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 id="2147483685" r:id="rId3"/>
  </p:sldMasterIdLst>
  <p:notesMasterIdLst>
    <p:notesMasterId r:id="rId116"/>
  </p:notesMasterIdLst>
  <p:sldIdLst>
    <p:sldId id="301" r:id="rId4"/>
    <p:sldId id="432" r:id="rId5"/>
    <p:sldId id="502" r:id="rId6"/>
    <p:sldId id="505" r:id="rId7"/>
    <p:sldId id="488" r:id="rId8"/>
    <p:sldId id="489" r:id="rId9"/>
    <p:sldId id="490" r:id="rId10"/>
    <p:sldId id="508" r:id="rId11"/>
    <p:sldId id="506" r:id="rId12"/>
    <p:sldId id="526" r:id="rId13"/>
    <p:sldId id="468" r:id="rId14"/>
    <p:sldId id="527" r:id="rId15"/>
    <p:sldId id="564" r:id="rId16"/>
    <p:sldId id="446" r:id="rId17"/>
    <p:sldId id="566" r:id="rId18"/>
    <p:sldId id="567" r:id="rId19"/>
    <p:sldId id="565" r:id="rId20"/>
    <p:sldId id="528" r:id="rId21"/>
    <p:sldId id="524" r:id="rId22"/>
    <p:sldId id="532" r:id="rId23"/>
    <p:sldId id="529" r:id="rId24"/>
    <p:sldId id="531" r:id="rId25"/>
    <p:sldId id="530" r:id="rId26"/>
    <p:sldId id="534" r:id="rId27"/>
    <p:sldId id="535" r:id="rId28"/>
    <p:sldId id="536" r:id="rId29"/>
    <p:sldId id="537" r:id="rId30"/>
    <p:sldId id="542" r:id="rId31"/>
    <p:sldId id="544" r:id="rId32"/>
    <p:sldId id="548" r:id="rId33"/>
    <p:sldId id="549" r:id="rId34"/>
    <p:sldId id="550" r:id="rId35"/>
    <p:sldId id="546" r:id="rId36"/>
    <p:sldId id="552" r:id="rId37"/>
    <p:sldId id="554" r:id="rId38"/>
    <p:sldId id="553" r:id="rId39"/>
    <p:sldId id="520" r:id="rId40"/>
    <p:sldId id="555" r:id="rId41"/>
    <p:sldId id="521" r:id="rId42"/>
    <p:sldId id="560" r:id="rId43"/>
    <p:sldId id="556" r:id="rId44"/>
    <p:sldId id="563" r:id="rId45"/>
    <p:sldId id="557" r:id="rId46"/>
    <p:sldId id="562" r:id="rId47"/>
    <p:sldId id="558" r:id="rId48"/>
    <p:sldId id="559" r:id="rId49"/>
    <p:sldId id="516" r:id="rId50"/>
    <p:sldId id="541" r:id="rId51"/>
    <p:sldId id="431" r:id="rId52"/>
    <p:sldId id="256" r:id="rId53"/>
    <p:sldId id="477" r:id="rId54"/>
    <p:sldId id="426" r:id="rId55"/>
    <p:sldId id="425" r:id="rId56"/>
    <p:sldId id="428" r:id="rId57"/>
    <p:sldId id="429" r:id="rId58"/>
    <p:sldId id="430" r:id="rId59"/>
    <p:sldId id="525" r:id="rId60"/>
    <p:sldId id="435" r:id="rId61"/>
    <p:sldId id="436" r:id="rId62"/>
    <p:sldId id="437" r:id="rId63"/>
    <p:sldId id="438" r:id="rId64"/>
    <p:sldId id="439" r:id="rId65"/>
    <p:sldId id="440" r:id="rId66"/>
    <p:sldId id="441" r:id="rId67"/>
    <p:sldId id="442" r:id="rId68"/>
    <p:sldId id="444" r:id="rId69"/>
    <p:sldId id="443" r:id="rId70"/>
    <p:sldId id="445" r:id="rId71"/>
    <p:sldId id="447" r:id="rId72"/>
    <p:sldId id="473" r:id="rId73"/>
    <p:sldId id="478" r:id="rId74"/>
    <p:sldId id="479" r:id="rId75"/>
    <p:sldId id="480" r:id="rId76"/>
    <p:sldId id="483" r:id="rId77"/>
    <p:sldId id="484" r:id="rId78"/>
    <p:sldId id="274" r:id="rId79"/>
    <p:sldId id="512" r:id="rId80"/>
    <p:sldId id="523" r:id="rId81"/>
    <p:sldId id="497" r:id="rId82"/>
    <p:sldId id="509" r:id="rId83"/>
    <p:sldId id="511" r:id="rId84"/>
    <p:sldId id="513" r:id="rId85"/>
    <p:sldId id="469" r:id="rId86"/>
    <p:sldId id="481" r:id="rId87"/>
    <p:sldId id="482" r:id="rId88"/>
    <p:sldId id="282" r:id="rId89"/>
    <p:sldId id="283" r:id="rId90"/>
    <p:sldId id="278" r:id="rId91"/>
    <p:sldId id="279" r:id="rId92"/>
    <p:sldId id="280" r:id="rId93"/>
    <p:sldId id="281" r:id="rId94"/>
    <p:sldId id="284" r:id="rId95"/>
    <p:sldId id="285" r:id="rId96"/>
    <p:sldId id="286" r:id="rId97"/>
    <p:sldId id="287" r:id="rId98"/>
    <p:sldId id="288" r:id="rId99"/>
    <p:sldId id="289" r:id="rId100"/>
    <p:sldId id="290" r:id="rId101"/>
    <p:sldId id="291" r:id="rId102"/>
    <p:sldId id="298" r:id="rId103"/>
    <p:sldId id="379" r:id="rId104"/>
    <p:sldId id="412" r:id="rId105"/>
    <p:sldId id="413" r:id="rId106"/>
    <p:sldId id="424" r:id="rId107"/>
    <p:sldId id="414" r:id="rId108"/>
    <p:sldId id="407" r:id="rId109"/>
    <p:sldId id="268" r:id="rId110"/>
    <p:sldId id="269" r:id="rId111"/>
    <p:sldId id="518" r:id="rId112"/>
    <p:sldId id="519" r:id="rId113"/>
    <p:sldId id="292" r:id="rId114"/>
    <p:sldId id="522" r:id="rId1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4472C4"/>
    <a:srgbClr val="FF2020"/>
    <a:srgbClr val="0404FF"/>
    <a:srgbClr val="3737FF"/>
    <a:srgbClr val="AA55AA"/>
    <a:srgbClr val="FF8800"/>
    <a:srgbClr val="B2B1B9"/>
    <a:srgbClr val="5E8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60"/>
  </p:normalViewPr>
  <p:slideViewPr>
    <p:cSldViewPr snapToGrid="0">
      <p:cViewPr>
        <p:scale>
          <a:sx n="116" d="100"/>
          <a:sy n="116" d="100"/>
        </p:scale>
        <p:origin x="536" y="4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0.919"/>
    </inkml:context>
    <inkml:brush xml:id="br0">
      <inkml:brushProperty name="width" value="0.1" units="cm"/>
      <inkml:brushProperty name="height" value="0.1" units="cm"/>
      <inkml:brushProperty name="color" value="#00A0D7"/>
    </inkml:brush>
  </inkml:definitions>
  <inkml:trace contextRef="#ctx0" brushRef="#br0">38 1267 1016,'-29'49'770,"28"-49"-757,1 1 1,0-1 0,0 0-1,-1 0 1,1 0-1,0 1 1,0-1 0,0 1-1,0-1 1,-1 0-1,1 1 1,-1-1 0,1 0-1,-1 0 1,1 0-1,0 0 1,0 0 0,0 0-1,-1 0 1,0 1-1,1-1-6,-1-1-1,1 1 1,0 0-1,0 0 0,0 0 1,0 0-1,0 0 1,0 0-1,0-1 0,0 1 1,0 0-1,-1 0 0,1-1 1,0 1-1,0 0 1,0-1-1,0 1 0,0 0 1,0 0-1,0 0 1,0 0-1,0 0 0,0-1 1,1-13 189,0 6-81,1 0 0,0 0 1,-1 1-1,2 0 1,0 0-1,0-1 1,0 1-1,7-9 0,10-8 838,-2-2-335,-1-1 363,35-40 0,191-214 2021,41-97-2486,-55 32-4841,-199 297 3470,-29 45 694,1 1-1,-1 0 1,0 0-1,0-1 1,1-6-1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30.327"/>
    </inkml:context>
    <inkml:brush xml:id="br0">
      <inkml:brushProperty name="width" value="0.1" units="cm"/>
      <inkml:brushProperty name="height" value="0.1" units="cm"/>
      <inkml:brushProperty name="color" value="#00A0D7"/>
    </inkml:brush>
  </inkml:definitions>
  <inkml:trace contextRef="#ctx0" brushRef="#br0">6 903 2585,'0'-1'329,"-1"1"1,0-1-1,1 0 1,-1 0 0,1 1-1,0 0 1,0-1-1,-1 0 1,1 0 0,0 1-1,-1-1 1,1 0-1,0 0 1,0-1 0,0 0-268,0 0 0,0-1 1,0 0-1,1 1 1,0-3-1,-1 1-62,1 1 0,1 0 0,-2 0-1,2 0 1,-1 0 0,0 0 0,1 0 0,-1 1 0,1-1 0,0 1 0,0-1-1,0 0 1,1 1 0,-1 0 0,0 0 0,1-1 0,-1 2 0,1-1-1,3-1 1,4-2 6,1 1 0,-1 1-1,1-1 1,-1 2-1,1-1 1,1 1-1,-2 1 1,1 1 0,1-1-1,16 2 1,-4 2 248,-1 1 0,1 1 1,42 15-1,-40-10 172,35 20-1,23 18 156,-1-1-146,-82-46-420,13 5 145,14 7 1,-25-11-87,1-2 0,0 2 0,0-1 0,-1-1 0,1 1 0,0-1 0,0 1 0,-1-1 0,6-1 1,-7 1-32,-1 0 1,0-1 0,0 1 0,0 0 0,0 0-1,1-1 1,-2 0 0,1 0 0,1 1 0,-2 0 0,1-1-1,1 0 1,-2 0 0,1 0 0,0 0 0,0 0 0,-1 1-1,1-1 1,0-1 0,0 2 0,-1-2 0,0 1 0,1 0-1,-1 0 1,1 0 0,-1 0 0,1-1 0,-1 2-1,0-2 1,0 1 0,0 0 0,0-2 0,0-2 91,0-1 0,-1 0 1,0 0-1,0 0 0,-2-8 0,-1 4 32,0-2 0,0 2-1,-12-20 1,-23-29 190,29 46-288,-15-23 50,-47-70 46,52 69-266,1-1 0,2 0 1,1-1-1,3-1 0,1 0 1,2-2-1,1 1 0,3 0 0,-3-63 1,9 89-202,1-66 1,0 72-519,-1-2 1,2 1 0,0 0 0,0-1-1,7-14 1,-2 15-1010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53.889"/>
    </inkml:context>
    <inkml:brush xml:id="br0">
      <inkml:brushProperty name="width" value="0.1" units="cm"/>
      <inkml:brushProperty name="height" value="0.1" units="cm"/>
      <inkml:brushProperty name="color" value="#00A0D7"/>
    </inkml:brush>
  </inkml:definitions>
  <inkml:trace contextRef="#ctx0" brushRef="#br0">0 13 320,'8'0'712,"-8"-4"-40,0-1-280,-3 3-184,2 0-15,-1 2-185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59.244"/>
    </inkml:context>
    <inkml:brush xml:id="br0">
      <inkml:brushProperty name="width" value="0.1" units="cm"/>
      <inkml:brushProperty name="height" value="0.1" units="cm"/>
      <inkml:brushProperty name="color" value="#00A0D7"/>
    </inkml:brush>
  </inkml:definitions>
  <inkml:trace contextRef="#ctx0" brushRef="#br0">2 1059 0,'-1'-3'153,"1"0"0,0 0 1,0-1-1,0 1 0,0 0 0,1 0 0,0-5 1,0 7-71,0-1 1,0 2 0,-1-2 0,1 1 0,0-1 0,0 1 0,0 0 0,0-1-1,0 2 1,0-2 0,1 1 0,-1 0 0,0 0 0,0 0 0,1 1-1,1-2 1,21-11 546,-2 0 0,37-28 0,23-31 288,28-23 490,101-41 824,17 15-1103,-130 71-941,109-63-95,15-7-170,43-13-395,-88 54-2812,-125 59 1522,-51 20 1725,0-1 0,-1 1 0,1 0-1,1-1 1,-2 1 0,1 0-1,0 0 1,0 0 0,0 0 0,0 0-1,0 0 1,-1 0 0,1 1 0,0-1-1,0 0 1,0 1 0,0-1-1,0 0 1,0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59.732"/>
    </inkml:context>
    <inkml:brush xml:id="br0">
      <inkml:brushProperty name="width" value="0.1" units="cm"/>
      <inkml:brushProperty name="height" value="0.1" units="cm"/>
      <inkml:brushProperty name="color" value="#00A0D7"/>
    </inkml:brush>
  </inkml:definitions>
  <inkml:trace contextRef="#ctx0" brushRef="#br0">193 781 0,'-15'2'1,"-22"5"154,-72 20 0,80-15 1513,27-12-1066,9-4 708,69-33-129,-41 21-493,63-32 461,-3-4-1,157-114 1,-122 69-1045,77-56-37,77-31-257,-246 163-1054,43-18 0,-74 36 327,17-5 0,-23 8 785,1 0-1,0 0 1,-1-1-1,2 1 1,-2 0-1,1 0 1,0 0-1,-1 0 1,1 1-1,0-1 1,0 0-1,-1 0 0,3 2 1,-3-1 66,0-1 0,0 1 0,0 0 0,-1 0 0,1-1 0,0 1 0,0 1 0,-1-2 0,1 1 0,0 1 0,0-2 0,0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3:00.620"/>
    </inkml:context>
    <inkml:brush xml:id="br0">
      <inkml:brushProperty name="width" value="0.1" units="cm"/>
      <inkml:brushProperty name="height" value="0.1" units="cm"/>
      <inkml:brushProperty name="color" value="#00A0D7"/>
    </inkml:brush>
  </inkml:definitions>
  <inkml:trace contextRef="#ctx0" brushRef="#br0">6 46 1728,'0'-1'34,"0"1"0,0 0 0,0 0 0,0 0-1,0 0 1,0-1 0,0 1 0,0 0 0,0 0 0,0 0-1,0 0 1,0 0 0,0 0 0,0 0 0,0 0-1,0 0 1,0 0 0,0-1 0,0 1 0,0 0 0,0 0-1,0 0 1,0 0 0,0-1 0,0 1 0,0 0-1,0 0 1,0 0 0,0 0 0,0-1 0,0 1 0,0 0-1,0 0 1,0 0 0,-1 0 0,1 0 0,0 0-1,0 0 1,0 0 0,0 0 0,0 0 0,-1 0-1,1 0 1,0 0 0,0 0 0,0 0 0,0 0 0,-1 0-1,1 0 1,0 0 0,0 0 0,0 0 0,0 0-1,0 0 1,0 0 0,0 0 0,0 0 0,0 0 0,-1 0-1,1 0 1,0 0 0,0 0 0,0 0 0,0 0-1,0 0 1,-1 0 0,1 0 0,0 0 0,0 1 0,2-2-12,-1 1 1,0-1-1,0 1 1,1-1 0,-1 1-1,1 0 1,-1-1-1,1 1 1,1 0-1,-1 0 31,8-1 108,0 0 1,-1 1-1,16 1 0,4 0 296,112-5 2041,0-10-1184,45-4-852,-18 17-499,-135 2 4,0 3-1,65 14 1,-15 8 23,9 1 99,-70-21 255,0-2 0,29 3 0,-48-7-390,4-1 1429,-6 1-1349,-1 0-1,0-1 1,0 1 0,-1 0-1,1 0 1,0 0-1,0-1 1,0 1 0,0 0-1,0-1 1,0 1 0,0 0-1,0-1 1,0 1 0,0 0-1,0 0 1,0 0-1,-1 0 1,1-1 0,0 1-1,-1 0 1,1-1 0,0 1-1,0 0 1,-1 0 0,1 0-1,0-1 1,-6-3 123,5 4-175,1 0 1,0 0-1,0 0 1,-1 0-1,1 0 1,0 0-1,-1 0 0,1 0 1,0 0-1,0 0 1,0 0-1,0 0 0,0 1 1,0-1-1,0 0 1,-1 0-1,1 0 1,0 0-1,0 0 0,-1 0 1,1 0-1,0 0 1,0 0-1,-1 2-59,0-1 0,0 1 0,0-1 0,1 1 0,-1-1 0,1 1 0,-2 1 0,2-1 144,-12 40-283,9-32 197,-49 171-18,13-74 111,-96 225 58,-26-6-56,131-272-53,-162 309 268,191-361-302,-51 122 89,48-111-487,0 1 1,0 0-1,2-1 1,0 2-1,0-1 1,1 0-1,1 19 0,8 10-1020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0.919"/>
    </inkml:context>
    <inkml:brush xml:id="br0">
      <inkml:brushProperty name="width" value="0.1" units="cm"/>
      <inkml:brushProperty name="height" value="0.1" units="cm"/>
      <inkml:brushProperty name="color" value="#00A0D7"/>
    </inkml:brush>
  </inkml:definitions>
  <inkml:trace contextRef="#ctx0" brushRef="#br0">38 1267 1016,'-29'49'770,"28"-49"-757,1 1 1,0-1 0,0 0-1,-1 0 1,1 0-1,0 1 1,0-1 0,0 1-1,0-1 1,-1 0-1,1 1 1,-1-1 0,1 0-1,-1 0 1,1 0-1,0 0 1,0 0 0,0 0-1,-1 0 1,0 1-1,1-1-6,-1-1-1,1 1 1,0 0-1,0 0 0,0 0 1,0 0-1,0 0 1,0 0-1,0-1 0,0 1 1,0 0-1,-1 0 0,1-1 1,0 1-1,0 0 1,0-1-1,0 1 0,0 0 1,0 0-1,0 0 1,0 0-1,0 0 0,0-1 1,1-13 189,0 6-81,1 0 0,0 0 1,-1 1-1,2 0 1,0 0-1,0-1 1,0 1-1,7-9 0,10-8 838,-2-2-335,-1-1 363,35-40 0,191-214 2021,41-97-2486,-55 32-4841,-199 297 3470,-29 45 694,1 1-1,-1 0 1,0 0-1,0-1 1,1-6-1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1.684"/>
    </inkml:context>
    <inkml:brush xml:id="br0">
      <inkml:brushProperty name="width" value="0.1" units="cm"/>
      <inkml:brushProperty name="height" value="0.1" units="cm"/>
      <inkml:brushProperty name="color" value="#00A0D7"/>
    </inkml:brush>
  </inkml:definitions>
  <inkml:trace contextRef="#ctx0" brushRef="#br0">5 408 872,'0'0'65,"-4"6"2384,4-6-2405,5-3 235,-5 2-266,6-1 19,0-1 0,-1 0-1,6-5 1,144-110 281,25-8-171,-155 107-129,59-43 15,-58 45 8,37-17 1,-58 31-21,-1 0-1,2 1 1,-2 1-1,1-1 1,0 0-1,0 1 1,0 0-1,1 0 1,7 0-1,-11 1-5,0 0 0,-1 1 0,1-1 0,-1 1 0,1-1 0,-1 0 0,1 1 0,-1 0 0,1 0 0,-1-1 0,1 1 0,-1 0 0,0 0 0,1 0 0,-2 1 0,2-2 0,-1 2 0,0-1-1,0 0 1,0 1 0,-1-1 0,3 3 0,-1 1 34,1 1-1,-1 0 0,0 0 0,1 12 0,1 3 84,-2-1-1,0 25 0,-5 45 201,-16 126 254,10-132-766,8-72 86,-5 54-221,6-55 235,1-1 1,-1 0-1,2 1 0,2 12 0,-3-20 3,0 1-1,0-1 1,1 0-1,1 3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2.616"/>
    </inkml:context>
    <inkml:brush xml:id="br0">
      <inkml:brushProperty name="width" value="0.1" units="cm"/>
      <inkml:brushProperty name="height" value="0.1" units="cm"/>
      <inkml:brushProperty name="color" value="#00A0D7"/>
    </inkml:brush>
  </inkml:definitions>
  <inkml:trace contextRef="#ctx0" brushRef="#br0">1 44 2361,'45'-38'1350,"-44"37"-1306,0 1 0,-1-1 1,1 1-1,0-1 0,0 1 0,-1-1 0,1 1 0,0 0 0,0 0 0,-1-1 0,1 1 0,0 0 0,0 0 0,2-1 0,-4 1-36,1 0 0,0 0 0,0 0 0,0 0 0,0 0 0,0 0 0,0 0 0,0 0 0,0 0 0,0 0 0,0 0 0,0 0 0,0 0 0,0 0 0,-1 0 0,1 0 0,0 0 0,0 0 0,0 1 0,0-1 0,0 0 0,0 0 0,0 0 0,0 0 0,0 0 0,0 0 0,0 0 0,0 0 0,0 0 0,0 0 0,0 0 0,0 0 0,0 0 0,0 0 0,0 0 0,0 0 0,0 1 0,0-1 1,0 0-1,0 0 0,0 0 0,0 0 0,0 0 0,0 0 0,0 0 0,0 0 0,0 0 0,0 0 0,0 0 0,0 0 0,0 0 0,0 0 0,0 0 0,0 0 0,0 0 0,0 0 0,0 0 0,0 0 0,0 0 0,0 0 0,0 0 0,0 0 0,0 0 0,0 0 59,1 7-38,27 82 59,-7-21-8,69 200 306,-45-138-208,72 196 287,11-2-81,-60-152-590,9 15-691,-52-124 484,-21-49 140,3 20 0,-7-33 270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3.224"/>
    </inkml:context>
    <inkml:brush xml:id="br0">
      <inkml:brushProperty name="width" value="0.1" units="cm"/>
      <inkml:brushProperty name="height" value="0.1" units="cm"/>
      <inkml:brushProperty name="color" value="#00A0D7"/>
    </inkml:brush>
  </inkml:definitions>
  <inkml:trace contextRef="#ctx0" brushRef="#br0">46 570 2513,'-38'23'1333,"38"-23"-1319,0 1 1,0-1-1,0 0 0,0 0 1,-1 0-1,1 0 0,0 0 1,-1 0-1,1 0 0,0 0 1,-1 0-1,1 0 0,0 0 1,0 0-1,0 0 0,0 0 1,0 0-1,-1 0 0,1 0 1,0 0-1,0 0 0,-1-1 1,1 1-1,0 0 0,-1 0 1,1 0-1,0 0 0,0-1 1,0 1-1,0 0 0,0 0 1,0-1-1,0 1 0,0 0 1,-1 0-1,1 0 0,0 0 1,0 0-1,0 0 0,0-1 1,0 1-1,0 0 0,0-1 1,0 1-1,-1 0 0,1-1 1,0 1-1,0 0 0,0 0 1,1 0-1,-1-16 178,1 12-123,13-134 1009,-6 64-618,30-194 97,-35 258-604,0 0 0,0 0 0,0 0 0,6-11-1,-8 18 36,1 2-1,-1-1 0,0 0 0,0 1 0,1-1 1,-1 1-1,1-1 0,-1 1 0,1 0 0,0-1 1,0 1-1,0 0 0,-1 0 0,2 0 0,-2 0 1,1 0-1,1 1 0,-2 0 0,1-1 0,1 1 1,-1-1-1,-1 1 0,2 0 0,-1 0 0,0 0 1,0 0-1,1 0 0,1 2 0,6 0-24,-1 0 0,1 1-1,-1 1 1,14 6 0,-23-9 36,121 59-71,88 41 53,108 19-1453,-239-94 889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29.794"/>
    </inkml:context>
    <inkml:brush xml:id="br0">
      <inkml:brushProperty name="width" value="0.1" units="cm"/>
      <inkml:brushProperty name="height" value="0.1" units="cm"/>
      <inkml:brushProperty name="color" value="#00A0D7"/>
    </inkml:brush>
  </inkml:definitions>
  <inkml:trace contextRef="#ctx0" brushRef="#br0">5 16 648,'0'-1'188,"0"1"-1,-1-1 1,0 1-1,1 0 0,-1-1 1,1 0-1,0 0 1,0 1-1,0 0 1,-1-1-1,1 0 1,0 0-1,0 1 1,-1 0-1,1-1 1,0 0-1,0 0 1,0 1-1,0-1 1,0 1-1,0-2 0,0 2-2,2-2 92,6 3-157,-1-1 0,0 1 0,1 0 0,-2 1 0,1 0 0,8 2 0,-8-1-30,13 3 429,0 2 0,-1 0 0,31 19-1,-36-19-295,-7-3 23,1 0-1,-1 0 1,1 1 0,-1 0-1,-1 0 1,0 1 0,12 14-1,-3 2 357,16 33-1,1 0-248,-21-41-284,1 0 0,0-1 0,1 0 0,17 14 0,20 20-2,-41-38-50,-1 1 0,0-1 1,-1 1-1,0 1 0,-1-1 1,0 1-1,8 24 0,-11-27-1,0-1 1,1 0-1,0 1 0,0-2 0,1 1 0,1 0 0,-1-1 0,0 0 0,1 0 0,1 0 0,0-1 0,-1 0 0,1 0 0,1-1 1,-1 0-1,1 0 0,16 7 0,45 21 98,-60-27-101,1 0 1,-1 0-1,0 1 1,14 15-1,13 19 59,-19-21-6,23 22 0,-37-39-46,2 0-1,-1 0 1,1 0-1,6 3 1,-3-1 8,-1-2 11,0-1 0,0 1 0,0-1 0,1 0 0,10 1 1,-12-2-21,0-1 0,0 2 0,0-1 0,0 1 0,0-1 0,-1 2 0,0-1 0,0 1 0,10 6 0,-12-8-4,-1 1-1,-1 0 1,2 0 0,-1 1-1,-1-1 1,1 0 0,-1 0-1,1 1 1,1 3 0,-3-6-10,0 0 0,0 0 1,0 0-1,0 0 0,1 0 1,-1 0-1,0 0 0,0 1 1,0-1-1,0 0 1,0 0-1,0 0 0,0 0 1,0 0-1,0 0 0,0 0 1,0 0-1,0 1 0,0-1 1,1 0-1,-1 0 0,0 0 1,0 0-1,0 0 0,0 0 1,1 0-1,-1 0 1,0 0-1,0 0 0,0 0 1,1 0-1,-1 0 0,0 0 1,0 0 4,0 0 1,0-1 0,0 1 0,0 0-1,0 0 1,0 0 0,0 0-1,0 0 1,0-1 0,0 1 0,0 0-1,0 0 1,0 0 0,0 0-1,0 0 1,0 0 0,0 0-1,0 0 1,0 0 0,0 0 0,0 0-1,0-1 1,0 1 0,0 0-1,0 0 1,0 0 0,0 0 0,0 0-1,0-1 1,0 1 0,0 0-1,0 0 1,0 0 0,0 0 0,0 0-1,0 0 1,0-1 0,0 1-1,0 0 1,0 0 0,0 0 0,0 0-1,-1 0 1,1 0 0,0 0-1,-1-1 338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1.684"/>
    </inkml:context>
    <inkml:brush xml:id="br0">
      <inkml:brushProperty name="width" value="0.1" units="cm"/>
      <inkml:brushProperty name="height" value="0.1" units="cm"/>
      <inkml:brushProperty name="color" value="#00A0D7"/>
    </inkml:brush>
  </inkml:definitions>
  <inkml:trace contextRef="#ctx0" brushRef="#br0">5 408 872,'0'0'65,"-4"6"2384,4-6-2405,5-3 235,-5 2-266,6-1 19,0-1 0,-1 0-1,6-5 1,144-110 281,25-8-171,-155 107-129,59-43 15,-58 45 8,37-17 1,-58 31-21,-1 0-1,2 1 1,-2 1-1,1-1 1,0 0-1,0 1 1,0 0-1,1 0 1,7 0-1,-11 1-5,0 0 0,-1 1 0,1-1 0,-1 1 0,1-1 0,-1 0 0,1 1 0,-1 0 0,1 0 0,-1-1 0,1 1 0,-1 0 0,0 0 0,1 0 0,-2 1 0,2-2 0,-1 2 0,0-1-1,0 0 1,0 1 0,-1-1 0,3 3 0,-1 1 34,1 1-1,-1 0 0,0 0 0,1 12 0,1 3 84,-2-1-1,0 25 0,-5 45 201,-16 126 254,10-132-766,8-72 86,-5 54-221,6-55 235,1-1 1,-1 0-1,2 1 0,2 12 0,-3-20 3,0 1-1,0-1 1,1 0-1,1 3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30.327"/>
    </inkml:context>
    <inkml:brush xml:id="br0">
      <inkml:brushProperty name="width" value="0.1" units="cm"/>
      <inkml:brushProperty name="height" value="0.1" units="cm"/>
      <inkml:brushProperty name="color" value="#00A0D7"/>
    </inkml:brush>
  </inkml:definitions>
  <inkml:trace contextRef="#ctx0" brushRef="#br0">6 903 2585,'0'-1'329,"-1"1"1,0-1-1,1 0 1,-1 0 0,1 1-1,0 0 1,0-1-1,-1 0 1,1 0 0,0 1-1,-1-1 1,1 0-1,0 0 1,0-1 0,0 0-268,0 0 0,0-1 1,0 0-1,1 1 1,0-3-1,-1 1-62,1 1 0,1 0 0,-2 0-1,2 0 1,-1 0 0,0 0 0,1 0 0,-1 1 0,1-1 0,0 1 0,0-1-1,0 0 1,1 1 0,-1 0 0,0 0 0,1-1 0,-1 2 0,1-1-1,3-1 1,4-2 6,1 1 0,-1 1-1,1-1 1,-1 2-1,1-1 1,1 1-1,-2 1 1,1 1 0,1-1-1,16 2 1,-4 2 248,-1 1 0,1 1 1,42 15-1,-40-10 172,35 20-1,23 18 156,-1-1-146,-82-46-420,13 5 145,14 7 1,-25-11-87,1-2 0,0 2 0,0-1 0,-1-1 0,1 1 0,0-1 0,0 1 0,-1-1 0,6-1 1,-7 1-32,-1 0 1,0-1 0,0 1 0,0 0 0,0 0-1,1-1 1,-2 0 0,1 0 0,1 1 0,-2 0 0,1-1-1,1 0 1,-2 0 0,1 0 0,0 0 0,0 0 0,-1 1-1,1-1 1,0-1 0,0 2 0,-1-2 0,0 1 0,1 0-1,-1 0 1,1 0 0,-1 0 0,1-1 0,-1 2-1,0-2 1,0 1 0,0 0 0,0-2 0,0-2 91,0-1 0,-1 0 1,0 0-1,0 0 0,-2-8 0,-1 4 32,0-2 0,0 2-1,-12-20 1,-23-29 190,29 46-288,-15-23 50,-47-70 46,52 69-266,1-1 0,2 0 1,1-1-1,3-1 0,1 0 1,2-2-1,1 1 0,3 0 0,-3-63 1,9 89-202,1-66 1,0 72-519,-1-2 1,2 1 0,0 0 0,0-1-1,7-14 1,-2 15-1010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53.889"/>
    </inkml:context>
    <inkml:brush xml:id="br0">
      <inkml:brushProperty name="width" value="0.1" units="cm"/>
      <inkml:brushProperty name="height" value="0.1" units="cm"/>
      <inkml:brushProperty name="color" value="#00A0D7"/>
    </inkml:brush>
  </inkml:definitions>
  <inkml:trace contextRef="#ctx0" brushRef="#br0">0 13 320,'8'0'712,"-8"-4"-40,0-1-280,-3 3-184,2 0-15,-1 2-185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59.244"/>
    </inkml:context>
    <inkml:brush xml:id="br0">
      <inkml:brushProperty name="width" value="0.1" units="cm"/>
      <inkml:brushProperty name="height" value="0.1" units="cm"/>
      <inkml:brushProperty name="color" value="#00A0D7"/>
    </inkml:brush>
  </inkml:definitions>
  <inkml:trace contextRef="#ctx0" brushRef="#br0">2 1059 0,'-1'-3'153,"1"0"0,0 0 1,0-1-1,0 1 0,0 0 0,1 0 0,0-5 1,0 7-71,0-1 1,0 2 0,-1-2 0,1 1 0,0-1 0,0 1 0,0 0 0,0-1-1,0 2 1,0-2 0,1 1 0,-1 0 0,0 0 0,0 0 0,1 1-1,1-2 1,21-11 546,-2 0 0,37-28 0,23-31 288,28-23 490,101-41 824,17 15-1103,-130 71-941,109-63-95,15-7-170,43-13-395,-88 54-2812,-125 59 1522,-51 20 1725,0-1 0,-1 1 0,1 0-1,1-1 1,-2 1 0,1 0-1,0 0 1,0 0 0,0 0 0,0 0-1,0 0 1,-1 0 0,1 1 0,0-1-1,0 0 1,0 1 0,0-1-1,0 0 1,0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59.732"/>
    </inkml:context>
    <inkml:brush xml:id="br0">
      <inkml:brushProperty name="width" value="0.1" units="cm"/>
      <inkml:brushProperty name="height" value="0.1" units="cm"/>
      <inkml:brushProperty name="color" value="#00A0D7"/>
    </inkml:brush>
  </inkml:definitions>
  <inkml:trace contextRef="#ctx0" brushRef="#br0">193 781 0,'-15'2'1,"-22"5"154,-72 20 0,80-15 1513,27-12-1066,9-4 708,69-33-129,-41 21-493,63-32 461,-3-4-1,157-114 1,-122 69-1045,77-56-37,77-31-257,-246 163-1054,43-18 0,-74 36 327,17-5 0,-23 8 785,1 0-1,0 0 1,-1-1-1,2 1 1,-2 0-1,1 0 1,0 0-1,-1 0 1,1 1-1,0-1 1,0 0-1,-1 0 0,3 2 1,-3-1 66,0-1 0,0 1 0,0 0 0,-1 0 0,1-1 0,0 1 0,0 1 0,-1-2 0,1 1 0,0 1 0,0-2 0,0 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3:00.620"/>
    </inkml:context>
    <inkml:brush xml:id="br0">
      <inkml:brushProperty name="width" value="0.1" units="cm"/>
      <inkml:brushProperty name="height" value="0.1" units="cm"/>
      <inkml:brushProperty name="color" value="#00A0D7"/>
    </inkml:brush>
  </inkml:definitions>
  <inkml:trace contextRef="#ctx0" brushRef="#br0">6 46 1728,'0'-1'34,"0"1"0,0 0 0,0 0 0,0 0-1,0 0 1,0-1 0,0 1 0,0 0 0,0 0 0,0 0-1,0 0 1,0 0 0,0 0 0,0 0 0,0 0-1,0 0 1,0 0 0,0-1 0,0 1 0,0 0 0,0 0-1,0 0 1,0 0 0,0-1 0,0 1 0,0 0-1,0 0 1,0 0 0,0 0 0,0-1 0,0 1 0,0 0-1,0 0 1,0 0 0,-1 0 0,1 0 0,0 0-1,0 0 1,0 0 0,0 0 0,0 0 0,-1 0-1,1 0 1,0 0 0,0 0 0,0 0 0,0 0 0,-1 0-1,1 0 1,0 0 0,0 0 0,0 0 0,0 0-1,0 0 1,0 0 0,0 0 0,0 0 0,0 0 0,-1 0-1,1 0 1,0 0 0,0 0 0,0 0 0,0 0-1,0 0 1,-1 0 0,1 0 0,0 0 0,0 1 0,2-2-12,-1 1 1,0-1-1,0 1 1,1-1 0,-1 1-1,1 0 1,-1-1-1,1 1 1,1 0-1,-1 0 31,8-1 108,0 0 1,-1 1-1,16 1 0,4 0 296,112-5 2041,0-10-1184,45-4-852,-18 17-499,-135 2 4,0 3-1,65 14 1,-15 8 23,9 1 99,-70-21 255,0-2 0,29 3 0,-48-7-390,4-1 1429,-6 1-1349,-1 0-1,0-1 1,0 1 0,-1 0-1,1 0 1,0 0-1,0-1 1,0 1 0,0 0-1,0-1 1,0 1 0,0 0-1,0-1 1,0 1 0,0 0-1,0 0 1,0 0-1,-1 0 1,1-1 0,0 1-1,-1 0 1,1-1 0,0 1-1,0 0 1,-1 0 0,1 0-1,0-1 1,-6-3 123,5 4-175,1 0 1,0 0-1,0 0 1,-1 0-1,1 0 1,0 0-1,-1 0 0,1 0 1,0 0-1,0 0 1,0 0-1,0 0 0,0 1 1,0-1-1,0 0 1,-1 0-1,1 0 1,0 0-1,0 0 0,-1 0 1,1 0-1,0 0 1,0 0-1,-1 2-59,0-1 0,0 1 0,0-1 0,1 1 0,-1-1 0,1 1 0,-2 1 0,2-1 144,-12 40-283,9-32 197,-49 171-18,13-74 111,-96 225 58,-26-6-56,131-272-53,-162 309 268,191-361-302,-51 122 89,48-111-487,0 1 1,0 0-1,2-1 1,0 2-1,0-1 1,1 0-1,1 19 0,8 10-1020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18:43:08.544"/>
    </inkml:context>
    <inkml:brush xml:id="br0">
      <inkml:brushProperty name="width" value="0.1" units="cm"/>
      <inkml:brushProperty name="height" value="0.1" units="cm"/>
    </inkml:brush>
  </inkml:definitions>
  <inkml:trace contextRef="#ctx0" brushRef="#br0">1 423 256,'0'0'1064,"2"0"-758,1 0-250,1 0 1,-1 0-1,1-1 1,0 0 0,-1 0-1,6-2 1,88-39 480,-75 32-371,1-1 3,161-66 775,12 24-575,-58 17-260,39-17-61,-3-16-554,-106 36-83,-10 1 249</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18:43:09.230"/>
    </inkml:context>
    <inkml:brush xml:id="br0">
      <inkml:brushProperty name="width" value="0.1" units="cm"/>
      <inkml:brushProperty name="height" value="0.1" units="cm"/>
    </inkml:brush>
  </inkml:definitions>
  <inkml:trace contextRef="#ctx0" brushRef="#br0">3 44 680,'-1'-1'52,"1"-1"1,0 2-1,0-1 0,-1 0 1,1 0-1,0 0 0,0 0 1,0 0-1,0 0 0,0 0 1,0 0-1,1 1 0,-1-2 1,0 1-1,1 1 0,-1-1 0,0-1 1,0 2-1,1-1 0,-1 0 1,1 0-1,0 1 0,-1-1 1,0 0-1,1 0 0,0 1 1,0-2-1,2 1-35,-2-1-1,1 1 1,0-1 0,0 1 0,0-1-1,1 1 1,-1 0 0,0-1 0,5 0-1,-1 1 57,0 1-1,0-1 1,0 1-1,0-1 1,0 2-1,0-1 1,0 1-1,10 2 1,48 18 656,-35-12-522,-6-2 13,0-1-1,39 5 1,46-4 168,23 4-83,-129-11-312,1 0 0,0 1-1,0 0 1,-1 0 0,1-1 0,0 1 0,0 1-1,0-2 1,3 5 0,-5-5 2,-1 1-1,1-1 1,0 0 0,-1 1-1,0 0 1,0-1-1,1 1 1,-1-1 0,0 1-1,1 0 1,-1-1 0,0 1-1,1-1 1,-1 1-1,0 0 1,0 0 0,0 0-1,0 1-2,0-1 0,0 1 0,-1-1 0,1 1 0,-1-1 0,1 1 0,-1-1 0,1 1 0,-2 1 0,-7 12-24,-1 0 1,-21 25-1,21-29 36,-57 68 126,-57 73 351,100-116-465,22-32-96,-1 1 1,1-1-1,1 1 0,-1 0 1,-2 9-1,4-12 47,0-1-1,0 0 0,0 0 0,0 0 0,-1 1 1,1-1-1,1 0 0,-1 0 0,0 0 1,0 1-1,0-1 0,0 0 0,0 0 0,2 2 1,-1-2 15,-1 0 0,1-1 0,0 1-1,0-1 1,-1 0 0,2 1 0,-1-1 0,-1 0 0,1 1 0,0-1 0,0 0 0,0 0 0,0 1 0,0-1 0,-1 0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2.616"/>
    </inkml:context>
    <inkml:brush xml:id="br0">
      <inkml:brushProperty name="width" value="0.1" units="cm"/>
      <inkml:brushProperty name="height" value="0.1" units="cm"/>
      <inkml:brushProperty name="color" value="#00A0D7"/>
    </inkml:brush>
  </inkml:definitions>
  <inkml:trace contextRef="#ctx0" brushRef="#br0">1 44 2361,'45'-38'1350,"-44"37"-1306,0 1 0,-1-1 1,1 1-1,0-1 0,0 1 0,-1-1 0,1 1 0,0 0 0,0 0 0,-1-1 0,1 1 0,0 0 0,0 0 0,2-1 0,-4 1-36,1 0 0,0 0 0,0 0 0,0 0 0,0 0 0,0 0 0,0 0 0,0 0 0,0 0 0,0 0 0,0 0 0,0 0 0,0 0 0,0 0 0,-1 0 0,1 0 0,0 0 0,0 0 0,0 1 0,0-1 0,0 0 0,0 0 0,0 0 0,0 0 0,0 0 0,0 0 0,0 0 0,0 0 0,0 0 0,0 0 0,0 0 0,0 0 0,0 0 0,0 0 0,0 0 0,0 0 0,0 1 0,0-1 1,0 0-1,0 0 0,0 0 0,0 0 0,0 0 0,0 0 0,0 0 0,0 0 0,0 0 0,0 0 0,0 0 0,0 0 0,0 0 0,0 0 0,0 0 0,0 0 0,0 0 0,0 0 0,0 0 0,0 0 0,0 0 0,0 0 0,0 0 0,0 0 0,0 0 0,0 0 59,1 7-38,27 82 59,-7-21-8,69 200 306,-45-138-208,72 196 287,11-2-81,-60-152-590,9 15-691,-52-124 484,-21-49 140,3 20 0,-7-33 270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3.224"/>
    </inkml:context>
    <inkml:brush xml:id="br0">
      <inkml:brushProperty name="width" value="0.1" units="cm"/>
      <inkml:brushProperty name="height" value="0.1" units="cm"/>
      <inkml:brushProperty name="color" value="#00A0D7"/>
    </inkml:brush>
  </inkml:definitions>
  <inkml:trace contextRef="#ctx0" brushRef="#br0">46 570 2513,'-38'23'1333,"38"-23"-1319,0 1 1,0-1-1,0 0 0,0 0 1,-1 0-1,1 0 0,0 0 1,-1 0-1,1 0 0,0 0 1,-1 0-1,1 0 0,0 0 1,0 0-1,0 0 0,0 0 1,0 0-1,-1 0 0,1 0 1,0 0-1,0 0 0,-1-1 1,1 1-1,0 0 0,-1 0 1,1 0-1,0 0 0,0-1 1,0 1-1,0 0 0,0 0 1,0-1-1,0 1 0,0 0 1,-1 0-1,1 0 0,0 0 1,0 0-1,0 0 0,0-1 1,0 1-1,0 0 0,0-1 1,0 1-1,-1 0 0,1-1 1,0 1-1,0 0 0,0 0 1,1 0-1,-1-16 178,1 12-123,13-134 1009,-6 64-618,30-194 97,-35 258-604,0 0 0,0 0 0,0 0 0,6-11-1,-8 18 36,1 2-1,-1-1 0,0 0 0,0 1 0,1-1 1,-1 1-1,1-1 0,-1 1 0,1 0 0,0-1 1,0 1-1,0 0 0,-1 0 0,2 0 0,-2 0 1,1 0-1,1 1 0,-2 0 0,1-1 0,1 1 1,-1-1-1,-1 1 0,2 0 0,-1 0 0,0 0 1,0 0-1,1 0 0,1 2 0,6 0-24,-1 0 0,1 1-1,-1 1 1,14 6 0,-23-9 36,121 59-71,88 41 53,108 19-1453,-239-94 889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0.919"/>
    </inkml:context>
    <inkml:brush xml:id="br0">
      <inkml:brushProperty name="width" value="0.1" units="cm"/>
      <inkml:brushProperty name="height" value="0.1" units="cm"/>
      <inkml:brushProperty name="color" value="#00A0D7"/>
    </inkml:brush>
  </inkml:definitions>
  <inkml:trace contextRef="#ctx0" brushRef="#br0">38 1267 1016,'-29'49'770,"28"-49"-757,1 1 1,0-1 0,0 0-1,-1 0 1,1 0-1,0 1 1,0-1 0,0 1-1,0-1 1,-1 0-1,1 1 1,-1-1 0,1 0-1,-1 0 1,1 0-1,0 0 1,0 0 0,0 0-1,-1 0 1,0 1-1,1-1-6,-1-1-1,1 1 1,0 0-1,0 0 0,0 0 1,0 0-1,0 0 1,0 0-1,0-1 0,0 1 1,0 0-1,-1 0 0,1-1 1,0 1-1,0 0 1,0-1-1,0 1 0,0 0 1,0 0-1,0 0 1,0 0-1,0 0 0,0-1 1,1-13 189,0 6-81,1 0 0,0 0 1,-1 1-1,2 0 1,0 0-1,0-1 1,0 1-1,7-9 0,10-8 838,-2-2-335,-1-1 363,35-40 0,191-214 2021,41-97-2486,-55 32-4841,-199 297 3470,-29 45 694,1 1-1,-1 0 1,0 0-1,0-1 1,1-6-1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1.684"/>
    </inkml:context>
    <inkml:brush xml:id="br0">
      <inkml:brushProperty name="width" value="0.1" units="cm"/>
      <inkml:brushProperty name="height" value="0.1" units="cm"/>
      <inkml:brushProperty name="color" value="#00A0D7"/>
    </inkml:brush>
  </inkml:definitions>
  <inkml:trace contextRef="#ctx0" brushRef="#br0">5 408 872,'0'0'65,"-4"6"2384,4-6-2405,5-3 235,-5 2-266,6-1 19,0-1 0,-1 0-1,6-5 1,144-110 281,25-8-171,-155 107-129,59-43 15,-58 45 8,37-17 1,-58 31-21,-1 0-1,2 1 1,-2 1-1,1-1 1,0 0-1,0 1 1,0 0-1,1 0 1,7 0-1,-11 1-5,0 0 0,-1 1 0,1-1 0,-1 1 0,1-1 0,-1 0 0,1 1 0,-1 0 0,1 0 0,-1-1 0,1 1 0,-1 0 0,0 0 0,1 0 0,-2 1 0,2-2 0,-1 2 0,0-1-1,0 0 1,0 1 0,-1-1 0,3 3 0,-1 1 34,1 1-1,-1 0 0,0 0 0,1 12 0,1 3 84,-2-1-1,0 25 0,-5 45 201,-16 126 254,10-132-766,8-72 86,-5 54-221,6-55 235,1-1 1,-1 0-1,2 1 0,2 12 0,-3-20 3,0 1-1,0-1 1,1 0-1,1 3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2.616"/>
    </inkml:context>
    <inkml:brush xml:id="br0">
      <inkml:brushProperty name="width" value="0.1" units="cm"/>
      <inkml:brushProperty name="height" value="0.1" units="cm"/>
      <inkml:brushProperty name="color" value="#00A0D7"/>
    </inkml:brush>
  </inkml:definitions>
  <inkml:trace contextRef="#ctx0" brushRef="#br0">1 44 2361,'45'-38'1350,"-44"37"-1306,0 1 0,-1-1 1,1 1-1,0-1 0,0 1 0,-1-1 0,1 1 0,0 0 0,0 0 0,-1-1 0,1 1 0,0 0 0,0 0 0,2-1 0,-4 1-36,1 0 0,0 0 0,0 0 0,0 0 0,0 0 0,0 0 0,0 0 0,0 0 0,0 0 0,0 0 0,0 0 0,0 0 0,0 0 0,0 0 0,-1 0 0,1 0 0,0 0 0,0 0 0,0 1 0,0-1 0,0 0 0,0 0 0,0 0 0,0 0 0,0 0 0,0 0 0,0 0 0,0 0 0,0 0 0,0 0 0,0 0 0,0 0 0,0 0 0,0 0 0,0 0 0,0 0 0,0 1 0,0-1 1,0 0-1,0 0 0,0 0 0,0 0 0,0 0 0,0 0 0,0 0 0,0 0 0,0 0 0,0 0 0,0 0 0,0 0 0,0 0 0,0 0 0,0 0 0,0 0 0,0 0 0,0 0 0,0 0 0,0 0 0,0 0 0,0 0 0,0 0 0,0 0 0,0 0 0,0 0 59,1 7-38,27 82 59,-7-21-8,69 200 306,-45-138-208,72 196 287,11-2-81,-60-152-590,9 15-691,-52-124 484,-21-49 140,3 20 0,-7-33 270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1:45:43.224"/>
    </inkml:context>
    <inkml:brush xml:id="br0">
      <inkml:brushProperty name="width" value="0.1" units="cm"/>
      <inkml:brushProperty name="height" value="0.1" units="cm"/>
      <inkml:brushProperty name="color" value="#00A0D7"/>
    </inkml:brush>
  </inkml:definitions>
  <inkml:trace contextRef="#ctx0" brushRef="#br0">46 570 2513,'-38'23'1333,"38"-23"-1319,0 1 1,0-1-1,0 0 0,0 0 1,-1 0-1,1 0 0,0 0 1,-1 0-1,1 0 0,0 0 1,-1 0-1,1 0 0,0 0 1,0 0-1,0 0 0,0 0 1,0 0-1,-1 0 0,1 0 1,0 0-1,0 0 0,-1-1 1,1 1-1,0 0 0,-1 0 1,1 0-1,0 0 0,0-1 1,0 1-1,0 0 0,0 0 1,0-1-1,0 1 0,0 0 1,-1 0-1,1 0 0,0 0 1,0 0-1,0 0 0,0-1 1,0 1-1,0 0 0,0-1 1,0 1-1,-1 0 0,1-1 1,0 1-1,0 0 0,0 0 1,1 0-1,-1-16 178,1 12-123,13-134 1009,-6 64-618,30-194 97,-35 258-604,0 0 0,0 0 0,0 0 0,6-11-1,-8 18 36,1 2-1,-1-1 0,0 0 0,0 1 0,1-1 1,-1 1-1,1-1 0,-1 1 0,1 0 0,0-1 1,0 1-1,0 0 0,-1 0 0,2 0 0,-2 0 1,1 0-1,1 1 0,-2 0 0,1-1 0,1 1 1,-1-1-1,-1 1 0,2 0 0,-1 0 0,0 0 1,0 0-1,1 0 0,1 2 0,6 0-24,-1 0 0,1 1-1,-1 1 1,14 6 0,-23-9 36,121 59-71,88 41 53,108 19-1453,-239-94 889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2:02:29.794"/>
    </inkml:context>
    <inkml:brush xml:id="br0">
      <inkml:brushProperty name="width" value="0.1" units="cm"/>
      <inkml:brushProperty name="height" value="0.1" units="cm"/>
      <inkml:brushProperty name="color" value="#00A0D7"/>
    </inkml:brush>
  </inkml:definitions>
  <inkml:trace contextRef="#ctx0" brushRef="#br0">5 16 648,'0'-1'188,"0"1"-1,-1-1 1,0 1-1,1 0 0,-1-1 1,1 0-1,0 0 1,0 1-1,0 0 1,-1-1-1,1 0 1,0 0-1,0 1 1,-1 0-1,1-1 1,0 0-1,0 0 1,0 1-1,0-1 1,0 1-1,0-2 0,0 2-2,2-2 92,6 3-157,-1-1 0,0 1 0,1 0 0,-2 1 0,1 0 0,8 2 0,-8-1-30,13 3 429,0 2 0,-1 0 0,31 19-1,-36-19-295,-7-3 23,1 0-1,-1 0 1,1 1 0,-1 0-1,-1 0 1,0 1 0,12 14-1,-3 2 357,16 33-1,1 0-248,-21-41-284,1 0 0,0-1 0,1 0 0,17 14 0,20 20-2,-41-38-50,-1 1 0,0-1 1,-1 1-1,0 1 0,-1-1 1,0 1-1,8 24 0,-11-27-1,0-1 1,1 0-1,0 1 0,0-2 0,1 1 0,1 0 0,-1-1 0,0 0 0,1 0 0,1 0 0,0-1 0,-1 0 0,1 0 0,1-1 1,-1 0-1,1 0 0,16 7 0,45 21 98,-60-27-101,1 0 1,-1 0-1,0 1 1,14 15-1,13 19 59,-19-21-6,23 22 0,-37-39-46,2 0-1,-1 0 1,1 0-1,6 3 1,-3-1 8,-1-2 11,0-1 0,0 1 0,0-1 0,1 0 0,10 1 1,-12-2-21,0-1 0,0 2 0,0-1 0,0 1 0,0-1 0,-1 2 0,0-1 0,0 1 0,10 6 0,-12-8-4,-1 1-1,-1 0 1,2 0 0,-1 1-1,-1-1 1,1 0 0,-1 0-1,1 1 1,1 3 0,-3-6-10,0 0 0,0 0 1,0 0-1,0 0 0,1 0 1,-1 0-1,0 0 0,0 1 1,0-1-1,0 0 1,0 0-1,0 0 0,0 0 1,0 0-1,0 0 0,0 0 1,0 0-1,0 1 0,0-1 1,1 0-1,-1 0 0,0 0 1,0 0-1,0 0 0,0 0 1,1 0-1,-1 0 1,0 0-1,0 0 0,0 0 1,1 0-1,-1 0 0,0 0 1,0 0 4,0 0 1,0-1 0,0 1 0,0 0-1,0 0 1,0 0 0,0 0-1,0 0 1,0-1 0,0 1 0,0 0-1,0 0 1,0 0 0,0 0-1,0 0 1,0 0 0,0 0-1,0 0 1,0 0 0,0 0 0,0 0-1,0-1 1,0 1 0,0 0-1,0 0 1,0 0 0,0 0 0,0 0-1,0-1 1,0 1 0,0 0-1,0 0 1,0 0 0,0 0 0,0 0-1,0 0 1,0-1 0,0 1-1,0 0 1,0 0 0,0 0 0,0 0-1,-1 0 1,1 0 0,0 0-1,-1-1 338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202d91ced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1202d91ced0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4413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extLst>
      <p:ext uri="{BB962C8B-B14F-4D97-AF65-F5344CB8AC3E}">
        <p14:creationId xmlns:p14="http://schemas.microsoft.com/office/powerpoint/2010/main" val="303791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extLst>
      <p:ext uri="{BB962C8B-B14F-4D97-AF65-F5344CB8AC3E}">
        <p14:creationId xmlns:p14="http://schemas.microsoft.com/office/powerpoint/2010/main" val="310047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extLst>
      <p:ext uri="{BB962C8B-B14F-4D97-AF65-F5344CB8AC3E}">
        <p14:creationId xmlns:p14="http://schemas.microsoft.com/office/powerpoint/2010/main" val="135176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extLst>
      <p:ext uri="{BB962C8B-B14F-4D97-AF65-F5344CB8AC3E}">
        <p14:creationId xmlns:p14="http://schemas.microsoft.com/office/powerpoint/2010/main" val="4031528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36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citation</a:t>
            </a:r>
          </a:p>
        </p:txBody>
      </p:sp>
    </p:spTree>
    <p:extLst>
      <p:ext uri="{BB962C8B-B14F-4D97-AF65-F5344CB8AC3E}">
        <p14:creationId xmlns:p14="http://schemas.microsoft.com/office/powerpoint/2010/main" val="826408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3119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207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2382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565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202d91ced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1202d91ced0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0713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7413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1978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714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166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9580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3018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202d91ced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1202d91ced0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26408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9a343a2572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19a343a2572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83384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2BF16-2033-45AC-B866-3353BCD606D7}" type="slidenum">
              <a:rPr lang="en-US" smtClean="0"/>
              <a:t>61</a:t>
            </a:fld>
            <a:endParaRPr lang="en-US"/>
          </a:p>
        </p:txBody>
      </p:sp>
    </p:spTree>
    <p:extLst>
      <p:ext uri="{BB962C8B-B14F-4D97-AF65-F5344CB8AC3E}">
        <p14:creationId xmlns:p14="http://schemas.microsoft.com/office/powerpoint/2010/main" val="1345589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9a343a2572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19a343a2572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39869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02d91ced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1202d91ced0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65412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0060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9156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4820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2627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64386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9a343a2572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19a343a2572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56371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95177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8390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9a343a2572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9a343a257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58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02d91ced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1202d91ced0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47550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5" name="Google Shape;81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1f269b912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4" name="Google Shape;724;g11f269b912a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Fix Z</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charge doesn't get enhance because to lorentz invariance, calculating the induced charge for a stationary charge in a moving medium should give the same results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1" name="Google Shape;80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charge doesn't get enhance because to lorentz invariance, calculating the induced charge for a stationary charge in a moving medium should give the same results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0" name="Google Shape;85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0" name="Google Shape;86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5" name="Google Shape;87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Find references for Polarization tensor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02d91ced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1202d91ced0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extLst>
      <p:ext uri="{BB962C8B-B14F-4D97-AF65-F5344CB8AC3E}">
        <p14:creationId xmlns:p14="http://schemas.microsoft.com/office/powerpoint/2010/main" val="26285733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 name="Google Shape;9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1f372fbf9b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1f372fbf9b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202d91ced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1202d91ced0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extLst>
      <p:ext uri="{BB962C8B-B14F-4D97-AF65-F5344CB8AC3E}">
        <p14:creationId xmlns:p14="http://schemas.microsoft.com/office/powerpoint/2010/main" val="3118882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52cd4399e6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52cd4399e6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52cd4399e6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52cd4399e6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52e076446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52e076446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52e0764466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52e0764466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9a343a257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19a343a2572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4608602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1f372fbf9b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11f372fbf9b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could be helpful for traverse size</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f269b91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g11f269b912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f45387b69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0" name="Google Shape;640;gf45387b696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52cd4399e6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152cd4399e6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extLst>
      <p:ext uri="{BB962C8B-B14F-4D97-AF65-F5344CB8AC3E}">
        <p14:creationId xmlns:p14="http://schemas.microsoft.com/office/powerpoint/2010/main" val="869009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9a343a257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19a343a2572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use</a:t>
            </a:r>
            <a:endParaRPr dirty="0"/>
          </a:p>
        </p:txBody>
      </p:sp>
    </p:spTree>
    <p:extLst>
      <p:ext uri="{BB962C8B-B14F-4D97-AF65-F5344CB8AC3E}">
        <p14:creationId xmlns:p14="http://schemas.microsoft.com/office/powerpoint/2010/main" val="260031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9E2E-3ECC-BD24-A675-AFEF8F76CEE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35CE04-5F14-77C7-1DA6-0A9D1551D55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06C0BCA-0175-AD0C-BD1A-3E43A9D27BB9}"/>
              </a:ext>
            </a:extLst>
          </p:cNvPr>
          <p:cNvSpPr>
            <a:spLocks noGrp="1"/>
          </p:cNvSpPr>
          <p:nvPr>
            <p:ph type="dt" sz="half" idx="10"/>
          </p:nvPr>
        </p:nvSpPr>
        <p:spPr/>
        <p:txBody>
          <a:bodyPr/>
          <a:lstStyle/>
          <a:p>
            <a:fld id="{B85F276E-69D4-4C37-AB38-E3B4F6B6B546}" type="datetime1">
              <a:rPr lang="en-US" smtClean="0"/>
              <a:t>6/10/2024</a:t>
            </a:fld>
            <a:endParaRPr lang="en-US"/>
          </a:p>
        </p:txBody>
      </p:sp>
      <p:sp>
        <p:nvSpPr>
          <p:cNvPr id="5" name="Footer Placeholder 4">
            <a:extLst>
              <a:ext uri="{FF2B5EF4-FFF2-40B4-BE49-F238E27FC236}">
                <a16:creationId xmlns:a16="http://schemas.microsoft.com/office/drawing/2014/main" id="{3D40932C-7B87-2AFC-42A1-ECD3AC30E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7F8CD-C9EC-C218-6051-260B065707F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124878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E746-6AA2-1F5E-696A-839786EC1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CBE06-6D5E-8053-9579-263C109007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AAB4C-51DD-3B97-A413-1ADBBC20A60F}"/>
              </a:ext>
            </a:extLst>
          </p:cNvPr>
          <p:cNvSpPr>
            <a:spLocks noGrp="1"/>
          </p:cNvSpPr>
          <p:nvPr>
            <p:ph type="dt" sz="half" idx="10"/>
          </p:nvPr>
        </p:nvSpPr>
        <p:spPr/>
        <p:txBody>
          <a:bodyPr/>
          <a:lstStyle/>
          <a:p>
            <a:fld id="{0A2F5F92-89BB-4A95-8CB6-848AE3D36D7E}" type="datetime1">
              <a:rPr lang="en-US" smtClean="0"/>
              <a:t>6/10/2024</a:t>
            </a:fld>
            <a:endParaRPr lang="en-US"/>
          </a:p>
        </p:txBody>
      </p:sp>
      <p:sp>
        <p:nvSpPr>
          <p:cNvPr id="5" name="Footer Placeholder 4">
            <a:extLst>
              <a:ext uri="{FF2B5EF4-FFF2-40B4-BE49-F238E27FC236}">
                <a16:creationId xmlns:a16="http://schemas.microsoft.com/office/drawing/2014/main" id="{F1689545-E188-53CA-8BBB-9E4396BD5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B1A9F-D030-9D3C-9F5A-69D7F279B68B}"/>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3717430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5AFC-1B7A-1461-8747-BAD5A9193BB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3E21AC-2547-88EE-38B3-4700248BCE8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ECA02-D82D-2565-0123-C15F13620C51}"/>
              </a:ext>
            </a:extLst>
          </p:cNvPr>
          <p:cNvSpPr>
            <a:spLocks noGrp="1"/>
          </p:cNvSpPr>
          <p:nvPr>
            <p:ph type="dt" sz="half" idx="10"/>
          </p:nvPr>
        </p:nvSpPr>
        <p:spPr/>
        <p:txBody>
          <a:bodyPr/>
          <a:lstStyle/>
          <a:p>
            <a:fld id="{38590C2D-EE1B-45C7-8286-1E83D6069776}" type="datetime1">
              <a:rPr lang="en-US" smtClean="0"/>
              <a:t>6/10/2024</a:t>
            </a:fld>
            <a:endParaRPr lang="en-US"/>
          </a:p>
        </p:txBody>
      </p:sp>
      <p:sp>
        <p:nvSpPr>
          <p:cNvPr id="5" name="Footer Placeholder 4">
            <a:extLst>
              <a:ext uri="{FF2B5EF4-FFF2-40B4-BE49-F238E27FC236}">
                <a16:creationId xmlns:a16="http://schemas.microsoft.com/office/drawing/2014/main" id="{8E268F72-24A4-83EE-93DD-054AF3E82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416FF-79CD-1B55-A495-0D6A3CDBD29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3194728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B298-8719-2D9D-532F-18486E060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1FDB8-1B58-9763-AFA2-10A9102497C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2909D-51E0-3204-C155-A45D0B36FB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E7F88-0AF8-8F1B-EB9D-17C4AE224D96}"/>
              </a:ext>
            </a:extLst>
          </p:cNvPr>
          <p:cNvSpPr>
            <a:spLocks noGrp="1"/>
          </p:cNvSpPr>
          <p:nvPr>
            <p:ph type="dt" sz="half" idx="10"/>
          </p:nvPr>
        </p:nvSpPr>
        <p:spPr/>
        <p:txBody>
          <a:bodyPr/>
          <a:lstStyle/>
          <a:p>
            <a:fld id="{7BFCECEA-440A-4B25-840A-B6EFB0B99EBD}" type="datetime1">
              <a:rPr lang="en-US" smtClean="0"/>
              <a:t>6/10/2024</a:t>
            </a:fld>
            <a:endParaRPr lang="en-US"/>
          </a:p>
        </p:txBody>
      </p:sp>
      <p:sp>
        <p:nvSpPr>
          <p:cNvPr id="6" name="Footer Placeholder 5">
            <a:extLst>
              <a:ext uri="{FF2B5EF4-FFF2-40B4-BE49-F238E27FC236}">
                <a16:creationId xmlns:a16="http://schemas.microsoft.com/office/drawing/2014/main" id="{A37E8BE9-3B7A-AF3E-BFB9-035D2B69A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4B3E1-F6C4-7317-EB9C-7B14779FF814}"/>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535831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811E4-5EDE-27CE-14B4-CB1B4BA57C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39B51E-2C27-103C-152D-F888ABF19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69F678-ACB5-6EC8-FFEC-6F452C60760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C4AA64-9AFD-16C4-CC43-52F65C165A8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7CEF310-E023-F0BB-46CB-2A292C59FEF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0A3EB8-925F-6231-EBB9-46D241534211}"/>
              </a:ext>
            </a:extLst>
          </p:cNvPr>
          <p:cNvSpPr>
            <a:spLocks noGrp="1"/>
          </p:cNvSpPr>
          <p:nvPr>
            <p:ph type="dt" sz="half" idx="10"/>
          </p:nvPr>
        </p:nvSpPr>
        <p:spPr/>
        <p:txBody>
          <a:bodyPr/>
          <a:lstStyle/>
          <a:p>
            <a:fld id="{B2EB65C8-7301-491B-9CB2-78DB2400E4D8}" type="datetime1">
              <a:rPr lang="en-US" smtClean="0"/>
              <a:t>6/10/2024</a:t>
            </a:fld>
            <a:endParaRPr lang="en-US"/>
          </a:p>
        </p:txBody>
      </p:sp>
      <p:sp>
        <p:nvSpPr>
          <p:cNvPr id="8" name="Footer Placeholder 7">
            <a:extLst>
              <a:ext uri="{FF2B5EF4-FFF2-40B4-BE49-F238E27FC236}">
                <a16:creationId xmlns:a16="http://schemas.microsoft.com/office/drawing/2014/main" id="{47FD12BC-B80D-3ED2-FBEC-6ACE43E545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F590AA-1681-3679-451A-7E7A8E365E0F}"/>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419093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DA4C-7390-A744-E3AA-8828736572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2EB8D4-9533-97A1-AABC-369924223F10}"/>
              </a:ext>
            </a:extLst>
          </p:cNvPr>
          <p:cNvSpPr>
            <a:spLocks noGrp="1"/>
          </p:cNvSpPr>
          <p:nvPr>
            <p:ph type="dt" sz="half" idx="10"/>
          </p:nvPr>
        </p:nvSpPr>
        <p:spPr/>
        <p:txBody>
          <a:bodyPr/>
          <a:lstStyle/>
          <a:p>
            <a:fld id="{9830B2AA-F6EC-48B4-8F63-C987023F9092}" type="datetime1">
              <a:rPr lang="en-US" smtClean="0"/>
              <a:t>6/10/2024</a:t>
            </a:fld>
            <a:endParaRPr lang="en-US"/>
          </a:p>
        </p:txBody>
      </p:sp>
      <p:sp>
        <p:nvSpPr>
          <p:cNvPr id="4" name="Footer Placeholder 3">
            <a:extLst>
              <a:ext uri="{FF2B5EF4-FFF2-40B4-BE49-F238E27FC236}">
                <a16:creationId xmlns:a16="http://schemas.microsoft.com/office/drawing/2014/main" id="{1DC3540F-F719-3457-9284-B4A3F7AF7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F4F30F-C8AD-4E84-14E2-77C151A098C6}"/>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1378898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5090D-637D-EA54-DCE4-A6D858406BE3}"/>
              </a:ext>
            </a:extLst>
          </p:cNvPr>
          <p:cNvSpPr>
            <a:spLocks noGrp="1"/>
          </p:cNvSpPr>
          <p:nvPr>
            <p:ph type="dt" sz="half" idx="10"/>
          </p:nvPr>
        </p:nvSpPr>
        <p:spPr/>
        <p:txBody>
          <a:bodyPr/>
          <a:lstStyle/>
          <a:p>
            <a:fld id="{251F403D-D727-4E16-99C6-0F9E3F194F3A}" type="datetime1">
              <a:rPr lang="en-US" smtClean="0"/>
              <a:t>6/10/2024</a:t>
            </a:fld>
            <a:endParaRPr lang="en-US"/>
          </a:p>
        </p:txBody>
      </p:sp>
      <p:sp>
        <p:nvSpPr>
          <p:cNvPr id="3" name="Footer Placeholder 2">
            <a:extLst>
              <a:ext uri="{FF2B5EF4-FFF2-40B4-BE49-F238E27FC236}">
                <a16:creationId xmlns:a16="http://schemas.microsoft.com/office/drawing/2014/main" id="{1B22F028-1CD2-065D-4CB1-ECA8F7403A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66ABD5-B272-765B-7EFB-929B5D3AB991}"/>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2701058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AB40-4C66-C121-EDEE-2FC34BC42AE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74C0A3-94AF-A90B-CB01-D044C357E6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5C891-A271-702E-AFE1-F34A44DC2D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5A2660-BA31-6620-F63A-1791D6AEE493}"/>
              </a:ext>
            </a:extLst>
          </p:cNvPr>
          <p:cNvSpPr>
            <a:spLocks noGrp="1"/>
          </p:cNvSpPr>
          <p:nvPr>
            <p:ph type="dt" sz="half" idx="10"/>
          </p:nvPr>
        </p:nvSpPr>
        <p:spPr/>
        <p:txBody>
          <a:bodyPr/>
          <a:lstStyle/>
          <a:p>
            <a:fld id="{FB905639-5F54-4DE7-86CE-676CE940FB38}" type="datetime1">
              <a:rPr lang="en-US" smtClean="0"/>
              <a:t>6/10/2024</a:t>
            </a:fld>
            <a:endParaRPr lang="en-US"/>
          </a:p>
        </p:txBody>
      </p:sp>
      <p:sp>
        <p:nvSpPr>
          <p:cNvPr id="6" name="Footer Placeholder 5">
            <a:extLst>
              <a:ext uri="{FF2B5EF4-FFF2-40B4-BE49-F238E27FC236}">
                <a16:creationId xmlns:a16="http://schemas.microsoft.com/office/drawing/2014/main" id="{2764A214-F37C-6778-FE62-14BCC6281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174E9-9AE2-0E16-D0E6-41B8FB25BB6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93797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0" name="Google Shape;60;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A04E-6E1C-4D13-95BB-8844D0067E5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22A7853-D336-B67B-EF5D-D3D3C99B85B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4070295-3713-A1AD-4834-56378637B2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B5A253-F9C5-6109-64C4-39EEC3D70349}"/>
              </a:ext>
            </a:extLst>
          </p:cNvPr>
          <p:cNvSpPr>
            <a:spLocks noGrp="1"/>
          </p:cNvSpPr>
          <p:nvPr>
            <p:ph type="dt" sz="half" idx="10"/>
          </p:nvPr>
        </p:nvSpPr>
        <p:spPr/>
        <p:txBody>
          <a:bodyPr/>
          <a:lstStyle/>
          <a:p>
            <a:fld id="{1EADDC2C-0244-4DC6-9CA0-CE849B7C3791}" type="datetime1">
              <a:rPr lang="en-US" smtClean="0"/>
              <a:t>6/10/2024</a:t>
            </a:fld>
            <a:endParaRPr lang="en-US"/>
          </a:p>
        </p:txBody>
      </p:sp>
      <p:sp>
        <p:nvSpPr>
          <p:cNvPr id="6" name="Footer Placeholder 5">
            <a:extLst>
              <a:ext uri="{FF2B5EF4-FFF2-40B4-BE49-F238E27FC236}">
                <a16:creationId xmlns:a16="http://schemas.microsoft.com/office/drawing/2014/main" id="{901C88D8-8C0D-0D95-C3EB-A78C7BAA4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6C1A4-A01C-BDEE-A6EF-71D31EF75D83}"/>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4070280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F79B-D562-0B36-5E53-41132F4659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B01873-30AD-080A-370D-B7E24A838F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A342B-A2F9-8378-C3C5-AC90138035E0}"/>
              </a:ext>
            </a:extLst>
          </p:cNvPr>
          <p:cNvSpPr>
            <a:spLocks noGrp="1"/>
          </p:cNvSpPr>
          <p:nvPr>
            <p:ph type="dt" sz="half" idx="10"/>
          </p:nvPr>
        </p:nvSpPr>
        <p:spPr/>
        <p:txBody>
          <a:bodyPr/>
          <a:lstStyle/>
          <a:p>
            <a:fld id="{55352DAF-66D7-49C3-9EAF-8802499297A0}" type="datetime1">
              <a:rPr lang="en-US" smtClean="0"/>
              <a:t>6/10/2024</a:t>
            </a:fld>
            <a:endParaRPr lang="en-US"/>
          </a:p>
        </p:txBody>
      </p:sp>
      <p:sp>
        <p:nvSpPr>
          <p:cNvPr id="5" name="Footer Placeholder 4">
            <a:extLst>
              <a:ext uri="{FF2B5EF4-FFF2-40B4-BE49-F238E27FC236}">
                <a16:creationId xmlns:a16="http://schemas.microsoft.com/office/drawing/2014/main" id="{FBD1108F-6EC3-2C10-A53C-D799D4542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DE6BE-103D-31F8-8C3A-EDDB6F47FE5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2817752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85FEB-19BC-F580-4D0D-77A35C5B66E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2B8E2B-7E71-B62C-6C1E-32474A9E609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37BDE-735E-2BB7-5D9A-C9807CC85099}"/>
              </a:ext>
            </a:extLst>
          </p:cNvPr>
          <p:cNvSpPr>
            <a:spLocks noGrp="1"/>
          </p:cNvSpPr>
          <p:nvPr>
            <p:ph type="dt" sz="half" idx="10"/>
          </p:nvPr>
        </p:nvSpPr>
        <p:spPr/>
        <p:txBody>
          <a:bodyPr/>
          <a:lstStyle/>
          <a:p>
            <a:fld id="{2D7A73D2-EC59-46E4-84E0-967909EB6008}" type="datetime1">
              <a:rPr lang="en-US" smtClean="0"/>
              <a:t>6/10/2024</a:t>
            </a:fld>
            <a:endParaRPr lang="en-US"/>
          </a:p>
        </p:txBody>
      </p:sp>
      <p:sp>
        <p:nvSpPr>
          <p:cNvPr id="5" name="Footer Placeholder 4">
            <a:extLst>
              <a:ext uri="{FF2B5EF4-FFF2-40B4-BE49-F238E27FC236}">
                <a16:creationId xmlns:a16="http://schemas.microsoft.com/office/drawing/2014/main" id="{6EBA3F83-3B5A-3F17-DC6F-70517F921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EA58D-7508-A0CF-05CE-831483523C8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5725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2960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49E2E-3ECC-BD24-A675-AFEF8F76CEE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35CE04-5F14-77C7-1DA6-0A9D1551D55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06C0BCA-0175-AD0C-BD1A-3E43A9D27BB9}"/>
              </a:ext>
            </a:extLst>
          </p:cNvPr>
          <p:cNvSpPr>
            <a:spLocks noGrp="1"/>
          </p:cNvSpPr>
          <p:nvPr>
            <p:ph type="dt" sz="half" idx="10"/>
          </p:nvPr>
        </p:nvSpPr>
        <p:spPr/>
        <p:txBody>
          <a:bodyPr/>
          <a:lstStyle/>
          <a:p>
            <a:fld id="{2C666C59-7846-480C-AA93-B296402E8150}" type="datetime1">
              <a:rPr lang="en-US" smtClean="0"/>
              <a:t>6/10/2024</a:t>
            </a:fld>
            <a:endParaRPr lang="en-US"/>
          </a:p>
        </p:txBody>
      </p:sp>
      <p:sp>
        <p:nvSpPr>
          <p:cNvPr id="5" name="Footer Placeholder 4">
            <a:extLst>
              <a:ext uri="{FF2B5EF4-FFF2-40B4-BE49-F238E27FC236}">
                <a16:creationId xmlns:a16="http://schemas.microsoft.com/office/drawing/2014/main" id="{3D40932C-7B87-2AFC-42A1-ECD3AC30E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7F8CD-C9EC-C218-6051-260B065707F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29036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E746-6AA2-1F5E-696A-839786EC1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CBE06-6D5E-8053-9579-263C109007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AAB4C-51DD-3B97-A413-1ADBBC20A60F}"/>
              </a:ext>
            </a:extLst>
          </p:cNvPr>
          <p:cNvSpPr>
            <a:spLocks noGrp="1"/>
          </p:cNvSpPr>
          <p:nvPr>
            <p:ph type="dt" sz="half" idx="10"/>
          </p:nvPr>
        </p:nvSpPr>
        <p:spPr/>
        <p:txBody>
          <a:bodyPr/>
          <a:lstStyle/>
          <a:p>
            <a:fld id="{9C751C69-AB30-4343-9003-F9328B0063BD}" type="datetime1">
              <a:rPr lang="en-US" smtClean="0"/>
              <a:t>6/10/2024</a:t>
            </a:fld>
            <a:endParaRPr lang="en-US"/>
          </a:p>
        </p:txBody>
      </p:sp>
      <p:sp>
        <p:nvSpPr>
          <p:cNvPr id="5" name="Footer Placeholder 4">
            <a:extLst>
              <a:ext uri="{FF2B5EF4-FFF2-40B4-BE49-F238E27FC236}">
                <a16:creationId xmlns:a16="http://schemas.microsoft.com/office/drawing/2014/main" id="{F1689545-E188-53CA-8BBB-9E4396BD5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B1A9F-D030-9D3C-9F5A-69D7F279B68B}"/>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4120403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5AFC-1B7A-1461-8747-BAD5A9193BB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3E21AC-2547-88EE-38B3-4700248BCE8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ECA02-D82D-2565-0123-C15F13620C51}"/>
              </a:ext>
            </a:extLst>
          </p:cNvPr>
          <p:cNvSpPr>
            <a:spLocks noGrp="1"/>
          </p:cNvSpPr>
          <p:nvPr>
            <p:ph type="dt" sz="half" idx="10"/>
          </p:nvPr>
        </p:nvSpPr>
        <p:spPr/>
        <p:txBody>
          <a:bodyPr/>
          <a:lstStyle/>
          <a:p>
            <a:fld id="{150F1205-D5E2-47B3-A24A-EB54AD140B6C}" type="datetime1">
              <a:rPr lang="en-US" smtClean="0"/>
              <a:t>6/10/2024</a:t>
            </a:fld>
            <a:endParaRPr lang="en-US"/>
          </a:p>
        </p:txBody>
      </p:sp>
      <p:sp>
        <p:nvSpPr>
          <p:cNvPr id="5" name="Footer Placeholder 4">
            <a:extLst>
              <a:ext uri="{FF2B5EF4-FFF2-40B4-BE49-F238E27FC236}">
                <a16:creationId xmlns:a16="http://schemas.microsoft.com/office/drawing/2014/main" id="{8E268F72-24A4-83EE-93DD-054AF3E82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416FF-79CD-1B55-A495-0D6A3CDBD29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3990149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B298-8719-2D9D-532F-18486E060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C1FDB8-1B58-9763-AFA2-10A9102497C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2909D-51E0-3204-C155-A45D0B36FB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E7F88-0AF8-8F1B-EB9D-17C4AE224D96}"/>
              </a:ext>
            </a:extLst>
          </p:cNvPr>
          <p:cNvSpPr>
            <a:spLocks noGrp="1"/>
          </p:cNvSpPr>
          <p:nvPr>
            <p:ph type="dt" sz="half" idx="10"/>
          </p:nvPr>
        </p:nvSpPr>
        <p:spPr/>
        <p:txBody>
          <a:bodyPr/>
          <a:lstStyle/>
          <a:p>
            <a:fld id="{973BD9F0-85C2-4069-9E20-25795F4812B0}" type="datetime1">
              <a:rPr lang="en-US" smtClean="0"/>
              <a:t>6/10/2024</a:t>
            </a:fld>
            <a:endParaRPr lang="en-US"/>
          </a:p>
        </p:txBody>
      </p:sp>
      <p:sp>
        <p:nvSpPr>
          <p:cNvPr id="6" name="Footer Placeholder 5">
            <a:extLst>
              <a:ext uri="{FF2B5EF4-FFF2-40B4-BE49-F238E27FC236}">
                <a16:creationId xmlns:a16="http://schemas.microsoft.com/office/drawing/2014/main" id="{A37E8BE9-3B7A-AF3E-BFB9-035D2B69A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4B3E1-F6C4-7317-EB9C-7B14779FF814}"/>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807027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811E4-5EDE-27CE-14B4-CB1B4BA57C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39B51E-2C27-103C-152D-F888ABF19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69F678-ACB5-6EC8-FFEC-6F452C60760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C4AA64-9AFD-16C4-CC43-52F65C165A8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7CEF310-E023-F0BB-46CB-2A292C59FEF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0A3EB8-925F-6231-EBB9-46D241534211}"/>
              </a:ext>
            </a:extLst>
          </p:cNvPr>
          <p:cNvSpPr>
            <a:spLocks noGrp="1"/>
          </p:cNvSpPr>
          <p:nvPr>
            <p:ph type="dt" sz="half" idx="10"/>
          </p:nvPr>
        </p:nvSpPr>
        <p:spPr/>
        <p:txBody>
          <a:bodyPr/>
          <a:lstStyle/>
          <a:p>
            <a:fld id="{6DEC523B-0776-4FCD-9809-1E076365B2F5}" type="datetime1">
              <a:rPr lang="en-US" smtClean="0"/>
              <a:t>6/10/2024</a:t>
            </a:fld>
            <a:endParaRPr lang="en-US"/>
          </a:p>
        </p:txBody>
      </p:sp>
      <p:sp>
        <p:nvSpPr>
          <p:cNvPr id="8" name="Footer Placeholder 7">
            <a:extLst>
              <a:ext uri="{FF2B5EF4-FFF2-40B4-BE49-F238E27FC236}">
                <a16:creationId xmlns:a16="http://schemas.microsoft.com/office/drawing/2014/main" id="{47FD12BC-B80D-3ED2-FBEC-6ACE43E545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F590AA-1681-3679-451A-7E7A8E365E0F}"/>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336047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DA4C-7390-A744-E3AA-8828736572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2EB8D4-9533-97A1-AABC-369924223F10}"/>
              </a:ext>
            </a:extLst>
          </p:cNvPr>
          <p:cNvSpPr>
            <a:spLocks noGrp="1"/>
          </p:cNvSpPr>
          <p:nvPr>
            <p:ph type="dt" sz="half" idx="10"/>
          </p:nvPr>
        </p:nvSpPr>
        <p:spPr/>
        <p:txBody>
          <a:bodyPr/>
          <a:lstStyle/>
          <a:p>
            <a:fld id="{2F166C22-9549-49D2-B65D-F9B655361621}" type="datetime1">
              <a:rPr lang="en-US" smtClean="0"/>
              <a:t>6/10/2024</a:t>
            </a:fld>
            <a:endParaRPr lang="en-US"/>
          </a:p>
        </p:txBody>
      </p:sp>
      <p:sp>
        <p:nvSpPr>
          <p:cNvPr id="4" name="Footer Placeholder 3">
            <a:extLst>
              <a:ext uri="{FF2B5EF4-FFF2-40B4-BE49-F238E27FC236}">
                <a16:creationId xmlns:a16="http://schemas.microsoft.com/office/drawing/2014/main" id="{1DC3540F-F719-3457-9284-B4A3F7AF7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F4F30F-C8AD-4E84-14E2-77C151A098C6}"/>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342675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5090D-637D-EA54-DCE4-A6D858406BE3}"/>
              </a:ext>
            </a:extLst>
          </p:cNvPr>
          <p:cNvSpPr>
            <a:spLocks noGrp="1"/>
          </p:cNvSpPr>
          <p:nvPr>
            <p:ph type="dt" sz="half" idx="10"/>
          </p:nvPr>
        </p:nvSpPr>
        <p:spPr/>
        <p:txBody>
          <a:bodyPr/>
          <a:lstStyle/>
          <a:p>
            <a:fld id="{13D2A0D3-9930-432A-A605-9463870A526B}" type="datetime1">
              <a:rPr lang="en-US" smtClean="0"/>
              <a:t>6/10/2024</a:t>
            </a:fld>
            <a:endParaRPr lang="en-US"/>
          </a:p>
        </p:txBody>
      </p:sp>
      <p:sp>
        <p:nvSpPr>
          <p:cNvPr id="3" name="Footer Placeholder 2">
            <a:extLst>
              <a:ext uri="{FF2B5EF4-FFF2-40B4-BE49-F238E27FC236}">
                <a16:creationId xmlns:a16="http://schemas.microsoft.com/office/drawing/2014/main" id="{1B22F028-1CD2-065D-4CB1-ECA8F7403A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66ABD5-B272-765B-7EFB-929B5D3AB991}"/>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3982364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AB40-4C66-C121-EDEE-2FC34BC42AE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74C0A3-94AF-A90B-CB01-D044C357E6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5C891-A271-702E-AFE1-F34A44DC2D0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5A2660-BA31-6620-F63A-1791D6AEE493}"/>
              </a:ext>
            </a:extLst>
          </p:cNvPr>
          <p:cNvSpPr>
            <a:spLocks noGrp="1"/>
          </p:cNvSpPr>
          <p:nvPr>
            <p:ph type="dt" sz="half" idx="10"/>
          </p:nvPr>
        </p:nvSpPr>
        <p:spPr/>
        <p:txBody>
          <a:bodyPr/>
          <a:lstStyle/>
          <a:p>
            <a:fld id="{41E80D1D-08AE-49C8-84EE-4E4436CEBBE2}" type="datetime1">
              <a:rPr lang="en-US" smtClean="0"/>
              <a:t>6/10/2024</a:t>
            </a:fld>
            <a:endParaRPr lang="en-US"/>
          </a:p>
        </p:txBody>
      </p:sp>
      <p:sp>
        <p:nvSpPr>
          <p:cNvPr id="6" name="Footer Placeholder 5">
            <a:extLst>
              <a:ext uri="{FF2B5EF4-FFF2-40B4-BE49-F238E27FC236}">
                <a16:creationId xmlns:a16="http://schemas.microsoft.com/office/drawing/2014/main" id="{2764A214-F37C-6778-FE62-14BCC6281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174E9-9AE2-0E16-D0E6-41B8FB25BB6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4174308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6A04E-6E1C-4D13-95BB-8844D0067E5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22A7853-D336-B67B-EF5D-D3D3C99B85B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4070295-3713-A1AD-4834-56378637B2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B5A253-F9C5-6109-64C4-39EEC3D70349}"/>
              </a:ext>
            </a:extLst>
          </p:cNvPr>
          <p:cNvSpPr>
            <a:spLocks noGrp="1"/>
          </p:cNvSpPr>
          <p:nvPr>
            <p:ph type="dt" sz="half" idx="10"/>
          </p:nvPr>
        </p:nvSpPr>
        <p:spPr/>
        <p:txBody>
          <a:bodyPr/>
          <a:lstStyle/>
          <a:p>
            <a:fld id="{A4C2CA60-2D4B-4427-BA0C-5FE3D2D928B3}" type="datetime1">
              <a:rPr lang="en-US" smtClean="0"/>
              <a:t>6/10/2024</a:t>
            </a:fld>
            <a:endParaRPr lang="en-US"/>
          </a:p>
        </p:txBody>
      </p:sp>
      <p:sp>
        <p:nvSpPr>
          <p:cNvPr id="6" name="Footer Placeholder 5">
            <a:extLst>
              <a:ext uri="{FF2B5EF4-FFF2-40B4-BE49-F238E27FC236}">
                <a16:creationId xmlns:a16="http://schemas.microsoft.com/office/drawing/2014/main" id="{901C88D8-8C0D-0D95-C3EB-A78C7BAA4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96C1A4-A01C-BDEE-A6EF-71D31EF75D83}"/>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1521912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F79B-D562-0B36-5E53-41132F4659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B01873-30AD-080A-370D-B7E24A838F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A342B-A2F9-8378-C3C5-AC90138035E0}"/>
              </a:ext>
            </a:extLst>
          </p:cNvPr>
          <p:cNvSpPr>
            <a:spLocks noGrp="1"/>
          </p:cNvSpPr>
          <p:nvPr>
            <p:ph type="dt" sz="half" idx="10"/>
          </p:nvPr>
        </p:nvSpPr>
        <p:spPr/>
        <p:txBody>
          <a:bodyPr/>
          <a:lstStyle/>
          <a:p>
            <a:fld id="{003D085C-AAF4-4F8D-8D0A-AD3C45CC292A}" type="datetime1">
              <a:rPr lang="en-US" smtClean="0"/>
              <a:t>6/10/2024</a:t>
            </a:fld>
            <a:endParaRPr lang="en-US"/>
          </a:p>
        </p:txBody>
      </p:sp>
      <p:sp>
        <p:nvSpPr>
          <p:cNvPr id="5" name="Footer Placeholder 4">
            <a:extLst>
              <a:ext uri="{FF2B5EF4-FFF2-40B4-BE49-F238E27FC236}">
                <a16:creationId xmlns:a16="http://schemas.microsoft.com/office/drawing/2014/main" id="{FBD1108F-6EC3-2C10-A53C-D799D4542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DE6BE-103D-31F8-8C3A-EDDB6F47FE5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2404168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85FEB-19BC-F580-4D0D-77A35C5B66E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2B8E2B-7E71-B62C-6C1E-32474A9E609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37BDE-735E-2BB7-5D9A-C9807CC85099}"/>
              </a:ext>
            </a:extLst>
          </p:cNvPr>
          <p:cNvSpPr>
            <a:spLocks noGrp="1"/>
          </p:cNvSpPr>
          <p:nvPr>
            <p:ph type="dt" sz="half" idx="10"/>
          </p:nvPr>
        </p:nvSpPr>
        <p:spPr/>
        <p:txBody>
          <a:bodyPr/>
          <a:lstStyle/>
          <a:p>
            <a:fld id="{D4695509-019E-4934-A4BD-B643019982BD}" type="datetime1">
              <a:rPr lang="en-US" smtClean="0"/>
              <a:t>6/10/2024</a:t>
            </a:fld>
            <a:endParaRPr lang="en-US"/>
          </a:p>
        </p:txBody>
      </p:sp>
      <p:sp>
        <p:nvSpPr>
          <p:cNvPr id="5" name="Footer Placeholder 4">
            <a:extLst>
              <a:ext uri="{FF2B5EF4-FFF2-40B4-BE49-F238E27FC236}">
                <a16:creationId xmlns:a16="http://schemas.microsoft.com/office/drawing/2014/main" id="{6EBA3F83-3B5A-3F17-DC6F-70517F921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EA58D-7508-A0CF-05CE-831483523C82}"/>
              </a:ext>
            </a:extLst>
          </p:cNvPr>
          <p:cNvSpPr>
            <a:spLocks noGrp="1"/>
          </p:cNvSpPr>
          <p:nvPr>
            <p:ph type="sldNum" sz="quarter" idx="12"/>
          </p:nvPr>
        </p:nvSpPr>
        <p:spPr/>
        <p:txBody>
          <a:bodyPr/>
          <a:lstStyle/>
          <a:p>
            <a:fld id="{F127F758-B098-496B-B978-87D473D39B44}" type="slidenum">
              <a:rPr lang="en-US" smtClean="0"/>
              <a:t>‹#›</a:t>
            </a:fld>
            <a:endParaRPr lang="en-US"/>
          </a:p>
        </p:txBody>
      </p:sp>
    </p:spTree>
    <p:extLst>
      <p:ext uri="{BB962C8B-B14F-4D97-AF65-F5344CB8AC3E}">
        <p14:creationId xmlns:p14="http://schemas.microsoft.com/office/powerpoint/2010/main" val="722402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189" lvl="0" indent="-342892" algn="l">
              <a:lnSpc>
                <a:spcPct val="115000"/>
              </a:lnSpc>
              <a:spcBef>
                <a:spcPts val="0"/>
              </a:spcBef>
              <a:spcAft>
                <a:spcPts val="0"/>
              </a:spcAft>
              <a:buSzPts val="1800"/>
              <a:buChar char="●"/>
              <a:defRPr/>
            </a:lvl1pPr>
            <a:lvl2pPr marL="914378"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2"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969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3">
            <a:alphaModFix amt="95000"/>
          </a:blip>
          <a:srcRect/>
          <a:stretch>
            <a:fillRect l="-2000" r="-2000"/>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5000"/>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4228-F7D7-F188-E62F-EDDCA50C96F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6DFC2E-EB53-76FF-80EC-56F036FCD7F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C47F8-62FA-5985-BEC7-71E7C76C891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FCC0C09-BD81-4F4A-8814-AA31EA655BA1}" type="datetime1">
              <a:rPr lang="en-US" smtClean="0"/>
              <a:t>6/10/2024</a:t>
            </a:fld>
            <a:endParaRPr lang="en-US"/>
          </a:p>
        </p:txBody>
      </p:sp>
      <p:sp>
        <p:nvSpPr>
          <p:cNvPr id="5" name="Footer Placeholder 4">
            <a:extLst>
              <a:ext uri="{FF2B5EF4-FFF2-40B4-BE49-F238E27FC236}">
                <a16:creationId xmlns:a16="http://schemas.microsoft.com/office/drawing/2014/main" id="{57846C69-C4E8-A654-00C0-520ADE2351D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6BCC9-FB41-4C60-F966-D29E599DD3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27F758-B098-496B-B978-87D473D39B44}" type="slidenum">
              <a:rPr lang="en-US" smtClean="0"/>
              <a:t>‹#›</a:t>
            </a:fld>
            <a:endParaRPr lang="en-US"/>
          </a:p>
        </p:txBody>
      </p:sp>
    </p:spTree>
    <p:extLst>
      <p:ext uri="{BB962C8B-B14F-4D97-AF65-F5344CB8AC3E}">
        <p14:creationId xmlns:p14="http://schemas.microsoft.com/office/powerpoint/2010/main" val="3887816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5000"/>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E4228-F7D7-F188-E62F-EDDCA50C96F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6DFC2E-EB53-76FF-80EC-56F036FCD7F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C47F8-62FA-5985-BEC7-71E7C76C891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4339917-F7A1-4C1E-8F5F-5753C1BB93EF}" type="datetime1">
              <a:rPr lang="en-US" smtClean="0"/>
              <a:t>6/10/2024</a:t>
            </a:fld>
            <a:endParaRPr lang="en-US"/>
          </a:p>
        </p:txBody>
      </p:sp>
      <p:sp>
        <p:nvSpPr>
          <p:cNvPr id="5" name="Footer Placeholder 4">
            <a:extLst>
              <a:ext uri="{FF2B5EF4-FFF2-40B4-BE49-F238E27FC236}">
                <a16:creationId xmlns:a16="http://schemas.microsoft.com/office/drawing/2014/main" id="{57846C69-C4E8-A654-00C0-520ADE2351D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6BCC9-FB41-4C60-F966-D29E599DD3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27F758-B098-496B-B978-87D473D39B44}" type="slidenum">
              <a:rPr lang="en-US" smtClean="0"/>
              <a:t>‹#›</a:t>
            </a:fld>
            <a:endParaRPr lang="en-US"/>
          </a:p>
        </p:txBody>
      </p:sp>
    </p:spTree>
    <p:extLst>
      <p:ext uri="{BB962C8B-B14F-4D97-AF65-F5344CB8AC3E}">
        <p14:creationId xmlns:p14="http://schemas.microsoft.com/office/powerpoint/2010/main" val="35978373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73.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55.xml"/><Relationship Id="rId1" Type="http://schemas.openxmlformats.org/officeDocument/2006/relationships/slideLayout" Target="../slideLayouts/slideLayout23.xml"/><Relationship Id="rId5" Type="http://schemas.openxmlformats.org/officeDocument/2006/relationships/image" Target="../media/image1550.png"/><Relationship Id="rId4" Type="http://schemas.openxmlformats.org/officeDocument/2006/relationships/image" Target="../media/image310.png"/></Relationships>
</file>

<file path=ppt/slides/_rels/slide102.xml.rels><?xml version="1.0" encoding="UTF-8" standalone="yes"?>
<Relationships xmlns="http://schemas.openxmlformats.org/package/2006/relationships"><Relationship Id="rId3" Type="http://schemas.openxmlformats.org/officeDocument/2006/relationships/image" Target="../media/image311.png"/><Relationship Id="rId7" Type="http://schemas.openxmlformats.org/officeDocument/2006/relationships/image" Target="../media/image315.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314.png"/><Relationship Id="rId5" Type="http://schemas.openxmlformats.org/officeDocument/2006/relationships/image" Target="../media/image313.png"/><Relationship Id="rId4" Type="http://schemas.openxmlformats.org/officeDocument/2006/relationships/image" Target="../media/image312.png"/></Relationships>
</file>

<file path=ppt/slides/_rels/slide103.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image" Target="../media/image314.png"/><Relationship Id="rId7" Type="http://schemas.openxmlformats.org/officeDocument/2006/relationships/image" Target="../media/image318.png"/><Relationship Id="rId2" Type="http://schemas.openxmlformats.org/officeDocument/2006/relationships/notesSlide" Target="../notesSlides/notesSlide57.xml"/><Relationship Id="rId1" Type="http://schemas.openxmlformats.org/officeDocument/2006/relationships/slideLayout" Target="../slideLayouts/slideLayout23.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png"/><Relationship Id="rId9" Type="http://schemas.openxmlformats.org/officeDocument/2006/relationships/image" Target="../media/image320.png"/></Relationships>
</file>

<file path=ppt/slides/_rels/slide104.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6.png"/><Relationship Id="rId7" Type="http://schemas.openxmlformats.org/officeDocument/2006/relationships/image" Target="../media/image320.png"/><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 Id="rId9" Type="http://schemas.openxmlformats.org/officeDocument/2006/relationships/image" Target="../media/image322.png"/></Relationships>
</file>

<file path=ppt/slides/_rels/slide10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image" Target="../media/image323.jp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327.png"/><Relationship Id="rId11" Type="http://schemas.openxmlformats.org/officeDocument/2006/relationships/image" Target="../media/image257.png"/><Relationship Id="rId5" Type="http://schemas.openxmlformats.org/officeDocument/2006/relationships/image" Target="../media/image326.png"/><Relationship Id="rId10" Type="http://schemas.openxmlformats.org/officeDocument/2006/relationships/image" Target="../media/image331.png"/><Relationship Id="rId4" Type="http://schemas.openxmlformats.org/officeDocument/2006/relationships/image" Target="../media/image325.png"/><Relationship Id="rId9" Type="http://schemas.openxmlformats.org/officeDocument/2006/relationships/image" Target="../media/image330.png"/></Relationships>
</file>

<file path=ppt/slides/_rels/slide108.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32.png"/><Relationship Id="rId7" Type="http://schemas.openxmlformats.org/officeDocument/2006/relationships/image" Target="../media/image336.pn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335.png"/><Relationship Id="rId5" Type="http://schemas.openxmlformats.org/officeDocument/2006/relationships/image" Target="../media/image334.png"/><Relationship Id="rId10" Type="http://schemas.openxmlformats.org/officeDocument/2006/relationships/image" Target="../media/image339.png"/><Relationship Id="rId4" Type="http://schemas.openxmlformats.org/officeDocument/2006/relationships/image" Target="../media/image333.png"/><Relationship Id="rId9" Type="http://schemas.openxmlformats.org/officeDocument/2006/relationships/image" Target="../media/image338.png"/></Relationships>
</file>

<file path=ppt/slides/_rels/slide109.xml.rels><?xml version="1.0" encoding="UTF-8" standalone="yes"?>
<Relationships xmlns="http://schemas.openxmlformats.org/package/2006/relationships"><Relationship Id="rId3" Type="http://schemas.openxmlformats.org/officeDocument/2006/relationships/image" Target="../media/image340.emf"/><Relationship Id="rId2" Type="http://schemas.openxmlformats.org/officeDocument/2006/relationships/oleObject" Target="../embeddings/oleObject1.bin"/><Relationship Id="rId1" Type="http://schemas.openxmlformats.org/officeDocument/2006/relationships/slideLayout" Target="../slideLayouts/slideLayout23.xml"/><Relationship Id="rId4" Type="http://schemas.openxmlformats.org/officeDocument/2006/relationships/image" Target="../media/image34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image" Target="../media/image343.png"/><Relationship Id="rId7" Type="http://schemas.openxmlformats.org/officeDocument/2006/relationships/image" Target="../media/image347.png"/><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image" Target="../media/image346.png"/><Relationship Id="rId5" Type="http://schemas.openxmlformats.org/officeDocument/2006/relationships/image" Target="../media/image345.png"/><Relationship Id="rId4" Type="http://schemas.openxmlformats.org/officeDocument/2006/relationships/image" Target="../media/image344.png"/><Relationship Id="rId9" Type="http://schemas.openxmlformats.org/officeDocument/2006/relationships/image" Target="../media/image349.png"/></Relationships>
</file>

<file path=ppt/slides/_rels/slide112.xml.rels><?xml version="1.0" encoding="UTF-8" standalone="yes"?>
<Relationships xmlns="http://schemas.openxmlformats.org/package/2006/relationships"><Relationship Id="rId8" Type="http://schemas.openxmlformats.org/officeDocument/2006/relationships/image" Target="../media/image354.png"/><Relationship Id="rId3" Type="http://schemas.openxmlformats.org/officeDocument/2006/relationships/image" Target="../media/image3170.png"/><Relationship Id="rId7" Type="http://schemas.openxmlformats.org/officeDocument/2006/relationships/image" Target="../media/image353.png"/><Relationship Id="rId2" Type="http://schemas.openxmlformats.org/officeDocument/2006/relationships/notesSlide" Target="../notesSlides/notesSlide63.xml"/><Relationship Id="rId1" Type="http://schemas.openxmlformats.org/officeDocument/2006/relationships/slideLayout" Target="../slideLayouts/slideLayout23.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 Id="rId9" Type="http://schemas.openxmlformats.org/officeDocument/2006/relationships/image" Target="../media/image3230.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41.pn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13.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3.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41.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0.png"/><Relationship Id="rId11" Type="http://schemas.openxmlformats.org/officeDocument/2006/relationships/image" Target="../media/image13.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3.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6.png"/><Relationship Id="rId7" Type="http://schemas.openxmlformats.org/officeDocument/2006/relationships/image" Target="../media/image570.png"/><Relationship Id="rId2" Type="http://schemas.openxmlformats.org/officeDocument/2006/relationships/image" Target="../media/image55.png"/><Relationship Id="rId1" Type="http://schemas.openxmlformats.org/officeDocument/2006/relationships/slideLayout" Target="../slideLayouts/slideLayout23.xml"/><Relationship Id="rId6" Type="http://schemas.openxmlformats.org/officeDocument/2006/relationships/image" Target="../media/image560.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62.png"/><Relationship Id="rId11" Type="http://schemas.openxmlformats.org/officeDocument/2006/relationships/image" Target="../media/image65.gif"/><Relationship Id="rId5" Type="http://schemas.openxmlformats.org/officeDocument/2006/relationships/image" Target="../media/image61.png"/><Relationship Id="rId10" Type="http://schemas.openxmlformats.org/officeDocument/2006/relationships/image" Target="../media/image64.gif"/><Relationship Id="rId4" Type="http://schemas.openxmlformats.org/officeDocument/2006/relationships/image" Target="../media/image570.png"/><Relationship Id="rId9" Type="http://schemas.openxmlformats.org/officeDocument/2006/relationships/image" Target="../media/image560.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9.png"/><Relationship Id="rId2" Type="http://schemas.openxmlformats.org/officeDocument/2006/relationships/image" Target="../media/image710.png"/><Relationship Id="rId1" Type="http://schemas.openxmlformats.org/officeDocument/2006/relationships/slideLayout" Target="../slideLayouts/slideLayout23.xml"/><Relationship Id="rId6" Type="http://schemas.openxmlformats.org/officeDocument/2006/relationships/image" Target="../media/image68.gif"/><Relationship Id="rId5" Type="http://schemas.openxmlformats.org/officeDocument/2006/relationships/image" Target="../media/image73.gif"/><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8.gif"/><Relationship Id="rId2"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75.gif"/><Relationship Id="rId5" Type="http://schemas.openxmlformats.org/officeDocument/2006/relationships/image" Target="../media/image73.gif"/><Relationship Id="rId10" Type="http://schemas.openxmlformats.org/officeDocument/2006/relationships/image" Target="../media/image71.png"/><Relationship Id="rId4" Type="http://schemas.openxmlformats.org/officeDocument/2006/relationships/image" Target="../media/image74.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80.png"/><Relationship Id="rId5" Type="http://schemas.openxmlformats.org/officeDocument/2006/relationships/image" Target="../media/image79.gif"/><Relationship Id="rId4" Type="http://schemas.openxmlformats.org/officeDocument/2006/relationships/image" Target="../media/image78.gif"/></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79.gif"/></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84.png"/><Relationship Id="rId5" Type="http://schemas.openxmlformats.org/officeDocument/2006/relationships/image" Target="../media/image79.gif"/><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5.gif"/><Relationship Id="rId3" Type="http://schemas.openxmlformats.org/officeDocument/2006/relationships/image" Target="../media/image75.gif"/><Relationship Id="rId7"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23.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1.pn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3.png"/><Relationship Id="rId2" Type="http://schemas.openxmlformats.org/officeDocument/2006/relationships/image" Target="../media/image85.gif"/><Relationship Id="rId1" Type="http://schemas.openxmlformats.org/officeDocument/2006/relationships/slideLayout" Target="../slideLayouts/slideLayout2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0.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23.xml"/><Relationship Id="rId5" Type="http://schemas.openxmlformats.org/officeDocument/2006/relationships/image" Target="../media/image93.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01.png"/><Relationship Id="rId2" Type="http://schemas.openxmlformats.org/officeDocument/2006/relationships/image" Target="../media/image93.png"/><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50.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2.png"/><Relationship Id="rId1" Type="http://schemas.openxmlformats.org/officeDocument/2006/relationships/slideLayout" Target="../slideLayouts/slideLayout23.xml"/><Relationship Id="rId5" Type="http://schemas.openxmlformats.org/officeDocument/2006/relationships/image" Target="../media/image95.gif"/><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5.gif"/><Relationship Id="rId5" Type="http://schemas.openxmlformats.org/officeDocument/2006/relationships/image" Target="../media/image107.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95.gif"/><Relationship Id="rId5" Type="http://schemas.openxmlformats.org/officeDocument/2006/relationships/image" Target="../media/image107.png"/><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6.png"/><Relationship Id="rId1" Type="http://schemas.openxmlformats.org/officeDocument/2006/relationships/slideLayout" Target="../slideLayouts/slideLayout23.xml"/><Relationship Id="rId5" Type="http://schemas.openxmlformats.org/officeDocument/2006/relationships/image" Target="../media/image107.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6.png"/><Relationship Id="rId1" Type="http://schemas.openxmlformats.org/officeDocument/2006/relationships/slideLayout" Target="../slideLayouts/slideLayout23.xml"/><Relationship Id="rId5" Type="http://schemas.openxmlformats.org/officeDocument/2006/relationships/image" Target="../media/image95.gif"/><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6.png"/><Relationship Id="rId1" Type="http://schemas.openxmlformats.org/officeDocument/2006/relationships/slideLayout" Target="../slideLayouts/slideLayout23.xml"/><Relationship Id="rId6" Type="http://schemas.openxmlformats.org/officeDocument/2006/relationships/image" Target="../media/image111.png"/><Relationship Id="rId5" Type="http://schemas.openxmlformats.org/officeDocument/2006/relationships/image" Target="../media/image95.gif"/><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4.gif"/><Relationship Id="rId7"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107.gif"/><Relationship Id="rId5" Type="http://schemas.openxmlformats.org/officeDocument/2006/relationships/image" Target="../media/image106.gif"/><Relationship Id="rId4" Type="http://schemas.openxmlformats.org/officeDocument/2006/relationships/image" Target="../media/image105.gif"/></Relationships>
</file>

<file path=ppt/slides/_rels/slide37.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png"/><Relationship Id="rId18" Type="http://schemas.openxmlformats.org/officeDocument/2006/relationships/image" Target="../media/image125.png"/><Relationship Id="rId3" Type="http://schemas.openxmlformats.org/officeDocument/2006/relationships/image" Target="../media/image21.png"/><Relationship Id="rId21" Type="http://schemas.openxmlformats.org/officeDocument/2006/relationships/image" Target="../media/image120.png"/><Relationship Id="rId12" Type="http://schemas.openxmlformats.org/officeDocument/2006/relationships/image" Target="../media/image197.png"/><Relationship Id="rId17" Type="http://schemas.openxmlformats.org/officeDocument/2006/relationships/image" Target="../media/image124.png"/><Relationship Id="rId2" Type="http://schemas.openxmlformats.org/officeDocument/2006/relationships/notesSlide" Target="../notesSlides/notesSlide16.xml"/><Relationship Id="rId16" Type="http://schemas.openxmlformats.org/officeDocument/2006/relationships/image" Target="../media/image123.png"/><Relationship Id="rId20" Type="http://schemas.openxmlformats.org/officeDocument/2006/relationships/image" Target="../media/image119.png"/><Relationship Id="rId1" Type="http://schemas.openxmlformats.org/officeDocument/2006/relationships/slideLayout" Target="../slideLayouts/slideLayout23.xml"/><Relationship Id="rId6" Type="http://schemas.openxmlformats.org/officeDocument/2006/relationships/image" Target="../media/image112.png"/><Relationship Id="rId11" Type="http://schemas.openxmlformats.org/officeDocument/2006/relationships/image" Target="../media/image196.png"/><Relationship Id="rId5" Type="http://schemas.openxmlformats.org/officeDocument/2006/relationships/image" Target="../media/image109.png"/><Relationship Id="rId15" Type="http://schemas.openxmlformats.org/officeDocument/2006/relationships/image" Target="../media/image114.gif"/><Relationship Id="rId19" Type="http://schemas.openxmlformats.org/officeDocument/2006/relationships/image" Target="../media/image126.png"/><Relationship Id="rId4" Type="http://schemas.openxmlformats.org/officeDocument/2006/relationships/image" Target="../media/image108.png"/><Relationship Id="rId9" Type="http://schemas.openxmlformats.org/officeDocument/2006/relationships/image" Target="../media/image194.png"/><Relationship Id="rId14" Type="http://schemas.openxmlformats.org/officeDocument/2006/relationships/image" Target="../media/image113.png"/><Relationship Id="rId22" Type="http://schemas.openxmlformats.org/officeDocument/2006/relationships/image" Target="../media/image115.gif"/></Relationships>
</file>

<file path=ppt/slides/_rels/slide38.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23.png"/><Relationship Id="rId18" Type="http://schemas.openxmlformats.org/officeDocument/2006/relationships/image" Target="../media/image1210.png"/><Relationship Id="rId3" Type="http://schemas.openxmlformats.org/officeDocument/2006/relationships/image" Target="../media/image21.png"/><Relationship Id="rId12" Type="http://schemas.openxmlformats.org/officeDocument/2006/relationships/image" Target="../media/image132.png"/><Relationship Id="rId17" Type="http://schemas.openxmlformats.org/officeDocument/2006/relationships/image" Target="../media/image121.png"/><Relationship Id="rId2" Type="http://schemas.openxmlformats.org/officeDocument/2006/relationships/notesSlide" Target="../notesSlides/notesSlide17.xml"/><Relationship Id="rId16" Type="http://schemas.openxmlformats.org/officeDocument/2006/relationships/image" Target="../media/image125.png"/><Relationship Id="rId1" Type="http://schemas.openxmlformats.org/officeDocument/2006/relationships/slideLayout" Target="../slideLayouts/slideLayout23.xml"/><Relationship Id="rId6" Type="http://schemas.openxmlformats.org/officeDocument/2006/relationships/image" Target="../media/image112.png"/><Relationship Id="rId11" Type="http://schemas.openxmlformats.org/officeDocument/2006/relationships/image" Target="../media/image131.png"/><Relationship Id="rId5" Type="http://schemas.openxmlformats.org/officeDocument/2006/relationships/image" Target="../media/image109.png"/><Relationship Id="rId15" Type="http://schemas.openxmlformats.org/officeDocument/2006/relationships/image" Target="../media/image126.png"/><Relationship Id="rId10" Type="http://schemas.openxmlformats.org/officeDocument/2006/relationships/image" Target="../media/image130.png"/><Relationship Id="rId19" Type="http://schemas.openxmlformats.org/officeDocument/2006/relationships/image" Target="../media/image115.gif"/><Relationship Id="rId4" Type="http://schemas.openxmlformats.org/officeDocument/2006/relationships/image" Target="../media/image118.png"/><Relationship Id="rId9" Type="http://schemas.openxmlformats.org/officeDocument/2006/relationships/image" Target="../media/image129.png"/><Relationship Id="rId14"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203.png"/><Relationship Id="rId18" Type="http://schemas.openxmlformats.org/officeDocument/2006/relationships/image" Target="../media/image125.png"/><Relationship Id="rId3" Type="http://schemas.openxmlformats.org/officeDocument/2006/relationships/image" Target="../media/image21.png"/><Relationship Id="rId7" Type="http://schemas.openxmlformats.org/officeDocument/2006/relationships/image" Target="../media/image193.png"/><Relationship Id="rId17" Type="http://schemas.openxmlformats.org/officeDocument/2006/relationships/image" Target="../media/image126.png"/><Relationship Id="rId2" Type="http://schemas.openxmlformats.org/officeDocument/2006/relationships/notesSlide" Target="../notesSlides/notesSlide18.xml"/><Relationship Id="rId16" Type="http://schemas.openxmlformats.org/officeDocument/2006/relationships/image" Target="../media/image124.png"/><Relationship Id="rId20" Type="http://schemas.openxmlformats.org/officeDocument/2006/relationships/image" Target="../media/image122.png"/><Relationship Id="rId1" Type="http://schemas.openxmlformats.org/officeDocument/2006/relationships/slideLayout" Target="../slideLayouts/slideLayout23.xml"/><Relationship Id="rId11" Type="http://schemas.openxmlformats.org/officeDocument/2006/relationships/image" Target="../media/image113.png"/><Relationship Id="rId5" Type="http://schemas.openxmlformats.org/officeDocument/2006/relationships/image" Target="../media/image112.png"/><Relationship Id="rId15" Type="http://schemas.openxmlformats.org/officeDocument/2006/relationships/image" Target="../media/image133.png"/><Relationship Id="rId10" Type="http://schemas.openxmlformats.org/officeDocument/2006/relationships/image" Target="../media/image196.png"/><Relationship Id="rId19" Type="http://schemas.openxmlformats.org/officeDocument/2006/relationships/image" Target="../media/image115.gif"/><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4.png"/><Relationship Id="rId7"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36.png"/><Relationship Id="rId5" Type="http://schemas.openxmlformats.org/officeDocument/2006/relationships/image" Target="../media/image94.pn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38.png"/></Relationships>
</file>

<file path=ppt/slides/_rels/slide4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5.png"/></Relationships>
</file>

<file path=ppt/slides/_rels/slide4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38.png"/></Relationships>
</file>

<file path=ppt/slides/_rels/slide45.xml.rels><?xml version="1.0" encoding="UTF-8" standalone="yes"?>
<Relationships xmlns="http://schemas.openxmlformats.org/package/2006/relationships"><Relationship Id="rId3" Type="http://schemas.openxmlformats.org/officeDocument/2006/relationships/image" Target="../media/image1350.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40.png"/></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79.gif"/></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410.png"/><Relationship Id="rId7" Type="http://schemas.openxmlformats.org/officeDocument/2006/relationships/image" Target="../media/image1510.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1610.png"/><Relationship Id="rId4" Type="http://schemas.openxmlformats.org/officeDocument/2006/relationships/image" Target="../media/image154.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511.png"/><Relationship Id="rId5" Type="http://schemas.openxmlformats.org/officeDocument/2006/relationships/image" Target="../media/image14.JP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156.png"/><Relationship Id="rId11" Type="http://schemas.openxmlformats.org/officeDocument/2006/relationships/image" Target="../media/image179.png"/><Relationship Id="rId5" Type="http://schemas.openxmlformats.org/officeDocument/2006/relationships/image" Target="../media/image1790.png"/><Relationship Id="rId10" Type="http://schemas.openxmlformats.org/officeDocument/2006/relationships/image" Target="../media/image180.png"/><Relationship Id="rId4" Type="http://schemas.openxmlformats.org/officeDocument/2006/relationships/image" Target="../media/image155.png"/></Relationships>
</file>

<file path=ppt/slides/_rels/slide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23.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0.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53.xml.rels><?xml version="1.0" encoding="UTF-8" standalone="yes"?>
<Relationships xmlns="http://schemas.openxmlformats.org/package/2006/relationships"><Relationship Id="rId8" Type="http://schemas.openxmlformats.org/officeDocument/2006/relationships/image" Target="../media/image241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2310.png"/><Relationship Id="rId11" Type="http://schemas.openxmlformats.org/officeDocument/2006/relationships/image" Target="../media/image168.png"/><Relationship Id="rId5" Type="http://schemas.openxmlformats.org/officeDocument/2006/relationships/customXml" Target="../ink/ink2.xml"/><Relationship Id="rId10" Type="http://schemas.openxmlformats.org/officeDocument/2006/relationships/image" Target="../media/image2510.png"/><Relationship Id="rId4" Type="http://schemas.openxmlformats.org/officeDocument/2006/relationships/image" Target="../media/image222.png"/><Relationship Id="rId9" Type="http://schemas.openxmlformats.org/officeDocument/2006/relationships/customXml" Target="../ink/ink4.xml"/></Relationships>
</file>

<file path=ppt/slides/_rels/slide54.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customXml" Target="../ink/ink10.xml"/><Relationship Id="rId18" Type="http://schemas.openxmlformats.org/officeDocument/2006/relationships/image" Target="../media/image3010.png"/><Relationship Id="rId3" Type="http://schemas.openxmlformats.org/officeDocument/2006/relationships/customXml" Target="../ink/ink5.xml"/><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2710.png"/><Relationship Id="rId17" Type="http://schemas.openxmlformats.org/officeDocument/2006/relationships/customXml" Target="../ink/ink12.xml"/><Relationship Id="rId2" Type="http://schemas.openxmlformats.org/officeDocument/2006/relationships/image" Target="../media/image13.png"/><Relationship Id="rId16" Type="http://schemas.openxmlformats.org/officeDocument/2006/relationships/image" Target="../media/image169.png"/><Relationship Id="rId20" Type="http://schemas.openxmlformats.org/officeDocument/2006/relationships/image" Target="../media/image3110.png"/><Relationship Id="rId1" Type="http://schemas.openxmlformats.org/officeDocument/2006/relationships/slideLayout" Target="../slideLayouts/slideLayout23.xml"/><Relationship Id="rId6" Type="http://schemas.openxmlformats.org/officeDocument/2006/relationships/image" Target="../media/image2310.png"/><Relationship Id="rId11" Type="http://schemas.openxmlformats.org/officeDocument/2006/relationships/customXml" Target="../ink/ink9.xml"/><Relationship Id="rId5" Type="http://schemas.openxmlformats.org/officeDocument/2006/relationships/customXml" Target="../ink/ink6.xml"/><Relationship Id="rId15" Type="http://schemas.openxmlformats.org/officeDocument/2006/relationships/customXml" Target="../ink/ink11.xml"/><Relationship Id="rId10" Type="http://schemas.openxmlformats.org/officeDocument/2006/relationships/image" Target="../media/image2510.png"/><Relationship Id="rId19" Type="http://schemas.openxmlformats.org/officeDocument/2006/relationships/customXml" Target="../ink/ink13.xml"/><Relationship Id="rId4" Type="http://schemas.openxmlformats.org/officeDocument/2006/relationships/image" Target="../media/image222.png"/><Relationship Id="rId9" Type="http://schemas.openxmlformats.org/officeDocument/2006/relationships/customXml" Target="../ink/ink8.xml"/><Relationship Id="rId14" Type="http://schemas.openxmlformats.org/officeDocument/2006/relationships/image" Target="../media/image280.png"/><Relationship Id="rId22" Type="http://schemas.openxmlformats.org/officeDocument/2006/relationships/image" Target="../media/image3210.png"/></Relationships>
</file>

<file path=ppt/slides/_rels/slide55.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customXml" Target="../ink/ink20.xml"/><Relationship Id="rId18" Type="http://schemas.openxmlformats.org/officeDocument/2006/relationships/image" Target="../media/image3010.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2710.png"/><Relationship Id="rId17" Type="http://schemas.openxmlformats.org/officeDocument/2006/relationships/customXml" Target="../ink/ink22.xml"/><Relationship Id="rId2" Type="http://schemas.openxmlformats.org/officeDocument/2006/relationships/image" Target="../media/image13.png"/><Relationship Id="rId16" Type="http://schemas.openxmlformats.org/officeDocument/2006/relationships/image" Target="../media/image169.png"/><Relationship Id="rId20" Type="http://schemas.openxmlformats.org/officeDocument/2006/relationships/image" Target="../media/image3110.png"/><Relationship Id="rId1" Type="http://schemas.openxmlformats.org/officeDocument/2006/relationships/slideLayout" Target="../slideLayouts/slideLayout23.xml"/><Relationship Id="rId6" Type="http://schemas.openxmlformats.org/officeDocument/2006/relationships/image" Target="../media/image2310.png"/><Relationship Id="rId11" Type="http://schemas.openxmlformats.org/officeDocument/2006/relationships/customXml" Target="../ink/ink19.xml"/><Relationship Id="rId5" Type="http://schemas.openxmlformats.org/officeDocument/2006/relationships/customXml" Target="../ink/ink16.xml"/><Relationship Id="rId15" Type="http://schemas.openxmlformats.org/officeDocument/2006/relationships/customXml" Target="../ink/ink21.xml"/><Relationship Id="rId10" Type="http://schemas.openxmlformats.org/officeDocument/2006/relationships/image" Target="../media/image2510.png"/><Relationship Id="rId19" Type="http://schemas.openxmlformats.org/officeDocument/2006/relationships/customXml" Target="../ink/ink23.xml"/><Relationship Id="rId4" Type="http://schemas.openxmlformats.org/officeDocument/2006/relationships/image" Target="../media/image222.png"/><Relationship Id="rId9" Type="http://schemas.openxmlformats.org/officeDocument/2006/relationships/customXml" Target="../ink/ink18.xml"/><Relationship Id="rId14" Type="http://schemas.openxmlformats.org/officeDocument/2006/relationships/image" Target="../media/image280.png"/><Relationship Id="rId22" Type="http://schemas.openxmlformats.org/officeDocument/2006/relationships/image" Target="../media/image3210.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image" Target="../media/image171.png"/><Relationship Id="rId4" Type="http://schemas.openxmlformats.org/officeDocument/2006/relationships/image" Target="../media/image170.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2.png"/><Relationship Id="rId1" Type="http://schemas.openxmlformats.org/officeDocument/2006/relationships/slideLayout" Target="../slideLayouts/slideLayout23.xml"/><Relationship Id="rId4" Type="http://schemas.openxmlformats.org/officeDocument/2006/relationships/image" Target="../media/image173.png"/></Relationships>
</file>

<file path=ppt/slides/_rels/slide58.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81.png"/><Relationship Id="rId2" Type="http://schemas.openxmlformats.org/officeDocument/2006/relationships/image" Target="../media/image174.png"/><Relationship Id="rId1" Type="http://schemas.openxmlformats.org/officeDocument/2006/relationships/slideLayout" Target="../slideLayouts/slideLayout2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5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511.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183.png"/><Relationship Id="rId7" Type="http://schemas.openxmlformats.org/officeDocument/2006/relationships/customXml" Target="../ink/ink26.xml"/><Relationship Id="rId2" Type="http://schemas.openxmlformats.org/officeDocument/2006/relationships/image" Target="../media/image86.png"/><Relationship Id="rId1" Type="http://schemas.openxmlformats.org/officeDocument/2006/relationships/slideLayout" Target="../slideLayouts/slideLayout23.xml"/><Relationship Id="rId6" Type="http://schemas.openxmlformats.org/officeDocument/2006/relationships/image" Target="../media/image500.png"/><Relationship Id="rId11" Type="http://schemas.openxmlformats.org/officeDocument/2006/relationships/image" Target="../media/image187.png"/><Relationship Id="rId5" Type="http://schemas.openxmlformats.org/officeDocument/2006/relationships/customXml" Target="../ink/ink25.xml"/><Relationship Id="rId10" Type="http://schemas.openxmlformats.org/officeDocument/2006/relationships/image" Target="../media/image186.png"/><Relationship Id="rId4" Type="http://schemas.openxmlformats.org/officeDocument/2006/relationships/image" Target="../media/image184.png"/><Relationship Id="rId9" Type="http://schemas.openxmlformats.org/officeDocument/2006/relationships/image" Target="../media/image185.png"/></Relationships>
</file>

<file path=ppt/slides/_rels/slide6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88.png"/><Relationship Id="rId7" Type="http://schemas.openxmlformats.org/officeDocument/2006/relationships/image" Target="../media/image186.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189.png"/><Relationship Id="rId5" Type="http://schemas.openxmlformats.org/officeDocument/2006/relationships/image" Target="../media/image184.png"/><Relationship Id="rId4" Type="http://schemas.openxmlformats.org/officeDocument/2006/relationships/image" Target="../media/image188.png"/></Relationships>
</file>

<file path=ppt/slides/_rels/slide62.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7.png"/><Relationship Id="rId2" Type="http://schemas.openxmlformats.org/officeDocument/2006/relationships/image" Target="../media/image90.png"/><Relationship Id="rId1" Type="http://schemas.openxmlformats.org/officeDocument/2006/relationships/slideLayout" Target="../slideLayouts/slideLayout23.xml"/><Relationship Id="rId6" Type="http://schemas.openxmlformats.org/officeDocument/2006/relationships/image" Target="../media/image186.png"/><Relationship Id="rId5" Type="http://schemas.openxmlformats.org/officeDocument/2006/relationships/image" Target="../media/image192.png"/><Relationship Id="rId4" Type="http://schemas.openxmlformats.org/officeDocument/2006/relationships/image" Target="../media/image191.png"/></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5.png"/><Relationship Id="rId1" Type="http://schemas.openxmlformats.org/officeDocument/2006/relationships/slideLayout" Target="../slideLayouts/slideLayout23.xml"/><Relationship Id="rId4" Type="http://schemas.openxmlformats.org/officeDocument/2006/relationships/image" Target="../media/image200.png"/></Relationships>
</file>

<file path=ppt/slides/_rels/slide65.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image" Target="../media/image204.png"/><Relationship Id="rId5" Type="http://schemas.openxmlformats.org/officeDocument/2006/relationships/image" Target="../media/image195.png"/><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9.png"/><Relationship Id="rId1" Type="http://schemas.openxmlformats.org/officeDocument/2006/relationships/slideLayout" Target="../slideLayouts/slideLayout23.xml"/><Relationship Id="rId4" Type="http://schemas.openxmlformats.org/officeDocument/2006/relationships/image" Target="../media/image210.png"/></Relationships>
</file>

<file path=ppt/slides/_rels/slide6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511.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8" Type="http://schemas.openxmlformats.org/officeDocument/2006/relationships/image" Target="../media/image1680.png"/><Relationship Id="rId13" Type="http://schemas.openxmlformats.org/officeDocument/2006/relationships/image" Target="../media/image1700.png"/><Relationship Id="rId3" Type="http://schemas.openxmlformats.org/officeDocument/2006/relationships/image" Target="../media/image212.png"/><Relationship Id="rId7" Type="http://schemas.openxmlformats.org/officeDocument/2006/relationships/image" Target="../media/image215.png"/><Relationship Id="rId12" Type="http://schemas.openxmlformats.org/officeDocument/2006/relationships/image" Target="../media/image1690.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1661.png"/><Relationship Id="rId11" Type="http://schemas.openxmlformats.org/officeDocument/2006/relationships/image" Target="../media/image1681.png"/><Relationship Id="rId5" Type="http://schemas.openxmlformats.org/officeDocument/2006/relationships/image" Target="../media/image214.png"/><Relationship Id="rId10" Type="http://schemas.openxmlformats.org/officeDocument/2006/relationships/image" Target="../media/image217.png"/><Relationship Id="rId4" Type="http://schemas.openxmlformats.org/officeDocument/2006/relationships/image" Target="../media/image213.png"/><Relationship Id="rId9" Type="http://schemas.openxmlformats.org/officeDocument/2006/relationships/image" Target="../media/image216.png"/></Relationships>
</file>

<file path=ppt/slides/_rels/slide7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1830.png"/><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1830.png"/><Relationship Id="rId5" Type="http://schemas.openxmlformats.org/officeDocument/2006/relationships/image" Target="../media/image13.png"/><Relationship Id="rId4" Type="http://schemas.openxmlformats.org/officeDocument/2006/relationships/image" Target="../media/image218.png"/></Relationships>
</file>

<file path=ppt/slides/_rels/slide73.xml.rels><?xml version="1.0" encoding="UTF-8" standalone="yes"?>
<Relationships xmlns="http://schemas.openxmlformats.org/package/2006/relationships"><Relationship Id="rId8" Type="http://schemas.openxmlformats.org/officeDocument/2006/relationships/image" Target="../media/image1830.png"/><Relationship Id="rId3" Type="http://schemas.openxmlformats.org/officeDocument/2006/relationships/image" Target="../media/image220.png"/><Relationship Id="rId7" Type="http://schemas.openxmlformats.org/officeDocument/2006/relationships/image" Target="../media/image1860.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219.png"/><Relationship Id="rId4" Type="http://schemas.openxmlformats.org/officeDocument/2006/relationships/image" Target="../media/image218.png"/></Relationships>
</file>

<file path=ppt/slides/_rels/slide7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1880.png"/><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image" Target="../media/image223.png"/><Relationship Id="rId5" Type="http://schemas.openxmlformats.org/officeDocument/2006/relationships/image" Target="../media/image2020.png"/><Relationship Id="rId4" Type="http://schemas.openxmlformats.org/officeDocument/2006/relationships/image" Target="../media/image201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2040.png"/><Relationship Id="rId2" Type="http://schemas.openxmlformats.org/officeDocument/2006/relationships/image" Target="../media/image224.png"/><Relationship Id="rId1" Type="http://schemas.openxmlformats.org/officeDocument/2006/relationships/slideLayout" Target="../slideLayouts/slideLayout23.xml"/><Relationship Id="rId4" Type="http://schemas.openxmlformats.org/officeDocument/2006/relationships/image" Target="../media/image225.png"/></Relationships>
</file>

<file path=ppt/slides/_rels/slide7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3.xml"/><Relationship Id="rId4" Type="http://schemas.openxmlformats.org/officeDocument/2006/relationships/image" Target="../media/image228.png"/></Relationships>
</file>

<file path=ppt/slides/_rels/slide79.xml.rels><?xml version="1.0" encoding="UTF-8" standalone="yes"?>
<Relationships xmlns="http://schemas.openxmlformats.org/package/2006/relationships"><Relationship Id="rId3" Type="http://schemas.openxmlformats.org/officeDocument/2006/relationships/image" Target="../media/image2080.png"/><Relationship Id="rId2" Type="http://schemas.openxmlformats.org/officeDocument/2006/relationships/image" Target="../media/image229.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1520.png"/><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1511.png"/><Relationship Id="rId4" Type="http://schemas.openxmlformats.org/officeDocument/2006/relationships/image" Target="../media/image16.png"/><Relationship Id="rId9" Type="http://schemas.openxmlformats.org/officeDocument/2006/relationships/image" Target="../media/image19.gif"/></Relationships>
</file>

<file path=ppt/slides/_rels/slide80.xml.rels><?xml version="1.0" encoding="UTF-8" standalone="yes"?>
<Relationships xmlns="http://schemas.openxmlformats.org/package/2006/relationships"><Relationship Id="rId3" Type="http://schemas.openxmlformats.org/officeDocument/2006/relationships/image" Target="../media/image2090.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81.xml.rels><?xml version="1.0" encoding="UTF-8" standalone="yes"?>
<Relationships xmlns="http://schemas.openxmlformats.org/package/2006/relationships"><Relationship Id="rId8" Type="http://schemas.openxmlformats.org/officeDocument/2006/relationships/image" Target="../media/image2180.png"/><Relationship Id="rId3" Type="http://schemas.openxmlformats.org/officeDocument/2006/relationships/image" Target="../media/image233.png"/><Relationship Id="rId7" Type="http://schemas.openxmlformats.org/officeDocument/2006/relationships/image" Target="../media/image236.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2160.png"/><Relationship Id="rId5" Type="http://schemas.openxmlformats.org/officeDocument/2006/relationships/image" Target="../media/image235.png"/><Relationship Id="rId10" Type="http://schemas.openxmlformats.org/officeDocument/2006/relationships/image" Target="../media/image180.png"/><Relationship Id="rId4" Type="http://schemas.openxmlformats.org/officeDocument/2006/relationships/image" Target="../media/image234.png"/><Relationship Id="rId9" Type="http://schemas.openxmlformats.org/officeDocument/2006/relationships/image" Target="../media/image21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1591.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8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242.png"/><Relationship Id="rId4" Type="http://schemas.openxmlformats.org/officeDocument/2006/relationships/image" Target="../media/image1940.png"/></Relationships>
</file>

<file path=ppt/slides/_rels/slide8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244.png"/></Relationships>
</file>

<file path=ppt/slides/_rels/slide8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image" Target="../media/image246.png"/></Relationships>
</file>

<file path=ppt/slides/_rels/slide88.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png"/><Relationship Id="rId4" Type="http://schemas.openxmlformats.org/officeDocument/2006/relationships/image" Target="../media/image248.png"/><Relationship Id="rId9" Type="http://schemas.openxmlformats.org/officeDocument/2006/relationships/image" Target="../media/image253.png"/></Relationships>
</file>

<file path=ppt/slides/_rels/slide89.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20.png"/><Relationship Id="rId7" Type="http://schemas.openxmlformats.org/officeDocument/2006/relationships/image" Target="../media/image165.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64.png"/><Relationship Id="rId5"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8.png"/></Relationships>
</file>

<file path=ppt/slides/_rels/slide90.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262.png"/><Relationship Id="rId7" Type="http://schemas.openxmlformats.org/officeDocument/2006/relationships/image" Target="../media/image266.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265.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263.png"/><Relationship Id="rId9" Type="http://schemas.openxmlformats.org/officeDocument/2006/relationships/image" Target="../media/image268.png"/></Relationships>
</file>

<file path=ppt/slides/_rels/slide91.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 Id="rId9" Type="http://schemas.openxmlformats.org/officeDocument/2006/relationships/image" Target="../media/image269.png"/></Relationships>
</file>

<file path=ppt/slides/_rels/slide92.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5.png"/><Relationship Id="rId7" Type="http://schemas.openxmlformats.org/officeDocument/2006/relationships/image" Target="../media/image278.png"/><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image" Target="../media/image277.png"/><Relationship Id="rId5" Type="http://schemas.openxmlformats.org/officeDocument/2006/relationships/image" Target="../media/image276.png"/><Relationship Id="rId10" Type="http://schemas.openxmlformats.org/officeDocument/2006/relationships/image" Target="../media/image280.jpg"/><Relationship Id="rId4" Type="http://schemas.openxmlformats.org/officeDocument/2006/relationships/image" Target="../media/image267.png"/><Relationship Id="rId9" Type="http://schemas.openxmlformats.org/officeDocument/2006/relationships/image" Target="../media/image268.png"/></Relationships>
</file>

<file path=ppt/slides/_rels/slide9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83.png"/><Relationship Id="rId4" Type="http://schemas.openxmlformats.org/officeDocument/2006/relationships/image" Target="../media/image282.png"/></Relationships>
</file>

<file path=ppt/slides/_rels/slide94.xml.rels><?xml version="1.0" encoding="UTF-8" standalone="yes"?>
<Relationships xmlns="http://schemas.openxmlformats.org/package/2006/relationships"><Relationship Id="rId3" Type="http://schemas.openxmlformats.org/officeDocument/2006/relationships/image" Target="../media/image284.png"/><Relationship Id="rId7" Type="http://schemas.openxmlformats.org/officeDocument/2006/relationships/image" Target="../media/image288.pn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287.png"/><Relationship Id="rId5" Type="http://schemas.openxmlformats.org/officeDocument/2006/relationships/image" Target="../media/image286.png"/><Relationship Id="rId4" Type="http://schemas.openxmlformats.org/officeDocument/2006/relationships/image" Target="../media/image285.png"/></Relationships>
</file>

<file path=ppt/slides/_rels/slide95.xml.rels><?xml version="1.0" encoding="UTF-8" standalone="yes"?>
<Relationships xmlns="http://schemas.openxmlformats.org/package/2006/relationships"><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png"/></Relationships>
</file>

<file path=ppt/slides/_rels/slide9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9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51.xml"/><Relationship Id="rId1" Type="http://schemas.openxmlformats.org/officeDocument/2006/relationships/slideLayout" Target="../slideLayouts/slideLayout23.xml"/><Relationship Id="rId5" Type="http://schemas.openxmlformats.org/officeDocument/2006/relationships/image" Target="../media/image300.png"/><Relationship Id="rId4" Type="http://schemas.openxmlformats.org/officeDocument/2006/relationships/image" Target="../media/image299.png"/></Relationships>
</file>

<file path=ppt/slides/_rels/slide9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99.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1.png"/><Relationship Id="rId7" Type="http://schemas.openxmlformats.org/officeDocument/2006/relationships/image" Target="../media/image306.pn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3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9;p25">
            <a:extLst>
              <a:ext uri="{FF2B5EF4-FFF2-40B4-BE49-F238E27FC236}">
                <a16:creationId xmlns:a16="http://schemas.microsoft.com/office/drawing/2014/main" id="{40B05E25-1A78-2339-99A9-E3C1F2F7DB1C}"/>
              </a:ext>
            </a:extLst>
          </p:cNvPr>
          <p:cNvSpPr txBox="1">
            <a:spLocks noGrp="1"/>
          </p:cNvSpPr>
          <p:nvPr>
            <p:ph type="ctrTitle"/>
          </p:nvPr>
        </p:nvSpPr>
        <p:spPr>
          <a:xfrm>
            <a:off x="538287" y="1005085"/>
            <a:ext cx="7781194" cy="1366134"/>
          </a:xfrm>
          <a:prstGeom prst="rect">
            <a:avLst/>
          </a:prstGeom>
          <a:noFill/>
          <a:ln>
            <a:noFill/>
          </a:ln>
          <a:effectLst>
            <a:outerShdw blurRad="57150" dist="19050" dir="5400000" algn="bl" rotWithShape="0">
              <a:srgbClr val="000000">
                <a:alpha val="32000"/>
              </a:srgbClr>
            </a:outerShdw>
          </a:effectLst>
        </p:spPr>
        <p:txBody>
          <a:bodyPr spcFirstLastPara="1" vert="horz" wrap="square" lIns="68569" tIns="68569" rIns="68569" bIns="68569" rtlCol="0" anchor="b" anchorCtr="0">
            <a:normAutofit fontScale="90000"/>
          </a:bodyPr>
          <a:lstStyle/>
          <a:p>
            <a:pPr>
              <a:lnSpc>
                <a:spcPct val="100000"/>
              </a:lnSpc>
              <a:spcBef>
                <a:spcPts val="0"/>
              </a:spcBef>
              <a:buSzPts val="5200"/>
            </a:pPr>
            <a:r>
              <a:rPr lang="en-US" b="1" dirty="0"/>
              <a:t>Self-Consistent Strong Screening Applied to Thermonuclear Reactions</a:t>
            </a:r>
            <a:endParaRPr lang="en-US" sz="5025" i="1" dirty="0"/>
          </a:p>
        </p:txBody>
      </p:sp>
      <p:sp>
        <p:nvSpPr>
          <p:cNvPr id="5" name="Google Shape;101;p25">
            <a:extLst>
              <a:ext uri="{FF2B5EF4-FFF2-40B4-BE49-F238E27FC236}">
                <a16:creationId xmlns:a16="http://schemas.microsoft.com/office/drawing/2014/main" id="{EC1B9422-1A29-C6D1-CCDC-6160989B2D7B}"/>
              </a:ext>
            </a:extLst>
          </p:cNvPr>
          <p:cNvSpPr txBox="1"/>
          <p:nvPr/>
        </p:nvSpPr>
        <p:spPr>
          <a:xfrm>
            <a:off x="817540" y="3097450"/>
            <a:ext cx="7697810" cy="461643"/>
          </a:xfrm>
          <a:prstGeom prst="rect">
            <a:avLst/>
          </a:prstGeom>
          <a:noFill/>
          <a:ln w="9525" cap="flat" cmpd="sng">
            <a:solidFill>
              <a:srgbClr val="000000"/>
            </a:solidFill>
            <a:prstDash val="dash"/>
            <a:round/>
            <a:headEnd type="none" w="sm" len="sm"/>
            <a:tailEnd type="none" w="sm" len="sm"/>
          </a:ln>
        </p:spPr>
        <p:txBody>
          <a:bodyPr spcFirstLastPara="1" wrap="square" lIns="68569" tIns="68569" rIns="68569" bIns="68569" anchor="t" anchorCtr="0">
            <a:spAutoFit/>
          </a:bodyPr>
          <a:lstStyle/>
          <a:p>
            <a:pPr algn="ctr" defTabSz="685800">
              <a:buSzPts val="1600"/>
            </a:pPr>
            <a:r>
              <a:rPr lang="en" sz="2100" i="1" kern="1200" dirty="0">
                <a:solidFill>
                  <a:prstClr val="black"/>
                </a:solidFill>
                <a:latin typeface="Calibri" panose="020F0502020204030204"/>
                <a:ea typeface="+mn-ea"/>
                <a:cs typeface="+mn-cs"/>
              </a:rPr>
              <a:t>Chris Grayson – </a:t>
            </a:r>
            <a:r>
              <a:rPr lang="en-US" sz="2100" i="1" kern="1200" dirty="0">
                <a:solidFill>
                  <a:prstClr val="black"/>
                </a:solidFill>
                <a:latin typeface="Calibri" panose="020F0502020204030204"/>
                <a:ea typeface="+mn-ea"/>
                <a:cs typeface="+mn-cs"/>
              </a:rPr>
              <a:t>Particles &amp; Plasmas Symposium 2024</a:t>
            </a:r>
            <a:r>
              <a:rPr lang="en" sz="2100" i="1" kern="1200" dirty="0">
                <a:solidFill>
                  <a:prstClr val="black"/>
                </a:solidFill>
                <a:latin typeface="Calibri" panose="020F0502020204030204"/>
                <a:ea typeface="+mn-ea"/>
                <a:cs typeface="+mn-cs"/>
              </a:rPr>
              <a:t> </a:t>
            </a:r>
            <a:endParaRPr sz="2100" i="1" kern="1200" dirty="0"/>
          </a:p>
        </p:txBody>
      </p:sp>
      <p:sp>
        <p:nvSpPr>
          <p:cNvPr id="2" name="Slide Number Placeholder 1">
            <a:extLst>
              <a:ext uri="{FF2B5EF4-FFF2-40B4-BE49-F238E27FC236}">
                <a16:creationId xmlns:a16="http://schemas.microsoft.com/office/drawing/2014/main" id="{13039161-C073-3306-251B-A4FA60A42A09}"/>
              </a:ext>
            </a:extLst>
          </p:cNvPr>
          <p:cNvSpPr>
            <a:spLocks noGrp="1"/>
          </p:cNvSpPr>
          <p:nvPr>
            <p:ph type="sldNum" sz="quarter" idx="12"/>
          </p:nvPr>
        </p:nvSpPr>
        <p:spPr/>
        <p:txBody>
          <a:bodyPr/>
          <a:lstStyle/>
          <a:p>
            <a:pPr defTabSz="685800">
              <a:buClrTx/>
            </a:pPr>
            <a:fld id="{F127F758-B098-496B-B978-87D473D39B44}" type="slidenum">
              <a:rPr lang="en-US" kern="1200">
                <a:solidFill>
                  <a:prstClr val="black">
                    <a:tint val="75000"/>
                  </a:prstClr>
                </a:solidFill>
                <a:latin typeface="Calibri" panose="020F0502020204030204"/>
                <a:ea typeface="+mn-ea"/>
                <a:cs typeface="+mn-cs"/>
              </a:rPr>
              <a:pPr defTabSz="685800">
                <a:buClrTx/>
              </a:pPr>
              <a:t>1</a:t>
            </a:fld>
            <a:endParaRPr lang="en-US" kern="1200" dirty="0">
              <a:solidFill>
                <a:prstClr val="black">
                  <a:tint val="75000"/>
                </a:prstClr>
              </a:solidFill>
              <a:latin typeface="Calibri" panose="020F0502020204030204"/>
              <a:ea typeface="+mn-ea"/>
              <a:cs typeface="+mn-cs"/>
            </a:endParaRPr>
          </a:p>
        </p:txBody>
      </p:sp>
      <p:sp>
        <p:nvSpPr>
          <p:cNvPr id="7" name="TextBox 6">
            <a:extLst>
              <a:ext uri="{FF2B5EF4-FFF2-40B4-BE49-F238E27FC236}">
                <a16:creationId xmlns:a16="http://schemas.microsoft.com/office/drawing/2014/main" id="{1834C915-B4C6-E384-CFBF-26A7ACE74500}"/>
              </a:ext>
            </a:extLst>
          </p:cNvPr>
          <p:cNvSpPr txBox="1"/>
          <p:nvPr/>
        </p:nvSpPr>
        <p:spPr>
          <a:xfrm>
            <a:off x="699728" y="2439387"/>
            <a:ext cx="7744544" cy="507831"/>
          </a:xfrm>
          <a:prstGeom prst="rect">
            <a:avLst/>
          </a:prstGeom>
          <a:noFill/>
        </p:spPr>
        <p:txBody>
          <a:bodyPr wrap="square" rtlCol="0">
            <a:spAutoFit/>
          </a:bodyPr>
          <a:lstStyle/>
          <a:p>
            <a:pPr algn="ctr" defTabSz="685800">
              <a:buClrTx/>
            </a:pPr>
            <a:r>
              <a:rPr lang="en-US" sz="2700" b="1" i="1" kern="1200" dirty="0">
                <a:solidFill>
                  <a:srgbClr val="4472C4">
                    <a:lumMod val="75000"/>
                  </a:srgbClr>
                </a:solidFill>
                <a:latin typeface="Calibri Light" panose="020F0302020204030204"/>
                <a:ea typeface="+mn-ea"/>
                <a:cs typeface="+mn-cs"/>
              </a:rPr>
              <a:t>Electron-Positron plasma in the during the BBN Epoch</a:t>
            </a:r>
            <a:endParaRPr lang="en-US" sz="1350" b="1" kern="1200" dirty="0">
              <a:solidFill>
                <a:srgbClr val="4472C4">
                  <a:lumMod val="75000"/>
                </a:srgbClr>
              </a:solidFill>
              <a:latin typeface="Calibri" panose="020F0502020204030204"/>
              <a:ea typeface="+mn-ea"/>
              <a:cs typeface="+mn-cs"/>
            </a:endParaRPr>
          </a:p>
        </p:txBody>
      </p:sp>
      <p:grpSp>
        <p:nvGrpSpPr>
          <p:cNvPr id="8" name="Group 7">
            <a:extLst>
              <a:ext uri="{FF2B5EF4-FFF2-40B4-BE49-F238E27FC236}">
                <a16:creationId xmlns:a16="http://schemas.microsoft.com/office/drawing/2014/main" id="{3DCA04FE-73F4-6E71-11E6-E6364E18BBA4}"/>
              </a:ext>
            </a:extLst>
          </p:cNvPr>
          <p:cNvGrpSpPr/>
          <p:nvPr/>
        </p:nvGrpSpPr>
        <p:grpSpPr>
          <a:xfrm>
            <a:off x="2290803" y="4005116"/>
            <a:ext cx="4595135" cy="703503"/>
            <a:chOff x="1845831" y="3848992"/>
            <a:chExt cx="4595135" cy="703503"/>
          </a:xfrm>
        </p:grpSpPr>
        <p:pic>
          <p:nvPicPr>
            <p:cNvPr id="6" name="Google Shape;103;p25">
              <a:extLst>
                <a:ext uri="{FF2B5EF4-FFF2-40B4-BE49-F238E27FC236}">
                  <a16:creationId xmlns:a16="http://schemas.microsoft.com/office/drawing/2014/main" id="{4B57F2DB-5061-E84B-F78E-F495E8054D0F}"/>
                </a:ext>
              </a:extLst>
            </p:cNvPr>
            <p:cNvPicPr preferRelativeResize="0"/>
            <p:nvPr/>
          </p:nvPicPr>
          <p:blipFill>
            <a:blip r:embed="rId2">
              <a:alphaModFix/>
            </a:blip>
            <a:stretch>
              <a:fillRect/>
            </a:stretch>
          </p:blipFill>
          <p:spPr>
            <a:xfrm>
              <a:off x="1845831" y="3848992"/>
              <a:ext cx="2828341" cy="670291"/>
            </a:xfrm>
            <a:prstGeom prst="rect">
              <a:avLst/>
            </a:prstGeom>
            <a:noFill/>
            <a:ln>
              <a:noFill/>
            </a:ln>
          </p:spPr>
        </p:pic>
        <p:pic>
          <p:nvPicPr>
            <p:cNvPr id="1026" name="Picture 2">
              <a:extLst>
                <a:ext uri="{FF2B5EF4-FFF2-40B4-BE49-F238E27FC236}">
                  <a16:creationId xmlns:a16="http://schemas.microsoft.com/office/drawing/2014/main" id="{9A301F15-D908-7B5B-0499-5F3F0187A7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90" r="39541"/>
            <a:stretch/>
          </p:blipFill>
          <p:spPr bwMode="auto">
            <a:xfrm>
              <a:off x="4736598" y="3884834"/>
              <a:ext cx="1704368" cy="66766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81ECDB1A-D1BC-48CE-2C33-805FD4D41B6C}"/>
              </a:ext>
            </a:extLst>
          </p:cNvPr>
          <p:cNvSpPr txBox="1"/>
          <p:nvPr/>
        </p:nvSpPr>
        <p:spPr>
          <a:xfrm>
            <a:off x="2525409" y="3628216"/>
            <a:ext cx="6213560" cy="307777"/>
          </a:xfrm>
          <a:prstGeom prst="rect">
            <a:avLst/>
          </a:prstGeom>
          <a:noFill/>
        </p:spPr>
        <p:txBody>
          <a:bodyPr wrap="none" rtlCol="0">
            <a:spAutoFit/>
          </a:bodyPr>
          <a:lstStyle/>
          <a:p>
            <a:r>
              <a:rPr lang="en-US" i="1" dirty="0"/>
              <a:t>“C. Grayson, C.T. Yang, M. </a:t>
            </a:r>
            <a:r>
              <a:rPr lang="en-US" i="1" dirty="0" err="1"/>
              <a:t>Formanek</a:t>
            </a:r>
            <a:r>
              <a:rPr lang="en-US" i="1" dirty="0"/>
              <a:t>, J. </a:t>
            </a:r>
            <a:r>
              <a:rPr lang="en-US" i="1" dirty="0" err="1"/>
              <a:t>Rafelski</a:t>
            </a:r>
            <a:r>
              <a:rPr lang="en-US" i="1" dirty="0"/>
              <a:t> - Publication forthcoming”</a:t>
            </a:r>
          </a:p>
        </p:txBody>
      </p:sp>
    </p:spTree>
    <p:extLst>
      <p:ext uri="{BB962C8B-B14F-4D97-AF65-F5344CB8AC3E}">
        <p14:creationId xmlns:p14="http://schemas.microsoft.com/office/powerpoint/2010/main" val="465897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10</a:t>
            </a:fld>
            <a:endParaRPr kern="1200" dirty="0">
              <a:solidFill>
                <a:srgbClr val="44546A"/>
              </a:solidFill>
            </a:endParaRPr>
          </a:p>
        </p:txBody>
      </p:sp>
      <p:sp>
        <p:nvSpPr>
          <p:cNvPr id="10" name="TextBox 9">
            <a:extLst>
              <a:ext uri="{FF2B5EF4-FFF2-40B4-BE49-F238E27FC236}">
                <a16:creationId xmlns:a16="http://schemas.microsoft.com/office/drawing/2014/main" id="{0B461CB7-475E-FD96-32A8-155DF4EAD2ED}"/>
              </a:ext>
            </a:extLst>
          </p:cNvPr>
          <p:cNvSpPr txBox="1"/>
          <p:nvPr/>
        </p:nvSpPr>
        <p:spPr>
          <a:xfrm>
            <a:off x="276579" y="243979"/>
            <a:ext cx="8319709" cy="523220"/>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BBN Plasma is Globally Weakly Coupled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AFC1F94-0037-03AD-2B08-315A2F0E96CD}"/>
                  </a:ext>
                </a:extLst>
              </p:cNvPr>
              <p:cNvSpPr txBox="1"/>
              <p:nvPr/>
            </p:nvSpPr>
            <p:spPr>
              <a:xfrm>
                <a:off x="369428" y="2067538"/>
                <a:ext cx="2607210" cy="7934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𝑒</m:t>
                          </m:r>
                          <m:r>
                            <a:rPr lang="en-US" sz="2400" b="0" i="1" smtClean="0">
                              <a:latin typeface="Cambria Math" panose="02040503050406030204" pitchFamily="18" charset="0"/>
                            </a:rPr>
                            <m:t>𝜙</m:t>
                          </m:r>
                          <m:r>
                            <a:rPr lang="en-US" sz="2400" b="0" i="1" smtClean="0">
                              <a:latin typeface="Cambria Math" panose="02040503050406030204" pitchFamily="18" charset="0"/>
                            </a:rPr>
                            <m:t>(</m:t>
                          </m:r>
                          <m:r>
                            <a:rPr lang="en-US" sz="2400" b="0" i="1" smtClean="0">
                              <a:solidFill>
                                <a:srgbClr val="4472C4"/>
                              </a:solidFill>
                              <a:latin typeface="Cambria Math" panose="02040503050406030204" pitchFamily="18" charset="0"/>
                            </a:rPr>
                            <m:t>𝑎</m:t>
                          </m:r>
                          <m:r>
                            <a:rPr lang="en-US" sz="2400" b="0" i="1" smtClean="0">
                              <a:latin typeface="Cambria Math" panose="02040503050406030204" pitchFamily="18" charset="0"/>
                            </a:rPr>
                            <m:t>)</m:t>
                          </m:r>
                        </m:num>
                        <m:den>
                          <m:r>
                            <a:rPr lang="en-US" sz="2400" b="0" i="1" smtClean="0">
                              <a:latin typeface="Cambria Math" panose="02040503050406030204" pitchFamily="18" charset="0"/>
                            </a:rPr>
                            <m:t>𝑇</m:t>
                          </m:r>
                        </m:den>
                      </m:f>
                      <m:r>
                        <a:rPr lang="en-US" sz="2400" b="0" i="1" smtClean="0">
                          <a:latin typeface="Cambria Math" panose="02040503050406030204" pitchFamily="18" charset="0"/>
                        </a:rPr>
                        <m:t>≪1</m:t>
                      </m:r>
                    </m:oMath>
                  </m:oMathPara>
                </a14:m>
                <a:endParaRPr lang="en-US" dirty="0"/>
              </a:p>
            </p:txBody>
          </p:sp>
        </mc:Choice>
        <mc:Fallback xmlns="">
          <p:sp>
            <p:nvSpPr>
              <p:cNvPr id="4" name="TextBox 3">
                <a:extLst>
                  <a:ext uri="{FF2B5EF4-FFF2-40B4-BE49-F238E27FC236}">
                    <a16:creationId xmlns:a16="http://schemas.microsoft.com/office/drawing/2014/main" id="{5AFC1F94-0037-03AD-2B08-315A2F0E96CD}"/>
                  </a:ext>
                </a:extLst>
              </p:cNvPr>
              <p:cNvSpPr txBox="1">
                <a:spLocks noRot="1" noChangeAspect="1" noMove="1" noResize="1" noEditPoints="1" noAdjustHandles="1" noChangeArrowheads="1" noChangeShapeType="1" noTextEdit="1"/>
              </p:cNvSpPr>
              <p:nvPr/>
            </p:nvSpPr>
            <p:spPr>
              <a:xfrm>
                <a:off x="369428" y="2067538"/>
                <a:ext cx="2607210" cy="793422"/>
              </a:xfrm>
              <a:prstGeom prst="rect">
                <a:avLst/>
              </a:prstGeom>
              <a:blipFill>
                <a:blip r:embed="rId3"/>
                <a:stretch>
                  <a:fillRect/>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BD60BCF5-F947-2A1F-DF9B-934CFEF42B7A}"/>
              </a:ext>
            </a:extLst>
          </p:cNvPr>
          <p:cNvGrpSpPr/>
          <p:nvPr/>
        </p:nvGrpSpPr>
        <p:grpSpPr>
          <a:xfrm>
            <a:off x="4572000" y="374182"/>
            <a:ext cx="4331543" cy="1813173"/>
            <a:chOff x="46553" y="4392118"/>
            <a:chExt cx="5339802" cy="2235228"/>
          </a:xfrm>
        </p:grpSpPr>
        <p:pic>
          <p:nvPicPr>
            <p:cNvPr id="7" name="Picture 6" descr="A picture containing text, pool ball&#10;&#10;Description automatically generated">
              <a:extLst>
                <a:ext uri="{FF2B5EF4-FFF2-40B4-BE49-F238E27FC236}">
                  <a16:creationId xmlns:a16="http://schemas.microsoft.com/office/drawing/2014/main" id="{88FB0B9F-1EC3-BD8D-C175-91AD7458E823}"/>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791654" y="5483038"/>
              <a:ext cx="653549" cy="556575"/>
            </a:xfrm>
            <a:prstGeom prst="rect">
              <a:avLst/>
            </a:prstGeom>
          </p:spPr>
        </p:pic>
        <p:pic>
          <p:nvPicPr>
            <p:cNvPr id="8" name="Picture 7" descr="A picture containing text, pool ball&#10;&#10;Description automatically generated">
              <a:extLst>
                <a:ext uri="{FF2B5EF4-FFF2-40B4-BE49-F238E27FC236}">
                  <a16:creationId xmlns:a16="http://schemas.microsoft.com/office/drawing/2014/main" id="{0441C5DE-1820-1ABA-40A7-0DFB6E55A8CA}"/>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3656480" y="5009240"/>
              <a:ext cx="653549" cy="556575"/>
            </a:xfrm>
            <a:prstGeom prst="rect">
              <a:avLst/>
            </a:prstGeom>
          </p:spPr>
        </p:pic>
        <p:pic>
          <p:nvPicPr>
            <p:cNvPr id="9" name="Picture 8" descr="A picture containing text, pool ball&#10;&#10;Description automatically generated">
              <a:extLst>
                <a:ext uri="{FF2B5EF4-FFF2-40B4-BE49-F238E27FC236}">
                  <a16:creationId xmlns:a16="http://schemas.microsoft.com/office/drawing/2014/main" id="{CE0337FF-3C82-0391-E656-FA813CAC0D5F}"/>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1383612" y="5465911"/>
              <a:ext cx="307777" cy="295414"/>
            </a:xfrm>
            <a:prstGeom prst="rect">
              <a:avLst/>
            </a:prstGeom>
          </p:spPr>
        </p:pic>
        <p:pic>
          <p:nvPicPr>
            <p:cNvPr id="12" name="Picture 11" descr="A picture containing text, pool ball&#10;&#10;Description automatically generated">
              <a:extLst>
                <a:ext uri="{FF2B5EF4-FFF2-40B4-BE49-F238E27FC236}">
                  <a16:creationId xmlns:a16="http://schemas.microsoft.com/office/drawing/2014/main" id="{3D8205AA-4826-D9F6-4FC3-22AA4349DD31}"/>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981170" y="5187624"/>
              <a:ext cx="307777" cy="295414"/>
            </a:xfrm>
            <a:prstGeom prst="rect">
              <a:avLst/>
            </a:prstGeom>
          </p:spPr>
        </p:pic>
        <p:pic>
          <p:nvPicPr>
            <p:cNvPr id="13" name="Picture 12" descr="A picture containing text, pool ball&#10;&#10;Description automatically generated">
              <a:extLst>
                <a:ext uri="{FF2B5EF4-FFF2-40B4-BE49-F238E27FC236}">
                  <a16:creationId xmlns:a16="http://schemas.microsoft.com/office/drawing/2014/main" id="{5A6A81FD-1709-F214-D1C7-051817440FB6}"/>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447028" y="5267146"/>
              <a:ext cx="307777" cy="295414"/>
            </a:xfrm>
            <a:prstGeom prst="rect">
              <a:avLst/>
            </a:prstGeom>
          </p:spPr>
        </p:pic>
        <p:pic>
          <p:nvPicPr>
            <p:cNvPr id="14" name="Picture 13" descr="A picture containing text, pool ball&#10;&#10;Description automatically generated">
              <a:extLst>
                <a:ext uri="{FF2B5EF4-FFF2-40B4-BE49-F238E27FC236}">
                  <a16:creationId xmlns:a16="http://schemas.microsoft.com/office/drawing/2014/main" id="{D9E9A8A5-0C35-557A-8272-53A053395DD3}"/>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264116" y="5734361"/>
              <a:ext cx="307777" cy="295414"/>
            </a:xfrm>
            <a:prstGeom prst="rect">
              <a:avLst/>
            </a:prstGeom>
          </p:spPr>
        </p:pic>
        <p:pic>
          <p:nvPicPr>
            <p:cNvPr id="15" name="Picture 14" descr="A picture containing text, pool ball&#10;&#10;Description automatically generated">
              <a:extLst>
                <a:ext uri="{FF2B5EF4-FFF2-40B4-BE49-F238E27FC236}">
                  <a16:creationId xmlns:a16="http://schemas.microsoft.com/office/drawing/2014/main" id="{9E0204DF-A215-0B10-74BD-08D5D20868D7}"/>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690542" y="6126221"/>
              <a:ext cx="307777" cy="295414"/>
            </a:xfrm>
            <a:prstGeom prst="rect">
              <a:avLst/>
            </a:prstGeom>
          </p:spPr>
        </p:pic>
        <p:pic>
          <p:nvPicPr>
            <p:cNvPr id="16" name="Picture 15" descr="A picture containing text, pool ball&#10;&#10;Description automatically generated">
              <a:extLst>
                <a:ext uri="{FF2B5EF4-FFF2-40B4-BE49-F238E27FC236}">
                  <a16:creationId xmlns:a16="http://schemas.microsoft.com/office/drawing/2014/main" id="{E1A3DD92-FFC0-05F9-AA84-0E673E1FE41F}"/>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1345544" y="5952506"/>
              <a:ext cx="307777" cy="295414"/>
            </a:xfrm>
            <a:prstGeom prst="rect">
              <a:avLst/>
            </a:prstGeom>
          </p:spPr>
        </p:pic>
        <p:pic>
          <p:nvPicPr>
            <p:cNvPr id="17" name="Picture 16" descr="A picture containing text, pool ball&#10;&#10;Description automatically generated">
              <a:extLst>
                <a:ext uri="{FF2B5EF4-FFF2-40B4-BE49-F238E27FC236}">
                  <a16:creationId xmlns:a16="http://schemas.microsoft.com/office/drawing/2014/main" id="{342B0306-9680-D437-FF02-62E3A794A3EC}"/>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3247603" y="4900224"/>
              <a:ext cx="307777" cy="295414"/>
            </a:xfrm>
            <a:prstGeom prst="rect">
              <a:avLst/>
            </a:prstGeom>
          </p:spPr>
        </p:pic>
        <p:pic>
          <p:nvPicPr>
            <p:cNvPr id="18" name="Picture 17" descr="A picture containing text, pool ball&#10;&#10;Description automatically generated">
              <a:extLst>
                <a:ext uri="{FF2B5EF4-FFF2-40B4-BE49-F238E27FC236}">
                  <a16:creationId xmlns:a16="http://schemas.microsoft.com/office/drawing/2014/main" id="{91400A55-11B3-9404-CD44-E968618CCF5B}"/>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3122338" y="5448784"/>
              <a:ext cx="307777" cy="295414"/>
            </a:xfrm>
            <a:prstGeom prst="rect">
              <a:avLst/>
            </a:prstGeom>
          </p:spPr>
        </p:pic>
        <p:pic>
          <p:nvPicPr>
            <p:cNvPr id="19" name="Picture 18" descr="A picture containing text, pool ball&#10;&#10;Description automatically generated">
              <a:extLst>
                <a:ext uri="{FF2B5EF4-FFF2-40B4-BE49-F238E27FC236}">
                  <a16:creationId xmlns:a16="http://schemas.microsoft.com/office/drawing/2014/main" id="{B7FEEFB5-830B-7175-2B28-B2A90AE98805}"/>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3777340" y="5744198"/>
              <a:ext cx="307777" cy="295414"/>
            </a:xfrm>
            <a:prstGeom prst="rect">
              <a:avLst/>
            </a:prstGeom>
          </p:spPr>
        </p:pic>
        <p:pic>
          <p:nvPicPr>
            <p:cNvPr id="20" name="Picture 19" descr="A picture containing text, pool ball&#10;&#10;Description automatically generated">
              <a:extLst>
                <a:ext uri="{FF2B5EF4-FFF2-40B4-BE49-F238E27FC236}">
                  <a16:creationId xmlns:a16="http://schemas.microsoft.com/office/drawing/2014/main" id="{1B1F81E2-DA6A-4D20-4F2E-1E99C3D9A884}"/>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4303479" y="5448784"/>
              <a:ext cx="307777" cy="295414"/>
            </a:xfrm>
            <a:prstGeom prst="rect">
              <a:avLst/>
            </a:prstGeom>
          </p:spPr>
        </p:pic>
        <p:pic>
          <p:nvPicPr>
            <p:cNvPr id="21" name="Picture 20" descr="A picture containing text, pool ball&#10;&#10;Description automatically generated">
              <a:extLst>
                <a:ext uri="{FF2B5EF4-FFF2-40B4-BE49-F238E27FC236}">
                  <a16:creationId xmlns:a16="http://schemas.microsoft.com/office/drawing/2014/main" id="{D84CC4CC-0CAB-7125-8C0E-EB0D9777B0C7}"/>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4343044" y="4796824"/>
              <a:ext cx="307777" cy="295414"/>
            </a:xfrm>
            <a:prstGeom prst="rect">
              <a:avLst/>
            </a:prstGeom>
          </p:spPr>
        </p:pic>
        <p:pic>
          <p:nvPicPr>
            <p:cNvPr id="22" name="Picture 21" descr="A picture containing text, pool ball&#10;&#10;Description automatically generated">
              <a:extLst>
                <a:ext uri="{FF2B5EF4-FFF2-40B4-BE49-F238E27FC236}">
                  <a16:creationId xmlns:a16="http://schemas.microsoft.com/office/drawing/2014/main" id="{E662B223-E246-E0BC-04B9-53233C3A7CD7}"/>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3777339" y="4677754"/>
              <a:ext cx="307777" cy="295414"/>
            </a:xfrm>
            <a:prstGeom prst="rect">
              <a:avLst/>
            </a:prstGeom>
          </p:spPr>
        </p:pic>
        <p:pic>
          <p:nvPicPr>
            <p:cNvPr id="23" name="Picture 22" descr="A picture containing text, pool ball&#10;&#10;Description automatically generated">
              <a:extLst>
                <a:ext uri="{FF2B5EF4-FFF2-40B4-BE49-F238E27FC236}">
                  <a16:creationId xmlns:a16="http://schemas.microsoft.com/office/drawing/2014/main" id="{24EB95CA-EC8E-19CC-4A48-96C7069386C9}"/>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1719962" y="5335331"/>
              <a:ext cx="307777" cy="295414"/>
            </a:xfrm>
            <a:prstGeom prst="rect">
              <a:avLst/>
            </a:prstGeom>
          </p:spPr>
        </p:pic>
        <p:pic>
          <p:nvPicPr>
            <p:cNvPr id="24" name="Picture 23" descr="A picture containing text, pool ball&#10;&#10;Description automatically generated">
              <a:extLst>
                <a:ext uri="{FF2B5EF4-FFF2-40B4-BE49-F238E27FC236}">
                  <a16:creationId xmlns:a16="http://schemas.microsoft.com/office/drawing/2014/main" id="{9620C4AF-173B-0CF3-923C-B650EDBCF601}"/>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1092643" y="4868748"/>
              <a:ext cx="307777" cy="295414"/>
            </a:xfrm>
            <a:prstGeom prst="rect">
              <a:avLst/>
            </a:prstGeom>
          </p:spPr>
        </p:pic>
        <p:pic>
          <p:nvPicPr>
            <p:cNvPr id="25" name="Picture 24" descr="A picture containing text, pool ball&#10;&#10;Description automatically generated">
              <a:extLst>
                <a:ext uri="{FF2B5EF4-FFF2-40B4-BE49-F238E27FC236}">
                  <a16:creationId xmlns:a16="http://schemas.microsoft.com/office/drawing/2014/main" id="{34E06DAB-1AE7-079E-8A66-EAEFAA6D00F2}"/>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295368" y="4971732"/>
              <a:ext cx="307777" cy="295414"/>
            </a:xfrm>
            <a:prstGeom prst="rect">
              <a:avLst/>
            </a:prstGeom>
          </p:spPr>
        </p:pic>
        <p:pic>
          <p:nvPicPr>
            <p:cNvPr id="26" name="Picture 25" descr="A picture containing text, pool ball&#10;&#10;Description automatically generated">
              <a:extLst>
                <a:ext uri="{FF2B5EF4-FFF2-40B4-BE49-F238E27FC236}">
                  <a16:creationId xmlns:a16="http://schemas.microsoft.com/office/drawing/2014/main" id="{8C7E6D01-3184-6223-CCE7-577505A8CCD3}"/>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46553" y="5793285"/>
              <a:ext cx="307777" cy="295414"/>
            </a:xfrm>
            <a:prstGeom prst="rect">
              <a:avLst/>
            </a:prstGeom>
          </p:spPr>
        </p:pic>
        <p:pic>
          <p:nvPicPr>
            <p:cNvPr id="27" name="Picture 26" descr="A picture containing text, pool ball&#10;&#10;Description automatically generated">
              <a:extLst>
                <a:ext uri="{FF2B5EF4-FFF2-40B4-BE49-F238E27FC236}">
                  <a16:creationId xmlns:a16="http://schemas.microsoft.com/office/drawing/2014/main" id="{8665105A-1EA1-1E5C-290E-D97AD4924054}"/>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609329" y="6331932"/>
              <a:ext cx="307777" cy="295414"/>
            </a:xfrm>
            <a:prstGeom prst="rect">
              <a:avLst/>
            </a:prstGeom>
          </p:spPr>
        </p:pic>
        <p:pic>
          <p:nvPicPr>
            <p:cNvPr id="28" name="Picture 27" descr="A picture containing text, pool ball&#10;&#10;Description automatically generated">
              <a:extLst>
                <a:ext uri="{FF2B5EF4-FFF2-40B4-BE49-F238E27FC236}">
                  <a16:creationId xmlns:a16="http://schemas.microsoft.com/office/drawing/2014/main" id="{5F634AE9-5EAE-15D8-A48E-C7DFFED72003}"/>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1653321" y="6154164"/>
              <a:ext cx="307777" cy="295414"/>
            </a:xfrm>
            <a:prstGeom prst="rect">
              <a:avLst/>
            </a:prstGeom>
          </p:spPr>
        </p:pic>
        <p:pic>
          <p:nvPicPr>
            <p:cNvPr id="29" name="Picture 28" descr="A picture containing text, pool ball&#10;&#10;Description automatically generated">
              <a:extLst>
                <a:ext uri="{FF2B5EF4-FFF2-40B4-BE49-F238E27FC236}">
                  <a16:creationId xmlns:a16="http://schemas.microsoft.com/office/drawing/2014/main" id="{E679214A-288B-1A3B-5FB7-4A601BCF4BC3}"/>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2966052" y="5734361"/>
              <a:ext cx="307777" cy="295414"/>
            </a:xfrm>
            <a:prstGeom prst="rect">
              <a:avLst/>
            </a:prstGeom>
          </p:spPr>
        </p:pic>
        <p:pic>
          <p:nvPicPr>
            <p:cNvPr id="30" name="Picture 29" descr="A picture containing text, pool ball&#10;&#10;Description automatically generated">
              <a:extLst>
                <a:ext uri="{FF2B5EF4-FFF2-40B4-BE49-F238E27FC236}">
                  <a16:creationId xmlns:a16="http://schemas.microsoft.com/office/drawing/2014/main" id="{F4FF87D1-3026-E4F2-6BAE-4338A18E552A}"/>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3004302" y="4665568"/>
              <a:ext cx="307777" cy="295414"/>
            </a:xfrm>
            <a:prstGeom prst="rect">
              <a:avLst/>
            </a:prstGeom>
          </p:spPr>
        </p:pic>
        <p:pic>
          <p:nvPicPr>
            <p:cNvPr id="31" name="Picture 30" descr="A picture containing text, pool ball&#10;&#10;Description automatically generated">
              <a:extLst>
                <a:ext uri="{FF2B5EF4-FFF2-40B4-BE49-F238E27FC236}">
                  <a16:creationId xmlns:a16="http://schemas.microsoft.com/office/drawing/2014/main" id="{17800DDC-CC14-01AA-24A1-0532004AEA09}"/>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3652116" y="6023369"/>
              <a:ext cx="307777" cy="295414"/>
            </a:xfrm>
            <a:prstGeom prst="rect">
              <a:avLst/>
            </a:prstGeom>
          </p:spPr>
        </p:pic>
        <p:pic>
          <p:nvPicPr>
            <p:cNvPr id="32" name="Picture 31" descr="A picture containing text, pool ball&#10;&#10;Description automatically generated">
              <a:extLst>
                <a:ext uri="{FF2B5EF4-FFF2-40B4-BE49-F238E27FC236}">
                  <a16:creationId xmlns:a16="http://schemas.microsoft.com/office/drawing/2014/main" id="{846D8929-A5DA-A2E7-927B-3A94A0D5531F}"/>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4589386" y="5655968"/>
              <a:ext cx="307777" cy="295414"/>
            </a:xfrm>
            <a:prstGeom prst="rect">
              <a:avLst/>
            </a:prstGeom>
          </p:spPr>
        </p:pic>
        <p:pic>
          <p:nvPicPr>
            <p:cNvPr id="33" name="Picture 32" descr="A picture containing text, pool ball&#10;&#10;Description automatically generated">
              <a:extLst>
                <a:ext uri="{FF2B5EF4-FFF2-40B4-BE49-F238E27FC236}">
                  <a16:creationId xmlns:a16="http://schemas.microsoft.com/office/drawing/2014/main" id="{1549FACB-05D6-A870-D989-E54AF381A1DE}"/>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4683836" y="4760234"/>
              <a:ext cx="307777" cy="295414"/>
            </a:xfrm>
            <a:prstGeom prst="rect">
              <a:avLst/>
            </a:prstGeom>
          </p:spPr>
        </p:pic>
        <p:cxnSp>
          <p:nvCxnSpPr>
            <p:cNvPr id="34" name="Straight Arrow Connector 33">
              <a:extLst>
                <a:ext uri="{FF2B5EF4-FFF2-40B4-BE49-F238E27FC236}">
                  <a16:creationId xmlns:a16="http://schemas.microsoft.com/office/drawing/2014/main" id="{E44FABA8-F365-AD27-5546-F67A1BE9DBD5}"/>
                </a:ext>
              </a:extLst>
            </p:cNvPr>
            <p:cNvCxnSpPr>
              <a:cxnSpLocks/>
            </p:cNvCxnSpPr>
            <p:nvPr/>
          </p:nvCxnSpPr>
          <p:spPr>
            <a:xfrm>
              <a:off x="791654" y="5659154"/>
              <a:ext cx="497293" cy="142760"/>
            </a:xfrm>
            <a:prstGeom prst="straightConnector1">
              <a:avLst/>
            </a:prstGeom>
            <a:ln w="38100">
              <a:solidFill>
                <a:schemeClr val="accent6"/>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1A0468C-20FF-917E-BFFA-3DB5DDC8D003}"/>
                    </a:ext>
                  </a:extLst>
                </p:cNvPr>
                <p:cNvSpPr txBox="1"/>
                <p:nvPr/>
              </p:nvSpPr>
              <p:spPr>
                <a:xfrm>
                  <a:off x="2125844" y="5437515"/>
                  <a:ext cx="369992" cy="461665"/>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accent1"/>
                            </a:solidFill>
                            <a:latin typeface="Cambria Math" panose="02040503050406030204" pitchFamily="18" charset="0"/>
                            <a:ea typeface="Cambria Math" panose="02040503050406030204" pitchFamily="18" charset="0"/>
                          </a:rPr>
                          <m:t>𝒂</m:t>
                        </m:r>
                      </m:oMath>
                    </m:oMathPara>
                  </a14:m>
                  <a:endParaRPr lang="en-US" sz="2400" dirty="0">
                    <a:solidFill>
                      <a:schemeClr val="accent1"/>
                    </a:solidFill>
                  </a:endParaRPr>
                </a:p>
              </p:txBody>
            </p:sp>
          </mc:Choice>
          <mc:Fallback xmlns="">
            <p:sp>
              <p:nvSpPr>
                <p:cNvPr id="37" name="TextBox 36">
                  <a:extLst>
                    <a:ext uri="{FF2B5EF4-FFF2-40B4-BE49-F238E27FC236}">
                      <a16:creationId xmlns:a16="http://schemas.microsoft.com/office/drawing/2014/main" id="{4CCED39A-7F65-6B39-1E52-03533CE4478B}"/>
                    </a:ext>
                  </a:extLst>
                </p:cNvPr>
                <p:cNvSpPr txBox="1">
                  <a:spLocks noRot="1" noChangeAspect="1" noMove="1" noResize="1" noEditPoints="1" noAdjustHandles="1" noChangeArrowheads="1" noChangeShapeType="1" noTextEdit="1"/>
                </p:cNvSpPr>
                <p:nvPr/>
              </p:nvSpPr>
              <p:spPr>
                <a:xfrm>
                  <a:off x="2125844" y="5437515"/>
                  <a:ext cx="369992" cy="461665"/>
                </a:xfrm>
                <a:prstGeom prst="rect">
                  <a:avLst/>
                </a:prstGeom>
                <a:blipFill>
                  <a:blip r:embed="rId5"/>
                  <a:stretch>
                    <a:fillRect r="-20408" b="-967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CF7773E-B776-D0B5-A446-D5CC9D9D0091}"/>
                    </a:ext>
                  </a:extLst>
                </p:cNvPr>
                <p:cNvSpPr txBox="1"/>
                <p:nvPr/>
              </p:nvSpPr>
              <p:spPr>
                <a:xfrm>
                  <a:off x="946125" y="5838603"/>
                  <a:ext cx="429723" cy="569127"/>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accent6"/>
                            </a:solidFill>
                            <a:latin typeface="Cambria Math" panose="02040503050406030204" pitchFamily="18" charset="0"/>
                          </a:rPr>
                          <m:t>𝑹</m:t>
                        </m:r>
                      </m:oMath>
                    </m:oMathPara>
                  </a14:m>
                  <a:endParaRPr lang="en-US" sz="2400" dirty="0">
                    <a:solidFill>
                      <a:schemeClr val="accent6"/>
                    </a:solidFill>
                  </a:endParaRPr>
                </a:p>
              </p:txBody>
            </p:sp>
          </mc:Choice>
          <mc:Fallback xmlns="">
            <p:sp>
              <p:nvSpPr>
                <p:cNvPr id="36" name="TextBox 35">
                  <a:extLst>
                    <a:ext uri="{FF2B5EF4-FFF2-40B4-BE49-F238E27FC236}">
                      <a16:creationId xmlns:a16="http://schemas.microsoft.com/office/drawing/2014/main" id="{3CF7773E-B776-D0B5-A446-D5CC9D9D0091}"/>
                    </a:ext>
                  </a:extLst>
                </p:cNvPr>
                <p:cNvSpPr txBox="1">
                  <a:spLocks noRot="1" noChangeAspect="1" noMove="1" noResize="1" noEditPoints="1" noAdjustHandles="1" noChangeArrowheads="1" noChangeShapeType="1" noTextEdit="1"/>
                </p:cNvSpPr>
                <p:nvPr/>
              </p:nvSpPr>
              <p:spPr>
                <a:xfrm>
                  <a:off x="946125" y="5838603"/>
                  <a:ext cx="429723" cy="569127"/>
                </a:xfrm>
                <a:prstGeom prst="rect">
                  <a:avLst/>
                </a:prstGeom>
                <a:blipFill>
                  <a:blip r:embed="rId6"/>
                  <a:stretch>
                    <a:fillRect l="-5263" r="-17544"/>
                  </a:stretch>
                </a:blipFill>
                <a:ln>
                  <a:noFill/>
                </a:ln>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2102DB71-2F5F-784E-7C0C-FA96599B9F61}"/>
                </a:ext>
              </a:extLst>
            </p:cNvPr>
            <p:cNvCxnSpPr>
              <a:cxnSpLocks/>
            </p:cNvCxnSpPr>
            <p:nvPr/>
          </p:nvCxnSpPr>
          <p:spPr>
            <a:xfrm>
              <a:off x="2746421" y="5053990"/>
              <a:ext cx="2606919" cy="373896"/>
            </a:xfrm>
            <a:prstGeom prst="straightConnector1">
              <a:avLst/>
            </a:prstGeom>
            <a:ln w="38100">
              <a:solidFill>
                <a:schemeClr val="accent2"/>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BD34CF0-DF67-DBAC-CAF2-39708B204CDB}"/>
                    </a:ext>
                  </a:extLst>
                </p:cNvPr>
                <p:cNvSpPr txBox="1"/>
                <p:nvPr/>
              </p:nvSpPr>
              <p:spPr>
                <a:xfrm>
                  <a:off x="5042309" y="4789619"/>
                  <a:ext cx="344046" cy="645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chemeClr val="accent2"/>
                                </a:solidFill>
                                <a:latin typeface="Cambria Math" panose="02040503050406030204" pitchFamily="18" charset="0"/>
                                <a:ea typeface="Cambria Math" panose="02040503050406030204" pitchFamily="18" charset="0"/>
                              </a:rPr>
                            </m:ctrlPr>
                          </m:sSubPr>
                          <m:e>
                            <m:r>
                              <a:rPr lang="en-US" sz="2800" b="1" i="1" smtClean="0">
                                <a:solidFill>
                                  <a:schemeClr val="accent2"/>
                                </a:solidFill>
                                <a:latin typeface="Cambria Math" panose="02040503050406030204" pitchFamily="18" charset="0"/>
                                <a:ea typeface="Cambria Math" panose="02040503050406030204" pitchFamily="18" charset="0"/>
                              </a:rPr>
                              <m:t>𝝀</m:t>
                            </m:r>
                          </m:e>
                          <m:sub>
                            <m:r>
                              <a:rPr lang="en-US" sz="2800" b="1" i="1" smtClean="0">
                                <a:solidFill>
                                  <a:schemeClr val="accent2"/>
                                </a:solidFill>
                                <a:latin typeface="Cambria Math" panose="02040503050406030204" pitchFamily="18" charset="0"/>
                                <a:ea typeface="Cambria Math" panose="02040503050406030204" pitchFamily="18" charset="0"/>
                              </a:rPr>
                              <m:t>𝑫</m:t>
                            </m:r>
                          </m:sub>
                        </m:sSub>
                      </m:oMath>
                    </m:oMathPara>
                  </a14:m>
                  <a:endParaRPr lang="en-US" sz="2800" dirty="0">
                    <a:solidFill>
                      <a:schemeClr val="accent2"/>
                    </a:solidFill>
                  </a:endParaRPr>
                </a:p>
              </p:txBody>
            </p:sp>
          </mc:Choice>
          <mc:Fallback xmlns="">
            <p:sp>
              <p:nvSpPr>
                <p:cNvPr id="38" name="TextBox 37">
                  <a:extLst>
                    <a:ext uri="{FF2B5EF4-FFF2-40B4-BE49-F238E27FC236}">
                      <a16:creationId xmlns:a16="http://schemas.microsoft.com/office/drawing/2014/main" id="{DBD34CF0-DF67-DBAC-CAF2-39708B204CDB}"/>
                    </a:ext>
                  </a:extLst>
                </p:cNvPr>
                <p:cNvSpPr txBox="1">
                  <a:spLocks noRot="1" noChangeAspect="1" noMove="1" noResize="1" noEditPoints="1" noAdjustHandles="1" noChangeArrowheads="1" noChangeShapeType="1" noTextEdit="1"/>
                </p:cNvSpPr>
                <p:nvPr/>
              </p:nvSpPr>
              <p:spPr>
                <a:xfrm>
                  <a:off x="5042309" y="4789619"/>
                  <a:ext cx="344046" cy="645011"/>
                </a:xfrm>
                <a:prstGeom prst="rect">
                  <a:avLst/>
                </a:prstGeom>
                <a:blipFill>
                  <a:blip r:embed="rId7"/>
                  <a:stretch>
                    <a:fillRect r="-67391"/>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6A7F97E8-B838-03CA-0E8B-7E79EA7EA1FE}"/>
                </a:ext>
              </a:extLst>
            </p:cNvPr>
            <p:cNvCxnSpPr>
              <a:endCxn id="8" idx="1"/>
            </p:cNvCxnSpPr>
            <p:nvPr/>
          </p:nvCxnSpPr>
          <p:spPr>
            <a:xfrm flipV="1">
              <a:off x="1246531" y="5287528"/>
              <a:ext cx="2409949" cy="326090"/>
            </a:xfrm>
            <a:prstGeom prst="straightConnector1">
              <a:avLst/>
            </a:prstGeom>
            <a:ln w="381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pic>
          <p:nvPicPr>
            <p:cNvPr id="40" name="Picture 39" descr="A picture containing text, pool ball&#10;&#10;Description automatically generated">
              <a:extLst>
                <a:ext uri="{FF2B5EF4-FFF2-40B4-BE49-F238E27FC236}">
                  <a16:creationId xmlns:a16="http://schemas.microsoft.com/office/drawing/2014/main" id="{32ADE214-9107-6560-9DB8-118552A38544}"/>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3906303" y="4392118"/>
              <a:ext cx="307777" cy="295414"/>
            </a:xfrm>
            <a:prstGeom prst="rect">
              <a:avLst/>
            </a:prstGeom>
          </p:spPr>
        </p:pic>
      </p:grpSp>
      <p:sp>
        <p:nvSpPr>
          <p:cNvPr id="44" name="Google Shape;254;p36">
            <a:extLst>
              <a:ext uri="{FF2B5EF4-FFF2-40B4-BE49-F238E27FC236}">
                <a16:creationId xmlns:a16="http://schemas.microsoft.com/office/drawing/2014/main" id="{CB5166D6-47A2-9657-8778-A3B1C91FF357}"/>
              </a:ext>
            </a:extLst>
          </p:cNvPr>
          <p:cNvSpPr txBox="1"/>
          <p:nvPr/>
        </p:nvSpPr>
        <p:spPr>
          <a:xfrm>
            <a:off x="-414133" y="745516"/>
            <a:ext cx="5029329" cy="1299556"/>
          </a:xfrm>
          <a:prstGeom prst="rect">
            <a:avLst/>
          </a:prstGeom>
          <a:noFill/>
          <a:ln>
            <a:noFill/>
          </a:ln>
        </p:spPr>
        <p:txBody>
          <a:bodyPr spcFirstLastPara="1" wrap="square" lIns="91425" tIns="91425" rIns="91425" bIns="91425" anchor="t" anchorCtr="0">
            <a:spAutoFit/>
          </a:bodyPr>
          <a:lstStyle/>
          <a:p>
            <a:pPr marL="933436" lvl="1" indent="-342900" defTabSz="685800">
              <a:lnSpc>
                <a:spcPct val="115000"/>
              </a:lnSpc>
              <a:buClrTx/>
              <a:buSzPts val="1500"/>
              <a:buFont typeface="Arial" panose="020B0604020202020204" pitchFamily="34" charset="0"/>
              <a:buChar char="•"/>
            </a:pPr>
            <a:r>
              <a:rPr lang="en-US" sz="2100" kern="1200" dirty="0">
                <a:solidFill>
                  <a:prstClr val="black"/>
                </a:solidFill>
                <a:latin typeface="Calibri" panose="020F0502020204030204"/>
                <a:ea typeface="+mn-ea"/>
                <a:cs typeface="+mn-cs"/>
              </a:rPr>
              <a:t>A plasma is </a:t>
            </a:r>
            <a:r>
              <a:rPr lang="en-US" sz="2100" b="1" kern="1200" dirty="0">
                <a:solidFill>
                  <a:prstClr val="black"/>
                </a:solidFill>
                <a:latin typeface="Calibri" panose="020F0502020204030204"/>
                <a:ea typeface="+mn-ea"/>
                <a:cs typeface="+mn-cs"/>
              </a:rPr>
              <a:t>weakly </a:t>
            </a:r>
            <a:r>
              <a:rPr lang="en-US" sz="2100" kern="1200" dirty="0">
                <a:solidFill>
                  <a:prstClr val="black"/>
                </a:solidFill>
                <a:latin typeface="Calibri" panose="020F0502020204030204"/>
                <a:ea typeface="+mn-ea"/>
                <a:cs typeface="+mn-cs"/>
              </a:rPr>
              <a:t>coupled if the coulomb energy is much less than the thermal energy </a:t>
            </a:r>
            <a:endParaRPr sz="2100" kern="1200" dirty="0">
              <a:solidFill>
                <a:prstClr val="black"/>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5123CA1-3E01-C009-87D7-59048782FCE4}"/>
                  </a:ext>
                </a:extLst>
              </p:cNvPr>
              <p:cNvSpPr txBox="1"/>
              <p:nvPr/>
            </p:nvSpPr>
            <p:spPr>
              <a:xfrm>
                <a:off x="4529666" y="2166738"/>
                <a:ext cx="3777228" cy="1723998"/>
              </a:xfrm>
              <a:prstGeom prst="rect">
                <a:avLst/>
              </a:prstGeom>
              <a:noFill/>
              <a:ln>
                <a:noFill/>
              </a:ln>
            </p:spPr>
            <p:txBody>
              <a:bodyPr wrap="square">
                <a:spAutoFit/>
              </a:bodyPr>
              <a:lstStyle/>
              <a:p>
                <a14:m>
                  <m:oMath xmlns:m="http://schemas.openxmlformats.org/officeDocument/2006/math">
                    <m:r>
                      <a:rPr lang="en-US" sz="2400" b="1" i="1" smtClean="0">
                        <a:solidFill>
                          <a:schemeClr val="accent1"/>
                        </a:solidFill>
                        <a:latin typeface="Cambria Math" panose="02040503050406030204" pitchFamily="18" charset="0"/>
                        <a:ea typeface="Cambria Math" panose="02040503050406030204" pitchFamily="18" charset="0"/>
                      </a:rPr>
                      <m:t>𝒂</m:t>
                    </m:r>
                    <m:r>
                      <a:rPr lang="en-US" sz="2400" b="1" i="1" smtClean="0">
                        <a:solidFill>
                          <a:schemeClr val="accent1"/>
                        </a:solidFill>
                        <a:latin typeface="Cambria Math" panose="02040503050406030204" pitchFamily="18" charset="0"/>
                        <a:ea typeface="Cambria Math" panose="02040503050406030204" pitchFamily="18" charset="0"/>
                      </a:rPr>
                      <m:t>=</m:t>
                    </m:r>
                    <m:sSubSup>
                      <m:sSubSupPr>
                        <m:ctrlPr>
                          <a:rPr lang="en-US" sz="2400" b="1" i="1" smtClean="0">
                            <a:solidFill>
                              <a:schemeClr val="accent1"/>
                            </a:solidFill>
                            <a:latin typeface="Cambria Math" panose="02040503050406030204" pitchFamily="18" charset="0"/>
                            <a:ea typeface="Cambria Math" panose="02040503050406030204" pitchFamily="18" charset="0"/>
                          </a:rPr>
                        </m:ctrlPr>
                      </m:sSubSupPr>
                      <m:e>
                        <m:r>
                          <a:rPr lang="en-US" sz="2400" b="1" i="1" smtClean="0">
                            <a:solidFill>
                              <a:schemeClr val="accent1"/>
                            </a:solidFill>
                            <a:latin typeface="Cambria Math" panose="02040503050406030204" pitchFamily="18" charset="0"/>
                            <a:ea typeface="Cambria Math" panose="02040503050406030204" pitchFamily="18" charset="0"/>
                          </a:rPr>
                          <m:t>𝒏</m:t>
                        </m:r>
                      </m:e>
                      <m:sub>
                        <m:r>
                          <a:rPr lang="en-US" sz="2400" b="1" i="1" smtClean="0">
                            <a:solidFill>
                              <a:schemeClr val="accent1"/>
                            </a:solidFill>
                            <a:latin typeface="Cambria Math" panose="02040503050406030204" pitchFamily="18" charset="0"/>
                            <a:ea typeface="Cambria Math" panose="02040503050406030204" pitchFamily="18" charset="0"/>
                          </a:rPr>
                          <m:t>𝑩</m:t>
                        </m:r>
                      </m:sub>
                      <m:sup>
                        <m:r>
                          <a:rPr lang="en-US" sz="2400" b="1" i="1" smtClean="0">
                            <a:solidFill>
                              <a:schemeClr val="accent1"/>
                            </a:solidFill>
                            <a:latin typeface="Cambria Math" panose="02040503050406030204" pitchFamily="18" charset="0"/>
                            <a:ea typeface="Cambria Math" panose="02040503050406030204" pitchFamily="18" charset="0"/>
                          </a:rPr>
                          <m:t>−</m:t>
                        </m:r>
                        <m:f>
                          <m:fPr>
                            <m:type m:val="skw"/>
                            <m:ctrlPr>
                              <a:rPr lang="en-US" sz="2400" b="1" i="1" smtClean="0">
                                <a:solidFill>
                                  <a:schemeClr val="accent1"/>
                                </a:solidFill>
                                <a:latin typeface="Cambria Math" panose="02040503050406030204" pitchFamily="18" charset="0"/>
                                <a:ea typeface="Cambria Math" panose="02040503050406030204" pitchFamily="18" charset="0"/>
                              </a:rPr>
                            </m:ctrlPr>
                          </m:fPr>
                          <m:num>
                            <m:r>
                              <a:rPr lang="en-US" sz="2400" b="1" i="1" smtClean="0">
                                <a:solidFill>
                                  <a:schemeClr val="accent1"/>
                                </a:solidFill>
                                <a:latin typeface="Cambria Math" panose="02040503050406030204" pitchFamily="18" charset="0"/>
                                <a:ea typeface="Cambria Math" panose="02040503050406030204" pitchFamily="18" charset="0"/>
                              </a:rPr>
                              <m:t>𝟏</m:t>
                            </m:r>
                          </m:num>
                          <m:den>
                            <m:r>
                              <a:rPr lang="en-US" sz="2400" b="1" i="1" smtClean="0">
                                <a:solidFill>
                                  <a:schemeClr val="accent1"/>
                                </a:solidFill>
                                <a:latin typeface="Cambria Math" panose="02040503050406030204" pitchFamily="18" charset="0"/>
                                <a:ea typeface="Cambria Math" panose="02040503050406030204" pitchFamily="18" charset="0"/>
                              </a:rPr>
                              <m:t>𝟑</m:t>
                            </m:r>
                          </m:den>
                        </m:f>
                      </m:sup>
                    </m:sSubSup>
                    <m:r>
                      <a:rPr lang="en-US" sz="2400" b="1" i="1" smtClean="0">
                        <a:solidFill>
                          <a:schemeClr val="accent1"/>
                        </a:solidFill>
                        <a:latin typeface="Cambria Math" panose="02040503050406030204" pitchFamily="18" charset="0"/>
                        <a:ea typeface="Cambria Math" panose="02040503050406030204" pitchFamily="18" charset="0"/>
                      </a:rPr>
                      <m:t> </m:t>
                    </m:r>
                  </m:oMath>
                </a14:m>
                <a:r>
                  <a:rPr lang="en-US" sz="2400" dirty="0">
                    <a:solidFill>
                      <a:schemeClr val="accent1"/>
                    </a:solidFill>
                  </a:rPr>
                  <a:t>- </a:t>
                </a:r>
                <a:r>
                  <a:rPr lang="en-US" sz="1800" dirty="0">
                    <a:solidFill>
                      <a:schemeClr val="accent1"/>
                    </a:solidFill>
                  </a:rPr>
                  <a:t>internuclear spacing</a:t>
                </a:r>
              </a:p>
              <a:p>
                <a14:m>
                  <m:oMath xmlns:m="http://schemas.openxmlformats.org/officeDocument/2006/math">
                    <m:r>
                      <a:rPr lang="en-US" sz="2400" b="1" i="1" smtClean="0">
                        <a:solidFill>
                          <a:schemeClr val="accent6"/>
                        </a:solidFill>
                        <a:latin typeface="Cambria Math" panose="02040503050406030204" pitchFamily="18" charset="0"/>
                      </a:rPr>
                      <m:t>𝑹</m:t>
                    </m:r>
                  </m:oMath>
                </a14:m>
                <a:r>
                  <a:rPr lang="en-US" sz="2400" dirty="0">
                    <a:solidFill>
                      <a:schemeClr val="accent6"/>
                    </a:solidFill>
                  </a:rPr>
                  <a:t> </a:t>
                </a:r>
                <a:r>
                  <a:rPr lang="en-US" sz="1800" dirty="0">
                    <a:solidFill>
                      <a:schemeClr val="accent6"/>
                    </a:solidFill>
                  </a:rPr>
                  <a:t>– nuclear radius</a:t>
                </a:r>
              </a:p>
              <a:p>
                <a14:m>
                  <m:oMath xmlns:m="http://schemas.openxmlformats.org/officeDocument/2006/math">
                    <m:sSub>
                      <m:sSubPr>
                        <m:ctrlPr>
                          <a:rPr lang="en-US" sz="2400" b="1" i="1" smtClean="0">
                            <a:solidFill>
                              <a:schemeClr val="accent2"/>
                            </a:solidFill>
                            <a:latin typeface="Cambria Math" panose="02040503050406030204" pitchFamily="18" charset="0"/>
                            <a:ea typeface="Cambria Math" panose="02040503050406030204" pitchFamily="18" charset="0"/>
                          </a:rPr>
                        </m:ctrlPr>
                      </m:sSubPr>
                      <m:e>
                        <m:r>
                          <a:rPr lang="en-US" sz="2400" b="1" i="1" smtClean="0">
                            <a:solidFill>
                              <a:schemeClr val="accent2"/>
                            </a:solidFill>
                            <a:latin typeface="Cambria Math" panose="02040503050406030204" pitchFamily="18" charset="0"/>
                            <a:ea typeface="Cambria Math" panose="02040503050406030204" pitchFamily="18" charset="0"/>
                          </a:rPr>
                          <m:t>𝝀</m:t>
                        </m:r>
                      </m:e>
                      <m:sub>
                        <m:r>
                          <a:rPr lang="en-US" sz="2400" b="1" i="1" smtClean="0">
                            <a:solidFill>
                              <a:schemeClr val="accent2"/>
                            </a:solidFill>
                            <a:latin typeface="Cambria Math" panose="02040503050406030204" pitchFamily="18" charset="0"/>
                            <a:ea typeface="Cambria Math" panose="02040503050406030204" pitchFamily="18" charset="0"/>
                          </a:rPr>
                          <m:t>𝑫</m:t>
                        </m:r>
                      </m:sub>
                    </m:sSub>
                    <m:r>
                      <a:rPr lang="en-US" sz="2400" b="0" i="0" smtClean="0">
                        <a:solidFill>
                          <a:schemeClr val="accent2"/>
                        </a:solidFill>
                        <a:latin typeface="Cambria Math" panose="02040503050406030204" pitchFamily="18" charset="0"/>
                        <a:ea typeface="Cambria Math" panose="02040503050406030204" pitchFamily="18" charset="0"/>
                      </a:rPr>
                      <m:t>=</m:t>
                    </m:r>
                  </m:oMath>
                </a14:m>
                <a:r>
                  <a:rPr lang="en-US" sz="1800" dirty="0">
                    <a:solidFill>
                      <a:schemeClr val="accent1"/>
                    </a:solidFill>
                  </a:rPr>
                  <a:t>  </a:t>
                </a:r>
                <a:r>
                  <a:rPr lang="en-US" sz="1800" dirty="0">
                    <a:solidFill>
                      <a:schemeClr val="accent2"/>
                    </a:solidFill>
                  </a:rPr>
                  <a:t>Debye screening length</a:t>
                </a:r>
              </a:p>
              <a:p>
                <a:endParaRPr lang="en-US" sz="2400" dirty="0">
                  <a:solidFill>
                    <a:schemeClr val="accent1"/>
                  </a:solidFill>
                </a:endParaRPr>
              </a:p>
            </p:txBody>
          </p:sp>
        </mc:Choice>
        <mc:Fallback xmlns="">
          <p:sp>
            <p:nvSpPr>
              <p:cNvPr id="47" name="TextBox 46">
                <a:extLst>
                  <a:ext uri="{FF2B5EF4-FFF2-40B4-BE49-F238E27FC236}">
                    <a16:creationId xmlns:a16="http://schemas.microsoft.com/office/drawing/2014/main" id="{F5123CA1-3E01-C009-87D7-59048782FCE4}"/>
                  </a:ext>
                </a:extLst>
              </p:cNvPr>
              <p:cNvSpPr txBox="1">
                <a:spLocks noRot="1" noChangeAspect="1" noMove="1" noResize="1" noEditPoints="1" noAdjustHandles="1" noChangeArrowheads="1" noChangeShapeType="1" noTextEdit="1"/>
              </p:cNvSpPr>
              <p:nvPr/>
            </p:nvSpPr>
            <p:spPr>
              <a:xfrm>
                <a:off x="4529666" y="2166738"/>
                <a:ext cx="3777228" cy="1723998"/>
              </a:xfrm>
              <a:prstGeom prst="rect">
                <a:avLst/>
              </a:prstGeom>
              <a:blipFill>
                <a:blip r:embed="rId8"/>
                <a:stretch>
                  <a:fillRect l="-484" r="-806"/>
                </a:stretch>
              </a:blipFill>
              <a:ln>
                <a:noFill/>
              </a:ln>
            </p:spPr>
            <p:txBody>
              <a:bodyPr/>
              <a:lstStyle/>
              <a:p>
                <a:r>
                  <a:rPr lang="en-US">
                    <a:noFill/>
                  </a:rPr>
                  <a:t> </a:t>
                </a:r>
              </a:p>
            </p:txBody>
          </p:sp>
        </mc:Fallback>
      </mc:AlternateContent>
      <p:pic>
        <p:nvPicPr>
          <p:cNvPr id="49" name="Picture 48">
            <a:extLst>
              <a:ext uri="{FF2B5EF4-FFF2-40B4-BE49-F238E27FC236}">
                <a16:creationId xmlns:a16="http://schemas.microsoft.com/office/drawing/2014/main" id="{EFDE734F-9B41-28A3-26FD-AF2FB4A69830}"/>
              </a:ext>
            </a:extLst>
          </p:cNvPr>
          <p:cNvPicPr>
            <a:picLocks noChangeAspect="1"/>
          </p:cNvPicPr>
          <p:nvPr/>
        </p:nvPicPr>
        <p:blipFill>
          <a:blip r:embed="rId9"/>
          <a:stretch>
            <a:fillRect/>
          </a:stretch>
        </p:blipFill>
        <p:spPr>
          <a:xfrm>
            <a:off x="4771222" y="3542756"/>
            <a:ext cx="2632765" cy="683257"/>
          </a:xfrm>
          <a:prstGeom prst="rect">
            <a:avLst/>
          </a:prstGeom>
        </p:spPr>
      </p:pic>
      <p:sp>
        <p:nvSpPr>
          <p:cNvPr id="54" name="Google Shape;254;p36">
            <a:extLst>
              <a:ext uri="{FF2B5EF4-FFF2-40B4-BE49-F238E27FC236}">
                <a16:creationId xmlns:a16="http://schemas.microsoft.com/office/drawing/2014/main" id="{3E3602BB-0F4A-EF7D-4C2E-F7DF8E1DA4AA}"/>
              </a:ext>
            </a:extLst>
          </p:cNvPr>
          <p:cNvSpPr txBox="1"/>
          <p:nvPr/>
        </p:nvSpPr>
        <p:spPr>
          <a:xfrm>
            <a:off x="-499663" y="2862025"/>
            <a:ext cx="5029329" cy="1299556"/>
          </a:xfrm>
          <a:prstGeom prst="rect">
            <a:avLst/>
          </a:prstGeom>
          <a:noFill/>
          <a:ln>
            <a:noFill/>
          </a:ln>
        </p:spPr>
        <p:txBody>
          <a:bodyPr spcFirstLastPara="1" wrap="square" lIns="91425" tIns="91425" rIns="91425" bIns="91425" anchor="t" anchorCtr="0">
            <a:spAutoFit/>
          </a:bodyPr>
          <a:lstStyle/>
          <a:p>
            <a:pPr marL="933436" lvl="1" indent="-342900" defTabSz="685800">
              <a:lnSpc>
                <a:spcPct val="115000"/>
              </a:lnSpc>
              <a:buClrTx/>
              <a:buSzPts val="1500"/>
              <a:buFont typeface="Arial" panose="020B0604020202020204" pitchFamily="34" charset="0"/>
              <a:buChar char="•"/>
            </a:pPr>
            <a:r>
              <a:rPr lang="en-US" sz="2100" kern="1200" dirty="0">
                <a:solidFill>
                  <a:prstClr val="black"/>
                </a:solidFill>
                <a:latin typeface="Calibri" panose="020F0502020204030204"/>
                <a:ea typeface="+mn-ea"/>
                <a:cs typeface="+mn-cs"/>
              </a:rPr>
              <a:t>Then the plasma is dominated by </a:t>
            </a:r>
            <a:r>
              <a:rPr lang="en-US" sz="2100" b="1" kern="1200" dirty="0">
                <a:solidFill>
                  <a:prstClr val="black"/>
                </a:solidFill>
                <a:latin typeface="Calibri" panose="020F0502020204030204"/>
                <a:ea typeface="+mn-ea"/>
                <a:cs typeface="+mn-cs"/>
              </a:rPr>
              <a:t>thermal fluctuations </a:t>
            </a:r>
            <a:r>
              <a:rPr lang="en-US" sz="2100" kern="1200" dirty="0">
                <a:solidFill>
                  <a:prstClr val="black"/>
                </a:solidFill>
                <a:latin typeface="Calibri" panose="020F0502020204030204"/>
                <a:ea typeface="+mn-ea"/>
                <a:cs typeface="+mn-cs"/>
              </a:rPr>
              <a:t>rather than </a:t>
            </a:r>
            <a:r>
              <a:rPr lang="en-US" sz="2100" b="1" kern="1200" dirty="0">
                <a:solidFill>
                  <a:prstClr val="black"/>
                </a:solidFill>
                <a:latin typeface="Calibri" panose="020F0502020204030204"/>
                <a:ea typeface="+mn-ea"/>
                <a:cs typeface="+mn-cs"/>
              </a:rPr>
              <a:t>coulomb polarization </a:t>
            </a:r>
            <a:r>
              <a:rPr lang="en-US" sz="2100" kern="1200" dirty="0">
                <a:solidFill>
                  <a:prstClr val="black"/>
                </a:solidFill>
                <a:latin typeface="Calibri" panose="020F0502020204030204"/>
                <a:ea typeface="+mn-ea"/>
                <a:cs typeface="+mn-cs"/>
              </a:rPr>
              <a:t>attraction</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064B0BA-191F-4E73-B0BE-4EE0FCE768FA}"/>
                  </a:ext>
                </a:extLst>
              </p:cNvPr>
              <p:cNvSpPr txBox="1"/>
              <p:nvPr/>
            </p:nvSpPr>
            <p:spPr>
              <a:xfrm>
                <a:off x="536966" y="4156990"/>
                <a:ext cx="3307567" cy="720775"/>
              </a:xfrm>
              <a:prstGeom prst="rect">
                <a:avLst/>
              </a:prstGeom>
              <a:noFill/>
            </p:spPr>
            <p:txBody>
              <a:bodyPr wrap="square">
                <a:spAutoFit/>
              </a:bodyPr>
              <a:lstStyle/>
              <a:p>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𝑒</m:t>
                        </m:r>
                        <m:r>
                          <a:rPr lang="en-US" sz="2800" b="0" i="1" smtClean="0">
                            <a:latin typeface="Cambria Math" panose="02040503050406030204" pitchFamily="18" charset="0"/>
                          </a:rPr>
                          <m:t>𝜙</m:t>
                        </m:r>
                        <m:r>
                          <a:rPr lang="en-US" sz="2800" b="0" i="1" smtClean="0">
                            <a:latin typeface="Cambria Math" panose="02040503050406030204" pitchFamily="18" charset="0"/>
                          </a:rPr>
                          <m:t>(</m:t>
                        </m:r>
                        <m:r>
                          <a:rPr lang="en-US" sz="2800" b="0" i="1" smtClean="0">
                            <a:solidFill>
                              <a:srgbClr val="4472C4"/>
                            </a:solidFill>
                            <a:latin typeface="Cambria Math" panose="02040503050406030204" pitchFamily="18" charset="0"/>
                          </a:rPr>
                          <m:t>𝑎</m:t>
                        </m:r>
                        <m:r>
                          <a:rPr lang="en-US" sz="2800" b="0" i="1" smtClean="0">
                            <a:latin typeface="Cambria Math" panose="02040503050406030204" pitchFamily="18" charset="0"/>
                          </a:rPr>
                          <m:t>)</m:t>
                        </m:r>
                      </m:num>
                      <m:den>
                        <m:r>
                          <a:rPr lang="en-US" sz="2800" b="0" i="1" smtClean="0">
                            <a:latin typeface="Cambria Math" panose="02040503050406030204" pitchFamily="18" charset="0"/>
                          </a:rPr>
                          <m:t>𝑇</m:t>
                        </m:r>
                      </m:den>
                    </m:f>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10</m:t>
                        </m:r>
                      </m:e>
                      <m:sup>
                        <m:r>
                          <a:rPr lang="en-US" sz="2800" b="0" i="1" smtClean="0">
                            <a:latin typeface="Cambria Math" panose="02040503050406030204" pitchFamily="18" charset="0"/>
                          </a:rPr>
                          <m:t>−2</m:t>
                        </m:r>
                      </m:sup>
                    </m:sSup>
                  </m:oMath>
                </a14:m>
                <a:r>
                  <a:rPr lang="en-US" sz="1200" dirty="0"/>
                  <a:t>   </a:t>
                </a:r>
                <a:r>
                  <a:rPr lang="en-US" sz="1800" dirty="0">
                    <a:latin typeface="+mn-lt"/>
                  </a:rPr>
                  <a:t>with</a:t>
                </a:r>
                <a:endParaRPr lang="en-US" dirty="0">
                  <a:latin typeface="+mn-lt"/>
                </a:endParaRPr>
              </a:p>
            </p:txBody>
          </p:sp>
        </mc:Choice>
        <mc:Fallback xmlns="">
          <p:sp>
            <p:nvSpPr>
              <p:cNvPr id="55" name="TextBox 54">
                <a:extLst>
                  <a:ext uri="{FF2B5EF4-FFF2-40B4-BE49-F238E27FC236}">
                    <a16:creationId xmlns:a16="http://schemas.microsoft.com/office/drawing/2014/main" id="{B064B0BA-191F-4E73-B0BE-4EE0FCE768FA}"/>
                  </a:ext>
                </a:extLst>
              </p:cNvPr>
              <p:cNvSpPr txBox="1">
                <a:spLocks noRot="1" noChangeAspect="1" noMove="1" noResize="1" noEditPoints="1" noAdjustHandles="1" noChangeArrowheads="1" noChangeShapeType="1" noTextEdit="1"/>
              </p:cNvSpPr>
              <p:nvPr/>
            </p:nvSpPr>
            <p:spPr>
              <a:xfrm>
                <a:off x="536966" y="4156990"/>
                <a:ext cx="3307567" cy="720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E3F5CEF-E1F6-CE21-BF68-0407975636B5}"/>
                  </a:ext>
                </a:extLst>
              </p:cNvPr>
              <p:cNvSpPr txBox="1"/>
              <p:nvPr/>
            </p:nvSpPr>
            <p:spPr>
              <a:xfrm>
                <a:off x="3412027" y="4332711"/>
                <a:ext cx="1484830" cy="369332"/>
              </a:xfrm>
              <a:prstGeom prst="rect">
                <a:avLst/>
              </a:prstGeom>
              <a:noFill/>
            </p:spPr>
            <p:txBody>
              <a:bodyPr wrap="none" lIns="0" tIns="0" rIns="0" bIns="0" rtlCol="0">
                <a:spAutoFit/>
              </a:bodyPr>
              <a:lstStyle/>
              <a:p>
                <a14:m>
                  <m:oMath xmlns:m="http://schemas.openxmlformats.org/officeDocument/2006/math">
                    <m:r>
                      <a:rPr lang="en-US" sz="2400" b="0" i="1" smtClean="0">
                        <a:solidFill>
                          <a:srgbClr val="4472C4"/>
                        </a:solidFill>
                        <a:latin typeface="Cambria Math" panose="02040503050406030204" pitchFamily="18" charset="0"/>
                      </a:rPr>
                      <m:t>𝑎</m:t>
                    </m:r>
                    <m:r>
                      <a:rPr lang="en-US" sz="2400" b="0" i="1" smtClean="0">
                        <a:solidFill>
                          <a:srgbClr val="4472C4"/>
                        </a:solidFill>
                        <a:latin typeface="Cambria Math" panose="02040503050406030204" pitchFamily="18" charset="0"/>
                      </a:rPr>
                      <m:t>≈</m:t>
                    </m:r>
                    <m:sSup>
                      <m:sSupPr>
                        <m:ctrlPr>
                          <a:rPr lang="en-US" sz="2400" b="0" i="1" smtClean="0">
                            <a:solidFill>
                              <a:srgbClr val="4472C4"/>
                            </a:solidFill>
                            <a:latin typeface="Cambria Math" panose="02040503050406030204" pitchFamily="18" charset="0"/>
                          </a:rPr>
                        </m:ctrlPr>
                      </m:sSupPr>
                      <m:e>
                        <m:r>
                          <a:rPr lang="en-US" sz="2400" b="0" i="1" smtClean="0">
                            <a:solidFill>
                              <a:srgbClr val="4472C4"/>
                            </a:solidFill>
                            <a:latin typeface="Cambria Math" panose="02040503050406030204" pitchFamily="18" charset="0"/>
                          </a:rPr>
                          <m:t>10</m:t>
                        </m:r>
                      </m:e>
                      <m:sup>
                        <m:r>
                          <a:rPr lang="en-US" sz="2400" b="0" i="1" smtClean="0">
                            <a:solidFill>
                              <a:srgbClr val="4472C4"/>
                            </a:solidFill>
                            <a:latin typeface="Cambria Math" panose="02040503050406030204" pitchFamily="18" charset="0"/>
                          </a:rPr>
                          <m:t>4</m:t>
                        </m:r>
                      </m:sup>
                    </m:sSup>
                  </m:oMath>
                </a14:m>
                <a:r>
                  <a:rPr lang="en-US" sz="2400" dirty="0">
                    <a:solidFill>
                      <a:srgbClr val="4472C4"/>
                    </a:solidFill>
                  </a:rPr>
                  <a:t> fm</a:t>
                </a:r>
              </a:p>
            </p:txBody>
          </p:sp>
        </mc:Choice>
        <mc:Fallback xmlns="">
          <p:sp>
            <p:nvSpPr>
              <p:cNvPr id="56" name="TextBox 55">
                <a:extLst>
                  <a:ext uri="{FF2B5EF4-FFF2-40B4-BE49-F238E27FC236}">
                    <a16:creationId xmlns:a16="http://schemas.microsoft.com/office/drawing/2014/main" id="{2E3F5CEF-E1F6-CE21-BF68-0407975636B5}"/>
                  </a:ext>
                </a:extLst>
              </p:cNvPr>
              <p:cNvSpPr txBox="1">
                <a:spLocks noRot="1" noChangeAspect="1" noMove="1" noResize="1" noEditPoints="1" noAdjustHandles="1" noChangeArrowheads="1" noChangeShapeType="1" noTextEdit="1"/>
              </p:cNvSpPr>
              <p:nvPr/>
            </p:nvSpPr>
            <p:spPr>
              <a:xfrm>
                <a:off x="3412027" y="4332711"/>
                <a:ext cx="1484830" cy="369332"/>
              </a:xfrm>
              <a:prstGeom prst="rect">
                <a:avLst/>
              </a:prstGeom>
              <a:blipFill>
                <a:blip r:embed="rId11"/>
                <a:stretch>
                  <a:fillRect l="-5350" t="-25000" r="-11111" b="-5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78C57BD3-2A83-5C96-6FCA-68CC96A1F052}"/>
                  </a:ext>
                </a:extLst>
              </p:cNvPr>
              <p:cNvSpPr txBox="1"/>
              <p:nvPr/>
            </p:nvSpPr>
            <p:spPr>
              <a:xfrm>
                <a:off x="2976638" y="2281056"/>
                <a:ext cx="1182045" cy="400110"/>
              </a:xfrm>
              <a:prstGeom prst="rect">
                <a:avLst/>
              </a:prstGeom>
              <a:noFill/>
              <a:ln>
                <a:solidFill>
                  <a:schemeClr val="tx1"/>
                </a:solidFill>
                <a:prstDash val="dash"/>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𝑘</m:t>
                          </m:r>
                        </m:e>
                        <m:sub>
                          <m:r>
                            <a:rPr lang="en-US" sz="2000" b="0" i="1" smtClean="0">
                              <a:latin typeface="Cambria Math" panose="02040503050406030204" pitchFamily="18" charset="0"/>
                            </a:rPr>
                            <m:t>𝐵</m:t>
                          </m:r>
                        </m:sub>
                      </m:sSub>
                      <m:r>
                        <a:rPr lang="en-US" sz="2000" b="0" i="1" smtClean="0">
                          <a:latin typeface="Cambria Math" panose="02040503050406030204" pitchFamily="18" charset="0"/>
                        </a:rPr>
                        <m:t>=1</m:t>
                      </m:r>
                    </m:oMath>
                  </m:oMathPara>
                </a14:m>
                <a:endParaRPr lang="en-US" sz="2000" dirty="0"/>
              </a:p>
            </p:txBody>
          </p:sp>
        </mc:Choice>
        <mc:Fallback xmlns="">
          <p:sp>
            <p:nvSpPr>
              <p:cNvPr id="57" name="TextBox 56">
                <a:extLst>
                  <a:ext uri="{FF2B5EF4-FFF2-40B4-BE49-F238E27FC236}">
                    <a16:creationId xmlns:a16="http://schemas.microsoft.com/office/drawing/2014/main" id="{78C57BD3-2A83-5C96-6FCA-68CC96A1F052}"/>
                  </a:ext>
                </a:extLst>
              </p:cNvPr>
              <p:cNvSpPr txBox="1">
                <a:spLocks noRot="1" noChangeAspect="1" noMove="1" noResize="1" noEditPoints="1" noAdjustHandles="1" noChangeArrowheads="1" noChangeShapeType="1" noTextEdit="1"/>
              </p:cNvSpPr>
              <p:nvPr/>
            </p:nvSpPr>
            <p:spPr>
              <a:xfrm>
                <a:off x="2976638" y="2281056"/>
                <a:ext cx="1182045" cy="400110"/>
              </a:xfrm>
              <a:prstGeom prst="rect">
                <a:avLst/>
              </a:prstGeom>
              <a:blipFill>
                <a:blip r:embed="rId12"/>
                <a:stretch>
                  <a:fillRect b="-1471"/>
                </a:stretch>
              </a:blipFill>
              <a:ln>
                <a:solidFill>
                  <a:schemeClr val="tx1"/>
                </a:solidFill>
                <a:prstDash val="dash"/>
              </a:ln>
            </p:spPr>
            <p:txBody>
              <a:bodyPr/>
              <a:lstStyle/>
              <a:p>
                <a:r>
                  <a:rPr lang="en-US">
                    <a:noFill/>
                  </a:rPr>
                  <a:t> </a:t>
                </a:r>
              </a:p>
            </p:txBody>
          </p:sp>
        </mc:Fallback>
      </mc:AlternateContent>
      <p:sp>
        <p:nvSpPr>
          <p:cNvPr id="2" name="TextBox 1">
            <a:extLst>
              <a:ext uri="{FF2B5EF4-FFF2-40B4-BE49-F238E27FC236}">
                <a16:creationId xmlns:a16="http://schemas.microsoft.com/office/drawing/2014/main" id="{E90C8B48-DC9D-003A-88F9-FF7670BBAF66}"/>
              </a:ext>
            </a:extLst>
          </p:cNvPr>
          <p:cNvSpPr txBox="1"/>
          <p:nvPr/>
        </p:nvSpPr>
        <p:spPr>
          <a:xfrm>
            <a:off x="5219450" y="4354857"/>
            <a:ext cx="2678720" cy="646331"/>
          </a:xfrm>
          <a:prstGeom prst="rect">
            <a:avLst/>
          </a:prstGeom>
          <a:noFill/>
          <a:ln w="19050">
            <a:solidFill>
              <a:srgbClr val="C00000"/>
            </a:solidFill>
            <a:prstDash val="dash"/>
          </a:ln>
        </p:spPr>
        <p:txBody>
          <a:bodyPr wrap="square" rtlCol="0">
            <a:spAutoFit/>
          </a:bodyPr>
          <a:lstStyle/>
          <a:p>
            <a:r>
              <a:rPr lang="en-US" sz="1800" dirty="0">
                <a:solidFill>
                  <a:srgbClr val="C00000"/>
                </a:solidFill>
                <a:latin typeface="+mn-lt"/>
              </a:rPr>
              <a:t>Globally the BBN plasma is weakly coupled.</a:t>
            </a:r>
          </a:p>
        </p:txBody>
      </p:sp>
    </p:spTree>
    <p:extLst>
      <p:ext uri="{BB962C8B-B14F-4D97-AF65-F5344CB8AC3E}">
        <p14:creationId xmlns:p14="http://schemas.microsoft.com/office/powerpoint/2010/main" val="26650107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67"/>
          <p:cNvSpPr txBox="1">
            <a:spLocks noGrp="1"/>
          </p:cNvSpPr>
          <p:nvPr>
            <p:ph type="sldNum" idx="12"/>
          </p:nvPr>
        </p:nvSpPr>
        <p:spPr>
          <a:prstGeom prst="rect">
            <a:avLst/>
          </a:prstGeom>
        </p:spPr>
        <p:txBody>
          <a:bodyPr spcFirstLastPara="1" wrap="square" lIns="91425" tIns="91425" rIns="91425" bIns="91425" anchor="ctr" anchorCtr="0">
            <a:normAutofit/>
          </a:bodyPr>
          <a:lstStyle/>
          <a:p>
            <a:fld id="{00000000-1234-1234-1234-123412341234}" type="slidenum">
              <a:rPr lang="en" smtClean="0"/>
              <a:pPr/>
              <a:t>100</a:t>
            </a:fld>
            <a:endParaRPr/>
          </a:p>
        </p:txBody>
      </p:sp>
      <p:pic>
        <p:nvPicPr>
          <p:cNvPr id="1097" name="Google Shape;1097;p67"/>
          <p:cNvPicPr preferRelativeResize="0"/>
          <p:nvPr/>
        </p:nvPicPr>
        <p:blipFill>
          <a:blip r:embed="rId3">
            <a:alphaModFix/>
          </a:blip>
          <a:stretch>
            <a:fillRect/>
          </a:stretch>
        </p:blipFill>
        <p:spPr>
          <a:xfrm>
            <a:off x="2073003" y="2"/>
            <a:ext cx="4997994" cy="514350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7" name="Google Shape;136;p28">
            <a:extLst>
              <a:ext uri="{FF2B5EF4-FFF2-40B4-BE49-F238E27FC236}">
                <a16:creationId xmlns:a16="http://schemas.microsoft.com/office/drawing/2014/main" id="{ED4A7C5F-A05E-5C00-26A6-248CA5581B8A}"/>
              </a:ext>
            </a:extLst>
          </p:cNvPr>
          <p:cNvPicPr preferRelativeResize="0"/>
          <p:nvPr/>
        </p:nvPicPr>
        <p:blipFill>
          <a:blip r:embed="rId3">
            <a:alphaModFix/>
          </a:blip>
          <a:stretch>
            <a:fillRect/>
          </a:stretch>
        </p:blipFill>
        <p:spPr>
          <a:xfrm>
            <a:off x="5251645" y="774159"/>
            <a:ext cx="3797013" cy="4023700"/>
          </a:xfrm>
          <a:prstGeom prst="rect">
            <a:avLst/>
          </a:prstGeom>
          <a:noFill/>
          <a:ln>
            <a:noFill/>
          </a:ln>
        </p:spPr>
      </p:pic>
      <p:sp>
        <p:nvSpPr>
          <p:cNvPr id="108" name="Google Shape;108;p26"/>
          <p:cNvSpPr txBox="1"/>
          <p:nvPr/>
        </p:nvSpPr>
        <p:spPr>
          <a:xfrm>
            <a:off x="104251" y="820375"/>
            <a:ext cx="4360448" cy="961771"/>
          </a:xfrm>
          <a:prstGeom prst="rect">
            <a:avLst/>
          </a:prstGeom>
          <a:noFill/>
          <a:ln>
            <a:noFill/>
          </a:ln>
        </p:spPr>
        <p:txBody>
          <a:bodyPr spcFirstLastPara="1" wrap="square" lIns="91425" tIns="91425" rIns="91425" bIns="91425" anchor="t" anchorCtr="0">
            <a:spAutoFit/>
          </a:bodyPr>
          <a:lstStyle/>
          <a:p>
            <a:pPr defTabSz="685800">
              <a:buClr>
                <a:prstClr val="black"/>
              </a:buClr>
              <a:buSzPts val="1800"/>
            </a:pPr>
            <a:r>
              <a:rPr lang="en-US" sz="1800" b="1" kern="1200" dirty="0">
                <a:solidFill>
                  <a:prstClr val="black"/>
                </a:solidFill>
                <a:latin typeface="Calibri" panose="020F0502020204030204"/>
                <a:ea typeface="+mn-ea"/>
                <a:cs typeface="+mn-cs"/>
              </a:rPr>
              <a:t>Why is the Early universe of interest?</a:t>
            </a:r>
            <a:endParaRPr sz="1800" b="1" kern="1200" dirty="0">
              <a:solidFill>
                <a:prstClr val="black"/>
              </a:solidFill>
              <a:latin typeface="Calibri" panose="020F0502020204030204"/>
              <a:ea typeface="+mn-ea"/>
              <a:cs typeface="+mn-cs"/>
            </a:endParaRPr>
          </a:p>
          <a:p>
            <a:pPr defTabSz="685800">
              <a:lnSpc>
                <a:spcPct val="150000"/>
              </a:lnSpc>
              <a:spcBef>
                <a:spcPts val="1200"/>
              </a:spcBef>
              <a:buClrTx/>
            </a:pPr>
            <a:endParaRPr sz="1500" kern="1200" dirty="0">
              <a:solidFill>
                <a:srgbClr val="44546A"/>
              </a:solidFill>
              <a:latin typeface="Calibri" panose="020F0502020204030204"/>
              <a:ea typeface="+mn-ea"/>
              <a:cs typeface="+mn-cs"/>
            </a:endParaRPr>
          </a:p>
        </p:txBody>
      </p:sp>
      <p:sp>
        <p:nvSpPr>
          <p:cNvPr id="109" name="Google Shape;109;p26"/>
          <p:cNvSpPr txBox="1">
            <a:spLocks noGrp="1"/>
          </p:cNvSpPr>
          <p:nvPr>
            <p:ph type="title"/>
          </p:nvPr>
        </p:nvSpPr>
        <p:spPr>
          <a:xfrm>
            <a:off x="162411" y="201459"/>
            <a:ext cx="8520600" cy="572700"/>
          </a:xfrm>
          <a:prstGeom prst="rect">
            <a:avLst/>
          </a:prstGeom>
          <a:noFill/>
          <a:ln>
            <a:noFill/>
          </a:ln>
          <a:effectLst>
            <a:outerShdw blurRad="42863" dist="19050" dir="5400000" algn="bl" rotWithShape="0">
              <a:srgbClr val="000000">
                <a:alpha val="37000"/>
              </a:srgbClr>
            </a:outerShdw>
          </a:effectLst>
        </p:spPr>
        <p:txBody>
          <a:bodyPr spcFirstLastPara="1" vert="horz" wrap="square" lIns="91425" tIns="91425" rIns="91425" bIns="91425" rtlCol="0" anchor="t" anchorCtr="0">
            <a:normAutofit fontScale="90000"/>
          </a:bodyPr>
          <a:lstStyle/>
          <a:p>
            <a:pPr>
              <a:buSzPct val="111111"/>
            </a:pPr>
            <a:r>
              <a:rPr lang="en" dirty="0"/>
              <a:t> Big Bang Nucleosynthesis (BBN)</a:t>
            </a:r>
            <a:endParaRPr dirty="0"/>
          </a:p>
        </p:txBody>
      </p:sp>
      <p:sp>
        <p:nvSpPr>
          <p:cNvPr id="110" name="Google Shape;110;p2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101</a:t>
            </a:fld>
            <a:endParaRPr kern="1200" dirty="0">
              <a:solidFill>
                <a:srgbClr val="44546A"/>
              </a:solidFill>
            </a:endParaRPr>
          </a:p>
        </p:txBody>
      </p:sp>
      <p:sp>
        <p:nvSpPr>
          <p:cNvPr id="111" name="Google Shape;111;p26"/>
          <p:cNvSpPr/>
          <p:nvPr/>
        </p:nvSpPr>
        <p:spPr>
          <a:xfrm>
            <a:off x="5429253" y="2415355"/>
            <a:ext cx="122700" cy="255900"/>
          </a:xfrm>
          <a:prstGeom prst="rect">
            <a:avLst/>
          </a:prstGeom>
          <a:solidFill>
            <a:srgbClr val="FFFFFF"/>
          </a:solidFill>
          <a:ln>
            <a:noFill/>
          </a:ln>
        </p:spPr>
        <p:txBody>
          <a:bodyPr spcFirstLastPara="1" wrap="square" lIns="91425" tIns="91425" rIns="91425" bIns="91425" anchor="ctr" anchorCtr="0">
            <a:noAutofit/>
          </a:bodyPr>
          <a:lstStyle/>
          <a:p>
            <a:pPr defTabSz="685800">
              <a:buSzPts val="1400"/>
            </a:pPr>
            <a:endParaRPr kern="1200" dirty="0"/>
          </a:p>
        </p:txBody>
      </p:sp>
      <p:sp>
        <p:nvSpPr>
          <p:cNvPr id="4" name="Google Shape;137;p28">
            <a:extLst>
              <a:ext uri="{FF2B5EF4-FFF2-40B4-BE49-F238E27FC236}">
                <a16:creationId xmlns:a16="http://schemas.microsoft.com/office/drawing/2014/main" id="{B941F8B3-72B1-5575-2077-691AE25E6A7B}"/>
              </a:ext>
            </a:extLst>
          </p:cNvPr>
          <p:cNvSpPr txBox="1"/>
          <p:nvPr/>
        </p:nvSpPr>
        <p:spPr>
          <a:xfrm>
            <a:off x="266659" y="1359994"/>
            <a:ext cx="4486526" cy="1465756"/>
          </a:xfrm>
          <a:prstGeom prst="rect">
            <a:avLst/>
          </a:prstGeom>
          <a:solidFill>
            <a:srgbClr val="EEEEEE"/>
          </a:solid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457189" indent="-317492" defTabSz="685800">
              <a:buClrTx/>
              <a:buSzPts val="1400"/>
              <a:buFontTx/>
              <a:buChar char="●"/>
            </a:pPr>
            <a:r>
              <a:rPr lang="en" sz="1500" kern="1200" dirty="0">
                <a:solidFill>
                  <a:prstClr val="black"/>
                </a:solidFill>
                <a:latin typeface="Calibri" panose="020F0502020204030204"/>
                <a:ea typeface="+mn-ea"/>
                <a:cs typeface="+mn-cs"/>
              </a:rPr>
              <a:t>During BBN, numerous </a:t>
            </a:r>
            <a:r>
              <a:rPr lang="en" sz="1500" b="1" kern="1200" dirty="0">
                <a:solidFill>
                  <a:prstClr val="black"/>
                </a:solidFill>
                <a:latin typeface="Calibri" panose="020F0502020204030204"/>
                <a:ea typeface="+mn-ea"/>
                <a:cs typeface="+mn-cs"/>
              </a:rPr>
              <a:t>nuclear reactions </a:t>
            </a:r>
            <a:r>
              <a:rPr lang="en" sz="1500" kern="1200" dirty="0">
                <a:solidFill>
                  <a:prstClr val="black"/>
                </a:solidFill>
                <a:latin typeface="Calibri" panose="020F0502020204030204"/>
                <a:ea typeface="+mn-ea"/>
                <a:cs typeface="+mn-cs"/>
              </a:rPr>
              <a:t>occur, producing primordial light </a:t>
            </a:r>
            <a:r>
              <a:rPr lang="en" sz="1500" b="1" kern="1200" dirty="0">
                <a:solidFill>
                  <a:prstClr val="black"/>
                </a:solidFill>
                <a:latin typeface="Calibri" panose="020F0502020204030204"/>
                <a:ea typeface="+mn-ea"/>
                <a:cs typeface="+mn-cs"/>
              </a:rPr>
              <a:t>element distributions</a:t>
            </a:r>
            <a:r>
              <a:rPr lang="en" sz="1500" kern="1200" dirty="0">
                <a:solidFill>
                  <a:prstClr val="black"/>
                </a:solidFill>
                <a:latin typeface="Calibri" panose="020F0502020204030204"/>
                <a:ea typeface="+mn-ea"/>
                <a:cs typeface="+mn-cs"/>
              </a:rPr>
              <a:t>.</a:t>
            </a:r>
          </a:p>
          <a:p>
            <a:pPr marL="139697" defTabSz="685800">
              <a:buClrTx/>
              <a:buSzPts val="1400"/>
            </a:pPr>
            <a:endParaRPr lang="en" sz="825" kern="1200" dirty="0">
              <a:solidFill>
                <a:prstClr val="black"/>
              </a:solidFill>
              <a:latin typeface="Calibri" panose="020F0502020204030204"/>
              <a:ea typeface="+mn-ea"/>
              <a:cs typeface="+mn-cs"/>
            </a:endParaRPr>
          </a:p>
          <a:p>
            <a:pPr marL="457189" indent="-317492" defTabSz="685800">
              <a:buClrTx/>
              <a:buSzPts val="1400"/>
              <a:buFontTx/>
              <a:buChar char="●"/>
            </a:pPr>
            <a:r>
              <a:rPr lang="en" sz="1500" b="1" kern="1200" dirty="0">
                <a:solidFill>
                  <a:prstClr val="black"/>
                </a:solidFill>
                <a:latin typeface="Calibri" panose="020F0502020204030204"/>
                <a:ea typeface="+mn-ea"/>
                <a:cs typeface="+mn-cs"/>
              </a:rPr>
              <a:t>Open questions and tensions between measurement and theory </a:t>
            </a:r>
            <a:r>
              <a:rPr lang="en" sz="1500" kern="1200" dirty="0">
                <a:solidFill>
                  <a:prstClr val="black"/>
                </a:solidFill>
                <a:latin typeface="Calibri" panose="020F0502020204030204"/>
                <a:ea typeface="+mn-ea"/>
                <a:cs typeface="+mn-cs"/>
              </a:rPr>
              <a:t>remain about light element distributions in the universe</a:t>
            </a:r>
            <a:endParaRPr sz="1500" kern="1200"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1085CA2D-3B08-70C6-7766-09BD1909C050}"/>
              </a:ext>
            </a:extLst>
          </p:cNvPr>
          <p:cNvSpPr txBox="1"/>
          <p:nvPr/>
        </p:nvSpPr>
        <p:spPr>
          <a:xfrm>
            <a:off x="305419" y="3052573"/>
            <a:ext cx="4803219" cy="1477328"/>
          </a:xfrm>
          <a:prstGeom prst="rect">
            <a:avLst/>
          </a:prstGeom>
          <a:noFill/>
        </p:spPr>
        <p:txBody>
          <a:bodyPr wrap="square">
            <a:spAutoFit/>
          </a:bodyPr>
          <a:lstStyle/>
          <a:p>
            <a:pPr defTabSz="685800">
              <a:buClrTx/>
            </a:pPr>
            <a:r>
              <a:rPr lang="en-US" sz="1800" b="1" kern="1200" dirty="0">
                <a:solidFill>
                  <a:srgbClr val="C00000"/>
                </a:solidFill>
                <a:latin typeface="Calibri" panose="020F0502020204030204"/>
                <a:ea typeface="+mn-ea"/>
                <a:cs typeface="+mn-cs"/>
              </a:rPr>
              <a:t>Question: How does the </a:t>
            </a:r>
            <a:r>
              <a:rPr lang="en-US" sz="1800" b="1" u="sng" kern="1200" dirty="0">
                <a:solidFill>
                  <a:srgbClr val="C00000"/>
                </a:solidFill>
                <a:latin typeface="Calibri" panose="020F0502020204030204"/>
                <a:ea typeface="+mn-ea"/>
                <a:cs typeface="+mn-cs"/>
              </a:rPr>
              <a:t>universe’s composition</a:t>
            </a:r>
            <a:r>
              <a:rPr lang="en-US" sz="1800" b="1" kern="1200" dirty="0">
                <a:solidFill>
                  <a:srgbClr val="C00000"/>
                </a:solidFill>
                <a:latin typeface="Calibri" panose="020F0502020204030204"/>
                <a:ea typeface="+mn-ea"/>
                <a:cs typeface="+mn-cs"/>
              </a:rPr>
              <a:t> affect the </a:t>
            </a:r>
            <a:r>
              <a:rPr lang="en-US" sz="1800" b="1" u="sng" kern="1200" dirty="0">
                <a:solidFill>
                  <a:srgbClr val="C00000"/>
                </a:solidFill>
                <a:latin typeface="Calibri" panose="020F0502020204030204"/>
                <a:ea typeface="+mn-ea"/>
                <a:cs typeface="+mn-cs"/>
              </a:rPr>
              <a:t>Big Bang Nucleosynthesis </a:t>
            </a:r>
            <a:r>
              <a:rPr lang="en-US" sz="1800" b="1" kern="1200" dirty="0">
                <a:solidFill>
                  <a:srgbClr val="C00000"/>
                </a:solidFill>
                <a:latin typeface="Calibri" panose="020F0502020204030204"/>
                <a:ea typeface="+mn-ea"/>
                <a:cs typeface="+mn-cs"/>
              </a:rPr>
              <a:t>reaction network? </a:t>
            </a:r>
          </a:p>
          <a:p>
            <a:pPr defTabSz="685800">
              <a:buClrTx/>
            </a:pPr>
            <a:r>
              <a:rPr lang="en-US" sz="1800" b="1" kern="1200" dirty="0">
                <a:solidFill>
                  <a:srgbClr val="0070C0"/>
                </a:solidFill>
                <a:latin typeface="Calibri" panose="020F0502020204030204"/>
                <a:ea typeface="+mn-ea"/>
                <a:cs typeface="+mn-cs"/>
              </a:rPr>
              <a:t>We acknowledge that these reactions do not occur in vacuum.</a:t>
            </a:r>
          </a:p>
        </p:txBody>
      </p:sp>
      <p:pic>
        <p:nvPicPr>
          <p:cNvPr id="8" name="Google Shape;141;p28">
            <a:extLst>
              <a:ext uri="{FF2B5EF4-FFF2-40B4-BE49-F238E27FC236}">
                <a16:creationId xmlns:a16="http://schemas.microsoft.com/office/drawing/2014/main" id="{FE3D4C91-DD91-3341-5B0C-5F489DC3A298}"/>
              </a:ext>
            </a:extLst>
          </p:cNvPr>
          <p:cNvPicPr preferRelativeResize="0"/>
          <p:nvPr/>
        </p:nvPicPr>
        <p:blipFill>
          <a:blip r:embed="rId4">
            <a:alphaModFix/>
          </a:blip>
          <a:stretch>
            <a:fillRect/>
          </a:stretch>
        </p:blipFill>
        <p:spPr>
          <a:xfrm>
            <a:off x="1" y="4900424"/>
            <a:ext cx="6837957" cy="243075"/>
          </a:xfrm>
          <a:prstGeom prst="rect">
            <a:avLst/>
          </a:prstGeom>
          <a:noFill/>
          <a:ln>
            <a:noFill/>
          </a:ln>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97E9584-577B-B455-6C3E-966277A47ED3}"/>
                  </a:ext>
                </a:extLst>
              </p:cNvPr>
              <p:cNvSpPr txBox="1"/>
              <p:nvPr/>
            </p:nvSpPr>
            <p:spPr>
              <a:xfrm>
                <a:off x="5838646" y="394596"/>
                <a:ext cx="2004203" cy="276999"/>
              </a:xfrm>
              <a:prstGeom prst="rect">
                <a:avLst/>
              </a:prstGeom>
              <a:noFill/>
            </p:spPr>
            <p:txBody>
              <a:bodyPr wrap="none" lIns="0" tIns="0" rIns="0" bIns="0" rtlCol="0">
                <a:spAutoFit/>
              </a:bodyPr>
              <a:lstStyle/>
              <a:p>
                <a:pPr defTabSz="685800">
                  <a:buClrTx/>
                </a:pPr>
                <a14:m>
                  <m:oMath xmlns:m="http://schemas.openxmlformats.org/officeDocument/2006/math">
                    <m:sSub>
                      <m:sSubPr>
                        <m:ctrlPr>
                          <a:rPr lang="en-US" sz="1800" i="1" kern="1200">
                            <a:solidFill>
                              <a:prstClr val="black"/>
                            </a:solidFill>
                            <a:latin typeface="Cambria Math" panose="02040503050406030204" pitchFamily="18" charset="0"/>
                            <a:ea typeface="+mn-ea"/>
                            <a:cs typeface="+mn-cs"/>
                          </a:rPr>
                        </m:ctrlPr>
                      </m:sSubPr>
                      <m:e>
                        <m:r>
                          <a:rPr lang="en-US" sz="1800" i="1" kern="1200">
                            <a:solidFill>
                              <a:prstClr val="black"/>
                            </a:solidFill>
                            <a:latin typeface="Cambria Math" panose="02040503050406030204" pitchFamily="18" charset="0"/>
                            <a:ea typeface="+mn-ea"/>
                            <a:cs typeface="+mn-cs"/>
                          </a:rPr>
                          <m:t>𝑇</m:t>
                        </m:r>
                      </m:e>
                      <m:sub>
                        <m:r>
                          <a:rPr lang="en-US" sz="1800" i="1" kern="1200">
                            <a:solidFill>
                              <a:prstClr val="black"/>
                            </a:solidFill>
                            <a:latin typeface="Cambria Math" panose="02040503050406030204" pitchFamily="18" charset="0"/>
                            <a:ea typeface="+mn-ea"/>
                            <a:cs typeface="+mn-cs"/>
                          </a:rPr>
                          <m:t>𝐵𝐵𝑁</m:t>
                        </m:r>
                        <m:r>
                          <a:rPr lang="en-US" sz="1800" i="1" kern="1200">
                            <a:solidFill>
                              <a:prstClr val="black"/>
                            </a:solidFill>
                            <a:latin typeface="Cambria Math" panose="02040503050406030204" pitchFamily="18" charset="0"/>
                            <a:ea typeface="+mn-ea"/>
                            <a:cs typeface="+mn-cs"/>
                          </a:rPr>
                          <m:t> </m:t>
                        </m:r>
                      </m:sub>
                    </m:sSub>
                    <m:r>
                      <a:rPr lang="en-US" sz="1800" i="1" kern="1200">
                        <a:solidFill>
                          <a:prstClr val="black"/>
                        </a:solidFill>
                        <a:latin typeface="Cambria Math" panose="02040503050406030204" pitchFamily="18" charset="0"/>
                        <a:ea typeface="+mn-ea"/>
                        <a:cs typeface="+mn-cs"/>
                      </a:rPr>
                      <m:t>=50−86</m:t>
                    </m:r>
                  </m:oMath>
                </a14:m>
                <a:r>
                  <a:rPr lang="en-US" sz="1800" kern="1200" dirty="0">
                    <a:solidFill>
                      <a:prstClr val="black"/>
                    </a:solidFill>
                    <a:latin typeface="Calibri" panose="020F0502020204030204"/>
                    <a:ea typeface="+mn-ea"/>
                    <a:cs typeface="+mn-cs"/>
                  </a:rPr>
                  <a:t> keV</a:t>
                </a:r>
                <a:endParaRPr lang="en-US" sz="2400" kern="1200" dirty="0">
                  <a:solidFill>
                    <a:prstClr val="black"/>
                  </a:solidFill>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B97E9584-577B-B455-6C3E-966277A47ED3}"/>
                  </a:ext>
                </a:extLst>
              </p:cNvPr>
              <p:cNvSpPr txBox="1">
                <a:spLocks noRot="1" noChangeAspect="1" noMove="1" noResize="1" noEditPoints="1" noAdjustHandles="1" noChangeArrowheads="1" noChangeShapeType="1" noTextEdit="1"/>
              </p:cNvSpPr>
              <p:nvPr/>
            </p:nvSpPr>
            <p:spPr>
              <a:xfrm>
                <a:off x="5838646" y="394596"/>
                <a:ext cx="2004203" cy="276999"/>
              </a:xfrm>
              <a:prstGeom prst="rect">
                <a:avLst/>
              </a:prstGeom>
              <a:blipFill>
                <a:blip r:embed="rId5"/>
                <a:stretch>
                  <a:fillRect l="-4255" t="-28889" r="-6383" b="-51111"/>
                </a:stretch>
              </a:blipFill>
            </p:spPr>
            <p:txBody>
              <a:bodyPr/>
              <a:lstStyle/>
              <a:p>
                <a:r>
                  <a:rPr lang="en-US">
                    <a:noFill/>
                  </a:rPr>
                  <a:t> </a:t>
                </a:r>
              </a:p>
            </p:txBody>
          </p:sp>
        </mc:Fallback>
      </mc:AlternateContent>
    </p:spTree>
    <p:extLst>
      <p:ext uri="{BB962C8B-B14F-4D97-AF65-F5344CB8AC3E}">
        <p14:creationId xmlns:p14="http://schemas.microsoft.com/office/powerpoint/2010/main" val="22635151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47"/>
          <p:cNvPicPr preferRelativeResize="0"/>
          <p:nvPr/>
        </p:nvPicPr>
        <p:blipFill>
          <a:blip r:embed="rId3">
            <a:alphaModFix/>
          </a:blip>
          <a:stretch>
            <a:fillRect/>
          </a:stretch>
        </p:blipFill>
        <p:spPr>
          <a:xfrm>
            <a:off x="549554" y="1380900"/>
            <a:ext cx="5291376" cy="811900"/>
          </a:xfrm>
          <a:prstGeom prst="rect">
            <a:avLst/>
          </a:prstGeom>
          <a:noFill/>
          <a:ln>
            <a:noFill/>
          </a:ln>
        </p:spPr>
      </p:pic>
      <p:sp>
        <p:nvSpPr>
          <p:cNvPr id="454" name="Google Shape;454;p47"/>
          <p:cNvSpPr txBox="1">
            <a:spLocks noGrp="1"/>
          </p:cNvSpPr>
          <p:nvPr>
            <p:ph type="title"/>
          </p:nvPr>
        </p:nvSpPr>
        <p:spPr>
          <a:xfrm>
            <a:off x="311700" y="292625"/>
            <a:ext cx="8520600" cy="572700"/>
          </a:xfrm>
          <a:prstGeom prst="rect">
            <a:avLst/>
          </a:prstGeom>
        </p:spPr>
        <p:txBody>
          <a:bodyPr spcFirstLastPara="1" vert="horz" wrap="square" lIns="91425" tIns="91425" rIns="91425" bIns="91425" rtlCol="0" anchor="t" anchorCtr="0">
            <a:normAutofit fontScale="90000"/>
          </a:bodyPr>
          <a:lstStyle/>
          <a:p>
            <a:r>
              <a:rPr lang="en"/>
              <a:t>Dispersion Relation of the Plasma</a:t>
            </a:r>
            <a:endParaRPr/>
          </a:p>
        </p:txBody>
      </p:sp>
      <p:sp>
        <p:nvSpPr>
          <p:cNvPr id="455" name="Google Shape;455;p47"/>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102</a:t>
            </a:fld>
            <a:endParaRPr kern="1200">
              <a:solidFill>
                <a:srgbClr val="44546A"/>
              </a:solidFill>
            </a:endParaRPr>
          </a:p>
        </p:txBody>
      </p:sp>
      <p:sp>
        <p:nvSpPr>
          <p:cNvPr id="456" name="Google Shape;456;p47"/>
          <p:cNvSpPr txBox="1"/>
          <p:nvPr/>
        </p:nvSpPr>
        <p:spPr>
          <a:xfrm>
            <a:off x="340350" y="874400"/>
            <a:ext cx="8615700" cy="754022"/>
          </a:xfrm>
          <a:prstGeom prst="rect">
            <a:avLst/>
          </a:prstGeom>
          <a:noFill/>
          <a:ln>
            <a:noFill/>
          </a:ln>
        </p:spPr>
        <p:txBody>
          <a:bodyPr spcFirstLastPara="1" wrap="square" lIns="91425" tIns="91425" rIns="91425" bIns="91425" anchor="t" anchorCtr="0">
            <a:spAutoFit/>
          </a:bodyPr>
          <a:lstStyle/>
          <a:p>
            <a:pPr defTabSz="685800">
              <a:lnSpc>
                <a:spcPct val="150000"/>
              </a:lnSpc>
              <a:spcBef>
                <a:spcPts val="1200"/>
              </a:spcBef>
              <a:buClrTx/>
            </a:pPr>
            <a:r>
              <a:rPr lang="en" sz="1800" kern="1200">
                <a:solidFill>
                  <a:srgbClr val="44546A"/>
                </a:solidFill>
                <a:latin typeface="Calibri" panose="020F0502020204030204"/>
                <a:ea typeface="+mn-ea"/>
                <a:cs typeface="+mn-cs"/>
              </a:rPr>
              <a:t>Solve for the poles of the propagator in fourier space</a:t>
            </a:r>
            <a:endParaRPr sz="1600" kern="1200">
              <a:solidFill>
                <a:srgbClr val="44546A"/>
              </a:solidFill>
              <a:latin typeface="Calibri" panose="020F0502020204030204"/>
              <a:ea typeface="+mn-ea"/>
              <a:cs typeface="+mn-cs"/>
            </a:endParaRPr>
          </a:p>
        </p:txBody>
      </p:sp>
      <p:grpSp>
        <p:nvGrpSpPr>
          <p:cNvPr id="457" name="Google Shape;457;p47"/>
          <p:cNvGrpSpPr/>
          <p:nvPr/>
        </p:nvGrpSpPr>
        <p:grpSpPr>
          <a:xfrm>
            <a:off x="549555" y="2274995"/>
            <a:ext cx="5434474" cy="811948"/>
            <a:chOff x="152400" y="2452800"/>
            <a:chExt cx="8284259" cy="1237725"/>
          </a:xfrm>
        </p:grpSpPr>
        <p:pic>
          <p:nvPicPr>
            <p:cNvPr id="458" name="Google Shape;458;p47"/>
            <p:cNvPicPr preferRelativeResize="0"/>
            <p:nvPr/>
          </p:nvPicPr>
          <p:blipFill rotWithShape="1">
            <a:blip r:embed="rId4">
              <a:alphaModFix/>
            </a:blip>
            <a:srcRect r="34503" b="46091"/>
            <a:stretch/>
          </p:blipFill>
          <p:spPr>
            <a:xfrm>
              <a:off x="152400" y="2452800"/>
              <a:ext cx="5349500" cy="1237725"/>
            </a:xfrm>
            <a:prstGeom prst="rect">
              <a:avLst/>
            </a:prstGeom>
            <a:noFill/>
            <a:ln>
              <a:noFill/>
            </a:ln>
          </p:spPr>
        </p:pic>
        <p:pic>
          <p:nvPicPr>
            <p:cNvPr id="459" name="Google Shape;459;p47"/>
            <p:cNvPicPr preferRelativeResize="0"/>
            <p:nvPr/>
          </p:nvPicPr>
          <p:blipFill rotWithShape="1">
            <a:blip r:embed="rId4">
              <a:alphaModFix/>
            </a:blip>
            <a:srcRect l="61920" t="53780"/>
            <a:stretch/>
          </p:blipFill>
          <p:spPr>
            <a:xfrm>
              <a:off x="5539200" y="2664624"/>
              <a:ext cx="2897459" cy="988649"/>
            </a:xfrm>
            <a:prstGeom prst="rect">
              <a:avLst/>
            </a:prstGeom>
            <a:noFill/>
            <a:ln>
              <a:noFill/>
            </a:ln>
          </p:spPr>
        </p:pic>
      </p:grpSp>
      <p:sp>
        <p:nvSpPr>
          <p:cNvPr id="460" name="Google Shape;460;p47"/>
          <p:cNvSpPr txBox="1"/>
          <p:nvPr/>
        </p:nvSpPr>
        <p:spPr>
          <a:xfrm>
            <a:off x="371979" y="1883700"/>
            <a:ext cx="8615700" cy="754022"/>
          </a:xfrm>
          <a:prstGeom prst="rect">
            <a:avLst/>
          </a:prstGeom>
          <a:noFill/>
          <a:ln>
            <a:noFill/>
          </a:ln>
        </p:spPr>
        <p:txBody>
          <a:bodyPr spcFirstLastPara="1" wrap="square" lIns="91425" tIns="91425" rIns="91425" bIns="91425" anchor="t" anchorCtr="0">
            <a:spAutoFit/>
          </a:bodyPr>
          <a:lstStyle/>
          <a:p>
            <a:pPr defTabSz="685800">
              <a:lnSpc>
                <a:spcPct val="150000"/>
              </a:lnSpc>
              <a:spcBef>
                <a:spcPts val="1200"/>
              </a:spcBef>
              <a:buClrTx/>
            </a:pPr>
            <a:r>
              <a:rPr lang="en" sz="1800" kern="1200">
                <a:solidFill>
                  <a:srgbClr val="44546A"/>
                </a:solidFill>
                <a:latin typeface="Calibri" panose="020F0502020204030204"/>
                <a:ea typeface="+mn-ea"/>
                <a:cs typeface="+mn-cs"/>
              </a:rPr>
              <a:t>Focusing just on the longitudinal modes (related to potential screening)</a:t>
            </a:r>
            <a:endParaRPr sz="1600" kern="1200">
              <a:solidFill>
                <a:srgbClr val="44546A"/>
              </a:solidFill>
              <a:latin typeface="Calibri" panose="020F0502020204030204"/>
              <a:ea typeface="+mn-ea"/>
              <a:cs typeface="+mn-cs"/>
            </a:endParaRPr>
          </a:p>
        </p:txBody>
      </p:sp>
      <p:pic>
        <p:nvPicPr>
          <p:cNvPr id="461" name="Google Shape;461;p47"/>
          <p:cNvPicPr preferRelativeResize="0"/>
          <p:nvPr/>
        </p:nvPicPr>
        <p:blipFill>
          <a:blip r:embed="rId5">
            <a:alphaModFix/>
          </a:blip>
          <a:stretch>
            <a:fillRect/>
          </a:stretch>
        </p:blipFill>
        <p:spPr>
          <a:xfrm>
            <a:off x="2116176" y="2951475"/>
            <a:ext cx="3822941" cy="811950"/>
          </a:xfrm>
          <a:prstGeom prst="rect">
            <a:avLst/>
          </a:prstGeom>
          <a:noFill/>
          <a:ln>
            <a:noFill/>
          </a:ln>
        </p:spPr>
      </p:pic>
      <p:sp>
        <p:nvSpPr>
          <p:cNvPr id="462" name="Google Shape;462;p47"/>
          <p:cNvSpPr/>
          <p:nvPr/>
        </p:nvSpPr>
        <p:spPr>
          <a:xfrm>
            <a:off x="1526575" y="3097075"/>
            <a:ext cx="600600" cy="461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800">
              <a:buClrTx/>
            </a:pPr>
            <a:endParaRPr sz="1800" kern="1200">
              <a:solidFill>
                <a:prstClr val="black"/>
              </a:solidFill>
              <a:latin typeface="Calibri" panose="020F0502020204030204"/>
              <a:ea typeface="+mn-ea"/>
              <a:cs typeface="+mn-cs"/>
            </a:endParaRPr>
          </a:p>
        </p:txBody>
      </p:sp>
      <p:grpSp>
        <p:nvGrpSpPr>
          <p:cNvPr id="463" name="Google Shape;463;p47"/>
          <p:cNvGrpSpPr/>
          <p:nvPr/>
        </p:nvGrpSpPr>
        <p:grpSpPr>
          <a:xfrm>
            <a:off x="1478801" y="3973700"/>
            <a:ext cx="6055840" cy="696450"/>
            <a:chOff x="488200" y="4049900"/>
            <a:chExt cx="6055840" cy="696450"/>
          </a:xfrm>
        </p:grpSpPr>
        <p:pic>
          <p:nvPicPr>
            <p:cNvPr id="464" name="Google Shape;464;p47"/>
            <p:cNvPicPr preferRelativeResize="0"/>
            <p:nvPr/>
          </p:nvPicPr>
          <p:blipFill rotWithShape="1">
            <a:blip r:embed="rId6">
              <a:alphaModFix/>
            </a:blip>
            <a:srcRect t="9385" r="51895" b="47974"/>
            <a:stretch/>
          </p:blipFill>
          <p:spPr>
            <a:xfrm>
              <a:off x="488200" y="4056825"/>
              <a:ext cx="2440027" cy="689525"/>
            </a:xfrm>
            <a:prstGeom prst="rect">
              <a:avLst/>
            </a:prstGeom>
            <a:noFill/>
            <a:ln>
              <a:noFill/>
            </a:ln>
          </p:spPr>
        </p:pic>
        <p:pic>
          <p:nvPicPr>
            <p:cNvPr id="465" name="Google Shape;465;p47"/>
            <p:cNvPicPr preferRelativeResize="0"/>
            <p:nvPr/>
          </p:nvPicPr>
          <p:blipFill rotWithShape="1">
            <a:blip r:embed="rId6">
              <a:alphaModFix/>
            </a:blip>
            <a:srcRect l="21166" t="53327"/>
            <a:stretch/>
          </p:blipFill>
          <p:spPr>
            <a:xfrm>
              <a:off x="2890771" y="4049900"/>
              <a:ext cx="3653269" cy="689525"/>
            </a:xfrm>
            <a:prstGeom prst="rect">
              <a:avLst/>
            </a:prstGeom>
            <a:noFill/>
            <a:ln>
              <a:noFill/>
            </a:ln>
          </p:spPr>
        </p:pic>
      </p:grpSp>
      <p:sp>
        <p:nvSpPr>
          <p:cNvPr id="466" name="Google Shape;466;p47"/>
          <p:cNvSpPr/>
          <p:nvPr/>
        </p:nvSpPr>
        <p:spPr>
          <a:xfrm>
            <a:off x="1404525" y="3856500"/>
            <a:ext cx="6247800" cy="9105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defTabSz="685800">
              <a:buClrTx/>
            </a:pPr>
            <a:endParaRPr sz="1800" kern="1200">
              <a:solidFill>
                <a:prstClr val="black"/>
              </a:solidFill>
              <a:latin typeface="Calibri" panose="020F0502020204030204"/>
              <a:ea typeface="+mn-ea"/>
              <a:cs typeface="+mn-cs"/>
            </a:endParaRPr>
          </a:p>
        </p:txBody>
      </p:sp>
      <p:pic>
        <p:nvPicPr>
          <p:cNvPr id="467" name="Google Shape;467;p47"/>
          <p:cNvPicPr preferRelativeResize="0"/>
          <p:nvPr/>
        </p:nvPicPr>
        <p:blipFill>
          <a:blip r:embed="rId7">
            <a:alphaModFix/>
          </a:blip>
          <a:stretch>
            <a:fillRect/>
          </a:stretch>
        </p:blipFill>
        <p:spPr>
          <a:xfrm>
            <a:off x="6865101" y="3305686"/>
            <a:ext cx="1392775" cy="2491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8"/>
          <p:cNvSpPr/>
          <p:nvPr/>
        </p:nvSpPr>
        <p:spPr>
          <a:xfrm>
            <a:off x="571500" y="3592377"/>
            <a:ext cx="6448500" cy="14040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defTabSz="685800">
              <a:buClrTx/>
            </a:pPr>
            <a:endParaRPr sz="1800" kern="1200">
              <a:solidFill>
                <a:prstClr val="black"/>
              </a:solidFill>
              <a:latin typeface="Calibri" panose="020F0502020204030204"/>
              <a:ea typeface="+mn-ea"/>
              <a:cs typeface="+mn-cs"/>
            </a:endParaRPr>
          </a:p>
        </p:txBody>
      </p:sp>
      <p:sp>
        <p:nvSpPr>
          <p:cNvPr id="475" name="Google Shape;475;p48"/>
          <p:cNvSpPr txBox="1">
            <a:spLocks noGrp="1"/>
          </p:cNvSpPr>
          <p:nvPr>
            <p:ph type="title"/>
          </p:nvPr>
        </p:nvSpPr>
        <p:spPr>
          <a:xfrm>
            <a:off x="311700" y="292625"/>
            <a:ext cx="8520600" cy="572700"/>
          </a:xfrm>
          <a:prstGeom prst="rect">
            <a:avLst/>
          </a:prstGeom>
        </p:spPr>
        <p:txBody>
          <a:bodyPr spcFirstLastPara="1" vert="horz" wrap="square" lIns="91425" tIns="91425" rIns="91425" bIns="91425" rtlCol="0" anchor="t" anchorCtr="0">
            <a:normAutofit fontScale="90000"/>
          </a:bodyPr>
          <a:lstStyle/>
          <a:p>
            <a:r>
              <a:rPr lang="en"/>
              <a:t>Dispersion Relation of the Plasma</a:t>
            </a:r>
            <a:endParaRPr/>
          </a:p>
        </p:txBody>
      </p:sp>
      <p:sp>
        <p:nvSpPr>
          <p:cNvPr id="476" name="Google Shape;476;p48"/>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103</a:t>
            </a:fld>
            <a:endParaRPr kern="1200">
              <a:solidFill>
                <a:srgbClr val="44546A"/>
              </a:solidFill>
            </a:endParaRPr>
          </a:p>
        </p:txBody>
      </p:sp>
      <p:sp>
        <p:nvSpPr>
          <p:cNvPr id="477" name="Google Shape;477;p48"/>
          <p:cNvSpPr txBox="1"/>
          <p:nvPr/>
        </p:nvSpPr>
        <p:spPr>
          <a:xfrm>
            <a:off x="311700" y="521738"/>
            <a:ext cx="8615700" cy="754022"/>
          </a:xfrm>
          <a:prstGeom prst="rect">
            <a:avLst/>
          </a:prstGeom>
          <a:noFill/>
          <a:ln>
            <a:noFill/>
          </a:ln>
        </p:spPr>
        <p:txBody>
          <a:bodyPr spcFirstLastPara="1" wrap="square" lIns="91425" tIns="91425" rIns="91425" bIns="91425" anchor="t" anchorCtr="0">
            <a:spAutoFit/>
          </a:bodyPr>
          <a:lstStyle/>
          <a:p>
            <a:pPr defTabSz="685800">
              <a:lnSpc>
                <a:spcPct val="150000"/>
              </a:lnSpc>
              <a:spcBef>
                <a:spcPts val="1200"/>
              </a:spcBef>
              <a:buClrTx/>
            </a:pPr>
            <a:r>
              <a:rPr lang="en" sz="1800" kern="1200" dirty="0">
                <a:solidFill>
                  <a:srgbClr val="44546A"/>
                </a:solidFill>
                <a:latin typeface="Calibri" panose="020F0502020204030204"/>
                <a:ea typeface="+mn-ea"/>
                <a:cs typeface="+mn-cs"/>
              </a:rPr>
              <a:t>Solve for the poles of the propagator in fourier space</a:t>
            </a:r>
            <a:endParaRPr sz="1600" kern="1200" dirty="0">
              <a:solidFill>
                <a:srgbClr val="44546A"/>
              </a:solidFill>
              <a:latin typeface="Calibri" panose="020F0502020204030204"/>
              <a:ea typeface="+mn-ea"/>
              <a:cs typeface="+mn-cs"/>
            </a:endParaRPr>
          </a:p>
        </p:txBody>
      </p:sp>
      <p:grpSp>
        <p:nvGrpSpPr>
          <p:cNvPr id="478" name="Google Shape;478;p48"/>
          <p:cNvGrpSpPr/>
          <p:nvPr/>
        </p:nvGrpSpPr>
        <p:grpSpPr>
          <a:xfrm>
            <a:off x="548306" y="1542454"/>
            <a:ext cx="6055840" cy="696450"/>
            <a:chOff x="488200" y="4049900"/>
            <a:chExt cx="6055840" cy="696450"/>
          </a:xfrm>
        </p:grpSpPr>
        <p:pic>
          <p:nvPicPr>
            <p:cNvPr id="479" name="Google Shape;479;p48"/>
            <p:cNvPicPr preferRelativeResize="0"/>
            <p:nvPr/>
          </p:nvPicPr>
          <p:blipFill rotWithShape="1">
            <a:blip r:embed="rId3">
              <a:alphaModFix/>
            </a:blip>
            <a:srcRect t="9385" r="51895" b="47974"/>
            <a:stretch/>
          </p:blipFill>
          <p:spPr>
            <a:xfrm>
              <a:off x="488200" y="4056825"/>
              <a:ext cx="2440027" cy="689525"/>
            </a:xfrm>
            <a:prstGeom prst="rect">
              <a:avLst/>
            </a:prstGeom>
            <a:noFill/>
            <a:ln>
              <a:noFill/>
            </a:ln>
          </p:spPr>
        </p:pic>
        <p:pic>
          <p:nvPicPr>
            <p:cNvPr id="480" name="Google Shape;480;p48"/>
            <p:cNvPicPr preferRelativeResize="0"/>
            <p:nvPr/>
          </p:nvPicPr>
          <p:blipFill rotWithShape="1">
            <a:blip r:embed="rId3">
              <a:alphaModFix/>
            </a:blip>
            <a:srcRect l="21166" t="53327"/>
            <a:stretch/>
          </p:blipFill>
          <p:spPr>
            <a:xfrm>
              <a:off x="2890771" y="4049900"/>
              <a:ext cx="3653269" cy="689525"/>
            </a:xfrm>
            <a:prstGeom prst="rect">
              <a:avLst/>
            </a:prstGeom>
            <a:noFill/>
            <a:ln>
              <a:noFill/>
            </a:ln>
          </p:spPr>
        </p:pic>
      </p:grpSp>
      <p:sp>
        <p:nvSpPr>
          <p:cNvPr id="481" name="Google Shape;481;p48"/>
          <p:cNvSpPr/>
          <p:nvPr/>
        </p:nvSpPr>
        <p:spPr>
          <a:xfrm>
            <a:off x="474625" y="1345175"/>
            <a:ext cx="6247800" cy="9105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defTabSz="685800">
              <a:buClrTx/>
            </a:pPr>
            <a:endParaRPr sz="1800" kern="1200">
              <a:solidFill>
                <a:prstClr val="black"/>
              </a:solidFill>
              <a:latin typeface="Calibri" panose="020F0502020204030204"/>
              <a:ea typeface="+mn-ea"/>
              <a:cs typeface="+mn-cs"/>
            </a:endParaRPr>
          </a:p>
        </p:txBody>
      </p:sp>
      <p:pic>
        <p:nvPicPr>
          <p:cNvPr id="482" name="Google Shape;482;p48"/>
          <p:cNvPicPr preferRelativeResize="0"/>
          <p:nvPr/>
        </p:nvPicPr>
        <p:blipFill>
          <a:blip r:embed="rId4">
            <a:alphaModFix/>
          </a:blip>
          <a:stretch>
            <a:fillRect/>
          </a:stretch>
        </p:blipFill>
        <p:spPr>
          <a:xfrm>
            <a:off x="7020076" y="1620261"/>
            <a:ext cx="1392775" cy="249125"/>
          </a:xfrm>
          <a:prstGeom prst="rect">
            <a:avLst/>
          </a:prstGeom>
          <a:noFill/>
          <a:ln>
            <a:noFill/>
          </a:ln>
        </p:spPr>
      </p:pic>
      <p:sp>
        <p:nvSpPr>
          <p:cNvPr id="483" name="Google Shape;483;p48"/>
          <p:cNvSpPr txBox="1"/>
          <p:nvPr/>
        </p:nvSpPr>
        <p:spPr>
          <a:xfrm>
            <a:off x="474625" y="2150808"/>
            <a:ext cx="8615700" cy="754022"/>
          </a:xfrm>
          <a:prstGeom prst="rect">
            <a:avLst/>
          </a:prstGeom>
          <a:noFill/>
          <a:ln>
            <a:noFill/>
          </a:ln>
        </p:spPr>
        <p:txBody>
          <a:bodyPr spcFirstLastPara="1" wrap="square" lIns="91425" tIns="91425" rIns="91425" bIns="91425" anchor="t" anchorCtr="0">
            <a:spAutoFit/>
          </a:bodyPr>
          <a:lstStyle/>
          <a:p>
            <a:pPr defTabSz="685800">
              <a:lnSpc>
                <a:spcPct val="150000"/>
              </a:lnSpc>
              <a:spcBef>
                <a:spcPts val="1200"/>
              </a:spcBef>
              <a:buClrTx/>
            </a:pPr>
            <a:r>
              <a:rPr lang="en" sz="1800" kern="1200" dirty="0">
                <a:solidFill>
                  <a:srgbClr val="44546A"/>
                </a:solidFill>
                <a:latin typeface="Calibri" panose="020F0502020204030204"/>
                <a:ea typeface="+mn-ea"/>
                <a:cs typeface="+mn-cs"/>
              </a:rPr>
              <a:t>General solutions to a cubic equation are given by</a:t>
            </a:r>
            <a:endParaRPr sz="1600" kern="1200" dirty="0">
              <a:solidFill>
                <a:srgbClr val="44546A"/>
              </a:solidFill>
              <a:latin typeface="Calibri" panose="020F0502020204030204"/>
              <a:ea typeface="+mn-ea"/>
              <a:cs typeface="+mn-cs"/>
            </a:endParaRPr>
          </a:p>
        </p:txBody>
      </p:sp>
      <p:pic>
        <p:nvPicPr>
          <p:cNvPr id="484" name="Google Shape;484;p48"/>
          <p:cNvPicPr preferRelativeResize="0"/>
          <p:nvPr/>
        </p:nvPicPr>
        <p:blipFill>
          <a:blip r:embed="rId5">
            <a:alphaModFix/>
          </a:blip>
          <a:stretch>
            <a:fillRect/>
          </a:stretch>
        </p:blipFill>
        <p:spPr>
          <a:xfrm>
            <a:off x="3576226" y="4402531"/>
            <a:ext cx="1747301" cy="501375"/>
          </a:xfrm>
          <a:prstGeom prst="rect">
            <a:avLst/>
          </a:prstGeom>
          <a:noFill/>
          <a:ln>
            <a:noFill/>
          </a:ln>
        </p:spPr>
      </p:pic>
      <p:pic>
        <p:nvPicPr>
          <p:cNvPr id="485" name="Google Shape;485;p48"/>
          <p:cNvPicPr preferRelativeResize="0"/>
          <p:nvPr/>
        </p:nvPicPr>
        <p:blipFill>
          <a:blip r:embed="rId6">
            <a:alphaModFix/>
          </a:blip>
          <a:stretch>
            <a:fillRect/>
          </a:stretch>
        </p:blipFill>
        <p:spPr>
          <a:xfrm>
            <a:off x="3493889" y="3741930"/>
            <a:ext cx="3090171" cy="572700"/>
          </a:xfrm>
          <a:prstGeom prst="rect">
            <a:avLst/>
          </a:prstGeom>
          <a:noFill/>
          <a:ln>
            <a:noFill/>
          </a:ln>
        </p:spPr>
      </p:pic>
      <p:pic>
        <p:nvPicPr>
          <p:cNvPr id="486" name="Google Shape;486;p48"/>
          <p:cNvPicPr preferRelativeResize="0"/>
          <p:nvPr/>
        </p:nvPicPr>
        <p:blipFill>
          <a:blip r:embed="rId7">
            <a:alphaModFix/>
          </a:blip>
          <a:stretch>
            <a:fillRect/>
          </a:stretch>
        </p:blipFill>
        <p:spPr>
          <a:xfrm>
            <a:off x="617351" y="2805601"/>
            <a:ext cx="5763101" cy="653750"/>
          </a:xfrm>
          <a:prstGeom prst="rect">
            <a:avLst/>
          </a:prstGeom>
          <a:noFill/>
          <a:ln>
            <a:noFill/>
          </a:ln>
        </p:spPr>
      </p:pic>
      <p:pic>
        <p:nvPicPr>
          <p:cNvPr id="487" name="Google Shape;487;p48"/>
          <p:cNvPicPr preferRelativeResize="0"/>
          <p:nvPr/>
        </p:nvPicPr>
        <p:blipFill rotWithShape="1">
          <a:blip r:embed="rId8">
            <a:alphaModFix/>
          </a:blip>
          <a:srcRect t="10474"/>
          <a:stretch/>
        </p:blipFill>
        <p:spPr>
          <a:xfrm>
            <a:off x="1249501" y="3633627"/>
            <a:ext cx="1392775" cy="696450"/>
          </a:xfrm>
          <a:prstGeom prst="rect">
            <a:avLst/>
          </a:prstGeom>
          <a:noFill/>
          <a:ln>
            <a:noFill/>
          </a:ln>
        </p:spPr>
      </p:pic>
      <p:pic>
        <p:nvPicPr>
          <p:cNvPr id="488" name="Google Shape;488;p48"/>
          <p:cNvPicPr preferRelativeResize="0"/>
          <p:nvPr/>
        </p:nvPicPr>
        <p:blipFill>
          <a:blip r:embed="rId9">
            <a:alphaModFix/>
          </a:blip>
          <a:stretch>
            <a:fillRect/>
          </a:stretch>
        </p:blipFill>
        <p:spPr>
          <a:xfrm>
            <a:off x="751251" y="4218502"/>
            <a:ext cx="2389282" cy="7779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9"/>
          <p:cNvSpPr txBox="1">
            <a:spLocks noGrp="1"/>
          </p:cNvSpPr>
          <p:nvPr>
            <p:ph type="title"/>
          </p:nvPr>
        </p:nvSpPr>
        <p:spPr>
          <a:xfrm>
            <a:off x="311700" y="292625"/>
            <a:ext cx="8520600" cy="572700"/>
          </a:xfrm>
          <a:prstGeom prst="rect">
            <a:avLst/>
          </a:prstGeom>
        </p:spPr>
        <p:txBody>
          <a:bodyPr spcFirstLastPara="1" vert="horz" wrap="square" lIns="91425" tIns="91425" rIns="91425" bIns="91425" rtlCol="0" anchor="t" anchorCtr="0">
            <a:normAutofit fontScale="90000"/>
          </a:bodyPr>
          <a:lstStyle/>
          <a:p>
            <a:r>
              <a:rPr lang="en"/>
              <a:t>Dispersion Relation of the Plasma</a:t>
            </a:r>
            <a:endParaRPr/>
          </a:p>
        </p:txBody>
      </p:sp>
      <p:sp>
        <p:nvSpPr>
          <p:cNvPr id="494" name="Google Shape;494;p49"/>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104</a:t>
            </a:fld>
            <a:endParaRPr kern="1200">
              <a:solidFill>
                <a:srgbClr val="44546A"/>
              </a:solidFill>
            </a:endParaRPr>
          </a:p>
        </p:txBody>
      </p:sp>
      <p:pic>
        <p:nvPicPr>
          <p:cNvPr id="495" name="Google Shape;495;p49"/>
          <p:cNvPicPr preferRelativeResize="0"/>
          <p:nvPr/>
        </p:nvPicPr>
        <p:blipFill>
          <a:blip r:embed="rId3">
            <a:alphaModFix/>
          </a:blip>
          <a:stretch>
            <a:fillRect/>
          </a:stretch>
        </p:blipFill>
        <p:spPr>
          <a:xfrm>
            <a:off x="267857" y="3086729"/>
            <a:ext cx="1335647" cy="383254"/>
          </a:xfrm>
          <a:prstGeom prst="rect">
            <a:avLst/>
          </a:prstGeom>
          <a:noFill/>
          <a:ln>
            <a:noFill/>
          </a:ln>
        </p:spPr>
      </p:pic>
      <p:pic>
        <p:nvPicPr>
          <p:cNvPr id="496" name="Google Shape;496;p49"/>
          <p:cNvPicPr preferRelativeResize="0"/>
          <p:nvPr/>
        </p:nvPicPr>
        <p:blipFill>
          <a:blip r:embed="rId4">
            <a:alphaModFix/>
          </a:blip>
          <a:stretch>
            <a:fillRect/>
          </a:stretch>
        </p:blipFill>
        <p:spPr>
          <a:xfrm>
            <a:off x="204918" y="2581762"/>
            <a:ext cx="2362148" cy="437775"/>
          </a:xfrm>
          <a:prstGeom prst="rect">
            <a:avLst/>
          </a:prstGeom>
          <a:noFill/>
          <a:ln>
            <a:noFill/>
          </a:ln>
        </p:spPr>
      </p:pic>
      <p:pic>
        <p:nvPicPr>
          <p:cNvPr id="497" name="Google Shape;497;p49"/>
          <p:cNvPicPr preferRelativeResize="0"/>
          <p:nvPr/>
        </p:nvPicPr>
        <p:blipFill>
          <a:blip r:embed="rId5">
            <a:alphaModFix/>
          </a:blip>
          <a:stretch>
            <a:fillRect/>
          </a:stretch>
        </p:blipFill>
        <p:spPr>
          <a:xfrm>
            <a:off x="301749" y="824401"/>
            <a:ext cx="4405354" cy="499730"/>
          </a:xfrm>
          <a:prstGeom prst="rect">
            <a:avLst/>
          </a:prstGeom>
          <a:noFill/>
          <a:ln>
            <a:noFill/>
          </a:ln>
        </p:spPr>
      </p:pic>
      <p:pic>
        <p:nvPicPr>
          <p:cNvPr id="498" name="Google Shape;498;p49"/>
          <p:cNvPicPr preferRelativeResize="0"/>
          <p:nvPr/>
        </p:nvPicPr>
        <p:blipFill rotWithShape="1">
          <a:blip r:embed="rId6">
            <a:alphaModFix/>
          </a:blip>
          <a:srcRect t="10474"/>
          <a:stretch/>
        </p:blipFill>
        <p:spPr>
          <a:xfrm>
            <a:off x="784969" y="1457350"/>
            <a:ext cx="1064647" cy="532371"/>
          </a:xfrm>
          <a:prstGeom prst="rect">
            <a:avLst/>
          </a:prstGeom>
          <a:noFill/>
          <a:ln>
            <a:noFill/>
          </a:ln>
        </p:spPr>
      </p:pic>
      <p:pic>
        <p:nvPicPr>
          <p:cNvPr id="499" name="Google Shape;499;p49"/>
          <p:cNvPicPr preferRelativeResize="0"/>
          <p:nvPr/>
        </p:nvPicPr>
        <p:blipFill>
          <a:blip r:embed="rId7">
            <a:alphaModFix/>
          </a:blip>
          <a:stretch>
            <a:fillRect/>
          </a:stretch>
        </p:blipFill>
        <p:spPr>
          <a:xfrm>
            <a:off x="404102" y="1904431"/>
            <a:ext cx="1826382" cy="594669"/>
          </a:xfrm>
          <a:prstGeom prst="rect">
            <a:avLst/>
          </a:prstGeom>
          <a:noFill/>
          <a:ln>
            <a:noFill/>
          </a:ln>
        </p:spPr>
      </p:pic>
      <p:pic>
        <p:nvPicPr>
          <p:cNvPr id="500" name="Google Shape;500;p49"/>
          <p:cNvPicPr preferRelativeResize="0"/>
          <p:nvPr/>
        </p:nvPicPr>
        <p:blipFill>
          <a:blip r:embed="rId8">
            <a:alphaModFix/>
          </a:blip>
          <a:stretch>
            <a:fillRect/>
          </a:stretch>
        </p:blipFill>
        <p:spPr>
          <a:xfrm>
            <a:off x="3401426" y="1237326"/>
            <a:ext cx="5071024" cy="3731764"/>
          </a:xfrm>
          <a:prstGeom prst="rect">
            <a:avLst/>
          </a:prstGeom>
          <a:noFill/>
          <a:ln>
            <a:noFill/>
          </a:ln>
        </p:spPr>
      </p:pic>
      <p:pic>
        <p:nvPicPr>
          <p:cNvPr id="501" name="Google Shape;501;p49"/>
          <p:cNvPicPr preferRelativeResize="0"/>
          <p:nvPr/>
        </p:nvPicPr>
        <p:blipFill>
          <a:blip r:embed="rId9">
            <a:alphaModFix/>
          </a:blip>
          <a:stretch>
            <a:fillRect/>
          </a:stretch>
        </p:blipFill>
        <p:spPr>
          <a:xfrm>
            <a:off x="7676250" y="4509959"/>
            <a:ext cx="1425124" cy="499725"/>
          </a:xfrm>
          <a:prstGeom prst="rect">
            <a:avLst/>
          </a:prstGeom>
          <a:noFill/>
          <a:ln>
            <a:noFill/>
          </a:ln>
        </p:spPr>
      </p:pic>
      <p:sp>
        <p:nvSpPr>
          <p:cNvPr id="502" name="Google Shape;502;p49"/>
          <p:cNvSpPr txBox="1"/>
          <p:nvPr/>
        </p:nvSpPr>
        <p:spPr>
          <a:xfrm>
            <a:off x="193725" y="3671152"/>
            <a:ext cx="3128700" cy="677078"/>
          </a:xfrm>
          <a:prstGeom prst="rect">
            <a:avLst/>
          </a:prstGeom>
          <a:noFill/>
          <a:ln>
            <a:noFill/>
          </a:ln>
        </p:spPr>
        <p:txBody>
          <a:bodyPr spcFirstLastPara="1" wrap="square" lIns="91425" tIns="91425" rIns="91425" bIns="91425" anchor="t" anchorCtr="0">
            <a:spAutoFit/>
          </a:bodyPr>
          <a:lstStyle/>
          <a:p>
            <a:pPr defTabSz="685800">
              <a:buClrTx/>
            </a:pPr>
            <a:r>
              <a:rPr lang="en" sz="1600" i="1" kern="1200">
                <a:solidFill>
                  <a:prstClr val="black"/>
                </a:solidFill>
                <a:latin typeface="Calibri" panose="020F0502020204030204"/>
                <a:ea typeface="+mn-ea"/>
                <a:cs typeface="+mn-cs"/>
              </a:rPr>
              <a:t>Dotted lines are imaginary parts and solid lines are the real parts</a:t>
            </a:r>
            <a:endParaRPr sz="1600" i="1" kern="1200">
              <a:solidFill>
                <a:prstClr val="black"/>
              </a:solidFill>
              <a:latin typeface="Calibri" panose="020F0502020204030204"/>
              <a:ea typeface="+mn-ea"/>
              <a:cs typeface="+mn-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0"/>
          <p:cNvSpPr txBox="1"/>
          <p:nvPr/>
        </p:nvSpPr>
        <p:spPr>
          <a:xfrm>
            <a:off x="6478187" y="3538997"/>
            <a:ext cx="2595900" cy="1015632"/>
          </a:xfrm>
          <a:prstGeom prst="rect">
            <a:avLst/>
          </a:prstGeom>
          <a:noFill/>
          <a:ln>
            <a:noFill/>
          </a:ln>
        </p:spPr>
        <p:txBody>
          <a:bodyPr spcFirstLastPara="1" wrap="square" lIns="91425" tIns="91425" rIns="91425" bIns="91425" anchor="t" anchorCtr="0">
            <a:spAutoFit/>
          </a:bodyPr>
          <a:lstStyle/>
          <a:p>
            <a:pPr defTabSz="685800">
              <a:buClrTx/>
            </a:pPr>
            <a:r>
              <a:rPr lang="en" sz="1800" kern="1200" dirty="0">
                <a:solidFill>
                  <a:prstClr val="black"/>
                </a:solidFill>
                <a:latin typeface="Calibri" panose="020F0502020204030204"/>
                <a:ea typeface="+mn-ea"/>
                <a:cs typeface="+mn-cs"/>
              </a:rPr>
              <a:t>The value of </a:t>
            </a:r>
            <a:r>
              <a:rPr lang="en" sz="1800" b="1" kern="1200" dirty="0">
                <a:solidFill>
                  <a:prstClr val="black"/>
                </a:solidFill>
                <a:latin typeface="Calibri" panose="020F0502020204030204"/>
                <a:ea typeface="+mn-ea"/>
                <a:cs typeface="+mn-cs"/>
              </a:rPr>
              <a:t>k </a:t>
            </a:r>
            <a:r>
              <a:rPr lang="en" sz="1800" kern="1200" dirty="0">
                <a:solidFill>
                  <a:prstClr val="black"/>
                </a:solidFill>
                <a:latin typeface="Calibri" panose="020F0502020204030204"/>
                <a:ea typeface="+mn-ea"/>
                <a:cs typeface="+mn-cs"/>
              </a:rPr>
              <a:t>here corresponds to waves of characteristic size</a:t>
            </a:r>
            <a:endParaRPr sz="1800" kern="1200" dirty="0">
              <a:solidFill>
                <a:prstClr val="black"/>
              </a:solidFill>
              <a:latin typeface="Calibri" panose="020F0502020204030204"/>
              <a:ea typeface="+mn-ea"/>
              <a:cs typeface="+mn-cs"/>
            </a:endParaRPr>
          </a:p>
        </p:txBody>
      </p:sp>
      <p:sp>
        <p:nvSpPr>
          <p:cNvPr id="508" name="Google Shape;508;p50"/>
          <p:cNvSpPr txBox="1">
            <a:spLocks noGrp="1"/>
          </p:cNvSpPr>
          <p:nvPr>
            <p:ph type="title"/>
          </p:nvPr>
        </p:nvSpPr>
        <p:spPr>
          <a:xfrm>
            <a:off x="311700" y="140225"/>
            <a:ext cx="8520600" cy="572700"/>
          </a:xfrm>
          <a:prstGeom prst="rect">
            <a:avLst/>
          </a:prstGeom>
        </p:spPr>
        <p:txBody>
          <a:bodyPr spcFirstLastPara="1" vert="horz" wrap="square" lIns="91425" tIns="91425" rIns="91425" bIns="91425" rtlCol="0" anchor="t" anchorCtr="0">
            <a:normAutofit fontScale="90000"/>
          </a:bodyPr>
          <a:lstStyle/>
          <a:p>
            <a:r>
              <a:rPr lang="en"/>
              <a:t>Dispersion Relation of the Plasma</a:t>
            </a:r>
            <a:endParaRPr/>
          </a:p>
        </p:txBody>
      </p:sp>
      <p:sp>
        <p:nvSpPr>
          <p:cNvPr id="509" name="Google Shape;509;p50"/>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105</a:t>
            </a:fld>
            <a:endParaRPr kern="1200">
              <a:solidFill>
                <a:srgbClr val="44546A"/>
              </a:solidFill>
            </a:endParaRPr>
          </a:p>
        </p:txBody>
      </p:sp>
      <p:pic>
        <p:nvPicPr>
          <p:cNvPr id="510" name="Google Shape;510;p50"/>
          <p:cNvPicPr preferRelativeResize="0"/>
          <p:nvPr/>
        </p:nvPicPr>
        <p:blipFill>
          <a:blip r:embed="rId3">
            <a:alphaModFix/>
          </a:blip>
          <a:stretch>
            <a:fillRect/>
          </a:stretch>
        </p:blipFill>
        <p:spPr>
          <a:xfrm>
            <a:off x="456750" y="681301"/>
            <a:ext cx="6010924" cy="4423448"/>
          </a:xfrm>
          <a:prstGeom prst="rect">
            <a:avLst/>
          </a:prstGeom>
          <a:noFill/>
          <a:ln>
            <a:noFill/>
          </a:ln>
        </p:spPr>
      </p:pic>
      <p:sp>
        <p:nvSpPr>
          <p:cNvPr id="511" name="Google Shape;511;p50"/>
          <p:cNvSpPr/>
          <p:nvPr/>
        </p:nvSpPr>
        <p:spPr>
          <a:xfrm>
            <a:off x="2984723" y="2065807"/>
            <a:ext cx="393600" cy="3936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685800">
              <a:buClrTx/>
            </a:pPr>
            <a:endParaRPr sz="1800" kern="1200">
              <a:solidFill>
                <a:prstClr val="black"/>
              </a:solidFill>
              <a:latin typeface="Calibri" panose="020F0502020204030204"/>
              <a:ea typeface="+mn-ea"/>
              <a:cs typeface="+mn-cs"/>
            </a:endParaRPr>
          </a:p>
        </p:txBody>
      </p:sp>
      <p:sp>
        <p:nvSpPr>
          <p:cNvPr id="512" name="Google Shape;512;p50"/>
          <p:cNvSpPr txBox="1"/>
          <p:nvPr/>
        </p:nvSpPr>
        <p:spPr>
          <a:xfrm>
            <a:off x="6390887" y="865486"/>
            <a:ext cx="2683200" cy="2400627"/>
          </a:xfrm>
          <a:prstGeom prst="rect">
            <a:avLst/>
          </a:prstGeom>
          <a:noFill/>
          <a:ln>
            <a:noFill/>
          </a:ln>
        </p:spPr>
        <p:txBody>
          <a:bodyPr spcFirstLastPara="1" wrap="square" lIns="91425" tIns="91425" rIns="91425" bIns="91425" anchor="t" anchorCtr="0">
            <a:spAutoFit/>
          </a:bodyPr>
          <a:lstStyle/>
          <a:p>
            <a:pPr defTabSz="685800">
              <a:buClrTx/>
            </a:pPr>
            <a:r>
              <a:rPr lang="en" sz="1800" kern="1200" dirty="0">
                <a:solidFill>
                  <a:prstClr val="black"/>
                </a:solidFill>
                <a:latin typeface="Calibri" panose="020F0502020204030204"/>
                <a:ea typeface="+mn-ea"/>
                <a:cs typeface="+mn-cs"/>
              </a:rPr>
              <a:t>The red mode gains a position imaginary part at finite </a:t>
            </a:r>
            <a:r>
              <a:rPr lang="en" sz="1800" b="1" kern="1200" dirty="0">
                <a:solidFill>
                  <a:prstClr val="black"/>
                </a:solidFill>
                <a:latin typeface="Calibri" panose="020F0502020204030204"/>
                <a:ea typeface="+mn-ea"/>
                <a:cs typeface="+mn-cs"/>
              </a:rPr>
              <a:t>k</a:t>
            </a:r>
            <a:endParaRPr sz="1800" kern="1200" dirty="0">
              <a:solidFill>
                <a:prstClr val="black"/>
              </a:solidFill>
              <a:latin typeface="Calibri" panose="020F0502020204030204"/>
              <a:ea typeface="+mn-ea"/>
              <a:cs typeface="+mn-cs"/>
            </a:endParaRPr>
          </a:p>
          <a:p>
            <a:pPr defTabSz="685800">
              <a:buClrTx/>
            </a:pPr>
            <a:endParaRPr sz="1800" kern="1200" dirty="0">
              <a:solidFill>
                <a:prstClr val="black"/>
              </a:solidFill>
              <a:latin typeface="Calibri" panose="020F0502020204030204"/>
              <a:ea typeface="+mn-ea"/>
              <a:cs typeface="+mn-cs"/>
            </a:endParaRPr>
          </a:p>
          <a:p>
            <a:pPr defTabSz="685800">
              <a:buClrTx/>
            </a:pPr>
            <a:r>
              <a:rPr lang="en" sz="1800" kern="1200" dirty="0">
                <a:solidFill>
                  <a:prstClr val="black"/>
                </a:solidFill>
                <a:latin typeface="Calibri" panose="020F0502020204030204"/>
                <a:ea typeface="+mn-ea"/>
                <a:cs typeface="+mn-cs"/>
              </a:rPr>
              <a:t>This either indicates an </a:t>
            </a:r>
            <a:r>
              <a:rPr lang="en" sz="1800" b="1" kern="1200" dirty="0">
                <a:solidFill>
                  <a:prstClr val="black"/>
                </a:solidFill>
                <a:latin typeface="Calibri" panose="020F0502020204030204"/>
                <a:ea typeface="+mn-ea"/>
                <a:cs typeface="+mn-cs"/>
              </a:rPr>
              <a:t>acausality </a:t>
            </a:r>
            <a:r>
              <a:rPr lang="en" sz="1800" kern="1200" dirty="0">
                <a:solidFill>
                  <a:prstClr val="black"/>
                </a:solidFill>
                <a:latin typeface="Calibri" panose="020F0502020204030204"/>
                <a:ea typeface="+mn-ea"/>
                <a:cs typeface="+mn-cs"/>
              </a:rPr>
              <a:t>in the system or an </a:t>
            </a:r>
            <a:r>
              <a:rPr lang="en" sz="1800" b="1" kern="1200" dirty="0">
                <a:solidFill>
                  <a:prstClr val="black"/>
                </a:solidFill>
                <a:latin typeface="Calibri" panose="020F0502020204030204"/>
                <a:ea typeface="+mn-ea"/>
                <a:cs typeface="+mn-cs"/>
              </a:rPr>
              <a:t>instability </a:t>
            </a:r>
            <a:r>
              <a:rPr lang="en" sz="1800" kern="1200" dirty="0">
                <a:solidFill>
                  <a:prstClr val="black"/>
                </a:solidFill>
                <a:latin typeface="Calibri" panose="020F0502020204030204"/>
                <a:ea typeface="+mn-ea"/>
                <a:cs typeface="+mn-cs"/>
              </a:rPr>
              <a:t>in the plasma</a:t>
            </a:r>
            <a:endParaRPr sz="1800" kern="1200" dirty="0">
              <a:solidFill>
                <a:prstClr val="black"/>
              </a:solidFill>
              <a:latin typeface="Calibri" panose="020F0502020204030204"/>
              <a:ea typeface="+mn-ea"/>
              <a:cs typeface="+mn-cs"/>
            </a:endParaRPr>
          </a:p>
        </p:txBody>
      </p:sp>
      <p:sp>
        <p:nvSpPr>
          <p:cNvPr id="513" name="Google Shape;513;p50"/>
          <p:cNvSpPr/>
          <p:nvPr/>
        </p:nvSpPr>
        <p:spPr>
          <a:xfrm>
            <a:off x="3206201" y="1242450"/>
            <a:ext cx="3261579" cy="823350"/>
          </a:xfrm>
          <a:custGeom>
            <a:avLst/>
            <a:gdLst/>
            <a:ahLst/>
            <a:cxnLst/>
            <a:rect l="l" t="t" r="r" b="b"/>
            <a:pathLst>
              <a:path w="135223" h="32934" extrusionOk="0">
                <a:moveTo>
                  <a:pt x="135223" y="0"/>
                </a:moveTo>
                <a:cubicBezTo>
                  <a:pt x="122152" y="0"/>
                  <a:pt x="108556" y="2292"/>
                  <a:pt x="96865" y="8137"/>
                </a:cubicBezTo>
                <a:cubicBezTo>
                  <a:pt x="85428" y="13855"/>
                  <a:pt x="74187" y="20960"/>
                  <a:pt x="61606" y="23248"/>
                </a:cubicBezTo>
                <a:cubicBezTo>
                  <a:pt x="41154" y="26967"/>
                  <a:pt x="11534" y="15640"/>
                  <a:pt x="0" y="32934"/>
                </a:cubicBezTo>
              </a:path>
            </a:pathLst>
          </a:custGeom>
          <a:noFill/>
          <a:ln w="28575" cap="flat" cmpd="sng">
            <a:solidFill>
              <a:schemeClr val="dk2"/>
            </a:solidFill>
            <a:prstDash val="solid"/>
            <a:round/>
            <a:headEnd type="stealth" w="med" len="med"/>
            <a:tailEnd type="none" w="med" len="med"/>
          </a:ln>
        </p:spPr>
        <p:txBody>
          <a:bodyPr/>
          <a:lstStyle/>
          <a:p>
            <a:pPr defTabSz="685800">
              <a:buClrTx/>
            </a:pPr>
            <a:endParaRPr lang="en-US" sz="1350" kern="1200">
              <a:solidFill>
                <a:prstClr val="black"/>
              </a:solidFill>
              <a:latin typeface="Calibri" panose="020F0502020204030204"/>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8367-427C-140A-F4E2-5A1EFB454E5B}"/>
              </a:ext>
            </a:extLst>
          </p:cNvPr>
          <p:cNvSpPr>
            <a:spLocks noGrp="1"/>
          </p:cNvSpPr>
          <p:nvPr>
            <p:ph type="title"/>
          </p:nvPr>
        </p:nvSpPr>
        <p:spPr>
          <a:xfrm>
            <a:off x="280527" y="173823"/>
            <a:ext cx="8520600" cy="572700"/>
          </a:xfrm>
        </p:spPr>
        <p:txBody>
          <a:bodyPr>
            <a:normAutofit fontScale="90000"/>
          </a:bodyPr>
          <a:lstStyle/>
          <a:p>
            <a:r>
              <a:rPr lang="en-US" dirty="0"/>
              <a:t>Baryon Separation vs Debye screening </a:t>
            </a:r>
          </a:p>
        </p:txBody>
      </p:sp>
      <p:sp>
        <p:nvSpPr>
          <p:cNvPr id="4" name="Slide Number Placeholder 3">
            <a:extLst>
              <a:ext uri="{FF2B5EF4-FFF2-40B4-BE49-F238E27FC236}">
                <a16:creationId xmlns:a16="http://schemas.microsoft.com/office/drawing/2014/main" id="{54A18EA1-31D9-B995-AC78-A8D92B11FCEE}"/>
              </a:ext>
            </a:extLst>
          </p:cNvPr>
          <p:cNvSpPr>
            <a:spLocks noGrp="1"/>
          </p:cNvSpPr>
          <p:nvPr>
            <p:ph type="sldNum" idx="12"/>
          </p:nvPr>
        </p:nvSpPr>
        <p:spPr/>
        <p:txBody>
          <a:bodyPr/>
          <a:lstStyle/>
          <a:p>
            <a:pPr defTabSz="685800"/>
            <a:fld id="{00000000-1234-1234-1234-123412341234}" type="slidenum">
              <a:rPr lang="en" kern="1200">
                <a:solidFill>
                  <a:srgbClr val="44546A"/>
                </a:solidFill>
              </a:rPr>
              <a:pPr defTabSz="685800"/>
              <a:t>106</a:t>
            </a:fld>
            <a:endParaRPr lang="en" kern="1200">
              <a:solidFill>
                <a:srgbClr val="44546A"/>
              </a:solidFill>
            </a:endParaRPr>
          </a:p>
        </p:txBody>
      </p:sp>
      <p:pic>
        <p:nvPicPr>
          <p:cNvPr id="6" name="Picture 5" descr="A picture containing text, line, diagram, plot&#10;&#10;Description automatically generated">
            <a:extLst>
              <a:ext uri="{FF2B5EF4-FFF2-40B4-BE49-F238E27FC236}">
                <a16:creationId xmlns:a16="http://schemas.microsoft.com/office/drawing/2014/main" id="{FD05FFA5-B344-BF4A-B062-18EBF5622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59" y="863490"/>
            <a:ext cx="5486716" cy="4032802"/>
          </a:xfrm>
          <a:prstGeom prst="rect">
            <a:avLst/>
          </a:prstGeom>
        </p:spPr>
      </p:pic>
      <p:sp>
        <p:nvSpPr>
          <p:cNvPr id="5" name="Google Shape;512;p50">
            <a:extLst>
              <a:ext uri="{FF2B5EF4-FFF2-40B4-BE49-F238E27FC236}">
                <a16:creationId xmlns:a16="http://schemas.microsoft.com/office/drawing/2014/main" id="{986E5D74-B1F6-D35D-C00C-50EBB8CE5EE6}"/>
              </a:ext>
            </a:extLst>
          </p:cNvPr>
          <p:cNvSpPr txBox="1"/>
          <p:nvPr/>
        </p:nvSpPr>
        <p:spPr>
          <a:xfrm>
            <a:off x="5927216" y="1412239"/>
            <a:ext cx="2683200" cy="1292631"/>
          </a:xfrm>
          <a:prstGeom prst="rect">
            <a:avLst/>
          </a:prstGeom>
          <a:noFill/>
          <a:ln>
            <a:noFill/>
          </a:ln>
        </p:spPr>
        <p:txBody>
          <a:bodyPr spcFirstLastPara="1" wrap="square" lIns="91425" tIns="91425" rIns="91425" bIns="91425" anchor="t" anchorCtr="0">
            <a:spAutoFit/>
          </a:bodyPr>
          <a:lstStyle/>
          <a:p>
            <a:pPr defTabSz="685800">
              <a:buClrTx/>
            </a:pPr>
            <a:r>
              <a:rPr lang="en-US" sz="1800" kern="1200" dirty="0">
                <a:solidFill>
                  <a:prstClr val="black"/>
                </a:solidFill>
                <a:latin typeface="Calibri" panose="020F0502020204030204"/>
                <a:ea typeface="+mn-ea"/>
                <a:cs typeface="+mn-cs"/>
              </a:rPr>
              <a:t>Baryons are to dispersed in comparison to the size of the Debye sphere to play a role in screening</a:t>
            </a:r>
            <a:endParaRPr sz="1800" kern="1200" dirty="0">
              <a:solidFill>
                <a:prstClr val="black"/>
              </a:solidFill>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CE00A09B-AD5C-2F05-A311-18F139E0E000}"/>
              </a:ext>
            </a:extLst>
          </p:cNvPr>
          <p:cNvCxnSpPr>
            <a:stCxn id="5" idx="1"/>
          </p:cNvCxnSpPr>
          <p:nvPr/>
        </p:nvCxnSpPr>
        <p:spPr>
          <a:xfrm flipH="1">
            <a:off x="3781697" y="2058555"/>
            <a:ext cx="2145519" cy="7904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0507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7"/>
          <p:cNvPicPr preferRelativeResize="0"/>
          <p:nvPr/>
        </p:nvPicPr>
        <p:blipFill rotWithShape="1">
          <a:blip r:embed="rId3">
            <a:alphaModFix/>
          </a:blip>
          <a:srcRect l="4670" r="981"/>
          <a:stretch/>
        </p:blipFill>
        <p:spPr>
          <a:xfrm>
            <a:off x="4680228" y="944495"/>
            <a:ext cx="3723726" cy="2973304"/>
          </a:xfrm>
          <a:prstGeom prst="rect">
            <a:avLst/>
          </a:prstGeom>
          <a:noFill/>
          <a:ln>
            <a:noFill/>
          </a:ln>
        </p:spPr>
      </p:pic>
      <p:sp>
        <p:nvSpPr>
          <p:cNvPr id="463" name="Google Shape;463;p37"/>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a:buSzPct val="111111"/>
            </a:pPr>
            <a:r>
              <a:rPr lang="en"/>
              <a:t>Light-cone Conductivity for Ultrarelativistic Ions</a:t>
            </a:r>
            <a:endParaRPr/>
          </a:p>
        </p:txBody>
      </p:sp>
      <p:sp>
        <p:nvSpPr>
          <p:cNvPr id="464" name="Google Shape;464;p37"/>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107</a:t>
            </a:fld>
            <a:endParaRPr/>
          </a:p>
        </p:txBody>
      </p:sp>
      <p:sp>
        <p:nvSpPr>
          <p:cNvPr id="465" name="Google Shape;465;p37"/>
          <p:cNvSpPr/>
          <p:nvPr/>
        </p:nvSpPr>
        <p:spPr>
          <a:xfrm>
            <a:off x="1767696" y="1581504"/>
            <a:ext cx="1314900" cy="3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grpSp>
        <p:nvGrpSpPr>
          <p:cNvPr id="466" name="Google Shape;466;p37"/>
          <p:cNvGrpSpPr/>
          <p:nvPr/>
        </p:nvGrpSpPr>
        <p:grpSpPr>
          <a:xfrm>
            <a:off x="236564" y="629768"/>
            <a:ext cx="5402234" cy="514019"/>
            <a:chOff x="312750" y="655477"/>
            <a:chExt cx="3830285" cy="364475"/>
          </a:xfrm>
        </p:grpSpPr>
        <p:pic>
          <p:nvPicPr>
            <p:cNvPr id="467" name="Google Shape;467;p37"/>
            <p:cNvPicPr preferRelativeResize="0"/>
            <p:nvPr/>
          </p:nvPicPr>
          <p:blipFill rotWithShape="1">
            <a:blip r:embed="rId4">
              <a:alphaModFix/>
            </a:blip>
            <a:srcRect b="54638"/>
            <a:stretch/>
          </p:blipFill>
          <p:spPr>
            <a:xfrm>
              <a:off x="312750" y="655477"/>
              <a:ext cx="3586703" cy="364475"/>
            </a:xfrm>
            <a:prstGeom prst="rect">
              <a:avLst/>
            </a:prstGeom>
            <a:noFill/>
            <a:ln>
              <a:noFill/>
            </a:ln>
          </p:spPr>
        </p:pic>
        <p:pic>
          <p:nvPicPr>
            <p:cNvPr id="468" name="Google Shape;468;p37"/>
            <p:cNvPicPr preferRelativeResize="0"/>
            <p:nvPr/>
          </p:nvPicPr>
          <p:blipFill rotWithShape="1">
            <a:blip r:embed="rId4">
              <a:alphaModFix/>
            </a:blip>
            <a:srcRect l="78365" t="46293" r="-4111" b="18389"/>
            <a:stretch/>
          </p:blipFill>
          <p:spPr>
            <a:xfrm>
              <a:off x="3219593" y="697069"/>
              <a:ext cx="923442" cy="283770"/>
            </a:xfrm>
            <a:prstGeom prst="rect">
              <a:avLst/>
            </a:prstGeom>
            <a:noFill/>
            <a:ln>
              <a:noFill/>
            </a:ln>
          </p:spPr>
        </p:pic>
      </p:grpSp>
      <p:grpSp>
        <p:nvGrpSpPr>
          <p:cNvPr id="469" name="Google Shape;469;p37"/>
          <p:cNvGrpSpPr/>
          <p:nvPr/>
        </p:nvGrpSpPr>
        <p:grpSpPr>
          <a:xfrm>
            <a:off x="4551325" y="3796601"/>
            <a:ext cx="4149600" cy="830966"/>
            <a:chOff x="4475125" y="3949000"/>
            <a:chExt cx="4149600" cy="830966"/>
          </a:xfrm>
        </p:grpSpPr>
        <p:sp>
          <p:nvSpPr>
            <p:cNvPr id="470" name="Google Shape;470;p37"/>
            <p:cNvSpPr txBox="1"/>
            <p:nvPr/>
          </p:nvSpPr>
          <p:spPr>
            <a:xfrm>
              <a:off x="4475125" y="3949000"/>
              <a:ext cx="4149600" cy="830966"/>
            </a:xfrm>
            <a:prstGeom prst="rect">
              <a:avLst/>
            </a:prstGeom>
            <a:noFill/>
            <a:ln>
              <a:noFill/>
            </a:ln>
          </p:spPr>
          <p:txBody>
            <a:bodyPr spcFirstLastPara="1" wrap="square" lIns="91425" tIns="91425" rIns="91425" bIns="91425" anchor="t" anchorCtr="0">
              <a:spAutoFit/>
            </a:bodyPr>
            <a:lstStyle/>
            <a:p>
              <a:r>
                <a:rPr lang="en"/>
                <a:t>The conductivity does not vary with       and we can use its value at   </a:t>
              </a:r>
              <a:endParaRPr/>
            </a:p>
            <a:p>
              <a:r>
                <a:rPr lang="en"/>
                <a:t> </a:t>
              </a:r>
              <a:endParaRPr/>
            </a:p>
          </p:txBody>
        </p:sp>
        <p:pic>
          <p:nvPicPr>
            <p:cNvPr id="471" name="Google Shape;471;p37"/>
            <p:cNvPicPr preferRelativeResize="0"/>
            <p:nvPr/>
          </p:nvPicPr>
          <p:blipFill>
            <a:blip r:embed="rId5">
              <a:alphaModFix/>
            </a:blip>
            <a:stretch>
              <a:fillRect/>
            </a:stretch>
          </p:blipFill>
          <p:spPr>
            <a:xfrm>
              <a:off x="7334993" y="4025310"/>
              <a:ext cx="329262" cy="250075"/>
            </a:xfrm>
            <a:prstGeom prst="rect">
              <a:avLst/>
            </a:prstGeom>
            <a:noFill/>
            <a:ln>
              <a:noFill/>
            </a:ln>
          </p:spPr>
        </p:pic>
        <p:pic>
          <p:nvPicPr>
            <p:cNvPr id="472" name="Google Shape;472;p37"/>
            <p:cNvPicPr preferRelativeResize="0"/>
            <p:nvPr/>
          </p:nvPicPr>
          <p:blipFill>
            <a:blip r:embed="rId6">
              <a:alphaModFix/>
            </a:blip>
            <a:stretch>
              <a:fillRect/>
            </a:stretch>
          </p:blipFill>
          <p:spPr>
            <a:xfrm>
              <a:off x="6144867" y="4250678"/>
              <a:ext cx="594746" cy="250075"/>
            </a:xfrm>
            <a:prstGeom prst="rect">
              <a:avLst/>
            </a:prstGeom>
            <a:noFill/>
            <a:ln>
              <a:noFill/>
            </a:ln>
          </p:spPr>
        </p:pic>
      </p:grpSp>
      <p:grpSp>
        <p:nvGrpSpPr>
          <p:cNvPr id="473" name="Google Shape;473;p37"/>
          <p:cNvGrpSpPr/>
          <p:nvPr/>
        </p:nvGrpSpPr>
        <p:grpSpPr>
          <a:xfrm>
            <a:off x="3791975" y="4346425"/>
            <a:ext cx="4562610" cy="697526"/>
            <a:chOff x="3791975" y="4346425"/>
            <a:chExt cx="4562610" cy="697526"/>
          </a:xfrm>
        </p:grpSpPr>
        <p:pic>
          <p:nvPicPr>
            <p:cNvPr id="474" name="Google Shape;474;p37"/>
            <p:cNvPicPr preferRelativeResize="0"/>
            <p:nvPr/>
          </p:nvPicPr>
          <p:blipFill>
            <a:blip r:embed="rId7">
              <a:alphaModFix/>
            </a:blip>
            <a:stretch>
              <a:fillRect/>
            </a:stretch>
          </p:blipFill>
          <p:spPr>
            <a:xfrm>
              <a:off x="4785175" y="4346425"/>
              <a:ext cx="3569410" cy="558000"/>
            </a:xfrm>
            <a:prstGeom prst="rect">
              <a:avLst/>
            </a:prstGeom>
            <a:noFill/>
            <a:ln w="9525" cap="flat" cmpd="sng">
              <a:solidFill>
                <a:srgbClr val="999999"/>
              </a:solidFill>
              <a:prstDash val="solid"/>
              <a:round/>
              <a:headEnd type="none" w="sm" len="sm"/>
              <a:tailEnd type="none" w="sm" len="sm"/>
            </a:ln>
          </p:spPr>
        </p:pic>
        <p:pic>
          <p:nvPicPr>
            <p:cNvPr id="475" name="Google Shape;475;p37"/>
            <p:cNvPicPr preferRelativeResize="0"/>
            <p:nvPr/>
          </p:nvPicPr>
          <p:blipFill>
            <a:blip r:embed="rId8">
              <a:alphaModFix/>
            </a:blip>
            <a:stretch>
              <a:fillRect/>
            </a:stretch>
          </p:blipFill>
          <p:spPr>
            <a:xfrm>
              <a:off x="3791975" y="4676088"/>
              <a:ext cx="908374" cy="367863"/>
            </a:xfrm>
            <a:prstGeom prst="rect">
              <a:avLst/>
            </a:prstGeom>
            <a:noFill/>
            <a:ln>
              <a:noFill/>
            </a:ln>
          </p:spPr>
        </p:pic>
      </p:grpSp>
      <p:grpSp>
        <p:nvGrpSpPr>
          <p:cNvPr id="476" name="Google Shape;476;p37"/>
          <p:cNvGrpSpPr/>
          <p:nvPr/>
        </p:nvGrpSpPr>
        <p:grpSpPr>
          <a:xfrm>
            <a:off x="5530100" y="2463850"/>
            <a:ext cx="2238300" cy="625200"/>
            <a:chOff x="5530100" y="2463850"/>
            <a:chExt cx="2238300" cy="625200"/>
          </a:xfrm>
        </p:grpSpPr>
        <p:cxnSp>
          <p:nvCxnSpPr>
            <p:cNvPr id="477" name="Google Shape;477;p37"/>
            <p:cNvCxnSpPr>
              <a:cxnSpLocks/>
              <a:stCxn id="478" idx="2"/>
            </p:cNvCxnSpPr>
            <p:nvPr/>
          </p:nvCxnSpPr>
          <p:spPr>
            <a:xfrm flipH="1">
              <a:off x="6344750" y="2833150"/>
              <a:ext cx="304500" cy="255900"/>
            </a:xfrm>
            <a:prstGeom prst="straightConnector1">
              <a:avLst/>
            </a:prstGeom>
            <a:noFill/>
            <a:ln w="9525" cap="flat" cmpd="sng">
              <a:solidFill>
                <a:schemeClr val="dk2"/>
              </a:solidFill>
              <a:prstDash val="solid"/>
              <a:round/>
              <a:headEnd type="none" w="med" len="med"/>
              <a:tailEnd type="triangle" w="med" len="med"/>
            </a:ln>
          </p:spPr>
        </p:cxnSp>
        <p:sp>
          <p:nvSpPr>
            <p:cNvPr id="478" name="Google Shape;478;p37"/>
            <p:cNvSpPr txBox="1"/>
            <p:nvPr/>
          </p:nvSpPr>
          <p:spPr>
            <a:xfrm>
              <a:off x="5530100" y="2463850"/>
              <a:ext cx="2238300" cy="369300"/>
            </a:xfrm>
            <a:prstGeom prst="rect">
              <a:avLst/>
            </a:prstGeom>
            <a:noFill/>
            <a:ln>
              <a:noFill/>
            </a:ln>
          </p:spPr>
          <p:txBody>
            <a:bodyPr spcFirstLastPara="1" wrap="square" lIns="91425" tIns="91425" rIns="91425" bIns="91425" anchor="t" anchorCtr="0">
              <a:spAutoFit/>
            </a:bodyPr>
            <a:lstStyle/>
            <a:p>
              <a:r>
                <a:rPr lang="en" sz="1200" i="1"/>
                <a:t>“Region of 2 sigma support”</a:t>
              </a:r>
              <a:endParaRPr sz="1200" i="1"/>
            </a:p>
          </p:txBody>
        </p:sp>
      </p:grpSp>
      <p:grpSp>
        <p:nvGrpSpPr>
          <p:cNvPr id="479" name="Google Shape;479;p37"/>
          <p:cNvGrpSpPr/>
          <p:nvPr/>
        </p:nvGrpSpPr>
        <p:grpSpPr>
          <a:xfrm>
            <a:off x="784675" y="1084177"/>
            <a:ext cx="2126300" cy="868179"/>
            <a:chOff x="784675" y="1084175"/>
            <a:chExt cx="2126300" cy="868179"/>
          </a:xfrm>
        </p:grpSpPr>
        <p:grpSp>
          <p:nvGrpSpPr>
            <p:cNvPr id="480" name="Google Shape;480;p37"/>
            <p:cNvGrpSpPr/>
            <p:nvPr/>
          </p:nvGrpSpPr>
          <p:grpSpPr>
            <a:xfrm>
              <a:off x="1019075" y="1084175"/>
              <a:ext cx="1891900" cy="868179"/>
              <a:chOff x="1019075" y="1084175"/>
              <a:chExt cx="1891900" cy="868179"/>
            </a:xfrm>
          </p:grpSpPr>
          <p:cxnSp>
            <p:nvCxnSpPr>
              <p:cNvPr id="481" name="Google Shape;481;p37"/>
              <p:cNvCxnSpPr/>
              <p:nvPr/>
            </p:nvCxnSpPr>
            <p:spPr>
              <a:xfrm rot="10800000" flipH="1">
                <a:off x="2314575" y="1084175"/>
                <a:ext cx="596400" cy="513000"/>
              </a:xfrm>
              <a:prstGeom prst="straightConnector1">
                <a:avLst/>
              </a:prstGeom>
              <a:noFill/>
              <a:ln w="9525" cap="flat" cmpd="sng">
                <a:solidFill>
                  <a:schemeClr val="dk2"/>
                </a:solidFill>
                <a:prstDash val="solid"/>
                <a:round/>
                <a:headEnd type="none" w="med" len="med"/>
                <a:tailEnd type="triangle" w="med" len="med"/>
              </a:ln>
            </p:spPr>
          </p:cxnSp>
          <p:sp>
            <p:nvSpPr>
              <p:cNvPr id="482" name="Google Shape;482;p37"/>
              <p:cNvSpPr txBox="1"/>
              <p:nvPr/>
            </p:nvSpPr>
            <p:spPr>
              <a:xfrm>
                <a:off x="1019075" y="1552275"/>
                <a:ext cx="1577700" cy="400079"/>
              </a:xfrm>
              <a:prstGeom prst="rect">
                <a:avLst/>
              </a:prstGeom>
              <a:noFill/>
              <a:ln>
                <a:noFill/>
              </a:ln>
            </p:spPr>
            <p:txBody>
              <a:bodyPr spcFirstLastPara="1" wrap="square" lIns="91425" tIns="91425" rIns="91425" bIns="91425" anchor="t" anchorCtr="0">
                <a:spAutoFit/>
              </a:bodyPr>
              <a:lstStyle/>
              <a:p>
                <a:r>
                  <a:rPr lang="en"/>
                  <a:t>Width </a:t>
                </a:r>
                <a:endParaRPr/>
              </a:p>
            </p:txBody>
          </p:sp>
          <p:pic>
            <p:nvPicPr>
              <p:cNvPr id="483" name="Google Shape;483;p37"/>
              <p:cNvPicPr preferRelativeResize="0"/>
              <p:nvPr/>
            </p:nvPicPr>
            <p:blipFill>
              <a:blip r:embed="rId9">
                <a:alphaModFix/>
              </a:blip>
              <a:stretch>
                <a:fillRect/>
              </a:stretch>
            </p:blipFill>
            <p:spPr>
              <a:xfrm>
                <a:off x="1577775" y="1610752"/>
                <a:ext cx="717550" cy="283250"/>
              </a:xfrm>
              <a:prstGeom prst="rect">
                <a:avLst/>
              </a:prstGeom>
              <a:noFill/>
              <a:ln>
                <a:noFill/>
              </a:ln>
            </p:spPr>
          </p:pic>
        </p:grpSp>
        <p:pic>
          <p:nvPicPr>
            <p:cNvPr id="484" name="Google Shape;484;p37"/>
            <p:cNvPicPr preferRelativeResize="0"/>
            <p:nvPr/>
          </p:nvPicPr>
          <p:blipFill>
            <a:blip r:embed="rId5">
              <a:alphaModFix/>
            </a:blip>
            <a:stretch>
              <a:fillRect/>
            </a:stretch>
          </p:blipFill>
          <p:spPr>
            <a:xfrm>
              <a:off x="784675" y="1627619"/>
              <a:ext cx="329262" cy="250075"/>
            </a:xfrm>
            <a:prstGeom prst="rect">
              <a:avLst/>
            </a:prstGeom>
            <a:noFill/>
            <a:ln>
              <a:noFill/>
            </a:ln>
          </p:spPr>
        </p:pic>
      </p:grpSp>
      <p:grpSp>
        <p:nvGrpSpPr>
          <p:cNvPr id="485" name="Google Shape;485;p37"/>
          <p:cNvGrpSpPr/>
          <p:nvPr/>
        </p:nvGrpSpPr>
        <p:grpSpPr>
          <a:xfrm>
            <a:off x="2770097" y="1077701"/>
            <a:ext cx="1625455" cy="855404"/>
            <a:chOff x="2770095" y="1077700"/>
            <a:chExt cx="1625455" cy="855404"/>
          </a:xfrm>
        </p:grpSpPr>
        <p:grpSp>
          <p:nvGrpSpPr>
            <p:cNvPr id="486" name="Google Shape;486;p37"/>
            <p:cNvGrpSpPr/>
            <p:nvPr/>
          </p:nvGrpSpPr>
          <p:grpSpPr>
            <a:xfrm>
              <a:off x="2901225" y="1077700"/>
              <a:ext cx="1494325" cy="855404"/>
              <a:chOff x="2901225" y="1077700"/>
              <a:chExt cx="1494325" cy="855404"/>
            </a:xfrm>
          </p:grpSpPr>
          <p:sp>
            <p:nvSpPr>
              <p:cNvPr id="487" name="Google Shape;487;p37"/>
              <p:cNvSpPr txBox="1"/>
              <p:nvPr/>
            </p:nvSpPr>
            <p:spPr>
              <a:xfrm>
                <a:off x="2901225" y="1533025"/>
                <a:ext cx="1442100" cy="400079"/>
              </a:xfrm>
              <a:prstGeom prst="rect">
                <a:avLst/>
              </a:prstGeom>
              <a:noFill/>
              <a:ln>
                <a:noFill/>
              </a:ln>
            </p:spPr>
            <p:txBody>
              <a:bodyPr spcFirstLastPara="1" wrap="square" lIns="91425" tIns="91425" rIns="91425" bIns="91425" anchor="t" anchorCtr="0">
                <a:spAutoFit/>
              </a:bodyPr>
              <a:lstStyle/>
              <a:p>
                <a:r>
                  <a:rPr lang="en"/>
                  <a:t>Width</a:t>
                </a:r>
                <a:endParaRPr/>
              </a:p>
            </p:txBody>
          </p:sp>
          <p:pic>
            <p:nvPicPr>
              <p:cNvPr id="488" name="Google Shape;488;p37"/>
              <p:cNvPicPr preferRelativeResize="0"/>
              <p:nvPr/>
            </p:nvPicPr>
            <p:blipFill>
              <a:blip r:embed="rId10">
                <a:alphaModFix/>
              </a:blip>
              <a:stretch>
                <a:fillRect/>
              </a:stretch>
            </p:blipFill>
            <p:spPr>
              <a:xfrm>
                <a:off x="3487175" y="1597634"/>
                <a:ext cx="908375" cy="250075"/>
              </a:xfrm>
              <a:prstGeom prst="rect">
                <a:avLst/>
              </a:prstGeom>
              <a:noFill/>
              <a:ln>
                <a:noFill/>
              </a:ln>
            </p:spPr>
          </p:pic>
          <p:cxnSp>
            <p:nvCxnSpPr>
              <p:cNvPr id="489" name="Google Shape;489;p37"/>
              <p:cNvCxnSpPr/>
              <p:nvPr/>
            </p:nvCxnSpPr>
            <p:spPr>
              <a:xfrm rot="10800000" flipH="1">
                <a:off x="3572350" y="1077700"/>
                <a:ext cx="191700" cy="493800"/>
              </a:xfrm>
              <a:prstGeom prst="straightConnector1">
                <a:avLst/>
              </a:prstGeom>
              <a:noFill/>
              <a:ln w="9525" cap="flat" cmpd="sng">
                <a:solidFill>
                  <a:schemeClr val="dk2"/>
                </a:solidFill>
                <a:prstDash val="solid"/>
                <a:round/>
                <a:headEnd type="none" w="med" len="med"/>
                <a:tailEnd type="triangle" w="med" len="med"/>
              </a:ln>
            </p:spPr>
          </p:cxnSp>
        </p:grpSp>
        <p:pic>
          <p:nvPicPr>
            <p:cNvPr id="490" name="Google Shape;490;p37"/>
            <p:cNvPicPr preferRelativeResize="0"/>
            <p:nvPr/>
          </p:nvPicPr>
          <p:blipFill rotWithShape="1">
            <a:blip r:embed="rId8">
              <a:alphaModFix/>
            </a:blip>
            <a:srcRect l="82154" r="2985" b="58333"/>
            <a:stretch/>
          </p:blipFill>
          <p:spPr>
            <a:xfrm>
              <a:off x="2770095" y="1619976"/>
              <a:ext cx="198601" cy="225503"/>
            </a:xfrm>
            <a:prstGeom prst="rect">
              <a:avLst/>
            </a:prstGeom>
            <a:noFill/>
            <a:ln>
              <a:noFill/>
            </a:ln>
          </p:spPr>
        </p:pic>
      </p:grpSp>
      <p:grpSp>
        <p:nvGrpSpPr>
          <p:cNvPr id="491" name="Google Shape;491;p37"/>
          <p:cNvGrpSpPr/>
          <p:nvPr/>
        </p:nvGrpSpPr>
        <p:grpSpPr>
          <a:xfrm>
            <a:off x="26525" y="2046650"/>
            <a:ext cx="4429400" cy="3044898"/>
            <a:chOff x="26525" y="2046650"/>
            <a:chExt cx="4429400" cy="3044898"/>
          </a:xfrm>
        </p:grpSpPr>
        <p:pic>
          <p:nvPicPr>
            <p:cNvPr id="492" name="Google Shape;492;p37"/>
            <p:cNvPicPr preferRelativeResize="0"/>
            <p:nvPr/>
          </p:nvPicPr>
          <p:blipFill rotWithShape="1">
            <a:blip r:embed="rId11">
              <a:alphaModFix/>
            </a:blip>
            <a:srcRect l="-826"/>
            <a:stretch/>
          </p:blipFill>
          <p:spPr>
            <a:xfrm>
              <a:off x="333625" y="2046650"/>
              <a:ext cx="4122300" cy="2751550"/>
            </a:xfrm>
            <a:prstGeom prst="rect">
              <a:avLst/>
            </a:prstGeom>
            <a:noFill/>
            <a:ln>
              <a:noFill/>
            </a:ln>
          </p:spPr>
        </p:pic>
        <p:sp>
          <p:nvSpPr>
            <p:cNvPr id="493" name="Google Shape;493;p37"/>
            <p:cNvSpPr txBox="1"/>
            <p:nvPr/>
          </p:nvSpPr>
          <p:spPr>
            <a:xfrm>
              <a:off x="26525" y="4476025"/>
              <a:ext cx="2251200" cy="615523"/>
            </a:xfrm>
            <a:prstGeom prst="rect">
              <a:avLst/>
            </a:prstGeom>
            <a:noFill/>
            <a:ln>
              <a:noFill/>
            </a:ln>
          </p:spPr>
          <p:txBody>
            <a:bodyPr spcFirstLastPara="1" wrap="square" lIns="91425" tIns="91425" rIns="91425" bIns="91425" anchor="t" anchorCtr="0">
              <a:spAutoFit/>
            </a:bodyPr>
            <a:lstStyle/>
            <a:p>
              <a:r>
                <a:rPr lang="en" i="1">
                  <a:latin typeface="Times New Roman"/>
                  <a:ea typeface="Times New Roman"/>
                  <a:cs typeface="Times New Roman"/>
                  <a:sym typeface="Times New Roman"/>
                </a:rPr>
                <a:t>“Lorentz contraction in direction of motion”</a:t>
              </a:r>
              <a:endParaRPr i="1">
                <a:latin typeface="Times New Roman"/>
                <a:ea typeface="Times New Roman"/>
                <a:cs typeface="Times New Roman"/>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1"/>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fade">
                                      <p:cBhvr>
                                        <p:cTn id="12" dur="1"/>
                                        <p:tgtEl>
                                          <p:spTgt spid="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1"/>
                                        </p:tgtEl>
                                        <p:attrNameLst>
                                          <p:attrName>style.visibility</p:attrName>
                                        </p:attrNameLst>
                                      </p:cBhvr>
                                      <p:to>
                                        <p:strVal val="visible"/>
                                      </p:to>
                                    </p:set>
                                    <p:animEffect transition="in" filter="fade">
                                      <p:cBhvr>
                                        <p:cTn id="17" dur="1"/>
                                        <p:tgtEl>
                                          <p:spTgt spid="4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2"/>
                                        </p:tgtEl>
                                        <p:attrNameLst>
                                          <p:attrName>style.visibility</p:attrName>
                                        </p:attrNameLst>
                                      </p:cBhvr>
                                      <p:to>
                                        <p:strVal val="visible"/>
                                      </p:to>
                                    </p:set>
                                    <p:animEffect transition="in" filter="fade">
                                      <p:cBhvr>
                                        <p:cTn id="22" dur="1"/>
                                        <p:tgtEl>
                                          <p:spTgt spid="4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6"/>
                                        </p:tgtEl>
                                        <p:attrNameLst>
                                          <p:attrName>style.visibility</p:attrName>
                                        </p:attrNameLst>
                                      </p:cBhvr>
                                      <p:to>
                                        <p:strVal val="visible"/>
                                      </p:to>
                                    </p:set>
                                    <p:animEffect transition="in" filter="fade">
                                      <p:cBhvr>
                                        <p:cTn id="27" dur="1"/>
                                        <p:tgtEl>
                                          <p:spTgt spid="4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3"/>
                                        </p:tgtEl>
                                        <p:attrNameLst>
                                          <p:attrName>style.visibility</p:attrName>
                                        </p:attrNameLst>
                                      </p:cBhvr>
                                      <p:to>
                                        <p:strVal val="visible"/>
                                      </p:to>
                                    </p:set>
                                    <p:animEffect transition="in" filter="fade">
                                      <p:cBhvr>
                                        <p:cTn id="32" dur="1"/>
                                        <p:tgtEl>
                                          <p:spTgt spid="473"/>
                                        </p:tgtEl>
                                      </p:cBhvr>
                                    </p:animEffect>
                                  </p:childTnLst>
                                </p:cTn>
                              </p:par>
                              <p:par>
                                <p:cTn id="33" presetID="10" presetClass="entr" presetSubtype="0" fill="hold" nodeType="withEffect">
                                  <p:stCondLst>
                                    <p:cond delay="0"/>
                                  </p:stCondLst>
                                  <p:childTnLst>
                                    <p:set>
                                      <p:cBhvr>
                                        <p:cTn id="34" dur="1" fill="hold">
                                          <p:stCondLst>
                                            <p:cond delay="0"/>
                                          </p:stCondLst>
                                        </p:cTn>
                                        <p:tgtEl>
                                          <p:spTgt spid="469"/>
                                        </p:tgtEl>
                                        <p:attrNameLst>
                                          <p:attrName>style.visibility</p:attrName>
                                        </p:attrNameLst>
                                      </p:cBhvr>
                                      <p:to>
                                        <p:strVal val="visible"/>
                                      </p:to>
                                    </p:set>
                                    <p:animEffect transition="in" filter="fade">
                                      <p:cBhvr>
                                        <p:cTn id="35" dur="1"/>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8"/>
          <p:cNvSpPr txBox="1">
            <a:spLocks noGrp="1"/>
          </p:cNvSpPr>
          <p:nvPr>
            <p:ph type="title"/>
          </p:nvPr>
        </p:nvSpPr>
        <p:spPr>
          <a:xfrm>
            <a:off x="226050" y="137200"/>
            <a:ext cx="8567700" cy="572700"/>
          </a:xfrm>
          <a:prstGeom prst="rect">
            <a:avLst/>
          </a:prstGeom>
          <a:noFill/>
          <a:ln>
            <a:noFill/>
          </a:ln>
          <a:effectLst>
            <a:outerShdw blurRad="57150" dist="19050" dir="5400000" algn="bl" rotWithShape="0">
              <a:srgbClr val="000000">
                <a:alpha val="22000"/>
              </a:srgbClr>
            </a:outerShdw>
          </a:effectLst>
        </p:spPr>
        <p:txBody>
          <a:bodyPr spcFirstLastPara="1" wrap="square" lIns="91425" tIns="91425" rIns="91425" bIns="91425" anchor="t" anchorCtr="0">
            <a:normAutofit fontScale="90000"/>
          </a:bodyPr>
          <a:lstStyle/>
          <a:p>
            <a:pPr>
              <a:buSzPct val="111111"/>
            </a:pPr>
            <a:r>
              <a:rPr lang="en"/>
              <a:t>Magnetic Field of Heavy Ion Collisions at the</a:t>
            </a:r>
            <a:r>
              <a:rPr lang="en">
                <a:solidFill>
                  <a:schemeClr val="accent1"/>
                </a:solidFill>
              </a:rPr>
              <a:t> Origin</a:t>
            </a:r>
            <a:r>
              <a:rPr lang="en"/>
              <a:t>,</a:t>
            </a:r>
            <a:endParaRPr/>
          </a:p>
        </p:txBody>
      </p:sp>
      <p:sp>
        <p:nvSpPr>
          <p:cNvPr id="499" name="Google Shape;499;p38"/>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108</a:t>
            </a:fld>
            <a:endParaRPr/>
          </a:p>
        </p:txBody>
      </p:sp>
      <p:sp>
        <p:nvSpPr>
          <p:cNvPr id="500" name="Google Shape;500;p38"/>
          <p:cNvSpPr txBox="1"/>
          <p:nvPr/>
        </p:nvSpPr>
        <p:spPr>
          <a:xfrm>
            <a:off x="429825" y="692876"/>
            <a:ext cx="5406300" cy="446246"/>
          </a:xfrm>
          <a:prstGeom prst="rect">
            <a:avLst/>
          </a:prstGeom>
          <a:noFill/>
          <a:ln>
            <a:noFill/>
          </a:ln>
        </p:spPr>
        <p:txBody>
          <a:bodyPr spcFirstLastPara="1" wrap="square" lIns="91425" tIns="91425" rIns="91425" bIns="91425" anchor="t" anchorCtr="0">
            <a:spAutoFit/>
          </a:bodyPr>
          <a:lstStyle/>
          <a:p>
            <a:r>
              <a:rPr lang="en">
                <a:solidFill>
                  <a:schemeClr val="dk2"/>
                </a:solidFill>
              </a:rPr>
              <a:t>Expansion of the light cone conductivity in </a:t>
            </a:r>
            <a:r>
              <a:rPr lang="en" sz="1700">
                <a:solidFill>
                  <a:schemeClr val="dk1"/>
                </a:solidFill>
              </a:rPr>
              <a:t>𝜔</a:t>
            </a:r>
            <a:r>
              <a:rPr lang="en">
                <a:solidFill>
                  <a:schemeClr val="dk1"/>
                </a:solidFill>
              </a:rPr>
              <a:t>/</a:t>
            </a:r>
            <a:r>
              <a:rPr lang="en" sz="1700">
                <a:solidFill>
                  <a:schemeClr val="dk1"/>
                </a:solidFill>
              </a:rPr>
              <a:t>𝜅</a:t>
            </a:r>
            <a:r>
              <a:rPr lang="en">
                <a:solidFill>
                  <a:schemeClr val="dk2"/>
                </a:solidFill>
              </a:rPr>
              <a:t>:</a:t>
            </a:r>
            <a:endParaRPr>
              <a:solidFill>
                <a:schemeClr val="dk2"/>
              </a:solidFill>
            </a:endParaRPr>
          </a:p>
        </p:txBody>
      </p:sp>
      <p:grpSp>
        <p:nvGrpSpPr>
          <p:cNvPr id="502" name="Google Shape;502;p38"/>
          <p:cNvGrpSpPr/>
          <p:nvPr/>
        </p:nvGrpSpPr>
        <p:grpSpPr>
          <a:xfrm>
            <a:off x="4786177" y="3583102"/>
            <a:ext cx="5553125" cy="1661679"/>
            <a:chOff x="4786175" y="3583100"/>
            <a:chExt cx="5553125" cy="1661679"/>
          </a:xfrm>
        </p:grpSpPr>
        <p:pic>
          <p:nvPicPr>
            <p:cNvPr id="503" name="Google Shape;503;p38"/>
            <p:cNvPicPr preferRelativeResize="0"/>
            <p:nvPr/>
          </p:nvPicPr>
          <p:blipFill>
            <a:blip r:embed="rId3">
              <a:alphaModFix/>
            </a:blip>
            <a:stretch>
              <a:fillRect/>
            </a:stretch>
          </p:blipFill>
          <p:spPr>
            <a:xfrm>
              <a:off x="4786175" y="3583100"/>
              <a:ext cx="2958725" cy="904325"/>
            </a:xfrm>
            <a:prstGeom prst="rect">
              <a:avLst/>
            </a:prstGeom>
            <a:noFill/>
            <a:ln>
              <a:noFill/>
            </a:ln>
          </p:spPr>
        </p:pic>
        <p:sp>
          <p:nvSpPr>
            <p:cNvPr id="504" name="Google Shape;504;p38"/>
            <p:cNvSpPr txBox="1"/>
            <p:nvPr/>
          </p:nvSpPr>
          <p:spPr>
            <a:xfrm>
              <a:off x="6645100" y="4685425"/>
              <a:ext cx="3694200" cy="559354"/>
            </a:xfrm>
            <a:prstGeom prst="rect">
              <a:avLst/>
            </a:prstGeom>
            <a:noFill/>
            <a:ln>
              <a:noFill/>
            </a:ln>
          </p:spPr>
          <p:txBody>
            <a:bodyPr spcFirstLastPara="1" wrap="square" lIns="91425" tIns="91425" rIns="91425" bIns="91425" anchor="t" anchorCtr="0">
              <a:spAutoFit/>
            </a:bodyPr>
            <a:lstStyle/>
            <a:p>
              <a:pPr>
                <a:lnSpc>
                  <a:spcPct val="115000"/>
                </a:lnSpc>
                <a:buClr>
                  <a:schemeClr val="dk1"/>
                </a:buClr>
                <a:buSzPts val="900"/>
              </a:pPr>
              <a:r>
                <a:rPr lang="en" sz="900">
                  <a:solidFill>
                    <a:schemeClr val="accent1"/>
                  </a:solidFill>
                  <a:highlight>
                    <a:schemeClr val="lt1"/>
                  </a:highlight>
                </a:rPr>
                <a:t>K. Tuchin, Phys. Rev. C 88 (2013)</a:t>
              </a:r>
              <a:endParaRPr sz="1900">
                <a:solidFill>
                  <a:schemeClr val="accent1"/>
                </a:solidFill>
              </a:endParaRPr>
            </a:p>
            <a:p>
              <a:endParaRPr/>
            </a:p>
          </p:txBody>
        </p:sp>
      </p:grpSp>
      <p:pic>
        <p:nvPicPr>
          <p:cNvPr id="505" name="Google Shape;505;p38"/>
          <p:cNvPicPr preferRelativeResize="0"/>
          <p:nvPr/>
        </p:nvPicPr>
        <p:blipFill>
          <a:blip r:embed="rId4">
            <a:alphaModFix/>
          </a:blip>
          <a:stretch>
            <a:fillRect/>
          </a:stretch>
        </p:blipFill>
        <p:spPr>
          <a:xfrm>
            <a:off x="4158925" y="1771368"/>
            <a:ext cx="3671598" cy="661550"/>
          </a:xfrm>
          <a:prstGeom prst="rect">
            <a:avLst/>
          </a:prstGeom>
          <a:noFill/>
          <a:ln>
            <a:noFill/>
          </a:ln>
        </p:spPr>
      </p:pic>
      <p:grpSp>
        <p:nvGrpSpPr>
          <p:cNvPr id="506" name="Google Shape;506;p38"/>
          <p:cNvGrpSpPr/>
          <p:nvPr/>
        </p:nvGrpSpPr>
        <p:grpSpPr>
          <a:xfrm>
            <a:off x="4160861" y="2573547"/>
            <a:ext cx="4746936" cy="629237"/>
            <a:chOff x="5058625" y="1889669"/>
            <a:chExt cx="3906300" cy="517806"/>
          </a:xfrm>
        </p:grpSpPr>
        <p:grpSp>
          <p:nvGrpSpPr>
            <p:cNvPr id="507" name="Google Shape;507;p38"/>
            <p:cNvGrpSpPr/>
            <p:nvPr/>
          </p:nvGrpSpPr>
          <p:grpSpPr>
            <a:xfrm>
              <a:off x="5058625" y="1948775"/>
              <a:ext cx="2210050" cy="450475"/>
              <a:chOff x="5058625" y="1948775"/>
              <a:chExt cx="2210050" cy="450475"/>
            </a:xfrm>
          </p:grpSpPr>
          <p:pic>
            <p:nvPicPr>
              <p:cNvPr id="508" name="Google Shape;508;p38"/>
              <p:cNvPicPr preferRelativeResize="0"/>
              <p:nvPr/>
            </p:nvPicPr>
            <p:blipFill rotWithShape="1">
              <a:blip r:embed="rId5">
                <a:alphaModFix/>
              </a:blip>
              <a:srcRect r="-4329"/>
              <a:stretch/>
            </p:blipFill>
            <p:spPr>
              <a:xfrm>
                <a:off x="5058625" y="1948775"/>
                <a:ext cx="1690600" cy="450475"/>
              </a:xfrm>
              <a:prstGeom prst="rect">
                <a:avLst/>
              </a:prstGeom>
              <a:noFill/>
              <a:ln w="9525" cap="flat" cmpd="sng">
                <a:solidFill>
                  <a:srgbClr val="0000FF"/>
                </a:solidFill>
                <a:prstDash val="dash"/>
                <a:round/>
                <a:headEnd type="none" w="sm" len="sm"/>
                <a:tailEnd type="none" w="sm" len="sm"/>
              </a:ln>
            </p:spPr>
          </p:pic>
          <p:sp>
            <p:nvSpPr>
              <p:cNvPr id="509" name="Google Shape;509;p38"/>
              <p:cNvSpPr/>
              <p:nvPr/>
            </p:nvSpPr>
            <p:spPr>
              <a:xfrm>
                <a:off x="6826175" y="2033275"/>
                <a:ext cx="442500" cy="211500"/>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510" name="Google Shape;510;p38"/>
            <p:cNvGrpSpPr/>
            <p:nvPr/>
          </p:nvGrpSpPr>
          <p:grpSpPr>
            <a:xfrm>
              <a:off x="7300602" y="1889669"/>
              <a:ext cx="1602147" cy="517766"/>
              <a:chOff x="0" y="1539810"/>
              <a:chExt cx="6084873" cy="1966450"/>
            </a:xfrm>
          </p:grpSpPr>
          <p:pic>
            <p:nvPicPr>
              <p:cNvPr id="511" name="Google Shape;511;p38"/>
              <p:cNvPicPr preferRelativeResize="0"/>
              <p:nvPr/>
            </p:nvPicPr>
            <p:blipFill rotWithShape="1">
              <a:blip r:embed="rId6">
                <a:alphaModFix/>
              </a:blip>
              <a:srcRect r="62685"/>
              <a:stretch/>
            </p:blipFill>
            <p:spPr>
              <a:xfrm>
                <a:off x="0" y="1651484"/>
                <a:ext cx="3211304" cy="1850760"/>
              </a:xfrm>
              <a:prstGeom prst="rect">
                <a:avLst/>
              </a:prstGeom>
              <a:noFill/>
              <a:ln>
                <a:noFill/>
              </a:ln>
            </p:spPr>
          </p:pic>
          <p:pic>
            <p:nvPicPr>
              <p:cNvPr id="512" name="Google Shape;512;p38"/>
              <p:cNvPicPr preferRelativeResize="0"/>
              <p:nvPr/>
            </p:nvPicPr>
            <p:blipFill rotWithShape="1">
              <a:blip r:embed="rId6">
                <a:alphaModFix/>
              </a:blip>
              <a:srcRect l="70768"/>
              <a:stretch/>
            </p:blipFill>
            <p:spPr>
              <a:xfrm>
                <a:off x="3412025" y="1539810"/>
                <a:ext cx="2672848" cy="1966450"/>
              </a:xfrm>
              <a:prstGeom prst="rect">
                <a:avLst/>
              </a:prstGeom>
              <a:noFill/>
              <a:ln>
                <a:noFill/>
              </a:ln>
            </p:spPr>
          </p:pic>
        </p:grpSp>
        <p:sp>
          <p:nvSpPr>
            <p:cNvPr id="513" name="Google Shape;513;p38"/>
            <p:cNvSpPr/>
            <p:nvPr/>
          </p:nvSpPr>
          <p:spPr>
            <a:xfrm>
              <a:off x="7362625" y="1937075"/>
              <a:ext cx="1602300" cy="4704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514" name="Google Shape;514;p38"/>
          <p:cNvSpPr txBox="1"/>
          <p:nvPr/>
        </p:nvSpPr>
        <p:spPr>
          <a:xfrm>
            <a:off x="3917900" y="3374425"/>
            <a:ext cx="5605200" cy="384900"/>
          </a:xfrm>
          <a:prstGeom prst="rect">
            <a:avLst/>
          </a:prstGeom>
          <a:noFill/>
          <a:ln>
            <a:noFill/>
          </a:ln>
        </p:spPr>
        <p:txBody>
          <a:bodyPr spcFirstLastPara="1" wrap="square" lIns="91425" tIns="91425" rIns="91425" bIns="91425" anchor="t" anchorCtr="0">
            <a:spAutoFit/>
          </a:bodyPr>
          <a:lstStyle/>
          <a:p>
            <a:r>
              <a:rPr lang="en" sz="1300">
                <a:solidFill>
                  <a:schemeClr val="dk2"/>
                </a:solidFill>
              </a:rPr>
              <a:t>Simplified form of the denominator allows for contour integration:</a:t>
            </a:r>
            <a:endParaRPr sz="1300">
              <a:solidFill>
                <a:schemeClr val="dk2"/>
              </a:solidFill>
            </a:endParaRPr>
          </a:p>
        </p:txBody>
      </p:sp>
      <p:sp>
        <p:nvSpPr>
          <p:cNvPr id="515" name="Google Shape;515;p38"/>
          <p:cNvSpPr txBox="1"/>
          <p:nvPr/>
        </p:nvSpPr>
        <p:spPr>
          <a:xfrm>
            <a:off x="10066500" y="2216700"/>
            <a:ext cx="3694200" cy="400079"/>
          </a:xfrm>
          <a:prstGeom prst="rect">
            <a:avLst/>
          </a:prstGeom>
          <a:noFill/>
          <a:ln>
            <a:noFill/>
          </a:ln>
        </p:spPr>
        <p:txBody>
          <a:bodyPr spcFirstLastPara="1" wrap="square" lIns="91425" tIns="91425" rIns="91425" bIns="91425" anchor="t" anchorCtr="0">
            <a:spAutoFit/>
          </a:bodyPr>
          <a:lstStyle/>
          <a:p>
            <a:endParaRPr/>
          </a:p>
        </p:txBody>
      </p:sp>
      <p:grpSp>
        <p:nvGrpSpPr>
          <p:cNvPr id="516" name="Google Shape;516;p38"/>
          <p:cNvGrpSpPr/>
          <p:nvPr/>
        </p:nvGrpSpPr>
        <p:grpSpPr>
          <a:xfrm>
            <a:off x="372778" y="2199615"/>
            <a:ext cx="3506324" cy="2676902"/>
            <a:chOff x="-852850" y="2466600"/>
            <a:chExt cx="3506324" cy="2676902"/>
          </a:xfrm>
        </p:grpSpPr>
        <p:pic>
          <p:nvPicPr>
            <p:cNvPr id="517" name="Google Shape;517;p38"/>
            <p:cNvPicPr preferRelativeResize="0"/>
            <p:nvPr/>
          </p:nvPicPr>
          <p:blipFill rotWithShape="1">
            <a:blip r:embed="rId7">
              <a:alphaModFix/>
            </a:blip>
            <a:srcRect l="1438"/>
            <a:stretch/>
          </p:blipFill>
          <p:spPr>
            <a:xfrm>
              <a:off x="-852850" y="2466600"/>
              <a:ext cx="3506324" cy="2676902"/>
            </a:xfrm>
            <a:prstGeom prst="rect">
              <a:avLst/>
            </a:prstGeom>
            <a:noFill/>
            <a:ln>
              <a:noFill/>
            </a:ln>
          </p:spPr>
        </p:pic>
        <p:cxnSp>
          <p:nvCxnSpPr>
            <p:cNvPr id="518" name="Google Shape;518;p38"/>
            <p:cNvCxnSpPr/>
            <p:nvPr/>
          </p:nvCxnSpPr>
          <p:spPr>
            <a:xfrm rot="10800000" flipH="1">
              <a:off x="840275" y="2905025"/>
              <a:ext cx="827400" cy="679800"/>
            </a:xfrm>
            <a:prstGeom prst="straightConnector1">
              <a:avLst/>
            </a:prstGeom>
            <a:noFill/>
            <a:ln w="9525" cap="flat" cmpd="sng">
              <a:solidFill>
                <a:srgbClr val="FF0000"/>
              </a:solidFill>
              <a:prstDash val="solid"/>
              <a:round/>
              <a:headEnd type="triangle" w="med" len="med"/>
              <a:tailEnd type="triangle" w="med" len="med"/>
            </a:ln>
          </p:spPr>
        </p:cxnSp>
        <p:cxnSp>
          <p:nvCxnSpPr>
            <p:cNvPr id="519" name="Google Shape;519;p38"/>
            <p:cNvCxnSpPr/>
            <p:nvPr/>
          </p:nvCxnSpPr>
          <p:spPr>
            <a:xfrm rot="10800000" flipH="1">
              <a:off x="1032675" y="3051100"/>
              <a:ext cx="635100" cy="556800"/>
            </a:xfrm>
            <a:prstGeom prst="straightConnector1">
              <a:avLst/>
            </a:prstGeom>
            <a:noFill/>
            <a:ln w="9525" cap="flat" cmpd="sng">
              <a:solidFill>
                <a:srgbClr val="0000FF"/>
              </a:solidFill>
              <a:prstDash val="solid"/>
              <a:round/>
              <a:headEnd type="triangle" w="med" len="med"/>
              <a:tailEnd type="triangle" w="med" len="med"/>
            </a:ln>
          </p:spPr>
        </p:cxnSp>
      </p:grpSp>
      <p:grpSp>
        <p:nvGrpSpPr>
          <p:cNvPr id="520" name="Google Shape;520;p38"/>
          <p:cNvGrpSpPr/>
          <p:nvPr/>
        </p:nvGrpSpPr>
        <p:grpSpPr>
          <a:xfrm>
            <a:off x="4952502" y="871427"/>
            <a:ext cx="4124825" cy="3542075"/>
            <a:chOff x="4952500" y="414225"/>
            <a:chExt cx="4124825" cy="3542075"/>
          </a:xfrm>
        </p:grpSpPr>
        <p:sp>
          <p:nvSpPr>
            <p:cNvPr id="521" name="Google Shape;521;p38"/>
            <p:cNvSpPr txBox="1"/>
            <p:nvPr/>
          </p:nvSpPr>
          <p:spPr>
            <a:xfrm>
              <a:off x="5836125" y="414225"/>
              <a:ext cx="3241200" cy="400079"/>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algn="ctr"/>
              <a:r>
                <a:rPr lang="en" i="1">
                  <a:latin typeface="Times New Roman"/>
                  <a:ea typeface="Times New Roman"/>
                  <a:cs typeface="Times New Roman"/>
                  <a:sym typeface="Times New Roman"/>
                </a:rPr>
                <a:t>“Late time solutions do not depend on 𝛾.”</a:t>
              </a:r>
              <a:endParaRPr i="1">
                <a:latin typeface="Times New Roman"/>
                <a:ea typeface="Times New Roman"/>
                <a:cs typeface="Times New Roman"/>
                <a:sym typeface="Times New Roman"/>
              </a:endParaRPr>
            </a:p>
          </p:txBody>
        </p:sp>
        <p:cxnSp>
          <p:nvCxnSpPr>
            <p:cNvPr id="522" name="Google Shape;522;p38"/>
            <p:cNvCxnSpPr/>
            <p:nvPr/>
          </p:nvCxnSpPr>
          <p:spPr>
            <a:xfrm>
              <a:off x="4952500" y="3956300"/>
              <a:ext cx="2878800" cy="0"/>
            </a:xfrm>
            <a:prstGeom prst="straightConnector1">
              <a:avLst/>
            </a:prstGeom>
            <a:noFill/>
            <a:ln w="19050" cap="flat" cmpd="sng">
              <a:solidFill>
                <a:srgbClr val="FF0000"/>
              </a:solidFill>
              <a:prstDash val="solid"/>
              <a:round/>
              <a:headEnd type="none" w="med" len="med"/>
              <a:tailEnd type="none" w="med" len="med"/>
            </a:ln>
          </p:spPr>
        </p:cxnSp>
      </p:grpSp>
      <p:grpSp>
        <p:nvGrpSpPr>
          <p:cNvPr id="523" name="Google Shape;523;p38"/>
          <p:cNvGrpSpPr/>
          <p:nvPr/>
        </p:nvGrpSpPr>
        <p:grpSpPr>
          <a:xfrm>
            <a:off x="1013852" y="1683802"/>
            <a:ext cx="2320069" cy="400079"/>
            <a:chOff x="1013850" y="1683800"/>
            <a:chExt cx="2320069" cy="400079"/>
          </a:xfrm>
        </p:grpSpPr>
        <p:cxnSp>
          <p:nvCxnSpPr>
            <p:cNvPr id="524" name="Google Shape;524;p38"/>
            <p:cNvCxnSpPr/>
            <p:nvPr/>
          </p:nvCxnSpPr>
          <p:spPr>
            <a:xfrm>
              <a:off x="1855467" y="1722300"/>
              <a:ext cx="1090200" cy="0"/>
            </a:xfrm>
            <a:prstGeom prst="straightConnector1">
              <a:avLst/>
            </a:prstGeom>
            <a:noFill/>
            <a:ln w="9525" cap="flat" cmpd="sng">
              <a:solidFill>
                <a:srgbClr val="FF0000"/>
              </a:solidFill>
              <a:prstDash val="solid"/>
              <a:round/>
              <a:headEnd type="none" w="med" len="med"/>
              <a:tailEnd type="none" w="med" len="med"/>
            </a:ln>
          </p:spPr>
        </p:cxnSp>
        <p:sp>
          <p:nvSpPr>
            <p:cNvPr id="525" name="Google Shape;525;p38"/>
            <p:cNvSpPr txBox="1"/>
            <p:nvPr/>
          </p:nvSpPr>
          <p:spPr>
            <a:xfrm>
              <a:off x="1013850" y="1683800"/>
              <a:ext cx="1847100" cy="400079"/>
            </a:xfrm>
            <a:prstGeom prst="rect">
              <a:avLst/>
            </a:prstGeom>
            <a:noFill/>
            <a:ln>
              <a:noFill/>
            </a:ln>
          </p:spPr>
          <p:txBody>
            <a:bodyPr spcFirstLastPara="1" wrap="square" lIns="91425" tIns="91425" rIns="91425" bIns="91425" anchor="t" anchorCtr="0">
              <a:spAutoFit/>
            </a:bodyPr>
            <a:lstStyle/>
            <a:p>
              <a:r>
                <a:rPr lang="en" i="1">
                  <a:latin typeface="Times New Roman"/>
                  <a:ea typeface="Times New Roman"/>
                  <a:cs typeface="Times New Roman"/>
                  <a:sym typeface="Times New Roman"/>
                </a:rPr>
                <a:t>“Drude conductivity”</a:t>
              </a:r>
              <a:endParaRPr i="1">
                <a:latin typeface="Times New Roman"/>
                <a:ea typeface="Times New Roman"/>
                <a:cs typeface="Times New Roman"/>
                <a:sym typeface="Times New Roman"/>
              </a:endParaRPr>
            </a:p>
          </p:txBody>
        </p:sp>
        <p:pic>
          <p:nvPicPr>
            <p:cNvPr id="526" name="Google Shape;526;p38"/>
            <p:cNvPicPr preferRelativeResize="0"/>
            <p:nvPr/>
          </p:nvPicPr>
          <p:blipFill>
            <a:blip r:embed="rId8">
              <a:alphaModFix/>
            </a:blip>
            <a:stretch>
              <a:fillRect/>
            </a:stretch>
          </p:blipFill>
          <p:spPr>
            <a:xfrm>
              <a:off x="2679819" y="1795799"/>
              <a:ext cx="654100" cy="196050"/>
            </a:xfrm>
            <a:prstGeom prst="rect">
              <a:avLst/>
            </a:prstGeom>
            <a:noFill/>
            <a:ln>
              <a:noFill/>
            </a:ln>
          </p:spPr>
        </p:pic>
      </p:grpSp>
      <p:grpSp>
        <p:nvGrpSpPr>
          <p:cNvPr id="527" name="Google Shape;527;p38"/>
          <p:cNvGrpSpPr/>
          <p:nvPr/>
        </p:nvGrpSpPr>
        <p:grpSpPr>
          <a:xfrm>
            <a:off x="466652" y="1061010"/>
            <a:ext cx="5208849" cy="629225"/>
            <a:chOff x="466650" y="1061008"/>
            <a:chExt cx="5208849" cy="629225"/>
          </a:xfrm>
        </p:grpSpPr>
        <p:pic>
          <p:nvPicPr>
            <p:cNvPr id="528" name="Google Shape;528;p38"/>
            <p:cNvPicPr preferRelativeResize="0"/>
            <p:nvPr/>
          </p:nvPicPr>
          <p:blipFill>
            <a:blip r:embed="rId9">
              <a:alphaModFix/>
            </a:blip>
            <a:stretch>
              <a:fillRect/>
            </a:stretch>
          </p:blipFill>
          <p:spPr>
            <a:xfrm>
              <a:off x="466650" y="1061008"/>
              <a:ext cx="5208849" cy="629225"/>
            </a:xfrm>
            <a:prstGeom prst="rect">
              <a:avLst/>
            </a:prstGeom>
            <a:noFill/>
            <a:ln>
              <a:noFill/>
            </a:ln>
          </p:spPr>
        </p:pic>
        <p:sp>
          <p:nvSpPr>
            <p:cNvPr id="529" name="Google Shape;529;p38"/>
            <p:cNvSpPr/>
            <p:nvPr/>
          </p:nvSpPr>
          <p:spPr>
            <a:xfrm>
              <a:off x="3747725" y="1303475"/>
              <a:ext cx="155100" cy="27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530" name="Google Shape;530;p38"/>
          <p:cNvPicPr preferRelativeResize="0"/>
          <p:nvPr/>
        </p:nvPicPr>
        <p:blipFill>
          <a:blip r:embed="rId10">
            <a:alphaModFix/>
          </a:blip>
          <a:stretch>
            <a:fillRect/>
          </a:stretch>
        </p:blipFill>
        <p:spPr>
          <a:xfrm>
            <a:off x="3763527" y="1419413"/>
            <a:ext cx="102075" cy="7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1"/>
                                        <p:tgtEl>
                                          <p:spTgt spid="5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6"/>
                                        </p:tgtEl>
                                        <p:attrNameLst>
                                          <p:attrName>style.visibility</p:attrName>
                                        </p:attrNameLst>
                                      </p:cBhvr>
                                      <p:to>
                                        <p:strVal val="visible"/>
                                      </p:to>
                                    </p:set>
                                    <p:animEffect transition="in" filter="fade">
                                      <p:cBhvr>
                                        <p:cTn id="12" dur="1"/>
                                        <p:tgtEl>
                                          <p:spTgt spid="5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1"/>
                                        <p:tgtEl>
                                          <p:spTgt spid="5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6"/>
                                        </p:tgtEl>
                                        <p:attrNameLst>
                                          <p:attrName>style.visibility</p:attrName>
                                        </p:attrNameLst>
                                      </p:cBhvr>
                                      <p:to>
                                        <p:strVal val="visible"/>
                                      </p:to>
                                    </p:set>
                                    <p:animEffect transition="in" filter="fade">
                                      <p:cBhvr>
                                        <p:cTn id="22" dur="1"/>
                                        <p:tgtEl>
                                          <p:spTgt spid="5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4"/>
                                        </p:tgtEl>
                                        <p:attrNameLst>
                                          <p:attrName>style.visibility</p:attrName>
                                        </p:attrNameLst>
                                      </p:cBhvr>
                                      <p:to>
                                        <p:strVal val="visible"/>
                                      </p:to>
                                    </p:set>
                                    <p:animEffect transition="in" filter="fade">
                                      <p:cBhvr>
                                        <p:cTn id="27" dur="1"/>
                                        <p:tgtEl>
                                          <p:spTgt spid="5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2"/>
                                        </p:tgtEl>
                                        <p:attrNameLst>
                                          <p:attrName>style.visibility</p:attrName>
                                        </p:attrNameLst>
                                      </p:cBhvr>
                                      <p:to>
                                        <p:strVal val="visible"/>
                                      </p:to>
                                    </p:set>
                                    <p:animEffect transition="in" filter="fade">
                                      <p:cBhvr>
                                        <p:cTn id="32" dur="1"/>
                                        <p:tgtEl>
                                          <p:spTgt spid="5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0"/>
                                        </p:tgtEl>
                                        <p:attrNameLst>
                                          <p:attrName>style.visibility</p:attrName>
                                        </p:attrNameLst>
                                      </p:cBhvr>
                                      <p:to>
                                        <p:strVal val="visible"/>
                                      </p:to>
                                    </p:set>
                                    <p:animEffect transition="in" filter="fade">
                                      <p:cBhvr>
                                        <p:cTn id="37" dur="1"/>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8E45BD-C3D0-0106-F63A-8567F906BFA8}"/>
              </a:ext>
            </a:extLst>
          </p:cNvPr>
          <p:cNvSpPr>
            <a:spLocks noGrp="1"/>
          </p:cNvSpPr>
          <p:nvPr>
            <p:ph type="sldNum" idx="12"/>
          </p:nvPr>
        </p:nvSpPr>
        <p:spPr/>
        <p:txBody>
          <a:bodyPr/>
          <a:lstStyle/>
          <a:p>
            <a:fld id="{00000000-1234-1234-1234-123412341234}" type="slidenum">
              <a:rPr lang="en" smtClean="0"/>
              <a:pPr/>
              <a:t>109</a:t>
            </a:fld>
            <a:endParaRPr lang="en"/>
          </a:p>
        </p:txBody>
      </p:sp>
      <p:graphicFrame>
        <p:nvGraphicFramePr>
          <p:cNvPr id="7" name="Object 6">
            <a:extLst>
              <a:ext uri="{FF2B5EF4-FFF2-40B4-BE49-F238E27FC236}">
                <a16:creationId xmlns:a16="http://schemas.microsoft.com/office/drawing/2014/main" id="{167869D8-BD73-3CBD-C4A9-0BF16028C081}"/>
              </a:ext>
            </a:extLst>
          </p:cNvPr>
          <p:cNvGraphicFramePr>
            <a:graphicFrameLocks noChangeAspect="1"/>
          </p:cNvGraphicFramePr>
          <p:nvPr>
            <p:extLst>
              <p:ext uri="{D42A27DB-BD31-4B8C-83A1-F6EECF244321}">
                <p14:modId xmlns:p14="http://schemas.microsoft.com/office/powerpoint/2010/main" val="1054223524"/>
              </p:ext>
            </p:extLst>
          </p:nvPr>
        </p:nvGraphicFramePr>
        <p:xfrm>
          <a:off x="1251875" y="569149"/>
          <a:ext cx="7717060" cy="4209306"/>
        </p:xfrm>
        <a:graphic>
          <a:graphicData uri="http://schemas.openxmlformats.org/presentationml/2006/ole">
            <mc:AlternateContent xmlns:mc="http://schemas.openxmlformats.org/markup-compatibility/2006">
              <mc:Choice xmlns:v="urn:schemas-microsoft-com:vml" Requires="v">
                <p:oleObj name="Acrobat Document" r:id="rId2" imgW="5238436" imgH="2857374" progId="Acrobat.Document.DC">
                  <p:embed/>
                </p:oleObj>
              </mc:Choice>
              <mc:Fallback>
                <p:oleObj name="Acrobat Document" r:id="rId2" imgW="5238436" imgH="2857374" progId="Acrobat.Document.DC">
                  <p:embed/>
                  <p:pic>
                    <p:nvPicPr>
                      <p:cNvPr id="7" name="Object 6">
                        <a:extLst>
                          <a:ext uri="{FF2B5EF4-FFF2-40B4-BE49-F238E27FC236}">
                            <a16:creationId xmlns:a16="http://schemas.microsoft.com/office/drawing/2014/main" id="{167869D8-BD73-3CBD-C4A9-0BF16028C081}"/>
                          </a:ext>
                        </a:extLst>
                      </p:cNvPr>
                      <p:cNvPicPr/>
                      <p:nvPr/>
                    </p:nvPicPr>
                    <p:blipFill>
                      <a:blip r:embed="rId3"/>
                      <a:stretch>
                        <a:fillRect/>
                      </a:stretch>
                    </p:blipFill>
                    <p:spPr>
                      <a:xfrm>
                        <a:off x="1251875" y="569149"/>
                        <a:ext cx="7717060" cy="4209306"/>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BCA691E2-59B4-EFD4-3CE7-160E21F95DC7}"/>
              </a:ext>
            </a:extLst>
          </p:cNvPr>
          <p:cNvPicPr>
            <a:picLocks noChangeAspect="1"/>
          </p:cNvPicPr>
          <p:nvPr/>
        </p:nvPicPr>
        <p:blipFill rotWithShape="1">
          <a:blip r:embed="rId4"/>
          <a:srcRect r="5230" b="30023"/>
          <a:stretch/>
        </p:blipFill>
        <p:spPr>
          <a:xfrm>
            <a:off x="30684" y="4211052"/>
            <a:ext cx="2373416" cy="927635"/>
          </a:xfrm>
          <a:prstGeom prst="rect">
            <a:avLst/>
          </a:prstGeom>
        </p:spPr>
      </p:pic>
      <p:sp>
        <p:nvSpPr>
          <p:cNvPr id="2" name="Title 1">
            <a:extLst>
              <a:ext uri="{FF2B5EF4-FFF2-40B4-BE49-F238E27FC236}">
                <a16:creationId xmlns:a16="http://schemas.microsoft.com/office/drawing/2014/main" id="{258D0BE6-72D8-295A-3548-3AF22E49EA6D}"/>
              </a:ext>
            </a:extLst>
          </p:cNvPr>
          <p:cNvSpPr>
            <a:spLocks noGrp="1"/>
          </p:cNvSpPr>
          <p:nvPr>
            <p:ph type="title"/>
          </p:nvPr>
        </p:nvSpPr>
        <p:spPr>
          <a:xfrm>
            <a:off x="175065" y="140563"/>
            <a:ext cx="8520600" cy="572700"/>
          </a:xfrm>
        </p:spPr>
        <p:txBody>
          <a:bodyPr>
            <a:normAutofit fontScale="90000"/>
          </a:bodyPr>
          <a:lstStyle/>
          <a:p>
            <a:r>
              <a:rPr lang="en-US" dirty="0"/>
              <a:t>Dark Energy and Dark Matter during BBN</a:t>
            </a:r>
          </a:p>
        </p:txBody>
      </p:sp>
      <p:sp>
        <p:nvSpPr>
          <p:cNvPr id="5" name="TextBox 4">
            <a:extLst>
              <a:ext uri="{FF2B5EF4-FFF2-40B4-BE49-F238E27FC236}">
                <a16:creationId xmlns:a16="http://schemas.microsoft.com/office/drawing/2014/main" id="{DD00C538-A4AB-7A38-1D07-339D3F125B8D}"/>
              </a:ext>
            </a:extLst>
          </p:cNvPr>
          <p:cNvSpPr txBox="1"/>
          <p:nvPr/>
        </p:nvSpPr>
        <p:spPr>
          <a:xfrm>
            <a:off x="4206240" y="4609859"/>
            <a:ext cx="3191899" cy="307777"/>
          </a:xfrm>
          <a:prstGeom prst="rect">
            <a:avLst/>
          </a:prstGeom>
          <a:noFill/>
        </p:spPr>
        <p:txBody>
          <a:bodyPr wrap="none" rtlCol="0">
            <a:spAutoFit/>
          </a:bodyPr>
          <a:lstStyle/>
          <a:p>
            <a:r>
              <a:rPr lang="en-US" i="1" dirty="0"/>
              <a:t>PhD and Post-PhD research J. </a:t>
            </a:r>
            <a:r>
              <a:rPr lang="en-US" i="1" dirty="0" err="1"/>
              <a:t>Birrell</a:t>
            </a:r>
            <a:endParaRPr lang="en-US" i="1" dirty="0"/>
          </a:p>
        </p:txBody>
      </p:sp>
    </p:spTree>
    <p:extLst>
      <p:ext uri="{BB962C8B-B14F-4D97-AF65-F5344CB8AC3E}">
        <p14:creationId xmlns:p14="http://schemas.microsoft.com/office/powerpoint/2010/main" val="219255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4" name="Google Shape;254;p36"/>
          <p:cNvSpPr txBox="1"/>
          <p:nvPr/>
        </p:nvSpPr>
        <p:spPr>
          <a:xfrm>
            <a:off x="-414133" y="745516"/>
            <a:ext cx="9428117" cy="3954129"/>
          </a:xfrm>
          <a:prstGeom prst="rect">
            <a:avLst/>
          </a:prstGeom>
          <a:noFill/>
          <a:ln>
            <a:noFill/>
          </a:ln>
        </p:spPr>
        <p:txBody>
          <a:bodyPr spcFirstLastPara="1" wrap="square" lIns="91425" tIns="91425" rIns="91425" bIns="91425" anchor="t" anchorCtr="0">
            <a:spAutoFit/>
          </a:bodyPr>
          <a:lstStyle/>
          <a:p>
            <a:pPr marL="933436" lvl="1" indent="-342900" defTabSz="685800">
              <a:lnSpc>
                <a:spcPct val="115000"/>
              </a:lnSpc>
              <a:buClrTx/>
              <a:buSzPts val="1500"/>
              <a:buFont typeface="Arial" panose="020B0604020202020204" pitchFamily="34" charset="0"/>
              <a:buChar char="•"/>
            </a:pPr>
            <a:r>
              <a:rPr lang="en-US" sz="2100" b="1" kern="1200" dirty="0">
                <a:solidFill>
                  <a:prstClr val="black"/>
                </a:solidFill>
                <a:latin typeface="Calibri" panose="020F0502020204030204"/>
                <a:ea typeface="+mn-ea"/>
                <a:cs typeface="+mn-cs"/>
              </a:rPr>
              <a:t>Static Screening </a:t>
            </a:r>
            <a:r>
              <a:rPr lang="en-US" sz="1800" b="1" kern="1200" dirty="0">
                <a:solidFill>
                  <a:prstClr val="black"/>
                </a:solidFill>
                <a:latin typeface="Calibri" panose="020F0502020204030204"/>
                <a:ea typeface="+mn-ea"/>
                <a:cs typeface="+mn-cs"/>
              </a:rPr>
              <a:t>- </a:t>
            </a:r>
            <a:r>
              <a:rPr lang="en-US" sz="1800" kern="1200" dirty="0">
                <a:solidFill>
                  <a:prstClr val="black"/>
                </a:solidFill>
                <a:latin typeface="Calibri" panose="020F0502020204030204"/>
                <a:ea typeface="+mn-ea"/>
                <a:cs typeface="+mn-cs"/>
              </a:rPr>
              <a:t>nuclei sit at </a:t>
            </a:r>
            <a:r>
              <a:rPr lang="en-US" sz="1800" b="1" kern="1200" dirty="0">
                <a:solidFill>
                  <a:prstClr val="black"/>
                </a:solidFill>
                <a:latin typeface="Calibri" panose="020F0502020204030204"/>
                <a:ea typeface="+mn-ea"/>
                <a:cs typeface="+mn-cs"/>
              </a:rPr>
              <a:t>rest</a:t>
            </a:r>
            <a:r>
              <a:rPr lang="en-US" sz="1800" kern="1200" dirty="0">
                <a:solidFill>
                  <a:prstClr val="black"/>
                </a:solidFill>
                <a:latin typeface="Calibri" panose="020F0502020204030204"/>
                <a:ea typeface="+mn-ea"/>
                <a:cs typeface="+mn-cs"/>
              </a:rPr>
              <a:t> in the global frame of the plasma and have a standard Debye-</a:t>
            </a:r>
            <a:r>
              <a:rPr lang="en-US" sz="1800" kern="1200" dirty="0" err="1">
                <a:solidFill>
                  <a:prstClr val="black"/>
                </a:solidFill>
                <a:latin typeface="Calibri" panose="020F0502020204030204"/>
                <a:ea typeface="+mn-ea"/>
                <a:cs typeface="+mn-cs"/>
              </a:rPr>
              <a:t>Hückel</a:t>
            </a:r>
            <a:r>
              <a:rPr lang="en-US" sz="1800" kern="1200" dirty="0">
                <a:solidFill>
                  <a:prstClr val="black"/>
                </a:solidFill>
                <a:latin typeface="Calibri" panose="020F0502020204030204"/>
                <a:ea typeface="+mn-ea"/>
                <a:cs typeface="+mn-cs"/>
              </a:rPr>
              <a:t> potential.</a:t>
            </a:r>
          </a:p>
          <a:p>
            <a:pPr marL="1276336" lvl="2" indent="-342900" defTabSz="685800">
              <a:lnSpc>
                <a:spcPct val="115000"/>
              </a:lnSpc>
              <a:buClrTx/>
              <a:buSzPts val="1500"/>
              <a:buFont typeface="Arial" panose="020B0604020202020204" pitchFamily="34" charset="0"/>
              <a:buChar char="•"/>
            </a:pPr>
            <a:r>
              <a:rPr lang="en-US" sz="1500" kern="1200" dirty="0">
                <a:solidFill>
                  <a:prstClr val="black"/>
                </a:solidFill>
                <a:latin typeface="Calibri" panose="020F0502020204030204"/>
                <a:ea typeface="+mn-ea"/>
                <a:cs typeface="+mn-cs"/>
              </a:rPr>
              <a:t>	E. E. Salpeter (1954)</a:t>
            </a:r>
            <a:r>
              <a:rPr lang="en-US" sz="1500" b="1" kern="1200" dirty="0">
                <a:solidFill>
                  <a:prstClr val="black"/>
                </a:solidFill>
                <a:latin typeface="Calibri" panose="020F0502020204030204"/>
                <a:ea typeface="+mn-ea"/>
                <a:cs typeface="+mn-cs"/>
              </a:rPr>
              <a:t>, </a:t>
            </a:r>
            <a:r>
              <a:rPr lang="en-US" sz="1500" kern="1200" dirty="0">
                <a:solidFill>
                  <a:prstClr val="black"/>
                </a:solidFill>
                <a:latin typeface="Calibri" panose="020F0502020204030204"/>
                <a:ea typeface="+mn-ea"/>
                <a:cs typeface="+mn-cs"/>
              </a:rPr>
              <a:t>Salpeter &amp; van Horn (1969),</a:t>
            </a:r>
            <a:r>
              <a:rPr lang="en-US" sz="1500" b="1" kern="1200" dirty="0">
                <a:solidFill>
                  <a:prstClr val="black"/>
                </a:solidFill>
                <a:latin typeface="Calibri" panose="020F0502020204030204"/>
                <a:ea typeface="+mn-ea"/>
                <a:cs typeface="+mn-cs"/>
              </a:rPr>
              <a:t> </a:t>
            </a:r>
            <a:r>
              <a:rPr lang="en-US" sz="1500" kern="1200" dirty="0" err="1">
                <a:solidFill>
                  <a:prstClr val="black"/>
                </a:solidFill>
                <a:latin typeface="Calibri" panose="020F0502020204030204"/>
                <a:ea typeface="+mn-ea"/>
                <a:cs typeface="+mn-cs"/>
              </a:rPr>
              <a:t>Famiano</a:t>
            </a:r>
            <a:r>
              <a:rPr lang="en-US" sz="1500" kern="1200" dirty="0">
                <a:solidFill>
                  <a:prstClr val="black"/>
                </a:solidFill>
                <a:latin typeface="Calibri" panose="020F0502020204030204"/>
                <a:ea typeface="+mn-ea"/>
                <a:cs typeface="+mn-cs"/>
              </a:rPr>
              <a:t> et al. (2016)</a:t>
            </a:r>
          </a:p>
          <a:p>
            <a:pPr marL="933436" lvl="2" defTabSz="685800">
              <a:lnSpc>
                <a:spcPct val="115000"/>
              </a:lnSpc>
              <a:buClrTx/>
              <a:buSzPts val="1500"/>
            </a:pPr>
            <a:endParaRPr lang="en-US" sz="1500" kern="1200" dirty="0">
              <a:solidFill>
                <a:prstClr val="black"/>
              </a:solidFill>
              <a:latin typeface="Calibri" panose="020F0502020204030204"/>
              <a:ea typeface="+mn-ea"/>
              <a:cs typeface="+mn-cs"/>
            </a:endParaRPr>
          </a:p>
          <a:p>
            <a:pPr marL="933436" lvl="1" indent="-342900" defTabSz="685800">
              <a:lnSpc>
                <a:spcPct val="115000"/>
              </a:lnSpc>
              <a:buClrTx/>
              <a:buSzPts val="1500"/>
              <a:buFont typeface="Arial" panose="020B0604020202020204" pitchFamily="34" charset="0"/>
              <a:buChar char="•"/>
            </a:pPr>
            <a:r>
              <a:rPr lang="en-US" sz="2100" b="1" kern="1200" dirty="0">
                <a:solidFill>
                  <a:prstClr val="black"/>
                </a:solidFill>
                <a:latin typeface="Calibri" panose="020F0502020204030204"/>
                <a:ea typeface="+mn-ea"/>
                <a:cs typeface="+mn-cs"/>
              </a:rPr>
              <a:t>Dynamic</a:t>
            </a:r>
            <a:r>
              <a:rPr lang="en-US" sz="2100" kern="1200" dirty="0">
                <a:solidFill>
                  <a:prstClr val="black"/>
                </a:solidFill>
                <a:latin typeface="Calibri" panose="020F0502020204030204"/>
                <a:ea typeface="+mn-ea"/>
                <a:cs typeface="+mn-cs"/>
              </a:rPr>
              <a:t> </a:t>
            </a:r>
            <a:r>
              <a:rPr lang="en-US" sz="2100" b="1" kern="1200" dirty="0">
                <a:solidFill>
                  <a:prstClr val="black"/>
                </a:solidFill>
                <a:latin typeface="Calibri" panose="020F0502020204030204"/>
                <a:ea typeface="+mn-ea"/>
                <a:cs typeface="+mn-cs"/>
              </a:rPr>
              <a:t>Screening</a:t>
            </a:r>
            <a:r>
              <a:rPr lang="en-US" sz="2100" kern="1200" dirty="0">
                <a:solidFill>
                  <a:prstClr val="black"/>
                </a:solidFill>
                <a:latin typeface="Calibri" panose="020F0502020204030204"/>
                <a:ea typeface="+mn-ea"/>
                <a:cs typeface="+mn-cs"/>
              </a:rPr>
              <a:t> - </a:t>
            </a:r>
            <a:r>
              <a:rPr lang="en-US" sz="1800" kern="1200" dirty="0">
                <a:solidFill>
                  <a:prstClr val="black"/>
                </a:solidFill>
                <a:latin typeface="Calibri" panose="020F0502020204030204"/>
                <a:ea typeface="+mn-ea"/>
                <a:cs typeface="+mn-cs"/>
              </a:rPr>
              <a:t>due to the temperature of the BBN plasma nuclei have a </a:t>
            </a:r>
            <a:r>
              <a:rPr lang="en-US" sz="1800" b="1" kern="1200" dirty="0">
                <a:solidFill>
                  <a:prstClr val="black"/>
                </a:solidFill>
                <a:latin typeface="Calibri" panose="020F0502020204030204"/>
                <a:ea typeface="+mn-ea"/>
                <a:cs typeface="+mn-cs"/>
              </a:rPr>
              <a:t>nonrelativistic</a:t>
            </a:r>
            <a:r>
              <a:rPr lang="en-US" sz="1800" kern="1200" dirty="0">
                <a:solidFill>
                  <a:prstClr val="black"/>
                </a:solidFill>
                <a:latin typeface="Calibri" panose="020F0502020204030204"/>
                <a:ea typeface="+mn-ea"/>
                <a:cs typeface="+mn-cs"/>
              </a:rPr>
              <a:t> thermal distribution of </a:t>
            </a:r>
            <a:r>
              <a:rPr lang="en-US" sz="1800" b="1" kern="1200" dirty="0">
                <a:solidFill>
                  <a:prstClr val="black"/>
                </a:solidFill>
                <a:latin typeface="Calibri" panose="020F0502020204030204"/>
                <a:ea typeface="+mn-ea"/>
                <a:cs typeface="+mn-cs"/>
              </a:rPr>
              <a:t>velocities.</a:t>
            </a:r>
          </a:p>
          <a:p>
            <a:pPr marL="1276336" lvl="2" indent="-342900" defTabSz="685800">
              <a:lnSpc>
                <a:spcPct val="115000"/>
              </a:lnSpc>
              <a:buClrTx/>
              <a:buSzPts val="1500"/>
              <a:buFont typeface="Arial" panose="020B0604020202020204" pitchFamily="34" charset="0"/>
              <a:buChar char="•"/>
            </a:pPr>
            <a:r>
              <a:rPr lang="en-US" sz="1500" kern="1200" dirty="0" err="1">
                <a:solidFill>
                  <a:prstClr val="black"/>
                </a:solidFill>
                <a:latin typeface="Calibri" panose="020F0502020204030204"/>
                <a:ea typeface="+mn-ea"/>
                <a:cs typeface="+mn-cs"/>
              </a:rPr>
              <a:t>Carraro</a:t>
            </a:r>
            <a:r>
              <a:rPr lang="en-US" sz="1500" kern="1200" dirty="0">
                <a:solidFill>
                  <a:prstClr val="black"/>
                </a:solidFill>
                <a:latin typeface="Calibri" panose="020F0502020204030204"/>
                <a:ea typeface="+mn-ea"/>
                <a:cs typeface="+mn-cs"/>
              </a:rPr>
              <a:t> et al. (1988), X. Yao et al. (2017), B. Hwang et al. (2021)</a:t>
            </a:r>
          </a:p>
          <a:p>
            <a:pPr marL="1276336" lvl="2" indent="-342900" defTabSz="685800">
              <a:lnSpc>
                <a:spcPct val="115000"/>
              </a:lnSpc>
              <a:buClrTx/>
              <a:buSzPts val="1500"/>
              <a:buFont typeface="Arial" panose="020B0604020202020204" pitchFamily="34" charset="0"/>
              <a:buChar char="•"/>
            </a:pPr>
            <a:r>
              <a:rPr lang="en-US" sz="1500" kern="1200" dirty="0">
                <a:solidFill>
                  <a:prstClr val="black"/>
                </a:solidFill>
                <a:latin typeface="Calibri" panose="020F0502020204030204"/>
                <a:ea typeface="+mn-ea"/>
                <a:cs typeface="+mn-cs"/>
              </a:rPr>
              <a:t>Static screening </a:t>
            </a:r>
            <a:r>
              <a:rPr lang="en-US" sz="1500" b="1" kern="1200" dirty="0">
                <a:solidFill>
                  <a:prstClr val="black"/>
                </a:solidFill>
                <a:latin typeface="Calibri" panose="020F0502020204030204"/>
                <a:ea typeface="+mn-ea"/>
                <a:cs typeface="+mn-cs"/>
              </a:rPr>
              <a:t>potential</a:t>
            </a:r>
            <a:r>
              <a:rPr lang="en-US" sz="1500" kern="1200" dirty="0">
                <a:solidFill>
                  <a:prstClr val="black"/>
                </a:solidFill>
                <a:latin typeface="Calibri" panose="020F0502020204030204"/>
                <a:ea typeface="+mn-ea"/>
                <a:cs typeface="+mn-cs"/>
              </a:rPr>
              <a:t> has </a:t>
            </a:r>
            <a:r>
              <a:rPr lang="en-US" sz="1500" b="1" kern="1200" dirty="0">
                <a:solidFill>
                  <a:prstClr val="black"/>
                </a:solidFill>
                <a:latin typeface="Calibri" panose="020F0502020204030204"/>
                <a:ea typeface="+mn-ea"/>
                <a:cs typeface="+mn-cs"/>
              </a:rPr>
              <a:t>corrections</a:t>
            </a:r>
            <a:r>
              <a:rPr lang="en-US" sz="1500" kern="1200" dirty="0">
                <a:solidFill>
                  <a:prstClr val="black"/>
                </a:solidFill>
                <a:latin typeface="Calibri" panose="020F0502020204030204"/>
                <a:ea typeface="+mn-ea"/>
                <a:cs typeface="+mn-cs"/>
              </a:rPr>
              <a:t> due to the </a:t>
            </a:r>
            <a:r>
              <a:rPr lang="en-US" sz="1500" b="1" kern="1200" dirty="0">
                <a:solidFill>
                  <a:prstClr val="black"/>
                </a:solidFill>
                <a:latin typeface="Calibri" panose="020F0502020204030204"/>
                <a:ea typeface="+mn-ea"/>
                <a:cs typeface="+mn-cs"/>
              </a:rPr>
              <a:t>motion</a:t>
            </a:r>
            <a:r>
              <a:rPr lang="en-US" sz="1500" kern="1200" dirty="0">
                <a:solidFill>
                  <a:prstClr val="black"/>
                </a:solidFill>
                <a:latin typeface="Calibri" panose="020F0502020204030204"/>
                <a:ea typeface="+mn-ea"/>
                <a:cs typeface="+mn-cs"/>
              </a:rPr>
              <a:t> of nuclei.</a:t>
            </a:r>
          </a:p>
          <a:p>
            <a:pPr marL="1276336" lvl="2" indent="-342900" defTabSz="685800">
              <a:lnSpc>
                <a:spcPct val="115000"/>
              </a:lnSpc>
              <a:buClrTx/>
              <a:buSzPts val="1500"/>
              <a:buFont typeface="Arial" panose="020B0604020202020204" pitchFamily="34" charset="0"/>
              <a:buChar char="•"/>
            </a:pPr>
            <a:endParaRPr lang="en-US" sz="1500" kern="1200" dirty="0">
              <a:solidFill>
                <a:prstClr val="black"/>
              </a:solidFill>
              <a:latin typeface="Calibri" panose="020F0502020204030204"/>
              <a:ea typeface="+mn-ea"/>
              <a:cs typeface="+mn-cs"/>
            </a:endParaRPr>
          </a:p>
          <a:p>
            <a:pPr marL="933436" lvl="1" indent="-342900" defTabSz="685800">
              <a:lnSpc>
                <a:spcPct val="115000"/>
              </a:lnSpc>
              <a:buClrTx/>
              <a:buSzPts val="1500"/>
              <a:buFont typeface="Arial" panose="020B0604020202020204" pitchFamily="34" charset="0"/>
              <a:buChar char="•"/>
            </a:pPr>
            <a:r>
              <a:rPr lang="en-US" sz="2100" b="1" kern="1200" dirty="0">
                <a:solidFill>
                  <a:prstClr val="black"/>
                </a:solidFill>
                <a:latin typeface="Calibri" panose="020F0502020204030204"/>
                <a:ea typeface="+mn-ea"/>
                <a:cs typeface="+mn-cs"/>
              </a:rPr>
              <a:t>Damped-Dynamic Screening –</a:t>
            </a:r>
            <a:r>
              <a:rPr lang="en-US" sz="2100" kern="1200" dirty="0">
                <a:solidFill>
                  <a:prstClr val="black"/>
                </a:solidFill>
                <a:latin typeface="Calibri" panose="020F0502020204030204"/>
                <a:ea typeface="+mn-ea"/>
                <a:cs typeface="+mn-cs"/>
              </a:rPr>
              <a:t> </a:t>
            </a:r>
            <a:r>
              <a:rPr lang="en-US" sz="1800" b="1" kern="1200" dirty="0">
                <a:solidFill>
                  <a:prstClr val="black"/>
                </a:solidFill>
                <a:latin typeface="Calibri" panose="020F0502020204030204"/>
                <a:ea typeface="+mn-ea"/>
                <a:cs typeface="+mn-cs"/>
              </a:rPr>
              <a:t>collisions</a:t>
            </a:r>
            <a:r>
              <a:rPr lang="en-US" sz="1800" kern="1200" dirty="0">
                <a:solidFill>
                  <a:prstClr val="black"/>
                </a:solidFill>
                <a:latin typeface="Calibri" panose="020F0502020204030204"/>
                <a:ea typeface="+mn-ea"/>
                <a:cs typeface="+mn-cs"/>
              </a:rPr>
              <a:t> between plasma particles cause </a:t>
            </a:r>
            <a:r>
              <a:rPr lang="en-US" sz="1800" b="1" kern="1200" dirty="0">
                <a:solidFill>
                  <a:prstClr val="black"/>
                </a:solidFill>
                <a:latin typeface="Calibri" panose="020F0502020204030204"/>
                <a:ea typeface="+mn-ea"/>
                <a:cs typeface="+mn-cs"/>
              </a:rPr>
              <a:t>damping</a:t>
            </a:r>
            <a:r>
              <a:rPr lang="en-US" sz="1800" kern="1200" dirty="0">
                <a:solidFill>
                  <a:prstClr val="black"/>
                </a:solidFill>
                <a:latin typeface="Calibri" panose="020F0502020204030204"/>
                <a:ea typeface="+mn-ea"/>
                <a:cs typeface="+mn-cs"/>
              </a:rPr>
              <a:t> in the dynamic screened potential. </a:t>
            </a:r>
            <a:endParaRPr lang="en-US" sz="1800" u="sng" kern="1200" dirty="0">
              <a:solidFill>
                <a:prstClr val="black"/>
              </a:solidFill>
              <a:latin typeface="Calibri" panose="020F0502020204030204"/>
              <a:ea typeface="+mn-ea"/>
              <a:cs typeface="+mn-cs"/>
            </a:endParaRPr>
          </a:p>
          <a:p>
            <a:pPr marL="590536" lvl="1" defTabSz="685800">
              <a:lnSpc>
                <a:spcPct val="115000"/>
              </a:lnSpc>
              <a:buClrTx/>
              <a:buSzPts val="1500"/>
            </a:pPr>
            <a:endParaRPr sz="2100" b="1" kern="1200" dirty="0">
              <a:solidFill>
                <a:prstClr val="black"/>
              </a:solidFill>
              <a:latin typeface="Calibri" panose="020F0502020204030204"/>
              <a:ea typeface="+mn-ea"/>
              <a:cs typeface="+mn-cs"/>
            </a:endParaRPr>
          </a:p>
        </p:txBody>
      </p:sp>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11</a:t>
            </a:fld>
            <a:endParaRPr kern="1200" dirty="0">
              <a:solidFill>
                <a:srgbClr val="44546A"/>
              </a:solidFill>
            </a:endParaRPr>
          </a:p>
        </p:txBody>
      </p:sp>
      <p:pic>
        <p:nvPicPr>
          <p:cNvPr id="3" name="Picture 2">
            <a:extLst>
              <a:ext uri="{FF2B5EF4-FFF2-40B4-BE49-F238E27FC236}">
                <a16:creationId xmlns:a16="http://schemas.microsoft.com/office/drawing/2014/main" id="{F67AE4BB-CA07-A848-8730-C6B97AC04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6840" y="1396686"/>
            <a:ext cx="1997468" cy="47047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56;p36">
            <a:extLst>
              <a:ext uri="{FF2B5EF4-FFF2-40B4-BE49-F238E27FC236}">
                <a16:creationId xmlns:a16="http://schemas.microsoft.com/office/drawing/2014/main" id="{16FB486D-037E-8385-E196-B991A44A697F}"/>
              </a:ext>
            </a:extLst>
          </p:cNvPr>
          <p:cNvSpPr txBox="1"/>
          <p:nvPr/>
        </p:nvSpPr>
        <p:spPr>
          <a:xfrm>
            <a:off x="7320958" y="3081929"/>
            <a:ext cx="1727700" cy="523190"/>
          </a:xfrm>
          <a:prstGeom prst="rect">
            <a:avLst/>
          </a:prstGeom>
          <a:noFill/>
          <a:ln>
            <a:noFill/>
          </a:ln>
        </p:spPr>
        <p:txBody>
          <a:bodyPr spcFirstLastPara="1" wrap="square" lIns="91425" tIns="91425" rIns="91425" bIns="91425" anchor="t" anchorCtr="0">
            <a:spAutoFit/>
          </a:bodyPr>
          <a:lstStyle/>
          <a:p>
            <a:pPr defTabSz="685800">
              <a:buClrTx/>
            </a:pPr>
            <a:r>
              <a:rPr lang="en" sz="1100" i="1" kern="1200" dirty="0">
                <a:solidFill>
                  <a:prstClr val="black"/>
                </a:solidFill>
                <a:latin typeface="Calibri" panose="020F0502020204030204"/>
                <a:ea typeface="+mn-ea"/>
                <a:cs typeface="+mn-cs"/>
              </a:rPr>
              <a:t>(Most probable velocity Boltzmann Distribution)</a:t>
            </a:r>
            <a:endParaRPr sz="1100" i="1" kern="1200" dirty="0">
              <a:solidFill>
                <a:prstClr val="black"/>
              </a:solidFill>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E3EAA5A-B279-99E1-C683-B84B7479D289}"/>
                  </a:ext>
                </a:extLst>
              </p:cNvPr>
              <p:cNvSpPr txBox="1"/>
              <p:nvPr/>
            </p:nvSpPr>
            <p:spPr>
              <a:xfrm>
                <a:off x="5818803" y="3992478"/>
                <a:ext cx="2681155" cy="959045"/>
              </a:xfrm>
              <a:prstGeom prst="rect">
                <a:avLst/>
              </a:prstGeom>
              <a:noFill/>
              <a:ln w="19050">
                <a:solidFill>
                  <a:schemeClr val="tx1"/>
                </a:solidFill>
                <a:prstDash val="lgDash"/>
              </a:ln>
            </p:spPr>
            <p:txBody>
              <a:bodyPr wrap="square" rtlCol="0">
                <a:spAutoFit/>
              </a:bodyPr>
              <a:lstStyle/>
              <a:p>
                <a:pPr defTabSz="685800">
                  <a:buClrTx/>
                </a:pPr>
                <a:r>
                  <a:rPr lang="en-US" sz="1800" b="1" kern="1200" dirty="0">
                    <a:solidFill>
                      <a:srgbClr val="C00000"/>
                    </a:solidFill>
                    <a:latin typeface="Calibri" panose="020F0502020204030204"/>
                    <a:ea typeface="+mn-ea"/>
                    <a:cs typeface="+mn-cs"/>
                  </a:rPr>
                  <a:t>Usually, models assume the weak field limit </a:t>
                </a:r>
                <a14:m>
                  <m:oMath xmlns:m="http://schemas.openxmlformats.org/officeDocument/2006/math">
                    <m:f>
                      <m:fPr>
                        <m:type m:val="skw"/>
                        <m:ctrlPr>
                          <a:rPr lang="en-US" sz="1800" b="1" i="1" kern="1200">
                            <a:solidFill>
                              <a:srgbClr val="C00000"/>
                            </a:solidFill>
                            <a:latin typeface="Cambria Math" panose="02040503050406030204" pitchFamily="18" charset="0"/>
                            <a:ea typeface="+mn-ea"/>
                            <a:cs typeface="+mn-cs"/>
                          </a:rPr>
                        </m:ctrlPr>
                      </m:fPr>
                      <m:num>
                        <m:r>
                          <a:rPr lang="en-US" sz="1800" b="1" i="1" kern="1200">
                            <a:solidFill>
                              <a:srgbClr val="C00000"/>
                            </a:solidFill>
                            <a:latin typeface="Cambria Math" panose="02040503050406030204" pitchFamily="18" charset="0"/>
                            <a:ea typeface="+mn-ea"/>
                            <a:cs typeface="+mn-cs"/>
                          </a:rPr>
                          <m:t>𝒆</m:t>
                        </m:r>
                        <m:r>
                          <a:rPr lang="en-US" sz="1800" b="1" i="1" kern="1200">
                            <a:solidFill>
                              <a:srgbClr val="C00000"/>
                            </a:solidFill>
                            <a:latin typeface="Cambria Math" panose="02040503050406030204" pitchFamily="18" charset="0"/>
                            <a:ea typeface="Cambria Math" panose="02040503050406030204" pitchFamily="18" charset="0"/>
                            <a:cs typeface="+mn-cs"/>
                          </a:rPr>
                          <m:t>𝝓</m:t>
                        </m:r>
                      </m:num>
                      <m:den>
                        <m:r>
                          <a:rPr lang="en-US" sz="1800" b="1" i="1" kern="1200">
                            <a:solidFill>
                              <a:srgbClr val="C00000"/>
                            </a:solidFill>
                            <a:latin typeface="Cambria Math" panose="02040503050406030204" pitchFamily="18" charset="0"/>
                            <a:ea typeface="+mn-ea"/>
                            <a:cs typeface="+mn-cs"/>
                          </a:rPr>
                          <m:t>𝑻</m:t>
                        </m:r>
                      </m:den>
                    </m:f>
                    <m:r>
                      <a:rPr lang="en-US" sz="1800" b="1" i="1" kern="1200">
                        <a:solidFill>
                          <a:srgbClr val="C00000"/>
                        </a:solidFill>
                        <a:latin typeface="Cambria Math" panose="02040503050406030204" pitchFamily="18" charset="0"/>
                        <a:ea typeface="+mn-ea"/>
                        <a:cs typeface="+mn-cs"/>
                      </a:rPr>
                      <m:t>≪</m:t>
                    </m:r>
                    <m:r>
                      <a:rPr lang="en-US" sz="1800" b="1" i="1" kern="1200">
                        <a:solidFill>
                          <a:srgbClr val="C00000"/>
                        </a:solidFill>
                        <a:latin typeface="Cambria Math" panose="02040503050406030204" pitchFamily="18" charset="0"/>
                        <a:ea typeface="+mn-ea"/>
                        <a:cs typeface="+mn-cs"/>
                      </a:rPr>
                      <m:t>𝟏</m:t>
                    </m:r>
                  </m:oMath>
                </a14:m>
                <a:endParaRPr lang="en-US" sz="1800" b="1" kern="1200" dirty="0">
                  <a:solidFill>
                    <a:srgbClr val="C00000"/>
                  </a:solidFill>
                  <a:latin typeface="Calibri" panose="020F0502020204030204"/>
                  <a:ea typeface="+mn-ea"/>
                  <a:cs typeface="+mn-cs"/>
                </a:endParaRPr>
              </a:p>
            </p:txBody>
          </p:sp>
        </mc:Choice>
        <mc:Fallback>
          <p:sp>
            <p:nvSpPr>
              <p:cNvPr id="2" name="TextBox 1">
                <a:extLst>
                  <a:ext uri="{FF2B5EF4-FFF2-40B4-BE49-F238E27FC236}">
                    <a16:creationId xmlns:a16="http://schemas.microsoft.com/office/drawing/2014/main" id="{CE3EAA5A-B279-99E1-C683-B84B7479D289}"/>
                  </a:ext>
                </a:extLst>
              </p:cNvPr>
              <p:cNvSpPr txBox="1">
                <a:spLocks noRot="1" noChangeAspect="1" noMove="1" noResize="1" noEditPoints="1" noAdjustHandles="1" noChangeArrowheads="1" noChangeShapeType="1" noTextEdit="1"/>
              </p:cNvSpPr>
              <p:nvPr/>
            </p:nvSpPr>
            <p:spPr>
              <a:xfrm>
                <a:off x="5818803" y="3992478"/>
                <a:ext cx="2681155" cy="959045"/>
              </a:xfrm>
              <a:prstGeom prst="rect">
                <a:avLst/>
              </a:prstGeom>
              <a:blipFill>
                <a:blip r:embed="rId4"/>
                <a:stretch>
                  <a:fillRect l="-8597" t="-3125" b="-86875"/>
                </a:stretch>
              </a:blipFill>
              <a:ln w="19050">
                <a:solidFill>
                  <a:schemeClr val="tx1"/>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461CB7-475E-FD96-32A8-155DF4EAD2ED}"/>
                  </a:ext>
                </a:extLst>
              </p:cNvPr>
              <p:cNvSpPr txBox="1"/>
              <p:nvPr/>
            </p:nvSpPr>
            <p:spPr>
              <a:xfrm>
                <a:off x="276579" y="243979"/>
                <a:ext cx="8319709" cy="523220"/>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BBN </a:t>
                </a:r>
                <a14:m>
                  <m:oMath xmlns:m="http://schemas.openxmlformats.org/officeDocument/2006/math">
                    <m:sSup>
                      <m:sSupPr>
                        <m:ctrlPr>
                          <a:rPr lang="en-US" sz="28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8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28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28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8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28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28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Screening Models</a:t>
                </a:r>
              </a:p>
            </p:txBody>
          </p:sp>
        </mc:Choice>
        <mc:Fallback xmlns="">
          <p:sp>
            <p:nvSpPr>
              <p:cNvPr id="10" name="TextBox 9">
                <a:extLst>
                  <a:ext uri="{FF2B5EF4-FFF2-40B4-BE49-F238E27FC236}">
                    <a16:creationId xmlns:a16="http://schemas.microsoft.com/office/drawing/2014/main" id="{0B461CB7-475E-FD96-32A8-155DF4EAD2ED}"/>
                  </a:ext>
                </a:extLst>
              </p:cNvPr>
              <p:cNvSpPr txBox="1">
                <a:spLocks noRot="1" noChangeAspect="1" noMove="1" noResize="1" noEditPoints="1" noAdjustHandles="1" noChangeArrowheads="1" noChangeShapeType="1" noTextEdit="1"/>
              </p:cNvSpPr>
              <p:nvPr/>
            </p:nvSpPr>
            <p:spPr>
              <a:xfrm>
                <a:off x="276579" y="243979"/>
                <a:ext cx="8319709"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B1B0D1C-C71C-233D-8B8E-02D652C82513}"/>
                  </a:ext>
                </a:extLst>
              </p:cNvPr>
              <p:cNvSpPr txBox="1"/>
              <p:nvPr/>
            </p:nvSpPr>
            <p:spPr>
              <a:xfrm>
                <a:off x="6887287" y="2369116"/>
                <a:ext cx="2169761" cy="818366"/>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sz="1800" i="1" kern="1200" smtClean="0">
                              <a:solidFill>
                                <a:prstClr val="black"/>
                              </a:solidFill>
                              <a:latin typeface="Cambria Math" panose="02040503050406030204" pitchFamily="18" charset="0"/>
                              <a:ea typeface="+mn-ea"/>
                              <a:cs typeface="+mn-cs"/>
                            </a:rPr>
                          </m:ctrlPr>
                        </m:sSubPr>
                        <m:e>
                          <m:r>
                            <a:rPr lang="en-US" sz="1800" i="1" kern="1200">
                              <a:solidFill>
                                <a:prstClr val="black"/>
                              </a:solidFill>
                              <a:latin typeface="Cambria Math" panose="02040503050406030204" pitchFamily="18" charset="0"/>
                              <a:ea typeface="Cambria Math" panose="02040503050406030204" pitchFamily="18" charset="0"/>
                              <a:cs typeface="+mn-cs"/>
                            </a:rPr>
                            <m:t>𝛽</m:t>
                          </m:r>
                        </m:e>
                        <m:sub>
                          <m:r>
                            <a:rPr lang="en-US" sz="1800" i="1" kern="1200">
                              <a:solidFill>
                                <a:prstClr val="black"/>
                              </a:solidFill>
                              <a:latin typeface="Cambria Math" panose="02040503050406030204" pitchFamily="18" charset="0"/>
                              <a:ea typeface="+mn-ea"/>
                              <a:cs typeface="+mn-cs"/>
                            </a:rPr>
                            <m:t>𝑁</m:t>
                          </m:r>
                        </m:sub>
                      </m:sSub>
                      <m:r>
                        <a:rPr lang="en-US" sz="1800" i="1" kern="1200">
                          <a:solidFill>
                            <a:prstClr val="black"/>
                          </a:solidFill>
                          <a:latin typeface="Cambria Math" panose="02040503050406030204" pitchFamily="18" charset="0"/>
                          <a:ea typeface="+mn-ea"/>
                          <a:cs typeface="+mn-cs"/>
                        </a:rPr>
                        <m:t>=</m:t>
                      </m:r>
                      <m:f>
                        <m:fPr>
                          <m:type m:val="skw"/>
                          <m:ctrlPr>
                            <a:rPr lang="en-US" sz="1800" i="1" kern="1200">
                              <a:solidFill>
                                <a:prstClr val="black"/>
                              </a:solidFill>
                              <a:latin typeface="Cambria Math" panose="02040503050406030204" pitchFamily="18" charset="0"/>
                              <a:ea typeface="+mn-ea"/>
                              <a:cs typeface="+mn-cs"/>
                            </a:rPr>
                          </m:ctrlPr>
                        </m:fPr>
                        <m:num>
                          <m:sSub>
                            <m:sSubPr>
                              <m:ctrlPr>
                                <a:rPr lang="en-US" sz="1800" i="1" kern="1200">
                                  <a:solidFill>
                                    <a:prstClr val="black"/>
                                  </a:solidFill>
                                  <a:latin typeface="Cambria Math" panose="02040503050406030204" pitchFamily="18" charset="0"/>
                                  <a:ea typeface="+mn-ea"/>
                                  <a:cs typeface="+mn-cs"/>
                                </a:rPr>
                              </m:ctrlPr>
                            </m:sSubPr>
                            <m:e>
                              <m:r>
                                <a:rPr lang="en-US" sz="1800" i="1" kern="1200">
                                  <a:solidFill>
                                    <a:prstClr val="black"/>
                                  </a:solidFill>
                                  <a:latin typeface="Cambria Math" panose="02040503050406030204" pitchFamily="18" charset="0"/>
                                  <a:ea typeface="+mn-ea"/>
                                  <a:cs typeface="+mn-cs"/>
                                </a:rPr>
                                <m:t>𝑣</m:t>
                              </m:r>
                            </m:e>
                            <m:sub>
                              <m:r>
                                <a:rPr lang="en-US" sz="1800" i="1" kern="1200">
                                  <a:solidFill>
                                    <a:prstClr val="black"/>
                                  </a:solidFill>
                                  <a:latin typeface="Cambria Math" panose="02040503050406030204" pitchFamily="18" charset="0"/>
                                  <a:ea typeface="+mn-ea"/>
                                  <a:cs typeface="+mn-cs"/>
                                </a:rPr>
                                <m:t>𝑁</m:t>
                              </m:r>
                            </m:sub>
                          </m:sSub>
                        </m:num>
                        <m:den>
                          <m:r>
                            <a:rPr lang="en-US" sz="1800" i="1" kern="1200">
                              <a:solidFill>
                                <a:prstClr val="black"/>
                              </a:solidFill>
                              <a:latin typeface="Cambria Math" panose="02040503050406030204" pitchFamily="18" charset="0"/>
                              <a:ea typeface="+mn-ea"/>
                              <a:cs typeface="+mn-cs"/>
                            </a:rPr>
                            <m:t>𝑐</m:t>
                          </m:r>
                        </m:den>
                      </m:f>
                      <m:r>
                        <a:rPr lang="en-US" sz="1800" i="1" kern="1200">
                          <a:solidFill>
                            <a:prstClr val="black"/>
                          </a:solidFill>
                          <a:latin typeface="Cambria Math" panose="02040503050406030204" pitchFamily="18" charset="0"/>
                          <a:ea typeface="Cambria Math" panose="02040503050406030204" pitchFamily="18" charset="0"/>
                          <a:cs typeface="+mn-cs"/>
                        </a:rPr>
                        <m:t>≈ </m:t>
                      </m:r>
                      <m:rad>
                        <m:radPr>
                          <m:degHide m:val="on"/>
                          <m:ctrlPr>
                            <a:rPr lang="en-US" sz="1800" i="1" kern="1200">
                              <a:solidFill>
                                <a:prstClr val="black"/>
                              </a:solidFill>
                              <a:latin typeface="Cambria Math" panose="02040503050406030204" pitchFamily="18" charset="0"/>
                              <a:ea typeface="Cambria Math" panose="02040503050406030204" pitchFamily="18" charset="0"/>
                              <a:cs typeface="+mn-cs"/>
                            </a:rPr>
                          </m:ctrlPr>
                        </m:radPr>
                        <m:deg/>
                        <m:e>
                          <m:f>
                            <m:fPr>
                              <m:ctrlPr>
                                <a:rPr lang="en-US" sz="1800" i="1" kern="1200">
                                  <a:solidFill>
                                    <a:prstClr val="black"/>
                                  </a:solidFill>
                                  <a:latin typeface="Cambria Math" panose="02040503050406030204" pitchFamily="18" charset="0"/>
                                  <a:ea typeface="Cambria Math" panose="02040503050406030204" pitchFamily="18" charset="0"/>
                                  <a:cs typeface="+mn-cs"/>
                                </a:rPr>
                              </m:ctrlPr>
                            </m:fPr>
                            <m:num>
                              <m:r>
                                <a:rPr lang="en-US" sz="1800" i="1" kern="1200">
                                  <a:solidFill>
                                    <a:prstClr val="black"/>
                                  </a:solidFill>
                                  <a:latin typeface="Cambria Math" panose="02040503050406030204" pitchFamily="18" charset="0"/>
                                  <a:ea typeface="Cambria Math" panose="02040503050406030204" pitchFamily="18" charset="0"/>
                                  <a:cs typeface="+mn-cs"/>
                                </a:rPr>
                                <m:t>2</m:t>
                              </m:r>
                              <m:r>
                                <a:rPr lang="en-US" sz="1800" i="1" kern="1200">
                                  <a:solidFill>
                                    <a:prstClr val="black"/>
                                  </a:solidFill>
                                  <a:latin typeface="Cambria Math" panose="02040503050406030204" pitchFamily="18" charset="0"/>
                                  <a:ea typeface="Cambria Math" panose="02040503050406030204" pitchFamily="18" charset="0"/>
                                  <a:cs typeface="+mn-cs"/>
                                </a:rPr>
                                <m:t>𝑇</m:t>
                              </m:r>
                            </m:num>
                            <m:den>
                              <m:sSub>
                                <m:sSubPr>
                                  <m:ctrlPr>
                                    <a:rPr lang="en-US" sz="1800" i="1" kern="1200">
                                      <a:solidFill>
                                        <a:prstClr val="black"/>
                                      </a:solidFill>
                                      <a:latin typeface="Cambria Math" panose="02040503050406030204" pitchFamily="18" charset="0"/>
                                      <a:ea typeface="Cambria Math" panose="02040503050406030204" pitchFamily="18" charset="0"/>
                                      <a:cs typeface="+mn-cs"/>
                                    </a:rPr>
                                  </m:ctrlPr>
                                </m:sSubPr>
                                <m:e>
                                  <m:r>
                                    <a:rPr lang="en-US" sz="1800" i="1" kern="1200">
                                      <a:solidFill>
                                        <a:prstClr val="black"/>
                                      </a:solidFill>
                                      <a:latin typeface="Cambria Math" panose="02040503050406030204" pitchFamily="18" charset="0"/>
                                      <a:ea typeface="Cambria Math" panose="02040503050406030204" pitchFamily="18" charset="0"/>
                                      <a:cs typeface="+mn-cs"/>
                                    </a:rPr>
                                    <m:t>𝑚</m:t>
                                  </m:r>
                                </m:e>
                                <m:sub>
                                  <m:r>
                                    <a:rPr lang="en-US" sz="1800" i="1" kern="1200">
                                      <a:solidFill>
                                        <a:prstClr val="black"/>
                                      </a:solidFill>
                                      <a:latin typeface="Cambria Math" panose="02040503050406030204" pitchFamily="18" charset="0"/>
                                      <a:ea typeface="Cambria Math" panose="02040503050406030204" pitchFamily="18" charset="0"/>
                                      <a:cs typeface="+mn-cs"/>
                                    </a:rPr>
                                    <m:t>𝑁</m:t>
                                  </m:r>
                                </m:sub>
                              </m:sSub>
                              <m:sSup>
                                <m:sSupPr>
                                  <m:ctrlPr>
                                    <a:rPr lang="en-US" sz="1800" b="0" i="1" kern="1200" smtClean="0">
                                      <a:solidFill>
                                        <a:prstClr val="black"/>
                                      </a:solidFill>
                                      <a:latin typeface="Cambria Math" panose="02040503050406030204" pitchFamily="18" charset="0"/>
                                      <a:ea typeface="Cambria Math" panose="02040503050406030204" pitchFamily="18" charset="0"/>
                                      <a:cs typeface="+mn-cs"/>
                                    </a:rPr>
                                  </m:ctrlPr>
                                </m:sSupPr>
                                <m:e>
                                  <m:r>
                                    <a:rPr lang="en-US" sz="1800" b="0" i="1" kern="1200" smtClean="0">
                                      <a:solidFill>
                                        <a:prstClr val="black"/>
                                      </a:solidFill>
                                      <a:latin typeface="Cambria Math" panose="02040503050406030204" pitchFamily="18" charset="0"/>
                                      <a:ea typeface="Cambria Math" panose="02040503050406030204" pitchFamily="18" charset="0"/>
                                      <a:cs typeface="+mn-cs"/>
                                    </a:rPr>
                                    <m:t>𝑐</m:t>
                                  </m:r>
                                </m:e>
                                <m:sup>
                                  <m:r>
                                    <a:rPr lang="en-US" sz="1800" b="0" i="1" kern="1200" smtClean="0">
                                      <a:solidFill>
                                        <a:prstClr val="black"/>
                                      </a:solidFill>
                                      <a:latin typeface="Cambria Math" panose="02040503050406030204" pitchFamily="18" charset="0"/>
                                      <a:ea typeface="Cambria Math" panose="02040503050406030204" pitchFamily="18" charset="0"/>
                                      <a:cs typeface="+mn-cs"/>
                                    </a:rPr>
                                    <m:t>2</m:t>
                                  </m:r>
                                </m:sup>
                              </m:sSup>
                            </m:den>
                          </m:f>
                        </m:e>
                      </m:rad>
                    </m:oMath>
                  </m:oMathPara>
                </a14:m>
                <a:endParaRPr lang="en-US" sz="1800" kern="1200" dirty="0">
                  <a:solidFill>
                    <a:prstClr val="black"/>
                  </a:solidFill>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1B1B0D1C-C71C-233D-8B8E-02D652C82513}"/>
                  </a:ext>
                </a:extLst>
              </p:cNvPr>
              <p:cNvSpPr txBox="1">
                <a:spLocks noRot="1" noChangeAspect="1" noMove="1" noResize="1" noEditPoints="1" noAdjustHandles="1" noChangeArrowheads="1" noChangeShapeType="1" noTextEdit="1"/>
              </p:cNvSpPr>
              <p:nvPr/>
            </p:nvSpPr>
            <p:spPr>
              <a:xfrm>
                <a:off x="6887287" y="2369116"/>
                <a:ext cx="2169761" cy="818366"/>
              </a:xfrm>
              <a:prstGeom prst="rect">
                <a:avLst/>
              </a:prstGeom>
              <a:blipFill>
                <a:blip r:embed="rId6"/>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9BB872E-E216-BE96-3525-8CAB4E2512A8}"/>
              </a:ext>
            </a:extLst>
          </p:cNvPr>
          <p:cNvSpPr txBox="1"/>
          <p:nvPr/>
        </p:nvSpPr>
        <p:spPr>
          <a:xfrm>
            <a:off x="276579" y="4229818"/>
            <a:ext cx="8879534" cy="276999"/>
          </a:xfrm>
          <a:prstGeom prst="rect">
            <a:avLst/>
          </a:prstGeom>
          <a:noFill/>
        </p:spPr>
        <p:txBody>
          <a:bodyPr wrap="square" rtlCol="0">
            <a:spAutoFit/>
          </a:bodyPr>
          <a:lstStyle/>
          <a:p>
            <a:r>
              <a:rPr lang="en-US" sz="1200">
                <a:solidFill>
                  <a:schemeClr val="accent1"/>
                </a:solidFill>
              </a:rPr>
              <a:t> C. </a:t>
            </a:r>
            <a:r>
              <a:rPr lang="en-US" sz="1200" dirty="0">
                <a:solidFill>
                  <a:schemeClr val="accent1"/>
                </a:solidFill>
              </a:rPr>
              <a:t>Grayson, C. T. Yang, M. </a:t>
            </a:r>
            <a:r>
              <a:rPr lang="en-US" sz="1200" dirty="0" err="1">
                <a:solidFill>
                  <a:schemeClr val="accent1"/>
                </a:solidFill>
              </a:rPr>
              <a:t>Formanek</a:t>
            </a:r>
            <a:r>
              <a:rPr lang="en-US" sz="1200" dirty="0">
                <a:solidFill>
                  <a:schemeClr val="accent1"/>
                </a:solidFill>
              </a:rPr>
              <a:t>, J. </a:t>
            </a:r>
            <a:r>
              <a:rPr lang="en-US" sz="1200" dirty="0" err="1">
                <a:solidFill>
                  <a:schemeClr val="accent1"/>
                </a:solidFill>
              </a:rPr>
              <a:t>Rafelski</a:t>
            </a:r>
            <a:r>
              <a:rPr lang="en-US" sz="1200" dirty="0">
                <a:solidFill>
                  <a:schemeClr val="accent1"/>
                </a:solidFill>
              </a:rPr>
              <a:t>, Annals Phys. 458 (2023)</a:t>
            </a:r>
          </a:p>
        </p:txBody>
      </p:sp>
      <p:sp>
        <p:nvSpPr>
          <p:cNvPr id="4" name="TextBox 3">
            <a:extLst>
              <a:ext uri="{FF2B5EF4-FFF2-40B4-BE49-F238E27FC236}">
                <a16:creationId xmlns:a16="http://schemas.microsoft.com/office/drawing/2014/main" id="{614BDC84-553F-8848-ECB4-AA82DA3386FC}"/>
              </a:ext>
            </a:extLst>
          </p:cNvPr>
          <p:cNvSpPr txBox="1"/>
          <p:nvPr/>
        </p:nvSpPr>
        <p:spPr>
          <a:xfrm>
            <a:off x="966236" y="4533385"/>
            <a:ext cx="4338541" cy="584775"/>
          </a:xfrm>
          <a:prstGeom prst="rect">
            <a:avLst/>
          </a:prstGeom>
          <a:noFill/>
        </p:spPr>
        <p:txBody>
          <a:bodyPr wrap="square" rtlCol="0">
            <a:spAutoFit/>
          </a:bodyPr>
          <a:lstStyle/>
          <a:p>
            <a:r>
              <a:rPr lang="en-US" sz="1600" dirty="0">
                <a:solidFill>
                  <a:srgbClr val="C00000"/>
                </a:solidFill>
                <a:latin typeface="+mn-lt"/>
              </a:rPr>
              <a:t>The short-distance potential does not satisfy the weak screening condition.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0BE6-72D8-295A-3548-3AF22E49EA6D}"/>
              </a:ext>
            </a:extLst>
          </p:cNvPr>
          <p:cNvSpPr>
            <a:spLocks noGrp="1"/>
          </p:cNvSpPr>
          <p:nvPr>
            <p:ph type="title"/>
          </p:nvPr>
        </p:nvSpPr>
        <p:spPr/>
        <p:txBody>
          <a:bodyPr>
            <a:normAutofit fontScale="90000"/>
          </a:bodyPr>
          <a:lstStyle/>
          <a:p>
            <a:r>
              <a:rPr lang="en-US" dirty="0"/>
              <a:t>Lithium problem</a:t>
            </a:r>
          </a:p>
        </p:txBody>
      </p:sp>
      <p:sp>
        <p:nvSpPr>
          <p:cNvPr id="4" name="Slide Number Placeholder 3">
            <a:extLst>
              <a:ext uri="{FF2B5EF4-FFF2-40B4-BE49-F238E27FC236}">
                <a16:creationId xmlns:a16="http://schemas.microsoft.com/office/drawing/2014/main" id="{D38E45BD-C3D0-0106-F63A-8567F906BFA8}"/>
              </a:ext>
            </a:extLst>
          </p:cNvPr>
          <p:cNvSpPr>
            <a:spLocks noGrp="1"/>
          </p:cNvSpPr>
          <p:nvPr>
            <p:ph type="sldNum" idx="12"/>
          </p:nvPr>
        </p:nvSpPr>
        <p:spPr/>
        <p:txBody>
          <a:bodyPr/>
          <a:lstStyle/>
          <a:p>
            <a:fld id="{00000000-1234-1234-1234-123412341234}" type="slidenum">
              <a:rPr lang="en" smtClean="0"/>
              <a:pPr/>
              <a:t>110</a:t>
            </a:fld>
            <a:endParaRPr lang="en"/>
          </a:p>
        </p:txBody>
      </p:sp>
      <p:pic>
        <p:nvPicPr>
          <p:cNvPr id="1026" name="Picture 2" descr="undefined">
            <a:extLst>
              <a:ext uri="{FF2B5EF4-FFF2-40B4-BE49-F238E27FC236}">
                <a16:creationId xmlns:a16="http://schemas.microsoft.com/office/drawing/2014/main" id="{FFF2DDD6-8944-20D0-190D-D018B0925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330" y="147746"/>
            <a:ext cx="3951889" cy="499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9819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61"/>
          <p:cNvPicPr preferRelativeResize="0"/>
          <p:nvPr/>
        </p:nvPicPr>
        <p:blipFill>
          <a:blip r:embed="rId3">
            <a:alphaModFix/>
          </a:blip>
          <a:stretch>
            <a:fillRect/>
          </a:stretch>
        </p:blipFill>
        <p:spPr>
          <a:xfrm>
            <a:off x="4468962" y="2242200"/>
            <a:ext cx="4621800" cy="2534574"/>
          </a:xfrm>
          <a:prstGeom prst="rect">
            <a:avLst/>
          </a:prstGeom>
          <a:noFill/>
          <a:ln>
            <a:noFill/>
          </a:ln>
        </p:spPr>
      </p:pic>
      <p:sp>
        <p:nvSpPr>
          <p:cNvPr id="643" name="Google Shape;643;p61"/>
          <p:cNvSpPr txBox="1">
            <a:spLocks noGrp="1"/>
          </p:cNvSpPr>
          <p:nvPr>
            <p:ph type="title"/>
          </p:nvPr>
        </p:nvSpPr>
        <p:spPr>
          <a:xfrm>
            <a:off x="311700" y="242300"/>
            <a:ext cx="8520600" cy="572700"/>
          </a:xfrm>
          <a:prstGeom prst="rect">
            <a:avLst/>
          </a:prstGeom>
          <a:noFill/>
          <a:ln>
            <a:noFill/>
          </a:ln>
          <a:effectLst>
            <a:outerShdw blurRad="42863" dist="19050" dir="5400000" algn="bl" rotWithShape="0">
              <a:srgbClr val="000000">
                <a:alpha val="37000"/>
              </a:srgbClr>
            </a:outerShdw>
          </a:effectLst>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Damped Dynamic Screening: </a:t>
            </a:r>
            <a:r>
              <a:rPr lang="en">
                <a:solidFill>
                  <a:srgbClr val="5882FF"/>
                </a:solidFill>
              </a:rPr>
              <a:t>Plasma Parameters</a:t>
            </a:r>
            <a:endParaRPr>
              <a:solidFill>
                <a:srgbClr val="5882FF"/>
              </a:solidFill>
            </a:endParaRPr>
          </a:p>
        </p:txBody>
      </p:sp>
      <p:sp>
        <p:nvSpPr>
          <p:cNvPr id="644" name="Google Shape;644;p61"/>
          <p:cNvSpPr txBox="1">
            <a:spLocks noGrp="1"/>
          </p:cNvSpPr>
          <p:nvPr>
            <p:ph type="sldNum" idx="12"/>
          </p:nvPr>
        </p:nvSpPr>
        <p:spPr>
          <a:xfrm>
            <a:off x="8499958" y="45068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111</a:t>
            </a:fld>
            <a:endParaRPr/>
          </a:p>
        </p:txBody>
      </p:sp>
      <p:grpSp>
        <p:nvGrpSpPr>
          <p:cNvPr id="645" name="Google Shape;645;p61"/>
          <p:cNvGrpSpPr/>
          <p:nvPr/>
        </p:nvGrpSpPr>
        <p:grpSpPr>
          <a:xfrm>
            <a:off x="209725" y="966510"/>
            <a:ext cx="5053500" cy="1047990"/>
            <a:chOff x="209725" y="1347510"/>
            <a:chExt cx="5053500" cy="1047990"/>
          </a:xfrm>
        </p:grpSpPr>
        <p:pic>
          <p:nvPicPr>
            <p:cNvPr id="646" name="Google Shape;646;p61"/>
            <p:cNvPicPr preferRelativeResize="0"/>
            <p:nvPr/>
          </p:nvPicPr>
          <p:blipFill>
            <a:blip r:embed="rId4">
              <a:alphaModFix/>
            </a:blip>
            <a:stretch>
              <a:fillRect/>
            </a:stretch>
          </p:blipFill>
          <p:spPr>
            <a:xfrm>
              <a:off x="514525" y="1771200"/>
              <a:ext cx="3975502" cy="624300"/>
            </a:xfrm>
            <a:prstGeom prst="rect">
              <a:avLst/>
            </a:prstGeom>
            <a:noFill/>
            <a:ln>
              <a:noFill/>
            </a:ln>
          </p:spPr>
        </p:pic>
        <p:sp>
          <p:nvSpPr>
            <p:cNvPr id="647" name="Google Shape;647;p61"/>
            <p:cNvSpPr txBox="1"/>
            <p:nvPr/>
          </p:nvSpPr>
          <p:spPr>
            <a:xfrm>
              <a:off x="209725" y="1347510"/>
              <a:ext cx="5053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i="1"/>
                <a:t>“Photon mass” - Static screening length in the plasma</a:t>
              </a:r>
              <a:endParaRPr sz="1500" i="1"/>
            </a:p>
          </p:txBody>
        </p:sp>
      </p:grpSp>
      <p:pic>
        <p:nvPicPr>
          <p:cNvPr id="648" name="Google Shape;648;p61"/>
          <p:cNvPicPr preferRelativeResize="0"/>
          <p:nvPr/>
        </p:nvPicPr>
        <p:blipFill>
          <a:blip r:embed="rId5">
            <a:alphaModFix/>
          </a:blip>
          <a:stretch>
            <a:fillRect/>
          </a:stretch>
        </p:blipFill>
        <p:spPr>
          <a:xfrm>
            <a:off x="159300" y="2090700"/>
            <a:ext cx="4428398" cy="2900400"/>
          </a:xfrm>
          <a:prstGeom prst="rect">
            <a:avLst/>
          </a:prstGeom>
          <a:noFill/>
          <a:ln>
            <a:noFill/>
          </a:ln>
        </p:spPr>
      </p:pic>
      <p:sp>
        <p:nvSpPr>
          <p:cNvPr id="649" name="Google Shape;649;p61"/>
          <p:cNvSpPr/>
          <p:nvPr/>
        </p:nvSpPr>
        <p:spPr>
          <a:xfrm>
            <a:off x="2612700" y="2203175"/>
            <a:ext cx="1791550" cy="2335500"/>
          </a:xfrm>
          <a:prstGeom prst="flowChartProcess">
            <a:avLst/>
          </a:prstGeom>
          <a:solidFill>
            <a:srgbClr val="FFAB40">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0" name="Google Shape;650;p61"/>
          <p:cNvPicPr preferRelativeResize="0"/>
          <p:nvPr/>
        </p:nvPicPr>
        <p:blipFill>
          <a:blip r:embed="rId6">
            <a:alphaModFix/>
          </a:blip>
          <a:stretch>
            <a:fillRect/>
          </a:stretch>
        </p:blipFill>
        <p:spPr>
          <a:xfrm>
            <a:off x="1546450" y="2306000"/>
            <a:ext cx="1001550" cy="187650"/>
          </a:xfrm>
          <a:prstGeom prst="rect">
            <a:avLst/>
          </a:prstGeom>
          <a:noFill/>
          <a:ln>
            <a:noFill/>
          </a:ln>
        </p:spPr>
      </p:pic>
      <p:grpSp>
        <p:nvGrpSpPr>
          <p:cNvPr id="651" name="Google Shape;651;p61"/>
          <p:cNvGrpSpPr/>
          <p:nvPr/>
        </p:nvGrpSpPr>
        <p:grpSpPr>
          <a:xfrm>
            <a:off x="5215450" y="974650"/>
            <a:ext cx="4621800" cy="1059055"/>
            <a:chOff x="5215450" y="974650"/>
            <a:chExt cx="4621800" cy="1059055"/>
          </a:xfrm>
        </p:grpSpPr>
        <p:pic>
          <p:nvPicPr>
            <p:cNvPr id="652" name="Google Shape;652;p61"/>
            <p:cNvPicPr preferRelativeResize="0"/>
            <p:nvPr/>
          </p:nvPicPr>
          <p:blipFill>
            <a:blip r:embed="rId7">
              <a:alphaModFix/>
            </a:blip>
            <a:stretch>
              <a:fillRect/>
            </a:stretch>
          </p:blipFill>
          <p:spPr>
            <a:xfrm>
              <a:off x="5618844" y="1398480"/>
              <a:ext cx="2848494" cy="635225"/>
            </a:xfrm>
            <a:prstGeom prst="rect">
              <a:avLst/>
            </a:prstGeom>
            <a:noFill/>
            <a:ln>
              <a:noFill/>
            </a:ln>
          </p:spPr>
        </p:pic>
        <p:sp>
          <p:nvSpPr>
            <p:cNvPr id="653" name="Google Shape;653;p61"/>
            <p:cNvSpPr txBox="1"/>
            <p:nvPr/>
          </p:nvSpPr>
          <p:spPr>
            <a:xfrm>
              <a:off x="5215450" y="974650"/>
              <a:ext cx="4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“Collision Rate” - (Mean free time in plasma)</a:t>
              </a:r>
              <a:r>
                <a:rPr lang="en" i="1" baseline="30000"/>
                <a:t>-1</a:t>
              </a:r>
              <a:endParaRPr i="1" baseline="30000"/>
            </a:p>
          </p:txBody>
        </p:sp>
      </p:grpSp>
      <p:sp>
        <p:nvSpPr>
          <p:cNvPr id="654" name="Google Shape;654;p61"/>
          <p:cNvSpPr/>
          <p:nvPr/>
        </p:nvSpPr>
        <p:spPr>
          <a:xfrm>
            <a:off x="7065650" y="2242200"/>
            <a:ext cx="1864050" cy="2127000"/>
          </a:xfrm>
          <a:prstGeom prst="flowChartProcess">
            <a:avLst/>
          </a:prstGeom>
          <a:solidFill>
            <a:srgbClr val="FFAB40">
              <a:alpha val="9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5" name="Google Shape;655;p61"/>
          <p:cNvPicPr preferRelativeResize="0"/>
          <p:nvPr/>
        </p:nvPicPr>
        <p:blipFill>
          <a:blip r:embed="rId8">
            <a:alphaModFix/>
          </a:blip>
          <a:stretch>
            <a:fillRect/>
          </a:stretch>
        </p:blipFill>
        <p:spPr>
          <a:xfrm>
            <a:off x="5938575" y="3248113"/>
            <a:ext cx="1791556" cy="187650"/>
          </a:xfrm>
          <a:prstGeom prst="rect">
            <a:avLst/>
          </a:prstGeom>
          <a:noFill/>
          <a:ln>
            <a:noFill/>
          </a:ln>
        </p:spPr>
      </p:pic>
      <p:sp>
        <p:nvSpPr>
          <p:cNvPr id="656" name="Google Shape;656;p61"/>
          <p:cNvSpPr txBox="1"/>
          <p:nvPr/>
        </p:nvSpPr>
        <p:spPr>
          <a:xfrm>
            <a:off x="4676650" y="4512850"/>
            <a:ext cx="94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657" name="Google Shape;657;p61"/>
          <p:cNvGrpSpPr/>
          <p:nvPr/>
        </p:nvGrpSpPr>
        <p:grpSpPr>
          <a:xfrm>
            <a:off x="7438613" y="3435763"/>
            <a:ext cx="2907600" cy="821413"/>
            <a:chOff x="5326063" y="4079013"/>
            <a:chExt cx="2907600" cy="821413"/>
          </a:xfrm>
        </p:grpSpPr>
        <p:sp>
          <p:nvSpPr>
            <p:cNvPr id="658" name="Google Shape;658;p61"/>
            <p:cNvSpPr txBox="1"/>
            <p:nvPr/>
          </p:nvSpPr>
          <p:spPr>
            <a:xfrm>
              <a:off x="5326063" y="4079013"/>
              <a:ext cx="290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“Over Damped”</a:t>
              </a:r>
              <a:endParaRPr i="1"/>
            </a:p>
          </p:txBody>
        </p:sp>
        <p:pic>
          <p:nvPicPr>
            <p:cNvPr id="659" name="Google Shape;659;p61"/>
            <p:cNvPicPr preferRelativeResize="0"/>
            <p:nvPr/>
          </p:nvPicPr>
          <p:blipFill>
            <a:blip r:embed="rId9">
              <a:alphaModFix/>
            </a:blip>
            <a:stretch>
              <a:fillRect/>
            </a:stretch>
          </p:blipFill>
          <p:spPr>
            <a:xfrm>
              <a:off x="5530773" y="4423208"/>
              <a:ext cx="1001550" cy="477218"/>
            </a:xfrm>
            <a:prstGeom prst="rect">
              <a:avLst/>
            </a:prstGeom>
            <a:noFill/>
            <a:ln>
              <a:noFill/>
            </a:ln>
          </p:spPr>
        </p:pic>
      </p:grpSp>
      <p:sp>
        <p:nvSpPr>
          <p:cNvPr id="660" name="Google Shape;660;p61"/>
          <p:cNvSpPr/>
          <p:nvPr/>
        </p:nvSpPr>
        <p:spPr>
          <a:xfrm>
            <a:off x="726750" y="2203175"/>
            <a:ext cx="1885950" cy="2335500"/>
          </a:xfrm>
          <a:prstGeom prst="flowChartProcess">
            <a:avLst/>
          </a:prstGeom>
          <a:solidFill>
            <a:srgbClr val="5882FF">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1"/>
          <p:cNvSpPr/>
          <p:nvPr/>
        </p:nvSpPr>
        <p:spPr>
          <a:xfrm>
            <a:off x="5022525" y="2242200"/>
            <a:ext cx="2043125" cy="2127000"/>
          </a:xfrm>
          <a:prstGeom prst="flowChartProcess">
            <a:avLst/>
          </a:prstGeom>
          <a:solidFill>
            <a:srgbClr val="5882FF">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61"/>
          <p:cNvGrpSpPr/>
          <p:nvPr/>
        </p:nvGrpSpPr>
        <p:grpSpPr>
          <a:xfrm>
            <a:off x="3030963" y="2117138"/>
            <a:ext cx="2907600" cy="821413"/>
            <a:chOff x="5326063" y="4079013"/>
            <a:chExt cx="2907600" cy="821413"/>
          </a:xfrm>
        </p:grpSpPr>
        <p:sp>
          <p:nvSpPr>
            <p:cNvPr id="663" name="Google Shape;663;p61"/>
            <p:cNvSpPr txBox="1"/>
            <p:nvPr/>
          </p:nvSpPr>
          <p:spPr>
            <a:xfrm>
              <a:off x="5326063" y="4079013"/>
              <a:ext cx="290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“Over Damped”</a:t>
              </a:r>
              <a:endParaRPr i="1"/>
            </a:p>
          </p:txBody>
        </p:sp>
        <p:pic>
          <p:nvPicPr>
            <p:cNvPr id="664" name="Google Shape;664;p61"/>
            <p:cNvPicPr preferRelativeResize="0"/>
            <p:nvPr/>
          </p:nvPicPr>
          <p:blipFill>
            <a:blip r:embed="rId9">
              <a:alphaModFix/>
            </a:blip>
            <a:stretch>
              <a:fillRect/>
            </a:stretch>
          </p:blipFill>
          <p:spPr>
            <a:xfrm>
              <a:off x="5530773" y="4423208"/>
              <a:ext cx="1001550" cy="477218"/>
            </a:xfrm>
            <a:prstGeom prst="rect">
              <a:avLst/>
            </a:prstGeom>
            <a:noFill/>
            <a:ln>
              <a:noFill/>
            </a:ln>
          </p:spPr>
        </p:pic>
      </p:grpSp>
      <p:sp>
        <p:nvSpPr>
          <p:cNvPr id="665" name="Google Shape;665;p61"/>
          <p:cNvSpPr txBox="1"/>
          <p:nvPr/>
        </p:nvSpPr>
        <p:spPr>
          <a:xfrm>
            <a:off x="901150" y="3579150"/>
            <a:ext cx="148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“Damped”</a:t>
            </a:r>
            <a:endParaRPr i="1"/>
          </a:p>
        </p:txBody>
      </p:sp>
      <p:sp>
        <p:nvSpPr>
          <p:cNvPr id="666" name="Google Shape;666;p61"/>
          <p:cNvSpPr txBox="1"/>
          <p:nvPr/>
        </p:nvSpPr>
        <p:spPr>
          <a:xfrm>
            <a:off x="5525300" y="3629125"/>
            <a:ext cx="129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“Damped”</a:t>
            </a:r>
            <a:endParaRPr i="1"/>
          </a:p>
        </p:txBody>
      </p:sp>
      <p:sp>
        <p:nvSpPr>
          <p:cNvPr id="667" name="Google Shape;667;p61"/>
          <p:cNvSpPr/>
          <p:nvPr/>
        </p:nvSpPr>
        <p:spPr>
          <a:xfrm>
            <a:off x="983813" y="3919001"/>
            <a:ext cx="1268850" cy="488300"/>
          </a:xfrm>
          <a:custGeom>
            <a:avLst/>
            <a:gdLst/>
            <a:ahLst/>
            <a:cxnLst/>
            <a:rect l="l" t="t" r="r" b="b"/>
            <a:pathLst>
              <a:path w="50754" h="19532" extrusionOk="0">
                <a:moveTo>
                  <a:pt x="1414" y="19480"/>
                </a:moveTo>
                <a:cubicBezTo>
                  <a:pt x="-245" y="19894"/>
                  <a:pt x="81" y="16237"/>
                  <a:pt x="81" y="14527"/>
                </a:cubicBezTo>
                <a:cubicBezTo>
                  <a:pt x="81" y="9406"/>
                  <a:pt x="118" y="-343"/>
                  <a:pt x="5224" y="49"/>
                </a:cubicBezTo>
                <a:cubicBezTo>
                  <a:pt x="10733" y="472"/>
                  <a:pt x="9903" y="12109"/>
                  <a:pt x="15321" y="13193"/>
                </a:cubicBezTo>
                <a:cubicBezTo>
                  <a:pt x="19500" y="14029"/>
                  <a:pt x="21810" y="6981"/>
                  <a:pt x="25989" y="6145"/>
                </a:cubicBezTo>
                <a:cubicBezTo>
                  <a:pt x="28424" y="5658"/>
                  <a:pt x="29941" y="9296"/>
                  <a:pt x="32275" y="10145"/>
                </a:cubicBezTo>
                <a:cubicBezTo>
                  <a:pt x="35810" y="11430"/>
                  <a:pt x="39802" y="6539"/>
                  <a:pt x="43324" y="7859"/>
                </a:cubicBezTo>
                <a:cubicBezTo>
                  <a:pt x="45692" y="8746"/>
                  <a:pt x="48406" y="10322"/>
                  <a:pt x="50754" y="9383"/>
                </a:cubicBezTo>
              </a:path>
            </a:pathLst>
          </a:custGeom>
          <a:noFill/>
          <a:ln w="9525" cap="flat" cmpd="sng">
            <a:solidFill>
              <a:srgbClr val="0000FF"/>
            </a:solidFill>
            <a:prstDash val="solid"/>
            <a:round/>
            <a:headEnd type="none" w="med" len="med"/>
            <a:tailEnd type="none" w="med" len="med"/>
          </a:ln>
        </p:spPr>
        <p:txBody>
          <a:bodyPr/>
          <a:lstStyle/>
          <a:p>
            <a:endParaRPr lang="en-US"/>
          </a:p>
        </p:txBody>
      </p:sp>
      <p:cxnSp>
        <p:nvCxnSpPr>
          <p:cNvPr id="668" name="Google Shape;668;p61"/>
          <p:cNvCxnSpPr/>
          <p:nvPr/>
        </p:nvCxnSpPr>
        <p:spPr>
          <a:xfrm>
            <a:off x="876300" y="4138613"/>
            <a:ext cx="1590600" cy="0"/>
          </a:xfrm>
          <a:prstGeom prst="straightConnector1">
            <a:avLst/>
          </a:prstGeom>
          <a:noFill/>
          <a:ln w="9525" cap="flat" cmpd="sng">
            <a:solidFill>
              <a:schemeClr val="dk2"/>
            </a:solidFill>
            <a:prstDash val="solid"/>
            <a:round/>
            <a:headEnd type="none" w="med" len="med"/>
            <a:tailEnd type="none" w="med" len="med"/>
          </a:ln>
        </p:spPr>
      </p:cxnSp>
      <p:cxnSp>
        <p:nvCxnSpPr>
          <p:cNvPr id="669" name="Google Shape;669;p61"/>
          <p:cNvCxnSpPr/>
          <p:nvPr/>
        </p:nvCxnSpPr>
        <p:spPr>
          <a:xfrm>
            <a:off x="3071825" y="3148013"/>
            <a:ext cx="1347900" cy="0"/>
          </a:xfrm>
          <a:prstGeom prst="straightConnector1">
            <a:avLst/>
          </a:prstGeom>
          <a:noFill/>
          <a:ln w="9525" cap="flat" cmpd="sng">
            <a:solidFill>
              <a:schemeClr val="dk2"/>
            </a:solidFill>
            <a:prstDash val="solid"/>
            <a:round/>
            <a:headEnd type="none" w="med" len="med"/>
            <a:tailEnd type="none" w="med" len="med"/>
          </a:ln>
        </p:spPr>
      </p:cxnSp>
      <p:sp>
        <p:nvSpPr>
          <p:cNvPr id="670" name="Google Shape;670;p61"/>
          <p:cNvSpPr/>
          <p:nvPr/>
        </p:nvSpPr>
        <p:spPr>
          <a:xfrm>
            <a:off x="3067050" y="2776550"/>
            <a:ext cx="1362075" cy="357175"/>
          </a:xfrm>
          <a:custGeom>
            <a:avLst/>
            <a:gdLst/>
            <a:ahLst/>
            <a:cxnLst/>
            <a:rect l="l" t="t" r="r" b="b"/>
            <a:pathLst>
              <a:path w="54483" h="14287" extrusionOk="0">
                <a:moveTo>
                  <a:pt x="0" y="0"/>
                </a:moveTo>
                <a:cubicBezTo>
                  <a:pt x="13276" y="13276"/>
                  <a:pt x="35708" y="14287"/>
                  <a:pt x="54483" y="14287"/>
                </a:cubicBezTo>
              </a:path>
            </a:pathLst>
          </a:custGeom>
          <a:noFill/>
          <a:ln w="9525" cap="flat" cmpd="sng">
            <a:solidFill>
              <a:srgbClr val="FF0000"/>
            </a:solidFill>
            <a:prstDash val="solid"/>
            <a:round/>
            <a:headEnd type="none" w="med" len="med"/>
            <a:tailEnd type="none" w="med" len="med"/>
          </a:ln>
        </p:spPr>
        <p:txBody>
          <a:bodyP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47" name="Google Shape;347;p41"/>
              <p:cNvSpPr txBox="1">
                <a:spLocks noGrp="1"/>
              </p:cNvSpPr>
              <p:nvPr>
                <p:ph type="title"/>
              </p:nvPr>
            </p:nvSpPr>
            <p:spPr>
              <a:xfrm>
                <a:off x="311700" y="242300"/>
                <a:ext cx="8520600" cy="572700"/>
              </a:xfrm>
              <a:prstGeom prst="rect">
                <a:avLst/>
              </a:prstGeom>
              <a:noFill/>
              <a:ln>
                <a:noFill/>
              </a:ln>
              <a:effectLst>
                <a:outerShdw blurRad="42863" dist="19050" dir="5400000" algn="bl" rotWithShape="0">
                  <a:srgbClr val="000000">
                    <a:alpha val="37000"/>
                  </a:srgbClr>
                </a:outerShdw>
              </a:effectLst>
            </p:spPr>
            <p:txBody>
              <a:bodyPr spcFirstLastPara="1" wrap="square" lIns="91425" tIns="91425" rIns="91425" bIns="91425" anchor="t" anchorCtr="0">
                <a:normAutofit fontScale="90000"/>
              </a:bodyPr>
              <a:lstStyle/>
              <a:p>
                <a:pPr marL="0" lvl="0" indent="0" algn="l" rtl="0">
                  <a:spcBef>
                    <a:spcPts val="0"/>
                  </a:spcBef>
                  <a:spcAft>
                    <a:spcPts val="0"/>
                  </a:spcAft>
                  <a:buSzPct val="111111"/>
                  <a:buNone/>
                </a:pPr>
                <a:r>
                  <a:rPr lang="en-US" dirty="0"/>
                  <a:t>Multi component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a14:m>
                <a:br>
                  <a:rPr lang="en-US" dirty="0"/>
                </a:br>
                <a:endParaRPr dirty="0"/>
              </a:p>
            </p:txBody>
          </p:sp>
        </mc:Choice>
        <mc:Fallback xmlns="">
          <p:sp>
            <p:nvSpPr>
              <p:cNvPr id="347" name="Google Shape;347;p41"/>
              <p:cNvSpPr txBox="1">
                <a:spLocks noGrp="1" noRot="1" noChangeAspect="1" noMove="1" noResize="1" noEditPoints="1" noAdjustHandles="1" noChangeArrowheads="1" noChangeShapeType="1" noTextEdit="1"/>
              </p:cNvSpPr>
              <p:nvPr>
                <p:ph type="title"/>
              </p:nvPr>
            </p:nvSpPr>
            <p:spPr>
              <a:xfrm>
                <a:off x="311700" y="242300"/>
                <a:ext cx="8520600" cy="572700"/>
              </a:xfrm>
              <a:prstGeom prst="rect">
                <a:avLst/>
              </a:prstGeom>
              <a:blipFill>
                <a:blip r:embed="rId3"/>
                <a:stretch>
                  <a:fillRect/>
                </a:stretch>
              </a:blipFill>
              <a:ln>
                <a:noFill/>
              </a:ln>
              <a:effectLst>
                <a:outerShdw blurRad="42863" dist="19050" dir="5400000" algn="bl" rotWithShape="0">
                  <a:srgbClr val="000000">
                    <a:alpha val="37000"/>
                  </a:srgbClr>
                </a:outerShdw>
              </a:effectLst>
            </p:spPr>
            <p:txBody>
              <a:bodyPr/>
              <a:lstStyle/>
              <a:p>
                <a:r>
                  <a:rPr lang="en-US">
                    <a:noFill/>
                  </a:rPr>
                  <a:t> </a:t>
                </a:r>
              </a:p>
            </p:txBody>
          </p:sp>
        </mc:Fallback>
      </mc:AlternateContent>
      <p:sp>
        <p:nvSpPr>
          <p:cNvPr id="348" name="Google Shape;348;p41"/>
          <p:cNvSpPr txBox="1">
            <a:spLocks noGrp="1"/>
          </p:cNvSpPr>
          <p:nvPr>
            <p:ph type="sldNum" idx="12"/>
          </p:nvPr>
        </p:nvSpPr>
        <p:spPr>
          <a:xfrm>
            <a:off x="8499958" y="45068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112</a:t>
            </a:fld>
            <a:endParaRPr/>
          </a:p>
        </p:txBody>
      </p:sp>
      <p:pic>
        <p:nvPicPr>
          <p:cNvPr id="9" name="Picture 8">
            <a:extLst>
              <a:ext uri="{FF2B5EF4-FFF2-40B4-BE49-F238E27FC236}">
                <a16:creationId xmlns:a16="http://schemas.microsoft.com/office/drawing/2014/main" id="{8B2CD2C6-9223-2A15-4F70-8EFFD45046B2}"/>
              </a:ext>
            </a:extLst>
          </p:cNvPr>
          <p:cNvPicPr>
            <a:picLocks noChangeAspect="1"/>
          </p:cNvPicPr>
          <p:nvPr/>
        </p:nvPicPr>
        <p:blipFill>
          <a:blip r:embed="rId4"/>
          <a:stretch>
            <a:fillRect/>
          </a:stretch>
        </p:blipFill>
        <p:spPr>
          <a:xfrm>
            <a:off x="5431016" y="1025379"/>
            <a:ext cx="3617642" cy="856591"/>
          </a:xfrm>
          <a:prstGeom prst="rect">
            <a:avLst/>
          </a:prstGeom>
        </p:spPr>
      </p:pic>
      <p:pic>
        <p:nvPicPr>
          <p:cNvPr id="11" name="Picture 10">
            <a:extLst>
              <a:ext uri="{FF2B5EF4-FFF2-40B4-BE49-F238E27FC236}">
                <a16:creationId xmlns:a16="http://schemas.microsoft.com/office/drawing/2014/main" id="{2BBFE01B-9617-45E5-736F-4D5B109323E1}"/>
              </a:ext>
            </a:extLst>
          </p:cNvPr>
          <p:cNvPicPr>
            <a:picLocks noChangeAspect="1"/>
          </p:cNvPicPr>
          <p:nvPr/>
        </p:nvPicPr>
        <p:blipFill>
          <a:blip r:embed="rId5"/>
          <a:stretch>
            <a:fillRect/>
          </a:stretch>
        </p:blipFill>
        <p:spPr>
          <a:xfrm>
            <a:off x="178068" y="2520734"/>
            <a:ext cx="5279457" cy="612766"/>
          </a:xfrm>
          <a:prstGeom prst="rect">
            <a:avLst/>
          </a:prstGeom>
        </p:spPr>
      </p:pic>
      <p:pic>
        <p:nvPicPr>
          <p:cNvPr id="13" name="Picture 12">
            <a:extLst>
              <a:ext uri="{FF2B5EF4-FFF2-40B4-BE49-F238E27FC236}">
                <a16:creationId xmlns:a16="http://schemas.microsoft.com/office/drawing/2014/main" id="{5DF68718-E155-90FC-1056-ADB7B590943A}"/>
              </a:ext>
            </a:extLst>
          </p:cNvPr>
          <p:cNvPicPr>
            <a:picLocks noChangeAspect="1"/>
          </p:cNvPicPr>
          <p:nvPr/>
        </p:nvPicPr>
        <p:blipFill>
          <a:blip r:embed="rId6"/>
          <a:stretch>
            <a:fillRect/>
          </a:stretch>
        </p:blipFill>
        <p:spPr>
          <a:xfrm>
            <a:off x="1306628" y="3737568"/>
            <a:ext cx="4020455" cy="852699"/>
          </a:xfrm>
          <a:prstGeom prst="rect">
            <a:avLst/>
          </a:prstGeom>
        </p:spPr>
      </p:pic>
      <p:pic>
        <p:nvPicPr>
          <p:cNvPr id="15" name="Picture 14">
            <a:extLst>
              <a:ext uri="{FF2B5EF4-FFF2-40B4-BE49-F238E27FC236}">
                <a16:creationId xmlns:a16="http://schemas.microsoft.com/office/drawing/2014/main" id="{7302156D-D8F6-5E86-DD51-B01542FE27EC}"/>
              </a:ext>
            </a:extLst>
          </p:cNvPr>
          <p:cNvPicPr>
            <a:picLocks noChangeAspect="1"/>
          </p:cNvPicPr>
          <p:nvPr/>
        </p:nvPicPr>
        <p:blipFill>
          <a:blip r:embed="rId7"/>
          <a:stretch>
            <a:fillRect/>
          </a:stretch>
        </p:blipFill>
        <p:spPr>
          <a:xfrm>
            <a:off x="6410018" y="3952255"/>
            <a:ext cx="1951181" cy="423324"/>
          </a:xfrm>
          <a:prstGeom prst="rect">
            <a:avLst/>
          </a:prstGeom>
        </p:spPr>
      </p:pic>
      <p:pic>
        <p:nvPicPr>
          <p:cNvPr id="17" name="Picture 16">
            <a:extLst>
              <a:ext uri="{FF2B5EF4-FFF2-40B4-BE49-F238E27FC236}">
                <a16:creationId xmlns:a16="http://schemas.microsoft.com/office/drawing/2014/main" id="{8C15DDE3-FA75-E511-16D0-357149E6AB31}"/>
              </a:ext>
            </a:extLst>
          </p:cNvPr>
          <p:cNvPicPr>
            <a:picLocks noChangeAspect="1"/>
          </p:cNvPicPr>
          <p:nvPr/>
        </p:nvPicPr>
        <p:blipFill>
          <a:blip r:embed="rId8"/>
          <a:stretch>
            <a:fillRect/>
          </a:stretch>
        </p:blipFill>
        <p:spPr>
          <a:xfrm>
            <a:off x="178068" y="992059"/>
            <a:ext cx="4573721" cy="924607"/>
          </a:xfrm>
          <a:prstGeom prst="rect">
            <a:avLst/>
          </a:prstGeom>
        </p:spPr>
      </p:pic>
      <p:sp>
        <p:nvSpPr>
          <p:cNvPr id="18" name="TextBox 17">
            <a:extLst>
              <a:ext uri="{FF2B5EF4-FFF2-40B4-BE49-F238E27FC236}">
                <a16:creationId xmlns:a16="http://schemas.microsoft.com/office/drawing/2014/main" id="{56413AA2-C1A2-3EBA-5450-B9C24B9C301F}"/>
              </a:ext>
            </a:extLst>
          </p:cNvPr>
          <p:cNvSpPr txBox="1"/>
          <p:nvPr/>
        </p:nvSpPr>
        <p:spPr>
          <a:xfrm>
            <a:off x="6391175" y="647953"/>
            <a:ext cx="1510350" cy="338554"/>
          </a:xfrm>
          <a:prstGeom prst="rect">
            <a:avLst/>
          </a:prstGeom>
          <a:noFill/>
        </p:spPr>
        <p:txBody>
          <a:bodyPr wrap="none" rtlCol="0">
            <a:spAutoFit/>
          </a:bodyPr>
          <a:lstStyle/>
          <a:p>
            <a:r>
              <a:rPr lang="en-US" sz="1600" dirty="0"/>
              <a:t>In Matrix Form</a:t>
            </a:r>
          </a:p>
        </p:txBody>
      </p:sp>
      <p:sp>
        <p:nvSpPr>
          <p:cNvPr id="19" name="TextBox 18">
            <a:extLst>
              <a:ext uri="{FF2B5EF4-FFF2-40B4-BE49-F238E27FC236}">
                <a16:creationId xmlns:a16="http://schemas.microsoft.com/office/drawing/2014/main" id="{DC0F7E50-F816-9C4E-85B4-B350E84BA7AB}"/>
              </a:ext>
            </a:extLst>
          </p:cNvPr>
          <p:cNvSpPr txBox="1"/>
          <p:nvPr/>
        </p:nvSpPr>
        <p:spPr>
          <a:xfrm>
            <a:off x="625642" y="2177502"/>
            <a:ext cx="1252266" cy="338554"/>
          </a:xfrm>
          <a:prstGeom prst="rect">
            <a:avLst/>
          </a:prstGeom>
          <a:noFill/>
        </p:spPr>
        <p:txBody>
          <a:bodyPr wrap="none" rtlCol="0">
            <a:spAutoFit/>
          </a:bodyPr>
          <a:lstStyle/>
          <a:p>
            <a:r>
              <a:rPr lang="en-US" sz="1600" dirty="0"/>
              <a:t>Diagonalize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8F24D0E-28C7-E07B-FB53-75E940AF16B6}"/>
                  </a:ext>
                </a:extLst>
              </p:cNvPr>
              <p:cNvSpPr txBox="1"/>
              <p:nvPr/>
            </p:nvSpPr>
            <p:spPr>
              <a:xfrm>
                <a:off x="5496347" y="2687676"/>
                <a:ext cx="3300006" cy="338554"/>
              </a:xfrm>
              <a:prstGeom prst="rect">
                <a:avLst/>
              </a:prstGeom>
              <a:noFill/>
            </p:spPr>
            <p:txBody>
              <a:bodyPr wrap="none" rtlCol="0">
                <a:spAutoFit/>
              </a:bodyPr>
              <a:lstStyle/>
              <a:p>
                <a:r>
                  <a:rPr lang="en-US" sz="1600" dirty="0"/>
                  <a:t>Approximate values of </a:t>
                </a:r>
                <a14:m>
                  <m:oMath xmlns:m="http://schemas.openxmlformats.org/officeDocument/2006/math">
                    <m:r>
                      <a:rPr lang="en-US" sz="1600" b="0" i="1" smtClean="0">
                        <a:latin typeface="Cambria Math" panose="02040503050406030204" pitchFamily="18" charset="0"/>
                      </a:rPr>
                      <m:t>𝜅</m:t>
                    </m:r>
                  </m:oMath>
                </a14:m>
                <a:r>
                  <a:rPr lang="en-US" sz="1600" dirty="0"/>
                  <a:t> are equal</a:t>
                </a:r>
              </a:p>
            </p:txBody>
          </p:sp>
        </mc:Choice>
        <mc:Fallback xmlns="">
          <p:sp>
            <p:nvSpPr>
              <p:cNvPr id="20" name="TextBox 19">
                <a:extLst>
                  <a:ext uri="{FF2B5EF4-FFF2-40B4-BE49-F238E27FC236}">
                    <a16:creationId xmlns:a16="http://schemas.microsoft.com/office/drawing/2014/main" id="{98F24D0E-28C7-E07B-FB53-75E940AF16B6}"/>
                  </a:ext>
                </a:extLst>
              </p:cNvPr>
              <p:cNvSpPr txBox="1">
                <a:spLocks noRot="1" noChangeAspect="1" noMove="1" noResize="1" noEditPoints="1" noAdjustHandles="1" noChangeArrowheads="1" noChangeShapeType="1" noTextEdit="1"/>
              </p:cNvSpPr>
              <p:nvPr/>
            </p:nvSpPr>
            <p:spPr>
              <a:xfrm>
                <a:off x="5496347" y="2687676"/>
                <a:ext cx="3300006" cy="338554"/>
              </a:xfrm>
              <a:prstGeom prst="rect">
                <a:avLst/>
              </a:prstGeom>
              <a:blipFill>
                <a:blip r:embed="rId9"/>
                <a:stretch>
                  <a:fillRect l="-1109" t="-5455" b="-23636"/>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AC0FB83-5C44-8E73-FA95-414F77196D9C}"/>
              </a:ext>
            </a:extLst>
          </p:cNvPr>
          <p:cNvSpPr txBox="1"/>
          <p:nvPr/>
        </p:nvSpPr>
        <p:spPr>
          <a:xfrm>
            <a:off x="5548964" y="3952255"/>
            <a:ext cx="503664" cy="307777"/>
          </a:xfrm>
          <a:prstGeom prst="rect">
            <a:avLst/>
          </a:prstGeom>
          <a:noFill/>
        </p:spPr>
        <p:txBody>
          <a:bodyPr wrap="none" rtlCol="0">
            <a:spAutoFit/>
          </a:bodyPr>
          <a:lstStyle/>
          <a:p>
            <a:r>
              <a:rPr lang="en-US" dirty="0"/>
              <a:t>with</a:t>
            </a:r>
          </a:p>
        </p:txBody>
      </p:sp>
      <p:sp>
        <p:nvSpPr>
          <p:cNvPr id="22" name="Rectangle: Rounded Corners 21">
            <a:extLst>
              <a:ext uri="{FF2B5EF4-FFF2-40B4-BE49-F238E27FC236}">
                <a16:creationId xmlns:a16="http://schemas.microsoft.com/office/drawing/2014/main" id="{B2993BF5-6E10-3F25-767B-964E8BDDCA52}"/>
              </a:ext>
            </a:extLst>
          </p:cNvPr>
          <p:cNvSpPr/>
          <p:nvPr/>
        </p:nvSpPr>
        <p:spPr>
          <a:xfrm>
            <a:off x="2911642" y="2807865"/>
            <a:ext cx="1068404" cy="306383"/>
          </a:xfrm>
          <a:prstGeom prst="roundRect">
            <a:avLst/>
          </a:prstGeom>
          <a:noFill/>
          <a:ln w="127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5EEB11E3-01B4-4AC5-DD7F-C3187F3AE05C}"/>
              </a:ext>
            </a:extLst>
          </p:cNvPr>
          <p:cNvCxnSpPr/>
          <p:nvPr/>
        </p:nvCxnSpPr>
        <p:spPr>
          <a:xfrm>
            <a:off x="3426594" y="3133500"/>
            <a:ext cx="370572" cy="46153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Arrow: Right 24">
            <a:extLst>
              <a:ext uri="{FF2B5EF4-FFF2-40B4-BE49-F238E27FC236}">
                <a16:creationId xmlns:a16="http://schemas.microsoft.com/office/drawing/2014/main" id="{A7068516-FE5D-0CDB-9D13-C3F8193EFC7A}"/>
              </a:ext>
            </a:extLst>
          </p:cNvPr>
          <p:cNvSpPr/>
          <p:nvPr/>
        </p:nvSpPr>
        <p:spPr>
          <a:xfrm>
            <a:off x="4913697" y="1289785"/>
            <a:ext cx="517319" cy="279133"/>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DBE7EC85-B92A-8B51-EB8C-C309E3EB34BB}"/>
              </a:ext>
            </a:extLst>
          </p:cNvPr>
          <p:cNvSpPr/>
          <p:nvPr/>
        </p:nvSpPr>
        <p:spPr>
          <a:xfrm rot="8037894">
            <a:off x="5115328" y="2097206"/>
            <a:ext cx="517319" cy="279133"/>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9689993-D22D-4B57-9759-004A5B442BA8}"/>
              </a:ext>
            </a:extLst>
          </p:cNvPr>
          <p:cNvSpPr/>
          <p:nvPr/>
        </p:nvSpPr>
        <p:spPr>
          <a:xfrm>
            <a:off x="1564104" y="3773103"/>
            <a:ext cx="3691289" cy="733714"/>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51" name="Picture 50" descr="Diagram&#10;&#10;Description automatically generated">
            <a:extLst>
              <a:ext uri="{FF2B5EF4-FFF2-40B4-BE49-F238E27FC236}">
                <a16:creationId xmlns:a16="http://schemas.microsoft.com/office/drawing/2014/main" id="{27DA8CCB-9A09-1A20-89AB-9BAE98813B7A}"/>
              </a:ext>
            </a:extLst>
          </p:cNvPr>
          <p:cNvPicPr>
            <a:picLocks noChangeAspect="1"/>
          </p:cNvPicPr>
          <p:nvPr/>
        </p:nvPicPr>
        <p:blipFill rotWithShape="1">
          <a:blip r:embed="rId3">
            <a:extLst>
              <a:ext uri="{28A0092B-C50C-407E-A947-70E740481C1C}">
                <a14:useLocalDpi xmlns:a14="http://schemas.microsoft.com/office/drawing/2010/main" val="0"/>
              </a:ext>
            </a:extLst>
          </a:blip>
          <a:srcRect b="38512"/>
          <a:stretch/>
        </p:blipFill>
        <p:spPr>
          <a:xfrm>
            <a:off x="79020" y="1454728"/>
            <a:ext cx="5029329" cy="3122277"/>
          </a:xfrm>
          <a:prstGeom prst="rect">
            <a:avLst/>
          </a:prstGeom>
        </p:spPr>
      </p:pic>
      <p:pic>
        <p:nvPicPr>
          <p:cNvPr id="214" name="Picture 213">
            <a:extLst>
              <a:ext uri="{FF2B5EF4-FFF2-40B4-BE49-F238E27FC236}">
                <a16:creationId xmlns:a16="http://schemas.microsoft.com/office/drawing/2014/main" id="{401342F2-08E7-7AC1-DF4B-450BFA6D19B6}"/>
              </a:ext>
            </a:extLst>
          </p:cNvPr>
          <p:cNvPicPr>
            <a:picLocks noChangeAspect="1"/>
          </p:cNvPicPr>
          <p:nvPr/>
        </p:nvPicPr>
        <p:blipFill>
          <a:blip r:embed="rId4"/>
          <a:srcRect/>
          <a:stretch/>
        </p:blipFill>
        <p:spPr>
          <a:xfrm>
            <a:off x="4668314" y="316077"/>
            <a:ext cx="4243929" cy="4583444"/>
          </a:xfrm>
          <a:prstGeom prst="rect">
            <a:avLst/>
          </a:prstGeom>
        </p:spPr>
      </p:pic>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12</a:t>
            </a:fld>
            <a:endParaRPr kern="1200" dirty="0">
              <a:solidFill>
                <a:srgbClr val="44546A"/>
              </a:solidFill>
            </a:endParaRPr>
          </a:p>
        </p:txBody>
      </p:sp>
      <p:sp>
        <p:nvSpPr>
          <p:cNvPr id="10" name="TextBox 9">
            <a:extLst>
              <a:ext uri="{FF2B5EF4-FFF2-40B4-BE49-F238E27FC236}">
                <a16:creationId xmlns:a16="http://schemas.microsoft.com/office/drawing/2014/main" id="{0B461CB7-475E-FD96-32A8-155DF4EAD2ED}"/>
              </a:ext>
            </a:extLst>
          </p:cNvPr>
          <p:cNvSpPr txBox="1"/>
          <p:nvPr/>
        </p:nvSpPr>
        <p:spPr>
          <a:xfrm>
            <a:off x="276579" y="243979"/>
            <a:ext cx="8319709" cy="523220"/>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Strong Screening</a:t>
            </a:r>
          </a:p>
        </p:txBody>
      </p:sp>
      <mc:AlternateContent xmlns:mc="http://schemas.openxmlformats.org/markup-compatibility/2006" xmlns:a14="http://schemas.microsoft.com/office/drawing/2010/main">
        <mc:Choice Requires="a14">
          <p:sp>
            <p:nvSpPr>
              <p:cNvPr id="44" name="Google Shape;254;p36">
                <a:extLst>
                  <a:ext uri="{FF2B5EF4-FFF2-40B4-BE49-F238E27FC236}">
                    <a16:creationId xmlns:a16="http://schemas.microsoft.com/office/drawing/2014/main" id="{CB5166D6-47A2-9657-8778-A3B1C91FF357}"/>
                  </a:ext>
                </a:extLst>
              </p:cNvPr>
              <p:cNvSpPr txBox="1"/>
              <p:nvPr/>
            </p:nvSpPr>
            <p:spPr>
              <a:xfrm>
                <a:off x="-414133" y="745516"/>
                <a:ext cx="5029329" cy="1671196"/>
              </a:xfrm>
              <a:prstGeom prst="rect">
                <a:avLst/>
              </a:prstGeom>
              <a:noFill/>
              <a:ln>
                <a:noFill/>
              </a:ln>
            </p:spPr>
            <p:txBody>
              <a:bodyPr spcFirstLastPara="1" wrap="square" lIns="91425" tIns="91425" rIns="91425" bIns="91425" anchor="t" anchorCtr="0">
                <a:spAutoFit/>
              </a:bodyPr>
              <a:lstStyle/>
              <a:p>
                <a:pPr marL="933436" lvl="1" indent="-342900" defTabSz="685800">
                  <a:lnSpc>
                    <a:spcPct val="115000"/>
                  </a:lnSpc>
                  <a:buClrTx/>
                  <a:buSzPts val="1500"/>
                  <a:buFont typeface="Arial" panose="020B0604020202020204" pitchFamily="34" charset="0"/>
                  <a:buChar char="•"/>
                </a:pPr>
                <a:r>
                  <a:rPr lang="en-US" sz="2100" kern="1200" dirty="0">
                    <a:solidFill>
                      <a:prstClr val="black"/>
                    </a:solidFill>
                    <a:latin typeface="Calibri" panose="020F0502020204030204"/>
                    <a:ea typeface="+mn-ea"/>
                    <a:cs typeface="+mn-cs"/>
                  </a:rPr>
                  <a:t>Although the BBN is weakly coupled at large distances </a:t>
                </a:r>
                <a14:m>
                  <m:oMath xmlns:m="http://schemas.openxmlformats.org/officeDocument/2006/math">
                    <m:r>
                      <a:rPr lang="en-US" sz="2100" b="0" i="1" kern="1200" smtClean="0">
                        <a:solidFill>
                          <a:srgbClr val="4472C4"/>
                        </a:solidFill>
                        <a:latin typeface="Cambria Math" panose="02040503050406030204" pitchFamily="18" charset="0"/>
                        <a:ea typeface="+mn-ea"/>
                        <a:cs typeface="+mn-cs"/>
                      </a:rPr>
                      <m:t>𝑎</m:t>
                    </m:r>
                    <m:r>
                      <a:rPr lang="en-US" sz="2100" b="0" i="1" kern="1200" smtClean="0">
                        <a:solidFill>
                          <a:srgbClr val="4472C4"/>
                        </a:solidFill>
                        <a:latin typeface="Cambria Math" panose="02040503050406030204" pitchFamily="18" charset="0"/>
                        <a:ea typeface="+mn-ea"/>
                        <a:cs typeface="+mn-cs"/>
                      </a:rPr>
                      <m:t>,</m:t>
                    </m:r>
                  </m:oMath>
                </a14:m>
                <a:r>
                  <a:rPr lang="en-US" sz="2100" kern="1200" dirty="0">
                    <a:solidFill>
                      <a:prstClr val="black"/>
                    </a:solidFill>
                    <a:latin typeface="Calibri" panose="020F0502020204030204"/>
                    <a:ea typeface="+mn-ea"/>
                    <a:cs typeface="+mn-cs"/>
                  </a:rPr>
                  <a:t> this is not true for the </a:t>
                </a:r>
                <a:r>
                  <a:rPr lang="en-US" sz="2100" b="1" kern="1200" dirty="0">
                    <a:solidFill>
                      <a:prstClr val="black"/>
                    </a:solidFill>
                    <a:latin typeface="Calibri" panose="020F0502020204030204"/>
                    <a:ea typeface="+mn-ea"/>
                    <a:cs typeface="+mn-cs"/>
                  </a:rPr>
                  <a:t>short-range potential </a:t>
                </a:r>
                <a:r>
                  <a:rPr lang="en-US" sz="2100" kern="1200" dirty="0">
                    <a:solidFill>
                      <a:prstClr val="black"/>
                    </a:solidFill>
                    <a:latin typeface="Calibri" panose="020F0502020204030204"/>
                    <a:ea typeface="+mn-ea"/>
                    <a:cs typeface="+mn-cs"/>
                  </a:rPr>
                  <a:t>in relevant for </a:t>
                </a:r>
                <a:r>
                  <a:rPr lang="en-US" sz="2100" b="1" kern="1200" dirty="0">
                    <a:solidFill>
                      <a:prstClr val="black"/>
                    </a:solidFill>
                    <a:latin typeface="Calibri" panose="020F0502020204030204"/>
                    <a:ea typeface="+mn-ea"/>
                    <a:cs typeface="+mn-cs"/>
                  </a:rPr>
                  <a:t>quantum tunneling.</a:t>
                </a:r>
                <a:endParaRPr sz="2100" b="1" kern="1200" dirty="0">
                  <a:solidFill>
                    <a:prstClr val="black"/>
                  </a:solidFill>
                  <a:latin typeface="Calibri" panose="020F0502020204030204"/>
                  <a:ea typeface="+mn-ea"/>
                  <a:cs typeface="+mn-cs"/>
                </a:endParaRPr>
              </a:p>
            </p:txBody>
          </p:sp>
        </mc:Choice>
        <mc:Fallback xmlns="">
          <p:sp>
            <p:nvSpPr>
              <p:cNvPr id="44" name="Google Shape;254;p36">
                <a:extLst>
                  <a:ext uri="{FF2B5EF4-FFF2-40B4-BE49-F238E27FC236}">
                    <a16:creationId xmlns:a16="http://schemas.microsoft.com/office/drawing/2014/main" id="{CB5166D6-47A2-9657-8778-A3B1C91FF357}"/>
                  </a:ext>
                </a:extLst>
              </p:cNvPr>
              <p:cNvSpPr txBox="1">
                <a:spLocks noRot="1" noChangeAspect="1" noMove="1" noResize="1" noEditPoints="1" noAdjustHandles="1" noChangeArrowheads="1" noChangeShapeType="1" noTextEdit="1"/>
              </p:cNvSpPr>
              <p:nvPr/>
            </p:nvSpPr>
            <p:spPr>
              <a:xfrm>
                <a:off x="-414133" y="745516"/>
                <a:ext cx="5029329" cy="1671196"/>
              </a:xfrm>
              <a:prstGeom prst="rect">
                <a:avLst/>
              </a:prstGeom>
              <a:blipFill>
                <a:blip r:embed="rId5"/>
                <a:stretch>
                  <a:fillRect r="-2424" b="-2190"/>
                </a:stretch>
              </a:blipFill>
              <a:ln>
                <a:noFill/>
              </a:ln>
            </p:spPr>
            <p:txBody>
              <a:bodyPr/>
              <a:lstStyle/>
              <a:p>
                <a:r>
                  <a:rPr lang="en-US">
                    <a:noFill/>
                  </a:rPr>
                  <a:t> </a:t>
                </a:r>
              </a:p>
            </p:txBody>
          </p:sp>
        </mc:Fallback>
      </mc:AlternateContent>
      <p:sp>
        <p:nvSpPr>
          <p:cNvPr id="52" name="TextBox 51">
            <a:extLst>
              <a:ext uri="{FF2B5EF4-FFF2-40B4-BE49-F238E27FC236}">
                <a16:creationId xmlns:a16="http://schemas.microsoft.com/office/drawing/2014/main" id="{FA4F5501-93F0-3E65-FE6A-036618B4D05C}"/>
              </a:ext>
            </a:extLst>
          </p:cNvPr>
          <p:cNvSpPr txBox="1"/>
          <p:nvPr/>
        </p:nvSpPr>
        <p:spPr>
          <a:xfrm>
            <a:off x="3336243" y="2998320"/>
            <a:ext cx="1040670" cy="523220"/>
          </a:xfrm>
          <a:prstGeom prst="rect">
            <a:avLst/>
          </a:prstGeom>
          <a:noFill/>
        </p:spPr>
        <p:txBody>
          <a:bodyPr wrap="none" rtlCol="0">
            <a:spAutoFit/>
          </a:bodyPr>
          <a:lstStyle/>
          <a:p>
            <a:r>
              <a:rPr lang="en-US" dirty="0">
                <a:solidFill>
                  <a:schemeClr val="accent2"/>
                </a:solidFill>
              </a:rPr>
              <a:t>Tunneling </a:t>
            </a:r>
          </a:p>
          <a:p>
            <a:r>
              <a:rPr lang="en-US" dirty="0">
                <a:solidFill>
                  <a:schemeClr val="accent2"/>
                </a:solidFill>
              </a:rPr>
              <a:t>Probability</a:t>
            </a:r>
          </a:p>
        </p:txBody>
      </p:sp>
      <p:sp>
        <p:nvSpPr>
          <p:cNvPr id="53" name="TextBox 52">
            <a:extLst>
              <a:ext uri="{FF2B5EF4-FFF2-40B4-BE49-F238E27FC236}">
                <a16:creationId xmlns:a16="http://schemas.microsoft.com/office/drawing/2014/main" id="{896C533B-3448-BE5E-041C-5E1880B346A7}"/>
              </a:ext>
            </a:extLst>
          </p:cNvPr>
          <p:cNvSpPr txBox="1"/>
          <p:nvPr/>
        </p:nvSpPr>
        <p:spPr>
          <a:xfrm>
            <a:off x="801055" y="3075849"/>
            <a:ext cx="1080745" cy="523220"/>
          </a:xfrm>
          <a:prstGeom prst="rect">
            <a:avLst/>
          </a:prstGeom>
          <a:noFill/>
        </p:spPr>
        <p:txBody>
          <a:bodyPr wrap="none" rtlCol="0">
            <a:spAutoFit/>
          </a:bodyPr>
          <a:lstStyle/>
          <a:p>
            <a:r>
              <a:rPr lang="en-US" dirty="0">
                <a:solidFill>
                  <a:srgbClr val="4472C4"/>
                </a:solidFill>
              </a:rPr>
              <a:t>Energy </a:t>
            </a:r>
          </a:p>
          <a:p>
            <a:r>
              <a:rPr lang="en-US" dirty="0">
                <a:solidFill>
                  <a:srgbClr val="4472C4"/>
                </a:solidFill>
              </a:rPr>
              <a:t>Distribution</a:t>
            </a:r>
          </a:p>
        </p:txBody>
      </p:sp>
      <p:sp>
        <p:nvSpPr>
          <p:cNvPr id="57" name="Rectangle 56">
            <a:extLst>
              <a:ext uri="{FF2B5EF4-FFF2-40B4-BE49-F238E27FC236}">
                <a16:creationId xmlns:a16="http://schemas.microsoft.com/office/drawing/2014/main" id="{0EAEB49C-B1E7-9486-695F-E605E69A873D}"/>
              </a:ext>
            </a:extLst>
          </p:cNvPr>
          <p:cNvSpPr/>
          <p:nvPr/>
        </p:nvSpPr>
        <p:spPr>
          <a:xfrm>
            <a:off x="265783" y="4421346"/>
            <a:ext cx="2825750" cy="155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AECE2B8-F7E5-4D18-1A62-B3621D07F7FA}"/>
              </a:ext>
            </a:extLst>
          </p:cNvPr>
          <p:cNvSpPr/>
          <p:nvPr/>
        </p:nvSpPr>
        <p:spPr>
          <a:xfrm>
            <a:off x="2846519" y="3820227"/>
            <a:ext cx="829214" cy="108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A288434-FEDB-952A-3A35-8121AA3AC31E}"/>
                  </a:ext>
                </a:extLst>
              </p:cNvPr>
              <p:cNvSpPr txBox="1"/>
              <p:nvPr/>
            </p:nvSpPr>
            <p:spPr>
              <a:xfrm>
                <a:off x="2169822" y="4329898"/>
                <a:ext cx="42386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𝐺</m:t>
                          </m:r>
                        </m:sub>
                      </m:sSub>
                    </m:oMath>
                  </m:oMathPara>
                </a14:m>
                <a:endParaRPr lang="en-US" dirty="0"/>
              </a:p>
            </p:txBody>
          </p:sp>
        </mc:Choice>
        <mc:Fallback xmlns="">
          <p:sp>
            <p:nvSpPr>
              <p:cNvPr id="60" name="TextBox 59">
                <a:extLst>
                  <a:ext uri="{FF2B5EF4-FFF2-40B4-BE49-F238E27FC236}">
                    <a16:creationId xmlns:a16="http://schemas.microsoft.com/office/drawing/2014/main" id="{DA288434-FEDB-952A-3A35-8121AA3AC31E}"/>
                  </a:ext>
                </a:extLst>
              </p:cNvPr>
              <p:cNvSpPr txBox="1">
                <a:spLocks noRot="1" noChangeAspect="1" noMove="1" noResize="1" noEditPoints="1" noAdjustHandles="1" noChangeArrowheads="1" noChangeShapeType="1" noTextEdit="1"/>
              </p:cNvSpPr>
              <p:nvPr/>
            </p:nvSpPr>
            <p:spPr>
              <a:xfrm>
                <a:off x="2169822" y="4329898"/>
                <a:ext cx="423862" cy="3385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4D8C407-5E50-9C2A-3C04-2C5F4200F90A}"/>
                  </a:ext>
                </a:extLst>
              </p:cNvPr>
              <p:cNvSpPr txBox="1"/>
              <p:nvPr/>
            </p:nvSpPr>
            <p:spPr>
              <a:xfrm>
                <a:off x="2810638" y="3579028"/>
                <a:ext cx="2093792" cy="523220"/>
              </a:xfrm>
              <a:prstGeom prst="rect">
                <a:avLst/>
              </a:prstGeom>
              <a:noFill/>
            </p:spPr>
            <p:txBody>
              <a:bodyPr wrap="square" rtlCol="0">
                <a:spAutoFit/>
              </a:bodyPr>
              <a:lstStyle/>
              <a:p>
                <a:r>
                  <a:rPr lang="en-US" i="1" dirty="0"/>
                  <a:t>“Tunneling occurs at the Gamow energy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𝐺</m:t>
                        </m:r>
                      </m:sub>
                    </m:sSub>
                    <m:r>
                      <a:rPr lang="en-US" b="0" i="1" smtClean="0">
                        <a:latin typeface="Cambria Math" panose="02040503050406030204" pitchFamily="18" charset="0"/>
                      </a:rPr>
                      <m:t> </m:t>
                    </m:r>
                  </m:oMath>
                </a14:m>
                <a:r>
                  <a:rPr lang="en-US" i="1" dirty="0"/>
                  <a:t>”</a:t>
                </a:r>
              </a:p>
            </p:txBody>
          </p:sp>
        </mc:Choice>
        <mc:Fallback xmlns="">
          <p:sp>
            <p:nvSpPr>
              <p:cNvPr id="48" name="TextBox 47">
                <a:extLst>
                  <a:ext uri="{FF2B5EF4-FFF2-40B4-BE49-F238E27FC236}">
                    <a16:creationId xmlns:a16="http://schemas.microsoft.com/office/drawing/2014/main" id="{C4D8C407-5E50-9C2A-3C04-2C5F4200F90A}"/>
                  </a:ext>
                </a:extLst>
              </p:cNvPr>
              <p:cNvSpPr txBox="1">
                <a:spLocks noRot="1" noChangeAspect="1" noMove="1" noResize="1" noEditPoints="1" noAdjustHandles="1" noChangeArrowheads="1" noChangeShapeType="1" noTextEdit="1"/>
              </p:cNvSpPr>
              <p:nvPr/>
            </p:nvSpPr>
            <p:spPr>
              <a:xfrm>
                <a:off x="2810638" y="3579028"/>
                <a:ext cx="2093792" cy="523220"/>
              </a:xfrm>
              <a:prstGeom prst="rect">
                <a:avLst/>
              </a:prstGeom>
              <a:blipFill>
                <a:blip r:embed="rId7"/>
                <a:stretch>
                  <a:fillRect l="-872" t="-2326" r="-2616" b="-11628"/>
                </a:stretch>
              </a:blipFill>
            </p:spPr>
            <p:txBody>
              <a:bodyPr/>
              <a:lstStyle/>
              <a:p>
                <a:r>
                  <a:rPr lang="en-US">
                    <a:noFill/>
                  </a:rPr>
                  <a:t> </a:t>
                </a:r>
              </a:p>
            </p:txBody>
          </p:sp>
        </mc:Fallback>
      </mc:AlternateContent>
      <p:sp>
        <p:nvSpPr>
          <p:cNvPr id="208" name="TextBox 207">
            <a:extLst>
              <a:ext uri="{FF2B5EF4-FFF2-40B4-BE49-F238E27FC236}">
                <a16:creationId xmlns:a16="http://schemas.microsoft.com/office/drawing/2014/main" id="{BA4BED6D-93B5-EAB0-8FFC-8F6384441E06}"/>
              </a:ext>
            </a:extLst>
          </p:cNvPr>
          <p:cNvSpPr txBox="1"/>
          <p:nvPr/>
        </p:nvSpPr>
        <p:spPr>
          <a:xfrm>
            <a:off x="95342" y="4577005"/>
            <a:ext cx="3990169" cy="430887"/>
          </a:xfrm>
          <a:prstGeom prst="rect">
            <a:avLst/>
          </a:prstGeom>
          <a:noFill/>
        </p:spPr>
        <p:txBody>
          <a:bodyPr wrap="square">
            <a:spAutoFit/>
          </a:bodyPr>
          <a:lstStyle/>
          <a:p>
            <a:r>
              <a:rPr lang="en-US" sz="1050" dirty="0">
                <a:solidFill>
                  <a:schemeClr val="accent1"/>
                </a:solidFill>
              </a:rPr>
              <a:t>Clayton, Donald. Principles of Stellar Evolution and Nucleosynthesis. University of Chicago Press, 1983, p. 302.</a:t>
            </a:r>
          </a:p>
        </p:txBody>
      </p:sp>
      <p:sp>
        <p:nvSpPr>
          <p:cNvPr id="215" name="TextBox 214">
            <a:extLst>
              <a:ext uri="{FF2B5EF4-FFF2-40B4-BE49-F238E27FC236}">
                <a16:creationId xmlns:a16="http://schemas.microsoft.com/office/drawing/2014/main" id="{1E6025DE-718B-8CB5-CF17-251306DA1994}"/>
              </a:ext>
            </a:extLst>
          </p:cNvPr>
          <p:cNvSpPr txBox="1"/>
          <p:nvPr/>
        </p:nvSpPr>
        <p:spPr>
          <a:xfrm>
            <a:off x="5351861" y="2417555"/>
            <a:ext cx="846964" cy="523220"/>
          </a:xfrm>
          <a:prstGeom prst="rect">
            <a:avLst/>
          </a:prstGeom>
          <a:noFill/>
        </p:spPr>
        <p:txBody>
          <a:bodyPr wrap="square" rtlCol="0">
            <a:spAutoFit/>
          </a:bodyPr>
          <a:lstStyle/>
          <a:p>
            <a:pPr algn="ctr"/>
            <a:r>
              <a:rPr lang="en-US" b="1" i="1" dirty="0">
                <a:solidFill>
                  <a:schemeClr val="bg1"/>
                </a:solidFill>
                <a:latin typeface="+mn-lt"/>
              </a:rPr>
              <a:t>Nuclear interior</a:t>
            </a:r>
          </a:p>
        </p:txBody>
      </p:sp>
      <p:sp>
        <p:nvSpPr>
          <p:cNvPr id="216" name="TextBox 215">
            <a:extLst>
              <a:ext uri="{FF2B5EF4-FFF2-40B4-BE49-F238E27FC236}">
                <a16:creationId xmlns:a16="http://schemas.microsoft.com/office/drawing/2014/main" id="{E47665B6-F8B4-D3DC-1158-3C396FD46A88}"/>
              </a:ext>
            </a:extLst>
          </p:cNvPr>
          <p:cNvSpPr txBox="1"/>
          <p:nvPr/>
        </p:nvSpPr>
        <p:spPr>
          <a:xfrm>
            <a:off x="6217469" y="2417555"/>
            <a:ext cx="912721" cy="523220"/>
          </a:xfrm>
          <a:prstGeom prst="rect">
            <a:avLst/>
          </a:prstGeom>
          <a:noFill/>
        </p:spPr>
        <p:txBody>
          <a:bodyPr wrap="square" rtlCol="0">
            <a:spAutoFit/>
          </a:bodyPr>
          <a:lstStyle/>
          <a:p>
            <a:pPr algn="ctr"/>
            <a:r>
              <a:rPr lang="en-US" i="1" dirty="0">
                <a:latin typeface="+mn-lt"/>
              </a:rPr>
              <a:t>Strong Screening</a:t>
            </a:r>
          </a:p>
        </p:txBody>
      </p:sp>
      <p:sp>
        <p:nvSpPr>
          <p:cNvPr id="217" name="TextBox 216">
            <a:extLst>
              <a:ext uri="{FF2B5EF4-FFF2-40B4-BE49-F238E27FC236}">
                <a16:creationId xmlns:a16="http://schemas.microsoft.com/office/drawing/2014/main" id="{EF5A7AD0-CD4F-587F-1E71-93848644EE35}"/>
              </a:ext>
            </a:extLst>
          </p:cNvPr>
          <p:cNvSpPr txBox="1"/>
          <p:nvPr/>
        </p:nvSpPr>
        <p:spPr>
          <a:xfrm>
            <a:off x="7714018" y="2374060"/>
            <a:ext cx="912721" cy="523220"/>
          </a:xfrm>
          <a:prstGeom prst="rect">
            <a:avLst/>
          </a:prstGeom>
          <a:noFill/>
        </p:spPr>
        <p:txBody>
          <a:bodyPr wrap="square" rtlCol="0">
            <a:spAutoFit/>
          </a:bodyPr>
          <a:lstStyle/>
          <a:p>
            <a:pPr algn="ctr"/>
            <a:r>
              <a:rPr lang="en-US" i="1" dirty="0">
                <a:latin typeface="+mn-lt"/>
              </a:rPr>
              <a:t>Weak Screening</a:t>
            </a:r>
          </a:p>
        </p:txBody>
      </p:sp>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9CD2B36C-66AB-123D-91FC-64531087DCE6}"/>
                  </a:ext>
                </a:extLst>
              </p:cNvPr>
              <p:cNvSpPr txBox="1"/>
              <p:nvPr/>
            </p:nvSpPr>
            <p:spPr>
              <a:xfrm>
                <a:off x="7676729" y="1888443"/>
                <a:ext cx="912721" cy="6132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𝑒</m:t>
                          </m:r>
                          <m:r>
                            <a:rPr lang="en-US" sz="1800" b="0" i="1" smtClean="0">
                              <a:latin typeface="Cambria Math" panose="02040503050406030204" pitchFamily="18" charset="0"/>
                            </a:rPr>
                            <m:t>𝜙</m:t>
                          </m:r>
                        </m:num>
                        <m:den>
                          <m:r>
                            <a:rPr lang="en-US" sz="1800" b="0" i="1" smtClean="0">
                              <a:latin typeface="Cambria Math" panose="02040503050406030204" pitchFamily="18" charset="0"/>
                            </a:rPr>
                            <m:t>𝑇</m:t>
                          </m:r>
                        </m:den>
                      </m:f>
                      <m:r>
                        <a:rPr lang="en-US" sz="1800" b="0" i="1" smtClean="0">
                          <a:latin typeface="Cambria Math" panose="02040503050406030204" pitchFamily="18" charset="0"/>
                        </a:rPr>
                        <m:t>&lt;1</m:t>
                      </m:r>
                    </m:oMath>
                  </m:oMathPara>
                </a14:m>
                <a:endParaRPr lang="en-US" sz="1800" dirty="0"/>
              </a:p>
            </p:txBody>
          </p:sp>
        </mc:Choice>
        <mc:Fallback xmlns="">
          <p:sp>
            <p:nvSpPr>
              <p:cNvPr id="219" name="TextBox 218">
                <a:extLst>
                  <a:ext uri="{FF2B5EF4-FFF2-40B4-BE49-F238E27FC236}">
                    <a16:creationId xmlns:a16="http://schemas.microsoft.com/office/drawing/2014/main" id="{9CD2B36C-66AB-123D-91FC-64531087DCE6}"/>
                  </a:ext>
                </a:extLst>
              </p:cNvPr>
              <p:cNvSpPr txBox="1">
                <a:spLocks noRot="1" noChangeAspect="1" noMove="1" noResize="1" noEditPoints="1" noAdjustHandles="1" noChangeArrowheads="1" noChangeShapeType="1" noTextEdit="1"/>
              </p:cNvSpPr>
              <p:nvPr/>
            </p:nvSpPr>
            <p:spPr>
              <a:xfrm>
                <a:off x="7676729" y="1888443"/>
                <a:ext cx="912721" cy="61324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D4199539-A90E-B8B7-4463-B98DEE9959B7}"/>
                  </a:ext>
                </a:extLst>
              </p:cNvPr>
              <p:cNvSpPr txBox="1"/>
              <p:nvPr/>
            </p:nvSpPr>
            <p:spPr>
              <a:xfrm>
                <a:off x="6197960" y="1847277"/>
                <a:ext cx="912721" cy="6132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𝑒</m:t>
                          </m:r>
                          <m:r>
                            <a:rPr lang="en-US" sz="1800" b="0" i="1" smtClean="0">
                              <a:latin typeface="Cambria Math" panose="02040503050406030204" pitchFamily="18" charset="0"/>
                            </a:rPr>
                            <m:t>𝜙</m:t>
                          </m:r>
                        </m:num>
                        <m:den>
                          <m:r>
                            <a:rPr lang="en-US" sz="1800" b="0" i="1" smtClean="0">
                              <a:latin typeface="Cambria Math" panose="02040503050406030204" pitchFamily="18" charset="0"/>
                            </a:rPr>
                            <m:t>𝑇</m:t>
                          </m:r>
                        </m:den>
                      </m:f>
                      <m:r>
                        <a:rPr lang="en-US" sz="1800" b="0" i="1" smtClean="0">
                          <a:latin typeface="Cambria Math" panose="02040503050406030204" pitchFamily="18" charset="0"/>
                        </a:rPr>
                        <m:t>&gt;1</m:t>
                      </m:r>
                    </m:oMath>
                  </m:oMathPara>
                </a14:m>
                <a:endParaRPr lang="en-US" sz="1800" dirty="0"/>
              </a:p>
            </p:txBody>
          </p:sp>
        </mc:Choice>
        <mc:Fallback xmlns="">
          <p:sp>
            <p:nvSpPr>
              <p:cNvPr id="220" name="TextBox 219">
                <a:extLst>
                  <a:ext uri="{FF2B5EF4-FFF2-40B4-BE49-F238E27FC236}">
                    <a16:creationId xmlns:a16="http://schemas.microsoft.com/office/drawing/2014/main" id="{D4199539-A90E-B8B7-4463-B98DEE9959B7}"/>
                  </a:ext>
                </a:extLst>
              </p:cNvPr>
              <p:cNvSpPr txBox="1">
                <a:spLocks noRot="1" noChangeAspect="1" noMove="1" noResize="1" noEditPoints="1" noAdjustHandles="1" noChangeArrowheads="1" noChangeShapeType="1" noTextEdit="1"/>
              </p:cNvSpPr>
              <p:nvPr/>
            </p:nvSpPr>
            <p:spPr>
              <a:xfrm>
                <a:off x="6197960" y="1847277"/>
                <a:ext cx="912721" cy="61324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3DB5120D-3BB1-5AD1-A073-DF3FE206C2B4}"/>
                  </a:ext>
                </a:extLst>
              </p:cNvPr>
              <p:cNvSpPr txBox="1"/>
              <p:nvPr/>
            </p:nvSpPr>
            <p:spPr>
              <a:xfrm>
                <a:off x="8172426" y="1011800"/>
                <a:ext cx="42386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𝐺</m:t>
                          </m:r>
                        </m:sub>
                      </m:sSub>
                    </m:oMath>
                  </m:oMathPara>
                </a14:m>
                <a:endParaRPr lang="en-US" dirty="0"/>
              </a:p>
            </p:txBody>
          </p:sp>
        </mc:Choice>
        <mc:Fallback xmlns="">
          <p:sp>
            <p:nvSpPr>
              <p:cNvPr id="222" name="TextBox 221">
                <a:extLst>
                  <a:ext uri="{FF2B5EF4-FFF2-40B4-BE49-F238E27FC236}">
                    <a16:creationId xmlns:a16="http://schemas.microsoft.com/office/drawing/2014/main" id="{3DB5120D-3BB1-5AD1-A073-DF3FE206C2B4}"/>
                  </a:ext>
                </a:extLst>
              </p:cNvPr>
              <p:cNvSpPr txBox="1">
                <a:spLocks noRot="1" noChangeAspect="1" noMove="1" noResize="1" noEditPoints="1" noAdjustHandles="1" noChangeArrowheads="1" noChangeShapeType="1" noTextEdit="1"/>
              </p:cNvSpPr>
              <p:nvPr/>
            </p:nvSpPr>
            <p:spPr>
              <a:xfrm>
                <a:off x="8172426" y="1011800"/>
                <a:ext cx="423862" cy="400110"/>
              </a:xfrm>
              <a:prstGeom prst="rect">
                <a:avLst/>
              </a:prstGeom>
              <a:blipFill>
                <a:blip r:embed="rId10"/>
                <a:stretch>
                  <a:fillRect b="-3030"/>
                </a:stretch>
              </a:blipFill>
            </p:spPr>
            <p:txBody>
              <a:bodyPr/>
              <a:lstStyle/>
              <a:p>
                <a:r>
                  <a:rPr lang="en-US">
                    <a:noFill/>
                  </a:rPr>
                  <a:t> </a:t>
                </a:r>
              </a:p>
            </p:txBody>
          </p:sp>
        </mc:Fallback>
      </mc:AlternateContent>
      <p:pic>
        <p:nvPicPr>
          <p:cNvPr id="224" name="Picture 223" descr="A picture containing text, pool ball&#10;&#10;Description automatically generated">
            <a:extLst>
              <a:ext uri="{FF2B5EF4-FFF2-40B4-BE49-F238E27FC236}">
                <a16:creationId xmlns:a16="http://schemas.microsoft.com/office/drawing/2014/main" id="{60AEE8CC-E8A7-082D-238D-12DC03D54CBF}"/>
              </a:ext>
            </a:extLst>
          </p:cNvPr>
          <p:cNvPicPr>
            <a:picLocks noChangeAspect="1"/>
          </p:cNvPicPr>
          <p:nvPr/>
        </p:nvPicPr>
        <p:blipFill rotWithShape="1">
          <a:blip r:embed="rId11">
            <a:extLst>
              <a:ext uri="{28A0092B-C50C-407E-A947-70E740481C1C}">
                <a14:useLocalDpi xmlns:a14="http://schemas.microsoft.com/office/drawing/2010/main" val="0"/>
              </a:ext>
            </a:extLst>
          </a:blip>
          <a:srcRect r="63380" b="12430"/>
          <a:stretch/>
        </p:blipFill>
        <p:spPr>
          <a:xfrm>
            <a:off x="7787801" y="1212751"/>
            <a:ext cx="530146" cy="451483"/>
          </a:xfrm>
          <a:prstGeom prst="rect">
            <a:avLst/>
          </a:prstGeom>
        </p:spPr>
      </p:pic>
      <p:cxnSp>
        <p:nvCxnSpPr>
          <p:cNvPr id="226" name="Straight Arrow Connector 225">
            <a:extLst>
              <a:ext uri="{FF2B5EF4-FFF2-40B4-BE49-F238E27FC236}">
                <a16:creationId xmlns:a16="http://schemas.microsoft.com/office/drawing/2014/main" id="{A0A88E89-7E49-5075-731D-33AB89A34BB5}"/>
              </a:ext>
            </a:extLst>
          </p:cNvPr>
          <p:cNvCxnSpPr>
            <a:cxnSpLocks/>
          </p:cNvCxnSpPr>
          <p:nvPr/>
        </p:nvCxnSpPr>
        <p:spPr>
          <a:xfrm flipH="1" flipV="1">
            <a:off x="7244584" y="1412982"/>
            <a:ext cx="529751" cy="5278"/>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32" name="Picture 231">
            <a:extLst>
              <a:ext uri="{FF2B5EF4-FFF2-40B4-BE49-F238E27FC236}">
                <a16:creationId xmlns:a16="http://schemas.microsoft.com/office/drawing/2014/main" id="{D85152EF-F684-C228-3662-158AA9C16274}"/>
              </a:ext>
            </a:extLst>
          </p:cNvPr>
          <p:cNvPicPr>
            <a:picLocks noChangeAspect="1"/>
          </p:cNvPicPr>
          <p:nvPr/>
        </p:nvPicPr>
        <p:blipFill rotWithShape="1">
          <a:blip r:embed="rId12"/>
          <a:srcRect l="1949" t="8303" r="1282" b="5079"/>
          <a:stretch/>
        </p:blipFill>
        <p:spPr>
          <a:xfrm>
            <a:off x="1397013" y="2525294"/>
            <a:ext cx="1864113" cy="457925"/>
          </a:xfrm>
          <a:prstGeom prst="rect">
            <a:avLst/>
          </a:prstGeom>
          <a:ln>
            <a:solidFill>
              <a:schemeClr val="tx1"/>
            </a:solidFill>
            <a:prstDash val="dash"/>
          </a:ln>
        </p:spPr>
      </p:pic>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A3AD72FF-AE17-5E71-37D5-0E011A72E47B}"/>
                  </a:ext>
                </a:extLst>
              </p:cNvPr>
              <p:cNvSpPr txBox="1"/>
              <p:nvPr/>
            </p:nvSpPr>
            <p:spPr>
              <a:xfrm>
                <a:off x="4120643" y="4721625"/>
                <a:ext cx="1685461" cy="307777"/>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𝑟</m:t>
                        </m:r>
                      </m:sub>
                    </m:sSub>
                    <m:r>
                      <a:rPr lang="en-US" b="0" i="1" smtClean="0">
                        <a:latin typeface="Cambria Math" panose="02040503050406030204" pitchFamily="18" charset="0"/>
                      </a:rPr>
                      <m:t> </m:t>
                    </m:r>
                  </m:oMath>
                </a14:m>
                <a:r>
                  <a:rPr lang="en-US" dirty="0"/>
                  <a:t> - reduced mass</a:t>
                </a:r>
              </a:p>
            </p:txBody>
          </p:sp>
        </mc:Choice>
        <mc:Fallback xmlns="">
          <p:sp>
            <p:nvSpPr>
              <p:cNvPr id="233" name="TextBox 232">
                <a:extLst>
                  <a:ext uri="{FF2B5EF4-FFF2-40B4-BE49-F238E27FC236}">
                    <a16:creationId xmlns:a16="http://schemas.microsoft.com/office/drawing/2014/main" id="{A3AD72FF-AE17-5E71-37D5-0E011A72E47B}"/>
                  </a:ext>
                </a:extLst>
              </p:cNvPr>
              <p:cNvSpPr txBox="1">
                <a:spLocks noRot="1" noChangeAspect="1" noMove="1" noResize="1" noEditPoints="1" noAdjustHandles="1" noChangeArrowheads="1" noChangeShapeType="1" noTextEdit="1"/>
              </p:cNvSpPr>
              <p:nvPr/>
            </p:nvSpPr>
            <p:spPr>
              <a:xfrm>
                <a:off x="4120643" y="4721625"/>
                <a:ext cx="1685461" cy="307777"/>
              </a:xfrm>
              <a:prstGeom prst="rect">
                <a:avLst/>
              </a:prstGeom>
              <a:blipFill>
                <a:blip r:embed="rId13"/>
                <a:stretch>
                  <a:fillRect t="-4000" r="-725" b="-20000"/>
                </a:stretch>
              </a:blipFill>
            </p:spPr>
            <p:txBody>
              <a:bodyPr/>
              <a:lstStyle/>
              <a:p>
                <a:r>
                  <a:rPr lang="en-US">
                    <a:noFill/>
                  </a:rPr>
                  <a:t> </a:t>
                </a:r>
              </a:p>
            </p:txBody>
          </p:sp>
        </mc:Fallback>
      </mc:AlternateContent>
    </p:spTree>
    <p:extLst>
      <p:ext uri="{BB962C8B-B14F-4D97-AF65-F5344CB8AC3E}">
        <p14:creationId xmlns:p14="http://schemas.microsoft.com/office/powerpoint/2010/main" val="151636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51" name="Picture 50" descr="Diagram&#10;&#10;Description automatically generated">
            <a:extLst>
              <a:ext uri="{FF2B5EF4-FFF2-40B4-BE49-F238E27FC236}">
                <a16:creationId xmlns:a16="http://schemas.microsoft.com/office/drawing/2014/main" id="{27DA8CCB-9A09-1A20-89AB-9BAE98813B7A}"/>
              </a:ext>
            </a:extLst>
          </p:cNvPr>
          <p:cNvPicPr>
            <a:picLocks noChangeAspect="1"/>
          </p:cNvPicPr>
          <p:nvPr/>
        </p:nvPicPr>
        <p:blipFill rotWithShape="1">
          <a:blip r:embed="rId3">
            <a:extLst>
              <a:ext uri="{28A0092B-C50C-407E-A947-70E740481C1C}">
                <a14:useLocalDpi xmlns:a14="http://schemas.microsoft.com/office/drawing/2010/main" val="0"/>
              </a:ext>
            </a:extLst>
          </a:blip>
          <a:srcRect b="38512"/>
          <a:stretch/>
        </p:blipFill>
        <p:spPr>
          <a:xfrm>
            <a:off x="79020" y="1454728"/>
            <a:ext cx="5029329" cy="3122277"/>
          </a:xfrm>
          <a:prstGeom prst="rect">
            <a:avLst/>
          </a:prstGeom>
        </p:spPr>
      </p:pic>
      <p:pic>
        <p:nvPicPr>
          <p:cNvPr id="214" name="Picture 213">
            <a:extLst>
              <a:ext uri="{FF2B5EF4-FFF2-40B4-BE49-F238E27FC236}">
                <a16:creationId xmlns:a16="http://schemas.microsoft.com/office/drawing/2014/main" id="{401342F2-08E7-7AC1-DF4B-450BFA6D19B6}"/>
              </a:ext>
            </a:extLst>
          </p:cNvPr>
          <p:cNvPicPr>
            <a:picLocks noChangeAspect="1"/>
          </p:cNvPicPr>
          <p:nvPr/>
        </p:nvPicPr>
        <p:blipFill>
          <a:blip r:embed="rId4"/>
          <a:srcRect/>
          <a:stretch/>
        </p:blipFill>
        <p:spPr>
          <a:xfrm>
            <a:off x="4668314" y="316077"/>
            <a:ext cx="4243929" cy="4583444"/>
          </a:xfrm>
          <a:prstGeom prst="rect">
            <a:avLst/>
          </a:prstGeom>
        </p:spPr>
      </p:pic>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13</a:t>
            </a:fld>
            <a:endParaRPr kern="1200" dirty="0">
              <a:solidFill>
                <a:srgbClr val="44546A"/>
              </a:solidFill>
            </a:endParaRPr>
          </a:p>
        </p:txBody>
      </p:sp>
      <p:sp>
        <p:nvSpPr>
          <p:cNvPr id="10" name="TextBox 9">
            <a:extLst>
              <a:ext uri="{FF2B5EF4-FFF2-40B4-BE49-F238E27FC236}">
                <a16:creationId xmlns:a16="http://schemas.microsoft.com/office/drawing/2014/main" id="{0B461CB7-475E-FD96-32A8-155DF4EAD2ED}"/>
              </a:ext>
            </a:extLst>
          </p:cNvPr>
          <p:cNvSpPr txBox="1"/>
          <p:nvPr/>
        </p:nvSpPr>
        <p:spPr>
          <a:xfrm>
            <a:off x="276579" y="243979"/>
            <a:ext cx="8319709" cy="523220"/>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Strong Screening</a:t>
            </a:r>
          </a:p>
        </p:txBody>
      </p:sp>
      <mc:AlternateContent xmlns:mc="http://schemas.openxmlformats.org/markup-compatibility/2006" xmlns:a14="http://schemas.microsoft.com/office/drawing/2010/main">
        <mc:Choice Requires="a14">
          <p:sp>
            <p:nvSpPr>
              <p:cNvPr id="44" name="Google Shape;254;p36">
                <a:extLst>
                  <a:ext uri="{FF2B5EF4-FFF2-40B4-BE49-F238E27FC236}">
                    <a16:creationId xmlns:a16="http://schemas.microsoft.com/office/drawing/2014/main" id="{CB5166D6-47A2-9657-8778-A3B1C91FF357}"/>
                  </a:ext>
                </a:extLst>
              </p:cNvPr>
              <p:cNvSpPr txBox="1"/>
              <p:nvPr/>
            </p:nvSpPr>
            <p:spPr>
              <a:xfrm>
                <a:off x="-414133" y="745516"/>
                <a:ext cx="5029329" cy="1671196"/>
              </a:xfrm>
              <a:prstGeom prst="rect">
                <a:avLst/>
              </a:prstGeom>
              <a:noFill/>
              <a:ln>
                <a:noFill/>
              </a:ln>
            </p:spPr>
            <p:txBody>
              <a:bodyPr spcFirstLastPara="1" wrap="square" lIns="91425" tIns="91425" rIns="91425" bIns="91425" anchor="t" anchorCtr="0">
                <a:spAutoFit/>
              </a:bodyPr>
              <a:lstStyle/>
              <a:p>
                <a:pPr marL="933436" lvl="1" indent="-342900" defTabSz="685800">
                  <a:lnSpc>
                    <a:spcPct val="115000"/>
                  </a:lnSpc>
                  <a:buClrTx/>
                  <a:buSzPts val="1500"/>
                  <a:buFont typeface="Arial" panose="020B0604020202020204" pitchFamily="34" charset="0"/>
                  <a:buChar char="•"/>
                </a:pPr>
                <a:r>
                  <a:rPr lang="en-US" sz="2100" kern="1200" dirty="0">
                    <a:solidFill>
                      <a:prstClr val="black"/>
                    </a:solidFill>
                    <a:latin typeface="Calibri" panose="020F0502020204030204"/>
                    <a:ea typeface="+mn-ea"/>
                    <a:cs typeface="+mn-cs"/>
                  </a:rPr>
                  <a:t>Although the BBN is weakly coupled at large distances </a:t>
                </a:r>
                <a14:m>
                  <m:oMath xmlns:m="http://schemas.openxmlformats.org/officeDocument/2006/math">
                    <m:r>
                      <a:rPr lang="en-US" sz="2100" b="0" i="1" kern="1200" smtClean="0">
                        <a:solidFill>
                          <a:srgbClr val="4472C4"/>
                        </a:solidFill>
                        <a:latin typeface="Cambria Math" panose="02040503050406030204" pitchFamily="18" charset="0"/>
                        <a:ea typeface="+mn-ea"/>
                        <a:cs typeface="+mn-cs"/>
                      </a:rPr>
                      <m:t>𝑎</m:t>
                    </m:r>
                    <m:r>
                      <a:rPr lang="en-US" sz="2100" b="0" i="1" kern="1200" smtClean="0">
                        <a:solidFill>
                          <a:srgbClr val="4472C4"/>
                        </a:solidFill>
                        <a:latin typeface="Cambria Math" panose="02040503050406030204" pitchFamily="18" charset="0"/>
                        <a:ea typeface="+mn-ea"/>
                        <a:cs typeface="+mn-cs"/>
                      </a:rPr>
                      <m:t>,</m:t>
                    </m:r>
                  </m:oMath>
                </a14:m>
                <a:r>
                  <a:rPr lang="en-US" sz="2100" kern="1200" dirty="0">
                    <a:solidFill>
                      <a:prstClr val="black"/>
                    </a:solidFill>
                    <a:latin typeface="Calibri" panose="020F0502020204030204"/>
                    <a:ea typeface="+mn-ea"/>
                    <a:cs typeface="+mn-cs"/>
                  </a:rPr>
                  <a:t> this is not true for the </a:t>
                </a:r>
                <a:r>
                  <a:rPr lang="en-US" sz="2100" b="1" kern="1200" dirty="0">
                    <a:solidFill>
                      <a:prstClr val="black"/>
                    </a:solidFill>
                    <a:latin typeface="Calibri" panose="020F0502020204030204"/>
                    <a:ea typeface="+mn-ea"/>
                    <a:cs typeface="+mn-cs"/>
                  </a:rPr>
                  <a:t>short-range potential </a:t>
                </a:r>
                <a:r>
                  <a:rPr lang="en-US" sz="2100" kern="1200" dirty="0">
                    <a:solidFill>
                      <a:prstClr val="black"/>
                    </a:solidFill>
                    <a:latin typeface="Calibri" panose="020F0502020204030204"/>
                    <a:ea typeface="+mn-ea"/>
                    <a:cs typeface="+mn-cs"/>
                  </a:rPr>
                  <a:t>in relevant for </a:t>
                </a:r>
                <a:r>
                  <a:rPr lang="en-US" sz="2100" b="1" kern="1200" dirty="0">
                    <a:solidFill>
                      <a:prstClr val="black"/>
                    </a:solidFill>
                    <a:latin typeface="Calibri" panose="020F0502020204030204"/>
                    <a:ea typeface="+mn-ea"/>
                    <a:cs typeface="+mn-cs"/>
                  </a:rPr>
                  <a:t>quantum tunneling.</a:t>
                </a:r>
                <a:endParaRPr sz="2100" b="1" kern="1200" dirty="0">
                  <a:solidFill>
                    <a:prstClr val="black"/>
                  </a:solidFill>
                  <a:latin typeface="Calibri" panose="020F0502020204030204"/>
                  <a:ea typeface="+mn-ea"/>
                  <a:cs typeface="+mn-cs"/>
                </a:endParaRPr>
              </a:p>
            </p:txBody>
          </p:sp>
        </mc:Choice>
        <mc:Fallback xmlns="">
          <p:sp>
            <p:nvSpPr>
              <p:cNvPr id="44" name="Google Shape;254;p36">
                <a:extLst>
                  <a:ext uri="{FF2B5EF4-FFF2-40B4-BE49-F238E27FC236}">
                    <a16:creationId xmlns:a16="http://schemas.microsoft.com/office/drawing/2014/main" id="{CB5166D6-47A2-9657-8778-A3B1C91FF357}"/>
                  </a:ext>
                </a:extLst>
              </p:cNvPr>
              <p:cNvSpPr txBox="1">
                <a:spLocks noRot="1" noChangeAspect="1" noMove="1" noResize="1" noEditPoints="1" noAdjustHandles="1" noChangeArrowheads="1" noChangeShapeType="1" noTextEdit="1"/>
              </p:cNvSpPr>
              <p:nvPr/>
            </p:nvSpPr>
            <p:spPr>
              <a:xfrm>
                <a:off x="-414133" y="745516"/>
                <a:ext cx="5029329" cy="1671196"/>
              </a:xfrm>
              <a:prstGeom prst="rect">
                <a:avLst/>
              </a:prstGeom>
              <a:blipFill>
                <a:blip r:embed="rId5"/>
                <a:stretch>
                  <a:fillRect r="-2424" b="-2190"/>
                </a:stretch>
              </a:blipFill>
              <a:ln>
                <a:noFill/>
              </a:ln>
            </p:spPr>
            <p:txBody>
              <a:bodyPr/>
              <a:lstStyle/>
              <a:p>
                <a:r>
                  <a:rPr lang="en-US">
                    <a:noFill/>
                  </a:rPr>
                  <a:t> </a:t>
                </a:r>
              </a:p>
            </p:txBody>
          </p:sp>
        </mc:Fallback>
      </mc:AlternateContent>
      <p:sp>
        <p:nvSpPr>
          <p:cNvPr id="52" name="TextBox 51">
            <a:extLst>
              <a:ext uri="{FF2B5EF4-FFF2-40B4-BE49-F238E27FC236}">
                <a16:creationId xmlns:a16="http://schemas.microsoft.com/office/drawing/2014/main" id="{FA4F5501-93F0-3E65-FE6A-036618B4D05C}"/>
              </a:ext>
            </a:extLst>
          </p:cNvPr>
          <p:cNvSpPr txBox="1"/>
          <p:nvPr/>
        </p:nvSpPr>
        <p:spPr>
          <a:xfrm>
            <a:off x="3336243" y="2998320"/>
            <a:ext cx="1040670" cy="523220"/>
          </a:xfrm>
          <a:prstGeom prst="rect">
            <a:avLst/>
          </a:prstGeom>
          <a:noFill/>
        </p:spPr>
        <p:txBody>
          <a:bodyPr wrap="none" rtlCol="0">
            <a:spAutoFit/>
          </a:bodyPr>
          <a:lstStyle/>
          <a:p>
            <a:r>
              <a:rPr lang="en-US" dirty="0">
                <a:solidFill>
                  <a:schemeClr val="accent2"/>
                </a:solidFill>
              </a:rPr>
              <a:t>Tunneling </a:t>
            </a:r>
          </a:p>
          <a:p>
            <a:r>
              <a:rPr lang="en-US" dirty="0">
                <a:solidFill>
                  <a:schemeClr val="accent2"/>
                </a:solidFill>
              </a:rPr>
              <a:t>Probability</a:t>
            </a:r>
          </a:p>
        </p:txBody>
      </p:sp>
      <p:sp>
        <p:nvSpPr>
          <p:cNvPr id="53" name="TextBox 52">
            <a:extLst>
              <a:ext uri="{FF2B5EF4-FFF2-40B4-BE49-F238E27FC236}">
                <a16:creationId xmlns:a16="http://schemas.microsoft.com/office/drawing/2014/main" id="{896C533B-3448-BE5E-041C-5E1880B346A7}"/>
              </a:ext>
            </a:extLst>
          </p:cNvPr>
          <p:cNvSpPr txBox="1"/>
          <p:nvPr/>
        </p:nvSpPr>
        <p:spPr>
          <a:xfrm>
            <a:off x="801055" y="3075849"/>
            <a:ext cx="1080745" cy="523220"/>
          </a:xfrm>
          <a:prstGeom prst="rect">
            <a:avLst/>
          </a:prstGeom>
          <a:noFill/>
        </p:spPr>
        <p:txBody>
          <a:bodyPr wrap="none" rtlCol="0">
            <a:spAutoFit/>
          </a:bodyPr>
          <a:lstStyle/>
          <a:p>
            <a:r>
              <a:rPr lang="en-US" dirty="0">
                <a:solidFill>
                  <a:srgbClr val="4472C4"/>
                </a:solidFill>
              </a:rPr>
              <a:t>Energy </a:t>
            </a:r>
          </a:p>
          <a:p>
            <a:r>
              <a:rPr lang="en-US" dirty="0">
                <a:solidFill>
                  <a:srgbClr val="4472C4"/>
                </a:solidFill>
              </a:rPr>
              <a:t>Distribution</a:t>
            </a:r>
          </a:p>
        </p:txBody>
      </p:sp>
      <p:sp>
        <p:nvSpPr>
          <p:cNvPr id="57" name="Rectangle 56">
            <a:extLst>
              <a:ext uri="{FF2B5EF4-FFF2-40B4-BE49-F238E27FC236}">
                <a16:creationId xmlns:a16="http://schemas.microsoft.com/office/drawing/2014/main" id="{0EAEB49C-B1E7-9486-695F-E605E69A873D}"/>
              </a:ext>
            </a:extLst>
          </p:cNvPr>
          <p:cNvSpPr/>
          <p:nvPr/>
        </p:nvSpPr>
        <p:spPr>
          <a:xfrm>
            <a:off x="265783" y="4421346"/>
            <a:ext cx="2825750" cy="155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AECE2B8-F7E5-4D18-1A62-B3621D07F7FA}"/>
              </a:ext>
            </a:extLst>
          </p:cNvPr>
          <p:cNvSpPr/>
          <p:nvPr/>
        </p:nvSpPr>
        <p:spPr>
          <a:xfrm>
            <a:off x="2846519" y="3820227"/>
            <a:ext cx="829214" cy="108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A288434-FEDB-952A-3A35-8121AA3AC31E}"/>
                  </a:ext>
                </a:extLst>
              </p:cNvPr>
              <p:cNvSpPr txBox="1"/>
              <p:nvPr/>
            </p:nvSpPr>
            <p:spPr>
              <a:xfrm>
                <a:off x="2169822" y="4329898"/>
                <a:ext cx="423862"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𝐺</m:t>
                          </m:r>
                        </m:sub>
                      </m:sSub>
                    </m:oMath>
                  </m:oMathPara>
                </a14:m>
                <a:endParaRPr lang="en-US" dirty="0"/>
              </a:p>
            </p:txBody>
          </p:sp>
        </mc:Choice>
        <mc:Fallback xmlns="">
          <p:sp>
            <p:nvSpPr>
              <p:cNvPr id="60" name="TextBox 59">
                <a:extLst>
                  <a:ext uri="{FF2B5EF4-FFF2-40B4-BE49-F238E27FC236}">
                    <a16:creationId xmlns:a16="http://schemas.microsoft.com/office/drawing/2014/main" id="{DA288434-FEDB-952A-3A35-8121AA3AC31E}"/>
                  </a:ext>
                </a:extLst>
              </p:cNvPr>
              <p:cNvSpPr txBox="1">
                <a:spLocks noRot="1" noChangeAspect="1" noMove="1" noResize="1" noEditPoints="1" noAdjustHandles="1" noChangeArrowheads="1" noChangeShapeType="1" noTextEdit="1"/>
              </p:cNvSpPr>
              <p:nvPr/>
            </p:nvSpPr>
            <p:spPr>
              <a:xfrm>
                <a:off x="2169822" y="4329898"/>
                <a:ext cx="423862" cy="3385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4D8C407-5E50-9C2A-3C04-2C5F4200F90A}"/>
                  </a:ext>
                </a:extLst>
              </p:cNvPr>
              <p:cNvSpPr txBox="1"/>
              <p:nvPr/>
            </p:nvSpPr>
            <p:spPr>
              <a:xfrm>
                <a:off x="2810638" y="3579028"/>
                <a:ext cx="2093792" cy="523220"/>
              </a:xfrm>
              <a:prstGeom prst="rect">
                <a:avLst/>
              </a:prstGeom>
              <a:noFill/>
            </p:spPr>
            <p:txBody>
              <a:bodyPr wrap="square" rtlCol="0">
                <a:spAutoFit/>
              </a:bodyPr>
              <a:lstStyle/>
              <a:p>
                <a:r>
                  <a:rPr lang="en-US" i="1" dirty="0"/>
                  <a:t>“Tunneling occurs at the Gamow energy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𝐺</m:t>
                        </m:r>
                      </m:sub>
                    </m:sSub>
                    <m:r>
                      <a:rPr lang="en-US" b="0" i="1" smtClean="0">
                        <a:latin typeface="Cambria Math" panose="02040503050406030204" pitchFamily="18" charset="0"/>
                      </a:rPr>
                      <m:t> </m:t>
                    </m:r>
                  </m:oMath>
                </a14:m>
                <a:r>
                  <a:rPr lang="en-US" i="1" dirty="0"/>
                  <a:t>”</a:t>
                </a:r>
              </a:p>
            </p:txBody>
          </p:sp>
        </mc:Choice>
        <mc:Fallback xmlns="">
          <p:sp>
            <p:nvSpPr>
              <p:cNvPr id="48" name="TextBox 47">
                <a:extLst>
                  <a:ext uri="{FF2B5EF4-FFF2-40B4-BE49-F238E27FC236}">
                    <a16:creationId xmlns:a16="http://schemas.microsoft.com/office/drawing/2014/main" id="{C4D8C407-5E50-9C2A-3C04-2C5F4200F90A}"/>
                  </a:ext>
                </a:extLst>
              </p:cNvPr>
              <p:cNvSpPr txBox="1">
                <a:spLocks noRot="1" noChangeAspect="1" noMove="1" noResize="1" noEditPoints="1" noAdjustHandles="1" noChangeArrowheads="1" noChangeShapeType="1" noTextEdit="1"/>
              </p:cNvSpPr>
              <p:nvPr/>
            </p:nvSpPr>
            <p:spPr>
              <a:xfrm>
                <a:off x="2810638" y="3579028"/>
                <a:ext cx="2093792" cy="523220"/>
              </a:xfrm>
              <a:prstGeom prst="rect">
                <a:avLst/>
              </a:prstGeom>
              <a:blipFill>
                <a:blip r:embed="rId7"/>
                <a:stretch>
                  <a:fillRect l="-872" t="-2326" r="-2616" b="-11628"/>
                </a:stretch>
              </a:blipFill>
            </p:spPr>
            <p:txBody>
              <a:bodyPr/>
              <a:lstStyle/>
              <a:p>
                <a:r>
                  <a:rPr lang="en-US">
                    <a:noFill/>
                  </a:rPr>
                  <a:t> </a:t>
                </a:r>
              </a:p>
            </p:txBody>
          </p:sp>
        </mc:Fallback>
      </mc:AlternateContent>
      <p:sp>
        <p:nvSpPr>
          <p:cNvPr id="208" name="TextBox 207">
            <a:extLst>
              <a:ext uri="{FF2B5EF4-FFF2-40B4-BE49-F238E27FC236}">
                <a16:creationId xmlns:a16="http://schemas.microsoft.com/office/drawing/2014/main" id="{BA4BED6D-93B5-EAB0-8FFC-8F6384441E06}"/>
              </a:ext>
            </a:extLst>
          </p:cNvPr>
          <p:cNvSpPr txBox="1"/>
          <p:nvPr/>
        </p:nvSpPr>
        <p:spPr>
          <a:xfrm>
            <a:off x="95342" y="4577005"/>
            <a:ext cx="3990169" cy="430887"/>
          </a:xfrm>
          <a:prstGeom prst="rect">
            <a:avLst/>
          </a:prstGeom>
          <a:noFill/>
        </p:spPr>
        <p:txBody>
          <a:bodyPr wrap="square">
            <a:spAutoFit/>
          </a:bodyPr>
          <a:lstStyle/>
          <a:p>
            <a:r>
              <a:rPr lang="en-US" sz="1050" dirty="0">
                <a:solidFill>
                  <a:schemeClr val="accent1"/>
                </a:solidFill>
              </a:rPr>
              <a:t>Clayton, Donald. Principles of Stellar Evolution and Nucleosynthesis. University of Chicago Press, 1983, p. 302.</a:t>
            </a:r>
          </a:p>
        </p:txBody>
      </p:sp>
      <p:sp>
        <p:nvSpPr>
          <p:cNvPr id="215" name="TextBox 214">
            <a:extLst>
              <a:ext uri="{FF2B5EF4-FFF2-40B4-BE49-F238E27FC236}">
                <a16:creationId xmlns:a16="http://schemas.microsoft.com/office/drawing/2014/main" id="{1E6025DE-718B-8CB5-CF17-251306DA1994}"/>
              </a:ext>
            </a:extLst>
          </p:cNvPr>
          <p:cNvSpPr txBox="1"/>
          <p:nvPr/>
        </p:nvSpPr>
        <p:spPr>
          <a:xfrm>
            <a:off x="5351861" y="2417555"/>
            <a:ext cx="846964" cy="523220"/>
          </a:xfrm>
          <a:prstGeom prst="rect">
            <a:avLst/>
          </a:prstGeom>
          <a:noFill/>
        </p:spPr>
        <p:txBody>
          <a:bodyPr wrap="square" rtlCol="0">
            <a:spAutoFit/>
          </a:bodyPr>
          <a:lstStyle/>
          <a:p>
            <a:pPr algn="ctr"/>
            <a:r>
              <a:rPr lang="en-US" b="1" i="1" dirty="0">
                <a:solidFill>
                  <a:schemeClr val="bg1"/>
                </a:solidFill>
                <a:latin typeface="+mn-lt"/>
              </a:rPr>
              <a:t>Nuclear interior</a:t>
            </a:r>
          </a:p>
        </p:txBody>
      </p:sp>
      <p:sp>
        <p:nvSpPr>
          <p:cNvPr id="216" name="TextBox 215">
            <a:extLst>
              <a:ext uri="{FF2B5EF4-FFF2-40B4-BE49-F238E27FC236}">
                <a16:creationId xmlns:a16="http://schemas.microsoft.com/office/drawing/2014/main" id="{E47665B6-F8B4-D3DC-1158-3C396FD46A88}"/>
              </a:ext>
            </a:extLst>
          </p:cNvPr>
          <p:cNvSpPr txBox="1"/>
          <p:nvPr/>
        </p:nvSpPr>
        <p:spPr>
          <a:xfrm>
            <a:off x="6217469" y="2417555"/>
            <a:ext cx="912721" cy="523220"/>
          </a:xfrm>
          <a:prstGeom prst="rect">
            <a:avLst/>
          </a:prstGeom>
          <a:noFill/>
        </p:spPr>
        <p:txBody>
          <a:bodyPr wrap="square" rtlCol="0">
            <a:spAutoFit/>
          </a:bodyPr>
          <a:lstStyle/>
          <a:p>
            <a:pPr algn="ctr"/>
            <a:r>
              <a:rPr lang="en-US" i="1" dirty="0">
                <a:latin typeface="+mn-lt"/>
              </a:rPr>
              <a:t>Strong Screening</a:t>
            </a:r>
          </a:p>
        </p:txBody>
      </p:sp>
      <p:sp>
        <p:nvSpPr>
          <p:cNvPr id="217" name="TextBox 216">
            <a:extLst>
              <a:ext uri="{FF2B5EF4-FFF2-40B4-BE49-F238E27FC236}">
                <a16:creationId xmlns:a16="http://schemas.microsoft.com/office/drawing/2014/main" id="{EF5A7AD0-CD4F-587F-1E71-93848644EE35}"/>
              </a:ext>
            </a:extLst>
          </p:cNvPr>
          <p:cNvSpPr txBox="1"/>
          <p:nvPr/>
        </p:nvSpPr>
        <p:spPr>
          <a:xfrm>
            <a:off x="7714018" y="2374060"/>
            <a:ext cx="912721" cy="523220"/>
          </a:xfrm>
          <a:prstGeom prst="rect">
            <a:avLst/>
          </a:prstGeom>
          <a:noFill/>
        </p:spPr>
        <p:txBody>
          <a:bodyPr wrap="square" rtlCol="0">
            <a:spAutoFit/>
          </a:bodyPr>
          <a:lstStyle/>
          <a:p>
            <a:pPr algn="ctr"/>
            <a:r>
              <a:rPr lang="en-US" i="1" dirty="0">
                <a:latin typeface="+mn-lt"/>
              </a:rPr>
              <a:t>Weak Screening</a:t>
            </a:r>
          </a:p>
        </p:txBody>
      </p:sp>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9CD2B36C-66AB-123D-91FC-64531087DCE6}"/>
                  </a:ext>
                </a:extLst>
              </p:cNvPr>
              <p:cNvSpPr txBox="1"/>
              <p:nvPr/>
            </p:nvSpPr>
            <p:spPr>
              <a:xfrm>
                <a:off x="7676729" y="1888443"/>
                <a:ext cx="912721" cy="6132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𝑒</m:t>
                          </m:r>
                          <m:r>
                            <a:rPr lang="en-US" sz="1800" b="0" i="1" smtClean="0">
                              <a:latin typeface="Cambria Math" panose="02040503050406030204" pitchFamily="18" charset="0"/>
                            </a:rPr>
                            <m:t>𝜙</m:t>
                          </m:r>
                        </m:num>
                        <m:den>
                          <m:r>
                            <a:rPr lang="en-US" sz="1800" b="0" i="1" smtClean="0">
                              <a:latin typeface="Cambria Math" panose="02040503050406030204" pitchFamily="18" charset="0"/>
                            </a:rPr>
                            <m:t>𝑇</m:t>
                          </m:r>
                        </m:den>
                      </m:f>
                      <m:r>
                        <a:rPr lang="en-US" sz="1800" b="0" i="1" smtClean="0">
                          <a:latin typeface="Cambria Math" panose="02040503050406030204" pitchFamily="18" charset="0"/>
                        </a:rPr>
                        <m:t>&lt;1</m:t>
                      </m:r>
                    </m:oMath>
                  </m:oMathPara>
                </a14:m>
                <a:endParaRPr lang="en-US" sz="1800" dirty="0"/>
              </a:p>
            </p:txBody>
          </p:sp>
        </mc:Choice>
        <mc:Fallback xmlns="">
          <p:sp>
            <p:nvSpPr>
              <p:cNvPr id="219" name="TextBox 218">
                <a:extLst>
                  <a:ext uri="{FF2B5EF4-FFF2-40B4-BE49-F238E27FC236}">
                    <a16:creationId xmlns:a16="http://schemas.microsoft.com/office/drawing/2014/main" id="{9CD2B36C-66AB-123D-91FC-64531087DCE6}"/>
                  </a:ext>
                </a:extLst>
              </p:cNvPr>
              <p:cNvSpPr txBox="1">
                <a:spLocks noRot="1" noChangeAspect="1" noMove="1" noResize="1" noEditPoints="1" noAdjustHandles="1" noChangeArrowheads="1" noChangeShapeType="1" noTextEdit="1"/>
              </p:cNvSpPr>
              <p:nvPr/>
            </p:nvSpPr>
            <p:spPr>
              <a:xfrm>
                <a:off x="7676729" y="1888443"/>
                <a:ext cx="912721" cy="61324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0" name="TextBox 219">
                <a:extLst>
                  <a:ext uri="{FF2B5EF4-FFF2-40B4-BE49-F238E27FC236}">
                    <a16:creationId xmlns:a16="http://schemas.microsoft.com/office/drawing/2014/main" id="{D4199539-A90E-B8B7-4463-B98DEE9959B7}"/>
                  </a:ext>
                </a:extLst>
              </p:cNvPr>
              <p:cNvSpPr txBox="1"/>
              <p:nvPr/>
            </p:nvSpPr>
            <p:spPr>
              <a:xfrm>
                <a:off x="6197960" y="1847277"/>
                <a:ext cx="912721" cy="6132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𝑒</m:t>
                          </m:r>
                          <m:r>
                            <a:rPr lang="en-US" sz="1800" b="0" i="1" smtClean="0">
                              <a:latin typeface="Cambria Math" panose="02040503050406030204" pitchFamily="18" charset="0"/>
                            </a:rPr>
                            <m:t>𝜙</m:t>
                          </m:r>
                        </m:num>
                        <m:den>
                          <m:r>
                            <a:rPr lang="en-US" sz="1800" b="0" i="1" smtClean="0">
                              <a:latin typeface="Cambria Math" panose="02040503050406030204" pitchFamily="18" charset="0"/>
                            </a:rPr>
                            <m:t>𝑇</m:t>
                          </m:r>
                        </m:den>
                      </m:f>
                      <m:r>
                        <a:rPr lang="en-US" sz="1800" b="0" i="1" smtClean="0">
                          <a:latin typeface="Cambria Math" panose="02040503050406030204" pitchFamily="18" charset="0"/>
                        </a:rPr>
                        <m:t>&gt;1</m:t>
                      </m:r>
                    </m:oMath>
                  </m:oMathPara>
                </a14:m>
                <a:endParaRPr lang="en-US" sz="1800" dirty="0"/>
              </a:p>
            </p:txBody>
          </p:sp>
        </mc:Choice>
        <mc:Fallback xmlns="">
          <p:sp>
            <p:nvSpPr>
              <p:cNvPr id="220" name="TextBox 219">
                <a:extLst>
                  <a:ext uri="{FF2B5EF4-FFF2-40B4-BE49-F238E27FC236}">
                    <a16:creationId xmlns:a16="http://schemas.microsoft.com/office/drawing/2014/main" id="{D4199539-A90E-B8B7-4463-B98DEE9959B7}"/>
                  </a:ext>
                </a:extLst>
              </p:cNvPr>
              <p:cNvSpPr txBox="1">
                <a:spLocks noRot="1" noChangeAspect="1" noMove="1" noResize="1" noEditPoints="1" noAdjustHandles="1" noChangeArrowheads="1" noChangeShapeType="1" noTextEdit="1"/>
              </p:cNvSpPr>
              <p:nvPr/>
            </p:nvSpPr>
            <p:spPr>
              <a:xfrm>
                <a:off x="6197960" y="1847277"/>
                <a:ext cx="912721" cy="61324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2" name="TextBox 221">
                <a:extLst>
                  <a:ext uri="{FF2B5EF4-FFF2-40B4-BE49-F238E27FC236}">
                    <a16:creationId xmlns:a16="http://schemas.microsoft.com/office/drawing/2014/main" id="{3DB5120D-3BB1-5AD1-A073-DF3FE206C2B4}"/>
                  </a:ext>
                </a:extLst>
              </p:cNvPr>
              <p:cNvSpPr txBox="1"/>
              <p:nvPr/>
            </p:nvSpPr>
            <p:spPr>
              <a:xfrm>
                <a:off x="8172426" y="1011800"/>
                <a:ext cx="42386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𝐺</m:t>
                          </m:r>
                        </m:sub>
                      </m:sSub>
                    </m:oMath>
                  </m:oMathPara>
                </a14:m>
                <a:endParaRPr lang="en-US" dirty="0"/>
              </a:p>
            </p:txBody>
          </p:sp>
        </mc:Choice>
        <mc:Fallback xmlns="">
          <p:sp>
            <p:nvSpPr>
              <p:cNvPr id="222" name="TextBox 221">
                <a:extLst>
                  <a:ext uri="{FF2B5EF4-FFF2-40B4-BE49-F238E27FC236}">
                    <a16:creationId xmlns:a16="http://schemas.microsoft.com/office/drawing/2014/main" id="{3DB5120D-3BB1-5AD1-A073-DF3FE206C2B4}"/>
                  </a:ext>
                </a:extLst>
              </p:cNvPr>
              <p:cNvSpPr txBox="1">
                <a:spLocks noRot="1" noChangeAspect="1" noMove="1" noResize="1" noEditPoints="1" noAdjustHandles="1" noChangeArrowheads="1" noChangeShapeType="1" noTextEdit="1"/>
              </p:cNvSpPr>
              <p:nvPr/>
            </p:nvSpPr>
            <p:spPr>
              <a:xfrm>
                <a:off x="8172426" y="1011800"/>
                <a:ext cx="423862" cy="400110"/>
              </a:xfrm>
              <a:prstGeom prst="rect">
                <a:avLst/>
              </a:prstGeom>
              <a:blipFill>
                <a:blip r:embed="rId10"/>
                <a:stretch>
                  <a:fillRect b="-3030"/>
                </a:stretch>
              </a:blipFill>
            </p:spPr>
            <p:txBody>
              <a:bodyPr/>
              <a:lstStyle/>
              <a:p>
                <a:r>
                  <a:rPr lang="en-US">
                    <a:noFill/>
                  </a:rPr>
                  <a:t> </a:t>
                </a:r>
              </a:p>
            </p:txBody>
          </p:sp>
        </mc:Fallback>
      </mc:AlternateContent>
      <p:pic>
        <p:nvPicPr>
          <p:cNvPr id="224" name="Picture 223" descr="A picture containing text, pool ball&#10;&#10;Description automatically generated">
            <a:extLst>
              <a:ext uri="{FF2B5EF4-FFF2-40B4-BE49-F238E27FC236}">
                <a16:creationId xmlns:a16="http://schemas.microsoft.com/office/drawing/2014/main" id="{60AEE8CC-E8A7-082D-238D-12DC03D54CBF}"/>
              </a:ext>
            </a:extLst>
          </p:cNvPr>
          <p:cNvPicPr>
            <a:picLocks noChangeAspect="1"/>
          </p:cNvPicPr>
          <p:nvPr/>
        </p:nvPicPr>
        <p:blipFill rotWithShape="1">
          <a:blip r:embed="rId11">
            <a:extLst>
              <a:ext uri="{28A0092B-C50C-407E-A947-70E740481C1C}">
                <a14:useLocalDpi xmlns:a14="http://schemas.microsoft.com/office/drawing/2010/main" val="0"/>
              </a:ext>
            </a:extLst>
          </a:blip>
          <a:srcRect r="63380" b="12430"/>
          <a:stretch/>
        </p:blipFill>
        <p:spPr>
          <a:xfrm>
            <a:off x="7787801" y="1212751"/>
            <a:ext cx="530146" cy="451483"/>
          </a:xfrm>
          <a:prstGeom prst="rect">
            <a:avLst/>
          </a:prstGeom>
        </p:spPr>
      </p:pic>
      <p:cxnSp>
        <p:nvCxnSpPr>
          <p:cNvPr id="226" name="Straight Arrow Connector 225">
            <a:extLst>
              <a:ext uri="{FF2B5EF4-FFF2-40B4-BE49-F238E27FC236}">
                <a16:creationId xmlns:a16="http://schemas.microsoft.com/office/drawing/2014/main" id="{A0A88E89-7E49-5075-731D-33AB89A34BB5}"/>
              </a:ext>
            </a:extLst>
          </p:cNvPr>
          <p:cNvCxnSpPr>
            <a:cxnSpLocks/>
          </p:cNvCxnSpPr>
          <p:nvPr/>
        </p:nvCxnSpPr>
        <p:spPr>
          <a:xfrm flipH="1" flipV="1">
            <a:off x="7244584" y="1412982"/>
            <a:ext cx="529751" cy="5278"/>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9" name="TextBox 228">
            <a:extLst>
              <a:ext uri="{FF2B5EF4-FFF2-40B4-BE49-F238E27FC236}">
                <a16:creationId xmlns:a16="http://schemas.microsoft.com/office/drawing/2014/main" id="{7C96660A-EE4D-680E-1DCD-2E0C94C9DE7B}"/>
              </a:ext>
            </a:extLst>
          </p:cNvPr>
          <p:cNvSpPr txBox="1"/>
          <p:nvPr/>
        </p:nvSpPr>
        <p:spPr>
          <a:xfrm>
            <a:off x="6147232" y="3469238"/>
            <a:ext cx="2375982" cy="923330"/>
          </a:xfrm>
          <a:prstGeom prst="rect">
            <a:avLst/>
          </a:prstGeom>
          <a:noFill/>
        </p:spPr>
        <p:txBody>
          <a:bodyPr wrap="square" rtlCol="0">
            <a:spAutoFit/>
          </a:bodyPr>
          <a:lstStyle/>
          <a:p>
            <a:r>
              <a:rPr lang="en-US" sz="1800" b="1" dirty="0">
                <a:solidFill>
                  <a:srgbClr val="C00000"/>
                </a:solidFill>
              </a:rPr>
              <a:t>The short-range potential requires  strong screening.</a:t>
            </a:r>
          </a:p>
        </p:txBody>
      </p:sp>
      <p:pic>
        <p:nvPicPr>
          <p:cNvPr id="232" name="Picture 231">
            <a:extLst>
              <a:ext uri="{FF2B5EF4-FFF2-40B4-BE49-F238E27FC236}">
                <a16:creationId xmlns:a16="http://schemas.microsoft.com/office/drawing/2014/main" id="{D85152EF-F684-C228-3662-158AA9C16274}"/>
              </a:ext>
            </a:extLst>
          </p:cNvPr>
          <p:cNvPicPr>
            <a:picLocks noChangeAspect="1"/>
          </p:cNvPicPr>
          <p:nvPr/>
        </p:nvPicPr>
        <p:blipFill rotWithShape="1">
          <a:blip r:embed="rId12"/>
          <a:srcRect l="1949" t="8303" r="1282" b="5079"/>
          <a:stretch/>
        </p:blipFill>
        <p:spPr>
          <a:xfrm>
            <a:off x="1397013" y="2525294"/>
            <a:ext cx="1864113" cy="457925"/>
          </a:xfrm>
          <a:prstGeom prst="rect">
            <a:avLst/>
          </a:prstGeom>
          <a:ln>
            <a:solidFill>
              <a:schemeClr val="tx1"/>
            </a:solidFill>
            <a:prstDash val="dash"/>
          </a:ln>
        </p:spPr>
      </p:pic>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A3AD72FF-AE17-5E71-37D5-0E011A72E47B}"/>
                  </a:ext>
                </a:extLst>
              </p:cNvPr>
              <p:cNvSpPr txBox="1"/>
              <p:nvPr/>
            </p:nvSpPr>
            <p:spPr>
              <a:xfrm>
                <a:off x="4120643" y="4721625"/>
                <a:ext cx="1685461" cy="307777"/>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𝑟</m:t>
                        </m:r>
                      </m:sub>
                    </m:sSub>
                    <m:r>
                      <a:rPr lang="en-US" b="0" i="1" smtClean="0">
                        <a:latin typeface="Cambria Math" panose="02040503050406030204" pitchFamily="18" charset="0"/>
                      </a:rPr>
                      <m:t> </m:t>
                    </m:r>
                  </m:oMath>
                </a14:m>
                <a:r>
                  <a:rPr lang="en-US" dirty="0"/>
                  <a:t> - reduced mass</a:t>
                </a:r>
              </a:p>
            </p:txBody>
          </p:sp>
        </mc:Choice>
        <mc:Fallback xmlns="">
          <p:sp>
            <p:nvSpPr>
              <p:cNvPr id="233" name="TextBox 232">
                <a:extLst>
                  <a:ext uri="{FF2B5EF4-FFF2-40B4-BE49-F238E27FC236}">
                    <a16:creationId xmlns:a16="http://schemas.microsoft.com/office/drawing/2014/main" id="{A3AD72FF-AE17-5E71-37D5-0E011A72E47B}"/>
                  </a:ext>
                </a:extLst>
              </p:cNvPr>
              <p:cNvSpPr txBox="1">
                <a:spLocks noRot="1" noChangeAspect="1" noMove="1" noResize="1" noEditPoints="1" noAdjustHandles="1" noChangeArrowheads="1" noChangeShapeType="1" noTextEdit="1"/>
              </p:cNvSpPr>
              <p:nvPr/>
            </p:nvSpPr>
            <p:spPr>
              <a:xfrm>
                <a:off x="4120643" y="4721625"/>
                <a:ext cx="1685461" cy="307777"/>
              </a:xfrm>
              <a:prstGeom prst="rect">
                <a:avLst/>
              </a:prstGeom>
              <a:blipFill>
                <a:blip r:embed="rId13"/>
                <a:stretch>
                  <a:fillRect t="-4000" r="-725" b="-20000"/>
                </a:stretch>
              </a:blipFill>
            </p:spPr>
            <p:txBody>
              <a:bodyPr/>
              <a:lstStyle/>
              <a:p>
                <a:r>
                  <a:rPr lang="en-US">
                    <a:noFill/>
                  </a:rPr>
                  <a:t> </a:t>
                </a:r>
              </a:p>
            </p:txBody>
          </p:sp>
        </mc:Fallback>
      </mc:AlternateContent>
      <p:sp>
        <p:nvSpPr>
          <p:cNvPr id="2" name="Freeform: Shape 1">
            <a:extLst>
              <a:ext uri="{FF2B5EF4-FFF2-40B4-BE49-F238E27FC236}">
                <a16:creationId xmlns:a16="http://schemas.microsoft.com/office/drawing/2014/main" id="{F04E3374-8F7C-246B-CED5-39EB3E4B9E6D}"/>
              </a:ext>
            </a:extLst>
          </p:cNvPr>
          <p:cNvSpPr/>
          <p:nvPr/>
        </p:nvSpPr>
        <p:spPr>
          <a:xfrm>
            <a:off x="6223548" y="869382"/>
            <a:ext cx="880637" cy="1136670"/>
          </a:xfrm>
          <a:custGeom>
            <a:avLst/>
            <a:gdLst>
              <a:gd name="connsiteX0" fmla="*/ 880637 w 880637"/>
              <a:gd name="connsiteY0" fmla="*/ 1136670 h 1136670"/>
              <a:gd name="connsiteX1" fmla="*/ 405149 w 880637"/>
              <a:gd name="connsiteY1" fmla="*/ 512064 h 1136670"/>
              <a:gd name="connsiteX2" fmla="*/ 0 w 880637"/>
              <a:gd name="connsiteY2" fmla="*/ 0 h 1136670"/>
            </a:gdLst>
            <a:ahLst/>
            <a:cxnLst>
              <a:cxn ang="0">
                <a:pos x="connsiteX0" y="connsiteY0"/>
              </a:cxn>
              <a:cxn ang="0">
                <a:pos x="connsiteX1" y="connsiteY1"/>
              </a:cxn>
              <a:cxn ang="0">
                <a:pos x="connsiteX2" y="connsiteY2"/>
              </a:cxn>
            </a:cxnLst>
            <a:rect l="l" t="t" r="r" b="b"/>
            <a:pathLst>
              <a:path w="880637" h="1136670">
                <a:moveTo>
                  <a:pt x="880637" y="1136670"/>
                </a:moveTo>
                <a:cubicBezTo>
                  <a:pt x="716279" y="919089"/>
                  <a:pt x="551922" y="701509"/>
                  <a:pt x="405149" y="512064"/>
                </a:cubicBezTo>
                <a:cubicBezTo>
                  <a:pt x="258376" y="322619"/>
                  <a:pt x="129188" y="161309"/>
                  <a:pt x="0" y="0"/>
                </a:cubicBezTo>
              </a:path>
            </a:pathLst>
          </a:custGeom>
          <a:ln w="28575">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25273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42341B52-3DB3-4756-5BFD-2825B96BE64C}"/>
              </a:ext>
            </a:extLst>
          </p:cNvPr>
          <p:cNvSpPr>
            <a:spLocks noGrp="1"/>
          </p:cNvSpPr>
          <p:nvPr>
            <p:ph type="body" idx="1"/>
          </p:nvPr>
        </p:nvSpPr>
        <p:spPr>
          <a:xfrm>
            <a:off x="266213" y="804180"/>
            <a:ext cx="8520600" cy="3416400"/>
          </a:xfrm>
        </p:spPr>
        <p:txBody>
          <a:bodyPr>
            <a:normAutofit/>
          </a:bodyPr>
          <a:lstStyle/>
          <a:p>
            <a:pPr marL="114297" indent="0">
              <a:buNone/>
            </a:pPr>
            <a:r>
              <a:rPr lang="en-US" sz="1800" dirty="0"/>
              <a:t>The </a:t>
            </a:r>
            <a:r>
              <a:rPr lang="en-US" sz="1800" b="1" dirty="0"/>
              <a:t>full non-relativistic equilibrium distribution </a:t>
            </a:r>
            <a:r>
              <a:rPr lang="en-US" sz="1800" dirty="0"/>
              <a:t>includes a potential term that accounts for the energy change due to the rest frame potential (or equivalently uses the kinetic vs canonical momentum) to describe the rest energy[2, 3]</a:t>
            </a:r>
          </a:p>
        </p:txBody>
      </p:sp>
      <p:sp>
        <p:nvSpPr>
          <p:cNvPr id="4" name="Slide Number Placeholder 3">
            <a:extLst>
              <a:ext uri="{FF2B5EF4-FFF2-40B4-BE49-F238E27FC236}">
                <a16:creationId xmlns:a16="http://schemas.microsoft.com/office/drawing/2014/main" id="{D10AA1F1-27B6-C9AA-9D89-D1CAF919DEA5}"/>
              </a:ext>
            </a:extLst>
          </p:cNvPr>
          <p:cNvSpPr>
            <a:spLocks noGrp="1"/>
          </p:cNvSpPr>
          <p:nvPr>
            <p:ph type="sldNum" idx="12"/>
          </p:nvPr>
        </p:nvSpPr>
        <p:spPr/>
        <p:txBody>
          <a:bodyPr/>
          <a:lstStyle/>
          <a:p>
            <a:fld id="{00000000-1234-1234-1234-123412341234}" type="slidenum">
              <a:rPr lang="en" smtClean="0"/>
              <a:pPr/>
              <a:t>14</a:t>
            </a:fld>
            <a:endParaRPr lang="en"/>
          </a:p>
        </p:txBody>
      </p:sp>
      <p:pic>
        <p:nvPicPr>
          <p:cNvPr id="6" name="Picture 5">
            <a:extLst>
              <a:ext uri="{FF2B5EF4-FFF2-40B4-BE49-F238E27FC236}">
                <a16:creationId xmlns:a16="http://schemas.microsoft.com/office/drawing/2014/main" id="{9B3D15C4-4F73-320B-351C-752926FC32C6}"/>
              </a:ext>
            </a:extLst>
          </p:cNvPr>
          <p:cNvPicPr>
            <a:picLocks noChangeAspect="1"/>
          </p:cNvPicPr>
          <p:nvPr/>
        </p:nvPicPr>
        <p:blipFill>
          <a:blip r:embed="rId2"/>
          <a:stretch>
            <a:fillRect/>
          </a:stretch>
        </p:blipFill>
        <p:spPr>
          <a:xfrm>
            <a:off x="507097" y="1953048"/>
            <a:ext cx="2872475" cy="736757"/>
          </a:xfrm>
          <a:prstGeom prst="rect">
            <a:avLst/>
          </a:prstGeom>
        </p:spPr>
      </p:pic>
      <p:pic>
        <p:nvPicPr>
          <p:cNvPr id="8" name="Picture 7">
            <a:extLst>
              <a:ext uri="{FF2B5EF4-FFF2-40B4-BE49-F238E27FC236}">
                <a16:creationId xmlns:a16="http://schemas.microsoft.com/office/drawing/2014/main" id="{B784CEE8-0FC1-8969-0198-4BE5F9F0B777}"/>
              </a:ext>
            </a:extLst>
          </p:cNvPr>
          <p:cNvPicPr>
            <a:picLocks noChangeAspect="1"/>
          </p:cNvPicPr>
          <p:nvPr/>
        </p:nvPicPr>
        <p:blipFill>
          <a:blip r:embed="rId3"/>
          <a:stretch>
            <a:fillRect/>
          </a:stretch>
        </p:blipFill>
        <p:spPr>
          <a:xfrm>
            <a:off x="4394348" y="1839331"/>
            <a:ext cx="4392466" cy="768248"/>
          </a:xfrm>
          <a:prstGeom prst="rect">
            <a:avLst/>
          </a:prstGeom>
        </p:spPr>
      </p:pic>
      <p:sp>
        <p:nvSpPr>
          <p:cNvPr id="9" name="Arrow: Right 8">
            <a:extLst>
              <a:ext uri="{FF2B5EF4-FFF2-40B4-BE49-F238E27FC236}">
                <a16:creationId xmlns:a16="http://schemas.microsoft.com/office/drawing/2014/main" id="{FE53E75B-327C-388E-72B2-A39AC8796F9C}"/>
              </a:ext>
            </a:extLst>
          </p:cNvPr>
          <p:cNvSpPr/>
          <p:nvPr/>
        </p:nvSpPr>
        <p:spPr>
          <a:xfrm>
            <a:off x="3516475" y="2153476"/>
            <a:ext cx="783771" cy="33590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50"/>
          </a:p>
        </p:txBody>
      </p:sp>
      <p:cxnSp>
        <p:nvCxnSpPr>
          <p:cNvPr id="11" name="Straight Connector 10">
            <a:extLst>
              <a:ext uri="{FF2B5EF4-FFF2-40B4-BE49-F238E27FC236}">
                <a16:creationId xmlns:a16="http://schemas.microsoft.com/office/drawing/2014/main" id="{A3B03E12-7FE4-B7E5-E67E-BD4CD4472953}"/>
              </a:ext>
            </a:extLst>
          </p:cNvPr>
          <p:cNvCxnSpPr/>
          <p:nvPr/>
        </p:nvCxnSpPr>
        <p:spPr>
          <a:xfrm>
            <a:off x="6868497" y="2338919"/>
            <a:ext cx="1459075" cy="0"/>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10A4CEF-1A34-1189-9C04-DBEE7FC440C5}"/>
                  </a:ext>
                </a:extLst>
              </p:cNvPr>
              <p:cNvSpPr txBox="1"/>
              <p:nvPr/>
            </p:nvSpPr>
            <p:spPr>
              <a:xfrm>
                <a:off x="444371" y="2721582"/>
                <a:ext cx="8457033" cy="945643"/>
              </a:xfrm>
              <a:prstGeom prst="rect">
                <a:avLst/>
              </a:prstGeom>
              <a:noFill/>
            </p:spPr>
            <p:txBody>
              <a:bodyPr wrap="square">
                <a:spAutoFit/>
              </a:bodyPr>
              <a:lstStyle/>
              <a:p>
                <a:r>
                  <a:rPr lang="en-US" sz="1800" dirty="0"/>
                  <a:t>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𝑢</m:t>
                        </m:r>
                      </m:e>
                      <m:sub>
                        <m:r>
                          <a:rPr lang="en-US" sz="1800" i="1">
                            <a:latin typeface="Cambria Math" panose="02040503050406030204" pitchFamily="18" charset="0"/>
                          </a:rPr>
                          <m:t>𝜇</m:t>
                        </m:r>
                      </m:sub>
                    </m:sSub>
                    <m:r>
                      <a:rPr lang="en-US" sz="1800" i="1">
                        <a:latin typeface="Cambria Math" panose="02040503050406030204" pitchFamily="18" charset="0"/>
                      </a:rPr>
                      <m:t>=(1, 0, 0, 0)</m:t>
                    </m:r>
                  </m:oMath>
                </a14:m>
                <a:r>
                  <a:rPr lang="en-US" sz="1800" dirty="0"/>
                  <a:t> is the </a:t>
                </a:r>
                <a:r>
                  <a:rPr lang="en-US" sz="1800" b="1" dirty="0"/>
                  <a:t>reference frame velocity </a:t>
                </a:r>
                <a:r>
                  <a:rPr lang="en-US" sz="1800" dirty="0"/>
                  <a:t>of the plasma. The density according to this distribution is the normal expression but altered by the </a:t>
                </a:r>
                <a:r>
                  <a:rPr lang="en-US" sz="1800" b="1" dirty="0"/>
                  <a:t>exponential factor in potential</a:t>
                </a:r>
              </a:p>
            </p:txBody>
          </p:sp>
        </mc:Choice>
        <mc:Fallback xmlns="">
          <p:sp>
            <p:nvSpPr>
              <p:cNvPr id="7" name="TextBox 6">
                <a:extLst>
                  <a:ext uri="{FF2B5EF4-FFF2-40B4-BE49-F238E27FC236}">
                    <a16:creationId xmlns:a16="http://schemas.microsoft.com/office/drawing/2014/main" id="{710A4CEF-1A34-1189-9C04-DBEE7FC440C5}"/>
                  </a:ext>
                </a:extLst>
              </p:cNvPr>
              <p:cNvSpPr txBox="1">
                <a:spLocks noRot="1" noChangeAspect="1" noMove="1" noResize="1" noEditPoints="1" noAdjustHandles="1" noChangeArrowheads="1" noChangeShapeType="1" noTextEdit="1"/>
              </p:cNvSpPr>
              <p:nvPr/>
            </p:nvSpPr>
            <p:spPr>
              <a:xfrm>
                <a:off x="444371" y="2721582"/>
                <a:ext cx="8457033" cy="945643"/>
              </a:xfrm>
              <a:prstGeom prst="rect">
                <a:avLst/>
              </a:prstGeom>
              <a:blipFill>
                <a:blip r:embed="rId4"/>
                <a:stretch>
                  <a:fillRect l="-649" t="-3205" b="-8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8BFEC1-A67D-7877-19A5-0885D1064468}"/>
                  </a:ext>
                </a:extLst>
              </p:cNvPr>
              <p:cNvSpPr txBox="1"/>
              <p:nvPr/>
            </p:nvSpPr>
            <p:spPr>
              <a:xfrm>
                <a:off x="6068943" y="3546256"/>
                <a:ext cx="2832461" cy="954107"/>
              </a:xfrm>
              <a:prstGeom prst="rect">
                <a:avLst/>
              </a:prstGeom>
              <a:noFill/>
              <a:ln w="12700">
                <a:solidFill>
                  <a:schemeClr val="tx1"/>
                </a:solidFill>
                <a:prstDash val="dash"/>
              </a:ln>
            </p:spPr>
            <p:txBody>
              <a:bodyPr wrap="square" rtlCol="0">
                <a:spAutoFit/>
              </a:bodyPr>
              <a:lstStyle/>
              <a:p>
                <a:r>
                  <a:rPr lang="en-US" i="1" dirty="0"/>
                  <a:t>For and electron </a:t>
                </a:r>
                <a14:m>
                  <m:oMath xmlns:m="http://schemas.openxmlformats.org/officeDocument/2006/math">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𝑒</m:t>
                    </m:r>
                    <m:r>
                      <a:rPr lang="en-US" i="1">
                        <a:latin typeface="Cambria Math" panose="02040503050406030204" pitchFamily="18" charset="0"/>
                      </a:rPr>
                      <m:t> </m:t>
                    </m:r>
                  </m:oMath>
                </a14:m>
                <a:r>
                  <a:rPr lang="en-US" i="1" dirty="0"/>
                  <a:t> and a potential generated by a positive charge, the equilibrium density is </a:t>
                </a:r>
                <a:r>
                  <a:rPr lang="en-US" b="1" i="1" dirty="0"/>
                  <a:t>exponentially enhanced</a:t>
                </a:r>
              </a:p>
            </p:txBody>
          </p:sp>
        </mc:Choice>
        <mc:Fallback xmlns="">
          <p:sp>
            <p:nvSpPr>
              <p:cNvPr id="19" name="TextBox 18">
                <a:extLst>
                  <a:ext uri="{FF2B5EF4-FFF2-40B4-BE49-F238E27FC236}">
                    <a16:creationId xmlns:a16="http://schemas.microsoft.com/office/drawing/2014/main" id="{228BFEC1-A67D-7877-19A5-0885D1064468}"/>
                  </a:ext>
                </a:extLst>
              </p:cNvPr>
              <p:cNvSpPr txBox="1">
                <a:spLocks noRot="1" noChangeAspect="1" noMove="1" noResize="1" noEditPoints="1" noAdjustHandles="1" noChangeArrowheads="1" noChangeShapeType="1" noTextEdit="1"/>
              </p:cNvSpPr>
              <p:nvPr/>
            </p:nvSpPr>
            <p:spPr>
              <a:xfrm>
                <a:off x="6068943" y="3546256"/>
                <a:ext cx="2832461" cy="954107"/>
              </a:xfrm>
              <a:prstGeom prst="rect">
                <a:avLst/>
              </a:prstGeom>
              <a:blipFill>
                <a:blip r:embed="rId5"/>
                <a:stretch>
                  <a:fillRect l="-429" t="-633" b="-5063"/>
                </a:stretch>
              </a:blipFill>
              <a:ln w="12700">
                <a:solidFill>
                  <a:schemeClr val="tx1"/>
                </a:solidFill>
                <a:prstDash val="dash"/>
              </a:ln>
            </p:spPr>
            <p:txBody>
              <a:bodyPr/>
              <a:lstStyle/>
              <a:p>
                <a:r>
                  <a:rPr lang="en-US">
                    <a:noFill/>
                  </a:rPr>
                  <a:t> </a:t>
                </a:r>
              </a:p>
            </p:txBody>
          </p:sp>
        </mc:Fallback>
      </mc:AlternateContent>
      <p:pic>
        <p:nvPicPr>
          <p:cNvPr id="21" name="Picture 20">
            <a:extLst>
              <a:ext uri="{FF2B5EF4-FFF2-40B4-BE49-F238E27FC236}">
                <a16:creationId xmlns:a16="http://schemas.microsoft.com/office/drawing/2014/main" id="{2C4F92FC-5D6E-61E4-1168-71F781A44A80}"/>
              </a:ext>
            </a:extLst>
          </p:cNvPr>
          <p:cNvPicPr>
            <a:picLocks noChangeAspect="1"/>
          </p:cNvPicPr>
          <p:nvPr/>
        </p:nvPicPr>
        <p:blipFill>
          <a:blip r:embed="rId6"/>
          <a:stretch>
            <a:fillRect/>
          </a:stretch>
        </p:blipFill>
        <p:spPr>
          <a:xfrm>
            <a:off x="689676" y="3650694"/>
            <a:ext cx="4956879" cy="660918"/>
          </a:xfrm>
          <a:prstGeom prst="rect">
            <a:avLst/>
          </a:prstGeom>
        </p:spPr>
      </p:pic>
      <p:sp>
        <p:nvSpPr>
          <p:cNvPr id="22" name="TextBox 21">
            <a:extLst>
              <a:ext uri="{FF2B5EF4-FFF2-40B4-BE49-F238E27FC236}">
                <a16:creationId xmlns:a16="http://schemas.microsoft.com/office/drawing/2014/main" id="{9F18C851-0507-2759-9C02-A372DF9341B4}"/>
              </a:ext>
            </a:extLst>
          </p:cNvPr>
          <p:cNvSpPr txBox="1"/>
          <p:nvPr/>
        </p:nvSpPr>
        <p:spPr>
          <a:xfrm>
            <a:off x="258925" y="4576665"/>
            <a:ext cx="8068646" cy="577081"/>
          </a:xfrm>
          <a:prstGeom prst="rect">
            <a:avLst/>
          </a:prstGeom>
          <a:noFill/>
        </p:spPr>
        <p:txBody>
          <a:bodyPr wrap="square" rtlCol="0">
            <a:spAutoFit/>
          </a:bodyPr>
          <a:lstStyle/>
          <a:p>
            <a:r>
              <a:rPr lang="en-US" sz="1050" dirty="0">
                <a:latin typeface="Arial" panose="020B0604020202020204" pitchFamily="34" charset="0"/>
              </a:rPr>
              <a:t>[2] R. Hakim ”Relativistic Perfect Gas in an External Force </a:t>
            </a:r>
            <a:r>
              <a:rPr lang="en-US" sz="1050" dirty="0" err="1">
                <a:latin typeface="Arial" panose="020B0604020202020204" pitchFamily="34" charset="0"/>
              </a:rPr>
              <a:t>Field,”Phys</a:t>
            </a:r>
            <a:r>
              <a:rPr lang="en-US" sz="1050" dirty="0">
                <a:latin typeface="Arial" panose="020B0604020202020204" pitchFamily="34" charset="0"/>
              </a:rPr>
              <a:t>. Rev. 162, 128 (1967) doi:10.1103/PhysRev.162.128</a:t>
            </a:r>
            <a:br>
              <a:rPr lang="en-US" sz="1050" dirty="0"/>
            </a:br>
            <a:r>
              <a:rPr lang="en-US" sz="1050" dirty="0">
                <a:latin typeface="Arial" panose="020B0604020202020204" pitchFamily="34" charset="0"/>
              </a:rPr>
              <a:t>[3] S. R. De Groot, W. A. Van Leeuwen and C. G. Van </a:t>
            </a:r>
            <a:r>
              <a:rPr lang="en-US" sz="1050" dirty="0" err="1">
                <a:latin typeface="Arial" panose="020B0604020202020204" pitchFamily="34" charset="0"/>
              </a:rPr>
              <a:t>Weert</a:t>
            </a:r>
            <a:r>
              <a:rPr lang="en-US" sz="1050" dirty="0">
                <a:latin typeface="Arial" panose="020B0604020202020204" pitchFamily="34" charset="0"/>
              </a:rPr>
              <a:t>, Relativistic Kinetic Theory. Principles and Applications,</a:t>
            </a:r>
            <a:br>
              <a:rPr lang="en-US" sz="1050" dirty="0"/>
            </a:br>
            <a:r>
              <a:rPr lang="en-US" sz="1050" dirty="0"/>
              <a:t>      </a:t>
            </a:r>
            <a:r>
              <a:rPr lang="en-US" sz="1050" dirty="0">
                <a:latin typeface="Arial" panose="020B0604020202020204" pitchFamily="34" charset="0"/>
              </a:rPr>
              <a:t>North-Holland Publishing Company (1980)</a:t>
            </a:r>
            <a:endParaRPr lang="en-US" sz="1050" dirty="0"/>
          </a:p>
        </p:txBody>
      </p:sp>
      <p:sp>
        <p:nvSpPr>
          <p:cNvPr id="12" name="TextBox 11">
            <a:extLst>
              <a:ext uri="{FF2B5EF4-FFF2-40B4-BE49-F238E27FC236}">
                <a16:creationId xmlns:a16="http://schemas.microsoft.com/office/drawing/2014/main" id="{BFBB34A8-1023-EEF0-7D2B-8AD906F86E5A}"/>
              </a:ext>
            </a:extLst>
          </p:cNvPr>
          <p:cNvSpPr txBox="1"/>
          <p:nvPr/>
        </p:nvSpPr>
        <p:spPr>
          <a:xfrm>
            <a:off x="276579" y="243979"/>
            <a:ext cx="8319709" cy="523220"/>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What is Strong Screening? Example </a:t>
            </a:r>
            <a:r>
              <a:rPr lang="en-US" sz="2800" b="1" u="sng"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Boltzmann case</a:t>
            </a:r>
          </a:p>
        </p:txBody>
      </p:sp>
      <p:cxnSp>
        <p:nvCxnSpPr>
          <p:cNvPr id="14" name="Straight Connector 13">
            <a:extLst>
              <a:ext uri="{FF2B5EF4-FFF2-40B4-BE49-F238E27FC236}">
                <a16:creationId xmlns:a16="http://schemas.microsoft.com/office/drawing/2014/main" id="{134F9B1C-95B5-D672-AD80-757B3FB7144E}"/>
              </a:ext>
            </a:extLst>
          </p:cNvPr>
          <p:cNvCxnSpPr/>
          <p:nvPr/>
        </p:nvCxnSpPr>
        <p:spPr>
          <a:xfrm>
            <a:off x="3962871" y="4163933"/>
            <a:ext cx="1644650"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40970FAD-94CD-3B05-4BE0-F2E1DCECEA8F}"/>
                  </a:ext>
                </a:extLst>
              </p:cNvPr>
              <p:cNvSpPr txBox="1"/>
              <p:nvPr/>
            </p:nvSpPr>
            <p:spPr>
              <a:xfrm>
                <a:off x="822407" y="4177216"/>
                <a:ext cx="5511017" cy="366511"/>
              </a:xfrm>
              <a:prstGeom prst="rect">
                <a:avLst/>
              </a:prstGeom>
              <a:noFill/>
            </p:spPr>
            <p:txBody>
              <a:bodyPr wrap="square" rtlCol="0">
                <a:spAutoFit/>
              </a:bodyPr>
              <a:lstStyle/>
              <a:p>
                <a:r>
                  <a:rPr lang="en-US" sz="1200" dirty="0">
                    <a:solidFill>
                      <a:srgbClr val="C00000"/>
                    </a:solidFill>
                    <a:latin typeface="+mn-lt"/>
                  </a:rPr>
                  <a:t>Using Boltzmann statistics, a huge strong screening effect is expected </a:t>
                </a:r>
                <a14:m>
                  <m:oMath xmlns:m="http://schemas.openxmlformats.org/officeDocument/2006/math">
                    <m:f>
                      <m:fPr>
                        <m:ctrlPr>
                          <a:rPr lang="en-US" sz="1200" b="0" i="1" smtClean="0">
                            <a:solidFill>
                              <a:srgbClr val="C00000"/>
                            </a:solidFill>
                            <a:latin typeface="Cambria Math" panose="02040503050406030204" pitchFamily="18" charset="0"/>
                          </a:rPr>
                        </m:ctrlPr>
                      </m:fPr>
                      <m:num>
                        <m:r>
                          <a:rPr lang="en-US" sz="1200" b="0" i="1" smtClean="0">
                            <a:solidFill>
                              <a:srgbClr val="C00000"/>
                            </a:solidFill>
                            <a:latin typeface="Cambria Math" panose="02040503050406030204" pitchFamily="18" charset="0"/>
                          </a:rPr>
                          <m:t>𝑒</m:t>
                        </m:r>
                        <m:r>
                          <a:rPr lang="en-US" sz="1200" b="0" i="1" smtClean="0">
                            <a:solidFill>
                              <a:srgbClr val="C00000"/>
                            </a:solidFill>
                            <a:latin typeface="Cambria Math" panose="02040503050406030204" pitchFamily="18" charset="0"/>
                          </a:rPr>
                          <m:t>𝜙</m:t>
                        </m:r>
                        <m:d>
                          <m:dPr>
                            <m:ctrlPr>
                              <a:rPr lang="en-US" sz="1200" b="0" i="1" smtClean="0">
                                <a:solidFill>
                                  <a:srgbClr val="C00000"/>
                                </a:solidFill>
                                <a:latin typeface="Cambria Math" panose="02040503050406030204" pitchFamily="18" charset="0"/>
                              </a:rPr>
                            </m:ctrlPr>
                          </m:dPr>
                          <m:e>
                            <m:r>
                              <a:rPr lang="en-US" sz="1200" b="0" i="1" smtClean="0">
                                <a:solidFill>
                                  <a:srgbClr val="C00000"/>
                                </a:solidFill>
                                <a:latin typeface="Cambria Math" panose="02040503050406030204" pitchFamily="18" charset="0"/>
                              </a:rPr>
                              <m:t>0</m:t>
                            </m:r>
                          </m:e>
                        </m:d>
                      </m:num>
                      <m:den>
                        <m:r>
                          <a:rPr lang="en-US" sz="1200" b="0" i="1" smtClean="0">
                            <a:solidFill>
                              <a:srgbClr val="C00000"/>
                            </a:solidFill>
                            <a:latin typeface="Cambria Math" panose="02040503050406030204" pitchFamily="18" charset="0"/>
                          </a:rPr>
                          <m:t>𝑇</m:t>
                        </m:r>
                      </m:den>
                    </m:f>
                    <m:r>
                      <a:rPr lang="en-US" sz="1200" b="0" i="1" smtClean="0">
                        <a:solidFill>
                          <a:srgbClr val="C00000"/>
                        </a:solidFill>
                        <a:latin typeface="Cambria Math" panose="02040503050406030204" pitchFamily="18" charset="0"/>
                      </a:rPr>
                      <m:t>≈20</m:t>
                    </m:r>
                  </m:oMath>
                </a14:m>
                <a:endParaRPr lang="en-US" sz="1200" dirty="0">
                  <a:solidFill>
                    <a:srgbClr val="C00000"/>
                  </a:solidFill>
                  <a:latin typeface="+mn-lt"/>
                </a:endParaRPr>
              </a:p>
            </p:txBody>
          </p:sp>
        </mc:Choice>
        <mc:Fallback>
          <p:sp>
            <p:nvSpPr>
              <p:cNvPr id="2" name="TextBox 1">
                <a:extLst>
                  <a:ext uri="{FF2B5EF4-FFF2-40B4-BE49-F238E27FC236}">
                    <a16:creationId xmlns:a16="http://schemas.microsoft.com/office/drawing/2014/main" id="{40970FAD-94CD-3B05-4BE0-F2E1DCECEA8F}"/>
                  </a:ext>
                </a:extLst>
              </p:cNvPr>
              <p:cNvSpPr txBox="1">
                <a:spLocks noRot="1" noChangeAspect="1" noMove="1" noResize="1" noEditPoints="1" noAdjustHandles="1" noChangeArrowheads="1" noChangeShapeType="1" noTextEdit="1"/>
              </p:cNvSpPr>
              <p:nvPr/>
            </p:nvSpPr>
            <p:spPr>
              <a:xfrm>
                <a:off x="822407" y="4177216"/>
                <a:ext cx="5511017" cy="366511"/>
              </a:xfrm>
              <a:prstGeom prst="rect">
                <a:avLst/>
              </a:prstGeom>
              <a:blipFill>
                <a:blip r:embed="rId7"/>
                <a:stretch>
                  <a:fillRect l="-111" b="-3333"/>
                </a:stretch>
              </a:blipFill>
            </p:spPr>
            <p:txBody>
              <a:bodyPr/>
              <a:lstStyle/>
              <a:p>
                <a:r>
                  <a:rPr lang="en-US">
                    <a:noFill/>
                  </a:rPr>
                  <a:t> </a:t>
                </a:r>
              </a:p>
            </p:txBody>
          </p:sp>
        </mc:Fallback>
      </mc:AlternateContent>
    </p:spTree>
    <p:extLst>
      <p:ext uri="{BB962C8B-B14F-4D97-AF65-F5344CB8AC3E}">
        <p14:creationId xmlns:p14="http://schemas.microsoft.com/office/powerpoint/2010/main" val="1300982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54" name="Google Shape;254;p36"/>
              <p:cNvSpPr txBox="1"/>
              <p:nvPr/>
            </p:nvSpPr>
            <p:spPr>
              <a:xfrm>
                <a:off x="-449529" y="836883"/>
                <a:ext cx="9428117" cy="2769510"/>
              </a:xfrm>
              <a:prstGeom prst="rect">
                <a:avLst/>
              </a:prstGeom>
              <a:noFill/>
              <a:ln>
                <a:noFill/>
              </a:ln>
            </p:spPr>
            <p:txBody>
              <a:bodyPr spcFirstLastPara="1" wrap="square" lIns="91425" tIns="91425" rIns="91425" bIns="91425" anchor="t" anchorCtr="0">
                <a:spAutoFit/>
              </a:bodyPr>
              <a:lstStyle/>
              <a:p>
                <a:pPr marL="933436" lvl="1" indent="-342900" defTabSz="685800">
                  <a:lnSpc>
                    <a:spcPct val="115000"/>
                  </a:lnSpc>
                  <a:buClrTx/>
                  <a:buSzPts val="1500"/>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“Strong” Screening </a:t>
                </a:r>
                <a14:m>
                  <m:oMath xmlns:m="http://schemas.openxmlformats.org/officeDocument/2006/math">
                    <m:d>
                      <m:dPr>
                        <m:ctrlP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ctrlPr>
                      </m:dPr>
                      <m:e>
                        <m:f>
                          <m:fPr>
                            <m:type m:val="skw"/>
                            <m:ctrlPr>
                              <a:rPr lang="en-US" sz="1600" b="1" i="1" kern="1200" smtClean="0">
                                <a:solidFill>
                                  <a:schemeClr val="tx1"/>
                                </a:solidFill>
                                <a:latin typeface="Cambria Math" panose="02040503050406030204" pitchFamily="18" charset="0"/>
                              </a:rPr>
                            </m:ctrlPr>
                          </m:fPr>
                          <m:num>
                            <m:r>
                              <a:rPr lang="en-US" sz="1600" b="1" i="1" kern="1200">
                                <a:solidFill>
                                  <a:schemeClr val="tx1"/>
                                </a:solidFill>
                                <a:latin typeface="Cambria Math" panose="02040503050406030204" pitchFamily="18" charset="0"/>
                              </a:rPr>
                              <m:t>𝒆</m:t>
                            </m:r>
                            <m:r>
                              <a:rPr lang="en-US" sz="1600" b="1" i="1" kern="1200">
                                <a:solidFill>
                                  <a:schemeClr val="tx1"/>
                                </a:solidFill>
                                <a:latin typeface="Cambria Math" panose="02040503050406030204" pitchFamily="18" charset="0"/>
                                <a:ea typeface="Cambria Math" panose="02040503050406030204" pitchFamily="18" charset="0"/>
                              </a:rPr>
                              <m:t>𝝓</m:t>
                            </m:r>
                          </m:num>
                          <m:den>
                            <m:r>
                              <a:rPr lang="en-US" sz="1600" b="1" i="1" kern="1200">
                                <a:solidFill>
                                  <a:schemeClr val="tx1"/>
                                </a:solidFill>
                                <a:latin typeface="Cambria Math" panose="02040503050406030204" pitchFamily="18" charset="0"/>
                              </a:rPr>
                              <m:t>𝑻</m:t>
                            </m:r>
                          </m:den>
                        </m:f>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t>≫</m:t>
                        </m:r>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t>𝟏</m:t>
                        </m:r>
                      </m:e>
                    </m:d>
                  </m:oMath>
                </a14:m>
                <a:r>
                  <a:rPr lang="en-US" sz="1600" b="1" kern="1200" dirty="0">
                    <a:solidFill>
                      <a:prstClr val="black"/>
                    </a:solidFill>
                    <a:latin typeface="Calibri" panose="020F0502020204030204"/>
                    <a:ea typeface="+mn-ea"/>
                    <a:cs typeface="+mn-cs"/>
                  </a:rPr>
                  <a:t> - </a:t>
                </a:r>
                <a:r>
                  <a:rPr lang="en-US" sz="1600" kern="1200" dirty="0">
                    <a:solidFill>
                      <a:prstClr val="black"/>
                    </a:solidFill>
                    <a:latin typeface="Calibri" panose="020F0502020204030204"/>
                    <a:ea typeface="+mn-ea"/>
                    <a:cs typeface="+mn-cs"/>
                  </a:rPr>
                  <a:t>relevant for strongly coupled plasmas and assumes a uniform density of electrons that can completely screen nuclei.</a:t>
                </a:r>
              </a:p>
              <a:p>
                <a:pPr marL="933436" lvl="1" indent="-342900" defTabSz="685800">
                  <a:lnSpc>
                    <a:spcPct val="115000"/>
                  </a:lnSpc>
                  <a:buClrTx/>
                  <a:buSzPts val="1500"/>
                  <a:buFont typeface="Arial" panose="020B0604020202020204" pitchFamily="34" charset="0"/>
                  <a:buChar char="•"/>
                </a:pPr>
                <a:r>
                  <a:rPr lang="en-US" sz="1600" kern="1200" dirty="0">
                    <a:solidFill>
                      <a:prstClr val="black"/>
                    </a:solidFill>
                    <a:latin typeface="Calibri" panose="020F0502020204030204"/>
                    <a:ea typeface="+mn-ea"/>
                    <a:cs typeface="+mn-cs"/>
                  </a:rPr>
                  <a:t>Relevant for </a:t>
                </a:r>
                <a:r>
                  <a:rPr lang="en-US" sz="1600" b="1" kern="1200" dirty="0">
                    <a:solidFill>
                      <a:prstClr val="black"/>
                    </a:solidFill>
                    <a:latin typeface="Calibri" panose="020F0502020204030204"/>
                    <a:ea typeface="+mn-ea"/>
                    <a:cs typeface="+mn-cs"/>
                  </a:rPr>
                  <a:t>white dwarf </a:t>
                </a:r>
                <a14:m>
                  <m:oMath xmlns:m="http://schemas.openxmlformats.org/officeDocument/2006/math">
                    <m:sSup>
                      <m:sSupPr>
                        <m:ctrlPr>
                          <a:rPr lang="en-US" sz="1600" i="1" kern="1200" smtClean="0">
                            <a:solidFill>
                              <a:prstClr val="black"/>
                            </a:solidFill>
                            <a:latin typeface="Cambria Math" panose="02040503050406030204" pitchFamily="18" charset="0"/>
                            <a:ea typeface="+mn-ea"/>
                            <a:cs typeface="+mn-cs"/>
                          </a:rPr>
                        </m:ctrlPr>
                      </m:sSupPr>
                      <m:e>
                        <m:r>
                          <a:rPr lang="en-US" sz="1600" b="0" i="1" kern="1200" smtClean="0">
                            <a:solidFill>
                              <a:prstClr val="black"/>
                            </a:solidFill>
                            <a:latin typeface="Cambria Math" panose="02040503050406030204" pitchFamily="18" charset="0"/>
                            <a:ea typeface="+mn-ea"/>
                            <a:cs typeface="+mn-cs"/>
                          </a:rPr>
                          <m:t> </m:t>
                        </m:r>
                      </m:e>
                      <m:sup>
                        <m:r>
                          <a:rPr lang="en-US" sz="1600" b="0" i="1" kern="1200" smtClean="0">
                            <a:solidFill>
                              <a:prstClr val="black"/>
                            </a:solidFill>
                            <a:latin typeface="Cambria Math" panose="02040503050406030204" pitchFamily="18" charset="0"/>
                            <a:ea typeface="+mn-ea"/>
                            <a:cs typeface="+mn-cs"/>
                          </a:rPr>
                          <m:t>12</m:t>
                        </m:r>
                      </m:sup>
                    </m:sSup>
                  </m:oMath>
                </a14:m>
                <a:r>
                  <a:rPr lang="en-US" sz="1600" kern="1200" dirty="0">
                    <a:solidFill>
                      <a:prstClr val="black"/>
                    </a:solidFill>
                    <a:latin typeface="Calibri" panose="020F0502020204030204"/>
                    <a:ea typeface="+mn-ea"/>
                    <a:cs typeface="+mn-cs"/>
                  </a:rPr>
                  <a:t>C plasma.</a:t>
                </a:r>
              </a:p>
              <a:p>
                <a:pPr marL="876286" lvl="2" indent="-28575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E. E. Salpeter (1954)</a:t>
                </a:r>
                <a:r>
                  <a:rPr lang="en-US" b="1" kern="1200" dirty="0">
                    <a:solidFill>
                      <a:prstClr val="black"/>
                    </a:solidFill>
                    <a:latin typeface="Calibri" panose="020F0502020204030204"/>
                    <a:ea typeface="+mn-ea"/>
                    <a:cs typeface="+mn-cs"/>
                  </a:rPr>
                  <a:t>, </a:t>
                </a:r>
                <a:r>
                  <a:rPr lang="en-US" kern="1200" dirty="0">
                    <a:solidFill>
                      <a:prstClr val="black"/>
                    </a:solidFill>
                    <a:latin typeface="Calibri" panose="020F0502020204030204"/>
                    <a:ea typeface="+mn-ea"/>
                    <a:cs typeface="+mn-cs"/>
                  </a:rPr>
                  <a:t>H. E. Dewitt et al. (1973),N. Itoh et al. (1977 &amp; 1979), S. </a:t>
                </a:r>
                <a:r>
                  <a:rPr lang="en-US" kern="1200" dirty="0" err="1">
                    <a:solidFill>
                      <a:prstClr val="black"/>
                    </a:solidFill>
                    <a:latin typeface="Calibri" panose="020F0502020204030204"/>
                    <a:ea typeface="+mn-ea"/>
                    <a:cs typeface="+mn-cs"/>
                  </a:rPr>
                  <a:t>Ichimaru</a:t>
                </a:r>
                <a:r>
                  <a:rPr lang="en-US" kern="1200" dirty="0">
                    <a:solidFill>
                      <a:prstClr val="black"/>
                    </a:solidFill>
                    <a:latin typeface="Calibri" panose="020F0502020204030204"/>
                    <a:ea typeface="+mn-ea"/>
                    <a:cs typeface="+mn-cs"/>
                  </a:rPr>
                  <a:t> (1982), P. A. Kravchuk &amp; D. G. Yakovlev (2014)</a:t>
                </a:r>
              </a:p>
              <a:p>
                <a:pPr marL="933436" lvl="1" indent="-342900" defTabSz="685800">
                  <a:lnSpc>
                    <a:spcPct val="115000"/>
                  </a:lnSpc>
                  <a:buClrTx/>
                  <a:buSzPts val="1500"/>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libri" panose="020F0502020204030204"/>
                    <a:ea typeface="+mn-ea"/>
                    <a:sym typeface="Arial"/>
                  </a:rPr>
                  <a:t>Self-Consistent</a:t>
                </a:r>
                <a:r>
                  <a:rPr lang="en-US" sz="2000" b="1" kern="1200" dirty="0">
                    <a:solidFill>
                      <a:prstClr val="black"/>
                    </a:solidFill>
                    <a:latin typeface="Calibri" panose="020F0502020204030204"/>
                    <a:ea typeface="+mn-ea"/>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sym typeface="Arial"/>
                  </a:rPr>
                  <a:t>Strong Screening </a:t>
                </a:r>
                <a:r>
                  <a:rPr kumimoji="0" lang="en-US" sz="1600" i="0" u="none" strike="noStrike" kern="1200" cap="none" spc="0" normalizeH="0" baseline="0" noProof="0" dirty="0">
                    <a:ln>
                      <a:noFill/>
                    </a:ln>
                    <a:solidFill>
                      <a:prstClr val="black"/>
                    </a:solidFill>
                    <a:effectLst/>
                    <a:uLnTx/>
                    <a:uFillTx/>
                    <a:latin typeface="Calibri" panose="020F0502020204030204"/>
                    <a:ea typeface="+mn-ea"/>
                    <a:sym typeface="Arial"/>
                  </a:rPr>
                  <a:t>(intermediate screening) </a:t>
                </a:r>
                <a:r>
                  <a:rPr lang="en-US" sz="1800" kern="1200" dirty="0">
                    <a:solidFill>
                      <a:prstClr val="black"/>
                    </a:solidFill>
                    <a:latin typeface="Calibri" panose="020F0502020204030204"/>
                    <a:ea typeface="+mn-ea"/>
                    <a:cs typeface="+mn-cs"/>
                  </a:rPr>
                  <a:t>- </a:t>
                </a:r>
                <a:r>
                  <a:rPr lang="en-US" sz="1600" kern="1200" dirty="0">
                    <a:solidFill>
                      <a:prstClr val="black"/>
                    </a:solidFill>
                    <a:latin typeface="Calibri" panose="020F0502020204030204"/>
                    <a:ea typeface="+mn-ea"/>
                    <a:cs typeface="+mn-cs"/>
                  </a:rPr>
                  <a:t>Solving the Poisson equation including energy change due to potential </a:t>
                </a:r>
                <a14:m>
                  <m:oMath xmlns:m="http://schemas.openxmlformats.org/officeDocument/2006/math">
                    <m:r>
                      <a:rPr lang="en-US" sz="1600" b="0" i="1" kern="1200" smtClean="0">
                        <a:solidFill>
                          <a:prstClr val="black"/>
                        </a:solidFill>
                        <a:latin typeface="Cambria Math" panose="02040503050406030204" pitchFamily="18" charset="0"/>
                        <a:ea typeface="+mn-ea"/>
                        <a:cs typeface="+mn-cs"/>
                      </a:rPr>
                      <m:t>𝜙</m:t>
                    </m:r>
                    <m:r>
                      <a:rPr lang="en-US" sz="1600" b="0" i="1" kern="1200" smtClean="0">
                        <a:solidFill>
                          <a:prstClr val="black"/>
                        </a:solidFill>
                        <a:latin typeface="Cambria Math" panose="02040503050406030204" pitchFamily="18" charset="0"/>
                        <a:ea typeface="+mn-ea"/>
                        <a:cs typeface="+mn-cs"/>
                      </a:rPr>
                      <m:t>.</m:t>
                    </m:r>
                  </m:oMath>
                </a14:m>
                <a:r>
                  <a:rPr lang="en-US" sz="1600" kern="1200" dirty="0">
                    <a:solidFill>
                      <a:prstClr val="black"/>
                    </a:solidFill>
                    <a:latin typeface="Calibri" panose="020F0502020204030204"/>
                    <a:ea typeface="+mn-ea"/>
                    <a:cs typeface="+mn-cs"/>
                  </a:rPr>
                  <a:t> Valid for all </a:t>
                </a:r>
                <a14:m>
                  <m:oMath xmlns:m="http://schemas.openxmlformats.org/officeDocument/2006/math">
                    <m:f>
                      <m:fPr>
                        <m:type m:val="skw"/>
                        <m:ctrlPr>
                          <a:rPr lang="en-US" sz="1600" b="1" i="1" kern="1200" smtClean="0">
                            <a:solidFill>
                              <a:schemeClr val="tx1"/>
                            </a:solidFill>
                            <a:latin typeface="Cambria Math" panose="02040503050406030204" pitchFamily="18" charset="0"/>
                          </a:rPr>
                        </m:ctrlPr>
                      </m:fPr>
                      <m:num>
                        <m:r>
                          <a:rPr lang="en-US" sz="1600" b="1" i="1" kern="1200">
                            <a:solidFill>
                              <a:schemeClr val="tx1"/>
                            </a:solidFill>
                            <a:latin typeface="Cambria Math" panose="02040503050406030204" pitchFamily="18" charset="0"/>
                          </a:rPr>
                          <m:t>𝒆</m:t>
                        </m:r>
                        <m:r>
                          <a:rPr lang="en-US" sz="1600" b="1" i="1" kern="1200">
                            <a:solidFill>
                              <a:schemeClr val="tx1"/>
                            </a:solidFill>
                            <a:latin typeface="Cambria Math" panose="02040503050406030204" pitchFamily="18" charset="0"/>
                            <a:ea typeface="Cambria Math" panose="02040503050406030204" pitchFamily="18" charset="0"/>
                          </a:rPr>
                          <m:t>𝝓</m:t>
                        </m:r>
                      </m:num>
                      <m:den>
                        <m:r>
                          <a:rPr lang="en-US" sz="1600" b="1" i="1" kern="1200">
                            <a:solidFill>
                              <a:schemeClr val="tx1"/>
                            </a:solidFill>
                            <a:latin typeface="Cambria Math" panose="02040503050406030204" pitchFamily="18" charset="0"/>
                          </a:rPr>
                          <m:t>𝑻</m:t>
                        </m:r>
                      </m:den>
                    </m:f>
                  </m:oMath>
                </a14:m>
                <a:r>
                  <a:rPr lang="en-US" sz="1600" kern="1200" dirty="0">
                    <a:solidFill>
                      <a:prstClr val="black"/>
                    </a:solidFill>
                    <a:latin typeface="Calibri" panose="020F0502020204030204"/>
                    <a:ea typeface="+mn-ea"/>
                    <a:cs typeface="+mn-cs"/>
                  </a:rPr>
                  <a:t>.</a:t>
                </a:r>
              </a:p>
              <a:p>
                <a:pPr marL="933436" lvl="1" indent="-34290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A. V. </a:t>
                </a:r>
                <a:r>
                  <a:rPr lang="en-US" kern="1200" dirty="0" err="1">
                    <a:solidFill>
                      <a:prstClr val="black"/>
                    </a:solidFill>
                    <a:latin typeface="Calibri" panose="020F0502020204030204"/>
                    <a:ea typeface="+mn-ea"/>
                    <a:cs typeface="+mn-cs"/>
                  </a:rPr>
                  <a:t>Gruzinov</a:t>
                </a:r>
                <a:r>
                  <a:rPr lang="en-US" kern="1200" dirty="0">
                    <a:solidFill>
                      <a:prstClr val="black"/>
                    </a:solidFill>
                    <a:latin typeface="Calibri" panose="020F0502020204030204"/>
                    <a:ea typeface="+mn-ea"/>
                    <a:cs typeface="+mn-cs"/>
                  </a:rPr>
                  <a:t> &amp; J. N. </a:t>
                </a:r>
                <a:r>
                  <a:rPr lang="en-US" kern="1200" dirty="0" err="1">
                    <a:solidFill>
                      <a:prstClr val="black"/>
                    </a:solidFill>
                    <a:latin typeface="Calibri" panose="020F0502020204030204"/>
                    <a:ea typeface="+mn-ea"/>
                    <a:cs typeface="+mn-cs"/>
                  </a:rPr>
                  <a:t>Bahcall</a:t>
                </a:r>
                <a:r>
                  <a:rPr lang="en-US" kern="1200" dirty="0">
                    <a:solidFill>
                      <a:prstClr val="black"/>
                    </a:solidFill>
                    <a:latin typeface="Calibri" panose="020F0502020204030204"/>
                    <a:ea typeface="+mn-ea"/>
                    <a:cs typeface="+mn-cs"/>
                  </a:rPr>
                  <a:t>, (1998), </a:t>
                </a:r>
                <a:r>
                  <a:rPr lang="nn-NO" kern="1200" dirty="0">
                    <a:solidFill>
                      <a:prstClr val="black"/>
                    </a:solidFill>
                    <a:latin typeface="Calibri" panose="020F0502020204030204"/>
                    <a:ea typeface="+mn-ea"/>
                    <a:cs typeface="+mn-cs"/>
                  </a:rPr>
                  <a:t>D. Elsing &amp; A. Palffy (2022) – </a:t>
                </a:r>
                <a:r>
                  <a:rPr lang="nn-NO" b="1" kern="1200" dirty="0">
                    <a:solidFill>
                      <a:prstClr val="black"/>
                    </a:solidFill>
                    <a:latin typeface="Calibri" panose="020F0502020204030204"/>
                    <a:ea typeface="+mn-ea"/>
                    <a:cs typeface="+mn-cs"/>
                  </a:rPr>
                  <a:t>Boltzmann</a:t>
                </a:r>
                <a:r>
                  <a:rPr lang="nn-NO" kern="1200" dirty="0">
                    <a:solidFill>
                      <a:prstClr val="black"/>
                    </a:solidFill>
                    <a:latin typeface="Calibri" panose="020F0502020204030204"/>
                    <a:ea typeface="+mn-ea"/>
                    <a:cs typeface="+mn-cs"/>
                  </a:rPr>
                  <a:t> Statistics</a:t>
                </a:r>
              </a:p>
              <a:p>
                <a:pPr marL="933436" lvl="1" indent="-34290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R. D. Cowan &amp; J. G. Kirkwood (1958), M. </a:t>
                </a:r>
                <a:r>
                  <a:rPr lang="en-US" kern="1200" dirty="0" err="1">
                    <a:solidFill>
                      <a:prstClr val="black"/>
                    </a:solidFill>
                    <a:latin typeface="Calibri" panose="020F0502020204030204"/>
                    <a:ea typeface="+mn-ea"/>
                    <a:cs typeface="+mn-cs"/>
                  </a:rPr>
                  <a:t>Bruggen</a:t>
                </a:r>
                <a:r>
                  <a:rPr lang="en-US" kern="1200" dirty="0">
                    <a:solidFill>
                      <a:prstClr val="black"/>
                    </a:solidFill>
                    <a:latin typeface="Calibri" panose="020F0502020204030204"/>
                    <a:ea typeface="+mn-ea"/>
                    <a:cs typeface="+mn-cs"/>
                  </a:rPr>
                  <a:t> &amp; D. O. Gough (2000), </a:t>
                </a:r>
                <a:r>
                  <a:rPr lang="en-US" kern="1200" dirty="0" err="1">
                    <a:solidFill>
                      <a:prstClr val="black"/>
                    </a:solidFill>
                    <a:latin typeface="Calibri" panose="020F0502020204030204"/>
                    <a:ea typeface="+mn-ea"/>
                    <a:cs typeface="+mn-cs"/>
                  </a:rPr>
                  <a:t>Liolios</a:t>
                </a:r>
                <a:r>
                  <a:rPr lang="en-US" kern="1200" dirty="0">
                    <a:solidFill>
                      <a:prstClr val="black"/>
                    </a:solidFill>
                    <a:latin typeface="Calibri" panose="020F0502020204030204"/>
                    <a:ea typeface="+mn-ea"/>
                    <a:cs typeface="+mn-cs"/>
                  </a:rPr>
                  <a:t> (2004) – </a:t>
                </a:r>
                <a:r>
                  <a:rPr lang="en-US" b="1" kern="1200" dirty="0">
                    <a:solidFill>
                      <a:prstClr val="black"/>
                    </a:solidFill>
                    <a:latin typeface="Calibri" panose="020F0502020204030204"/>
                    <a:ea typeface="+mn-ea"/>
                    <a:cs typeface="+mn-cs"/>
                  </a:rPr>
                  <a:t>Fermi-Dirac</a:t>
                </a:r>
                <a:r>
                  <a:rPr lang="en-US" kern="1200" dirty="0">
                    <a:solidFill>
                      <a:prstClr val="black"/>
                    </a:solidFill>
                    <a:latin typeface="Calibri" panose="020F0502020204030204"/>
                    <a:ea typeface="+mn-ea"/>
                    <a:cs typeface="+mn-cs"/>
                  </a:rPr>
                  <a:t> statistics</a:t>
                </a:r>
              </a:p>
            </p:txBody>
          </p:sp>
        </mc:Choice>
        <mc:Fallback>
          <p:sp>
            <p:nvSpPr>
              <p:cNvPr id="254" name="Google Shape;254;p36"/>
              <p:cNvSpPr txBox="1">
                <a:spLocks noRot="1" noChangeAspect="1" noMove="1" noResize="1" noEditPoints="1" noAdjustHandles="1" noChangeArrowheads="1" noChangeShapeType="1" noTextEdit="1"/>
              </p:cNvSpPr>
              <p:nvPr/>
            </p:nvSpPr>
            <p:spPr>
              <a:xfrm>
                <a:off x="-449529" y="836883"/>
                <a:ext cx="9428117" cy="2769510"/>
              </a:xfrm>
              <a:prstGeom prst="rect">
                <a:avLst/>
              </a:prstGeom>
              <a:blipFill>
                <a:blip r:embed="rId3"/>
                <a:stretch>
                  <a:fillRect t="-14066" r="-65" b="-5275"/>
                </a:stretch>
              </a:blipFill>
              <a:ln>
                <a:noFill/>
              </a:ln>
            </p:spPr>
            <p:txBody>
              <a:bodyPr/>
              <a:lstStyle/>
              <a:p>
                <a:r>
                  <a:rPr lang="en-US">
                    <a:noFill/>
                  </a:rPr>
                  <a:t> </a:t>
                </a:r>
              </a:p>
            </p:txBody>
          </p:sp>
        </mc:Fallback>
      </mc:AlternateContent>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15</a:t>
            </a:fld>
            <a:endParaRPr kern="1200" dirty="0">
              <a:solidFill>
                <a:srgbClr val="44546A"/>
              </a:solidFill>
            </a:endParaRPr>
          </a:p>
        </p:txBody>
      </p:sp>
      <p:sp>
        <p:nvSpPr>
          <p:cNvPr id="10" name="TextBox 9">
            <a:extLst>
              <a:ext uri="{FF2B5EF4-FFF2-40B4-BE49-F238E27FC236}">
                <a16:creationId xmlns:a16="http://schemas.microsoft.com/office/drawing/2014/main" id="{0B461CB7-475E-FD96-32A8-155DF4EAD2ED}"/>
              </a:ext>
            </a:extLst>
          </p:cNvPr>
          <p:cNvSpPr txBox="1"/>
          <p:nvPr/>
        </p:nvSpPr>
        <p:spPr>
          <a:xfrm>
            <a:off x="276579" y="243979"/>
            <a:ext cx="8319709" cy="523220"/>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Strong Screening to Self Consistent Screening</a:t>
            </a:r>
          </a:p>
        </p:txBody>
      </p:sp>
    </p:spTree>
    <p:extLst>
      <p:ext uri="{BB962C8B-B14F-4D97-AF65-F5344CB8AC3E}">
        <p14:creationId xmlns:p14="http://schemas.microsoft.com/office/powerpoint/2010/main" val="2807070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54" name="Google Shape;254;p36"/>
              <p:cNvSpPr txBox="1"/>
              <p:nvPr/>
            </p:nvSpPr>
            <p:spPr>
              <a:xfrm>
                <a:off x="-449529" y="836883"/>
                <a:ext cx="9428117" cy="2769510"/>
              </a:xfrm>
              <a:prstGeom prst="rect">
                <a:avLst/>
              </a:prstGeom>
              <a:noFill/>
              <a:ln>
                <a:noFill/>
              </a:ln>
            </p:spPr>
            <p:txBody>
              <a:bodyPr spcFirstLastPara="1" wrap="square" lIns="91425" tIns="91425" rIns="91425" bIns="91425" anchor="t" anchorCtr="0">
                <a:spAutoFit/>
              </a:bodyPr>
              <a:lstStyle/>
              <a:p>
                <a:pPr marL="933436" lvl="1" indent="-342900" defTabSz="685800">
                  <a:lnSpc>
                    <a:spcPct val="115000"/>
                  </a:lnSpc>
                  <a:buClrTx/>
                  <a:buSzPts val="1500"/>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“Strong” Screening </a:t>
                </a:r>
                <a14:m>
                  <m:oMath xmlns:m="http://schemas.openxmlformats.org/officeDocument/2006/math">
                    <m:d>
                      <m:dPr>
                        <m:ctrlP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ctrlPr>
                      </m:dPr>
                      <m:e>
                        <m:f>
                          <m:fPr>
                            <m:type m:val="skw"/>
                            <m:ctrlPr>
                              <a:rPr lang="en-US" sz="1600" b="1" i="1" kern="1200" smtClean="0">
                                <a:solidFill>
                                  <a:schemeClr val="tx1"/>
                                </a:solidFill>
                                <a:latin typeface="Cambria Math" panose="02040503050406030204" pitchFamily="18" charset="0"/>
                              </a:rPr>
                            </m:ctrlPr>
                          </m:fPr>
                          <m:num>
                            <m:r>
                              <a:rPr lang="en-US" sz="1600" b="1" i="1" kern="1200">
                                <a:solidFill>
                                  <a:schemeClr val="tx1"/>
                                </a:solidFill>
                                <a:latin typeface="Cambria Math" panose="02040503050406030204" pitchFamily="18" charset="0"/>
                              </a:rPr>
                              <m:t>𝒆</m:t>
                            </m:r>
                            <m:r>
                              <a:rPr lang="en-US" sz="1600" b="1" i="1" kern="1200">
                                <a:solidFill>
                                  <a:schemeClr val="tx1"/>
                                </a:solidFill>
                                <a:latin typeface="Cambria Math" panose="02040503050406030204" pitchFamily="18" charset="0"/>
                                <a:ea typeface="Cambria Math" panose="02040503050406030204" pitchFamily="18" charset="0"/>
                              </a:rPr>
                              <m:t>𝝓</m:t>
                            </m:r>
                          </m:num>
                          <m:den>
                            <m:r>
                              <a:rPr lang="en-US" sz="1600" b="1" i="1" kern="1200">
                                <a:solidFill>
                                  <a:schemeClr val="tx1"/>
                                </a:solidFill>
                                <a:latin typeface="Cambria Math" panose="02040503050406030204" pitchFamily="18" charset="0"/>
                              </a:rPr>
                              <m:t>𝑻</m:t>
                            </m:r>
                          </m:den>
                        </m:f>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t>≫</m:t>
                        </m:r>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t>𝟏</m:t>
                        </m:r>
                      </m:e>
                    </m:d>
                  </m:oMath>
                </a14:m>
                <a:r>
                  <a:rPr lang="en-US" sz="1600" b="1" kern="1200" dirty="0">
                    <a:solidFill>
                      <a:prstClr val="black"/>
                    </a:solidFill>
                    <a:latin typeface="Calibri" panose="020F0502020204030204"/>
                    <a:ea typeface="+mn-ea"/>
                    <a:cs typeface="+mn-cs"/>
                  </a:rPr>
                  <a:t> - </a:t>
                </a:r>
                <a:r>
                  <a:rPr lang="en-US" sz="1600" kern="1200" dirty="0">
                    <a:solidFill>
                      <a:prstClr val="black"/>
                    </a:solidFill>
                    <a:latin typeface="Calibri" panose="020F0502020204030204"/>
                    <a:ea typeface="+mn-ea"/>
                    <a:cs typeface="+mn-cs"/>
                  </a:rPr>
                  <a:t>relevant for strongly coupled plasmas and assumes a uniform density of electrons that can completely screen nuclei.</a:t>
                </a:r>
              </a:p>
              <a:p>
                <a:pPr marL="933436" lvl="1" indent="-342900" defTabSz="685800">
                  <a:lnSpc>
                    <a:spcPct val="115000"/>
                  </a:lnSpc>
                  <a:buClrTx/>
                  <a:buSzPts val="1500"/>
                  <a:buFont typeface="Arial" panose="020B0604020202020204" pitchFamily="34" charset="0"/>
                  <a:buChar char="•"/>
                </a:pPr>
                <a:r>
                  <a:rPr lang="en-US" sz="1600" kern="1200" dirty="0">
                    <a:solidFill>
                      <a:prstClr val="black"/>
                    </a:solidFill>
                    <a:latin typeface="Calibri" panose="020F0502020204030204"/>
                    <a:ea typeface="+mn-ea"/>
                    <a:cs typeface="+mn-cs"/>
                  </a:rPr>
                  <a:t>Relevant for </a:t>
                </a:r>
                <a:r>
                  <a:rPr lang="en-US" sz="1600" b="1" kern="1200" dirty="0">
                    <a:solidFill>
                      <a:prstClr val="black"/>
                    </a:solidFill>
                    <a:latin typeface="Calibri" panose="020F0502020204030204"/>
                    <a:ea typeface="+mn-ea"/>
                    <a:cs typeface="+mn-cs"/>
                  </a:rPr>
                  <a:t>white dwarf </a:t>
                </a:r>
                <a14:m>
                  <m:oMath xmlns:m="http://schemas.openxmlformats.org/officeDocument/2006/math">
                    <m:sSup>
                      <m:sSupPr>
                        <m:ctrlPr>
                          <a:rPr lang="en-US" sz="1600" i="1" kern="1200" smtClean="0">
                            <a:solidFill>
                              <a:prstClr val="black"/>
                            </a:solidFill>
                            <a:latin typeface="Cambria Math" panose="02040503050406030204" pitchFamily="18" charset="0"/>
                            <a:ea typeface="+mn-ea"/>
                            <a:cs typeface="+mn-cs"/>
                          </a:rPr>
                        </m:ctrlPr>
                      </m:sSupPr>
                      <m:e>
                        <m:r>
                          <a:rPr lang="en-US" sz="1600" b="0" i="1" kern="1200" smtClean="0">
                            <a:solidFill>
                              <a:prstClr val="black"/>
                            </a:solidFill>
                            <a:latin typeface="Cambria Math" panose="02040503050406030204" pitchFamily="18" charset="0"/>
                            <a:ea typeface="+mn-ea"/>
                            <a:cs typeface="+mn-cs"/>
                          </a:rPr>
                          <m:t> </m:t>
                        </m:r>
                      </m:e>
                      <m:sup>
                        <m:r>
                          <a:rPr lang="en-US" sz="1600" b="0" i="1" kern="1200" smtClean="0">
                            <a:solidFill>
                              <a:prstClr val="black"/>
                            </a:solidFill>
                            <a:latin typeface="Cambria Math" panose="02040503050406030204" pitchFamily="18" charset="0"/>
                            <a:ea typeface="+mn-ea"/>
                            <a:cs typeface="+mn-cs"/>
                          </a:rPr>
                          <m:t>12</m:t>
                        </m:r>
                      </m:sup>
                    </m:sSup>
                  </m:oMath>
                </a14:m>
                <a:r>
                  <a:rPr lang="en-US" sz="1600" kern="1200" dirty="0">
                    <a:solidFill>
                      <a:prstClr val="black"/>
                    </a:solidFill>
                    <a:latin typeface="Calibri" panose="020F0502020204030204"/>
                    <a:ea typeface="+mn-ea"/>
                    <a:cs typeface="+mn-cs"/>
                  </a:rPr>
                  <a:t>C plasma.</a:t>
                </a:r>
              </a:p>
              <a:p>
                <a:pPr marL="876286" lvl="2" indent="-28575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E. E. Salpeter (1954)</a:t>
                </a:r>
                <a:r>
                  <a:rPr lang="en-US" b="1" kern="1200" dirty="0">
                    <a:solidFill>
                      <a:prstClr val="black"/>
                    </a:solidFill>
                    <a:latin typeface="Calibri" panose="020F0502020204030204"/>
                    <a:ea typeface="+mn-ea"/>
                    <a:cs typeface="+mn-cs"/>
                  </a:rPr>
                  <a:t>, </a:t>
                </a:r>
                <a:r>
                  <a:rPr lang="en-US" kern="1200" dirty="0">
                    <a:solidFill>
                      <a:prstClr val="black"/>
                    </a:solidFill>
                    <a:latin typeface="Calibri" panose="020F0502020204030204"/>
                    <a:ea typeface="+mn-ea"/>
                    <a:cs typeface="+mn-cs"/>
                  </a:rPr>
                  <a:t>H. E. Dewitt et al. (1973),N. Itoh et al. (1977 &amp; 1979), S. </a:t>
                </a:r>
                <a:r>
                  <a:rPr lang="en-US" kern="1200" dirty="0" err="1">
                    <a:solidFill>
                      <a:prstClr val="black"/>
                    </a:solidFill>
                    <a:latin typeface="Calibri" panose="020F0502020204030204"/>
                    <a:ea typeface="+mn-ea"/>
                    <a:cs typeface="+mn-cs"/>
                  </a:rPr>
                  <a:t>Ichimaru</a:t>
                </a:r>
                <a:r>
                  <a:rPr lang="en-US" kern="1200" dirty="0">
                    <a:solidFill>
                      <a:prstClr val="black"/>
                    </a:solidFill>
                    <a:latin typeface="Calibri" panose="020F0502020204030204"/>
                    <a:ea typeface="+mn-ea"/>
                    <a:cs typeface="+mn-cs"/>
                  </a:rPr>
                  <a:t> (1982), P. A. Kravchuk &amp; D. G. Yakovlev (2014)</a:t>
                </a:r>
              </a:p>
              <a:p>
                <a:pPr marL="933436" lvl="1" indent="-342900" defTabSz="685800">
                  <a:lnSpc>
                    <a:spcPct val="115000"/>
                  </a:lnSpc>
                  <a:buClrTx/>
                  <a:buSzPts val="1500"/>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libri" panose="020F0502020204030204"/>
                    <a:ea typeface="+mn-ea"/>
                    <a:sym typeface="Arial"/>
                  </a:rPr>
                  <a:t>Self-Consistent</a:t>
                </a:r>
                <a:r>
                  <a:rPr lang="en-US" sz="2000" b="1" kern="1200" dirty="0">
                    <a:solidFill>
                      <a:prstClr val="black"/>
                    </a:solidFill>
                    <a:latin typeface="Calibri" panose="020F0502020204030204"/>
                    <a:ea typeface="+mn-ea"/>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sym typeface="Arial"/>
                  </a:rPr>
                  <a:t>Strong Screening </a:t>
                </a:r>
                <a:r>
                  <a:rPr kumimoji="0" lang="en-US" sz="1600" i="0" u="none" strike="noStrike" kern="1200" cap="none" spc="0" normalizeH="0" baseline="0" noProof="0" dirty="0">
                    <a:ln>
                      <a:noFill/>
                    </a:ln>
                    <a:solidFill>
                      <a:prstClr val="black"/>
                    </a:solidFill>
                    <a:effectLst/>
                    <a:uLnTx/>
                    <a:uFillTx/>
                    <a:latin typeface="Calibri" panose="020F0502020204030204"/>
                    <a:ea typeface="+mn-ea"/>
                    <a:sym typeface="Arial"/>
                  </a:rPr>
                  <a:t>(intermediate screening) </a:t>
                </a:r>
                <a:r>
                  <a:rPr lang="en-US" sz="1800" kern="1200" dirty="0">
                    <a:solidFill>
                      <a:prstClr val="black"/>
                    </a:solidFill>
                    <a:latin typeface="Calibri" panose="020F0502020204030204"/>
                    <a:ea typeface="+mn-ea"/>
                    <a:cs typeface="+mn-cs"/>
                  </a:rPr>
                  <a:t>- </a:t>
                </a:r>
                <a:r>
                  <a:rPr lang="en-US" sz="1600" kern="1200" dirty="0">
                    <a:solidFill>
                      <a:prstClr val="black"/>
                    </a:solidFill>
                    <a:latin typeface="Calibri" panose="020F0502020204030204"/>
                    <a:ea typeface="+mn-ea"/>
                    <a:cs typeface="+mn-cs"/>
                  </a:rPr>
                  <a:t>Solving the Poisson equation including energy change due to potential </a:t>
                </a:r>
                <a14:m>
                  <m:oMath xmlns:m="http://schemas.openxmlformats.org/officeDocument/2006/math">
                    <m:r>
                      <a:rPr lang="en-US" sz="1600" b="0" i="1" kern="1200" smtClean="0">
                        <a:solidFill>
                          <a:prstClr val="black"/>
                        </a:solidFill>
                        <a:latin typeface="Cambria Math" panose="02040503050406030204" pitchFamily="18" charset="0"/>
                        <a:ea typeface="+mn-ea"/>
                        <a:cs typeface="+mn-cs"/>
                      </a:rPr>
                      <m:t>𝜙</m:t>
                    </m:r>
                    <m:r>
                      <a:rPr lang="en-US" sz="1600" b="0" i="1" kern="1200" smtClean="0">
                        <a:solidFill>
                          <a:prstClr val="black"/>
                        </a:solidFill>
                        <a:latin typeface="Cambria Math" panose="02040503050406030204" pitchFamily="18" charset="0"/>
                        <a:ea typeface="+mn-ea"/>
                        <a:cs typeface="+mn-cs"/>
                      </a:rPr>
                      <m:t>.</m:t>
                    </m:r>
                  </m:oMath>
                </a14:m>
                <a:r>
                  <a:rPr lang="en-US" sz="1600" kern="1200" dirty="0">
                    <a:solidFill>
                      <a:prstClr val="black"/>
                    </a:solidFill>
                    <a:latin typeface="Calibri" panose="020F0502020204030204"/>
                    <a:ea typeface="+mn-ea"/>
                    <a:cs typeface="+mn-cs"/>
                  </a:rPr>
                  <a:t> Valid for all </a:t>
                </a:r>
                <a14:m>
                  <m:oMath xmlns:m="http://schemas.openxmlformats.org/officeDocument/2006/math">
                    <m:f>
                      <m:fPr>
                        <m:type m:val="skw"/>
                        <m:ctrlPr>
                          <a:rPr lang="en-US" sz="1600" b="1" i="1" kern="1200" smtClean="0">
                            <a:solidFill>
                              <a:schemeClr val="tx1"/>
                            </a:solidFill>
                            <a:latin typeface="Cambria Math" panose="02040503050406030204" pitchFamily="18" charset="0"/>
                          </a:rPr>
                        </m:ctrlPr>
                      </m:fPr>
                      <m:num>
                        <m:r>
                          <a:rPr lang="en-US" sz="1600" b="1" i="1" kern="1200">
                            <a:solidFill>
                              <a:schemeClr val="tx1"/>
                            </a:solidFill>
                            <a:latin typeface="Cambria Math" panose="02040503050406030204" pitchFamily="18" charset="0"/>
                          </a:rPr>
                          <m:t>𝒆</m:t>
                        </m:r>
                        <m:r>
                          <a:rPr lang="en-US" sz="1600" b="1" i="1" kern="1200">
                            <a:solidFill>
                              <a:schemeClr val="tx1"/>
                            </a:solidFill>
                            <a:latin typeface="Cambria Math" panose="02040503050406030204" pitchFamily="18" charset="0"/>
                            <a:ea typeface="Cambria Math" panose="02040503050406030204" pitchFamily="18" charset="0"/>
                          </a:rPr>
                          <m:t>𝝓</m:t>
                        </m:r>
                      </m:num>
                      <m:den>
                        <m:r>
                          <a:rPr lang="en-US" sz="1600" b="1" i="1" kern="1200">
                            <a:solidFill>
                              <a:schemeClr val="tx1"/>
                            </a:solidFill>
                            <a:latin typeface="Cambria Math" panose="02040503050406030204" pitchFamily="18" charset="0"/>
                          </a:rPr>
                          <m:t>𝑻</m:t>
                        </m:r>
                      </m:den>
                    </m:f>
                  </m:oMath>
                </a14:m>
                <a:r>
                  <a:rPr lang="en-US" sz="1600" kern="1200" dirty="0">
                    <a:solidFill>
                      <a:prstClr val="black"/>
                    </a:solidFill>
                    <a:latin typeface="Calibri" panose="020F0502020204030204"/>
                    <a:ea typeface="+mn-ea"/>
                    <a:cs typeface="+mn-cs"/>
                  </a:rPr>
                  <a:t>.</a:t>
                </a:r>
              </a:p>
              <a:p>
                <a:pPr marL="933436" lvl="1" indent="-34290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A. V. </a:t>
                </a:r>
                <a:r>
                  <a:rPr lang="en-US" kern="1200" dirty="0" err="1">
                    <a:solidFill>
                      <a:prstClr val="black"/>
                    </a:solidFill>
                    <a:latin typeface="Calibri" panose="020F0502020204030204"/>
                    <a:ea typeface="+mn-ea"/>
                    <a:cs typeface="+mn-cs"/>
                  </a:rPr>
                  <a:t>Gruzinov</a:t>
                </a:r>
                <a:r>
                  <a:rPr lang="en-US" kern="1200" dirty="0">
                    <a:solidFill>
                      <a:prstClr val="black"/>
                    </a:solidFill>
                    <a:latin typeface="Calibri" panose="020F0502020204030204"/>
                    <a:ea typeface="+mn-ea"/>
                    <a:cs typeface="+mn-cs"/>
                  </a:rPr>
                  <a:t> &amp; J. N. </a:t>
                </a:r>
                <a:r>
                  <a:rPr lang="en-US" kern="1200" dirty="0" err="1">
                    <a:solidFill>
                      <a:prstClr val="black"/>
                    </a:solidFill>
                    <a:latin typeface="Calibri" panose="020F0502020204030204"/>
                    <a:ea typeface="+mn-ea"/>
                    <a:cs typeface="+mn-cs"/>
                  </a:rPr>
                  <a:t>Bahcall</a:t>
                </a:r>
                <a:r>
                  <a:rPr lang="en-US" kern="1200" dirty="0">
                    <a:solidFill>
                      <a:prstClr val="black"/>
                    </a:solidFill>
                    <a:latin typeface="Calibri" panose="020F0502020204030204"/>
                    <a:ea typeface="+mn-ea"/>
                    <a:cs typeface="+mn-cs"/>
                  </a:rPr>
                  <a:t>, (1998), </a:t>
                </a:r>
                <a:r>
                  <a:rPr lang="nn-NO" kern="1200" dirty="0">
                    <a:solidFill>
                      <a:prstClr val="black"/>
                    </a:solidFill>
                    <a:latin typeface="Calibri" panose="020F0502020204030204"/>
                    <a:ea typeface="+mn-ea"/>
                    <a:cs typeface="+mn-cs"/>
                  </a:rPr>
                  <a:t>D. Elsing &amp; A. Palffy (2022) – </a:t>
                </a:r>
                <a:r>
                  <a:rPr lang="nn-NO" b="1" kern="1200" dirty="0">
                    <a:solidFill>
                      <a:prstClr val="black"/>
                    </a:solidFill>
                    <a:latin typeface="Calibri" panose="020F0502020204030204"/>
                    <a:ea typeface="+mn-ea"/>
                    <a:cs typeface="+mn-cs"/>
                  </a:rPr>
                  <a:t>Boltzmann</a:t>
                </a:r>
                <a:r>
                  <a:rPr lang="nn-NO" kern="1200" dirty="0">
                    <a:solidFill>
                      <a:prstClr val="black"/>
                    </a:solidFill>
                    <a:latin typeface="Calibri" panose="020F0502020204030204"/>
                    <a:ea typeface="+mn-ea"/>
                    <a:cs typeface="+mn-cs"/>
                  </a:rPr>
                  <a:t> Statistics</a:t>
                </a:r>
              </a:p>
              <a:p>
                <a:pPr marL="933436" lvl="1" indent="-34290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R. D. Cowan &amp; J. G. Kirkwood (1958), M. </a:t>
                </a:r>
                <a:r>
                  <a:rPr lang="en-US" kern="1200" dirty="0" err="1">
                    <a:solidFill>
                      <a:prstClr val="black"/>
                    </a:solidFill>
                    <a:latin typeface="Calibri" panose="020F0502020204030204"/>
                    <a:ea typeface="+mn-ea"/>
                    <a:cs typeface="+mn-cs"/>
                  </a:rPr>
                  <a:t>Bruggen</a:t>
                </a:r>
                <a:r>
                  <a:rPr lang="en-US" kern="1200" dirty="0">
                    <a:solidFill>
                      <a:prstClr val="black"/>
                    </a:solidFill>
                    <a:latin typeface="Calibri" panose="020F0502020204030204"/>
                    <a:ea typeface="+mn-ea"/>
                    <a:cs typeface="+mn-cs"/>
                  </a:rPr>
                  <a:t> &amp; D. O. Gough (2000), </a:t>
                </a:r>
                <a:r>
                  <a:rPr lang="en-US" kern="1200" dirty="0" err="1">
                    <a:solidFill>
                      <a:prstClr val="black"/>
                    </a:solidFill>
                    <a:latin typeface="Calibri" panose="020F0502020204030204"/>
                    <a:ea typeface="+mn-ea"/>
                    <a:cs typeface="+mn-cs"/>
                  </a:rPr>
                  <a:t>Liolios</a:t>
                </a:r>
                <a:r>
                  <a:rPr lang="en-US" kern="1200" dirty="0">
                    <a:solidFill>
                      <a:prstClr val="black"/>
                    </a:solidFill>
                    <a:latin typeface="Calibri" panose="020F0502020204030204"/>
                    <a:ea typeface="+mn-ea"/>
                    <a:cs typeface="+mn-cs"/>
                  </a:rPr>
                  <a:t> (2004) – </a:t>
                </a:r>
                <a:r>
                  <a:rPr lang="en-US" b="1" kern="1200" dirty="0">
                    <a:solidFill>
                      <a:prstClr val="black"/>
                    </a:solidFill>
                    <a:latin typeface="Calibri" panose="020F0502020204030204"/>
                    <a:ea typeface="+mn-ea"/>
                    <a:cs typeface="+mn-cs"/>
                  </a:rPr>
                  <a:t>Fermi-Dirac</a:t>
                </a:r>
                <a:r>
                  <a:rPr lang="en-US" kern="1200" dirty="0">
                    <a:solidFill>
                      <a:prstClr val="black"/>
                    </a:solidFill>
                    <a:latin typeface="Calibri" panose="020F0502020204030204"/>
                    <a:ea typeface="+mn-ea"/>
                    <a:cs typeface="+mn-cs"/>
                  </a:rPr>
                  <a:t> statistics</a:t>
                </a:r>
              </a:p>
            </p:txBody>
          </p:sp>
        </mc:Choice>
        <mc:Fallback>
          <p:sp>
            <p:nvSpPr>
              <p:cNvPr id="254" name="Google Shape;254;p36"/>
              <p:cNvSpPr txBox="1">
                <a:spLocks noRot="1" noChangeAspect="1" noMove="1" noResize="1" noEditPoints="1" noAdjustHandles="1" noChangeArrowheads="1" noChangeShapeType="1" noTextEdit="1"/>
              </p:cNvSpPr>
              <p:nvPr/>
            </p:nvSpPr>
            <p:spPr>
              <a:xfrm>
                <a:off x="-449529" y="836883"/>
                <a:ext cx="9428117" cy="2769510"/>
              </a:xfrm>
              <a:prstGeom prst="rect">
                <a:avLst/>
              </a:prstGeom>
              <a:blipFill>
                <a:blip r:embed="rId3"/>
                <a:stretch>
                  <a:fillRect t="-14066" r="-65" b="-5275"/>
                </a:stretch>
              </a:blipFill>
              <a:ln>
                <a:noFill/>
              </a:ln>
            </p:spPr>
            <p:txBody>
              <a:bodyPr/>
              <a:lstStyle/>
              <a:p>
                <a:r>
                  <a:rPr lang="en-US">
                    <a:noFill/>
                  </a:rPr>
                  <a:t> </a:t>
                </a:r>
              </a:p>
            </p:txBody>
          </p:sp>
        </mc:Fallback>
      </mc:AlternateContent>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16</a:t>
            </a:fld>
            <a:endParaRPr kern="1200" dirty="0">
              <a:solidFill>
                <a:srgbClr val="44546A"/>
              </a:solidFill>
            </a:endParaRPr>
          </a:p>
        </p:txBody>
      </p:sp>
      <p:sp>
        <p:nvSpPr>
          <p:cNvPr id="10" name="TextBox 9">
            <a:extLst>
              <a:ext uri="{FF2B5EF4-FFF2-40B4-BE49-F238E27FC236}">
                <a16:creationId xmlns:a16="http://schemas.microsoft.com/office/drawing/2014/main" id="{0B461CB7-475E-FD96-32A8-155DF4EAD2ED}"/>
              </a:ext>
            </a:extLst>
          </p:cNvPr>
          <p:cNvSpPr txBox="1"/>
          <p:nvPr/>
        </p:nvSpPr>
        <p:spPr>
          <a:xfrm>
            <a:off x="276579" y="243979"/>
            <a:ext cx="8319709" cy="523220"/>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Strong Screening to Self Consistent Screening</a:t>
            </a:r>
          </a:p>
        </p:txBody>
      </p:sp>
      <p:pic>
        <p:nvPicPr>
          <p:cNvPr id="3" name="Picture 2">
            <a:extLst>
              <a:ext uri="{FF2B5EF4-FFF2-40B4-BE49-F238E27FC236}">
                <a16:creationId xmlns:a16="http://schemas.microsoft.com/office/drawing/2014/main" id="{B79BCCAC-8B23-0AE9-49E1-4899789A90F9}"/>
              </a:ext>
            </a:extLst>
          </p:cNvPr>
          <p:cNvPicPr>
            <a:picLocks noChangeAspect="1"/>
          </p:cNvPicPr>
          <p:nvPr/>
        </p:nvPicPr>
        <p:blipFill>
          <a:blip r:embed="rId4"/>
          <a:stretch>
            <a:fillRect/>
          </a:stretch>
        </p:blipFill>
        <p:spPr>
          <a:xfrm>
            <a:off x="3912267" y="3526716"/>
            <a:ext cx="2075645" cy="1613833"/>
          </a:xfrm>
          <a:prstGeom prst="rect">
            <a:avLst/>
          </a:prstGeom>
        </p:spPr>
      </p:pic>
      <p:sp>
        <p:nvSpPr>
          <p:cNvPr id="4" name="TextBox 3">
            <a:extLst>
              <a:ext uri="{FF2B5EF4-FFF2-40B4-BE49-F238E27FC236}">
                <a16:creationId xmlns:a16="http://schemas.microsoft.com/office/drawing/2014/main" id="{2E3373D6-BB56-50BC-2F0A-001ED061B039}"/>
              </a:ext>
            </a:extLst>
          </p:cNvPr>
          <p:cNvSpPr txBox="1"/>
          <p:nvPr/>
        </p:nvSpPr>
        <p:spPr>
          <a:xfrm>
            <a:off x="6070527" y="3656053"/>
            <a:ext cx="2638233" cy="1169551"/>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tx1"/>
                </a:solidFill>
                <a:latin typeface="+mn-lt"/>
              </a:rPr>
              <a:t>Strong Screening has recently become of interest in the context of reaction rate enhancement in  </a:t>
            </a:r>
            <a:r>
              <a:rPr lang="en-US" b="1" i="1" dirty="0">
                <a:solidFill>
                  <a:schemeClr val="tx1"/>
                </a:solidFill>
                <a:latin typeface="+mn-lt"/>
              </a:rPr>
              <a:t>laser fusion</a:t>
            </a:r>
            <a:r>
              <a:rPr lang="en-US" i="1" dirty="0">
                <a:solidFill>
                  <a:schemeClr val="tx1"/>
                </a:solidFill>
                <a:latin typeface="+mn-lt"/>
              </a:rPr>
              <a:t>, </a:t>
            </a:r>
            <a:r>
              <a:rPr lang="en-US" i="1" dirty="0" err="1">
                <a:solidFill>
                  <a:schemeClr val="accent1"/>
                </a:solidFill>
                <a:latin typeface="+mn-lt"/>
              </a:rPr>
              <a:t>Elsing</a:t>
            </a:r>
            <a:r>
              <a:rPr lang="en-US" i="1" dirty="0">
                <a:solidFill>
                  <a:schemeClr val="accent1"/>
                </a:solidFill>
                <a:latin typeface="+mn-lt"/>
              </a:rPr>
              <a:t> et al. (2022).</a:t>
            </a:r>
          </a:p>
        </p:txBody>
      </p:sp>
      <p:sp>
        <p:nvSpPr>
          <p:cNvPr id="6" name="TextBox 5">
            <a:extLst>
              <a:ext uri="{FF2B5EF4-FFF2-40B4-BE49-F238E27FC236}">
                <a16:creationId xmlns:a16="http://schemas.microsoft.com/office/drawing/2014/main" id="{5D536149-855C-35E3-F908-7B272A56329D}"/>
              </a:ext>
            </a:extLst>
          </p:cNvPr>
          <p:cNvSpPr txBox="1"/>
          <p:nvPr/>
        </p:nvSpPr>
        <p:spPr>
          <a:xfrm>
            <a:off x="5314348" y="4894328"/>
            <a:ext cx="4795786" cy="246221"/>
          </a:xfrm>
          <a:prstGeom prst="rect">
            <a:avLst/>
          </a:prstGeom>
          <a:noFill/>
        </p:spPr>
        <p:txBody>
          <a:bodyPr wrap="square">
            <a:spAutoFit/>
          </a:bodyPr>
          <a:lstStyle/>
          <a:p>
            <a:r>
              <a:rPr lang="en-US" sz="1000" dirty="0">
                <a:solidFill>
                  <a:schemeClr val="accent1"/>
                </a:solidFill>
                <a:latin typeface="+mn-lt"/>
              </a:rPr>
              <a:t>Wu &amp; </a:t>
            </a:r>
            <a:r>
              <a:rPr lang="en-US" sz="1000" dirty="0" err="1">
                <a:solidFill>
                  <a:schemeClr val="accent1"/>
                </a:solidFill>
                <a:latin typeface="+mn-lt"/>
              </a:rPr>
              <a:t>Palffy</a:t>
            </a:r>
            <a:r>
              <a:rPr lang="en-US" sz="1000" dirty="0">
                <a:solidFill>
                  <a:schemeClr val="accent1"/>
                </a:solidFill>
                <a:latin typeface="+mn-lt"/>
              </a:rPr>
              <a:t> (2017) </a:t>
            </a:r>
            <a:endParaRPr lang="en-US" sz="1000" dirty="0">
              <a:solidFill>
                <a:schemeClr val="accent1"/>
              </a:solidFill>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DCB8A15-1F49-062B-72AF-9309DC69CB8F}"/>
                  </a:ext>
                </a:extLst>
              </p:cNvPr>
              <p:cNvSpPr txBox="1"/>
              <p:nvPr/>
            </p:nvSpPr>
            <p:spPr>
              <a:xfrm>
                <a:off x="898463" y="3665585"/>
                <a:ext cx="2931190" cy="1384995"/>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tx1"/>
                    </a:solidFill>
                    <a:latin typeface="+mn-lt"/>
                  </a:rPr>
                  <a:t>Historically an anonymously large screening effect is measured at low temperature (high </a:t>
                </a:r>
                <a14:m>
                  <m:oMath xmlns:m="http://schemas.openxmlformats.org/officeDocument/2006/math">
                    <m:r>
                      <a:rPr lang="en-US" b="0" i="1" smtClean="0">
                        <a:solidFill>
                          <a:schemeClr val="tx1"/>
                        </a:solidFill>
                        <a:latin typeface="Cambria Math" panose="02040503050406030204" pitchFamily="18" charset="0"/>
                      </a:rPr>
                      <m:t>𝑒</m:t>
                    </m:r>
                    <m:r>
                      <a:rPr lang="en-US" b="0" i="1" smtClean="0">
                        <a:solidFill>
                          <a:schemeClr val="tx1"/>
                        </a:solidFill>
                        <a:latin typeface="Cambria Math" panose="02040503050406030204" pitchFamily="18" charset="0"/>
                      </a:rPr>
                      <m:t>𝜙</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𝑇</m:t>
                    </m:r>
                    <m:r>
                      <a:rPr lang="en-US" b="0" i="1" smtClean="0">
                        <a:solidFill>
                          <a:schemeClr val="tx1"/>
                        </a:solidFill>
                        <a:latin typeface="Cambria Math" panose="02040503050406030204" pitchFamily="18" charset="0"/>
                      </a:rPr>
                      <m:t>)</m:t>
                    </m:r>
                  </m:oMath>
                </a14:m>
                <a:r>
                  <a:rPr lang="en-US" i="1" dirty="0">
                    <a:solidFill>
                      <a:schemeClr val="tx1"/>
                    </a:solidFill>
                    <a:latin typeface="+mn-lt"/>
                  </a:rPr>
                  <a:t> as compared to Debye-</a:t>
                </a:r>
                <a:r>
                  <a:rPr lang="en-US" i="1" dirty="0" err="1">
                    <a:solidFill>
                      <a:schemeClr val="tx1"/>
                    </a:solidFill>
                    <a:latin typeface="+mn-lt"/>
                  </a:rPr>
                  <a:t>Hückel</a:t>
                </a:r>
                <a:r>
                  <a:rPr lang="en-US" i="1" dirty="0">
                    <a:solidFill>
                      <a:schemeClr val="tx1"/>
                    </a:solidFill>
                    <a:latin typeface="+mn-lt"/>
                  </a:rPr>
                  <a:t> Theory. </a:t>
                </a:r>
                <a:r>
                  <a:rPr lang="en-US" i="1" dirty="0" err="1">
                    <a:solidFill>
                      <a:schemeClr val="accent1"/>
                    </a:solidFill>
                    <a:latin typeface="+mn-lt"/>
                  </a:rPr>
                  <a:t>Shoppa</a:t>
                </a:r>
                <a:r>
                  <a:rPr lang="en-US" i="1" dirty="0">
                    <a:solidFill>
                      <a:schemeClr val="accent1"/>
                    </a:solidFill>
                    <a:latin typeface="+mn-lt"/>
                  </a:rPr>
                  <a:t> et al. (1993), Zhang et al. (2020).</a:t>
                </a:r>
              </a:p>
            </p:txBody>
          </p:sp>
        </mc:Choice>
        <mc:Fallback>
          <p:sp>
            <p:nvSpPr>
              <p:cNvPr id="7" name="TextBox 6">
                <a:extLst>
                  <a:ext uri="{FF2B5EF4-FFF2-40B4-BE49-F238E27FC236}">
                    <a16:creationId xmlns:a16="http://schemas.microsoft.com/office/drawing/2014/main" id="{5DCB8A15-1F49-062B-72AF-9309DC69CB8F}"/>
                  </a:ext>
                </a:extLst>
              </p:cNvPr>
              <p:cNvSpPr txBox="1">
                <a:spLocks noRot="1" noChangeAspect="1" noMove="1" noResize="1" noEditPoints="1" noAdjustHandles="1" noChangeArrowheads="1" noChangeShapeType="1" noTextEdit="1"/>
              </p:cNvSpPr>
              <p:nvPr/>
            </p:nvSpPr>
            <p:spPr>
              <a:xfrm>
                <a:off x="898463" y="3665585"/>
                <a:ext cx="2931190" cy="1384995"/>
              </a:xfrm>
              <a:prstGeom prst="rect">
                <a:avLst/>
              </a:prstGeom>
              <a:blipFill>
                <a:blip r:embed="rId5"/>
                <a:stretch>
                  <a:fillRect l="-208" t="-439" r="-1040" b="-3509"/>
                </a:stretch>
              </a:blipFill>
            </p:spPr>
            <p:txBody>
              <a:bodyPr/>
              <a:lstStyle/>
              <a:p>
                <a:r>
                  <a:rPr lang="en-US">
                    <a:noFill/>
                  </a:rPr>
                  <a:t> </a:t>
                </a:r>
              </a:p>
            </p:txBody>
          </p:sp>
        </mc:Fallback>
      </mc:AlternateContent>
    </p:spTree>
    <p:extLst>
      <p:ext uri="{BB962C8B-B14F-4D97-AF65-F5344CB8AC3E}">
        <p14:creationId xmlns:p14="http://schemas.microsoft.com/office/powerpoint/2010/main" val="1097596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54" name="Google Shape;254;p36"/>
              <p:cNvSpPr txBox="1"/>
              <p:nvPr/>
            </p:nvSpPr>
            <p:spPr>
              <a:xfrm>
                <a:off x="-449529" y="836883"/>
                <a:ext cx="9428117" cy="3866734"/>
              </a:xfrm>
              <a:prstGeom prst="rect">
                <a:avLst/>
              </a:prstGeom>
              <a:noFill/>
              <a:ln>
                <a:noFill/>
              </a:ln>
            </p:spPr>
            <p:txBody>
              <a:bodyPr spcFirstLastPara="1" wrap="square" lIns="91425" tIns="91425" rIns="91425" bIns="91425" anchor="t" anchorCtr="0">
                <a:spAutoFit/>
              </a:bodyPr>
              <a:lstStyle/>
              <a:p>
                <a:pPr marL="933436" lvl="1" indent="-342900" defTabSz="685800">
                  <a:lnSpc>
                    <a:spcPct val="115000"/>
                  </a:lnSpc>
                  <a:buClrTx/>
                  <a:buSzPts val="1500"/>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“Strong” Screening </a:t>
                </a:r>
                <a14:m>
                  <m:oMath xmlns:m="http://schemas.openxmlformats.org/officeDocument/2006/math">
                    <m:d>
                      <m:dPr>
                        <m:ctrlP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ctrlPr>
                      </m:dPr>
                      <m:e>
                        <m:f>
                          <m:fPr>
                            <m:type m:val="skw"/>
                            <m:ctrlPr>
                              <a:rPr lang="en-US" sz="1600" b="1" i="1" kern="1200" smtClean="0">
                                <a:solidFill>
                                  <a:schemeClr val="tx1"/>
                                </a:solidFill>
                                <a:latin typeface="Cambria Math" panose="02040503050406030204" pitchFamily="18" charset="0"/>
                              </a:rPr>
                            </m:ctrlPr>
                          </m:fPr>
                          <m:num>
                            <m:r>
                              <a:rPr lang="en-US" sz="1600" b="1" i="1" kern="1200">
                                <a:solidFill>
                                  <a:schemeClr val="tx1"/>
                                </a:solidFill>
                                <a:latin typeface="Cambria Math" panose="02040503050406030204" pitchFamily="18" charset="0"/>
                              </a:rPr>
                              <m:t>𝒆</m:t>
                            </m:r>
                            <m:r>
                              <a:rPr lang="en-US" sz="1600" b="1" i="1" kern="1200">
                                <a:solidFill>
                                  <a:schemeClr val="tx1"/>
                                </a:solidFill>
                                <a:latin typeface="Cambria Math" panose="02040503050406030204" pitchFamily="18" charset="0"/>
                                <a:ea typeface="Cambria Math" panose="02040503050406030204" pitchFamily="18" charset="0"/>
                              </a:rPr>
                              <m:t>𝝓</m:t>
                            </m:r>
                          </m:num>
                          <m:den>
                            <m:r>
                              <a:rPr lang="en-US" sz="1600" b="1" i="1" kern="1200">
                                <a:solidFill>
                                  <a:schemeClr val="tx1"/>
                                </a:solidFill>
                                <a:latin typeface="Cambria Math" panose="02040503050406030204" pitchFamily="18" charset="0"/>
                              </a:rPr>
                              <m:t>𝑻</m:t>
                            </m:r>
                          </m:den>
                        </m:f>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t>≫</m:t>
                        </m:r>
                        <m:r>
                          <a:rPr kumimoji="0" lang="en-US" sz="1600" b="1" i="1" u="none" strike="noStrike" kern="1200" cap="none" spc="0" normalizeH="0" baseline="0" noProof="0" smtClean="0">
                            <a:ln>
                              <a:noFill/>
                            </a:ln>
                            <a:solidFill>
                              <a:prstClr val="black"/>
                            </a:solidFill>
                            <a:effectLst/>
                            <a:uLnTx/>
                            <a:uFillTx/>
                            <a:latin typeface="Cambria Math" panose="02040503050406030204" pitchFamily="18" charset="0"/>
                            <a:ea typeface="+mn-ea"/>
                            <a:sym typeface="Arial"/>
                          </a:rPr>
                          <m:t>𝟏</m:t>
                        </m:r>
                      </m:e>
                    </m:d>
                  </m:oMath>
                </a14:m>
                <a:r>
                  <a:rPr lang="en-US" sz="1600" b="1" kern="1200" dirty="0">
                    <a:solidFill>
                      <a:prstClr val="black"/>
                    </a:solidFill>
                    <a:latin typeface="Calibri" panose="020F0502020204030204"/>
                    <a:ea typeface="+mn-ea"/>
                    <a:cs typeface="+mn-cs"/>
                  </a:rPr>
                  <a:t> - </a:t>
                </a:r>
                <a:r>
                  <a:rPr lang="en-US" sz="1600" kern="1200" dirty="0">
                    <a:solidFill>
                      <a:prstClr val="black"/>
                    </a:solidFill>
                    <a:latin typeface="Calibri" panose="020F0502020204030204"/>
                    <a:ea typeface="+mn-ea"/>
                    <a:cs typeface="+mn-cs"/>
                  </a:rPr>
                  <a:t>relevant for strongly coupled plasmas and assumes a uniform density of electrons that can completely screen nuclei.</a:t>
                </a:r>
              </a:p>
              <a:p>
                <a:pPr marL="933436" lvl="1" indent="-342900" defTabSz="685800">
                  <a:lnSpc>
                    <a:spcPct val="115000"/>
                  </a:lnSpc>
                  <a:buClrTx/>
                  <a:buSzPts val="1500"/>
                  <a:buFont typeface="Arial" panose="020B0604020202020204" pitchFamily="34" charset="0"/>
                  <a:buChar char="•"/>
                </a:pPr>
                <a:r>
                  <a:rPr lang="en-US" sz="1600" kern="1200" dirty="0">
                    <a:solidFill>
                      <a:prstClr val="black"/>
                    </a:solidFill>
                    <a:latin typeface="Calibri" panose="020F0502020204030204"/>
                    <a:ea typeface="+mn-ea"/>
                    <a:cs typeface="+mn-cs"/>
                  </a:rPr>
                  <a:t>Relevant for </a:t>
                </a:r>
                <a:r>
                  <a:rPr lang="en-US" sz="1600" b="1" kern="1200" dirty="0">
                    <a:solidFill>
                      <a:prstClr val="black"/>
                    </a:solidFill>
                    <a:latin typeface="Calibri" panose="020F0502020204030204"/>
                    <a:ea typeface="+mn-ea"/>
                    <a:cs typeface="+mn-cs"/>
                  </a:rPr>
                  <a:t>white dwarf </a:t>
                </a:r>
                <a14:m>
                  <m:oMath xmlns:m="http://schemas.openxmlformats.org/officeDocument/2006/math">
                    <m:sSup>
                      <m:sSupPr>
                        <m:ctrlPr>
                          <a:rPr lang="en-US" sz="1600" i="1" kern="1200" smtClean="0">
                            <a:solidFill>
                              <a:prstClr val="black"/>
                            </a:solidFill>
                            <a:latin typeface="Cambria Math" panose="02040503050406030204" pitchFamily="18" charset="0"/>
                            <a:ea typeface="+mn-ea"/>
                            <a:cs typeface="+mn-cs"/>
                          </a:rPr>
                        </m:ctrlPr>
                      </m:sSupPr>
                      <m:e>
                        <m:r>
                          <a:rPr lang="en-US" sz="1600" b="0" i="1" kern="1200" smtClean="0">
                            <a:solidFill>
                              <a:prstClr val="black"/>
                            </a:solidFill>
                            <a:latin typeface="Cambria Math" panose="02040503050406030204" pitchFamily="18" charset="0"/>
                            <a:ea typeface="+mn-ea"/>
                            <a:cs typeface="+mn-cs"/>
                          </a:rPr>
                          <m:t> </m:t>
                        </m:r>
                      </m:e>
                      <m:sup>
                        <m:r>
                          <a:rPr lang="en-US" sz="1600" b="0" i="1" kern="1200" smtClean="0">
                            <a:solidFill>
                              <a:prstClr val="black"/>
                            </a:solidFill>
                            <a:latin typeface="Cambria Math" panose="02040503050406030204" pitchFamily="18" charset="0"/>
                            <a:ea typeface="+mn-ea"/>
                            <a:cs typeface="+mn-cs"/>
                          </a:rPr>
                          <m:t>12</m:t>
                        </m:r>
                      </m:sup>
                    </m:sSup>
                  </m:oMath>
                </a14:m>
                <a:r>
                  <a:rPr lang="en-US" sz="1600" kern="1200" dirty="0">
                    <a:solidFill>
                      <a:prstClr val="black"/>
                    </a:solidFill>
                    <a:latin typeface="Calibri" panose="020F0502020204030204"/>
                    <a:ea typeface="+mn-ea"/>
                    <a:cs typeface="+mn-cs"/>
                  </a:rPr>
                  <a:t>C plasma.</a:t>
                </a:r>
              </a:p>
              <a:p>
                <a:pPr marL="876286" lvl="2" indent="-28575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E. E. Salpeter (1954)</a:t>
                </a:r>
                <a:r>
                  <a:rPr lang="en-US" b="1" kern="1200" dirty="0">
                    <a:solidFill>
                      <a:prstClr val="black"/>
                    </a:solidFill>
                    <a:latin typeface="Calibri" panose="020F0502020204030204"/>
                    <a:ea typeface="+mn-ea"/>
                    <a:cs typeface="+mn-cs"/>
                  </a:rPr>
                  <a:t>, </a:t>
                </a:r>
                <a:r>
                  <a:rPr lang="en-US" kern="1200" dirty="0">
                    <a:solidFill>
                      <a:prstClr val="black"/>
                    </a:solidFill>
                    <a:latin typeface="Calibri" panose="020F0502020204030204"/>
                    <a:ea typeface="+mn-ea"/>
                    <a:cs typeface="+mn-cs"/>
                  </a:rPr>
                  <a:t>H. E. Dewitt et al. (1973),N. Itoh et al. (1977 &amp; 1979), S. </a:t>
                </a:r>
                <a:r>
                  <a:rPr lang="en-US" kern="1200" dirty="0" err="1">
                    <a:solidFill>
                      <a:prstClr val="black"/>
                    </a:solidFill>
                    <a:latin typeface="Calibri" panose="020F0502020204030204"/>
                    <a:ea typeface="+mn-ea"/>
                    <a:cs typeface="+mn-cs"/>
                  </a:rPr>
                  <a:t>Ichimaru</a:t>
                </a:r>
                <a:r>
                  <a:rPr lang="en-US" kern="1200" dirty="0">
                    <a:solidFill>
                      <a:prstClr val="black"/>
                    </a:solidFill>
                    <a:latin typeface="Calibri" panose="020F0502020204030204"/>
                    <a:ea typeface="+mn-ea"/>
                    <a:cs typeface="+mn-cs"/>
                  </a:rPr>
                  <a:t> (1982), P. A. Kravchuk &amp; D. G. Yakovlev (2014)</a:t>
                </a:r>
              </a:p>
              <a:p>
                <a:pPr marL="933436" lvl="1" indent="-342900" defTabSz="685800">
                  <a:lnSpc>
                    <a:spcPct val="115000"/>
                  </a:lnSpc>
                  <a:buClrTx/>
                  <a:buSzPts val="1500"/>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libri" panose="020F0502020204030204"/>
                    <a:ea typeface="+mn-ea"/>
                    <a:sym typeface="Arial"/>
                  </a:rPr>
                  <a:t>Self-Consistent</a:t>
                </a:r>
                <a:r>
                  <a:rPr lang="en-US" sz="2000" b="1" kern="1200" dirty="0">
                    <a:solidFill>
                      <a:prstClr val="black"/>
                    </a:solidFill>
                    <a:latin typeface="Calibri" panose="020F0502020204030204"/>
                    <a:ea typeface="+mn-ea"/>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sym typeface="Arial"/>
                  </a:rPr>
                  <a:t>Strong Screening </a:t>
                </a:r>
                <a:r>
                  <a:rPr kumimoji="0" lang="en-US" sz="1600" i="0" u="none" strike="noStrike" kern="1200" cap="none" spc="0" normalizeH="0" baseline="0" noProof="0" dirty="0">
                    <a:ln>
                      <a:noFill/>
                    </a:ln>
                    <a:solidFill>
                      <a:prstClr val="black"/>
                    </a:solidFill>
                    <a:effectLst/>
                    <a:uLnTx/>
                    <a:uFillTx/>
                    <a:latin typeface="Calibri" panose="020F0502020204030204"/>
                    <a:ea typeface="+mn-ea"/>
                    <a:sym typeface="Arial"/>
                  </a:rPr>
                  <a:t>(intermediate screening) </a:t>
                </a:r>
                <a:r>
                  <a:rPr lang="en-US" sz="1800" kern="1200" dirty="0">
                    <a:solidFill>
                      <a:prstClr val="black"/>
                    </a:solidFill>
                    <a:latin typeface="Calibri" panose="020F0502020204030204"/>
                    <a:ea typeface="+mn-ea"/>
                    <a:cs typeface="+mn-cs"/>
                  </a:rPr>
                  <a:t>- </a:t>
                </a:r>
                <a:r>
                  <a:rPr lang="en-US" sz="1600" kern="1200" dirty="0">
                    <a:solidFill>
                      <a:prstClr val="black"/>
                    </a:solidFill>
                    <a:latin typeface="Calibri" panose="020F0502020204030204"/>
                    <a:ea typeface="+mn-ea"/>
                    <a:cs typeface="+mn-cs"/>
                  </a:rPr>
                  <a:t>Solving the Poisson equation including energy change due to potential </a:t>
                </a:r>
                <a14:m>
                  <m:oMath xmlns:m="http://schemas.openxmlformats.org/officeDocument/2006/math">
                    <m:r>
                      <a:rPr lang="en-US" sz="1600" b="0" i="1" kern="1200" smtClean="0">
                        <a:solidFill>
                          <a:prstClr val="black"/>
                        </a:solidFill>
                        <a:latin typeface="Cambria Math" panose="02040503050406030204" pitchFamily="18" charset="0"/>
                        <a:ea typeface="+mn-ea"/>
                        <a:cs typeface="+mn-cs"/>
                      </a:rPr>
                      <m:t>𝜙</m:t>
                    </m:r>
                    <m:r>
                      <a:rPr lang="en-US" sz="1600" b="0" i="1" kern="1200" smtClean="0">
                        <a:solidFill>
                          <a:prstClr val="black"/>
                        </a:solidFill>
                        <a:latin typeface="Cambria Math" panose="02040503050406030204" pitchFamily="18" charset="0"/>
                        <a:ea typeface="+mn-ea"/>
                        <a:cs typeface="+mn-cs"/>
                      </a:rPr>
                      <m:t>.</m:t>
                    </m:r>
                  </m:oMath>
                </a14:m>
                <a:r>
                  <a:rPr lang="en-US" sz="1600" kern="1200" dirty="0">
                    <a:solidFill>
                      <a:prstClr val="black"/>
                    </a:solidFill>
                    <a:latin typeface="Calibri" panose="020F0502020204030204"/>
                    <a:ea typeface="+mn-ea"/>
                    <a:cs typeface="+mn-cs"/>
                  </a:rPr>
                  <a:t> Valid for all </a:t>
                </a:r>
                <a14:m>
                  <m:oMath xmlns:m="http://schemas.openxmlformats.org/officeDocument/2006/math">
                    <m:f>
                      <m:fPr>
                        <m:type m:val="skw"/>
                        <m:ctrlPr>
                          <a:rPr lang="en-US" sz="1600" b="1" i="1" kern="1200" smtClean="0">
                            <a:solidFill>
                              <a:schemeClr val="tx1"/>
                            </a:solidFill>
                            <a:latin typeface="Cambria Math" panose="02040503050406030204" pitchFamily="18" charset="0"/>
                          </a:rPr>
                        </m:ctrlPr>
                      </m:fPr>
                      <m:num>
                        <m:r>
                          <a:rPr lang="en-US" sz="1600" b="1" i="1" kern="1200">
                            <a:solidFill>
                              <a:schemeClr val="tx1"/>
                            </a:solidFill>
                            <a:latin typeface="Cambria Math" panose="02040503050406030204" pitchFamily="18" charset="0"/>
                          </a:rPr>
                          <m:t>𝒆</m:t>
                        </m:r>
                        <m:r>
                          <a:rPr lang="en-US" sz="1600" b="1" i="1" kern="1200">
                            <a:solidFill>
                              <a:schemeClr val="tx1"/>
                            </a:solidFill>
                            <a:latin typeface="Cambria Math" panose="02040503050406030204" pitchFamily="18" charset="0"/>
                            <a:ea typeface="Cambria Math" panose="02040503050406030204" pitchFamily="18" charset="0"/>
                          </a:rPr>
                          <m:t>𝝓</m:t>
                        </m:r>
                      </m:num>
                      <m:den>
                        <m:r>
                          <a:rPr lang="en-US" sz="1600" b="1" i="1" kern="1200">
                            <a:solidFill>
                              <a:schemeClr val="tx1"/>
                            </a:solidFill>
                            <a:latin typeface="Cambria Math" panose="02040503050406030204" pitchFamily="18" charset="0"/>
                          </a:rPr>
                          <m:t>𝑻</m:t>
                        </m:r>
                      </m:den>
                    </m:f>
                  </m:oMath>
                </a14:m>
                <a:r>
                  <a:rPr lang="en-US" sz="1600" kern="1200" dirty="0">
                    <a:solidFill>
                      <a:prstClr val="black"/>
                    </a:solidFill>
                    <a:latin typeface="Calibri" panose="020F0502020204030204"/>
                    <a:ea typeface="+mn-ea"/>
                    <a:cs typeface="+mn-cs"/>
                  </a:rPr>
                  <a:t>.</a:t>
                </a:r>
              </a:p>
              <a:p>
                <a:pPr marL="933436" lvl="1" indent="-34290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A. V. </a:t>
                </a:r>
                <a:r>
                  <a:rPr lang="en-US" kern="1200" dirty="0" err="1">
                    <a:solidFill>
                      <a:prstClr val="black"/>
                    </a:solidFill>
                    <a:latin typeface="Calibri" panose="020F0502020204030204"/>
                    <a:ea typeface="+mn-ea"/>
                    <a:cs typeface="+mn-cs"/>
                  </a:rPr>
                  <a:t>Gruzinov</a:t>
                </a:r>
                <a:r>
                  <a:rPr lang="en-US" kern="1200" dirty="0">
                    <a:solidFill>
                      <a:prstClr val="black"/>
                    </a:solidFill>
                    <a:latin typeface="Calibri" panose="020F0502020204030204"/>
                    <a:ea typeface="+mn-ea"/>
                    <a:cs typeface="+mn-cs"/>
                  </a:rPr>
                  <a:t> &amp; J. N. </a:t>
                </a:r>
                <a:r>
                  <a:rPr lang="en-US" kern="1200" dirty="0" err="1">
                    <a:solidFill>
                      <a:prstClr val="black"/>
                    </a:solidFill>
                    <a:latin typeface="Calibri" panose="020F0502020204030204"/>
                    <a:ea typeface="+mn-ea"/>
                    <a:cs typeface="+mn-cs"/>
                  </a:rPr>
                  <a:t>Bahcall</a:t>
                </a:r>
                <a:r>
                  <a:rPr lang="en-US" kern="1200" dirty="0">
                    <a:solidFill>
                      <a:prstClr val="black"/>
                    </a:solidFill>
                    <a:latin typeface="Calibri" panose="020F0502020204030204"/>
                    <a:ea typeface="+mn-ea"/>
                    <a:cs typeface="+mn-cs"/>
                  </a:rPr>
                  <a:t>, (1998), </a:t>
                </a:r>
                <a:r>
                  <a:rPr lang="nn-NO" kern="1200" dirty="0">
                    <a:solidFill>
                      <a:prstClr val="black"/>
                    </a:solidFill>
                    <a:latin typeface="Calibri" panose="020F0502020204030204"/>
                    <a:ea typeface="+mn-ea"/>
                    <a:cs typeface="+mn-cs"/>
                  </a:rPr>
                  <a:t>D. Elsing &amp; A. Palffy (2022) – Boltzmann Statistics</a:t>
                </a:r>
              </a:p>
              <a:p>
                <a:pPr marL="933436" lvl="1" indent="-342900" defTabSz="685800">
                  <a:lnSpc>
                    <a:spcPct val="115000"/>
                  </a:lnSpc>
                  <a:buClrTx/>
                  <a:buSzPts val="1500"/>
                  <a:buFont typeface="Arial" panose="020B0604020202020204" pitchFamily="34" charset="0"/>
                  <a:buChar char="•"/>
                </a:pPr>
                <a:r>
                  <a:rPr lang="en-US" kern="1200" dirty="0">
                    <a:solidFill>
                      <a:prstClr val="black"/>
                    </a:solidFill>
                    <a:latin typeface="Calibri" panose="020F0502020204030204"/>
                    <a:ea typeface="+mn-ea"/>
                    <a:cs typeface="+mn-cs"/>
                  </a:rPr>
                  <a:t>R. D. Cowan &amp; J. G. Kirkwood (1958), M. </a:t>
                </a:r>
                <a:r>
                  <a:rPr lang="en-US" kern="1200" dirty="0" err="1">
                    <a:solidFill>
                      <a:prstClr val="black"/>
                    </a:solidFill>
                    <a:latin typeface="Calibri" panose="020F0502020204030204"/>
                    <a:ea typeface="+mn-ea"/>
                    <a:cs typeface="+mn-cs"/>
                  </a:rPr>
                  <a:t>Bruggen</a:t>
                </a:r>
                <a:r>
                  <a:rPr lang="en-US" kern="1200" dirty="0">
                    <a:solidFill>
                      <a:prstClr val="black"/>
                    </a:solidFill>
                    <a:latin typeface="Calibri" panose="020F0502020204030204"/>
                    <a:ea typeface="+mn-ea"/>
                    <a:cs typeface="+mn-cs"/>
                  </a:rPr>
                  <a:t> &amp; D. O. Gough (2000), </a:t>
                </a:r>
                <a:r>
                  <a:rPr lang="en-US" kern="1200" dirty="0" err="1">
                    <a:solidFill>
                      <a:prstClr val="black"/>
                    </a:solidFill>
                    <a:latin typeface="Calibri" panose="020F0502020204030204"/>
                    <a:ea typeface="+mn-ea"/>
                    <a:cs typeface="+mn-cs"/>
                  </a:rPr>
                  <a:t>Liolios</a:t>
                </a:r>
                <a:r>
                  <a:rPr lang="en-US" kern="1200" dirty="0">
                    <a:solidFill>
                      <a:prstClr val="black"/>
                    </a:solidFill>
                    <a:latin typeface="Calibri" panose="020F0502020204030204"/>
                    <a:ea typeface="+mn-ea"/>
                    <a:cs typeface="+mn-cs"/>
                  </a:rPr>
                  <a:t> (2004) – Fermi-Dirac statistics</a:t>
                </a:r>
              </a:p>
              <a:p>
                <a:pPr marL="590536" lvl="1" defTabSz="685800">
                  <a:lnSpc>
                    <a:spcPct val="115000"/>
                  </a:lnSpc>
                  <a:buClrTx/>
                  <a:buSzPts val="1500"/>
                </a:pPr>
                <a:endParaRPr lang="en-US" kern="1200" dirty="0">
                  <a:solidFill>
                    <a:prstClr val="black"/>
                  </a:solidFill>
                  <a:latin typeface="Calibri" panose="020F0502020204030204"/>
                  <a:ea typeface="+mn-ea"/>
                  <a:cs typeface="+mn-cs"/>
                </a:endParaRPr>
              </a:p>
              <a:p>
                <a:pPr marL="933436" lvl="1" indent="-342900" defTabSz="685800">
                  <a:lnSpc>
                    <a:spcPct val="115000"/>
                  </a:lnSpc>
                  <a:buClrTx/>
                  <a:buSzPts val="1500"/>
                  <a:buFont typeface="Arial" panose="020B0604020202020204" pitchFamily="34" charset="0"/>
                  <a:buChar char="•"/>
                </a:pPr>
                <a:r>
                  <a:rPr lang="en-US" sz="1600" kern="1200" dirty="0">
                    <a:solidFill>
                      <a:srgbClr val="C00000"/>
                    </a:solidFill>
                    <a:latin typeface="Calibri" panose="020F0502020204030204"/>
                    <a:ea typeface="+mn-ea"/>
                    <a:cs typeface="+mn-cs"/>
                  </a:rPr>
                  <a:t>Strong screening has </a:t>
                </a:r>
                <a:r>
                  <a:rPr lang="en-US" sz="1600" b="1" kern="1200" dirty="0">
                    <a:solidFill>
                      <a:srgbClr val="C00000"/>
                    </a:solidFill>
                    <a:latin typeface="Calibri" panose="020F0502020204030204"/>
                    <a:ea typeface="+mn-ea"/>
                    <a:cs typeface="+mn-cs"/>
                  </a:rPr>
                  <a:t>not</a:t>
                </a:r>
                <a:r>
                  <a:rPr lang="en-US" sz="1600" kern="1200" dirty="0">
                    <a:solidFill>
                      <a:srgbClr val="C00000"/>
                    </a:solidFill>
                    <a:latin typeface="Calibri" panose="020F0502020204030204"/>
                    <a:ea typeface="+mn-ea"/>
                    <a:cs typeface="+mn-cs"/>
                  </a:rPr>
                  <a:t> yet been </a:t>
                </a:r>
                <a:r>
                  <a:rPr lang="en-US" sz="1600" b="1" kern="1200" dirty="0">
                    <a:solidFill>
                      <a:srgbClr val="C00000"/>
                    </a:solidFill>
                    <a:latin typeface="Calibri" panose="020F0502020204030204"/>
                    <a:ea typeface="+mn-ea"/>
                    <a:cs typeface="+mn-cs"/>
                  </a:rPr>
                  <a:t>applied </a:t>
                </a:r>
                <a:r>
                  <a:rPr lang="en-US" sz="1600" kern="1200" dirty="0">
                    <a:solidFill>
                      <a:srgbClr val="C00000"/>
                    </a:solidFill>
                    <a:latin typeface="Calibri" panose="020F0502020204030204"/>
                    <a:ea typeface="+mn-ea"/>
                    <a:cs typeface="+mn-cs"/>
                  </a:rPr>
                  <a:t>to</a:t>
                </a:r>
                <a:r>
                  <a:rPr lang="en-US" sz="1600" b="1" kern="1200" dirty="0">
                    <a:solidFill>
                      <a:srgbClr val="C00000"/>
                    </a:solidFill>
                    <a:latin typeface="Calibri" panose="020F0502020204030204"/>
                    <a:ea typeface="+mn-ea"/>
                    <a:cs typeface="+mn-cs"/>
                  </a:rPr>
                  <a:t> BBN</a:t>
                </a:r>
                <a:r>
                  <a:rPr lang="en-US" sz="1600" kern="1200" dirty="0">
                    <a:solidFill>
                      <a:srgbClr val="C00000"/>
                    </a:solidFill>
                    <a:latin typeface="Calibri" panose="020F0502020204030204"/>
                    <a:ea typeface="+mn-ea"/>
                    <a:cs typeface="+mn-cs"/>
                  </a:rPr>
                  <a:t>.</a:t>
                </a:r>
              </a:p>
              <a:p>
                <a:pPr marL="933436" lvl="1" indent="-342900" defTabSz="685800">
                  <a:lnSpc>
                    <a:spcPct val="115000"/>
                  </a:lnSpc>
                  <a:buClrTx/>
                  <a:buSzPts val="1500"/>
                  <a:buFont typeface="Arial" panose="020B0604020202020204" pitchFamily="34" charset="0"/>
                  <a:buChar char="•"/>
                </a:pPr>
                <a:r>
                  <a:rPr lang="en-US" sz="1600" kern="1200" dirty="0">
                    <a:solidFill>
                      <a:srgbClr val="C00000"/>
                    </a:solidFill>
                    <a:latin typeface="Calibri" panose="020F0502020204030204"/>
                    <a:ea typeface="+mn-ea"/>
                    <a:cs typeface="+mn-cs"/>
                  </a:rPr>
                  <a:t>We solve the </a:t>
                </a:r>
                <a:r>
                  <a:rPr lang="en-US" sz="1600" b="1" kern="1200" dirty="0">
                    <a:solidFill>
                      <a:srgbClr val="C00000"/>
                    </a:solidFill>
                    <a:latin typeface="Calibri" panose="020F0502020204030204"/>
                    <a:ea typeface="+mn-ea"/>
                    <a:cs typeface="+mn-cs"/>
                  </a:rPr>
                  <a:t>Poisson equation </a:t>
                </a:r>
                <a:r>
                  <a:rPr lang="en-US" sz="1600" kern="1200" dirty="0">
                    <a:solidFill>
                      <a:srgbClr val="C00000"/>
                    </a:solidFill>
                    <a:latin typeface="Calibri" panose="020F0502020204030204"/>
                    <a:ea typeface="+mn-ea"/>
                    <a:cs typeface="+mn-cs"/>
                  </a:rPr>
                  <a:t>without approximation using </a:t>
                </a:r>
                <a:r>
                  <a:rPr lang="en-US" sz="1600" b="1" kern="1200" dirty="0">
                    <a:solidFill>
                      <a:srgbClr val="C00000"/>
                    </a:solidFill>
                    <a:latin typeface="Calibri" panose="020F0502020204030204"/>
                    <a:ea typeface="+mn-ea"/>
                    <a:cs typeface="+mn-cs"/>
                  </a:rPr>
                  <a:t>finite sized </a:t>
                </a:r>
                <a:r>
                  <a:rPr lang="en-US" sz="1600" kern="1200" dirty="0">
                    <a:solidFill>
                      <a:srgbClr val="C00000"/>
                    </a:solidFill>
                    <a:latin typeface="Calibri" panose="020F0502020204030204"/>
                    <a:ea typeface="+mn-ea"/>
                    <a:cs typeface="+mn-cs"/>
                  </a:rPr>
                  <a:t>nuclei. (Using point charges leads to singular behavior near the origin.)</a:t>
                </a:r>
              </a:p>
            </p:txBody>
          </p:sp>
        </mc:Choice>
        <mc:Fallback>
          <p:sp>
            <p:nvSpPr>
              <p:cNvPr id="254" name="Google Shape;254;p36"/>
              <p:cNvSpPr txBox="1">
                <a:spLocks noRot="1" noChangeAspect="1" noMove="1" noResize="1" noEditPoints="1" noAdjustHandles="1" noChangeArrowheads="1" noChangeShapeType="1" noTextEdit="1"/>
              </p:cNvSpPr>
              <p:nvPr/>
            </p:nvSpPr>
            <p:spPr>
              <a:xfrm>
                <a:off x="-449529" y="836883"/>
                <a:ext cx="9428117" cy="3866734"/>
              </a:xfrm>
              <a:prstGeom prst="rect">
                <a:avLst/>
              </a:prstGeom>
              <a:blipFill>
                <a:blip r:embed="rId3"/>
                <a:stretch>
                  <a:fillRect t="-10079" r="-129"/>
                </a:stretch>
              </a:blipFill>
              <a:ln>
                <a:noFill/>
              </a:ln>
            </p:spPr>
            <p:txBody>
              <a:bodyPr/>
              <a:lstStyle/>
              <a:p>
                <a:r>
                  <a:rPr lang="en-US">
                    <a:noFill/>
                  </a:rPr>
                  <a:t> </a:t>
                </a:r>
              </a:p>
            </p:txBody>
          </p:sp>
        </mc:Fallback>
      </mc:AlternateContent>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17</a:t>
            </a:fld>
            <a:endParaRPr kern="1200" dirty="0">
              <a:solidFill>
                <a:srgbClr val="44546A"/>
              </a:solidFill>
            </a:endParaRPr>
          </a:p>
        </p:txBody>
      </p:sp>
      <p:sp>
        <p:nvSpPr>
          <p:cNvPr id="10" name="TextBox 9">
            <a:extLst>
              <a:ext uri="{FF2B5EF4-FFF2-40B4-BE49-F238E27FC236}">
                <a16:creationId xmlns:a16="http://schemas.microsoft.com/office/drawing/2014/main" id="{0B461CB7-475E-FD96-32A8-155DF4EAD2ED}"/>
              </a:ext>
            </a:extLst>
          </p:cNvPr>
          <p:cNvSpPr txBox="1"/>
          <p:nvPr/>
        </p:nvSpPr>
        <p:spPr>
          <a:xfrm>
            <a:off x="276579" y="243979"/>
            <a:ext cx="8319709" cy="523220"/>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Strong Screening to Self Consistent Screening</a:t>
            </a:r>
          </a:p>
        </p:txBody>
      </p:sp>
    </p:spTree>
    <p:extLst>
      <p:ext uri="{BB962C8B-B14F-4D97-AF65-F5344CB8AC3E}">
        <p14:creationId xmlns:p14="http://schemas.microsoft.com/office/powerpoint/2010/main" val="804859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8520600" cy="3734677"/>
          </a:xfrm>
        </p:spPr>
        <p:txBody>
          <a:bodyPr>
            <a:normAutofit/>
          </a:bodyPr>
          <a:lstStyle/>
          <a:p>
            <a:pPr marL="114297" indent="0">
              <a:buNone/>
            </a:pPr>
            <a:r>
              <a:rPr lang="en-US" sz="1800" dirty="0"/>
              <a:t>We would like to find how the </a:t>
            </a:r>
            <a:r>
              <a:rPr lang="en-US" sz="1800" b="1" dirty="0"/>
              <a:t>strong screening polarization cloud </a:t>
            </a:r>
            <a:r>
              <a:rPr lang="en-US" sz="1800" dirty="0"/>
              <a:t>around light nuclei screens the electromagnetic potential during BBN. This can be done by solving the </a:t>
            </a:r>
            <a:r>
              <a:rPr lang="en-US" sz="1800" b="1" dirty="0"/>
              <a:t>Poisson equation </a:t>
            </a:r>
            <a:r>
              <a:rPr lang="en-US" sz="1800" dirty="0"/>
              <a:t>for the induced polarization charge and the external charge of the light nuclei</a:t>
            </a:r>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18</a:t>
            </a:fld>
            <a:endParaRPr lang="en"/>
          </a:p>
        </p:txBody>
      </p:sp>
      <p:pic>
        <p:nvPicPr>
          <p:cNvPr id="8" name="Picture 7">
            <a:extLst>
              <a:ext uri="{FF2B5EF4-FFF2-40B4-BE49-F238E27FC236}">
                <a16:creationId xmlns:a16="http://schemas.microsoft.com/office/drawing/2014/main" id="{AED07213-8229-65E4-52E4-9B7FEAB0C9AE}"/>
              </a:ext>
            </a:extLst>
          </p:cNvPr>
          <p:cNvPicPr>
            <a:picLocks noChangeAspect="1"/>
          </p:cNvPicPr>
          <p:nvPr/>
        </p:nvPicPr>
        <p:blipFill>
          <a:blip r:embed="rId2"/>
          <a:stretch>
            <a:fillRect/>
          </a:stretch>
        </p:blipFill>
        <p:spPr>
          <a:xfrm>
            <a:off x="6214452" y="2284457"/>
            <a:ext cx="2369406" cy="708767"/>
          </a:xfrm>
          <a:prstGeom prst="rect">
            <a:avLst/>
          </a:prstGeom>
        </p:spPr>
      </p:pic>
      <p:sp>
        <p:nvSpPr>
          <p:cNvPr id="9" name="TextBox 8">
            <a:extLst>
              <a:ext uri="{FF2B5EF4-FFF2-40B4-BE49-F238E27FC236}">
                <a16:creationId xmlns:a16="http://schemas.microsoft.com/office/drawing/2014/main" id="{10337F2B-076D-DC9C-0E48-3B6650675AFD}"/>
              </a:ext>
            </a:extLst>
          </p:cNvPr>
          <p:cNvSpPr txBox="1"/>
          <p:nvPr/>
        </p:nvSpPr>
        <p:spPr>
          <a:xfrm>
            <a:off x="5114886" y="2491631"/>
            <a:ext cx="1752989" cy="369332"/>
          </a:xfrm>
          <a:prstGeom prst="rect">
            <a:avLst/>
          </a:prstGeom>
          <a:noFill/>
        </p:spPr>
        <p:txBody>
          <a:bodyPr wrap="square" rtlCol="0">
            <a:spAutoFit/>
          </a:bodyPr>
          <a:lstStyle/>
          <a:p>
            <a:r>
              <a:rPr lang="en-US" sz="1800" dirty="0"/>
              <a:t>where</a:t>
            </a:r>
            <a:endParaRPr lang="en-US" sz="1050" dirty="0"/>
          </a:p>
        </p:txBody>
      </p:sp>
      <p:sp>
        <p:nvSpPr>
          <p:cNvPr id="17" name="TextBox 16">
            <a:extLst>
              <a:ext uri="{FF2B5EF4-FFF2-40B4-BE49-F238E27FC236}">
                <a16:creationId xmlns:a16="http://schemas.microsoft.com/office/drawing/2014/main" id="{2275C794-3495-8982-79DD-471A8286B094}"/>
              </a:ext>
            </a:extLst>
          </p:cNvPr>
          <p:cNvSpPr txBox="1"/>
          <p:nvPr/>
        </p:nvSpPr>
        <p:spPr>
          <a:xfrm>
            <a:off x="388970" y="2925467"/>
            <a:ext cx="8366060" cy="646331"/>
          </a:xfrm>
          <a:prstGeom prst="rect">
            <a:avLst/>
          </a:prstGeom>
          <a:noFill/>
        </p:spPr>
        <p:txBody>
          <a:bodyPr wrap="square" rtlCol="0">
            <a:spAutoFit/>
          </a:bodyPr>
          <a:lstStyle/>
          <a:p>
            <a:r>
              <a:rPr lang="en-US" sz="1800" dirty="0">
                <a:latin typeface="+mn-lt"/>
              </a:rPr>
              <a:t>The equilibrium-induced charge density is the difference between the charge density of electrons and positrons</a:t>
            </a:r>
          </a:p>
        </p:txBody>
      </p:sp>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225108" y="312201"/>
            <a:ext cx="8521700" cy="615523"/>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Finding the Short-range Potential</a:t>
            </a:r>
            <a:endParaRPr lang="en-US" sz="2800" b="1" u="sng"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p:sp>
        <p:nvSpPr>
          <p:cNvPr id="12" name="TextBox 11">
            <a:extLst>
              <a:ext uri="{FF2B5EF4-FFF2-40B4-BE49-F238E27FC236}">
                <a16:creationId xmlns:a16="http://schemas.microsoft.com/office/drawing/2014/main" id="{2DC1C1B6-3E41-3FEF-10B2-EA69640C395D}"/>
              </a:ext>
            </a:extLst>
          </p:cNvPr>
          <p:cNvSpPr txBox="1"/>
          <p:nvPr/>
        </p:nvSpPr>
        <p:spPr>
          <a:xfrm>
            <a:off x="6099930" y="2159427"/>
            <a:ext cx="2646878" cy="307777"/>
          </a:xfrm>
          <a:prstGeom prst="rect">
            <a:avLst/>
          </a:prstGeom>
          <a:noFill/>
        </p:spPr>
        <p:txBody>
          <a:bodyPr wrap="none" rtlCol="0">
            <a:spAutoFit/>
          </a:bodyPr>
          <a:lstStyle/>
          <a:p>
            <a:r>
              <a:rPr lang="en-US" i="1" dirty="0"/>
              <a:t>“Gaussian Charge Distribution”</a:t>
            </a:r>
          </a:p>
        </p:txBody>
      </p:sp>
      <p:pic>
        <p:nvPicPr>
          <p:cNvPr id="18" name="Picture 17">
            <a:extLst>
              <a:ext uri="{FF2B5EF4-FFF2-40B4-BE49-F238E27FC236}">
                <a16:creationId xmlns:a16="http://schemas.microsoft.com/office/drawing/2014/main" id="{C637A494-F545-99E8-4558-310DC0ED3767}"/>
              </a:ext>
            </a:extLst>
          </p:cNvPr>
          <p:cNvPicPr>
            <a:picLocks noChangeAspect="1"/>
          </p:cNvPicPr>
          <p:nvPr/>
        </p:nvPicPr>
        <p:blipFill>
          <a:blip r:embed="rId3"/>
          <a:stretch>
            <a:fillRect/>
          </a:stretch>
        </p:blipFill>
        <p:spPr>
          <a:xfrm>
            <a:off x="279606" y="2441882"/>
            <a:ext cx="4749788" cy="369332"/>
          </a:xfrm>
          <a:prstGeom prst="rect">
            <a:avLst/>
          </a:prstGeom>
        </p:spPr>
      </p:pic>
      <p:pic>
        <p:nvPicPr>
          <p:cNvPr id="20" name="Picture 19">
            <a:extLst>
              <a:ext uri="{FF2B5EF4-FFF2-40B4-BE49-F238E27FC236}">
                <a16:creationId xmlns:a16="http://schemas.microsoft.com/office/drawing/2014/main" id="{84A970ED-5757-EE0D-BC66-0ADAFD0F9C43}"/>
              </a:ext>
            </a:extLst>
          </p:cNvPr>
          <p:cNvPicPr>
            <a:picLocks noChangeAspect="1"/>
          </p:cNvPicPr>
          <p:nvPr/>
        </p:nvPicPr>
        <p:blipFill>
          <a:blip r:embed="rId4"/>
          <a:stretch>
            <a:fillRect/>
          </a:stretch>
        </p:blipFill>
        <p:spPr>
          <a:xfrm>
            <a:off x="699738" y="3604358"/>
            <a:ext cx="2975431" cy="411840"/>
          </a:xfrm>
          <a:prstGeom prst="rect">
            <a:avLst/>
          </a:prstGeom>
        </p:spPr>
      </p:pic>
      <p:pic>
        <p:nvPicPr>
          <p:cNvPr id="22" name="Picture 21">
            <a:extLst>
              <a:ext uri="{FF2B5EF4-FFF2-40B4-BE49-F238E27FC236}">
                <a16:creationId xmlns:a16="http://schemas.microsoft.com/office/drawing/2014/main" id="{003363C7-BB3D-1F2D-942E-68F0F5F6E9D2}"/>
              </a:ext>
            </a:extLst>
          </p:cNvPr>
          <p:cNvPicPr>
            <a:picLocks noChangeAspect="1"/>
          </p:cNvPicPr>
          <p:nvPr/>
        </p:nvPicPr>
        <p:blipFill>
          <a:blip r:embed="rId5"/>
          <a:stretch>
            <a:fillRect/>
          </a:stretch>
        </p:blipFill>
        <p:spPr>
          <a:xfrm>
            <a:off x="5595057" y="311385"/>
            <a:ext cx="1238789" cy="574985"/>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F36FF9F-7F7E-3C24-82B0-E297457EB657}"/>
                  </a:ext>
                </a:extLst>
              </p:cNvPr>
              <p:cNvSpPr txBox="1"/>
              <p:nvPr/>
            </p:nvSpPr>
            <p:spPr>
              <a:xfrm>
                <a:off x="7028774" y="450685"/>
                <a:ext cx="1890118" cy="332912"/>
              </a:xfrm>
              <a:prstGeom prst="rect">
                <a:avLst/>
              </a:prstGeom>
              <a:noFill/>
            </p:spPr>
            <p:txBody>
              <a:bodyPr wrap="square"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𝛼</m:t>
                        </m:r>
                      </m:sub>
                    </m:sSub>
                    <m:r>
                      <a:rPr lang="en-US" sz="1600" b="0" i="1" smtClean="0">
                        <a:latin typeface="Cambria Math" panose="02040503050406030204" pitchFamily="18" charset="0"/>
                      </a:rPr>
                      <m:t>=1.67824</m:t>
                    </m:r>
                  </m:oMath>
                </a14:m>
                <a:r>
                  <a:rPr lang="en-US" dirty="0"/>
                  <a:t> fm</a:t>
                </a:r>
              </a:p>
            </p:txBody>
          </p:sp>
        </mc:Choice>
        <mc:Fallback xmlns="">
          <p:sp>
            <p:nvSpPr>
              <p:cNvPr id="23" name="TextBox 22">
                <a:extLst>
                  <a:ext uri="{FF2B5EF4-FFF2-40B4-BE49-F238E27FC236}">
                    <a16:creationId xmlns:a16="http://schemas.microsoft.com/office/drawing/2014/main" id="{CF36FF9F-7F7E-3C24-82B0-E297457EB657}"/>
                  </a:ext>
                </a:extLst>
              </p:cNvPr>
              <p:cNvSpPr txBox="1">
                <a:spLocks noRot="1" noChangeAspect="1" noMove="1" noResize="1" noEditPoints="1" noAdjustHandles="1" noChangeArrowheads="1" noChangeShapeType="1" noTextEdit="1"/>
              </p:cNvSpPr>
              <p:nvPr/>
            </p:nvSpPr>
            <p:spPr>
              <a:xfrm>
                <a:off x="7028774" y="450685"/>
                <a:ext cx="1890118" cy="332912"/>
              </a:xfrm>
              <a:prstGeom prst="rect">
                <a:avLst/>
              </a:prstGeom>
              <a:blipFill>
                <a:blip r:embed="rId6"/>
                <a:stretch>
                  <a:fillRect b="-1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6BD8CE4-0A1D-934E-0CCA-317D98283D15}"/>
                  </a:ext>
                </a:extLst>
              </p:cNvPr>
              <p:cNvSpPr txBox="1"/>
              <p:nvPr/>
            </p:nvSpPr>
            <p:spPr>
              <a:xfrm>
                <a:off x="5537200" y="779992"/>
                <a:ext cx="4572000"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100">
                          <a:latin typeface="Cambria Math" panose="02040503050406030204" pitchFamily="18" charset="0"/>
                        </a:rPr>
                        <m:t>Krauth</m:t>
                      </m:r>
                      <m:r>
                        <m:rPr>
                          <m:nor/>
                        </m:rPr>
                        <a:rPr lang="en-US" sz="1100">
                          <a:latin typeface="Cambria Math" panose="02040503050406030204" pitchFamily="18" charset="0"/>
                        </a:rPr>
                        <m:t>,</m:t>
                      </m:r>
                      <m:r>
                        <a:rPr lang="en-US" sz="1100" i="1">
                          <a:latin typeface="Cambria Math" panose="02040503050406030204" pitchFamily="18" charset="0"/>
                        </a:rPr>
                        <m:t> </m:t>
                      </m:r>
                      <m:r>
                        <m:rPr>
                          <m:nor/>
                        </m:rPr>
                        <a:rPr lang="en-US" sz="1100">
                          <a:latin typeface="Cambria Math" panose="02040503050406030204" pitchFamily="18" charset="0"/>
                        </a:rPr>
                        <m:t>et</m:t>
                      </m:r>
                      <m:r>
                        <m:rPr>
                          <m:nor/>
                        </m:rPr>
                        <a:rPr lang="en-US" sz="1100">
                          <a:latin typeface="Cambria Math" panose="02040503050406030204" pitchFamily="18" charset="0"/>
                        </a:rPr>
                        <m:t> </m:t>
                      </m:r>
                      <m:r>
                        <m:rPr>
                          <m:nor/>
                        </m:rPr>
                        <a:rPr lang="en-US" sz="1100">
                          <a:latin typeface="Cambria Math" panose="02040503050406030204" pitchFamily="18" charset="0"/>
                        </a:rPr>
                        <m:t>al</m:t>
                      </m:r>
                      <m:r>
                        <m:rPr>
                          <m:nor/>
                        </m:rPr>
                        <a:rPr lang="en-US" sz="1100">
                          <a:latin typeface="Cambria Math" panose="02040503050406030204" pitchFamily="18" charset="0"/>
                        </a:rPr>
                        <m:t>., </m:t>
                      </m:r>
                      <m:r>
                        <m:rPr>
                          <m:nor/>
                        </m:rPr>
                        <a:rPr lang="en-US" sz="1100">
                          <a:latin typeface="Cambria Math" panose="02040503050406030204" pitchFamily="18" charset="0"/>
                        </a:rPr>
                        <m:t>Nature</m:t>
                      </m:r>
                      <m:r>
                        <m:rPr>
                          <m:nor/>
                        </m:rPr>
                        <a:rPr lang="en-US" sz="1100">
                          <a:latin typeface="Cambria Math" panose="02040503050406030204" pitchFamily="18" charset="0"/>
                        </a:rPr>
                        <m:t> 589 (2021).</m:t>
                      </m:r>
                    </m:oMath>
                  </m:oMathPara>
                </a14:m>
                <a:endParaRPr lang="en-US" sz="1100" dirty="0"/>
              </a:p>
            </p:txBody>
          </p:sp>
        </mc:Choice>
        <mc:Fallback xmlns="">
          <p:sp>
            <p:nvSpPr>
              <p:cNvPr id="25" name="TextBox 24">
                <a:extLst>
                  <a:ext uri="{FF2B5EF4-FFF2-40B4-BE49-F238E27FC236}">
                    <a16:creationId xmlns:a16="http://schemas.microsoft.com/office/drawing/2014/main" id="{E6BD8CE4-0A1D-934E-0CCA-317D98283D15}"/>
                  </a:ext>
                </a:extLst>
              </p:cNvPr>
              <p:cNvSpPr txBox="1">
                <a:spLocks noRot="1" noChangeAspect="1" noMove="1" noResize="1" noEditPoints="1" noAdjustHandles="1" noChangeArrowheads="1" noChangeShapeType="1" noTextEdit="1"/>
              </p:cNvSpPr>
              <p:nvPr/>
            </p:nvSpPr>
            <p:spPr>
              <a:xfrm>
                <a:off x="5537200" y="779992"/>
                <a:ext cx="4572000" cy="261610"/>
              </a:xfrm>
              <a:prstGeom prst="rect">
                <a:avLst/>
              </a:prstGeom>
              <a:blipFill>
                <a:blip r:embed="rId7"/>
                <a:stretch>
                  <a:fillRect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DC6E692-F08E-649A-0C22-F3C0E7DA9FE0}"/>
                  </a:ext>
                </a:extLst>
              </p:cNvPr>
              <p:cNvSpPr txBox="1"/>
              <p:nvPr/>
            </p:nvSpPr>
            <p:spPr>
              <a:xfrm>
                <a:off x="311700" y="4151249"/>
                <a:ext cx="4165461" cy="755271"/>
              </a:xfrm>
              <a:prstGeom prst="rect">
                <a:avLst/>
              </a:prstGeom>
              <a:noFill/>
              <a:ln>
                <a:solidFill>
                  <a:schemeClr val="tx1"/>
                </a:solidFill>
                <a:prstDash val="dash"/>
              </a:ln>
            </p:spPr>
            <p:txBody>
              <a:bodyPr wrap="square" rtlCol="0">
                <a:spAutoFit/>
              </a:bodyPr>
              <a:lstStyle/>
              <a:p>
                <a:r>
                  <a:rPr lang="en-US" i="1" dirty="0">
                    <a:latin typeface="+mn-lt"/>
                  </a:rPr>
                  <a:t>The </a:t>
                </a:r>
                <a:r>
                  <a:rPr lang="en-US" b="1" i="1" dirty="0">
                    <a:latin typeface="+mn-lt"/>
                  </a:rPr>
                  <a:t>induced charge density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𝑖𝑛𝑑</m:t>
                        </m:r>
                      </m:sub>
                    </m:sSub>
                  </m:oMath>
                </a14:m>
                <a:r>
                  <a:rPr lang="en-US" i="1" dirty="0">
                    <a:latin typeface="+mn-lt"/>
                  </a:rPr>
                  <a:t> will be a </a:t>
                </a:r>
                <a:r>
                  <a:rPr lang="en-US" b="1" i="1" dirty="0">
                    <a:latin typeface="+mn-lt"/>
                  </a:rPr>
                  <a:t>nonlinear</a:t>
                </a:r>
                <a:r>
                  <a:rPr lang="en-US" i="1" dirty="0">
                    <a:latin typeface="+mn-lt"/>
                  </a:rPr>
                  <a:t> function of the total </a:t>
                </a:r>
                <a:r>
                  <a:rPr lang="en-US" b="1" i="1" dirty="0">
                    <a:latin typeface="+mn-lt"/>
                  </a:rPr>
                  <a:t>potential </a:t>
                </a:r>
                <a14:m>
                  <m:oMath xmlns:m="http://schemas.openxmlformats.org/officeDocument/2006/math">
                    <m:r>
                      <a:rPr lang="en-US" b="1" i="1" smtClean="0">
                        <a:latin typeface="Cambria Math" panose="02040503050406030204" pitchFamily="18" charset="0"/>
                      </a:rPr>
                      <m:t>𝝓</m:t>
                    </m:r>
                  </m:oMath>
                </a14:m>
                <a:r>
                  <a:rPr lang="en-US" b="1" i="1" dirty="0">
                    <a:latin typeface="+mn-lt"/>
                  </a:rPr>
                  <a:t> </a:t>
                </a:r>
                <a:r>
                  <a:rPr lang="en-US" i="1" dirty="0">
                    <a:latin typeface="+mn-lt"/>
                  </a:rPr>
                  <a:t>given by the equilibrium phase space distribution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𝒇</m:t>
                        </m:r>
                      </m:e>
                      <m:sub>
                        <m:r>
                          <a:rPr lang="en-US" b="1" i="1" smtClean="0">
                            <a:latin typeface="Cambria Math" panose="02040503050406030204" pitchFamily="18" charset="0"/>
                          </a:rPr>
                          <m:t>𝒆𝒒</m:t>
                        </m:r>
                      </m:sub>
                    </m:sSub>
                  </m:oMath>
                </a14:m>
                <a:r>
                  <a:rPr lang="en-US" i="1" dirty="0">
                    <a:latin typeface="+mn-lt"/>
                  </a:rPr>
                  <a:t>.</a:t>
                </a:r>
              </a:p>
            </p:txBody>
          </p:sp>
        </mc:Choice>
        <mc:Fallback xmlns="">
          <p:sp>
            <p:nvSpPr>
              <p:cNvPr id="28" name="TextBox 27">
                <a:extLst>
                  <a:ext uri="{FF2B5EF4-FFF2-40B4-BE49-F238E27FC236}">
                    <a16:creationId xmlns:a16="http://schemas.microsoft.com/office/drawing/2014/main" id="{BDC6E692-F08E-649A-0C22-F3C0E7DA9FE0}"/>
                  </a:ext>
                </a:extLst>
              </p:cNvPr>
              <p:cNvSpPr txBox="1">
                <a:spLocks noRot="1" noChangeAspect="1" noMove="1" noResize="1" noEditPoints="1" noAdjustHandles="1" noChangeArrowheads="1" noChangeShapeType="1" noTextEdit="1"/>
              </p:cNvSpPr>
              <p:nvPr/>
            </p:nvSpPr>
            <p:spPr>
              <a:xfrm>
                <a:off x="311700" y="4151249"/>
                <a:ext cx="4165461" cy="755271"/>
              </a:xfrm>
              <a:prstGeom prst="rect">
                <a:avLst/>
              </a:prstGeom>
              <a:blipFill>
                <a:blip r:embed="rId8"/>
                <a:stretch>
                  <a:fillRect l="-292" t="-794" b="-4762"/>
                </a:stretch>
              </a:blipFill>
              <a:ln>
                <a:solidFill>
                  <a:schemeClr val="tx1"/>
                </a:solidFill>
                <a:prstDash val="dash"/>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04FE78F3-DA58-6A37-7AC3-4A107B92E855}"/>
              </a:ext>
            </a:extLst>
          </p:cNvPr>
          <p:cNvPicPr>
            <a:picLocks noChangeAspect="1"/>
          </p:cNvPicPr>
          <p:nvPr/>
        </p:nvPicPr>
        <p:blipFill>
          <a:blip r:embed="rId9"/>
          <a:stretch>
            <a:fillRect/>
          </a:stretch>
        </p:blipFill>
        <p:spPr>
          <a:xfrm>
            <a:off x="4952069" y="3604358"/>
            <a:ext cx="3087626" cy="498107"/>
          </a:xfrm>
          <a:prstGeom prst="rect">
            <a:avLst/>
          </a:prstGeom>
        </p:spPr>
      </p:pic>
      <p:pic>
        <p:nvPicPr>
          <p:cNvPr id="7" name="Picture 6">
            <a:extLst>
              <a:ext uri="{FF2B5EF4-FFF2-40B4-BE49-F238E27FC236}">
                <a16:creationId xmlns:a16="http://schemas.microsoft.com/office/drawing/2014/main" id="{78D54424-E247-6A3A-358F-3B4FB47F88CC}"/>
              </a:ext>
            </a:extLst>
          </p:cNvPr>
          <p:cNvPicPr>
            <a:picLocks noChangeAspect="1"/>
          </p:cNvPicPr>
          <p:nvPr/>
        </p:nvPicPr>
        <p:blipFill>
          <a:blip r:embed="rId10"/>
          <a:stretch>
            <a:fillRect/>
          </a:stretch>
        </p:blipFill>
        <p:spPr>
          <a:xfrm>
            <a:off x="4803225" y="4234880"/>
            <a:ext cx="3625937" cy="755271"/>
          </a:xfrm>
          <a:prstGeom prst="rect">
            <a:avLst/>
          </a:prstGeom>
        </p:spPr>
      </p:pic>
      <p:sp>
        <p:nvSpPr>
          <p:cNvPr id="11" name="TextBox 10">
            <a:extLst>
              <a:ext uri="{FF2B5EF4-FFF2-40B4-BE49-F238E27FC236}">
                <a16:creationId xmlns:a16="http://schemas.microsoft.com/office/drawing/2014/main" id="{BC687EEF-2A4A-8964-4FC9-FBDCB397556C}"/>
              </a:ext>
            </a:extLst>
          </p:cNvPr>
          <p:cNvSpPr txBox="1"/>
          <p:nvPr/>
        </p:nvSpPr>
        <p:spPr>
          <a:xfrm>
            <a:off x="4877231" y="3376383"/>
            <a:ext cx="1837362" cy="307777"/>
          </a:xfrm>
          <a:prstGeom prst="rect">
            <a:avLst/>
          </a:prstGeom>
          <a:noFill/>
        </p:spPr>
        <p:txBody>
          <a:bodyPr wrap="none" rtlCol="0">
            <a:spAutoFit/>
          </a:bodyPr>
          <a:lstStyle/>
          <a:p>
            <a:r>
              <a:rPr lang="en-US" b="1" u="sng" dirty="0">
                <a:solidFill>
                  <a:srgbClr val="C00000"/>
                </a:solidFill>
              </a:rPr>
              <a:t>Boltzmann</a:t>
            </a:r>
            <a:r>
              <a:rPr lang="en-US" u="sng" dirty="0">
                <a:solidFill>
                  <a:srgbClr val="C00000"/>
                </a:solidFill>
              </a:rPr>
              <a:t> statistics</a:t>
            </a:r>
          </a:p>
        </p:txBody>
      </p:sp>
      <p:sp>
        <p:nvSpPr>
          <p:cNvPr id="13" name="TextBox 12">
            <a:extLst>
              <a:ext uri="{FF2B5EF4-FFF2-40B4-BE49-F238E27FC236}">
                <a16:creationId xmlns:a16="http://schemas.microsoft.com/office/drawing/2014/main" id="{11B2CD1E-B211-2310-1B83-AF51D8582315}"/>
              </a:ext>
            </a:extLst>
          </p:cNvPr>
          <p:cNvSpPr txBox="1"/>
          <p:nvPr/>
        </p:nvSpPr>
        <p:spPr>
          <a:xfrm>
            <a:off x="4880671" y="4163475"/>
            <a:ext cx="1909879" cy="307777"/>
          </a:xfrm>
          <a:prstGeom prst="rect">
            <a:avLst/>
          </a:prstGeom>
          <a:noFill/>
        </p:spPr>
        <p:txBody>
          <a:bodyPr wrap="square" rtlCol="0">
            <a:spAutoFit/>
          </a:bodyPr>
          <a:lstStyle/>
          <a:p>
            <a:r>
              <a:rPr lang="en-US" b="1" u="sng" dirty="0">
                <a:solidFill>
                  <a:schemeClr val="accent1"/>
                </a:solidFill>
              </a:rPr>
              <a:t>Fermi-Dirac</a:t>
            </a:r>
            <a:r>
              <a:rPr lang="en-US" u="sng" dirty="0">
                <a:solidFill>
                  <a:schemeClr val="accent1"/>
                </a:solidFill>
              </a:rPr>
              <a:t> statistics</a:t>
            </a:r>
          </a:p>
        </p:txBody>
      </p:sp>
    </p:spTree>
    <p:extLst>
      <p:ext uri="{BB962C8B-B14F-4D97-AF65-F5344CB8AC3E}">
        <p14:creationId xmlns:p14="http://schemas.microsoft.com/office/powerpoint/2010/main" val="208534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8520600" cy="3734677"/>
          </a:xfrm>
        </p:spPr>
        <p:txBody>
          <a:bodyPr>
            <a:normAutofit/>
          </a:bodyPr>
          <a:lstStyle/>
          <a:p>
            <a:pPr marL="114297" indent="0">
              <a:buNone/>
            </a:pPr>
            <a:r>
              <a:rPr lang="en-US" sz="1800" dirty="0"/>
              <a:t>We calculate the </a:t>
            </a:r>
            <a:r>
              <a:rPr lang="en-US" sz="1800" b="1" dirty="0"/>
              <a:t>strong screening polarization cloud </a:t>
            </a:r>
            <a:r>
              <a:rPr lang="en-US" sz="1800" dirty="0"/>
              <a:t>around light nuclei by finding the electromagnetic potential during BBN. This can be done by solving the </a:t>
            </a:r>
            <a:r>
              <a:rPr lang="en-US" sz="1800" b="1" dirty="0"/>
              <a:t>Poisson equation </a:t>
            </a:r>
            <a:r>
              <a:rPr lang="en-US" sz="1800" dirty="0"/>
              <a:t>for the induced polarization charge and the external charge of the light nuclei</a:t>
            </a:r>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19</a:t>
            </a:fld>
            <a:endParaRPr lang="en"/>
          </a:p>
        </p:txBody>
      </p:sp>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225108" y="312201"/>
            <a:ext cx="8521700" cy="615523"/>
          </a:xfrm>
          <a:prstGeom prst="rect">
            <a:avLst/>
          </a:prstGeom>
          <a:noFill/>
        </p:spPr>
        <p:txBody>
          <a:bodyPr wrap="square" rtlCol="0">
            <a:spAutoFit/>
          </a:bodyPr>
          <a:lstStyle/>
          <a:p>
            <a:pPr defTabSz="685800">
              <a:buClrTx/>
            </a:pPr>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Finding the Short-range Potential</a:t>
            </a:r>
            <a:endParaRPr lang="en-US" sz="2800" b="1" u="sng"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p:pic>
        <p:nvPicPr>
          <p:cNvPr id="22" name="Picture 21">
            <a:extLst>
              <a:ext uri="{FF2B5EF4-FFF2-40B4-BE49-F238E27FC236}">
                <a16:creationId xmlns:a16="http://schemas.microsoft.com/office/drawing/2014/main" id="{003363C7-BB3D-1F2D-942E-68F0F5F6E9D2}"/>
              </a:ext>
            </a:extLst>
          </p:cNvPr>
          <p:cNvPicPr>
            <a:picLocks noChangeAspect="1"/>
          </p:cNvPicPr>
          <p:nvPr/>
        </p:nvPicPr>
        <p:blipFill>
          <a:blip r:embed="rId3"/>
          <a:stretch>
            <a:fillRect/>
          </a:stretch>
        </p:blipFill>
        <p:spPr>
          <a:xfrm>
            <a:off x="5595057" y="311385"/>
            <a:ext cx="1238789" cy="574985"/>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6BD8CE4-0A1D-934E-0CCA-317D98283D15}"/>
                  </a:ext>
                </a:extLst>
              </p:cNvPr>
              <p:cNvSpPr txBox="1"/>
              <p:nvPr/>
            </p:nvSpPr>
            <p:spPr>
              <a:xfrm>
                <a:off x="5537200" y="779992"/>
                <a:ext cx="4572000"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1100">
                          <a:latin typeface="Cambria Math" panose="02040503050406030204" pitchFamily="18" charset="0"/>
                        </a:rPr>
                        <m:t>Krauth</m:t>
                      </m:r>
                      <m:r>
                        <m:rPr>
                          <m:nor/>
                        </m:rPr>
                        <a:rPr lang="en-US" sz="1100">
                          <a:latin typeface="Cambria Math" panose="02040503050406030204" pitchFamily="18" charset="0"/>
                        </a:rPr>
                        <m:t>,</m:t>
                      </m:r>
                      <m:r>
                        <a:rPr lang="en-US" sz="1100" i="1">
                          <a:latin typeface="Cambria Math" panose="02040503050406030204" pitchFamily="18" charset="0"/>
                        </a:rPr>
                        <m:t> </m:t>
                      </m:r>
                      <m:r>
                        <m:rPr>
                          <m:nor/>
                        </m:rPr>
                        <a:rPr lang="en-US" sz="1100">
                          <a:latin typeface="Cambria Math" panose="02040503050406030204" pitchFamily="18" charset="0"/>
                        </a:rPr>
                        <m:t>et</m:t>
                      </m:r>
                      <m:r>
                        <m:rPr>
                          <m:nor/>
                        </m:rPr>
                        <a:rPr lang="en-US" sz="1100">
                          <a:latin typeface="Cambria Math" panose="02040503050406030204" pitchFamily="18" charset="0"/>
                        </a:rPr>
                        <m:t> </m:t>
                      </m:r>
                      <m:r>
                        <m:rPr>
                          <m:nor/>
                        </m:rPr>
                        <a:rPr lang="en-US" sz="1100">
                          <a:latin typeface="Cambria Math" panose="02040503050406030204" pitchFamily="18" charset="0"/>
                        </a:rPr>
                        <m:t>al</m:t>
                      </m:r>
                      <m:r>
                        <m:rPr>
                          <m:nor/>
                        </m:rPr>
                        <a:rPr lang="en-US" sz="1100">
                          <a:latin typeface="Cambria Math" panose="02040503050406030204" pitchFamily="18" charset="0"/>
                        </a:rPr>
                        <m:t>., </m:t>
                      </m:r>
                      <m:r>
                        <m:rPr>
                          <m:nor/>
                        </m:rPr>
                        <a:rPr lang="en-US" sz="1100">
                          <a:latin typeface="Cambria Math" panose="02040503050406030204" pitchFamily="18" charset="0"/>
                        </a:rPr>
                        <m:t>Nature</m:t>
                      </m:r>
                      <m:r>
                        <m:rPr>
                          <m:nor/>
                        </m:rPr>
                        <a:rPr lang="en-US" sz="1100">
                          <a:latin typeface="Cambria Math" panose="02040503050406030204" pitchFamily="18" charset="0"/>
                        </a:rPr>
                        <m:t> 589 (2021).</m:t>
                      </m:r>
                    </m:oMath>
                  </m:oMathPara>
                </a14:m>
                <a:endParaRPr lang="en-US" sz="1100" dirty="0"/>
              </a:p>
            </p:txBody>
          </p:sp>
        </mc:Choice>
        <mc:Fallback xmlns="">
          <p:sp>
            <p:nvSpPr>
              <p:cNvPr id="25" name="TextBox 24">
                <a:extLst>
                  <a:ext uri="{FF2B5EF4-FFF2-40B4-BE49-F238E27FC236}">
                    <a16:creationId xmlns:a16="http://schemas.microsoft.com/office/drawing/2014/main" id="{E6BD8CE4-0A1D-934E-0CCA-317D98283D15}"/>
                  </a:ext>
                </a:extLst>
              </p:cNvPr>
              <p:cNvSpPr txBox="1">
                <a:spLocks noRot="1" noChangeAspect="1" noMove="1" noResize="1" noEditPoints="1" noAdjustHandles="1" noChangeArrowheads="1" noChangeShapeType="1" noTextEdit="1"/>
              </p:cNvSpPr>
              <p:nvPr/>
            </p:nvSpPr>
            <p:spPr>
              <a:xfrm>
                <a:off x="5537200" y="779992"/>
                <a:ext cx="4572000" cy="261610"/>
              </a:xfrm>
              <a:prstGeom prst="rect">
                <a:avLst/>
              </a:prstGeom>
              <a:blipFill>
                <a:blip r:embed="rId4"/>
                <a:stretch>
                  <a:fillRect b="-4651"/>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3281237F-9103-9862-8A9A-BF923C264089}"/>
              </a:ext>
            </a:extLst>
          </p:cNvPr>
          <p:cNvPicPr>
            <a:picLocks noChangeAspect="1"/>
          </p:cNvPicPr>
          <p:nvPr/>
        </p:nvPicPr>
        <p:blipFill>
          <a:blip r:embed="rId5"/>
          <a:stretch>
            <a:fillRect/>
          </a:stretch>
        </p:blipFill>
        <p:spPr>
          <a:xfrm>
            <a:off x="277167" y="2518170"/>
            <a:ext cx="1685697" cy="733556"/>
          </a:xfrm>
          <a:prstGeom prst="rect">
            <a:avLst/>
          </a:prstGeom>
        </p:spPr>
      </p:pic>
      <p:pic>
        <p:nvPicPr>
          <p:cNvPr id="32" name="Picture 31">
            <a:extLst>
              <a:ext uri="{FF2B5EF4-FFF2-40B4-BE49-F238E27FC236}">
                <a16:creationId xmlns:a16="http://schemas.microsoft.com/office/drawing/2014/main" id="{8EB9C7D2-61CB-B2A5-6BDA-830EC3E48CA3}"/>
              </a:ext>
            </a:extLst>
          </p:cNvPr>
          <p:cNvPicPr>
            <a:picLocks noChangeAspect="1"/>
          </p:cNvPicPr>
          <p:nvPr/>
        </p:nvPicPr>
        <p:blipFill>
          <a:blip r:embed="rId6"/>
          <a:stretch>
            <a:fillRect/>
          </a:stretch>
        </p:blipFill>
        <p:spPr>
          <a:xfrm>
            <a:off x="2197192" y="2506204"/>
            <a:ext cx="3606801" cy="713466"/>
          </a:xfrm>
          <a:prstGeom prst="rect">
            <a:avLst/>
          </a:prstGeom>
        </p:spPr>
      </p:pic>
      <p:pic>
        <p:nvPicPr>
          <p:cNvPr id="34" name="Picture 33">
            <a:extLst>
              <a:ext uri="{FF2B5EF4-FFF2-40B4-BE49-F238E27FC236}">
                <a16:creationId xmlns:a16="http://schemas.microsoft.com/office/drawing/2014/main" id="{8302BEE0-F51A-0A82-C0AD-2AD27A7DF860}"/>
              </a:ext>
            </a:extLst>
          </p:cNvPr>
          <p:cNvPicPr>
            <a:picLocks noChangeAspect="1"/>
          </p:cNvPicPr>
          <p:nvPr/>
        </p:nvPicPr>
        <p:blipFill>
          <a:blip r:embed="rId7"/>
          <a:stretch>
            <a:fillRect/>
          </a:stretch>
        </p:blipFill>
        <p:spPr>
          <a:xfrm>
            <a:off x="5944246" y="2485508"/>
            <a:ext cx="2881638" cy="757823"/>
          </a:xfrm>
          <a:prstGeom prst="rect">
            <a:avLst/>
          </a:prstGeom>
          <a:ln>
            <a:solidFill>
              <a:srgbClr val="C00000"/>
            </a:solidFill>
            <a:prstDash val="dash"/>
          </a:ln>
        </p:spPr>
      </p:pic>
      <p:sp>
        <p:nvSpPr>
          <p:cNvPr id="35" name="TextBox 34">
            <a:extLst>
              <a:ext uri="{FF2B5EF4-FFF2-40B4-BE49-F238E27FC236}">
                <a16:creationId xmlns:a16="http://schemas.microsoft.com/office/drawing/2014/main" id="{6FDBE384-1D90-B8DE-1ADF-3F1717BF65DF}"/>
              </a:ext>
            </a:extLst>
          </p:cNvPr>
          <p:cNvSpPr txBox="1"/>
          <p:nvPr/>
        </p:nvSpPr>
        <p:spPr>
          <a:xfrm>
            <a:off x="2936751" y="2064890"/>
            <a:ext cx="2480166" cy="369332"/>
          </a:xfrm>
          <a:prstGeom prst="rect">
            <a:avLst/>
          </a:prstGeom>
          <a:noFill/>
        </p:spPr>
        <p:txBody>
          <a:bodyPr wrap="none" rtlCol="0">
            <a:spAutoFit/>
          </a:bodyPr>
          <a:lstStyle/>
          <a:p>
            <a:r>
              <a:rPr lang="en-US" sz="1800" u="sng" dirty="0">
                <a:latin typeface="+mn-lt"/>
              </a:rPr>
              <a:t>____Re-definitions:____</a:t>
            </a:r>
          </a:p>
        </p:txBody>
      </p:sp>
      <p:sp>
        <p:nvSpPr>
          <p:cNvPr id="36" name="TextBox 35">
            <a:extLst>
              <a:ext uri="{FF2B5EF4-FFF2-40B4-BE49-F238E27FC236}">
                <a16:creationId xmlns:a16="http://schemas.microsoft.com/office/drawing/2014/main" id="{25561123-C08D-0970-632F-BFD3C42E3298}"/>
              </a:ext>
            </a:extLst>
          </p:cNvPr>
          <p:cNvSpPr txBox="1"/>
          <p:nvPr/>
        </p:nvSpPr>
        <p:spPr>
          <a:xfrm>
            <a:off x="5988093" y="2122933"/>
            <a:ext cx="2512226" cy="338554"/>
          </a:xfrm>
          <a:prstGeom prst="rect">
            <a:avLst/>
          </a:prstGeom>
          <a:noFill/>
        </p:spPr>
        <p:txBody>
          <a:bodyPr wrap="none" rtlCol="0">
            <a:spAutoFit/>
          </a:bodyPr>
          <a:lstStyle/>
          <a:p>
            <a:r>
              <a:rPr lang="en-US" sz="1600" dirty="0">
                <a:solidFill>
                  <a:srgbClr val="C00000"/>
                </a:solidFill>
                <a:latin typeface="+mn-lt"/>
              </a:rPr>
              <a:t>Generalized Screening mass</a:t>
            </a:r>
          </a:p>
        </p:txBody>
      </p:sp>
      <p:sp>
        <p:nvSpPr>
          <p:cNvPr id="39" name="Arrow: Right 38">
            <a:extLst>
              <a:ext uri="{FF2B5EF4-FFF2-40B4-BE49-F238E27FC236}">
                <a16:creationId xmlns:a16="http://schemas.microsoft.com/office/drawing/2014/main" id="{6201A547-4A60-1ED2-5B5A-6DDE943F0FB9}"/>
              </a:ext>
            </a:extLst>
          </p:cNvPr>
          <p:cNvSpPr/>
          <p:nvPr/>
        </p:nvSpPr>
        <p:spPr>
          <a:xfrm>
            <a:off x="122842" y="3677805"/>
            <a:ext cx="524192" cy="494892"/>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5C26830-3797-49B8-8567-5381D1FA0912}"/>
                  </a:ext>
                </a:extLst>
              </p:cNvPr>
              <p:cNvSpPr txBox="1"/>
              <p:nvPr/>
            </p:nvSpPr>
            <p:spPr>
              <a:xfrm>
                <a:off x="5440732" y="3383821"/>
                <a:ext cx="3426101" cy="1082797"/>
              </a:xfrm>
              <a:prstGeom prst="rect">
                <a:avLst/>
              </a:prstGeom>
              <a:noFill/>
            </p:spPr>
            <p:txBody>
              <a:bodyPr wrap="square" rtlCol="0">
                <a:spAutoFit/>
              </a:bodyPr>
              <a:lstStyle/>
              <a:p>
                <a:r>
                  <a:rPr lang="en-US" sz="1600" dirty="0">
                    <a:latin typeface="+mn-lt"/>
                  </a:rPr>
                  <a:t>The </a:t>
                </a:r>
                <a:r>
                  <a:rPr lang="en-US" sz="1600" b="1" dirty="0">
                    <a:latin typeface="+mn-lt"/>
                  </a:rPr>
                  <a:t>screening mass</a:t>
                </a:r>
                <a:r>
                  <a:rPr lang="en-US" sz="1600" dirty="0">
                    <a:latin typeface="+mn-lt"/>
                  </a:rPr>
                  <a:t> </a:t>
                </a:r>
                <a14:m>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𝑠</m:t>
                        </m:r>
                      </m:sub>
                      <m:sup>
                        <m:r>
                          <a:rPr lang="en-US" sz="1600" b="0" i="1" smtClean="0">
                            <a:latin typeface="Cambria Math" panose="02040503050406030204" pitchFamily="18" charset="0"/>
                          </a:rPr>
                          <m:t>2</m:t>
                        </m:r>
                      </m:sup>
                    </m:sSubSup>
                    <m:d>
                      <m:dPr>
                        <m:ctrlPr>
                          <a:rPr lang="en-US" sz="1600" b="0" i="1" smtClean="0">
                            <a:latin typeface="Cambria Math" panose="02040503050406030204" pitchFamily="18" charset="0"/>
                          </a:rPr>
                        </m:ctrlPr>
                      </m:dPr>
                      <m:e>
                        <m:r>
                          <m:rPr>
                            <m:sty m:val="p"/>
                          </m:rPr>
                          <a:rPr lang="en-US" sz="1600" b="0" i="0" smtClean="0">
                            <a:latin typeface="Cambria Math" panose="02040503050406030204" pitchFamily="18" charset="0"/>
                          </a:rPr>
                          <m:t>Φ</m:t>
                        </m:r>
                      </m:e>
                    </m:d>
                  </m:oMath>
                </a14:m>
                <a:r>
                  <a:rPr lang="en-US" sz="1600" dirty="0">
                    <a:latin typeface="+mn-lt"/>
                  </a:rPr>
                  <a:t> can be used to </a:t>
                </a:r>
                <a:r>
                  <a:rPr lang="en-US" sz="1600" b="1" dirty="0">
                    <a:latin typeface="+mn-lt"/>
                  </a:rPr>
                  <a:t>compare weak </a:t>
                </a:r>
                <a:r>
                  <a:rPr lang="en-US" sz="1600" dirty="0">
                    <a:latin typeface="+mn-lt"/>
                  </a:rPr>
                  <a:t>screening, and </a:t>
                </a:r>
                <a:r>
                  <a:rPr lang="en-US" sz="1600" b="1" dirty="0">
                    <a:latin typeface="+mn-lt"/>
                  </a:rPr>
                  <a:t>strong </a:t>
                </a:r>
                <a:r>
                  <a:rPr lang="en-US" sz="1600" dirty="0">
                    <a:latin typeface="+mn-lt"/>
                  </a:rPr>
                  <a:t>screening</a:t>
                </a:r>
                <a:r>
                  <a:rPr lang="en-US" sz="1600" b="1" dirty="0">
                    <a:latin typeface="+mn-lt"/>
                  </a:rPr>
                  <a:t> </a:t>
                </a:r>
                <a:r>
                  <a:rPr lang="en-US" sz="1600" dirty="0">
                    <a:latin typeface="+mn-lt"/>
                  </a:rPr>
                  <a:t>using </a:t>
                </a:r>
                <a:r>
                  <a:rPr lang="en-US" sz="1600" b="1" dirty="0">
                    <a:latin typeface="+mn-lt"/>
                  </a:rPr>
                  <a:t>Fermi-Dirac</a:t>
                </a:r>
                <a:r>
                  <a:rPr lang="en-US" sz="1600" dirty="0">
                    <a:latin typeface="+mn-lt"/>
                  </a:rPr>
                  <a:t> and </a:t>
                </a:r>
                <a:r>
                  <a:rPr lang="en-US" sz="1600" b="1" dirty="0">
                    <a:latin typeface="+mn-lt"/>
                  </a:rPr>
                  <a:t>Boltzmann</a:t>
                </a:r>
                <a:r>
                  <a:rPr lang="en-US" sz="1600" dirty="0">
                    <a:latin typeface="+mn-lt"/>
                  </a:rPr>
                  <a:t> statistics.</a:t>
                </a:r>
              </a:p>
            </p:txBody>
          </p:sp>
        </mc:Choice>
        <mc:Fallback xmlns="">
          <p:sp>
            <p:nvSpPr>
              <p:cNvPr id="40" name="TextBox 39">
                <a:extLst>
                  <a:ext uri="{FF2B5EF4-FFF2-40B4-BE49-F238E27FC236}">
                    <a16:creationId xmlns:a16="http://schemas.microsoft.com/office/drawing/2014/main" id="{C5C26830-3797-49B8-8567-5381D1FA0912}"/>
                  </a:ext>
                </a:extLst>
              </p:cNvPr>
              <p:cNvSpPr txBox="1">
                <a:spLocks noRot="1" noChangeAspect="1" noMove="1" noResize="1" noEditPoints="1" noAdjustHandles="1" noChangeArrowheads="1" noChangeShapeType="1" noTextEdit="1"/>
              </p:cNvSpPr>
              <p:nvPr/>
            </p:nvSpPr>
            <p:spPr>
              <a:xfrm>
                <a:off x="5440732" y="3383821"/>
                <a:ext cx="3426101" cy="1082797"/>
              </a:xfrm>
              <a:prstGeom prst="rect">
                <a:avLst/>
              </a:prstGeom>
              <a:blipFill>
                <a:blip r:embed="rId8"/>
                <a:stretch>
                  <a:fillRect l="-1068" t="-1685" r="-2135" b="-5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03000B-74E4-1617-042D-64465BC0AF4E}"/>
                  </a:ext>
                </a:extLst>
              </p:cNvPr>
              <p:cNvSpPr txBox="1"/>
              <p:nvPr/>
            </p:nvSpPr>
            <p:spPr>
              <a:xfrm>
                <a:off x="7028774" y="450685"/>
                <a:ext cx="1890118" cy="332912"/>
              </a:xfrm>
              <a:prstGeom prst="rect">
                <a:avLst/>
              </a:prstGeom>
              <a:noFill/>
            </p:spPr>
            <p:txBody>
              <a:bodyPr wrap="square" rtlCol="0">
                <a:spAutoFit/>
              </a:bodyPr>
              <a:lstStyle/>
              <a:p>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𝛼</m:t>
                        </m:r>
                      </m:sub>
                    </m:sSub>
                    <m:r>
                      <a:rPr lang="en-US" sz="1600" b="0" i="1" smtClean="0">
                        <a:latin typeface="Cambria Math" panose="02040503050406030204" pitchFamily="18" charset="0"/>
                      </a:rPr>
                      <m:t>=1.67824</m:t>
                    </m:r>
                  </m:oMath>
                </a14:m>
                <a:r>
                  <a:rPr lang="en-US" dirty="0"/>
                  <a:t> fm</a:t>
                </a:r>
              </a:p>
            </p:txBody>
          </p:sp>
        </mc:Choice>
        <mc:Fallback xmlns="">
          <p:sp>
            <p:nvSpPr>
              <p:cNvPr id="41" name="TextBox 40">
                <a:extLst>
                  <a:ext uri="{FF2B5EF4-FFF2-40B4-BE49-F238E27FC236}">
                    <a16:creationId xmlns:a16="http://schemas.microsoft.com/office/drawing/2014/main" id="{A703000B-74E4-1617-042D-64465BC0AF4E}"/>
                  </a:ext>
                </a:extLst>
              </p:cNvPr>
              <p:cNvSpPr txBox="1">
                <a:spLocks noRot="1" noChangeAspect="1" noMove="1" noResize="1" noEditPoints="1" noAdjustHandles="1" noChangeArrowheads="1" noChangeShapeType="1" noTextEdit="1"/>
              </p:cNvSpPr>
              <p:nvPr/>
            </p:nvSpPr>
            <p:spPr>
              <a:xfrm>
                <a:off x="7028774" y="450685"/>
                <a:ext cx="1890118" cy="332912"/>
              </a:xfrm>
              <a:prstGeom prst="rect">
                <a:avLst/>
              </a:prstGeom>
              <a:blipFill>
                <a:blip r:embed="rId9"/>
                <a:stretch>
                  <a:fillRect b="-16364"/>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D320077B-E43C-3903-B53F-3E98E5C490BB}"/>
              </a:ext>
            </a:extLst>
          </p:cNvPr>
          <p:cNvGrpSpPr/>
          <p:nvPr/>
        </p:nvGrpSpPr>
        <p:grpSpPr>
          <a:xfrm>
            <a:off x="733626" y="3417431"/>
            <a:ext cx="4562274" cy="927542"/>
            <a:chOff x="733626" y="3473008"/>
            <a:chExt cx="4562274" cy="927542"/>
          </a:xfrm>
        </p:grpSpPr>
        <p:pic>
          <p:nvPicPr>
            <p:cNvPr id="42" name="Picture 2">
              <a:extLst>
                <a:ext uri="{FF2B5EF4-FFF2-40B4-BE49-F238E27FC236}">
                  <a16:creationId xmlns:a16="http://schemas.microsoft.com/office/drawing/2014/main" id="{F9C6E54B-DB93-E113-6468-E63762D9BF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892" y="3545829"/>
              <a:ext cx="4368291" cy="784891"/>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id="{7EA7CE4F-4F0D-E23F-488A-685650215407}"/>
                </a:ext>
              </a:extLst>
            </p:cNvPr>
            <p:cNvSpPr/>
            <p:nvPr/>
          </p:nvSpPr>
          <p:spPr>
            <a:xfrm>
              <a:off x="733626" y="3473008"/>
              <a:ext cx="4562274" cy="927542"/>
            </a:xfrm>
            <a:prstGeom prst="roundRect">
              <a:avLst/>
            </a:prstGeom>
            <a:noFill/>
            <a:ln w="19050" cap="flat" cmpd="sng" algn="ctr">
              <a:solidFill>
                <a:srgbClr val="4472C4"/>
              </a:solidFill>
              <a:prstDash val="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grpSp>
      <p:pic>
        <p:nvPicPr>
          <p:cNvPr id="2" name="Picture 4">
            <a:extLst>
              <a:ext uri="{FF2B5EF4-FFF2-40B4-BE49-F238E27FC236}">
                <a16:creationId xmlns:a16="http://schemas.microsoft.com/office/drawing/2014/main" id="{3816EA98-1117-B23D-74F6-CA4600BA98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2913" y="4463575"/>
            <a:ext cx="2863921" cy="5539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05BD16-93B9-F2FB-AB69-EEF018C5FDF0}"/>
              </a:ext>
            </a:extLst>
          </p:cNvPr>
          <p:cNvSpPr txBox="1"/>
          <p:nvPr/>
        </p:nvSpPr>
        <p:spPr>
          <a:xfrm>
            <a:off x="4176834" y="4585220"/>
            <a:ext cx="1542386" cy="307777"/>
          </a:xfrm>
          <a:prstGeom prst="rect">
            <a:avLst/>
          </a:prstGeom>
          <a:noFill/>
        </p:spPr>
        <p:txBody>
          <a:bodyPr wrap="square" rtlCol="0">
            <a:spAutoFit/>
          </a:bodyPr>
          <a:lstStyle/>
          <a:p>
            <a:r>
              <a:rPr lang="en-US" dirty="0">
                <a:solidFill>
                  <a:srgbClr val="C00000"/>
                </a:solidFill>
                <a:latin typeface="+mn-lt"/>
              </a:rPr>
              <a:t>-Weak Screening</a:t>
            </a:r>
          </a:p>
        </p:txBody>
      </p:sp>
    </p:spTree>
    <p:extLst>
      <p:ext uri="{BB962C8B-B14F-4D97-AF65-F5344CB8AC3E}">
        <p14:creationId xmlns:p14="http://schemas.microsoft.com/office/powerpoint/2010/main" val="241383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8" name="Google Shape;108;p26"/>
              <p:cNvSpPr txBox="1"/>
              <p:nvPr/>
            </p:nvSpPr>
            <p:spPr>
              <a:xfrm>
                <a:off x="140784" y="649904"/>
                <a:ext cx="4716314" cy="4785895"/>
              </a:xfrm>
              <a:prstGeom prst="rect">
                <a:avLst/>
              </a:prstGeom>
              <a:noFill/>
              <a:ln>
                <a:noFill/>
              </a:ln>
            </p:spPr>
            <p:txBody>
              <a:bodyPr spcFirstLastPara="1" wrap="square" lIns="91425" tIns="91425" rIns="91425" bIns="91425" anchor="t" anchorCtr="0">
                <a:spAutoFit/>
              </a:bodyPr>
              <a:lstStyle/>
              <a:p>
                <a:pPr defTabSz="685800">
                  <a:buClr>
                    <a:prstClr val="black"/>
                  </a:buClr>
                  <a:buSzPts val="1800"/>
                </a:pPr>
                <a:r>
                  <a:rPr lang="en-US" sz="1800" kern="1200" dirty="0">
                    <a:solidFill>
                      <a:prstClr val="black"/>
                    </a:solidFill>
                    <a:latin typeface="Calibri" panose="020F0502020204030204"/>
                    <a:ea typeface="+mn-ea"/>
                    <a:cs typeface="+mn-cs"/>
                  </a:rPr>
                  <a:t>My current research interest is to </a:t>
                </a:r>
                <a:r>
                  <a:rPr lang="en-US" sz="1800" b="1" kern="1200" dirty="0">
                    <a:solidFill>
                      <a:prstClr val="black"/>
                    </a:solidFill>
                    <a:latin typeface="Calibri" panose="020F0502020204030204"/>
                    <a:ea typeface="+mn-ea"/>
                    <a:cs typeface="+mn-cs"/>
                  </a:rPr>
                  <a:t>model electromagnetic fields</a:t>
                </a:r>
                <a:r>
                  <a:rPr lang="en-US" sz="1800" kern="1200" dirty="0">
                    <a:solidFill>
                      <a:prstClr val="black"/>
                    </a:solidFill>
                    <a:latin typeface="Calibri" panose="020F0502020204030204"/>
                    <a:ea typeface="+mn-ea"/>
                    <a:cs typeface="+mn-cs"/>
                  </a:rPr>
                  <a:t> of </a:t>
                </a:r>
                <a:r>
                  <a:rPr lang="en-US" sz="1800" b="1" kern="1200" dirty="0">
                    <a:solidFill>
                      <a:prstClr val="black"/>
                    </a:solidFill>
                    <a:latin typeface="Calibri" panose="020F0502020204030204"/>
                    <a:ea typeface="+mn-ea"/>
                    <a:cs typeface="+mn-cs"/>
                  </a:rPr>
                  <a:t>heavy particles</a:t>
                </a:r>
                <a:r>
                  <a:rPr lang="en-US" sz="1800" kern="1200" dirty="0">
                    <a:solidFill>
                      <a:prstClr val="black"/>
                    </a:solidFill>
                    <a:latin typeface="Calibri" panose="020F0502020204030204"/>
                    <a:ea typeface="+mn-ea"/>
                    <a:cs typeface="+mn-cs"/>
                  </a:rPr>
                  <a:t> in extremely</a:t>
                </a:r>
                <a:r>
                  <a:rPr lang="en-US" sz="1800" b="1" kern="1200" dirty="0">
                    <a:solidFill>
                      <a:prstClr val="black"/>
                    </a:solidFill>
                    <a:latin typeface="Calibri" panose="020F0502020204030204"/>
                    <a:ea typeface="+mn-ea"/>
                    <a:cs typeface="+mn-cs"/>
                  </a:rPr>
                  <a:t> dense matter-antimatter plasmas</a:t>
                </a:r>
                <a:r>
                  <a:rPr lang="en-US" sz="1800" kern="1200" dirty="0">
                    <a:solidFill>
                      <a:prstClr val="black"/>
                    </a:solidFill>
                    <a:latin typeface="Calibri" panose="020F0502020204030204"/>
                    <a:ea typeface="+mn-ea"/>
                    <a:cs typeface="+mn-cs"/>
                  </a:rPr>
                  <a:t> studied in our research group in  A </a:t>
                </a:r>
                <a:r>
                  <a:rPr lang="en-US" sz="1800" kern="1200" dirty="0" err="1">
                    <a:solidFill>
                      <a:prstClr val="black"/>
                    </a:solidFill>
                    <a:latin typeface="Calibri" panose="020F0502020204030204"/>
                    <a:ea typeface="+mn-ea"/>
                    <a:cs typeface="+mn-cs"/>
                  </a:rPr>
                  <a:t>rizona</a:t>
                </a:r>
                <a:r>
                  <a:rPr lang="en-US" sz="1800" b="1" kern="1200" dirty="0">
                    <a:solidFill>
                      <a:prstClr val="black"/>
                    </a:solidFill>
                    <a:latin typeface="Calibri" panose="020F0502020204030204"/>
                    <a:ea typeface="+mn-ea"/>
                    <a:cs typeface="+mn-cs"/>
                  </a:rPr>
                  <a:t>.</a:t>
                </a:r>
                <a:endParaRPr lang="en-US" sz="700" b="1" kern="1200" dirty="0">
                  <a:solidFill>
                    <a:prstClr val="black"/>
                  </a:solidFill>
                  <a:latin typeface="Calibri" panose="020F0502020204030204"/>
                  <a:ea typeface="+mn-ea"/>
                  <a:cs typeface="+mn-cs"/>
                </a:endParaRPr>
              </a:p>
              <a:p>
                <a:pPr marL="457189" indent="-323842" defTabSz="685800">
                  <a:spcBef>
                    <a:spcPts val="600"/>
                  </a:spcBef>
                  <a:buClr>
                    <a:srgbClr val="44546A"/>
                  </a:buClr>
                  <a:buSzPts val="1500"/>
                  <a:buFontTx/>
                  <a:buChar char="●"/>
                </a:pPr>
                <a:r>
                  <a:rPr lang="en-US" sz="1600" kern="1200" dirty="0">
                    <a:solidFill>
                      <a:prstClr val="black"/>
                    </a:solidFill>
                    <a:latin typeface="Calibri" panose="020F0502020204030204"/>
                    <a:ea typeface="+mn-ea"/>
                    <a:cs typeface="+mn-cs"/>
                  </a:rPr>
                  <a:t>We developed </a:t>
                </a:r>
                <a:r>
                  <a:rPr lang="en-US" sz="1600" b="1" kern="1200" dirty="0">
                    <a:solidFill>
                      <a:prstClr val="black"/>
                    </a:solidFill>
                    <a:latin typeface="Calibri" panose="020F0502020204030204"/>
                    <a:ea typeface="+mn-ea"/>
                    <a:cs typeface="+mn-cs"/>
                  </a:rPr>
                  <a:t>covariant kinetic theory </a:t>
                </a:r>
                <a:r>
                  <a:rPr lang="en-US" sz="1600" kern="1200" dirty="0">
                    <a:solidFill>
                      <a:prstClr val="black"/>
                    </a:solidFill>
                    <a:latin typeface="Calibri" panose="020F0502020204030204"/>
                    <a:ea typeface="+mn-ea"/>
                    <a:cs typeface="+mn-cs"/>
                  </a:rPr>
                  <a:t>used to calculate electromagnetic fields using in </a:t>
                </a:r>
                <a:r>
                  <a:rPr lang="en-US" sz="1600" b="1" kern="1200" dirty="0">
                    <a:solidFill>
                      <a:prstClr val="black"/>
                    </a:solidFill>
                    <a:latin typeface="Calibri" panose="020F0502020204030204"/>
                    <a:ea typeface="+mn-ea"/>
                    <a:cs typeface="+mn-cs"/>
                  </a:rPr>
                  <a:t>space and time dependent</a:t>
                </a:r>
                <a:r>
                  <a:rPr lang="en-US" sz="1600" kern="1200" dirty="0">
                    <a:solidFill>
                      <a:prstClr val="black"/>
                    </a:solidFill>
                    <a:latin typeface="Calibri" panose="020F0502020204030204"/>
                    <a:ea typeface="+mn-ea"/>
                    <a:cs typeface="+mn-cs"/>
                  </a:rPr>
                  <a:t> plasmas with </a:t>
                </a:r>
                <a:r>
                  <a:rPr lang="en-US" sz="1600" b="1" kern="1200" dirty="0">
                    <a:solidFill>
                      <a:prstClr val="black"/>
                    </a:solidFill>
                    <a:latin typeface="Calibri" panose="020F0502020204030204"/>
                    <a:ea typeface="+mn-ea"/>
                    <a:cs typeface="+mn-cs"/>
                  </a:rPr>
                  <a:t>damping</a:t>
                </a:r>
                <a:r>
                  <a:rPr lang="en-US" sz="1600" kern="1200" dirty="0">
                    <a:solidFill>
                      <a:prstClr val="black"/>
                    </a:solidFill>
                    <a:latin typeface="Calibri" panose="020F0502020204030204"/>
                    <a:ea typeface="+mn-ea"/>
                    <a:cs typeface="+mn-cs"/>
                  </a:rPr>
                  <a:t> from </a:t>
                </a:r>
                <a:r>
                  <a:rPr lang="en-US" sz="1600" b="1" kern="1200" dirty="0">
                    <a:solidFill>
                      <a:prstClr val="black"/>
                    </a:solidFill>
                    <a:latin typeface="Calibri" panose="020F0502020204030204"/>
                    <a:ea typeface="+mn-ea"/>
                    <a:cs typeface="+mn-cs"/>
                  </a:rPr>
                  <a:t>collisions</a:t>
                </a:r>
                <a:r>
                  <a:rPr lang="en-US" sz="1600" kern="1200" dirty="0">
                    <a:solidFill>
                      <a:prstClr val="black"/>
                    </a:solidFill>
                    <a:latin typeface="Calibri" panose="020F0502020204030204"/>
                    <a:ea typeface="+mn-ea"/>
                    <a:cs typeface="+mn-cs"/>
                  </a:rPr>
                  <a:t> (2021</a:t>
                </a:r>
                <a:r>
                  <a:rPr lang="en-US" sz="1600" i="1" kern="1200" dirty="0">
                    <a:solidFill>
                      <a:prstClr val="black"/>
                    </a:solidFill>
                    <a:latin typeface="Calibri" panose="020F0502020204030204"/>
                    <a:ea typeface="+mn-ea"/>
                    <a:cs typeface="+mn-cs"/>
                  </a:rPr>
                  <a:t>). This allows for a finite conductivity </a:t>
                </a:r>
                <a14:m>
                  <m:oMath xmlns:m="http://schemas.openxmlformats.org/officeDocument/2006/math">
                    <m:r>
                      <a:rPr lang="en-US" sz="1600" b="0" i="1" kern="1200" smtClean="0">
                        <a:solidFill>
                          <a:prstClr val="black"/>
                        </a:solidFill>
                        <a:latin typeface="Cambria Math" panose="02040503050406030204" pitchFamily="18" charset="0"/>
                        <a:ea typeface="+mn-ea"/>
                        <a:cs typeface="+mn-cs"/>
                      </a:rPr>
                      <m:t>𝜎</m:t>
                    </m:r>
                  </m:oMath>
                </a14:m>
                <a:r>
                  <a:rPr lang="en-US" sz="1600" i="1" kern="1200" dirty="0">
                    <a:solidFill>
                      <a:prstClr val="black"/>
                    </a:solidFill>
                    <a:latin typeface="Calibri" panose="020F0502020204030204"/>
                    <a:ea typeface="+mn-ea"/>
                    <a:cs typeface="+mn-cs"/>
                  </a:rPr>
                  <a:t> which can respond to dynamic EM fields.</a:t>
                </a:r>
              </a:p>
              <a:p>
                <a:pPr marL="457189" indent="-323842" defTabSz="685800">
                  <a:spcBef>
                    <a:spcPts val="600"/>
                  </a:spcBef>
                  <a:buClr>
                    <a:srgbClr val="44546A"/>
                  </a:buClr>
                  <a:buSzPts val="1500"/>
                  <a:buFontTx/>
                  <a:buChar char="●"/>
                </a:pPr>
                <a:r>
                  <a:rPr lang="en-US" sz="1600" kern="1200" dirty="0">
                    <a:solidFill>
                      <a:prstClr val="black"/>
                    </a:solidFill>
                    <a:latin typeface="Calibri" panose="020F0502020204030204"/>
                    <a:ea typeface="+mn-ea"/>
                    <a:cs typeface="+mn-cs"/>
                  </a:rPr>
                  <a:t> With these methods, we obtain</a:t>
                </a:r>
                <a:r>
                  <a:rPr lang="en-US" sz="1600" b="1" kern="1200" dirty="0">
                    <a:solidFill>
                      <a:prstClr val="black"/>
                    </a:solidFill>
                    <a:latin typeface="Calibri" panose="020F0502020204030204"/>
                    <a:ea typeface="+mn-ea"/>
                    <a:cs typeface="+mn-cs"/>
                  </a:rPr>
                  <a:t> new results </a:t>
                </a:r>
                <a:r>
                  <a:rPr lang="en-US" sz="1600" kern="1200" dirty="0">
                    <a:solidFill>
                      <a:prstClr val="black"/>
                    </a:solidFill>
                    <a:latin typeface="Calibri" panose="020F0502020204030204"/>
                    <a:ea typeface="+mn-ea"/>
                    <a:cs typeface="+mn-cs"/>
                  </a:rPr>
                  <a:t>for </a:t>
                </a:r>
                <a:r>
                  <a:rPr lang="en-US" sz="1600" b="1" kern="1200" dirty="0">
                    <a:solidFill>
                      <a:prstClr val="black"/>
                    </a:solidFill>
                    <a:latin typeface="Calibri" panose="020F0502020204030204"/>
                    <a:ea typeface="+mn-ea"/>
                    <a:cs typeface="+mn-cs"/>
                  </a:rPr>
                  <a:t>electromagnetic fields </a:t>
                </a:r>
                <a:r>
                  <a:rPr lang="en-US" sz="1600" kern="1200" dirty="0">
                    <a:solidFill>
                      <a:prstClr val="black"/>
                    </a:solidFill>
                    <a:latin typeface="Calibri" panose="020F0502020204030204"/>
                    <a:ea typeface="+mn-ea"/>
                    <a:cs typeface="+mn-cs"/>
                  </a:rPr>
                  <a:t>in </a:t>
                </a:r>
                <a:r>
                  <a:rPr lang="en-US" sz="1600" kern="1200" dirty="0">
                    <a:solidFill>
                      <a:schemeClr val="accent1"/>
                    </a:solidFill>
                    <a:latin typeface="Calibri" panose="020F0502020204030204"/>
                    <a:ea typeface="+mn-ea"/>
                    <a:cs typeface="+mn-cs"/>
                  </a:rPr>
                  <a:t>quark-gluon plasma</a:t>
                </a:r>
                <a:r>
                  <a:rPr lang="en-US" sz="1600" kern="1200" dirty="0">
                    <a:solidFill>
                      <a:prstClr val="black"/>
                    </a:solidFill>
                    <a:latin typeface="Calibri" panose="020F0502020204030204"/>
                    <a:ea typeface="+mn-ea"/>
                    <a:cs typeface="+mn-cs"/>
                  </a:rPr>
                  <a:t> in heavy ion collisions (2023) and in </a:t>
                </a:r>
                <a:r>
                  <a:rPr lang="en-US" sz="1600" kern="1200" dirty="0">
                    <a:solidFill>
                      <a:schemeClr val="accent2"/>
                    </a:solidFill>
                    <a:latin typeface="Calibri" panose="020F0502020204030204"/>
                    <a:ea typeface="+mn-ea"/>
                    <a:cs typeface="+mn-cs"/>
                  </a:rPr>
                  <a:t>electron-positron plasma </a:t>
                </a:r>
                <a:r>
                  <a:rPr lang="en-US" sz="1600" kern="1200" dirty="0">
                    <a:solidFill>
                      <a:prstClr val="black"/>
                    </a:solidFill>
                    <a:latin typeface="Calibri" panose="020F0502020204030204"/>
                    <a:ea typeface="+mn-ea"/>
                    <a:cs typeface="+mn-cs"/>
                  </a:rPr>
                  <a:t>during Big Bang Nucleosynthesis (2023-2024).</a:t>
                </a:r>
              </a:p>
              <a:p>
                <a:pPr marL="133347" defTabSz="685800">
                  <a:spcBef>
                    <a:spcPts val="600"/>
                  </a:spcBef>
                  <a:buClr>
                    <a:srgbClr val="44546A"/>
                  </a:buClr>
                  <a:buSzPts val="1500"/>
                </a:pPr>
                <a:endParaRPr lang="en-US" sz="1800" kern="1200" dirty="0">
                  <a:solidFill>
                    <a:prstClr val="black"/>
                  </a:solidFill>
                  <a:latin typeface="Calibri" panose="020F0502020204030204"/>
                  <a:ea typeface="+mn-ea"/>
                  <a:cs typeface="+mn-cs"/>
                </a:endParaRPr>
              </a:p>
              <a:p>
                <a:pPr defTabSz="685800">
                  <a:buClr>
                    <a:prstClr val="black"/>
                  </a:buClr>
                  <a:buSzPts val="1800"/>
                </a:pPr>
                <a:endParaRPr lang="en-US" sz="1800" b="1" kern="1200" dirty="0">
                  <a:solidFill>
                    <a:prstClr val="black"/>
                  </a:solidFill>
                  <a:latin typeface="Calibri" panose="020F0502020204030204"/>
                  <a:ea typeface="+mn-ea"/>
                  <a:cs typeface="+mn-cs"/>
                </a:endParaRPr>
              </a:p>
            </p:txBody>
          </p:sp>
        </mc:Choice>
        <mc:Fallback>
          <p:sp>
            <p:nvSpPr>
              <p:cNvPr id="108" name="Google Shape;108;p26"/>
              <p:cNvSpPr txBox="1">
                <a:spLocks noRot="1" noChangeAspect="1" noMove="1" noResize="1" noEditPoints="1" noAdjustHandles="1" noChangeArrowheads="1" noChangeShapeType="1" noTextEdit="1"/>
              </p:cNvSpPr>
              <p:nvPr/>
            </p:nvSpPr>
            <p:spPr>
              <a:xfrm>
                <a:off x="140784" y="649904"/>
                <a:ext cx="4716314" cy="4785895"/>
              </a:xfrm>
              <a:prstGeom prst="rect">
                <a:avLst/>
              </a:prstGeom>
              <a:blipFill>
                <a:blip r:embed="rId3"/>
                <a:stretch>
                  <a:fillRect l="-1034" r="-1680"/>
                </a:stretch>
              </a:blipFill>
              <a:ln>
                <a:noFill/>
              </a:ln>
            </p:spPr>
            <p:txBody>
              <a:bodyPr/>
              <a:lstStyle/>
              <a:p>
                <a:r>
                  <a:rPr lang="en-US">
                    <a:noFill/>
                  </a:rPr>
                  <a:t> </a:t>
                </a:r>
              </a:p>
            </p:txBody>
          </p:sp>
        </mc:Fallback>
      </mc:AlternateContent>
      <p:sp>
        <p:nvSpPr>
          <p:cNvPr id="110" name="Google Shape;110;p2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2</a:t>
            </a:fld>
            <a:endParaRPr kern="1200" dirty="0">
              <a:solidFill>
                <a:srgbClr val="44546A"/>
              </a:solidFill>
            </a:endParaRPr>
          </a:p>
        </p:txBody>
      </p:sp>
      <p:sp>
        <p:nvSpPr>
          <p:cNvPr id="111" name="Google Shape;111;p26"/>
          <p:cNvSpPr/>
          <p:nvPr/>
        </p:nvSpPr>
        <p:spPr>
          <a:xfrm>
            <a:off x="5382891" y="1633939"/>
            <a:ext cx="111666" cy="232888"/>
          </a:xfrm>
          <a:prstGeom prst="rect">
            <a:avLst/>
          </a:prstGeom>
          <a:solidFill>
            <a:srgbClr val="FFFFFF"/>
          </a:solidFill>
          <a:ln>
            <a:noFill/>
          </a:ln>
        </p:spPr>
        <p:txBody>
          <a:bodyPr spcFirstLastPara="1" wrap="square" lIns="91425" tIns="91425" rIns="91425" bIns="91425" anchor="ctr" anchorCtr="0">
            <a:noAutofit/>
          </a:bodyPr>
          <a:lstStyle/>
          <a:p>
            <a:pPr defTabSz="685800">
              <a:buSzPts val="1400"/>
            </a:pPr>
            <a:endParaRPr kern="1200" dirty="0"/>
          </a:p>
        </p:txBody>
      </p:sp>
      <p:sp>
        <p:nvSpPr>
          <p:cNvPr id="11" name="TextBox 10">
            <a:extLst>
              <a:ext uri="{FF2B5EF4-FFF2-40B4-BE49-F238E27FC236}">
                <a16:creationId xmlns:a16="http://schemas.microsoft.com/office/drawing/2014/main" id="{09DDBC9A-B45B-58DA-4DA8-9FD07333C6CE}"/>
              </a:ext>
            </a:extLst>
          </p:cNvPr>
          <p:cNvSpPr txBox="1"/>
          <p:nvPr/>
        </p:nvSpPr>
        <p:spPr>
          <a:xfrm>
            <a:off x="267067" y="212351"/>
            <a:ext cx="2027799" cy="507831"/>
          </a:xfrm>
          <a:prstGeom prst="rect">
            <a:avLst/>
          </a:prstGeom>
          <a:noFill/>
        </p:spPr>
        <p:txBody>
          <a:bodyPr wrap="none" rtlCol="0">
            <a:spAutoFit/>
          </a:bodyPr>
          <a:lstStyle/>
          <a:p>
            <a:pPr defTabSz="685800">
              <a:buClrTx/>
            </a:pPr>
            <a:r>
              <a:rPr lang="en-US" sz="27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My Research</a:t>
            </a:r>
          </a:p>
        </p:txBody>
      </p:sp>
      <p:pic>
        <p:nvPicPr>
          <p:cNvPr id="2" name="Picture 1">
            <a:extLst>
              <a:ext uri="{FF2B5EF4-FFF2-40B4-BE49-F238E27FC236}">
                <a16:creationId xmlns:a16="http://schemas.microsoft.com/office/drawing/2014/main" id="{85472421-0034-11FE-7C49-5F7CC0A2BA4E}"/>
              </a:ext>
            </a:extLst>
          </p:cNvPr>
          <p:cNvPicPr>
            <a:picLocks noChangeAspect="1"/>
          </p:cNvPicPr>
          <p:nvPr/>
        </p:nvPicPr>
        <p:blipFill>
          <a:blip r:embed="rId4"/>
          <a:stretch>
            <a:fillRect/>
          </a:stretch>
        </p:blipFill>
        <p:spPr>
          <a:xfrm>
            <a:off x="4827161" y="34131"/>
            <a:ext cx="2473335" cy="2478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oogle Shape;113;p26">
            <a:extLst>
              <a:ext uri="{FF2B5EF4-FFF2-40B4-BE49-F238E27FC236}">
                <a16:creationId xmlns:a16="http://schemas.microsoft.com/office/drawing/2014/main" id="{08D06613-5B45-2D49-B1A6-1AE0BE920D81}"/>
              </a:ext>
            </a:extLst>
          </p:cNvPr>
          <p:cNvPicPr preferRelativeResize="0"/>
          <p:nvPr/>
        </p:nvPicPr>
        <p:blipFill>
          <a:blip r:embed="rId5">
            <a:alphaModFix/>
          </a:blip>
          <a:stretch>
            <a:fillRect/>
          </a:stretch>
        </p:blipFill>
        <p:spPr>
          <a:xfrm>
            <a:off x="5616365" y="1181712"/>
            <a:ext cx="3165163" cy="2780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0F50885-A3E5-600C-F83D-545E42591081}"/>
              </a:ext>
            </a:extLst>
          </p:cNvPr>
          <p:cNvPicPr>
            <a:picLocks noChangeAspect="1"/>
          </p:cNvPicPr>
          <p:nvPr/>
        </p:nvPicPr>
        <p:blipFill>
          <a:blip r:embed="rId6"/>
          <a:stretch>
            <a:fillRect/>
          </a:stretch>
        </p:blipFill>
        <p:spPr>
          <a:xfrm>
            <a:off x="6280597" y="2456282"/>
            <a:ext cx="2695692" cy="2820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Straight Arrow Connector 7">
            <a:extLst>
              <a:ext uri="{FF2B5EF4-FFF2-40B4-BE49-F238E27FC236}">
                <a16:creationId xmlns:a16="http://schemas.microsoft.com/office/drawing/2014/main" id="{96001EF2-388A-5D52-5BEA-B4EBA5ABB916}"/>
              </a:ext>
            </a:extLst>
          </p:cNvPr>
          <p:cNvCxnSpPr>
            <a:cxnSpLocks/>
          </p:cNvCxnSpPr>
          <p:nvPr/>
        </p:nvCxnSpPr>
        <p:spPr>
          <a:xfrm flipV="1">
            <a:off x="4572000" y="2201917"/>
            <a:ext cx="1042408" cy="1349805"/>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2A19F5AC-5EDF-2585-0601-84A5BA8B3645}"/>
              </a:ext>
            </a:extLst>
          </p:cNvPr>
          <p:cNvCxnSpPr>
            <a:cxnSpLocks/>
          </p:cNvCxnSpPr>
          <p:nvPr/>
        </p:nvCxnSpPr>
        <p:spPr>
          <a:xfrm flipV="1">
            <a:off x="4504623" y="3310184"/>
            <a:ext cx="1559205" cy="910494"/>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6" name="Picture 15">
            <a:extLst>
              <a:ext uri="{FF2B5EF4-FFF2-40B4-BE49-F238E27FC236}">
                <a16:creationId xmlns:a16="http://schemas.microsoft.com/office/drawing/2014/main" id="{1ED397F3-1F1C-AD42-21E7-564756950321}"/>
              </a:ext>
            </a:extLst>
          </p:cNvPr>
          <p:cNvPicPr>
            <a:picLocks noChangeAspect="1"/>
          </p:cNvPicPr>
          <p:nvPr/>
        </p:nvPicPr>
        <p:blipFill rotWithShape="1">
          <a:blip r:embed="rId7"/>
          <a:srcRect l="5884" t="7217"/>
          <a:stretch/>
        </p:blipFill>
        <p:spPr>
          <a:xfrm>
            <a:off x="5407936" y="3866473"/>
            <a:ext cx="3031118" cy="1448975"/>
          </a:xfrm>
          <a:prstGeom prst="rect">
            <a:avLst/>
          </a:prstGeom>
          <a:ln>
            <a:solidFill>
              <a:schemeClr val="tx1"/>
            </a:solidFill>
            <a:prstDash val="sysDash"/>
          </a:ln>
        </p:spPr>
      </p:pic>
      <p:sp>
        <p:nvSpPr>
          <p:cNvPr id="17" name="TextBox 16">
            <a:extLst>
              <a:ext uri="{FF2B5EF4-FFF2-40B4-BE49-F238E27FC236}">
                <a16:creationId xmlns:a16="http://schemas.microsoft.com/office/drawing/2014/main" id="{7C419D8F-5863-7A9D-5391-84C5B782B841}"/>
              </a:ext>
            </a:extLst>
          </p:cNvPr>
          <p:cNvSpPr txBox="1"/>
          <p:nvPr/>
        </p:nvSpPr>
        <p:spPr>
          <a:xfrm>
            <a:off x="7117439" y="4700219"/>
            <a:ext cx="1656869" cy="307777"/>
          </a:xfrm>
          <a:prstGeom prst="rect">
            <a:avLst/>
          </a:prstGeom>
          <a:noFill/>
        </p:spPr>
        <p:txBody>
          <a:bodyPr wrap="square" rtlCol="0">
            <a:spAutoFit/>
          </a:bodyPr>
          <a:lstStyle/>
          <a:p>
            <a:r>
              <a:rPr lang="en-US" u="sng" dirty="0">
                <a:solidFill>
                  <a:srgbClr val="C00000"/>
                </a:solidFill>
              </a:rPr>
              <a:t>Being finalized</a:t>
            </a:r>
          </a:p>
        </p:txBody>
      </p:sp>
      <p:pic>
        <p:nvPicPr>
          <p:cNvPr id="6" name="Google Shape;103;p25">
            <a:extLst>
              <a:ext uri="{FF2B5EF4-FFF2-40B4-BE49-F238E27FC236}">
                <a16:creationId xmlns:a16="http://schemas.microsoft.com/office/drawing/2014/main" id="{94C2B364-6F7A-2420-2B98-325E7A39B0B3}"/>
              </a:ext>
            </a:extLst>
          </p:cNvPr>
          <p:cNvPicPr preferRelativeResize="0"/>
          <p:nvPr/>
        </p:nvPicPr>
        <p:blipFill rotWithShape="1">
          <a:blip r:embed="rId8">
            <a:alphaModFix/>
          </a:blip>
          <a:srcRect r="75395"/>
          <a:stretch/>
        </p:blipFill>
        <p:spPr>
          <a:xfrm>
            <a:off x="3243789" y="1591605"/>
            <a:ext cx="232309" cy="223755"/>
          </a:xfrm>
          <a:prstGeom prst="rect">
            <a:avLst/>
          </a:prstGeom>
          <a:noFill/>
          <a:ln>
            <a:noFill/>
          </a:ln>
        </p:spPr>
      </p:pic>
    </p:spTree>
    <p:extLst>
      <p:ext uri="{BB962C8B-B14F-4D97-AF65-F5344CB8AC3E}">
        <p14:creationId xmlns:p14="http://schemas.microsoft.com/office/powerpoint/2010/main" val="3217474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20</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225108" y="312201"/>
                <a:ext cx="8521700" cy="615523"/>
              </a:xfrm>
              <a:prstGeom prst="rect">
                <a:avLst/>
              </a:prstGeom>
              <a:noFill/>
            </p:spPr>
            <p:txBody>
              <a:bodyPr wrap="square" rtlCol="0">
                <a:spAutoFit/>
              </a:bodyPr>
              <a:lstStyle/>
              <a:p>
                <a:pPr defTabSz="685800">
                  <a:buClrTx/>
                </a:pPr>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Generalized Screening Mass: </a:t>
                </a:r>
                <a14:m>
                  <m:oMath xmlns:m="http://schemas.openxmlformats.org/officeDocument/2006/math">
                    <m:sSub>
                      <m:sSub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b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𝒎</m:t>
                        </m:r>
                      </m:e>
                      <m: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𝒔</m:t>
                        </m:r>
                      </m:sub>
                    </m:s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𝚽</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oMath>
                </a14:m>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225108" y="312201"/>
                <a:ext cx="8521700" cy="615523"/>
              </a:xfrm>
              <a:prstGeom prst="rect">
                <a:avLst/>
              </a:prstGeom>
              <a:blipFill>
                <a:blip r:embed="rId2"/>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302BEE0-F51A-0A82-C0AD-2AD27A7DF860}"/>
              </a:ext>
            </a:extLst>
          </p:cNvPr>
          <p:cNvPicPr>
            <a:picLocks noChangeAspect="1"/>
          </p:cNvPicPr>
          <p:nvPr/>
        </p:nvPicPr>
        <p:blipFill>
          <a:blip r:embed="rId3"/>
          <a:stretch>
            <a:fillRect/>
          </a:stretch>
        </p:blipFill>
        <p:spPr>
          <a:xfrm>
            <a:off x="5865170" y="145747"/>
            <a:ext cx="2881638" cy="757823"/>
          </a:xfrm>
          <a:prstGeom prst="rect">
            <a:avLst/>
          </a:prstGeom>
          <a:ln>
            <a:solidFill>
              <a:srgbClr val="C00000"/>
            </a:solidFill>
            <a:prstDash val="dash"/>
          </a:ln>
        </p:spPr>
      </p:pic>
      <p:pic>
        <p:nvPicPr>
          <p:cNvPr id="8" name="Picture 7">
            <a:extLst>
              <a:ext uri="{FF2B5EF4-FFF2-40B4-BE49-F238E27FC236}">
                <a16:creationId xmlns:a16="http://schemas.microsoft.com/office/drawing/2014/main" id="{7E155985-7F57-8532-9A5E-FFB7D36F2A0C}"/>
              </a:ext>
            </a:extLst>
          </p:cNvPr>
          <p:cNvPicPr>
            <a:picLocks noChangeAspect="1"/>
          </p:cNvPicPr>
          <p:nvPr/>
        </p:nvPicPr>
        <p:blipFill>
          <a:blip r:embed="rId4"/>
          <a:srcRect/>
          <a:stretch/>
        </p:blipFill>
        <p:spPr>
          <a:xfrm>
            <a:off x="4146189" y="1010274"/>
            <a:ext cx="4947063" cy="3759768"/>
          </a:xfrm>
          <a:prstGeom prst="rect">
            <a:avLst/>
          </a:prstGeom>
        </p:spPr>
      </p:pic>
      <p:pic>
        <p:nvPicPr>
          <p:cNvPr id="1034" name="Picture 10">
            <a:extLst>
              <a:ext uri="{FF2B5EF4-FFF2-40B4-BE49-F238E27FC236}">
                <a16:creationId xmlns:a16="http://schemas.microsoft.com/office/drawing/2014/main" id="{5DC9A5C8-12B6-B29F-36C6-115DFB36B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74" y="1956769"/>
            <a:ext cx="2068673" cy="5681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CCA8E8-49D4-1044-CD56-8B743E95EE45}"/>
              </a:ext>
            </a:extLst>
          </p:cNvPr>
          <p:cNvSpPr txBox="1"/>
          <p:nvPr/>
        </p:nvSpPr>
        <p:spPr>
          <a:xfrm>
            <a:off x="288608" y="1488044"/>
            <a:ext cx="2600642" cy="369332"/>
          </a:xfrm>
          <a:prstGeom prst="rect">
            <a:avLst/>
          </a:prstGeom>
          <a:noFill/>
        </p:spPr>
        <p:txBody>
          <a:bodyPr wrap="square" rtlCol="0">
            <a:spAutoFit/>
          </a:bodyPr>
          <a:lstStyle/>
          <a:p>
            <a:r>
              <a:rPr lang="en-US" sz="1800" u="sng" dirty="0">
                <a:latin typeface="+mn-lt"/>
              </a:rPr>
              <a:t>Weak screening           _</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557429-1E21-514A-172F-1F0B33E3E76A}"/>
                  </a:ext>
                </a:extLst>
              </p:cNvPr>
              <p:cNvSpPr txBox="1"/>
              <p:nvPr/>
            </p:nvSpPr>
            <p:spPr>
              <a:xfrm>
                <a:off x="288608" y="891126"/>
                <a:ext cx="3987800" cy="584775"/>
              </a:xfrm>
              <a:prstGeom prst="rect">
                <a:avLst/>
              </a:prstGeom>
              <a:noFill/>
            </p:spPr>
            <p:txBody>
              <a:bodyPr wrap="square" rtlCol="0">
                <a:spAutoFit/>
              </a:bodyPr>
              <a:lstStyle/>
              <a:p>
                <a:r>
                  <a:rPr lang="en-US" sz="1600" dirty="0">
                    <a:latin typeface="+mn-lt"/>
                  </a:rPr>
                  <a:t>We show us the strength of the screening mass as a function of potential </a:t>
                </a:r>
                <a14:m>
                  <m:oMath xmlns:m="http://schemas.openxmlformats.org/officeDocument/2006/math">
                    <m:r>
                      <m:rPr>
                        <m:sty m:val="p"/>
                      </m:rPr>
                      <a:rPr lang="en-US" sz="1600" b="0" i="0" smtClean="0">
                        <a:latin typeface="Cambria Math" panose="02040503050406030204" pitchFamily="18" charset="0"/>
                      </a:rPr>
                      <m:t>e</m:t>
                    </m:r>
                    <m:r>
                      <a:rPr lang="en-US" sz="1600" b="0" i="1" smtClean="0">
                        <a:latin typeface="Cambria Math" panose="02040503050406030204" pitchFamily="18" charset="0"/>
                      </a:rPr>
                      <m:t>𝜙</m:t>
                    </m:r>
                  </m:oMath>
                </a14:m>
                <a:r>
                  <a:rPr lang="en-US" sz="1600" dirty="0">
                    <a:latin typeface="+mn-lt"/>
                  </a:rPr>
                  <a:t>.</a:t>
                </a:r>
              </a:p>
            </p:txBody>
          </p:sp>
        </mc:Choice>
        <mc:Fallback xmlns="">
          <p:sp>
            <p:nvSpPr>
              <p:cNvPr id="15" name="TextBox 14">
                <a:extLst>
                  <a:ext uri="{FF2B5EF4-FFF2-40B4-BE49-F238E27FC236}">
                    <a16:creationId xmlns:a16="http://schemas.microsoft.com/office/drawing/2014/main" id="{01557429-1E21-514A-172F-1F0B33E3E76A}"/>
                  </a:ext>
                </a:extLst>
              </p:cNvPr>
              <p:cNvSpPr txBox="1">
                <a:spLocks noRot="1" noChangeAspect="1" noMove="1" noResize="1" noEditPoints="1" noAdjustHandles="1" noChangeArrowheads="1" noChangeShapeType="1" noTextEdit="1"/>
              </p:cNvSpPr>
              <p:nvPr/>
            </p:nvSpPr>
            <p:spPr>
              <a:xfrm>
                <a:off x="288608" y="891126"/>
                <a:ext cx="3987800" cy="584775"/>
              </a:xfrm>
              <a:prstGeom prst="rect">
                <a:avLst/>
              </a:prstGeom>
              <a:blipFill>
                <a:blip r:embed="rId6"/>
                <a:stretch>
                  <a:fillRect l="-763" t="-3125" b="-125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3FA76FD4-67A0-DC17-E758-A66D6045FD9B}"/>
              </a:ext>
            </a:extLst>
          </p:cNvPr>
          <p:cNvSpPr txBox="1"/>
          <p:nvPr/>
        </p:nvSpPr>
        <p:spPr>
          <a:xfrm>
            <a:off x="7016750" y="3194050"/>
            <a:ext cx="869149" cy="523220"/>
          </a:xfrm>
          <a:prstGeom prst="rect">
            <a:avLst/>
          </a:prstGeom>
          <a:noFill/>
        </p:spPr>
        <p:txBody>
          <a:bodyPr wrap="none" rtlCol="0">
            <a:spAutoFit/>
          </a:bodyPr>
          <a:lstStyle/>
          <a:p>
            <a:r>
              <a:rPr lang="en-US" i="1" dirty="0">
                <a:latin typeface="+mn-lt"/>
              </a:rPr>
              <a:t>“Gamow </a:t>
            </a:r>
          </a:p>
          <a:p>
            <a:r>
              <a:rPr lang="en-US" i="1" dirty="0">
                <a:latin typeface="+mn-lt"/>
              </a:rPr>
              <a:t>Energy”</a:t>
            </a:r>
          </a:p>
        </p:txBody>
      </p:sp>
      <p:sp>
        <p:nvSpPr>
          <p:cNvPr id="3" name="TextBox 2">
            <a:extLst>
              <a:ext uri="{FF2B5EF4-FFF2-40B4-BE49-F238E27FC236}">
                <a16:creationId xmlns:a16="http://schemas.microsoft.com/office/drawing/2014/main" id="{4162870C-593F-845F-C8D0-5B2132F768EC}"/>
              </a:ext>
            </a:extLst>
          </p:cNvPr>
          <p:cNvSpPr txBox="1"/>
          <p:nvPr/>
        </p:nvSpPr>
        <p:spPr>
          <a:xfrm>
            <a:off x="8060639" y="3194050"/>
            <a:ext cx="960519" cy="523220"/>
          </a:xfrm>
          <a:prstGeom prst="rect">
            <a:avLst/>
          </a:prstGeom>
          <a:noFill/>
        </p:spPr>
        <p:txBody>
          <a:bodyPr wrap="none" rtlCol="0">
            <a:spAutoFit/>
          </a:bodyPr>
          <a:lstStyle/>
          <a:p>
            <a:r>
              <a:rPr lang="en-US" i="1" dirty="0">
                <a:latin typeface="+mn-lt"/>
              </a:rPr>
              <a:t>“Potential </a:t>
            </a:r>
          </a:p>
          <a:p>
            <a:r>
              <a:rPr lang="en-US" i="1" dirty="0">
                <a:latin typeface="+mn-lt"/>
              </a:rPr>
              <a:t>at origin”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D7061D-36D3-B3D9-B573-C3AC243F07B2}"/>
                  </a:ext>
                </a:extLst>
              </p:cNvPr>
              <p:cNvSpPr txBox="1"/>
              <p:nvPr/>
            </p:nvSpPr>
            <p:spPr>
              <a:xfrm>
                <a:off x="122842" y="2618565"/>
                <a:ext cx="3848988" cy="836832"/>
              </a:xfrm>
              <a:prstGeom prst="rect">
                <a:avLst/>
              </a:prstGeom>
              <a:noFill/>
            </p:spPr>
            <p:txBody>
              <a:bodyPr wrap="square" rtlCol="0">
                <a:spAutoFit/>
              </a:bodyPr>
              <a:lstStyle/>
              <a:p>
                <a:r>
                  <a:rPr lang="en-US" dirty="0">
                    <a:latin typeface="Calibri" panose="020F0502020204030204" pitchFamily="34" charset="0"/>
                  </a:rPr>
                  <a:t>Weak screening is doesn’t depend on the external potential and describes the </a:t>
                </a:r>
                <a:r>
                  <a:rPr lang="en-US" b="1" dirty="0">
                    <a:latin typeface="Calibri" panose="020F0502020204030204" pitchFamily="34" charset="0"/>
                  </a:rPr>
                  <a:t>screening properties</a:t>
                </a:r>
                <a:r>
                  <a:rPr lang="en-US" dirty="0">
                    <a:latin typeface="Calibri" panose="020F0502020204030204" pitchFamily="34" charset="0"/>
                  </a:rPr>
                  <a:t> of the plasma at </a:t>
                </a:r>
                <a:r>
                  <a:rPr lang="en-US" b="1" dirty="0">
                    <a:latin typeface="Calibri" panose="020F0502020204030204" pitchFamily="34" charset="0"/>
                  </a:rPr>
                  <a:t>large distances</a:t>
                </a:r>
                <a:r>
                  <a:rPr lang="en-US" dirty="0">
                    <a:latin typeface="Calibri" panose="020F0502020204030204" pitchFamily="34" charset="0"/>
                  </a:rPr>
                  <a:t>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𝜙</m:t>
                        </m:r>
                      </m:num>
                      <m:den>
                        <m:r>
                          <a:rPr lang="en-US" b="0" i="1" smtClean="0">
                            <a:latin typeface="Cambria Math" panose="02040503050406030204" pitchFamily="18" charset="0"/>
                          </a:rPr>
                          <m:t>𝑇</m:t>
                        </m:r>
                      </m:den>
                    </m:f>
                    <m:r>
                      <a:rPr lang="en-US" b="0" i="1" smtClean="0">
                        <a:latin typeface="Cambria Math" panose="02040503050406030204" pitchFamily="18" charset="0"/>
                      </a:rPr>
                      <m:t>≪1</m:t>
                    </m:r>
                  </m:oMath>
                </a14:m>
                <a:endParaRPr lang="en-US" dirty="0">
                  <a:latin typeface="Calibri" panose="020F0502020204030204" pitchFamily="34" charset="0"/>
                </a:endParaRPr>
              </a:p>
            </p:txBody>
          </p:sp>
        </mc:Choice>
        <mc:Fallback xmlns="">
          <p:sp>
            <p:nvSpPr>
              <p:cNvPr id="6" name="TextBox 5">
                <a:extLst>
                  <a:ext uri="{FF2B5EF4-FFF2-40B4-BE49-F238E27FC236}">
                    <a16:creationId xmlns:a16="http://schemas.microsoft.com/office/drawing/2014/main" id="{4AD7061D-36D3-B3D9-B573-C3AC243F07B2}"/>
                  </a:ext>
                </a:extLst>
              </p:cNvPr>
              <p:cNvSpPr txBox="1">
                <a:spLocks noRot="1" noChangeAspect="1" noMove="1" noResize="1" noEditPoints="1" noAdjustHandles="1" noChangeArrowheads="1" noChangeShapeType="1" noTextEdit="1"/>
              </p:cNvSpPr>
              <p:nvPr/>
            </p:nvSpPr>
            <p:spPr>
              <a:xfrm>
                <a:off x="122842" y="2618565"/>
                <a:ext cx="3848988" cy="836832"/>
              </a:xfrm>
              <a:prstGeom prst="rect">
                <a:avLst/>
              </a:prstGeom>
              <a:blipFill>
                <a:blip r:embed="rId7"/>
                <a:stretch>
                  <a:fillRect l="-475" t="-1460" b="-1460"/>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584C8FF6-823A-2263-CCFF-67ADAEE48143}"/>
              </a:ext>
            </a:extLst>
          </p:cNvPr>
          <p:cNvSpPr/>
          <p:nvPr/>
        </p:nvSpPr>
        <p:spPr>
          <a:xfrm>
            <a:off x="2146300" y="2101850"/>
            <a:ext cx="412750" cy="304800"/>
          </a:xfrm>
          <a:prstGeom prst="roundRect">
            <a:avLst>
              <a:gd name="adj" fmla="val 29167"/>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6" name="TextBox 15">
            <a:extLst>
              <a:ext uri="{FF2B5EF4-FFF2-40B4-BE49-F238E27FC236}">
                <a16:creationId xmlns:a16="http://schemas.microsoft.com/office/drawing/2014/main" id="{25AF1D84-31B0-5FC3-18E8-EB1AF810D25B}"/>
              </a:ext>
            </a:extLst>
          </p:cNvPr>
          <p:cNvSpPr txBox="1"/>
          <p:nvPr/>
        </p:nvSpPr>
        <p:spPr>
          <a:xfrm>
            <a:off x="2559050" y="1826549"/>
            <a:ext cx="1917339" cy="738664"/>
          </a:xfrm>
          <a:prstGeom prst="rect">
            <a:avLst/>
          </a:prstGeom>
          <a:noFill/>
        </p:spPr>
        <p:txBody>
          <a:bodyPr wrap="square" rtlCol="0">
            <a:spAutoFit/>
          </a:bodyPr>
          <a:lstStyle/>
          <a:p>
            <a:r>
              <a:rPr lang="en-US" dirty="0">
                <a:solidFill>
                  <a:srgbClr val="C00000"/>
                </a:solidFill>
                <a:latin typeface="+mn-lt"/>
              </a:rPr>
              <a:t>The BBN plasma </a:t>
            </a:r>
            <a:r>
              <a:rPr lang="en-US" b="1" dirty="0">
                <a:solidFill>
                  <a:srgbClr val="C00000"/>
                </a:solidFill>
                <a:latin typeface="+mn-lt"/>
              </a:rPr>
              <a:t>asymptotically</a:t>
            </a:r>
            <a:r>
              <a:rPr lang="en-US" dirty="0">
                <a:solidFill>
                  <a:srgbClr val="C00000"/>
                </a:solidFill>
                <a:latin typeface="+mn-lt"/>
              </a:rPr>
              <a:t> satisfies </a:t>
            </a:r>
            <a:r>
              <a:rPr lang="en-US" b="1" dirty="0">
                <a:solidFill>
                  <a:srgbClr val="C00000"/>
                </a:solidFill>
                <a:latin typeface="+mn-lt"/>
              </a:rPr>
              <a:t>Boltzmann</a:t>
            </a:r>
            <a:r>
              <a:rPr lang="en-US" dirty="0">
                <a:solidFill>
                  <a:srgbClr val="C00000"/>
                </a:solidFill>
                <a:latin typeface="+mn-lt"/>
              </a:rPr>
              <a:t> statistics</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1B42D97-5378-16D6-7FB9-CAEFB810BC54}"/>
                  </a:ext>
                </a:extLst>
              </p:cNvPr>
              <p:cNvSpPr txBox="1"/>
              <p:nvPr/>
            </p:nvSpPr>
            <p:spPr>
              <a:xfrm>
                <a:off x="7312954" y="4567153"/>
                <a:ext cx="1328890" cy="430887"/>
              </a:xfrm>
              <a:prstGeom prst="rect">
                <a:avLst/>
              </a:prstGeom>
              <a:noFill/>
            </p:spPr>
            <p:txBody>
              <a:bodyPr wrap="none" rtlCol="0">
                <a:spAutoFit/>
              </a:bodyPr>
              <a:lstStyle/>
              <a:p>
                <a14:m>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𝐸</m:t>
                        </m:r>
                      </m:e>
                      <m:sub>
                        <m:r>
                          <a:rPr lang="en-US" sz="1100" b="0" i="1" smtClean="0">
                            <a:latin typeface="Cambria Math" panose="02040503050406030204" pitchFamily="18" charset="0"/>
                          </a:rPr>
                          <m:t>𝐺</m:t>
                        </m:r>
                      </m:sub>
                    </m:sSub>
                    <m:r>
                      <a:rPr lang="en-US" sz="1100" b="0" i="1" smtClean="0">
                        <a:latin typeface="Cambria Math" panose="02040503050406030204" pitchFamily="18" charset="0"/>
                      </a:rPr>
                      <m:t>≈390</m:t>
                    </m:r>
                  </m:oMath>
                </a14:m>
                <a:r>
                  <a:rPr lang="en-US" sz="1100" dirty="0"/>
                  <a:t> keV</a:t>
                </a:r>
              </a:p>
              <a:p>
                <a14:m>
                  <m:oMath xmlns:m="http://schemas.openxmlformats.org/officeDocument/2006/math">
                    <m:r>
                      <a:rPr lang="en-US" sz="1100" b="0" i="1" smtClean="0">
                        <a:latin typeface="Cambria Math" panose="02040503050406030204" pitchFamily="18" charset="0"/>
                      </a:rPr>
                      <m:t>𝑒</m:t>
                    </m:r>
                    <m:r>
                      <a:rPr lang="en-US" sz="1100" b="0" i="1" smtClean="0">
                        <a:latin typeface="Cambria Math" panose="02040503050406030204" pitchFamily="18" charset="0"/>
                      </a:rPr>
                      <m:t>𝜙</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0</m:t>
                        </m:r>
                      </m:e>
                    </m:d>
                    <m:r>
                      <a:rPr lang="en-US" sz="1100" b="0" i="1" smtClean="0">
                        <a:latin typeface="Cambria Math" panose="02040503050406030204" pitchFamily="18" charset="0"/>
                      </a:rPr>
                      <m:t>≈2300</m:t>
                    </m:r>
                  </m:oMath>
                </a14:m>
                <a:r>
                  <a:rPr lang="en-US" sz="1100" dirty="0"/>
                  <a:t> keV</a:t>
                </a:r>
              </a:p>
            </p:txBody>
          </p:sp>
        </mc:Choice>
        <mc:Fallback>
          <p:sp>
            <p:nvSpPr>
              <p:cNvPr id="5" name="TextBox 4">
                <a:extLst>
                  <a:ext uri="{FF2B5EF4-FFF2-40B4-BE49-F238E27FC236}">
                    <a16:creationId xmlns:a16="http://schemas.microsoft.com/office/drawing/2014/main" id="{C1B42D97-5378-16D6-7FB9-CAEFB810BC54}"/>
                  </a:ext>
                </a:extLst>
              </p:cNvPr>
              <p:cNvSpPr txBox="1">
                <a:spLocks noRot="1" noChangeAspect="1" noMove="1" noResize="1" noEditPoints="1" noAdjustHandles="1" noChangeArrowheads="1" noChangeShapeType="1" noTextEdit="1"/>
              </p:cNvSpPr>
              <p:nvPr/>
            </p:nvSpPr>
            <p:spPr>
              <a:xfrm>
                <a:off x="7312954" y="4567153"/>
                <a:ext cx="1328890" cy="430887"/>
              </a:xfrm>
              <a:prstGeom prst="rect">
                <a:avLst/>
              </a:prstGeom>
              <a:blipFill>
                <a:blip r:embed="rId8"/>
                <a:stretch>
                  <a:fillRect t="-1408" b="-8451"/>
                </a:stretch>
              </a:blipFill>
            </p:spPr>
            <p:txBody>
              <a:bodyPr/>
              <a:lstStyle/>
              <a:p>
                <a:r>
                  <a:rPr lang="en-US">
                    <a:noFill/>
                  </a:rPr>
                  <a:t> </a:t>
                </a:r>
              </a:p>
            </p:txBody>
          </p:sp>
        </mc:Fallback>
      </mc:AlternateContent>
    </p:spTree>
    <p:extLst>
      <p:ext uri="{BB962C8B-B14F-4D97-AF65-F5344CB8AC3E}">
        <p14:creationId xmlns:p14="http://schemas.microsoft.com/office/powerpoint/2010/main" val="160154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21</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225108" y="312201"/>
                <a:ext cx="8521700" cy="615523"/>
              </a:xfrm>
              <a:prstGeom prst="rect">
                <a:avLst/>
              </a:prstGeom>
              <a:noFill/>
            </p:spPr>
            <p:txBody>
              <a:bodyPr wrap="square" rtlCol="0">
                <a:spAutoFit/>
              </a:bodyPr>
              <a:lstStyle/>
              <a:p>
                <a:pPr defTabSz="685800">
                  <a:buClrTx/>
                </a:pPr>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Generalized Screening Mass: </a:t>
                </a:r>
                <a14:m>
                  <m:oMath xmlns:m="http://schemas.openxmlformats.org/officeDocument/2006/math">
                    <m:sSub>
                      <m:sSub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b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𝒎</m:t>
                        </m:r>
                      </m:e>
                      <m: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𝒔</m:t>
                        </m:r>
                      </m:sub>
                    </m:s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𝚽</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oMath>
                </a14:m>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225108" y="312201"/>
                <a:ext cx="8521700" cy="615523"/>
              </a:xfrm>
              <a:prstGeom prst="rect">
                <a:avLst/>
              </a:prstGeom>
              <a:blipFill>
                <a:blip r:embed="rId2"/>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302BEE0-F51A-0A82-C0AD-2AD27A7DF860}"/>
              </a:ext>
            </a:extLst>
          </p:cNvPr>
          <p:cNvPicPr>
            <a:picLocks noChangeAspect="1"/>
          </p:cNvPicPr>
          <p:nvPr/>
        </p:nvPicPr>
        <p:blipFill>
          <a:blip r:embed="rId3"/>
          <a:stretch>
            <a:fillRect/>
          </a:stretch>
        </p:blipFill>
        <p:spPr>
          <a:xfrm>
            <a:off x="5865170" y="145747"/>
            <a:ext cx="2881638" cy="757823"/>
          </a:xfrm>
          <a:prstGeom prst="rect">
            <a:avLst/>
          </a:prstGeom>
          <a:ln>
            <a:solidFill>
              <a:srgbClr val="C00000"/>
            </a:solidFill>
            <a:prstDash val="dash"/>
          </a:ln>
        </p:spPr>
      </p:pic>
      <p:pic>
        <p:nvPicPr>
          <p:cNvPr id="8" name="Picture 7">
            <a:extLst>
              <a:ext uri="{FF2B5EF4-FFF2-40B4-BE49-F238E27FC236}">
                <a16:creationId xmlns:a16="http://schemas.microsoft.com/office/drawing/2014/main" id="{7E155985-7F57-8532-9A5E-FFB7D36F2A0C}"/>
              </a:ext>
            </a:extLst>
          </p:cNvPr>
          <p:cNvPicPr>
            <a:picLocks noChangeAspect="1"/>
          </p:cNvPicPr>
          <p:nvPr/>
        </p:nvPicPr>
        <p:blipFill>
          <a:blip r:embed="rId4"/>
          <a:srcRect/>
          <a:stretch/>
        </p:blipFill>
        <p:spPr>
          <a:xfrm>
            <a:off x="4146189" y="1010274"/>
            <a:ext cx="4947063" cy="3759768"/>
          </a:xfrm>
          <a:prstGeom prst="rect">
            <a:avLst/>
          </a:prstGeom>
        </p:spPr>
      </p:pic>
      <p:pic>
        <p:nvPicPr>
          <p:cNvPr id="1028" name="Picture 4">
            <a:extLst>
              <a:ext uri="{FF2B5EF4-FFF2-40B4-BE49-F238E27FC236}">
                <a16:creationId xmlns:a16="http://schemas.microsoft.com/office/drawing/2014/main" id="{81BBCF98-8A84-808B-D12A-84E6AD73C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74" y="3094266"/>
            <a:ext cx="2613342" cy="5294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DC9A5C8-12B6-B29F-36C6-115DFB36B7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874" y="1956769"/>
            <a:ext cx="2068673" cy="5681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CCA8E8-49D4-1044-CD56-8B743E95EE45}"/>
              </a:ext>
            </a:extLst>
          </p:cNvPr>
          <p:cNvSpPr txBox="1"/>
          <p:nvPr/>
        </p:nvSpPr>
        <p:spPr>
          <a:xfrm>
            <a:off x="288608" y="1488044"/>
            <a:ext cx="2600642" cy="369332"/>
          </a:xfrm>
          <a:prstGeom prst="rect">
            <a:avLst/>
          </a:prstGeom>
          <a:noFill/>
        </p:spPr>
        <p:txBody>
          <a:bodyPr wrap="square" rtlCol="0">
            <a:spAutoFit/>
          </a:bodyPr>
          <a:lstStyle/>
          <a:p>
            <a:r>
              <a:rPr lang="en-US" sz="1800" u="sng" dirty="0">
                <a:latin typeface="+mn-lt"/>
              </a:rPr>
              <a:t>Weak screening           _</a:t>
            </a:r>
          </a:p>
        </p:txBody>
      </p:sp>
      <p:sp>
        <p:nvSpPr>
          <p:cNvPr id="13" name="TextBox 12">
            <a:extLst>
              <a:ext uri="{FF2B5EF4-FFF2-40B4-BE49-F238E27FC236}">
                <a16:creationId xmlns:a16="http://schemas.microsoft.com/office/drawing/2014/main" id="{C7ED9736-B982-CAB5-4E83-3F0C538B987D}"/>
              </a:ext>
            </a:extLst>
          </p:cNvPr>
          <p:cNvSpPr txBox="1"/>
          <p:nvPr/>
        </p:nvSpPr>
        <p:spPr>
          <a:xfrm>
            <a:off x="225108" y="2671660"/>
            <a:ext cx="3070542" cy="369332"/>
          </a:xfrm>
          <a:prstGeom prst="rect">
            <a:avLst/>
          </a:prstGeom>
          <a:noFill/>
        </p:spPr>
        <p:txBody>
          <a:bodyPr wrap="square" rtlCol="0">
            <a:spAutoFit/>
          </a:bodyPr>
          <a:lstStyle/>
          <a:p>
            <a:r>
              <a:rPr lang="en-US" sz="1800" u="sng" dirty="0">
                <a:solidFill>
                  <a:srgbClr val="C00000"/>
                </a:solidFill>
                <a:latin typeface="+mn-lt"/>
              </a:rPr>
              <a:t>Boltzmann screening             _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557429-1E21-514A-172F-1F0B33E3E76A}"/>
                  </a:ext>
                </a:extLst>
              </p:cNvPr>
              <p:cNvSpPr txBox="1"/>
              <p:nvPr/>
            </p:nvSpPr>
            <p:spPr>
              <a:xfrm>
                <a:off x="288608" y="891126"/>
                <a:ext cx="3987800" cy="584775"/>
              </a:xfrm>
              <a:prstGeom prst="rect">
                <a:avLst/>
              </a:prstGeom>
              <a:noFill/>
            </p:spPr>
            <p:txBody>
              <a:bodyPr wrap="square" rtlCol="0">
                <a:spAutoFit/>
              </a:bodyPr>
              <a:lstStyle/>
              <a:p>
                <a:r>
                  <a:rPr lang="en-US" sz="1600" dirty="0">
                    <a:latin typeface="+mn-lt"/>
                  </a:rPr>
                  <a:t>We show us the strength of the screening mass as a function of potential </a:t>
                </a:r>
                <a14:m>
                  <m:oMath xmlns:m="http://schemas.openxmlformats.org/officeDocument/2006/math">
                    <m:r>
                      <m:rPr>
                        <m:sty m:val="p"/>
                      </m:rPr>
                      <a:rPr lang="en-US" sz="1600" b="0" i="0" smtClean="0">
                        <a:latin typeface="Cambria Math" panose="02040503050406030204" pitchFamily="18" charset="0"/>
                      </a:rPr>
                      <m:t>e</m:t>
                    </m:r>
                    <m:r>
                      <a:rPr lang="en-US" sz="1600" b="0" i="1" smtClean="0">
                        <a:latin typeface="Cambria Math" panose="02040503050406030204" pitchFamily="18" charset="0"/>
                      </a:rPr>
                      <m:t>𝜙</m:t>
                    </m:r>
                  </m:oMath>
                </a14:m>
                <a:r>
                  <a:rPr lang="en-US" sz="1600" dirty="0">
                    <a:latin typeface="+mn-lt"/>
                  </a:rPr>
                  <a:t>.</a:t>
                </a:r>
              </a:p>
            </p:txBody>
          </p:sp>
        </mc:Choice>
        <mc:Fallback xmlns="">
          <p:sp>
            <p:nvSpPr>
              <p:cNvPr id="15" name="TextBox 14">
                <a:extLst>
                  <a:ext uri="{FF2B5EF4-FFF2-40B4-BE49-F238E27FC236}">
                    <a16:creationId xmlns:a16="http://schemas.microsoft.com/office/drawing/2014/main" id="{01557429-1E21-514A-172F-1F0B33E3E76A}"/>
                  </a:ext>
                </a:extLst>
              </p:cNvPr>
              <p:cNvSpPr txBox="1">
                <a:spLocks noRot="1" noChangeAspect="1" noMove="1" noResize="1" noEditPoints="1" noAdjustHandles="1" noChangeArrowheads="1" noChangeShapeType="1" noTextEdit="1"/>
              </p:cNvSpPr>
              <p:nvPr/>
            </p:nvSpPr>
            <p:spPr>
              <a:xfrm>
                <a:off x="288608" y="891126"/>
                <a:ext cx="3987800" cy="584775"/>
              </a:xfrm>
              <a:prstGeom prst="rect">
                <a:avLst/>
              </a:prstGeom>
              <a:blipFill>
                <a:blip r:embed="rId7"/>
                <a:stretch>
                  <a:fillRect l="-763" t="-3125" b="-125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943B695-6D4B-F1C7-F06C-D7BA9DD4BD8E}"/>
              </a:ext>
            </a:extLst>
          </p:cNvPr>
          <p:cNvSpPr txBox="1"/>
          <p:nvPr/>
        </p:nvSpPr>
        <p:spPr>
          <a:xfrm>
            <a:off x="2635250" y="1979242"/>
            <a:ext cx="1320800" cy="523220"/>
          </a:xfrm>
          <a:prstGeom prst="rect">
            <a:avLst/>
          </a:prstGeom>
          <a:noFill/>
        </p:spPr>
        <p:txBody>
          <a:bodyPr wrap="square" rtlCol="0">
            <a:spAutoFit/>
          </a:bodyPr>
          <a:lstStyle/>
          <a:p>
            <a:r>
              <a:rPr lang="en-US" dirty="0">
                <a:latin typeface="+mn-lt"/>
              </a:rPr>
              <a:t>Large distance behavior</a:t>
            </a:r>
          </a:p>
        </p:txBody>
      </p:sp>
      <p:sp>
        <p:nvSpPr>
          <p:cNvPr id="18" name="TextBox 17">
            <a:extLst>
              <a:ext uri="{FF2B5EF4-FFF2-40B4-BE49-F238E27FC236}">
                <a16:creationId xmlns:a16="http://schemas.microsoft.com/office/drawing/2014/main" id="{2D5DA12F-A293-2678-C0CB-02FCAAB5FEB0}"/>
              </a:ext>
            </a:extLst>
          </p:cNvPr>
          <p:cNvSpPr txBox="1"/>
          <p:nvPr/>
        </p:nvSpPr>
        <p:spPr>
          <a:xfrm>
            <a:off x="122842" y="3667600"/>
            <a:ext cx="4426363" cy="1077218"/>
          </a:xfrm>
          <a:prstGeom prst="rect">
            <a:avLst/>
          </a:prstGeom>
          <a:noFill/>
        </p:spPr>
        <p:txBody>
          <a:bodyPr wrap="square" rtlCol="0">
            <a:spAutoFit/>
          </a:bodyPr>
          <a:lstStyle/>
          <a:p>
            <a:r>
              <a:rPr lang="en-US" sz="1600" dirty="0">
                <a:latin typeface="+mn-lt"/>
              </a:rPr>
              <a:t>The screening mass using </a:t>
            </a:r>
            <a:r>
              <a:rPr lang="en-US" sz="1600" b="1" dirty="0">
                <a:latin typeface="+mn-lt"/>
              </a:rPr>
              <a:t>Boltzmann statistics over predicts </a:t>
            </a:r>
            <a:r>
              <a:rPr lang="en-US" sz="1600" dirty="0">
                <a:latin typeface="+mn-lt"/>
              </a:rPr>
              <a:t>the amount of screening due to the </a:t>
            </a:r>
            <a:r>
              <a:rPr lang="en-US" sz="1600" b="1" dirty="0">
                <a:latin typeface="+mn-lt"/>
              </a:rPr>
              <a:t>large local density </a:t>
            </a:r>
            <a:r>
              <a:rPr lang="en-US" sz="1600" dirty="0">
                <a:latin typeface="+mn-lt"/>
              </a:rPr>
              <a:t>in the polarization cloud around the nucleus</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BFE5BB2F-CB93-28A2-340F-242867E5B4D1}"/>
                  </a:ext>
                </a:extLst>
              </p:cNvPr>
              <p:cNvSpPr txBox="1"/>
              <p:nvPr/>
            </p:nvSpPr>
            <p:spPr>
              <a:xfrm>
                <a:off x="7312954" y="4567153"/>
                <a:ext cx="1328890" cy="430887"/>
              </a:xfrm>
              <a:prstGeom prst="rect">
                <a:avLst/>
              </a:prstGeom>
              <a:noFill/>
            </p:spPr>
            <p:txBody>
              <a:bodyPr wrap="none" rtlCol="0">
                <a:spAutoFit/>
              </a:bodyPr>
              <a:lstStyle/>
              <a:p>
                <a14:m>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𝐸</m:t>
                        </m:r>
                      </m:e>
                      <m:sub>
                        <m:r>
                          <a:rPr lang="en-US" sz="1100" b="0" i="1" smtClean="0">
                            <a:latin typeface="Cambria Math" panose="02040503050406030204" pitchFamily="18" charset="0"/>
                          </a:rPr>
                          <m:t>𝐺</m:t>
                        </m:r>
                      </m:sub>
                    </m:sSub>
                    <m:r>
                      <a:rPr lang="en-US" sz="1100" b="0" i="1" smtClean="0">
                        <a:latin typeface="Cambria Math" panose="02040503050406030204" pitchFamily="18" charset="0"/>
                      </a:rPr>
                      <m:t>≈390</m:t>
                    </m:r>
                  </m:oMath>
                </a14:m>
                <a:r>
                  <a:rPr lang="en-US" sz="1100" dirty="0"/>
                  <a:t> keV</a:t>
                </a:r>
              </a:p>
              <a:p>
                <a14:m>
                  <m:oMath xmlns:m="http://schemas.openxmlformats.org/officeDocument/2006/math">
                    <m:r>
                      <a:rPr lang="en-US" sz="1100" b="0" i="1" smtClean="0">
                        <a:latin typeface="Cambria Math" panose="02040503050406030204" pitchFamily="18" charset="0"/>
                      </a:rPr>
                      <m:t>𝑒</m:t>
                    </m:r>
                    <m:r>
                      <a:rPr lang="en-US" sz="1100" b="0" i="1" smtClean="0">
                        <a:latin typeface="Cambria Math" panose="02040503050406030204" pitchFamily="18" charset="0"/>
                      </a:rPr>
                      <m:t>𝜙</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0</m:t>
                        </m:r>
                      </m:e>
                    </m:d>
                    <m:r>
                      <a:rPr lang="en-US" sz="1100" b="0" i="1" smtClean="0">
                        <a:latin typeface="Cambria Math" panose="02040503050406030204" pitchFamily="18" charset="0"/>
                      </a:rPr>
                      <m:t>≈2300</m:t>
                    </m:r>
                  </m:oMath>
                </a14:m>
                <a:r>
                  <a:rPr lang="en-US" sz="1100" dirty="0"/>
                  <a:t> keV</a:t>
                </a:r>
              </a:p>
            </p:txBody>
          </p:sp>
        </mc:Choice>
        <mc:Fallback>
          <p:sp>
            <p:nvSpPr>
              <p:cNvPr id="2" name="TextBox 1">
                <a:extLst>
                  <a:ext uri="{FF2B5EF4-FFF2-40B4-BE49-F238E27FC236}">
                    <a16:creationId xmlns:a16="http://schemas.microsoft.com/office/drawing/2014/main" id="{BFE5BB2F-CB93-28A2-340F-242867E5B4D1}"/>
                  </a:ext>
                </a:extLst>
              </p:cNvPr>
              <p:cNvSpPr txBox="1">
                <a:spLocks noRot="1" noChangeAspect="1" noMove="1" noResize="1" noEditPoints="1" noAdjustHandles="1" noChangeArrowheads="1" noChangeShapeType="1" noTextEdit="1"/>
              </p:cNvSpPr>
              <p:nvPr/>
            </p:nvSpPr>
            <p:spPr>
              <a:xfrm>
                <a:off x="7312954" y="4567153"/>
                <a:ext cx="1328890" cy="430887"/>
              </a:xfrm>
              <a:prstGeom prst="rect">
                <a:avLst/>
              </a:prstGeom>
              <a:blipFill>
                <a:blip r:embed="rId2"/>
                <a:stretch>
                  <a:fillRect t="-1408" b="-8451"/>
                </a:stretch>
              </a:blipFill>
            </p:spPr>
            <p:txBody>
              <a:bodyPr/>
              <a:lstStyle/>
              <a:p>
                <a:r>
                  <a:rPr lang="en-US">
                    <a:noFill/>
                  </a:rPr>
                  <a:t> </a:t>
                </a:r>
              </a:p>
            </p:txBody>
          </p:sp>
        </mc:Fallback>
      </mc:AlternateContent>
    </p:spTree>
    <p:extLst>
      <p:ext uri="{BB962C8B-B14F-4D97-AF65-F5344CB8AC3E}">
        <p14:creationId xmlns:p14="http://schemas.microsoft.com/office/powerpoint/2010/main" val="815139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22</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225108" y="312201"/>
                <a:ext cx="8521700" cy="615523"/>
              </a:xfrm>
              <a:prstGeom prst="rect">
                <a:avLst/>
              </a:prstGeom>
              <a:noFill/>
            </p:spPr>
            <p:txBody>
              <a:bodyPr wrap="square" rtlCol="0">
                <a:spAutoFit/>
              </a:bodyPr>
              <a:lstStyle/>
              <a:p>
                <a:pPr defTabSz="685800">
                  <a:buClrTx/>
                </a:pPr>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Generalized Screening Mass: </a:t>
                </a:r>
                <a14:m>
                  <m:oMath xmlns:m="http://schemas.openxmlformats.org/officeDocument/2006/math">
                    <m:sSub>
                      <m:sSub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b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𝒎</m:t>
                        </m:r>
                      </m:e>
                      <m: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𝒔</m:t>
                        </m:r>
                      </m:sub>
                    </m:s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𝚽</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oMath>
                </a14:m>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225108" y="312201"/>
                <a:ext cx="8521700" cy="615523"/>
              </a:xfrm>
              <a:prstGeom prst="rect">
                <a:avLst/>
              </a:prstGeom>
              <a:blipFill>
                <a:blip r:embed="rId2"/>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302BEE0-F51A-0A82-C0AD-2AD27A7DF860}"/>
              </a:ext>
            </a:extLst>
          </p:cNvPr>
          <p:cNvPicPr>
            <a:picLocks noChangeAspect="1"/>
          </p:cNvPicPr>
          <p:nvPr/>
        </p:nvPicPr>
        <p:blipFill>
          <a:blip r:embed="rId3"/>
          <a:stretch>
            <a:fillRect/>
          </a:stretch>
        </p:blipFill>
        <p:spPr>
          <a:xfrm>
            <a:off x="5865170" y="145747"/>
            <a:ext cx="2881638" cy="757823"/>
          </a:xfrm>
          <a:prstGeom prst="rect">
            <a:avLst/>
          </a:prstGeom>
          <a:ln>
            <a:solidFill>
              <a:srgbClr val="C00000"/>
            </a:solidFill>
            <a:prstDash val="dash"/>
          </a:ln>
        </p:spPr>
      </p:pic>
      <p:pic>
        <p:nvPicPr>
          <p:cNvPr id="8" name="Picture 7">
            <a:extLst>
              <a:ext uri="{FF2B5EF4-FFF2-40B4-BE49-F238E27FC236}">
                <a16:creationId xmlns:a16="http://schemas.microsoft.com/office/drawing/2014/main" id="{7E155985-7F57-8532-9A5E-FFB7D36F2A0C}"/>
              </a:ext>
            </a:extLst>
          </p:cNvPr>
          <p:cNvPicPr>
            <a:picLocks noChangeAspect="1"/>
          </p:cNvPicPr>
          <p:nvPr/>
        </p:nvPicPr>
        <p:blipFill>
          <a:blip r:embed="rId4"/>
          <a:srcRect/>
          <a:stretch/>
        </p:blipFill>
        <p:spPr>
          <a:xfrm>
            <a:off x="4146189" y="1010274"/>
            <a:ext cx="4947063" cy="3759768"/>
          </a:xfrm>
          <a:prstGeom prst="rect">
            <a:avLst/>
          </a:prstGeom>
        </p:spPr>
      </p:pic>
      <p:pic>
        <p:nvPicPr>
          <p:cNvPr id="1028" name="Picture 4">
            <a:extLst>
              <a:ext uri="{FF2B5EF4-FFF2-40B4-BE49-F238E27FC236}">
                <a16:creationId xmlns:a16="http://schemas.microsoft.com/office/drawing/2014/main" id="{81BBCF98-8A84-808B-D12A-84E6AD73C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74" y="3094266"/>
            <a:ext cx="2613342" cy="5294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6291726-28FF-48D2-6B97-5835EF87A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608" y="4240568"/>
            <a:ext cx="4478375" cy="5294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DC9A5C8-12B6-B29F-36C6-115DFB36B7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874" y="1956769"/>
            <a:ext cx="2068673" cy="5681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CCA8E8-49D4-1044-CD56-8B743E95EE45}"/>
              </a:ext>
            </a:extLst>
          </p:cNvPr>
          <p:cNvSpPr txBox="1"/>
          <p:nvPr/>
        </p:nvSpPr>
        <p:spPr>
          <a:xfrm>
            <a:off x="288608" y="1488044"/>
            <a:ext cx="2600642" cy="369332"/>
          </a:xfrm>
          <a:prstGeom prst="rect">
            <a:avLst/>
          </a:prstGeom>
          <a:noFill/>
        </p:spPr>
        <p:txBody>
          <a:bodyPr wrap="square" rtlCol="0">
            <a:spAutoFit/>
          </a:bodyPr>
          <a:lstStyle/>
          <a:p>
            <a:r>
              <a:rPr lang="en-US" sz="1800" u="sng" dirty="0">
                <a:latin typeface="+mn-lt"/>
              </a:rPr>
              <a:t>Weak screening           _</a:t>
            </a:r>
          </a:p>
        </p:txBody>
      </p:sp>
      <p:sp>
        <p:nvSpPr>
          <p:cNvPr id="13" name="TextBox 12">
            <a:extLst>
              <a:ext uri="{FF2B5EF4-FFF2-40B4-BE49-F238E27FC236}">
                <a16:creationId xmlns:a16="http://schemas.microsoft.com/office/drawing/2014/main" id="{C7ED9736-B982-CAB5-4E83-3F0C538B987D}"/>
              </a:ext>
            </a:extLst>
          </p:cNvPr>
          <p:cNvSpPr txBox="1"/>
          <p:nvPr/>
        </p:nvSpPr>
        <p:spPr>
          <a:xfrm>
            <a:off x="225108" y="2671660"/>
            <a:ext cx="3070542" cy="369332"/>
          </a:xfrm>
          <a:prstGeom prst="rect">
            <a:avLst/>
          </a:prstGeom>
          <a:noFill/>
        </p:spPr>
        <p:txBody>
          <a:bodyPr wrap="square" rtlCol="0">
            <a:spAutoFit/>
          </a:bodyPr>
          <a:lstStyle/>
          <a:p>
            <a:r>
              <a:rPr lang="en-US" sz="1800" u="sng" dirty="0">
                <a:solidFill>
                  <a:srgbClr val="C00000"/>
                </a:solidFill>
                <a:latin typeface="+mn-lt"/>
              </a:rPr>
              <a:t>Boltzmann screening             _ </a:t>
            </a:r>
          </a:p>
        </p:txBody>
      </p:sp>
      <p:sp>
        <p:nvSpPr>
          <p:cNvPr id="14" name="TextBox 13">
            <a:extLst>
              <a:ext uri="{FF2B5EF4-FFF2-40B4-BE49-F238E27FC236}">
                <a16:creationId xmlns:a16="http://schemas.microsoft.com/office/drawing/2014/main" id="{A25468B7-9637-DBF4-24DC-08189908364E}"/>
              </a:ext>
            </a:extLst>
          </p:cNvPr>
          <p:cNvSpPr txBox="1"/>
          <p:nvPr/>
        </p:nvSpPr>
        <p:spPr>
          <a:xfrm>
            <a:off x="225108" y="3871782"/>
            <a:ext cx="3489642" cy="369332"/>
          </a:xfrm>
          <a:prstGeom prst="rect">
            <a:avLst/>
          </a:prstGeom>
          <a:noFill/>
        </p:spPr>
        <p:txBody>
          <a:bodyPr wrap="square" rtlCol="0">
            <a:spAutoFit/>
          </a:bodyPr>
          <a:lstStyle/>
          <a:p>
            <a:r>
              <a:rPr lang="en-US" sz="1800" u="sng" dirty="0">
                <a:solidFill>
                  <a:schemeClr val="accent1"/>
                </a:solidFill>
                <a:latin typeface="+mn-lt"/>
              </a:rPr>
              <a:t>Fermi-Dirac screening                    _</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557429-1E21-514A-172F-1F0B33E3E76A}"/>
                  </a:ext>
                </a:extLst>
              </p:cNvPr>
              <p:cNvSpPr txBox="1"/>
              <p:nvPr/>
            </p:nvSpPr>
            <p:spPr>
              <a:xfrm>
                <a:off x="288608" y="891126"/>
                <a:ext cx="3987800" cy="584775"/>
              </a:xfrm>
              <a:prstGeom prst="rect">
                <a:avLst/>
              </a:prstGeom>
              <a:noFill/>
            </p:spPr>
            <p:txBody>
              <a:bodyPr wrap="square" rtlCol="0">
                <a:spAutoFit/>
              </a:bodyPr>
              <a:lstStyle/>
              <a:p>
                <a:r>
                  <a:rPr lang="en-US" sz="1600" dirty="0">
                    <a:latin typeface="+mn-lt"/>
                  </a:rPr>
                  <a:t>We show us the strength of the screening mass as a function of potential </a:t>
                </a:r>
                <a14:m>
                  <m:oMath xmlns:m="http://schemas.openxmlformats.org/officeDocument/2006/math">
                    <m:r>
                      <m:rPr>
                        <m:sty m:val="p"/>
                      </m:rPr>
                      <a:rPr lang="en-US" sz="1600" b="0" i="0" smtClean="0">
                        <a:latin typeface="Cambria Math" panose="02040503050406030204" pitchFamily="18" charset="0"/>
                      </a:rPr>
                      <m:t>e</m:t>
                    </m:r>
                    <m:r>
                      <a:rPr lang="en-US" sz="1600" b="0" i="1" smtClean="0">
                        <a:latin typeface="Cambria Math" panose="02040503050406030204" pitchFamily="18" charset="0"/>
                      </a:rPr>
                      <m:t>𝜙</m:t>
                    </m:r>
                  </m:oMath>
                </a14:m>
                <a:r>
                  <a:rPr lang="en-US" sz="1600" dirty="0">
                    <a:latin typeface="+mn-lt"/>
                  </a:rPr>
                  <a:t>.</a:t>
                </a:r>
              </a:p>
            </p:txBody>
          </p:sp>
        </mc:Choice>
        <mc:Fallback xmlns="">
          <p:sp>
            <p:nvSpPr>
              <p:cNvPr id="15" name="TextBox 14">
                <a:extLst>
                  <a:ext uri="{FF2B5EF4-FFF2-40B4-BE49-F238E27FC236}">
                    <a16:creationId xmlns:a16="http://schemas.microsoft.com/office/drawing/2014/main" id="{01557429-1E21-514A-172F-1F0B33E3E76A}"/>
                  </a:ext>
                </a:extLst>
              </p:cNvPr>
              <p:cNvSpPr txBox="1">
                <a:spLocks noRot="1" noChangeAspect="1" noMove="1" noResize="1" noEditPoints="1" noAdjustHandles="1" noChangeArrowheads="1" noChangeShapeType="1" noTextEdit="1"/>
              </p:cNvSpPr>
              <p:nvPr/>
            </p:nvSpPr>
            <p:spPr>
              <a:xfrm>
                <a:off x="288608" y="891126"/>
                <a:ext cx="3987800" cy="584775"/>
              </a:xfrm>
              <a:prstGeom prst="rect">
                <a:avLst/>
              </a:prstGeom>
              <a:blipFill>
                <a:blip r:embed="rId8"/>
                <a:stretch>
                  <a:fillRect l="-763" t="-3125" b="-125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E1EAA03D-3C02-EFD6-FAEF-B125B7BA3216}"/>
              </a:ext>
            </a:extLst>
          </p:cNvPr>
          <p:cNvSpPr txBox="1"/>
          <p:nvPr/>
        </p:nvSpPr>
        <p:spPr>
          <a:xfrm>
            <a:off x="2635250" y="1979242"/>
            <a:ext cx="1320800" cy="523220"/>
          </a:xfrm>
          <a:prstGeom prst="rect">
            <a:avLst/>
          </a:prstGeom>
          <a:noFill/>
        </p:spPr>
        <p:txBody>
          <a:bodyPr wrap="square" rtlCol="0">
            <a:spAutoFit/>
          </a:bodyPr>
          <a:lstStyle/>
          <a:p>
            <a:r>
              <a:rPr lang="en-US" dirty="0">
                <a:latin typeface="+mn-lt"/>
              </a:rPr>
              <a:t>Large distance behavior</a:t>
            </a:r>
          </a:p>
        </p:txBody>
      </p:sp>
      <p:sp>
        <p:nvSpPr>
          <p:cNvPr id="3" name="TextBox 2">
            <a:extLst>
              <a:ext uri="{FF2B5EF4-FFF2-40B4-BE49-F238E27FC236}">
                <a16:creationId xmlns:a16="http://schemas.microsoft.com/office/drawing/2014/main" id="{F9930373-5BB8-A965-E2C9-DC0594E31151}"/>
              </a:ext>
            </a:extLst>
          </p:cNvPr>
          <p:cNvSpPr txBox="1"/>
          <p:nvPr/>
        </p:nvSpPr>
        <p:spPr>
          <a:xfrm>
            <a:off x="3060520" y="3107795"/>
            <a:ext cx="1320800" cy="523220"/>
          </a:xfrm>
          <a:prstGeom prst="rect">
            <a:avLst/>
          </a:prstGeom>
          <a:noFill/>
        </p:spPr>
        <p:txBody>
          <a:bodyPr wrap="square" rtlCol="0">
            <a:spAutoFit/>
          </a:bodyPr>
          <a:lstStyle/>
          <a:p>
            <a:r>
              <a:rPr lang="en-US" dirty="0">
                <a:solidFill>
                  <a:srgbClr val="C00000"/>
                </a:solidFill>
                <a:latin typeface="+mn-lt"/>
              </a:rPr>
              <a:t>Overpredicts screening</a:t>
            </a:r>
          </a:p>
        </p:txBody>
      </p:sp>
      <p:sp>
        <p:nvSpPr>
          <p:cNvPr id="5" name="TextBox 4">
            <a:extLst>
              <a:ext uri="{FF2B5EF4-FFF2-40B4-BE49-F238E27FC236}">
                <a16:creationId xmlns:a16="http://schemas.microsoft.com/office/drawing/2014/main" id="{9496579C-BE9A-DF3F-87DD-6C2A79846B02}"/>
              </a:ext>
            </a:extLst>
          </p:cNvPr>
          <p:cNvSpPr txBox="1"/>
          <p:nvPr/>
        </p:nvSpPr>
        <p:spPr>
          <a:xfrm>
            <a:off x="4982292" y="2892351"/>
            <a:ext cx="1977308" cy="738664"/>
          </a:xfrm>
          <a:prstGeom prst="rect">
            <a:avLst/>
          </a:prstGeom>
          <a:noFill/>
          <a:ln>
            <a:solidFill>
              <a:srgbClr val="4472C4"/>
            </a:solidFill>
            <a:prstDash val="dash"/>
          </a:ln>
        </p:spPr>
        <p:txBody>
          <a:bodyPr wrap="square" rtlCol="0">
            <a:spAutoFit/>
          </a:bodyPr>
          <a:lstStyle/>
          <a:p>
            <a:r>
              <a:rPr lang="en-US" dirty="0">
                <a:solidFill>
                  <a:schemeClr val="accent1"/>
                </a:solidFill>
                <a:latin typeface="+mn-lt"/>
              </a:rPr>
              <a:t>We use Fermi-Dirac statistics to describe the polarization cloud </a:t>
            </a:r>
          </a:p>
        </p:txBody>
      </p:sp>
      <p:cxnSp>
        <p:nvCxnSpPr>
          <p:cNvPr id="7" name="Straight Arrow Connector 6">
            <a:extLst>
              <a:ext uri="{FF2B5EF4-FFF2-40B4-BE49-F238E27FC236}">
                <a16:creationId xmlns:a16="http://schemas.microsoft.com/office/drawing/2014/main" id="{73D94E27-DE8B-00F3-114E-AAF2E95A1A96}"/>
              </a:ext>
            </a:extLst>
          </p:cNvPr>
          <p:cNvCxnSpPr>
            <a:cxnSpLocks/>
          </p:cNvCxnSpPr>
          <p:nvPr/>
        </p:nvCxnSpPr>
        <p:spPr>
          <a:xfrm>
            <a:off x="7962900" y="1979242"/>
            <a:ext cx="0" cy="1066997"/>
          </a:xfrm>
          <a:prstGeom prst="straightConnector1">
            <a:avLst/>
          </a:prstGeom>
          <a:ln w="190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40FD9C90-E1AF-BBFA-ECC8-8980D30DB99F}"/>
              </a:ext>
            </a:extLst>
          </p:cNvPr>
          <p:cNvSpPr txBox="1"/>
          <p:nvPr/>
        </p:nvSpPr>
        <p:spPr>
          <a:xfrm>
            <a:off x="8060567" y="2179296"/>
            <a:ext cx="908099" cy="646331"/>
          </a:xfrm>
          <a:prstGeom prst="rect">
            <a:avLst/>
          </a:prstGeom>
          <a:noFill/>
        </p:spPr>
        <p:txBody>
          <a:bodyPr wrap="square" rtlCol="0">
            <a:spAutoFit/>
          </a:bodyPr>
          <a:lstStyle/>
          <a:p>
            <a:r>
              <a:rPr lang="en-US" sz="1200" dirty="0">
                <a:solidFill>
                  <a:schemeClr val="accent6"/>
                </a:solidFill>
              </a:rPr>
              <a:t>Stacking of fermion states</a:t>
            </a:r>
          </a:p>
        </p:txBody>
      </p:sp>
      <p:pic>
        <p:nvPicPr>
          <p:cNvPr id="16" name="Picture 15">
            <a:extLst>
              <a:ext uri="{FF2B5EF4-FFF2-40B4-BE49-F238E27FC236}">
                <a16:creationId xmlns:a16="http://schemas.microsoft.com/office/drawing/2014/main" id="{A8862350-7DC3-7CAC-19F6-73DAB293AA0D}"/>
              </a:ext>
            </a:extLst>
          </p:cNvPr>
          <p:cNvPicPr>
            <a:picLocks noChangeAspect="1"/>
          </p:cNvPicPr>
          <p:nvPr/>
        </p:nvPicPr>
        <p:blipFill>
          <a:blip r:embed="rId9"/>
          <a:stretch>
            <a:fillRect/>
          </a:stretch>
        </p:blipFill>
        <p:spPr>
          <a:xfrm>
            <a:off x="5143938" y="4569614"/>
            <a:ext cx="983855" cy="428139"/>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8B0AD48-791D-D94A-8F0E-4C7E689BC481}"/>
                  </a:ext>
                </a:extLst>
              </p:cNvPr>
              <p:cNvSpPr txBox="1"/>
              <p:nvPr/>
            </p:nvSpPr>
            <p:spPr>
              <a:xfrm>
                <a:off x="7312954" y="4567153"/>
                <a:ext cx="1328890" cy="430887"/>
              </a:xfrm>
              <a:prstGeom prst="rect">
                <a:avLst/>
              </a:prstGeom>
              <a:noFill/>
            </p:spPr>
            <p:txBody>
              <a:bodyPr wrap="none" rtlCol="0">
                <a:spAutoFit/>
              </a:bodyPr>
              <a:lstStyle/>
              <a:p>
                <a14:m>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𝐸</m:t>
                        </m:r>
                      </m:e>
                      <m:sub>
                        <m:r>
                          <a:rPr lang="en-US" sz="1100" b="0" i="1" smtClean="0">
                            <a:latin typeface="Cambria Math" panose="02040503050406030204" pitchFamily="18" charset="0"/>
                          </a:rPr>
                          <m:t>𝐺</m:t>
                        </m:r>
                      </m:sub>
                    </m:sSub>
                    <m:r>
                      <a:rPr lang="en-US" sz="1100" b="0" i="1" smtClean="0">
                        <a:latin typeface="Cambria Math" panose="02040503050406030204" pitchFamily="18" charset="0"/>
                      </a:rPr>
                      <m:t>≈390</m:t>
                    </m:r>
                  </m:oMath>
                </a14:m>
                <a:r>
                  <a:rPr lang="en-US" sz="1100" dirty="0"/>
                  <a:t> keV</a:t>
                </a:r>
              </a:p>
              <a:p>
                <a14:m>
                  <m:oMath xmlns:m="http://schemas.openxmlformats.org/officeDocument/2006/math">
                    <m:r>
                      <a:rPr lang="en-US" sz="1100" b="0" i="1" smtClean="0">
                        <a:latin typeface="Cambria Math" panose="02040503050406030204" pitchFamily="18" charset="0"/>
                      </a:rPr>
                      <m:t>𝑒</m:t>
                    </m:r>
                    <m:r>
                      <a:rPr lang="en-US" sz="1100" b="0" i="1" smtClean="0">
                        <a:latin typeface="Cambria Math" panose="02040503050406030204" pitchFamily="18" charset="0"/>
                      </a:rPr>
                      <m:t>𝜙</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0</m:t>
                        </m:r>
                      </m:e>
                    </m:d>
                    <m:r>
                      <a:rPr lang="en-US" sz="1100" b="0" i="1" smtClean="0">
                        <a:latin typeface="Cambria Math" panose="02040503050406030204" pitchFamily="18" charset="0"/>
                      </a:rPr>
                      <m:t>≈2300</m:t>
                    </m:r>
                  </m:oMath>
                </a14:m>
                <a:r>
                  <a:rPr lang="en-US" sz="1100" dirty="0"/>
                  <a:t> keV</a:t>
                </a:r>
              </a:p>
            </p:txBody>
          </p:sp>
        </mc:Choice>
        <mc:Fallback>
          <p:sp>
            <p:nvSpPr>
              <p:cNvPr id="6" name="TextBox 5">
                <a:extLst>
                  <a:ext uri="{FF2B5EF4-FFF2-40B4-BE49-F238E27FC236}">
                    <a16:creationId xmlns:a16="http://schemas.microsoft.com/office/drawing/2014/main" id="{98B0AD48-791D-D94A-8F0E-4C7E689BC481}"/>
                  </a:ext>
                </a:extLst>
              </p:cNvPr>
              <p:cNvSpPr txBox="1">
                <a:spLocks noRot="1" noChangeAspect="1" noMove="1" noResize="1" noEditPoints="1" noAdjustHandles="1" noChangeArrowheads="1" noChangeShapeType="1" noTextEdit="1"/>
              </p:cNvSpPr>
              <p:nvPr/>
            </p:nvSpPr>
            <p:spPr>
              <a:xfrm>
                <a:off x="7312954" y="4567153"/>
                <a:ext cx="1328890" cy="430887"/>
              </a:xfrm>
              <a:prstGeom prst="rect">
                <a:avLst/>
              </a:prstGeom>
              <a:blipFill>
                <a:blip r:embed="rId10"/>
                <a:stretch>
                  <a:fillRect t="-1408" b="-8451"/>
                </a:stretch>
              </a:blipFill>
            </p:spPr>
            <p:txBody>
              <a:bodyPr/>
              <a:lstStyle/>
              <a:p>
                <a:r>
                  <a:rPr lang="en-US">
                    <a:noFill/>
                  </a:rPr>
                  <a:t> </a:t>
                </a:r>
              </a:p>
            </p:txBody>
          </p:sp>
        </mc:Fallback>
      </mc:AlternateContent>
    </p:spTree>
    <p:extLst>
      <p:ext uri="{BB962C8B-B14F-4D97-AF65-F5344CB8AC3E}">
        <p14:creationId xmlns:p14="http://schemas.microsoft.com/office/powerpoint/2010/main" val="426911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23</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15523"/>
              </a:xfrm>
              <a:prstGeom prst="rect">
                <a:avLst/>
              </a:prstGeom>
              <a:noFill/>
            </p:spPr>
            <p:txBody>
              <a:bodyPr wrap="square" rtlCol="0">
                <a:spAutoFit/>
              </a:bodyPr>
              <a:lstStyle/>
              <a:p>
                <a:pPr defTabSz="685800">
                  <a:buClrTx/>
                </a:pPr>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Ultra-relativistic Screening Mass: </a:t>
                </a:r>
                <a14:m>
                  <m:oMath xmlns:m="http://schemas.openxmlformats.org/officeDocument/2006/math">
                    <m:sSub>
                      <m:sSub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b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𝒎</m:t>
                        </m:r>
                      </m:e>
                      <m: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𝒔</m:t>
                        </m:r>
                      </m:sub>
                    </m:s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𝚽</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oMath>
                </a14:m>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15523"/>
              </a:xfrm>
              <a:prstGeom prst="rect">
                <a:avLst/>
              </a:prstGeom>
              <a:blipFill>
                <a:blip r:embed="rId2"/>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EE558104-9C13-8AC3-2FDE-EE46F93D4F58}"/>
              </a:ext>
            </a:extLst>
          </p:cNvPr>
          <p:cNvPicPr>
            <a:picLocks noChangeAspect="1"/>
          </p:cNvPicPr>
          <p:nvPr/>
        </p:nvPicPr>
        <p:blipFill>
          <a:blip r:embed="rId3"/>
          <a:srcRect/>
          <a:stretch/>
        </p:blipFill>
        <p:spPr>
          <a:xfrm>
            <a:off x="4146189" y="935199"/>
            <a:ext cx="4947063" cy="3759767"/>
          </a:xfrm>
          <a:prstGeom prst="rect">
            <a:avLst/>
          </a:prstGeom>
        </p:spPr>
      </p:pic>
      <p:pic>
        <p:nvPicPr>
          <p:cNvPr id="2052" name="Picture 4">
            <a:extLst>
              <a:ext uri="{FF2B5EF4-FFF2-40B4-BE49-F238E27FC236}">
                <a16:creationId xmlns:a16="http://schemas.microsoft.com/office/drawing/2014/main" id="{79266DCD-3816-F2B8-AD10-9B6C0A01C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20" y="2952295"/>
            <a:ext cx="4310180" cy="50210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9B6FAFE4-94D9-6E11-87D9-115363F84A80}"/>
              </a:ext>
            </a:extLst>
          </p:cNvPr>
          <p:cNvSpPr/>
          <p:nvPr/>
        </p:nvSpPr>
        <p:spPr>
          <a:xfrm>
            <a:off x="142558" y="3936660"/>
            <a:ext cx="520700" cy="35560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FC198BC-E109-F02A-FD1A-099FAB827973}"/>
              </a:ext>
            </a:extLst>
          </p:cNvPr>
          <p:cNvGrpSpPr/>
          <p:nvPr/>
        </p:nvGrpSpPr>
        <p:grpSpPr>
          <a:xfrm>
            <a:off x="782520" y="3799567"/>
            <a:ext cx="3757369" cy="717550"/>
            <a:chOff x="882650" y="3892550"/>
            <a:chExt cx="3757369" cy="717550"/>
          </a:xfrm>
        </p:grpSpPr>
        <p:pic>
          <p:nvPicPr>
            <p:cNvPr id="2054" name="Picture 6">
              <a:extLst>
                <a:ext uri="{FF2B5EF4-FFF2-40B4-BE49-F238E27FC236}">
                  <a16:creationId xmlns:a16="http://schemas.microsoft.com/office/drawing/2014/main" id="{DE7ACE5B-F7CB-984E-3C22-07604B2B6C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191" y="3955594"/>
              <a:ext cx="3637809" cy="5747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94342BB6-F6EE-739D-B089-F4686CF67295}"/>
                </a:ext>
              </a:extLst>
            </p:cNvPr>
            <p:cNvSpPr/>
            <p:nvPr/>
          </p:nvSpPr>
          <p:spPr>
            <a:xfrm>
              <a:off x="882650" y="3892550"/>
              <a:ext cx="3757369" cy="717550"/>
            </a:xfrm>
            <a:prstGeom prst="roundRect">
              <a:avLst/>
            </a:prstGeom>
            <a:noFill/>
            <a:ln w="190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37B984DA-2040-3C4A-1A52-8FD2FE6F7912}"/>
              </a:ext>
            </a:extLst>
          </p:cNvPr>
          <p:cNvCxnSpPr>
            <a:cxnSpLocks/>
          </p:cNvCxnSpPr>
          <p:nvPr/>
        </p:nvCxnSpPr>
        <p:spPr>
          <a:xfrm flipV="1">
            <a:off x="4539889" y="3485923"/>
            <a:ext cx="902061" cy="450737"/>
          </a:xfrm>
          <a:prstGeom prst="straightConnector1">
            <a:avLst/>
          </a:prstGeom>
          <a:ln w="19050" cap="flat" cmpd="sng" algn="ctr">
            <a:solidFill>
              <a:srgbClr val="FF88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5DCFB7DD-B9CD-5E08-59FF-28AADCD39096}"/>
              </a:ext>
            </a:extLst>
          </p:cNvPr>
          <p:cNvSpPr txBox="1"/>
          <p:nvPr/>
        </p:nvSpPr>
        <p:spPr>
          <a:xfrm>
            <a:off x="50748" y="4660448"/>
            <a:ext cx="4881412" cy="430887"/>
          </a:xfrm>
          <a:prstGeom prst="rect">
            <a:avLst/>
          </a:prstGeom>
          <a:noFill/>
        </p:spPr>
        <p:txBody>
          <a:bodyPr wrap="square">
            <a:spAutoFit/>
          </a:bodyPr>
          <a:lstStyle/>
          <a:p>
            <a:r>
              <a:rPr lang="en-US" sz="1100" dirty="0">
                <a:solidFill>
                  <a:schemeClr val="accent1"/>
                </a:solidFill>
              </a:rPr>
              <a:t>H. T. </a:t>
            </a:r>
            <a:r>
              <a:rPr lang="en-US" sz="1100" dirty="0" err="1">
                <a:solidFill>
                  <a:schemeClr val="accent1"/>
                </a:solidFill>
              </a:rPr>
              <a:t>Elze</a:t>
            </a:r>
            <a:r>
              <a:rPr lang="en-US" sz="1100" dirty="0">
                <a:solidFill>
                  <a:schemeClr val="accent1"/>
                </a:solidFill>
              </a:rPr>
              <a:t>, W. Greiner, J. </a:t>
            </a:r>
            <a:r>
              <a:rPr lang="en-US" sz="1100" dirty="0" err="1">
                <a:solidFill>
                  <a:schemeClr val="accent1"/>
                </a:solidFill>
              </a:rPr>
              <a:t>Rafelski</a:t>
            </a:r>
            <a:r>
              <a:rPr lang="en-US" sz="1100" dirty="0">
                <a:solidFill>
                  <a:schemeClr val="accent1"/>
                </a:solidFill>
              </a:rPr>
              <a:t>, The relativistic ideal fermi gas revisited, J. Phys. G 6 (1980) L149–L153</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7B91049-7429-3AAC-AF73-69CBE5777A5F}"/>
                  </a:ext>
                </a:extLst>
              </p:cNvPr>
              <p:cNvSpPr txBox="1"/>
              <p:nvPr/>
            </p:nvSpPr>
            <p:spPr>
              <a:xfrm>
                <a:off x="234950" y="782069"/>
                <a:ext cx="4184650" cy="2337435"/>
              </a:xfrm>
              <a:prstGeom prst="rect">
                <a:avLst/>
              </a:prstGeom>
              <a:noFill/>
            </p:spPr>
            <p:txBody>
              <a:bodyPr wrap="square" rtlCol="0">
                <a:spAutoFit/>
              </a:bodyPr>
              <a:lstStyle/>
              <a:p>
                <a:r>
                  <a:rPr lang="en-US" sz="1800" b="0" i="0" dirty="0">
                    <a:effectLst/>
                    <a:latin typeface="+mn-lt"/>
                  </a:rPr>
                  <a:t>An </a:t>
                </a:r>
                <a:r>
                  <a:rPr lang="en-US" sz="1800" b="1" i="0" dirty="0">
                    <a:effectLst/>
                    <a:latin typeface="+mn-lt"/>
                  </a:rPr>
                  <a:t>analytic solution</a:t>
                </a:r>
                <a:r>
                  <a:rPr lang="en-US" sz="1800" b="0" i="0" dirty="0">
                    <a:effectLst/>
                    <a:latin typeface="+mn-lt"/>
                  </a:rPr>
                  <a:t> for the screening mass valid to all orders in Φ(r) exists in the </a:t>
                </a:r>
                <a:r>
                  <a:rPr lang="en-US" sz="1800" b="1" i="0" dirty="0">
                    <a:effectLst/>
                    <a:latin typeface="+mn-lt"/>
                  </a:rPr>
                  <a:t>ultra-relativistic</a:t>
                </a:r>
                <a:r>
                  <a:rPr lang="en-US" sz="1800" b="0" i="0" dirty="0">
                    <a:effectLst/>
                    <a:latin typeface="+mn-lt"/>
                  </a:rPr>
                  <a:t> limit</a:t>
                </a:r>
              </a:p>
              <a:p>
                <a:endParaRPr lang="en-US" sz="800" b="0" i="0" dirty="0">
                  <a:effectLst/>
                  <a:highlight>
                    <a:srgbClr val="FFFFFF"/>
                  </a:highlight>
                  <a:latin typeface="+mn-lt"/>
                </a:endParaRP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2</m:t>
                              </m:r>
                            </m:sup>
                          </m:sSup>
                          <m:r>
                            <a:rPr lang="en-US" sz="1800" i="1">
                              <a:latin typeface="Cambria Math" panose="02040503050406030204" pitchFamily="18" charset="0"/>
                            </a:rPr>
                            <m:t>+</m:t>
                          </m:r>
                          <m:sSup>
                            <m:sSupPr>
                              <m:ctrlPr>
                                <a:rPr lang="en-US" sz="1800" b="1" i="1">
                                  <a:latin typeface="Cambria Math" panose="02040503050406030204" pitchFamily="18" charset="0"/>
                                </a:rPr>
                              </m:ctrlPr>
                            </m:sSupPr>
                            <m:e>
                              <m:r>
                                <a:rPr lang="en-US" sz="1800" b="1" i="1">
                                  <a:latin typeface="Cambria Math" panose="02040503050406030204" pitchFamily="18" charset="0"/>
                                </a:rPr>
                                <m:t>𝒑</m:t>
                              </m:r>
                            </m:e>
                            <m:sup>
                              <m:r>
                                <a:rPr lang="en-US" sz="1800" b="1" i="1">
                                  <a:latin typeface="Cambria Math" panose="02040503050406030204" pitchFamily="18" charset="0"/>
                                </a:rPr>
                                <m:t>𝟐</m:t>
                              </m:r>
                            </m:sup>
                          </m:sSup>
                        </m:e>
                      </m:rad>
                      <m:r>
                        <a:rPr lang="en-US" sz="1800" b="0" i="1" smtClean="0">
                          <a:latin typeface="Cambria Math" panose="02040503050406030204" pitchFamily="18" charset="0"/>
                        </a:rPr>
                        <m:t>≈|</m:t>
                      </m:r>
                      <m:r>
                        <a:rPr lang="en-US" sz="1800" b="1" i="1" smtClean="0">
                          <a:latin typeface="Cambria Math" panose="02040503050406030204" pitchFamily="18" charset="0"/>
                        </a:rPr>
                        <m:t>𝒑</m:t>
                      </m:r>
                      <m:r>
                        <a:rPr lang="en-US" sz="1800" b="0" i="1" smtClean="0">
                          <a:latin typeface="Cambria Math" panose="02040503050406030204" pitchFamily="18" charset="0"/>
                        </a:rPr>
                        <m:t>|</m:t>
                      </m:r>
                    </m:oMath>
                  </m:oMathPara>
                </a14:m>
                <a:endParaRPr lang="en-US" sz="1800" dirty="0">
                  <a:latin typeface="+mn-lt"/>
                </a:endParaRPr>
              </a:p>
              <a:p>
                <a:r>
                  <a:rPr lang="en-US" sz="800" dirty="0">
                    <a:latin typeface="+mn-lt"/>
                  </a:rPr>
                  <a:t> </a:t>
                </a:r>
                <a:br>
                  <a:rPr lang="en-US" sz="1800" dirty="0">
                    <a:latin typeface="+mn-lt"/>
                  </a:rPr>
                </a:br>
                <a:r>
                  <a:rPr lang="en-US" sz="1800" b="0" i="0" dirty="0">
                    <a:effectLst/>
                    <a:latin typeface="+mn-lt"/>
                  </a:rPr>
                  <a:t>is then integrated analytically into the known form</a:t>
                </a:r>
                <a:br>
                  <a:rPr lang="en-US" sz="1800" dirty="0">
                    <a:latin typeface="+mn-lt"/>
                  </a:rPr>
                </a:br>
                <a:endParaRPr lang="en-US" sz="1800" dirty="0">
                  <a:latin typeface="+mn-lt"/>
                </a:endParaRPr>
              </a:p>
            </p:txBody>
          </p:sp>
        </mc:Choice>
        <mc:Fallback xmlns="">
          <p:sp>
            <p:nvSpPr>
              <p:cNvPr id="25" name="TextBox 24">
                <a:extLst>
                  <a:ext uri="{FF2B5EF4-FFF2-40B4-BE49-F238E27FC236}">
                    <a16:creationId xmlns:a16="http://schemas.microsoft.com/office/drawing/2014/main" id="{D7B91049-7429-3AAC-AF73-69CBE5777A5F}"/>
                  </a:ext>
                </a:extLst>
              </p:cNvPr>
              <p:cNvSpPr txBox="1">
                <a:spLocks noRot="1" noChangeAspect="1" noMove="1" noResize="1" noEditPoints="1" noAdjustHandles="1" noChangeArrowheads="1" noChangeShapeType="1" noTextEdit="1"/>
              </p:cNvSpPr>
              <p:nvPr/>
            </p:nvSpPr>
            <p:spPr>
              <a:xfrm>
                <a:off x="234950" y="782069"/>
                <a:ext cx="4184650" cy="2337435"/>
              </a:xfrm>
              <a:prstGeom prst="rect">
                <a:avLst/>
              </a:prstGeom>
              <a:blipFill>
                <a:blip r:embed="rId6"/>
                <a:stretch>
                  <a:fillRect l="-1312" t="-1302" r="-16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C6689B5-B966-A73B-4B53-0563337CB3AC}"/>
                  </a:ext>
                </a:extLst>
              </p:cNvPr>
              <p:cNvSpPr txBox="1"/>
              <p:nvPr/>
            </p:nvSpPr>
            <p:spPr>
              <a:xfrm>
                <a:off x="7312954" y="4567153"/>
                <a:ext cx="1328890" cy="430887"/>
              </a:xfrm>
              <a:prstGeom prst="rect">
                <a:avLst/>
              </a:prstGeom>
              <a:noFill/>
            </p:spPr>
            <p:txBody>
              <a:bodyPr wrap="none" rtlCol="0">
                <a:spAutoFit/>
              </a:bodyPr>
              <a:lstStyle/>
              <a:p>
                <a14:m>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𝐸</m:t>
                        </m:r>
                      </m:e>
                      <m:sub>
                        <m:r>
                          <a:rPr lang="en-US" sz="1100" b="0" i="1" smtClean="0">
                            <a:latin typeface="Cambria Math" panose="02040503050406030204" pitchFamily="18" charset="0"/>
                          </a:rPr>
                          <m:t>𝐺</m:t>
                        </m:r>
                      </m:sub>
                    </m:sSub>
                    <m:r>
                      <a:rPr lang="en-US" sz="1100" b="0" i="1" smtClean="0">
                        <a:latin typeface="Cambria Math" panose="02040503050406030204" pitchFamily="18" charset="0"/>
                      </a:rPr>
                      <m:t>≈390</m:t>
                    </m:r>
                  </m:oMath>
                </a14:m>
                <a:r>
                  <a:rPr lang="en-US" sz="1100" dirty="0"/>
                  <a:t> keV</a:t>
                </a:r>
              </a:p>
              <a:p>
                <a14:m>
                  <m:oMath xmlns:m="http://schemas.openxmlformats.org/officeDocument/2006/math">
                    <m:r>
                      <a:rPr lang="en-US" sz="1100" b="0" i="1" smtClean="0">
                        <a:latin typeface="Cambria Math" panose="02040503050406030204" pitchFamily="18" charset="0"/>
                      </a:rPr>
                      <m:t>𝑒</m:t>
                    </m:r>
                    <m:r>
                      <a:rPr lang="en-US" sz="1100" b="0" i="1" smtClean="0">
                        <a:latin typeface="Cambria Math" panose="02040503050406030204" pitchFamily="18" charset="0"/>
                      </a:rPr>
                      <m:t>𝜙</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0</m:t>
                        </m:r>
                      </m:e>
                    </m:d>
                    <m:r>
                      <a:rPr lang="en-US" sz="1100" b="0" i="1" smtClean="0">
                        <a:latin typeface="Cambria Math" panose="02040503050406030204" pitchFamily="18" charset="0"/>
                      </a:rPr>
                      <m:t>≈2300</m:t>
                    </m:r>
                  </m:oMath>
                </a14:m>
                <a:r>
                  <a:rPr lang="en-US" sz="1100" dirty="0"/>
                  <a:t> keV</a:t>
                </a:r>
              </a:p>
            </p:txBody>
          </p:sp>
        </mc:Choice>
        <mc:Fallback>
          <p:sp>
            <p:nvSpPr>
              <p:cNvPr id="3" name="TextBox 2">
                <a:extLst>
                  <a:ext uri="{FF2B5EF4-FFF2-40B4-BE49-F238E27FC236}">
                    <a16:creationId xmlns:a16="http://schemas.microsoft.com/office/drawing/2014/main" id="{6C6689B5-B966-A73B-4B53-0563337CB3AC}"/>
                  </a:ext>
                </a:extLst>
              </p:cNvPr>
              <p:cNvSpPr txBox="1">
                <a:spLocks noRot="1" noChangeAspect="1" noMove="1" noResize="1" noEditPoints="1" noAdjustHandles="1" noChangeArrowheads="1" noChangeShapeType="1" noTextEdit="1"/>
              </p:cNvSpPr>
              <p:nvPr/>
            </p:nvSpPr>
            <p:spPr>
              <a:xfrm>
                <a:off x="7312954" y="4567153"/>
                <a:ext cx="1328890" cy="430887"/>
              </a:xfrm>
              <a:prstGeom prst="rect">
                <a:avLst/>
              </a:prstGeom>
              <a:blipFill>
                <a:blip r:embed="rId7"/>
                <a:stretch>
                  <a:fillRect t="-1408" b="-8451"/>
                </a:stretch>
              </a:blipFill>
            </p:spPr>
            <p:txBody>
              <a:bodyPr/>
              <a:lstStyle/>
              <a:p>
                <a:r>
                  <a:rPr lang="en-US">
                    <a:noFill/>
                  </a:rPr>
                  <a:t> </a:t>
                </a:r>
              </a:p>
            </p:txBody>
          </p:sp>
        </mc:Fallback>
      </mc:AlternateContent>
    </p:spTree>
    <p:extLst>
      <p:ext uri="{BB962C8B-B14F-4D97-AF65-F5344CB8AC3E}">
        <p14:creationId xmlns:p14="http://schemas.microsoft.com/office/powerpoint/2010/main" val="54071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24</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15523"/>
              </a:xfrm>
              <a:prstGeom prst="rect">
                <a:avLst/>
              </a:prstGeom>
              <a:noFill/>
            </p:spPr>
            <p:txBody>
              <a:bodyPr wrap="square" rtlCol="0">
                <a:spAutoFit/>
              </a:bodyPr>
              <a:lstStyle/>
              <a:p>
                <a:pPr defTabSz="685800">
                  <a:buClrTx/>
                </a:pPr>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Ultra-relativistic Screening Mass: </a:t>
                </a:r>
                <a14:m>
                  <m:oMath xmlns:m="http://schemas.openxmlformats.org/officeDocument/2006/math">
                    <m:sSub>
                      <m:sSub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b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𝒎</m:t>
                        </m:r>
                      </m:e>
                      <m: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𝒔</m:t>
                        </m:r>
                      </m:sub>
                    </m:s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𝚽</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oMath>
                </a14:m>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15523"/>
              </a:xfrm>
              <a:prstGeom prst="rect">
                <a:avLst/>
              </a:prstGeom>
              <a:blipFill>
                <a:blip r:embed="rId2"/>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EE558104-9C13-8AC3-2FDE-EE46F93D4F58}"/>
              </a:ext>
            </a:extLst>
          </p:cNvPr>
          <p:cNvPicPr>
            <a:picLocks noChangeAspect="1"/>
          </p:cNvPicPr>
          <p:nvPr/>
        </p:nvPicPr>
        <p:blipFill>
          <a:blip r:embed="rId3"/>
          <a:srcRect/>
          <a:stretch/>
        </p:blipFill>
        <p:spPr>
          <a:xfrm>
            <a:off x="4146189" y="935199"/>
            <a:ext cx="4947062" cy="3759767"/>
          </a:xfrm>
          <a:prstGeom prst="rect">
            <a:avLst/>
          </a:prstGeom>
        </p:spPr>
      </p:pic>
      <p:grpSp>
        <p:nvGrpSpPr>
          <p:cNvPr id="23" name="Group 22">
            <a:extLst>
              <a:ext uri="{FF2B5EF4-FFF2-40B4-BE49-F238E27FC236}">
                <a16:creationId xmlns:a16="http://schemas.microsoft.com/office/drawing/2014/main" id="{5FC198BC-E109-F02A-FD1A-099FAB827973}"/>
              </a:ext>
            </a:extLst>
          </p:cNvPr>
          <p:cNvGrpSpPr/>
          <p:nvPr/>
        </p:nvGrpSpPr>
        <p:grpSpPr>
          <a:xfrm>
            <a:off x="311885" y="2823833"/>
            <a:ext cx="3757369" cy="717550"/>
            <a:chOff x="882650" y="3892550"/>
            <a:chExt cx="3757369" cy="717550"/>
          </a:xfrm>
        </p:grpSpPr>
        <p:pic>
          <p:nvPicPr>
            <p:cNvPr id="2054" name="Picture 6">
              <a:extLst>
                <a:ext uri="{FF2B5EF4-FFF2-40B4-BE49-F238E27FC236}">
                  <a16:creationId xmlns:a16="http://schemas.microsoft.com/office/drawing/2014/main" id="{DE7ACE5B-F7CB-984E-3C22-07604B2B6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191" y="3955594"/>
              <a:ext cx="3637809" cy="5747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94342BB6-F6EE-739D-B089-F4686CF67295}"/>
                </a:ext>
              </a:extLst>
            </p:cNvPr>
            <p:cNvSpPr/>
            <p:nvPr/>
          </p:nvSpPr>
          <p:spPr>
            <a:xfrm>
              <a:off x="882650" y="3892550"/>
              <a:ext cx="3757369" cy="717550"/>
            </a:xfrm>
            <a:prstGeom prst="roundRect">
              <a:avLst/>
            </a:prstGeom>
            <a:noFill/>
            <a:ln w="190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37B984DA-2040-3C4A-1A52-8FD2FE6F7912}"/>
              </a:ext>
            </a:extLst>
          </p:cNvPr>
          <p:cNvCxnSpPr>
            <a:cxnSpLocks/>
            <a:stCxn id="9" idx="3"/>
          </p:cNvCxnSpPr>
          <p:nvPr/>
        </p:nvCxnSpPr>
        <p:spPr>
          <a:xfrm>
            <a:off x="4069254" y="3182608"/>
            <a:ext cx="1340946" cy="278992"/>
          </a:xfrm>
          <a:prstGeom prst="straightConnector1">
            <a:avLst/>
          </a:prstGeom>
          <a:ln w="19050" cap="flat" cmpd="sng" algn="ctr">
            <a:solidFill>
              <a:srgbClr val="FF88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5DCFB7DD-B9CD-5E08-59FF-28AADCD39096}"/>
              </a:ext>
            </a:extLst>
          </p:cNvPr>
          <p:cNvSpPr txBox="1"/>
          <p:nvPr/>
        </p:nvSpPr>
        <p:spPr>
          <a:xfrm>
            <a:off x="155943" y="3570276"/>
            <a:ext cx="4069254" cy="246221"/>
          </a:xfrm>
          <a:prstGeom prst="rect">
            <a:avLst/>
          </a:prstGeom>
          <a:noFill/>
        </p:spPr>
        <p:txBody>
          <a:bodyPr wrap="square">
            <a:spAutoFit/>
          </a:bodyPr>
          <a:lstStyle/>
          <a:p>
            <a:r>
              <a:rPr lang="en-US" sz="1000" dirty="0">
                <a:solidFill>
                  <a:schemeClr val="accent1"/>
                </a:solidFill>
              </a:rPr>
              <a:t>H. T. </a:t>
            </a:r>
            <a:r>
              <a:rPr lang="en-US" sz="1000" dirty="0" err="1">
                <a:solidFill>
                  <a:schemeClr val="accent1"/>
                </a:solidFill>
              </a:rPr>
              <a:t>Elze</a:t>
            </a:r>
            <a:r>
              <a:rPr lang="en-US" sz="1000" dirty="0">
                <a:solidFill>
                  <a:schemeClr val="accent1"/>
                </a:solidFill>
              </a:rPr>
              <a:t>, W. Greiner, J. </a:t>
            </a:r>
            <a:r>
              <a:rPr lang="en-US" sz="1000" dirty="0" err="1">
                <a:solidFill>
                  <a:schemeClr val="accent1"/>
                </a:solidFill>
              </a:rPr>
              <a:t>Rafelski</a:t>
            </a:r>
            <a:r>
              <a:rPr lang="en-US" sz="1000" dirty="0">
                <a:solidFill>
                  <a:schemeClr val="accent1"/>
                </a:solidFill>
              </a:rPr>
              <a:t>,, J. Phys. G 6 (1980) L149–L153</a:t>
            </a:r>
          </a:p>
        </p:txBody>
      </p:sp>
      <p:pic>
        <p:nvPicPr>
          <p:cNvPr id="4098" name="Picture 2">
            <a:extLst>
              <a:ext uri="{FF2B5EF4-FFF2-40B4-BE49-F238E27FC236}">
                <a16:creationId xmlns:a16="http://schemas.microsoft.com/office/drawing/2014/main" id="{E74FA5F4-B8DD-7695-9DDF-99BCBF6DC6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964"/>
          <a:stretch/>
        </p:blipFill>
        <p:spPr bwMode="auto">
          <a:xfrm>
            <a:off x="196850" y="3948774"/>
            <a:ext cx="4089400" cy="586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8C79D35-73D5-9072-6C82-D4D9D0848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036"/>
          <a:stretch/>
        </p:blipFill>
        <p:spPr bwMode="auto">
          <a:xfrm>
            <a:off x="2737806" y="4441763"/>
            <a:ext cx="1834194" cy="5861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B0EAECB-C3B6-342A-3A9E-E0B817ADC6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7433" y="4401520"/>
            <a:ext cx="588962" cy="4465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0E6B5413-1A6E-8442-557E-20E356A55FE8}"/>
              </a:ext>
            </a:extLst>
          </p:cNvPr>
          <p:cNvSpPr/>
          <p:nvPr/>
        </p:nvSpPr>
        <p:spPr>
          <a:xfrm>
            <a:off x="155943" y="3904323"/>
            <a:ext cx="4524007" cy="1152494"/>
          </a:xfrm>
          <a:prstGeom prst="roundRect">
            <a:avLst/>
          </a:prstGeom>
          <a:noFill/>
          <a:ln w="19050">
            <a:solidFill>
              <a:srgbClr val="AA55A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00088D-87D0-7F7A-FABD-AFEFE7195E80}"/>
              </a:ext>
            </a:extLst>
          </p:cNvPr>
          <p:cNvSpPr txBox="1"/>
          <p:nvPr/>
        </p:nvSpPr>
        <p:spPr>
          <a:xfrm>
            <a:off x="173872" y="4597643"/>
            <a:ext cx="2546006" cy="400110"/>
          </a:xfrm>
          <a:prstGeom prst="rect">
            <a:avLst/>
          </a:prstGeom>
          <a:noFill/>
        </p:spPr>
        <p:txBody>
          <a:bodyPr wrap="square">
            <a:spAutoFit/>
          </a:bodyPr>
          <a:lstStyle/>
          <a:p>
            <a:r>
              <a:rPr lang="en-US" sz="1000" dirty="0">
                <a:solidFill>
                  <a:schemeClr val="accent1"/>
                </a:solidFill>
              </a:rPr>
              <a:t>T. Kodama, AIP Conference Proceedings, Vol. 631, AIP, 2002, pp. 3–26</a:t>
            </a:r>
          </a:p>
        </p:txBody>
      </p:sp>
      <p:cxnSp>
        <p:nvCxnSpPr>
          <p:cNvPr id="17" name="Straight Arrow Connector 16">
            <a:extLst>
              <a:ext uri="{FF2B5EF4-FFF2-40B4-BE49-F238E27FC236}">
                <a16:creationId xmlns:a16="http://schemas.microsoft.com/office/drawing/2014/main" id="{455052A3-4E1B-4421-A480-147BAD7501C0}"/>
              </a:ext>
            </a:extLst>
          </p:cNvPr>
          <p:cNvCxnSpPr>
            <a:cxnSpLocks/>
          </p:cNvCxnSpPr>
          <p:nvPr/>
        </p:nvCxnSpPr>
        <p:spPr>
          <a:xfrm flipV="1">
            <a:off x="4679950" y="3322104"/>
            <a:ext cx="2581863" cy="1212859"/>
          </a:xfrm>
          <a:prstGeom prst="straightConnector1">
            <a:avLst/>
          </a:prstGeom>
          <a:ln w="19050" cap="flat" cmpd="sng" algn="ctr">
            <a:solidFill>
              <a:srgbClr val="AA55A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D5F64E3-2868-510E-2D82-586D63D13B5F}"/>
                  </a:ext>
                </a:extLst>
              </p:cNvPr>
              <p:cNvSpPr txBox="1"/>
              <p:nvPr/>
            </p:nvSpPr>
            <p:spPr>
              <a:xfrm>
                <a:off x="234950" y="782069"/>
                <a:ext cx="4184650" cy="2337435"/>
              </a:xfrm>
              <a:prstGeom prst="rect">
                <a:avLst/>
              </a:prstGeom>
              <a:noFill/>
            </p:spPr>
            <p:txBody>
              <a:bodyPr wrap="square" rtlCol="0">
                <a:spAutoFit/>
              </a:bodyPr>
              <a:lstStyle/>
              <a:p>
                <a:r>
                  <a:rPr lang="en-US" sz="1800" b="0" i="0" dirty="0">
                    <a:effectLst/>
                    <a:latin typeface="+mn-lt"/>
                  </a:rPr>
                  <a:t>An </a:t>
                </a:r>
                <a:r>
                  <a:rPr lang="en-US" sz="1800" b="1" i="0" dirty="0">
                    <a:effectLst/>
                    <a:latin typeface="+mn-lt"/>
                  </a:rPr>
                  <a:t>analytic solution</a:t>
                </a:r>
                <a:r>
                  <a:rPr lang="en-US" sz="1800" b="0" i="0" dirty="0">
                    <a:effectLst/>
                    <a:latin typeface="+mn-lt"/>
                  </a:rPr>
                  <a:t> for the screening mass valid to all orders in Φ(r) exists in the </a:t>
                </a:r>
                <a:r>
                  <a:rPr lang="en-US" sz="1800" b="1" i="0" dirty="0">
                    <a:effectLst/>
                    <a:latin typeface="+mn-lt"/>
                  </a:rPr>
                  <a:t>ultra-relativistic</a:t>
                </a:r>
                <a:r>
                  <a:rPr lang="en-US" sz="1800" b="0" i="0" dirty="0">
                    <a:effectLst/>
                    <a:latin typeface="+mn-lt"/>
                  </a:rPr>
                  <a:t> limit</a:t>
                </a:r>
              </a:p>
              <a:p>
                <a:endParaRPr lang="en-US" sz="800" b="0" i="0" dirty="0">
                  <a:effectLst/>
                  <a:highlight>
                    <a:srgbClr val="FFFFFF"/>
                  </a:highlight>
                  <a:latin typeface="+mn-lt"/>
                </a:endParaRP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2</m:t>
                              </m:r>
                            </m:sup>
                          </m:sSup>
                          <m:r>
                            <a:rPr lang="en-US" sz="1800" i="1">
                              <a:latin typeface="Cambria Math" panose="02040503050406030204" pitchFamily="18" charset="0"/>
                            </a:rPr>
                            <m:t>+</m:t>
                          </m:r>
                          <m:sSup>
                            <m:sSupPr>
                              <m:ctrlPr>
                                <a:rPr lang="en-US" sz="1800" b="1" i="1">
                                  <a:latin typeface="Cambria Math" panose="02040503050406030204" pitchFamily="18" charset="0"/>
                                </a:rPr>
                              </m:ctrlPr>
                            </m:sSupPr>
                            <m:e>
                              <m:r>
                                <a:rPr lang="en-US" sz="1800" b="1" i="1">
                                  <a:latin typeface="Cambria Math" panose="02040503050406030204" pitchFamily="18" charset="0"/>
                                </a:rPr>
                                <m:t>𝒑</m:t>
                              </m:r>
                            </m:e>
                            <m:sup>
                              <m:r>
                                <a:rPr lang="en-US" sz="1800" b="1" i="1">
                                  <a:latin typeface="Cambria Math" panose="02040503050406030204" pitchFamily="18" charset="0"/>
                                </a:rPr>
                                <m:t>𝟐</m:t>
                              </m:r>
                            </m:sup>
                          </m:sSup>
                        </m:e>
                      </m:rad>
                      <m:r>
                        <a:rPr lang="en-US" sz="1800" b="0" i="1" smtClean="0">
                          <a:latin typeface="Cambria Math" panose="02040503050406030204" pitchFamily="18" charset="0"/>
                        </a:rPr>
                        <m:t>≈|</m:t>
                      </m:r>
                      <m:r>
                        <a:rPr lang="en-US" sz="1800" b="1" i="1" smtClean="0">
                          <a:latin typeface="Cambria Math" panose="02040503050406030204" pitchFamily="18" charset="0"/>
                        </a:rPr>
                        <m:t>𝒑</m:t>
                      </m:r>
                      <m:r>
                        <a:rPr lang="en-US" sz="1800" b="0" i="1" smtClean="0">
                          <a:latin typeface="Cambria Math" panose="02040503050406030204" pitchFamily="18" charset="0"/>
                        </a:rPr>
                        <m:t>|</m:t>
                      </m:r>
                    </m:oMath>
                  </m:oMathPara>
                </a14:m>
                <a:endParaRPr lang="en-US" sz="1800" dirty="0">
                  <a:latin typeface="+mn-lt"/>
                </a:endParaRPr>
              </a:p>
              <a:p>
                <a:r>
                  <a:rPr lang="en-US" sz="800" dirty="0">
                    <a:latin typeface="+mn-lt"/>
                  </a:rPr>
                  <a:t> </a:t>
                </a:r>
                <a:br>
                  <a:rPr lang="en-US" sz="1800" dirty="0">
                    <a:latin typeface="+mn-lt"/>
                  </a:rPr>
                </a:br>
                <a:r>
                  <a:rPr lang="en-US" sz="1800" b="0" i="0" dirty="0">
                    <a:effectLst/>
                    <a:latin typeface="+mn-lt"/>
                  </a:rPr>
                  <a:t>is then integrated analytically into the known form</a:t>
                </a:r>
                <a:br>
                  <a:rPr lang="en-US" sz="1800" dirty="0">
                    <a:latin typeface="+mn-lt"/>
                  </a:rPr>
                </a:br>
                <a:endParaRPr lang="en-US" sz="1800" dirty="0">
                  <a:latin typeface="+mn-lt"/>
                </a:endParaRPr>
              </a:p>
            </p:txBody>
          </p:sp>
        </mc:Choice>
        <mc:Fallback xmlns="">
          <p:sp>
            <p:nvSpPr>
              <p:cNvPr id="21" name="TextBox 20">
                <a:extLst>
                  <a:ext uri="{FF2B5EF4-FFF2-40B4-BE49-F238E27FC236}">
                    <a16:creationId xmlns:a16="http://schemas.microsoft.com/office/drawing/2014/main" id="{0D5F64E3-2868-510E-2D82-586D63D13B5F}"/>
                  </a:ext>
                </a:extLst>
              </p:cNvPr>
              <p:cNvSpPr txBox="1">
                <a:spLocks noRot="1" noChangeAspect="1" noMove="1" noResize="1" noEditPoints="1" noAdjustHandles="1" noChangeArrowheads="1" noChangeShapeType="1" noTextEdit="1"/>
              </p:cNvSpPr>
              <p:nvPr/>
            </p:nvSpPr>
            <p:spPr>
              <a:xfrm>
                <a:off x="234950" y="782069"/>
                <a:ext cx="4184650" cy="2337435"/>
              </a:xfrm>
              <a:prstGeom prst="rect">
                <a:avLst/>
              </a:prstGeom>
              <a:blipFill>
                <a:blip r:embed="rId7"/>
                <a:stretch>
                  <a:fillRect l="-1312" t="-1302" r="-160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14FFF50-3057-2EE7-56D0-1F08DBBF105C}"/>
              </a:ext>
            </a:extLst>
          </p:cNvPr>
          <p:cNvSpPr txBox="1"/>
          <p:nvPr/>
        </p:nvSpPr>
        <p:spPr>
          <a:xfrm>
            <a:off x="4649862" y="4823797"/>
            <a:ext cx="1928733" cy="307777"/>
          </a:xfrm>
          <a:prstGeom prst="rect">
            <a:avLst/>
          </a:prstGeom>
          <a:noFill/>
        </p:spPr>
        <p:txBody>
          <a:bodyPr wrap="none" rtlCol="0">
            <a:spAutoFit/>
          </a:bodyPr>
          <a:lstStyle/>
          <a:p>
            <a:r>
              <a:rPr lang="en-US" i="1" dirty="0">
                <a:solidFill>
                  <a:srgbClr val="7030A0"/>
                </a:solidFill>
                <a:latin typeface="+mn-lt"/>
              </a:rPr>
              <a:t>Small density expansion</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AED24F5-7281-827F-FC39-E84F64FC9D6C}"/>
                  </a:ext>
                </a:extLst>
              </p:cNvPr>
              <p:cNvSpPr txBox="1"/>
              <p:nvPr/>
            </p:nvSpPr>
            <p:spPr>
              <a:xfrm>
                <a:off x="7312954" y="4567153"/>
                <a:ext cx="1328890" cy="430887"/>
              </a:xfrm>
              <a:prstGeom prst="rect">
                <a:avLst/>
              </a:prstGeom>
              <a:noFill/>
            </p:spPr>
            <p:txBody>
              <a:bodyPr wrap="none" rtlCol="0">
                <a:spAutoFit/>
              </a:bodyPr>
              <a:lstStyle/>
              <a:p>
                <a14:m>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𝐸</m:t>
                        </m:r>
                      </m:e>
                      <m:sub>
                        <m:r>
                          <a:rPr lang="en-US" sz="1100" b="0" i="1" smtClean="0">
                            <a:latin typeface="Cambria Math" panose="02040503050406030204" pitchFamily="18" charset="0"/>
                          </a:rPr>
                          <m:t>𝐺</m:t>
                        </m:r>
                      </m:sub>
                    </m:sSub>
                    <m:r>
                      <a:rPr lang="en-US" sz="1100" b="0" i="1" smtClean="0">
                        <a:latin typeface="Cambria Math" panose="02040503050406030204" pitchFamily="18" charset="0"/>
                      </a:rPr>
                      <m:t>≈390</m:t>
                    </m:r>
                  </m:oMath>
                </a14:m>
                <a:r>
                  <a:rPr lang="en-US" sz="1100" dirty="0"/>
                  <a:t> keV</a:t>
                </a:r>
              </a:p>
              <a:p>
                <a14:m>
                  <m:oMath xmlns:m="http://schemas.openxmlformats.org/officeDocument/2006/math">
                    <m:r>
                      <a:rPr lang="en-US" sz="1100" b="0" i="1" smtClean="0">
                        <a:latin typeface="Cambria Math" panose="02040503050406030204" pitchFamily="18" charset="0"/>
                      </a:rPr>
                      <m:t>𝑒</m:t>
                    </m:r>
                    <m:r>
                      <a:rPr lang="en-US" sz="1100" b="0" i="1" smtClean="0">
                        <a:latin typeface="Cambria Math" panose="02040503050406030204" pitchFamily="18" charset="0"/>
                      </a:rPr>
                      <m:t>𝜙</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0</m:t>
                        </m:r>
                      </m:e>
                    </m:d>
                    <m:r>
                      <a:rPr lang="en-US" sz="1100" b="0" i="1" smtClean="0">
                        <a:latin typeface="Cambria Math" panose="02040503050406030204" pitchFamily="18" charset="0"/>
                      </a:rPr>
                      <m:t>≈2300</m:t>
                    </m:r>
                  </m:oMath>
                </a14:m>
                <a:r>
                  <a:rPr lang="en-US" sz="1100" dirty="0"/>
                  <a:t> keV</a:t>
                </a:r>
              </a:p>
            </p:txBody>
          </p:sp>
        </mc:Choice>
        <mc:Fallback>
          <p:sp>
            <p:nvSpPr>
              <p:cNvPr id="5" name="TextBox 4">
                <a:extLst>
                  <a:ext uri="{FF2B5EF4-FFF2-40B4-BE49-F238E27FC236}">
                    <a16:creationId xmlns:a16="http://schemas.microsoft.com/office/drawing/2014/main" id="{FAED24F5-7281-827F-FC39-E84F64FC9D6C}"/>
                  </a:ext>
                </a:extLst>
              </p:cNvPr>
              <p:cNvSpPr txBox="1">
                <a:spLocks noRot="1" noChangeAspect="1" noMove="1" noResize="1" noEditPoints="1" noAdjustHandles="1" noChangeArrowheads="1" noChangeShapeType="1" noTextEdit="1"/>
              </p:cNvSpPr>
              <p:nvPr/>
            </p:nvSpPr>
            <p:spPr>
              <a:xfrm>
                <a:off x="7312954" y="4567153"/>
                <a:ext cx="1328890" cy="430887"/>
              </a:xfrm>
              <a:prstGeom prst="rect">
                <a:avLst/>
              </a:prstGeom>
              <a:blipFill>
                <a:blip r:embed="rId8"/>
                <a:stretch>
                  <a:fillRect t="-1408" b="-8451"/>
                </a:stretch>
              </a:blipFill>
            </p:spPr>
            <p:txBody>
              <a:bodyPr/>
              <a:lstStyle/>
              <a:p>
                <a:r>
                  <a:rPr lang="en-US">
                    <a:noFill/>
                  </a:rPr>
                  <a:t> </a:t>
                </a:r>
              </a:p>
            </p:txBody>
          </p:sp>
        </mc:Fallback>
      </mc:AlternateContent>
    </p:spTree>
    <p:extLst>
      <p:ext uri="{BB962C8B-B14F-4D97-AF65-F5344CB8AC3E}">
        <p14:creationId xmlns:p14="http://schemas.microsoft.com/office/powerpoint/2010/main" val="1696490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25</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15523"/>
              </a:xfrm>
              <a:prstGeom prst="rect">
                <a:avLst/>
              </a:prstGeom>
              <a:noFill/>
            </p:spPr>
            <p:txBody>
              <a:bodyPr wrap="square" rtlCol="0">
                <a:spAutoFit/>
              </a:bodyPr>
              <a:lstStyle/>
              <a:p>
                <a:pPr defTabSz="685800">
                  <a:buClrTx/>
                </a:pPr>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Ultra-relativistic Screening Mass: </a:t>
                </a:r>
                <a14:m>
                  <m:oMath xmlns:m="http://schemas.openxmlformats.org/officeDocument/2006/math">
                    <m:sSub>
                      <m:sSub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b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𝒎</m:t>
                        </m:r>
                      </m:e>
                      <m: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𝒔</m:t>
                        </m:r>
                      </m:sub>
                    </m:sSub>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𝚽</m:t>
                    </m:r>
                    <m:r>
                      <a:rPr lang="en-US" sz="2800" b="1" i="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oMath>
                </a14:m>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15523"/>
              </a:xfrm>
              <a:prstGeom prst="rect">
                <a:avLst/>
              </a:prstGeom>
              <a:blipFill>
                <a:blip r:embed="rId2"/>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EE558104-9C13-8AC3-2FDE-EE46F93D4F58}"/>
              </a:ext>
            </a:extLst>
          </p:cNvPr>
          <p:cNvPicPr>
            <a:picLocks noChangeAspect="1"/>
          </p:cNvPicPr>
          <p:nvPr/>
        </p:nvPicPr>
        <p:blipFill>
          <a:blip r:embed="rId3"/>
          <a:srcRect/>
          <a:stretch/>
        </p:blipFill>
        <p:spPr>
          <a:xfrm>
            <a:off x="4146189" y="935199"/>
            <a:ext cx="4947062" cy="375976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ECE1B2F-1DD6-FA05-6D88-67D2FF55A9FB}"/>
                  </a:ext>
                </a:extLst>
              </p:cNvPr>
              <p:cNvSpPr txBox="1"/>
              <p:nvPr/>
            </p:nvSpPr>
            <p:spPr>
              <a:xfrm>
                <a:off x="234950" y="782069"/>
                <a:ext cx="4184650" cy="2337435"/>
              </a:xfrm>
              <a:prstGeom prst="rect">
                <a:avLst/>
              </a:prstGeom>
              <a:noFill/>
            </p:spPr>
            <p:txBody>
              <a:bodyPr wrap="square" rtlCol="0">
                <a:spAutoFit/>
              </a:bodyPr>
              <a:lstStyle/>
              <a:p>
                <a:r>
                  <a:rPr lang="en-US" sz="1800" b="0" i="0" dirty="0">
                    <a:effectLst/>
                    <a:latin typeface="+mn-lt"/>
                  </a:rPr>
                  <a:t>An </a:t>
                </a:r>
                <a:r>
                  <a:rPr lang="en-US" sz="1800" b="1" i="0" dirty="0">
                    <a:effectLst/>
                    <a:latin typeface="+mn-lt"/>
                  </a:rPr>
                  <a:t>analytic solution</a:t>
                </a:r>
                <a:r>
                  <a:rPr lang="en-US" sz="1800" b="0" i="0" dirty="0">
                    <a:effectLst/>
                    <a:latin typeface="+mn-lt"/>
                  </a:rPr>
                  <a:t> for the screening mass valid to all orders in Φ(r) exists in the </a:t>
                </a:r>
                <a:r>
                  <a:rPr lang="en-US" sz="1800" b="1" i="0" dirty="0">
                    <a:effectLst/>
                    <a:latin typeface="+mn-lt"/>
                  </a:rPr>
                  <a:t>ultra-relativistic</a:t>
                </a:r>
                <a:r>
                  <a:rPr lang="en-US" sz="1800" b="0" i="0" dirty="0">
                    <a:effectLst/>
                    <a:latin typeface="+mn-lt"/>
                  </a:rPr>
                  <a:t> limit</a:t>
                </a:r>
              </a:p>
              <a:p>
                <a:endParaRPr lang="en-US" sz="800" b="0" i="0" dirty="0">
                  <a:effectLst/>
                  <a:highlight>
                    <a:srgbClr val="FFFFFF"/>
                  </a:highlight>
                  <a:latin typeface="+mn-lt"/>
                </a:endParaRPr>
              </a:p>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rad>
                        <m:radPr>
                          <m:degHide m:val="on"/>
                          <m:ctrlPr>
                            <a:rPr lang="en-US" sz="1800" b="0" i="1" smtClean="0">
                              <a:latin typeface="Cambria Math" panose="02040503050406030204" pitchFamily="18" charset="0"/>
                            </a:rPr>
                          </m:ctrlPr>
                        </m:radPr>
                        <m:deg/>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𝑚</m:t>
                              </m:r>
                            </m:e>
                            <m:sup>
                              <m:r>
                                <a:rPr lang="en-US" sz="1800" b="0" i="1" smtClean="0">
                                  <a:latin typeface="Cambria Math" panose="02040503050406030204" pitchFamily="18" charset="0"/>
                                </a:rPr>
                                <m:t>2</m:t>
                              </m:r>
                            </m:sup>
                          </m:sSup>
                          <m:r>
                            <a:rPr lang="en-US" sz="1800" i="1">
                              <a:latin typeface="Cambria Math" panose="02040503050406030204" pitchFamily="18" charset="0"/>
                            </a:rPr>
                            <m:t>+</m:t>
                          </m:r>
                          <m:sSup>
                            <m:sSupPr>
                              <m:ctrlPr>
                                <a:rPr lang="en-US" sz="1800" b="1" i="1">
                                  <a:latin typeface="Cambria Math" panose="02040503050406030204" pitchFamily="18" charset="0"/>
                                </a:rPr>
                              </m:ctrlPr>
                            </m:sSupPr>
                            <m:e>
                              <m:r>
                                <a:rPr lang="en-US" sz="1800" b="1" i="1">
                                  <a:latin typeface="Cambria Math" panose="02040503050406030204" pitchFamily="18" charset="0"/>
                                </a:rPr>
                                <m:t>𝒑</m:t>
                              </m:r>
                            </m:e>
                            <m:sup>
                              <m:r>
                                <a:rPr lang="en-US" sz="1800" b="1" i="1">
                                  <a:latin typeface="Cambria Math" panose="02040503050406030204" pitchFamily="18" charset="0"/>
                                </a:rPr>
                                <m:t>𝟐</m:t>
                              </m:r>
                            </m:sup>
                          </m:sSup>
                        </m:e>
                      </m:rad>
                      <m:r>
                        <a:rPr lang="en-US" sz="1800" b="0" i="1" smtClean="0">
                          <a:latin typeface="Cambria Math" panose="02040503050406030204" pitchFamily="18" charset="0"/>
                        </a:rPr>
                        <m:t>≈|</m:t>
                      </m:r>
                      <m:r>
                        <a:rPr lang="en-US" sz="1800" b="1" i="1" smtClean="0">
                          <a:latin typeface="Cambria Math" panose="02040503050406030204" pitchFamily="18" charset="0"/>
                        </a:rPr>
                        <m:t>𝒑</m:t>
                      </m:r>
                      <m:r>
                        <a:rPr lang="en-US" sz="1800" b="0" i="1" smtClean="0">
                          <a:latin typeface="Cambria Math" panose="02040503050406030204" pitchFamily="18" charset="0"/>
                        </a:rPr>
                        <m:t>|</m:t>
                      </m:r>
                    </m:oMath>
                  </m:oMathPara>
                </a14:m>
                <a:endParaRPr lang="en-US" sz="1800" dirty="0">
                  <a:latin typeface="+mn-lt"/>
                </a:endParaRPr>
              </a:p>
              <a:p>
                <a:r>
                  <a:rPr lang="en-US" sz="800" dirty="0">
                    <a:latin typeface="+mn-lt"/>
                  </a:rPr>
                  <a:t> </a:t>
                </a:r>
                <a:br>
                  <a:rPr lang="en-US" sz="1800" dirty="0">
                    <a:latin typeface="+mn-lt"/>
                  </a:rPr>
                </a:br>
                <a:r>
                  <a:rPr lang="en-US" sz="1800" b="0" i="0" dirty="0">
                    <a:effectLst/>
                    <a:latin typeface="+mn-lt"/>
                  </a:rPr>
                  <a:t>is then integrated analytically into the known form</a:t>
                </a:r>
                <a:br>
                  <a:rPr lang="en-US" sz="1800" dirty="0">
                    <a:latin typeface="+mn-lt"/>
                  </a:rPr>
                </a:br>
                <a:endParaRPr lang="en-US" sz="1800" dirty="0">
                  <a:latin typeface="+mn-lt"/>
                </a:endParaRPr>
              </a:p>
            </p:txBody>
          </p:sp>
        </mc:Choice>
        <mc:Fallback xmlns="">
          <p:sp>
            <p:nvSpPr>
              <p:cNvPr id="6" name="TextBox 5">
                <a:extLst>
                  <a:ext uri="{FF2B5EF4-FFF2-40B4-BE49-F238E27FC236}">
                    <a16:creationId xmlns:a16="http://schemas.microsoft.com/office/drawing/2014/main" id="{2ECE1B2F-1DD6-FA05-6D88-67D2FF55A9FB}"/>
                  </a:ext>
                </a:extLst>
              </p:cNvPr>
              <p:cNvSpPr txBox="1">
                <a:spLocks noRot="1" noChangeAspect="1" noMove="1" noResize="1" noEditPoints="1" noAdjustHandles="1" noChangeArrowheads="1" noChangeShapeType="1" noTextEdit="1"/>
              </p:cNvSpPr>
              <p:nvPr/>
            </p:nvSpPr>
            <p:spPr>
              <a:xfrm>
                <a:off x="234950" y="782069"/>
                <a:ext cx="4184650" cy="2337435"/>
              </a:xfrm>
              <a:prstGeom prst="rect">
                <a:avLst/>
              </a:prstGeom>
              <a:blipFill>
                <a:blip r:embed="rId4"/>
                <a:stretch>
                  <a:fillRect l="-1312" t="-1302" r="-1603"/>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5FC198BC-E109-F02A-FD1A-099FAB827973}"/>
              </a:ext>
            </a:extLst>
          </p:cNvPr>
          <p:cNvGrpSpPr/>
          <p:nvPr/>
        </p:nvGrpSpPr>
        <p:grpSpPr>
          <a:xfrm>
            <a:off x="311885" y="2823833"/>
            <a:ext cx="3757369" cy="717550"/>
            <a:chOff x="882650" y="3892550"/>
            <a:chExt cx="3757369" cy="717550"/>
          </a:xfrm>
        </p:grpSpPr>
        <p:pic>
          <p:nvPicPr>
            <p:cNvPr id="2054" name="Picture 6">
              <a:extLst>
                <a:ext uri="{FF2B5EF4-FFF2-40B4-BE49-F238E27FC236}">
                  <a16:creationId xmlns:a16="http://schemas.microsoft.com/office/drawing/2014/main" id="{DE7ACE5B-F7CB-984E-3C22-07604B2B6C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191" y="3955594"/>
              <a:ext cx="3637809" cy="5747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94342BB6-F6EE-739D-B089-F4686CF67295}"/>
                </a:ext>
              </a:extLst>
            </p:cNvPr>
            <p:cNvSpPr/>
            <p:nvPr/>
          </p:nvSpPr>
          <p:spPr>
            <a:xfrm>
              <a:off x="882650" y="3892550"/>
              <a:ext cx="3757369" cy="717550"/>
            </a:xfrm>
            <a:prstGeom prst="roundRect">
              <a:avLst/>
            </a:prstGeom>
            <a:noFill/>
            <a:ln w="190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37B984DA-2040-3C4A-1A52-8FD2FE6F7912}"/>
              </a:ext>
            </a:extLst>
          </p:cNvPr>
          <p:cNvCxnSpPr>
            <a:cxnSpLocks/>
            <a:stCxn id="9" idx="3"/>
          </p:cNvCxnSpPr>
          <p:nvPr/>
        </p:nvCxnSpPr>
        <p:spPr>
          <a:xfrm>
            <a:off x="4069254" y="3182608"/>
            <a:ext cx="1340946" cy="278992"/>
          </a:xfrm>
          <a:prstGeom prst="straightConnector1">
            <a:avLst/>
          </a:prstGeom>
          <a:ln w="19050" cap="flat" cmpd="sng" algn="ctr">
            <a:solidFill>
              <a:srgbClr val="FF88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5DCFB7DD-B9CD-5E08-59FF-28AADCD39096}"/>
              </a:ext>
            </a:extLst>
          </p:cNvPr>
          <p:cNvSpPr txBox="1"/>
          <p:nvPr/>
        </p:nvSpPr>
        <p:spPr>
          <a:xfrm>
            <a:off x="155943" y="3570276"/>
            <a:ext cx="4069254" cy="246221"/>
          </a:xfrm>
          <a:prstGeom prst="rect">
            <a:avLst/>
          </a:prstGeom>
          <a:noFill/>
        </p:spPr>
        <p:txBody>
          <a:bodyPr wrap="square">
            <a:spAutoFit/>
          </a:bodyPr>
          <a:lstStyle/>
          <a:p>
            <a:r>
              <a:rPr lang="en-US" sz="1000" dirty="0">
                <a:solidFill>
                  <a:schemeClr val="accent1"/>
                </a:solidFill>
              </a:rPr>
              <a:t>H. T. </a:t>
            </a:r>
            <a:r>
              <a:rPr lang="en-US" sz="1000" dirty="0" err="1">
                <a:solidFill>
                  <a:schemeClr val="accent1"/>
                </a:solidFill>
              </a:rPr>
              <a:t>Elze</a:t>
            </a:r>
            <a:r>
              <a:rPr lang="en-US" sz="1000" dirty="0">
                <a:solidFill>
                  <a:schemeClr val="accent1"/>
                </a:solidFill>
              </a:rPr>
              <a:t>, W. Greiner, J. </a:t>
            </a:r>
            <a:r>
              <a:rPr lang="en-US" sz="1000" dirty="0" err="1">
                <a:solidFill>
                  <a:schemeClr val="accent1"/>
                </a:solidFill>
              </a:rPr>
              <a:t>Rafelski</a:t>
            </a:r>
            <a:r>
              <a:rPr lang="en-US" sz="1000" dirty="0">
                <a:solidFill>
                  <a:schemeClr val="accent1"/>
                </a:solidFill>
              </a:rPr>
              <a:t>,, J. Phys. G 6 (1980) L149–L153</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41E63ED-A457-3446-D11D-0B3E6DA7D63C}"/>
                  </a:ext>
                </a:extLst>
              </p:cNvPr>
              <p:cNvSpPr txBox="1"/>
              <p:nvPr/>
            </p:nvSpPr>
            <p:spPr>
              <a:xfrm>
                <a:off x="142558" y="3722342"/>
                <a:ext cx="4466168" cy="1703030"/>
              </a:xfrm>
              <a:prstGeom prst="rect">
                <a:avLst/>
              </a:prstGeom>
              <a:noFill/>
            </p:spPr>
            <p:txBody>
              <a:bodyPr wrap="square" rtlCol="0">
                <a:spAutoFit/>
              </a:bodyPr>
              <a:lstStyle/>
              <a:p>
                <a:pPr marL="285750" indent="-285750">
                  <a:spcBef>
                    <a:spcPts val="400"/>
                  </a:spcBef>
                  <a:spcAft>
                    <a:spcPts val="400"/>
                  </a:spcAft>
                  <a:buFont typeface="Arial" panose="020B0604020202020204" pitchFamily="34" charset="0"/>
                  <a:buChar char="•"/>
                </a:pPr>
                <a:r>
                  <a:rPr lang="en-US" sz="1600" dirty="0">
                    <a:latin typeface="+mn-lt"/>
                  </a:rPr>
                  <a:t>This solution </a:t>
                </a:r>
                <a:r>
                  <a:rPr lang="en-US" sz="1600" b="1" dirty="0">
                    <a:latin typeface="+mn-lt"/>
                  </a:rPr>
                  <a:t>stops</a:t>
                </a:r>
                <a:r>
                  <a:rPr lang="en-US" sz="1600" dirty="0">
                    <a:latin typeface="+mn-lt"/>
                  </a:rPr>
                  <a:t> the polarization charge </a:t>
                </a:r>
                <a:r>
                  <a:rPr lang="en-US" sz="1600" b="1" dirty="0">
                    <a:latin typeface="+mn-lt"/>
                  </a:rPr>
                  <a:t>density</a:t>
                </a:r>
                <a:r>
                  <a:rPr lang="en-US" sz="1600" dirty="0">
                    <a:latin typeface="+mn-lt"/>
                  </a:rPr>
                  <a:t> from </a:t>
                </a:r>
                <a:r>
                  <a:rPr lang="en-US" sz="1600" b="1" dirty="0">
                    <a:latin typeface="+mn-lt"/>
                  </a:rPr>
                  <a:t>diverging</a:t>
                </a:r>
                <a:r>
                  <a:rPr lang="en-US" sz="1600" dirty="0">
                    <a:latin typeface="+mn-lt"/>
                  </a:rPr>
                  <a:t> at large </a:t>
                </a:r>
                <a14:m>
                  <m:oMath xmlns:m="http://schemas.openxmlformats.org/officeDocument/2006/math">
                    <m:r>
                      <m:rPr>
                        <m:sty m:val="p"/>
                      </m:rPr>
                      <a:rPr lang="en-US" sz="1600" b="0" i="0" smtClean="0">
                        <a:latin typeface="Cambria Math" panose="02040503050406030204" pitchFamily="18" charset="0"/>
                      </a:rPr>
                      <m:t>e</m:t>
                    </m:r>
                    <m:r>
                      <a:rPr lang="en-US" sz="1600" b="0" i="1" smtClean="0">
                        <a:latin typeface="Cambria Math" panose="02040503050406030204" pitchFamily="18" charset="0"/>
                      </a:rPr>
                      <m:t>𝜙</m:t>
                    </m:r>
                    <m:r>
                      <a:rPr lang="en-US" sz="1600" b="0" i="1" smtClean="0">
                        <a:latin typeface="Cambria Math" panose="02040503050406030204" pitchFamily="18" charset="0"/>
                      </a:rPr>
                      <m:t>/</m:t>
                    </m:r>
                    <m:r>
                      <a:rPr lang="en-US" sz="1600" b="0" i="1" smtClean="0">
                        <a:latin typeface="Cambria Math" panose="02040503050406030204" pitchFamily="18" charset="0"/>
                      </a:rPr>
                      <m:t>𝑇</m:t>
                    </m:r>
                  </m:oMath>
                </a14:m>
                <a:r>
                  <a:rPr lang="en-US" sz="1600" dirty="0">
                    <a:latin typeface="+mn-lt"/>
                  </a:rPr>
                  <a:t>.</a:t>
                </a:r>
              </a:p>
              <a:p>
                <a:pPr marL="285750" indent="-285750">
                  <a:spcBef>
                    <a:spcPts val="400"/>
                  </a:spcBef>
                  <a:spcAft>
                    <a:spcPts val="400"/>
                  </a:spcAft>
                  <a:buFont typeface="Arial" panose="020B0604020202020204" pitchFamily="34" charset="0"/>
                  <a:buChar char="•"/>
                </a:pPr>
                <a:r>
                  <a:rPr lang="en-US" sz="1600" dirty="0">
                    <a:latin typeface="+mn-lt"/>
                  </a:rPr>
                  <a:t>Simple analytic form could be helpful in developing a </a:t>
                </a:r>
                <a:r>
                  <a:rPr lang="en-US" sz="1600" b="1" dirty="0">
                    <a:latin typeface="+mn-lt"/>
                  </a:rPr>
                  <a:t>strong-dynamic theory</a:t>
                </a:r>
                <a:r>
                  <a:rPr lang="en-US" sz="1600" dirty="0">
                    <a:latin typeface="+mn-lt"/>
                  </a:rPr>
                  <a:t> of screening. </a:t>
                </a:r>
                <a:br>
                  <a:rPr lang="en-US" sz="1800" dirty="0">
                    <a:latin typeface="+mn-lt"/>
                  </a:rPr>
                </a:br>
                <a:endParaRPr lang="en-US" sz="1800" dirty="0">
                  <a:latin typeface="+mn-lt"/>
                </a:endParaRPr>
              </a:p>
            </p:txBody>
          </p:sp>
        </mc:Choice>
        <mc:Fallback>
          <p:sp>
            <p:nvSpPr>
              <p:cNvPr id="3" name="TextBox 2">
                <a:extLst>
                  <a:ext uri="{FF2B5EF4-FFF2-40B4-BE49-F238E27FC236}">
                    <a16:creationId xmlns:a16="http://schemas.microsoft.com/office/drawing/2014/main" id="{941E63ED-A457-3446-D11D-0B3E6DA7D63C}"/>
                  </a:ext>
                </a:extLst>
              </p:cNvPr>
              <p:cNvSpPr txBox="1">
                <a:spLocks noRot="1" noChangeAspect="1" noMove="1" noResize="1" noEditPoints="1" noAdjustHandles="1" noChangeArrowheads="1" noChangeShapeType="1" noTextEdit="1"/>
              </p:cNvSpPr>
              <p:nvPr/>
            </p:nvSpPr>
            <p:spPr>
              <a:xfrm>
                <a:off x="142558" y="3722342"/>
                <a:ext cx="4466168" cy="1703030"/>
              </a:xfrm>
              <a:prstGeom prst="rect">
                <a:avLst/>
              </a:prstGeom>
              <a:blipFill>
                <a:blip r:embed="rId6"/>
                <a:stretch>
                  <a:fillRect l="-546" t="-10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6402D35-DBF5-9A89-A111-A47C76705FB5}"/>
                  </a:ext>
                </a:extLst>
              </p:cNvPr>
              <p:cNvSpPr txBox="1"/>
              <p:nvPr/>
            </p:nvSpPr>
            <p:spPr>
              <a:xfrm>
                <a:off x="7312954" y="4567153"/>
                <a:ext cx="1328890" cy="430887"/>
              </a:xfrm>
              <a:prstGeom prst="rect">
                <a:avLst/>
              </a:prstGeom>
              <a:noFill/>
            </p:spPr>
            <p:txBody>
              <a:bodyPr wrap="none" rtlCol="0">
                <a:spAutoFit/>
              </a:bodyPr>
              <a:lstStyle/>
              <a:p>
                <a14:m>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𝐸</m:t>
                        </m:r>
                      </m:e>
                      <m:sub>
                        <m:r>
                          <a:rPr lang="en-US" sz="1100" b="0" i="1" smtClean="0">
                            <a:latin typeface="Cambria Math" panose="02040503050406030204" pitchFamily="18" charset="0"/>
                          </a:rPr>
                          <m:t>𝐺</m:t>
                        </m:r>
                      </m:sub>
                    </m:sSub>
                    <m:r>
                      <a:rPr lang="en-US" sz="1100" b="0" i="1" smtClean="0">
                        <a:latin typeface="Cambria Math" panose="02040503050406030204" pitchFamily="18" charset="0"/>
                      </a:rPr>
                      <m:t>≈390</m:t>
                    </m:r>
                  </m:oMath>
                </a14:m>
                <a:r>
                  <a:rPr lang="en-US" sz="1100" dirty="0"/>
                  <a:t> keV</a:t>
                </a:r>
              </a:p>
              <a:p>
                <a14:m>
                  <m:oMath xmlns:m="http://schemas.openxmlformats.org/officeDocument/2006/math">
                    <m:r>
                      <a:rPr lang="en-US" sz="1100" b="0" i="1" smtClean="0">
                        <a:latin typeface="Cambria Math" panose="02040503050406030204" pitchFamily="18" charset="0"/>
                      </a:rPr>
                      <m:t>𝑒</m:t>
                    </m:r>
                    <m:r>
                      <a:rPr lang="en-US" sz="1100" b="0" i="1" smtClean="0">
                        <a:latin typeface="Cambria Math" panose="02040503050406030204" pitchFamily="18" charset="0"/>
                      </a:rPr>
                      <m:t>𝜙</m:t>
                    </m:r>
                    <m:d>
                      <m:dPr>
                        <m:ctrlPr>
                          <a:rPr lang="en-US" sz="1100" b="0" i="1" smtClean="0">
                            <a:latin typeface="Cambria Math" panose="02040503050406030204" pitchFamily="18" charset="0"/>
                          </a:rPr>
                        </m:ctrlPr>
                      </m:dPr>
                      <m:e>
                        <m:r>
                          <a:rPr lang="en-US" sz="1100" b="0" i="1" smtClean="0">
                            <a:latin typeface="Cambria Math" panose="02040503050406030204" pitchFamily="18" charset="0"/>
                          </a:rPr>
                          <m:t>0</m:t>
                        </m:r>
                      </m:e>
                    </m:d>
                    <m:r>
                      <a:rPr lang="en-US" sz="1100" b="0" i="1" smtClean="0">
                        <a:latin typeface="Cambria Math" panose="02040503050406030204" pitchFamily="18" charset="0"/>
                      </a:rPr>
                      <m:t>≈2300</m:t>
                    </m:r>
                  </m:oMath>
                </a14:m>
                <a:r>
                  <a:rPr lang="en-US" sz="1100" dirty="0"/>
                  <a:t> keV</a:t>
                </a:r>
              </a:p>
            </p:txBody>
          </p:sp>
        </mc:Choice>
        <mc:Fallback>
          <p:sp>
            <p:nvSpPr>
              <p:cNvPr id="5" name="TextBox 4">
                <a:extLst>
                  <a:ext uri="{FF2B5EF4-FFF2-40B4-BE49-F238E27FC236}">
                    <a16:creationId xmlns:a16="http://schemas.microsoft.com/office/drawing/2014/main" id="{96402D35-DBF5-9A89-A111-A47C76705FB5}"/>
                  </a:ext>
                </a:extLst>
              </p:cNvPr>
              <p:cNvSpPr txBox="1">
                <a:spLocks noRot="1" noChangeAspect="1" noMove="1" noResize="1" noEditPoints="1" noAdjustHandles="1" noChangeArrowheads="1" noChangeShapeType="1" noTextEdit="1"/>
              </p:cNvSpPr>
              <p:nvPr/>
            </p:nvSpPr>
            <p:spPr>
              <a:xfrm>
                <a:off x="7312954" y="4567153"/>
                <a:ext cx="1328890" cy="430887"/>
              </a:xfrm>
              <a:prstGeom prst="rect">
                <a:avLst/>
              </a:prstGeom>
              <a:blipFill>
                <a:blip r:embed="rId7"/>
                <a:stretch>
                  <a:fillRect t="-1408" b="-8451"/>
                </a:stretch>
              </a:blipFill>
            </p:spPr>
            <p:txBody>
              <a:bodyPr/>
              <a:lstStyle/>
              <a:p>
                <a:r>
                  <a:rPr lang="en-US">
                    <a:noFill/>
                  </a:rPr>
                  <a:t> </a:t>
                </a:r>
              </a:p>
            </p:txBody>
          </p:sp>
        </mc:Fallback>
      </mc:AlternateContent>
    </p:spTree>
    <p:extLst>
      <p:ext uri="{BB962C8B-B14F-4D97-AF65-F5344CB8AC3E}">
        <p14:creationId xmlns:p14="http://schemas.microsoft.com/office/powerpoint/2010/main" val="4067393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26</a:t>
            </a:fld>
            <a:endParaRPr lang="en"/>
          </a:p>
        </p:txBody>
      </p:sp>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15523"/>
          </a:xfrm>
          <a:prstGeom prst="rect">
            <a:avLst/>
          </a:prstGeom>
          <a:noFill/>
        </p:spPr>
        <p:txBody>
          <a:bodyPr wrap="square" rtlCol="0">
            <a:spAutoFit/>
          </a:bodyPr>
          <a:lstStyle/>
          <a:p>
            <a:pPr defTabSz="685800">
              <a:buClrTx/>
            </a:pPr>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Solving the Nonlinear Poisson Equation</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ECE1B2F-1DD6-FA05-6D88-67D2FF55A9FB}"/>
                  </a:ext>
                </a:extLst>
              </p:cNvPr>
              <p:cNvSpPr txBox="1"/>
              <p:nvPr/>
            </p:nvSpPr>
            <p:spPr>
              <a:xfrm>
                <a:off x="234950" y="782069"/>
                <a:ext cx="8786208" cy="3789564"/>
              </a:xfrm>
              <a:prstGeom prst="rect">
                <a:avLst/>
              </a:prstGeom>
              <a:noFill/>
            </p:spPr>
            <p:txBody>
              <a:bodyPr wrap="square" rtlCol="0">
                <a:spAutoFit/>
              </a:bodyPr>
              <a:lstStyle/>
              <a:p>
                <a:r>
                  <a:rPr lang="en-US" sz="1800" b="0" i="0" dirty="0">
                    <a:effectLst/>
                    <a:latin typeface="+mn-lt"/>
                  </a:rPr>
                  <a:t>We </a:t>
                </a:r>
                <a:r>
                  <a:rPr lang="en-US" sz="1800" b="1" i="0" dirty="0">
                    <a:effectLst/>
                    <a:latin typeface="+mn-lt"/>
                  </a:rPr>
                  <a:t>numerically</a:t>
                </a:r>
                <a:r>
                  <a:rPr lang="en-US" sz="1800" b="0" i="0" dirty="0">
                    <a:effectLst/>
                    <a:latin typeface="+mn-lt"/>
                  </a:rPr>
                  <a:t> solve the nonlinear Poisson equation using </a:t>
                </a:r>
                <a:r>
                  <a:rPr lang="en-US" sz="1800" b="1" i="0" dirty="0">
                    <a:effectLst/>
                    <a:latin typeface="+mn-lt"/>
                  </a:rPr>
                  <a:t>Fermi-Dirac</a:t>
                </a:r>
                <a:r>
                  <a:rPr lang="en-US" sz="1800" b="0" i="0" dirty="0">
                    <a:effectLst/>
                    <a:latin typeface="+mn-lt"/>
                  </a:rPr>
                  <a:t> statistics for the </a:t>
                </a:r>
                <a:r>
                  <a:rPr lang="en-US" sz="1800" b="1" i="0" dirty="0">
                    <a:effectLst/>
                    <a:latin typeface="+mn-lt"/>
                  </a:rPr>
                  <a:t>strong screening </a:t>
                </a:r>
                <a:r>
                  <a:rPr lang="en-US" sz="1800" b="0" i="0" dirty="0">
                    <a:effectLst/>
                    <a:latin typeface="+mn-lt"/>
                  </a:rPr>
                  <a:t>potential </a:t>
                </a:r>
                <a14:m>
                  <m:oMath xmlns:m="http://schemas.openxmlformats.org/officeDocument/2006/math">
                    <m:r>
                      <m:rPr>
                        <m:sty m:val="p"/>
                      </m:rPr>
                      <a:rPr lang="en-US" sz="1800" b="0" i="0" smtClean="0">
                        <a:effectLst/>
                        <a:latin typeface="Cambria Math" panose="02040503050406030204" pitchFamily="18" charset="0"/>
                      </a:rPr>
                      <m:t>Φ</m:t>
                    </m:r>
                    <m:r>
                      <a:rPr lang="en-US" sz="1800" b="0" i="1" smtClean="0">
                        <a:effectLst/>
                        <a:latin typeface="Cambria Math" panose="02040503050406030204" pitchFamily="18" charset="0"/>
                      </a:rPr>
                      <m:t>.</m:t>
                    </m:r>
                  </m:oMath>
                </a14:m>
                <a:endParaRPr lang="en-US" sz="1800" b="0" i="0" dirty="0">
                  <a:effectLst/>
                  <a:latin typeface="+mn-lt"/>
                </a:endParaRPr>
              </a:p>
              <a:p>
                <a:endParaRPr lang="en-US" sz="1800" dirty="0">
                  <a:latin typeface="+mn-lt"/>
                </a:endParaRPr>
              </a:p>
              <a:p>
                <a:endParaRPr lang="en-US" sz="1800" b="0" i="0" dirty="0">
                  <a:effectLst/>
                  <a:latin typeface="+mn-lt"/>
                </a:endParaRPr>
              </a:p>
              <a:p>
                <a:endParaRPr lang="en-US" sz="1800" dirty="0">
                  <a:latin typeface="+mn-lt"/>
                </a:endParaRPr>
              </a:p>
              <a:p>
                <a:r>
                  <a:rPr lang="en-US" sz="1800" b="0" i="0" dirty="0">
                    <a:effectLst/>
                    <a:latin typeface="+mn-lt"/>
                  </a:rPr>
                  <a:t>At </a:t>
                </a:r>
                <a:r>
                  <a:rPr lang="en-US" sz="1800" b="1" i="0" dirty="0">
                    <a:effectLst/>
                    <a:latin typeface="+mn-lt"/>
                  </a:rPr>
                  <a:t>large</a:t>
                </a:r>
                <a:r>
                  <a:rPr lang="en-US" sz="1800" b="0" i="0" dirty="0">
                    <a:effectLst/>
                    <a:latin typeface="+mn-lt"/>
                  </a:rPr>
                  <a:t> distances </a:t>
                </a:r>
                <a14:m>
                  <m:oMath xmlns:m="http://schemas.openxmlformats.org/officeDocument/2006/math">
                    <m:r>
                      <a:rPr lang="en-US" sz="1800" b="1" i="1" smtClean="0">
                        <a:effectLst/>
                        <a:latin typeface="Cambria Math" panose="02040503050406030204" pitchFamily="18" charset="0"/>
                      </a:rPr>
                      <m:t>𝒓</m:t>
                    </m:r>
                    <m:r>
                      <a:rPr lang="en-US" sz="1800" b="1" i="1" smtClean="0">
                        <a:effectLst/>
                        <a:latin typeface="Cambria Math" panose="02040503050406030204" pitchFamily="18" charset="0"/>
                      </a:rPr>
                      <m:t>≫</m:t>
                    </m:r>
                    <m:sSub>
                      <m:sSubPr>
                        <m:ctrlPr>
                          <a:rPr lang="en-US" sz="1800" b="1" i="1" smtClean="0">
                            <a:effectLst/>
                            <a:latin typeface="Cambria Math" panose="02040503050406030204" pitchFamily="18" charset="0"/>
                          </a:rPr>
                        </m:ctrlPr>
                      </m:sSubPr>
                      <m:e>
                        <m:r>
                          <a:rPr lang="en-US" sz="1800" b="1" i="1" smtClean="0">
                            <a:effectLst/>
                            <a:latin typeface="Cambria Math" panose="02040503050406030204" pitchFamily="18" charset="0"/>
                          </a:rPr>
                          <m:t>𝝀</m:t>
                        </m:r>
                      </m:e>
                      <m:sub>
                        <m:r>
                          <a:rPr lang="en-US" sz="1800" b="1" i="1" smtClean="0">
                            <a:effectLst/>
                            <a:latin typeface="Cambria Math" panose="02040503050406030204" pitchFamily="18" charset="0"/>
                          </a:rPr>
                          <m:t>𝑫</m:t>
                        </m:r>
                      </m:sub>
                    </m:sSub>
                  </m:oMath>
                </a14:m>
                <a:r>
                  <a:rPr lang="en-US" sz="1800" b="0" i="0" dirty="0">
                    <a:effectLst/>
                    <a:latin typeface="+mn-lt"/>
                  </a:rPr>
                  <a:t> we know the </a:t>
                </a:r>
                <a:r>
                  <a:rPr lang="en-US" sz="1800" b="1" i="0" dirty="0">
                    <a:effectLst/>
                    <a:latin typeface="+mn-lt"/>
                  </a:rPr>
                  <a:t>weak field condition</a:t>
                </a:r>
                <a:r>
                  <a:rPr lang="en-US" sz="1800" b="0" i="0" dirty="0">
                    <a:effectLst/>
                    <a:latin typeface="+mn-lt"/>
                  </a:rPr>
                  <a:t> is satisfied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𝑒</m:t>
                        </m:r>
                        <m:r>
                          <a:rPr lang="en-US" sz="1800" i="1">
                            <a:latin typeface="Cambria Math" panose="02040503050406030204" pitchFamily="18" charset="0"/>
                          </a:rPr>
                          <m:t>𝜙</m:t>
                        </m:r>
                        <m:r>
                          <a:rPr lang="en-US" sz="1800" i="1">
                            <a:latin typeface="Cambria Math" panose="02040503050406030204" pitchFamily="18" charset="0"/>
                          </a:rPr>
                          <m:t>(</m:t>
                        </m:r>
                        <m:r>
                          <a:rPr lang="en-US" sz="1800" i="1">
                            <a:solidFill>
                              <a:srgbClr val="4472C4"/>
                            </a:solidFill>
                            <a:latin typeface="Cambria Math" panose="02040503050406030204" pitchFamily="18" charset="0"/>
                          </a:rPr>
                          <m:t>𝑎</m:t>
                        </m:r>
                        <m:r>
                          <a:rPr lang="en-US" sz="1800" i="1">
                            <a:latin typeface="Cambria Math" panose="02040503050406030204" pitchFamily="18" charset="0"/>
                          </a:rPr>
                          <m:t>)</m:t>
                        </m:r>
                      </m:num>
                      <m:den>
                        <m:r>
                          <a:rPr lang="en-US" sz="1800" i="1">
                            <a:latin typeface="Cambria Math" panose="02040503050406030204" pitchFamily="18" charset="0"/>
                          </a:rPr>
                          <m:t>𝑇</m:t>
                        </m:r>
                      </m:den>
                    </m:f>
                    <m:r>
                      <a:rPr lang="en-US" sz="1800" i="1">
                        <a:latin typeface="Cambria Math" panose="02040503050406030204" pitchFamily="18" charset="0"/>
                      </a:rPr>
                      <m:t>≪1</m:t>
                    </m:r>
                  </m:oMath>
                </a14:m>
                <a:r>
                  <a:rPr lang="en-US" sz="1800" b="0" i="0" dirty="0">
                    <a:effectLst/>
                    <a:latin typeface="+mn-lt"/>
                  </a:rPr>
                  <a:t>.</a:t>
                </a:r>
              </a:p>
              <a:p>
                <a:endParaRPr lang="en-US" sz="1800" dirty="0">
                  <a:latin typeface="+mn-lt"/>
                </a:endParaRPr>
              </a:p>
              <a:p>
                <a:endParaRPr lang="en-US" sz="2000" b="0" i="0" dirty="0">
                  <a:effectLst/>
                  <a:latin typeface="+mn-lt"/>
                </a:endParaRPr>
              </a:p>
              <a:p>
                <a:endParaRPr lang="en-US" sz="1800" dirty="0">
                  <a:latin typeface="+mn-lt"/>
                </a:endParaRPr>
              </a:p>
              <a:p>
                <a:r>
                  <a:rPr lang="en-US" sz="1800" dirty="0">
                    <a:latin typeface="+mn-lt"/>
                  </a:rPr>
                  <a:t>This can be solved analytically giving us a </a:t>
                </a:r>
                <a:r>
                  <a:rPr lang="en-US" sz="1800" b="1" dirty="0">
                    <a:latin typeface="+mn-lt"/>
                  </a:rPr>
                  <a:t>boundary conditions </a:t>
                </a:r>
                <a:r>
                  <a:rPr lang="en-US" sz="1800" dirty="0">
                    <a:latin typeface="+mn-lt"/>
                  </a:rPr>
                  <a:t>at </a:t>
                </a:r>
                <a:r>
                  <a:rPr lang="en-US" sz="1800" b="1" dirty="0">
                    <a:latin typeface="+mn-lt"/>
                  </a:rPr>
                  <a:t>large</a:t>
                </a:r>
                <a:r>
                  <a:rPr lang="en-US" sz="1800" dirty="0">
                    <a:latin typeface="+mn-lt"/>
                  </a:rPr>
                  <a:t> distances</a:t>
                </a:r>
                <a:endParaRPr lang="en-US" sz="1800" b="0" i="0" dirty="0">
                  <a:effectLst/>
                  <a:latin typeface="+mn-lt"/>
                </a:endParaRPr>
              </a:p>
              <a:p>
                <a:endParaRPr lang="en-US" sz="800" b="0" i="0" dirty="0">
                  <a:effectLst/>
                  <a:highlight>
                    <a:srgbClr val="FFFFFF"/>
                  </a:highlight>
                  <a:latin typeface="+mn-lt"/>
                </a:endParaRPr>
              </a:p>
              <a:p>
                <a:r>
                  <a:rPr lang="en-US" sz="800" dirty="0">
                    <a:latin typeface="+mn-lt"/>
                  </a:rPr>
                  <a:t> </a:t>
                </a:r>
                <a:br>
                  <a:rPr lang="en-US" sz="1800" dirty="0">
                    <a:latin typeface="+mn-lt"/>
                  </a:rPr>
                </a:br>
                <a:br>
                  <a:rPr lang="en-US" sz="1800" dirty="0">
                    <a:latin typeface="+mn-lt"/>
                  </a:rPr>
                </a:br>
                <a:endParaRPr lang="en-US" sz="1800" dirty="0">
                  <a:latin typeface="+mn-lt"/>
                </a:endParaRPr>
              </a:p>
            </p:txBody>
          </p:sp>
        </mc:Choice>
        <mc:Fallback xmlns="">
          <p:sp>
            <p:nvSpPr>
              <p:cNvPr id="6" name="TextBox 5">
                <a:extLst>
                  <a:ext uri="{FF2B5EF4-FFF2-40B4-BE49-F238E27FC236}">
                    <a16:creationId xmlns:a16="http://schemas.microsoft.com/office/drawing/2014/main" id="{2ECE1B2F-1DD6-FA05-6D88-67D2FF55A9FB}"/>
                  </a:ext>
                </a:extLst>
              </p:cNvPr>
              <p:cNvSpPr txBox="1">
                <a:spLocks noRot="1" noChangeAspect="1" noMove="1" noResize="1" noEditPoints="1" noAdjustHandles="1" noChangeArrowheads="1" noChangeShapeType="1" noTextEdit="1"/>
              </p:cNvSpPr>
              <p:nvPr/>
            </p:nvSpPr>
            <p:spPr>
              <a:xfrm>
                <a:off x="234950" y="782069"/>
                <a:ext cx="8786208" cy="3789564"/>
              </a:xfrm>
              <a:prstGeom prst="rect">
                <a:avLst/>
              </a:prstGeom>
              <a:blipFill>
                <a:blip r:embed="rId2"/>
                <a:stretch>
                  <a:fillRect l="-625" t="-804"/>
                </a:stretch>
              </a:blipFill>
            </p:spPr>
            <p:txBody>
              <a:bodyPr/>
              <a:lstStyle/>
              <a:p>
                <a:r>
                  <a:rPr lang="en-US">
                    <a:noFill/>
                  </a:rPr>
                  <a:t> </a:t>
                </a:r>
              </a:p>
            </p:txBody>
          </p:sp>
        </mc:Fallback>
      </mc:AlternateContent>
      <p:pic>
        <p:nvPicPr>
          <p:cNvPr id="5" name="Picture 8">
            <a:extLst>
              <a:ext uri="{FF2B5EF4-FFF2-40B4-BE49-F238E27FC236}">
                <a16:creationId xmlns:a16="http://schemas.microsoft.com/office/drawing/2014/main" id="{084072A1-A073-07C8-2253-0738F2526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66" y="1511727"/>
            <a:ext cx="3911963" cy="446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C761DB-89C6-BAC3-2800-BBAFB9FCE873}"/>
              </a:ext>
            </a:extLst>
          </p:cNvPr>
          <p:cNvPicPr>
            <a:picLocks noChangeAspect="1"/>
          </p:cNvPicPr>
          <p:nvPr/>
        </p:nvPicPr>
        <p:blipFill>
          <a:blip r:embed="rId4"/>
          <a:stretch>
            <a:fillRect/>
          </a:stretch>
        </p:blipFill>
        <p:spPr>
          <a:xfrm>
            <a:off x="6991350" y="305866"/>
            <a:ext cx="1222528" cy="532001"/>
          </a:xfrm>
          <a:prstGeom prst="rect">
            <a:avLst/>
          </a:prstGeom>
        </p:spPr>
      </p:pic>
      <p:pic>
        <p:nvPicPr>
          <p:cNvPr id="5122" name="Picture 2">
            <a:extLst>
              <a:ext uri="{FF2B5EF4-FFF2-40B4-BE49-F238E27FC236}">
                <a16:creationId xmlns:a16="http://schemas.microsoft.com/office/drawing/2014/main" id="{C0319DA0-32E0-0B81-997A-0504EEE934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142" y="1308204"/>
            <a:ext cx="3882316" cy="7306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0BA2115-0C83-296F-55D9-5AC101F6B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766" y="2683328"/>
            <a:ext cx="3714750" cy="71855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E79CE4F5-DF33-A77E-919C-7B8100EE2492}"/>
              </a:ext>
            </a:extLst>
          </p:cNvPr>
          <p:cNvSpPr/>
          <p:nvPr/>
        </p:nvSpPr>
        <p:spPr>
          <a:xfrm>
            <a:off x="1786466" y="2641599"/>
            <a:ext cx="607483" cy="409659"/>
          </a:xfrm>
          <a:prstGeom prst="round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8860968-A065-CF61-D267-8910E07B7A81}"/>
                  </a:ext>
                </a:extLst>
              </p:cNvPr>
              <p:cNvSpPr txBox="1"/>
              <p:nvPr/>
            </p:nvSpPr>
            <p:spPr>
              <a:xfrm>
                <a:off x="3942705" y="2816683"/>
                <a:ext cx="2001189" cy="461665"/>
              </a:xfrm>
              <a:prstGeom prst="rect">
                <a:avLst/>
              </a:prstGeom>
              <a:noFill/>
            </p:spPr>
            <p:txBody>
              <a:bodyPr wrap="none" rtlCol="0">
                <a:spAutoFit/>
              </a:bodyPr>
              <a:lstStyle/>
              <a:p>
                <a:r>
                  <a:rPr lang="en-US" sz="2400" dirty="0"/>
                  <a:t>   </a:t>
                </a:r>
                <a:r>
                  <a:rPr lang="en-US" sz="2000" dirty="0">
                    <a:latin typeface="+mn-lt"/>
                  </a:rPr>
                  <a:t>for</a:t>
                </a:r>
                <a:r>
                  <a:rPr lang="en-US" sz="2400" dirty="0"/>
                  <a:t>   </a:t>
                </a:r>
                <a14:m>
                  <m:oMath xmlns:m="http://schemas.openxmlformats.org/officeDocument/2006/math">
                    <m:r>
                      <a:rPr lang="en-US" sz="2400" b="0" i="1" smtClean="0">
                        <a:effectLst/>
                        <a:latin typeface="Cambria Math" panose="02040503050406030204" pitchFamily="18" charset="0"/>
                      </a:rPr>
                      <m:t>𝑟</m:t>
                    </m:r>
                    <m:r>
                      <a:rPr lang="en-US" sz="2400" b="0" i="1" smtClean="0">
                        <a:effectLst/>
                        <a:latin typeface="Cambria Math" panose="02040503050406030204" pitchFamily="18" charset="0"/>
                      </a:rPr>
                      <m:t>≫</m:t>
                    </m:r>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𝜆</m:t>
                        </m:r>
                      </m:e>
                      <m:sub>
                        <m:r>
                          <a:rPr lang="en-US" sz="2400" b="0" i="1" smtClean="0">
                            <a:effectLst/>
                            <a:latin typeface="Cambria Math" panose="02040503050406030204" pitchFamily="18" charset="0"/>
                          </a:rPr>
                          <m:t>𝐷</m:t>
                        </m:r>
                      </m:sub>
                    </m:sSub>
                  </m:oMath>
                </a14:m>
                <a:r>
                  <a:rPr lang="en-US" sz="2400" b="0" i="0" dirty="0">
                    <a:effectLst/>
                    <a:latin typeface="+mn-lt"/>
                  </a:rPr>
                  <a:t> </a:t>
                </a:r>
                <a:endParaRPr lang="en-US" sz="2400" dirty="0"/>
              </a:p>
            </p:txBody>
          </p:sp>
        </mc:Choice>
        <mc:Fallback xmlns="">
          <p:sp>
            <p:nvSpPr>
              <p:cNvPr id="20" name="TextBox 19">
                <a:extLst>
                  <a:ext uri="{FF2B5EF4-FFF2-40B4-BE49-F238E27FC236}">
                    <a16:creationId xmlns:a16="http://schemas.microsoft.com/office/drawing/2014/main" id="{08860968-A065-CF61-D267-8910E07B7A81}"/>
                  </a:ext>
                </a:extLst>
              </p:cNvPr>
              <p:cNvSpPr txBox="1">
                <a:spLocks noRot="1" noChangeAspect="1" noMove="1" noResize="1" noEditPoints="1" noAdjustHandles="1" noChangeArrowheads="1" noChangeShapeType="1" noTextEdit="1"/>
              </p:cNvSpPr>
              <p:nvPr/>
            </p:nvSpPr>
            <p:spPr>
              <a:xfrm>
                <a:off x="3942705" y="2816683"/>
                <a:ext cx="2001189" cy="461665"/>
              </a:xfrm>
              <a:prstGeom prst="rect">
                <a:avLst/>
              </a:prstGeom>
              <a:blipFill>
                <a:blip r:embed="rId7"/>
                <a:stretch>
                  <a:fillRect b="-19737"/>
                </a:stretch>
              </a:blipFill>
            </p:spPr>
            <p:txBody>
              <a:bodyPr/>
              <a:lstStyle/>
              <a:p>
                <a:r>
                  <a:rPr lang="en-US">
                    <a:noFill/>
                  </a:rPr>
                  <a:t> </a:t>
                </a:r>
              </a:p>
            </p:txBody>
          </p:sp>
        </mc:Fallback>
      </mc:AlternateContent>
      <p:pic>
        <p:nvPicPr>
          <p:cNvPr id="5126" name="Picture 6">
            <a:extLst>
              <a:ext uri="{FF2B5EF4-FFF2-40B4-BE49-F238E27FC236}">
                <a16:creationId xmlns:a16="http://schemas.microsoft.com/office/drawing/2014/main" id="{26926105-DC27-C8AF-C842-4299E1D859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0650"/>
          <a:stretch/>
        </p:blipFill>
        <p:spPr bwMode="auto">
          <a:xfrm>
            <a:off x="135542" y="3889735"/>
            <a:ext cx="4870450" cy="7991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EC896811-7CCD-FD6F-731B-C4257D97EC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8139" r="30048"/>
          <a:stretch/>
        </p:blipFill>
        <p:spPr bwMode="auto">
          <a:xfrm>
            <a:off x="5078207" y="3854506"/>
            <a:ext cx="3406951" cy="83976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BF8433DF-AD8E-F913-119B-DF6A1BBCB67A}"/>
              </a:ext>
            </a:extLst>
          </p:cNvPr>
          <p:cNvSpPr/>
          <p:nvPr/>
        </p:nvSpPr>
        <p:spPr>
          <a:xfrm>
            <a:off x="231458" y="3854506"/>
            <a:ext cx="8253700" cy="875882"/>
          </a:xfrm>
          <a:prstGeom prst="round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037F917-88BA-18C6-02AA-2C40F65AF8C4}"/>
              </a:ext>
            </a:extLst>
          </p:cNvPr>
          <p:cNvSpPr txBox="1"/>
          <p:nvPr/>
        </p:nvSpPr>
        <p:spPr>
          <a:xfrm>
            <a:off x="188287" y="4790512"/>
            <a:ext cx="8879534" cy="276999"/>
          </a:xfrm>
          <a:prstGeom prst="rect">
            <a:avLst/>
          </a:prstGeom>
          <a:noFill/>
        </p:spPr>
        <p:txBody>
          <a:bodyPr wrap="square" rtlCol="0">
            <a:spAutoFit/>
          </a:bodyPr>
          <a:lstStyle/>
          <a:p>
            <a:r>
              <a:rPr lang="en-US" sz="1200" dirty="0">
                <a:solidFill>
                  <a:schemeClr val="accent1"/>
                </a:solidFill>
              </a:rPr>
              <a:t> C. Grayson, C. T. Yang, M. </a:t>
            </a:r>
            <a:r>
              <a:rPr lang="en-US" sz="1200" dirty="0" err="1">
                <a:solidFill>
                  <a:schemeClr val="accent1"/>
                </a:solidFill>
              </a:rPr>
              <a:t>Formanek</a:t>
            </a:r>
            <a:r>
              <a:rPr lang="en-US" sz="1200" dirty="0">
                <a:solidFill>
                  <a:schemeClr val="accent1"/>
                </a:solidFill>
              </a:rPr>
              <a:t>, J. </a:t>
            </a:r>
            <a:r>
              <a:rPr lang="en-US" sz="1200" dirty="0" err="1">
                <a:solidFill>
                  <a:schemeClr val="accent1"/>
                </a:solidFill>
              </a:rPr>
              <a:t>Rafelski</a:t>
            </a:r>
            <a:r>
              <a:rPr lang="en-US" sz="1200" dirty="0">
                <a:solidFill>
                  <a:schemeClr val="accent1"/>
                </a:solidFill>
              </a:rPr>
              <a:t>, Annals Phys. 458 (2023)</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2382AF9-BA93-AEEC-3391-8884247B3DEB}"/>
                  </a:ext>
                </a:extLst>
              </p:cNvPr>
              <p:cNvSpPr txBox="1"/>
              <p:nvPr/>
            </p:nvSpPr>
            <p:spPr>
              <a:xfrm>
                <a:off x="6701638" y="2798345"/>
                <a:ext cx="1410964" cy="480003"/>
              </a:xfrm>
              <a:prstGeom prst="rect">
                <a:avLst/>
              </a:prstGeom>
              <a:noFill/>
            </p:spPr>
            <p:txBody>
              <a:bodyPr wrap="none" rtlCol="0">
                <a:spAutoFit/>
              </a:bodyPr>
              <a:lstStyle/>
              <a:p>
                <a14:m>
                  <m:oMath xmlns:m="http://schemas.openxmlformats.org/officeDocument/2006/math">
                    <m:sSub>
                      <m:sSubPr>
                        <m:ctrlPr>
                          <a:rPr lang="en-US" sz="2400" b="0" i="1" smtClean="0">
                            <a:effectLst/>
                            <a:latin typeface="Cambria Math" panose="02040503050406030204" pitchFamily="18" charset="0"/>
                          </a:rPr>
                        </m:ctrlPr>
                      </m:sSubPr>
                      <m:e>
                        <m:r>
                          <a:rPr lang="en-US" sz="2400" b="0" i="1" smtClean="0">
                            <a:effectLst/>
                            <a:latin typeface="Cambria Math" panose="02040503050406030204" pitchFamily="18" charset="0"/>
                          </a:rPr>
                          <m:t>𝜆</m:t>
                        </m:r>
                      </m:e>
                      <m:sub>
                        <m:r>
                          <a:rPr lang="en-US" sz="2400" b="0" i="1" smtClean="0">
                            <a:effectLst/>
                            <a:latin typeface="Cambria Math" panose="02040503050406030204" pitchFamily="18" charset="0"/>
                          </a:rPr>
                          <m:t>𝐷</m:t>
                        </m:r>
                      </m:sub>
                    </m:sSub>
                    <m:r>
                      <a:rPr lang="en-US" sz="2400" b="0" i="1" smtClean="0">
                        <a:effectLst/>
                        <a:latin typeface="Cambria Math" panose="02040503050406030204" pitchFamily="18" charset="0"/>
                      </a:rPr>
                      <m:t>∼1 </m:t>
                    </m:r>
                    <m:r>
                      <a:rPr lang="en-US" sz="2400" b="0" i="1" smtClean="0">
                        <a:effectLst/>
                        <a:latin typeface="Cambria Math" panose="02040503050406030204" pitchFamily="18" charset="0"/>
                        <a:ea typeface="Cambria Math" panose="02040503050406030204" pitchFamily="18" charset="0"/>
                      </a:rPr>
                      <m:t>Å</m:t>
                    </m:r>
                  </m:oMath>
                </a14:m>
                <a:r>
                  <a:rPr lang="en-US" sz="2400" b="0" i="0" dirty="0">
                    <a:effectLst/>
                    <a:latin typeface="+mn-lt"/>
                  </a:rPr>
                  <a:t> </a:t>
                </a:r>
                <a:endParaRPr lang="en-US" sz="2400" dirty="0"/>
              </a:p>
            </p:txBody>
          </p:sp>
        </mc:Choice>
        <mc:Fallback xmlns="">
          <p:sp>
            <p:nvSpPr>
              <p:cNvPr id="2" name="TextBox 1">
                <a:extLst>
                  <a:ext uri="{FF2B5EF4-FFF2-40B4-BE49-F238E27FC236}">
                    <a16:creationId xmlns:a16="http://schemas.microsoft.com/office/drawing/2014/main" id="{A2382AF9-BA93-AEEC-3391-8884247B3DEB}"/>
                  </a:ext>
                </a:extLst>
              </p:cNvPr>
              <p:cNvSpPr txBox="1">
                <a:spLocks noRot="1" noChangeAspect="1" noMove="1" noResize="1" noEditPoints="1" noAdjustHandles="1" noChangeArrowheads="1" noChangeShapeType="1" noTextEdit="1"/>
              </p:cNvSpPr>
              <p:nvPr/>
            </p:nvSpPr>
            <p:spPr>
              <a:xfrm>
                <a:off x="6701638" y="2798345"/>
                <a:ext cx="1410964" cy="480003"/>
              </a:xfrm>
              <a:prstGeom prst="rect">
                <a:avLst/>
              </a:prstGeom>
              <a:blipFill>
                <a:blip r:embed="rId9"/>
                <a:stretch>
                  <a:fillRect l="-1293" b="-2532"/>
                </a:stretch>
              </a:blipFill>
            </p:spPr>
            <p:txBody>
              <a:bodyPr/>
              <a:lstStyle/>
              <a:p>
                <a:r>
                  <a:rPr lang="en-US">
                    <a:noFill/>
                  </a:rPr>
                  <a:t> </a:t>
                </a:r>
              </a:p>
            </p:txBody>
          </p:sp>
        </mc:Fallback>
      </mc:AlternateContent>
    </p:spTree>
    <p:extLst>
      <p:ext uri="{BB962C8B-B14F-4D97-AF65-F5344CB8AC3E}">
        <p14:creationId xmlns:p14="http://schemas.microsoft.com/office/powerpoint/2010/main" val="509139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27</a:t>
            </a:fld>
            <a:endParaRPr lang="en"/>
          </a:p>
        </p:txBody>
      </p:sp>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15523"/>
          </a:xfrm>
          <a:prstGeom prst="rect">
            <a:avLst/>
          </a:prstGeom>
          <a:noFill/>
        </p:spPr>
        <p:txBody>
          <a:bodyPr wrap="square" rtlCol="0">
            <a:spAutoFit/>
          </a:bodyPr>
          <a:lstStyle/>
          <a:p>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Solving the Nonlinear Poisson Equation</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p:sp>
        <p:nvSpPr>
          <p:cNvPr id="6" name="TextBox 5">
            <a:extLst>
              <a:ext uri="{FF2B5EF4-FFF2-40B4-BE49-F238E27FC236}">
                <a16:creationId xmlns:a16="http://schemas.microsoft.com/office/drawing/2014/main" id="{2ECE1B2F-1DD6-FA05-6D88-67D2FF55A9FB}"/>
              </a:ext>
            </a:extLst>
          </p:cNvPr>
          <p:cNvSpPr txBox="1"/>
          <p:nvPr/>
        </p:nvSpPr>
        <p:spPr>
          <a:xfrm>
            <a:off x="234950" y="782069"/>
            <a:ext cx="3630193" cy="5324535"/>
          </a:xfrm>
          <a:prstGeom prst="rect">
            <a:avLst/>
          </a:prstGeom>
          <a:noFill/>
        </p:spPr>
        <p:txBody>
          <a:bodyPr wrap="square" rtlCol="0">
            <a:spAutoFit/>
          </a:bodyPr>
          <a:lstStyle/>
          <a:p>
            <a:pPr marL="152396" indent="0">
              <a:buNone/>
            </a:pPr>
            <a:r>
              <a:rPr lang="en-US" sz="1800" dirty="0">
                <a:latin typeface="+mn-lt"/>
              </a:rPr>
              <a:t>Starting integration at </a:t>
            </a:r>
            <a:r>
              <a:rPr lang="en-US" sz="1800" b="1" dirty="0">
                <a:latin typeface="+mn-lt"/>
              </a:rPr>
              <a:t>large values of r </a:t>
            </a:r>
            <a:r>
              <a:rPr lang="en-US" sz="1800" dirty="0">
                <a:latin typeface="+mn-lt"/>
              </a:rPr>
              <a:t>where the </a:t>
            </a:r>
            <a:r>
              <a:rPr lang="en-US" sz="1800" b="1" dirty="0">
                <a:latin typeface="+mn-lt"/>
              </a:rPr>
              <a:t>weak field condition applies</a:t>
            </a: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r>
              <a:rPr lang="en-US" sz="1800" dirty="0">
                <a:latin typeface="+mn-lt"/>
              </a:rPr>
              <a:t>We then using a </a:t>
            </a:r>
            <a:r>
              <a:rPr lang="en-US" sz="1800" b="1" dirty="0">
                <a:latin typeface="+mn-lt"/>
              </a:rPr>
              <a:t>shooting method</a:t>
            </a:r>
            <a:r>
              <a:rPr lang="en-US" sz="1800" dirty="0">
                <a:latin typeface="+mn-lt"/>
              </a:rPr>
              <a:t>, </a:t>
            </a:r>
            <a:r>
              <a:rPr lang="en-US" sz="1800" b="1" dirty="0">
                <a:latin typeface="+mn-lt"/>
              </a:rPr>
              <a:t>integrating inwards </a:t>
            </a:r>
            <a:r>
              <a:rPr lang="en-US" sz="1800" dirty="0">
                <a:latin typeface="+mn-lt"/>
              </a:rPr>
              <a:t>towards small values of r with the solution, either diverging to positive or negative infinity based on whether an </a:t>
            </a:r>
            <a:r>
              <a:rPr lang="en-US" sz="1800" b="1" dirty="0">
                <a:latin typeface="+mn-lt"/>
              </a:rPr>
              <a:t>effective charge normalization </a:t>
            </a:r>
            <a:r>
              <a:rPr lang="en-US" sz="1800" dirty="0">
                <a:latin typeface="+mn-lt"/>
              </a:rPr>
              <a:t>has been chosen to be too large or too small. </a:t>
            </a:r>
          </a:p>
          <a:p>
            <a:endParaRPr lang="en-US" sz="1800" dirty="0">
              <a:latin typeface="+mn-lt"/>
            </a:endParaRPr>
          </a:p>
          <a:p>
            <a:endParaRPr lang="en-US" sz="800" b="0" i="0" dirty="0">
              <a:effectLst/>
              <a:highlight>
                <a:srgbClr val="FFFFFF"/>
              </a:highlight>
              <a:latin typeface="+mn-lt"/>
            </a:endParaRPr>
          </a:p>
          <a:p>
            <a:r>
              <a:rPr lang="en-US" sz="800" dirty="0">
                <a:latin typeface="+mn-lt"/>
              </a:rPr>
              <a:t> </a:t>
            </a:r>
            <a:br>
              <a:rPr lang="en-US" sz="1800" dirty="0">
                <a:latin typeface="+mn-lt"/>
              </a:rPr>
            </a:br>
            <a:br>
              <a:rPr lang="en-US" sz="1800" dirty="0">
                <a:latin typeface="+mn-lt"/>
              </a:rPr>
            </a:br>
            <a:endParaRPr lang="en-US" sz="1800" dirty="0">
              <a:latin typeface="+mn-lt"/>
            </a:endParaRPr>
          </a:p>
        </p:txBody>
      </p:sp>
      <p:pic>
        <p:nvPicPr>
          <p:cNvPr id="3" name="Picture 6">
            <a:extLst>
              <a:ext uri="{FF2B5EF4-FFF2-40B4-BE49-F238E27FC236}">
                <a16:creationId xmlns:a16="http://schemas.microsoft.com/office/drawing/2014/main" id="{3442C927-8E2B-F08F-461D-96B542840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139" r="30048"/>
          <a:stretch/>
        </p:blipFill>
        <p:spPr bwMode="auto">
          <a:xfrm>
            <a:off x="4467435" y="1397922"/>
            <a:ext cx="2949763" cy="727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aph of a function&#10;&#10;Description automatically generated">
            <a:extLst>
              <a:ext uri="{FF2B5EF4-FFF2-40B4-BE49-F238E27FC236}">
                <a16:creationId xmlns:a16="http://schemas.microsoft.com/office/drawing/2014/main" id="{5A58AF7D-BD56-CFA2-D701-E791F42E0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143" y="869058"/>
            <a:ext cx="4819141" cy="368637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8811552-7C81-5C59-611A-A3465C4EA335}"/>
                  </a:ext>
                </a:extLst>
              </p:cNvPr>
              <p:cNvSpPr txBox="1"/>
              <p:nvPr/>
            </p:nvSpPr>
            <p:spPr>
              <a:xfrm>
                <a:off x="5380984" y="1882712"/>
                <a:ext cx="1336200" cy="249299"/>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14:m>
                  <m:oMath xmlns:m="http://schemas.openxmlformats.org/officeDocument/2006/math">
                    <m:r>
                      <a:rPr lang="en-US" sz="1500" i="1">
                        <a:latin typeface="Cambria Math" panose="02040503050406030204" pitchFamily="18" charset="0"/>
                      </a:rPr>
                      <m:t>  </m:t>
                    </m:r>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𝑒𝑓𝑓</m:t>
                        </m:r>
                      </m:sub>
                    </m:sSub>
                    <m:r>
                      <a:rPr lang="en-US" sz="1500" i="1">
                        <a:latin typeface="Cambria Math" panose="02040503050406030204" pitchFamily="18" charset="0"/>
                      </a:rPr>
                      <m:t> </m:t>
                    </m:r>
                  </m:oMath>
                </a14:m>
                <a:r>
                  <a:rPr lang="en-US" sz="1500" dirty="0"/>
                  <a:t> too large  </a:t>
                </a:r>
              </a:p>
            </p:txBody>
          </p:sp>
        </mc:Choice>
        <mc:Fallback xmlns="">
          <p:sp>
            <p:nvSpPr>
              <p:cNvPr id="11" name="TextBox 10">
                <a:extLst>
                  <a:ext uri="{FF2B5EF4-FFF2-40B4-BE49-F238E27FC236}">
                    <a16:creationId xmlns:a16="http://schemas.microsoft.com/office/drawing/2014/main" id="{A8811552-7C81-5C59-611A-A3465C4EA335}"/>
                  </a:ext>
                </a:extLst>
              </p:cNvPr>
              <p:cNvSpPr txBox="1">
                <a:spLocks noRot="1" noChangeAspect="1" noMove="1" noResize="1" noEditPoints="1" noAdjustHandles="1" noChangeArrowheads="1" noChangeShapeType="1" noTextEdit="1"/>
              </p:cNvSpPr>
              <p:nvPr/>
            </p:nvSpPr>
            <p:spPr>
              <a:xfrm>
                <a:off x="5380984" y="1882712"/>
                <a:ext cx="1336200" cy="249299"/>
              </a:xfrm>
              <a:prstGeom prst="rect">
                <a:avLst/>
              </a:prstGeom>
              <a:blipFill>
                <a:blip r:embed="rId4"/>
                <a:stretch>
                  <a:fillRect t="-18605" r="-7240" b="-348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B2E928-4CE9-C464-EE08-74058BDBBE48}"/>
                  </a:ext>
                </a:extLst>
              </p:cNvPr>
              <p:cNvSpPr txBox="1"/>
              <p:nvPr/>
            </p:nvSpPr>
            <p:spPr>
              <a:xfrm>
                <a:off x="6883210" y="856103"/>
                <a:ext cx="80554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𝑇</m:t>
                      </m:r>
                      <m:r>
                        <a:rPr lang="en-US" sz="1200" i="1">
                          <a:latin typeface="Cambria Math" panose="02040503050406030204" pitchFamily="18" charset="0"/>
                        </a:rPr>
                        <m:t>=86 </m:t>
                      </m:r>
                      <m:r>
                        <a:rPr lang="en-US" sz="1200" i="1">
                          <a:latin typeface="Cambria Math" panose="02040503050406030204" pitchFamily="18" charset="0"/>
                        </a:rPr>
                        <m:t>𝑘𝑒𝑉</m:t>
                      </m:r>
                    </m:oMath>
                  </m:oMathPara>
                </a14:m>
                <a:endParaRPr lang="en-US" sz="1200" dirty="0"/>
              </a:p>
            </p:txBody>
          </p:sp>
        </mc:Choice>
        <mc:Fallback xmlns="">
          <p:sp>
            <p:nvSpPr>
              <p:cNvPr id="14" name="TextBox 13">
                <a:extLst>
                  <a:ext uri="{FF2B5EF4-FFF2-40B4-BE49-F238E27FC236}">
                    <a16:creationId xmlns:a16="http://schemas.microsoft.com/office/drawing/2014/main" id="{F3B2E928-4CE9-C464-EE08-74058BDBBE48}"/>
                  </a:ext>
                </a:extLst>
              </p:cNvPr>
              <p:cNvSpPr txBox="1">
                <a:spLocks noRot="1" noChangeAspect="1" noMove="1" noResize="1" noEditPoints="1" noAdjustHandles="1" noChangeArrowheads="1" noChangeShapeType="1" noTextEdit="1"/>
              </p:cNvSpPr>
              <p:nvPr/>
            </p:nvSpPr>
            <p:spPr>
              <a:xfrm>
                <a:off x="6883210" y="856103"/>
                <a:ext cx="805542" cy="184666"/>
              </a:xfrm>
              <a:prstGeom prst="rect">
                <a:avLst/>
              </a:prstGeom>
              <a:blipFill>
                <a:blip r:embed="rId5"/>
                <a:stretch>
                  <a:fillRect l="-3788" r="-4545"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4487D0-0960-8D92-074C-7E639DB458F8}"/>
                  </a:ext>
                </a:extLst>
              </p:cNvPr>
              <p:cNvSpPr txBox="1"/>
              <p:nvPr/>
            </p:nvSpPr>
            <p:spPr>
              <a:xfrm>
                <a:off x="7383455" y="3360536"/>
                <a:ext cx="1047750" cy="4265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𝜙</m:t>
                          </m:r>
                        </m:e>
                        <m:sub>
                          <m:r>
                            <a:rPr lang="en-US" sz="2000" b="0" i="1" smtClean="0">
                              <a:latin typeface="Cambria Math" panose="02040503050406030204" pitchFamily="18" charset="0"/>
                            </a:rPr>
                            <m:t>𝑟</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𝐷</m:t>
                              </m:r>
                            </m:sub>
                          </m:sSub>
                        </m:sub>
                      </m:sSub>
                    </m:oMath>
                  </m:oMathPara>
                </a14:m>
                <a:endParaRPr lang="en-US" dirty="0"/>
              </a:p>
            </p:txBody>
          </p:sp>
        </mc:Choice>
        <mc:Fallback xmlns="">
          <p:sp>
            <p:nvSpPr>
              <p:cNvPr id="15" name="TextBox 14">
                <a:extLst>
                  <a:ext uri="{FF2B5EF4-FFF2-40B4-BE49-F238E27FC236}">
                    <a16:creationId xmlns:a16="http://schemas.microsoft.com/office/drawing/2014/main" id="{2D4487D0-0960-8D92-074C-7E639DB458F8}"/>
                  </a:ext>
                </a:extLst>
              </p:cNvPr>
              <p:cNvSpPr txBox="1">
                <a:spLocks noRot="1" noChangeAspect="1" noMove="1" noResize="1" noEditPoints="1" noAdjustHandles="1" noChangeArrowheads="1" noChangeShapeType="1" noTextEdit="1"/>
              </p:cNvSpPr>
              <p:nvPr/>
            </p:nvSpPr>
            <p:spPr>
              <a:xfrm>
                <a:off x="7383455" y="3360536"/>
                <a:ext cx="1047750" cy="426527"/>
              </a:xfrm>
              <a:prstGeom prst="rect">
                <a:avLst/>
              </a:prstGeom>
              <a:blipFill>
                <a:blip r:embed="rId6"/>
                <a:stretch>
                  <a:fillRect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275C777-97FA-B7A1-A266-0B18ABD040F8}"/>
                  </a:ext>
                </a:extLst>
              </p:cNvPr>
              <p:cNvSpPr txBox="1"/>
              <p:nvPr/>
            </p:nvSpPr>
            <p:spPr>
              <a:xfrm>
                <a:off x="698624" y="1887603"/>
                <a:ext cx="2752655" cy="6397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𝜙</m:t>
                          </m:r>
                        </m:e>
                        <m:sub>
                          <m:r>
                            <a:rPr lang="en-US" sz="2000" b="0" i="1" smtClean="0">
                              <a:latin typeface="Cambria Math" panose="02040503050406030204" pitchFamily="18" charset="0"/>
                            </a:rPr>
                            <m:t>𝑟</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𝐷</m:t>
                              </m:r>
                            </m:sub>
                          </m:sSub>
                        </m:sub>
                      </m:sSub>
                      <m:d>
                        <m:dPr>
                          <m:ctrlPr>
                            <a:rPr lang="en-US" sz="2000" i="1">
                              <a:latin typeface="Cambria Math" panose="02040503050406030204" pitchFamily="18" charset="0"/>
                            </a:rPr>
                          </m:ctrlPr>
                        </m:dPr>
                        <m:e>
                          <m:r>
                            <a:rPr lang="en-US" sz="2000" i="1">
                              <a:latin typeface="Cambria Math" panose="02040503050406030204" pitchFamily="18" charset="0"/>
                            </a:rPr>
                            <m:t>𝑟</m:t>
                          </m:r>
                        </m:e>
                      </m:d>
                      <m:r>
                        <a:rPr lang="en-US" sz="2000" b="0" i="1" smtClean="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𝑒𝑓𝑓</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b="0" i="1" smtClean="0">
                                      <a:latin typeface="Cambria Math" panose="02040503050406030204" pitchFamily="18" charset="0"/>
                                    </a:rPr>
                                    <m:t>𝜆</m:t>
                                  </m:r>
                                </m:e>
                                <m:sub>
                                  <m:r>
                                    <a:rPr lang="en-US" sz="2000" i="1">
                                      <a:latin typeface="Cambria Math" panose="02040503050406030204" pitchFamily="18" charset="0"/>
                                    </a:rPr>
                                    <m:t>𝐷</m:t>
                                  </m:r>
                                </m:sub>
                              </m:sSub>
                              <m:r>
                                <a:rPr lang="en-US" sz="2000" i="1">
                                  <a:latin typeface="Cambria Math" panose="02040503050406030204" pitchFamily="18" charset="0"/>
                                </a:rPr>
                                <m:t>𝑟</m:t>
                              </m:r>
                            </m:sup>
                          </m:sSup>
                        </m:num>
                        <m:den>
                          <m:r>
                            <a:rPr lang="en-US" sz="2000" i="1">
                              <a:latin typeface="Cambria Math" panose="02040503050406030204" pitchFamily="18" charset="0"/>
                            </a:rPr>
                            <m:t>𝑟</m:t>
                          </m:r>
                        </m:den>
                      </m:f>
                    </m:oMath>
                  </m:oMathPara>
                </a14:m>
                <a:endParaRPr lang="en-US" sz="2000" dirty="0"/>
              </a:p>
            </p:txBody>
          </p:sp>
        </mc:Choice>
        <mc:Fallback xmlns="">
          <p:sp>
            <p:nvSpPr>
              <p:cNvPr id="16" name="TextBox 15">
                <a:extLst>
                  <a:ext uri="{FF2B5EF4-FFF2-40B4-BE49-F238E27FC236}">
                    <a16:creationId xmlns:a16="http://schemas.microsoft.com/office/drawing/2014/main" id="{1275C777-97FA-B7A1-A266-0B18ABD040F8}"/>
                  </a:ext>
                </a:extLst>
              </p:cNvPr>
              <p:cNvSpPr txBox="1">
                <a:spLocks noRot="1" noChangeAspect="1" noMove="1" noResize="1" noEditPoints="1" noAdjustHandles="1" noChangeArrowheads="1" noChangeShapeType="1" noTextEdit="1"/>
              </p:cNvSpPr>
              <p:nvPr/>
            </p:nvSpPr>
            <p:spPr>
              <a:xfrm>
                <a:off x="698624" y="1887603"/>
                <a:ext cx="2752655" cy="639791"/>
              </a:xfrm>
              <a:prstGeom prst="rect">
                <a:avLst/>
              </a:prstGeom>
              <a:blipFill>
                <a:blip r:embed="rId7"/>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8FB6EE03-AD61-8E54-964B-E09FFFE7242A}"/>
              </a:ext>
            </a:extLst>
          </p:cNvPr>
          <p:cNvCxnSpPr>
            <a:cxnSpLocks/>
          </p:cNvCxnSpPr>
          <p:nvPr/>
        </p:nvCxnSpPr>
        <p:spPr>
          <a:xfrm flipH="1" flipV="1">
            <a:off x="8197109" y="3360536"/>
            <a:ext cx="353332" cy="5519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47E477-3A1A-01B3-3EDA-B5CDA9A174C8}"/>
              </a:ext>
            </a:extLst>
          </p:cNvPr>
          <p:cNvCxnSpPr/>
          <p:nvPr/>
        </p:nvCxnSpPr>
        <p:spPr>
          <a:xfrm flipV="1">
            <a:off x="7121525" y="1148557"/>
            <a:ext cx="0" cy="499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7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C3C4F-1BA1-C1E9-F647-7D49867188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51785" y="937214"/>
            <a:ext cx="4819141" cy="365133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BB35AF-CDA9-E086-5652-E41DE42ABD84}"/>
                  </a:ext>
                </a:extLst>
              </p:cNvPr>
              <p:cNvSpPr txBox="1"/>
              <p:nvPr/>
            </p:nvSpPr>
            <p:spPr>
              <a:xfrm>
                <a:off x="5349876" y="2207498"/>
                <a:ext cx="1357038" cy="249299"/>
              </a:xfrm>
              <a:prstGeom prst="rect">
                <a:avLst/>
              </a:prstGeom>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14:m>
                  <m:oMath xmlns:m="http://schemas.openxmlformats.org/officeDocument/2006/math">
                    <m:r>
                      <a:rPr lang="en-US" sz="1500" i="1">
                        <a:latin typeface="Cambria Math" panose="02040503050406030204" pitchFamily="18" charset="0"/>
                      </a:rPr>
                      <m:t>  </m:t>
                    </m:r>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𝑒𝑓𝑓</m:t>
                        </m:r>
                      </m:sub>
                    </m:sSub>
                    <m:r>
                      <a:rPr lang="en-US" sz="1500" i="1">
                        <a:latin typeface="Cambria Math" panose="02040503050406030204" pitchFamily="18" charset="0"/>
                      </a:rPr>
                      <m:t> </m:t>
                    </m:r>
                  </m:oMath>
                </a14:m>
                <a:r>
                  <a:rPr lang="en-US" sz="1500" dirty="0"/>
                  <a:t> too small  </a:t>
                </a:r>
              </a:p>
            </p:txBody>
          </p:sp>
        </mc:Choice>
        <mc:Fallback xmlns="">
          <p:sp>
            <p:nvSpPr>
              <p:cNvPr id="7" name="TextBox 6">
                <a:extLst>
                  <a:ext uri="{FF2B5EF4-FFF2-40B4-BE49-F238E27FC236}">
                    <a16:creationId xmlns:a16="http://schemas.microsoft.com/office/drawing/2014/main" id="{A6BB35AF-CDA9-E086-5652-E41DE42ABD84}"/>
                  </a:ext>
                </a:extLst>
              </p:cNvPr>
              <p:cNvSpPr txBox="1">
                <a:spLocks noRot="1" noChangeAspect="1" noMove="1" noResize="1" noEditPoints="1" noAdjustHandles="1" noChangeArrowheads="1" noChangeShapeType="1" noTextEdit="1"/>
              </p:cNvSpPr>
              <p:nvPr/>
            </p:nvSpPr>
            <p:spPr>
              <a:xfrm>
                <a:off x="5349876" y="2207498"/>
                <a:ext cx="1357038" cy="249299"/>
              </a:xfrm>
              <a:prstGeom prst="rect">
                <a:avLst/>
              </a:prstGeom>
              <a:blipFill>
                <a:blip r:embed="rId3"/>
                <a:stretch>
                  <a:fillRect t="-18605" r="-7143" b="-3488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28</a:t>
            </a:fld>
            <a:endParaRPr lang="en"/>
          </a:p>
        </p:txBody>
      </p:sp>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15523"/>
          </a:xfrm>
          <a:prstGeom prst="rect">
            <a:avLst/>
          </a:prstGeom>
          <a:noFill/>
        </p:spPr>
        <p:txBody>
          <a:bodyPr wrap="square" rtlCol="0">
            <a:spAutoFit/>
          </a:bodyPr>
          <a:lstStyle/>
          <a:p>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Solving the Nonlinear Poisson Equation</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p:sp>
        <p:nvSpPr>
          <p:cNvPr id="6" name="TextBox 5">
            <a:extLst>
              <a:ext uri="{FF2B5EF4-FFF2-40B4-BE49-F238E27FC236}">
                <a16:creationId xmlns:a16="http://schemas.microsoft.com/office/drawing/2014/main" id="{2ECE1B2F-1DD6-FA05-6D88-67D2FF55A9FB}"/>
              </a:ext>
            </a:extLst>
          </p:cNvPr>
          <p:cNvSpPr txBox="1"/>
          <p:nvPr/>
        </p:nvSpPr>
        <p:spPr>
          <a:xfrm>
            <a:off x="234950" y="782069"/>
            <a:ext cx="3630193" cy="5324535"/>
          </a:xfrm>
          <a:prstGeom prst="rect">
            <a:avLst/>
          </a:prstGeom>
          <a:noFill/>
        </p:spPr>
        <p:txBody>
          <a:bodyPr wrap="square" rtlCol="0">
            <a:spAutoFit/>
          </a:bodyPr>
          <a:lstStyle/>
          <a:p>
            <a:pPr marL="152396" indent="0">
              <a:buNone/>
            </a:pPr>
            <a:r>
              <a:rPr lang="en-US" sz="1800" dirty="0">
                <a:latin typeface="+mn-lt"/>
              </a:rPr>
              <a:t>Starting integration at </a:t>
            </a:r>
            <a:r>
              <a:rPr lang="en-US" sz="1800" b="1" dirty="0">
                <a:latin typeface="+mn-lt"/>
              </a:rPr>
              <a:t>large values of r </a:t>
            </a:r>
            <a:r>
              <a:rPr lang="en-US" sz="1800" dirty="0">
                <a:latin typeface="+mn-lt"/>
              </a:rPr>
              <a:t>where the </a:t>
            </a:r>
            <a:r>
              <a:rPr lang="en-US" sz="1800" b="1" dirty="0">
                <a:latin typeface="+mn-lt"/>
              </a:rPr>
              <a:t>weak field condition applies</a:t>
            </a: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r>
              <a:rPr lang="en-US" sz="1800" dirty="0">
                <a:latin typeface="+mn-lt"/>
              </a:rPr>
              <a:t>We then using a </a:t>
            </a:r>
            <a:r>
              <a:rPr lang="en-US" sz="1800" b="1" dirty="0">
                <a:latin typeface="+mn-lt"/>
              </a:rPr>
              <a:t>shooting method</a:t>
            </a:r>
            <a:r>
              <a:rPr lang="en-US" sz="1800" dirty="0">
                <a:latin typeface="+mn-lt"/>
              </a:rPr>
              <a:t>, </a:t>
            </a:r>
            <a:r>
              <a:rPr lang="en-US" sz="1800" b="1" dirty="0">
                <a:latin typeface="+mn-lt"/>
              </a:rPr>
              <a:t>integrating inwards </a:t>
            </a:r>
            <a:r>
              <a:rPr lang="en-US" sz="1800" dirty="0">
                <a:latin typeface="+mn-lt"/>
              </a:rPr>
              <a:t>towards small values of r with the solution, either diverging to positive or negative infinity based on whether an </a:t>
            </a:r>
            <a:r>
              <a:rPr lang="en-US" sz="1800" b="1" dirty="0">
                <a:latin typeface="+mn-lt"/>
              </a:rPr>
              <a:t>effective charge normalization </a:t>
            </a:r>
            <a:r>
              <a:rPr lang="en-US" sz="1800" dirty="0">
                <a:latin typeface="+mn-lt"/>
              </a:rPr>
              <a:t>has been chosen to be too large or too small. </a:t>
            </a:r>
          </a:p>
          <a:p>
            <a:endParaRPr lang="en-US" sz="1800" dirty="0">
              <a:latin typeface="+mn-lt"/>
            </a:endParaRPr>
          </a:p>
          <a:p>
            <a:endParaRPr lang="en-US" sz="800" b="0" i="0" dirty="0">
              <a:effectLst/>
              <a:highlight>
                <a:srgbClr val="FFFFFF"/>
              </a:highlight>
              <a:latin typeface="+mn-lt"/>
            </a:endParaRPr>
          </a:p>
          <a:p>
            <a:r>
              <a:rPr lang="en-US" sz="800" dirty="0">
                <a:latin typeface="+mn-lt"/>
              </a:rPr>
              <a:t> </a:t>
            </a:r>
            <a:br>
              <a:rPr lang="en-US" sz="1800" dirty="0">
                <a:latin typeface="+mn-lt"/>
              </a:rPr>
            </a:br>
            <a:br>
              <a:rPr lang="en-US" sz="1800" dirty="0">
                <a:latin typeface="+mn-lt"/>
              </a:rPr>
            </a:br>
            <a:endParaRPr lang="en-US" sz="1800" dirty="0">
              <a:latin typeface="+mn-l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229B9D8-5BB4-78AE-680D-CDF9937793BF}"/>
                  </a:ext>
                </a:extLst>
              </p:cNvPr>
              <p:cNvSpPr txBox="1"/>
              <p:nvPr/>
            </p:nvSpPr>
            <p:spPr>
              <a:xfrm>
                <a:off x="7481978" y="2571750"/>
                <a:ext cx="1047750" cy="4265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𝜙</m:t>
                          </m:r>
                        </m:e>
                        <m:sub>
                          <m:r>
                            <a:rPr lang="en-US" sz="2000" b="0" i="1" smtClean="0">
                              <a:latin typeface="Cambria Math" panose="02040503050406030204" pitchFamily="18" charset="0"/>
                            </a:rPr>
                            <m:t>𝑟</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𝐷</m:t>
                              </m:r>
                            </m:sub>
                          </m:sSub>
                        </m:sub>
                      </m:sSub>
                    </m:oMath>
                  </m:oMathPara>
                </a14:m>
                <a:endParaRPr lang="en-US" dirty="0"/>
              </a:p>
            </p:txBody>
          </p:sp>
        </mc:Choice>
        <mc:Fallback xmlns="">
          <p:sp>
            <p:nvSpPr>
              <p:cNvPr id="14" name="TextBox 13">
                <a:extLst>
                  <a:ext uri="{FF2B5EF4-FFF2-40B4-BE49-F238E27FC236}">
                    <a16:creationId xmlns:a16="http://schemas.microsoft.com/office/drawing/2014/main" id="{2229B9D8-5BB4-78AE-680D-CDF9937793BF}"/>
                  </a:ext>
                </a:extLst>
              </p:cNvPr>
              <p:cNvSpPr txBox="1">
                <a:spLocks noRot="1" noChangeAspect="1" noMove="1" noResize="1" noEditPoints="1" noAdjustHandles="1" noChangeArrowheads="1" noChangeShapeType="1" noTextEdit="1"/>
              </p:cNvSpPr>
              <p:nvPr/>
            </p:nvSpPr>
            <p:spPr>
              <a:xfrm>
                <a:off x="7481978" y="2571750"/>
                <a:ext cx="1047750" cy="426527"/>
              </a:xfrm>
              <a:prstGeom prst="rect">
                <a:avLst/>
              </a:prstGeom>
              <a:blipFill>
                <a:blip r:embed="rId4"/>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F192BD0-7D4D-23FC-B052-C55907E6F012}"/>
                  </a:ext>
                </a:extLst>
              </p:cNvPr>
              <p:cNvSpPr txBox="1"/>
              <p:nvPr/>
            </p:nvSpPr>
            <p:spPr>
              <a:xfrm>
                <a:off x="698624" y="1887603"/>
                <a:ext cx="2752655" cy="6397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𝜙</m:t>
                          </m:r>
                        </m:e>
                        <m:sub>
                          <m:r>
                            <a:rPr lang="en-US" sz="2000" b="0" i="1" smtClean="0">
                              <a:latin typeface="Cambria Math" panose="02040503050406030204" pitchFamily="18" charset="0"/>
                            </a:rPr>
                            <m:t>𝑟</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𝐷</m:t>
                              </m:r>
                            </m:sub>
                          </m:sSub>
                        </m:sub>
                      </m:sSub>
                      <m:d>
                        <m:dPr>
                          <m:ctrlPr>
                            <a:rPr lang="en-US" sz="2000" i="1">
                              <a:latin typeface="Cambria Math" panose="02040503050406030204" pitchFamily="18" charset="0"/>
                            </a:rPr>
                          </m:ctrlPr>
                        </m:dPr>
                        <m:e>
                          <m:r>
                            <a:rPr lang="en-US" sz="2000" i="1">
                              <a:latin typeface="Cambria Math" panose="02040503050406030204" pitchFamily="18" charset="0"/>
                            </a:rPr>
                            <m:t>𝑟</m:t>
                          </m:r>
                        </m:e>
                      </m:d>
                      <m:r>
                        <a:rPr lang="en-US" sz="2000" b="0" i="1" smtClean="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𝑒𝑓𝑓</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b="0" i="1" smtClean="0">
                                      <a:latin typeface="Cambria Math" panose="02040503050406030204" pitchFamily="18" charset="0"/>
                                    </a:rPr>
                                    <m:t>𝜆</m:t>
                                  </m:r>
                                </m:e>
                                <m:sub>
                                  <m:r>
                                    <a:rPr lang="en-US" sz="2000" i="1">
                                      <a:latin typeface="Cambria Math" panose="02040503050406030204" pitchFamily="18" charset="0"/>
                                    </a:rPr>
                                    <m:t>𝐷</m:t>
                                  </m:r>
                                </m:sub>
                              </m:sSub>
                              <m:r>
                                <a:rPr lang="en-US" sz="2000" i="1">
                                  <a:latin typeface="Cambria Math" panose="02040503050406030204" pitchFamily="18" charset="0"/>
                                </a:rPr>
                                <m:t>𝑟</m:t>
                              </m:r>
                            </m:sup>
                          </m:sSup>
                        </m:num>
                        <m:den>
                          <m:r>
                            <a:rPr lang="en-US" sz="2000" i="1">
                              <a:latin typeface="Cambria Math" panose="02040503050406030204" pitchFamily="18" charset="0"/>
                            </a:rPr>
                            <m:t>𝑟</m:t>
                          </m:r>
                        </m:den>
                      </m:f>
                    </m:oMath>
                  </m:oMathPara>
                </a14:m>
                <a:endParaRPr lang="en-US" sz="2000" dirty="0"/>
              </a:p>
            </p:txBody>
          </p:sp>
        </mc:Choice>
        <mc:Fallback xmlns="">
          <p:sp>
            <p:nvSpPr>
              <p:cNvPr id="15" name="TextBox 14">
                <a:extLst>
                  <a:ext uri="{FF2B5EF4-FFF2-40B4-BE49-F238E27FC236}">
                    <a16:creationId xmlns:a16="http://schemas.microsoft.com/office/drawing/2014/main" id="{3F192BD0-7D4D-23FC-B052-C55907E6F012}"/>
                  </a:ext>
                </a:extLst>
              </p:cNvPr>
              <p:cNvSpPr txBox="1">
                <a:spLocks noRot="1" noChangeAspect="1" noMove="1" noResize="1" noEditPoints="1" noAdjustHandles="1" noChangeArrowheads="1" noChangeShapeType="1" noTextEdit="1"/>
              </p:cNvSpPr>
              <p:nvPr/>
            </p:nvSpPr>
            <p:spPr>
              <a:xfrm>
                <a:off x="698624" y="1887603"/>
                <a:ext cx="2752655" cy="639791"/>
              </a:xfrm>
              <a:prstGeom prst="rect">
                <a:avLst/>
              </a:prstGeom>
              <a:blipFill>
                <a:blip r:embed="rId5"/>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779842FB-2D2D-1CDA-65AA-F397640F0778}"/>
              </a:ext>
            </a:extLst>
          </p:cNvPr>
          <p:cNvCxnSpPr/>
          <p:nvPr/>
        </p:nvCxnSpPr>
        <p:spPr>
          <a:xfrm flipH="1" flipV="1">
            <a:off x="7986183" y="2456797"/>
            <a:ext cx="550334" cy="4769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808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29</a:t>
            </a:fld>
            <a:endParaRPr lang="en"/>
          </a:p>
        </p:txBody>
      </p:sp>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15523"/>
          </a:xfrm>
          <a:prstGeom prst="rect">
            <a:avLst/>
          </a:prstGeom>
          <a:noFill/>
        </p:spPr>
        <p:txBody>
          <a:bodyPr wrap="square" rtlCol="0">
            <a:spAutoFit/>
          </a:bodyPr>
          <a:lstStyle/>
          <a:p>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Solving the Nonlinear Poisson Equation</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p:sp>
        <p:nvSpPr>
          <p:cNvPr id="6" name="TextBox 5">
            <a:extLst>
              <a:ext uri="{FF2B5EF4-FFF2-40B4-BE49-F238E27FC236}">
                <a16:creationId xmlns:a16="http://schemas.microsoft.com/office/drawing/2014/main" id="{2ECE1B2F-1DD6-FA05-6D88-67D2FF55A9FB}"/>
              </a:ext>
            </a:extLst>
          </p:cNvPr>
          <p:cNvSpPr txBox="1"/>
          <p:nvPr/>
        </p:nvSpPr>
        <p:spPr>
          <a:xfrm>
            <a:off x="234950" y="782069"/>
            <a:ext cx="3630193" cy="5324535"/>
          </a:xfrm>
          <a:prstGeom prst="rect">
            <a:avLst/>
          </a:prstGeom>
          <a:noFill/>
        </p:spPr>
        <p:txBody>
          <a:bodyPr wrap="square" rtlCol="0">
            <a:spAutoFit/>
          </a:bodyPr>
          <a:lstStyle/>
          <a:p>
            <a:pPr marL="152396" indent="0">
              <a:buNone/>
            </a:pPr>
            <a:r>
              <a:rPr lang="en-US" sz="1800" dirty="0">
                <a:latin typeface="+mn-lt"/>
              </a:rPr>
              <a:t>Starting integration at </a:t>
            </a:r>
            <a:r>
              <a:rPr lang="en-US" sz="1800" b="1" dirty="0">
                <a:latin typeface="+mn-lt"/>
              </a:rPr>
              <a:t>large values of r </a:t>
            </a:r>
            <a:r>
              <a:rPr lang="en-US" sz="1800" dirty="0">
                <a:latin typeface="+mn-lt"/>
              </a:rPr>
              <a:t>where the </a:t>
            </a:r>
            <a:r>
              <a:rPr lang="en-US" sz="1800" b="1" dirty="0">
                <a:latin typeface="+mn-lt"/>
              </a:rPr>
              <a:t>weak field condition applies</a:t>
            </a: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endParaRPr lang="en-US" sz="1800" dirty="0">
              <a:latin typeface="+mn-lt"/>
            </a:endParaRPr>
          </a:p>
          <a:p>
            <a:pPr marL="152396" indent="0">
              <a:buNone/>
            </a:pPr>
            <a:r>
              <a:rPr lang="en-US" sz="1800" dirty="0">
                <a:latin typeface="+mn-lt"/>
              </a:rPr>
              <a:t>We then using a </a:t>
            </a:r>
            <a:r>
              <a:rPr lang="en-US" sz="1800" b="1" dirty="0">
                <a:latin typeface="+mn-lt"/>
              </a:rPr>
              <a:t>shooting method</a:t>
            </a:r>
            <a:r>
              <a:rPr lang="en-US" sz="1800" dirty="0">
                <a:latin typeface="+mn-lt"/>
              </a:rPr>
              <a:t>, </a:t>
            </a:r>
            <a:r>
              <a:rPr lang="en-US" sz="1800" b="1" dirty="0">
                <a:latin typeface="+mn-lt"/>
              </a:rPr>
              <a:t>integrating inwards </a:t>
            </a:r>
            <a:r>
              <a:rPr lang="en-US" sz="1800" dirty="0">
                <a:latin typeface="+mn-lt"/>
              </a:rPr>
              <a:t>towards small values of r with the solution, either diverging to positive or negative infinity based on whether an </a:t>
            </a:r>
            <a:r>
              <a:rPr lang="en-US" sz="1800" b="1" dirty="0">
                <a:latin typeface="+mn-lt"/>
              </a:rPr>
              <a:t>effective charge normalization </a:t>
            </a:r>
            <a:r>
              <a:rPr lang="en-US" sz="1800" dirty="0">
                <a:latin typeface="+mn-lt"/>
              </a:rPr>
              <a:t>has been chosen to be too large or too small. </a:t>
            </a:r>
          </a:p>
          <a:p>
            <a:endParaRPr lang="en-US" sz="1800" dirty="0">
              <a:latin typeface="+mn-lt"/>
            </a:endParaRPr>
          </a:p>
          <a:p>
            <a:endParaRPr lang="en-US" sz="800" b="0" i="0" dirty="0">
              <a:effectLst/>
              <a:highlight>
                <a:srgbClr val="FFFFFF"/>
              </a:highlight>
              <a:latin typeface="+mn-lt"/>
            </a:endParaRPr>
          </a:p>
          <a:p>
            <a:r>
              <a:rPr lang="en-US" sz="800" dirty="0">
                <a:latin typeface="+mn-lt"/>
              </a:rPr>
              <a:t> </a:t>
            </a:r>
            <a:br>
              <a:rPr lang="en-US" sz="1800" dirty="0">
                <a:latin typeface="+mn-lt"/>
              </a:rPr>
            </a:br>
            <a:br>
              <a:rPr lang="en-US" sz="1800" dirty="0">
                <a:latin typeface="+mn-lt"/>
              </a:rPr>
            </a:br>
            <a:endParaRPr lang="en-US" sz="1800" dirty="0">
              <a:latin typeface="+mn-l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F192BD0-7D4D-23FC-B052-C55907E6F012}"/>
                  </a:ext>
                </a:extLst>
              </p:cNvPr>
              <p:cNvSpPr txBox="1"/>
              <p:nvPr/>
            </p:nvSpPr>
            <p:spPr>
              <a:xfrm>
                <a:off x="698624" y="1887603"/>
                <a:ext cx="2752655" cy="6397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𝜙</m:t>
                          </m:r>
                        </m:e>
                        <m:sub>
                          <m:r>
                            <a:rPr lang="en-US" sz="2000" b="0" i="1" smtClean="0">
                              <a:latin typeface="Cambria Math" panose="02040503050406030204" pitchFamily="18" charset="0"/>
                            </a:rPr>
                            <m:t>𝑟</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𝐷</m:t>
                              </m:r>
                            </m:sub>
                          </m:sSub>
                        </m:sub>
                      </m:sSub>
                      <m:d>
                        <m:dPr>
                          <m:ctrlPr>
                            <a:rPr lang="en-US" sz="2000" i="1">
                              <a:latin typeface="Cambria Math" panose="02040503050406030204" pitchFamily="18" charset="0"/>
                            </a:rPr>
                          </m:ctrlPr>
                        </m:dPr>
                        <m:e>
                          <m:r>
                            <a:rPr lang="en-US" sz="2000" i="1">
                              <a:latin typeface="Cambria Math" panose="02040503050406030204" pitchFamily="18" charset="0"/>
                            </a:rPr>
                            <m:t>𝑟</m:t>
                          </m:r>
                        </m:e>
                      </m:d>
                      <m:r>
                        <a:rPr lang="en-US" sz="2000" b="0" i="1" smtClean="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𝑒𝑓𝑓</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b="0" i="1" smtClean="0">
                                      <a:latin typeface="Cambria Math" panose="02040503050406030204" pitchFamily="18" charset="0"/>
                                    </a:rPr>
                                    <m:t>𝜆</m:t>
                                  </m:r>
                                </m:e>
                                <m:sub>
                                  <m:r>
                                    <a:rPr lang="en-US" sz="2000" i="1">
                                      <a:latin typeface="Cambria Math" panose="02040503050406030204" pitchFamily="18" charset="0"/>
                                    </a:rPr>
                                    <m:t>𝐷</m:t>
                                  </m:r>
                                </m:sub>
                              </m:sSub>
                              <m:r>
                                <a:rPr lang="en-US" sz="2000" i="1">
                                  <a:latin typeface="Cambria Math" panose="02040503050406030204" pitchFamily="18" charset="0"/>
                                </a:rPr>
                                <m:t>𝑟</m:t>
                              </m:r>
                            </m:sup>
                          </m:sSup>
                        </m:num>
                        <m:den>
                          <m:r>
                            <a:rPr lang="en-US" sz="2000" i="1">
                              <a:latin typeface="Cambria Math" panose="02040503050406030204" pitchFamily="18" charset="0"/>
                            </a:rPr>
                            <m:t>𝑟</m:t>
                          </m:r>
                        </m:den>
                      </m:f>
                    </m:oMath>
                  </m:oMathPara>
                </a14:m>
                <a:endParaRPr lang="en-US" sz="2000" dirty="0"/>
              </a:p>
            </p:txBody>
          </p:sp>
        </mc:Choice>
        <mc:Fallback xmlns="">
          <p:sp>
            <p:nvSpPr>
              <p:cNvPr id="15" name="TextBox 14">
                <a:extLst>
                  <a:ext uri="{FF2B5EF4-FFF2-40B4-BE49-F238E27FC236}">
                    <a16:creationId xmlns:a16="http://schemas.microsoft.com/office/drawing/2014/main" id="{3F192BD0-7D4D-23FC-B052-C55907E6F012}"/>
                  </a:ext>
                </a:extLst>
              </p:cNvPr>
              <p:cNvSpPr txBox="1">
                <a:spLocks noRot="1" noChangeAspect="1" noMove="1" noResize="1" noEditPoints="1" noAdjustHandles="1" noChangeArrowheads="1" noChangeShapeType="1" noTextEdit="1"/>
              </p:cNvSpPr>
              <p:nvPr/>
            </p:nvSpPr>
            <p:spPr>
              <a:xfrm>
                <a:off x="698624" y="1887603"/>
                <a:ext cx="2752655" cy="639791"/>
              </a:xfrm>
              <a:prstGeom prst="rect">
                <a:avLst/>
              </a:prstGeom>
              <a:blipFill>
                <a:blip r:embed="rId2"/>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0A860F32-BB60-3ADB-17E5-BD9DD4420D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29459" y="947001"/>
            <a:ext cx="4773341" cy="36513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0E4CAC0-4299-C66F-CE7C-18492AD8F589}"/>
                  </a:ext>
                </a:extLst>
              </p:cNvPr>
              <p:cNvSpPr txBox="1"/>
              <p:nvPr/>
            </p:nvSpPr>
            <p:spPr>
              <a:xfrm>
                <a:off x="4569363" y="2312726"/>
                <a:ext cx="2575320" cy="249299"/>
              </a:xfrm>
              <a:prstGeom prst="rect">
                <a:avLst/>
              </a:prstGeom>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14:m>
                  <m:oMath xmlns:m="http://schemas.openxmlformats.org/officeDocument/2006/math">
                    <m:r>
                      <a:rPr lang="en-US" sz="1500" i="1">
                        <a:latin typeface="Cambria Math" panose="02040503050406030204" pitchFamily="18" charset="0"/>
                      </a:rPr>
                      <m:t>  </m:t>
                    </m:r>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𝑒𝑓𝑓</m:t>
                        </m:r>
                      </m:sub>
                    </m:sSub>
                    <m:r>
                      <a:rPr lang="en-US" sz="1500" i="1">
                        <a:latin typeface="Cambria Math" panose="02040503050406030204" pitchFamily="18" charset="0"/>
                      </a:rPr>
                      <m:t> </m:t>
                    </m:r>
                  </m:oMath>
                </a14:m>
                <a:r>
                  <a:rPr lang="en-US" sz="1500" dirty="0"/>
                  <a:t> converges after shooting  </a:t>
                </a:r>
              </a:p>
            </p:txBody>
          </p:sp>
        </mc:Choice>
        <mc:Fallback xmlns="">
          <p:sp>
            <p:nvSpPr>
              <p:cNvPr id="3" name="TextBox 2">
                <a:extLst>
                  <a:ext uri="{FF2B5EF4-FFF2-40B4-BE49-F238E27FC236}">
                    <a16:creationId xmlns:a16="http://schemas.microsoft.com/office/drawing/2014/main" id="{00E4CAC0-4299-C66F-CE7C-18492AD8F589}"/>
                  </a:ext>
                </a:extLst>
              </p:cNvPr>
              <p:cNvSpPr txBox="1">
                <a:spLocks noRot="1" noChangeAspect="1" noMove="1" noResize="1" noEditPoints="1" noAdjustHandles="1" noChangeArrowheads="1" noChangeShapeType="1" noTextEdit="1"/>
              </p:cNvSpPr>
              <p:nvPr/>
            </p:nvSpPr>
            <p:spPr>
              <a:xfrm>
                <a:off x="4569363" y="2312726"/>
                <a:ext cx="2575320" cy="249299"/>
              </a:xfrm>
              <a:prstGeom prst="rect">
                <a:avLst/>
              </a:prstGeom>
              <a:blipFill>
                <a:blip r:embed="rId4"/>
                <a:stretch>
                  <a:fillRect t="-16279" r="-3302" b="-348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02AEFAF-4B7C-AFAF-694C-DB743AAC9635}"/>
                  </a:ext>
                </a:extLst>
              </p:cNvPr>
              <p:cNvSpPr txBox="1"/>
              <p:nvPr/>
            </p:nvSpPr>
            <p:spPr>
              <a:xfrm>
                <a:off x="7299909" y="3430160"/>
                <a:ext cx="1047750" cy="4265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i="1" smtClean="0">
                              <a:latin typeface="Cambria Math" panose="02040503050406030204" pitchFamily="18" charset="0"/>
                            </a:rPr>
                            <m:t>𝜙</m:t>
                          </m:r>
                        </m:e>
                        <m:sub>
                          <m:r>
                            <a:rPr lang="en-US" sz="2000" b="0" i="1" smtClean="0">
                              <a:latin typeface="Cambria Math" panose="02040503050406030204" pitchFamily="18" charset="0"/>
                            </a:rPr>
                            <m:t>𝑟</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𝐷</m:t>
                              </m:r>
                            </m:sub>
                          </m:sSub>
                        </m:sub>
                      </m:sSub>
                    </m:oMath>
                  </m:oMathPara>
                </a14:m>
                <a:endParaRPr lang="en-US" dirty="0"/>
              </a:p>
            </p:txBody>
          </p:sp>
        </mc:Choice>
        <mc:Fallback xmlns="">
          <p:sp>
            <p:nvSpPr>
              <p:cNvPr id="8" name="TextBox 7">
                <a:extLst>
                  <a:ext uri="{FF2B5EF4-FFF2-40B4-BE49-F238E27FC236}">
                    <a16:creationId xmlns:a16="http://schemas.microsoft.com/office/drawing/2014/main" id="{C02AEFAF-4B7C-AFAF-694C-DB743AAC9635}"/>
                  </a:ext>
                </a:extLst>
              </p:cNvPr>
              <p:cNvSpPr txBox="1">
                <a:spLocks noRot="1" noChangeAspect="1" noMove="1" noResize="1" noEditPoints="1" noAdjustHandles="1" noChangeArrowheads="1" noChangeShapeType="1" noTextEdit="1"/>
              </p:cNvSpPr>
              <p:nvPr/>
            </p:nvSpPr>
            <p:spPr>
              <a:xfrm>
                <a:off x="7299909" y="3430160"/>
                <a:ext cx="1047750" cy="426527"/>
              </a:xfrm>
              <a:prstGeom prst="rect">
                <a:avLst/>
              </a:prstGeom>
              <a:blipFill>
                <a:blip r:embed="rId5"/>
                <a:stretch>
                  <a:fillRect b="-7143"/>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2219BA83-407B-08D4-6EBB-733B4C89A944}"/>
              </a:ext>
            </a:extLst>
          </p:cNvPr>
          <p:cNvCxnSpPr>
            <a:cxnSpLocks/>
          </p:cNvCxnSpPr>
          <p:nvPr/>
        </p:nvCxnSpPr>
        <p:spPr>
          <a:xfrm flipH="1" flipV="1">
            <a:off x="8113563" y="3430160"/>
            <a:ext cx="353332" cy="5519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52C7D11-2FFA-0CFE-33EE-ECB1D7CB9E35}"/>
                  </a:ext>
                </a:extLst>
              </p:cNvPr>
              <p:cNvSpPr txBox="1"/>
              <p:nvPr/>
            </p:nvSpPr>
            <p:spPr>
              <a:xfrm>
                <a:off x="4669477" y="1372256"/>
                <a:ext cx="1735968" cy="307777"/>
              </a:xfrm>
              <a:prstGeom prst="rect">
                <a:avLst/>
              </a:prstGeom>
              <a:noFill/>
              <a:ln w="12700">
                <a:solidFill>
                  <a:schemeClr val="tx1"/>
                </a:solidFill>
                <a:prstDash val="dash"/>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𝑬</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m:rPr>
                          <m:sty m:val="p"/>
                        </m:rPr>
                        <a:rPr lang="en-US" b="0" i="0" smtClean="0">
                          <a:latin typeface="Cambria Math" panose="02040503050406030204" pitchFamily="18" charset="0"/>
                        </a:rPr>
                        <m:t>∇</m:t>
                      </m:r>
                      <m:r>
                        <a:rPr lang="en-US" b="0" i="1" smtClean="0">
                          <a:latin typeface="Cambria Math" panose="02040503050406030204" pitchFamily="18" charset="0"/>
                        </a:rPr>
                        <m:t>𝜙</m:t>
                      </m:r>
                      <m:r>
                        <a:rPr lang="en-US" b="0" i="1" smtClean="0">
                          <a:latin typeface="Cambria Math" panose="02040503050406030204" pitchFamily="18" charset="0"/>
                        </a:rPr>
                        <m:t>(0)=0</m:t>
                      </m:r>
                    </m:oMath>
                  </m:oMathPara>
                </a14:m>
                <a:endParaRPr lang="en-US" i="1" dirty="0">
                  <a:latin typeface="+mn-lt"/>
                </a:endParaRPr>
              </a:p>
            </p:txBody>
          </p:sp>
        </mc:Choice>
        <mc:Fallback xmlns="">
          <p:sp>
            <p:nvSpPr>
              <p:cNvPr id="11" name="TextBox 10">
                <a:extLst>
                  <a:ext uri="{FF2B5EF4-FFF2-40B4-BE49-F238E27FC236}">
                    <a16:creationId xmlns:a16="http://schemas.microsoft.com/office/drawing/2014/main" id="{952C7D11-2FFA-0CFE-33EE-ECB1D7CB9E35}"/>
                  </a:ext>
                </a:extLst>
              </p:cNvPr>
              <p:cNvSpPr txBox="1">
                <a:spLocks noRot="1" noChangeAspect="1" noMove="1" noResize="1" noEditPoints="1" noAdjustHandles="1" noChangeArrowheads="1" noChangeShapeType="1" noTextEdit="1"/>
              </p:cNvSpPr>
              <p:nvPr/>
            </p:nvSpPr>
            <p:spPr>
              <a:xfrm>
                <a:off x="4669477" y="1372256"/>
                <a:ext cx="1735968" cy="307777"/>
              </a:xfrm>
              <a:prstGeom prst="rect">
                <a:avLst/>
              </a:prstGeom>
              <a:blipFill>
                <a:blip r:embed="rId6"/>
                <a:stretch>
                  <a:fillRect b="-3774"/>
                </a:stretch>
              </a:blipFill>
              <a:ln w="12700">
                <a:solidFill>
                  <a:schemeClr val="tx1"/>
                </a:solidFill>
                <a:prstDash val="dash"/>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041F130A-6B8D-03FA-E7A4-04211AFA5616}"/>
              </a:ext>
            </a:extLst>
          </p:cNvPr>
          <p:cNvCxnSpPr>
            <a:cxnSpLocks/>
          </p:cNvCxnSpPr>
          <p:nvPr/>
        </p:nvCxnSpPr>
        <p:spPr>
          <a:xfrm flipH="1">
            <a:off x="4569363" y="1680033"/>
            <a:ext cx="411103" cy="292656"/>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7933E49-1DEA-27C8-3434-CFA34DFA273E}"/>
                  </a:ext>
                </a:extLst>
              </p:cNvPr>
              <p:cNvSpPr txBox="1"/>
              <p:nvPr/>
            </p:nvSpPr>
            <p:spPr>
              <a:xfrm>
                <a:off x="6822869" y="926202"/>
                <a:ext cx="80554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𝑇</m:t>
                      </m:r>
                      <m:r>
                        <a:rPr lang="en-US" sz="1200" i="1">
                          <a:latin typeface="Cambria Math" panose="02040503050406030204" pitchFamily="18" charset="0"/>
                        </a:rPr>
                        <m:t>=86 </m:t>
                      </m:r>
                      <m:r>
                        <a:rPr lang="en-US" sz="1200" i="1">
                          <a:latin typeface="Cambria Math" panose="02040503050406030204" pitchFamily="18" charset="0"/>
                        </a:rPr>
                        <m:t>𝑘𝑒𝑉</m:t>
                      </m:r>
                    </m:oMath>
                  </m:oMathPara>
                </a14:m>
                <a:endParaRPr lang="en-US" sz="1200" dirty="0"/>
              </a:p>
            </p:txBody>
          </p:sp>
        </mc:Choice>
        <mc:Fallback xmlns="">
          <p:sp>
            <p:nvSpPr>
              <p:cNvPr id="21" name="TextBox 20">
                <a:extLst>
                  <a:ext uri="{FF2B5EF4-FFF2-40B4-BE49-F238E27FC236}">
                    <a16:creationId xmlns:a16="http://schemas.microsoft.com/office/drawing/2014/main" id="{37933E49-1DEA-27C8-3434-CFA34DFA273E}"/>
                  </a:ext>
                </a:extLst>
              </p:cNvPr>
              <p:cNvSpPr txBox="1">
                <a:spLocks noRot="1" noChangeAspect="1" noMove="1" noResize="1" noEditPoints="1" noAdjustHandles="1" noChangeArrowheads="1" noChangeShapeType="1" noTextEdit="1"/>
              </p:cNvSpPr>
              <p:nvPr/>
            </p:nvSpPr>
            <p:spPr>
              <a:xfrm>
                <a:off x="6822869" y="926202"/>
                <a:ext cx="805542" cy="184666"/>
              </a:xfrm>
              <a:prstGeom prst="rect">
                <a:avLst/>
              </a:prstGeom>
              <a:blipFill>
                <a:blip r:embed="rId7"/>
                <a:stretch>
                  <a:fillRect l="-3788" r="-4545" b="-10000"/>
                </a:stretch>
              </a:blipFill>
            </p:spPr>
            <p:txBody>
              <a:bodyPr/>
              <a:lstStyle/>
              <a:p>
                <a:r>
                  <a:rPr lang="en-US">
                    <a:noFill/>
                  </a:rPr>
                  <a:t> </a:t>
                </a:r>
              </a:p>
            </p:txBody>
          </p:sp>
        </mc:Fallback>
      </mc:AlternateContent>
    </p:spTree>
    <p:extLst>
      <p:ext uri="{BB962C8B-B14F-4D97-AF65-F5344CB8AC3E}">
        <p14:creationId xmlns:p14="http://schemas.microsoft.com/office/powerpoint/2010/main" val="4089849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04A882-3819-1CD4-EDAB-AA01914FE31F}"/>
              </a:ext>
            </a:extLst>
          </p:cNvPr>
          <p:cNvSpPr>
            <a:spLocks noGrp="1"/>
          </p:cNvSpPr>
          <p:nvPr>
            <p:ph type="sldNum" sz="quarter" idx="12"/>
          </p:nvPr>
        </p:nvSpPr>
        <p:spPr>
          <a:xfrm>
            <a:off x="6951366" y="4835627"/>
            <a:ext cx="2057400" cy="273844"/>
          </a:xfrm>
        </p:spPr>
        <p:txBody>
          <a:bodyPr/>
          <a:lstStyle/>
          <a:p>
            <a:pPr defTabSz="685800">
              <a:buClrTx/>
            </a:pPr>
            <a:fld id="{F127F758-B098-496B-B978-87D473D39B44}" type="slidenum">
              <a:rPr lang="en-US" kern="1200">
                <a:solidFill>
                  <a:prstClr val="black">
                    <a:tint val="75000"/>
                  </a:prstClr>
                </a:solidFill>
                <a:latin typeface="Calibri" panose="020F0502020204030204"/>
                <a:ea typeface="+mn-ea"/>
                <a:cs typeface="+mn-cs"/>
              </a:rPr>
              <a:pPr defTabSz="685800">
                <a:buClrTx/>
              </a:pPr>
              <a:t>3</a:t>
            </a:fld>
            <a:endParaRPr lang="en-US" kern="1200" dirty="0">
              <a:solidFill>
                <a:prstClr val="black">
                  <a:tint val="75000"/>
                </a:prstClr>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303E1AA-BBEE-D614-080E-69B6295DF261}"/>
                  </a:ext>
                </a:extLst>
              </p:cNvPr>
              <p:cNvSpPr txBox="1"/>
              <p:nvPr/>
            </p:nvSpPr>
            <p:spPr>
              <a:xfrm>
                <a:off x="4373215" y="635363"/>
                <a:ext cx="4517708" cy="4131900"/>
              </a:xfrm>
              <a:prstGeom prst="rect">
                <a:avLst/>
              </a:prstGeom>
              <a:noFill/>
            </p:spPr>
            <p:txBody>
              <a:bodyPr wrap="square" rtlCol="0">
                <a:spAutoFit/>
              </a:bodyPr>
              <a:lstStyle/>
              <a:p>
                <a:pPr marL="257175" indent="-257175" defTabSz="685800">
                  <a:spcAft>
                    <a:spcPts val="900"/>
                  </a:spcAft>
                  <a:buClrTx/>
                  <a:buFont typeface="Arial" panose="020B0604020202020204" pitchFamily="34" charset="0"/>
                  <a:buChar char="•"/>
                </a:pPr>
                <a:r>
                  <a:rPr lang="en-US" sz="1600" kern="1200" dirty="0">
                    <a:solidFill>
                      <a:prstClr val="black"/>
                    </a:solidFill>
                    <a:latin typeface="Calibri" panose="020F0502020204030204"/>
                    <a:ea typeface="+mn-ea"/>
                    <a:cs typeface="+mn-cs"/>
                  </a:rPr>
                  <a:t>The </a:t>
                </a:r>
                <a:r>
                  <a:rPr lang="en-US" sz="1600" b="1" kern="1200" dirty="0">
                    <a:solidFill>
                      <a:prstClr val="black"/>
                    </a:solidFill>
                    <a:latin typeface="Calibri" panose="020F0502020204030204"/>
                    <a:ea typeface="+mn-ea"/>
                    <a:cs typeface="+mn-cs"/>
                  </a:rPr>
                  <a:t>early universe</a:t>
                </a:r>
                <a:r>
                  <a:rPr lang="en-US" sz="1600" kern="1200" dirty="0">
                    <a:solidFill>
                      <a:prstClr val="black"/>
                    </a:solidFill>
                    <a:latin typeface="Calibri" panose="020F0502020204030204"/>
                    <a:ea typeface="+mn-ea"/>
                    <a:cs typeface="+mn-cs"/>
                  </a:rPr>
                  <a:t> was filled with hot dense </a:t>
                </a:r>
                <a:r>
                  <a:rPr lang="en-US" sz="1600" b="1" kern="1200" dirty="0">
                    <a:solidFill>
                      <a:prstClr val="black"/>
                    </a:solidFill>
                    <a:latin typeface="Calibri" panose="020F0502020204030204"/>
                    <a:ea typeface="+mn-ea"/>
                    <a:cs typeface="+mn-cs"/>
                  </a:rPr>
                  <a:t>plasma</a:t>
                </a:r>
                <a:r>
                  <a:rPr lang="en-US" sz="1600" kern="1200" dirty="0">
                    <a:solidFill>
                      <a:prstClr val="black"/>
                    </a:solidFill>
                    <a:latin typeface="Calibri" panose="020F0502020204030204"/>
                    <a:ea typeface="+mn-ea"/>
                    <a:cs typeface="+mn-cs"/>
                  </a:rPr>
                  <a:t> whose composition evolved over time as the universe cooled.</a:t>
                </a:r>
              </a:p>
              <a:p>
                <a:pPr marL="257175" indent="-257175" defTabSz="685800">
                  <a:spcAft>
                    <a:spcPts val="900"/>
                  </a:spcAft>
                  <a:buClrTx/>
                  <a:buFont typeface="Arial" panose="020B0604020202020204" pitchFamily="34" charset="0"/>
                  <a:buChar char="•"/>
                </a:pPr>
                <a:r>
                  <a:rPr lang="en-US" sz="1600" kern="1200" dirty="0">
                    <a:solidFill>
                      <a:prstClr val="black"/>
                    </a:solidFill>
                    <a:latin typeface="Calibri" panose="020F0502020204030204"/>
                    <a:ea typeface="+mn-ea"/>
                    <a:cs typeface="+mn-cs"/>
                  </a:rPr>
                  <a:t>The </a:t>
                </a:r>
                <a:r>
                  <a:rPr lang="en-US" sz="1600" b="1" kern="1200" dirty="0">
                    <a:solidFill>
                      <a:prstClr val="black"/>
                    </a:solidFill>
                    <a:latin typeface="Calibri" panose="020F0502020204030204"/>
                    <a:ea typeface="+mn-ea"/>
                    <a:cs typeface="+mn-cs"/>
                  </a:rPr>
                  <a:t>Big Bang nucleosynthesis Epoch (BBN)</a:t>
                </a:r>
                <a:r>
                  <a:rPr lang="en-US" sz="1600" kern="1200" dirty="0">
                    <a:solidFill>
                      <a:prstClr val="black"/>
                    </a:solidFill>
                    <a:latin typeface="Calibri" panose="020F0502020204030204"/>
                    <a:ea typeface="+mn-ea"/>
                    <a:cs typeface="+mn-cs"/>
                  </a:rPr>
                  <a:t>,  began when the universe cooled enough for </a:t>
                </a:r>
                <a:r>
                  <a:rPr lang="en-US" sz="1600" kern="1200" dirty="0" err="1">
                    <a:solidFill>
                      <a:prstClr val="black"/>
                    </a:solidFill>
                    <a:latin typeface="Calibri" panose="020F0502020204030204"/>
                    <a:ea typeface="+mn-ea"/>
                    <a:cs typeface="+mn-cs"/>
                  </a:rPr>
                  <a:t>dueterium</a:t>
                </a:r>
                <a:r>
                  <a:rPr lang="en-US" sz="1600" kern="1200" dirty="0">
                    <a:solidFill>
                      <a:prstClr val="black"/>
                    </a:solidFill>
                    <a:latin typeface="Calibri" panose="020F0502020204030204"/>
                    <a:ea typeface="+mn-ea"/>
                    <a:cs typeface="+mn-cs"/>
                  </a:rPr>
                  <a:t> to form. During this time many of the universe’s </a:t>
                </a:r>
                <a:r>
                  <a:rPr lang="en-US" sz="1600" b="1" kern="1200" dirty="0">
                    <a:solidFill>
                      <a:prstClr val="black"/>
                    </a:solidFill>
                    <a:latin typeface="Calibri" panose="020F0502020204030204"/>
                    <a:ea typeface="+mn-ea"/>
                    <a:cs typeface="+mn-cs"/>
                  </a:rPr>
                  <a:t>light elements </a:t>
                </a:r>
                <a:r>
                  <a:rPr lang="en-US" sz="1600" kern="1200" dirty="0">
                    <a:solidFill>
                      <a:prstClr val="black"/>
                    </a:solidFill>
                    <a:latin typeface="Calibri" panose="020F0502020204030204"/>
                    <a:ea typeface="+mn-ea"/>
                    <a:cs typeface="+mn-cs"/>
                  </a:rPr>
                  <a:t>(H, He, Be, Li, B, C) were produced in </a:t>
                </a:r>
                <a:r>
                  <a:rPr lang="en-US" sz="1600" b="1" kern="1200" dirty="0">
                    <a:solidFill>
                      <a:prstClr val="black"/>
                    </a:solidFill>
                    <a:latin typeface="Calibri" panose="020F0502020204030204"/>
                    <a:ea typeface="+mn-ea"/>
                    <a:cs typeface="+mn-cs"/>
                  </a:rPr>
                  <a:t>fusion reactions</a:t>
                </a:r>
                <a:r>
                  <a:rPr lang="en-US" sz="1600" kern="1200" dirty="0">
                    <a:solidFill>
                      <a:prstClr val="black"/>
                    </a:solidFill>
                    <a:latin typeface="Calibri" panose="020F0502020204030204"/>
                    <a:ea typeface="+mn-ea"/>
                    <a:cs typeface="+mn-cs"/>
                  </a:rPr>
                  <a:t>.</a:t>
                </a:r>
              </a:p>
              <a:p>
                <a:pPr marL="257175" indent="-257175" defTabSz="685800">
                  <a:spcAft>
                    <a:spcPts val="900"/>
                  </a:spcAft>
                  <a:buClrTx/>
                  <a:buFont typeface="Arial" panose="020B0604020202020204" pitchFamily="34" charset="0"/>
                  <a:buChar char="•"/>
                </a:pPr>
                <a:r>
                  <a:rPr lang="en-US" sz="1600" kern="1200" dirty="0">
                    <a:solidFill>
                      <a:prstClr val="black"/>
                    </a:solidFill>
                    <a:latin typeface="Calibri" panose="020F0502020204030204"/>
                    <a:ea typeface="+mn-ea"/>
                    <a:cs typeface="+mn-cs"/>
                  </a:rPr>
                  <a:t>The abundances of these </a:t>
                </a:r>
                <a:r>
                  <a:rPr lang="en-US" sz="1600" b="1" kern="1200" dirty="0">
                    <a:solidFill>
                      <a:prstClr val="black"/>
                    </a:solidFill>
                    <a:latin typeface="Calibri" panose="020F0502020204030204"/>
                    <a:ea typeface="+mn-ea"/>
                    <a:cs typeface="+mn-cs"/>
                  </a:rPr>
                  <a:t>primordial light elements </a:t>
                </a:r>
                <a:r>
                  <a:rPr lang="en-US" sz="1600" kern="1200" dirty="0">
                    <a:solidFill>
                      <a:prstClr val="black"/>
                    </a:solidFill>
                    <a:latin typeface="Calibri" panose="020F0502020204030204"/>
                    <a:ea typeface="+mn-ea"/>
                    <a:cs typeface="+mn-cs"/>
                  </a:rPr>
                  <a:t>allow us to study the universe before </a:t>
                </a:r>
                <a:r>
                  <a:rPr lang="en-US" sz="1600" b="1" kern="1200" dirty="0">
                    <a:solidFill>
                      <a:prstClr val="black"/>
                    </a:solidFill>
                    <a:latin typeface="Calibri" panose="020F0502020204030204"/>
                    <a:ea typeface="+mn-ea"/>
                    <a:cs typeface="+mn-cs"/>
                  </a:rPr>
                  <a:t>recombination</a:t>
                </a:r>
                <a:r>
                  <a:rPr lang="en-US" sz="1600" kern="1200" dirty="0">
                    <a:solidFill>
                      <a:prstClr val="black"/>
                    </a:solidFill>
                    <a:latin typeface="Calibri" panose="020F0502020204030204"/>
                    <a:ea typeface="+mn-ea"/>
                    <a:cs typeface="+mn-cs"/>
                  </a:rPr>
                  <a:t>.</a:t>
                </a:r>
              </a:p>
              <a:p>
                <a:pPr marL="257175" indent="-257175" defTabSz="685800">
                  <a:spcAft>
                    <a:spcPts val="900"/>
                  </a:spcAft>
                  <a:buClrTx/>
                  <a:buFont typeface="Arial" panose="020B0604020202020204" pitchFamily="34" charset="0"/>
                  <a:buChar char="•"/>
                </a:pPr>
                <a:r>
                  <a:rPr lang="en-US" sz="1600" kern="1200" dirty="0">
                    <a:solidFill>
                      <a:prstClr val="black"/>
                    </a:solidFill>
                    <a:latin typeface="Calibri" panose="020F0502020204030204"/>
                    <a:ea typeface="+mn-ea"/>
                    <a:cs typeface="+mn-cs"/>
                  </a:rPr>
                  <a:t>We will focus on a smaller time scale </a:t>
                </a:r>
                <a14:m>
                  <m:oMath xmlns:m="http://schemas.openxmlformats.org/officeDocument/2006/math">
                    <m:r>
                      <a:rPr lang="en-US" sz="1600" i="1" kern="1200" smtClean="0">
                        <a:solidFill>
                          <a:prstClr val="black"/>
                        </a:solidFill>
                        <a:latin typeface="Cambria Math" panose="02040503050406030204" pitchFamily="18" charset="0"/>
                        <a:ea typeface="+mn-ea"/>
                        <a:cs typeface="+mn-cs"/>
                      </a:rPr>
                      <m:t>∼</m:t>
                    </m:r>
                    <m:r>
                      <a:rPr lang="en-US" sz="1600" b="0" i="1" kern="1200" smtClean="0">
                        <a:solidFill>
                          <a:prstClr val="black"/>
                        </a:solidFill>
                        <a:latin typeface="Cambria Math" panose="02040503050406030204" pitchFamily="18" charset="0"/>
                        <a:ea typeface="+mn-ea"/>
                        <a:cs typeface="+mn-cs"/>
                      </a:rPr>
                      <m:t>2−20 </m:t>
                    </m:r>
                  </m:oMath>
                </a14:m>
                <a:r>
                  <a:rPr lang="en-US" sz="1600" kern="1200" dirty="0">
                    <a:solidFill>
                      <a:prstClr val="black"/>
                    </a:solidFill>
                    <a:latin typeface="Calibri" panose="020F0502020204030204"/>
                    <a:ea typeface="+mn-ea"/>
                    <a:cs typeface="+mn-cs"/>
                  </a:rPr>
                  <a:t>minutes (</a:t>
                </a:r>
                <a14:m>
                  <m:oMath xmlns:m="http://schemas.openxmlformats.org/officeDocument/2006/math">
                    <m:r>
                      <a:rPr lang="en-US" sz="1600" b="1" i="1" kern="1200" smtClean="0">
                        <a:solidFill>
                          <a:prstClr val="black"/>
                        </a:solidFill>
                        <a:latin typeface="Cambria Math" panose="02040503050406030204" pitchFamily="18" charset="0"/>
                        <a:ea typeface="+mn-ea"/>
                        <a:cs typeface="+mn-cs"/>
                      </a:rPr>
                      <m:t>𝑻</m:t>
                    </m:r>
                    <m:r>
                      <a:rPr lang="en-US" sz="1600" b="1" i="1" kern="1200" smtClean="0">
                        <a:solidFill>
                          <a:prstClr val="black"/>
                        </a:solidFill>
                        <a:latin typeface="Cambria Math" panose="02040503050406030204" pitchFamily="18" charset="0"/>
                        <a:ea typeface="+mn-ea"/>
                        <a:cs typeface="+mn-cs"/>
                      </a:rPr>
                      <m:t>=</m:t>
                    </m:r>
                    <m:r>
                      <a:rPr lang="en-US" sz="1600" b="1" i="1" kern="1200" smtClean="0">
                        <a:solidFill>
                          <a:prstClr val="black"/>
                        </a:solidFill>
                        <a:latin typeface="Cambria Math" panose="02040503050406030204" pitchFamily="18" charset="0"/>
                        <a:ea typeface="+mn-ea"/>
                        <a:cs typeface="+mn-cs"/>
                      </a:rPr>
                      <m:t>𝟖𝟔</m:t>
                    </m:r>
                    <m:r>
                      <a:rPr lang="en-US" sz="1600" b="1" i="1" kern="1200" smtClean="0">
                        <a:solidFill>
                          <a:prstClr val="black"/>
                        </a:solidFill>
                        <a:latin typeface="Cambria Math" panose="02040503050406030204" pitchFamily="18" charset="0"/>
                        <a:ea typeface="+mn-ea"/>
                        <a:cs typeface="+mn-cs"/>
                      </a:rPr>
                      <m:t>−</m:t>
                    </m:r>
                    <m:r>
                      <a:rPr lang="en-US" sz="1600" b="1" i="1" kern="1200" smtClean="0">
                        <a:solidFill>
                          <a:prstClr val="black"/>
                        </a:solidFill>
                        <a:latin typeface="Cambria Math" panose="02040503050406030204" pitchFamily="18" charset="0"/>
                        <a:ea typeface="+mn-ea"/>
                        <a:cs typeface="+mn-cs"/>
                      </a:rPr>
                      <m:t>𝟓𝟎</m:t>
                    </m:r>
                  </m:oMath>
                </a14:m>
                <a:r>
                  <a:rPr lang="en-US" sz="1600" b="1" kern="1200" dirty="0">
                    <a:solidFill>
                      <a:prstClr val="black"/>
                    </a:solidFill>
                    <a:latin typeface="Calibri" panose="020F0502020204030204"/>
                    <a:ea typeface="+mn-ea"/>
                    <a:cs typeface="+mn-cs"/>
                  </a:rPr>
                  <a:t> keV</a:t>
                </a:r>
                <a:r>
                  <a:rPr lang="en-US" sz="1600" kern="1200" dirty="0">
                    <a:solidFill>
                      <a:prstClr val="black"/>
                    </a:solidFill>
                    <a:latin typeface="Calibri" panose="020F0502020204030204"/>
                    <a:ea typeface="+mn-ea"/>
                    <a:cs typeface="+mn-cs"/>
                  </a:rPr>
                  <a:t>) after the Big Bang since after this period most fusion reactions had already taken place.</a:t>
                </a:r>
              </a:p>
            </p:txBody>
          </p:sp>
        </mc:Choice>
        <mc:Fallback xmlns="">
          <p:sp>
            <p:nvSpPr>
              <p:cNvPr id="9" name="TextBox 8">
                <a:extLst>
                  <a:ext uri="{FF2B5EF4-FFF2-40B4-BE49-F238E27FC236}">
                    <a16:creationId xmlns:a16="http://schemas.microsoft.com/office/drawing/2014/main" id="{B303E1AA-BBEE-D614-080E-69B6295DF261}"/>
                  </a:ext>
                </a:extLst>
              </p:cNvPr>
              <p:cNvSpPr txBox="1">
                <a:spLocks noRot="1" noChangeAspect="1" noMove="1" noResize="1" noEditPoints="1" noAdjustHandles="1" noChangeArrowheads="1" noChangeShapeType="1" noTextEdit="1"/>
              </p:cNvSpPr>
              <p:nvPr/>
            </p:nvSpPr>
            <p:spPr>
              <a:xfrm>
                <a:off x="4373215" y="635363"/>
                <a:ext cx="4517708" cy="4131900"/>
              </a:xfrm>
              <a:prstGeom prst="rect">
                <a:avLst/>
              </a:prstGeom>
              <a:blipFill>
                <a:blip r:embed="rId2"/>
                <a:stretch>
                  <a:fillRect l="-540" t="-442" r="-1619" b="-88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E8363552-074C-09C0-B6AC-0DBF1885B4F3}"/>
              </a:ext>
            </a:extLst>
          </p:cNvPr>
          <p:cNvSpPr txBox="1"/>
          <p:nvPr/>
        </p:nvSpPr>
        <p:spPr>
          <a:xfrm>
            <a:off x="4008486" y="136366"/>
            <a:ext cx="5000280" cy="477054"/>
          </a:xfrm>
          <a:prstGeom prst="rect">
            <a:avLst/>
          </a:prstGeom>
          <a:noFill/>
        </p:spPr>
        <p:txBody>
          <a:bodyPr wrap="none" rtlCol="0">
            <a:spAutoFit/>
          </a:bodyPr>
          <a:lstStyle/>
          <a:p>
            <a:pPr defTabSz="685800">
              <a:buClrTx/>
            </a:pPr>
            <a:r>
              <a:rPr lang="en-US" sz="25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The Big Bang Nucleosynthesis Epoch</a:t>
            </a:r>
          </a:p>
        </p:txBody>
      </p:sp>
      <p:pic>
        <p:nvPicPr>
          <p:cNvPr id="8" name="Picture 7" descr="A screen shot of a computer screen&#10;&#10;Description automatically generated">
            <a:extLst>
              <a:ext uri="{FF2B5EF4-FFF2-40B4-BE49-F238E27FC236}">
                <a16:creationId xmlns:a16="http://schemas.microsoft.com/office/drawing/2014/main" id="{52B53C64-DDB3-FDC0-50C4-9FFB3CD6E5AB}"/>
              </a:ext>
            </a:extLst>
          </p:cNvPr>
          <p:cNvPicPr>
            <a:picLocks noChangeAspect="1"/>
          </p:cNvPicPr>
          <p:nvPr/>
        </p:nvPicPr>
        <p:blipFill rotWithShape="1">
          <a:blip r:embed="rId3">
            <a:extLst>
              <a:ext uri="{28A0092B-C50C-407E-A947-70E740481C1C}">
                <a14:useLocalDpi xmlns:a14="http://schemas.microsoft.com/office/drawing/2010/main" val="0"/>
              </a:ext>
            </a:extLst>
          </a:blip>
          <a:srcRect t="7878"/>
          <a:stretch/>
        </p:blipFill>
        <p:spPr>
          <a:xfrm>
            <a:off x="1" y="0"/>
            <a:ext cx="3930161" cy="5143500"/>
          </a:xfrm>
          <a:prstGeom prst="rect">
            <a:avLst/>
          </a:prstGeom>
        </p:spPr>
      </p:pic>
      <p:grpSp>
        <p:nvGrpSpPr>
          <p:cNvPr id="12" name="Group 11">
            <a:extLst>
              <a:ext uri="{FF2B5EF4-FFF2-40B4-BE49-F238E27FC236}">
                <a16:creationId xmlns:a16="http://schemas.microsoft.com/office/drawing/2014/main" id="{9A6D1B87-3B23-BB4B-7C5D-7C5391E3999C}"/>
              </a:ext>
            </a:extLst>
          </p:cNvPr>
          <p:cNvGrpSpPr/>
          <p:nvPr/>
        </p:nvGrpSpPr>
        <p:grpSpPr>
          <a:xfrm>
            <a:off x="715" y="1985555"/>
            <a:ext cx="3982202" cy="3158702"/>
            <a:chOff x="953" y="2647406"/>
            <a:chExt cx="5309602" cy="4211603"/>
          </a:xfrm>
        </p:grpSpPr>
        <p:sp>
          <p:nvSpPr>
            <p:cNvPr id="3" name="Freeform: Shape 2">
              <a:extLst>
                <a:ext uri="{FF2B5EF4-FFF2-40B4-BE49-F238E27FC236}">
                  <a16:creationId xmlns:a16="http://schemas.microsoft.com/office/drawing/2014/main" id="{32E34F1C-DB5A-F600-29B1-2D6B0E2269D6}"/>
                </a:ext>
              </a:extLst>
            </p:cNvPr>
            <p:cNvSpPr/>
            <p:nvPr/>
          </p:nvSpPr>
          <p:spPr>
            <a:xfrm>
              <a:off x="953" y="2647406"/>
              <a:ext cx="5235148" cy="4211603"/>
            </a:xfrm>
            <a:custGeom>
              <a:avLst/>
              <a:gdLst>
                <a:gd name="connsiteX0" fmla="*/ 5228544 w 5235148"/>
                <a:gd name="connsiteY0" fmla="*/ 0 h 4211603"/>
                <a:gd name="connsiteX1" fmla="*/ 3469413 w 5235148"/>
                <a:gd name="connsiteY1" fmla="*/ 10885 h 4211603"/>
                <a:gd name="connsiteX2" fmla="*/ 2620327 w 5235148"/>
                <a:gd name="connsiteY2" fmla="*/ 71845 h 4211603"/>
                <a:gd name="connsiteX3" fmla="*/ 2245042 w 5235148"/>
                <a:gd name="connsiteY3" fmla="*/ 151992 h 4211603"/>
                <a:gd name="connsiteX4" fmla="*/ 1885950 w 5235148"/>
                <a:gd name="connsiteY4" fmla="*/ 250099 h 4211603"/>
                <a:gd name="connsiteX5" fmla="*/ 1621155 w 5235148"/>
                <a:gd name="connsiteY5" fmla="*/ 344397 h 4211603"/>
                <a:gd name="connsiteX6" fmla="*/ 1296352 w 5235148"/>
                <a:gd name="connsiteY6" fmla="*/ 491082 h 4211603"/>
                <a:gd name="connsiteX7" fmla="*/ 971550 w 5235148"/>
                <a:gd name="connsiteY7" fmla="*/ 662532 h 4211603"/>
                <a:gd name="connsiteX8" fmla="*/ 682942 w 5235148"/>
                <a:gd name="connsiteY8" fmla="*/ 854937 h 4211603"/>
                <a:gd name="connsiteX9" fmla="*/ 450532 w 5235148"/>
                <a:gd name="connsiteY9" fmla="*/ 1034007 h 4211603"/>
                <a:gd name="connsiteX10" fmla="*/ 176212 w 5235148"/>
                <a:gd name="connsiteY10" fmla="*/ 1269274 h 4211603"/>
                <a:gd name="connsiteX11" fmla="*/ 0 w 5235148"/>
                <a:gd name="connsiteY11" fmla="*/ 1438819 h 4211603"/>
                <a:gd name="connsiteX12" fmla="*/ 9140 w 5235148"/>
                <a:gd name="connsiteY12" fmla="*/ 4207566 h 4211603"/>
                <a:gd name="connsiteX13" fmla="*/ 5235148 w 5235148"/>
                <a:gd name="connsiteY13" fmla="*/ 4211603 h 4211603"/>
                <a:gd name="connsiteX14" fmla="*/ 5228544 w 5235148"/>
                <a:gd name="connsiteY14" fmla="*/ 0 h 421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35148" h="4211603">
                  <a:moveTo>
                    <a:pt x="5228544" y="0"/>
                  </a:moveTo>
                  <a:lnTo>
                    <a:pt x="3469413" y="10885"/>
                  </a:lnTo>
                  <a:lnTo>
                    <a:pt x="2620327" y="71845"/>
                  </a:lnTo>
                  <a:lnTo>
                    <a:pt x="2245042" y="151992"/>
                  </a:lnTo>
                  <a:lnTo>
                    <a:pt x="1885950" y="250099"/>
                  </a:lnTo>
                  <a:lnTo>
                    <a:pt x="1621155" y="344397"/>
                  </a:lnTo>
                  <a:lnTo>
                    <a:pt x="1296352" y="491082"/>
                  </a:lnTo>
                  <a:lnTo>
                    <a:pt x="971550" y="662532"/>
                  </a:lnTo>
                  <a:lnTo>
                    <a:pt x="682942" y="854937"/>
                  </a:lnTo>
                  <a:lnTo>
                    <a:pt x="450532" y="1034007"/>
                  </a:lnTo>
                  <a:lnTo>
                    <a:pt x="176212" y="1269274"/>
                  </a:lnTo>
                  <a:lnTo>
                    <a:pt x="0" y="1438819"/>
                  </a:lnTo>
                  <a:cubicBezTo>
                    <a:pt x="3047" y="2361735"/>
                    <a:pt x="6093" y="3284650"/>
                    <a:pt x="9140" y="4207566"/>
                  </a:cubicBezTo>
                  <a:lnTo>
                    <a:pt x="5235148" y="4211603"/>
                  </a:lnTo>
                  <a:cubicBezTo>
                    <a:pt x="5233802" y="2812080"/>
                    <a:pt x="5232457" y="1412557"/>
                    <a:pt x="5228544" y="0"/>
                  </a:cubicBezTo>
                  <a:close/>
                </a:path>
              </a:pathLst>
            </a:custGeom>
            <a:solidFill>
              <a:srgbClr val="FFDB6F">
                <a:alpha val="16078"/>
              </a:srgbClr>
            </a:solidFill>
            <a:ln>
              <a:noFill/>
            </a:ln>
            <a:effectLst>
              <a:glow rad="393700">
                <a:schemeClr val="accent4">
                  <a:satMod val="175000"/>
                  <a:alpha val="37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5" name="TextBox 4">
              <a:extLst>
                <a:ext uri="{FF2B5EF4-FFF2-40B4-BE49-F238E27FC236}">
                  <a16:creationId xmlns:a16="http://schemas.microsoft.com/office/drawing/2014/main" id="{2FA5B16C-4E7A-EA00-E75D-23FB3E1ECC4A}"/>
                </a:ext>
              </a:extLst>
            </p:cNvPr>
            <p:cNvSpPr txBox="1"/>
            <p:nvPr/>
          </p:nvSpPr>
          <p:spPr>
            <a:xfrm>
              <a:off x="3270741" y="3490543"/>
              <a:ext cx="2039814" cy="1969771"/>
            </a:xfrm>
            <a:prstGeom prst="rect">
              <a:avLst/>
            </a:prstGeom>
            <a:noFill/>
          </p:spPr>
          <p:txBody>
            <a:bodyPr wrap="square" rtlCol="0">
              <a:spAutoFit/>
            </a:bodyPr>
            <a:lstStyle/>
            <a:p>
              <a:pPr defTabSz="685800">
                <a:buClrTx/>
              </a:pPr>
              <a:r>
                <a:rPr lang="en-US" sz="1800" b="1" kern="1200" dirty="0">
                  <a:ln>
                    <a:solidFill>
                      <a:prstClr val="black"/>
                    </a:solidFill>
                  </a:ln>
                  <a:solidFill>
                    <a:prstClr val="white"/>
                  </a:solidFill>
                  <a:latin typeface="Aharoni" panose="02010803020104030203" pitchFamily="2" charset="-79"/>
                  <a:ea typeface="+mn-ea"/>
                  <a:cs typeface="Aharoni" panose="02010803020104030203" pitchFamily="2" charset="-79"/>
                </a:rPr>
                <a:t>The Universe is filled with dense plasma</a:t>
              </a:r>
            </a:p>
          </p:txBody>
        </p:sp>
      </p:grpSp>
      <p:grpSp>
        <p:nvGrpSpPr>
          <p:cNvPr id="15" name="Group 14">
            <a:extLst>
              <a:ext uri="{FF2B5EF4-FFF2-40B4-BE49-F238E27FC236}">
                <a16:creationId xmlns:a16="http://schemas.microsoft.com/office/drawing/2014/main" id="{CB0E504A-55C6-0139-D9FC-778A79165994}"/>
              </a:ext>
            </a:extLst>
          </p:cNvPr>
          <p:cNvGrpSpPr/>
          <p:nvPr/>
        </p:nvGrpSpPr>
        <p:grpSpPr>
          <a:xfrm>
            <a:off x="-4968" y="-5015"/>
            <a:ext cx="4127303" cy="4476285"/>
            <a:chOff x="-6623" y="-6686"/>
            <a:chExt cx="5503070" cy="5968380"/>
          </a:xfrm>
        </p:grpSpPr>
        <p:sp>
          <p:nvSpPr>
            <p:cNvPr id="16" name="Freeform: Shape 15">
              <a:extLst>
                <a:ext uri="{FF2B5EF4-FFF2-40B4-BE49-F238E27FC236}">
                  <a16:creationId xmlns:a16="http://schemas.microsoft.com/office/drawing/2014/main" id="{C8A44310-08AE-598D-2F08-239C51C3017C}"/>
                </a:ext>
              </a:extLst>
            </p:cNvPr>
            <p:cNvSpPr/>
            <p:nvPr/>
          </p:nvSpPr>
          <p:spPr>
            <a:xfrm>
              <a:off x="-6623" y="2647406"/>
              <a:ext cx="5236775" cy="2894895"/>
            </a:xfrm>
            <a:custGeom>
              <a:avLst/>
              <a:gdLst>
                <a:gd name="connsiteX0" fmla="*/ 5228544 w 5235148"/>
                <a:gd name="connsiteY0" fmla="*/ 0 h 4211603"/>
                <a:gd name="connsiteX1" fmla="*/ 3469413 w 5235148"/>
                <a:gd name="connsiteY1" fmla="*/ 10885 h 4211603"/>
                <a:gd name="connsiteX2" fmla="*/ 2620327 w 5235148"/>
                <a:gd name="connsiteY2" fmla="*/ 71845 h 4211603"/>
                <a:gd name="connsiteX3" fmla="*/ 2245042 w 5235148"/>
                <a:gd name="connsiteY3" fmla="*/ 151992 h 4211603"/>
                <a:gd name="connsiteX4" fmla="*/ 1885950 w 5235148"/>
                <a:gd name="connsiteY4" fmla="*/ 250099 h 4211603"/>
                <a:gd name="connsiteX5" fmla="*/ 1621155 w 5235148"/>
                <a:gd name="connsiteY5" fmla="*/ 344397 h 4211603"/>
                <a:gd name="connsiteX6" fmla="*/ 1296352 w 5235148"/>
                <a:gd name="connsiteY6" fmla="*/ 491082 h 4211603"/>
                <a:gd name="connsiteX7" fmla="*/ 971550 w 5235148"/>
                <a:gd name="connsiteY7" fmla="*/ 662532 h 4211603"/>
                <a:gd name="connsiteX8" fmla="*/ 682942 w 5235148"/>
                <a:gd name="connsiteY8" fmla="*/ 854937 h 4211603"/>
                <a:gd name="connsiteX9" fmla="*/ 450532 w 5235148"/>
                <a:gd name="connsiteY9" fmla="*/ 1034007 h 4211603"/>
                <a:gd name="connsiteX10" fmla="*/ 176212 w 5235148"/>
                <a:gd name="connsiteY10" fmla="*/ 1269274 h 4211603"/>
                <a:gd name="connsiteX11" fmla="*/ 0 w 5235148"/>
                <a:gd name="connsiteY11" fmla="*/ 1438819 h 4211603"/>
                <a:gd name="connsiteX12" fmla="*/ 9140 w 5235148"/>
                <a:gd name="connsiteY12" fmla="*/ 4207566 h 4211603"/>
                <a:gd name="connsiteX13" fmla="*/ 5235148 w 5235148"/>
                <a:gd name="connsiteY13" fmla="*/ 4211603 h 4211603"/>
                <a:gd name="connsiteX14" fmla="*/ 5228544 w 5235148"/>
                <a:gd name="connsiteY14" fmla="*/ 0 h 4211603"/>
                <a:gd name="connsiteX0" fmla="*/ 5236119 w 5242723"/>
                <a:gd name="connsiteY0" fmla="*/ 0 h 4211603"/>
                <a:gd name="connsiteX1" fmla="*/ 3476988 w 5242723"/>
                <a:gd name="connsiteY1" fmla="*/ 10885 h 4211603"/>
                <a:gd name="connsiteX2" fmla="*/ 2627902 w 5242723"/>
                <a:gd name="connsiteY2" fmla="*/ 71845 h 4211603"/>
                <a:gd name="connsiteX3" fmla="*/ 2252617 w 5242723"/>
                <a:gd name="connsiteY3" fmla="*/ 151992 h 4211603"/>
                <a:gd name="connsiteX4" fmla="*/ 1893525 w 5242723"/>
                <a:gd name="connsiteY4" fmla="*/ 250099 h 4211603"/>
                <a:gd name="connsiteX5" fmla="*/ 1628730 w 5242723"/>
                <a:gd name="connsiteY5" fmla="*/ 344397 h 4211603"/>
                <a:gd name="connsiteX6" fmla="*/ 1303927 w 5242723"/>
                <a:gd name="connsiteY6" fmla="*/ 491082 h 4211603"/>
                <a:gd name="connsiteX7" fmla="*/ 979125 w 5242723"/>
                <a:gd name="connsiteY7" fmla="*/ 662532 h 4211603"/>
                <a:gd name="connsiteX8" fmla="*/ 690517 w 5242723"/>
                <a:gd name="connsiteY8" fmla="*/ 854937 h 4211603"/>
                <a:gd name="connsiteX9" fmla="*/ 458107 w 5242723"/>
                <a:gd name="connsiteY9" fmla="*/ 1034007 h 4211603"/>
                <a:gd name="connsiteX10" fmla="*/ 183787 w 5242723"/>
                <a:gd name="connsiteY10" fmla="*/ 1269274 h 4211603"/>
                <a:gd name="connsiteX11" fmla="*/ 7575 w 5242723"/>
                <a:gd name="connsiteY11" fmla="*/ 1438819 h 4211603"/>
                <a:gd name="connsiteX12" fmla="*/ 459 w 5242723"/>
                <a:gd name="connsiteY12" fmla="*/ 2894894 h 4211603"/>
                <a:gd name="connsiteX13" fmla="*/ 5242723 w 5242723"/>
                <a:gd name="connsiteY13" fmla="*/ 4211603 h 4211603"/>
                <a:gd name="connsiteX14" fmla="*/ 5236119 w 5242723"/>
                <a:gd name="connsiteY14" fmla="*/ 0 h 4211603"/>
                <a:gd name="connsiteX0" fmla="*/ 5236119 w 5236775"/>
                <a:gd name="connsiteY0" fmla="*/ 0 h 2894894"/>
                <a:gd name="connsiteX1" fmla="*/ 3476988 w 5236775"/>
                <a:gd name="connsiteY1" fmla="*/ 10885 h 2894894"/>
                <a:gd name="connsiteX2" fmla="*/ 2627902 w 5236775"/>
                <a:gd name="connsiteY2" fmla="*/ 71845 h 2894894"/>
                <a:gd name="connsiteX3" fmla="*/ 2252617 w 5236775"/>
                <a:gd name="connsiteY3" fmla="*/ 151992 h 2894894"/>
                <a:gd name="connsiteX4" fmla="*/ 1893525 w 5236775"/>
                <a:gd name="connsiteY4" fmla="*/ 250099 h 2894894"/>
                <a:gd name="connsiteX5" fmla="*/ 1628730 w 5236775"/>
                <a:gd name="connsiteY5" fmla="*/ 344397 h 2894894"/>
                <a:gd name="connsiteX6" fmla="*/ 1303927 w 5236775"/>
                <a:gd name="connsiteY6" fmla="*/ 491082 h 2894894"/>
                <a:gd name="connsiteX7" fmla="*/ 979125 w 5236775"/>
                <a:gd name="connsiteY7" fmla="*/ 662532 h 2894894"/>
                <a:gd name="connsiteX8" fmla="*/ 690517 w 5236775"/>
                <a:gd name="connsiteY8" fmla="*/ 854937 h 2894894"/>
                <a:gd name="connsiteX9" fmla="*/ 458107 w 5236775"/>
                <a:gd name="connsiteY9" fmla="*/ 1034007 h 2894894"/>
                <a:gd name="connsiteX10" fmla="*/ 183787 w 5236775"/>
                <a:gd name="connsiteY10" fmla="*/ 1269274 h 2894894"/>
                <a:gd name="connsiteX11" fmla="*/ 7575 w 5236775"/>
                <a:gd name="connsiteY11" fmla="*/ 1438819 h 2894894"/>
                <a:gd name="connsiteX12" fmla="*/ 459 w 5236775"/>
                <a:gd name="connsiteY12" fmla="*/ 2894894 h 2894894"/>
                <a:gd name="connsiteX13" fmla="*/ 5226467 w 5236775"/>
                <a:gd name="connsiteY13" fmla="*/ 858803 h 2894894"/>
                <a:gd name="connsiteX14" fmla="*/ 5236119 w 5236775"/>
                <a:gd name="connsiteY14" fmla="*/ 0 h 2894894"/>
                <a:gd name="connsiteX0" fmla="*/ 5236119 w 5236775"/>
                <a:gd name="connsiteY0" fmla="*/ 0 h 2894894"/>
                <a:gd name="connsiteX1" fmla="*/ 3476988 w 5236775"/>
                <a:gd name="connsiteY1" fmla="*/ 10885 h 2894894"/>
                <a:gd name="connsiteX2" fmla="*/ 2627902 w 5236775"/>
                <a:gd name="connsiteY2" fmla="*/ 71845 h 2894894"/>
                <a:gd name="connsiteX3" fmla="*/ 2252617 w 5236775"/>
                <a:gd name="connsiteY3" fmla="*/ 151992 h 2894894"/>
                <a:gd name="connsiteX4" fmla="*/ 1893525 w 5236775"/>
                <a:gd name="connsiteY4" fmla="*/ 250099 h 2894894"/>
                <a:gd name="connsiteX5" fmla="*/ 1628730 w 5236775"/>
                <a:gd name="connsiteY5" fmla="*/ 344397 h 2894894"/>
                <a:gd name="connsiteX6" fmla="*/ 1303927 w 5236775"/>
                <a:gd name="connsiteY6" fmla="*/ 491082 h 2894894"/>
                <a:gd name="connsiteX7" fmla="*/ 979125 w 5236775"/>
                <a:gd name="connsiteY7" fmla="*/ 662532 h 2894894"/>
                <a:gd name="connsiteX8" fmla="*/ 690517 w 5236775"/>
                <a:gd name="connsiteY8" fmla="*/ 854937 h 2894894"/>
                <a:gd name="connsiteX9" fmla="*/ 458107 w 5236775"/>
                <a:gd name="connsiteY9" fmla="*/ 1034007 h 2894894"/>
                <a:gd name="connsiteX10" fmla="*/ 183787 w 5236775"/>
                <a:gd name="connsiteY10" fmla="*/ 1269274 h 2894894"/>
                <a:gd name="connsiteX11" fmla="*/ 7575 w 5236775"/>
                <a:gd name="connsiteY11" fmla="*/ 1438819 h 2894894"/>
                <a:gd name="connsiteX12" fmla="*/ 459 w 5236775"/>
                <a:gd name="connsiteY12" fmla="*/ 2894894 h 2894894"/>
                <a:gd name="connsiteX13" fmla="*/ 5226467 w 5236775"/>
                <a:gd name="connsiteY13" fmla="*/ 858803 h 2894894"/>
                <a:gd name="connsiteX14" fmla="*/ 5236119 w 5236775"/>
                <a:gd name="connsiteY14" fmla="*/ 0 h 2894894"/>
                <a:gd name="connsiteX0" fmla="*/ 5236119 w 5236775"/>
                <a:gd name="connsiteY0" fmla="*/ 0 h 2894894"/>
                <a:gd name="connsiteX1" fmla="*/ 3476988 w 5236775"/>
                <a:gd name="connsiteY1" fmla="*/ 10885 h 2894894"/>
                <a:gd name="connsiteX2" fmla="*/ 2627902 w 5236775"/>
                <a:gd name="connsiteY2" fmla="*/ 71845 h 2894894"/>
                <a:gd name="connsiteX3" fmla="*/ 2252617 w 5236775"/>
                <a:gd name="connsiteY3" fmla="*/ 151992 h 2894894"/>
                <a:gd name="connsiteX4" fmla="*/ 1893525 w 5236775"/>
                <a:gd name="connsiteY4" fmla="*/ 250099 h 2894894"/>
                <a:gd name="connsiteX5" fmla="*/ 1628730 w 5236775"/>
                <a:gd name="connsiteY5" fmla="*/ 344397 h 2894894"/>
                <a:gd name="connsiteX6" fmla="*/ 1303927 w 5236775"/>
                <a:gd name="connsiteY6" fmla="*/ 491082 h 2894894"/>
                <a:gd name="connsiteX7" fmla="*/ 979125 w 5236775"/>
                <a:gd name="connsiteY7" fmla="*/ 662532 h 2894894"/>
                <a:gd name="connsiteX8" fmla="*/ 690517 w 5236775"/>
                <a:gd name="connsiteY8" fmla="*/ 854937 h 2894894"/>
                <a:gd name="connsiteX9" fmla="*/ 458107 w 5236775"/>
                <a:gd name="connsiteY9" fmla="*/ 1034007 h 2894894"/>
                <a:gd name="connsiteX10" fmla="*/ 183787 w 5236775"/>
                <a:gd name="connsiteY10" fmla="*/ 1269274 h 2894894"/>
                <a:gd name="connsiteX11" fmla="*/ 7575 w 5236775"/>
                <a:gd name="connsiteY11" fmla="*/ 1438819 h 2894894"/>
                <a:gd name="connsiteX12" fmla="*/ 459 w 5236775"/>
                <a:gd name="connsiteY12" fmla="*/ 2894894 h 2894894"/>
                <a:gd name="connsiteX13" fmla="*/ 5226467 w 5236775"/>
                <a:gd name="connsiteY13" fmla="*/ 858803 h 2894894"/>
                <a:gd name="connsiteX14" fmla="*/ 5236119 w 5236775"/>
                <a:gd name="connsiteY14" fmla="*/ 0 h 289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36775" h="2894894">
                  <a:moveTo>
                    <a:pt x="5236119" y="0"/>
                  </a:moveTo>
                  <a:lnTo>
                    <a:pt x="3476988" y="10885"/>
                  </a:lnTo>
                  <a:lnTo>
                    <a:pt x="2627902" y="71845"/>
                  </a:lnTo>
                  <a:lnTo>
                    <a:pt x="2252617" y="151992"/>
                  </a:lnTo>
                  <a:lnTo>
                    <a:pt x="1893525" y="250099"/>
                  </a:lnTo>
                  <a:lnTo>
                    <a:pt x="1628730" y="344397"/>
                  </a:lnTo>
                  <a:lnTo>
                    <a:pt x="1303927" y="491082"/>
                  </a:lnTo>
                  <a:lnTo>
                    <a:pt x="979125" y="662532"/>
                  </a:lnTo>
                  <a:lnTo>
                    <a:pt x="690517" y="854937"/>
                  </a:lnTo>
                  <a:lnTo>
                    <a:pt x="458107" y="1034007"/>
                  </a:lnTo>
                  <a:lnTo>
                    <a:pt x="183787" y="1269274"/>
                  </a:lnTo>
                  <a:lnTo>
                    <a:pt x="7575" y="1438819"/>
                  </a:lnTo>
                  <a:cubicBezTo>
                    <a:pt x="10622" y="2361735"/>
                    <a:pt x="-2588" y="1971978"/>
                    <a:pt x="459" y="2894894"/>
                  </a:cubicBezTo>
                  <a:cubicBezTo>
                    <a:pt x="754910" y="1612016"/>
                    <a:pt x="1826352" y="593297"/>
                    <a:pt x="5226467" y="858803"/>
                  </a:cubicBezTo>
                  <a:cubicBezTo>
                    <a:pt x="5225121" y="-540720"/>
                    <a:pt x="5240032" y="1412557"/>
                    <a:pt x="5236119" y="0"/>
                  </a:cubicBezTo>
                  <a:close/>
                </a:path>
              </a:pathLst>
            </a:custGeom>
            <a:solidFill>
              <a:srgbClr val="FFDB6F">
                <a:alpha val="16078"/>
              </a:srgbClr>
            </a:solidFill>
            <a:ln>
              <a:noFill/>
            </a:ln>
            <a:effectLst>
              <a:glow rad="393700">
                <a:schemeClr val="accent4">
                  <a:satMod val="175000"/>
                  <a:alpha val="37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nvGrpSpPr>
            <p:cNvPr id="17" name="Group 16">
              <a:extLst>
                <a:ext uri="{FF2B5EF4-FFF2-40B4-BE49-F238E27FC236}">
                  <a16:creationId xmlns:a16="http://schemas.microsoft.com/office/drawing/2014/main" id="{F0DC7BC3-571F-340E-55F3-C6D84D3D5F2B}"/>
                </a:ext>
              </a:extLst>
            </p:cNvPr>
            <p:cNvGrpSpPr/>
            <p:nvPr/>
          </p:nvGrpSpPr>
          <p:grpSpPr>
            <a:xfrm>
              <a:off x="2526861" y="-6686"/>
              <a:ext cx="2969586" cy="5968380"/>
              <a:chOff x="2526861" y="-6686"/>
              <a:chExt cx="2969586" cy="5968380"/>
            </a:xfrm>
          </p:grpSpPr>
          <p:grpSp>
            <p:nvGrpSpPr>
              <p:cNvPr id="18" name="Group 17">
                <a:extLst>
                  <a:ext uri="{FF2B5EF4-FFF2-40B4-BE49-F238E27FC236}">
                    <a16:creationId xmlns:a16="http://schemas.microsoft.com/office/drawing/2014/main" id="{119BE775-9B9D-67F3-9B9E-4FCEDAF46F88}"/>
                  </a:ext>
                </a:extLst>
              </p:cNvPr>
              <p:cNvGrpSpPr/>
              <p:nvPr/>
            </p:nvGrpSpPr>
            <p:grpSpPr>
              <a:xfrm>
                <a:off x="3141784" y="48985"/>
                <a:ext cx="2354663" cy="5912709"/>
                <a:chOff x="3141784" y="48985"/>
                <a:chExt cx="2354663" cy="5912709"/>
              </a:xfrm>
            </p:grpSpPr>
            <p:sp>
              <p:nvSpPr>
                <p:cNvPr id="20" name="Arrow: Up 19">
                  <a:extLst>
                    <a:ext uri="{FF2B5EF4-FFF2-40B4-BE49-F238E27FC236}">
                      <a16:creationId xmlns:a16="http://schemas.microsoft.com/office/drawing/2014/main" id="{1E95EB18-86B6-85FA-473D-625CF097BD9F}"/>
                    </a:ext>
                  </a:extLst>
                </p:cNvPr>
                <p:cNvSpPr/>
                <p:nvPr/>
              </p:nvSpPr>
              <p:spPr>
                <a:xfrm>
                  <a:off x="3170254" y="48985"/>
                  <a:ext cx="2326193" cy="5912709"/>
                </a:xfrm>
                <a:prstGeom prst="upArrow">
                  <a:avLst>
                    <a:gd name="adj1" fmla="val 77993"/>
                    <a:gd name="adj2" fmla="val 50000"/>
                  </a:avLst>
                </a:prstGeom>
                <a:gradFill>
                  <a:gsLst>
                    <a:gs pos="0">
                      <a:srgbClr val="171D36">
                        <a:alpha val="45000"/>
                        <a:lumMod val="43000"/>
                        <a:lumOff val="57000"/>
                      </a:srgbClr>
                    </a:gs>
                    <a:gs pos="50000">
                      <a:srgbClr val="A7463F">
                        <a:alpha val="45000"/>
                        <a:lumMod val="43000"/>
                        <a:lumOff val="57000"/>
                      </a:srgbClr>
                    </a:gs>
                    <a:gs pos="100000">
                      <a:srgbClr val="FFDB6F">
                        <a:alpha val="45000"/>
                        <a:lumMod val="43000"/>
                        <a:lumOff val="57000"/>
                      </a:srgbClr>
                    </a:gs>
                  </a:gsLst>
                  <a:lin ang="5400000" scaled="1"/>
                </a:gradFill>
                <a:ln w="28575">
                  <a:solidFill>
                    <a:srgbClr val="00B0F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cxnSp>
              <p:nvCxnSpPr>
                <p:cNvPr id="21" name="Straight Connector 20">
                  <a:extLst>
                    <a:ext uri="{FF2B5EF4-FFF2-40B4-BE49-F238E27FC236}">
                      <a16:creationId xmlns:a16="http://schemas.microsoft.com/office/drawing/2014/main" id="{A41F380C-9E13-8541-FF83-97E885BB77A8}"/>
                    </a:ext>
                  </a:extLst>
                </p:cNvPr>
                <p:cNvCxnSpPr>
                  <a:cxnSpLocks/>
                  <a:stCxn id="20" idx="0"/>
                  <a:endCxn id="20" idx="2"/>
                </p:cNvCxnSpPr>
                <p:nvPr/>
              </p:nvCxnSpPr>
              <p:spPr>
                <a:xfrm>
                  <a:off x="4333351" y="48985"/>
                  <a:ext cx="0" cy="5912709"/>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grpSp>
              <p:nvGrpSpPr>
                <p:cNvPr id="22" name="Group 21">
                  <a:extLst>
                    <a:ext uri="{FF2B5EF4-FFF2-40B4-BE49-F238E27FC236}">
                      <a16:creationId xmlns:a16="http://schemas.microsoft.com/office/drawing/2014/main" id="{B32ED7C8-1D12-0F5F-5463-82190C7B17A3}"/>
                    </a:ext>
                  </a:extLst>
                </p:cNvPr>
                <p:cNvGrpSpPr/>
                <p:nvPr/>
              </p:nvGrpSpPr>
              <p:grpSpPr>
                <a:xfrm>
                  <a:off x="3542234" y="840991"/>
                  <a:ext cx="1765644" cy="439191"/>
                  <a:chOff x="3558563" y="516925"/>
                  <a:chExt cx="1765644" cy="531420"/>
                </a:xfrm>
              </p:grpSpPr>
              <p:sp>
                <p:nvSpPr>
                  <p:cNvPr id="31" name="TextBox 30">
                    <a:extLst>
                      <a:ext uri="{FF2B5EF4-FFF2-40B4-BE49-F238E27FC236}">
                        <a16:creationId xmlns:a16="http://schemas.microsoft.com/office/drawing/2014/main" id="{60DA39A7-90AD-B2AE-14AB-42A4EDACA9FB}"/>
                      </a:ext>
                    </a:extLst>
                  </p:cNvPr>
                  <p:cNvSpPr txBox="1"/>
                  <p:nvPr/>
                </p:nvSpPr>
                <p:spPr>
                  <a:xfrm>
                    <a:off x="3558563" y="526973"/>
                    <a:ext cx="808341" cy="521372"/>
                  </a:xfrm>
                  <a:prstGeom prst="rect">
                    <a:avLst/>
                  </a:prstGeom>
                  <a:noFill/>
                </p:spPr>
                <p:txBody>
                  <a:bodyPr wrap="none" rtlCol="0">
                    <a:spAutoFit/>
                  </a:bodyPr>
                  <a:lstStyle/>
                  <a:p>
                    <a:pPr defTabSz="685800">
                      <a:buClrTx/>
                    </a:pPr>
                    <a:r>
                      <a:rPr lang="en-US" sz="1500" b="1" kern="1200" dirty="0">
                        <a:solidFill>
                          <a:prstClr val="white"/>
                        </a:solidFill>
                        <a:latin typeface="Aharoni" panose="020F0502020204030204" pitchFamily="2" charset="-79"/>
                        <a:ea typeface="+mn-ea"/>
                        <a:cs typeface="Aharoni" panose="020F0502020204030204" pitchFamily="2" charset="-79"/>
                      </a:rPr>
                      <a:t>Time</a:t>
                    </a:r>
                    <a:endParaRPr lang="en-US" sz="1350" b="1" kern="1200" dirty="0">
                      <a:solidFill>
                        <a:prstClr val="white"/>
                      </a:solidFill>
                      <a:latin typeface="Aharoni" panose="020F0502020204030204" pitchFamily="2" charset="-79"/>
                      <a:ea typeface="+mn-ea"/>
                      <a:cs typeface="Aharoni" panose="020F0502020204030204" pitchFamily="2" charset="-79"/>
                    </a:endParaRPr>
                  </a:p>
                </p:txBody>
              </p:sp>
              <p:sp>
                <p:nvSpPr>
                  <p:cNvPr id="32" name="TextBox 31">
                    <a:extLst>
                      <a:ext uri="{FF2B5EF4-FFF2-40B4-BE49-F238E27FC236}">
                        <a16:creationId xmlns:a16="http://schemas.microsoft.com/office/drawing/2014/main" id="{BF5B6C23-4B50-6D93-C852-D7FC0490A1D5}"/>
                      </a:ext>
                    </a:extLst>
                  </p:cNvPr>
                  <p:cNvSpPr txBox="1"/>
                  <p:nvPr/>
                </p:nvSpPr>
                <p:spPr>
                  <a:xfrm>
                    <a:off x="4374802" y="516925"/>
                    <a:ext cx="949405" cy="521372"/>
                  </a:xfrm>
                  <a:prstGeom prst="rect">
                    <a:avLst/>
                  </a:prstGeom>
                  <a:noFill/>
                </p:spPr>
                <p:txBody>
                  <a:bodyPr wrap="none" rtlCol="0">
                    <a:spAutoFit/>
                  </a:bodyPr>
                  <a:lstStyle/>
                  <a:p>
                    <a:pPr defTabSz="685800">
                      <a:buClrTx/>
                    </a:pPr>
                    <a:r>
                      <a:rPr lang="en-US" sz="1500" b="1" kern="1200" dirty="0">
                        <a:solidFill>
                          <a:prstClr val="white"/>
                        </a:solidFill>
                        <a:latin typeface="Aharoni" panose="020F0502020204030204" pitchFamily="2" charset="-79"/>
                        <a:ea typeface="+mn-ea"/>
                        <a:cs typeface="Aharoni" panose="020F0502020204030204" pitchFamily="2" charset="-79"/>
                      </a:rPr>
                      <a:t>Temp</a:t>
                    </a:r>
                    <a:r>
                      <a:rPr lang="en-US" sz="1350" b="1" kern="1200" dirty="0">
                        <a:solidFill>
                          <a:prstClr val="white"/>
                        </a:solidFill>
                        <a:latin typeface="Aharoni" panose="020F0502020204030204" pitchFamily="2" charset="-79"/>
                        <a:ea typeface="+mn-ea"/>
                        <a:cs typeface="Aharoni" panose="020F0502020204030204" pitchFamily="2" charset="-79"/>
                      </a:rPr>
                      <a:t>.</a:t>
                    </a:r>
                  </a:p>
                </p:txBody>
              </p:sp>
            </p:grpSp>
            <p:grpSp>
              <p:nvGrpSpPr>
                <p:cNvPr id="23" name="Group 22">
                  <a:extLst>
                    <a:ext uri="{FF2B5EF4-FFF2-40B4-BE49-F238E27FC236}">
                      <a16:creationId xmlns:a16="http://schemas.microsoft.com/office/drawing/2014/main" id="{533E548B-0959-316B-9B3B-F5D2EBC45077}"/>
                    </a:ext>
                  </a:extLst>
                </p:cNvPr>
                <p:cNvGrpSpPr/>
                <p:nvPr/>
              </p:nvGrpSpPr>
              <p:grpSpPr>
                <a:xfrm>
                  <a:off x="3170254" y="3108014"/>
                  <a:ext cx="2125639" cy="492444"/>
                  <a:chOff x="3170254" y="3108014"/>
                  <a:chExt cx="2125639" cy="492444"/>
                </a:xfrm>
              </p:grpSpPr>
              <p:sp>
                <p:nvSpPr>
                  <p:cNvPr id="28" name="TextBox 27">
                    <a:extLst>
                      <a:ext uri="{FF2B5EF4-FFF2-40B4-BE49-F238E27FC236}">
                        <a16:creationId xmlns:a16="http://schemas.microsoft.com/office/drawing/2014/main" id="{DC9221D5-A07C-8F3E-73C6-72007EE3F6BA}"/>
                      </a:ext>
                    </a:extLst>
                  </p:cNvPr>
                  <p:cNvSpPr txBox="1"/>
                  <p:nvPr/>
                </p:nvSpPr>
                <p:spPr>
                  <a:xfrm>
                    <a:off x="3504762" y="3108014"/>
                    <a:ext cx="855362" cy="492443"/>
                  </a:xfrm>
                  <a:prstGeom prst="rect">
                    <a:avLst/>
                  </a:prstGeom>
                  <a:noFill/>
                </p:spPr>
                <p:txBody>
                  <a:bodyPr wrap="none" rtlCol="0">
                    <a:spAutoFit/>
                  </a:bodyPr>
                  <a:lstStyle/>
                  <a:p>
                    <a:pPr defTabSz="685800">
                      <a:buClrTx/>
                    </a:pPr>
                    <a:r>
                      <a:rPr lang="en-US" sz="1800" b="1" kern="1200" dirty="0">
                        <a:solidFill>
                          <a:prstClr val="white"/>
                        </a:solidFill>
                        <a:latin typeface="Aharoni" panose="020F0502020204030204" pitchFamily="2" charset="-79"/>
                        <a:ea typeface="+mn-ea"/>
                        <a:cs typeface="Aharoni" panose="020F0502020204030204" pitchFamily="2" charset="-79"/>
                      </a:rPr>
                      <a:t>100 s</a:t>
                    </a:r>
                  </a:p>
                </p:txBody>
              </p:sp>
              <p:cxnSp>
                <p:nvCxnSpPr>
                  <p:cNvPr id="29" name="Straight Arrow Connector 28">
                    <a:extLst>
                      <a:ext uri="{FF2B5EF4-FFF2-40B4-BE49-F238E27FC236}">
                        <a16:creationId xmlns:a16="http://schemas.microsoft.com/office/drawing/2014/main" id="{5432354C-7633-55F3-F10E-2AC3A141E007}"/>
                      </a:ext>
                    </a:extLst>
                  </p:cNvPr>
                  <p:cNvCxnSpPr>
                    <a:cxnSpLocks/>
                  </p:cNvCxnSpPr>
                  <p:nvPr/>
                </p:nvCxnSpPr>
                <p:spPr>
                  <a:xfrm flipH="1">
                    <a:off x="3170254" y="3501850"/>
                    <a:ext cx="2120203" cy="0"/>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CD4266BB-C258-41DB-4B3E-6F467667A857}"/>
                      </a:ext>
                    </a:extLst>
                  </p:cNvPr>
                  <p:cNvSpPr txBox="1"/>
                  <p:nvPr/>
                </p:nvSpPr>
                <p:spPr>
                  <a:xfrm>
                    <a:off x="4399921" y="3108015"/>
                    <a:ext cx="895972" cy="492443"/>
                  </a:xfrm>
                  <a:prstGeom prst="rect">
                    <a:avLst/>
                  </a:prstGeom>
                  <a:noFill/>
                </p:spPr>
                <p:txBody>
                  <a:bodyPr wrap="none" rtlCol="0">
                    <a:spAutoFit/>
                  </a:bodyPr>
                  <a:lstStyle/>
                  <a:p>
                    <a:pPr defTabSz="685800">
                      <a:buClrTx/>
                    </a:pPr>
                    <a:r>
                      <a:rPr lang="en-US" sz="1800" b="1" kern="1200" dirty="0">
                        <a:solidFill>
                          <a:prstClr val="white"/>
                        </a:solidFill>
                        <a:latin typeface="Aharoni" panose="020F0502020204030204" pitchFamily="2" charset="-79"/>
                        <a:ea typeface="+mn-ea"/>
                        <a:cs typeface="Aharoni" panose="020F0502020204030204" pitchFamily="2" charset="-79"/>
                      </a:rPr>
                      <a:t>10</a:t>
                    </a:r>
                    <a:r>
                      <a:rPr lang="en-US" sz="1800" b="1" kern="1200" baseline="30000" dirty="0">
                        <a:solidFill>
                          <a:prstClr val="white"/>
                        </a:solidFill>
                        <a:latin typeface="Aharoni" panose="020F0502020204030204" pitchFamily="2" charset="-79"/>
                        <a:ea typeface="+mn-ea"/>
                        <a:cs typeface="Aharoni" panose="020F0502020204030204" pitchFamily="2" charset="-79"/>
                      </a:rPr>
                      <a:t>9 </a:t>
                    </a:r>
                    <a:r>
                      <a:rPr lang="en-US" sz="1350" b="1" kern="1200" dirty="0">
                        <a:solidFill>
                          <a:prstClr val="white"/>
                        </a:solidFill>
                        <a:latin typeface="Times New Roman" panose="02020603050405020304" pitchFamily="18" charset="0"/>
                        <a:ea typeface="+mn-ea"/>
                        <a:cs typeface="Times New Roman" panose="02020603050405020304" pitchFamily="18" charset="0"/>
                      </a:rPr>
                      <a:t>℃</a:t>
                    </a:r>
                    <a:endParaRPr lang="en-US" sz="1800" b="1" kern="1200" dirty="0">
                      <a:solidFill>
                        <a:prstClr val="white"/>
                      </a:solidFill>
                      <a:latin typeface="Aharoni" panose="020F0502020204030204" pitchFamily="2" charset="-79"/>
                      <a:ea typeface="+mn-ea"/>
                      <a:cs typeface="Aharoni" panose="020F0502020204030204" pitchFamily="2" charset="-79"/>
                    </a:endParaRPr>
                  </a:p>
                </p:txBody>
              </p:sp>
            </p:grpSp>
            <p:grpSp>
              <p:nvGrpSpPr>
                <p:cNvPr id="24" name="Group 23">
                  <a:extLst>
                    <a:ext uri="{FF2B5EF4-FFF2-40B4-BE49-F238E27FC236}">
                      <a16:creationId xmlns:a16="http://schemas.microsoft.com/office/drawing/2014/main" id="{E447A451-CB48-A3EC-9A6B-80CE53666BF5}"/>
                    </a:ext>
                  </a:extLst>
                </p:cNvPr>
                <p:cNvGrpSpPr/>
                <p:nvPr/>
              </p:nvGrpSpPr>
              <p:grpSpPr>
                <a:xfrm>
                  <a:off x="3141784" y="1978938"/>
                  <a:ext cx="2193720" cy="738663"/>
                  <a:chOff x="3170254" y="2821320"/>
                  <a:chExt cx="2193720" cy="738663"/>
                </a:xfrm>
              </p:grpSpPr>
              <p:sp>
                <p:nvSpPr>
                  <p:cNvPr id="25" name="TextBox 24">
                    <a:extLst>
                      <a:ext uri="{FF2B5EF4-FFF2-40B4-BE49-F238E27FC236}">
                        <a16:creationId xmlns:a16="http://schemas.microsoft.com/office/drawing/2014/main" id="{A782F418-F0A0-BD09-0DF7-E8CCB54C5E02}"/>
                      </a:ext>
                    </a:extLst>
                  </p:cNvPr>
                  <p:cNvSpPr txBox="1"/>
                  <p:nvPr/>
                </p:nvSpPr>
                <p:spPr>
                  <a:xfrm>
                    <a:off x="3350526" y="2821320"/>
                    <a:ext cx="1084057" cy="738663"/>
                  </a:xfrm>
                  <a:prstGeom prst="rect">
                    <a:avLst/>
                  </a:prstGeom>
                  <a:noFill/>
                </p:spPr>
                <p:txBody>
                  <a:bodyPr wrap="none" rtlCol="0">
                    <a:spAutoFit/>
                  </a:bodyPr>
                  <a:lstStyle/>
                  <a:p>
                    <a:pPr algn="ctr" defTabSz="685800">
                      <a:buClrTx/>
                    </a:pPr>
                    <a:r>
                      <a:rPr lang="en-US" sz="1800" b="1" kern="1200" dirty="0">
                        <a:solidFill>
                          <a:prstClr val="white"/>
                        </a:solidFill>
                        <a:latin typeface="Aharoni" panose="020F0502020204030204" pitchFamily="2" charset="-79"/>
                        <a:ea typeface="+mn-ea"/>
                        <a:cs typeface="Aharoni" panose="020F0502020204030204" pitchFamily="2" charset="-79"/>
                      </a:rPr>
                      <a:t>300,000</a:t>
                    </a:r>
                  </a:p>
                  <a:p>
                    <a:pPr algn="ctr" defTabSz="685800">
                      <a:buClrTx/>
                    </a:pPr>
                    <a:r>
                      <a:rPr lang="en-US" sz="1200" b="1" kern="1200" dirty="0">
                        <a:solidFill>
                          <a:prstClr val="white"/>
                        </a:solidFill>
                        <a:latin typeface="Aharoni" panose="020F0502020204030204" pitchFamily="2" charset="-79"/>
                        <a:ea typeface="+mn-ea"/>
                        <a:cs typeface="Aharoni" panose="020F0502020204030204" pitchFamily="2" charset="-79"/>
                      </a:rPr>
                      <a:t>years</a:t>
                    </a:r>
                    <a:endParaRPr lang="en-US" sz="1800" b="1" kern="1200" dirty="0">
                      <a:solidFill>
                        <a:prstClr val="white"/>
                      </a:solidFill>
                      <a:latin typeface="Aharoni" panose="020F0502020204030204" pitchFamily="2" charset="-79"/>
                      <a:ea typeface="+mn-ea"/>
                      <a:cs typeface="Aharoni" panose="020F0502020204030204" pitchFamily="2" charset="-79"/>
                    </a:endParaRPr>
                  </a:p>
                </p:txBody>
              </p:sp>
              <p:cxnSp>
                <p:nvCxnSpPr>
                  <p:cNvPr id="26" name="Straight Arrow Connector 25">
                    <a:extLst>
                      <a:ext uri="{FF2B5EF4-FFF2-40B4-BE49-F238E27FC236}">
                        <a16:creationId xmlns:a16="http://schemas.microsoft.com/office/drawing/2014/main" id="{546E1120-041D-A399-D4D8-43DE91C08ACC}"/>
                      </a:ext>
                    </a:extLst>
                  </p:cNvPr>
                  <p:cNvCxnSpPr>
                    <a:cxnSpLocks/>
                  </p:cNvCxnSpPr>
                  <p:nvPr/>
                </p:nvCxnSpPr>
                <p:spPr>
                  <a:xfrm flipH="1">
                    <a:off x="3170254" y="3501850"/>
                    <a:ext cx="2120203" cy="0"/>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0ACD42AE-565D-E812-4A66-7F9CCBBE135C}"/>
                      </a:ext>
                    </a:extLst>
                  </p:cNvPr>
                  <p:cNvSpPr txBox="1"/>
                  <p:nvPr/>
                </p:nvSpPr>
                <p:spPr>
                  <a:xfrm>
                    <a:off x="4354724" y="2982901"/>
                    <a:ext cx="1009250" cy="492443"/>
                  </a:xfrm>
                  <a:prstGeom prst="rect">
                    <a:avLst/>
                  </a:prstGeom>
                  <a:noFill/>
                </p:spPr>
                <p:txBody>
                  <a:bodyPr wrap="none" rtlCol="0">
                    <a:spAutoFit/>
                  </a:bodyPr>
                  <a:lstStyle/>
                  <a:p>
                    <a:pPr defTabSz="685800">
                      <a:buClrTx/>
                    </a:pPr>
                    <a:r>
                      <a:rPr lang="en-US" sz="1800" b="1" kern="1200" dirty="0">
                        <a:solidFill>
                          <a:prstClr val="white"/>
                        </a:solidFill>
                        <a:latin typeface="Aharoni" panose="020F0502020204030204" pitchFamily="2" charset="-79"/>
                        <a:ea typeface="+mn-ea"/>
                        <a:cs typeface="Aharoni" panose="020F0502020204030204" pitchFamily="2" charset="-79"/>
                      </a:rPr>
                      <a:t>3000</a:t>
                    </a:r>
                    <a:r>
                      <a:rPr lang="en-US" sz="1350" b="1" kern="1200" dirty="0">
                        <a:solidFill>
                          <a:prstClr val="white"/>
                        </a:solidFill>
                        <a:latin typeface="Times New Roman" panose="02020603050405020304" pitchFamily="18" charset="0"/>
                        <a:ea typeface="+mn-ea"/>
                        <a:cs typeface="Times New Roman" panose="02020603050405020304" pitchFamily="18" charset="0"/>
                      </a:rPr>
                      <a:t>℃</a:t>
                    </a:r>
                    <a:endParaRPr lang="en-US" sz="1800" b="1" kern="1200" dirty="0">
                      <a:solidFill>
                        <a:prstClr val="white"/>
                      </a:solidFill>
                      <a:latin typeface="Aharoni" panose="020F0502020204030204" pitchFamily="2" charset="-79"/>
                      <a:ea typeface="+mn-ea"/>
                      <a:cs typeface="Aharoni" panose="020F0502020204030204" pitchFamily="2" charset="-79"/>
                    </a:endParaRPr>
                  </a:p>
                </p:txBody>
              </p:sp>
            </p:grpSp>
          </p:grpSp>
          <p:sp>
            <p:nvSpPr>
              <p:cNvPr id="19" name="TextBox 18">
                <a:extLst>
                  <a:ext uri="{FF2B5EF4-FFF2-40B4-BE49-F238E27FC236}">
                    <a16:creationId xmlns:a16="http://schemas.microsoft.com/office/drawing/2014/main" id="{9E720A35-FBDA-6EA0-EC13-1E728AD41226}"/>
                  </a:ext>
                </a:extLst>
              </p:cNvPr>
              <p:cNvSpPr txBox="1"/>
              <p:nvPr/>
            </p:nvSpPr>
            <p:spPr>
              <a:xfrm>
                <a:off x="2526861" y="-6686"/>
                <a:ext cx="1543585" cy="830997"/>
              </a:xfrm>
              <a:prstGeom prst="rect">
                <a:avLst/>
              </a:prstGeom>
              <a:noFill/>
            </p:spPr>
            <p:txBody>
              <a:bodyPr wrap="none" rtlCol="0">
                <a:spAutoFit/>
              </a:bodyPr>
              <a:lstStyle/>
              <a:p>
                <a:pPr algn="ctr" defTabSz="685800">
                  <a:buClrTx/>
                </a:pPr>
                <a:r>
                  <a:rPr lang="en-US" sz="2100" b="1" kern="1200" dirty="0">
                    <a:solidFill>
                      <a:prstClr val="white"/>
                    </a:solidFill>
                    <a:latin typeface="Aharoni" panose="020F0502020204030204" pitchFamily="2" charset="-79"/>
                    <a:ea typeface="+mn-ea"/>
                    <a:cs typeface="Aharoni" panose="020F0502020204030204" pitchFamily="2" charset="-79"/>
                  </a:rPr>
                  <a:t>13.7 </a:t>
                </a:r>
                <a:r>
                  <a:rPr lang="en-US" sz="1350" b="1" kern="1200" dirty="0">
                    <a:solidFill>
                      <a:prstClr val="white"/>
                    </a:solidFill>
                    <a:latin typeface="Aharoni" panose="020F0502020204030204" pitchFamily="2" charset="-79"/>
                    <a:ea typeface="+mn-ea"/>
                    <a:cs typeface="Aharoni" panose="020F0502020204030204" pitchFamily="2" charset="-79"/>
                  </a:rPr>
                  <a:t>billion</a:t>
                </a:r>
              </a:p>
              <a:p>
                <a:pPr algn="ctr" defTabSz="685800">
                  <a:buClrTx/>
                </a:pPr>
                <a:r>
                  <a:rPr lang="en-US" sz="1350" b="1" kern="1200" dirty="0">
                    <a:solidFill>
                      <a:prstClr val="white"/>
                    </a:solidFill>
                    <a:latin typeface="Aharoni" panose="020F0502020204030204" pitchFamily="2" charset="-79"/>
                    <a:ea typeface="+mn-ea"/>
                    <a:cs typeface="Aharoni" panose="020F0502020204030204" pitchFamily="2" charset="-79"/>
                  </a:rPr>
                  <a:t>years</a:t>
                </a:r>
              </a:p>
            </p:txBody>
          </p:sp>
        </p:grpSp>
      </p:grpSp>
      <p:sp>
        <p:nvSpPr>
          <p:cNvPr id="33" name="TextBox 32">
            <a:extLst>
              <a:ext uri="{FF2B5EF4-FFF2-40B4-BE49-F238E27FC236}">
                <a16:creationId xmlns:a16="http://schemas.microsoft.com/office/drawing/2014/main" id="{EE9BF203-F4EA-9DDC-ECDF-4101993920E5}"/>
              </a:ext>
            </a:extLst>
          </p:cNvPr>
          <p:cNvSpPr txBox="1"/>
          <p:nvPr/>
        </p:nvSpPr>
        <p:spPr>
          <a:xfrm>
            <a:off x="1666941" y="1996450"/>
            <a:ext cx="3155499" cy="507831"/>
          </a:xfrm>
          <a:prstGeom prst="rect">
            <a:avLst/>
          </a:prstGeom>
          <a:noFill/>
        </p:spPr>
        <p:txBody>
          <a:bodyPr wrap="square" rtlCol="0">
            <a:spAutoFit/>
          </a:bodyPr>
          <a:lstStyle/>
          <a:p>
            <a:pPr algn="ctr" defTabSz="685800">
              <a:buClrTx/>
            </a:pPr>
            <a:r>
              <a:rPr lang="en-US" sz="1350" b="1" kern="1200" dirty="0">
                <a:solidFill>
                  <a:prstClr val="black"/>
                </a:solidFill>
                <a:effectLst>
                  <a:glow rad="546100">
                    <a:prstClr val="white">
                      <a:alpha val="89000"/>
                    </a:prstClr>
                  </a:glow>
                </a:effectLst>
                <a:latin typeface="Aharoni" panose="02010803020104030203" pitchFamily="2" charset="-79"/>
                <a:ea typeface="+mn-ea"/>
                <a:cs typeface="Aharoni" panose="02010803020104030203" pitchFamily="2" charset="-79"/>
              </a:rPr>
              <a:t>Big Bang Nucleosynthesis Epoch (BBN)</a:t>
            </a:r>
          </a:p>
        </p:txBody>
      </p:sp>
      <p:sp>
        <p:nvSpPr>
          <p:cNvPr id="13" name="TextBox 12">
            <a:extLst>
              <a:ext uri="{FF2B5EF4-FFF2-40B4-BE49-F238E27FC236}">
                <a16:creationId xmlns:a16="http://schemas.microsoft.com/office/drawing/2014/main" id="{1FAE90CE-1E67-3A09-8FE1-69C78CAB6B8D}"/>
              </a:ext>
            </a:extLst>
          </p:cNvPr>
          <p:cNvSpPr txBox="1"/>
          <p:nvPr/>
        </p:nvSpPr>
        <p:spPr>
          <a:xfrm>
            <a:off x="4572000" y="4694886"/>
            <a:ext cx="4039013" cy="461665"/>
          </a:xfrm>
          <a:prstGeom prst="rect">
            <a:avLst/>
          </a:prstGeom>
          <a:noFill/>
        </p:spPr>
        <p:txBody>
          <a:bodyPr wrap="square">
            <a:spAutoFit/>
          </a:bodyPr>
          <a:lstStyle/>
          <a:p>
            <a:r>
              <a:rPr lang="en-US" sz="1200" b="0" i="1" dirty="0" err="1">
                <a:solidFill>
                  <a:schemeClr val="accent1"/>
                </a:solidFill>
                <a:effectLst/>
                <a:latin typeface="+mn-lt"/>
              </a:rPr>
              <a:t>Pitrou</a:t>
            </a:r>
            <a:r>
              <a:rPr lang="en-US" sz="1200" b="0" i="1" dirty="0">
                <a:solidFill>
                  <a:schemeClr val="accent1"/>
                </a:solidFill>
                <a:effectLst/>
                <a:latin typeface="+mn-lt"/>
              </a:rPr>
              <a:t>, C., A. Coc, J.-P. </a:t>
            </a:r>
            <a:r>
              <a:rPr lang="en-US" sz="1200" b="0" i="1" dirty="0" err="1">
                <a:solidFill>
                  <a:schemeClr val="accent1"/>
                </a:solidFill>
                <a:effectLst/>
                <a:latin typeface="+mn-lt"/>
              </a:rPr>
              <a:t>Uzan</a:t>
            </a:r>
            <a:r>
              <a:rPr lang="en-US" sz="1200" b="0" i="1" dirty="0">
                <a:solidFill>
                  <a:schemeClr val="accent1"/>
                </a:solidFill>
                <a:effectLst/>
                <a:latin typeface="+mn-lt"/>
              </a:rPr>
              <a:t>, and E. </a:t>
            </a:r>
            <a:r>
              <a:rPr lang="en-US" sz="1200" b="0" i="1" dirty="0" err="1">
                <a:solidFill>
                  <a:schemeClr val="accent1"/>
                </a:solidFill>
                <a:effectLst/>
                <a:latin typeface="+mn-lt"/>
              </a:rPr>
              <a:t>Vangioni</a:t>
            </a:r>
            <a:r>
              <a:rPr lang="en-US" sz="1200" b="0" i="1" dirty="0">
                <a:solidFill>
                  <a:schemeClr val="accent1"/>
                </a:solidFill>
                <a:effectLst/>
                <a:latin typeface="+mn-lt"/>
              </a:rPr>
              <a:t> (2018). Phys. Rept., 754, pp. 1–66. </a:t>
            </a:r>
            <a:endParaRPr lang="en-US" sz="1200" i="1" dirty="0">
              <a:solidFill>
                <a:schemeClr val="accent1"/>
              </a:solidFill>
              <a:latin typeface="+mn-lt"/>
            </a:endParaRPr>
          </a:p>
        </p:txBody>
      </p:sp>
    </p:spTree>
    <p:extLst>
      <p:ext uri="{BB962C8B-B14F-4D97-AF65-F5344CB8AC3E}">
        <p14:creationId xmlns:p14="http://schemas.microsoft.com/office/powerpoint/2010/main" val="25744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50" fill="hold"/>
                                        <p:tgtEl>
                                          <p:spTgt spid="33"/>
                                        </p:tgtEl>
                                        <p:attrNameLst>
                                          <p:attrName>ppt_w</p:attrName>
                                        </p:attrNameLst>
                                      </p:cBhvr>
                                      <p:tavLst>
                                        <p:tav tm="0">
                                          <p:val>
                                            <p:fltVal val="0"/>
                                          </p:val>
                                        </p:tav>
                                        <p:tav tm="100000">
                                          <p:val>
                                            <p:strVal val="#ppt_w"/>
                                          </p:val>
                                        </p:tav>
                                      </p:tavLst>
                                    </p:anim>
                                    <p:anim calcmode="lin" valueType="num">
                                      <p:cBhvr>
                                        <p:cTn id="21" dur="150" fill="hold"/>
                                        <p:tgtEl>
                                          <p:spTgt spid="33"/>
                                        </p:tgtEl>
                                        <p:attrNameLst>
                                          <p:attrName>ppt_h</p:attrName>
                                        </p:attrNameLst>
                                      </p:cBhvr>
                                      <p:tavLst>
                                        <p:tav tm="0">
                                          <p:val>
                                            <p:fltVal val="0"/>
                                          </p:val>
                                        </p:tav>
                                        <p:tav tm="100000">
                                          <p:val>
                                            <p:strVal val="#ppt_h"/>
                                          </p:val>
                                        </p:tav>
                                      </p:tavLst>
                                    </p:anim>
                                    <p:animEffect transition="in" filter="fade">
                                      <p:cBhvr>
                                        <p:cTn id="22" dur="1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30</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24115"/>
              </a:xfrm>
              <a:prstGeom prst="rect">
                <a:avLst/>
              </a:prstGeom>
              <a:noFill/>
            </p:spPr>
            <p:txBody>
              <a:bodyPr wrap="square" rtlCol="0">
                <a:spAutoFit/>
              </a:bodyPr>
              <a:lstStyle/>
              <a:p>
                <a14:m>
                  <m:oMath xmlns:m="http://schemas.openxmlformats.org/officeDocument/2006/math">
                    <m:sSup>
                      <m:sSup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He Strong Screening Potential</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24115"/>
              </a:xfrm>
              <a:prstGeom prst="rect">
                <a:avLst/>
              </a:prstGeom>
              <a:blipFill>
                <a:blip r:embed="rId2"/>
                <a:stretch>
                  <a:fillRect/>
                </a:stretch>
              </a:blipFill>
            </p:spPr>
            <p:txBody>
              <a:bodyPr/>
              <a:lstStyle/>
              <a:p>
                <a:r>
                  <a:rPr lang="en-US">
                    <a:noFill/>
                  </a:rPr>
                  <a:t> </a:t>
                </a:r>
              </a:p>
            </p:txBody>
          </p:sp>
        </mc:Fallback>
      </mc:AlternateContent>
      <p:pic>
        <p:nvPicPr>
          <p:cNvPr id="7" name="Picture 6" descr="A diagram of a nuclear interior&#10;&#10;Description automatically generated">
            <a:extLst>
              <a:ext uri="{FF2B5EF4-FFF2-40B4-BE49-F238E27FC236}">
                <a16:creationId xmlns:a16="http://schemas.microsoft.com/office/drawing/2014/main" id="{A2AB8561-7983-65D9-36CE-056195401309}"/>
              </a:ext>
            </a:extLst>
          </p:cNvPr>
          <p:cNvPicPr>
            <a:picLocks noChangeAspect="1"/>
          </p:cNvPicPr>
          <p:nvPr/>
        </p:nvPicPr>
        <p:blipFill>
          <a:blip r:embed="rId3"/>
          <a:stretch>
            <a:fillRect/>
          </a:stretch>
        </p:blipFill>
        <p:spPr>
          <a:xfrm>
            <a:off x="205486" y="923535"/>
            <a:ext cx="5364463" cy="4017386"/>
          </a:xfrm>
          <a:prstGeom prst="rect">
            <a:avLst/>
          </a:prstGeom>
        </p:spPr>
      </p:pic>
      <p:cxnSp>
        <p:nvCxnSpPr>
          <p:cNvPr id="14" name="Straight Arrow Connector 13">
            <a:extLst>
              <a:ext uri="{FF2B5EF4-FFF2-40B4-BE49-F238E27FC236}">
                <a16:creationId xmlns:a16="http://schemas.microsoft.com/office/drawing/2014/main" id="{BE6DA184-BED7-A6FD-55F0-56DAEC9712BA}"/>
              </a:ext>
            </a:extLst>
          </p:cNvPr>
          <p:cNvCxnSpPr/>
          <p:nvPr/>
        </p:nvCxnSpPr>
        <p:spPr>
          <a:xfrm>
            <a:off x="1239314" y="2019107"/>
            <a:ext cx="0" cy="241364"/>
          </a:xfrm>
          <a:prstGeom prst="straightConnector1">
            <a:avLst/>
          </a:prstGeom>
          <a:ln w="19050" cap="flat" cmpd="sng" algn="ctr">
            <a:solidFill>
              <a:srgbClr val="0404F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955E5587-38D3-0690-1152-699B03EFBEDB}"/>
              </a:ext>
            </a:extLst>
          </p:cNvPr>
          <p:cNvSpPr txBox="1"/>
          <p:nvPr/>
        </p:nvSpPr>
        <p:spPr>
          <a:xfrm>
            <a:off x="1239314" y="2000541"/>
            <a:ext cx="702436" cy="307777"/>
          </a:xfrm>
          <a:prstGeom prst="rect">
            <a:avLst/>
          </a:prstGeom>
          <a:noFill/>
        </p:spPr>
        <p:txBody>
          <a:bodyPr wrap="none" rtlCol="0">
            <a:spAutoFit/>
          </a:bodyPr>
          <a:lstStyle/>
          <a:p>
            <a:r>
              <a:rPr lang="en-US" dirty="0">
                <a:solidFill>
                  <a:srgbClr val="0404FF"/>
                </a:solidFill>
              </a:rPr>
              <a:t>1.3 eV</a:t>
            </a:r>
          </a:p>
        </p:txBody>
      </p:sp>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8AFCABDB-7418-AD9C-FCC5-DA85DC77C0CA}"/>
                  </a:ext>
                </a:extLst>
              </p:cNvPr>
              <p:cNvSpPr/>
              <p:nvPr/>
            </p:nvSpPr>
            <p:spPr>
              <a:xfrm>
                <a:off x="5745892" y="536885"/>
                <a:ext cx="3275266" cy="1155902"/>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The screening potential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𝜙</m:t>
                        </m:r>
                      </m:e>
                      <m:sub>
                        <m:r>
                          <a:rPr lang="en-US" b="0" i="1" smtClean="0">
                            <a:solidFill>
                              <a:schemeClr val="tx1"/>
                            </a:solidFill>
                            <a:latin typeface="Cambria Math" panose="02040503050406030204" pitchFamily="18" charset="0"/>
                          </a:rPr>
                          <m:t>𝑖𝑛𝑑</m:t>
                        </m:r>
                      </m:sub>
                    </m:sSub>
                    <m:r>
                      <a:rPr lang="en-US" b="0" i="1" smtClean="0">
                        <a:solidFill>
                          <a:schemeClr val="tx1"/>
                        </a:solidFill>
                        <a:latin typeface="Cambria Math" panose="02040503050406030204" pitchFamily="18" charset="0"/>
                      </a:rPr>
                      <m:t> </m:t>
                    </m:r>
                  </m:oMath>
                </a14:m>
                <a:r>
                  <a:rPr lang="en-US" dirty="0">
                    <a:solidFill>
                      <a:schemeClr val="tx1"/>
                    </a:solidFill>
                  </a:rPr>
                  <a:t>has a </a:t>
                </a:r>
                <a:r>
                  <a:rPr lang="en-US" b="1" dirty="0">
                    <a:solidFill>
                      <a:schemeClr val="tx1"/>
                    </a:solidFill>
                  </a:rPr>
                  <a:t>stepped shape </a:t>
                </a:r>
                <a:r>
                  <a:rPr lang="en-US" dirty="0">
                    <a:solidFill>
                      <a:schemeClr val="tx1"/>
                    </a:solidFill>
                  </a:rPr>
                  <a:t>near the nuclear surface due to </a:t>
                </a:r>
                <a:r>
                  <a:rPr lang="en-US" b="1" dirty="0">
                    <a:solidFill>
                      <a:schemeClr val="tx1"/>
                    </a:solidFill>
                  </a:rPr>
                  <a:t>Fermi-Dirac</a:t>
                </a:r>
                <a:r>
                  <a:rPr lang="en-US" dirty="0">
                    <a:solidFill>
                      <a:schemeClr val="tx1"/>
                    </a:solidFill>
                  </a:rPr>
                  <a:t> statistics. The potential behaves like a position depended chemical potential </a:t>
                </a:r>
                <a14:m>
                  <m:oMath xmlns:m="http://schemas.openxmlformats.org/officeDocument/2006/math">
                    <m:r>
                      <a:rPr lang="en-US" i="1">
                        <a:solidFill>
                          <a:schemeClr val="tx1"/>
                        </a:solidFill>
                        <a:latin typeface="Cambria Math" panose="02040503050406030204" pitchFamily="18" charset="0"/>
                      </a:rPr>
                      <m:t>𝜇</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𝑟</m:t>
                        </m:r>
                      </m:e>
                    </m:d>
                    <m:r>
                      <a:rPr lang="en-US" i="1">
                        <a:solidFill>
                          <a:schemeClr val="tx1"/>
                        </a:solidFill>
                        <a:latin typeface="Cambria Math" panose="02040503050406030204" pitchFamily="18" charset="0"/>
                      </a:rPr>
                      <m:t>.</m:t>
                    </m:r>
                  </m:oMath>
                </a14:m>
                <a:endParaRPr lang="en-US" dirty="0">
                  <a:solidFill>
                    <a:schemeClr val="tx1"/>
                  </a:solidFill>
                </a:endParaRPr>
              </a:p>
            </p:txBody>
          </p:sp>
        </mc:Choice>
        <mc:Fallback xmlns="">
          <p:sp>
            <p:nvSpPr>
              <p:cNvPr id="17" name="Rectangle: Rounded Corners 16">
                <a:extLst>
                  <a:ext uri="{FF2B5EF4-FFF2-40B4-BE49-F238E27FC236}">
                    <a16:creationId xmlns:a16="http://schemas.microsoft.com/office/drawing/2014/main" id="{8AFCABDB-7418-AD9C-FCC5-DA85DC77C0CA}"/>
                  </a:ext>
                </a:extLst>
              </p:cNvPr>
              <p:cNvSpPr>
                <a:spLocks noRot="1" noChangeAspect="1" noMove="1" noResize="1" noEditPoints="1" noAdjustHandles="1" noChangeArrowheads="1" noChangeShapeType="1" noTextEdit="1"/>
              </p:cNvSpPr>
              <p:nvPr/>
            </p:nvSpPr>
            <p:spPr>
              <a:xfrm>
                <a:off x="5745892" y="536885"/>
                <a:ext cx="3275266" cy="1155902"/>
              </a:xfrm>
              <a:prstGeom prst="roundRect">
                <a:avLst/>
              </a:prstGeom>
              <a:blipFill>
                <a:blip r:embed="rId4"/>
                <a:stretch>
                  <a:fillRect t="-521" b="-4688"/>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A0B07BC-1181-4BD7-9C78-B20CB3306422}"/>
              </a:ext>
            </a:extLst>
          </p:cNvPr>
          <p:cNvCxnSpPr>
            <a:cxnSpLocks/>
            <a:stCxn id="17" idx="1"/>
          </p:cNvCxnSpPr>
          <p:nvPr/>
        </p:nvCxnSpPr>
        <p:spPr>
          <a:xfrm flipH="1">
            <a:off x="2273143" y="1114836"/>
            <a:ext cx="3472749" cy="969089"/>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194" name="Picture 2">
            <a:extLst>
              <a:ext uri="{FF2B5EF4-FFF2-40B4-BE49-F238E27FC236}">
                <a16:creationId xmlns:a16="http://schemas.microsoft.com/office/drawing/2014/main" id="{D42103A0-F16B-8F20-7B4E-86263C1E1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314" y="1469007"/>
            <a:ext cx="2195864" cy="22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336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31</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24115"/>
              </a:xfrm>
              <a:prstGeom prst="rect">
                <a:avLst/>
              </a:prstGeom>
              <a:noFill/>
            </p:spPr>
            <p:txBody>
              <a:bodyPr wrap="square" rtlCol="0">
                <a:spAutoFit/>
              </a:bodyPr>
              <a:lstStyle/>
              <a:p>
                <a14:m>
                  <m:oMath xmlns:m="http://schemas.openxmlformats.org/officeDocument/2006/math">
                    <m:sSup>
                      <m:sSup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He Strong Screening Potential</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24115"/>
              </a:xfrm>
              <a:prstGeom prst="rect">
                <a:avLst/>
              </a:prstGeom>
              <a:blipFill>
                <a:blip r:embed="rId2"/>
                <a:stretch>
                  <a:fillRect/>
                </a:stretch>
              </a:blipFill>
            </p:spPr>
            <p:txBody>
              <a:bodyPr/>
              <a:lstStyle/>
              <a:p>
                <a:r>
                  <a:rPr lang="en-US">
                    <a:noFill/>
                  </a:rPr>
                  <a:t> </a:t>
                </a:r>
              </a:p>
            </p:txBody>
          </p:sp>
        </mc:Fallback>
      </mc:AlternateContent>
      <p:pic>
        <p:nvPicPr>
          <p:cNvPr id="7" name="Picture 6" descr="A diagram of a nuclear interior&#10;&#10;Description automatically generated">
            <a:extLst>
              <a:ext uri="{FF2B5EF4-FFF2-40B4-BE49-F238E27FC236}">
                <a16:creationId xmlns:a16="http://schemas.microsoft.com/office/drawing/2014/main" id="{A2AB8561-7983-65D9-36CE-056195401309}"/>
              </a:ext>
            </a:extLst>
          </p:cNvPr>
          <p:cNvPicPr>
            <a:picLocks noChangeAspect="1"/>
          </p:cNvPicPr>
          <p:nvPr/>
        </p:nvPicPr>
        <p:blipFill>
          <a:blip r:embed="rId3"/>
          <a:stretch>
            <a:fillRect/>
          </a:stretch>
        </p:blipFill>
        <p:spPr>
          <a:xfrm>
            <a:off x="205486" y="923535"/>
            <a:ext cx="5364463" cy="4017386"/>
          </a:xfrm>
          <a:prstGeom prst="rect">
            <a:avLst/>
          </a:prstGeom>
        </p:spPr>
      </p:pic>
      <p:cxnSp>
        <p:nvCxnSpPr>
          <p:cNvPr id="14" name="Straight Arrow Connector 13">
            <a:extLst>
              <a:ext uri="{FF2B5EF4-FFF2-40B4-BE49-F238E27FC236}">
                <a16:creationId xmlns:a16="http://schemas.microsoft.com/office/drawing/2014/main" id="{BE6DA184-BED7-A6FD-55F0-56DAEC9712BA}"/>
              </a:ext>
            </a:extLst>
          </p:cNvPr>
          <p:cNvCxnSpPr/>
          <p:nvPr/>
        </p:nvCxnSpPr>
        <p:spPr>
          <a:xfrm>
            <a:off x="1239314" y="2019107"/>
            <a:ext cx="0" cy="241364"/>
          </a:xfrm>
          <a:prstGeom prst="straightConnector1">
            <a:avLst/>
          </a:prstGeom>
          <a:ln w="19050" cap="flat" cmpd="sng" algn="ctr">
            <a:solidFill>
              <a:srgbClr val="0404F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955E5587-38D3-0690-1152-699B03EFBEDB}"/>
              </a:ext>
            </a:extLst>
          </p:cNvPr>
          <p:cNvSpPr txBox="1"/>
          <p:nvPr/>
        </p:nvSpPr>
        <p:spPr>
          <a:xfrm>
            <a:off x="1239314" y="2000541"/>
            <a:ext cx="702436" cy="307777"/>
          </a:xfrm>
          <a:prstGeom prst="rect">
            <a:avLst/>
          </a:prstGeom>
          <a:noFill/>
        </p:spPr>
        <p:txBody>
          <a:bodyPr wrap="none" rtlCol="0">
            <a:spAutoFit/>
          </a:bodyPr>
          <a:lstStyle/>
          <a:p>
            <a:r>
              <a:rPr lang="en-US" dirty="0">
                <a:solidFill>
                  <a:srgbClr val="0404FF"/>
                </a:solidFill>
              </a:rPr>
              <a:t>1.3 eV</a:t>
            </a:r>
          </a:p>
        </p:txBody>
      </p:sp>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8AFCABDB-7418-AD9C-FCC5-DA85DC77C0CA}"/>
                  </a:ext>
                </a:extLst>
              </p:cNvPr>
              <p:cNvSpPr/>
              <p:nvPr/>
            </p:nvSpPr>
            <p:spPr>
              <a:xfrm>
                <a:off x="5745892" y="536885"/>
                <a:ext cx="3275266" cy="1155902"/>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The screening potential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𝜙</m:t>
                        </m:r>
                      </m:e>
                      <m:sub>
                        <m:r>
                          <a:rPr lang="en-US" b="0" i="1" smtClean="0">
                            <a:solidFill>
                              <a:schemeClr val="tx1"/>
                            </a:solidFill>
                            <a:latin typeface="Cambria Math" panose="02040503050406030204" pitchFamily="18" charset="0"/>
                          </a:rPr>
                          <m:t>𝑖𝑛𝑑</m:t>
                        </m:r>
                      </m:sub>
                    </m:sSub>
                    <m:r>
                      <a:rPr lang="en-US" b="0" i="1" smtClean="0">
                        <a:solidFill>
                          <a:schemeClr val="tx1"/>
                        </a:solidFill>
                        <a:latin typeface="Cambria Math" panose="02040503050406030204" pitchFamily="18" charset="0"/>
                      </a:rPr>
                      <m:t> </m:t>
                    </m:r>
                  </m:oMath>
                </a14:m>
                <a:r>
                  <a:rPr lang="en-US" dirty="0">
                    <a:solidFill>
                      <a:schemeClr val="tx1"/>
                    </a:solidFill>
                  </a:rPr>
                  <a:t>has a </a:t>
                </a:r>
                <a:r>
                  <a:rPr lang="en-US" b="1" dirty="0">
                    <a:solidFill>
                      <a:schemeClr val="tx1"/>
                    </a:solidFill>
                  </a:rPr>
                  <a:t>stepped shape </a:t>
                </a:r>
                <a:r>
                  <a:rPr lang="en-US" dirty="0">
                    <a:solidFill>
                      <a:schemeClr val="tx1"/>
                    </a:solidFill>
                  </a:rPr>
                  <a:t>near the nuclear surface due to </a:t>
                </a:r>
                <a:r>
                  <a:rPr lang="en-US" b="1" dirty="0">
                    <a:solidFill>
                      <a:schemeClr val="tx1"/>
                    </a:solidFill>
                  </a:rPr>
                  <a:t>Fermi-Dirac</a:t>
                </a:r>
                <a:r>
                  <a:rPr lang="en-US" dirty="0">
                    <a:solidFill>
                      <a:schemeClr val="tx1"/>
                    </a:solidFill>
                  </a:rPr>
                  <a:t> statistics. The potential behaves like a position depended chemical potential </a:t>
                </a:r>
                <a14:m>
                  <m:oMath xmlns:m="http://schemas.openxmlformats.org/officeDocument/2006/math">
                    <m:r>
                      <a:rPr lang="en-US" i="1">
                        <a:solidFill>
                          <a:schemeClr val="tx1"/>
                        </a:solidFill>
                        <a:latin typeface="Cambria Math" panose="02040503050406030204" pitchFamily="18" charset="0"/>
                      </a:rPr>
                      <m:t>𝜇</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𝑟</m:t>
                        </m:r>
                      </m:e>
                    </m:d>
                    <m:r>
                      <a:rPr lang="en-US" i="1">
                        <a:solidFill>
                          <a:schemeClr val="tx1"/>
                        </a:solidFill>
                        <a:latin typeface="Cambria Math" panose="02040503050406030204" pitchFamily="18" charset="0"/>
                      </a:rPr>
                      <m:t>.</m:t>
                    </m:r>
                  </m:oMath>
                </a14:m>
                <a:endParaRPr lang="en-US" dirty="0">
                  <a:solidFill>
                    <a:schemeClr val="tx1"/>
                  </a:solidFill>
                </a:endParaRPr>
              </a:p>
            </p:txBody>
          </p:sp>
        </mc:Choice>
        <mc:Fallback xmlns="">
          <p:sp>
            <p:nvSpPr>
              <p:cNvPr id="17" name="Rectangle: Rounded Corners 16">
                <a:extLst>
                  <a:ext uri="{FF2B5EF4-FFF2-40B4-BE49-F238E27FC236}">
                    <a16:creationId xmlns:a16="http://schemas.microsoft.com/office/drawing/2014/main" id="{8AFCABDB-7418-AD9C-FCC5-DA85DC77C0CA}"/>
                  </a:ext>
                </a:extLst>
              </p:cNvPr>
              <p:cNvSpPr>
                <a:spLocks noRot="1" noChangeAspect="1" noMove="1" noResize="1" noEditPoints="1" noAdjustHandles="1" noChangeArrowheads="1" noChangeShapeType="1" noTextEdit="1"/>
              </p:cNvSpPr>
              <p:nvPr/>
            </p:nvSpPr>
            <p:spPr>
              <a:xfrm>
                <a:off x="5745892" y="536885"/>
                <a:ext cx="3275266" cy="1155902"/>
              </a:xfrm>
              <a:prstGeom prst="roundRect">
                <a:avLst/>
              </a:prstGeom>
              <a:blipFill>
                <a:blip r:embed="rId4"/>
                <a:stretch>
                  <a:fillRect t="-521" b="-4688"/>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A0B07BC-1181-4BD7-9C78-B20CB3306422}"/>
              </a:ext>
            </a:extLst>
          </p:cNvPr>
          <p:cNvCxnSpPr>
            <a:cxnSpLocks/>
            <a:stCxn id="17" idx="1"/>
          </p:cNvCxnSpPr>
          <p:nvPr/>
        </p:nvCxnSpPr>
        <p:spPr>
          <a:xfrm flipH="1">
            <a:off x="2273143" y="1114836"/>
            <a:ext cx="3472749" cy="969089"/>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C31811AA-3A1B-5B89-1FC1-D4DC524B8AF0}"/>
                  </a:ext>
                </a:extLst>
              </p:cNvPr>
              <p:cNvSpPr/>
              <p:nvPr/>
            </p:nvSpPr>
            <p:spPr>
              <a:xfrm>
                <a:off x="5745892" y="1802498"/>
                <a:ext cx="3275266" cy="1344884"/>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using Fermi-Dirac statistics predicts a </a:t>
                </a:r>
                <a:r>
                  <a:rPr lang="en-US" b="1" dirty="0">
                    <a:solidFill>
                      <a:schemeClr val="tx1"/>
                    </a:solidFill>
                  </a:rPr>
                  <a:t>very small </a:t>
                </a:r>
                <a:r>
                  <a:rPr lang="en-US" dirty="0">
                    <a:solidFill>
                      <a:schemeClr val="tx1"/>
                    </a:solidFill>
                  </a:rPr>
                  <a:t>change in the screening potential due to the </a:t>
                </a:r>
                <a:r>
                  <a:rPr lang="en-US" b="1" dirty="0">
                    <a:solidFill>
                      <a:schemeClr val="tx1"/>
                    </a:solidFill>
                  </a:rPr>
                  <a:t>small</a:t>
                </a:r>
                <a:r>
                  <a:rPr lang="en-US" dirty="0">
                    <a:solidFill>
                      <a:schemeClr val="tx1"/>
                    </a:solidFill>
                  </a:rPr>
                  <a:t> value of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𝒎</m:t>
                        </m:r>
                      </m:e>
                      <m:sub>
                        <m:r>
                          <a:rPr lang="en-US" b="1" i="1" smtClean="0">
                            <a:solidFill>
                              <a:schemeClr val="tx1"/>
                            </a:solidFill>
                            <a:latin typeface="Cambria Math" panose="02040503050406030204" pitchFamily="18" charset="0"/>
                          </a:rPr>
                          <m:t>𝑫</m:t>
                        </m:r>
                      </m:sub>
                    </m:sSub>
                  </m:oMath>
                </a14:m>
                <a:r>
                  <a:rPr lang="en-US" dirty="0">
                    <a:solidFill>
                      <a:schemeClr val="tx1"/>
                    </a:solidFill>
                  </a:rPr>
                  <a:t> and </a:t>
                </a:r>
                <a14:m>
                  <m:oMath xmlns:m="http://schemas.openxmlformats.org/officeDocument/2006/math">
                    <m:r>
                      <a:rPr lang="en-US" b="1" i="1" smtClean="0">
                        <a:solidFill>
                          <a:schemeClr val="tx1"/>
                        </a:solidFill>
                        <a:latin typeface="Cambria Math" panose="02040503050406030204" pitchFamily="18" charset="0"/>
                      </a:rPr>
                      <m:t>𝒁</m:t>
                    </m:r>
                  </m:oMath>
                </a14:m>
                <a:r>
                  <a:rPr lang="en-US" dirty="0">
                    <a:solidFill>
                      <a:schemeClr val="tx1"/>
                    </a:solidFill>
                  </a:rPr>
                  <a:t>. This is expected since theoretical </a:t>
                </a:r>
                <a:r>
                  <a:rPr lang="en-US" b="1" dirty="0">
                    <a:solidFill>
                      <a:schemeClr val="tx1"/>
                    </a:solidFill>
                  </a:rPr>
                  <a:t>He abundances </a:t>
                </a:r>
                <a:r>
                  <a:rPr lang="en-US" dirty="0">
                    <a:solidFill>
                      <a:schemeClr val="tx1"/>
                    </a:solidFill>
                  </a:rPr>
                  <a:t>match </a:t>
                </a:r>
                <a:r>
                  <a:rPr lang="en-US" b="1" dirty="0">
                    <a:solidFill>
                      <a:schemeClr val="tx1"/>
                    </a:solidFill>
                  </a:rPr>
                  <a:t>expectation</a:t>
                </a:r>
                <a:r>
                  <a:rPr lang="en-US" dirty="0">
                    <a:solidFill>
                      <a:schemeClr val="tx1"/>
                    </a:solidFill>
                  </a:rPr>
                  <a:t> </a:t>
                </a:r>
                <a:r>
                  <a:rPr lang="en-US" i="1" dirty="0" err="1">
                    <a:solidFill>
                      <a:schemeClr val="accent1"/>
                    </a:solidFill>
                  </a:rPr>
                  <a:t>Pitrou</a:t>
                </a:r>
                <a:r>
                  <a:rPr lang="en-US" i="1" dirty="0">
                    <a:solidFill>
                      <a:schemeClr val="accent1"/>
                    </a:solidFill>
                  </a:rPr>
                  <a:t>, (2018)</a:t>
                </a:r>
                <a:r>
                  <a:rPr lang="en-US" dirty="0">
                    <a:solidFill>
                      <a:schemeClr val="tx1"/>
                    </a:solidFill>
                  </a:rPr>
                  <a:t>. </a:t>
                </a:r>
              </a:p>
            </p:txBody>
          </p:sp>
        </mc:Choice>
        <mc:Fallback xmlns="">
          <p:sp>
            <p:nvSpPr>
              <p:cNvPr id="5" name="Rectangle: Rounded Corners 4">
                <a:extLst>
                  <a:ext uri="{FF2B5EF4-FFF2-40B4-BE49-F238E27FC236}">
                    <a16:creationId xmlns:a16="http://schemas.microsoft.com/office/drawing/2014/main" id="{C31811AA-3A1B-5B89-1FC1-D4DC524B8AF0}"/>
                  </a:ext>
                </a:extLst>
              </p:cNvPr>
              <p:cNvSpPr>
                <a:spLocks noRot="1" noChangeAspect="1" noMove="1" noResize="1" noEditPoints="1" noAdjustHandles="1" noChangeArrowheads="1" noChangeShapeType="1" noTextEdit="1"/>
              </p:cNvSpPr>
              <p:nvPr/>
            </p:nvSpPr>
            <p:spPr>
              <a:xfrm>
                <a:off x="5745892" y="1802498"/>
                <a:ext cx="3275266" cy="1344884"/>
              </a:xfrm>
              <a:prstGeom prst="roundRect">
                <a:avLst/>
              </a:prstGeom>
              <a:blipFill>
                <a:blip r:embed="rId5"/>
                <a:stretch>
                  <a:fillRect t="-1351" b="-5405"/>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96FC0117-6ADB-474E-F503-8FDDAFCC56D5}"/>
              </a:ext>
            </a:extLst>
          </p:cNvPr>
          <p:cNvCxnSpPr>
            <a:cxnSpLocks/>
            <a:stCxn id="5" idx="1"/>
          </p:cNvCxnSpPr>
          <p:nvPr/>
        </p:nvCxnSpPr>
        <p:spPr>
          <a:xfrm flipH="1" flipV="1">
            <a:off x="1941750" y="2161729"/>
            <a:ext cx="3804142" cy="313211"/>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8971B6BA-AF95-24E6-1C37-65DB38D84D19}"/>
              </a:ext>
            </a:extLst>
          </p:cNvPr>
          <p:cNvSpPr txBox="1"/>
          <p:nvPr/>
        </p:nvSpPr>
        <p:spPr>
          <a:xfrm>
            <a:off x="3617440" y="4890771"/>
            <a:ext cx="8340811" cy="276999"/>
          </a:xfrm>
          <a:prstGeom prst="rect">
            <a:avLst/>
          </a:prstGeom>
          <a:noFill/>
        </p:spPr>
        <p:txBody>
          <a:bodyPr wrap="square">
            <a:spAutoFit/>
          </a:bodyPr>
          <a:lstStyle/>
          <a:p>
            <a:r>
              <a:rPr lang="en-US" sz="1200" b="0" i="1" dirty="0" err="1">
                <a:solidFill>
                  <a:srgbClr val="4472C4"/>
                </a:solidFill>
                <a:effectLst/>
                <a:latin typeface="Calibri" panose="020F0502020204030204" pitchFamily="34" charset="0"/>
                <a:ea typeface="Arial" panose="020B0604020202020204" pitchFamily="34" charset="0"/>
                <a:cs typeface="Arial" panose="020B0604020202020204" pitchFamily="34" charset="0"/>
              </a:rPr>
              <a:t>Pitrou</a:t>
            </a:r>
            <a:r>
              <a:rPr lang="en-US" sz="1200" b="0" i="1" dirty="0">
                <a:solidFill>
                  <a:srgbClr val="4472C4"/>
                </a:solidFill>
                <a:effectLst/>
                <a:latin typeface="Calibri" panose="020F0502020204030204" pitchFamily="34" charset="0"/>
                <a:ea typeface="Arial" panose="020B0604020202020204" pitchFamily="34" charset="0"/>
                <a:cs typeface="Arial" panose="020B0604020202020204" pitchFamily="34" charset="0"/>
              </a:rPr>
              <a:t>, C., A. Coc, J.-P. </a:t>
            </a:r>
            <a:r>
              <a:rPr lang="en-US" sz="1200" b="0" i="1" dirty="0" err="1">
                <a:solidFill>
                  <a:srgbClr val="4472C4"/>
                </a:solidFill>
                <a:effectLst/>
                <a:latin typeface="Calibri" panose="020F0502020204030204" pitchFamily="34" charset="0"/>
                <a:ea typeface="Arial" panose="020B0604020202020204" pitchFamily="34" charset="0"/>
                <a:cs typeface="Arial" panose="020B0604020202020204" pitchFamily="34" charset="0"/>
              </a:rPr>
              <a:t>Uzan</a:t>
            </a:r>
            <a:r>
              <a:rPr lang="en-US" sz="1200" b="0" i="1" dirty="0">
                <a:solidFill>
                  <a:srgbClr val="4472C4"/>
                </a:solidFill>
                <a:effectLst/>
                <a:latin typeface="Calibri" panose="020F0502020204030204" pitchFamily="34" charset="0"/>
                <a:ea typeface="Arial" panose="020B0604020202020204" pitchFamily="34" charset="0"/>
                <a:cs typeface="Arial" panose="020B0604020202020204" pitchFamily="34" charset="0"/>
              </a:rPr>
              <a:t>, and E. </a:t>
            </a:r>
            <a:r>
              <a:rPr lang="en-US" sz="1200" b="0" i="1" dirty="0" err="1">
                <a:solidFill>
                  <a:srgbClr val="4472C4"/>
                </a:solidFill>
                <a:effectLst/>
                <a:latin typeface="Calibri" panose="020F0502020204030204" pitchFamily="34" charset="0"/>
                <a:ea typeface="Arial" panose="020B0604020202020204" pitchFamily="34" charset="0"/>
                <a:cs typeface="Arial" panose="020B0604020202020204" pitchFamily="34" charset="0"/>
              </a:rPr>
              <a:t>Vangioni</a:t>
            </a:r>
            <a:r>
              <a:rPr lang="en-US" sz="1200" b="0" i="1" dirty="0">
                <a:solidFill>
                  <a:srgbClr val="4472C4"/>
                </a:solidFill>
                <a:effectLst/>
                <a:latin typeface="Calibri" panose="020F0502020204030204" pitchFamily="34" charset="0"/>
                <a:ea typeface="Arial" panose="020B0604020202020204" pitchFamily="34" charset="0"/>
                <a:cs typeface="Arial" panose="020B0604020202020204" pitchFamily="34" charset="0"/>
              </a:rPr>
              <a:t> (2018). Phys. Rept., 754, pp. 1–66. </a:t>
            </a:r>
            <a:endParaRPr lang="en-US" sz="1050" dirty="0">
              <a:effectLst/>
            </a:endParaRPr>
          </a:p>
        </p:txBody>
      </p:sp>
      <p:pic>
        <p:nvPicPr>
          <p:cNvPr id="8194" name="Picture 2">
            <a:extLst>
              <a:ext uri="{FF2B5EF4-FFF2-40B4-BE49-F238E27FC236}">
                <a16:creationId xmlns:a16="http://schemas.microsoft.com/office/drawing/2014/main" id="{D42103A0-F16B-8F20-7B4E-86263C1E1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314" y="1469007"/>
            <a:ext cx="2195864" cy="22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954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32</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24115"/>
              </a:xfrm>
              <a:prstGeom prst="rect">
                <a:avLst/>
              </a:prstGeom>
              <a:noFill/>
            </p:spPr>
            <p:txBody>
              <a:bodyPr wrap="square" rtlCol="0">
                <a:spAutoFit/>
              </a:bodyPr>
              <a:lstStyle/>
              <a:p>
                <a14:m>
                  <m:oMath xmlns:m="http://schemas.openxmlformats.org/officeDocument/2006/math">
                    <m:sSup>
                      <m:sSup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He Strong Screening Potential</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24115"/>
              </a:xfrm>
              <a:prstGeom prst="rect">
                <a:avLst/>
              </a:prstGeom>
              <a:blipFill>
                <a:blip r:embed="rId2"/>
                <a:stretch>
                  <a:fillRect/>
                </a:stretch>
              </a:blipFill>
            </p:spPr>
            <p:txBody>
              <a:bodyPr/>
              <a:lstStyle/>
              <a:p>
                <a:r>
                  <a:rPr lang="en-US">
                    <a:noFill/>
                  </a:rPr>
                  <a:t> </a:t>
                </a:r>
              </a:p>
            </p:txBody>
          </p:sp>
        </mc:Fallback>
      </mc:AlternateContent>
      <p:pic>
        <p:nvPicPr>
          <p:cNvPr id="7" name="Picture 6" descr="A diagram of a nuclear interior&#10;&#10;Description automatically generated">
            <a:extLst>
              <a:ext uri="{FF2B5EF4-FFF2-40B4-BE49-F238E27FC236}">
                <a16:creationId xmlns:a16="http://schemas.microsoft.com/office/drawing/2014/main" id="{A2AB8561-7983-65D9-36CE-056195401309}"/>
              </a:ext>
            </a:extLst>
          </p:cNvPr>
          <p:cNvPicPr>
            <a:picLocks noChangeAspect="1"/>
          </p:cNvPicPr>
          <p:nvPr/>
        </p:nvPicPr>
        <p:blipFill>
          <a:blip r:embed="rId3"/>
          <a:stretch>
            <a:fillRect/>
          </a:stretch>
        </p:blipFill>
        <p:spPr>
          <a:xfrm>
            <a:off x="205486" y="923535"/>
            <a:ext cx="5364463" cy="4017386"/>
          </a:xfrm>
          <a:prstGeom prst="rect">
            <a:avLst/>
          </a:prstGeom>
        </p:spPr>
      </p:pic>
      <p:cxnSp>
        <p:nvCxnSpPr>
          <p:cNvPr id="14" name="Straight Arrow Connector 13">
            <a:extLst>
              <a:ext uri="{FF2B5EF4-FFF2-40B4-BE49-F238E27FC236}">
                <a16:creationId xmlns:a16="http://schemas.microsoft.com/office/drawing/2014/main" id="{BE6DA184-BED7-A6FD-55F0-56DAEC9712BA}"/>
              </a:ext>
            </a:extLst>
          </p:cNvPr>
          <p:cNvCxnSpPr/>
          <p:nvPr/>
        </p:nvCxnSpPr>
        <p:spPr>
          <a:xfrm>
            <a:off x="1239314" y="2019107"/>
            <a:ext cx="0" cy="241364"/>
          </a:xfrm>
          <a:prstGeom prst="straightConnector1">
            <a:avLst/>
          </a:prstGeom>
          <a:ln w="19050" cap="flat" cmpd="sng" algn="ctr">
            <a:solidFill>
              <a:srgbClr val="0404FF"/>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955E5587-38D3-0690-1152-699B03EFBEDB}"/>
              </a:ext>
            </a:extLst>
          </p:cNvPr>
          <p:cNvSpPr txBox="1"/>
          <p:nvPr/>
        </p:nvSpPr>
        <p:spPr>
          <a:xfrm>
            <a:off x="1239314" y="2000541"/>
            <a:ext cx="702436" cy="307777"/>
          </a:xfrm>
          <a:prstGeom prst="rect">
            <a:avLst/>
          </a:prstGeom>
          <a:noFill/>
        </p:spPr>
        <p:txBody>
          <a:bodyPr wrap="none" rtlCol="0">
            <a:spAutoFit/>
          </a:bodyPr>
          <a:lstStyle/>
          <a:p>
            <a:r>
              <a:rPr lang="en-US" dirty="0">
                <a:solidFill>
                  <a:srgbClr val="0404FF"/>
                </a:solidFill>
              </a:rPr>
              <a:t>1.3 eV</a:t>
            </a:r>
          </a:p>
        </p:txBody>
      </p:sp>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id="{8AFCABDB-7418-AD9C-FCC5-DA85DC77C0CA}"/>
                  </a:ext>
                </a:extLst>
              </p:cNvPr>
              <p:cNvSpPr/>
              <p:nvPr/>
            </p:nvSpPr>
            <p:spPr>
              <a:xfrm>
                <a:off x="5745892" y="536885"/>
                <a:ext cx="3275266" cy="1155902"/>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The screening potential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𝜙</m:t>
                        </m:r>
                      </m:e>
                      <m:sub>
                        <m:r>
                          <a:rPr lang="en-US" b="0" i="1" smtClean="0">
                            <a:solidFill>
                              <a:schemeClr val="tx1"/>
                            </a:solidFill>
                            <a:latin typeface="Cambria Math" panose="02040503050406030204" pitchFamily="18" charset="0"/>
                          </a:rPr>
                          <m:t>𝑖𝑛𝑑</m:t>
                        </m:r>
                      </m:sub>
                    </m:sSub>
                    <m:r>
                      <a:rPr lang="en-US" b="0" i="1" smtClean="0">
                        <a:solidFill>
                          <a:schemeClr val="tx1"/>
                        </a:solidFill>
                        <a:latin typeface="Cambria Math" panose="02040503050406030204" pitchFamily="18" charset="0"/>
                      </a:rPr>
                      <m:t> </m:t>
                    </m:r>
                  </m:oMath>
                </a14:m>
                <a:r>
                  <a:rPr lang="en-US" dirty="0">
                    <a:solidFill>
                      <a:schemeClr val="tx1"/>
                    </a:solidFill>
                  </a:rPr>
                  <a:t>has a </a:t>
                </a:r>
                <a:r>
                  <a:rPr lang="en-US" b="1" dirty="0">
                    <a:solidFill>
                      <a:schemeClr val="tx1"/>
                    </a:solidFill>
                  </a:rPr>
                  <a:t>stepped shape </a:t>
                </a:r>
                <a:r>
                  <a:rPr lang="en-US" dirty="0">
                    <a:solidFill>
                      <a:schemeClr val="tx1"/>
                    </a:solidFill>
                  </a:rPr>
                  <a:t>near the nuclear surface due to </a:t>
                </a:r>
                <a:r>
                  <a:rPr lang="en-US" b="1" dirty="0">
                    <a:solidFill>
                      <a:schemeClr val="tx1"/>
                    </a:solidFill>
                  </a:rPr>
                  <a:t>Fermi-Dirac</a:t>
                </a:r>
                <a:r>
                  <a:rPr lang="en-US" dirty="0">
                    <a:solidFill>
                      <a:schemeClr val="tx1"/>
                    </a:solidFill>
                  </a:rPr>
                  <a:t> statistics. The potential behaves like a position depended chemical potential </a:t>
                </a:r>
                <a14:m>
                  <m:oMath xmlns:m="http://schemas.openxmlformats.org/officeDocument/2006/math">
                    <m:r>
                      <a:rPr lang="en-US" i="1">
                        <a:solidFill>
                          <a:schemeClr val="tx1"/>
                        </a:solidFill>
                        <a:latin typeface="Cambria Math" panose="02040503050406030204" pitchFamily="18" charset="0"/>
                      </a:rPr>
                      <m:t>𝜇</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𝑟</m:t>
                        </m:r>
                      </m:e>
                    </m:d>
                    <m:r>
                      <a:rPr lang="en-US" i="1">
                        <a:solidFill>
                          <a:schemeClr val="tx1"/>
                        </a:solidFill>
                        <a:latin typeface="Cambria Math" panose="02040503050406030204" pitchFamily="18" charset="0"/>
                      </a:rPr>
                      <m:t>.</m:t>
                    </m:r>
                  </m:oMath>
                </a14:m>
                <a:endParaRPr lang="en-US" dirty="0">
                  <a:solidFill>
                    <a:schemeClr val="tx1"/>
                  </a:solidFill>
                </a:endParaRPr>
              </a:p>
            </p:txBody>
          </p:sp>
        </mc:Choice>
        <mc:Fallback xmlns="">
          <p:sp>
            <p:nvSpPr>
              <p:cNvPr id="17" name="Rectangle: Rounded Corners 16">
                <a:extLst>
                  <a:ext uri="{FF2B5EF4-FFF2-40B4-BE49-F238E27FC236}">
                    <a16:creationId xmlns:a16="http://schemas.microsoft.com/office/drawing/2014/main" id="{8AFCABDB-7418-AD9C-FCC5-DA85DC77C0CA}"/>
                  </a:ext>
                </a:extLst>
              </p:cNvPr>
              <p:cNvSpPr>
                <a:spLocks noRot="1" noChangeAspect="1" noMove="1" noResize="1" noEditPoints="1" noAdjustHandles="1" noChangeArrowheads="1" noChangeShapeType="1" noTextEdit="1"/>
              </p:cNvSpPr>
              <p:nvPr/>
            </p:nvSpPr>
            <p:spPr>
              <a:xfrm>
                <a:off x="5745892" y="536885"/>
                <a:ext cx="3275266" cy="1155902"/>
              </a:xfrm>
              <a:prstGeom prst="roundRect">
                <a:avLst/>
              </a:prstGeom>
              <a:blipFill>
                <a:blip r:embed="rId4"/>
                <a:stretch>
                  <a:fillRect t="-521" b="-4688"/>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A0B07BC-1181-4BD7-9C78-B20CB3306422}"/>
              </a:ext>
            </a:extLst>
          </p:cNvPr>
          <p:cNvCxnSpPr>
            <a:cxnSpLocks/>
            <a:stCxn id="17" idx="1"/>
          </p:cNvCxnSpPr>
          <p:nvPr/>
        </p:nvCxnSpPr>
        <p:spPr>
          <a:xfrm flipH="1">
            <a:off x="2273143" y="1114836"/>
            <a:ext cx="3472749" cy="969089"/>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C31811AA-3A1B-5B89-1FC1-D4DC524B8AF0}"/>
                  </a:ext>
                </a:extLst>
              </p:cNvPr>
              <p:cNvSpPr/>
              <p:nvPr/>
            </p:nvSpPr>
            <p:spPr>
              <a:xfrm>
                <a:off x="5745892" y="1802498"/>
                <a:ext cx="3275266" cy="1344884"/>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using Fermi-Dirac statistics predicts a </a:t>
                </a:r>
                <a:r>
                  <a:rPr lang="en-US" b="1" dirty="0">
                    <a:solidFill>
                      <a:schemeClr val="tx1"/>
                    </a:solidFill>
                  </a:rPr>
                  <a:t>very small </a:t>
                </a:r>
                <a:r>
                  <a:rPr lang="en-US" dirty="0">
                    <a:solidFill>
                      <a:schemeClr val="tx1"/>
                    </a:solidFill>
                  </a:rPr>
                  <a:t>change in the screening potential due to the </a:t>
                </a:r>
                <a:r>
                  <a:rPr lang="en-US" b="1" dirty="0">
                    <a:solidFill>
                      <a:schemeClr val="tx1"/>
                    </a:solidFill>
                  </a:rPr>
                  <a:t>small</a:t>
                </a:r>
                <a:r>
                  <a:rPr lang="en-US" dirty="0">
                    <a:solidFill>
                      <a:schemeClr val="tx1"/>
                    </a:solidFill>
                  </a:rPr>
                  <a:t> value of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𝒎</m:t>
                        </m:r>
                      </m:e>
                      <m:sub>
                        <m:r>
                          <a:rPr lang="en-US" b="1" i="1" smtClean="0">
                            <a:solidFill>
                              <a:schemeClr val="tx1"/>
                            </a:solidFill>
                            <a:latin typeface="Cambria Math" panose="02040503050406030204" pitchFamily="18" charset="0"/>
                          </a:rPr>
                          <m:t>𝑫</m:t>
                        </m:r>
                      </m:sub>
                    </m:sSub>
                  </m:oMath>
                </a14:m>
                <a:r>
                  <a:rPr lang="en-US" dirty="0">
                    <a:solidFill>
                      <a:schemeClr val="tx1"/>
                    </a:solidFill>
                  </a:rPr>
                  <a:t> and </a:t>
                </a:r>
                <a14:m>
                  <m:oMath xmlns:m="http://schemas.openxmlformats.org/officeDocument/2006/math">
                    <m:r>
                      <a:rPr lang="en-US" b="1" i="1" smtClean="0">
                        <a:solidFill>
                          <a:schemeClr val="tx1"/>
                        </a:solidFill>
                        <a:latin typeface="Cambria Math" panose="02040503050406030204" pitchFamily="18" charset="0"/>
                      </a:rPr>
                      <m:t>𝒁</m:t>
                    </m:r>
                  </m:oMath>
                </a14:m>
                <a:r>
                  <a:rPr lang="en-US" dirty="0">
                    <a:solidFill>
                      <a:schemeClr val="tx1"/>
                    </a:solidFill>
                  </a:rPr>
                  <a:t>. This is expected since theoretical </a:t>
                </a:r>
                <a:r>
                  <a:rPr lang="en-US" b="1" dirty="0">
                    <a:solidFill>
                      <a:schemeClr val="tx1"/>
                    </a:solidFill>
                  </a:rPr>
                  <a:t>He abundances </a:t>
                </a:r>
                <a:r>
                  <a:rPr lang="en-US" dirty="0">
                    <a:solidFill>
                      <a:schemeClr val="tx1"/>
                    </a:solidFill>
                  </a:rPr>
                  <a:t>match </a:t>
                </a:r>
                <a:r>
                  <a:rPr lang="en-US" b="1" dirty="0">
                    <a:solidFill>
                      <a:schemeClr val="tx1"/>
                    </a:solidFill>
                  </a:rPr>
                  <a:t>expectation</a:t>
                </a:r>
                <a:r>
                  <a:rPr lang="en-US" dirty="0">
                    <a:solidFill>
                      <a:schemeClr val="tx1"/>
                    </a:solidFill>
                  </a:rPr>
                  <a:t> </a:t>
                </a:r>
                <a:r>
                  <a:rPr lang="en-US" i="1" dirty="0" err="1">
                    <a:solidFill>
                      <a:schemeClr val="accent1"/>
                    </a:solidFill>
                  </a:rPr>
                  <a:t>Pitrou</a:t>
                </a:r>
                <a:r>
                  <a:rPr lang="en-US" i="1" dirty="0">
                    <a:solidFill>
                      <a:schemeClr val="accent1"/>
                    </a:solidFill>
                  </a:rPr>
                  <a:t>, (2018)</a:t>
                </a:r>
                <a:r>
                  <a:rPr lang="en-US" dirty="0">
                    <a:solidFill>
                      <a:schemeClr val="tx1"/>
                    </a:solidFill>
                  </a:rPr>
                  <a:t>. </a:t>
                </a:r>
              </a:p>
            </p:txBody>
          </p:sp>
        </mc:Choice>
        <mc:Fallback xmlns="">
          <p:sp>
            <p:nvSpPr>
              <p:cNvPr id="5" name="Rectangle: Rounded Corners 4">
                <a:extLst>
                  <a:ext uri="{FF2B5EF4-FFF2-40B4-BE49-F238E27FC236}">
                    <a16:creationId xmlns:a16="http://schemas.microsoft.com/office/drawing/2014/main" id="{C31811AA-3A1B-5B89-1FC1-D4DC524B8AF0}"/>
                  </a:ext>
                </a:extLst>
              </p:cNvPr>
              <p:cNvSpPr>
                <a:spLocks noRot="1" noChangeAspect="1" noMove="1" noResize="1" noEditPoints="1" noAdjustHandles="1" noChangeArrowheads="1" noChangeShapeType="1" noTextEdit="1"/>
              </p:cNvSpPr>
              <p:nvPr/>
            </p:nvSpPr>
            <p:spPr>
              <a:xfrm>
                <a:off x="5745892" y="1802498"/>
                <a:ext cx="3275266" cy="1344884"/>
              </a:xfrm>
              <a:prstGeom prst="roundRect">
                <a:avLst/>
              </a:prstGeom>
              <a:blipFill>
                <a:blip r:embed="rId5"/>
                <a:stretch>
                  <a:fillRect t="-1351" b="-5405"/>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96FC0117-6ADB-474E-F503-8FDDAFCC56D5}"/>
              </a:ext>
            </a:extLst>
          </p:cNvPr>
          <p:cNvCxnSpPr>
            <a:cxnSpLocks/>
            <a:stCxn id="5" idx="1"/>
          </p:cNvCxnSpPr>
          <p:nvPr/>
        </p:nvCxnSpPr>
        <p:spPr>
          <a:xfrm flipH="1" flipV="1">
            <a:off x="1941750" y="2161729"/>
            <a:ext cx="3804142" cy="313211"/>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8971B6BA-AF95-24E6-1C37-65DB38D84D19}"/>
              </a:ext>
            </a:extLst>
          </p:cNvPr>
          <p:cNvSpPr txBox="1"/>
          <p:nvPr/>
        </p:nvSpPr>
        <p:spPr>
          <a:xfrm>
            <a:off x="3617440" y="4890771"/>
            <a:ext cx="8340811" cy="276999"/>
          </a:xfrm>
          <a:prstGeom prst="rect">
            <a:avLst/>
          </a:prstGeom>
          <a:noFill/>
        </p:spPr>
        <p:txBody>
          <a:bodyPr wrap="square">
            <a:spAutoFit/>
          </a:bodyPr>
          <a:lstStyle/>
          <a:p>
            <a:r>
              <a:rPr lang="en-US" sz="1200" b="0" i="1" dirty="0" err="1">
                <a:solidFill>
                  <a:srgbClr val="4472C4"/>
                </a:solidFill>
                <a:effectLst/>
                <a:latin typeface="Calibri" panose="020F0502020204030204" pitchFamily="34" charset="0"/>
                <a:ea typeface="Arial" panose="020B0604020202020204" pitchFamily="34" charset="0"/>
                <a:cs typeface="Arial" panose="020B0604020202020204" pitchFamily="34" charset="0"/>
              </a:rPr>
              <a:t>Pitrou</a:t>
            </a:r>
            <a:r>
              <a:rPr lang="en-US" sz="1200" b="0" i="1" dirty="0">
                <a:solidFill>
                  <a:srgbClr val="4472C4"/>
                </a:solidFill>
                <a:effectLst/>
                <a:latin typeface="Calibri" panose="020F0502020204030204" pitchFamily="34" charset="0"/>
                <a:ea typeface="Arial" panose="020B0604020202020204" pitchFamily="34" charset="0"/>
                <a:cs typeface="Arial" panose="020B0604020202020204" pitchFamily="34" charset="0"/>
              </a:rPr>
              <a:t>, C., A. Coc, J.-P. </a:t>
            </a:r>
            <a:r>
              <a:rPr lang="en-US" sz="1200" b="0" i="1" dirty="0" err="1">
                <a:solidFill>
                  <a:srgbClr val="4472C4"/>
                </a:solidFill>
                <a:effectLst/>
                <a:latin typeface="Calibri" panose="020F0502020204030204" pitchFamily="34" charset="0"/>
                <a:ea typeface="Arial" panose="020B0604020202020204" pitchFamily="34" charset="0"/>
                <a:cs typeface="Arial" panose="020B0604020202020204" pitchFamily="34" charset="0"/>
              </a:rPr>
              <a:t>Uzan</a:t>
            </a:r>
            <a:r>
              <a:rPr lang="en-US" sz="1200" b="0" i="1" dirty="0">
                <a:solidFill>
                  <a:srgbClr val="4472C4"/>
                </a:solidFill>
                <a:effectLst/>
                <a:latin typeface="Calibri" panose="020F0502020204030204" pitchFamily="34" charset="0"/>
                <a:ea typeface="Arial" panose="020B0604020202020204" pitchFamily="34" charset="0"/>
                <a:cs typeface="Arial" panose="020B0604020202020204" pitchFamily="34" charset="0"/>
              </a:rPr>
              <a:t>, and E. </a:t>
            </a:r>
            <a:r>
              <a:rPr lang="en-US" sz="1200" b="0" i="1" dirty="0" err="1">
                <a:solidFill>
                  <a:srgbClr val="4472C4"/>
                </a:solidFill>
                <a:effectLst/>
                <a:latin typeface="Calibri" panose="020F0502020204030204" pitchFamily="34" charset="0"/>
                <a:ea typeface="Arial" panose="020B0604020202020204" pitchFamily="34" charset="0"/>
                <a:cs typeface="Arial" panose="020B0604020202020204" pitchFamily="34" charset="0"/>
              </a:rPr>
              <a:t>Vangioni</a:t>
            </a:r>
            <a:r>
              <a:rPr lang="en-US" sz="1200" b="0" i="1" dirty="0">
                <a:solidFill>
                  <a:srgbClr val="4472C4"/>
                </a:solidFill>
                <a:effectLst/>
                <a:latin typeface="Calibri" panose="020F0502020204030204" pitchFamily="34" charset="0"/>
                <a:ea typeface="Arial" panose="020B0604020202020204" pitchFamily="34" charset="0"/>
                <a:cs typeface="Arial" panose="020B0604020202020204" pitchFamily="34" charset="0"/>
              </a:rPr>
              <a:t> (2018). Phys. Rept., 754, pp. 1–66. </a:t>
            </a:r>
            <a:endParaRPr lang="en-US" sz="1050" dirty="0">
              <a:effectLst/>
            </a:endParaRPr>
          </a:p>
        </p:txBody>
      </p:sp>
      <p:pic>
        <p:nvPicPr>
          <p:cNvPr id="8194" name="Picture 2">
            <a:extLst>
              <a:ext uri="{FF2B5EF4-FFF2-40B4-BE49-F238E27FC236}">
                <a16:creationId xmlns:a16="http://schemas.microsoft.com/office/drawing/2014/main" id="{D42103A0-F16B-8F20-7B4E-86263C1E1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9314" y="1469007"/>
            <a:ext cx="2195864" cy="2237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E8B6573-4D8A-8D73-C01F-814352F6AA89}"/>
              </a:ext>
            </a:extLst>
          </p:cNvPr>
          <p:cNvSpPr/>
          <p:nvPr/>
        </p:nvSpPr>
        <p:spPr>
          <a:xfrm>
            <a:off x="5745892" y="3257093"/>
            <a:ext cx="3275266" cy="1247523"/>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b="1" dirty="0">
                <a:solidFill>
                  <a:schemeClr val="tx1"/>
                </a:solidFill>
              </a:rPr>
              <a:t>Boltzmann statistics </a:t>
            </a:r>
            <a:r>
              <a:rPr lang="en-US" dirty="0">
                <a:solidFill>
                  <a:schemeClr val="tx1"/>
                </a:solidFill>
              </a:rPr>
              <a:t>vastly </a:t>
            </a:r>
            <a:r>
              <a:rPr lang="en-US" b="1" dirty="0">
                <a:solidFill>
                  <a:schemeClr val="tx1"/>
                </a:solidFill>
              </a:rPr>
              <a:t>overpredicts</a:t>
            </a:r>
            <a:r>
              <a:rPr lang="en-US" dirty="0">
                <a:solidFill>
                  <a:schemeClr val="tx1"/>
                </a:solidFill>
              </a:rPr>
              <a:t> the screening potential since it doesn’t account for the </a:t>
            </a:r>
            <a:r>
              <a:rPr lang="en-US" b="1" dirty="0">
                <a:solidFill>
                  <a:schemeClr val="tx1"/>
                </a:solidFill>
              </a:rPr>
              <a:t>stacking of fermion states</a:t>
            </a:r>
            <a:r>
              <a:rPr lang="en-US" dirty="0">
                <a:solidFill>
                  <a:schemeClr val="tx1"/>
                </a:solidFill>
              </a:rPr>
              <a:t>. At large distances however the plasma obeys Boltzmann statistics.</a:t>
            </a:r>
          </a:p>
        </p:txBody>
      </p:sp>
      <p:cxnSp>
        <p:nvCxnSpPr>
          <p:cNvPr id="9" name="Straight Arrow Connector 8">
            <a:extLst>
              <a:ext uri="{FF2B5EF4-FFF2-40B4-BE49-F238E27FC236}">
                <a16:creationId xmlns:a16="http://schemas.microsoft.com/office/drawing/2014/main" id="{6640969C-3870-7245-C835-4249E62D372C}"/>
              </a:ext>
            </a:extLst>
          </p:cNvPr>
          <p:cNvCxnSpPr>
            <a:cxnSpLocks/>
            <a:stCxn id="8" idx="1"/>
          </p:cNvCxnSpPr>
          <p:nvPr/>
        </p:nvCxnSpPr>
        <p:spPr>
          <a:xfrm flipH="1" flipV="1">
            <a:off x="5072449" y="3257093"/>
            <a:ext cx="673443" cy="623762"/>
          </a:xfrm>
          <a:prstGeom prst="straightConnector1">
            <a:avLst/>
          </a:prstGeom>
          <a:ln w="28575"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21641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33</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24115"/>
              </a:xfrm>
              <a:prstGeom prst="rect">
                <a:avLst/>
              </a:prstGeom>
              <a:noFill/>
            </p:spPr>
            <p:txBody>
              <a:bodyPr wrap="square" rtlCol="0">
                <a:spAutoFit/>
              </a:bodyPr>
              <a:lstStyle/>
              <a:p>
                <a14:m>
                  <m:oMath xmlns:m="http://schemas.openxmlformats.org/officeDocument/2006/math">
                    <m:sSup>
                      <m:sSup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He Strong Screening Potential</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24115"/>
              </a:xfrm>
              <a:prstGeom prst="rect">
                <a:avLst/>
              </a:prstGeom>
              <a:blipFill>
                <a:blip r:embed="rId2"/>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2AB8561-7983-65D9-36CE-056195401309}"/>
              </a:ext>
            </a:extLst>
          </p:cNvPr>
          <p:cNvPicPr>
            <a:picLocks noChangeAspect="1"/>
          </p:cNvPicPr>
          <p:nvPr/>
        </p:nvPicPr>
        <p:blipFill>
          <a:blip r:embed="rId3"/>
          <a:srcRect/>
          <a:stretch/>
        </p:blipFill>
        <p:spPr>
          <a:xfrm>
            <a:off x="0" y="901883"/>
            <a:ext cx="5364463" cy="3945860"/>
          </a:xfrm>
          <a:prstGeom prst="rect">
            <a:avLst/>
          </a:prstGeom>
        </p:spPr>
      </p:pic>
      <p:sp>
        <p:nvSpPr>
          <p:cNvPr id="2" name="TextBox 1">
            <a:extLst>
              <a:ext uri="{FF2B5EF4-FFF2-40B4-BE49-F238E27FC236}">
                <a16:creationId xmlns:a16="http://schemas.microsoft.com/office/drawing/2014/main" id="{85A4EF90-8C4B-875C-869C-B48695FE988C}"/>
              </a:ext>
            </a:extLst>
          </p:cNvPr>
          <p:cNvSpPr txBox="1"/>
          <p:nvPr/>
        </p:nvSpPr>
        <p:spPr>
          <a:xfrm>
            <a:off x="1525187" y="2076457"/>
            <a:ext cx="841897" cy="307777"/>
          </a:xfrm>
          <a:prstGeom prst="rect">
            <a:avLst/>
          </a:prstGeom>
          <a:noFill/>
          <a:ln w="12700">
            <a:solidFill>
              <a:srgbClr val="FF2020"/>
            </a:solidFill>
            <a:prstDash val="sysDash"/>
          </a:ln>
        </p:spPr>
        <p:txBody>
          <a:bodyPr wrap="none" rtlCol="0">
            <a:spAutoFit/>
          </a:bodyPr>
          <a:lstStyle/>
          <a:p>
            <a:r>
              <a:rPr lang="en-US" dirty="0">
                <a:solidFill>
                  <a:srgbClr val="FF2020"/>
                </a:solidFill>
              </a:rPr>
              <a:t>170 keV</a:t>
            </a:r>
          </a:p>
        </p:txBody>
      </p:sp>
      <p:cxnSp>
        <p:nvCxnSpPr>
          <p:cNvPr id="5" name="Straight Arrow Connector 4">
            <a:extLst>
              <a:ext uri="{FF2B5EF4-FFF2-40B4-BE49-F238E27FC236}">
                <a16:creationId xmlns:a16="http://schemas.microsoft.com/office/drawing/2014/main" id="{1398AB37-0620-DB83-823E-0F25A0603C3E}"/>
              </a:ext>
            </a:extLst>
          </p:cNvPr>
          <p:cNvCxnSpPr>
            <a:cxnSpLocks/>
          </p:cNvCxnSpPr>
          <p:nvPr/>
        </p:nvCxnSpPr>
        <p:spPr>
          <a:xfrm flipV="1">
            <a:off x="1441637" y="1353078"/>
            <a:ext cx="0" cy="1674912"/>
          </a:xfrm>
          <a:prstGeom prst="straightConnector1">
            <a:avLst/>
          </a:prstGeom>
          <a:ln w="19050" cap="flat" cmpd="sng" algn="ctr">
            <a:solidFill>
              <a:srgbClr val="FF202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7F503B74-4623-B075-AD1C-9314FCFC160B}"/>
                  </a:ext>
                </a:extLst>
              </p:cNvPr>
              <p:cNvSpPr/>
              <p:nvPr/>
            </p:nvSpPr>
            <p:spPr>
              <a:xfrm>
                <a:off x="5745892" y="536885"/>
                <a:ext cx="3275266" cy="1155902"/>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The screening potential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𝜙</m:t>
                        </m:r>
                      </m:e>
                      <m:sub>
                        <m:r>
                          <a:rPr lang="en-US" b="0" i="1" smtClean="0">
                            <a:solidFill>
                              <a:schemeClr val="tx1"/>
                            </a:solidFill>
                            <a:latin typeface="Cambria Math" panose="02040503050406030204" pitchFamily="18" charset="0"/>
                          </a:rPr>
                          <m:t>𝑖𝑛𝑑</m:t>
                        </m:r>
                      </m:sub>
                    </m:sSub>
                    <m:r>
                      <a:rPr lang="en-US" b="0" i="1" smtClean="0">
                        <a:solidFill>
                          <a:schemeClr val="tx1"/>
                        </a:solidFill>
                        <a:latin typeface="Cambria Math" panose="02040503050406030204" pitchFamily="18" charset="0"/>
                      </a:rPr>
                      <m:t> </m:t>
                    </m:r>
                  </m:oMath>
                </a14:m>
                <a:r>
                  <a:rPr lang="en-US" dirty="0">
                    <a:solidFill>
                      <a:schemeClr val="tx1"/>
                    </a:solidFill>
                  </a:rPr>
                  <a:t>has a </a:t>
                </a:r>
                <a:r>
                  <a:rPr lang="en-US" b="1" dirty="0">
                    <a:solidFill>
                      <a:schemeClr val="tx1"/>
                    </a:solidFill>
                  </a:rPr>
                  <a:t>stepped shape </a:t>
                </a:r>
                <a:r>
                  <a:rPr lang="en-US" dirty="0">
                    <a:solidFill>
                      <a:schemeClr val="tx1"/>
                    </a:solidFill>
                  </a:rPr>
                  <a:t>near the nuclear surface due to </a:t>
                </a:r>
                <a:r>
                  <a:rPr lang="en-US" b="1" dirty="0">
                    <a:solidFill>
                      <a:schemeClr val="tx1"/>
                    </a:solidFill>
                  </a:rPr>
                  <a:t>Fermi-Dirac</a:t>
                </a:r>
                <a:r>
                  <a:rPr lang="en-US" dirty="0">
                    <a:solidFill>
                      <a:schemeClr val="tx1"/>
                    </a:solidFill>
                  </a:rPr>
                  <a:t> statistics. The potential behaves like a position depended chemical potential </a:t>
                </a:r>
                <a14:m>
                  <m:oMath xmlns:m="http://schemas.openxmlformats.org/officeDocument/2006/math">
                    <m:r>
                      <a:rPr lang="en-US" i="1">
                        <a:solidFill>
                          <a:schemeClr val="tx1"/>
                        </a:solidFill>
                        <a:latin typeface="Cambria Math" panose="02040503050406030204" pitchFamily="18" charset="0"/>
                      </a:rPr>
                      <m:t>𝜇</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𝑟</m:t>
                        </m:r>
                      </m:e>
                    </m:d>
                    <m:r>
                      <a:rPr lang="en-US" i="1">
                        <a:solidFill>
                          <a:schemeClr val="tx1"/>
                        </a:solidFill>
                        <a:latin typeface="Cambria Math" panose="02040503050406030204" pitchFamily="18" charset="0"/>
                      </a:rPr>
                      <m:t>.</m:t>
                    </m:r>
                  </m:oMath>
                </a14:m>
                <a:endParaRPr lang="en-US" dirty="0">
                  <a:solidFill>
                    <a:schemeClr val="tx1"/>
                  </a:solidFill>
                </a:endParaRPr>
              </a:p>
            </p:txBody>
          </p:sp>
        </mc:Choice>
        <mc:Fallback xmlns="">
          <p:sp>
            <p:nvSpPr>
              <p:cNvPr id="11" name="Rectangle: Rounded Corners 10">
                <a:extLst>
                  <a:ext uri="{FF2B5EF4-FFF2-40B4-BE49-F238E27FC236}">
                    <a16:creationId xmlns:a16="http://schemas.microsoft.com/office/drawing/2014/main" id="{7F503B74-4623-B075-AD1C-9314FCFC160B}"/>
                  </a:ext>
                </a:extLst>
              </p:cNvPr>
              <p:cNvSpPr>
                <a:spLocks noRot="1" noChangeAspect="1" noMove="1" noResize="1" noEditPoints="1" noAdjustHandles="1" noChangeArrowheads="1" noChangeShapeType="1" noTextEdit="1"/>
              </p:cNvSpPr>
              <p:nvPr/>
            </p:nvSpPr>
            <p:spPr>
              <a:xfrm>
                <a:off x="5745892" y="536885"/>
                <a:ext cx="3275266" cy="1155902"/>
              </a:xfrm>
              <a:prstGeom prst="roundRect">
                <a:avLst/>
              </a:prstGeom>
              <a:blipFill>
                <a:blip r:embed="rId4"/>
                <a:stretch>
                  <a:fillRect t="-521" b="-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951ECBA9-60E7-8256-3F99-EB89A80F1E98}"/>
                  </a:ext>
                </a:extLst>
              </p:cNvPr>
              <p:cNvSpPr/>
              <p:nvPr/>
            </p:nvSpPr>
            <p:spPr>
              <a:xfrm>
                <a:off x="5745892" y="1802498"/>
                <a:ext cx="3275266" cy="1344884"/>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using Fermi-Dirac statistics predicts a </a:t>
                </a:r>
                <a:r>
                  <a:rPr lang="en-US" b="1" dirty="0">
                    <a:solidFill>
                      <a:schemeClr val="tx1"/>
                    </a:solidFill>
                  </a:rPr>
                  <a:t>very small </a:t>
                </a:r>
                <a:r>
                  <a:rPr lang="en-US" dirty="0">
                    <a:solidFill>
                      <a:schemeClr val="tx1"/>
                    </a:solidFill>
                  </a:rPr>
                  <a:t>change in the screening potential due to the </a:t>
                </a:r>
                <a:r>
                  <a:rPr lang="en-US" b="1" dirty="0">
                    <a:solidFill>
                      <a:schemeClr val="tx1"/>
                    </a:solidFill>
                  </a:rPr>
                  <a:t>small</a:t>
                </a:r>
                <a:r>
                  <a:rPr lang="en-US" dirty="0">
                    <a:solidFill>
                      <a:schemeClr val="tx1"/>
                    </a:solidFill>
                  </a:rPr>
                  <a:t> value of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𝒎</m:t>
                        </m:r>
                      </m:e>
                      <m:sub>
                        <m:r>
                          <a:rPr lang="en-US" b="1" i="1" smtClean="0">
                            <a:solidFill>
                              <a:schemeClr val="tx1"/>
                            </a:solidFill>
                            <a:latin typeface="Cambria Math" panose="02040503050406030204" pitchFamily="18" charset="0"/>
                          </a:rPr>
                          <m:t>𝑫</m:t>
                        </m:r>
                      </m:sub>
                    </m:sSub>
                  </m:oMath>
                </a14:m>
                <a:r>
                  <a:rPr lang="en-US" dirty="0">
                    <a:solidFill>
                      <a:schemeClr val="tx1"/>
                    </a:solidFill>
                  </a:rPr>
                  <a:t> and </a:t>
                </a:r>
                <a14:m>
                  <m:oMath xmlns:m="http://schemas.openxmlformats.org/officeDocument/2006/math">
                    <m:r>
                      <a:rPr lang="en-US" b="1" i="1" smtClean="0">
                        <a:solidFill>
                          <a:schemeClr val="tx1"/>
                        </a:solidFill>
                        <a:latin typeface="Cambria Math" panose="02040503050406030204" pitchFamily="18" charset="0"/>
                      </a:rPr>
                      <m:t>𝒁</m:t>
                    </m:r>
                  </m:oMath>
                </a14:m>
                <a:r>
                  <a:rPr lang="en-US" dirty="0">
                    <a:solidFill>
                      <a:schemeClr val="tx1"/>
                    </a:solidFill>
                  </a:rPr>
                  <a:t>. This is expected since theoretical </a:t>
                </a:r>
                <a:r>
                  <a:rPr lang="en-US" b="1" dirty="0">
                    <a:solidFill>
                      <a:schemeClr val="tx1"/>
                    </a:solidFill>
                  </a:rPr>
                  <a:t>He abundances </a:t>
                </a:r>
                <a:r>
                  <a:rPr lang="en-US" dirty="0">
                    <a:solidFill>
                      <a:schemeClr val="tx1"/>
                    </a:solidFill>
                  </a:rPr>
                  <a:t>match </a:t>
                </a:r>
                <a:r>
                  <a:rPr lang="en-US" b="1" dirty="0">
                    <a:solidFill>
                      <a:schemeClr val="tx1"/>
                    </a:solidFill>
                  </a:rPr>
                  <a:t>expectation</a:t>
                </a:r>
                <a:r>
                  <a:rPr lang="en-US" dirty="0">
                    <a:solidFill>
                      <a:schemeClr val="tx1"/>
                    </a:solidFill>
                  </a:rPr>
                  <a:t> </a:t>
                </a:r>
                <a:r>
                  <a:rPr lang="en-US" i="1" dirty="0" err="1">
                    <a:solidFill>
                      <a:schemeClr val="accent1"/>
                    </a:solidFill>
                  </a:rPr>
                  <a:t>Pitrou</a:t>
                </a:r>
                <a:r>
                  <a:rPr lang="en-US" i="1" dirty="0">
                    <a:solidFill>
                      <a:schemeClr val="accent1"/>
                    </a:solidFill>
                  </a:rPr>
                  <a:t>, (2018)</a:t>
                </a:r>
                <a:r>
                  <a:rPr lang="en-US" dirty="0">
                    <a:solidFill>
                      <a:schemeClr val="tx1"/>
                    </a:solidFill>
                  </a:rPr>
                  <a:t>. </a:t>
                </a:r>
              </a:p>
            </p:txBody>
          </p:sp>
        </mc:Choice>
        <mc:Fallback xmlns="">
          <p:sp>
            <p:nvSpPr>
              <p:cNvPr id="13" name="Rectangle: Rounded Corners 12">
                <a:extLst>
                  <a:ext uri="{FF2B5EF4-FFF2-40B4-BE49-F238E27FC236}">
                    <a16:creationId xmlns:a16="http://schemas.microsoft.com/office/drawing/2014/main" id="{951ECBA9-60E7-8256-3F99-EB89A80F1E98}"/>
                  </a:ext>
                </a:extLst>
              </p:cNvPr>
              <p:cNvSpPr>
                <a:spLocks noRot="1" noChangeAspect="1" noMove="1" noResize="1" noEditPoints="1" noAdjustHandles="1" noChangeArrowheads="1" noChangeShapeType="1" noTextEdit="1"/>
              </p:cNvSpPr>
              <p:nvPr/>
            </p:nvSpPr>
            <p:spPr>
              <a:xfrm>
                <a:off x="5745892" y="1802498"/>
                <a:ext cx="3275266" cy="1344884"/>
              </a:xfrm>
              <a:prstGeom prst="roundRect">
                <a:avLst/>
              </a:prstGeom>
              <a:blipFill>
                <a:blip r:embed="rId5"/>
                <a:stretch>
                  <a:fillRect t="-1351" b="-5405"/>
                </a:stretch>
              </a:blipFill>
            </p:spPr>
            <p:txBody>
              <a:bodyPr/>
              <a:lstStyle/>
              <a:p>
                <a:r>
                  <a:rPr lang="en-US">
                    <a:noFill/>
                  </a:rPr>
                  <a:t> </a:t>
                </a:r>
              </a:p>
            </p:txBody>
          </p:sp>
        </mc:Fallback>
      </mc:AlternateContent>
      <p:sp>
        <p:nvSpPr>
          <p:cNvPr id="15" name="Rectangle: Rounded Corners 14">
            <a:extLst>
              <a:ext uri="{FF2B5EF4-FFF2-40B4-BE49-F238E27FC236}">
                <a16:creationId xmlns:a16="http://schemas.microsoft.com/office/drawing/2014/main" id="{932672B4-C4D2-DC50-B66F-34871DC07F09}"/>
              </a:ext>
            </a:extLst>
          </p:cNvPr>
          <p:cNvSpPr/>
          <p:nvPr/>
        </p:nvSpPr>
        <p:spPr>
          <a:xfrm>
            <a:off x="5745892" y="3257093"/>
            <a:ext cx="3275266" cy="1247523"/>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b="1" dirty="0">
                <a:solidFill>
                  <a:schemeClr val="tx1"/>
                </a:solidFill>
              </a:rPr>
              <a:t>Boltzmann statistics </a:t>
            </a:r>
            <a:r>
              <a:rPr lang="en-US" dirty="0">
                <a:solidFill>
                  <a:schemeClr val="tx1"/>
                </a:solidFill>
              </a:rPr>
              <a:t>vastly </a:t>
            </a:r>
            <a:r>
              <a:rPr lang="en-US" b="1" dirty="0">
                <a:solidFill>
                  <a:schemeClr val="tx1"/>
                </a:solidFill>
              </a:rPr>
              <a:t>overpredicts</a:t>
            </a:r>
            <a:r>
              <a:rPr lang="en-US" dirty="0">
                <a:solidFill>
                  <a:schemeClr val="tx1"/>
                </a:solidFill>
              </a:rPr>
              <a:t> the screening potential since it doesn’t account for the </a:t>
            </a:r>
            <a:r>
              <a:rPr lang="en-US" b="1" dirty="0">
                <a:solidFill>
                  <a:schemeClr val="tx1"/>
                </a:solidFill>
              </a:rPr>
              <a:t>stacking of fermion states</a:t>
            </a:r>
            <a:r>
              <a:rPr lang="en-US" dirty="0">
                <a:solidFill>
                  <a:schemeClr val="tx1"/>
                </a:solidFill>
              </a:rPr>
              <a:t>. At large distances however the plasma obeys Boltzmann statistics.</a:t>
            </a:r>
          </a:p>
        </p:txBody>
      </p:sp>
      <p:cxnSp>
        <p:nvCxnSpPr>
          <p:cNvPr id="16" name="Straight Arrow Connector 15">
            <a:extLst>
              <a:ext uri="{FF2B5EF4-FFF2-40B4-BE49-F238E27FC236}">
                <a16:creationId xmlns:a16="http://schemas.microsoft.com/office/drawing/2014/main" id="{60B19958-2044-DD55-B608-246837DA7D43}"/>
              </a:ext>
            </a:extLst>
          </p:cNvPr>
          <p:cNvCxnSpPr>
            <a:cxnSpLocks/>
            <a:stCxn id="15" idx="1"/>
          </p:cNvCxnSpPr>
          <p:nvPr/>
        </p:nvCxnSpPr>
        <p:spPr>
          <a:xfrm flipH="1" flipV="1">
            <a:off x="2491587" y="2447979"/>
            <a:ext cx="3254305" cy="1432876"/>
          </a:xfrm>
          <a:prstGeom prst="straightConnector1">
            <a:avLst/>
          </a:prstGeom>
          <a:ln w="28575"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05994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34</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24115"/>
              </a:xfrm>
              <a:prstGeom prst="rect">
                <a:avLst/>
              </a:prstGeom>
              <a:noFill/>
            </p:spPr>
            <p:txBody>
              <a:bodyPr wrap="square" rtlCol="0">
                <a:spAutoFit/>
              </a:bodyPr>
              <a:lstStyle/>
              <a:p>
                <a14:m>
                  <m:oMath xmlns:m="http://schemas.openxmlformats.org/officeDocument/2006/math">
                    <m:sSup>
                      <m:sSup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He Strong Screening Potential</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24115"/>
              </a:xfrm>
              <a:prstGeom prst="rect">
                <a:avLst/>
              </a:prstGeom>
              <a:blipFill>
                <a:blip r:embed="rId2"/>
                <a:stretch>
                  <a:fillRect/>
                </a:stretch>
              </a:blipFill>
            </p:spPr>
            <p:txBody>
              <a:bodyPr/>
              <a:lstStyle/>
              <a:p>
                <a:r>
                  <a:rPr lang="en-US">
                    <a:noFill/>
                  </a:rPr>
                  <a:t> </a:t>
                </a:r>
              </a:p>
            </p:txBody>
          </p:sp>
        </mc:Fallback>
      </mc:AlternateContent>
      <p:pic>
        <p:nvPicPr>
          <p:cNvPr id="6" name="Picture 5" descr="A graph of lines on a black background&#10;&#10;Description automatically generated">
            <a:extLst>
              <a:ext uri="{FF2B5EF4-FFF2-40B4-BE49-F238E27FC236}">
                <a16:creationId xmlns:a16="http://schemas.microsoft.com/office/drawing/2014/main" id="{6E174F2C-ECA9-292A-4320-D0366D1BB6BF}"/>
              </a:ext>
            </a:extLst>
          </p:cNvPr>
          <p:cNvPicPr>
            <a:picLocks noChangeAspect="1"/>
          </p:cNvPicPr>
          <p:nvPr/>
        </p:nvPicPr>
        <p:blipFill>
          <a:blip r:embed="rId3"/>
          <a:stretch>
            <a:fillRect/>
          </a:stretch>
        </p:blipFill>
        <p:spPr>
          <a:xfrm>
            <a:off x="62093" y="774492"/>
            <a:ext cx="6585288" cy="4229317"/>
          </a:xfrm>
          <a:prstGeom prst="rect">
            <a:avLst/>
          </a:prstGeom>
        </p:spPr>
      </p:pic>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11A72ADB-3D8B-4835-6022-1404EAE664D6}"/>
                  </a:ext>
                </a:extLst>
              </p:cNvPr>
              <p:cNvSpPr/>
              <p:nvPr/>
            </p:nvSpPr>
            <p:spPr>
              <a:xfrm>
                <a:off x="6727846" y="827902"/>
                <a:ext cx="2360117" cy="1130644"/>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b="1" dirty="0">
                    <a:solidFill>
                      <a:schemeClr val="tx1"/>
                    </a:solidFill>
                  </a:rPr>
                  <a:t>Screening increases </a:t>
                </a:r>
                <a:r>
                  <a:rPr lang="en-US" dirty="0">
                    <a:solidFill>
                      <a:schemeClr val="tx1"/>
                    </a:solidFill>
                  </a:rPr>
                  <a:t>with </a:t>
                </a:r>
                <a:r>
                  <a:rPr lang="en-US" b="1" dirty="0">
                    <a:solidFill>
                      <a:schemeClr val="tx1"/>
                    </a:solidFill>
                  </a:rPr>
                  <a:t>temperature</a:t>
                </a:r>
                <a:r>
                  <a:rPr lang="en-US" dirty="0">
                    <a:solidFill>
                      <a:schemeClr val="tx1"/>
                    </a:solidFill>
                  </a:rPr>
                  <a:t> overall since the Debye screening mass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𝒎</m:t>
                        </m:r>
                      </m:e>
                      <m:sub>
                        <m:r>
                          <a:rPr lang="en-US" b="1" i="1" smtClean="0">
                            <a:solidFill>
                              <a:schemeClr val="tx1"/>
                            </a:solidFill>
                            <a:latin typeface="Cambria Math" panose="02040503050406030204" pitchFamily="18" charset="0"/>
                          </a:rPr>
                          <m:t>𝑫</m:t>
                        </m:r>
                      </m:sub>
                    </m:sSub>
                  </m:oMath>
                </a14:m>
                <a:r>
                  <a:rPr lang="en-US" b="1" dirty="0">
                    <a:solidFill>
                      <a:schemeClr val="tx1"/>
                    </a:solidFill>
                  </a:rPr>
                  <a:t> increases </a:t>
                </a:r>
                <a:r>
                  <a:rPr lang="en-US" dirty="0">
                    <a:solidFill>
                      <a:schemeClr val="tx1"/>
                    </a:solidFill>
                  </a:rPr>
                  <a:t>with</a:t>
                </a:r>
                <a:r>
                  <a:rPr lang="en-US" b="1" dirty="0">
                    <a:solidFill>
                      <a:schemeClr val="tx1"/>
                    </a:solidFill>
                  </a:rPr>
                  <a:t> </a:t>
                </a:r>
                <a14:m>
                  <m:oMath xmlns:m="http://schemas.openxmlformats.org/officeDocument/2006/math">
                    <m:r>
                      <a:rPr lang="en-US" b="1" i="1" smtClean="0">
                        <a:solidFill>
                          <a:schemeClr val="tx1"/>
                        </a:solidFill>
                        <a:latin typeface="Cambria Math" panose="02040503050406030204" pitchFamily="18" charset="0"/>
                      </a:rPr>
                      <m:t>𝑻</m:t>
                    </m:r>
                  </m:oMath>
                </a14:m>
                <a:r>
                  <a:rPr lang="en-US" dirty="0">
                    <a:solidFill>
                      <a:schemeClr val="tx1"/>
                    </a:solidFill>
                  </a:rPr>
                  <a:t>.</a:t>
                </a:r>
                <a:r>
                  <a:rPr lang="en-US" b="1" dirty="0">
                    <a:solidFill>
                      <a:schemeClr val="tx1"/>
                    </a:solidFill>
                  </a:rPr>
                  <a:t> </a:t>
                </a:r>
              </a:p>
            </p:txBody>
          </p:sp>
        </mc:Choice>
        <mc:Fallback xmlns="">
          <p:sp>
            <p:nvSpPr>
              <p:cNvPr id="12" name="Rectangle: Rounded Corners 11">
                <a:extLst>
                  <a:ext uri="{FF2B5EF4-FFF2-40B4-BE49-F238E27FC236}">
                    <a16:creationId xmlns:a16="http://schemas.microsoft.com/office/drawing/2014/main" id="{11A72ADB-3D8B-4835-6022-1404EAE664D6}"/>
                  </a:ext>
                </a:extLst>
              </p:cNvPr>
              <p:cNvSpPr>
                <a:spLocks noRot="1" noChangeAspect="1" noMove="1" noResize="1" noEditPoints="1" noAdjustHandles="1" noChangeArrowheads="1" noChangeShapeType="1" noTextEdit="1"/>
              </p:cNvSpPr>
              <p:nvPr/>
            </p:nvSpPr>
            <p:spPr>
              <a:xfrm>
                <a:off x="6727846" y="827902"/>
                <a:ext cx="2360117" cy="1130644"/>
              </a:xfrm>
              <a:prstGeom prst="roundRect">
                <a:avLst/>
              </a:prstGeom>
              <a:blipFill>
                <a:blip r:embed="rId4"/>
                <a:stretch>
                  <a:fillRect/>
                </a:stretch>
              </a:blipFill>
            </p:spPr>
            <p:txBody>
              <a:bodyPr/>
              <a:lstStyle/>
              <a:p>
                <a:r>
                  <a:rPr lang="en-US">
                    <a:noFill/>
                  </a:rPr>
                  <a:t> </a:t>
                </a:r>
              </a:p>
            </p:txBody>
          </p:sp>
        </mc:Fallback>
      </mc:AlternateContent>
      <p:pic>
        <p:nvPicPr>
          <p:cNvPr id="14" name="Picture 2">
            <a:extLst>
              <a:ext uri="{FF2B5EF4-FFF2-40B4-BE49-F238E27FC236}">
                <a16:creationId xmlns:a16="http://schemas.microsoft.com/office/drawing/2014/main" id="{B98377D1-F167-B398-D8E7-03E276DF81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79" y="4748127"/>
            <a:ext cx="2195864" cy="22378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D2D0A0BD-F022-7625-6DB1-FE575A8B4357}"/>
              </a:ext>
            </a:extLst>
          </p:cNvPr>
          <p:cNvCxnSpPr>
            <a:cxnSpLocks/>
            <a:stCxn id="12" idx="1"/>
          </p:cNvCxnSpPr>
          <p:nvPr/>
        </p:nvCxnSpPr>
        <p:spPr>
          <a:xfrm flipH="1">
            <a:off x="1933832" y="1393224"/>
            <a:ext cx="4794014" cy="101944"/>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87137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35</a:t>
            </a:fld>
            <a:endParaRPr lang="en"/>
          </a:p>
        </p:txBody>
      </p:sp>
      <mc:AlternateContent xmlns:mc="http://schemas.openxmlformats.org/markup-compatibility/2006" xmlns:a14="http://schemas.microsoft.com/office/drawing/2010/main">
        <mc:Choice Requires="a14">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24115"/>
              </a:xfrm>
              <a:prstGeom prst="rect">
                <a:avLst/>
              </a:prstGeom>
              <a:noFill/>
            </p:spPr>
            <p:txBody>
              <a:bodyPr wrap="square" rtlCol="0">
                <a:spAutoFit/>
              </a:bodyPr>
              <a:lstStyle/>
              <a:p>
                <a14:m>
                  <m:oMath xmlns:m="http://schemas.openxmlformats.org/officeDocument/2006/math">
                    <m:sSup>
                      <m:sSupPr>
                        <m:ctrlP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800" b="1" i="1"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He Strong Screening Potential</a:t>
                </a:r>
                <a:endPar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10" name="Title 9">
                <a:extLst>
                  <a:ext uri="{FF2B5EF4-FFF2-40B4-BE49-F238E27FC236}">
                    <a16:creationId xmlns:a16="http://schemas.microsoft.com/office/drawing/2014/main" id="{0302F86F-32E2-5122-7EA0-EE7EBDA71462}"/>
                  </a:ext>
                </a:extLst>
              </p:cNvPr>
              <p:cNvSpPr txBox="1">
                <a:spLocks noGrp="1" noRot="1" noChangeAspect="1" noMove="1" noResize="1" noEditPoints="1" noAdjustHandles="1" noChangeArrowheads="1" noChangeShapeType="1" noTextEdit="1"/>
              </p:cNvSpPr>
              <p:nvPr>
                <p:ph type="title"/>
              </p:nvPr>
            </p:nvSpPr>
            <p:spPr>
              <a:xfrm>
                <a:off x="142558" y="145747"/>
                <a:ext cx="8521700" cy="624115"/>
              </a:xfrm>
              <a:prstGeom prst="rect">
                <a:avLst/>
              </a:prstGeom>
              <a:blipFill>
                <a:blip r:embed="rId2"/>
                <a:stretch>
                  <a:fillRect/>
                </a:stretch>
              </a:blipFill>
            </p:spPr>
            <p:txBody>
              <a:bodyPr/>
              <a:lstStyle/>
              <a:p>
                <a:r>
                  <a:rPr lang="en-US">
                    <a:noFill/>
                  </a:rPr>
                  <a:t> </a:t>
                </a:r>
              </a:p>
            </p:txBody>
          </p:sp>
        </mc:Fallback>
      </mc:AlternateContent>
      <p:pic>
        <p:nvPicPr>
          <p:cNvPr id="6" name="Picture 5" descr="A graph of lines on a black background&#10;&#10;Description automatically generated">
            <a:extLst>
              <a:ext uri="{FF2B5EF4-FFF2-40B4-BE49-F238E27FC236}">
                <a16:creationId xmlns:a16="http://schemas.microsoft.com/office/drawing/2014/main" id="{6E174F2C-ECA9-292A-4320-D0366D1BB6BF}"/>
              </a:ext>
            </a:extLst>
          </p:cNvPr>
          <p:cNvPicPr>
            <a:picLocks noChangeAspect="1"/>
          </p:cNvPicPr>
          <p:nvPr/>
        </p:nvPicPr>
        <p:blipFill>
          <a:blip r:embed="rId3"/>
          <a:stretch>
            <a:fillRect/>
          </a:stretch>
        </p:blipFill>
        <p:spPr>
          <a:xfrm>
            <a:off x="56037" y="768436"/>
            <a:ext cx="6585288" cy="4229317"/>
          </a:xfrm>
          <a:prstGeom prst="rect">
            <a:avLst/>
          </a:prstGeom>
        </p:spPr>
      </p:pic>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11A72ADB-3D8B-4835-6022-1404EAE664D6}"/>
                  </a:ext>
                </a:extLst>
              </p:cNvPr>
              <p:cNvSpPr/>
              <p:nvPr/>
            </p:nvSpPr>
            <p:spPr>
              <a:xfrm>
                <a:off x="6727846" y="827902"/>
                <a:ext cx="2360117" cy="1130644"/>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b="1" dirty="0">
                    <a:solidFill>
                      <a:schemeClr val="tx1"/>
                    </a:solidFill>
                  </a:rPr>
                  <a:t>Screening increases </a:t>
                </a:r>
                <a:r>
                  <a:rPr lang="en-US" dirty="0">
                    <a:solidFill>
                      <a:schemeClr val="tx1"/>
                    </a:solidFill>
                  </a:rPr>
                  <a:t>with </a:t>
                </a:r>
                <a:r>
                  <a:rPr lang="en-US" b="1" dirty="0">
                    <a:solidFill>
                      <a:schemeClr val="tx1"/>
                    </a:solidFill>
                  </a:rPr>
                  <a:t>temperature</a:t>
                </a:r>
                <a:r>
                  <a:rPr lang="en-US" dirty="0">
                    <a:solidFill>
                      <a:schemeClr val="tx1"/>
                    </a:solidFill>
                  </a:rPr>
                  <a:t> overall since the Debye screening mass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𝒎</m:t>
                        </m:r>
                      </m:e>
                      <m:sub>
                        <m:r>
                          <a:rPr lang="en-US" b="1" i="1" smtClean="0">
                            <a:solidFill>
                              <a:schemeClr val="tx1"/>
                            </a:solidFill>
                            <a:latin typeface="Cambria Math" panose="02040503050406030204" pitchFamily="18" charset="0"/>
                          </a:rPr>
                          <m:t>𝑫</m:t>
                        </m:r>
                      </m:sub>
                    </m:sSub>
                  </m:oMath>
                </a14:m>
                <a:r>
                  <a:rPr lang="en-US" b="1" dirty="0">
                    <a:solidFill>
                      <a:schemeClr val="tx1"/>
                    </a:solidFill>
                  </a:rPr>
                  <a:t> increases </a:t>
                </a:r>
                <a:r>
                  <a:rPr lang="en-US" dirty="0">
                    <a:solidFill>
                      <a:schemeClr val="tx1"/>
                    </a:solidFill>
                  </a:rPr>
                  <a:t>with</a:t>
                </a:r>
                <a:r>
                  <a:rPr lang="en-US" b="1" dirty="0">
                    <a:solidFill>
                      <a:schemeClr val="tx1"/>
                    </a:solidFill>
                  </a:rPr>
                  <a:t> </a:t>
                </a:r>
                <a14:m>
                  <m:oMath xmlns:m="http://schemas.openxmlformats.org/officeDocument/2006/math">
                    <m:r>
                      <a:rPr lang="en-US" b="1" i="1" smtClean="0">
                        <a:solidFill>
                          <a:schemeClr val="tx1"/>
                        </a:solidFill>
                        <a:latin typeface="Cambria Math" panose="02040503050406030204" pitchFamily="18" charset="0"/>
                      </a:rPr>
                      <m:t>𝑻</m:t>
                    </m:r>
                  </m:oMath>
                </a14:m>
                <a:r>
                  <a:rPr lang="en-US" dirty="0">
                    <a:solidFill>
                      <a:schemeClr val="tx1"/>
                    </a:solidFill>
                  </a:rPr>
                  <a:t>.</a:t>
                </a:r>
                <a:r>
                  <a:rPr lang="en-US" b="1" dirty="0">
                    <a:solidFill>
                      <a:schemeClr val="tx1"/>
                    </a:solidFill>
                  </a:rPr>
                  <a:t> </a:t>
                </a:r>
              </a:p>
            </p:txBody>
          </p:sp>
        </mc:Choice>
        <mc:Fallback xmlns="">
          <p:sp>
            <p:nvSpPr>
              <p:cNvPr id="12" name="Rectangle: Rounded Corners 11">
                <a:extLst>
                  <a:ext uri="{FF2B5EF4-FFF2-40B4-BE49-F238E27FC236}">
                    <a16:creationId xmlns:a16="http://schemas.microsoft.com/office/drawing/2014/main" id="{11A72ADB-3D8B-4835-6022-1404EAE664D6}"/>
                  </a:ext>
                </a:extLst>
              </p:cNvPr>
              <p:cNvSpPr>
                <a:spLocks noRot="1" noChangeAspect="1" noMove="1" noResize="1" noEditPoints="1" noAdjustHandles="1" noChangeArrowheads="1" noChangeShapeType="1" noTextEdit="1"/>
              </p:cNvSpPr>
              <p:nvPr/>
            </p:nvSpPr>
            <p:spPr>
              <a:xfrm>
                <a:off x="6727846" y="827902"/>
                <a:ext cx="2360117" cy="1130644"/>
              </a:xfrm>
              <a:prstGeom prst="roundRect">
                <a:avLst/>
              </a:prstGeom>
              <a:blipFill>
                <a:blip r:embed="rId4"/>
                <a:stretch>
                  <a:fillRect/>
                </a:stretch>
              </a:blipFill>
            </p:spPr>
            <p:txBody>
              <a:bodyPr/>
              <a:lstStyle/>
              <a:p>
                <a:r>
                  <a:rPr lang="en-US">
                    <a:noFill/>
                  </a:rPr>
                  <a:t> </a:t>
                </a:r>
              </a:p>
            </p:txBody>
          </p:sp>
        </mc:Fallback>
      </mc:AlternateContent>
      <p:pic>
        <p:nvPicPr>
          <p:cNvPr id="14" name="Picture 2">
            <a:extLst>
              <a:ext uri="{FF2B5EF4-FFF2-40B4-BE49-F238E27FC236}">
                <a16:creationId xmlns:a16="http://schemas.microsoft.com/office/drawing/2014/main" id="{B98377D1-F167-B398-D8E7-03E276DF81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79" y="4748127"/>
            <a:ext cx="2195864" cy="22378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D2D0A0BD-F022-7625-6DB1-FE575A8B4357}"/>
              </a:ext>
            </a:extLst>
          </p:cNvPr>
          <p:cNvCxnSpPr>
            <a:cxnSpLocks/>
            <a:stCxn id="12" idx="1"/>
          </p:cNvCxnSpPr>
          <p:nvPr/>
        </p:nvCxnSpPr>
        <p:spPr>
          <a:xfrm flipH="1">
            <a:off x="1933832" y="1393224"/>
            <a:ext cx="4794014" cy="101944"/>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F461511-2AAC-2021-2F0C-0B06D52A9897}"/>
                  </a:ext>
                </a:extLst>
              </p:cNvPr>
              <p:cNvSpPr/>
              <p:nvPr/>
            </p:nvSpPr>
            <p:spPr>
              <a:xfrm>
                <a:off x="6727846" y="2559415"/>
                <a:ext cx="2360117" cy="1130644"/>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The effect of </a:t>
                </a:r>
                <a:r>
                  <a:rPr lang="en-US" b="1" dirty="0">
                    <a:solidFill>
                      <a:schemeClr val="tx1"/>
                    </a:solidFill>
                  </a:rPr>
                  <a:t>strong screening increases </a:t>
                </a:r>
                <a:r>
                  <a:rPr lang="en-US" dirty="0">
                    <a:solidFill>
                      <a:schemeClr val="tx1"/>
                    </a:solidFill>
                  </a:rPr>
                  <a:t>with </a:t>
                </a:r>
                <a:r>
                  <a:rPr lang="en-US" b="1" dirty="0">
                    <a:solidFill>
                      <a:schemeClr val="tx1"/>
                    </a:solidFill>
                  </a:rPr>
                  <a:t>decreasing</a:t>
                </a:r>
                <a:r>
                  <a:rPr lang="en-US" dirty="0">
                    <a:solidFill>
                      <a:schemeClr val="tx1"/>
                    </a:solidFill>
                  </a:rPr>
                  <a:t> temperature since </a:t>
                </a:r>
                <a14:m>
                  <m:oMath xmlns:m="http://schemas.openxmlformats.org/officeDocument/2006/math">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𝜙</m:t>
                        </m:r>
                      </m:num>
                      <m:den>
                        <m:r>
                          <a:rPr lang="en-US" b="0" i="1" smtClean="0">
                            <a:solidFill>
                              <a:schemeClr val="tx1"/>
                            </a:solidFill>
                            <a:latin typeface="Cambria Math" panose="02040503050406030204" pitchFamily="18" charset="0"/>
                          </a:rPr>
                          <m:t>𝑇</m:t>
                        </m:r>
                      </m:den>
                    </m:f>
                    <m:r>
                      <a:rPr lang="en-US" b="0" i="1" smtClean="0">
                        <a:solidFill>
                          <a:schemeClr val="tx1"/>
                        </a:solidFill>
                        <a:latin typeface="Cambria Math" panose="02040503050406030204" pitchFamily="18" charset="0"/>
                      </a:rPr>
                      <m:t> </m:t>
                    </m:r>
                  </m:oMath>
                </a14:m>
                <a:r>
                  <a:rPr lang="en-US" dirty="0">
                    <a:solidFill>
                      <a:schemeClr val="tx1"/>
                    </a:solidFill>
                  </a:rPr>
                  <a:t> becomes larger.</a:t>
                </a:r>
              </a:p>
            </p:txBody>
          </p:sp>
        </mc:Choice>
        <mc:Fallback xmlns="">
          <p:sp>
            <p:nvSpPr>
              <p:cNvPr id="21" name="Rectangle: Rounded Corners 20">
                <a:extLst>
                  <a:ext uri="{FF2B5EF4-FFF2-40B4-BE49-F238E27FC236}">
                    <a16:creationId xmlns:a16="http://schemas.microsoft.com/office/drawing/2014/main" id="{8F461511-2AAC-2021-2F0C-0B06D52A9897}"/>
                  </a:ext>
                </a:extLst>
              </p:cNvPr>
              <p:cNvSpPr>
                <a:spLocks noRot="1" noChangeAspect="1" noMove="1" noResize="1" noEditPoints="1" noAdjustHandles="1" noChangeArrowheads="1" noChangeShapeType="1" noTextEdit="1"/>
              </p:cNvSpPr>
              <p:nvPr/>
            </p:nvSpPr>
            <p:spPr>
              <a:xfrm>
                <a:off x="6727846" y="2559415"/>
                <a:ext cx="2360117" cy="1130644"/>
              </a:xfrm>
              <a:prstGeom prst="roundRect">
                <a:avLst/>
              </a:prstGeom>
              <a:blipFill>
                <a:blip r:embed="rId6"/>
                <a:stretch>
                  <a:fillRect/>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4856B1F8-DF13-1113-3579-F840ED05A0B3}"/>
              </a:ext>
            </a:extLst>
          </p:cNvPr>
          <p:cNvCxnSpPr>
            <a:cxnSpLocks/>
            <a:stCxn id="21" idx="1"/>
          </p:cNvCxnSpPr>
          <p:nvPr/>
        </p:nvCxnSpPr>
        <p:spPr>
          <a:xfrm flipH="1">
            <a:off x="3762632" y="3124737"/>
            <a:ext cx="2965214" cy="254836"/>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77408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36</a:t>
            </a:fld>
            <a:endParaRPr lang="en"/>
          </a:p>
        </p:txBody>
      </p:sp>
      <p:sp>
        <p:nvSpPr>
          <p:cNvPr id="10" name="Title 9">
            <a:extLst>
              <a:ext uri="{FF2B5EF4-FFF2-40B4-BE49-F238E27FC236}">
                <a16:creationId xmlns:a16="http://schemas.microsoft.com/office/drawing/2014/main" id="{0302F86F-32E2-5122-7EA0-EE7EBDA71462}"/>
              </a:ext>
            </a:extLst>
          </p:cNvPr>
          <p:cNvSpPr txBox="1">
            <a:spLocks noGrp="1"/>
          </p:cNvSpPr>
          <p:nvPr>
            <p:ph type="title"/>
          </p:nvPr>
        </p:nvSpPr>
        <p:spPr>
          <a:xfrm>
            <a:off x="142558" y="145747"/>
            <a:ext cx="8521700" cy="624115"/>
          </a:xfrm>
          <a:prstGeom prst="rect">
            <a:avLst/>
          </a:prstGeom>
          <a:noFill/>
        </p:spPr>
        <p:txBody>
          <a:bodyPr wrap="square" rtlCol="0">
            <a:spAutoFit/>
          </a:bodyPr>
          <a:lstStyle/>
          <a:p>
            <a:r>
              <a:rPr lang="en-US" sz="28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Thermonuclear reaction rate Enhancement</a:t>
            </a:r>
          </a:p>
        </p:txBody>
      </p:sp>
      <p:sp>
        <p:nvSpPr>
          <p:cNvPr id="2" name="TextBox 1">
            <a:extLst>
              <a:ext uri="{FF2B5EF4-FFF2-40B4-BE49-F238E27FC236}">
                <a16:creationId xmlns:a16="http://schemas.microsoft.com/office/drawing/2014/main" id="{2AA769E0-DD90-126E-666B-6A2337348A30}"/>
              </a:ext>
            </a:extLst>
          </p:cNvPr>
          <p:cNvSpPr txBox="1"/>
          <p:nvPr/>
        </p:nvSpPr>
        <p:spPr>
          <a:xfrm>
            <a:off x="234950" y="782069"/>
            <a:ext cx="8124396" cy="1323439"/>
          </a:xfrm>
          <a:prstGeom prst="rect">
            <a:avLst/>
          </a:prstGeom>
          <a:noFill/>
        </p:spPr>
        <p:txBody>
          <a:bodyPr wrap="square" rtlCol="0">
            <a:spAutoFit/>
          </a:bodyPr>
          <a:lstStyle/>
          <a:p>
            <a:r>
              <a:rPr lang="en-US" sz="1800" b="0" i="0" dirty="0">
                <a:effectLst/>
                <a:latin typeface="+mn-lt"/>
              </a:rPr>
              <a:t>To calculate the </a:t>
            </a:r>
            <a:r>
              <a:rPr lang="en-US" sz="1800" b="1" i="0" dirty="0">
                <a:effectLst/>
                <a:latin typeface="+mn-lt"/>
              </a:rPr>
              <a:t>enhancement</a:t>
            </a:r>
            <a:r>
              <a:rPr lang="en-US" sz="1800" b="0" i="0" dirty="0">
                <a:effectLst/>
                <a:latin typeface="+mn-lt"/>
              </a:rPr>
              <a:t> of thermonuclear reactions we compare the </a:t>
            </a:r>
            <a:r>
              <a:rPr lang="en-US" sz="1800" b="1" i="0" dirty="0">
                <a:effectLst/>
                <a:latin typeface="+mn-lt"/>
              </a:rPr>
              <a:t>screened </a:t>
            </a:r>
            <a:r>
              <a:rPr lang="en-US" sz="1800" b="0" i="0" dirty="0">
                <a:effectLst/>
                <a:latin typeface="+mn-lt"/>
              </a:rPr>
              <a:t>reaction rate in plasma to the reaction rate in </a:t>
            </a:r>
            <a:r>
              <a:rPr lang="en-US" sz="1800" b="1" i="0" dirty="0">
                <a:effectLst/>
                <a:latin typeface="+mn-lt"/>
              </a:rPr>
              <a:t>vacuum</a:t>
            </a:r>
          </a:p>
          <a:p>
            <a:endParaRPr lang="en-US" sz="800" b="0" i="0" dirty="0">
              <a:effectLst/>
              <a:highlight>
                <a:srgbClr val="FFFFFF"/>
              </a:highlight>
              <a:latin typeface="+mn-lt"/>
            </a:endParaRPr>
          </a:p>
          <a:p>
            <a:br>
              <a:rPr lang="en-US" sz="1800" dirty="0">
                <a:latin typeface="+mn-lt"/>
              </a:rPr>
            </a:br>
            <a:endParaRPr lang="en-US" sz="1800" dirty="0">
              <a:latin typeface="+mn-lt"/>
            </a:endParaRPr>
          </a:p>
        </p:txBody>
      </p:sp>
      <p:pic>
        <p:nvPicPr>
          <p:cNvPr id="12292" name="Picture 4">
            <a:extLst>
              <a:ext uri="{FF2B5EF4-FFF2-40B4-BE49-F238E27FC236}">
                <a16:creationId xmlns:a16="http://schemas.microsoft.com/office/drawing/2014/main" id="{48095872-9CFA-E1F1-0B3E-9E2AAAC4F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63" y="1584750"/>
            <a:ext cx="2502071" cy="73609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CBEF7515-1E45-3B40-9C57-3C2FE5F2E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799" y="1570645"/>
            <a:ext cx="4202081" cy="73609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E9D27B3F-0C10-5D87-B56E-D358BDDB67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33" y="4063553"/>
            <a:ext cx="4586181" cy="54699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452C5893-0DEA-8FC6-D800-8DB8A4A44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3735" y="4078801"/>
            <a:ext cx="3470578" cy="434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86F9A4-4AF6-BF1C-502A-900CBE6DCC4E}"/>
              </a:ext>
            </a:extLst>
          </p:cNvPr>
          <p:cNvSpPr txBox="1"/>
          <p:nvPr/>
        </p:nvSpPr>
        <p:spPr>
          <a:xfrm>
            <a:off x="142558" y="2571750"/>
            <a:ext cx="2492990" cy="307777"/>
          </a:xfrm>
          <a:prstGeom prst="rect">
            <a:avLst/>
          </a:prstGeom>
          <a:noFill/>
          <a:ln>
            <a:solidFill>
              <a:schemeClr val="tx1"/>
            </a:solidFill>
            <a:prstDash val="dash"/>
          </a:ln>
        </p:spPr>
        <p:txBody>
          <a:bodyPr wrap="none" rtlCol="0">
            <a:spAutoFit/>
          </a:bodyPr>
          <a:lstStyle/>
          <a:p>
            <a:r>
              <a:rPr lang="en-US" i="1" dirty="0">
                <a:latin typeface="+mn-lt"/>
              </a:rPr>
              <a:t>“Thermonuclear Reaction Rate”</a:t>
            </a:r>
          </a:p>
        </p:txBody>
      </p:sp>
      <p:cxnSp>
        <p:nvCxnSpPr>
          <p:cNvPr id="7" name="Straight Arrow Connector 6">
            <a:extLst>
              <a:ext uri="{FF2B5EF4-FFF2-40B4-BE49-F238E27FC236}">
                <a16:creationId xmlns:a16="http://schemas.microsoft.com/office/drawing/2014/main" id="{F612E2C0-2A16-7583-F844-08854BEE9782}"/>
              </a:ext>
            </a:extLst>
          </p:cNvPr>
          <p:cNvCxnSpPr>
            <a:stCxn id="3" idx="0"/>
          </p:cNvCxnSpPr>
          <p:nvPr/>
        </p:nvCxnSpPr>
        <p:spPr>
          <a:xfrm flipV="1">
            <a:off x="1389053" y="2318945"/>
            <a:ext cx="143185" cy="252805"/>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5C7296-CC12-0255-E819-734FB576C9D3}"/>
                  </a:ext>
                </a:extLst>
              </p:cNvPr>
              <p:cNvSpPr txBox="1"/>
              <p:nvPr/>
            </p:nvSpPr>
            <p:spPr>
              <a:xfrm>
                <a:off x="74312" y="2906291"/>
                <a:ext cx="8124396" cy="1437573"/>
              </a:xfrm>
              <a:prstGeom prst="rect">
                <a:avLst/>
              </a:prstGeom>
              <a:noFill/>
            </p:spPr>
            <p:txBody>
              <a:bodyPr wrap="square" rtlCol="0">
                <a:spAutoFit/>
              </a:bodyPr>
              <a:lstStyle/>
              <a:p>
                <a:r>
                  <a:rPr lang="en-US" sz="1800" b="0" i="0" dirty="0">
                    <a:effectLst/>
                    <a:latin typeface="+mn-lt"/>
                  </a:rPr>
                  <a:t>No</a:t>
                </a:r>
                <a:r>
                  <a:rPr lang="en-US" sz="1800" dirty="0">
                    <a:latin typeface="+mn-lt"/>
                  </a:rPr>
                  <a:t>rmally the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𝐸</m:t>
                        </m:r>
                      </m:den>
                    </m:f>
                  </m:oMath>
                </a14:m>
                <a:r>
                  <a:rPr lang="en-US" sz="1800" b="0" i="0" dirty="0">
                    <a:effectLst/>
                    <a:latin typeface="+mn-lt"/>
                  </a:rPr>
                  <a:t> energy dependence and the </a:t>
                </a:r>
                <a:r>
                  <a:rPr lang="en-US" sz="1800" b="1" i="0" dirty="0">
                    <a:effectLst/>
                    <a:latin typeface="+mn-lt"/>
                  </a:rPr>
                  <a:t>WKB tunneling integral </a:t>
                </a:r>
                <a:r>
                  <a:rPr lang="en-US" sz="1800" b="0" i="0" dirty="0">
                    <a:effectLst/>
                    <a:latin typeface="+mn-lt"/>
                  </a:rPr>
                  <a:t>are removed from the cross-section to define an S-factor </a:t>
                </a:r>
                <a14:m>
                  <m:oMath xmlns:m="http://schemas.openxmlformats.org/officeDocument/2006/math">
                    <m:r>
                      <a:rPr lang="en-US" sz="1800" b="0" i="1" smtClean="0">
                        <a:effectLst/>
                        <a:latin typeface="Cambria Math" panose="02040503050406030204" pitchFamily="18" charset="0"/>
                      </a:rPr>
                      <m:t>𝑆</m:t>
                    </m:r>
                    <m:r>
                      <a:rPr lang="en-US" sz="1800" b="0" i="1" smtClean="0">
                        <a:effectLst/>
                        <a:latin typeface="Cambria Math" panose="02040503050406030204" pitchFamily="18" charset="0"/>
                      </a:rPr>
                      <m:t>(</m:t>
                    </m:r>
                    <m:r>
                      <a:rPr lang="en-US" sz="1800" b="0" i="1" smtClean="0">
                        <a:effectLst/>
                        <a:latin typeface="Cambria Math" panose="02040503050406030204" pitchFamily="18" charset="0"/>
                      </a:rPr>
                      <m:t>𝐸</m:t>
                    </m:r>
                    <m:r>
                      <a:rPr lang="en-US" sz="1800" b="0" i="1" smtClean="0">
                        <a:effectLst/>
                        <a:latin typeface="Cambria Math" panose="02040503050406030204" pitchFamily="18" charset="0"/>
                      </a:rPr>
                      <m:t>)</m:t>
                    </m:r>
                  </m:oMath>
                </a14:m>
                <a:r>
                  <a:rPr lang="en-US" sz="1800" b="0" i="0" dirty="0">
                    <a:effectLst/>
                    <a:latin typeface="+mn-lt"/>
                  </a:rPr>
                  <a:t>.</a:t>
                </a:r>
              </a:p>
              <a:p>
                <a:endParaRPr lang="en-US" sz="800" b="0" i="0" dirty="0">
                  <a:effectLst/>
                  <a:highlight>
                    <a:srgbClr val="FFFFFF"/>
                  </a:highlight>
                  <a:latin typeface="+mn-lt"/>
                </a:endParaRPr>
              </a:p>
              <a:p>
                <a:br>
                  <a:rPr lang="en-US" sz="1800" dirty="0">
                    <a:latin typeface="+mn-lt"/>
                  </a:rPr>
                </a:br>
                <a:endParaRPr lang="en-US" sz="1800" dirty="0">
                  <a:latin typeface="+mn-lt"/>
                </a:endParaRPr>
              </a:p>
            </p:txBody>
          </p:sp>
        </mc:Choice>
        <mc:Fallback xmlns="">
          <p:sp>
            <p:nvSpPr>
              <p:cNvPr id="8" name="TextBox 7">
                <a:extLst>
                  <a:ext uri="{FF2B5EF4-FFF2-40B4-BE49-F238E27FC236}">
                    <a16:creationId xmlns:a16="http://schemas.microsoft.com/office/drawing/2014/main" id="{895C7296-CC12-0255-E819-734FB576C9D3}"/>
                  </a:ext>
                </a:extLst>
              </p:cNvPr>
              <p:cNvSpPr txBox="1">
                <a:spLocks noRot="1" noChangeAspect="1" noMove="1" noResize="1" noEditPoints="1" noAdjustHandles="1" noChangeArrowheads="1" noChangeShapeType="1" noTextEdit="1"/>
              </p:cNvSpPr>
              <p:nvPr/>
            </p:nvSpPr>
            <p:spPr>
              <a:xfrm>
                <a:off x="74312" y="2906291"/>
                <a:ext cx="8124396" cy="1437573"/>
              </a:xfrm>
              <a:prstGeom prst="rect">
                <a:avLst/>
              </a:prstGeom>
              <a:blipFill>
                <a:blip r:embed="rId7"/>
                <a:stretch>
                  <a:fillRect l="-6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7D1CFC3-51FB-7E60-5ACB-A9BFEDBD107D}"/>
              </a:ext>
            </a:extLst>
          </p:cNvPr>
          <p:cNvSpPr txBox="1"/>
          <p:nvPr/>
        </p:nvSpPr>
        <p:spPr>
          <a:xfrm>
            <a:off x="4871087" y="2487655"/>
            <a:ext cx="1729961" cy="307777"/>
          </a:xfrm>
          <a:prstGeom prst="rect">
            <a:avLst/>
          </a:prstGeom>
          <a:noFill/>
          <a:ln>
            <a:solidFill>
              <a:schemeClr val="tx1"/>
            </a:solidFill>
            <a:prstDash val="dash"/>
          </a:ln>
        </p:spPr>
        <p:txBody>
          <a:bodyPr wrap="none" rtlCol="0">
            <a:spAutoFit/>
          </a:bodyPr>
          <a:lstStyle/>
          <a:p>
            <a:r>
              <a:rPr lang="en-US" i="1" dirty="0">
                <a:latin typeface="+mn-lt"/>
              </a:rPr>
              <a:t>“Reaction Threshold”</a:t>
            </a:r>
          </a:p>
        </p:txBody>
      </p:sp>
      <p:cxnSp>
        <p:nvCxnSpPr>
          <p:cNvPr id="11" name="Straight Arrow Connector 10">
            <a:extLst>
              <a:ext uri="{FF2B5EF4-FFF2-40B4-BE49-F238E27FC236}">
                <a16:creationId xmlns:a16="http://schemas.microsoft.com/office/drawing/2014/main" id="{516B2251-A775-5DCE-E441-9A4EB0FBC3FF}"/>
              </a:ext>
            </a:extLst>
          </p:cNvPr>
          <p:cNvCxnSpPr>
            <a:cxnSpLocks/>
            <a:stCxn id="9" idx="0"/>
          </p:cNvCxnSpPr>
          <p:nvPr/>
        </p:nvCxnSpPr>
        <p:spPr>
          <a:xfrm flipH="1" flipV="1">
            <a:off x="5504104" y="2280467"/>
            <a:ext cx="231964" cy="207188"/>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45B15759-BE5B-F306-AD01-CED2EAE2E9CA}"/>
              </a:ext>
            </a:extLst>
          </p:cNvPr>
          <p:cNvSpPr txBox="1"/>
          <p:nvPr/>
        </p:nvSpPr>
        <p:spPr>
          <a:xfrm>
            <a:off x="6908181" y="2487655"/>
            <a:ext cx="2000869" cy="307777"/>
          </a:xfrm>
          <a:prstGeom prst="rect">
            <a:avLst/>
          </a:prstGeom>
          <a:noFill/>
          <a:ln>
            <a:solidFill>
              <a:schemeClr val="tx1"/>
            </a:solidFill>
            <a:prstDash val="dash"/>
          </a:ln>
        </p:spPr>
        <p:txBody>
          <a:bodyPr wrap="none" rtlCol="0">
            <a:spAutoFit/>
          </a:bodyPr>
          <a:lstStyle/>
          <a:p>
            <a:r>
              <a:rPr lang="en-US" i="1" dirty="0">
                <a:latin typeface="+mn-lt"/>
              </a:rPr>
              <a:t>“Boltzmann distribution”</a:t>
            </a:r>
          </a:p>
        </p:txBody>
      </p:sp>
      <p:cxnSp>
        <p:nvCxnSpPr>
          <p:cNvPr id="18" name="Straight Arrow Connector 17">
            <a:extLst>
              <a:ext uri="{FF2B5EF4-FFF2-40B4-BE49-F238E27FC236}">
                <a16:creationId xmlns:a16="http://schemas.microsoft.com/office/drawing/2014/main" id="{A171E126-5261-BEC9-BCC7-D67B5612A9CB}"/>
              </a:ext>
            </a:extLst>
          </p:cNvPr>
          <p:cNvCxnSpPr>
            <a:cxnSpLocks/>
            <a:stCxn id="16" idx="0"/>
          </p:cNvCxnSpPr>
          <p:nvPr/>
        </p:nvCxnSpPr>
        <p:spPr>
          <a:xfrm flipH="1" flipV="1">
            <a:off x="7361133" y="2050529"/>
            <a:ext cx="547483" cy="43712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753E152A-4571-610F-955D-48DCCF979C88}"/>
              </a:ext>
            </a:extLst>
          </p:cNvPr>
          <p:cNvSpPr txBox="1"/>
          <p:nvPr/>
        </p:nvSpPr>
        <p:spPr>
          <a:xfrm>
            <a:off x="5504104" y="1307069"/>
            <a:ext cx="2271776" cy="307777"/>
          </a:xfrm>
          <a:prstGeom prst="rect">
            <a:avLst/>
          </a:prstGeom>
          <a:noFill/>
          <a:ln>
            <a:solidFill>
              <a:schemeClr val="tx1"/>
            </a:solidFill>
            <a:prstDash val="dash"/>
          </a:ln>
        </p:spPr>
        <p:txBody>
          <a:bodyPr wrap="none" rtlCol="0">
            <a:spAutoFit/>
          </a:bodyPr>
          <a:lstStyle/>
          <a:p>
            <a:r>
              <a:rPr lang="en-US" i="1" dirty="0">
                <a:latin typeface="+mn-lt"/>
              </a:rPr>
              <a:t>“Relative energy of collision”</a:t>
            </a:r>
          </a:p>
        </p:txBody>
      </p:sp>
      <p:cxnSp>
        <p:nvCxnSpPr>
          <p:cNvPr id="24" name="Straight Arrow Connector 23">
            <a:extLst>
              <a:ext uri="{FF2B5EF4-FFF2-40B4-BE49-F238E27FC236}">
                <a16:creationId xmlns:a16="http://schemas.microsoft.com/office/drawing/2014/main" id="{D5DC736B-1EAA-FC92-FE54-4D90C9000087}"/>
              </a:ext>
            </a:extLst>
          </p:cNvPr>
          <p:cNvCxnSpPr>
            <a:cxnSpLocks/>
          </p:cNvCxnSpPr>
          <p:nvPr/>
        </p:nvCxnSpPr>
        <p:spPr>
          <a:xfrm flipH="1">
            <a:off x="5740697" y="1601476"/>
            <a:ext cx="202903" cy="225828"/>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1C82E44F-CB15-89C5-D03F-37EDCC6E4114}"/>
              </a:ext>
            </a:extLst>
          </p:cNvPr>
          <p:cNvSpPr txBox="1"/>
          <p:nvPr/>
        </p:nvSpPr>
        <p:spPr>
          <a:xfrm>
            <a:off x="3236165" y="2487764"/>
            <a:ext cx="1385316" cy="307777"/>
          </a:xfrm>
          <a:prstGeom prst="rect">
            <a:avLst/>
          </a:prstGeom>
          <a:noFill/>
          <a:ln>
            <a:solidFill>
              <a:schemeClr val="tx1"/>
            </a:solidFill>
            <a:prstDash val="dash"/>
          </a:ln>
        </p:spPr>
        <p:txBody>
          <a:bodyPr wrap="none" rtlCol="0">
            <a:spAutoFit/>
          </a:bodyPr>
          <a:lstStyle/>
          <a:p>
            <a:r>
              <a:rPr lang="en-US" i="1" dirty="0">
                <a:latin typeface="+mn-lt"/>
              </a:rPr>
              <a:t>“Reduced Mass”</a:t>
            </a:r>
          </a:p>
        </p:txBody>
      </p:sp>
      <p:cxnSp>
        <p:nvCxnSpPr>
          <p:cNvPr id="35" name="Straight Arrow Connector 34">
            <a:extLst>
              <a:ext uri="{FF2B5EF4-FFF2-40B4-BE49-F238E27FC236}">
                <a16:creationId xmlns:a16="http://schemas.microsoft.com/office/drawing/2014/main" id="{688C3BA9-7FD1-7807-6D02-04BA5E93EFD5}"/>
              </a:ext>
            </a:extLst>
          </p:cNvPr>
          <p:cNvCxnSpPr>
            <a:cxnSpLocks/>
          </p:cNvCxnSpPr>
          <p:nvPr/>
        </p:nvCxnSpPr>
        <p:spPr>
          <a:xfrm flipV="1">
            <a:off x="4331991" y="2216258"/>
            <a:ext cx="0" cy="278475"/>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Rectangle: Rounded Corners 36">
            <a:extLst>
              <a:ext uri="{FF2B5EF4-FFF2-40B4-BE49-F238E27FC236}">
                <a16:creationId xmlns:a16="http://schemas.microsoft.com/office/drawing/2014/main" id="{EFB467BC-BEFB-C2D1-A540-07E5A9993447}"/>
              </a:ext>
            </a:extLst>
          </p:cNvPr>
          <p:cNvSpPr/>
          <p:nvPr/>
        </p:nvSpPr>
        <p:spPr>
          <a:xfrm>
            <a:off x="1739299" y="3985054"/>
            <a:ext cx="3369026" cy="678163"/>
          </a:xfrm>
          <a:prstGeom prst="round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3211ECE-FE24-6A4E-DA3C-28EDD99E5BA5}"/>
              </a:ext>
            </a:extLst>
          </p:cNvPr>
          <p:cNvSpPr txBox="1"/>
          <p:nvPr/>
        </p:nvSpPr>
        <p:spPr>
          <a:xfrm>
            <a:off x="2298356" y="3680310"/>
            <a:ext cx="2254143" cy="307777"/>
          </a:xfrm>
          <a:prstGeom prst="rect">
            <a:avLst/>
          </a:prstGeom>
          <a:noFill/>
        </p:spPr>
        <p:txBody>
          <a:bodyPr wrap="none" rtlCol="0">
            <a:spAutoFit/>
          </a:bodyPr>
          <a:lstStyle/>
          <a:p>
            <a:r>
              <a:rPr lang="en-US" dirty="0">
                <a:solidFill>
                  <a:srgbClr val="C00000"/>
                </a:solidFill>
                <a:latin typeface="+mn-lt"/>
              </a:rPr>
              <a:t>Coulomb Penetration Factor</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E260233-3A32-B885-B6DD-7AF00EF27CD9}"/>
                  </a:ext>
                </a:extLst>
              </p:cNvPr>
              <p:cNvSpPr txBox="1"/>
              <p:nvPr/>
            </p:nvSpPr>
            <p:spPr>
              <a:xfrm>
                <a:off x="122842" y="4738683"/>
                <a:ext cx="6073779" cy="338554"/>
              </a:xfrm>
              <a:prstGeom prst="rect">
                <a:avLst/>
              </a:prstGeom>
              <a:noFill/>
            </p:spPr>
            <p:txBody>
              <a:bodyPr wrap="none" rtlCol="0">
                <a:spAutoFit/>
              </a:bodyPr>
              <a:lstStyle/>
              <a:p>
                <a:r>
                  <a:rPr lang="en-US" sz="1600" i="1" dirty="0">
                    <a:latin typeface="+mn-lt"/>
                  </a:rPr>
                  <a:t>Integral runs from the classical turning point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𝑐</m:t>
                        </m:r>
                      </m:sub>
                    </m:sSub>
                  </m:oMath>
                </a14:m>
                <a:r>
                  <a:rPr lang="en-US" sz="1600" i="1" dirty="0">
                    <a:latin typeface="+mn-lt"/>
                  </a:rPr>
                  <a:t> to the nuclear radius </a:t>
                </a:r>
                <a14:m>
                  <m:oMath xmlns:m="http://schemas.openxmlformats.org/officeDocument/2006/math">
                    <m:r>
                      <a:rPr lang="en-US" sz="1600" b="0" i="1" smtClean="0">
                        <a:latin typeface="Cambria Math" panose="02040503050406030204" pitchFamily="18" charset="0"/>
                      </a:rPr>
                      <m:t>𝑅</m:t>
                    </m:r>
                  </m:oMath>
                </a14:m>
                <a:r>
                  <a:rPr lang="en-US" sz="1600" i="1" dirty="0">
                    <a:latin typeface="+mn-lt"/>
                  </a:rPr>
                  <a:t>.</a:t>
                </a:r>
              </a:p>
            </p:txBody>
          </p:sp>
        </mc:Choice>
        <mc:Fallback xmlns="">
          <p:sp>
            <p:nvSpPr>
              <p:cNvPr id="39" name="TextBox 38">
                <a:extLst>
                  <a:ext uri="{FF2B5EF4-FFF2-40B4-BE49-F238E27FC236}">
                    <a16:creationId xmlns:a16="http://schemas.microsoft.com/office/drawing/2014/main" id="{BE260233-3A32-B885-B6DD-7AF00EF27CD9}"/>
                  </a:ext>
                </a:extLst>
              </p:cNvPr>
              <p:cNvSpPr txBox="1">
                <a:spLocks noRot="1" noChangeAspect="1" noMove="1" noResize="1" noEditPoints="1" noAdjustHandles="1" noChangeArrowheads="1" noChangeShapeType="1" noTextEdit="1"/>
              </p:cNvSpPr>
              <p:nvPr/>
            </p:nvSpPr>
            <p:spPr>
              <a:xfrm>
                <a:off x="122842" y="4738683"/>
                <a:ext cx="6073779" cy="338554"/>
              </a:xfrm>
              <a:prstGeom prst="rect">
                <a:avLst/>
              </a:prstGeom>
              <a:blipFill>
                <a:blip r:embed="rId8"/>
                <a:stretch>
                  <a:fillRect l="-502" t="-5357" b="-21429"/>
                </a:stretch>
              </a:blipFill>
            </p:spPr>
            <p:txBody>
              <a:bodyPr/>
              <a:lstStyle/>
              <a:p>
                <a:r>
                  <a:rPr lang="en-US">
                    <a:noFill/>
                  </a:rPr>
                  <a:t> </a:t>
                </a:r>
              </a:p>
            </p:txBody>
          </p:sp>
        </mc:Fallback>
      </mc:AlternateContent>
      <p:sp>
        <p:nvSpPr>
          <p:cNvPr id="42" name="Rectangle: Rounded Corners 41">
            <a:extLst>
              <a:ext uri="{FF2B5EF4-FFF2-40B4-BE49-F238E27FC236}">
                <a16:creationId xmlns:a16="http://schemas.microsoft.com/office/drawing/2014/main" id="{C6B810FB-CE0D-FAD5-8785-DCFE6383B3E6}"/>
              </a:ext>
            </a:extLst>
          </p:cNvPr>
          <p:cNvSpPr/>
          <p:nvPr/>
        </p:nvSpPr>
        <p:spPr>
          <a:xfrm>
            <a:off x="6655242" y="4146605"/>
            <a:ext cx="1120637" cy="308009"/>
          </a:xfrm>
          <a:prstGeom prst="roundRect">
            <a:avLst/>
          </a:prstGeom>
          <a:noFill/>
          <a:ln w="19050">
            <a:solidFill>
              <a:srgbClr val="4472C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4618818-1990-009E-5068-4801E863D982}"/>
              </a:ext>
            </a:extLst>
          </p:cNvPr>
          <p:cNvSpPr txBox="1"/>
          <p:nvPr/>
        </p:nvSpPr>
        <p:spPr>
          <a:xfrm>
            <a:off x="6411691" y="3804926"/>
            <a:ext cx="1585690" cy="307777"/>
          </a:xfrm>
          <a:prstGeom prst="rect">
            <a:avLst/>
          </a:prstGeom>
          <a:noFill/>
        </p:spPr>
        <p:txBody>
          <a:bodyPr wrap="none" rtlCol="0">
            <a:spAutoFit/>
          </a:bodyPr>
          <a:lstStyle/>
          <a:p>
            <a:r>
              <a:rPr lang="en-US" dirty="0">
                <a:solidFill>
                  <a:schemeClr val="accent1"/>
                </a:solidFill>
                <a:latin typeface="+mn-lt"/>
              </a:rPr>
              <a:t>Potential in Plasma</a:t>
            </a:r>
          </a:p>
        </p:txBody>
      </p:sp>
      <p:sp>
        <p:nvSpPr>
          <p:cNvPr id="45" name="TextBox 44">
            <a:extLst>
              <a:ext uri="{FF2B5EF4-FFF2-40B4-BE49-F238E27FC236}">
                <a16:creationId xmlns:a16="http://schemas.microsoft.com/office/drawing/2014/main" id="{1F6E3BAF-BB07-6DD1-71BF-CC0CBA495CF2}"/>
              </a:ext>
            </a:extLst>
          </p:cNvPr>
          <p:cNvSpPr txBox="1"/>
          <p:nvPr/>
        </p:nvSpPr>
        <p:spPr>
          <a:xfrm>
            <a:off x="3527275" y="2801391"/>
            <a:ext cx="6635449" cy="276999"/>
          </a:xfrm>
          <a:prstGeom prst="rect">
            <a:avLst/>
          </a:prstGeom>
          <a:noFill/>
        </p:spPr>
        <p:txBody>
          <a:bodyPr wrap="square">
            <a:spAutoFit/>
          </a:bodyPr>
          <a:lstStyle/>
          <a:p>
            <a:r>
              <a:rPr lang="en-US" sz="1200" b="0" i="0" dirty="0">
                <a:solidFill>
                  <a:schemeClr val="accent1"/>
                </a:solidFill>
                <a:effectLst/>
                <a:latin typeface="+mn-lt"/>
              </a:rPr>
              <a:t>W. K. Rose, Advanced Stellar Astrophysics, Cambridge University Press, 1998</a:t>
            </a:r>
            <a:endParaRPr lang="en-US" sz="1200" dirty="0">
              <a:solidFill>
                <a:schemeClr val="accent1"/>
              </a:solidFill>
              <a:latin typeface="+mn-lt"/>
            </a:endParaRPr>
          </a:p>
        </p:txBody>
      </p:sp>
    </p:spTree>
    <p:extLst>
      <p:ext uri="{BB962C8B-B14F-4D97-AF65-F5344CB8AC3E}">
        <p14:creationId xmlns:p14="http://schemas.microsoft.com/office/powerpoint/2010/main" val="900072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16" name="Picture 15">
            <a:extLst>
              <a:ext uri="{FF2B5EF4-FFF2-40B4-BE49-F238E27FC236}">
                <a16:creationId xmlns:a16="http://schemas.microsoft.com/office/drawing/2014/main" id="{86D3E0BC-F12E-4724-A576-68801D395FE4}"/>
              </a:ext>
            </a:extLst>
          </p:cNvPr>
          <p:cNvPicPr>
            <a:picLocks noChangeAspect="1"/>
          </p:cNvPicPr>
          <p:nvPr/>
        </p:nvPicPr>
        <p:blipFill rotWithShape="1">
          <a:blip r:embed="rId3">
            <a:extLst>
              <a:ext uri="{28A0092B-C50C-407E-A947-70E740481C1C}">
                <a14:useLocalDpi xmlns:a14="http://schemas.microsoft.com/office/drawing/2010/main" val="0"/>
              </a:ext>
            </a:extLst>
          </a:blip>
          <a:srcRect b="19321"/>
          <a:stretch/>
        </p:blipFill>
        <p:spPr>
          <a:xfrm>
            <a:off x="6030803" y="1079744"/>
            <a:ext cx="3002579" cy="1617664"/>
          </a:xfrm>
          <a:prstGeom prst="rect">
            <a:avLst/>
          </a:prstGeom>
        </p:spPr>
      </p:pic>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37</a:t>
            </a:fld>
            <a:endParaRPr kern="1200" dirty="0">
              <a:solidFill>
                <a:srgbClr val="44546A"/>
              </a:solidFill>
            </a:endParaRPr>
          </a:p>
        </p:txBody>
      </p:sp>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F2C10A91-B3A2-F3FB-994B-CB9A584BCB3D}"/>
                  </a:ext>
                </a:extLst>
              </p:cNvPr>
              <p:cNvSpPr txBox="1">
                <a:spLocks/>
              </p:cNvSpPr>
              <p:nvPr/>
            </p:nvSpPr>
            <p:spPr>
              <a:xfrm>
                <a:off x="329608" y="675765"/>
                <a:ext cx="6093960" cy="3837263"/>
              </a:xfrm>
              <a:prstGeom prst="rect">
                <a:avLst/>
              </a:prstGeom>
              <a:noFill/>
              <a:ln>
                <a:noFill/>
              </a:ln>
            </p:spPr>
            <p:txBody>
              <a:bodyPr spcFirstLastPara="1" vert="horz" wrap="square" lIns="91425" tIns="91425" rIns="91425" bIns="91425" rtlCol="0" anchor="t" anchorCtr="0">
                <a:normAutofit/>
              </a:bodyPr>
              <a:lstStyle>
                <a:lvl1pPr marL="457189" lvl="0" indent="-342892"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297" indent="0" algn="l">
                  <a:buNone/>
                </a:pPr>
                <a:r>
                  <a:rPr lang="en-US" sz="1800" b="0" i="0" dirty="0">
                    <a:effectLst/>
                  </a:rPr>
                  <a:t>The </a:t>
                </a:r>
                <a:r>
                  <a:rPr lang="en-US" sz="1800" b="1" i="0" dirty="0">
                    <a:effectLst/>
                  </a:rPr>
                  <a:t>enhancement</a:t>
                </a:r>
                <a:r>
                  <a:rPr lang="en-US" sz="1800" b="0" i="0" dirty="0">
                    <a:effectLst/>
                  </a:rPr>
                  <a:t> of a nuclear reaction process by screening </a:t>
                </a:r>
              </a:p>
              <a:p>
                <a:pPr marL="114297" indent="0" algn="l">
                  <a:buNone/>
                </a:pPr>
                <a:r>
                  <a:rPr lang="en-US" sz="1800" b="0" i="0" dirty="0">
                    <a:effectLst/>
                  </a:rPr>
                  <a:t>is related to the WKB probability of </a:t>
                </a:r>
                <a:r>
                  <a:rPr lang="en-US" sz="1800" b="1" i="0" dirty="0">
                    <a:effectLst/>
                  </a:rPr>
                  <a:t>tunneling</a:t>
                </a:r>
                <a:r>
                  <a:rPr lang="en-US" sz="1800" b="0" i="0" dirty="0">
                    <a:effectLst/>
                  </a:rPr>
                  <a:t> through the</a:t>
                </a:r>
              </a:p>
              <a:p>
                <a:pPr marL="114297" indent="0" algn="l">
                  <a:buNone/>
                </a:pPr>
                <a:r>
                  <a:rPr lang="en-US" sz="1800" b="0" i="0" dirty="0">
                    <a:effectLst/>
                  </a:rPr>
                  <a:t> </a:t>
                </a:r>
                <a:r>
                  <a:rPr lang="en-US" sz="1800" b="1" i="0" dirty="0">
                    <a:effectLst/>
                  </a:rPr>
                  <a:t>Coulomb barrier</a:t>
                </a:r>
                <a:r>
                  <a:rPr lang="en-US" sz="1800" b="0" i="0" dirty="0">
                    <a:effectLst/>
                  </a:rPr>
                  <a:t>.</a:t>
                </a:r>
              </a:p>
              <a:p>
                <a:pPr marL="114297" indent="0">
                  <a:buNone/>
                </a:pPr>
                <a:endParaRPr lang="en-US" sz="1400" b="0" i="0" dirty="0">
                  <a:solidFill>
                    <a:srgbClr val="495365"/>
                  </a:solidFill>
                  <a:effectLst/>
                </a:endParaRPr>
              </a:p>
              <a:p>
                <a:pPr marL="114297" indent="0">
                  <a:buNone/>
                </a:pPr>
                <a:endParaRPr lang="en-US" sz="1400" b="0" i="0" dirty="0">
                  <a:solidFill>
                    <a:srgbClr val="495365"/>
                  </a:solidFill>
                  <a:effectLst/>
                </a:endParaRPr>
              </a:p>
              <a:p>
                <a:pPr marL="114297" indent="0">
                  <a:buNone/>
                </a:pPr>
                <a:br>
                  <a:rPr lang="en-US" sz="1800" b="0" i="0" dirty="0">
                    <a:solidFill>
                      <a:srgbClr val="495365"/>
                    </a:solidFill>
                    <a:effectLst/>
                  </a:rPr>
                </a:br>
                <a:r>
                  <a:rPr lang="en-US" sz="1600" b="0" i="0" dirty="0">
                    <a:effectLst/>
                  </a:rPr>
                  <a:t>In the weak screening limit, the screening charge density is </a:t>
                </a:r>
                <a:r>
                  <a:rPr lang="en-US" sz="1600" b="1" i="0" dirty="0">
                    <a:effectLst/>
                  </a:rPr>
                  <a:t>almost constant </a:t>
                </a:r>
                <a:r>
                  <a:rPr lang="en-US" sz="1600" b="0" i="0" dirty="0">
                    <a:effectLst/>
                  </a:rPr>
                  <a:t>on scales less than </a:t>
                </a:r>
                <a14:m>
                  <m:oMath xmlns:m="http://schemas.openxmlformats.org/officeDocument/2006/math">
                    <m:sSub>
                      <m:sSubPr>
                        <m:ctrlPr>
                          <a:rPr lang="en-US" sz="1600" b="0" i="1" dirty="0" smtClean="0">
                            <a:effectLst/>
                            <a:latin typeface="Cambria Math" panose="02040503050406030204" pitchFamily="18" charset="0"/>
                          </a:rPr>
                        </m:ctrlPr>
                      </m:sSubPr>
                      <m:e>
                        <m:r>
                          <a:rPr lang="en-US" sz="1600" b="0" i="1" dirty="0" smtClean="0">
                            <a:effectLst/>
                            <a:latin typeface="Cambria Math" panose="02040503050406030204" pitchFamily="18" charset="0"/>
                          </a:rPr>
                          <m:t>𝜆</m:t>
                        </m:r>
                      </m:e>
                      <m:sub>
                        <m:r>
                          <a:rPr lang="en-US" sz="1600" b="0" i="1" dirty="0" smtClean="0">
                            <a:effectLst/>
                            <a:latin typeface="Cambria Math" panose="02040503050406030204" pitchFamily="18" charset="0"/>
                          </a:rPr>
                          <m:t>𝐷</m:t>
                        </m:r>
                      </m:sub>
                    </m:sSub>
                  </m:oMath>
                </a14:m>
                <a:r>
                  <a:rPr lang="en-US" sz="1600" b="0" i="0" dirty="0">
                    <a:effectLst/>
                  </a:rPr>
                  <a:t>, we can then approximate the </a:t>
                </a:r>
                <a:r>
                  <a:rPr lang="en-US" sz="1600" dirty="0"/>
                  <a:t>screening</a:t>
                </a:r>
                <a:r>
                  <a:rPr lang="en-US" sz="1600" b="0" i="0" dirty="0">
                    <a:effectLst/>
                  </a:rPr>
                  <a:t> potential energy </a:t>
                </a:r>
                <a14:m>
                  <m:oMath xmlns:m="http://schemas.openxmlformats.org/officeDocument/2006/math">
                    <m:r>
                      <a:rPr lang="en-US" sz="1600" b="0" i="1" smtClean="0">
                        <a:effectLst/>
                        <a:latin typeface="Cambria Math" panose="02040503050406030204" pitchFamily="18" charset="0"/>
                      </a:rPr>
                      <m:t>𝑈</m:t>
                    </m:r>
                    <m:d>
                      <m:dPr>
                        <m:ctrlPr>
                          <a:rPr lang="en-US" sz="1600" b="0" i="1" smtClean="0">
                            <a:effectLst/>
                            <a:latin typeface="Cambria Math" panose="02040503050406030204" pitchFamily="18" charset="0"/>
                          </a:rPr>
                        </m:ctrlPr>
                      </m:dPr>
                      <m:e>
                        <m:r>
                          <a:rPr lang="en-US" sz="1600" b="0" i="1" smtClean="0">
                            <a:effectLst/>
                            <a:latin typeface="Cambria Math" panose="02040503050406030204" pitchFamily="18" charset="0"/>
                          </a:rPr>
                          <m:t>𝑟</m:t>
                        </m:r>
                      </m:e>
                    </m:d>
                    <m:r>
                      <a:rPr lang="en-US" sz="1600" b="0" i="1" smtClean="0">
                        <a:effectLst/>
                        <a:latin typeface="Cambria Math" panose="02040503050406030204" pitchFamily="18" charset="0"/>
                      </a:rPr>
                      <m:t>−</m:t>
                    </m:r>
                    <m:sSub>
                      <m:sSubPr>
                        <m:ctrlPr>
                          <a:rPr lang="en-US" sz="1600" b="0" i="1" smtClean="0">
                            <a:effectLst/>
                            <a:latin typeface="Cambria Math" panose="02040503050406030204" pitchFamily="18" charset="0"/>
                          </a:rPr>
                        </m:ctrlPr>
                      </m:sSubPr>
                      <m:e>
                        <m:r>
                          <a:rPr lang="en-US" sz="1600" b="0" i="1" smtClean="0">
                            <a:effectLst/>
                            <a:latin typeface="Cambria Math" panose="02040503050406030204" pitchFamily="18" charset="0"/>
                          </a:rPr>
                          <m:t>𝑈</m:t>
                        </m:r>
                      </m:e>
                      <m:sub>
                        <m:r>
                          <a:rPr lang="en-US" sz="1600" b="0" i="1" smtClean="0">
                            <a:effectLst/>
                            <a:latin typeface="Cambria Math" panose="02040503050406030204" pitchFamily="18" charset="0"/>
                          </a:rPr>
                          <m:t>𝑣𝑎𝑐</m:t>
                        </m:r>
                      </m:sub>
                    </m:sSub>
                    <m:d>
                      <m:dPr>
                        <m:ctrlPr>
                          <a:rPr lang="en-US" sz="1600" b="0" i="1" smtClean="0">
                            <a:effectLst/>
                            <a:latin typeface="Cambria Math" panose="02040503050406030204" pitchFamily="18" charset="0"/>
                          </a:rPr>
                        </m:ctrlPr>
                      </m:dPr>
                      <m:e>
                        <m:r>
                          <a:rPr lang="en-US" sz="1600" b="0" i="1" smtClean="0">
                            <a:effectLst/>
                            <a:latin typeface="Cambria Math" panose="02040503050406030204" pitchFamily="18" charset="0"/>
                          </a:rPr>
                          <m:t>𝑟</m:t>
                        </m:r>
                      </m:e>
                    </m:d>
                    <m:r>
                      <a:rPr lang="en-US" sz="1600" b="0" i="1" smtClean="0">
                        <a:effectLst/>
                        <a:latin typeface="Cambria Math" panose="02040503050406030204" pitchFamily="18" charset="0"/>
                      </a:rPr>
                      <m:t>=</m:t>
                    </m:r>
                    <m:sSub>
                      <m:sSubPr>
                        <m:ctrlPr>
                          <a:rPr lang="en-US" sz="1600" b="0" i="1" smtClean="0">
                            <a:effectLst/>
                            <a:latin typeface="Cambria Math" panose="02040503050406030204" pitchFamily="18" charset="0"/>
                          </a:rPr>
                        </m:ctrlPr>
                      </m:sSubPr>
                      <m:e>
                        <m:r>
                          <a:rPr lang="en-US" sz="1600" b="0" i="1" smtClean="0">
                            <a:effectLst/>
                            <a:latin typeface="Cambria Math" panose="02040503050406030204" pitchFamily="18" charset="0"/>
                          </a:rPr>
                          <m:t>𝑈</m:t>
                        </m:r>
                      </m:e>
                      <m:sub>
                        <m:r>
                          <a:rPr lang="en-US" sz="1600" b="0" i="1" smtClean="0">
                            <a:effectLst/>
                            <a:latin typeface="Cambria Math" panose="02040503050406030204" pitchFamily="18" charset="0"/>
                          </a:rPr>
                          <m:t>𝑖𝑛𝑑</m:t>
                        </m:r>
                      </m:sub>
                    </m:sSub>
                    <m:r>
                      <a:rPr lang="en-US" sz="1600" b="0" i="1" smtClean="0">
                        <a:effectLst/>
                        <a:latin typeface="Cambria Math" panose="02040503050406030204" pitchFamily="18" charset="0"/>
                      </a:rPr>
                      <m:t>(</m:t>
                    </m:r>
                    <m:r>
                      <a:rPr lang="en-US" sz="1600" b="0" i="1" smtClean="0">
                        <a:effectLst/>
                        <a:latin typeface="Cambria Math" panose="02040503050406030204" pitchFamily="18" charset="0"/>
                      </a:rPr>
                      <m:t>𝑟</m:t>
                    </m:r>
                    <m:r>
                      <a:rPr lang="en-US" sz="1600" b="0" i="1" smtClean="0">
                        <a:effectLst/>
                        <a:latin typeface="Cambria Math" panose="02040503050406030204" pitchFamily="18" charset="0"/>
                      </a:rPr>
                      <m:t>)</m:t>
                    </m:r>
                  </m:oMath>
                </a14:m>
                <a:r>
                  <a:rPr lang="en-US" sz="1600" b="0" i="0" dirty="0">
                    <a:effectLst/>
                  </a:rPr>
                  <a:t> as a constant, with its </a:t>
                </a:r>
                <a:r>
                  <a:rPr lang="en-US" sz="1600" b="1" i="0" dirty="0">
                    <a:effectLst/>
                  </a:rPr>
                  <a:t>value at the origin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𝑈</m:t>
                        </m:r>
                      </m:e>
                      <m:sub>
                        <m:r>
                          <a:rPr lang="en-US" sz="1600" i="1">
                            <a:latin typeface="Cambria Math" panose="02040503050406030204" pitchFamily="18" charset="0"/>
                          </a:rPr>
                          <m:t>𝑖𝑛𝑑</m:t>
                        </m:r>
                      </m:sub>
                    </m:sSub>
                    <m:r>
                      <a:rPr lang="en-US" sz="1600" i="1">
                        <a:latin typeface="Cambria Math" panose="02040503050406030204" pitchFamily="18" charset="0"/>
                      </a:rPr>
                      <m:t>(</m:t>
                    </m:r>
                    <m:r>
                      <a:rPr lang="en-US" sz="1600" b="0" i="1" smtClean="0">
                        <a:latin typeface="Cambria Math" panose="02040503050406030204" pitchFamily="18" charset="0"/>
                      </a:rPr>
                      <m:t>0</m:t>
                    </m:r>
                    <m:r>
                      <a:rPr lang="en-US" sz="1600" i="1">
                        <a:latin typeface="Cambria Math" panose="02040503050406030204" pitchFamily="18" charset="0"/>
                      </a:rPr>
                      <m:t>)</m:t>
                    </m:r>
                  </m:oMath>
                </a14:m>
                <a:r>
                  <a:rPr lang="en-US" sz="1600" dirty="0"/>
                  <a:t> </a:t>
                </a:r>
                <a:r>
                  <a:rPr lang="en-US" sz="1600" b="0" i="0" dirty="0">
                    <a:effectLst/>
                  </a:rPr>
                  <a:t>. </a:t>
                </a:r>
                <a:endParaRPr lang="en-US" sz="1800" dirty="0"/>
              </a:p>
              <a:p>
                <a:pPr>
                  <a:buClrTx/>
                </a:pPr>
                <a:endParaRPr lang="en-US" dirty="0"/>
              </a:p>
              <a:p>
                <a:pPr>
                  <a:buClrTx/>
                </a:pPr>
                <a:endParaRPr lang="en-US" dirty="0"/>
              </a:p>
              <a:p>
                <a:pPr>
                  <a:buClrTx/>
                </a:pPr>
                <a:endParaRPr lang="en-US" dirty="0"/>
              </a:p>
              <a:p>
                <a:pPr>
                  <a:buClrTx/>
                </a:pPr>
                <a:endParaRPr lang="en-US" dirty="0"/>
              </a:p>
              <a:p>
                <a:pPr>
                  <a:buClrTx/>
                </a:pPr>
                <a:endParaRPr lang="en-US" dirty="0"/>
              </a:p>
            </p:txBody>
          </p:sp>
        </mc:Choice>
        <mc:Fallback>
          <p:sp>
            <p:nvSpPr>
              <p:cNvPr id="2" name="Content Placeholder 2">
                <a:extLst>
                  <a:ext uri="{FF2B5EF4-FFF2-40B4-BE49-F238E27FC236}">
                    <a16:creationId xmlns:a16="http://schemas.microsoft.com/office/drawing/2014/main" id="{F2C10A91-B3A2-F3FB-994B-CB9A584BCB3D}"/>
                  </a:ext>
                </a:extLst>
              </p:cNvPr>
              <p:cNvSpPr txBox="1">
                <a:spLocks noRot="1" noChangeAspect="1" noMove="1" noResize="1" noEditPoints="1" noAdjustHandles="1" noChangeArrowheads="1" noChangeShapeType="1" noTextEdit="1"/>
              </p:cNvSpPr>
              <p:nvPr/>
            </p:nvSpPr>
            <p:spPr>
              <a:xfrm>
                <a:off x="329608" y="675765"/>
                <a:ext cx="6093960" cy="3837263"/>
              </a:xfrm>
              <a:prstGeom prst="rect">
                <a:avLst/>
              </a:prstGeom>
              <a:blipFill>
                <a:blip r:embed="rId4"/>
                <a:stretch>
                  <a:fillRect/>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D50306C7-ACE4-2D44-1758-EE421677E2A4}"/>
              </a:ext>
            </a:extLst>
          </p:cNvPr>
          <p:cNvPicPr>
            <a:picLocks noChangeAspect="1"/>
          </p:cNvPicPr>
          <p:nvPr/>
        </p:nvPicPr>
        <p:blipFill>
          <a:blip r:embed="rId5"/>
          <a:stretch>
            <a:fillRect/>
          </a:stretch>
        </p:blipFill>
        <p:spPr>
          <a:xfrm>
            <a:off x="839623" y="1735933"/>
            <a:ext cx="3997235" cy="707540"/>
          </a:xfrm>
          <a:prstGeom prst="rect">
            <a:avLst/>
          </a:prstGeom>
        </p:spPr>
      </p:pic>
      <p:sp>
        <p:nvSpPr>
          <p:cNvPr id="8" name="TextBox 7">
            <a:extLst>
              <a:ext uri="{FF2B5EF4-FFF2-40B4-BE49-F238E27FC236}">
                <a16:creationId xmlns:a16="http://schemas.microsoft.com/office/drawing/2014/main" id="{24FAD813-92C4-B46B-3C83-A7947412CE5B}"/>
              </a:ext>
            </a:extLst>
          </p:cNvPr>
          <p:cNvSpPr txBox="1"/>
          <p:nvPr/>
        </p:nvSpPr>
        <p:spPr>
          <a:xfrm>
            <a:off x="3125129" y="3441768"/>
            <a:ext cx="2468946" cy="325538"/>
          </a:xfrm>
          <a:prstGeom prst="rect">
            <a:avLst/>
          </a:prstGeom>
          <a:noFill/>
        </p:spPr>
        <p:txBody>
          <a:bodyPr wrap="square">
            <a:spAutoFit/>
          </a:bodyPr>
          <a:lstStyle/>
          <a:p>
            <a:pPr marL="590536" lvl="1" defTabSz="685800">
              <a:lnSpc>
                <a:spcPct val="115000"/>
              </a:lnSpc>
              <a:buClrTx/>
              <a:buSzPts val="1500"/>
            </a:pPr>
            <a:r>
              <a:rPr lang="en-US" u="sng" kern="1200" dirty="0">
                <a:solidFill>
                  <a:srgbClr val="C00000"/>
                </a:solidFill>
                <a:latin typeface="Calibri" panose="020F0502020204030204"/>
                <a:ea typeface="+mn-ea"/>
                <a:cs typeface="+mn-cs"/>
              </a:rPr>
              <a:t>Static Screening</a:t>
            </a:r>
            <a:endParaRPr lang="en-US" u="sng" kern="1200" dirty="0">
              <a:solidFill>
                <a:prstClr val="black"/>
              </a:solidFill>
              <a:latin typeface="Calibri" panose="020F0502020204030204"/>
              <a:ea typeface="+mn-ea"/>
              <a:cs typeface="+mn-cs"/>
            </a:endParaRPr>
          </a:p>
        </p:txBody>
      </p:sp>
      <p:pic>
        <p:nvPicPr>
          <p:cNvPr id="7170" name="Picture 2">
            <a:extLst>
              <a:ext uri="{FF2B5EF4-FFF2-40B4-BE49-F238E27FC236}">
                <a16:creationId xmlns:a16="http://schemas.microsoft.com/office/drawing/2014/main" id="{A10D44FF-8B66-B84E-0048-CD71517759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111" r="29820"/>
          <a:stretch/>
        </p:blipFill>
        <p:spPr bwMode="auto">
          <a:xfrm>
            <a:off x="3100665" y="3809101"/>
            <a:ext cx="1374458" cy="5501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FB9B2D5-2DDA-E998-AED2-CE00081BC3FD}"/>
                  </a:ext>
                </a:extLst>
              </p:cNvPr>
              <p:cNvSpPr txBox="1"/>
              <p:nvPr/>
            </p:nvSpPr>
            <p:spPr>
              <a:xfrm>
                <a:off x="7424938" y="1185865"/>
                <a:ext cx="1366335"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𝑈</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𝑟</m:t>
                          </m:r>
                        </m:e>
                      </m:d>
                      <m:r>
                        <a:rPr lang="en-US" sz="1050" b="0" i="1" smtClean="0">
                          <a:latin typeface="Cambria Math" panose="02040503050406030204" pitchFamily="18" charset="0"/>
                        </a:rPr>
                        <m:t>−</m:t>
                      </m:r>
                      <m:r>
                        <a:rPr lang="en-US" sz="1050" b="0" i="1" smtClean="0">
                          <a:latin typeface="Cambria Math" panose="02040503050406030204" pitchFamily="18" charset="0"/>
                        </a:rPr>
                        <m:t>𝐼𝑛𝑡𝑒𝑟𝑛𝑢𝑐𝑙𝑒𝑎𝑟</m:t>
                      </m:r>
                    </m:oMath>
                  </m:oMathPara>
                </a14:m>
                <a:endParaRPr lang="en-US" sz="105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 </m:t>
                      </m:r>
                      <m:r>
                        <a:rPr lang="en-US" sz="1050" b="0" i="1" smtClean="0">
                          <a:latin typeface="Cambria Math" panose="02040503050406030204" pitchFamily="18" charset="0"/>
                        </a:rPr>
                        <m:t>𝑆𝑐𝑟𝑒𝑒𝑛𝑖𝑛𝑒𝑑</m:t>
                      </m:r>
                      <m:r>
                        <a:rPr lang="en-US" sz="1050" b="0" i="1" smtClean="0">
                          <a:latin typeface="Cambria Math" panose="02040503050406030204" pitchFamily="18" charset="0"/>
                        </a:rPr>
                        <m:t> </m:t>
                      </m:r>
                      <m:r>
                        <a:rPr lang="en-US" sz="1050" b="0" i="1" smtClean="0">
                          <a:latin typeface="Cambria Math" panose="02040503050406030204" pitchFamily="18" charset="0"/>
                        </a:rPr>
                        <m:t>𝑝𝑜𝑡𝑒𝑡𝑛𝑖𝑎𝑙</m:t>
                      </m:r>
                      <m:r>
                        <a:rPr lang="en-US" sz="1050" b="0" i="1" smtClean="0">
                          <a:latin typeface="Cambria Math" panose="02040503050406030204" pitchFamily="18" charset="0"/>
                        </a:rPr>
                        <m:t> </m:t>
                      </m:r>
                    </m:oMath>
                  </m:oMathPara>
                </a14:m>
                <a:endParaRPr lang="en-US" sz="1050" dirty="0"/>
              </a:p>
            </p:txBody>
          </p:sp>
        </mc:Choice>
        <mc:Fallback xmlns="">
          <p:sp>
            <p:nvSpPr>
              <p:cNvPr id="5" name="TextBox 4">
                <a:extLst>
                  <a:ext uri="{FF2B5EF4-FFF2-40B4-BE49-F238E27FC236}">
                    <a16:creationId xmlns:a16="http://schemas.microsoft.com/office/drawing/2014/main" id="{1FB9B2D5-2DDA-E998-AED2-CE00081BC3FD}"/>
                  </a:ext>
                </a:extLst>
              </p:cNvPr>
              <p:cNvSpPr txBox="1">
                <a:spLocks noRot="1" noChangeAspect="1" noMove="1" noResize="1" noEditPoints="1" noAdjustHandles="1" noChangeArrowheads="1" noChangeShapeType="1" noTextEdit="1"/>
              </p:cNvSpPr>
              <p:nvPr/>
            </p:nvSpPr>
            <p:spPr>
              <a:xfrm>
                <a:off x="7424938" y="1185865"/>
                <a:ext cx="1366335" cy="323165"/>
              </a:xfrm>
              <a:prstGeom prst="rect">
                <a:avLst/>
              </a:prstGeom>
              <a:blipFill>
                <a:blip r:embed="rId8"/>
                <a:stretch>
                  <a:fillRect r="-893"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1EC4A0E-ECA4-684F-0144-E3C8DC83B1F0}"/>
                  </a:ext>
                </a:extLst>
              </p:cNvPr>
              <p:cNvSpPr txBox="1"/>
              <p:nvPr/>
            </p:nvSpPr>
            <p:spPr>
              <a:xfrm>
                <a:off x="7754890" y="2594396"/>
                <a:ext cx="52322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𝑈</m:t>
                          </m:r>
                        </m:e>
                        <m:sub>
                          <m:r>
                            <a:rPr lang="en-US" b="0" i="1" smtClean="0">
                              <a:solidFill>
                                <a:srgbClr val="C00000"/>
                              </a:solidFill>
                              <a:latin typeface="Cambria Math" panose="02040503050406030204" pitchFamily="18" charset="0"/>
                            </a:rPr>
                            <m:t>𝑖𝑛𝑑</m:t>
                          </m:r>
                        </m:sub>
                      </m:sSub>
                    </m:oMath>
                  </m:oMathPara>
                </a14:m>
                <a:endParaRPr lang="en-US" dirty="0"/>
              </a:p>
            </p:txBody>
          </p:sp>
        </mc:Choice>
        <mc:Fallback xmlns="">
          <p:sp>
            <p:nvSpPr>
              <p:cNvPr id="31" name="TextBox 30">
                <a:extLst>
                  <a:ext uri="{FF2B5EF4-FFF2-40B4-BE49-F238E27FC236}">
                    <a16:creationId xmlns:a16="http://schemas.microsoft.com/office/drawing/2014/main" id="{61EC4A0E-ECA4-684F-0144-E3C8DC83B1F0}"/>
                  </a:ext>
                </a:extLst>
              </p:cNvPr>
              <p:cNvSpPr txBox="1">
                <a:spLocks noRot="1" noChangeAspect="1" noMove="1" noResize="1" noEditPoints="1" noAdjustHandles="1" noChangeArrowheads="1" noChangeShapeType="1" noTextEdit="1"/>
              </p:cNvSpPr>
              <p:nvPr/>
            </p:nvSpPr>
            <p:spPr>
              <a:xfrm>
                <a:off x="7754890" y="2594396"/>
                <a:ext cx="523220" cy="215444"/>
              </a:xfrm>
              <a:prstGeom prst="rect">
                <a:avLst/>
              </a:prstGeom>
              <a:blipFill>
                <a:blip r:embed="rId9"/>
                <a:stretch>
                  <a:fillRect l="-1163"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3DD0C2C-B385-D10F-C618-84D0F6A7F13C}"/>
                  </a:ext>
                </a:extLst>
              </p:cNvPr>
              <p:cNvSpPr txBox="1"/>
              <p:nvPr/>
            </p:nvSpPr>
            <p:spPr>
              <a:xfrm>
                <a:off x="6537150" y="2186248"/>
                <a:ext cx="50013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E9BA69"/>
                              </a:solidFill>
                              <a:latin typeface="Cambria Math" panose="02040503050406030204" pitchFamily="18" charset="0"/>
                            </a:rPr>
                          </m:ctrlPr>
                        </m:sSubPr>
                        <m:e>
                          <m:r>
                            <a:rPr lang="en-US" b="0" i="1" smtClean="0">
                              <a:solidFill>
                                <a:srgbClr val="E9BA69"/>
                              </a:solidFill>
                              <a:latin typeface="Cambria Math" panose="02040503050406030204" pitchFamily="18" charset="0"/>
                            </a:rPr>
                            <m:t>−</m:t>
                          </m:r>
                          <m:r>
                            <a:rPr lang="en-US" b="0" i="1" smtClean="0">
                              <a:solidFill>
                                <a:srgbClr val="E9BA69"/>
                              </a:solidFill>
                              <a:latin typeface="Cambria Math" panose="02040503050406030204" pitchFamily="18" charset="0"/>
                            </a:rPr>
                            <m:t>𝑈</m:t>
                          </m:r>
                        </m:e>
                        <m:sub>
                          <m:r>
                            <a:rPr lang="en-US" b="0" i="1" smtClean="0">
                              <a:solidFill>
                                <a:srgbClr val="E9BA69"/>
                              </a:solidFill>
                              <a:latin typeface="Cambria Math" panose="02040503050406030204" pitchFamily="18" charset="0"/>
                            </a:rPr>
                            <m:t>𝑡𝑜𝑡</m:t>
                          </m:r>
                        </m:sub>
                      </m:sSub>
                    </m:oMath>
                  </m:oMathPara>
                </a14:m>
                <a:endParaRPr lang="en-US" dirty="0">
                  <a:solidFill>
                    <a:srgbClr val="E9BA69"/>
                  </a:solidFill>
                </a:endParaRPr>
              </a:p>
            </p:txBody>
          </p:sp>
        </mc:Choice>
        <mc:Fallback xmlns="">
          <p:sp>
            <p:nvSpPr>
              <p:cNvPr id="33" name="TextBox 32">
                <a:extLst>
                  <a:ext uri="{FF2B5EF4-FFF2-40B4-BE49-F238E27FC236}">
                    <a16:creationId xmlns:a16="http://schemas.microsoft.com/office/drawing/2014/main" id="{43DD0C2C-B385-D10F-C618-84D0F6A7F13C}"/>
                  </a:ext>
                </a:extLst>
              </p:cNvPr>
              <p:cNvSpPr txBox="1">
                <a:spLocks noRot="1" noChangeAspect="1" noMove="1" noResize="1" noEditPoints="1" noAdjustHandles="1" noChangeArrowheads="1" noChangeShapeType="1" noTextEdit="1"/>
              </p:cNvSpPr>
              <p:nvPr/>
            </p:nvSpPr>
            <p:spPr>
              <a:xfrm>
                <a:off x="6537150" y="2186248"/>
                <a:ext cx="500137" cy="215444"/>
              </a:xfrm>
              <a:prstGeom prst="rect">
                <a:avLst/>
              </a:prstGeom>
              <a:blipFill>
                <a:blip r:embed="rId11"/>
                <a:stretch>
                  <a:fillRect l="-1220" b="-17143"/>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D45A0A64-92AA-2858-44C7-AC55B2556879}"/>
              </a:ext>
            </a:extLst>
          </p:cNvPr>
          <p:cNvCxnSpPr/>
          <p:nvPr/>
        </p:nvCxnSpPr>
        <p:spPr>
          <a:xfrm>
            <a:off x="6089370" y="2573901"/>
            <a:ext cx="2761767" cy="0"/>
          </a:xfrm>
          <a:prstGeom prst="line">
            <a:avLst/>
          </a:prstGeom>
          <a:ln w="19050">
            <a:solidFill>
              <a:srgbClr val="C00000"/>
            </a:solidFill>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4C6E21D-D109-A366-AA8C-43236EE3A3EB}"/>
                  </a:ext>
                </a:extLst>
              </p:cNvPr>
              <p:cNvSpPr txBox="1"/>
              <p:nvPr/>
            </p:nvSpPr>
            <p:spPr>
              <a:xfrm>
                <a:off x="7245036" y="3355016"/>
                <a:ext cx="95147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𝐷</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𝐶</m:t>
                          </m:r>
                        </m:sub>
                      </m:sSub>
                    </m:oMath>
                  </m:oMathPara>
                </a14:m>
                <a:endParaRPr lang="en-US" sz="2000" dirty="0"/>
              </a:p>
            </p:txBody>
          </p:sp>
        </mc:Choice>
        <mc:Fallback xmlns="">
          <p:sp>
            <p:nvSpPr>
              <p:cNvPr id="36" name="TextBox 35">
                <a:extLst>
                  <a:ext uri="{FF2B5EF4-FFF2-40B4-BE49-F238E27FC236}">
                    <a16:creationId xmlns:a16="http://schemas.microsoft.com/office/drawing/2014/main" id="{E4C6E21D-D109-A366-AA8C-43236EE3A3EB}"/>
                  </a:ext>
                </a:extLst>
              </p:cNvPr>
              <p:cNvSpPr txBox="1">
                <a:spLocks noRot="1" noChangeAspect="1" noMove="1" noResize="1" noEditPoints="1" noAdjustHandles="1" noChangeArrowheads="1" noChangeShapeType="1" noTextEdit="1"/>
              </p:cNvSpPr>
              <p:nvPr/>
            </p:nvSpPr>
            <p:spPr>
              <a:xfrm>
                <a:off x="7245036" y="3355016"/>
                <a:ext cx="951479" cy="307777"/>
              </a:xfrm>
              <a:prstGeom prst="rect">
                <a:avLst/>
              </a:prstGeom>
              <a:blipFill>
                <a:blip r:embed="rId12"/>
                <a:stretch>
                  <a:fillRect l="-5732" r="-637" b="-19608"/>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B0C65966-5AD5-BE44-4DE5-EA5EAE9FED04}"/>
              </a:ext>
            </a:extLst>
          </p:cNvPr>
          <p:cNvCxnSpPr>
            <a:cxnSpLocks/>
          </p:cNvCxnSpPr>
          <p:nvPr/>
        </p:nvCxnSpPr>
        <p:spPr>
          <a:xfrm flipV="1">
            <a:off x="7174027" y="3681360"/>
            <a:ext cx="195307" cy="374812"/>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E570C41-5485-BF20-50EB-D385E5960B6B}"/>
                  </a:ext>
                </a:extLst>
              </p:cNvPr>
              <p:cNvSpPr txBox="1"/>
              <p:nvPr/>
            </p:nvSpPr>
            <p:spPr>
              <a:xfrm>
                <a:off x="6877147" y="3965212"/>
                <a:ext cx="415498" cy="4154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1"/>
                          </a:solidFill>
                          <a:latin typeface="Cambria Math" panose="02040503050406030204" pitchFamily="18" charset="0"/>
                          <a:ea typeface="Cambria Math" panose="02040503050406030204" pitchFamily="18" charset="0"/>
                        </a:rPr>
                        <m:t>Å</m:t>
                      </m:r>
                    </m:oMath>
                  </m:oMathPara>
                </a14:m>
                <a:endParaRPr lang="en-US" sz="2000" dirty="0">
                  <a:solidFill>
                    <a:schemeClr val="accent1"/>
                  </a:solidFill>
                </a:endParaRPr>
              </a:p>
            </p:txBody>
          </p:sp>
        </mc:Choice>
        <mc:Fallback xmlns="">
          <p:sp>
            <p:nvSpPr>
              <p:cNvPr id="42" name="TextBox 41">
                <a:extLst>
                  <a:ext uri="{FF2B5EF4-FFF2-40B4-BE49-F238E27FC236}">
                    <a16:creationId xmlns:a16="http://schemas.microsoft.com/office/drawing/2014/main" id="{3E570C41-5485-BF20-50EB-D385E5960B6B}"/>
                  </a:ext>
                </a:extLst>
              </p:cNvPr>
              <p:cNvSpPr txBox="1">
                <a:spLocks noRot="1" noChangeAspect="1" noMove="1" noResize="1" noEditPoints="1" noAdjustHandles="1" noChangeArrowheads="1" noChangeShapeType="1" noTextEdit="1"/>
              </p:cNvSpPr>
              <p:nvPr/>
            </p:nvSpPr>
            <p:spPr>
              <a:xfrm>
                <a:off x="6877147" y="3965212"/>
                <a:ext cx="415498" cy="415435"/>
              </a:xfrm>
              <a:prstGeom prst="rect">
                <a:avLst/>
              </a:prstGeom>
              <a:blipFill>
                <a:blip r:embed="rId13"/>
                <a:stretch>
                  <a:fillRect b="-1449"/>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F6DE8AD7-C498-9537-BB24-8F0F606A4EE0}"/>
              </a:ext>
            </a:extLst>
          </p:cNvPr>
          <p:cNvCxnSpPr>
            <a:cxnSpLocks/>
          </p:cNvCxnSpPr>
          <p:nvPr/>
        </p:nvCxnSpPr>
        <p:spPr>
          <a:xfrm flipH="1" flipV="1">
            <a:off x="8060292" y="3703926"/>
            <a:ext cx="136223" cy="35224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6" name="TextBox 45">
            <a:extLst>
              <a:ext uri="{FF2B5EF4-FFF2-40B4-BE49-F238E27FC236}">
                <a16:creationId xmlns:a16="http://schemas.microsoft.com/office/drawing/2014/main" id="{6E00366B-F6CA-8716-9B0D-F997265B944A}"/>
              </a:ext>
            </a:extLst>
          </p:cNvPr>
          <p:cNvSpPr txBox="1"/>
          <p:nvPr/>
        </p:nvSpPr>
        <p:spPr>
          <a:xfrm>
            <a:off x="8060292" y="4003764"/>
            <a:ext cx="383438" cy="307777"/>
          </a:xfrm>
          <a:prstGeom prst="rect">
            <a:avLst/>
          </a:prstGeom>
          <a:noFill/>
        </p:spPr>
        <p:txBody>
          <a:bodyPr wrap="none" rtlCol="0">
            <a:spAutoFit/>
          </a:bodyPr>
          <a:lstStyle/>
          <a:p>
            <a:r>
              <a:rPr lang="en-US" dirty="0" err="1">
                <a:solidFill>
                  <a:schemeClr val="accent2"/>
                </a:solidFill>
              </a:rPr>
              <a:t>fm</a:t>
            </a:r>
            <a:endParaRPr lang="en-US" dirty="0">
              <a:solidFill>
                <a:schemeClr val="accent2"/>
              </a:solidFill>
            </a:endParaRPr>
          </a:p>
        </p:txBody>
      </p:sp>
      <p:sp>
        <p:nvSpPr>
          <p:cNvPr id="47" name="TextBox 46">
            <a:extLst>
              <a:ext uri="{FF2B5EF4-FFF2-40B4-BE49-F238E27FC236}">
                <a16:creationId xmlns:a16="http://schemas.microsoft.com/office/drawing/2014/main" id="{573D91D9-7B67-A90D-65AE-F115A160CF82}"/>
              </a:ext>
            </a:extLst>
          </p:cNvPr>
          <p:cNvSpPr txBox="1"/>
          <p:nvPr/>
        </p:nvSpPr>
        <p:spPr>
          <a:xfrm>
            <a:off x="329608" y="161788"/>
            <a:ext cx="10123381" cy="553998"/>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Salpeter Enhancement Factor (1954)</a:t>
            </a:r>
          </a:p>
        </p:txBody>
      </p:sp>
      <p:sp>
        <p:nvSpPr>
          <p:cNvPr id="11" name="TextBox 10">
            <a:extLst>
              <a:ext uri="{FF2B5EF4-FFF2-40B4-BE49-F238E27FC236}">
                <a16:creationId xmlns:a16="http://schemas.microsoft.com/office/drawing/2014/main" id="{C0525706-FA66-30A1-96A3-F19B770564C7}"/>
              </a:ext>
            </a:extLst>
          </p:cNvPr>
          <p:cNvSpPr txBox="1"/>
          <p:nvPr/>
        </p:nvSpPr>
        <p:spPr>
          <a:xfrm>
            <a:off x="2258776" y="1424029"/>
            <a:ext cx="5062220" cy="261610"/>
          </a:xfrm>
          <a:prstGeom prst="rect">
            <a:avLst/>
          </a:prstGeom>
          <a:noFill/>
        </p:spPr>
        <p:txBody>
          <a:bodyPr wrap="square">
            <a:spAutoFit/>
          </a:bodyPr>
          <a:lstStyle/>
          <a:p>
            <a:r>
              <a:rPr lang="en-US" sz="1100" i="1" dirty="0">
                <a:solidFill>
                  <a:schemeClr val="accent1"/>
                </a:solidFill>
              </a:rPr>
              <a:t>Salpeter, E. E. (1954) Austral. J. Phys., 7, pp. 373–388.</a:t>
            </a:r>
          </a:p>
        </p:txBody>
      </p:sp>
      <p:sp>
        <p:nvSpPr>
          <p:cNvPr id="6" name="TextBox 5">
            <a:extLst>
              <a:ext uri="{FF2B5EF4-FFF2-40B4-BE49-F238E27FC236}">
                <a16:creationId xmlns:a16="http://schemas.microsoft.com/office/drawing/2014/main" id="{535A1301-4ADF-AE5A-634F-B3B7313C0222}"/>
              </a:ext>
            </a:extLst>
          </p:cNvPr>
          <p:cNvSpPr txBox="1"/>
          <p:nvPr/>
        </p:nvSpPr>
        <p:spPr>
          <a:xfrm>
            <a:off x="7938309" y="3027573"/>
            <a:ext cx="1095073" cy="461665"/>
          </a:xfrm>
          <a:prstGeom prst="rect">
            <a:avLst/>
          </a:prstGeom>
          <a:noFill/>
        </p:spPr>
        <p:txBody>
          <a:bodyPr wrap="square" rtlCol="0">
            <a:spAutoFit/>
          </a:bodyPr>
          <a:lstStyle/>
          <a:p>
            <a:r>
              <a:rPr lang="en-US" sz="1200" i="1" dirty="0">
                <a:latin typeface="+mn-lt"/>
              </a:rPr>
              <a:t>“Classical turning point”</a:t>
            </a:r>
          </a:p>
        </p:txBody>
      </p:sp>
      <p:sp>
        <p:nvSpPr>
          <p:cNvPr id="9" name="TextBox 8">
            <a:extLst>
              <a:ext uri="{FF2B5EF4-FFF2-40B4-BE49-F238E27FC236}">
                <a16:creationId xmlns:a16="http://schemas.microsoft.com/office/drawing/2014/main" id="{D4EC9BC4-00DA-FA22-C57A-95E482836140}"/>
              </a:ext>
            </a:extLst>
          </p:cNvPr>
          <p:cNvSpPr txBox="1"/>
          <p:nvPr/>
        </p:nvSpPr>
        <p:spPr>
          <a:xfrm>
            <a:off x="6697499" y="3083050"/>
            <a:ext cx="1095073" cy="461665"/>
          </a:xfrm>
          <a:prstGeom prst="rect">
            <a:avLst/>
          </a:prstGeom>
          <a:noFill/>
        </p:spPr>
        <p:txBody>
          <a:bodyPr wrap="square" rtlCol="0">
            <a:spAutoFit/>
          </a:bodyPr>
          <a:lstStyle/>
          <a:p>
            <a:r>
              <a:rPr lang="en-US" sz="1200" i="1" dirty="0">
                <a:latin typeface="+mn-lt"/>
              </a:rPr>
              <a:t>“Screening length”</a:t>
            </a:r>
          </a:p>
        </p:txBody>
      </p:sp>
      <p:sp>
        <p:nvSpPr>
          <p:cNvPr id="10" name="TextBox 9">
            <a:extLst>
              <a:ext uri="{FF2B5EF4-FFF2-40B4-BE49-F238E27FC236}">
                <a16:creationId xmlns:a16="http://schemas.microsoft.com/office/drawing/2014/main" id="{C363681E-EDEA-BAF5-0E30-7E9675ED0A7F}"/>
              </a:ext>
            </a:extLst>
          </p:cNvPr>
          <p:cNvSpPr txBox="1"/>
          <p:nvPr/>
        </p:nvSpPr>
        <p:spPr>
          <a:xfrm>
            <a:off x="3325788" y="2366488"/>
            <a:ext cx="973343" cy="253916"/>
          </a:xfrm>
          <a:prstGeom prst="rect">
            <a:avLst/>
          </a:prstGeom>
          <a:noFill/>
        </p:spPr>
        <p:txBody>
          <a:bodyPr wrap="none" rtlCol="0">
            <a:spAutoFit/>
          </a:bodyPr>
          <a:lstStyle/>
          <a:p>
            <a:r>
              <a:rPr lang="en-US" sz="1050" i="1" dirty="0">
                <a:latin typeface="+mn-lt"/>
              </a:rPr>
              <a:t>Nuclear radius</a:t>
            </a:r>
          </a:p>
        </p:txBody>
      </p:sp>
      <p:cxnSp>
        <p:nvCxnSpPr>
          <p:cNvPr id="13" name="Straight Arrow Connector 12">
            <a:extLst>
              <a:ext uri="{FF2B5EF4-FFF2-40B4-BE49-F238E27FC236}">
                <a16:creationId xmlns:a16="http://schemas.microsoft.com/office/drawing/2014/main" id="{5730DC62-8A6F-68AD-C188-720F469A15F8}"/>
              </a:ext>
            </a:extLst>
          </p:cNvPr>
          <p:cNvCxnSpPr>
            <a:cxnSpLocks/>
          </p:cNvCxnSpPr>
          <p:nvPr/>
        </p:nvCxnSpPr>
        <p:spPr>
          <a:xfrm flipH="1" flipV="1">
            <a:off x="3325788" y="2353287"/>
            <a:ext cx="236562" cy="88806"/>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6C9B45B3-E9A5-A94A-0F4F-7CC475B9801C}"/>
              </a:ext>
            </a:extLst>
          </p:cNvPr>
          <p:cNvSpPr txBox="1"/>
          <p:nvPr/>
        </p:nvSpPr>
        <p:spPr>
          <a:xfrm>
            <a:off x="2251687" y="2362532"/>
            <a:ext cx="960519" cy="253916"/>
          </a:xfrm>
          <a:prstGeom prst="rect">
            <a:avLst/>
          </a:prstGeom>
          <a:noFill/>
        </p:spPr>
        <p:txBody>
          <a:bodyPr wrap="none" rtlCol="0">
            <a:spAutoFit/>
          </a:bodyPr>
          <a:lstStyle/>
          <a:p>
            <a:r>
              <a:rPr lang="en-US" sz="1050" i="1" dirty="0">
                <a:latin typeface="+mn-lt"/>
              </a:rPr>
              <a:t>Reduced mass</a:t>
            </a:r>
          </a:p>
        </p:txBody>
      </p:sp>
      <p:cxnSp>
        <p:nvCxnSpPr>
          <p:cNvPr id="23" name="Straight Arrow Connector 22">
            <a:extLst>
              <a:ext uri="{FF2B5EF4-FFF2-40B4-BE49-F238E27FC236}">
                <a16:creationId xmlns:a16="http://schemas.microsoft.com/office/drawing/2014/main" id="{C1A19B24-BE9D-6733-4E41-4283CD6F534D}"/>
              </a:ext>
            </a:extLst>
          </p:cNvPr>
          <p:cNvCxnSpPr>
            <a:cxnSpLocks/>
          </p:cNvCxnSpPr>
          <p:nvPr/>
        </p:nvCxnSpPr>
        <p:spPr>
          <a:xfrm flipH="1" flipV="1">
            <a:off x="2853267" y="2111117"/>
            <a:ext cx="59266" cy="284869"/>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2" name="Picture 2">
            <a:extLst>
              <a:ext uri="{FF2B5EF4-FFF2-40B4-BE49-F238E27FC236}">
                <a16:creationId xmlns:a16="http://schemas.microsoft.com/office/drawing/2014/main" id="{72CB0911-7129-EC13-1419-CF50EAE9E52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3652" r="45080"/>
          <a:stretch/>
        </p:blipFill>
        <p:spPr bwMode="auto">
          <a:xfrm>
            <a:off x="4551812" y="3741035"/>
            <a:ext cx="352168" cy="5501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D1FBB5A-EBB1-DA3C-AF38-2DFCD1922BF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7496"/>
          <a:stretch/>
        </p:blipFill>
        <p:spPr bwMode="auto">
          <a:xfrm>
            <a:off x="4894156" y="3781089"/>
            <a:ext cx="78265" cy="5501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12F3BE6-E2F6-3A9A-EFD7-CA0DDB6FEDC6}"/>
              </a:ext>
            </a:extLst>
          </p:cNvPr>
          <p:cNvSpPr txBox="1"/>
          <p:nvPr/>
        </p:nvSpPr>
        <p:spPr>
          <a:xfrm>
            <a:off x="480402" y="4373050"/>
            <a:ext cx="4715676" cy="584775"/>
          </a:xfrm>
          <a:prstGeom prst="rect">
            <a:avLst/>
          </a:prstGeom>
          <a:noFill/>
        </p:spPr>
        <p:txBody>
          <a:bodyPr wrap="square" rtlCol="0">
            <a:spAutoFit/>
          </a:bodyPr>
          <a:lstStyle/>
          <a:p>
            <a:r>
              <a:rPr lang="en-US" sz="1600" i="1" dirty="0">
                <a:latin typeface="+mn-lt"/>
              </a:rPr>
              <a:t>The Salpeter enhancement factor only depends on the screening potential at the origin.</a:t>
            </a:r>
          </a:p>
        </p:txBody>
      </p:sp>
      <p:pic>
        <p:nvPicPr>
          <p:cNvPr id="14338" name="Picture 2">
            <a:extLst>
              <a:ext uri="{FF2B5EF4-FFF2-40B4-BE49-F238E27FC236}">
                <a16:creationId xmlns:a16="http://schemas.microsoft.com/office/drawing/2014/main" id="{6727C30C-7B94-DAF3-AB7A-05BB08CF38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64210" y="4723011"/>
            <a:ext cx="1781206" cy="2330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BA979CC-50F2-52AE-46FA-34A40294FA2E}"/>
              </a:ext>
            </a:extLst>
          </p:cNvPr>
          <p:cNvSpPr txBox="1"/>
          <p:nvPr/>
        </p:nvSpPr>
        <p:spPr>
          <a:xfrm>
            <a:off x="3359129" y="1617763"/>
            <a:ext cx="915635" cy="253916"/>
          </a:xfrm>
          <a:prstGeom prst="rect">
            <a:avLst/>
          </a:prstGeom>
          <a:noFill/>
        </p:spPr>
        <p:txBody>
          <a:bodyPr wrap="none" rtlCol="0">
            <a:spAutoFit/>
          </a:bodyPr>
          <a:lstStyle/>
          <a:p>
            <a:r>
              <a:rPr lang="en-US" sz="1050" i="1" dirty="0">
                <a:latin typeface="+mn-lt"/>
              </a:rPr>
              <a:t>Turning point</a:t>
            </a:r>
          </a:p>
        </p:txBody>
      </p:sp>
      <p:cxnSp>
        <p:nvCxnSpPr>
          <p:cNvPr id="19" name="Straight Arrow Connector 18">
            <a:extLst>
              <a:ext uri="{FF2B5EF4-FFF2-40B4-BE49-F238E27FC236}">
                <a16:creationId xmlns:a16="http://schemas.microsoft.com/office/drawing/2014/main" id="{FA63D3A0-4639-305B-D43E-773A1B581DB6}"/>
              </a:ext>
            </a:extLst>
          </p:cNvPr>
          <p:cNvCxnSpPr>
            <a:cxnSpLocks/>
          </p:cNvCxnSpPr>
          <p:nvPr/>
        </p:nvCxnSpPr>
        <p:spPr>
          <a:xfrm flipH="1">
            <a:off x="3325788" y="1781663"/>
            <a:ext cx="118281" cy="71424"/>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85C3956-AA06-55F9-C6B1-09A7895AEC12}"/>
                  </a:ext>
                </a:extLst>
              </p:cNvPr>
              <p:cNvSpPr txBox="1"/>
              <p:nvPr/>
            </p:nvSpPr>
            <p:spPr>
              <a:xfrm>
                <a:off x="8039561" y="2062644"/>
                <a:ext cx="5296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5E81B5"/>
                              </a:solidFill>
                              <a:latin typeface="Cambria Math" panose="02040503050406030204" pitchFamily="18" charset="0"/>
                            </a:rPr>
                          </m:ctrlPr>
                        </m:sSubPr>
                        <m:e>
                          <m:r>
                            <a:rPr lang="en-US" b="0" i="1" smtClean="0">
                              <a:solidFill>
                                <a:srgbClr val="5E81B5"/>
                              </a:solidFill>
                              <a:latin typeface="Cambria Math" panose="02040503050406030204" pitchFamily="18" charset="0"/>
                            </a:rPr>
                            <m:t>−</m:t>
                          </m:r>
                          <m:r>
                            <a:rPr lang="en-US" b="0" i="1" smtClean="0">
                              <a:solidFill>
                                <a:srgbClr val="5E81B5"/>
                              </a:solidFill>
                              <a:latin typeface="Cambria Math" panose="02040503050406030204" pitchFamily="18" charset="0"/>
                            </a:rPr>
                            <m:t>𝑈</m:t>
                          </m:r>
                        </m:e>
                        <m:sub>
                          <m:r>
                            <a:rPr lang="en-US" b="0" i="1" smtClean="0">
                              <a:solidFill>
                                <a:srgbClr val="5E81B5"/>
                              </a:solidFill>
                              <a:latin typeface="Cambria Math" panose="02040503050406030204" pitchFamily="18" charset="0"/>
                            </a:rPr>
                            <m:t>𝑣𝑎𝑐</m:t>
                          </m:r>
                        </m:sub>
                      </m:sSub>
                    </m:oMath>
                  </m:oMathPara>
                </a14:m>
                <a:endParaRPr lang="en-US" dirty="0">
                  <a:solidFill>
                    <a:srgbClr val="5E81B5"/>
                  </a:solidFill>
                </a:endParaRPr>
              </a:p>
            </p:txBody>
          </p:sp>
        </mc:Choice>
        <mc:Fallback xmlns="">
          <p:sp>
            <p:nvSpPr>
              <p:cNvPr id="21" name="TextBox 20">
                <a:extLst>
                  <a:ext uri="{FF2B5EF4-FFF2-40B4-BE49-F238E27FC236}">
                    <a16:creationId xmlns:a16="http://schemas.microsoft.com/office/drawing/2014/main" id="{B85C3956-AA06-55F9-C6B1-09A7895AEC12}"/>
                  </a:ext>
                </a:extLst>
              </p:cNvPr>
              <p:cNvSpPr txBox="1">
                <a:spLocks noRot="1" noChangeAspect="1" noMove="1" noResize="1" noEditPoints="1" noAdjustHandles="1" noChangeArrowheads="1" noChangeShapeType="1" noTextEdit="1"/>
              </p:cNvSpPr>
              <p:nvPr/>
            </p:nvSpPr>
            <p:spPr>
              <a:xfrm>
                <a:off x="8039561" y="2062644"/>
                <a:ext cx="529632" cy="215444"/>
              </a:xfrm>
              <a:prstGeom prst="rect">
                <a:avLst/>
              </a:prstGeom>
              <a:blipFill>
                <a:blip r:embed="rId16"/>
                <a:stretch>
                  <a:fillRect l="-1149" b="-11111"/>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B24E344A-C6D9-A933-087C-9D0616D06ED0}"/>
              </a:ext>
            </a:extLst>
          </p:cNvPr>
          <p:cNvCxnSpPr>
            <a:cxnSpLocks/>
          </p:cNvCxnSpPr>
          <p:nvPr/>
        </p:nvCxnSpPr>
        <p:spPr>
          <a:xfrm>
            <a:off x="6096915" y="1938354"/>
            <a:ext cx="2472278" cy="0"/>
          </a:xfrm>
          <a:prstGeom prst="line">
            <a:avLst/>
          </a:prstGeom>
          <a:ln w="12700">
            <a:prstDash val="dash"/>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910C79E-7B7F-0E24-3844-6A8242094EC3}"/>
                  </a:ext>
                </a:extLst>
              </p:cNvPr>
              <p:cNvSpPr txBox="1"/>
              <p:nvPr/>
            </p:nvSpPr>
            <p:spPr>
              <a:xfrm>
                <a:off x="8560385" y="1820807"/>
                <a:ext cx="16889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solidFill>
                          <a:latin typeface="Cambria Math" panose="02040503050406030204" pitchFamily="18" charset="0"/>
                        </a:rPr>
                        <m:t>𝐸</m:t>
                      </m:r>
                    </m:oMath>
                  </m:oMathPara>
                </a14:m>
                <a:endParaRPr lang="en-US" dirty="0">
                  <a:solidFill>
                    <a:schemeClr val="accent6"/>
                  </a:solidFill>
                </a:endParaRPr>
              </a:p>
            </p:txBody>
          </p:sp>
        </mc:Choice>
        <mc:Fallback xmlns="">
          <p:sp>
            <p:nvSpPr>
              <p:cNvPr id="27" name="TextBox 26">
                <a:extLst>
                  <a:ext uri="{FF2B5EF4-FFF2-40B4-BE49-F238E27FC236}">
                    <a16:creationId xmlns:a16="http://schemas.microsoft.com/office/drawing/2014/main" id="{8910C79E-7B7F-0E24-3844-6A8242094EC3}"/>
                  </a:ext>
                </a:extLst>
              </p:cNvPr>
              <p:cNvSpPr txBox="1">
                <a:spLocks noRot="1" noChangeAspect="1" noMove="1" noResize="1" noEditPoints="1" noAdjustHandles="1" noChangeArrowheads="1" noChangeShapeType="1" noTextEdit="1"/>
              </p:cNvSpPr>
              <p:nvPr/>
            </p:nvSpPr>
            <p:spPr>
              <a:xfrm>
                <a:off x="8560385" y="1820807"/>
                <a:ext cx="168892" cy="215444"/>
              </a:xfrm>
              <a:prstGeom prst="rect">
                <a:avLst/>
              </a:prstGeom>
              <a:blipFill>
                <a:blip r:embed="rId17"/>
                <a:stretch>
                  <a:fillRect l="-21429" r="-14286"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0D45814-2F11-05B8-57CC-0FCF35271A90}"/>
                  </a:ext>
                </a:extLst>
              </p:cNvPr>
              <p:cNvSpPr txBox="1"/>
              <p:nvPr/>
            </p:nvSpPr>
            <p:spPr>
              <a:xfrm>
                <a:off x="6175105" y="1682067"/>
                <a:ext cx="35343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28" name="TextBox 27">
                <a:extLst>
                  <a:ext uri="{FF2B5EF4-FFF2-40B4-BE49-F238E27FC236}">
                    <a16:creationId xmlns:a16="http://schemas.microsoft.com/office/drawing/2014/main" id="{A0D45814-2F11-05B8-57CC-0FCF35271A90}"/>
                  </a:ext>
                </a:extLst>
              </p:cNvPr>
              <p:cNvSpPr txBox="1">
                <a:spLocks noRot="1" noChangeAspect="1" noMove="1" noResize="1" noEditPoints="1" noAdjustHandles="1" noChangeArrowheads="1" noChangeShapeType="1" noTextEdit="1"/>
              </p:cNvSpPr>
              <p:nvPr/>
            </p:nvSpPr>
            <p:spPr>
              <a:xfrm>
                <a:off x="6175105" y="1682067"/>
                <a:ext cx="353430" cy="30777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6378744-12B1-F349-EA9C-158C5E4B067D}"/>
                  </a:ext>
                </a:extLst>
              </p:cNvPr>
              <p:cNvSpPr txBox="1"/>
              <p:nvPr/>
            </p:nvSpPr>
            <p:spPr>
              <a:xfrm>
                <a:off x="6742182" y="1658646"/>
                <a:ext cx="36683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𝑐</m:t>
                          </m:r>
                        </m:sub>
                      </m:sSub>
                    </m:oMath>
                  </m:oMathPara>
                </a14:m>
                <a:endParaRPr lang="en-US" dirty="0"/>
              </a:p>
            </p:txBody>
          </p:sp>
        </mc:Choice>
        <mc:Fallback xmlns="">
          <p:sp>
            <p:nvSpPr>
              <p:cNvPr id="29" name="TextBox 28">
                <a:extLst>
                  <a:ext uri="{FF2B5EF4-FFF2-40B4-BE49-F238E27FC236}">
                    <a16:creationId xmlns:a16="http://schemas.microsoft.com/office/drawing/2014/main" id="{76378744-12B1-F349-EA9C-158C5E4B067D}"/>
                  </a:ext>
                </a:extLst>
              </p:cNvPr>
              <p:cNvSpPr txBox="1">
                <a:spLocks noRot="1" noChangeAspect="1" noMove="1" noResize="1" noEditPoints="1" noAdjustHandles="1" noChangeArrowheads="1" noChangeShapeType="1" noTextEdit="1"/>
              </p:cNvSpPr>
              <p:nvPr/>
            </p:nvSpPr>
            <p:spPr>
              <a:xfrm>
                <a:off x="6742182" y="1658646"/>
                <a:ext cx="366832" cy="307777"/>
              </a:xfrm>
              <a:prstGeom prst="rect">
                <a:avLst/>
              </a:prstGeom>
              <a:blipFill>
                <a:blip r:embed="rId19"/>
                <a:stretch>
                  <a:fillRect/>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532FF9DD-B685-65B2-0B7C-534803733E37}"/>
              </a:ext>
            </a:extLst>
          </p:cNvPr>
          <p:cNvSpPr/>
          <p:nvPr/>
        </p:nvSpPr>
        <p:spPr>
          <a:xfrm>
            <a:off x="6831013" y="1918019"/>
            <a:ext cx="46134"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AFD4666-9C1D-BB66-1761-988C15F2F6C4}"/>
              </a:ext>
            </a:extLst>
          </p:cNvPr>
          <p:cNvSpPr/>
          <p:nvPr/>
        </p:nvSpPr>
        <p:spPr>
          <a:xfrm>
            <a:off x="6423568" y="1912932"/>
            <a:ext cx="46134"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ED80347-FE38-C1BB-B04C-52F988C95E50}"/>
                  </a:ext>
                </a:extLst>
              </p:cNvPr>
              <p:cNvSpPr txBox="1"/>
              <p:nvPr/>
            </p:nvSpPr>
            <p:spPr>
              <a:xfrm>
                <a:off x="6395202" y="423373"/>
                <a:ext cx="2193549" cy="471347"/>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sz="1500" i="1" kern="1200">
                              <a:solidFill>
                                <a:prstClr val="black"/>
                              </a:solidFill>
                              <a:latin typeface="Cambria Math" panose="02040503050406030204" pitchFamily="18" charset="0"/>
                              <a:ea typeface="+mn-ea"/>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𝜑</m:t>
                          </m:r>
                        </m:e>
                        <m:sub>
                          <m:r>
                            <a:rPr lang="en-US" sz="1500" i="1" kern="1200">
                              <a:solidFill>
                                <a:prstClr val="black"/>
                              </a:solidFill>
                              <a:latin typeface="Cambria Math" panose="02040503050406030204" pitchFamily="18" charset="0"/>
                              <a:ea typeface="+mn-ea"/>
                              <a:cs typeface="+mn-cs"/>
                            </a:rPr>
                            <m:t>𝑠𝑡𝑎𝑡</m:t>
                          </m:r>
                        </m:sub>
                      </m:sSub>
                      <m:d>
                        <m:dPr>
                          <m:ctrlPr>
                            <a:rPr lang="en-US" sz="1500" i="1" kern="1200">
                              <a:solidFill>
                                <a:prstClr val="black"/>
                              </a:solidFill>
                              <a:latin typeface="Cambria Math" panose="02040503050406030204" pitchFamily="18" charset="0"/>
                              <a:ea typeface="+mn-ea"/>
                              <a:cs typeface="+mn-cs"/>
                            </a:rPr>
                          </m:ctrlPr>
                        </m:dPr>
                        <m:e>
                          <m:r>
                            <a:rPr lang="en-US" sz="1500" i="1" kern="1200">
                              <a:solidFill>
                                <a:prstClr val="black"/>
                              </a:solidFill>
                              <a:latin typeface="Cambria Math" panose="02040503050406030204" pitchFamily="18" charset="0"/>
                              <a:ea typeface="+mn-ea"/>
                              <a:cs typeface="+mn-cs"/>
                            </a:rPr>
                            <m:t>𝑟</m:t>
                          </m:r>
                        </m:e>
                      </m:d>
                      <m:r>
                        <a:rPr lang="en-US" sz="1500" i="1" kern="1200">
                          <a:solidFill>
                            <a:prstClr val="black"/>
                          </a:solidFill>
                          <a:latin typeface="Cambria Math" panose="02040503050406030204" pitchFamily="18" charset="0"/>
                          <a:ea typeface="+mn-ea"/>
                          <a:cs typeface="+mn-cs"/>
                        </a:rPr>
                        <m:t>= </m:t>
                      </m:r>
                      <m:f>
                        <m:fPr>
                          <m:ctrlPr>
                            <a:rPr lang="en-US" sz="1500" i="1" kern="1200">
                              <a:solidFill>
                                <a:prstClr val="black"/>
                              </a:solidFill>
                              <a:latin typeface="Cambria Math" panose="02040503050406030204" pitchFamily="18" charset="0"/>
                              <a:ea typeface="+mn-ea"/>
                              <a:cs typeface="+mn-cs"/>
                            </a:rPr>
                          </m:ctrlPr>
                        </m:fPr>
                        <m:num>
                          <m:r>
                            <a:rPr lang="en-US" sz="1500" i="1" kern="1200">
                              <a:solidFill>
                                <a:prstClr val="black"/>
                              </a:solidFill>
                              <a:latin typeface="Cambria Math" panose="02040503050406030204" pitchFamily="18" charset="0"/>
                              <a:ea typeface="+mn-ea"/>
                              <a:cs typeface="+mn-cs"/>
                            </a:rPr>
                            <m:t>𝑍𝑒</m:t>
                          </m:r>
                        </m:num>
                        <m:den>
                          <m:r>
                            <a:rPr lang="en-US" sz="1500" i="1" kern="1200">
                              <a:solidFill>
                                <a:prstClr val="black"/>
                              </a:solidFill>
                              <a:latin typeface="Cambria Math" panose="02040503050406030204" pitchFamily="18" charset="0"/>
                              <a:ea typeface="+mn-ea"/>
                              <a:cs typeface="+mn-cs"/>
                            </a:rPr>
                            <m:t>4</m:t>
                          </m:r>
                          <m:r>
                            <a:rPr lang="en-US" sz="1500" i="1" kern="1200">
                              <a:solidFill>
                                <a:prstClr val="black"/>
                              </a:solidFill>
                              <a:latin typeface="Cambria Math" panose="02040503050406030204" pitchFamily="18" charset="0"/>
                              <a:ea typeface="Cambria Math" panose="02040503050406030204" pitchFamily="18" charset="0"/>
                              <a:cs typeface="+mn-cs"/>
                            </a:rPr>
                            <m:t>𝜋</m:t>
                          </m:r>
                          <m:r>
                            <a:rPr lang="en-US" sz="1500" i="1" kern="1200">
                              <a:solidFill>
                                <a:prstClr val="black"/>
                              </a:solidFill>
                              <a:latin typeface="Cambria Math" panose="02040503050406030204" pitchFamily="18" charset="0"/>
                              <a:ea typeface="Cambria Math" panose="02040503050406030204" pitchFamily="18" charset="0"/>
                              <a:cs typeface="+mn-cs"/>
                            </a:rPr>
                            <m:t> </m:t>
                          </m:r>
                          <m:sSub>
                            <m:sSubPr>
                              <m:ctrlPr>
                                <a:rPr lang="en-US" sz="1500" i="1" kern="1200">
                                  <a:solidFill>
                                    <a:prstClr val="black"/>
                                  </a:solidFill>
                                  <a:latin typeface="Cambria Math" panose="02040503050406030204" pitchFamily="18" charset="0"/>
                                  <a:ea typeface="Cambria Math" panose="02040503050406030204" pitchFamily="18" charset="0"/>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𝜀</m:t>
                              </m:r>
                            </m:e>
                            <m:sub>
                              <m:r>
                                <a:rPr lang="en-US" sz="1500" i="1" kern="1200">
                                  <a:solidFill>
                                    <a:prstClr val="black"/>
                                  </a:solidFill>
                                  <a:latin typeface="Cambria Math" panose="02040503050406030204" pitchFamily="18" charset="0"/>
                                  <a:ea typeface="Cambria Math" panose="02040503050406030204" pitchFamily="18" charset="0"/>
                                  <a:cs typeface="+mn-cs"/>
                                </a:rPr>
                                <m:t>0</m:t>
                              </m:r>
                            </m:sub>
                          </m:sSub>
                          <m:r>
                            <a:rPr lang="en-US" sz="1500" i="1" kern="1200">
                              <a:solidFill>
                                <a:prstClr val="black"/>
                              </a:solidFill>
                              <a:latin typeface="Cambria Math" panose="02040503050406030204" pitchFamily="18" charset="0"/>
                              <a:ea typeface="Cambria Math" panose="02040503050406030204" pitchFamily="18" charset="0"/>
                              <a:cs typeface="+mn-cs"/>
                            </a:rPr>
                            <m:t> </m:t>
                          </m:r>
                          <m:r>
                            <a:rPr lang="en-US" sz="1500" i="1" kern="1200">
                              <a:solidFill>
                                <a:prstClr val="black"/>
                              </a:solidFill>
                              <a:latin typeface="Cambria Math" panose="02040503050406030204" pitchFamily="18" charset="0"/>
                              <a:ea typeface="Cambria Math" panose="02040503050406030204" pitchFamily="18" charset="0"/>
                              <a:cs typeface="+mn-cs"/>
                            </a:rPr>
                            <m:t>𝑟</m:t>
                          </m:r>
                        </m:den>
                      </m:f>
                      <m:r>
                        <a:rPr lang="en-US" sz="1500" i="1" kern="1200">
                          <a:solidFill>
                            <a:prstClr val="black"/>
                          </a:solidFill>
                          <a:latin typeface="Cambria Math" panose="02040503050406030204" pitchFamily="18" charset="0"/>
                          <a:ea typeface="+mn-ea"/>
                          <a:cs typeface="+mn-cs"/>
                        </a:rPr>
                        <m:t> </m:t>
                      </m:r>
                      <m:sSup>
                        <m:sSupPr>
                          <m:ctrlPr>
                            <a:rPr lang="en-US" sz="1500" i="1" kern="1200">
                              <a:solidFill>
                                <a:prstClr val="black"/>
                              </a:solidFill>
                              <a:latin typeface="Cambria Math" panose="02040503050406030204" pitchFamily="18" charset="0"/>
                              <a:ea typeface="+mn-ea"/>
                              <a:cs typeface="+mn-cs"/>
                            </a:rPr>
                          </m:ctrlPr>
                        </m:sSupPr>
                        <m:e>
                          <m:r>
                            <a:rPr lang="en-US" sz="1500" i="1" kern="1200">
                              <a:solidFill>
                                <a:prstClr val="black"/>
                              </a:solidFill>
                              <a:latin typeface="Cambria Math" panose="02040503050406030204" pitchFamily="18" charset="0"/>
                              <a:ea typeface="+mn-ea"/>
                              <a:cs typeface="+mn-cs"/>
                            </a:rPr>
                            <m:t>𝑒</m:t>
                          </m:r>
                        </m:e>
                        <m:sup>
                          <m:r>
                            <a:rPr lang="en-US" sz="1500" i="1" kern="1200">
                              <a:solidFill>
                                <a:prstClr val="black"/>
                              </a:solidFill>
                              <a:latin typeface="Cambria Math" panose="02040503050406030204" pitchFamily="18" charset="0"/>
                              <a:ea typeface="+mn-ea"/>
                              <a:cs typeface="+mn-cs"/>
                            </a:rPr>
                            <m:t>−</m:t>
                          </m:r>
                          <m:f>
                            <m:fPr>
                              <m:type m:val="skw"/>
                              <m:ctrlPr>
                                <a:rPr lang="en-US" sz="1500" i="1" kern="1200">
                                  <a:solidFill>
                                    <a:prstClr val="black"/>
                                  </a:solidFill>
                                  <a:latin typeface="Cambria Math" panose="02040503050406030204" pitchFamily="18" charset="0"/>
                                  <a:ea typeface="+mn-ea"/>
                                  <a:cs typeface="+mn-cs"/>
                                </a:rPr>
                              </m:ctrlPr>
                            </m:fPr>
                            <m:num>
                              <m:r>
                                <a:rPr lang="en-US" sz="1500" i="1" kern="1200">
                                  <a:solidFill>
                                    <a:prstClr val="black"/>
                                  </a:solidFill>
                                  <a:latin typeface="Cambria Math" panose="02040503050406030204" pitchFamily="18" charset="0"/>
                                  <a:ea typeface="+mn-ea"/>
                                  <a:cs typeface="+mn-cs"/>
                                </a:rPr>
                                <m:t>𝑟</m:t>
                              </m:r>
                            </m:num>
                            <m:den>
                              <m:sSub>
                                <m:sSubPr>
                                  <m:ctrlPr>
                                    <a:rPr lang="en-US" sz="1500" i="1" kern="1200">
                                      <a:solidFill>
                                        <a:prstClr val="black"/>
                                      </a:solidFill>
                                      <a:latin typeface="Cambria Math" panose="02040503050406030204" pitchFamily="18" charset="0"/>
                                      <a:ea typeface="+mn-ea"/>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𝜆</m:t>
                                  </m:r>
                                </m:e>
                                <m:sub>
                                  <m:r>
                                    <a:rPr lang="en-US" sz="1500" i="1" kern="1200">
                                      <a:solidFill>
                                        <a:prstClr val="black"/>
                                      </a:solidFill>
                                      <a:latin typeface="Cambria Math" panose="02040503050406030204" pitchFamily="18" charset="0"/>
                                      <a:ea typeface="+mn-ea"/>
                                      <a:cs typeface="+mn-cs"/>
                                    </a:rPr>
                                    <m:t>𝐷</m:t>
                                  </m:r>
                                </m:sub>
                              </m:sSub>
                            </m:den>
                          </m:f>
                        </m:sup>
                      </m:sSup>
                    </m:oMath>
                  </m:oMathPara>
                </a14:m>
                <a:endParaRPr lang="en-US" sz="1350" kern="1200" dirty="0">
                  <a:solidFill>
                    <a:prstClr val="black"/>
                  </a:solidFill>
                  <a:latin typeface="Calibri" panose="020F0502020204030204"/>
                  <a:ea typeface="+mn-ea"/>
                  <a:cs typeface="+mn-cs"/>
                </a:endParaRPr>
              </a:p>
            </p:txBody>
          </p:sp>
        </mc:Choice>
        <mc:Fallback xmlns="">
          <p:sp>
            <p:nvSpPr>
              <p:cNvPr id="3" name="TextBox 2">
                <a:extLst>
                  <a:ext uri="{FF2B5EF4-FFF2-40B4-BE49-F238E27FC236}">
                    <a16:creationId xmlns:a16="http://schemas.microsoft.com/office/drawing/2014/main" id="{EED80347-FE38-C1BB-B04C-52F988C95E50}"/>
                  </a:ext>
                </a:extLst>
              </p:cNvPr>
              <p:cNvSpPr txBox="1">
                <a:spLocks noRot="1" noChangeAspect="1" noMove="1" noResize="1" noEditPoints="1" noAdjustHandles="1" noChangeArrowheads="1" noChangeShapeType="1" noTextEdit="1"/>
              </p:cNvSpPr>
              <p:nvPr/>
            </p:nvSpPr>
            <p:spPr>
              <a:xfrm>
                <a:off x="6395202" y="423373"/>
                <a:ext cx="2193549" cy="471347"/>
              </a:xfrm>
              <a:prstGeom prst="rect">
                <a:avLst/>
              </a:prstGeom>
              <a:blipFill>
                <a:blip r:embed="rId20"/>
                <a:stretch>
                  <a:fillRect l="-1667" t="-64103" r="-16389" b="-7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EAB88C-EF4E-44D8-81F0-B6F90CC31C96}"/>
                  </a:ext>
                </a:extLst>
              </p:cNvPr>
              <p:cNvSpPr txBox="1"/>
              <p:nvPr/>
            </p:nvSpPr>
            <p:spPr>
              <a:xfrm>
                <a:off x="6396892" y="426588"/>
                <a:ext cx="1590692" cy="471347"/>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sz="1500" i="1" kern="1200">
                              <a:solidFill>
                                <a:prstClr val="black"/>
                              </a:solidFill>
                              <a:latin typeface="Cambria Math" panose="02040503050406030204" pitchFamily="18" charset="0"/>
                              <a:ea typeface="+mn-ea"/>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𝜑</m:t>
                          </m:r>
                        </m:e>
                        <m:sub>
                          <m:r>
                            <a:rPr lang="en-US" sz="1500" i="1" kern="1200">
                              <a:solidFill>
                                <a:prstClr val="black"/>
                              </a:solidFill>
                              <a:latin typeface="Cambria Math" panose="02040503050406030204" pitchFamily="18" charset="0"/>
                              <a:ea typeface="+mn-ea"/>
                              <a:cs typeface="+mn-cs"/>
                            </a:rPr>
                            <m:t>𝑠𝑡𝑎𝑡</m:t>
                          </m:r>
                        </m:sub>
                      </m:sSub>
                      <m:d>
                        <m:dPr>
                          <m:ctrlPr>
                            <a:rPr lang="en-US" sz="1500" i="1" kern="1200">
                              <a:solidFill>
                                <a:prstClr val="black"/>
                              </a:solidFill>
                              <a:latin typeface="Cambria Math" panose="02040503050406030204" pitchFamily="18" charset="0"/>
                              <a:ea typeface="+mn-ea"/>
                              <a:cs typeface="+mn-cs"/>
                            </a:rPr>
                          </m:ctrlPr>
                        </m:dPr>
                        <m:e>
                          <m:r>
                            <a:rPr lang="en-US" sz="1500" i="1" kern="1200">
                              <a:solidFill>
                                <a:prstClr val="black"/>
                              </a:solidFill>
                              <a:latin typeface="Cambria Math" panose="02040503050406030204" pitchFamily="18" charset="0"/>
                              <a:ea typeface="+mn-ea"/>
                              <a:cs typeface="+mn-cs"/>
                            </a:rPr>
                            <m:t>𝑟</m:t>
                          </m:r>
                        </m:e>
                      </m:d>
                      <m:r>
                        <a:rPr lang="en-US" sz="1500" i="1" kern="1200">
                          <a:solidFill>
                            <a:prstClr val="black"/>
                          </a:solidFill>
                          <a:latin typeface="Cambria Math" panose="02040503050406030204" pitchFamily="18" charset="0"/>
                          <a:ea typeface="+mn-ea"/>
                          <a:cs typeface="+mn-cs"/>
                        </a:rPr>
                        <m:t>= </m:t>
                      </m:r>
                      <m:f>
                        <m:fPr>
                          <m:ctrlPr>
                            <a:rPr lang="en-US" sz="1500" i="1" kern="1200">
                              <a:solidFill>
                                <a:prstClr val="black"/>
                              </a:solidFill>
                              <a:latin typeface="Cambria Math" panose="02040503050406030204" pitchFamily="18" charset="0"/>
                              <a:ea typeface="+mn-ea"/>
                              <a:cs typeface="+mn-cs"/>
                            </a:rPr>
                          </m:ctrlPr>
                        </m:fPr>
                        <m:num>
                          <m:r>
                            <a:rPr lang="en-US" sz="1500" i="1" kern="1200">
                              <a:solidFill>
                                <a:prstClr val="black"/>
                              </a:solidFill>
                              <a:latin typeface="Cambria Math" panose="02040503050406030204" pitchFamily="18" charset="0"/>
                              <a:ea typeface="+mn-ea"/>
                              <a:cs typeface="+mn-cs"/>
                            </a:rPr>
                            <m:t>𝑍𝑒</m:t>
                          </m:r>
                        </m:num>
                        <m:den>
                          <m:r>
                            <a:rPr lang="en-US" sz="1500" i="1" kern="1200">
                              <a:solidFill>
                                <a:prstClr val="black"/>
                              </a:solidFill>
                              <a:latin typeface="Cambria Math" panose="02040503050406030204" pitchFamily="18" charset="0"/>
                              <a:ea typeface="+mn-ea"/>
                              <a:cs typeface="+mn-cs"/>
                            </a:rPr>
                            <m:t>4</m:t>
                          </m:r>
                          <m:r>
                            <a:rPr lang="en-US" sz="1500" i="1" kern="1200">
                              <a:solidFill>
                                <a:prstClr val="black"/>
                              </a:solidFill>
                              <a:latin typeface="Cambria Math" panose="02040503050406030204" pitchFamily="18" charset="0"/>
                              <a:ea typeface="Cambria Math" panose="02040503050406030204" pitchFamily="18" charset="0"/>
                              <a:cs typeface="+mn-cs"/>
                            </a:rPr>
                            <m:t>𝜋</m:t>
                          </m:r>
                          <m:r>
                            <a:rPr lang="en-US" sz="1500" i="1" kern="1200">
                              <a:solidFill>
                                <a:prstClr val="black"/>
                              </a:solidFill>
                              <a:latin typeface="Cambria Math" panose="02040503050406030204" pitchFamily="18" charset="0"/>
                              <a:ea typeface="Cambria Math" panose="02040503050406030204" pitchFamily="18" charset="0"/>
                              <a:cs typeface="+mn-cs"/>
                            </a:rPr>
                            <m:t> </m:t>
                          </m:r>
                          <m:sSub>
                            <m:sSubPr>
                              <m:ctrlPr>
                                <a:rPr lang="en-US" sz="1500" i="1" kern="1200">
                                  <a:solidFill>
                                    <a:prstClr val="black"/>
                                  </a:solidFill>
                                  <a:latin typeface="Cambria Math" panose="02040503050406030204" pitchFamily="18" charset="0"/>
                                  <a:ea typeface="Cambria Math" panose="02040503050406030204" pitchFamily="18" charset="0"/>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𝜀</m:t>
                              </m:r>
                            </m:e>
                            <m:sub>
                              <m:r>
                                <a:rPr lang="en-US" sz="1500" i="1" kern="1200">
                                  <a:solidFill>
                                    <a:prstClr val="black"/>
                                  </a:solidFill>
                                  <a:latin typeface="Cambria Math" panose="02040503050406030204" pitchFamily="18" charset="0"/>
                                  <a:ea typeface="Cambria Math" panose="02040503050406030204" pitchFamily="18" charset="0"/>
                                  <a:cs typeface="+mn-cs"/>
                                </a:rPr>
                                <m:t>0</m:t>
                              </m:r>
                            </m:sub>
                          </m:sSub>
                          <m:r>
                            <a:rPr lang="en-US" sz="1500" i="1" kern="1200">
                              <a:solidFill>
                                <a:prstClr val="black"/>
                              </a:solidFill>
                              <a:latin typeface="Cambria Math" panose="02040503050406030204" pitchFamily="18" charset="0"/>
                              <a:ea typeface="Cambria Math" panose="02040503050406030204" pitchFamily="18" charset="0"/>
                              <a:cs typeface="+mn-cs"/>
                            </a:rPr>
                            <m:t> </m:t>
                          </m:r>
                          <m:r>
                            <a:rPr lang="en-US" sz="1500" i="1" kern="1200">
                              <a:solidFill>
                                <a:prstClr val="black"/>
                              </a:solidFill>
                              <a:latin typeface="Cambria Math" panose="02040503050406030204" pitchFamily="18" charset="0"/>
                              <a:ea typeface="Cambria Math" panose="02040503050406030204" pitchFamily="18" charset="0"/>
                              <a:cs typeface="+mn-cs"/>
                            </a:rPr>
                            <m:t>𝑟</m:t>
                          </m:r>
                        </m:den>
                      </m:f>
                    </m:oMath>
                  </m:oMathPara>
                </a14:m>
                <a:endParaRPr lang="en-US" sz="1350" kern="1200" dirty="0">
                  <a:solidFill>
                    <a:prstClr val="black"/>
                  </a:solidFill>
                  <a:latin typeface="Calibri" panose="020F0502020204030204"/>
                  <a:ea typeface="+mn-ea"/>
                  <a:cs typeface="+mn-cs"/>
                </a:endParaRPr>
              </a:p>
            </p:txBody>
          </p:sp>
        </mc:Choice>
        <mc:Fallback xmlns="">
          <p:sp>
            <p:nvSpPr>
              <p:cNvPr id="7" name="TextBox 6">
                <a:extLst>
                  <a:ext uri="{FF2B5EF4-FFF2-40B4-BE49-F238E27FC236}">
                    <a16:creationId xmlns:a16="http://schemas.microsoft.com/office/drawing/2014/main" id="{09EAB88C-EF4E-44D8-81F0-B6F90CC31C96}"/>
                  </a:ext>
                </a:extLst>
              </p:cNvPr>
              <p:cNvSpPr txBox="1">
                <a:spLocks noRot="1" noChangeAspect="1" noMove="1" noResize="1" noEditPoints="1" noAdjustHandles="1" noChangeArrowheads="1" noChangeShapeType="1" noTextEdit="1"/>
              </p:cNvSpPr>
              <p:nvPr/>
            </p:nvSpPr>
            <p:spPr>
              <a:xfrm>
                <a:off x="6396892" y="426588"/>
                <a:ext cx="1590692" cy="471347"/>
              </a:xfrm>
              <a:prstGeom prst="rect">
                <a:avLst/>
              </a:prstGeom>
              <a:blipFill>
                <a:blip r:embed="rId21"/>
                <a:stretch>
                  <a:fillRect l="-2299" t="-1299" r="-1149" b="-9091"/>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53B117B9-A0FC-3E6D-5361-1A03F5E44B8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7015" y="3808775"/>
            <a:ext cx="2205306" cy="5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0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16" name="Picture 15">
            <a:extLst>
              <a:ext uri="{FF2B5EF4-FFF2-40B4-BE49-F238E27FC236}">
                <a16:creationId xmlns:a16="http://schemas.microsoft.com/office/drawing/2014/main" id="{86D3E0BC-F12E-4724-A576-68801D395FE4}"/>
              </a:ext>
            </a:extLst>
          </p:cNvPr>
          <p:cNvPicPr>
            <a:picLocks noChangeAspect="1"/>
          </p:cNvPicPr>
          <p:nvPr/>
        </p:nvPicPr>
        <p:blipFill rotWithShape="1">
          <a:blip r:embed="rId3">
            <a:extLst>
              <a:ext uri="{28A0092B-C50C-407E-A947-70E740481C1C}">
                <a14:useLocalDpi xmlns:a14="http://schemas.microsoft.com/office/drawing/2010/main" val="0"/>
              </a:ext>
            </a:extLst>
          </a:blip>
          <a:srcRect b="19321"/>
          <a:stretch/>
        </p:blipFill>
        <p:spPr>
          <a:xfrm>
            <a:off x="6030803" y="1079744"/>
            <a:ext cx="3002579" cy="1617664"/>
          </a:xfrm>
          <a:prstGeom prst="rect">
            <a:avLst/>
          </a:prstGeom>
        </p:spPr>
      </p:pic>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38</a:t>
            </a:fld>
            <a:endParaRPr kern="1200" dirty="0">
              <a:solidFill>
                <a:srgbClr val="44546A"/>
              </a:solidFill>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F2C10A91-B3A2-F3FB-994B-CB9A584BCB3D}"/>
                  </a:ext>
                </a:extLst>
              </p:cNvPr>
              <p:cNvSpPr txBox="1">
                <a:spLocks/>
              </p:cNvSpPr>
              <p:nvPr/>
            </p:nvSpPr>
            <p:spPr>
              <a:xfrm>
                <a:off x="329608" y="675765"/>
                <a:ext cx="6093960" cy="3837263"/>
              </a:xfrm>
              <a:prstGeom prst="rect">
                <a:avLst/>
              </a:prstGeom>
              <a:noFill/>
              <a:ln>
                <a:noFill/>
              </a:ln>
            </p:spPr>
            <p:txBody>
              <a:bodyPr spcFirstLastPara="1" vert="horz" wrap="square" lIns="91425" tIns="91425" rIns="91425" bIns="91425" rtlCol="0" anchor="t" anchorCtr="0">
                <a:normAutofit/>
              </a:bodyPr>
              <a:lstStyle>
                <a:lvl1pPr marL="457189" lvl="0" indent="-342892"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297" indent="0" algn="l">
                  <a:buNone/>
                </a:pPr>
                <a:r>
                  <a:rPr lang="en-US" sz="1800" b="0" i="0" dirty="0">
                    <a:effectLst/>
                  </a:rPr>
                  <a:t>The </a:t>
                </a:r>
                <a:r>
                  <a:rPr lang="en-US" sz="1800" b="1" i="0" dirty="0">
                    <a:effectLst/>
                  </a:rPr>
                  <a:t>enhancement</a:t>
                </a:r>
                <a:r>
                  <a:rPr lang="en-US" sz="1800" b="0" i="0" dirty="0">
                    <a:effectLst/>
                  </a:rPr>
                  <a:t> of a nuclear reaction process by screening </a:t>
                </a:r>
              </a:p>
              <a:p>
                <a:pPr marL="114297" indent="0" algn="l">
                  <a:buNone/>
                </a:pPr>
                <a:r>
                  <a:rPr lang="en-US" sz="1800" b="0" i="0" dirty="0">
                    <a:effectLst/>
                  </a:rPr>
                  <a:t>is related to the WKB probability of </a:t>
                </a:r>
                <a:r>
                  <a:rPr lang="en-US" sz="1800" b="1" i="0" dirty="0">
                    <a:effectLst/>
                  </a:rPr>
                  <a:t>tunneling</a:t>
                </a:r>
                <a:r>
                  <a:rPr lang="en-US" sz="1800" b="0" i="0" dirty="0">
                    <a:effectLst/>
                  </a:rPr>
                  <a:t> through the</a:t>
                </a:r>
              </a:p>
              <a:p>
                <a:pPr marL="114297" indent="0" algn="l">
                  <a:buNone/>
                </a:pPr>
                <a:r>
                  <a:rPr lang="en-US" sz="1800" b="0" i="0" dirty="0">
                    <a:effectLst/>
                  </a:rPr>
                  <a:t> </a:t>
                </a:r>
                <a:r>
                  <a:rPr lang="en-US" sz="1800" b="1" i="0" dirty="0">
                    <a:effectLst/>
                  </a:rPr>
                  <a:t>Coulomb barrier</a:t>
                </a:r>
                <a:r>
                  <a:rPr lang="en-US" sz="1800" b="0" i="0" dirty="0">
                    <a:effectLst/>
                  </a:rPr>
                  <a:t>.</a:t>
                </a:r>
              </a:p>
              <a:p>
                <a:pPr marL="114297" indent="0">
                  <a:buNone/>
                </a:pPr>
                <a:endParaRPr lang="en-US" sz="1400" b="0" i="0" dirty="0">
                  <a:solidFill>
                    <a:srgbClr val="495365"/>
                  </a:solidFill>
                  <a:effectLst/>
                </a:endParaRPr>
              </a:p>
              <a:p>
                <a:pPr marL="114297" indent="0">
                  <a:buNone/>
                </a:pPr>
                <a:endParaRPr lang="en-US" sz="1400" b="0" i="0" dirty="0">
                  <a:solidFill>
                    <a:srgbClr val="495365"/>
                  </a:solidFill>
                  <a:effectLst/>
                </a:endParaRPr>
              </a:p>
              <a:p>
                <a:pPr marL="114297" indent="0">
                  <a:buNone/>
                </a:pPr>
                <a:br>
                  <a:rPr lang="en-US" sz="1800" b="0" i="0" dirty="0">
                    <a:solidFill>
                      <a:srgbClr val="495365"/>
                    </a:solidFill>
                    <a:effectLst/>
                  </a:rPr>
                </a:br>
                <a:r>
                  <a:rPr lang="en-US" sz="1600" b="0" i="0" dirty="0">
                    <a:effectLst/>
                  </a:rPr>
                  <a:t>In the weak screening limit, the screening charge density is </a:t>
                </a:r>
                <a:r>
                  <a:rPr lang="en-US" sz="1600" b="1" i="0" dirty="0">
                    <a:effectLst/>
                  </a:rPr>
                  <a:t>almost constant </a:t>
                </a:r>
                <a:r>
                  <a:rPr lang="en-US" sz="1600" b="0" i="0" dirty="0">
                    <a:effectLst/>
                  </a:rPr>
                  <a:t>on scales less than </a:t>
                </a:r>
                <a14:m>
                  <m:oMath xmlns:m="http://schemas.openxmlformats.org/officeDocument/2006/math">
                    <m:sSub>
                      <m:sSubPr>
                        <m:ctrlPr>
                          <a:rPr lang="en-US" sz="1600" b="0" i="1" dirty="0" smtClean="0">
                            <a:effectLst/>
                            <a:latin typeface="Cambria Math" panose="02040503050406030204" pitchFamily="18" charset="0"/>
                          </a:rPr>
                        </m:ctrlPr>
                      </m:sSubPr>
                      <m:e>
                        <m:r>
                          <a:rPr lang="en-US" sz="1600" b="0" i="1" dirty="0" smtClean="0">
                            <a:effectLst/>
                            <a:latin typeface="Cambria Math" panose="02040503050406030204" pitchFamily="18" charset="0"/>
                          </a:rPr>
                          <m:t>𝜆</m:t>
                        </m:r>
                      </m:e>
                      <m:sub>
                        <m:r>
                          <a:rPr lang="en-US" sz="1600" b="0" i="1" dirty="0" smtClean="0">
                            <a:effectLst/>
                            <a:latin typeface="Cambria Math" panose="02040503050406030204" pitchFamily="18" charset="0"/>
                          </a:rPr>
                          <m:t>𝐷</m:t>
                        </m:r>
                      </m:sub>
                    </m:sSub>
                  </m:oMath>
                </a14:m>
                <a:r>
                  <a:rPr lang="en-US" sz="1600" b="0" i="0" dirty="0">
                    <a:effectLst/>
                  </a:rPr>
                  <a:t>, we can then approximate the </a:t>
                </a:r>
                <a:r>
                  <a:rPr lang="en-US" sz="1600" dirty="0"/>
                  <a:t>screening</a:t>
                </a:r>
                <a:r>
                  <a:rPr lang="en-US" sz="1600" b="0" i="0" dirty="0">
                    <a:effectLst/>
                  </a:rPr>
                  <a:t> potential energy </a:t>
                </a:r>
                <a14:m>
                  <m:oMath xmlns:m="http://schemas.openxmlformats.org/officeDocument/2006/math">
                    <m:r>
                      <a:rPr lang="en-US" sz="1600" b="0" i="1" smtClean="0">
                        <a:effectLst/>
                        <a:latin typeface="Cambria Math" panose="02040503050406030204" pitchFamily="18" charset="0"/>
                      </a:rPr>
                      <m:t>𝑈</m:t>
                    </m:r>
                    <m:d>
                      <m:dPr>
                        <m:ctrlPr>
                          <a:rPr lang="en-US" sz="1600" b="0" i="1" smtClean="0">
                            <a:effectLst/>
                            <a:latin typeface="Cambria Math" panose="02040503050406030204" pitchFamily="18" charset="0"/>
                          </a:rPr>
                        </m:ctrlPr>
                      </m:dPr>
                      <m:e>
                        <m:r>
                          <a:rPr lang="en-US" sz="1600" b="0" i="1" smtClean="0">
                            <a:effectLst/>
                            <a:latin typeface="Cambria Math" panose="02040503050406030204" pitchFamily="18" charset="0"/>
                          </a:rPr>
                          <m:t>𝑟</m:t>
                        </m:r>
                      </m:e>
                    </m:d>
                    <m:r>
                      <a:rPr lang="en-US" sz="1600" b="0" i="1" smtClean="0">
                        <a:effectLst/>
                        <a:latin typeface="Cambria Math" panose="02040503050406030204" pitchFamily="18" charset="0"/>
                      </a:rPr>
                      <m:t>−</m:t>
                    </m:r>
                    <m:sSub>
                      <m:sSubPr>
                        <m:ctrlPr>
                          <a:rPr lang="en-US" sz="1600" b="0" i="1" smtClean="0">
                            <a:effectLst/>
                            <a:latin typeface="Cambria Math" panose="02040503050406030204" pitchFamily="18" charset="0"/>
                          </a:rPr>
                        </m:ctrlPr>
                      </m:sSubPr>
                      <m:e>
                        <m:r>
                          <a:rPr lang="en-US" sz="1600" b="0" i="1" smtClean="0">
                            <a:effectLst/>
                            <a:latin typeface="Cambria Math" panose="02040503050406030204" pitchFamily="18" charset="0"/>
                          </a:rPr>
                          <m:t>𝑈</m:t>
                        </m:r>
                      </m:e>
                      <m:sub>
                        <m:r>
                          <a:rPr lang="en-US" sz="1600" b="0" i="1" smtClean="0">
                            <a:effectLst/>
                            <a:latin typeface="Cambria Math" panose="02040503050406030204" pitchFamily="18" charset="0"/>
                          </a:rPr>
                          <m:t>𝑣𝑎𝑐</m:t>
                        </m:r>
                      </m:sub>
                    </m:sSub>
                    <m:d>
                      <m:dPr>
                        <m:ctrlPr>
                          <a:rPr lang="en-US" sz="1600" b="0" i="1" smtClean="0">
                            <a:effectLst/>
                            <a:latin typeface="Cambria Math" panose="02040503050406030204" pitchFamily="18" charset="0"/>
                          </a:rPr>
                        </m:ctrlPr>
                      </m:dPr>
                      <m:e>
                        <m:r>
                          <a:rPr lang="en-US" sz="1600" b="0" i="1" smtClean="0">
                            <a:effectLst/>
                            <a:latin typeface="Cambria Math" panose="02040503050406030204" pitchFamily="18" charset="0"/>
                          </a:rPr>
                          <m:t>𝑟</m:t>
                        </m:r>
                      </m:e>
                    </m:d>
                    <m:r>
                      <a:rPr lang="en-US" sz="1600" b="0" i="1" smtClean="0">
                        <a:effectLst/>
                        <a:latin typeface="Cambria Math" panose="02040503050406030204" pitchFamily="18" charset="0"/>
                      </a:rPr>
                      <m:t>=</m:t>
                    </m:r>
                    <m:sSub>
                      <m:sSubPr>
                        <m:ctrlPr>
                          <a:rPr lang="en-US" sz="1600" b="0" i="1" smtClean="0">
                            <a:effectLst/>
                            <a:latin typeface="Cambria Math" panose="02040503050406030204" pitchFamily="18" charset="0"/>
                          </a:rPr>
                        </m:ctrlPr>
                      </m:sSubPr>
                      <m:e>
                        <m:r>
                          <a:rPr lang="en-US" sz="1600" b="0" i="1" smtClean="0">
                            <a:effectLst/>
                            <a:latin typeface="Cambria Math" panose="02040503050406030204" pitchFamily="18" charset="0"/>
                          </a:rPr>
                          <m:t>𝑈</m:t>
                        </m:r>
                      </m:e>
                      <m:sub>
                        <m:r>
                          <a:rPr lang="en-US" sz="1600" b="0" i="1" smtClean="0">
                            <a:effectLst/>
                            <a:latin typeface="Cambria Math" panose="02040503050406030204" pitchFamily="18" charset="0"/>
                          </a:rPr>
                          <m:t>𝑖𝑛𝑑</m:t>
                        </m:r>
                      </m:sub>
                    </m:sSub>
                    <m:r>
                      <a:rPr lang="en-US" sz="1600" b="0" i="1" smtClean="0">
                        <a:effectLst/>
                        <a:latin typeface="Cambria Math" panose="02040503050406030204" pitchFamily="18" charset="0"/>
                      </a:rPr>
                      <m:t>(</m:t>
                    </m:r>
                    <m:r>
                      <a:rPr lang="en-US" sz="1600" b="0" i="1" smtClean="0">
                        <a:effectLst/>
                        <a:latin typeface="Cambria Math" panose="02040503050406030204" pitchFamily="18" charset="0"/>
                      </a:rPr>
                      <m:t>𝑟</m:t>
                    </m:r>
                    <m:r>
                      <a:rPr lang="en-US" sz="1600" b="0" i="1" smtClean="0">
                        <a:effectLst/>
                        <a:latin typeface="Cambria Math" panose="02040503050406030204" pitchFamily="18" charset="0"/>
                      </a:rPr>
                      <m:t>)</m:t>
                    </m:r>
                  </m:oMath>
                </a14:m>
                <a:r>
                  <a:rPr lang="en-US" sz="1600" b="0" i="0" dirty="0">
                    <a:effectLst/>
                  </a:rPr>
                  <a:t> as a constant, with its </a:t>
                </a:r>
                <a:r>
                  <a:rPr lang="en-US" sz="1600" b="1" i="0" dirty="0">
                    <a:effectLst/>
                  </a:rPr>
                  <a:t>value at the origin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𝑈</m:t>
                        </m:r>
                      </m:e>
                      <m:sub>
                        <m:r>
                          <a:rPr lang="en-US" sz="1600" i="1">
                            <a:latin typeface="Cambria Math" panose="02040503050406030204" pitchFamily="18" charset="0"/>
                          </a:rPr>
                          <m:t>𝑖𝑛𝑑</m:t>
                        </m:r>
                      </m:sub>
                    </m:sSub>
                    <m:r>
                      <a:rPr lang="en-US" sz="1600" i="1">
                        <a:latin typeface="Cambria Math" panose="02040503050406030204" pitchFamily="18" charset="0"/>
                      </a:rPr>
                      <m:t>(</m:t>
                    </m:r>
                    <m:r>
                      <a:rPr lang="en-US" sz="1600" b="0" i="1" smtClean="0">
                        <a:latin typeface="Cambria Math" panose="02040503050406030204" pitchFamily="18" charset="0"/>
                      </a:rPr>
                      <m:t>0</m:t>
                    </m:r>
                    <m:r>
                      <a:rPr lang="en-US" sz="1600" i="1">
                        <a:latin typeface="Cambria Math" panose="02040503050406030204" pitchFamily="18" charset="0"/>
                      </a:rPr>
                      <m:t>)</m:t>
                    </m:r>
                  </m:oMath>
                </a14:m>
                <a:r>
                  <a:rPr lang="en-US" sz="1600" dirty="0"/>
                  <a:t> </a:t>
                </a:r>
                <a:r>
                  <a:rPr lang="en-US" sz="1600" b="0" i="0" dirty="0">
                    <a:effectLst/>
                  </a:rPr>
                  <a:t>. </a:t>
                </a:r>
                <a:endParaRPr lang="en-US" sz="1800" dirty="0"/>
              </a:p>
              <a:p>
                <a:pPr>
                  <a:buClrTx/>
                </a:pPr>
                <a:endParaRPr lang="en-US" dirty="0"/>
              </a:p>
              <a:p>
                <a:pPr>
                  <a:buClrTx/>
                </a:pPr>
                <a:endParaRPr lang="en-US" dirty="0"/>
              </a:p>
              <a:p>
                <a:pPr>
                  <a:buClrTx/>
                </a:pPr>
                <a:endParaRPr lang="en-US" dirty="0"/>
              </a:p>
              <a:p>
                <a:pPr>
                  <a:buClrTx/>
                </a:pPr>
                <a:endParaRPr lang="en-US" dirty="0"/>
              </a:p>
              <a:p>
                <a:pPr>
                  <a:buClrTx/>
                </a:pPr>
                <a:endParaRPr lang="en-US" dirty="0"/>
              </a:p>
            </p:txBody>
          </p:sp>
        </mc:Choice>
        <mc:Fallback xmlns="">
          <p:sp>
            <p:nvSpPr>
              <p:cNvPr id="2" name="Content Placeholder 2">
                <a:extLst>
                  <a:ext uri="{FF2B5EF4-FFF2-40B4-BE49-F238E27FC236}">
                    <a16:creationId xmlns:a16="http://schemas.microsoft.com/office/drawing/2014/main" id="{F2C10A91-B3A2-F3FB-994B-CB9A584BCB3D}"/>
                  </a:ext>
                </a:extLst>
              </p:cNvPr>
              <p:cNvSpPr txBox="1">
                <a:spLocks noRot="1" noChangeAspect="1" noMove="1" noResize="1" noEditPoints="1" noAdjustHandles="1" noChangeArrowheads="1" noChangeShapeType="1" noTextEdit="1"/>
              </p:cNvSpPr>
              <p:nvPr/>
            </p:nvSpPr>
            <p:spPr>
              <a:xfrm>
                <a:off x="329608" y="675765"/>
                <a:ext cx="6093960" cy="3837263"/>
              </a:xfrm>
              <a:prstGeom prst="rect">
                <a:avLst/>
              </a:prstGeom>
              <a:blipFill>
                <a:blip r:embed="rId4"/>
                <a:stretch>
                  <a:fillRect/>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D50306C7-ACE4-2D44-1758-EE421677E2A4}"/>
              </a:ext>
            </a:extLst>
          </p:cNvPr>
          <p:cNvPicPr>
            <a:picLocks noChangeAspect="1"/>
          </p:cNvPicPr>
          <p:nvPr/>
        </p:nvPicPr>
        <p:blipFill>
          <a:blip r:embed="rId5"/>
          <a:stretch>
            <a:fillRect/>
          </a:stretch>
        </p:blipFill>
        <p:spPr>
          <a:xfrm>
            <a:off x="839623" y="1735933"/>
            <a:ext cx="3997235" cy="707540"/>
          </a:xfrm>
          <a:prstGeom prst="rect">
            <a:avLst/>
          </a:prstGeom>
        </p:spPr>
      </p:pic>
      <p:sp>
        <p:nvSpPr>
          <p:cNvPr id="8" name="TextBox 7">
            <a:extLst>
              <a:ext uri="{FF2B5EF4-FFF2-40B4-BE49-F238E27FC236}">
                <a16:creationId xmlns:a16="http://schemas.microsoft.com/office/drawing/2014/main" id="{24FAD813-92C4-B46B-3C83-A7947412CE5B}"/>
              </a:ext>
            </a:extLst>
          </p:cNvPr>
          <p:cNvSpPr txBox="1"/>
          <p:nvPr/>
        </p:nvSpPr>
        <p:spPr>
          <a:xfrm>
            <a:off x="3785830" y="3374353"/>
            <a:ext cx="2884444" cy="325538"/>
          </a:xfrm>
          <a:prstGeom prst="rect">
            <a:avLst/>
          </a:prstGeom>
          <a:noFill/>
        </p:spPr>
        <p:txBody>
          <a:bodyPr wrap="square">
            <a:spAutoFit/>
          </a:bodyPr>
          <a:lstStyle/>
          <a:p>
            <a:pPr marL="590536" lvl="1" defTabSz="685800">
              <a:lnSpc>
                <a:spcPct val="115000"/>
              </a:lnSpc>
              <a:buClrTx/>
              <a:buSzPts val="1500"/>
            </a:pPr>
            <a:r>
              <a:rPr lang="en-US" u="sng" kern="1200" dirty="0">
                <a:solidFill>
                  <a:srgbClr val="C00000"/>
                </a:solidFill>
                <a:latin typeface="Calibri" panose="020F0502020204030204"/>
                <a:ea typeface="+mn-ea"/>
                <a:cs typeface="+mn-cs"/>
              </a:rPr>
              <a:t>Damped-dynamic Screening</a:t>
            </a:r>
            <a:endParaRPr lang="en-US" u="sng" kern="1200" dirty="0">
              <a:solidFill>
                <a:prstClr val="black"/>
              </a:solidFill>
              <a:latin typeface="Calibri" panose="020F0502020204030204"/>
              <a:ea typeface="+mn-ea"/>
              <a:cs typeface="+mn-cs"/>
            </a:endParaRPr>
          </a:p>
        </p:txBody>
      </p:sp>
      <p:grpSp>
        <p:nvGrpSpPr>
          <p:cNvPr id="30" name="Group 29">
            <a:extLst>
              <a:ext uri="{FF2B5EF4-FFF2-40B4-BE49-F238E27FC236}">
                <a16:creationId xmlns:a16="http://schemas.microsoft.com/office/drawing/2014/main" id="{7612FD7D-9B3A-26F8-BA41-64FC1041EC4C}"/>
              </a:ext>
            </a:extLst>
          </p:cNvPr>
          <p:cNvGrpSpPr/>
          <p:nvPr/>
        </p:nvGrpSpPr>
        <p:grpSpPr>
          <a:xfrm>
            <a:off x="3148382" y="3720968"/>
            <a:ext cx="3015285" cy="670348"/>
            <a:chOff x="3542937" y="3497918"/>
            <a:chExt cx="3490105" cy="775908"/>
          </a:xfrm>
        </p:grpSpPr>
        <p:pic>
          <p:nvPicPr>
            <p:cNvPr id="7170" name="Picture 2">
              <a:extLst>
                <a:ext uri="{FF2B5EF4-FFF2-40B4-BE49-F238E27FC236}">
                  <a16:creationId xmlns:a16="http://schemas.microsoft.com/office/drawing/2014/main" id="{A10D44FF-8B66-B84E-0048-CD71517759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003"/>
            <a:stretch/>
          </p:blipFill>
          <p:spPr bwMode="auto">
            <a:xfrm>
              <a:off x="3542937" y="3556132"/>
              <a:ext cx="3490105" cy="6368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32E5B13-9E88-7EC2-86F6-B0145170DB22}"/>
                </a:ext>
              </a:extLst>
            </p:cNvPr>
            <p:cNvSpPr/>
            <p:nvPr/>
          </p:nvSpPr>
          <p:spPr>
            <a:xfrm>
              <a:off x="6025687" y="3497918"/>
              <a:ext cx="752634" cy="775908"/>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FB9B2D5-2DDA-E998-AED2-CE00081BC3FD}"/>
                  </a:ext>
                </a:extLst>
              </p:cNvPr>
              <p:cNvSpPr txBox="1"/>
              <p:nvPr/>
            </p:nvSpPr>
            <p:spPr>
              <a:xfrm>
                <a:off x="7424938" y="1185865"/>
                <a:ext cx="1366335"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𝑈</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𝑟</m:t>
                          </m:r>
                        </m:e>
                      </m:d>
                      <m:r>
                        <a:rPr lang="en-US" sz="1050" b="0" i="1" smtClean="0">
                          <a:latin typeface="Cambria Math" panose="02040503050406030204" pitchFamily="18" charset="0"/>
                        </a:rPr>
                        <m:t>−</m:t>
                      </m:r>
                      <m:r>
                        <a:rPr lang="en-US" sz="1050" b="0" i="1" smtClean="0">
                          <a:latin typeface="Cambria Math" panose="02040503050406030204" pitchFamily="18" charset="0"/>
                        </a:rPr>
                        <m:t>𝐼𝑛𝑡𝑒𝑟𝑛𝑢𝑐𝑙𝑒𝑎𝑟</m:t>
                      </m:r>
                    </m:oMath>
                  </m:oMathPara>
                </a14:m>
                <a:endParaRPr lang="en-US" sz="105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 </m:t>
                      </m:r>
                      <m:r>
                        <a:rPr lang="en-US" sz="1050" b="0" i="1" smtClean="0">
                          <a:latin typeface="Cambria Math" panose="02040503050406030204" pitchFamily="18" charset="0"/>
                        </a:rPr>
                        <m:t>𝑆𝑐𝑟𝑒𝑒𝑛𝑖𝑛𝑒𝑑</m:t>
                      </m:r>
                      <m:r>
                        <a:rPr lang="en-US" sz="1050" b="0" i="1" smtClean="0">
                          <a:latin typeface="Cambria Math" panose="02040503050406030204" pitchFamily="18" charset="0"/>
                        </a:rPr>
                        <m:t> </m:t>
                      </m:r>
                      <m:r>
                        <a:rPr lang="en-US" sz="1050" b="0" i="1" smtClean="0">
                          <a:latin typeface="Cambria Math" panose="02040503050406030204" pitchFamily="18" charset="0"/>
                        </a:rPr>
                        <m:t>𝑝𝑜𝑡𝑒𝑡𝑛𝑖𝑎𝑙</m:t>
                      </m:r>
                      <m:r>
                        <a:rPr lang="en-US" sz="1050" b="0" i="1" smtClean="0">
                          <a:latin typeface="Cambria Math" panose="02040503050406030204" pitchFamily="18" charset="0"/>
                        </a:rPr>
                        <m:t> </m:t>
                      </m:r>
                    </m:oMath>
                  </m:oMathPara>
                </a14:m>
                <a:endParaRPr lang="en-US" sz="1050" dirty="0"/>
              </a:p>
            </p:txBody>
          </p:sp>
        </mc:Choice>
        <mc:Fallback xmlns="">
          <p:sp>
            <p:nvSpPr>
              <p:cNvPr id="5" name="TextBox 4">
                <a:extLst>
                  <a:ext uri="{FF2B5EF4-FFF2-40B4-BE49-F238E27FC236}">
                    <a16:creationId xmlns:a16="http://schemas.microsoft.com/office/drawing/2014/main" id="{1FB9B2D5-2DDA-E998-AED2-CE00081BC3FD}"/>
                  </a:ext>
                </a:extLst>
              </p:cNvPr>
              <p:cNvSpPr txBox="1">
                <a:spLocks noRot="1" noChangeAspect="1" noMove="1" noResize="1" noEditPoints="1" noAdjustHandles="1" noChangeArrowheads="1" noChangeShapeType="1" noTextEdit="1"/>
              </p:cNvSpPr>
              <p:nvPr/>
            </p:nvSpPr>
            <p:spPr>
              <a:xfrm>
                <a:off x="7424938" y="1185865"/>
                <a:ext cx="1366335" cy="323165"/>
              </a:xfrm>
              <a:prstGeom prst="rect">
                <a:avLst/>
              </a:prstGeom>
              <a:blipFill>
                <a:blip r:embed="rId8"/>
                <a:stretch>
                  <a:fillRect r="-893"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1EC4A0E-ECA4-684F-0144-E3C8DC83B1F0}"/>
                  </a:ext>
                </a:extLst>
              </p:cNvPr>
              <p:cNvSpPr txBox="1"/>
              <p:nvPr/>
            </p:nvSpPr>
            <p:spPr>
              <a:xfrm>
                <a:off x="7754890" y="2594396"/>
                <a:ext cx="52322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𝑈</m:t>
                          </m:r>
                        </m:e>
                        <m:sub>
                          <m:r>
                            <a:rPr lang="en-US" b="0" i="1" smtClean="0">
                              <a:solidFill>
                                <a:srgbClr val="C00000"/>
                              </a:solidFill>
                              <a:latin typeface="Cambria Math" panose="02040503050406030204" pitchFamily="18" charset="0"/>
                            </a:rPr>
                            <m:t>𝑖𝑛𝑑</m:t>
                          </m:r>
                        </m:sub>
                      </m:sSub>
                    </m:oMath>
                  </m:oMathPara>
                </a14:m>
                <a:endParaRPr lang="en-US" dirty="0"/>
              </a:p>
            </p:txBody>
          </p:sp>
        </mc:Choice>
        <mc:Fallback xmlns="">
          <p:sp>
            <p:nvSpPr>
              <p:cNvPr id="31" name="TextBox 30">
                <a:extLst>
                  <a:ext uri="{FF2B5EF4-FFF2-40B4-BE49-F238E27FC236}">
                    <a16:creationId xmlns:a16="http://schemas.microsoft.com/office/drawing/2014/main" id="{61EC4A0E-ECA4-684F-0144-E3C8DC83B1F0}"/>
                  </a:ext>
                </a:extLst>
              </p:cNvPr>
              <p:cNvSpPr txBox="1">
                <a:spLocks noRot="1" noChangeAspect="1" noMove="1" noResize="1" noEditPoints="1" noAdjustHandles="1" noChangeArrowheads="1" noChangeShapeType="1" noTextEdit="1"/>
              </p:cNvSpPr>
              <p:nvPr/>
            </p:nvSpPr>
            <p:spPr>
              <a:xfrm>
                <a:off x="7754890" y="2594396"/>
                <a:ext cx="523220" cy="215444"/>
              </a:xfrm>
              <a:prstGeom prst="rect">
                <a:avLst/>
              </a:prstGeom>
              <a:blipFill>
                <a:blip r:embed="rId9"/>
                <a:stretch>
                  <a:fillRect l="-1163"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3DD0C2C-B385-D10F-C618-84D0F6A7F13C}"/>
                  </a:ext>
                </a:extLst>
              </p:cNvPr>
              <p:cNvSpPr txBox="1"/>
              <p:nvPr/>
            </p:nvSpPr>
            <p:spPr>
              <a:xfrm>
                <a:off x="6537150" y="2186248"/>
                <a:ext cx="50013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E9BA69"/>
                              </a:solidFill>
                              <a:latin typeface="Cambria Math" panose="02040503050406030204" pitchFamily="18" charset="0"/>
                            </a:rPr>
                          </m:ctrlPr>
                        </m:sSubPr>
                        <m:e>
                          <m:r>
                            <a:rPr lang="en-US" b="0" i="1" smtClean="0">
                              <a:solidFill>
                                <a:srgbClr val="E9BA69"/>
                              </a:solidFill>
                              <a:latin typeface="Cambria Math" panose="02040503050406030204" pitchFamily="18" charset="0"/>
                            </a:rPr>
                            <m:t>−</m:t>
                          </m:r>
                          <m:r>
                            <a:rPr lang="en-US" b="0" i="1" smtClean="0">
                              <a:solidFill>
                                <a:srgbClr val="E9BA69"/>
                              </a:solidFill>
                              <a:latin typeface="Cambria Math" panose="02040503050406030204" pitchFamily="18" charset="0"/>
                            </a:rPr>
                            <m:t>𝑈</m:t>
                          </m:r>
                        </m:e>
                        <m:sub>
                          <m:r>
                            <a:rPr lang="en-US" b="0" i="1" smtClean="0">
                              <a:solidFill>
                                <a:srgbClr val="E9BA69"/>
                              </a:solidFill>
                              <a:latin typeface="Cambria Math" panose="02040503050406030204" pitchFamily="18" charset="0"/>
                            </a:rPr>
                            <m:t>𝑡𝑜𝑡</m:t>
                          </m:r>
                        </m:sub>
                      </m:sSub>
                    </m:oMath>
                  </m:oMathPara>
                </a14:m>
                <a:endParaRPr lang="en-US" dirty="0">
                  <a:solidFill>
                    <a:srgbClr val="E9BA69"/>
                  </a:solidFill>
                </a:endParaRPr>
              </a:p>
            </p:txBody>
          </p:sp>
        </mc:Choice>
        <mc:Fallback xmlns="">
          <p:sp>
            <p:nvSpPr>
              <p:cNvPr id="33" name="TextBox 32">
                <a:extLst>
                  <a:ext uri="{FF2B5EF4-FFF2-40B4-BE49-F238E27FC236}">
                    <a16:creationId xmlns:a16="http://schemas.microsoft.com/office/drawing/2014/main" id="{43DD0C2C-B385-D10F-C618-84D0F6A7F13C}"/>
                  </a:ext>
                </a:extLst>
              </p:cNvPr>
              <p:cNvSpPr txBox="1">
                <a:spLocks noRot="1" noChangeAspect="1" noMove="1" noResize="1" noEditPoints="1" noAdjustHandles="1" noChangeArrowheads="1" noChangeShapeType="1" noTextEdit="1"/>
              </p:cNvSpPr>
              <p:nvPr/>
            </p:nvSpPr>
            <p:spPr>
              <a:xfrm>
                <a:off x="6537150" y="2186248"/>
                <a:ext cx="500137" cy="215444"/>
              </a:xfrm>
              <a:prstGeom prst="rect">
                <a:avLst/>
              </a:prstGeom>
              <a:blipFill>
                <a:blip r:embed="rId10"/>
                <a:stretch>
                  <a:fillRect l="-1220" b="-17143"/>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D45A0A64-92AA-2858-44C7-AC55B2556879}"/>
              </a:ext>
            </a:extLst>
          </p:cNvPr>
          <p:cNvCxnSpPr/>
          <p:nvPr/>
        </p:nvCxnSpPr>
        <p:spPr>
          <a:xfrm>
            <a:off x="6089370" y="2573901"/>
            <a:ext cx="2761767" cy="0"/>
          </a:xfrm>
          <a:prstGeom prst="line">
            <a:avLst/>
          </a:prstGeom>
          <a:ln w="19050">
            <a:solidFill>
              <a:srgbClr val="C00000"/>
            </a:solidFill>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4C6E21D-D109-A366-AA8C-43236EE3A3EB}"/>
                  </a:ext>
                </a:extLst>
              </p:cNvPr>
              <p:cNvSpPr txBox="1"/>
              <p:nvPr/>
            </p:nvSpPr>
            <p:spPr>
              <a:xfrm>
                <a:off x="7245036" y="3355016"/>
                <a:ext cx="95147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𝐷</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𝐶</m:t>
                          </m:r>
                        </m:sub>
                      </m:sSub>
                    </m:oMath>
                  </m:oMathPara>
                </a14:m>
                <a:endParaRPr lang="en-US" sz="2000" dirty="0"/>
              </a:p>
            </p:txBody>
          </p:sp>
        </mc:Choice>
        <mc:Fallback xmlns="">
          <p:sp>
            <p:nvSpPr>
              <p:cNvPr id="36" name="TextBox 35">
                <a:extLst>
                  <a:ext uri="{FF2B5EF4-FFF2-40B4-BE49-F238E27FC236}">
                    <a16:creationId xmlns:a16="http://schemas.microsoft.com/office/drawing/2014/main" id="{E4C6E21D-D109-A366-AA8C-43236EE3A3EB}"/>
                  </a:ext>
                </a:extLst>
              </p:cNvPr>
              <p:cNvSpPr txBox="1">
                <a:spLocks noRot="1" noChangeAspect="1" noMove="1" noResize="1" noEditPoints="1" noAdjustHandles="1" noChangeArrowheads="1" noChangeShapeType="1" noTextEdit="1"/>
              </p:cNvSpPr>
              <p:nvPr/>
            </p:nvSpPr>
            <p:spPr>
              <a:xfrm>
                <a:off x="7245036" y="3355016"/>
                <a:ext cx="951479" cy="307777"/>
              </a:xfrm>
              <a:prstGeom prst="rect">
                <a:avLst/>
              </a:prstGeom>
              <a:blipFill>
                <a:blip r:embed="rId11"/>
                <a:stretch>
                  <a:fillRect l="-5732" r="-637" b="-19608"/>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B0C65966-5AD5-BE44-4DE5-EA5EAE9FED04}"/>
              </a:ext>
            </a:extLst>
          </p:cNvPr>
          <p:cNvCxnSpPr>
            <a:cxnSpLocks/>
          </p:cNvCxnSpPr>
          <p:nvPr/>
        </p:nvCxnSpPr>
        <p:spPr>
          <a:xfrm flipV="1">
            <a:off x="7174027" y="3681360"/>
            <a:ext cx="195307" cy="374812"/>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E570C41-5485-BF20-50EB-D385E5960B6B}"/>
                  </a:ext>
                </a:extLst>
              </p:cNvPr>
              <p:cNvSpPr txBox="1"/>
              <p:nvPr/>
            </p:nvSpPr>
            <p:spPr>
              <a:xfrm>
                <a:off x="6877147" y="3965212"/>
                <a:ext cx="415498" cy="4154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1"/>
                          </a:solidFill>
                          <a:latin typeface="Cambria Math" panose="02040503050406030204" pitchFamily="18" charset="0"/>
                          <a:ea typeface="Cambria Math" panose="02040503050406030204" pitchFamily="18" charset="0"/>
                        </a:rPr>
                        <m:t>Å</m:t>
                      </m:r>
                    </m:oMath>
                  </m:oMathPara>
                </a14:m>
                <a:endParaRPr lang="en-US" sz="2000" dirty="0">
                  <a:solidFill>
                    <a:schemeClr val="accent1"/>
                  </a:solidFill>
                </a:endParaRPr>
              </a:p>
            </p:txBody>
          </p:sp>
        </mc:Choice>
        <mc:Fallback xmlns="">
          <p:sp>
            <p:nvSpPr>
              <p:cNvPr id="42" name="TextBox 41">
                <a:extLst>
                  <a:ext uri="{FF2B5EF4-FFF2-40B4-BE49-F238E27FC236}">
                    <a16:creationId xmlns:a16="http://schemas.microsoft.com/office/drawing/2014/main" id="{3E570C41-5485-BF20-50EB-D385E5960B6B}"/>
                  </a:ext>
                </a:extLst>
              </p:cNvPr>
              <p:cNvSpPr txBox="1">
                <a:spLocks noRot="1" noChangeAspect="1" noMove="1" noResize="1" noEditPoints="1" noAdjustHandles="1" noChangeArrowheads="1" noChangeShapeType="1" noTextEdit="1"/>
              </p:cNvSpPr>
              <p:nvPr/>
            </p:nvSpPr>
            <p:spPr>
              <a:xfrm>
                <a:off x="6877147" y="3965212"/>
                <a:ext cx="415498" cy="415435"/>
              </a:xfrm>
              <a:prstGeom prst="rect">
                <a:avLst/>
              </a:prstGeom>
              <a:blipFill>
                <a:blip r:embed="rId12"/>
                <a:stretch>
                  <a:fillRect b="-1449"/>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F6DE8AD7-C498-9537-BB24-8F0F606A4EE0}"/>
              </a:ext>
            </a:extLst>
          </p:cNvPr>
          <p:cNvCxnSpPr>
            <a:cxnSpLocks/>
          </p:cNvCxnSpPr>
          <p:nvPr/>
        </p:nvCxnSpPr>
        <p:spPr>
          <a:xfrm flipH="1" flipV="1">
            <a:off x="8060292" y="3703926"/>
            <a:ext cx="136223" cy="35224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6" name="TextBox 45">
            <a:extLst>
              <a:ext uri="{FF2B5EF4-FFF2-40B4-BE49-F238E27FC236}">
                <a16:creationId xmlns:a16="http://schemas.microsoft.com/office/drawing/2014/main" id="{6E00366B-F6CA-8716-9B0D-F997265B944A}"/>
              </a:ext>
            </a:extLst>
          </p:cNvPr>
          <p:cNvSpPr txBox="1"/>
          <p:nvPr/>
        </p:nvSpPr>
        <p:spPr>
          <a:xfrm>
            <a:off x="8060292" y="4003764"/>
            <a:ext cx="383438" cy="307777"/>
          </a:xfrm>
          <a:prstGeom prst="rect">
            <a:avLst/>
          </a:prstGeom>
          <a:noFill/>
        </p:spPr>
        <p:txBody>
          <a:bodyPr wrap="none" rtlCol="0">
            <a:spAutoFit/>
          </a:bodyPr>
          <a:lstStyle/>
          <a:p>
            <a:r>
              <a:rPr lang="en-US" dirty="0" err="1">
                <a:solidFill>
                  <a:schemeClr val="accent2"/>
                </a:solidFill>
              </a:rPr>
              <a:t>fm</a:t>
            </a:r>
            <a:endParaRPr lang="en-US" dirty="0">
              <a:solidFill>
                <a:schemeClr val="accent2"/>
              </a:solidFill>
            </a:endParaRPr>
          </a:p>
        </p:txBody>
      </p:sp>
      <p:sp>
        <p:nvSpPr>
          <p:cNvPr id="47" name="TextBox 46">
            <a:extLst>
              <a:ext uri="{FF2B5EF4-FFF2-40B4-BE49-F238E27FC236}">
                <a16:creationId xmlns:a16="http://schemas.microsoft.com/office/drawing/2014/main" id="{573D91D9-7B67-A90D-65AE-F115A160CF82}"/>
              </a:ext>
            </a:extLst>
          </p:cNvPr>
          <p:cNvSpPr txBox="1"/>
          <p:nvPr/>
        </p:nvSpPr>
        <p:spPr>
          <a:xfrm>
            <a:off x="329608" y="157364"/>
            <a:ext cx="10123381" cy="553998"/>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Salpeter Enhancement Factor (1954)</a:t>
            </a:r>
          </a:p>
        </p:txBody>
      </p:sp>
      <p:sp>
        <p:nvSpPr>
          <p:cNvPr id="11" name="TextBox 10">
            <a:extLst>
              <a:ext uri="{FF2B5EF4-FFF2-40B4-BE49-F238E27FC236}">
                <a16:creationId xmlns:a16="http://schemas.microsoft.com/office/drawing/2014/main" id="{C0525706-FA66-30A1-96A3-F19B770564C7}"/>
              </a:ext>
            </a:extLst>
          </p:cNvPr>
          <p:cNvSpPr txBox="1"/>
          <p:nvPr/>
        </p:nvSpPr>
        <p:spPr>
          <a:xfrm>
            <a:off x="2258776" y="1424029"/>
            <a:ext cx="5062220" cy="261610"/>
          </a:xfrm>
          <a:prstGeom prst="rect">
            <a:avLst/>
          </a:prstGeom>
          <a:noFill/>
        </p:spPr>
        <p:txBody>
          <a:bodyPr wrap="square">
            <a:spAutoFit/>
          </a:bodyPr>
          <a:lstStyle/>
          <a:p>
            <a:r>
              <a:rPr lang="en-US" sz="1100" i="1" dirty="0">
                <a:solidFill>
                  <a:schemeClr val="accent1"/>
                </a:solidFill>
              </a:rPr>
              <a:t>Salpeter, E. E. (1954) Austral. J. Phys., 7, pp. 373–388.</a:t>
            </a:r>
          </a:p>
        </p:txBody>
      </p:sp>
      <p:sp>
        <p:nvSpPr>
          <p:cNvPr id="6" name="TextBox 5">
            <a:extLst>
              <a:ext uri="{FF2B5EF4-FFF2-40B4-BE49-F238E27FC236}">
                <a16:creationId xmlns:a16="http://schemas.microsoft.com/office/drawing/2014/main" id="{535A1301-4ADF-AE5A-634F-B3B7313C0222}"/>
              </a:ext>
            </a:extLst>
          </p:cNvPr>
          <p:cNvSpPr txBox="1"/>
          <p:nvPr/>
        </p:nvSpPr>
        <p:spPr>
          <a:xfrm>
            <a:off x="7938309" y="3027573"/>
            <a:ext cx="1095073" cy="461665"/>
          </a:xfrm>
          <a:prstGeom prst="rect">
            <a:avLst/>
          </a:prstGeom>
          <a:noFill/>
        </p:spPr>
        <p:txBody>
          <a:bodyPr wrap="square" rtlCol="0">
            <a:spAutoFit/>
          </a:bodyPr>
          <a:lstStyle/>
          <a:p>
            <a:r>
              <a:rPr lang="en-US" sz="1200" i="1" dirty="0">
                <a:latin typeface="+mn-lt"/>
              </a:rPr>
              <a:t>“Classical turning point”</a:t>
            </a:r>
          </a:p>
        </p:txBody>
      </p:sp>
      <p:sp>
        <p:nvSpPr>
          <p:cNvPr id="9" name="TextBox 8">
            <a:extLst>
              <a:ext uri="{FF2B5EF4-FFF2-40B4-BE49-F238E27FC236}">
                <a16:creationId xmlns:a16="http://schemas.microsoft.com/office/drawing/2014/main" id="{D4EC9BC4-00DA-FA22-C57A-95E482836140}"/>
              </a:ext>
            </a:extLst>
          </p:cNvPr>
          <p:cNvSpPr txBox="1"/>
          <p:nvPr/>
        </p:nvSpPr>
        <p:spPr>
          <a:xfrm>
            <a:off x="6697499" y="3083050"/>
            <a:ext cx="1095073" cy="461665"/>
          </a:xfrm>
          <a:prstGeom prst="rect">
            <a:avLst/>
          </a:prstGeom>
          <a:noFill/>
        </p:spPr>
        <p:txBody>
          <a:bodyPr wrap="square" rtlCol="0">
            <a:spAutoFit/>
          </a:bodyPr>
          <a:lstStyle/>
          <a:p>
            <a:r>
              <a:rPr lang="en-US" sz="1200" i="1" dirty="0">
                <a:latin typeface="+mn-lt"/>
              </a:rPr>
              <a:t>“Screening length”</a:t>
            </a:r>
          </a:p>
        </p:txBody>
      </p:sp>
      <p:sp>
        <p:nvSpPr>
          <p:cNvPr id="10" name="TextBox 9">
            <a:extLst>
              <a:ext uri="{FF2B5EF4-FFF2-40B4-BE49-F238E27FC236}">
                <a16:creationId xmlns:a16="http://schemas.microsoft.com/office/drawing/2014/main" id="{C363681E-EDEA-BAF5-0E30-7E9675ED0A7F}"/>
              </a:ext>
            </a:extLst>
          </p:cNvPr>
          <p:cNvSpPr txBox="1"/>
          <p:nvPr/>
        </p:nvSpPr>
        <p:spPr>
          <a:xfrm>
            <a:off x="3325788" y="2366488"/>
            <a:ext cx="973343" cy="253916"/>
          </a:xfrm>
          <a:prstGeom prst="rect">
            <a:avLst/>
          </a:prstGeom>
          <a:noFill/>
        </p:spPr>
        <p:txBody>
          <a:bodyPr wrap="none" rtlCol="0">
            <a:spAutoFit/>
          </a:bodyPr>
          <a:lstStyle/>
          <a:p>
            <a:r>
              <a:rPr lang="en-US" sz="1050" i="1" dirty="0">
                <a:latin typeface="+mn-lt"/>
              </a:rPr>
              <a:t>Nuclear radius</a:t>
            </a:r>
          </a:p>
        </p:txBody>
      </p:sp>
      <p:cxnSp>
        <p:nvCxnSpPr>
          <p:cNvPr id="13" name="Straight Arrow Connector 12">
            <a:extLst>
              <a:ext uri="{FF2B5EF4-FFF2-40B4-BE49-F238E27FC236}">
                <a16:creationId xmlns:a16="http://schemas.microsoft.com/office/drawing/2014/main" id="{5730DC62-8A6F-68AD-C188-720F469A15F8}"/>
              </a:ext>
            </a:extLst>
          </p:cNvPr>
          <p:cNvCxnSpPr>
            <a:cxnSpLocks/>
          </p:cNvCxnSpPr>
          <p:nvPr/>
        </p:nvCxnSpPr>
        <p:spPr>
          <a:xfrm flipH="1" flipV="1">
            <a:off x="3325788" y="2353287"/>
            <a:ext cx="236562" cy="88806"/>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6C9B45B3-E9A5-A94A-0F4F-7CC475B9801C}"/>
              </a:ext>
            </a:extLst>
          </p:cNvPr>
          <p:cNvSpPr txBox="1"/>
          <p:nvPr/>
        </p:nvSpPr>
        <p:spPr>
          <a:xfrm>
            <a:off x="2251687" y="2362532"/>
            <a:ext cx="960519" cy="253916"/>
          </a:xfrm>
          <a:prstGeom prst="rect">
            <a:avLst/>
          </a:prstGeom>
          <a:noFill/>
        </p:spPr>
        <p:txBody>
          <a:bodyPr wrap="none" rtlCol="0">
            <a:spAutoFit/>
          </a:bodyPr>
          <a:lstStyle/>
          <a:p>
            <a:r>
              <a:rPr lang="en-US" sz="1050" i="1" dirty="0">
                <a:latin typeface="+mn-lt"/>
              </a:rPr>
              <a:t>Reduced mass</a:t>
            </a:r>
          </a:p>
        </p:txBody>
      </p:sp>
      <p:cxnSp>
        <p:nvCxnSpPr>
          <p:cNvPr id="23" name="Straight Arrow Connector 22">
            <a:extLst>
              <a:ext uri="{FF2B5EF4-FFF2-40B4-BE49-F238E27FC236}">
                <a16:creationId xmlns:a16="http://schemas.microsoft.com/office/drawing/2014/main" id="{C1A19B24-BE9D-6733-4E41-4283CD6F534D}"/>
              </a:ext>
            </a:extLst>
          </p:cNvPr>
          <p:cNvCxnSpPr>
            <a:cxnSpLocks/>
          </p:cNvCxnSpPr>
          <p:nvPr/>
        </p:nvCxnSpPr>
        <p:spPr>
          <a:xfrm flipH="1" flipV="1">
            <a:off x="2853267" y="2111117"/>
            <a:ext cx="59266" cy="284869"/>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3AE44E92-899F-E000-67A8-93D5A9BAB748}"/>
              </a:ext>
            </a:extLst>
          </p:cNvPr>
          <p:cNvSpPr txBox="1"/>
          <p:nvPr/>
        </p:nvSpPr>
        <p:spPr>
          <a:xfrm>
            <a:off x="3359129" y="1617763"/>
            <a:ext cx="915635" cy="253916"/>
          </a:xfrm>
          <a:prstGeom prst="rect">
            <a:avLst/>
          </a:prstGeom>
          <a:noFill/>
        </p:spPr>
        <p:txBody>
          <a:bodyPr wrap="none" rtlCol="0">
            <a:spAutoFit/>
          </a:bodyPr>
          <a:lstStyle/>
          <a:p>
            <a:r>
              <a:rPr lang="en-US" sz="1050" i="1" dirty="0">
                <a:latin typeface="+mn-lt"/>
              </a:rPr>
              <a:t>Turning point</a:t>
            </a:r>
          </a:p>
        </p:txBody>
      </p:sp>
      <p:cxnSp>
        <p:nvCxnSpPr>
          <p:cNvPr id="14" name="Straight Arrow Connector 13">
            <a:extLst>
              <a:ext uri="{FF2B5EF4-FFF2-40B4-BE49-F238E27FC236}">
                <a16:creationId xmlns:a16="http://schemas.microsoft.com/office/drawing/2014/main" id="{00F4600F-F846-6421-296F-B78293BFEBCC}"/>
              </a:ext>
            </a:extLst>
          </p:cNvPr>
          <p:cNvCxnSpPr>
            <a:cxnSpLocks/>
          </p:cNvCxnSpPr>
          <p:nvPr/>
        </p:nvCxnSpPr>
        <p:spPr>
          <a:xfrm flipH="1">
            <a:off x="3325788" y="1781663"/>
            <a:ext cx="118281" cy="71424"/>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2F9EBE6-BCB8-FE80-907C-BD4666D71E1C}"/>
                  </a:ext>
                </a:extLst>
              </p:cNvPr>
              <p:cNvSpPr txBox="1"/>
              <p:nvPr/>
            </p:nvSpPr>
            <p:spPr>
              <a:xfrm>
                <a:off x="8039561" y="2062644"/>
                <a:ext cx="5296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5E81B5"/>
                              </a:solidFill>
                              <a:latin typeface="Cambria Math" panose="02040503050406030204" pitchFamily="18" charset="0"/>
                            </a:rPr>
                          </m:ctrlPr>
                        </m:sSubPr>
                        <m:e>
                          <m:r>
                            <a:rPr lang="en-US" b="0" i="1" smtClean="0">
                              <a:solidFill>
                                <a:srgbClr val="5E81B5"/>
                              </a:solidFill>
                              <a:latin typeface="Cambria Math" panose="02040503050406030204" pitchFamily="18" charset="0"/>
                            </a:rPr>
                            <m:t>−</m:t>
                          </m:r>
                          <m:r>
                            <a:rPr lang="en-US" b="0" i="1" smtClean="0">
                              <a:solidFill>
                                <a:srgbClr val="5E81B5"/>
                              </a:solidFill>
                              <a:latin typeface="Cambria Math" panose="02040503050406030204" pitchFamily="18" charset="0"/>
                            </a:rPr>
                            <m:t>𝑈</m:t>
                          </m:r>
                        </m:e>
                        <m:sub>
                          <m:r>
                            <a:rPr lang="en-US" b="0" i="1" smtClean="0">
                              <a:solidFill>
                                <a:srgbClr val="5E81B5"/>
                              </a:solidFill>
                              <a:latin typeface="Cambria Math" panose="02040503050406030204" pitchFamily="18" charset="0"/>
                            </a:rPr>
                            <m:t>𝑣𝑎𝑐</m:t>
                          </m:r>
                        </m:sub>
                      </m:sSub>
                    </m:oMath>
                  </m:oMathPara>
                </a14:m>
                <a:endParaRPr lang="en-US" dirty="0">
                  <a:solidFill>
                    <a:srgbClr val="5E81B5"/>
                  </a:solidFill>
                </a:endParaRPr>
              </a:p>
            </p:txBody>
          </p:sp>
        </mc:Choice>
        <mc:Fallback xmlns="">
          <p:sp>
            <p:nvSpPr>
              <p:cNvPr id="15" name="TextBox 14">
                <a:extLst>
                  <a:ext uri="{FF2B5EF4-FFF2-40B4-BE49-F238E27FC236}">
                    <a16:creationId xmlns:a16="http://schemas.microsoft.com/office/drawing/2014/main" id="{A2F9EBE6-BCB8-FE80-907C-BD4666D71E1C}"/>
                  </a:ext>
                </a:extLst>
              </p:cNvPr>
              <p:cNvSpPr txBox="1">
                <a:spLocks noRot="1" noChangeAspect="1" noMove="1" noResize="1" noEditPoints="1" noAdjustHandles="1" noChangeArrowheads="1" noChangeShapeType="1" noTextEdit="1"/>
              </p:cNvSpPr>
              <p:nvPr/>
            </p:nvSpPr>
            <p:spPr>
              <a:xfrm>
                <a:off x="8039561" y="2062644"/>
                <a:ext cx="529632" cy="215444"/>
              </a:xfrm>
              <a:prstGeom prst="rect">
                <a:avLst/>
              </a:prstGeom>
              <a:blipFill>
                <a:blip r:embed="rId13"/>
                <a:stretch>
                  <a:fillRect l="-1149" b="-11111"/>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E718F5CE-43B6-B636-5359-90A793582BE2}"/>
              </a:ext>
            </a:extLst>
          </p:cNvPr>
          <p:cNvCxnSpPr>
            <a:cxnSpLocks/>
          </p:cNvCxnSpPr>
          <p:nvPr/>
        </p:nvCxnSpPr>
        <p:spPr>
          <a:xfrm>
            <a:off x="6096915" y="1938354"/>
            <a:ext cx="2472278" cy="0"/>
          </a:xfrm>
          <a:prstGeom prst="line">
            <a:avLst/>
          </a:prstGeom>
          <a:ln w="12700">
            <a:prstDash val="dash"/>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5E475D2-1DD3-AB82-D9B7-132F5894D4CD}"/>
                  </a:ext>
                </a:extLst>
              </p:cNvPr>
              <p:cNvSpPr txBox="1"/>
              <p:nvPr/>
            </p:nvSpPr>
            <p:spPr>
              <a:xfrm>
                <a:off x="8560385" y="1820807"/>
                <a:ext cx="16889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solidFill>
                          <a:latin typeface="Cambria Math" panose="02040503050406030204" pitchFamily="18" charset="0"/>
                        </a:rPr>
                        <m:t>𝐸</m:t>
                      </m:r>
                    </m:oMath>
                  </m:oMathPara>
                </a14:m>
                <a:endParaRPr lang="en-US" dirty="0">
                  <a:solidFill>
                    <a:schemeClr val="accent6"/>
                  </a:solidFill>
                </a:endParaRPr>
              </a:p>
            </p:txBody>
          </p:sp>
        </mc:Choice>
        <mc:Fallback xmlns="">
          <p:sp>
            <p:nvSpPr>
              <p:cNvPr id="18" name="TextBox 17">
                <a:extLst>
                  <a:ext uri="{FF2B5EF4-FFF2-40B4-BE49-F238E27FC236}">
                    <a16:creationId xmlns:a16="http://schemas.microsoft.com/office/drawing/2014/main" id="{D5E475D2-1DD3-AB82-D9B7-132F5894D4CD}"/>
                  </a:ext>
                </a:extLst>
              </p:cNvPr>
              <p:cNvSpPr txBox="1">
                <a:spLocks noRot="1" noChangeAspect="1" noMove="1" noResize="1" noEditPoints="1" noAdjustHandles="1" noChangeArrowheads="1" noChangeShapeType="1" noTextEdit="1"/>
              </p:cNvSpPr>
              <p:nvPr/>
            </p:nvSpPr>
            <p:spPr>
              <a:xfrm>
                <a:off x="8560385" y="1820807"/>
                <a:ext cx="168892" cy="215444"/>
              </a:xfrm>
              <a:prstGeom prst="rect">
                <a:avLst/>
              </a:prstGeom>
              <a:blipFill>
                <a:blip r:embed="rId14"/>
                <a:stretch>
                  <a:fillRect l="-21429" r="-14286"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E7511C2-920E-623A-67E0-0B928A3DE1F4}"/>
                  </a:ext>
                </a:extLst>
              </p:cNvPr>
              <p:cNvSpPr txBox="1"/>
              <p:nvPr/>
            </p:nvSpPr>
            <p:spPr>
              <a:xfrm>
                <a:off x="6731466" y="1672934"/>
                <a:ext cx="36683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𝑐</m:t>
                          </m:r>
                        </m:sub>
                      </m:sSub>
                    </m:oMath>
                  </m:oMathPara>
                </a14:m>
                <a:endParaRPr lang="en-US" dirty="0"/>
              </a:p>
            </p:txBody>
          </p:sp>
        </mc:Choice>
        <mc:Fallback xmlns="">
          <p:sp>
            <p:nvSpPr>
              <p:cNvPr id="20" name="TextBox 19">
                <a:extLst>
                  <a:ext uri="{FF2B5EF4-FFF2-40B4-BE49-F238E27FC236}">
                    <a16:creationId xmlns:a16="http://schemas.microsoft.com/office/drawing/2014/main" id="{2E7511C2-920E-623A-67E0-0B928A3DE1F4}"/>
                  </a:ext>
                </a:extLst>
              </p:cNvPr>
              <p:cNvSpPr txBox="1">
                <a:spLocks noRot="1" noChangeAspect="1" noMove="1" noResize="1" noEditPoints="1" noAdjustHandles="1" noChangeArrowheads="1" noChangeShapeType="1" noTextEdit="1"/>
              </p:cNvSpPr>
              <p:nvPr/>
            </p:nvSpPr>
            <p:spPr>
              <a:xfrm>
                <a:off x="6731466" y="1672934"/>
                <a:ext cx="366832" cy="307777"/>
              </a:xfrm>
              <a:prstGeom prst="rect">
                <a:avLst/>
              </a:prstGeom>
              <a:blipFill>
                <a:blip r:embed="rId15"/>
                <a:stretch>
                  <a:fillRect/>
                </a:stretch>
              </a:blipFill>
            </p:spPr>
            <p:txBody>
              <a:bodyPr/>
              <a:lstStyle/>
              <a:p>
                <a:r>
                  <a:rPr lang="en-US">
                    <a:noFill/>
                  </a:rPr>
                  <a:t> </a:t>
                </a:r>
              </a:p>
            </p:txBody>
          </p:sp>
        </mc:Fallback>
      </mc:AlternateContent>
      <p:sp>
        <p:nvSpPr>
          <p:cNvPr id="21" name="Oval 20">
            <a:extLst>
              <a:ext uri="{FF2B5EF4-FFF2-40B4-BE49-F238E27FC236}">
                <a16:creationId xmlns:a16="http://schemas.microsoft.com/office/drawing/2014/main" id="{51928928-2E82-7EA7-52A3-55A2F058792F}"/>
              </a:ext>
            </a:extLst>
          </p:cNvPr>
          <p:cNvSpPr/>
          <p:nvPr/>
        </p:nvSpPr>
        <p:spPr>
          <a:xfrm>
            <a:off x="6831013" y="1918019"/>
            <a:ext cx="46134"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CC015E3-E021-BFC7-223F-75B00527C7BF}"/>
                  </a:ext>
                </a:extLst>
              </p:cNvPr>
              <p:cNvSpPr txBox="1"/>
              <p:nvPr/>
            </p:nvSpPr>
            <p:spPr>
              <a:xfrm>
                <a:off x="6175105" y="1682067"/>
                <a:ext cx="35343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29" name="TextBox 28">
                <a:extLst>
                  <a:ext uri="{FF2B5EF4-FFF2-40B4-BE49-F238E27FC236}">
                    <a16:creationId xmlns:a16="http://schemas.microsoft.com/office/drawing/2014/main" id="{FCC015E3-E021-BFC7-223F-75B00527C7BF}"/>
                  </a:ext>
                </a:extLst>
              </p:cNvPr>
              <p:cNvSpPr txBox="1">
                <a:spLocks noRot="1" noChangeAspect="1" noMove="1" noResize="1" noEditPoints="1" noAdjustHandles="1" noChangeArrowheads="1" noChangeShapeType="1" noTextEdit="1"/>
              </p:cNvSpPr>
              <p:nvPr/>
            </p:nvSpPr>
            <p:spPr>
              <a:xfrm>
                <a:off x="6175105" y="1682067"/>
                <a:ext cx="353430" cy="307777"/>
              </a:xfrm>
              <a:prstGeom prst="rect">
                <a:avLst/>
              </a:prstGeom>
              <a:blipFill>
                <a:blip r:embed="rId16"/>
                <a:stretch>
                  <a:fillRect/>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17CFFB66-A37A-2E5C-CA9E-24DA89BE1376}"/>
              </a:ext>
            </a:extLst>
          </p:cNvPr>
          <p:cNvSpPr/>
          <p:nvPr/>
        </p:nvSpPr>
        <p:spPr>
          <a:xfrm>
            <a:off x="6423568" y="1912932"/>
            <a:ext cx="46134"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DE843CE3-F82C-D11D-9663-5849DF9FA3FC}"/>
                  </a:ext>
                </a:extLst>
              </p:cNvPr>
              <p:cNvSpPr txBox="1"/>
              <p:nvPr/>
            </p:nvSpPr>
            <p:spPr>
              <a:xfrm>
                <a:off x="5507857" y="4391316"/>
                <a:ext cx="3136974" cy="799130"/>
              </a:xfrm>
              <a:prstGeom prst="rect">
                <a:avLst/>
              </a:prstGeom>
              <a:noFill/>
            </p:spPr>
            <p:txBody>
              <a:bodyPr wrap="square" rtlCol="0">
                <a:spAutoFit/>
              </a:bodyPr>
              <a:lstStyle/>
              <a:p>
                <a:r>
                  <a:rPr lang="en-US" sz="1200" i="1" u="sng" dirty="0">
                    <a:solidFill>
                      <a:srgbClr val="C00000"/>
                    </a:solidFill>
                  </a:rPr>
                  <a:t>Our Contribution for weak damping </a:t>
                </a:r>
                <a14:m>
                  <m:oMath xmlns:m="http://schemas.openxmlformats.org/officeDocument/2006/math">
                    <m:sSub>
                      <m:sSubPr>
                        <m:ctrlPr>
                          <a:rPr lang="en-US" sz="1200" b="0" i="1" u="sng" smtClean="0">
                            <a:solidFill>
                              <a:srgbClr val="C00000"/>
                            </a:solidFill>
                            <a:latin typeface="Cambria Math" panose="02040503050406030204" pitchFamily="18" charset="0"/>
                          </a:rPr>
                        </m:ctrlPr>
                      </m:sSubPr>
                      <m:e>
                        <m:r>
                          <a:rPr lang="en-US" sz="1200" b="0" i="1" u="sng" smtClean="0">
                            <a:solidFill>
                              <a:srgbClr val="C00000"/>
                            </a:solidFill>
                            <a:latin typeface="Cambria Math" panose="02040503050406030204" pitchFamily="18" charset="0"/>
                          </a:rPr>
                          <m:t>𝜔</m:t>
                        </m:r>
                      </m:e>
                      <m:sub>
                        <m:r>
                          <a:rPr lang="en-US" sz="1200" b="0" i="1" u="sng" smtClean="0">
                            <a:solidFill>
                              <a:srgbClr val="C00000"/>
                            </a:solidFill>
                            <a:latin typeface="Cambria Math" panose="02040503050406030204" pitchFamily="18" charset="0"/>
                          </a:rPr>
                          <m:t>𝑝</m:t>
                        </m:r>
                      </m:sub>
                    </m:sSub>
                    <m:r>
                      <a:rPr lang="en-US" sz="1200" b="0" i="1" u="sng" smtClean="0">
                        <a:solidFill>
                          <a:srgbClr val="C00000"/>
                        </a:solidFill>
                        <a:latin typeface="Cambria Math" panose="02040503050406030204" pitchFamily="18" charset="0"/>
                      </a:rPr>
                      <m:t>&gt;</m:t>
                    </m:r>
                    <m:r>
                      <a:rPr lang="en-US" sz="1200" b="0" i="1" u="sng" smtClean="0">
                        <a:solidFill>
                          <a:srgbClr val="C00000"/>
                        </a:solidFill>
                        <a:latin typeface="Cambria Math" panose="02040503050406030204" pitchFamily="18" charset="0"/>
                      </a:rPr>
                      <m:t>𝜅</m:t>
                    </m:r>
                  </m:oMath>
                </a14:m>
                <a:r>
                  <a:rPr lang="en-US" sz="1200" i="1" u="sng" dirty="0">
                    <a:solidFill>
                      <a:srgbClr val="C00000"/>
                    </a:solidFill>
                  </a:rPr>
                  <a:t> </a:t>
                </a:r>
              </a:p>
              <a:p>
                <a:r>
                  <a:rPr lang="en-US" sz="1050" i="1" dirty="0">
                    <a:solidFill>
                      <a:schemeClr val="tx1"/>
                    </a:solidFill>
                  </a:rPr>
                  <a:t>C. Grayson, C. T. Yang, M. </a:t>
                </a:r>
                <a:r>
                  <a:rPr lang="en-US" sz="1050" i="1" dirty="0" err="1">
                    <a:solidFill>
                      <a:schemeClr val="tx1"/>
                    </a:solidFill>
                  </a:rPr>
                  <a:t>Formanek</a:t>
                </a:r>
                <a:r>
                  <a:rPr lang="en-US" sz="1050" i="1" dirty="0">
                    <a:solidFill>
                      <a:schemeClr val="tx1"/>
                    </a:solidFill>
                  </a:rPr>
                  <a:t>, and J. </a:t>
                </a:r>
                <a:r>
                  <a:rPr lang="en-US" sz="1050" i="1" dirty="0" err="1">
                    <a:solidFill>
                      <a:schemeClr val="tx1"/>
                    </a:solidFill>
                  </a:rPr>
                  <a:t>Rafelski</a:t>
                </a:r>
                <a:r>
                  <a:rPr lang="en-US" sz="1050" i="1" dirty="0">
                    <a:solidFill>
                      <a:schemeClr val="tx1"/>
                    </a:solidFill>
                  </a:rPr>
                  <a:t> (2023). Annals Phys., 458, p. 169453</a:t>
                </a:r>
                <a:r>
                  <a:rPr lang="en-US" sz="1050" i="1" u="sng" dirty="0">
                    <a:solidFill>
                      <a:srgbClr val="C00000"/>
                    </a:solidFill>
                  </a:rPr>
                  <a:t>.</a:t>
                </a:r>
              </a:p>
              <a:p>
                <a:endParaRPr lang="en-US" sz="1200" i="1" u="sng" dirty="0">
                  <a:solidFill>
                    <a:srgbClr val="C00000"/>
                  </a:solidFill>
                </a:endParaRPr>
              </a:p>
            </p:txBody>
          </p:sp>
        </mc:Choice>
        <mc:Fallback>
          <p:sp>
            <p:nvSpPr>
              <p:cNvPr id="19" name="TextBox 18">
                <a:extLst>
                  <a:ext uri="{FF2B5EF4-FFF2-40B4-BE49-F238E27FC236}">
                    <a16:creationId xmlns:a16="http://schemas.microsoft.com/office/drawing/2014/main" id="{DE843CE3-F82C-D11D-9663-5849DF9FA3FC}"/>
                  </a:ext>
                </a:extLst>
              </p:cNvPr>
              <p:cNvSpPr txBox="1">
                <a:spLocks noRot="1" noChangeAspect="1" noMove="1" noResize="1" noEditPoints="1" noAdjustHandles="1" noChangeArrowheads="1" noChangeShapeType="1" noTextEdit="1"/>
              </p:cNvSpPr>
              <p:nvPr/>
            </p:nvSpPr>
            <p:spPr>
              <a:xfrm>
                <a:off x="5507857" y="4391316"/>
                <a:ext cx="3136974" cy="799130"/>
              </a:xfrm>
              <a:prstGeom prst="rect">
                <a:avLst/>
              </a:prstGeom>
              <a:blipFill>
                <a:blip r:embed="rId17"/>
                <a:stretch>
                  <a:fillRect l="-195" t="-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BFE7E76-B77E-3BAA-CD56-EB3E79BE17E0}"/>
                  </a:ext>
                </a:extLst>
              </p:cNvPr>
              <p:cNvSpPr txBox="1"/>
              <p:nvPr/>
            </p:nvSpPr>
            <p:spPr>
              <a:xfrm>
                <a:off x="321280" y="4453840"/>
                <a:ext cx="5476259" cy="1294778"/>
              </a:xfrm>
              <a:prstGeom prst="rect">
                <a:avLst/>
              </a:prstGeom>
              <a:noFill/>
            </p:spPr>
            <p:txBody>
              <a:bodyPr wrap="square" rtlCol="0">
                <a:spAutoFit/>
              </a:bodyPr>
              <a:lstStyle/>
              <a:p>
                <a:pPr algn="l"/>
                <a:r>
                  <a:rPr lang="en-US" sz="1200" i="1" dirty="0">
                    <a:effectLst/>
                    <a:latin typeface="Arial" panose="020B0604020202020204" pitchFamily="34" charset="0"/>
                  </a:rPr>
                  <a:t>Due to the large damping rate </a:t>
                </a:r>
                <a14:m>
                  <m:oMath xmlns:m="http://schemas.openxmlformats.org/officeDocument/2006/math">
                    <m:r>
                      <a:rPr lang="en-US" sz="1200" b="0" i="1" smtClean="0">
                        <a:effectLst/>
                        <a:latin typeface="Cambria Math" panose="02040503050406030204" pitchFamily="18" charset="0"/>
                      </a:rPr>
                      <m:t>𝜅</m:t>
                    </m:r>
                  </m:oMath>
                </a14:m>
                <a:r>
                  <a:rPr lang="en-US" sz="1200" i="1" dirty="0">
                    <a:effectLst/>
                    <a:latin typeface="Arial" panose="020B0604020202020204" pitchFamily="34" charset="0"/>
                  </a:rPr>
                  <a:t> compared</a:t>
                </a:r>
                <a:r>
                  <a:rPr lang="en-US" sz="1200" i="1" dirty="0">
                    <a:latin typeface="Arial" panose="020B0604020202020204" pitchFamily="34" charset="0"/>
                  </a:rPr>
                  <a:t> </a:t>
                </a:r>
                <a:r>
                  <a:rPr lang="en-US" sz="1200" i="1" dirty="0">
                    <a:effectLst/>
                    <a:latin typeface="Arial" panose="020B0604020202020204" pitchFamily="34" charset="0"/>
                  </a:rPr>
                  <a:t>to the Debye mass and the small velocities of nuclei during BBN </a:t>
                </a:r>
                <a14:m>
                  <m:oMath xmlns:m="http://schemas.openxmlformats.org/officeDocument/2006/math">
                    <m:sSub>
                      <m:sSubPr>
                        <m:ctrlPr>
                          <a:rPr lang="en-US" sz="1200" b="0" i="1" smtClean="0">
                            <a:effectLst/>
                            <a:latin typeface="Cambria Math" panose="02040503050406030204" pitchFamily="18" charset="0"/>
                          </a:rPr>
                        </m:ctrlPr>
                      </m:sSubPr>
                      <m:e>
                        <m:r>
                          <a:rPr lang="en-US" sz="1200" b="0" i="1" smtClean="0">
                            <a:effectLst/>
                            <a:latin typeface="Cambria Math" panose="02040503050406030204" pitchFamily="18" charset="0"/>
                          </a:rPr>
                          <m:t>𝛽</m:t>
                        </m:r>
                      </m:e>
                      <m:sub>
                        <m:r>
                          <a:rPr lang="en-US" sz="1200" b="0" i="1" smtClean="0">
                            <a:effectLst/>
                            <a:latin typeface="Cambria Math" panose="02040503050406030204" pitchFamily="18" charset="0"/>
                          </a:rPr>
                          <m:t>𝑁</m:t>
                        </m:r>
                      </m:sub>
                    </m:sSub>
                  </m:oMath>
                </a14:m>
                <a:r>
                  <a:rPr lang="en-US" sz="1200" i="1" dirty="0">
                    <a:effectLst/>
                    <a:latin typeface="Arial" panose="020B0604020202020204" pitchFamily="34" charset="0"/>
                  </a:rPr>
                  <a:t>, the</a:t>
                </a:r>
                <a:r>
                  <a:rPr lang="en-US" sz="1200" i="1" dirty="0">
                    <a:latin typeface="Arial" panose="020B0604020202020204" pitchFamily="34" charset="0"/>
                  </a:rPr>
                  <a:t> </a:t>
                </a:r>
                <a:r>
                  <a:rPr lang="en-US" sz="1200" i="1" dirty="0">
                    <a:effectLst/>
                    <a:latin typeface="Arial" panose="020B0604020202020204" pitchFamily="34" charset="0"/>
                  </a:rPr>
                  <a:t>correction due to damped-dynamic screening is small </a:t>
                </a:r>
                <a14:m>
                  <m:oMath xmlns:m="http://schemas.openxmlformats.org/officeDocument/2006/math">
                    <m:sSup>
                      <m:sSupPr>
                        <m:ctrlPr>
                          <a:rPr lang="en-US" sz="1200" b="0" i="1" dirty="0" smtClean="0">
                            <a:effectLst/>
                            <a:latin typeface="Cambria Math" panose="02040503050406030204" pitchFamily="18" charset="0"/>
                          </a:rPr>
                        </m:ctrlPr>
                      </m:sSupPr>
                      <m:e>
                        <m:r>
                          <a:rPr lang="en-US" sz="1200" b="0" i="1" dirty="0" smtClean="0">
                            <a:effectLst/>
                            <a:latin typeface="Cambria Math" panose="02040503050406030204" pitchFamily="18" charset="0"/>
                          </a:rPr>
                          <m:t>10</m:t>
                        </m:r>
                      </m:e>
                      <m:sup>
                        <m:r>
                          <a:rPr lang="en-US" sz="1200" b="0" i="1" dirty="0" smtClean="0">
                            <a:effectLst/>
                            <a:latin typeface="Cambria Math" panose="02040503050406030204" pitchFamily="18" charset="0"/>
                          </a:rPr>
                          <m:t>−5</m:t>
                        </m:r>
                      </m:sup>
                    </m:sSup>
                  </m:oMath>
                </a14:m>
                <a:r>
                  <a:rPr lang="en-US" sz="1200" b="0" i="1" dirty="0">
                    <a:effectLst/>
                    <a:latin typeface="Arial" panose="020B0604020202020204" pitchFamily="34" charset="0"/>
                  </a:rPr>
                  <a:t>.</a:t>
                </a:r>
              </a:p>
              <a:p>
                <a:pPr algn="l"/>
                <a:endParaRPr lang="en-US" i="1" dirty="0">
                  <a:effectLst/>
                </a:endParaRPr>
              </a:p>
              <a:p>
                <a:br>
                  <a:rPr lang="en-US" dirty="0">
                    <a:effectLst/>
                  </a:rPr>
                </a:br>
                <a:endParaRPr lang="en-US" dirty="0"/>
              </a:p>
            </p:txBody>
          </p:sp>
        </mc:Choice>
        <mc:Fallback xmlns="">
          <p:sp>
            <p:nvSpPr>
              <p:cNvPr id="24" name="TextBox 23">
                <a:extLst>
                  <a:ext uri="{FF2B5EF4-FFF2-40B4-BE49-F238E27FC236}">
                    <a16:creationId xmlns:a16="http://schemas.microsoft.com/office/drawing/2014/main" id="{5BFE7E76-B77E-3BAA-CD56-EB3E79BE17E0}"/>
                  </a:ext>
                </a:extLst>
              </p:cNvPr>
              <p:cNvSpPr txBox="1">
                <a:spLocks noRot="1" noChangeAspect="1" noMove="1" noResize="1" noEditPoints="1" noAdjustHandles="1" noChangeArrowheads="1" noChangeShapeType="1" noTextEdit="1"/>
              </p:cNvSpPr>
              <p:nvPr/>
            </p:nvSpPr>
            <p:spPr>
              <a:xfrm>
                <a:off x="321280" y="4453840"/>
                <a:ext cx="5476259" cy="1294778"/>
              </a:xfrm>
              <a:prstGeom prst="rect">
                <a:avLst/>
              </a:prstGeom>
              <a:blipFill>
                <a:blip r:embed="rId18"/>
                <a:stretch>
                  <a:fillRect l="-111" t="-943"/>
                </a:stretch>
              </a:blipFill>
            </p:spPr>
            <p:txBody>
              <a:bodyPr/>
              <a:lstStyle/>
              <a:p>
                <a:r>
                  <a:rPr lang="en-US">
                    <a:noFill/>
                  </a:rPr>
                  <a:t> </a:t>
                </a:r>
              </a:p>
            </p:txBody>
          </p:sp>
        </mc:Fallback>
      </mc:AlternateContent>
      <p:pic>
        <p:nvPicPr>
          <p:cNvPr id="7" name="Picture 2">
            <a:extLst>
              <a:ext uri="{FF2B5EF4-FFF2-40B4-BE49-F238E27FC236}">
                <a16:creationId xmlns:a16="http://schemas.microsoft.com/office/drawing/2014/main" id="{FBF0C409-CBED-C9C9-FE46-9756538CFD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7015" y="3808775"/>
            <a:ext cx="2205306" cy="5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36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16" name="Picture 15">
            <a:extLst>
              <a:ext uri="{FF2B5EF4-FFF2-40B4-BE49-F238E27FC236}">
                <a16:creationId xmlns:a16="http://schemas.microsoft.com/office/drawing/2014/main" id="{86D3E0BC-F12E-4724-A576-68801D395FE4}"/>
              </a:ext>
            </a:extLst>
          </p:cNvPr>
          <p:cNvPicPr>
            <a:picLocks noChangeAspect="1"/>
          </p:cNvPicPr>
          <p:nvPr/>
        </p:nvPicPr>
        <p:blipFill rotWithShape="1">
          <a:blip r:embed="rId3">
            <a:extLst>
              <a:ext uri="{28A0092B-C50C-407E-A947-70E740481C1C}">
                <a14:useLocalDpi xmlns:a14="http://schemas.microsoft.com/office/drawing/2010/main" val="0"/>
              </a:ext>
            </a:extLst>
          </a:blip>
          <a:srcRect b="19321"/>
          <a:stretch/>
        </p:blipFill>
        <p:spPr>
          <a:xfrm>
            <a:off x="6030803" y="1079744"/>
            <a:ext cx="3002579" cy="1617664"/>
          </a:xfrm>
          <a:prstGeom prst="rect">
            <a:avLst/>
          </a:prstGeom>
        </p:spPr>
      </p:pic>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39</a:t>
            </a:fld>
            <a:endParaRPr kern="1200" dirty="0">
              <a:solidFill>
                <a:srgbClr val="44546A"/>
              </a:solidFill>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F2C10A91-B3A2-F3FB-994B-CB9A584BCB3D}"/>
                  </a:ext>
                </a:extLst>
              </p:cNvPr>
              <p:cNvSpPr txBox="1">
                <a:spLocks/>
              </p:cNvSpPr>
              <p:nvPr/>
            </p:nvSpPr>
            <p:spPr>
              <a:xfrm>
                <a:off x="329608" y="675765"/>
                <a:ext cx="6093960" cy="3837263"/>
              </a:xfrm>
              <a:prstGeom prst="rect">
                <a:avLst/>
              </a:prstGeom>
              <a:noFill/>
              <a:ln>
                <a:noFill/>
              </a:ln>
            </p:spPr>
            <p:txBody>
              <a:bodyPr spcFirstLastPara="1" vert="horz" wrap="square" lIns="91425" tIns="91425" rIns="91425" bIns="91425" rtlCol="0" anchor="t" anchorCtr="0">
                <a:normAutofit/>
              </a:bodyPr>
              <a:lstStyle>
                <a:lvl1pPr marL="457189" lvl="0" indent="-342892"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297" indent="0" algn="l">
                  <a:buNone/>
                </a:pPr>
                <a:r>
                  <a:rPr lang="en-US" sz="1800" b="0" i="0" dirty="0">
                    <a:effectLst/>
                  </a:rPr>
                  <a:t>The </a:t>
                </a:r>
                <a:r>
                  <a:rPr lang="en-US" sz="1800" b="1" i="0" dirty="0">
                    <a:effectLst/>
                  </a:rPr>
                  <a:t>enhancement</a:t>
                </a:r>
                <a:r>
                  <a:rPr lang="en-US" sz="1800" b="0" i="0" dirty="0">
                    <a:effectLst/>
                  </a:rPr>
                  <a:t> of a nuclear reaction process by screening </a:t>
                </a:r>
              </a:p>
              <a:p>
                <a:pPr marL="114297" indent="0" algn="l">
                  <a:buNone/>
                </a:pPr>
                <a:r>
                  <a:rPr lang="en-US" sz="1800" b="0" i="0" dirty="0">
                    <a:effectLst/>
                  </a:rPr>
                  <a:t>is related to the WKB probability of </a:t>
                </a:r>
                <a:r>
                  <a:rPr lang="en-US" sz="1800" b="1" i="0" dirty="0">
                    <a:effectLst/>
                  </a:rPr>
                  <a:t>tunneling</a:t>
                </a:r>
                <a:r>
                  <a:rPr lang="en-US" sz="1800" b="0" i="0" dirty="0">
                    <a:effectLst/>
                  </a:rPr>
                  <a:t> through the</a:t>
                </a:r>
              </a:p>
              <a:p>
                <a:pPr marL="114297" indent="0" algn="l">
                  <a:buNone/>
                </a:pPr>
                <a:r>
                  <a:rPr lang="en-US" sz="1800" b="0" i="0" dirty="0">
                    <a:effectLst/>
                  </a:rPr>
                  <a:t> </a:t>
                </a:r>
                <a:r>
                  <a:rPr lang="en-US" sz="1800" b="1" i="0" dirty="0">
                    <a:effectLst/>
                  </a:rPr>
                  <a:t>Coulomb barrier</a:t>
                </a:r>
                <a:r>
                  <a:rPr lang="en-US" sz="1800" b="0" i="0" dirty="0">
                    <a:effectLst/>
                  </a:rPr>
                  <a:t>.</a:t>
                </a:r>
              </a:p>
              <a:p>
                <a:pPr marL="114297" indent="0">
                  <a:buNone/>
                </a:pPr>
                <a:endParaRPr lang="en-US" sz="1400" b="0" i="0" dirty="0">
                  <a:solidFill>
                    <a:srgbClr val="495365"/>
                  </a:solidFill>
                  <a:effectLst/>
                </a:endParaRPr>
              </a:p>
              <a:p>
                <a:pPr marL="114297" indent="0">
                  <a:buNone/>
                </a:pPr>
                <a:endParaRPr lang="en-US" sz="1400" b="0" i="0" dirty="0">
                  <a:solidFill>
                    <a:srgbClr val="495365"/>
                  </a:solidFill>
                  <a:effectLst/>
                </a:endParaRPr>
              </a:p>
              <a:p>
                <a:pPr marL="114297" indent="0">
                  <a:buNone/>
                </a:pPr>
                <a:br>
                  <a:rPr lang="en-US" sz="1800" b="0" i="0" dirty="0">
                    <a:solidFill>
                      <a:srgbClr val="495365"/>
                    </a:solidFill>
                    <a:effectLst/>
                  </a:rPr>
                </a:br>
                <a:r>
                  <a:rPr lang="en-US" sz="1600" b="0" i="0" dirty="0">
                    <a:effectLst/>
                  </a:rPr>
                  <a:t>In the weak screening limit, the screening charge density is </a:t>
                </a:r>
                <a:r>
                  <a:rPr lang="en-US" sz="1600" b="1" i="0" dirty="0">
                    <a:effectLst/>
                  </a:rPr>
                  <a:t>almost constant </a:t>
                </a:r>
                <a:r>
                  <a:rPr lang="en-US" sz="1600" b="0" i="0" dirty="0">
                    <a:effectLst/>
                  </a:rPr>
                  <a:t>on scales </a:t>
                </a:r>
                <a:r>
                  <a:rPr lang="en-US" sz="1600" dirty="0"/>
                  <a:t>less than</a:t>
                </a:r>
                <a:r>
                  <a:rPr lang="en-US" sz="1600" b="0" i="0" dirty="0">
                    <a:effectLst/>
                  </a:rPr>
                  <a:t> </a:t>
                </a:r>
                <a14:m>
                  <m:oMath xmlns:m="http://schemas.openxmlformats.org/officeDocument/2006/math">
                    <m:sSub>
                      <m:sSubPr>
                        <m:ctrlPr>
                          <a:rPr lang="en-US" sz="1600" b="0" i="1" dirty="0" smtClean="0">
                            <a:effectLst/>
                            <a:latin typeface="Cambria Math" panose="02040503050406030204" pitchFamily="18" charset="0"/>
                          </a:rPr>
                        </m:ctrlPr>
                      </m:sSubPr>
                      <m:e>
                        <m:r>
                          <a:rPr lang="en-US" sz="1600" b="0" i="1" dirty="0" smtClean="0">
                            <a:effectLst/>
                            <a:latin typeface="Cambria Math" panose="02040503050406030204" pitchFamily="18" charset="0"/>
                          </a:rPr>
                          <m:t>𝜆</m:t>
                        </m:r>
                      </m:e>
                      <m:sub>
                        <m:r>
                          <a:rPr lang="en-US" sz="1600" b="0" i="1" dirty="0" smtClean="0">
                            <a:effectLst/>
                            <a:latin typeface="Cambria Math" panose="02040503050406030204" pitchFamily="18" charset="0"/>
                          </a:rPr>
                          <m:t>𝐷</m:t>
                        </m:r>
                      </m:sub>
                    </m:sSub>
                  </m:oMath>
                </a14:m>
                <a:r>
                  <a:rPr lang="en-US" sz="1600" b="0" i="0" dirty="0">
                    <a:effectLst/>
                  </a:rPr>
                  <a:t>, we can then approximate the </a:t>
                </a:r>
                <a:r>
                  <a:rPr lang="en-US" sz="1600" dirty="0"/>
                  <a:t>screening</a:t>
                </a:r>
                <a:r>
                  <a:rPr lang="en-US" sz="1600" b="0" i="0" dirty="0">
                    <a:effectLst/>
                  </a:rPr>
                  <a:t> potential energy </a:t>
                </a:r>
                <a14:m>
                  <m:oMath xmlns:m="http://schemas.openxmlformats.org/officeDocument/2006/math">
                    <m:r>
                      <a:rPr lang="en-US" sz="1600" b="0" i="1" smtClean="0">
                        <a:effectLst/>
                        <a:latin typeface="Cambria Math" panose="02040503050406030204" pitchFamily="18" charset="0"/>
                      </a:rPr>
                      <m:t>𝑈</m:t>
                    </m:r>
                    <m:d>
                      <m:dPr>
                        <m:ctrlPr>
                          <a:rPr lang="en-US" sz="1600" b="0" i="1" smtClean="0">
                            <a:effectLst/>
                            <a:latin typeface="Cambria Math" panose="02040503050406030204" pitchFamily="18" charset="0"/>
                          </a:rPr>
                        </m:ctrlPr>
                      </m:dPr>
                      <m:e>
                        <m:r>
                          <a:rPr lang="en-US" sz="1600" b="0" i="1" smtClean="0">
                            <a:effectLst/>
                            <a:latin typeface="Cambria Math" panose="02040503050406030204" pitchFamily="18" charset="0"/>
                          </a:rPr>
                          <m:t>𝑟</m:t>
                        </m:r>
                      </m:e>
                    </m:d>
                    <m:r>
                      <a:rPr lang="en-US" sz="1600" b="0" i="1" smtClean="0">
                        <a:effectLst/>
                        <a:latin typeface="Cambria Math" panose="02040503050406030204" pitchFamily="18" charset="0"/>
                      </a:rPr>
                      <m:t>−</m:t>
                    </m:r>
                    <m:sSub>
                      <m:sSubPr>
                        <m:ctrlPr>
                          <a:rPr lang="en-US" sz="1600" b="0" i="1" smtClean="0">
                            <a:effectLst/>
                            <a:latin typeface="Cambria Math" panose="02040503050406030204" pitchFamily="18" charset="0"/>
                          </a:rPr>
                        </m:ctrlPr>
                      </m:sSubPr>
                      <m:e>
                        <m:r>
                          <a:rPr lang="en-US" sz="1600" b="0" i="1" smtClean="0">
                            <a:effectLst/>
                            <a:latin typeface="Cambria Math" panose="02040503050406030204" pitchFamily="18" charset="0"/>
                          </a:rPr>
                          <m:t>𝑈</m:t>
                        </m:r>
                      </m:e>
                      <m:sub>
                        <m:r>
                          <a:rPr lang="en-US" sz="1600" b="0" i="1" smtClean="0">
                            <a:effectLst/>
                            <a:latin typeface="Cambria Math" panose="02040503050406030204" pitchFamily="18" charset="0"/>
                          </a:rPr>
                          <m:t>𝑣𝑎𝑐</m:t>
                        </m:r>
                      </m:sub>
                    </m:sSub>
                    <m:d>
                      <m:dPr>
                        <m:ctrlPr>
                          <a:rPr lang="en-US" sz="1600" b="0" i="1" smtClean="0">
                            <a:effectLst/>
                            <a:latin typeface="Cambria Math" panose="02040503050406030204" pitchFamily="18" charset="0"/>
                          </a:rPr>
                        </m:ctrlPr>
                      </m:dPr>
                      <m:e>
                        <m:r>
                          <a:rPr lang="en-US" sz="1600" b="0" i="1" smtClean="0">
                            <a:effectLst/>
                            <a:latin typeface="Cambria Math" panose="02040503050406030204" pitchFamily="18" charset="0"/>
                          </a:rPr>
                          <m:t>𝑟</m:t>
                        </m:r>
                      </m:e>
                    </m:d>
                    <m:r>
                      <a:rPr lang="en-US" sz="1600" b="0" i="1" smtClean="0">
                        <a:effectLst/>
                        <a:latin typeface="Cambria Math" panose="02040503050406030204" pitchFamily="18" charset="0"/>
                      </a:rPr>
                      <m:t>=</m:t>
                    </m:r>
                    <m:sSub>
                      <m:sSubPr>
                        <m:ctrlPr>
                          <a:rPr lang="en-US" sz="1600" b="0" i="1" smtClean="0">
                            <a:effectLst/>
                            <a:latin typeface="Cambria Math" panose="02040503050406030204" pitchFamily="18" charset="0"/>
                          </a:rPr>
                        </m:ctrlPr>
                      </m:sSubPr>
                      <m:e>
                        <m:r>
                          <a:rPr lang="en-US" sz="1600" b="0" i="1" smtClean="0">
                            <a:effectLst/>
                            <a:latin typeface="Cambria Math" panose="02040503050406030204" pitchFamily="18" charset="0"/>
                          </a:rPr>
                          <m:t>𝑈</m:t>
                        </m:r>
                      </m:e>
                      <m:sub>
                        <m:r>
                          <a:rPr lang="en-US" sz="1600" b="0" i="1" smtClean="0">
                            <a:effectLst/>
                            <a:latin typeface="Cambria Math" panose="02040503050406030204" pitchFamily="18" charset="0"/>
                          </a:rPr>
                          <m:t>𝑖𝑛𝑑</m:t>
                        </m:r>
                      </m:sub>
                    </m:sSub>
                    <m:r>
                      <a:rPr lang="en-US" sz="1600" b="0" i="1" smtClean="0">
                        <a:effectLst/>
                        <a:latin typeface="Cambria Math" panose="02040503050406030204" pitchFamily="18" charset="0"/>
                      </a:rPr>
                      <m:t>(</m:t>
                    </m:r>
                    <m:r>
                      <a:rPr lang="en-US" sz="1600" b="0" i="1" smtClean="0">
                        <a:effectLst/>
                        <a:latin typeface="Cambria Math" panose="02040503050406030204" pitchFamily="18" charset="0"/>
                      </a:rPr>
                      <m:t>𝑟</m:t>
                    </m:r>
                    <m:r>
                      <a:rPr lang="en-US" sz="1600" b="0" i="1" smtClean="0">
                        <a:effectLst/>
                        <a:latin typeface="Cambria Math" panose="02040503050406030204" pitchFamily="18" charset="0"/>
                      </a:rPr>
                      <m:t>)</m:t>
                    </m:r>
                  </m:oMath>
                </a14:m>
                <a:r>
                  <a:rPr lang="en-US" sz="1600" b="0" i="0" dirty="0">
                    <a:effectLst/>
                  </a:rPr>
                  <a:t> as a constant, with its </a:t>
                </a:r>
                <a:r>
                  <a:rPr lang="en-US" sz="1600" b="1" i="0" dirty="0">
                    <a:effectLst/>
                  </a:rPr>
                  <a:t>value at the origin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𝑈</m:t>
                        </m:r>
                      </m:e>
                      <m:sub>
                        <m:r>
                          <a:rPr lang="en-US" sz="1600" i="1">
                            <a:latin typeface="Cambria Math" panose="02040503050406030204" pitchFamily="18" charset="0"/>
                          </a:rPr>
                          <m:t>𝑖𝑛𝑑</m:t>
                        </m:r>
                      </m:sub>
                    </m:sSub>
                    <m:r>
                      <a:rPr lang="en-US" sz="1600" i="1">
                        <a:latin typeface="Cambria Math" panose="02040503050406030204" pitchFamily="18" charset="0"/>
                      </a:rPr>
                      <m:t>(</m:t>
                    </m:r>
                    <m:r>
                      <a:rPr lang="en-US" sz="1600" b="0" i="1" smtClean="0">
                        <a:latin typeface="Cambria Math" panose="02040503050406030204" pitchFamily="18" charset="0"/>
                      </a:rPr>
                      <m:t>0</m:t>
                    </m:r>
                    <m:r>
                      <a:rPr lang="en-US" sz="1600" i="1">
                        <a:latin typeface="Cambria Math" panose="02040503050406030204" pitchFamily="18" charset="0"/>
                      </a:rPr>
                      <m:t>)</m:t>
                    </m:r>
                  </m:oMath>
                </a14:m>
                <a:r>
                  <a:rPr lang="en-US" sz="1600" dirty="0"/>
                  <a:t> </a:t>
                </a:r>
                <a:r>
                  <a:rPr lang="en-US" sz="1600" b="0" i="0" dirty="0">
                    <a:effectLst/>
                  </a:rPr>
                  <a:t>. </a:t>
                </a:r>
                <a:endParaRPr lang="en-US" sz="1600" dirty="0"/>
              </a:p>
              <a:p>
                <a:pPr>
                  <a:buClrTx/>
                </a:pPr>
                <a:endParaRPr lang="en-US" sz="2000" dirty="0"/>
              </a:p>
              <a:p>
                <a:pPr>
                  <a:buClrTx/>
                </a:pPr>
                <a:endParaRPr lang="en-US" dirty="0"/>
              </a:p>
              <a:p>
                <a:pPr>
                  <a:buClrTx/>
                </a:pPr>
                <a:endParaRPr lang="en-US" dirty="0"/>
              </a:p>
              <a:p>
                <a:pPr>
                  <a:buClrTx/>
                </a:pPr>
                <a:endParaRPr lang="en-US" dirty="0"/>
              </a:p>
              <a:p>
                <a:pPr>
                  <a:buClrTx/>
                </a:pPr>
                <a:endParaRPr lang="en-US" dirty="0"/>
              </a:p>
            </p:txBody>
          </p:sp>
        </mc:Choice>
        <mc:Fallback xmlns="">
          <p:sp>
            <p:nvSpPr>
              <p:cNvPr id="2" name="Content Placeholder 2">
                <a:extLst>
                  <a:ext uri="{FF2B5EF4-FFF2-40B4-BE49-F238E27FC236}">
                    <a16:creationId xmlns:a16="http://schemas.microsoft.com/office/drawing/2014/main" id="{F2C10A91-B3A2-F3FB-994B-CB9A584BCB3D}"/>
                  </a:ext>
                </a:extLst>
              </p:cNvPr>
              <p:cNvSpPr txBox="1">
                <a:spLocks noRot="1" noChangeAspect="1" noMove="1" noResize="1" noEditPoints="1" noAdjustHandles="1" noChangeArrowheads="1" noChangeShapeType="1" noTextEdit="1"/>
              </p:cNvSpPr>
              <p:nvPr/>
            </p:nvSpPr>
            <p:spPr>
              <a:xfrm>
                <a:off x="329608" y="675765"/>
                <a:ext cx="6093960" cy="3837263"/>
              </a:xfrm>
              <a:prstGeom prst="rect">
                <a:avLst/>
              </a:prstGeom>
              <a:blipFill>
                <a:blip r:embed="rId4"/>
                <a:stretch>
                  <a:fillRect/>
                </a:stretch>
              </a:blipFill>
              <a:ln>
                <a:noFill/>
              </a:ln>
            </p:spPr>
            <p:txBody>
              <a:bodyPr/>
              <a:lstStyle/>
              <a:p>
                <a:r>
                  <a:rPr lang="en-US">
                    <a:noFill/>
                  </a:rPr>
                  <a:t> </a:t>
                </a:r>
              </a:p>
            </p:txBody>
          </p:sp>
        </mc:Fallback>
      </mc:AlternateContent>
      <p:pic>
        <p:nvPicPr>
          <p:cNvPr id="7170" name="Picture 2">
            <a:extLst>
              <a:ext uri="{FF2B5EF4-FFF2-40B4-BE49-F238E27FC236}">
                <a16:creationId xmlns:a16="http://schemas.microsoft.com/office/drawing/2014/main" id="{A10D44FF-8B66-B84E-0048-CD71517759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105" r="50805"/>
          <a:stretch/>
        </p:blipFill>
        <p:spPr bwMode="auto">
          <a:xfrm>
            <a:off x="3099104" y="3776075"/>
            <a:ext cx="279096" cy="5501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FB9B2D5-2DDA-E998-AED2-CE00081BC3FD}"/>
                  </a:ext>
                </a:extLst>
              </p:cNvPr>
              <p:cNvSpPr txBox="1"/>
              <p:nvPr/>
            </p:nvSpPr>
            <p:spPr>
              <a:xfrm>
                <a:off x="7424938" y="1185865"/>
                <a:ext cx="1366335"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𝑈</m:t>
                      </m:r>
                      <m:d>
                        <m:dPr>
                          <m:ctrlPr>
                            <a:rPr lang="en-US" sz="1050" b="0" i="1" smtClean="0">
                              <a:latin typeface="Cambria Math" panose="02040503050406030204" pitchFamily="18" charset="0"/>
                            </a:rPr>
                          </m:ctrlPr>
                        </m:dPr>
                        <m:e>
                          <m:r>
                            <a:rPr lang="en-US" sz="1050" b="0" i="1" smtClean="0">
                              <a:latin typeface="Cambria Math" panose="02040503050406030204" pitchFamily="18" charset="0"/>
                            </a:rPr>
                            <m:t>𝑟</m:t>
                          </m:r>
                        </m:e>
                      </m:d>
                      <m:r>
                        <a:rPr lang="en-US" sz="1050" b="0" i="1" smtClean="0">
                          <a:latin typeface="Cambria Math" panose="02040503050406030204" pitchFamily="18" charset="0"/>
                        </a:rPr>
                        <m:t>−</m:t>
                      </m:r>
                      <m:r>
                        <a:rPr lang="en-US" sz="1050" b="0" i="1" smtClean="0">
                          <a:latin typeface="Cambria Math" panose="02040503050406030204" pitchFamily="18" charset="0"/>
                        </a:rPr>
                        <m:t>𝐼𝑛𝑡𝑒𝑟𝑛𝑢𝑐𝑙𝑒𝑎𝑟</m:t>
                      </m:r>
                    </m:oMath>
                  </m:oMathPara>
                </a14:m>
                <a:endParaRPr lang="en-US" sz="105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 </m:t>
                      </m:r>
                      <m:r>
                        <a:rPr lang="en-US" sz="1050" b="0" i="1" smtClean="0">
                          <a:latin typeface="Cambria Math" panose="02040503050406030204" pitchFamily="18" charset="0"/>
                        </a:rPr>
                        <m:t>𝑆𝑐𝑟𝑒𝑒𝑛𝑖𝑛𝑒𝑑</m:t>
                      </m:r>
                      <m:r>
                        <a:rPr lang="en-US" sz="1050" b="0" i="1" smtClean="0">
                          <a:latin typeface="Cambria Math" panose="02040503050406030204" pitchFamily="18" charset="0"/>
                        </a:rPr>
                        <m:t> </m:t>
                      </m:r>
                      <m:r>
                        <a:rPr lang="en-US" sz="1050" b="0" i="1" smtClean="0">
                          <a:latin typeface="Cambria Math" panose="02040503050406030204" pitchFamily="18" charset="0"/>
                        </a:rPr>
                        <m:t>𝑝𝑜𝑡𝑒𝑡𝑛𝑖𝑎𝑙</m:t>
                      </m:r>
                      <m:r>
                        <a:rPr lang="en-US" sz="1050" b="0" i="1" smtClean="0">
                          <a:latin typeface="Cambria Math" panose="02040503050406030204" pitchFamily="18" charset="0"/>
                        </a:rPr>
                        <m:t> </m:t>
                      </m:r>
                    </m:oMath>
                  </m:oMathPara>
                </a14:m>
                <a:endParaRPr lang="en-US" sz="1050" dirty="0"/>
              </a:p>
            </p:txBody>
          </p:sp>
        </mc:Choice>
        <mc:Fallback xmlns="">
          <p:sp>
            <p:nvSpPr>
              <p:cNvPr id="5" name="TextBox 4">
                <a:extLst>
                  <a:ext uri="{FF2B5EF4-FFF2-40B4-BE49-F238E27FC236}">
                    <a16:creationId xmlns:a16="http://schemas.microsoft.com/office/drawing/2014/main" id="{1FB9B2D5-2DDA-E998-AED2-CE00081BC3FD}"/>
                  </a:ext>
                </a:extLst>
              </p:cNvPr>
              <p:cNvSpPr txBox="1">
                <a:spLocks noRot="1" noChangeAspect="1" noMove="1" noResize="1" noEditPoints="1" noAdjustHandles="1" noChangeArrowheads="1" noChangeShapeType="1" noTextEdit="1"/>
              </p:cNvSpPr>
              <p:nvPr/>
            </p:nvSpPr>
            <p:spPr>
              <a:xfrm>
                <a:off x="7424938" y="1185865"/>
                <a:ext cx="1366335" cy="323165"/>
              </a:xfrm>
              <a:prstGeom prst="rect">
                <a:avLst/>
              </a:prstGeom>
              <a:blipFill>
                <a:blip r:embed="rId7"/>
                <a:stretch>
                  <a:fillRect r="-893" b="-207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1EC4A0E-ECA4-684F-0144-E3C8DC83B1F0}"/>
                  </a:ext>
                </a:extLst>
              </p:cNvPr>
              <p:cNvSpPr txBox="1"/>
              <p:nvPr/>
            </p:nvSpPr>
            <p:spPr>
              <a:xfrm>
                <a:off x="7754890" y="2594396"/>
                <a:ext cx="52322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𝑈</m:t>
                          </m:r>
                        </m:e>
                        <m:sub>
                          <m:r>
                            <a:rPr lang="en-US" b="0" i="1" smtClean="0">
                              <a:solidFill>
                                <a:srgbClr val="C00000"/>
                              </a:solidFill>
                              <a:latin typeface="Cambria Math" panose="02040503050406030204" pitchFamily="18" charset="0"/>
                            </a:rPr>
                            <m:t>𝑖𝑛𝑑</m:t>
                          </m:r>
                        </m:sub>
                      </m:sSub>
                    </m:oMath>
                  </m:oMathPara>
                </a14:m>
                <a:endParaRPr lang="en-US" dirty="0"/>
              </a:p>
            </p:txBody>
          </p:sp>
        </mc:Choice>
        <mc:Fallback xmlns="">
          <p:sp>
            <p:nvSpPr>
              <p:cNvPr id="31" name="TextBox 30">
                <a:extLst>
                  <a:ext uri="{FF2B5EF4-FFF2-40B4-BE49-F238E27FC236}">
                    <a16:creationId xmlns:a16="http://schemas.microsoft.com/office/drawing/2014/main" id="{61EC4A0E-ECA4-684F-0144-E3C8DC83B1F0}"/>
                  </a:ext>
                </a:extLst>
              </p:cNvPr>
              <p:cNvSpPr txBox="1">
                <a:spLocks noRot="1" noChangeAspect="1" noMove="1" noResize="1" noEditPoints="1" noAdjustHandles="1" noChangeArrowheads="1" noChangeShapeType="1" noTextEdit="1"/>
              </p:cNvSpPr>
              <p:nvPr/>
            </p:nvSpPr>
            <p:spPr>
              <a:xfrm>
                <a:off x="7754890" y="2594396"/>
                <a:ext cx="523220" cy="215444"/>
              </a:xfrm>
              <a:prstGeom prst="rect">
                <a:avLst/>
              </a:prstGeom>
              <a:blipFill>
                <a:blip r:embed="rId8"/>
                <a:stretch>
                  <a:fillRect l="-1163"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C9DAD84-B0DB-210D-1B29-7A69BA0B5753}"/>
                  </a:ext>
                </a:extLst>
              </p:cNvPr>
              <p:cNvSpPr txBox="1"/>
              <p:nvPr/>
            </p:nvSpPr>
            <p:spPr>
              <a:xfrm>
                <a:off x="8039561" y="2062644"/>
                <a:ext cx="5296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5E81B5"/>
                              </a:solidFill>
                              <a:latin typeface="Cambria Math" panose="02040503050406030204" pitchFamily="18" charset="0"/>
                            </a:rPr>
                          </m:ctrlPr>
                        </m:sSubPr>
                        <m:e>
                          <m:r>
                            <a:rPr lang="en-US" b="0" i="1" smtClean="0">
                              <a:solidFill>
                                <a:srgbClr val="5E81B5"/>
                              </a:solidFill>
                              <a:latin typeface="Cambria Math" panose="02040503050406030204" pitchFamily="18" charset="0"/>
                            </a:rPr>
                            <m:t>−</m:t>
                          </m:r>
                          <m:r>
                            <a:rPr lang="en-US" b="0" i="1" smtClean="0">
                              <a:solidFill>
                                <a:srgbClr val="5E81B5"/>
                              </a:solidFill>
                              <a:latin typeface="Cambria Math" panose="02040503050406030204" pitchFamily="18" charset="0"/>
                            </a:rPr>
                            <m:t>𝑈</m:t>
                          </m:r>
                        </m:e>
                        <m:sub>
                          <m:r>
                            <a:rPr lang="en-US" b="0" i="1" smtClean="0">
                              <a:solidFill>
                                <a:srgbClr val="5E81B5"/>
                              </a:solidFill>
                              <a:latin typeface="Cambria Math" panose="02040503050406030204" pitchFamily="18" charset="0"/>
                            </a:rPr>
                            <m:t>𝑣𝑎𝑐</m:t>
                          </m:r>
                        </m:sub>
                      </m:sSub>
                    </m:oMath>
                  </m:oMathPara>
                </a14:m>
                <a:endParaRPr lang="en-US" dirty="0">
                  <a:solidFill>
                    <a:srgbClr val="5E81B5"/>
                  </a:solidFill>
                </a:endParaRPr>
              </a:p>
            </p:txBody>
          </p:sp>
        </mc:Choice>
        <mc:Fallback xmlns="">
          <p:sp>
            <p:nvSpPr>
              <p:cNvPr id="32" name="TextBox 31">
                <a:extLst>
                  <a:ext uri="{FF2B5EF4-FFF2-40B4-BE49-F238E27FC236}">
                    <a16:creationId xmlns:a16="http://schemas.microsoft.com/office/drawing/2014/main" id="{6C9DAD84-B0DB-210D-1B29-7A69BA0B5753}"/>
                  </a:ext>
                </a:extLst>
              </p:cNvPr>
              <p:cNvSpPr txBox="1">
                <a:spLocks noRot="1" noChangeAspect="1" noMove="1" noResize="1" noEditPoints="1" noAdjustHandles="1" noChangeArrowheads="1" noChangeShapeType="1" noTextEdit="1"/>
              </p:cNvSpPr>
              <p:nvPr/>
            </p:nvSpPr>
            <p:spPr>
              <a:xfrm>
                <a:off x="8039561" y="2062644"/>
                <a:ext cx="529632" cy="215444"/>
              </a:xfrm>
              <a:prstGeom prst="rect">
                <a:avLst/>
              </a:prstGeom>
              <a:blipFill>
                <a:blip r:embed="rId9"/>
                <a:stretch>
                  <a:fillRect l="-1149"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3DD0C2C-B385-D10F-C618-84D0F6A7F13C}"/>
                  </a:ext>
                </a:extLst>
              </p:cNvPr>
              <p:cNvSpPr txBox="1"/>
              <p:nvPr/>
            </p:nvSpPr>
            <p:spPr>
              <a:xfrm>
                <a:off x="6537150" y="2186248"/>
                <a:ext cx="50013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E9BA69"/>
                              </a:solidFill>
                              <a:latin typeface="Cambria Math" panose="02040503050406030204" pitchFamily="18" charset="0"/>
                            </a:rPr>
                          </m:ctrlPr>
                        </m:sSubPr>
                        <m:e>
                          <m:r>
                            <a:rPr lang="en-US" b="0" i="1" smtClean="0">
                              <a:solidFill>
                                <a:srgbClr val="E9BA69"/>
                              </a:solidFill>
                              <a:latin typeface="Cambria Math" panose="02040503050406030204" pitchFamily="18" charset="0"/>
                            </a:rPr>
                            <m:t>−</m:t>
                          </m:r>
                          <m:r>
                            <a:rPr lang="en-US" b="0" i="1" smtClean="0">
                              <a:solidFill>
                                <a:srgbClr val="E9BA69"/>
                              </a:solidFill>
                              <a:latin typeface="Cambria Math" panose="02040503050406030204" pitchFamily="18" charset="0"/>
                            </a:rPr>
                            <m:t>𝑈</m:t>
                          </m:r>
                        </m:e>
                        <m:sub>
                          <m:r>
                            <a:rPr lang="en-US" b="0" i="1" smtClean="0">
                              <a:solidFill>
                                <a:srgbClr val="E9BA69"/>
                              </a:solidFill>
                              <a:latin typeface="Cambria Math" panose="02040503050406030204" pitchFamily="18" charset="0"/>
                            </a:rPr>
                            <m:t>𝑡𝑜𝑡</m:t>
                          </m:r>
                        </m:sub>
                      </m:sSub>
                    </m:oMath>
                  </m:oMathPara>
                </a14:m>
                <a:endParaRPr lang="en-US" dirty="0">
                  <a:solidFill>
                    <a:srgbClr val="E9BA69"/>
                  </a:solidFill>
                </a:endParaRPr>
              </a:p>
            </p:txBody>
          </p:sp>
        </mc:Choice>
        <mc:Fallback xmlns="">
          <p:sp>
            <p:nvSpPr>
              <p:cNvPr id="33" name="TextBox 32">
                <a:extLst>
                  <a:ext uri="{FF2B5EF4-FFF2-40B4-BE49-F238E27FC236}">
                    <a16:creationId xmlns:a16="http://schemas.microsoft.com/office/drawing/2014/main" id="{43DD0C2C-B385-D10F-C618-84D0F6A7F13C}"/>
                  </a:ext>
                </a:extLst>
              </p:cNvPr>
              <p:cNvSpPr txBox="1">
                <a:spLocks noRot="1" noChangeAspect="1" noMove="1" noResize="1" noEditPoints="1" noAdjustHandles="1" noChangeArrowheads="1" noChangeShapeType="1" noTextEdit="1"/>
              </p:cNvSpPr>
              <p:nvPr/>
            </p:nvSpPr>
            <p:spPr>
              <a:xfrm>
                <a:off x="6537150" y="2186248"/>
                <a:ext cx="500137" cy="215444"/>
              </a:xfrm>
              <a:prstGeom prst="rect">
                <a:avLst/>
              </a:prstGeom>
              <a:blipFill>
                <a:blip r:embed="rId10"/>
                <a:stretch>
                  <a:fillRect l="-1220" b="-17143"/>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D45A0A64-92AA-2858-44C7-AC55B2556879}"/>
              </a:ext>
            </a:extLst>
          </p:cNvPr>
          <p:cNvCxnSpPr/>
          <p:nvPr/>
        </p:nvCxnSpPr>
        <p:spPr>
          <a:xfrm>
            <a:off x="6089370" y="2573901"/>
            <a:ext cx="2761767" cy="0"/>
          </a:xfrm>
          <a:prstGeom prst="line">
            <a:avLst/>
          </a:prstGeom>
          <a:ln w="19050">
            <a:solidFill>
              <a:srgbClr val="C00000"/>
            </a:solidFill>
          </a:ln>
        </p:spPr>
        <p:style>
          <a:lnRef idx="2">
            <a:schemeClr val="accent2"/>
          </a:lnRef>
          <a:fillRef idx="0">
            <a:schemeClr val="accent2"/>
          </a:fillRef>
          <a:effectRef idx="1">
            <a:schemeClr val="accent2"/>
          </a:effectRef>
          <a:fontRef idx="minor">
            <a:schemeClr val="tx1"/>
          </a:fontRef>
        </p:style>
      </p:cxnSp>
      <p:sp>
        <p:nvSpPr>
          <p:cNvPr id="47" name="TextBox 46">
            <a:extLst>
              <a:ext uri="{FF2B5EF4-FFF2-40B4-BE49-F238E27FC236}">
                <a16:creationId xmlns:a16="http://schemas.microsoft.com/office/drawing/2014/main" id="{573D91D9-7B67-A90D-65AE-F115A160CF82}"/>
              </a:ext>
            </a:extLst>
          </p:cNvPr>
          <p:cNvSpPr txBox="1"/>
          <p:nvPr/>
        </p:nvSpPr>
        <p:spPr>
          <a:xfrm>
            <a:off x="329608" y="135588"/>
            <a:ext cx="10123381" cy="553998"/>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Salpeter Enhancement Factor (1954)</a:t>
            </a:r>
          </a:p>
        </p:txBody>
      </p:sp>
      <p:sp>
        <p:nvSpPr>
          <p:cNvPr id="50" name="TextBox 49">
            <a:extLst>
              <a:ext uri="{FF2B5EF4-FFF2-40B4-BE49-F238E27FC236}">
                <a16:creationId xmlns:a16="http://schemas.microsoft.com/office/drawing/2014/main" id="{1DF74F84-D2C1-C108-B99E-D9F518C14766}"/>
              </a:ext>
            </a:extLst>
          </p:cNvPr>
          <p:cNvSpPr txBox="1"/>
          <p:nvPr/>
        </p:nvSpPr>
        <p:spPr>
          <a:xfrm>
            <a:off x="5428184" y="4527458"/>
            <a:ext cx="2606564" cy="523220"/>
          </a:xfrm>
          <a:prstGeom prst="rect">
            <a:avLst/>
          </a:prstGeom>
          <a:noFill/>
        </p:spPr>
        <p:txBody>
          <a:bodyPr wrap="square" rtlCol="0">
            <a:spAutoFit/>
          </a:bodyPr>
          <a:lstStyle/>
          <a:p>
            <a:pPr algn="ctr"/>
            <a:r>
              <a:rPr lang="en-US" dirty="0">
                <a:solidFill>
                  <a:schemeClr val="accent1"/>
                </a:solidFill>
              </a:rPr>
              <a:t>Could be relevant for solar and laboratory fusion</a:t>
            </a:r>
          </a:p>
        </p:txBody>
      </p:sp>
      <p:sp>
        <p:nvSpPr>
          <p:cNvPr id="11" name="TextBox 10">
            <a:extLst>
              <a:ext uri="{FF2B5EF4-FFF2-40B4-BE49-F238E27FC236}">
                <a16:creationId xmlns:a16="http://schemas.microsoft.com/office/drawing/2014/main" id="{C0525706-FA66-30A1-96A3-F19B770564C7}"/>
              </a:ext>
            </a:extLst>
          </p:cNvPr>
          <p:cNvSpPr txBox="1"/>
          <p:nvPr/>
        </p:nvSpPr>
        <p:spPr>
          <a:xfrm>
            <a:off x="2258776" y="1424029"/>
            <a:ext cx="5062220" cy="261610"/>
          </a:xfrm>
          <a:prstGeom prst="rect">
            <a:avLst/>
          </a:prstGeom>
          <a:noFill/>
        </p:spPr>
        <p:txBody>
          <a:bodyPr wrap="square">
            <a:spAutoFit/>
          </a:bodyPr>
          <a:lstStyle/>
          <a:p>
            <a:r>
              <a:rPr lang="en-US" sz="1100" i="1" dirty="0">
                <a:solidFill>
                  <a:schemeClr val="accent1"/>
                </a:solidFill>
              </a:rPr>
              <a:t>Salpeter, E. E. (1954) Austral. J. Phys., 7, pp. 373–388.</a:t>
            </a:r>
          </a:p>
        </p:txBody>
      </p:sp>
      <p:pic>
        <p:nvPicPr>
          <p:cNvPr id="1026" name="Picture 2">
            <a:extLst>
              <a:ext uri="{FF2B5EF4-FFF2-40B4-BE49-F238E27FC236}">
                <a16:creationId xmlns:a16="http://schemas.microsoft.com/office/drawing/2014/main" id="{98BE5755-7B31-8BE0-B247-B6518F4177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6588" y="3762279"/>
            <a:ext cx="3125245" cy="5501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967A0774-58F7-FCF4-3B0C-60769672D3FD}"/>
              </a:ext>
            </a:extLst>
          </p:cNvPr>
          <p:cNvSpPr/>
          <p:nvPr/>
        </p:nvSpPr>
        <p:spPr>
          <a:xfrm>
            <a:off x="5293360" y="3720968"/>
            <a:ext cx="1016000" cy="670348"/>
          </a:xfrm>
          <a:prstGeom prst="round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1F9865C-59EA-832D-AF47-F204EE7001B7}"/>
              </a:ext>
            </a:extLst>
          </p:cNvPr>
          <p:cNvCxnSpPr>
            <a:cxnSpLocks/>
          </p:cNvCxnSpPr>
          <p:nvPr/>
        </p:nvCxnSpPr>
        <p:spPr>
          <a:xfrm flipH="1" flipV="1">
            <a:off x="6089370" y="4226560"/>
            <a:ext cx="270790" cy="34036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F3DA5F-6A46-4415-592C-68665C332646}"/>
                  </a:ext>
                </a:extLst>
              </p:cNvPr>
              <p:cNvSpPr txBox="1"/>
              <p:nvPr/>
            </p:nvSpPr>
            <p:spPr>
              <a:xfrm>
                <a:off x="6877147" y="3557100"/>
                <a:ext cx="1769634" cy="646331"/>
              </a:xfrm>
              <a:prstGeom prst="rect">
                <a:avLst/>
              </a:prstGeom>
              <a:noFill/>
            </p:spPr>
            <p:txBody>
              <a:bodyPr wrap="squar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𝐵𝐵𝑁</m:t>
                        </m:r>
                      </m:sub>
                    </m:sSub>
                    <m:r>
                      <a:rPr lang="en-US" b="0" i="1" smtClean="0">
                        <a:latin typeface="Cambria Math" panose="02040503050406030204" pitchFamily="18" charset="0"/>
                      </a:rPr>
                      <m:t> − </m:t>
                    </m:r>
                  </m:oMath>
                </a14:m>
                <a:r>
                  <a:rPr lang="en-US" dirty="0"/>
                  <a:t>Conductivity of the early universe</a:t>
                </a:r>
              </a:p>
              <a:p>
                <a:pPr algn="ctr"/>
                <a14:m>
                  <m:oMath xmlns:m="http://schemas.openxmlformats.org/officeDocument/2006/math">
                    <m:r>
                      <a:rPr lang="en-US" i="1" dirty="0" smtClean="0">
                        <a:latin typeface="Cambria Math" panose="02040503050406030204" pitchFamily="18" charset="0"/>
                      </a:rPr>
                      <m:t>200−2</m:t>
                    </m:r>
                  </m:oMath>
                </a14:m>
                <a:r>
                  <a:rPr lang="en-US" dirty="0"/>
                  <a:t> eV</a:t>
                </a:r>
              </a:p>
            </p:txBody>
          </p:sp>
        </mc:Choice>
        <mc:Fallback xmlns="">
          <p:sp>
            <p:nvSpPr>
              <p:cNvPr id="13" name="TextBox 12">
                <a:extLst>
                  <a:ext uri="{FF2B5EF4-FFF2-40B4-BE49-F238E27FC236}">
                    <a16:creationId xmlns:a16="http://schemas.microsoft.com/office/drawing/2014/main" id="{ECF3DA5F-6A46-4415-592C-68665C332646}"/>
                  </a:ext>
                </a:extLst>
              </p:cNvPr>
              <p:cNvSpPr txBox="1">
                <a:spLocks noRot="1" noChangeAspect="1" noMove="1" noResize="1" noEditPoints="1" noAdjustHandles="1" noChangeArrowheads="1" noChangeShapeType="1" noTextEdit="1"/>
              </p:cNvSpPr>
              <p:nvPr/>
            </p:nvSpPr>
            <p:spPr>
              <a:xfrm>
                <a:off x="6877147" y="3557100"/>
                <a:ext cx="1769634" cy="646331"/>
              </a:xfrm>
              <a:prstGeom prst="rect">
                <a:avLst/>
              </a:prstGeom>
              <a:blipFill>
                <a:blip r:embed="rId13"/>
                <a:stretch>
                  <a:fillRect l="-6207" t="-9434" b="-1603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D0EBB906-4611-2E4F-3A73-DE5D3137BC95}"/>
              </a:ext>
            </a:extLst>
          </p:cNvPr>
          <p:cNvPicPr>
            <a:picLocks noChangeAspect="1"/>
          </p:cNvPicPr>
          <p:nvPr/>
        </p:nvPicPr>
        <p:blipFill>
          <a:blip r:embed="rId14"/>
          <a:stretch>
            <a:fillRect/>
          </a:stretch>
        </p:blipFill>
        <p:spPr>
          <a:xfrm>
            <a:off x="839623" y="1735933"/>
            <a:ext cx="3997235" cy="707540"/>
          </a:xfrm>
          <a:prstGeom prst="rect">
            <a:avLst/>
          </a:prstGeom>
        </p:spPr>
      </p:pic>
      <p:sp>
        <p:nvSpPr>
          <p:cNvPr id="15" name="TextBox 14">
            <a:extLst>
              <a:ext uri="{FF2B5EF4-FFF2-40B4-BE49-F238E27FC236}">
                <a16:creationId xmlns:a16="http://schemas.microsoft.com/office/drawing/2014/main" id="{567823CA-EF47-3967-2044-FC3E93C065B5}"/>
              </a:ext>
            </a:extLst>
          </p:cNvPr>
          <p:cNvSpPr txBox="1"/>
          <p:nvPr/>
        </p:nvSpPr>
        <p:spPr>
          <a:xfrm>
            <a:off x="3325788" y="2366488"/>
            <a:ext cx="973343" cy="253916"/>
          </a:xfrm>
          <a:prstGeom prst="rect">
            <a:avLst/>
          </a:prstGeom>
          <a:noFill/>
        </p:spPr>
        <p:txBody>
          <a:bodyPr wrap="none" rtlCol="0">
            <a:spAutoFit/>
          </a:bodyPr>
          <a:lstStyle/>
          <a:p>
            <a:r>
              <a:rPr lang="en-US" sz="1050" i="1" dirty="0">
                <a:latin typeface="+mn-lt"/>
              </a:rPr>
              <a:t>Nuclear radius</a:t>
            </a:r>
          </a:p>
        </p:txBody>
      </p:sp>
      <p:cxnSp>
        <p:nvCxnSpPr>
          <p:cNvPr id="17" name="Straight Arrow Connector 16">
            <a:extLst>
              <a:ext uri="{FF2B5EF4-FFF2-40B4-BE49-F238E27FC236}">
                <a16:creationId xmlns:a16="http://schemas.microsoft.com/office/drawing/2014/main" id="{6ABA2F39-DA92-7711-7CC0-F56E328B79F5}"/>
              </a:ext>
            </a:extLst>
          </p:cNvPr>
          <p:cNvCxnSpPr>
            <a:cxnSpLocks/>
          </p:cNvCxnSpPr>
          <p:nvPr/>
        </p:nvCxnSpPr>
        <p:spPr>
          <a:xfrm flipH="1" flipV="1">
            <a:off x="3325788" y="2353287"/>
            <a:ext cx="236562" cy="88806"/>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CBAFB5AE-0D37-A24C-CFFA-9B90CD84B03F}"/>
              </a:ext>
            </a:extLst>
          </p:cNvPr>
          <p:cNvSpPr txBox="1"/>
          <p:nvPr/>
        </p:nvSpPr>
        <p:spPr>
          <a:xfrm>
            <a:off x="2251687" y="2362532"/>
            <a:ext cx="960519" cy="253916"/>
          </a:xfrm>
          <a:prstGeom prst="rect">
            <a:avLst/>
          </a:prstGeom>
          <a:noFill/>
        </p:spPr>
        <p:txBody>
          <a:bodyPr wrap="none" rtlCol="0">
            <a:spAutoFit/>
          </a:bodyPr>
          <a:lstStyle/>
          <a:p>
            <a:r>
              <a:rPr lang="en-US" sz="1050" i="1" dirty="0">
                <a:latin typeface="+mn-lt"/>
              </a:rPr>
              <a:t>Reduced mass</a:t>
            </a:r>
          </a:p>
        </p:txBody>
      </p:sp>
      <p:cxnSp>
        <p:nvCxnSpPr>
          <p:cNvPr id="19" name="Straight Arrow Connector 18">
            <a:extLst>
              <a:ext uri="{FF2B5EF4-FFF2-40B4-BE49-F238E27FC236}">
                <a16:creationId xmlns:a16="http://schemas.microsoft.com/office/drawing/2014/main" id="{7DEA890C-0648-D0E2-77F7-B14F92E6F343}"/>
              </a:ext>
            </a:extLst>
          </p:cNvPr>
          <p:cNvCxnSpPr>
            <a:cxnSpLocks/>
          </p:cNvCxnSpPr>
          <p:nvPr/>
        </p:nvCxnSpPr>
        <p:spPr>
          <a:xfrm flipH="1" flipV="1">
            <a:off x="2853267" y="2111117"/>
            <a:ext cx="59266" cy="284869"/>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037C2565-D082-762C-CE5B-2D070E18F423}"/>
              </a:ext>
            </a:extLst>
          </p:cNvPr>
          <p:cNvSpPr txBox="1"/>
          <p:nvPr/>
        </p:nvSpPr>
        <p:spPr>
          <a:xfrm>
            <a:off x="3913758" y="3387629"/>
            <a:ext cx="2884444" cy="325538"/>
          </a:xfrm>
          <a:prstGeom prst="rect">
            <a:avLst/>
          </a:prstGeom>
          <a:noFill/>
        </p:spPr>
        <p:txBody>
          <a:bodyPr wrap="square">
            <a:spAutoFit/>
          </a:bodyPr>
          <a:lstStyle/>
          <a:p>
            <a:pPr marL="590536" lvl="1" defTabSz="685800">
              <a:lnSpc>
                <a:spcPct val="115000"/>
              </a:lnSpc>
              <a:buClrTx/>
              <a:buSzPts val="1500"/>
            </a:pPr>
            <a:r>
              <a:rPr lang="en-US" u="sng" kern="1200" dirty="0">
                <a:solidFill>
                  <a:srgbClr val="C00000"/>
                </a:solidFill>
                <a:latin typeface="Calibri" panose="020F0502020204030204"/>
                <a:ea typeface="+mn-ea"/>
                <a:cs typeface="+mn-cs"/>
              </a:rPr>
              <a:t>Damped-dynamic Screening</a:t>
            </a:r>
            <a:endParaRPr lang="en-US" u="sng" kern="1200" dirty="0">
              <a:solidFill>
                <a:prstClr val="black"/>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8F22120-B714-E093-12FD-0C5512A7791B}"/>
                  </a:ext>
                </a:extLst>
              </p:cNvPr>
              <p:cNvSpPr txBox="1"/>
              <p:nvPr/>
            </p:nvSpPr>
            <p:spPr>
              <a:xfrm>
                <a:off x="309017" y="4491962"/>
                <a:ext cx="5476259" cy="1294778"/>
              </a:xfrm>
              <a:prstGeom prst="rect">
                <a:avLst/>
              </a:prstGeom>
              <a:noFill/>
            </p:spPr>
            <p:txBody>
              <a:bodyPr wrap="square" rtlCol="0">
                <a:spAutoFit/>
              </a:bodyPr>
              <a:lstStyle/>
              <a:p>
                <a:pPr algn="l"/>
                <a:r>
                  <a:rPr lang="en-US" sz="1200" i="1" dirty="0">
                    <a:effectLst/>
                    <a:latin typeface="Arial" panose="020B0604020202020204" pitchFamily="34" charset="0"/>
                  </a:rPr>
                  <a:t>Due to the large damping rate </a:t>
                </a:r>
                <a14:m>
                  <m:oMath xmlns:m="http://schemas.openxmlformats.org/officeDocument/2006/math">
                    <m:r>
                      <a:rPr lang="en-US" sz="1200" b="0" i="1" smtClean="0">
                        <a:effectLst/>
                        <a:latin typeface="Cambria Math" panose="02040503050406030204" pitchFamily="18" charset="0"/>
                      </a:rPr>
                      <m:t>𝜅</m:t>
                    </m:r>
                  </m:oMath>
                </a14:m>
                <a:r>
                  <a:rPr lang="en-US" sz="1200" i="1" dirty="0">
                    <a:effectLst/>
                    <a:latin typeface="Arial" panose="020B0604020202020204" pitchFamily="34" charset="0"/>
                  </a:rPr>
                  <a:t> compared</a:t>
                </a:r>
                <a:r>
                  <a:rPr lang="en-US" sz="1200" i="1" dirty="0">
                    <a:latin typeface="Arial" panose="020B0604020202020204" pitchFamily="34" charset="0"/>
                  </a:rPr>
                  <a:t> </a:t>
                </a:r>
                <a:r>
                  <a:rPr lang="en-US" sz="1200" i="1" dirty="0">
                    <a:effectLst/>
                    <a:latin typeface="Arial" panose="020B0604020202020204" pitchFamily="34" charset="0"/>
                  </a:rPr>
                  <a:t>to the Debye mass and the small velocities of nuclei during BBN </a:t>
                </a:r>
                <a14:m>
                  <m:oMath xmlns:m="http://schemas.openxmlformats.org/officeDocument/2006/math">
                    <m:sSub>
                      <m:sSubPr>
                        <m:ctrlPr>
                          <a:rPr lang="en-US" sz="1200" b="0" i="1" smtClean="0">
                            <a:effectLst/>
                            <a:latin typeface="Cambria Math" panose="02040503050406030204" pitchFamily="18" charset="0"/>
                          </a:rPr>
                        </m:ctrlPr>
                      </m:sSubPr>
                      <m:e>
                        <m:r>
                          <a:rPr lang="en-US" sz="1200" b="0" i="1" smtClean="0">
                            <a:effectLst/>
                            <a:latin typeface="Cambria Math" panose="02040503050406030204" pitchFamily="18" charset="0"/>
                          </a:rPr>
                          <m:t>𝛽</m:t>
                        </m:r>
                      </m:e>
                      <m:sub>
                        <m:r>
                          <a:rPr lang="en-US" sz="1200" b="0" i="1" smtClean="0">
                            <a:effectLst/>
                            <a:latin typeface="Cambria Math" panose="02040503050406030204" pitchFamily="18" charset="0"/>
                          </a:rPr>
                          <m:t>𝑁</m:t>
                        </m:r>
                      </m:sub>
                    </m:sSub>
                  </m:oMath>
                </a14:m>
                <a:r>
                  <a:rPr lang="en-US" sz="1200" i="1" dirty="0">
                    <a:effectLst/>
                    <a:latin typeface="Arial" panose="020B0604020202020204" pitchFamily="34" charset="0"/>
                  </a:rPr>
                  <a:t>, the</a:t>
                </a:r>
                <a:r>
                  <a:rPr lang="en-US" sz="1200" i="1" dirty="0">
                    <a:latin typeface="Arial" panose="020B0604020202020204" pitchFamily="34" charset="0"/>
                  </a:rPr>
                  <a:t> </a:t>
                </a:r>
                <a:r>
                  <a:rPr lang="en-US" sz="1200" i="1" dirty="0">
                    <a:effectLst/>
                    <a:latin typeface="Arial" panose="020B0604020202020204" pitchFamily="34" charset="0"/>
                  </a:rPr>
                  <a:t>correction due to damped-dynamic screening is small </a:t>
                </a:r>
                <a14:m>
                  <m:oMath xmlns:m="http://schemas.openxmlformats.org/officeDocument/2006/math">
                    <m:sSup>
                      <m:sSupPr>
                        <m:ctrlPr>
                          <a:rPr lang="en-US" sz="1200" b="0" i="1" dirty="0" smtClean="0">
                            <a:effectLst/>
                            <a:latin typeface="Cambria Math" panose="02040503050406030204" pitchFamily="18" charset="0"/>
                          </a:rPr>
                        </m:ctrlPr>
                      </m:sSupPr>
                      <m:e>
                        <m:r>
                          <a:rPr lang="en-US" sz="1200" b="0" i="1" dirty="0" smtClean="0">
                            <a:effectLst/>
                            <a:latin typeface="Cambria Math" panose="02040503050406030204" pitchFamily="18" charset="0"/>
                          </a:rPr>
                          <m:t>10</m:t>
                        </m:r>
                      </m:e>
                      <m:sup>
                        <m:r>
                          <a:rPr lang="en-US" sz="1200" b="0" i="1" dirty="0" smtClean="0">
                            <a:effectLst/>
                            <a:latin typeface="Cambria Math" panose="02040503050406030204" pitchFamily="18" charset="0"/>
                          </a:rPr>
                          <m:t>−5</m:t>
                        </m:r>
                      </m:sup>
                    </m:sSup>
                  </m:oMath>
                </a14:m>
                <a:r>
                  <a:rPr lang="en-US" sz="1200" b="0" i="1" dirty="0">
                    <a:effectLst/>
                    <a:latin typeface="Arial" panose="020B0604020202020204" pitchFamily="34" charset="0"/>
                  </a:rPr>
                  <a:t>.</a:t>
                </a:r>
              </a:p>
              <a:p>
                <a:pPr algn="l"/>
                <a:endParaRPr lang="en-US" i="1" dirty="0">
                  <a:effectLst/>
                </a:endParaRPr>
              </a:p>
              <a:p>
                <a:br>
                  <a:rPr lang="en-US" dirty="0">
                    <a:effectLst/>
                  </a:rPr>
                </a:br>
                <a:endParaRPr lang="en-US" dirty="0"/>
              </a:p>
            </p:txBody>
          </p:sp>
        </mc:Choice>
        <mc:Fallback xmlns="">
          <p:sp>
            <p:nvSpPr>
              <p:cNvPr id="12" name="TextBox 11">
                <a:extLst>
                  <a:ext uri="{FF2B5EF4-FFF2-40B4-BE49-F238E27FC236}">
                    <a16:creationId xmlns:a16="http://schemas.microsoft.com/office/drawing/2014/main" id="{48F22120-B714-E093-12FD-0C5512A7791B}"/>
                  </a:ext>
                </a:extLst>
              </p:cNvPr>
              <p:cNvSpPr txBox="1">
                <a:spLocks noRot="1" noChangeAspect="1" noMove="1" noResize="1" noEditPoints="1" noAdjustHandles="1" noChangeArrowheads="1" noChangeShapeType="1" noTextEdit="1"/>
              </p:cNvSpPr>
              <p:nvPr/>
            </p:nvSpPr>
            <p:spPr>
              <a:xfrm>
                <a:off x="309017" y="4491962"/>
                <a:ext cx="5476259" cy="1294778"/>
              </a:xfrm>
              <a:prstGeom prst="rect">
                <a:avLst/>
              </a:prstGeom>
              <a:blipFill>
                <a:blip r:embed="rId15"/>
                <a:stretch>
                  <a:fillRect l="-111" t="-943"/>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EC7CA87D-FE2E-7430-A071-D3B90765A451}"/>
              </a:ext>
            </a:extLst>
          </p:cNvPr>
          <p:cNvSpPr txBox="1"/>
          <p:nvPr/>
        </p:nvSpPr>
        <p:spPr>
          <a:xfrm>
            <a:off x="3359129" y="1617763"/>
            <a:ext cx="915635" cy="253916"/>
          </a:xfrm>
          <a:prstGeom prst="rect">
            <a:avLst/>
          </a:prstGeom>
          <a:noFill/>
        </p:spPr>
        <p:txBody>
          <a:bodyPr wrap="none" rtlCol="0">
            <a:spAutoFit/>
          </a:bodyPr>
          <a:lstStyle/>
          <a:p>
            <a:r>
              <a:rPr lang="en-US" sz="1050" i="1" dirty="0">
                <a:latin typeface="+mn-lt"/>
              </a:rPr>
              <a:t>Turning point</a:t>
            </a:r>
          </a:p>
        </p:txBody>
      </p:sp>
      <p:cxnSp>
        <p:nvCxnSpPr>
          <p:cNvPr id="21" name="Straight Arrow Connector 20">
            <a:extLst>
              <a:ext uri="{FF2B5EF4-FFF2-40B4-BE49-F238E27FC236}">
                <a16:creationId xmlns:a16="http://schemas.microsoft.com/office/drawing/2014/main" id="{B5F76A2F-B6F0-EB0F-B691-1605B156CBC0}"/>
              </a:ext>
            </a:extLst>
          </p:cNvPr>
          <p:cNvCxnSpPr>
            <a:cxnSpLocks/>
          </p:cNvCxnSpPr>
          <p:nvPr/>
        </p:nvCxnSpPr>
        <p:spPr>
          <a:xfrm flipH="1">
            <a:off x="3325788" y="1781663"/>
            <a:ext cx="118281" cy="71424"/>
          </a:xfrm>
          <a:prstGeom prst="straightConnector1">
            <a:avLst/>
          </a:prstGeom>
          <a:ln w="127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42A40C62-C9BE-7723-3711-4AA3A5359754}"/>
              </a:ext>
            </a:extLst>
          </p:cNvPr>
          <p:cNvCxnSpPr>
            <a:cxnSpLocks/>
          </p:cNvCxnSpPr>
          <p:nvPr/>
        </p:nvCxnSpPr>
        <p:spPr>
          <a:xfrm>
            <a:off x="6096915" y="1938354"/>
            <a:ext cx="2472278" cy="0"/>
          </a:xfrm>
          <a:prstGeom prst="line">
            <a:avLst/>
          </a:prstGeom>
          <a:ln w="12700">
            <a:prstDash val="dash"/>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FEBEEC3-5868-A6C9-B8AD-34A7C3F61E77}"/>
                  </a:ext>
                </a:extLst>
              </p:cNvPr>
              <p:cNvSpPr txBox="1"/>
              <p:nvPr/>
            </p:nvSpPr>
            <p:spPr>
              <a:xfrm>
                <a:off x="8560385" y="1820807"/>
                <a:ext cx="16889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solidFill>
                          <a:latin typeface="Cambria Math" panose="02040503050406030204" pitchFamily="18" charset="0"/>
                        </a:rPr>
                        <m:t>𝐸</m:t>
                      </m:r>
                    </m:oMath>
                  </m:oMathPara>
                </a14:m>
                <a:endParaRPr lang="en-US" dirty="0">
                  <a:solidFill>
                    <a:schemeClr val="accent6"/>
                  </a:solidFill>
                </a:endParaRPr>
              </a:p>
            </p:txBody>
          </p:sp>
        </mc:Choice>
        <mc:Fallback xmlns="">
          <p:sp>
            <p:nvSpPr>
              <p:cNvPr id="23" name="TextBox 22">
                <a:extLst>
                  <a:ext uri="{FF2B5EF4-FFF2-40B4-BE49-F238E27FC236}">
                    <a16:creationId xmlns:a16="http://schemas.microsoft.com/office/drawing/2014/main" id="{AFEBEEC3-5868-A6C9-B8AD-34A7C3F61E77}"/>
                  </a:ext>
                </a:extLst>
              </p:cNvPr>
              <p:cNvSpPr txBox="1">
                <a:spLocks noRot="1" noChangeAspect="1" noMove="1" noResize="1" noEditPoints="1" noAdjustHandles="1" noChangeArrowheads="1" noChangeShapeType="1" noTextEdit="1"/>
              </p:cNvSpPr>
              <p:nvPr/>
            </p:nvSpPr>
            <p:spPr>
              <a:xfrm>
                <a:off x="8560385" y="1820807"/>
                <a:ext cx="168892" cy="215444"/>
              </a:xfrm>
              <a:prstGeom prst="rect">
                <a:avLst/>
              </a:prstGeom>
              <a:blipFill>
                <a:blip r:embed="rId16"/>
                <a:stretch>
                  <a:fillRect l="-21429" r="-14286"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5B7F811-9C63-7D70-2FAA-1EB141671906}"/>
                  </a:ext>
                </a:extLst>
              </p:cNvPr>
              <p:cNvSpPr txBox="1"/>
              <p:nvPr/>
            </p:nvSpPr>
            <p:spPr>
              <a:xfrm>
                <a:off x="6731466" y="1672934"/>
                <a:ext cx="36683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𝑐</m:t>
                          </m:r>
                        </m:sub>
                      </m:sSub>
                    </m:oMath>
                  </m:oMathPara>
                </a14:m>
                <a:endParaRPr lang="en-US" dirty="0"/>
              </a:p>
            </p:txBody>
          </p:sp>
        </mc:Choice>
        <mc:Fallback xmlns="">
          <p:sp>
            <p:nvSpPr>
              <p:cNvPr id="25" name="TextBox 24">
                <a:extLst>
                  <a:ext uri="{FF2B5EF4-FFF2-40B4-BE49-F238E27FC236}">
                    <a16:creationId xmlns:a16="http://schemas.microsoft.com/office/drawing/2014/main" id="{75B7F811-9C63-7D70-2FAA-1EB141671906}"/>
                  </a:ext>
                </a:extLst>
              </p:cNvPr>
              <p:cNvSpPr txBox="1">
                <a:spLocks noRot="1" noChangeAspect="1" noMove="1" noResize="1" noEditPoints="1" noAdjustHandles="1" noChangeArrowheads="1" noChangeShapeType="1" noTextEdit="1"/>
              </p:cNvSpPr>
              <p:nvPr/>
            </p:nvSpPr>
            <p:spPr>
              <a:xfrm>
                <a:off x="6731466" y="1672934"/>
                <a:ext cx="366832" cy="307777"/>
              </a:xfrm>
              <a:prstGeom prst="rect">
                <a:avLst/>
              </a:prstGeom>
              <a:blipFill>
                <a:blip r:embed="rId17"/>
                <a:stretch>
                  <a:fillRect/>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B8C6BAA1-AB29-B39D-B7E5-44BA4411ABCA}"/>
              </a:ext>
            </a:extLst>
          </p:cNvPr>
          <p:cNvSpPr/>
          <p:nvPr/>
        </p:nvSpPr>
        <p:spPr>
          <a:xfrm>
            <a:off x="6831013" y="1918019"/>
            <a:ext cx="46134"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C54866A-37F3-F909-44C8-350947ABF7E2}"/>
                  </a:ext>
                </a:extLst>
              </p:cNvPr>
              <p:cNvSpPr txBox="1"/>
              <p:nvPr/>
            </p:nvSpPr>
            <p:spPr>
              <a:xfrm>
                <a:off x="6175105" y="1682067"/>
                <a:ext cx="35343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US" dirty="0"/>
              </a:p>
            </p:txBody>
          </p:sp>
        </mc:Choice>
        <mc:Fallback xmlns="">
          <p:sp>
            <p:nvSpPr>
              <p:cNvPr id="27" name="TextBox 26">
                <a:extLst>
                  <a:ext uri="{FF2B5EF4-FFF2-40B4-BE49-F238E27FC236}">
                    <a16:creationId xmlns:a16="http://schemas.microsoft.com/office/drawing/2014/main" id="{DC54866A-37F3-F909-44C8-350947ABF7E2}"/>
                  </a:ext>
                </a:extLst>
              </p:cNvPr>
              <p:cNvSpPr txBox="1">
                <a:spLocks noRot="1" noChangeAspect="1" noMove="1" noResize="1" noEditPoints="1" noAdjustHandles="1" noChangeArrowheads="1" noChangeShapeType="1" noTextEdit="1"/>
              </p:cNvSpPr>
              <p:nvPr/>
            </p:nvSpPr>
            <p:spPr>
              <a:xfrm>
                <a:off x="6175105" y="1682067"/>
                <a:ext cx="353430" cy="307777"/>
              </a:xfrm>
              <a:prstGeom prst="rect">
                <a:avLst/>
              </a:prstGeom>
              <a:blipFill>
                <a:blip r:embed="rId18"/>
                <a:stretch>
                  <a:fillRect/>
                </a:stretch>
              </a:blipFill>
            </p:spPr>
            <p:txBody>
              <a:bodyPr/>
              <a:lstStyle/>
              <a:p>
                <a:r>
                  <a:rPr lang="en-US">
                    <a:noFill/>
                  </a:rPr>
                  <a:t> </a:t>
                </a:r>
              </a:p>
            </p:txBody>
          </p:sp>
        </mc:Fallback>
      </mc:AlternateContent>
      <p:sp>
        <p:nvSpPr>
          <p:cNvPr id="28" name="Oval 27">
            <a:extLst>
              <a:ext uri="{FF2B5EF4-FFF2-40B4-BE49-F238E27FC236}">
                <a16:creationId xmlns:a16="http://schemas.microsoft.com/office/drawing/2014/main" id="{7B684E7B-8420-89CF-A7A3-5B86E12989B7}"/>
              </a:ext>
            </a:extLst>
          </p:cNvPr>
          <p:cNvSpPr/>
          <p:nvPr/>
        </p:nvSpPr>
        <p:spPr>
          <a:xfrm>
            <a:off x="6423568" y="1912932"/>
            <a:ext cx="46134"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9520E0E2-ED8A-F1E8-5DE4-30482743848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7015" y="3786875"/>
            <a:ext cx="2205306" cy="5642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EADBF26-E3C8-CD82-25FC-B3975719C20D}"/>
                  </a:ext>
                </a:extLst>
              </p:cNvPr>
              <p:cNvSpPr txBox="1"/>
              <p:nvPr/>
            </p:nvSpPr>
            <p:spPr>
              <a:xfrm>
                <a:off x="6318204" y="4315483"/>
                <a:ext cx="1675932" cy="475964"/>
              </a:xfrm>
              <a:prstGeom prst="rect">
                <a:avLst/>
              </a:prstGeom>
              <a:noFill/>
            </p:spPr>
            <p:txBody>
              <a:bodyPr wrap="square" rtlCol="0">
                <a:spAutoFit/>
              </a:bodyPr>
              <a:lstStyle/>
              <a:p>
                <a:r>
                  <a:rPr lang="en-US" sz="1200" i="1" u="sng" dirty="0">
                    <a:solidFill>
                      <a:srgbClr val="C00000"/>
                    </a:solidFill>
                  </a:rPr>
                  <a:t>weak damping </a:t>
                </a:r>
                <a14:m>
                  <m:oMath xmlns:m="http://schemas.openxmlformats.org/officeDocument/2006/math">
                    <m:sSub>
                      <m:sSubPr>
                        <m:ctrlPr>
                          <a:rPr lang="en-US" sz="1200" b="0" i="1" u="sng" smtClean="0">
                            <a:solidFill>
                              <a:srgbClr val="C00000"/>
                            </a:solidFill>
                            <a:latin typeface="Cambria Math" panose="02040503050406030204" pitchFamily="18" charset="0"/>
                          </a:rPr>
                        </m:ctrlPr>
                      </m:sSubPr>
                      <m:e>
                        <m:r>
                          <a:rPr lang="en-US" sz="1200" b="0" i="1" u="sng" smtClean="0">
                            <a:solidFill>
                              <a:srgbClr val="C00000"/>
                            </a:solidFill>
                            <a:latin typeface="Cambria Math" panose="02040503050406030204" pitchFamily="18" charset="0"/>
                          </a:rPr>
                          <m:t>𝜔</m:t>
                        </m:r>
                      </m:e>
                      <m:sub>
                        <m:r>
                          <a:rPr lang="en-US" sz="1200" b="0" i="1" u="sng" smtClean="0">
                            <a:solidFill>
                              <a:srgbClr val="C00000"/>
                            </a:solidFill>
                            <a:latin typeface="Cambria Math" panose="02040503050406030204" pitchFamily="18" charset="0"/>
                          </a:rPr>
                          <m:t>𝑝</m:t>
                        </m:r>
                      </m:sub>
                    </m:sSub>
                    <m:r>
                      <a:rPr lang="en-US" sz="1200" b="0" i="1" u="sng" smtClean="0">
                        <a:solidFill>
                          <a:srgbClr val="C00000"/>
                        </a:solidFill>
                        <a:latin typeface="Cambria Math" panose="02040503050406030204" pitchFamily="18" charset="0"/>
                      </a:rPr>
                      <m:t>&gt;</m:t>
                    </m:r>
                    <m:r>
                      <a:rPr lang="en-US" sz="1200" b="0" i="1" u="sng" smtClean="0">
                        <a:solidFill>
                          <a:srgbClr val="C00000"/>
                        </a:solidFill>
                        <a:latin typeface="Cambria Math" panose="02040503050406030204" pitchFamily="18" charset="0"/>
                      </a:rPr>
                      <m:t>𝜅</m:t>
                    </m:r>
                  </m:oMath>
                </a14:m>
                <a:r>
                  <a:rPr lang="en-US" sz="1200" i="1" u="sng" dirty="0">
                    <a:solidFill>
                      <a:srgbClr val="C00000"/>
                    </a:solidFill>
                  </a:rPr>
                  <a:t> </a:t>
                </a:r>
              </a:p>
              <a:p>
                <a:endParaRPr lang="en-US" sz="1200" i="1" u="sng" dirty="0">
                  <a:solidFill>
                    <a:srgbClr val="C00000"/>
                  </a:solidFill>
                </a:endParaRPr>
              </a:p>
            </p:txBody>
          </p:sp>
        </mc:Choice>
        <mc:Fallback>
          <p:sp>
            <p:nvSpPr>
              <p:cNvPr id="6" name="TextBox 5">
                <a:extLst>
                  <a:ext uri="{FF2B5EF4-FFF2-40B4-BE49-F238E27FC236}">
                    <a16:creationId xmlns:a16="http://schemas.microsoft.com/office/drawing/2014/main" id="{3EADBF26-E3C8-CD82-25FC-B3975719C20D}"/>
                  </a:ext>
                </a:extLst>
              </p:cNvPr>
              <p:cNvSpPr txBox="1">
                <a:spLocks noRot="1" noChangeAspect="1" noMove="1" noResize="1" noEditPoints="1" noAdjustHandles="1" noChangeArrowheads="1" noChangeShapeType="1" noTextEdit="1"/>
              </p:cNvSpPr>
              <p:nvPr/>
            </p:nvSpPr>
            <p:spPr>
              <a:xfrm>
                <a:off x="6318204" y="4315483"/>
                <a:ext cx="1675932" cy="475964"/>
              </a:xfrm>
              <a:prstGeom prst="rect">
                <a:avLst/>
              </a:prstGeom>
              <a:blipFill>
                <a:blip r:embed="rId20"/>
                <a:stretch>
                  <a:fillRect t="-2564"/>
                </a:stretch>
              </a:blipFill>
            </p:spPr>
            <p:txBody>
              <a:bodyPr/>
              <a:lstStyle/>
              <a:p>
                <a:r>
                  <a:rPr lang="en-US">
                    <a:noFill/>
                  </a:rPr>
                  <a:t> </a:t>
                </a:r>
              </a:p>
            </p:txBody>
          </p:sp>
        </mc:Fallback>
      </mc:AlternateContent>
    </p:spTree>
    <p:extLst>
      <p:ext uri="{BB962C8B-B14F-4D97-AF65-F5344CB8AC3E}">
        <p14:creationId xmlns:p14="http://schemas.microsoft.com/office/powerpoint/2010/main" val="1606679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2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a:t>
            </a:fld>
            <a:endParaRPr kern="1200" dirty="0">
              <a:solidFill>
                <a:srgbClr val="44546A"/>
              </a:solidFill>
            </a:endParaRPr>
          </a:p>
        </p:txBody>
      </p:sp>
      <p:sp>
        <p:nvSpPr>
          <p:cNvPr id="111" name="Google Shape;111;p26"/>
          <p:cNvSpPr/>
          <p:nvPr/>
        </p:nvSpPr>
        <p:spPr>
          <a:xfrm>
            <a:off x="5404760" y="2682418"/>
            <a:ext cx="122700" cy="255900"/>
          </a:xfrm>
          <a:prstGeom prst="rect">
            <a:avLst/>
          </a:prstGeom>
          <a:solidFill>
            <a:srgbClr val="FFFFFF"/>
          </a:solidFill>
          <a:ln>
            <a:noFill/>
          </a:ln>
        </p:spPr>
        <p:txBody>
          <a:bodyPr spcFirstLastPara="1" wrap="square" lIns="91425" tIns="91425" rIns="91425" bIns="91425" anchor="ctr" anchorCtr="0">
            <a:noAutofit/>
          </a:bodyPr>
          <a:lstStyle/>
          <a:p>
            <a:pPr defTabSz="685800">
              <a:buSzPts val="1400"/>
            </a:pPr>
            <a:endParaRPr kern="1200" dirty="0"/>
          </a:p>
        </p:txBody>
      </p:sp>
      <p:pic>
        <p:nvPicPr>
          <p:cNvPr id="2" name="Google Shape;128;p27">
            <a:extLst>
              <a:ext uri="{FF2B5EF4-FFF2-40B4-BE49-F238E27FC236}">
                <a16:creationId xmlns:a16="http://schemas.microsoft.com/office/drawing/2014/main" id="{6D040343-455E-0069-14C2-D1FD541505C9}"/>
              </a:ext>
            </a:extLst>
          </p:cNvPr>
          <p:cNvPicPr preferRelativeResize="0"/>
          <p:nvPr/>
        </p:nvPicPr>
        <p:blipFill rotWithShape="1">
          <a:blip r:embed="rId3">
            <a:alphaModFix amt="70000"/>
          </a:blip>
          <a:srcRect l="8135" t="8327" r="8329" b="8573"/>
          <a:stretch/>
        </p:blipFill>
        <p:spPr>
          <a:xfrm>
            <a:off x="5110526" y="647336"/>
            <a:ext cx="3595741" cy="3584987"/>
          </a:xfrm>
          <a:prstGeom prst="rect">
            <a:avLst/>
          </a:prstGeom>
          <a:noFill/>
          <a:ln>
            <a:noFill/>
          </a:ln>
        </p:spPr>
      </p:pic>
      <p:sp>
        <p:nvSpPr>
          <p:cNvPr id="10" name="Google Shape;137;p28">
            <a:extLst>
              <a:ext uri="{FF2B5EF4-FFF2-40B4-BE49-F238E27FC236}">
                <a16:creationId xmlns:a16="http://schemas.microsoft.com/office/drawing/2014/main" id="{4E1F18B6-6A60-BEB0-F2A5-7283C8D202CE}"/>
              </a:ext>
            </a:extLst>
          </p:cNvPr>
          <p:cNvSpPr txBox="1"/>
          <p:nvPr/>
        </p:nvSpPr>
        <p:spPr>
          <a:xfrm>
            <a:off x="346279" y="1567589"/>
            <a:ext cx="4486526" cy="3416290"/>
          </a:xfrm>
          <a:prstGeom prst="rect">
            <a:avLst/>
          </a:prstGeom>
          <a:solidFill>
            <a:srgbClr val="EEEEEE"/>
          </a:solid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marL="396872" indent="-257175" defTabSz="685800">
              <a:buClrTx/>
              <a:buSzPts val="1400"/>
              <a:buFont typeface="Arial" panose="020B0604020202020204" pitchFamily="34" charset="0"/>
              <a:buChar char="•"/>
            </a:pPr>
            <a:r>
              <a:rPr lang="en" sz="1500" b="1" kern="1200" dirty="0">
                <a:solidFill>
                  <a:prstClr val="black"/>
                </a:solidFill>
                <a:latin typeface="Calibri" panose="020F0502020204030204"/>
                <a:ea typeface="+mn-ea"/>
                <a:cs typeface="+mn-cs"/>
              </a:rPr>
              <a:t>Open questions and tensions between measurement and theory </a:t>
            </a:r>
            <a:r>
              <a:rPr lang="en" sz="1500" kern="1200" dirty="0">
                <a:solidFill>
                  <a:prstClr val="black"/>
                </a:solidFill>
                <a:latin typeface="Calibri" panose="020F0502020204030204"/>
                <a:ea typeface="+mn-ea"/>
                <a:cs typeface="+mn-cs"/>
              </a:rPr>
              <a:t>remain about light element distributions in the universe.</a:t>
            </a:r>
          </a:p>
          <a:p>
            <a:pPr marL="396872" indent="-257175" defTabSz="685800">
              <a:buClrTx/>
              <a:buSzPts val="1400"/>
              <a:buFont typeface="Arial" panose="020B0604020202020204" pitchFamily="34" charset="0"/>
              <a:buChar char="•"/>
            </a:pPr>
            <a:endParaRPr lang="en" sz="1500" kern="1200" dirty="0">
              <a:solidFill>
                <a:prstClr val="black"/>
              </a:solidFill>
              <a:latin typeface="Calibri" panose="020F0502020204030204"/>
              <a:ea typeface="+mn-ea"/>
              <a:cs typeface="+mn-cs"/>
            </a:endParaRPr>
          </a:p>
          <a:p>
            <a:pPr marL="396872" indent="-257175" defTabSz="685800">
              <a:buClrTx/>
              <a:buSzPts val="1400"/>
              <a:buFont typeface="Arial" panose="020B0604020202020204" pitchFamily="34" charset="0"/>
              <a:buChar char="•"/>
            </a:pPr>
            <a:r>
              <a:rPr lang="en-US" sz="1500" kern="1200" dirty="0">
                <a:solidFill>
                  <a:prstClr val="black"/>
                </a:solidFill>
                <a:latin typeface="Calibri" panose="020F0502020204030204"/>
                <a:ea typeface="+mn-ea"/>
                <a:cs typeface="+mn-cs"/>
              </a:rPr>
              <a:t>It is becoming more widely recognized that the universe was filled with a </a:t>
            </a:r>
            <a:r>
              <a:rPr lang="en-US" sz="1500" b="1" kern="1200" dirty="0">
                <a:solidFill>
                  <a:prstClr val="black"/>
                </a:solidFill>
                <a:latin typeface="Calibri" panose="020F0502020204030204"/>
                <a:ea typeface="+mn-ea"/>
                <a:cs typeface="+mn-cs"/>
              </a:rPr>
              <a:t>hot dense electron-positron plasma</a:t>
            </a:r>
            <a:r>
              <a:rPr lang="en-US" sz="1500" kern="1200" dirty="0">
                <a:solidFill>
                  <a:prstClr val="black"/>
                </a:solidFill>
                <a:latin typeface="Calibri" panose="020F0502020204030204"/>
                <a:ea typeface="+mn-ea"/>
                <a:cs typeface="+mn-cs"/>
              </a:rPr>
              <a:t> interspersed with light nuclei during BBN.</a:t>
            </a:r>
          </a:p>
          <a:p>
            <a:pPr marL="396872" indent="-257175" defTabSz="685800">
              <a:buClrTx/>
              <a:buSzPts val="1400"/>
              <a:buFont typeface="Arial" panose="020B0604020202020204" pitchFamily="34" charset="0"/>
              <a:buChar char="•"/>
            </a:pPr>
            <a:endParaRPr lang="en-US" sz="1500" kern="1200" dirty="0">
              <a:solidFill>
                <a:prstClr val="black"/>
              </a:solidFill>
              <a:latin typeface="Calibri" panose="020F0502020204030204"/>
              <a:ea typeface="+mn-ea"/>
              <a:cs typeface="+mn-cs"/>
            </a:endParaRPr>
          </a:p>
          <a:p>
            <a:pPr marL="396872" indent="-257175" defTabSz="685800">
              <a:buClrTx/>
              <a:buSzPts val="1400"/>
              <a:buFont typeface="Arial" panose="020B0604020202020204" pitchFamily="34" charset="0"/>
              <a:buChar char="•"/>
            </a:pPr>
            <a:r>
              <a:rPr lang="en-US" sz="1500" kern="1200" dirty="0" err="1">
                <a:solidFill>
                  <a:prstClr val="black"/>
                </a:solidFill>
                <a:latin typeface="Calibri" panose="020F0502020204030204"/>
                <a:ea typeface="+mn-ea"/>
                <a:cs typeface="+mn-cs"/>
              </a:rPr>
              <a:t>Carraro</a:t>
            </a:r>
            <a:r>
              <a:rPr lang="en-US" sz="1500" kern="1200" dirty="0">
                <a:solidFill>
                  <a:prstClr val="black"/>
                </a:solidFill>
                <a:latin typeface="Calibri" panose="020F0502020204030204"/>
                <a:ea typeface="+mn-ea"/>
                <a:cs typeface="+mn-cs"/>
              </a:rPr>
              <a:t> et al. (1988), </a:t>
            </a:r>
            <a:r>
              <a:rPr lang="en-US" sz="1500" kern="1200" dirty="0" err="1">
                <a:solidFill>
                  <a:prstClr val="black"/>
                </a:solidFill>
                <a:latin typeface="Calibri" panose="020F0502020204030204"/>
                <a:ea typeface="+mn-ea"/>
                <a:cs typeface="+mn-cs"/>
              </a:rPr>
              <a:t>Famiano</a:t>
            </a:r>
            <a:r>
              <a:rPr lang="en-US" sz="1500" kern="1200" dirty="0">
                <a:solidFill>
                  <a:prstClr val="black"/>
                </a:solidFill>
                <a:latin typeface="Calibri" panose="020F0502020204030204"/>
                <a:ea typeface="+mn-ea"/>
                <a:cs typeface="+mn-cs"/>
              </a:rPr>
              <a:t> et al. (2016), X. Yao et al (2017), B. Wang et al. (2021), </a:t>
            </a:r>
            <a:r>
              <a:rPr lang="en-US" sz="1500" kern="1200" dirty="0" err="1">
                <a:solidFill>
                  <a:prstClr val="black"/>
                </a:solidFill>
                <a:latin typeface="Calibri" panose="020F0502020204030204"/>
                <a:ea typeface="+mn-ea"/>
                <a:cs typeface="+mn-cs"/>
              </a:rPr>
              <a:t>Sasankan</a:t>
            </a:r>
            <a:r>
              <a:rPr lang="en-US" sz="1500" kern="1200" dirty="0">
                <a:solidFill>
                  <a:prstClr val="black"/>
                </a:solidFill>
                <a:latin typeface="Calibri" panose="020F0502020204030204"/>
                <a:ea typeface="+mn-ea"/>
                <a:cs typeface="+mn-cs"/>
              </a:rPr>
              <a:t> et al. (2020), </a:t>
            </a:r>
            <a:r>
              <a:rPr lang="en-US" sz="1500" kern="1200" dirty="0" err="1">
                <a:solidFill>
                  <a:prstClr val="black"/>
                </a:solidFill>
                <a:latin typeface="Calibri" panose="020F0502020204030204"/>
                <a:ea typeface="+mn-ea"/>
                <a:cs typeface="+mn-cs"/>
              </a:rPr>
              <a:t>Kedia</a:t>
            </a:r>
            <a:r>
              <a:rPr lang="en-US" sz="1500" kern="1200" dirty="0">
                <a:solidFill>
                  <a:prstClr val="black"/>
                </a:solidFill>
                <a:latin typeface="Calibri" panose="020F0502020204030204"/>
                <a:ea typeface="+mn-ea"/>
                <a:cs typeface="+mn-cs"/>
              </a:rPr>
              <a:t> et al. (2021),  </a:t>
            </a:r>
            <a:r>
              <a:rPr lang="en-US" sz="1500" kern="1200" dirty="0">
                <a:solidFill>
                  <a:srgbClr val="C00000"/>
                </a:solidFill>
                <a:latin typeface="Calibri" panose="020F0502020204030204"/>
                <a:ea typeface="+mn-ea"/>
                <a:cs typeface="+mn-cs"/>
              </a:rPr>
              <a:t>C. Grayson et al. (2023)</a:t>
            </a:r>
          </a:p>
          <a:p>
            <a:pPr marL="457189" indent="-317492" defTabSz="685800">
              <a:buClrTx/>
              <a:buSzPts val="1400"/>
              <a:buFontTx/>
              <a:buChar char="●"/>
            </a:pPr>
            <a:endParaRPr sz="1500" kern="1200" dirty="0">
              <a:solidFill>
                <a:prstClr val="black"/>
              </a:solidFill>
              <a:latin typeface="Calibri" panose="020F0502020204030204"/>
              <a:ea typeface="+mn-ea"/>
              <a:cs typeface="+mn-cs"/>
            </a:endParaRPr>
          </a:p>
        </p:txBody>
      </p:sp>
      <p:sp>
        <p:nvSpPr>
          <p:cNvPr id="13" name="TextBox 12">
            <a:extLst>
              <a:ext uri="{FF2B5EF4-FFF2-40B4-BE49-F238E27FC236}">
                <a16:creationId xmlns:a16="http://schemas.microsoft.com/office/drawing/2014/main" id="{F67F18A8-AFCA-6251-0FF0-AF727C06A31F}"/>
              </a:ext>
            </a:extLst>
          </p:cNvPr>
          <p:cNvSpPr txBox="1"/>
          <p:nvPr/>
        </p:nvSpPr>
        <p:spPr>
          <a:xfrm>
            <a:off x="5346946" y="4292952"/>
            <a:ext cx="3187571" cy="553998"/>
          </a:xfrm>
          <a:prstGeom prst="rect">
            <a:avLst/>
          </a:prstGeom>
          <a:noFill/>
          <a:ln w="28575">
            <a:solidFill>
              <a:srgbClr val="C00000"/>
            </a:solidFill>
            <a:prstDash val="dash"/>
          </a:ln>
        </p:spPr>
        <p:txBody>
          <a:bodyPr wrap="square" rtlCol="0">
            <a:spAutoFit/>
          </a:bodyPr>
          <a:lstStyle/>
          <a:p>
            <a:pPr defTabSz="685800">
              <a:buClrTx/>
            </a:pPr>
            <a:r>
              <a:rPr lang="en-US" sz="1500" b="1" kern="1200" dirty="0">
                <a:solidFill>
                  <a:srgbClr val="C00000"/>
                </a:solidFill>
                <a:latin typeface="Calibri" panose="020F0502020204030204"/>
                <a:ea typeface="+mn-ea"/>
                <a:cs typeface="+mn-cs"/>
              </a:rPr>
              <a:t> BBN fusion reaction network is normally imagined in vacuum</a:t>
            </a:r>
          </a:p>
        </p:txBody>
      </p:sp>
      <p:pic>
        <p:nvPicPr>
          <p:cNvPr id="14" name="Google Shape;140;p28">
            <a:extLst>
              <a:ext uri="{FF2B5EF4-FFF2-40B4-BE49-F238E27FC236}">
                <a16:creationId xmlns:a16="http://schemas.microsoft.com/office/drawing/2014/main" id="{6122D179-C4AD-C318-EDAB-D34EBFD9E0FB}"/>
              </a:ext>
            </a:extLst>
          </p:cNvPr>
          <p:cNvPicPr preferRelativeResize="0"/>
          <p:nvPr/>
        </p:nvPicPr>
        <p:blipFill>
          <a:blip r:embed="rId4">
            <a:alphaModFix/>
          </a:blip>
          <a:stretch>
            <a:fillRect/>
          </a:stretch>
        </p:blipFill>
        <p:spPr>
          <a:xfrm>
            <a:off x="5283127" y="508329"/>
            <a:ext cx="3447092" cy="3452536"/>
          </a:xfrm>
          <a:prstGeom prst="roundRect">
            <a:avLst>
              <a:gd name="adj" fmla="val 16667"/>
            </a:avLst>
          </a:prstGeom>
          <a:ln>
            <a:noFill/>
          </a:ln>
          <a:effectLst>
            <a:glow rad="889000">
              <a:schemeClr val="accent1">
                <a:alpha val="20000"/>
              </a:schemeClr>
            </a:glo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0AA96E17-1424-64AF-8456-CC71E0BBB943}"/>
              </a:ext>
            </a:extLst>
          </p:cNvPr>
          <p:cNvSpPr txBox="1"/>
          <p:nvPr/>
        </p:nvSpPr>
        <p:spPr>
          <a:xfrm>
            <a:off x="166195" y="125890"/>
            <a:ext cx="6017234"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Big Bang Nucleosynthesis (BBN)</a:t>
            </a:r>
          </a:p>
        </p:txBody>
      </p:sp>
      <p:sp>
        <p:nvSpPr>
          <p:cNvPr id="6" name="TextBox 5">
            <a:extLst>
              <a:ext uri="{FF2B5EF4-FFF2-40B4-BE49-F238E27FC236}">
                <a16:creationId xmlns:a16="http://schemas.microsoft.com/office/drawing/2014/main" id="{A79F5AC5-48A4-7757-05BE-A6DAE5C49230}"/>
              </a:ext>
            </a:extLst>
          </p:cNvPr>
          <p:cNvSpPr txBox="1"/>
          <p:nvPr/>
        </p:nvSpPr>
        <p:spPr>
          <a:xfrm>
            <a:off x="71557" y="790847"/>
            <a:ext cx="5133608" cy="646331"/>
          </a:xfrm>
          <a:prstGeom prst="rect">
            <a:avLst/>
          </a:prstGeom>
          <a:noFill/>
        </p:spPr>
        <p:txBody>
          <a:bodyPr wrap="square" rtlCol="0">
            <a:spAutoFit/>
          </a:bodyPr>
          <a:lstStyle/>
          <a:p>
            <a:pPr marL="139697" defTabSz="685800">
              <a:buClrTx/>
              <a:buSzPts val="1400"/>
            </a:pPr>
            <a:r>
              <a:rPr lang="en" sz="1800" kern="1200" dirty="0">
                <a:solidFill>
                  <a:prstClr val="black"/>
                </a:solidFill>
                <a:latin typeface="Calibri" panose="020F0502020204030204"/>
                <a:ea typeface="+mn-ea"/>
                <a:cs typeface="+mn-cs"/>
              </a:rPr>
              <a:t>During BBN, numerous </a:t>
            </a:r>
            <a:r>
              <a:rPr lang="en" sz="1800" b="1" kern="1200" dirty="0">
                <a:solidFill>
                  <a:prstClr val="black"/>
                </a:solidFill>
                <a:latin typeface="Calibri" panose="020F0502020204030204"/>
                <a:ea typeface="+mn-ea"/>
                <a:cs typeface="+mn-cs"/>
              </a:rPr>
              <a:t>fusion reactions </a:t>
            </a:r>
            <a:r>
              <a:rPr lang="en" sz="1800" kern="1200" dirty="0">
                <a:solidFill>
                  <a:prstClr val="black"/>
                </a:solidFill>
                <a:latin typeface="Calibri" panose="020F0502020204030204"/>
                <a:ea typeface="+mn-ea"/>
                <a:cs typeface="+mn-cs"/>
              </a:rPr>
              <a:t>occur, producing primordial light </a:t>
            </a:r>
            <a:r>
              <a:rPr lang="en" sz="1800" b="1" kern="1200" dirty="0">
                <a:solidFill>
                  <a:prstClr val="black"/>
                </a:solidFill>
                <a:latin typeface="Calibri" panose="020F0502020204030204"/>
                <a:ea typeface="+mn-ea"/>
                <a:cs typeface="+mn-cs"/>
              </a:rPr>
              <a:t>element distributions</a:t>
            </a:r>
            <a:r>
              <a:rPr lang="en" sz="1800" kern="1200" dirty="0">
                <a:solidFill>
                  <a:prstClr val="black"/>
                </a:solidFill>
                <a:latin typeface="Calibri" panose="020F0502020204030204"/>
                <a:ea typeface="+mn-ea"/>
                <a:cs typeface="+mn-cs"/>
              </a:rPr>
              <a:t>.</a:t>
            </a:r>
          </a:p>
        </p:txBody>
      </p:sp>
      <p:sp>
        <p:nvSpPr>
          <p:cNvPr id="3" name="TextBox 2">
            <a:extLst>
              <a:ext uri="{FF2B5EF4-FFF2-40B4-BE49-F238E27FC236}">
                <a16:creationId xmlns:a16="http://schemas.microsoft.com/office/drawing/2014/main" id="{12A50233-8676-59A2-1142-0C9F725EE180}"/>
              </a:ext>
            </a:extLst>
          </p:cNvPr>
          <p:cNvSpPr txBox="1"/>
          <p:nvPr/>
        </p:nvSpPr>
        <p:spPr>
          <a:xfrm>
            <a:off x="5346946" y="4292952"/>
            <a:ext cx="3187571" cy="553998"/>
          </a:xfrm>
          <a:prstGeom prst="rect">
            <a:avLst/>
          </a:prstGeom>
          <a:noFill/>
          <a:ln w="38100">
            <a:solidFill>
              <a:srgbClr val="C00000"/>
            </a:solidFill>
            <a:prstDash val="dash"/>
          </a:ln>
        </p:spPr>
        <p:txBody>
          <a:bodyPr wrap="square" rtlCol="0">
            <a:spAutoFit/>
          </a:bodyPr>
          <a:lstStyle/>
          <a:p>
            <a:pPr defTabSz="685800">
              <a:buClrTx/>
            </a:pPr>
            <a:r>
              <a:rPr lang="en-US" sz="1500" b="1" kern="1200" dirty="0">
                <a:solidFill>
                  <a:srgbClr val="C00000"/>
                </a:solidFill>
                <a:latin typeface="Calibri" panose="020F0502020204030204"/>
                <a:ea typeface="+mn-ea"/>
                <a:cs typeface="+mn-cs"/>
              </a:rPr>
              <a:t> BBN fusion reaction network re-imagined in a plasma. </a:t>
            </a:r>
          </a:p>
        </p:txBody>
      </p:sp>
    </p:spTree>
    <p:extLst>
      <p:ext uri="{BB962C8B-B14F-4D97-AF65-F5344CB8AC3E}">
        <p14:creationId xmlns:p14="http://schemas.microsoft.com/office/powerpoint/2010/main" val="257319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40</a:t>
            </a:fld>
            <a:endParaRPr kern="1200" dirty="0">
              <a:solidFill>
                <a:srgbClr val="44546A"/>
              </a:solidFill>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73D91D9-7B67-A90D-65AE-F115A160CF82}"/>
                  </a:ext>
                </a:extLst>
              </p:cNvPr>
              <p:cNvSpPr txBox="1"/>
              <p:nvPr/>
            </p:nvSpPr>
            <p:spPr>
              <a:xfrm>
                <a:off x="329608" y="135588"/>
                <a:ext cx="10123381" cy="547522"/>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Enhancement Factor: </a:t>
                </a:r>
                <a14:m>
                  <m:oMath xmlns:m="http://schemas.openxmlformats.org/officeDocument/2006/math">
                    <m:sSup>
                      <m:sSupPr>
                        <m:ctrlP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He -</a:t>
                </a:r>
                <a14:m>
                  <m:oMath xmlns:m="http://schemas.openxmlformats.org/officeDocument/2006/math">
                    <m:sSup>
                      <m:sSupPr>
                        <m:ctrlP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rPr>
                  <a:t>He</a:t>
                </a:r>
                <a:endPar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47" name="TextBox 46">
                <a:extLst>
                  <a:ext uri="{FF2B5EF4-FFF2-40B4-BE49-F238E27FC236}">
                    <a16:creationId xmlns:a16="http://schemas.microsoft.com/office/drawing/2014/main" id="{573D91D9-7B67-A90D-65AE-F115A160CF82}"/>
                  </a:ext>
                </a:extLst>
              </p:cNvPr>
              <p:cNvSpPr txBox="1">
                <a:spLocks noRot="1" noChangeAspect="1" noMove="1" noResize="1" noEditPoints="1" noAdjustHandles="1" noChangeArrowheads="1" noChangeShapeType="1" noTextEdit="1"/>
              </p:cNvSpPr>
              <p:nvPr/>
            </p:nvSpPr>
            <p:spPr>
              <a:xfrm>
                <a:off x="329608" y="135588"/>
                <a:ext cx="10123381" cy="547522"/>
              </a:xfrm>
              <a:prstGeom prst="rect">
                <a:avLst/>
              </a:prstGeom>
              <a:blipFill>
                <a:blip r:embed="rId3"/>
                <a:stretch>
                  <a:fillRect/>
                </a:stretch>
              </a:blipFill>
            </p:spPr>
            <p:txBody>
              <a:bodyPr/>
              <a:lstStyle/>
              <a:p>
                <a:r>
                  <a:rPr lang="en-US">
                    <a:noFill/>
                  </a:rPr>
                  <a:t> </a:t>
                </a:r>
              </a:p>
            </p:txBody>
          </p:sp>
        </mc:Fallback>
      </mc:AlternateContent>
      <p:pic>
        <p:nvPicPr>
          <p:cNvPr id="6" name="Picture 5" descr="A graph with lines and dots&#10;&#10;Description automatically generated">
            <a:extLst>
              <a:ext uri="{FF2B5EF4-FFF2-40B4-BE49-F238E27FC236}">
                <a16:creationId xmlns:a16="http://schemas.microsoft.com/office/drawing/2014/main" id="{0621172D-BA5E-33C5-1E3B-DA675DE21108}"/>
              </a:ext>
            </a:extLst>
          </p:cNvPr>
          <p:cNvPicPr>
            <a:picLocks noChangeAspect="1"/>
          </p:cNvPicPr>
          <p:nvPr/>
        </p:nvPicPr>
        <p:blipFill>
          <a:blip r:embed="rId4"/>
          <a:stretch>
            <a:fillRect/>
          </a:stretch>
        </p:blipFill>
        <p:spPr>
          <a:xfrm>
            <a:off x="109687" y="689586"/>
            <a:ext cx="6044313" cy="4318326"/>
          </a:xfrm>
          <a:prstGeom prst="rect">
            <a:avLst/>
          </a:prstGeom>
        </p:spPr>
      </p:pic>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F5D01386-34CD-32F5-3F7F-A3E2D86ACB2B}"/>
                  </a:ext>
                </a:extLst>
              </p:cNvPr>
              <p:cNvSpPr/>
              <p:nvPr/>
            </p:nvSpPr>
            <p:spPr>
              <a:xfrm>
                <a:off x="6154000" y="409349"/>
                <a:ext cx="2880313" cy="1721095"/>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using Fermi-Dirac statistics predicts a </a:t>
                </a:r>
                <a:r>
                  <a:rPr lang="en-US" b="1" dirty="0">
                    <a:solidFill>
                      <a:schemeClr val="tx1"/>
                    </a:solidFill>
                  </a:rPr>
                  <a:t>very small </a:t>
                </a:r>
                <a:r>
                  <a:rPr lang="en-US" dirty="0">
                    <a:solidFill>
                      <a:schemeClr val="tx1"/>
                    </a:solidFill>
                  </a:rPr>
                  <a:t>change in the screening potential due to the </a:t>
                </a:r>
                <a:r>
                  <a:rPr lang="en-US" b="1" dirty="0">
                    <a:solidFill>
                      <a:schemeClr val="tx1"/>
                    </a:solidFill>
                  </a:rPr>
                  <a:t>small</a:t>
                </a:r>
                <a:r>
                  <a:rPr lang="en-US" dirty="0">
                    <a:solidFill>
                      <a:schemeClr val="tx1"/>
                    </a:solidFill>
                  </a:rPr>
                  <a:t> value of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𝒎</m:t>
                        </m:r>
                      </m:e>
                      <m:sub>
                        <m:r>
                          <a:rPr lang="en-US" b="1" i="1" smtClean="0">
                            <a:solidFill>
                              <a:schemeClr val="tx1"/>
                            </a:solidFill>
                            <a:latin typeface="Cambria Math" panose="02040503050406030204" pitchFamily="18" charset="0"/>
                          </a:rPr>
                          <m:t>𝑫</m:t>
                        </m:r>
                      </m:sub>
                    </m:sSub>
                  </m:oMath>
                </a14:m>
                <a:r>
                  <a:rPr lang="en-US" dirty="0">
                    <a:solidFill>
                      <a:schemeClr val="tx1"/>
                    </a:solidFill>
                  </a:rPr>
                  <a:t> and </a:t>
                </a:r>
                <a14:m>
                  <m:oMath xmlns:m="http://schemas.openxmlformats.org/officeDocument/2006/math">
                    <m:r>
                      <a:rPr lang="en-US" b="1" i="1" smtClean="0">
                        <a:solidFill>
                          <a:schemeClr val="tx1"/>
                        </a:solidFill>
                        <a:latin typeface="Cambria Math" panose="02040503050406030204" pitchFamily="18" charset="0"/>
                      </a:rPr>
                      <m:t>𝒁</m:t>
                    </m:r>
                  </m:oMath>
                </a14:m>
                <a:r>
                  <a:rPr lang="en-US" dirty="0">
                    <a:solidFill>
                      <a:schemeClr val="tx1"/>
                    </a:solidFill>
                  </a:rPr>
                  <a:t>. This is expected since theoretical </a:t>
                </a:r>
                <a:r>
                  <a:rPr lang="en-US" b="1" dirty="0">
                    <a:solidFill>
                      <a:schemeClr val="tx1"/>
                    </a:solidFill>
                  </a:rPr>
                  <a:t>He abundances </a:t>
                </a:r>
                <a:r>
                  <a:rPr lang="en-US" dirty="0">
                    <a:solidFill>
                      <a:schemeClr val="tx1"/>
                    </a:solidFill>
                  </a:rPr>
                  <a:t>match </a:t>
                </a:r>
                <a:r>
                  <a:rPr lang="en-US" b="1" dirty="0">
                    <a:solidFill>
                      <a:schemeClr val="tx1"/>
                    </a:solidFill>
                  </a:rPr>
                  <a:t>expectation</a:t>
                </a:r>
                <a:r>
                  <a:rPr lang="en-US" dirty="0">
                    <a:solidFill>
                      <a:schemeClr val="tx1"/>
                    </a:solidFill>
                  </a:rPr>
                  <a:t> </a:t>
                </a:r>
                <a:r>
                  <a:rPr lang="en-US" i="1" dirty="0" err="1">
                    <a:solidFill>
                      <a:schemeClr val="accent1"/>
                    </a:solidFill>
                  </a:rPr>
                  <a:t>Pitrou</a:t>
                </a:r>
                <a:r>
                  <a:rPr lang="en-US" i="1" dirty="0">
                    <a:solidFill>
                      <a:schemeClr val="accent1"/>
                    </a:solidFill>
                  </a:rPr>
                  <a:t>, (2018)</a:t>
                </a:r>
                <a:r>
                  <a:rPr lang="en-US" dirty="0">
                    <a:solidFill>
                      <a:schemeClr val="tx1"/>
                    </a:solidFill>
                  </a:rPr>
                  <a:t>. </a:t>
                </a:r>
              </a:p>
            </p:txBody>
          </p:sp>
        </mc:Choice>
        <mc:Fallback xmlns="">
          <p:sp>
            <p:nvSpPr>
              <p:cNvPr id="8" name="Rectangle: Rounded Corners 7">
                <a:extLst>
                  <a:ext uri="{FF2B5EF4-FFF2-40B4-BE49-F238E27FC236}">
                    <a16:creationId xmlns:a16="http://schemas.microsoft.com/office/drawing/2014/main" id="{F5D01386-34CD-32F5-3F7F-A3E2D86ACB2B}"/>
                  </a:ext>
                </a:extLst>
              </p:cNvPr>
              <p:cNvSpPr>
                <a:spLocks noRot="1" noChangeAspect="1" noMove="1" noResize="1" noEditPoints="1" noAdjustHandles="1" noChangeArrowheads="1" noChangeShapeType="1" noTextEdit="1"/>
              </p:cNvSpPr>
              <p:nvPr/>
            </p:nvSpPr>
            <p:spPr>
              <a:xfrm>
                <a:off x="6154000" y="409349"/>
                <a:ext cx="2880313" cy="1721095"/>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9328129-114B-2472-356E-B1DAE243E4C1}"/>
                  </a:ext>
                </a:extLst>
              </p:cNvPr>
              <p:cNvSpPr txBox="1"/>
              <p:nvPr/>
            </p:nvSpPr>
            <p:spPr>
              <a:xfrm>
                <a:off x="3578760" y="3508759"/>
                <a:ext cx="2385333"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ℱ</m:t>
                              </m:r>
                            </m:e>
                            <m:sub>
                              <m:r>
                                <a:rPr lang="en-US" sz="2000" b="0" i="1" smtClean="0">
                                  <a:latin typeface="Cambria Math" panose="02040503050406030204" pitchFamily="18" charset="0"/>
                                  <a:ea typeface="Cambria Math" panose="02040503050406030204" pitchFamily="18" charset="0"/>
                                </a:rPr>
                                <m:t>𝑠𝑡𝑟𝑜𝑛𝑔</m:t>
                              </m:r>
                            </m:sub>
                          </m:sSub>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𝑤𝑒𝑎𝑘</m:t>
                              </m:r>
                            </m:sub>
                          </m:sSub>
                        </m:den>
                      </m:f>
                      <m:r>
                        <a:rPr lang="en-US" sz="2000" b="0" i="1" smtClean="0">
                          <a:latin typeface="Cambria Math" panose="02040503050406030204" pitchFamily="18" charset="0"/>
                          <a:ea typeface="Cambria Math" panose="02040503050406030204" pitchFamily="18" charset="0"/>
                        </a:rPr>
                        <m:t>−1≈</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−6</m:t>
                          </m:r>
                        </m:sup>
                      </m:sSup>
                    </m:oMath>
                  </m:oMathPara>
                </a14:m>
                <a:endParaRPr lang="en-US" dirty="0"/>
              </a:p>
            </p:txBody>
          </p:sp>
        </mc:Choice>
        <mc:Fallback xmlns="">
          <p:sp>
            <p:nvSpPr>
              <p:cNvPr id="26" name="TextBox 25">
                <a:extLst>
                  <a:ext uri="{FF2B5EF4-FFF2-40B4-BE49-F238E27FC236}">
                    <a16:creationId xmlns:a16="http://schemas.microsoft.com/office/drawing/2014/main" id="{69328129-114B-2472-356E-B1DAE243E4C1}"/>
                  </a:ext>
                </a:extLst>
              </p:cNvPr>
              <p:cNvSpPr txBox="1">
                <a:spLocks noRot="1" noChangeAspect="1" noMove="1" noResize="1" noEditPoints="1" noAdjustHandles="1" noChangeArrowheads="1" noChangeShapeType="1" noTextEdit="1"/>
              </p:cNvSpPr>
              <p:nvPr/>
            </p:nvSpPr>
            <p:spPr>
              <a:xfrm>
                <a:off x="3578760" y="3508759"/>
                <a:ext cx="2385333" cy="729687"/>
              </a:xfrm>
              <a:prstGeom prst="rect">
                <a:avLst/>
              </a:prstGeom>
              <a:blipFill>
                <a:blip r:embed="rId6"/>
                <a:stretch>
                  <a:fillRect/>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AB9E90A2-4D44-09BD-D445-1EB0FDA94B17}"/>
              </a:ext>
            </a:extLst>
          </p:cNvPr>
          <p:cNvSpPr txBox="1"/>
          <p:nvPr/>
        </p:nvSpPr>
        <p:spPr>
          <a:xfrm>
            <a:off x="2811238" y="1989295"/>
            <a:ext cx="861133" cy="523220"/>
          </a:xfrm>
          <a:prstGeom prst="rect">
            <a:avLst/>
          </a:prstGeom>
          <a:noFill/>
        </p:spPr>
        <p:txBody>
          <a:bodyPr wrap="none" rtlCol="0">
            <a:spAutoFit/>
          </a:bodyPr>
          <a:lstStyle/>
          <a:p>
            <a:r>
              <a:rPr lang="en-US" i="1" dirty="0">
                <a:latin typeface="+mn-lt"/>
              </a:rPr>
              <a:t>“Salpeter</a:t>
            </a:r>
          </a:p>
          <a:p>
            <a:r>
              <a:rPr lang="en-US" i="1" dirty="0">
                <a:latin typeface="+mn-lt"/>
              </a:rPr>
              <a:t>Factors”</a:t>
            </a:r>
          </a:p>
        </p:txBody>
      </p:sp>
      <p:cxnSp>
        <p:nvCxnSpPr>
          <p:cNvPr id="2" name="Straight Arrow Connector 1">
            <a:extLst>
              <a:ext uri="{FF2B5EF4-FFF2-40B4-BE49-F238E27FC236}">
                <a16:creationId xmlns:a16="http://schemas.microsoft.com/office/drawing/2014/main" id="{903CEB0D-0463-EE5F-A3FA-AC20F5DC56E7}"/>
              </a:ext>
            </a:extLst>
          </p:cNvPr>
          <p:cNvCxnSpPr>
            <a:cxnSpLocks/>
          </p:cNvCxnSpPr>
          <p:nvPr/>
        </p:nvCxnSpPr>
        <p:spPr>
          <a:xfrm flipH="1">
            <a:off x="5682781" y="1269896"/>
            <a:ext cx="471219" cy="282743"/>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9280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41</a:t>
            </a:fld>
            <a:endParaRPr kern="1200" dirty="0">
              <a:solidFill>
                <a:srgbClr val="44546A"/>
              </a:solidFill>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73D91D9-7B67-A90D-65AE-F115A160CF82}"/>
                  </a:ext>
                </a:extLst>
              </p:cNvPr>
              <p:cNvSpPr txBox="1"/>
              <p:nvPr/>
            </p:nvSpPr>
            <p:spPr>
              <a:xfrm>
                <a:off x="329608" y="135588"/>
                <a:ext cx="10123381" cy="547522"/>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Enhancement Factor: </a:t>
                </a:r>
                <a14:m>
                  <m:oMath xmlns:m="http://schemas.openxmlformats.org/officeDocument/2006/math">
                    <m:sSup>
                      <m:sSupPr>
                        <m:ctrlP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He -</a:t>
                </a:r>
                <a14:m>
                  <m:oMath xmlns:m="http://schemas.openxmlformats.org/officeDocument/2006/math">
                    <m:sSup>
                      <m:sSupPr>
                        <m:ctrlP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𝟒</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rPr>
                  <a:t>He</a:t>
                </a:r>
                <a:endPar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47" name="TextBox 46">
                <a:extLst>
                  <a:ext uri="{FF2B5EF4-FFF2-40B4-BE49-F238E27FC236}">
                    <a16:creationId xmlns:a16="http://schemas.microsoft.com/office/drawing/2014/main" id="{573D91D9-7B67-A90D-65AE-F115A160CF82}"/>
                  </a:ext>
                </a:extLst>
              </p:cNvPr>
              <p:cNvSpPr txBox="1">
                <a:spLocks noRot="1" noChangeAspect="1" noMove="1" noResize="1" noEditPoints="1" noAdjustHandles="1" noChangeArrowheads="1" noChangeShapeType="1" noTextEdit="1"/>
              </p:cNvSpPr>
              <p:nvPr/>
            </p:nvSpPr>
            <p:spPr>
              <a:xfrm>
                <a:off x="329608" y="135588"/>
                <a:ext cx="10123381" cy="547522"/>
              </a:xfrm>
              <a:prstGeom prst="rect">
                <a:avLst/>
              </a:prstGeom>
              <a:blipFill>
                <a:blip r:embed="rId3"/>
                <a:stretch>
                  <a:fillRect/>
                </a:stretch>
              </a:blipFill>
            </p:spPr>
            <p:txBody>
              <a:bodyPr/>
              <a:lstStyle/>
              <a:p>
                <a:r>
                  <a:rPr lang="en-US">
                    <a:noFill/>
                  </a:rPr>
                  <a:t> </a:t>
                </a:r>
              </a:p>
            </p:txBody>
          </p:sp>
        </mc:Fallback>
      </mc:AlternateContent>
      <p:pic>
        <p:nvPicPr>
          <p:cNvPr id="6" name="Picture 5" descr="A graph with lines and dots&#10;&#10;Description automatically generated">
            <a:extLst>
              <a:ext uri="{FF2B5EF4-FFF2-40B4-BE49-F238E27FC236}">
                <a16:creationId xmlns:a16="http://schemas.microsoft.com/office/drawing/2014/main" id="{0621172D-BA5E-33C5-1E3B-DA675DE21108}"/>
              </a:ext>
            </a:extLst>
          </p:cNvPr>
          <p:cNvPicPr>
            <a:picLocks noChangeAspect="1"/>
          </p:cNvPicPr>
          <p:nvPr/>
        </p:nvPicPr>
        <p:blipFill>
          <a:blip r:embed="rId4"/>
          <a:stretch>
            <a:fillRect/>
          </a:stretch>
        </p:blipFill>
        <p:spPr>
          <a:xfrm>
            <a:off x="109687" y="695642"/>
            <a:ext cx="6044313" cy="4318326"/>
          </a:xfrm>
          <a:prstGeom prst="rect">
            <a:avLst/>
          </a:prstGeom>
        </p:spPr>
      </p:pic>
      <p:pic>
        <p:nvPicPr>
          <p:cNvPr id="7" name="Picture 6" descr="A diagram of a nuclear interior&#10;&#10;Description automatically generated">
            <a:extLst>
              <a:ext uri="{FF2B5EF4-FFF2-40B4-BE49-F238E27FC236}">
                <a16:creationId xmlns:a16="http://schemas.microsoft.com/office/drawing/2014/main" id="{4BB6FA05-5183-5950-AAA3-5B4F86CD2CA9}"/>
              </a:ext>
            </a:extLst>
          </p:cNvPr>
          <p:cNvPicPr>
            <a:picLocks noChangeAspect="1"/>
          </p:cNvPicPr>
          <p:nvPr/>
        </p:nvPicPr>
        <p:blipFill rotWithShape="1">
          <a:blip r:embed="rId5"/>
          <a:srcRect l="17036" t="15799" r="44171" b="54965"/>
          <a:stretch/>
        </p:blipFill>
        <p:spPr>
          <a:xfrm>
            <a:off x="6433965" y="3723911"/>
            <a:ext cx="2081048" cy="1174532"/>
          </a:xfrm>
          <a:prstGeom prst="rect">
            <a:avLst/>
          </a:prstGeom>
          <a:ln w="28575">
            <a:solidFill>
              <a:schemeClr val="tx1"/>
            </a:solidFill>
            <a:prstDash val="dash"/>
          </a:ln>
        </p:spPr>
      </p:pic>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F5D01386-34CD-32F5-3F7F-A3E2D86ACB2B}"/>
                  </a:ext>
                </a:extLst>
              </p:cNvPr>
              <p:cNvSpPr/>
              <p:nvPr/>
            </p:nvSpPr>
            <p:spPr>
              <a:xfrm>
                <a:off x="6154000" y="409349"/>
                <a:ext cx="2880313" cy="1721095"/>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using Fermi-Dirac statistics predicts a </a:t>
                </a:r>
                <a:r>
                  <a:rPr lang="en-US" b="1" dirty="0">
                    <a:solidFill>
                      <a:schemeClr val="tx1"/>
                    </a:solidFill>
                  </a:rPr>
                  <a:t>very small </a:t>
                </a:r>
                <a:r>
                  <a:rPr lang="en-US" dirty="0">
                    <a:solidFill>
                      <a:schemeClr val="tx1"/>
                    </a:solidFill>
                  </a:rPr>
                  <a:t>change in the screening potential due to the </a:t>
                </a:r>
                <a:r>
                  <a:rPr lang="en-US" b="1" dirty="0">
                    <a:solidFill>
                      <a:schemeClr val="tx1"/>
                    </a:solidFill>
                  </a:rPr>
                  <a:t>small</a:t>
                </a:r>
                <a:r>
                  <a:rPr lang="en-US" dirty="0">
                    <a:solidFill>
                      <a:schemeClr val="tx1"/>
                    </a:solidFill>
                  </a:rPr>
                  <a:t> value of </a:t>
                </a:r>
                <a14:m>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𝒎</m:t>
                        </m:r>
                      </m:e>
                      <m:sub>
                        <m:r>
                          <a:rPr lang="en-US" b="1" i="1" smtClean="0">
                            <a:solidFill>
                              <a:schemeClr val="tx1"/>
                            </a:solidFill>
                            <a:latin typeface="Cambria Math" panose="02040503050406030204" pitchFamily="18" charset="0"/>
                          </a:rPr>
                          <m:t>𝑫</m:t>
                        </m:r>
                      </m:sub>
                    </m:sSub>
                  </m:oMath>
                </a14:m>
                <a:r>
                  <a:rPr lang="en-US" dirty="0">
                    <a:solidFill>
                      <a:schemeClr val="tx1"/>
                    </a:solidFill>
                  </a:rPr>
                  <a:t> and </a:t>
                </a:r>
                <a14:m>
                  <m:oMath xmlns:m="http://schemas.openxmlformats.org/officeDocument/2006/math">
                    <m:r>
                      <a:rPr lang="en-US" b="1" i="1" smtClean="0">
                        <a:solidFill>
                          <a:schemeClr val="tx1"/>
                        </a:solidFill>
                        <a:latin typeface="Cambria Math" panose="02040503050406030204" pitchFamily="18" charset="0"/>
                      </a:rPr>
                      <m:t>𝒁</m:t>
                    </m:r>
                  </m:oMath>
                </a14:m>
                <a:r>
                  <a:rPr lang="en-US" dirty="0">
                    <a:solidFill>
                      <a:schemeClr val="tx1"/>
                    </a:solidFill>
                  </a:rPr>
                  <a:t>. This is expected since theoretical </a:t>
                </a:r>
                <a:r>
                  <a:rPr lang="en-US" b="1" dirty="0">
                    <a:solidFill>
                      <a:schemeClr val="tx1"/>
                    </a:solidFill>
                  </a:rPr>
                  <a:t>He abundances </a:t>
                </a:r>
                <a:r>
                  <a:rPr lang="en-US" dirty="0">
                    <a:solidFill>
                      <a:schemeClr val="tx1"/>
                    </a:solidFill>
                  </a:rPr>
                  <a:t>match </a:t>
                </a:r>
                <a:r>
                  <a:rPr lang="en-US" b="1" dirty="0">
                    <a:solidFill>
                      <a:schemeClr val="tx1"/>
                    </a:solidFill>
                  </a:rPr>
                  <a:t>expectation</a:t>
                </a:r>
                <a:r>
                  <a:rPr lang="en-US" dirty="0">
                    <a:solidFill>
                      <a:schemeClr val="tx1"/>
                    </a:solidFill>
                  </a:rPr>
                  <a:t> </a:t>
                </a:r>
                <a:r>
                  <a:rPr lang="en-US" i="1" dirty="0" err="1">
                    <a:solidFill>
                      <a:schemeClr val="accent1"/>
                    </a:solidFill>
                  </a:rPr>
                  <a:t>Pitrou</a:t>
                </a:r>
                <a:r>
                  <a:rPr lang="en-US" i="1" dirty="0">
                    <a:solidFill>
                      <a:schemeClr val="accent1"/>
                    </a:solidFill>
                  </a:rPr>
                  <a:t>, (2018)</a:t>
                </a:r>
                <a:r>
                  <a:rPr lang="en-US" dirty="0">
                    <a:solidFill>
                      <a:schemeClr val="tx1"/>
                    </a:solidFill>
                  </a:rPr>
                  <a:t>. </a:t>
                </a:r>
              </a:p>
            </p:txBody>
          </p:sp>
        </mc:Choice>
        <mc:Fallback xmlns="">
          <p:sp>
            <p:nvSpPr>
              <p:cNvPr id="8" name="Rectangle: Rounded Corners 7">
                <a:extLst>
                  <a:ext uri="{FF2B5EF4-FFF2-40B4-BE49-F238E27FC236}">
                    <a16:creationId xmlns:a16="http://schemas.microsoft.com/office/drawing/2014/main" id="{F5D01386-34CD-32F5-3F7F-A3E2D86ACB2B}"/>
                  </a:ext>
                </a:extLst>
              </p:cNvPr>
              <p:cNvSpPr>
                <a:spLocks noRot="1" noChangeAspect="1" noMove="1" noResize="1" noEditPoints="1" noAdjustHandles="1" noChangeArrowheads="1" noChangeShapeType="1" noTextEdit="1"/>
              </p:cNvSpPr>
              <p:nvPr/>
            </p:nvSpPr>
            <p:spPr>
              <a:xfrm>
                <a:off x="6154000" y="409349"/>
                <a:ext cx="2880313" cy="1721095"/>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A6B47256-A566-2BF4-70A4-A0E0E4D77E70}"/>
                  </a:ext>
                </a:extLst>
              </p:cNvPr>
              <p:cNvSpPr/>
              <p:nvPr/>
            </p:nvSpPr>
            <p:spPr>
              <a:xfrm>
                <a:off x="6154000" y="2187101"/>
                <a:ext cx="2880313" cy="1368023"/>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Using the </a:t>
                </a:r>
                <a:r>
                  <a:rPr lang="en-US" b="1" dirty="0">
                    <a:solidFill>
                      <a:schemeClr val="tx1"/>
                    </a:solidFill>
                  </a:rPr>
                  <a:t>strong screening </a:t>
                </a:r>
                <a:r>
                  <a:rPr lang="en-US" dirty="0">
                    <a:solidFill>
                      <a:schemeClr val="tx1"/>
                    </a:solidFill>
                  </a:rPr>
                  <a:t>potential at the </a:t>
                </a:r>
                <a:r>
                  <a:rPr lang="en-US" b="1" dirty="0">
                    <a:solidFill>
                      <a:schemeClr val="tx1"/>
                    </a:solidFill>
                  </a:rPr>
                  <a:t>origin</a:t>
                </a:r>
                <a:r>
                  <a:rPr lang="en-US" dirty="0">
                    <a:solidFill>
                      <a:schemeClr val="tx1"/>
                    </a:solidFill>
                  </a:rPr>
                  <a:t>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𝜙</m:t>
                        </m:r>
                      </m:e>
                      <m:sub>
                        <m:r>
                          <a:rPr lang="en-US" b="0" i="1" smtClean="0">
                            <a:solidFill>
                              <a:schemeClr val="tx1"/>
                            </a:solidFill>
                            <a:latin typeface="Cambria Math" panose="02040503050406030204" pitchFamily="18" charset="0"/>
                          </a:rPr>
                          <m:t>𝑆𝑡𝑟𝑜𝑛𝑔</m:t>
                        </m:r>
                      </m:sub>
                    </m:sSub>
                    <m:r>
                      <a:rPr lang="en-US" b="0" i="1" smtClean="0">
                        <a:solidFill>
                          <a:schemeClr val="tx1"/>
                        </a:solidFill>
                        <a:latin typeface="Cambria Math" panose="02040503050406030204" pitchFamily="18" charset="0"/>
                      </a:rPr>
                      <m:t>(0)</m:t>
                    </m:r>
                  </m:oMath>
                </a14:m>
                <a:r>
                  <a:rPr lang="en-US" dirty="0">
                    <a:solidFill>
                      <a:schemeClr val="tx1"/>
                    </a:solidFill>
                  </a:rPr>
                  <a:t> to find an enhancement factor</a:t>
                </a:r>
                <a:r>
                  <a:rPr lang="en-US" b="1" dirty="0">
                    <a:solidFill>
                      <a:schemeClr val="tx1"/>
                    </a:solidFill>
                  </a:rPr>
                  <a:t> over-predicts </a:t>
                </a:r>
                <a:r>
                  <a:rPr lang="en-US" dirty="0">
                    <a:solidFill>
                      <a:schemeClr val="tx1"/>
                    </a:solidFill>
                  </a:rPr>
                  <a:t>the screening effect due to its “</a:t>
                </a:r>
                <a:r>
                  <a:rPr lang="en-US" b="1" dirty="0">
                    <a:solidFill>
                      <a:schemeClr val="tx1"/>
                    </a:solidFill>
                  </a:rPr>
                  <a:t>stepped shape</a:t>
                </a:r>
                <a:r>
                  <a:rPr lang="en-US" dirty="0">
                    <a:solidFill>
                      <a:schemeClr val="tx1"/>
                    </a:solidFill>
                  </a:rPr>
                  <a:t>”</a:t>
                </a:r>
              </a:p>
            </p:txBody>
          </p:sp>
        </mc:Choice>
        <mc:Fallback>
          <p:sp>
            <p:nvSpPr>
              <p:cNvPr id="21" name="Rectangle: Rounded Corners 20">
                <a:extLst>
                  <a:ext uri="{FF2B5EF4-FFF2-40B4-BE49-F238E27FC236}">
                    <a16:creationId xmlns:a16="http://schemas.microsoft.com/office/drawing/2014/main" id="{A6B47256-A566-2BF4-70A4-A0E0E4D77E70}"/>
                  </a:ext>
                </a:extLst>
              </p:cNvPr>
              <p:cNvSpPr>
                <a:spLocks noRot="1" noChangeAspect="1" noMove="1" noResize="1" noEditPoints="1" noAdjustHandles="1" noChangeArrowheads="1" noChangeShapeType="1" noTextEdit="1"/>
              </p:cNvSpPr>
              <p:nvPr/>
            </p:nvSpPr>
            <p:spPr>
              <a:xfrm>
                <a:off x="6154000" y="2187101"/>
                <a:ext cx="2880313" cy="1368023"/>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9328129-114B-2472-356E-B1DAE243E4C1}"/>
                  </a:ext>
                </a:extLst>
              </p:cNvPr>
              <p:cNvSpPr txBox="1"/>
              <p:nvPr/>
            </p:nvSpPr>
            <p:spPr>
              <a:xfrm>
                <a:off x="3578760" y="3508759"/>
                <a:ext cx="2385333"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ℱ</m:t>
                              </m:r>
                            </m:e>
                            <m:sub>
                              <m:r>
                                <a:rPr lang="en-US" sz="2000" b="0" i="1" smtClean="0">
                                  <a:latin typeface="Cambria Math" panose="02040503050406030204" pitchFamily="18" charset="0"/>
                                  <a:ea typeface="Cambria Math" panose="02040503050406030204" pitchFamily="18" charset="0"/>
                                </a:rPr>
                                <m:t>𝑠𝑡𝑟𝑜𝑛𝑔</m:t>
                              </m:r>
                            </m:sub>
                          </m:sSub>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𝑤𝑒𝑎𝑘</m:t>
                              </m:r>
                            </m:sub>
                          </m:sSub>
                        </m:den>
                      </m:f>
                      <m:r>
                        <a:rPr lang="en-US" sz="2000" b="0" i="1" smtClean="0">
                          <a:latin typeface="Cambria Math" panose="02040503050406030204" pitchFamily="18" charset="0"/>
                          <a:ea typeface="Cambria Math" panose="02040503050406030204" pitchFamily="18" charset="0"/>
                        </a:rPr>
                        <m:t>−1≈</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−6</m:t>
                          </m:r>
                        </m:sup>
                      </m:sSup>
                    </m:oMath>
                  </m:oMathPara>
                </a14:m>
                <a:endParaRPr lang="en-US" dirty="0"/>
              </a:p>
            </p:txBody>
          </p:sp>
        </mc:Choice>
        <mc:Fallback xmlns="">
          <p:sp>
            <p:nvSpPr>
              <p:cNvPr id="26" name="TextBox 25">
                <a:extLst>
                  <a:ext uri="{FF2B5EF4-FFF2-40B4-BE49-F238E27FC236}">
                    <a16:creationId xmlns:a16="http://schemas.microsoft.com/office/drawing/2014/main" id="{69328129-114B-2472-356E-B1DAE243E4C1}"/>
                  </a:ext>
                </a:extLst>
              </p:cNvPr>
              <p:cNvSpPr txBox="1">
                <a:spLocks noRot="1" noChangeAspect="1" noMove="1" noResize="1" noEditPoints="1" noAdjustHandles="1" noChangeArrowheads="1" noChangeShapeType="1" noTextEdit="1"/>
              </p:cNvSpPr>
              <p:nvPr/>
            </p:nvSpPr>
            <p:spPr>
              <a:xfrm>
                <a:off x="3578760" y="3508759"/>
                <a:ext cx="2385333" cy="729687"/>
              </a:xfrm>
              <a:prstGeom prst="rect">
                <a:avLst/>
              </a:prstGeom>
              <a:blipFill>
                <a:blip r:embed="rId8"/>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76867523-5812-F501-62A8-938311E44948}"/>
              </a:ext>
            </a:extLst>
          </p:cNvPr>
          <p:cNvCxnSpPr>
            <a:cxnSpLocks/>
            <a:stCxn id="21" idx="1"/>
          </p:cNvCxnSpPr>
          <p:nvPr/>
        </p:nvCxnSpPr>
        <p:spPr>
          <a:xfrm flipH="1" flipV="1">
            <a:off x="4504494" y="2571750"/>
            <a:ext cx="1649506" cy="299363"/>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662FA2F0-0BEA-55AA-3AC6-A06953C7FAAD}"/>
              </a:ext>
            </a:extLst>
          </p:cNvPr>
          <p:cNvCxnSpPr>
            <a:cxnSpLocks/>
            <a:stCxn id="21" idx="2"/>
          </p:cNvCxnSpPr>
          <p:nvPr/>
        </p:nvCxnSpPr>
        <p:spPr>
          <a:xfrm flipH="1">
            <a:off x="7337458" y="3555124"/>
            <a:ext cx="256699" cy="573259"/>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AB9E90A2-4D44-09BD-D445-1EB0FDA94B17}"/>
              </a:ext>
            </a:extLst>
          </p:cNvPr>
          <p:cNvSpPr txBox="1"/>
          <p:nvPr/>
        </p:nvSpPr>
        <p:spPr>
          <a:xfrm>
            <a:off x="2811238" y="1989295"/>
            <a:ext cx="861133" cy="523220"/>
          </a:xfrm>
          <a:prstGeom prst="rect">
            <a:avLst/>
          </a:prstGeom>
          <a:noFill/>
        </p:spPr>
        <p:txBody>
          <a:bodyPr wrap="none" rtlCol="0">
            <a:spAutoFit/>
          </a:bodyPr>
          <a:lstStyle/>
          <a:p>
            <a:r>
              <a:rPr lang="en-US" i="1" dirty="0">
                <a:latin typeface="+mn-lt"/>
              </a:rPr>
              <a:t>“Salpeter</a:t>
            </a:r>
          </a:p>
          <a:p>
            <a:r>
              <a:rPr lang="en-US" i="1" dirty="0">
                <a:latin typeface="+mn-lt"/>
              </a:rPr>
              <a:t>Factors”</a:t>
            </a:r>
          </a:p>
        </p:txBody>
      </p:sp>
      <p:cxnSp>
        <p:nvCxnSpPr>
          <p:cNvPr id="40" name="Straight Arrow Connector 39">
            <a:extLst>
              <a:ext uri="{FF2B5EF4-FFF2-40B4-BE49-F238E27FC236}">
                <a16:creationId xmlns:a16="http://schemas.microsoft.com/office/drawing/2014/main" id="{83679542-53BB-859B-B783-CA6C00B11A00}"/>
              </a:ext>
            </a:extLst>
          </p:cNvPr>
          <p:cNvCxnSpPr>
            <a:cxnSpLocks/>
          </p:cNvCxnSpPr>
          <p:nvPr/>
        </p:nvCxnSpPr>
        <p:spPr>
          <a:xfrm flipH="1">
            <a:off x="5682781" y="1269896"/>
            <a:ext cx="471219" cy="282743"/>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87123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42</a:t>
            </a:fld>
            <a:endParaRPr kern="1200" dirty="0">
              <a:solidFill>
                <a:srgbClr val="44546A"/>
              </a:solidFill>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73D91D9-7B67-A90D-65AE-F115A160CF82}"/>
                  </a:ext>
                </a:extLst>
              </p:cNvPr>
              <p:cNvSpPr txBox="1"/>
              <p:nvPr/>
            </p:nvSpPr>
            <p:spPr>
              <a:xfrm>
                <a:off x="329608" y="135588"/>
                <a:ext cx="10123381" cy="548740"/>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Enhancement Factor: </a:t>
                </a:r>
                <a14:m>
                  <m:oMath xmlns:m="http://schemas.openxmlformats.org/officeDocument/2006/math">
                    <m:sSup>
                      <m:sSupPr>
                        <m:ctrlP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𝟏𝟐</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C -</a:t>
                </a:r>
                <a14:m>
                  <m:oMath xmlns:m="http://schemas.openxmlformats.org/officeDocument/2006/math">
                    <m:sSup>
                      <m:sSupPr>
                        <m:ctrlP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𝟏𝟐</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C</a:t>
                </a: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rPr>
                  <a:t> </a:t>
                </a:r>
                <a:r>
                  <a:rPr lang="en-US" sz="2900"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Example</a:t>
                </a: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 </a:t>
                </a:r>
                <a:endPar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47" name="TextBox 46">
                <a:extLst>
                  <a:ext uri="{FF2B5EF4-FFF2-40B4-BE49-F238E27FC236}">
                    <a16:creationId xmlns:a16="http://schemas.microsoft.com/office/drawing/2014/main" id="{573D91D9-7B67-A90D-65AE-F115A160CF82}"/>
                  </a:ext>
                </a:extLst>
              </p:cNvPr>
              <p:cNvSpPr txBox="1">
                <a:spLocks noRot="1" noChangeAspect="1" noMove="1" noResize="1" noEditPoints="1" noAdjustHandles="1" noChangeArrowheads="1" noChangeShapeType="1" noTextEdit="1"/>
              </p:cNvSpPr>
              <p:nvPr/>
            </p:nvSpPr>
            <p:spPr>
              <a:xfrm>
                <a:off x="329608" y="135588"/>
                <a:ext cx="10123381" cy="548740"/>
              </a:xfrm>
              <a:prstGeom prst="rect">
                <a:avLst/>
              </a:prstGeom>
              <a:blipFill>
                <a:blip r:embed="rId3"/>
                <a:stretch>
                  <a:fillRect/>
                </a:stretch>
              </a:blipFill>
            </p:spPr>
            <p:txBody>
              <a:bodyPr/>
              <a:lstStyle/>
              <a:p>
                <a:r>
                  <a:rPr lang="en-US">
                    <a:noFill/>
                  </a:rPr>
                  <a:t> </a:t>
                </a:r>
              </a:p>
            </p:txBody>
          </p:sp>
        </mc:Fallback>
      </mc:AlternateContent>
      <p:pic>
        <p:nvPicPr>
          <p:cNvPr id="5" name="Picture 4" descr="A graph with different colored lines&#10;&#10;Description automatically generated">
            <a:extLst>
              <a:ext uri="{FF2B5EF4-FFF2-40B4-BE49-F238E27FC236}">
                <a16:creationId xmlns:a16="http://schemas.microsoft.com/office/drawing/2014/main" id="{F1004577-AC4C-5231-566E-5EF14771E115}"/>
              </a:ext>
            </a:extLst>
          </p:cNvPr>
          <p:cNvPicPr>
            <a:picLocks noChangeAspect="1"/>
          </p:cNvPicPr>
          <p:nvPr/>
        </p:nvPicPr>
        <p:blipFill>
          <a:blip r:embed="rId4"/>
          <a:stretch>
            <a:fillRect/>
          </a:stretch>
        </p:blipFill>
        <p:spPr>
          <a:xfrm>
            <a:off x="213007" y="684328"/>
            <a:ext cx="5903588" cy="4329297"/>
          </a:xfrm>
          <a:prstGeom prst="rect">
            <a:avLst/>
          </a:prstGeom>
        </p:spPr>
      </p:pic>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B56D3D85-4095-0D59-1A60-FC1980E7AE84}"/>
                  </a:ext>
                </a:extLst>
              </p:cNvPr>
              <p:cNvSpPr/>
              <p:nvPr/>
            </p:nvSpPr>
            <p:spPr>
              <a:xfrm>
                <a:off x="6104572" y="994804"/>
                <a:ext cx="2880313" cy="1366968"/>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enhancement has a </a:t>
                </a:r>
                <a:r>
                  <a:rPr lang="en-US" b="1" dirty="0">
                    <a:solidFill>
                      <a:schemeClr val="tx1"/>
                    </a:solidFill>
                  </a:rPr>
                  <a:t>nonlinear</a:t>
                </a:r>
                <a:r>
                  <a:rPr lang="en-US" dirty="0">
                    <a:solidFill>
                      <a:schemeClr val="tx1"/>
                    </a:solidFill>
                  </a:rPr>
                  <a:t> </a:t>
                </a:r>
                <a:r>
                  <a:rPr lang="en-US" b="1" dirty="0">
                    <a:solidFill>
                      <a:schemeClr val="tx1"/>
                    </a:solidFill>
                  </a:rPr>
                  <a:t>increase</a:t>
                </a:r>
                <a:r>
                  <a:rPr lang="en-US" dirty="0">
                    <a:solidFill>
                      <a:schemeClr val="tx1"/>
                    </a:solidFill>
                  </a:rPr>
                  <a:t> in </a:t>
                </a:r>
                <a14:m>
                  <m:oMath xmlns:m="http://schemas.openxmlformats.org/officeDocument/2006/math">
                    <m:r>
                      <a:rPr lang="en-US" b="1" i="1" smtClean="0">
                        <a:solidFill>
                          <a:schemeClr val="tx1"/>
                        </a:solidFill>
                        <a:latin typeface="Cambria Math" panose="02040503050406030204" pitchFamily="18" charset="0"/>
                      </a:rPr>
                      <m:t>𝒁</m:t>
                    </m:r>
                  </m:oMath>
                </a14:m>
                <a:endParaRPr lang="en-US" b="1" dirty="0">
                  <a:solidFill>
                    <a:schemeClr val="tx1"/>
                  </a:solidFill>
                </a:endParaRPr>
              </a:p>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𝑍</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 4→36</m:t>
                      </m:r>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d>
                        <m:dPr>
                          <m:ctrlPr>
                            <a:rPr lang="en-US" sz="1400" b="0" i="1" smtClean="0">
                              <a:solidFill>
                                <a:schemeClr val="tx1"/>
                              </a:solidFill>
                              <a:latin typeface="Cambria Math" panose="02040503050406030204" pitchFamily="18" charset="0"/>
                              <a:ea typeface="Cambria Math" panose="02040503050406030204" pitchFamily="18" charset="0"/>
                            </a:rPr>
                          </m:ctrlPr>
                        </m:dPr>
                        <m:e>
                          <m:f>
                            <m:fPr>
                              <m:ctrlPr>
                                <a:rPr lang="en-US" sz="1400" b="0" i="1" smtClean="0">
                                  <a:solidFill>
                                    <a:schemeClr val="tx1"/>
                                  </a:solidFill>
                                  <a:latin typeface="Cambria Math" panose="02040503050406030204" pitchFamily="18" charset="0"/>
                                  <a:ea typeface="Cambria Math" panose="02040503050406030204" pitchFamily="18" charset="0"/>
                                </a:rPr>
                              </m:ctrlPr>
                            </m:fPr>
                            <m:num>
                              <m:sSub>
                                <m:sSubPr>
                                  <m:ctrlPr>
                                    <a:rPr lang="en-US" sz="1400" b="0" i="1" smtClean="0">
                                      <a:solidFill>
                                        <a:schemeClr val="tx1"/>
                                      </a:solidFill>
                                      <a:latin typeface="Cambria Math" panose="02040503050406030204" pitchFamily="18" charset="0"/>
                                      <a:ea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ℱ</m:t>
                                  </m:r>
                                </m:e>
                                <m:sub>
                                  <m:r>
                                    <a:rPr lang="en-US" sz="1400" b="0" i="1" smtClean="0">
                                      <a:solidFill>
                                        <a:schemeClr val="tx1"/>
                                      </a:solidFill>
                                      <a:latin typeface="Cambria Math" panose="02040503050406030204" pitchFamily="18" charset="0"/>
                                      <a:ea typeface="Cambria Math" panose="02040503050406030204" pitchFamily="18" charset="0"/>
                                    </a:rPr>
                                    <m:t>𝑠𝑡𝑟𝑜𝑛𝑔</m:t>
                                  </m:r>
                                </m:sub>
                              </m:sSub>
                            </m:num>
                            <m:den>
                              <m:sSub>
                                <m:sSubPr>
                                  <m:ctrlPr>
                                    <a:rPr lang="en-US" sz="1400" b="0" i="1" smtClean="0">
                                      <a:solidFill>
                                        <a:schemeClr val="tx1"/>
                                      </a:solidFill>
                                      <a:latin typeface="Cambria Math" panose="02040503050406030204" pitchFamily="18" charset="0"/>
                                      <a:ea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𝐹</m:t>
                                  </m:r>
                                </m:e>
                                <m:sub>
                                  <m:r>
                                    <a:rPr lang="en-US" sz="1400" b="0" i="1" smtClean="0">
                                      <a:solidFill>
                                        <a:schemeClr val="tx1"/>
                                      </a:solidFill>
                                      <a:latin typeface="Cambria Math" panose="02040503050406030204" pitchFamily="18" charset="0"/>
                                      <a:ea typeface="Cambria Math" panose="02040503050406030204" pitchFamily="18" charset="0"/>
                                    </a:rPr>
                                    <m:t>𝑤𝑒𝑎𝑘</m:t>
                                  </m:r>
                                </m:sub>
                              </m:sSub>
                            </m:den>
                          </m:f>
                          <m:r>
                            <a:rPr lang="en-US" sz="1400" b="0" i="1" smtClean="0">
                              <a:solidFill>
                                <a:schemeClr val="tx1"/>
                              </a:solidFill>
                              <a:latin typeface="Cambria Math" panose="02040503050406030204" pitchFamily="18" charset="0"/>
                              <a:ea typeface="Cambria Math" panose="02040503050406030204" pitchFamily="18" charset="0"/>
                            </a:rPr>
                            <m:t>−1</m:t>
                          </m:r>
                        </m:e>
                      </m:d>
                      <m:r>
                        <a:rPr lang="en-US" sz="1400" b="0" i="1" smtClean="0">
                          <a:solidFill>
                            <a:schemeClr val="tx1"/>
                          </a:solidFill>
                          <a:latin typeface="Cambria Math" panose="02040503050406030204" pitchFamily="18" charset="0"/>
                          <a:ea typeface="Cambria Math" panose="02040503050406030204" pitchFamily="18" charset="0"/>
                        </a:rPr>
                        <m:t>: </m:t>
                      </m:r>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a:rPr lang="en-US" sz="1400" b="0" i="1" smtClean="0">
                              <a:solidFill>
                                <a:schemeClr val="tx1"/>
                              </a:solidFill>
                              <a:latin typeface="Cambria Math" panose="02040503050406030204" pitchFamily="18" charset="0"/>
                              <a:ea typeface="Cambria Math" panose="02040503050406030204" pitchFamily="18" charset="0"/>
                            </a:rPr>
                            <m:t>10</m:t>
                          </m:r>
                        </m:e>
                        <m:sup>
                          <m:r>
                            <a:rPr lang="en-US" sz="1400" b="0" i="1" smtClean="0">
                              <a:solidFill>
                                <a:schemeClr val="tx1"/>
                              </a:solidFill>
                              <a:latin typeface="Cambria Math" panose="02040503050406030204" pitchFamily="18" charset="0"/>
                              <a:ea typeface="Cambria Math" panose="02040503050406030204" pitchFamily="18" charset="0"/>
                            </a:rPr>
                            <m:t>−6</m:t>
                          </m:r>
                        </m:sup>
                      </m:sSup>
                      <m:r>
                        <a:rPr lang="en-US" sz="1400" b="0" i="1" smtClean="0">
                          <a:solidFill>
                            <a:schemeClr val="tx1"/>
                          </a:solidFill>
                          <a:latin typeface="Cambria Math" panose="02040503050406030204" pitchFamily="18" charset="0"/>
                          <a:ea typeface="Cambria Math" panose="02040503050406030204" pitchFamily="18" charset="0"/>
                        </a:rPr>
                        <m:t>→</m:t>
                      </m:r>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a:rPr lang="en-US" sz="1400" b="0" i="1" smtClean="0">
                              <a:solidFill>
                                <a:schemeClr val="tx1"/>
                              </a:solidFill>
                              <a:latin typeface="Cambria Math" panose="02040503050406030204" pitchFamily="18" charset="0"/>
                              <a:ea typeface="Cambria Math" panose="02040503050406030204" pitchFamily="18" charset="0"/>
                            </a:rPr>
                            <m:t>10</m:t>
                          </m:r>
                        </m:e>
                        <m:sup>
                          <m:r>
                            <a:rPr lang="en-US" sz="1400" b="0" i="1" smtClean="0">
                              <a:solidFill>
                                <a:schemeClr val="tx1"/>
                              </a:solidFill>
                              <a:latin typeface="Cambria Math" panose="02040503050406030204" pitchFamily="18" charset="0"/>
                              <a:ea typeface="Cambria Math" panose="02040503050406030204" pitchFamily="18" charset="0"/>
                            </a:rPr>
                            <m:t>−3</m:t>
                          </m:r>
                        </m:sup>
                      </m:sSup>
                    </m:oMath>
                  </m:oMathPara>
                </a14:m>
                <a:endParaRPr lang="en-US" dirty="0">
                  <a:solidFill>
                    <a:schemeClr val="tx1"/>
                  </a:solidFill>
                </a:endParaRPr>
              </a:p>
            </p:txBody>
          </p:sp>
        </mc:Choice>
        <mc:Fallback xmlns="">
          <p:sp>
            <p:nvSpPr>
              <p:cNvPr id="7" name="Rectangle: Rounded Corners 6">
                <a:extLst>
                  <a:ext uri="{FF2B5EF4-FFF2-40B4-BE49-F238E27FC236}">
                    <a16:creationId xmlns:a16="http://schemas.microsoft.com/office/drawing/2014/main" id="{B56D3D85-4095-0D59-1A60-FC1980E7AE84}"/>
                  </a:ext>
                </a:extLst>
              </p:cNvPr>
              <p:cNvSpPr>
                <a:spLocks noRot="1" noChangeAspect="1" noMove="1" noResize="1" noEditPoints="1" noAdjustHandles="1" noChangeArrowheads="1" noChangeShapeType="1" noTextEdit="1"/>
              </p:cNvSpPr>
              <p:nvPr/>
            </p:nvSpPr>
            <p:spPr>
              <a:xfrm>
                <a:off x="6104572" y="994804"/>
                <a:ext cx="2880313" cy="1366968"/>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0811DC-A960-3888-FB3E-1E8B2D9997E9}"/>
                  </a:ext>
                </a:extLst>
              </p:cNvPr>
              <p:cNvSpPr txBox="1"/>
              <p:nvPr/>
            </p:nvSpPr>
            <p:spPr>
              <a:xfrm>
                <a:off x="3291847" y="3621412"/>
                <a:ext cx="2824748"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ℱ</m:t>
                              </m:r>
                            </m:e>
                            <m:sub>
                              <m:r>
                                <a:rPr lang="en-US" sz="2000" b="0" i="1" smtClean="0">
                                  <a:latin typeface="Cambria Math" panose="02040503050406030204" pitchFamily="18" charset="0"/>
                                  <a:ea typeface="Cambria Math" panose="02040503050406030204" pitchFamily="18" charset="0"/>
                                </a:rPr>
                                <m:t>𝑠𝑡𝑟𝑜𝑛𝑔</m:t>
                              </m:r>
                            </m:sub>
                          </m:sSub>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𝑤𝑒𝑎𝑘</m:t>
                              </m:r>
                            </m:sub>
                          </m:sSub>
                        </m:den>
                      </m:f>
                      <m:r>
                        <a:rPr lang="en-US" sz="2000" b="0" i="1" smtClean="0">
                          <a:latin typeface="Cambria Math" panose="02040503050406030204" pitchFamily="18" charset="0"/>
                          <a:ea typeface="Cambria Math" panose="02040503050406030204" pitchFamily="18" charset="0"/>
                        </a:rPr>
                        <m:t>−1≈6×</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−4</m:t>
                          </m:r>
                        </m:sup>
                      </m:sSup>
                    </m:oMath>
                  </m:oMathPara>
                </a14:m>
                <a:endParaRPr lang="en-US" dirty="0"/>
              </a:p>
            </p:txBody>
          </p:sp>
        </mc:Choice>
        <mc:Fallback xmlns="">
          <p:sp>
            <p:nvSpPr>
              <p:cNvPr id="8" name="TextBox 7">
                <a:extLst>
                  <a:ext uri="{FF2B5EF4-FFF2-40B4-BE49-F238E27FC236}">
                    <a16:creationId xmlns:a16="http://schemas.microsoft.com/office/drawing/2014/main" id="{A10811DC-A960-3888-FB3E-1E8B2D9997E9}"/>
                  </a:ext>
                </a:extLst>
              </p:cNvPr>
              <p:cNvSpPr txBox="1">
                <a:spLocks noRot="1" noChangeAspect="1" noMove="1" noResize="1" noEditPoints="1" noAdjustHandles="1" noChangeArrowheads="1" noChangeShapeType="1" noTextEdit="1"/>
              </p:cNvSpPr>
              <p:nvPr/>
            </p:nvSpPr>
            <p:spPr>
              <a:xfrm>
                <a:off x="3291847" y="3621412"/>
                <a:ext cx="2824748" cy="729687"/>
              </a:xfrm>
              <a:prstGeom prst="rect">
                <a:avLst/>
              </a:prstGeom>
              <a:blipFill>
                <a:blip r:embed="rId6"/>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BE33DF5C-2E08-4176-B0D0-D8F89CD66483}"/>
              </a:ext>
            </a:extLst>
          </p:cNvPr>
          <p:cNvSpPr txBox="1"/>
          <p:nvPr/>
        </p:nvSpPr>
        <p:spPr>
          <a:xfrm>
            <a:off x="6706218" y="311703"/>
            <a:ext cx="2224775" cy="523220"/>
          </a:xfrm>
          <a:prstGeom prst="rect">
            <a:avLst/>
          </a:prstGeom>
          <a:noFill/>
        </p:spPr>
        <p:txBody>
          <a:bodyPr wrap="square" rtlCol="0">
            <a:spAutoFit/>
          </a:bodyPr>
          <a:lstStyle/>
          <a:p>
            <a:r>
              <a:rPr lang="en-US" i="1" dirty="0">
                <a:solidFill>
                  <a:srgbClr val="C00000"/>
                </a:solidFill>
                <a:latin typeface="+mn-lt"/>
              </a:rPr>
              <a:t>Carbon is not significantly present during BBN.</a:t>
            </a:r>
          </a:p>
        </p:txBody>
      </p:sp>
      <p:sp>
        <p:nvSpPr>
          <p:cNvPr id="19" name="TextBox 18">
            <a:extLst>
              <a:ext uri="{FF2B5EF4-FFF2-40B4-BE49-F238E27FC236}">
                <a16:creationId xmlns:a16="http://schemas.microsoft.com/office/drawing/2014/main" id="{72CF54F3-4C58-96E8-A800-0D89485C711D}"/>
              </a:ext>
            </a:extLst>
          </p:cNvPr>
          <p:cNvSpPr txBox="1"/>
          <p:nvPr/>
        </p:nvSpPr>
        <p:spPr>
          <a:xfrm>
            <a:off x="2734234" y="1838552"/>
            <a:ext cx="861133" cy="523220"/>
          </a:xfrm>
          <a:prstGeom prst="rect">
            <a:avLst/>
          </a:prstGeom>
          <a:noFill/>
        </p:spPr>
        <p:txBody>
          <a:bodyPr wrap="none" rtlCol="0">
            <a:spAutoFit/>
          </a:bodyPr>
          <a:lstStyle/>
          <a:p>
            <a:r>
              <a:rPr lang="en-US" i="1" dirty="0">
                <a:latin typeface="+mn-lt"/>
              </a:rPr>
              <a:t>“Salpeter</a:t>
            </a:r>
          </a:p>
          <a:p>
            <a:r>
              <a:rPr lang="en-US" i="1" dirty="0">
                <a:latin typeface="+mn-lt"/>
              </a:rPr>
              <a:t>Factors”</a:t>
            </a:r>
          </a:p>
        </p:txBody>
      </p:sp>
      <p:sp>
        <p:nvSpPr>
          <p:cNvPr id="20" name="TextBox 19">
            <a:extLst>
              <a:ext uri="{FF2B5EF4-FFF2-40B4-BE49-F238E27FC236}">
                <a16:creationId xmlns:a16="http://schemas.microsoft.com/office/drawing/2014/main" id="{35FA8403-50EB-BC5E-FD75-EF8090CCBA9F}"/>
              </a:ext>
            </a:extLst>
          </p:cNvPr>
          <p:cNvSpPr txBox="1"/>
          <p:nvPr/>
        </p:nvSpPr>
        <p:spPr>
          <a:xfrm>
            <a:off x="2065310" y="2673655"/>
            <a:ext cx="1337847" cy="523220"/>
          </a:xfrm>
          <a:prstGeom prst="rect">
            <a:avLst/>
          </a:prstGeom>
          <a:noFill/>
        </p:spPr>
        <p:txBody>
          <a:bodyPr wrap="square" rtlCol="0">
            <a:spAutoFit/>
          </a:bodyPr>
          <a:lstStyle/>
          <a:p>
            <a:r>
              <a:rPr lang="en-US" i="1" dirty="0">
                <a:latin typeface="+mn-lt"/>
              </a:rPr>
              <a:t>Over-prediction is larger.</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A5E1D6C-BE5A-CC9E-2E2D-7A1ABE8936A7}"/>
                  </a:ext>
                </a:extLst>
              </p:cNvPr>
              <p:cNvSpPr txBox="1"/>
              <p:nvPr/>
            </p:nvSpPr>
            <p:spPr>
              <a:xfrm>
                <a:off x="17195" y="4681468"/>
                <a:ext cx="2946640" cy="307777"/>
              </a:xfrm>
              <a:prstGeom prst="rect">
                <a:avLst/>
              </a:prstGeom>
              <a:noFill/>
            </p:spPr>
            <p:txBody>
              <a:bodyPr wrap="none" rtlCol="0">
                <a:spAutoFit/>
              </a:bodyPr>
              <a:lstStyle/>
              <a:p>
                <a:r>
                  <a:rPr lang="en-US" i="1" dirty="0">
                    <a:latin typeface="+mn-lt"/>
                  </a:rPr>
                  <a:t>Carbon burning begins around </a:t>
                </a:r>
                <a14:m>
                  <m:oMath xmlns:m="http://schemas.openxmlformats.org/officeDocument/2006/math">
                    <m:r>
                      <a:rPr lang="en-US" i="1" dirty="0" smtClean="0">
                        <a:latin typeface="Cambria Math" panose="02040503050406030204" pitchFamily="18" charset="0"/>
                      </a:rPr>
                      <m:t>50 </m:t>
                    </m:r>
                  </m:oMath>
                </a14:m>
                <a:r>
                  <a:rPr lang="en-US" i="1" dirty="0">
                    <a:latin typeface="+mn-lt"/>
                  </a:rPr>
                  <a:t>keV</a:t>
                </a:r>
              </a:p>
            </p:txBody>
          </p:sp>
        </mc:Choice>
        <mc:Fallback xmlns="">
          <p:sp>
            <p:nvSpPr>
              <p:cNvPr id="21" name="TextBox 20">
                <a:extLst>
                  <a:ext uri="{FF2B5EF4-FFF2-40B4-BE49-F238E27FC236}">
                    <a16:creationId xmlns:a16="http://schemas.microsoft.com/office/drawing/2014/main" id="{9A5E1D6C-BE5A-CC9E-2E2D-7A1ABE8936A7}"/>
                  </a:ext>
                </a:extLst>
              </p:cNvPr>
              <p:cNvSpPr txBox="1">
                <a:spLocks noRot="1" noChangeAspect="1" noMove="1" noResize="1" noEditPoints="1" noAdjustHandles="1" noChangeArrowheads="1" noChangeShapeType="1" noTextEdit="1"/>
              </p:cNvSpPr>
              <p:nvPr/>
            </p:nvSpPr>
            <p:spPr>
              <a:xfrm>
                <a:off x="17195" y="4681468"/>
                <a:ext cx="2946640" cy="307777"/>
              </a:xfrm>
              <a:prstGeom prst="rect">
                <a:avLst/>
              </a:prstGeom>
              <a:blipFill>
                <a:blip r:embed="rId7"/>
                <a:stretch>
                  <a:fillRect l="-621" t="-4000" b="-2000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4A4253D-8026-0235-0B8B-E89FCE939626}"/>
              </a:ext>
            </a:extLst>
          </p:cNvPr>
          <p:cNvCxnSpPr>
            <a:cxnSpLocks/>
            <a:stCxn id="7" idx="1"/>
          </p:cNvCxnSpPr>
          <p:nvPr/>
        </p:nvCxnSpPr>
        <p:spPr>
          <a:xfrm flipH="1">
            <a:off x="5308430" y="1678288"/>
            <a:ext cx="796142" cy="334619"/>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D6940117-59D7-DB74-D1F4-B9C1A7AF5F5C}"/>
              </a:ext>
            </a:extLst>
          </p:cNvPr>
          <p:cNvSpPr txBox="1"/>
          <p:nvPr/>
        </p:nvSpPr>
        <p:spPr>
          <a:xfrm>
            <a:off x="7955921" y="1662038"/>
            <a:ext cx="1091966" cy="261610"/>
          </a:xfrm>
          <a:prstGeom prst="rect">
            <a:avLst/>
          </a:prstGeom>
          <a:noFill/>
        </p:spPr>
        <p:txBody>
          <a:bodyPr wrap="none" rtlCol="0">
            <a:spAutoFit/>
          </a:bodyPr>
          <a:lstStyle/>
          <a:p>
            <a:r>
              <a:rPr lang="en-US" sz="1100" i="1" dirty="0">
                <a:solidFill>
                  <a:srgbClr val="C00000"/>
                </a:solidFill>
              </a:rPr>
              <a:t>Factor of 1000</a:t>
            </a:r>
          </a:p>
        </p:txBody>
      </p:sp>
    </p:spTree>
    <p:extLst>
      <p:ext uri="{BB962C8B-B14F-4D97-AF65-F5344CB8AC3E}">
        <p14:creationId xmlns:p14="http://schemas.microsoft.com/office/powerpoint/2010/main" val="2589907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43</a:t>
            </a:fld>
            <a:endParaRPr kern="1200" dirty="0">
              <a:solidFill>
                <a:srgbClr val="44546A"/>
              </a:solidFill>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73D91D9-7B67-A90D-65AE-F115A160CF82}"/>
                  </a:ext>
                </a:extLst>
              </p:cNvPr>
              <p:cNvSpPr txBox="1"/>
              <p:nvPr/>
            </p:nvSpPr>
            <p:spPr>
              <a:xfrm>
                <a:off x="329608" y="135588"/>
                <a:ext cx="10123381" cy="548740"/>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Enhancement Factor: </a:t>
                </a:r>
                <a14:m>
                  <m:oMath xmlns:m="http://schemas.openxmlformats.org/officeDocument/2006/math">
                    <m:sSup>
                      <m:sSupPr>
                        <m:ctrlP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𝟏𝟐</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C -</a:t>
                </a:r>
                <a14:m>
                  <m:oMath xmlns:m="http://schemas.openxmlformats.org/officeDocument/2006/math">
                    <m:sSup>
                      <m:sSupPr>
                        <m:ctrlP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𝟏𝟐</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C</a:t>
                </a: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rPr>
                  <a:t> </a:t>
                </a:r>
                <a:r>
                  <a:rPr lang="en-US" sz="2900"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Example</a:t>
                </a: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 </a:t>
                </a:r>
                <a:endPar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47" name="TextBox 46">
                <a:extLst>
                  <a:ext uri="{FF2B5EF4-FFF2-40B4-BE49-F238E27FC236}">
                    <a16:creationId xmlns:a16="http://schemas.microsoft.com/office/drawing/2014/main" id="{573D91D9-7B67-A90D-65AE-F115A160CF82}"/>
                  </a:ext>
                </a:extLst>
              </p:cNvPr>
              <p:cNvSpPr txBox="1">
                <a:spLocks noRot="1" noChangeAspect="1" noMove="1" noResize="1" noEditPoints="1" noAdjustHandles="1" noChangeArrowheads="1" noChangeShapeType="1" noTextEdit="1"/>
              </p:cNvSpPr>
              <p:nvPr/>
            </p:nvSpPr>
            <p:spPr>
              <a:xfrm>
                <a:off x="329608" y="135588"/>
                <a:ext cx="10123381" cy="548740"/>
              </a:xfrm>
              <a:prstGeom prst="rect">
                <a:avLst/>
              </a:prstGeom>
              <a:blipFill>
                <a:blip r:embed="rId3"/>
                <a:stretch>
                  <a:fillRect/>
                </a:stretch>
              </a:blipFill>
            </p:spPr>
            <p:txBody>
              <a:bodyPr/>
              <a:lstStyle/>
              <a:p>
                <a:r>
                  <a:rPr lang="en-US">
                    <a:noFill/>
                  </a:rPr>
                  <a:t> </a:t>
                </a:r>
              </a:p>
            </p:txBody>
          </p:sp>
        </mc:Fallback>
      </mc:AlternateContent>
      <p:pic>
        <p:nvPicPr>
          <p:cNvPr id="5" name="Picture 4" descr="A graph with different colored lines&#10;&#10;Description automatically generated">
            <a:extLst>
              <a:ext uri="{FF2B5EF4-FFF2-40B4-BE49-F238E27FC236}">
                <a16:creationId xmlns:a16="http://schemas.microsoft.com/office/drawing/2014/main" id="{F1004577-AC4C-5231-566E-5EF14771E115}"/>
              </a:ext>
            </a:extLst>
          </p:cNvPr>
          <p:cNvPicPr>
            <a:picLocks noChangeAspect="1"/>
          </p:cNvPicPr>
          <p:nvPr/>
        </p:nvPicPr>
        <p:blipFill>
          <a:blip r:embed="rId4"/>
          <a:stretch>
            <a:fillRect/>
          </a:stretch>
        </p:blipFill>
        <p:spPr>
          <a:xfrm>
            <a:off x="213007" y="684328"/>
            <a:ext cx="5903588" cy="4329297"/>
          </a:xfrm>
          <a:prstGeom prst="rect">
            <a:avLst/>
          </a:prstGeom>
        </p:spPr>
      </p:pic>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B56D3D85-4095-0D59-1A60-FC1980E7AE84}"/>
                  </a:ext>
                </a:extLst>
              </p:cNvPr>
              <p:cNvSpPr/>
              <p:nvPr/>
            </p:nvSpPr>
            <p:spPr>
              <a:xfrm>
                <a:off x="6104572" y="994804"/>
                <a:ext cx="2880313" cy="1366968"/>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enhancement has a </a:t>
                </a:r>
                <a:r>
                  <a:rPr lang="en-US" b="1" dirty="0">
                    <a:solidFill>
                      <a:schemeClr val="tx1"/>
                    </a:solidFill>
                  </a:rPr>
                  <a:t>nonlinear</a:t>
                </a:r>
                <a:r>
                  <a:rPr lang="en-US" dirty="0">
                    <a:solidFill>
                      <a:schemeClr val="tx1"/>
                    </a:solidFill>
                  </a:rPr>
                  <a:t> </a:t>
                </a:r>
                <a:r>
                  <a:rPr lang="en-US" b="1" dirty="0">
                    <a:solidFill>
                      <a:schemeClr val="tx1"/>
                    </a:solidFill>
                  </a:rPr>
                  <a:t>increase</a:t>
                </a:r>
                <a:r>
                  <a:rPr lang="en-US" dirty="0">
                    <a:solidFill>
                      <a:schemeClr val="tx1"/>
                    </a:solidFill>
                  </a:rPr>
                  <a:t> in </a:t>
                </a:r>
                <a14:m>
                  <m:oMath xmlns:m="http://schemas.openxmlformats.org/officeDocument/2006/math">
                    <m:r>
                      <a:rPr lang="en-US" b="1" i="1" smtClean="0">
                        <a:solidFill>
                          <a:schemeClr val="tx1"/>
                        </a:solidFill>
                        <a:latin typeface="Cambria Math" panose="02040503050406030204" pitchFamily="18" charset="0"/>
                      </a:rPr>
                      <m:t>𝒁</m:t>
                    </m:r>
                  </m:oMath>
                </a14:m>
                <a:endParaRPr lang="en-US" b="1" dirty="0">
                  <a:solidFill>
                    <a:schemeClr val="tx1"/>
                  </a:solidFill>
                </a:endParaRPr>
              </a:p>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𝑍</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 4→36</m:t>
                      </m:r>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d>
                        <m:dPr>
                          <m:ctrlPr>
                            <a:rPr lang="en-US" sz="1400" b="0" i="1" smtClean="0">
                              <a:solidFill>
                                <a:schemeClr val="tx1"/>
                              </a:solidFill>
                              <a:latin typeface="Cambria Math" panose="02040503050406030204" pitchFamily="18" charset="0"/>
                              <a:ea typeface="Cambria Math" panose="02040503050406030204" pitchFamily="18" charset="0"/>
                            </a:rPr>
                          </m:ctrlPr>
                        </m:dPr>
                        <m:e>
                          <m:f>
                            <m:fPr>
                              <m:ctrlPr>
                                <a:rPr lang="en-US" sz="1400" b="0" i="1" smtClean="0">
                                  <a:solidFill>
                                    <a:schemeClr val="tx1"/>
                                  </a:solidFill>
                                  <a:latin typeface="Cambria Math" panose="02040503050406030204" pitchFamily="18" charset="0"/>
                                  <a:ea typeface="Cambria Math" panose="02040503050406030204" pitchFamily="18" charset="0"/>
                                </a:rPr>
                              </m:ctrlPr>
                            </m:fPr>
                            <m:num>
                              <m:sSub>
                                <m:sSubPr>
                                  <m:ctrlPr>
                                    <a:rPr lang="en-US" sz="1400" b="0" i="1" smtClean="0">
                                      <a:solidFill>
                                        <a:schemeClr val="tx1"/>
                                      </a:solidFill>
                                      <a:latin typeface="Cambria Math" panose="02040503050406030204" pitchFamily="18" charset="0"/>
                                      <a:ea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ℱ</m:t>
                                  </m:r>
                                </m:e>
                                <m:sub>
                                  <m:r>
                                    <a:rPr lang="en-US" sz="1400" b="0" i="1" smtClean="0">
                                      <a:solidFill>
                                        <a:schemeClr val="tx1"/>
                                      </a:solidFill>
                                      <a:latin typeface="Cambria Math" panose="02040503050406030204" pitchFamily="18" charset="0"/>
                                      <a:ea typeface="Cambria Math" panose="02040503050406030204" pitchFamily="18" charset="0"/>
                                    </a:rPr>
                                    <m:t>𝑠𝑡𝑟𝑜𝑛𝑔</m:t>
                                  </m:r>
                                </m:sub>
                              </m:sSub>
                            </m:num>
                            <m:den>
                              <m:sSub>
                                <m:sSubPr>
                                  <m:ctrlPr>
                                    <a:rPr lang="en-US" sz="1400" b="0" i="1" smtClean="0">
                                      <a:solidFill>
                                        <a:schemeClr val="tx1"/>
                                      </a:solidFill>
                                      <a:latin typeface="Cambria Math" panose="02040503050406030204" pitchFamily="18" charset="0"/>
                                      <a:ea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𝐹</m:t>
                                  </m:r>
                                </m:e>
                                <m:sub>
                                  <m:r>
                                    <a:rPr lang="en-US" sz="1400" b="0" i="1" smtClean="0">
                                      <a:solidFill>
                                        <a:schemeClr val="tx1"/>
                                      </a:solidFill>
                                      <a:latin typeface="Cambria Math" panose="02040503050406030204" pitchFamily="18" charset="0"/>
                                      <a:ea typeface="Cambria Math" panose="02040503050406030204" pitchFamily="18" charset="0"/>
                                    </a:rPr>
                                    <m:t>𝑤𝑒𝑎𝑘</m:t>
                                  </m:r>
                                </m:sub>
                              </m:sSub>
                            </m:den>
                          </m:f>
                          <m:r>
                            <a:rPr lang="en-US" sz="1400" b="0" i="1" smtClean="0">
                              <a:solidFill>
                                <a:schemeClr val="tx1"/>
                              </a:solidFill>
                              <a:latin typeface="Cambria Math" panose="02040503050406030204" pitchFamily="18" charset="0"/>
                              <a:ea typeface="Cambria Math" panose="02040503050406030204" pitchFamily="18" charset="0"/>
                            </a:rPr>
                            <m:t>−1</m:t>
                          </m:r>
                        </m:e>
                      </m:d>
                      <m:r>
                        <a:rPr lang="en-US" sz="1400" b="0" i="1" smtClean="0">
                          <a:solidFill>
                            <a:schemeClr val="tx1"/>
                          </a:solidFill>
                          <a:latin typeface="Cambria Math" panose="02040503050406030204" pitchFamily="18" charset="0"/>
                          <a:ea typeface="Cambria Math" panose="02040503050406030204" pitchFamily="18" charset="0"/>
                        </a:rPr>
                        <m:t>: </m:t>
                      </m:r>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a:rPr lang="en-US" sz="1400" b="0" i="1" smtClean="0">
                              <a:solidFill>
                                <a:schemeClr val="tx1"/>
                              </a:solidFill>
                              <a:latin typeface="Cambria Math" panose="02040503050406030204" pitchFamily="18" charset="0"/>
                              <a:ea typeface="Cambria Math" panose="02040503050406030204" pitchFamily="18" charset="0"/>
                            </a:rPr>
                            <m:t>10</m:t>
                          </m:r>
                        </m:e>
                        <m:sup>
                          <m:r>
                            <a:rPr lang="en-US" sz="1400" b="0" i="1" smtClean="0">
                              <a:solidFill>
                                <a:schemeClr val="tx1"/>
                              </a:solidFill>
                              <a:latin typeface="Cambria Math" panose="02040503050406030204" pitchFamily="18" charset="0"/>
                              <a:ea typeface="Cambria Math" panose="02040503050406030204" pitchFamily="18" charset="0"/>
                            </a:rPr>
                            <m:t>−6</m:t>
                          </m:r>
                        </m:sup>
                      </m:sSup>
                      <m:r>
                        <a:rPr lang="en-US" sz="1400" b="0" i="1" smtClean="0">
                          <a:solidFill>
                            <a:schemeClr val="tx1"/>
                          </a:solidFill>
                          <a:latin typeface="Cambria Math" panose="02040503050406030204" pitchFamily="18" charset="0"/>
                          <a:ea typeface="Cambria Math" panose="02040503050406030204" pitchFamily="18" charset="0"/>
                        </a:rPr>
                        <m:t>→</m:t>
                      </m:r>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a:rPr lang="en-US" sz="1400" b="0" i="1" smtClean="0">
                              <a:solidFill>
                                <a:schemeClr val="tx1"/>
                              </a:solidFill>
                              <a:latin typeface="Cambria Math" panose="02040503050406030204" pitchFamily="18" charset="0"/>
                              <a:ea typeface="Cambria Math" panose="02040503050406030204" pitchFamily="18" charset="0"/>
                            </a:rPr>
                            <m:t>10</m:t>
                          </m:r>
                        </m:e>
                        <m:sup>
                          <m:r>
                            <a:rPr lang="en-US" sz="1400" b="0" i="1" smtClean="0">
                              <a:solidFill>
                                <a:schemeClr val="tx1"/>
                              </a:solidFill>
                              <a:latin typeface="Cambria Math" panose="02040503050406030204" pitchFamily="18" charset="0"/>
                              <a:ea typeface="Cambria Math" panose="02040503050406030204" pitchFamily="18" charset="0"/>
                            </a:rPr>
                            <m:t>−3</m:t>
                          </m:r>
                        </m:sup>
                      </m:sSup>
                    </m:oMath>
                  </m:oMathPara>
                </a14:m>
                <a:endParaRPr lang="en-US" dirty="0">
                  <a:solidFill>
                    <a:schemeClr val="tx1"/>
                  </a:solidFill>
                </a:endParaRPr>
              </a:p>
            </p:txBody>
          </p:sp>
        </mc:Choice>
        <mc:Fallback xmlns="">
          <p:sp>
            <p:nvSpPr>
              <p:cNvPr id="7" name="Rectangle: Rounded Corners 6">
                <a:extLst>
                  <a:ext uri="{FF2B5EF4-FFF2-40B4-BE49-F238E27FC236}">
                    <a16:creationId xmlns:a16="http://schemas.microsoft.com/office/drawing/2014/main" id="{B56D3D85-4095-0D59-1A60-FC1980E7AE84}"/>
                  </a:ext>
                </a:extLst>
              </p:cNvPr>
              <p:cNvSpPr>
                <a:spLocks noRot="1" noChangeAspect="1" noMove="1" noResize="1" noEditPoints="1" noAdjustHandles="1" noChangeArrowheads="1" noChangeShapeType="1" noTextEdit="1"/>
              </p:cNvSpPr>
              <p:nvPr/>
            </p:nvSpPr>
            <p:spPr>
              <a:xfrm>
                <a:off x="6104572" y="994804"/>
                <a:ext cx="2880313" cy="1366968"/>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0811DC-A960-3888-FB3E-1E8B2D9997E9}"/>
                  </a:ext>
                </a:extLst>
              </p:cNvPr>
              <p:cNvSpPr txBox="1"/>
              <p:nvPr/>
            </p:nvSpPr>
            <p:spPr>
              <a:xfrm>
                <a:off x="3291847" y="3621412"/>
                <a:ext cx="2824748"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ℱ</m:t>
                              </m:r>
                            </m:e>
                            <m:sub>
                              <m:r>
                                <a:rPr lang="en-US" sz="2000" b="0" i="1" smtClean="0">
                                  <a:latin typeface="Cambria Math" panose="02040503050406030204" pitchFamily="18" charset="0"/>
                                  <a:ea typeface="Cambria Math" panose="02040503050406030204" pitchFamily="18" charset="0"/>
                                </a:rPr>
                                <m:t>𝑠𝑡𝑟𝑜𝑛𝑔</m:t>
                              </m:r>
                            </m:sub>
                          </m:sSub>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𝑤𝑒𝑎𝑘</m:t>
                              </m:r>
                            </m:sub>
                          </m:sSub>
                        </m:den>
                      </m:f>
                      <m:r>
                        <a:rPr lang="en-US" sz="2000" b="0" i="1" smtClean="0">
                          <a:latin typeface="Cambria Math" panose="02040503050406030204" pitchFamily="18" charset="0"/>
                          <a:ea typeface="Cambria Math" panose="02040503050406030204" pitchFamily="18" charset="0"/>
                        </a:rPr>
                        <m:t>−1≈6×</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−4</m:t>
                          </m:r>
                        </m:sup>
                      </m:sSup>
                    </m:oMath>
                  </m:oMathPara>
                </a14:m>
                <a:endParaRPr lang="en-US" dirty="0"/>
              </a:p>
            </p:txBody>
          </p:sp>
        </mc:Choice>
        <mc:Fallback xmlns="">
          <p:sp>
            <p:nvSpPr>
              <p:cNvPr id="8" name="TextBox 7">
                <a:extLst>
                  <a:ext uri="{FF2B5EF4-FFF2-40B4-BE49-F238E27FC236}">
                    <a16:creationId xmlns:a16="http://schemas.microsoft.com/office/drawing/2014/main" id="{A10811DC-A960-3888-FB3E-1E8B2D9997E9}"/>
                  </a:ext>
                </a:extLst>
              </p:cNvPr>
              <p:cNvSpPr txBox="1">
                <a:spLocks noRot="1" noChangeAspect="1" noMove="1" noResize="1" noEditPoints="1" noAdjustHandles="1" noChangeArrowheads="1" noChangeShapeType="1" noTextEdit="1"/>
              </p:cNvSpPr>
              <p:nvPr/>
            </p:nvSpPr>
            <p:spPr>
              <a:xfrm>
                <a:off x="3291847" y="3621412"/>
                <a:ext cx="2824748" cy="729687"/>
              </a:xfrm>
              <a:prstGeom prst="rect">
                <a:avLst/>
              </a:prstGeom>
              <a:blipFill>
                <a:blip r:embed="rId6"/>
                <a:stretch>
                  <a:fillRect/>
                </a:stretch>
              </a:blipFill>
            </p:spPr>
            <p:txBody>
              <a:bodyPr/>
              <a:lstStyle/>
              <a:p>
                <a:r>
                  <a:rPr lang="en-US">
                    <a:noFill/>
                  </a:rPr>
                  <a:t> </a:t>
                </a:r>
              </a:p>
            </p:txBody>
          </p:sp>
        </mc:Fallback>
      </mc:AlternateContent>
      <p:pic>
        <p:nvPicPr>
          <p:cNvPr id="9" name="Picture 8" descr="A graph of lines on a black background&#10;&#10;Description automatically generated">
            <a:extLst>
              <a:ext uri="{FF2B5EF4-FFF2-40B4-BE49-F238E27FC236}">
                <a16:creationId xmlns:a16="http://schemas.microsoft.com/office/drawing/2014/main" id="{7EEE1135-3F72-45FD-0FE3-B992BA9FC984}"/>
              </a:ext>
            </a:extLst>
          </p:cNvPr>
          <p:cNvPicPr>
            <a:picLocks noChangeAspect="1"/>
          </p:cNvPicPr>
          <p:nvPr/>
        </p:nvPicPr>
        <p:blipFill rotWithShape="1">
          <a:blip r:embed="rId7"/>
          <a:srcRect l="15348" t="24506" r="15504" b="22438"/>
          <a:stretch/>
        </p:blipFill>
        <p:spPr>
          <a:xfrm>
            <a:off x="6312407" y="3791057"/>
            <a:ext cx="2234240" cy="1101004"/>
          </a:xfrm>
          <a:prstGeom prst="rect">
            <a:avLst/>
          </a:prstGeom>
          <a:ln w="19050">
            <a:solidFill>
              <a:schemeClr val="tx1"/>
            </a:solidFill>
            <a:prstDash val="dash"/>
          </a:ln>
        </p:spPr>
      </p:pic>
      <p:grpSp>
        <p:nvGrpSpPr>
          <p:cNvPr id="17" name="Group 16">
            <a:extLst>
              <a:ext uri="{FF2B5EF4-FFF2-40B4-BE49-F238E27FC236}">
                <a16:creationId xmlns:a16="http://schemas.microsoft.com/office/drawing/2014/main" id="{ACDB99EC-F00D-A1A2-3D6C-B472C067B905}"/>
              </a:ext>
            </a:extLst>
          </p:cNvPr>
          <p:cNvGrpSpPr/>
          <p:nvPr/>
        </p:nvGrpSpPr>
        <p:grpSpPr>
          <a:xfrm>
            <a:off x="8083088" y="3870205"/>
            <a:ext cx="345736" cy="896757"/>
            <a:chOff x="8328568" y="3587907"/>
            <a:chExt cx="345736" cy="896757"/>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61A412C-CC43-FB29-B9F4-34C0F540FA11}"/>
                    </a:ext>
                  </a:extLst>
                </p:cNvPr>
                <p:cNvSpPr txBox="1"/>
                <p:nvPr/>
              </p:nvSpPr>
              <p:spPr>
                <a:xfrm>
                  <a:off x="8328568" y="4176887"/>
                  <a:ext cx="345736" cy="307777"/>
                </a:xfrm>
                <a:prstGeom prst="rect">
                  <a:avLst/>
                </a:prstGeom>
                <a:noFill/>
                <a:ln>
                  <a:solidFill>
                    <a:schemeClr val="tx1"/>
                  </a:solidFill>
                  <a:prstDash val="dash"/>
                </a:ln>
              </p:spPr>
              <p:txBody>
                <a:bodyPr wrap="none" rtlCol="0">
                  <a:spAutoFit/>
                </a:bodyPr>
                <a:lstStyle/>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𝑇</m:t>
                        </m:r>
                      </m:oMath>
                    </m:oMathPara>
                  </a14:m>
                  <a:endParaRPr lang="en-US" dirty="0"/>
                </a:p>
              </p:txBody>
            </p:sp>
          </mc:Choice>
          <mc:Fallback xmlns="">
            <p:sp>
              <p:nvSpPr>
                <p:cNvPr id="10" name="TextBox 9">
                  <a:extLst>
                    <a:ext uri="{FF2B5EF4-FFF2-40B4-BE49-F238E27FC236}">
                      <a16:creationId xmlns:a16="http://schemas.microsoft.com/office/drawing/2014/main" id="{F61A412C-CC43-FB29-B9F4-34C0F540FA11}"/>
                    </a:ext>
                  </a:extLst>
                </p:cNvPr>
                <p:cNvSpPr txBox="1">
                  <a:spLocks noRot="1" noChangeAspect="1" noMove="1" noResize="1" noEditPoints="1" noAdjustHandles="1" noChangeArrowheads="1" noChangeShapeType="1" noTextEdit="1"/>
                </p:cNvSpPr>
                <p:nvPr/>
              </p:nvSpPr>
              <p:spPr>
                <a:xfrm>
                  <a:off x="8328568" y="4176887"/>
                  <a:ext cx="345736" cy="307777"/>
                </a:xfrm>
                <a:prstGeom prst="rect">
                  <a:avLst/>
                </a:prstGeom>
                <a:blipFill>
                  <a:blip r:embed="rId8"/>
                  <a:stretch>
                    <a:fillRect/>
                  </a:stretch>
                </a:blipFill>
                <a:ln>
                  <a:solidFill>
                    <a:schemeClr val="tx1"/>
                  </a:solidFill>
                  <a:prstDash val="dash"/>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C42440FE-1CED-333B-C34B-BBE4796C26E5}"/>
                </a:ext>
              </a:extLst>
            </p:cNvPr>
            <p:cNvCxnSpPr>
              <a:cxnSpLocks/>
            </p:cNvCxnSpPr>
            <p:nvPr/>
          </p:nvCxnSpPr>
          <p:spPr>
            <a:xfrm flipH="1" flipV="1">
              <a:off x="8481718" y="3587907"/>
              <a:ext cx="16902" cy="58898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353B5AF-EC6E-CDB5-29BE-151838C1DADB}"/>
                  </a:ext>
                </a:extLst>
              </p:cNvPr>
              <p:cNvSpPr/>
              <p:nvPr/>
            </p:nvSpPr>
            <p:spPr>
              <a:xfrm>
                <a:off x="6116595" y="2430703"/>
                <a:ext cx="2880313" cy="1101004"/>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The </a:t>
                </a:r>
                <a:r>
                  <a:rPr lang="en-US" b="1" dirty="0">
                    <a:solidFill>
                      <a:schemeClr val="tx1"/>
                    </a:solidFill>
                  </a:rPr>
                  <a:t>strong screening </a:t>
                </a:r>
                <a:r>
                  <a:rPr lang="en-US" dirty="0">
                    <a:solidFill>
                      <a:schemeClr val="tx1"/>
                    </a:solidFill>
                  </a:rPr>
                  <a:t>effect compared to weak screening is </a:t>
                </a:r>
                <a:r>
                  <a:rPr lang="en-US" b="1" dirty="0">
                    <a:solidFill>
                      <a:schemeClr val="tx1"/>
                    </a:solidFill>
                  </a:rPr>
                  <a:t>larger</a:t>
                </a:r>
                <a:r>
                  <a:rPr lang="en-US" dirty="0">
                    <a:solidFill>
                      <a:schemeClr val="tx1"/>
                    </a:solidFill>
                  </a:rPr>
                  <a:t> at </a:t>
                </a:r>
                <a:r>
                  <a:rPr lang="en-US" b="1" dirty="0">
                    <a:solidFill>
                      <a:schemeClr val="tx1"/>
                    </a:solidFill>
                  </a:rPr>
                  <a:t>low temperatures </a:t>
                </a:r>
                <a:r>
                  <a:rPr lang="en-US" dirty="0">
                    <a:solidFill>
                      <a:schemeClr val="tx1"/>
                    </a:solidFill>
                  </a:rPr>
                  <a:t>due to larger </a:t>
                </a:r>
                <a14:m>
                  <m:oMath xmlns:m="http://schemas.openxmlformats.org/officeDocument/2006/math">
                    <m:r>
                      <a:rPr lang="en-US" b="0" i="1" smtClean="0">
                        <a:solidFill>
                          <a:schemeClr val="tx1"/>
                        </a:solidFill>
                        <a:latin typeface="Cambria Math" panose="02040503050406030204" pitchFamily="18" charset="0"/>
                      </a:rPr>
                      <m:t>𝜙</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𝑇</m:t>
                    </m:r>
                  </m:oMath>
                </a14:m>
                <a:r>
                  <a:rPr lang="en-US" dirty="0">
                    <a:solidFill>
                      <a:schemeClr val="tx1"/>
                    </a:solidFill>
                  </a:rPr>
                  <a:t>.</a:t>
                </a:r>
              </a:p>
            </p:txBody>
          </p:sp>
        </mc:Choice>
        <mc:Fallback xmlns="">
          <p:sp>
            <p:nvSpPr>
              <p:cNvPr id="16" name="Rectangle: Rounded Corners 15">
                <a:extLst>
                  <a:ext uri="{FF2B5EF4-FFF2-40B4-BE49-F238E27FC236}">
                    <a16:creationId xmlns:a16="http://schemas.microsoft.com/office/drawing/2014/main" id="{7353B5AF-EC6E-CDB5-29BE-151838C1DADB}"/>
                  </a:ext>
                </a:extLst>
              </p:cNvPr>
              <p:cNvSpPr>
                <a:spLocks noRot="1" noChangeAspect="1" noMove="1" noResize="1" noEditPoints="1" noAdjustHandles="1" noChangeArrowheads="1" noChangeShapeType="1" noTextEdit="1"/>
              </p:cNvSpPr>
              <p:nvPr/>
            </p:nvSpPr>
            <p:spPr>
              <a:xfrm>
                <a:off x="6116595" y="2430703"/>
                <a:ext cx="2880313" cy="1101004"/>
              </a:xfrm>
              <a:prstGeom prst="roundRect">
                <a:avLst/>
              </a:prstGeom>
              <a:blipFill>
                <a:blip r:embed="rId9"/>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BE33DF5C-2E08-4176-B0D0-D8F89CD66483}"/>
              </a:ext>
            </a:extLst>
          </p:cNvPr>
          <p:cNvSpPr txBox="1"/>
          <p:nvPr/>
        </p:nvSpPr>
        <p:spPr>
          <a:xfrm>
            <a:off x="6706218" y="311703"/>
            <a:ext cx="2224775" cy="523220"/>
          </a:xfrm>
          <a:prstGeom prst="rect">
            <a:avLst/>
          </a:prstGeom>
          <a:noFill/>
        </p:spPr>
        <p:txBody>
          <a:bodyPr wrap="square" rtlCol="0">
            <a:spAutoFit/>
          </a:bodyPr>
          <a:lstStyle/>
          <a:p>
            <a:r>
              <a:rPr lang="en-US" i="1" dirty="0">
                <a:solidFill>
                  <a:srgbClr val="C00000"/>
                </a:solidFill>
                <a:latin typeface="+mn-lt"/>
              </a:rPr>
              <a:t>Carbon is not significantly present during BBN.</a:t>
            </a:r>
          </a:p>
        </p:txBody>
      </p:sp>
      <p:sp>
        <p:nvSpPr>
          <p:cNvPr id="19" name="TextBox 18">
            <a:extLst>
              <a:ext uri="{FF2B5EF4-FFF2-40B4-BE49-F238E27FC236}">
                <a16:creationId xmlns:a16="http://schemas.microsoft.com/office/drawing/2014/main" id="{72CF54F3-4C58-96E8-A800-0D89485C711D}"/>
              </a:ext>
            </a:extLst>
          </p:cNvPr>
          <p:cNvSpPr txBox="1"/>
          <p:nvPr/>
        </p:nvSpPr>
        <p:spPr>
          <a:xfrm>
            <a:off x="2734234" y="1838552"/>
            <a:ext cx="861133" cy="523220"/>
          </a:xfrm>
          <a:prstGeom prst="rect">
            <a:avLst/>
          </a:prstGeom>
          <a:noFill/>
        </p:spPr>
        <p:txBody>
          <a:bodyPr wrap="none" rtlCol="0">
            <a:spAutoFit/>
          </a:bodyPr>
          <a:lstStyle/>
          <a:p>
            <a:r>
              <a:rPr lang="en-US" i="1" dirty="0">
                <a:latin typeface="+mn-lt"/>
              </a:rPr>
              <a:t>“Salpeter</a:t>
            </a:r>
          </a:p>
          <a:p>
            <a:r>
              <a:rPr lang="en-US" i="1" dirty="0">
                <a:latin typeface="+mn-lt"/>
              </a:rPr>
              <a:t>Factors”</a:t>
            </a:r>
          </a:p>
        </p:txBody>
      </p:sp>
      <p:sp>
        <p:nvSpPr>
          <p:cNvPr id="20" name="TextBox 19">
            <a:extLst>
              <a:ext uri="{FF2B5EF4-FFF2-40B4-BE49-F238E27FC236}">
                <a16:creationId xmlns:a16="http://schemas.microsoft.com/office/drawing/2014/main" id="{35FA8403-50EB-BC5E-FD75-EF8090CCBA9F}"/>
              </a:ext>
            </a:extLst>
          </p:cNvPr>
          <p:cNvSpPr txBox="1"/>
          <p:nvPr/>
        </p:nvSpPr>
        <p:spPr>
          <a:xfrm>
            <a:off x="2065310" y="2673655"/>
            <a:ext cx="1337847" cy="523220"/>
          </a:xfrm>
          <a:prstGeom prst="rect">
            <a:avLst/>
          </a:prstGeom>
          <a:noFill/>
        </p:spPr>
        <p:txBody>
          <a:bodyPr wrap="square" rtlCol="0">
            <a:spAutoFit/>
          </a:bodyPr>
          <a:lstStyle/>
          <a:p>
            <a:r>
              <a:rPr lang="en-US" i="1" dirty="0">
                <a:latin typeface="+mn-lt"/>
              </a:rPr>
              <a:t>Over-prediction is larger.</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A5E1D6C-BE5A-CC9E-2E2D-7A1ABE8936A7}"/>
                  </a:ext>
                </a:extLst>
              </p:cNvPr>
              <p:cNvSpPr txBox="1"/>
              <p:nvPr/>
            </p:nvSpPr>
            <p:spPr>
              <a:xfrm>
                <a:off x="17195" y="4681468"/>
                <a:ext cx="2946640" cy="307777"/>
              </a:xfrm>
              <a:prstGeom prst="rect">
                <a:avLst/>
              </a:prstGeom>
              <a:noFill/>
            </p:spPr>
            <p:txBody>
              <a:bodyPr wrap="none" rtlCol="0">
                <a:spAutoFit/>
              </a:bodyPr>
              <a:lstStyle/>
              <a:p>
                <a:r>
                  <a:rPr lang="en-US" i="1" dirty="0">
                    <a:latin typeface="+mn-lt"/>
                  </a:rPr>
                  <a:t>Carbon burning begins around </a:t>
                </a:r>
                <a14:m>
                  <m:oMath xmlns:m="http://schemas.openxmlformats.org/officeDocument/2006/math">
                    <m:r>
                      <a:rPr lang="en-US" i="1" dirty="0" smtClean="0">
                        <a:latin typeface="Cambria Math" panose="02040503050406030204" pitchFamily="18" charset="0"/>
                      </a:rPr>
                      <m:t>50 </m:t>
                    </m:r>
                  </m:oMath>
                </a14:m>
                <a:r>
                  <a:rPr lang="en-US" i="1" dirty="0">
                    <a:latin typeface="+mn-lt"/>
                  </a:rPr>
                  <a:t>keV</a:t>
                </a:r>
              </a:p>
            </p:txBody>
          </p:sp>
        </mc:Choice>
        <mc:Fallback xmlns="">
          <p:sp>
            <p:nvSpPr>
              <p:cNvPr id="21" name="TextBox 20">
                <a:extLst>
                  <a:ext uri="{FF2B5EF4-FFF2-40B4-BE49-F238E27FC236}">
                    <a16:creationId xmlns:a16="http://schemas.microsoft.com/office/drawing/2014/main" id="{9A5E1D6C-BE5A-CC9E-2E2D-7A1ABE8936A7}"/>
                  </a:ext>
                </a:extLst>
              </p:cNvPr>
              <p:cNvSpPr txBox="1">
                <a:spLocks noRot="1" noChangeAspect="1" noMove="1" noResize="1" noEditPoints="1" noAdjustHandles="1" noChangeArrowheads="1" noChangeShapeType="1" noTextEdit="1"/>
              </p:cNvSpPr>
              <p:nvPr/>
            </p:nvSpPr>
            <p:spPr>
              <a:xfrm>
                <a:off x="17195" y="4681468"/>
                <a:ext cx="2946640" cy="307777"/>
              </a:xfrm>
              <a:prstGeom prst="rect">
                <a:avLst/>
              </a:prstGeom>
              <a:blipFill>
                <a:blip r:embed="rId10"/>
                <a:stretch>
                  <a:fillRect l="-621" t="-4000" b="-2000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4A4253D-8026-0235-0B8B-E89FCE939626}"/>
              </a:ext>
            </a:extLst>
          </p:cNvPr>
          <p:cNvCxnSpPr>
            <a:cxnSpLocks/>
            <a:stCxn id="7" idx="1"/>
          </p:cNvCxnSpPr>
          <p:nvPr/>
        </p:nvCxnSpPr>
        <p:spPr>
          <a:xfrm flipH="1">
            <a:off x="5308430" y="1678288"/>
            <a:ext cx="796142" cy="334619"/>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587F044E-F2E7-2129-EAB8-9AF609BA9EE6}"/>
              </a:ext>
            </a:extLst>
          </p:cNvPr>
          <p:cNvCxnSpPr>
            <a:cxnSpLocks/>
            <a:stCxn id="16" idx="2"/>
          </p:cNvCxnSpPr>
          <p:nvPr/>
        </p:nvCxnSpPr>
        <p:spPr>
          <a:xfrm flipH="1">
            <a:off x="7337458" y="3531707"/>
            <a:ext cx="219294" cy="596676"/>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Straight Arrow Connector 34">
            <a:extLst>
              <a:ext uri="{FF2B5EF4-FFF2-40B4-BE49-F238E27FC236}">
                <a16:creationId xmlns:a16="http://schemas.microsoft.com/office/drawing/2014/main" id="{2B9941E2-D4D5-357B-DCFA-A5B1A79F24FD}"/>
              </a:ext>
            </a:extLst>
          </p:cNvPr>
          <p:cNvCxnSpPr>
            <a:cxnSpLocks/>
          </p:cNvCxnSpPr>
          <p:nvPr/>
        </p:nvCxnSpPr>
        <p:spPr>
          <a:xfrm flipH="1">
            <a:off x="1632419" y="2968148"/>
            <a:ext cx="4484176" cy="1034086"/>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94C7A9DB-2336-E977-803A-F0AEF06A1974}"/>
              </a:ext>
            </a:extLst>
          </p:cNvPr>
          <p:cNvSpPr txBox="1"/>
          <p:nvPr/>
        </p:nvSpPr>
        <p:spPr>
          <a:xfrm>
            <a:off x="7955921" y="1662038"/>
            <a:ext cx="1091966" cy="261610"/>
          </a:xfrm>
          <a:prstGeom prst="rect">
            <a:avLst/>
          </a:prstGeom>
          <a:noFill/>
        </p:spPr>
        <p:txBody>
          <a:bodyPr wrap="none" rtlCol="0">
            <a:spAutoFit/>
          </a:bodyPr>
          <a:lstStyle/>
          <a:p>
            <a:r>
              <a:rPr lang="en-US" sz="1100" i="1" dirty="0">
                <a:solidFill>
                  <a:srgbClr val="C00000"/>
                </a:solidFill>
              </a:rPr>
              <a:t>Factor of 1000</a:t>
            </a:r>
          </a:p>
        </p:txBody>
      </p:sp>
    </p:spTree>
    <p:extLst>
      <p:ext uri="{BB962C8B-B14F-4D97-AF65-F5344CB8AC3E}">
        <p14:creationId xmlns:p14="http://schemas.microsoft.com/office/powerpoint/2010/main" val="874347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44</a:t>
            </a:fld>
            <a:endParaRPr kern="1200" dirty="0">
              <a:solidFill>
                <a:srgbClr val="44546A"/>
              </a:solidFill>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73D91D9-7B67-A90D-65AE-F115A160CF82}"/>
                  </a:ext>
                </a:extLst>
              </p:cNvPr>
              <p:cNvSpPr txBox="1"/>
              <p:nvPr/>
            </p:nvSpPr>
            <p:spPr>
              <a:xfrm>
                <a:off x="329608" y="135588"/>
                <a:ext cx="10123381" cy="548740"/>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Enhancement Factor: </a:t>
                </a:r>
                <a14:m>
                  <m:oMath xmlns:m="http://schemas.openxmlformats.org/officeDocument/2006/math">
                    <m:sSup>
                      <m:sSupPr>
                        <m:ctrlP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𝟏𝟐</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C -</a:t>
                </a:r>
                <a14:m>
                  <m:oMath xmlns:m="http://schemas.openxmlformats.org/officeDocument/2006/math">
                    <m:sSup>
                      <m:sSupPr>
                        <m:ctrlP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e>
                      <m:sup>
                        <m:r>
                          <a:rPr lang="en-US" sz="2900" b="1" i="1" kern="1200" dirty="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𝟏𝟐</m:t>
                        </m:r>
                      </m:sup>
                    </m:sSup>
                  </m:oMath>
                </a14:m>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C</a:t>
                </a: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rPr>
                  <a:t> </a:t>
                </a:r>
                <a:r>
                  <a:rPr lang="en-US" sz="2900"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Example</a:t>
                </a: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rPr>
                  <a:t> </a:t>
                </a:r>
                <a:endPar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Choice>
        <mc:Fallback xmlns="">
          <p:sp>
            <p:nvSpPr>
              <p:cNvPr id="47" name="TextBox 46">
                <a:extLst>
                  <a:ext uri="{FF2B5EF4-FFF2-40B4-BE49-F238E27FC236}">
                    <a16:creationId xmlns:a16="http://schemas.microsoft.com/office/drawing/2014/main" id="{573D91D9-7B67-A90D-65AE-F115A160CF82}"/>
                  </a:ext>
                </a:extLst>
              </p:cNvPr>
              <p:cNvSpPr txBox="1">
                <a:spLocks noRot="1" noChangeAspect="1" noMove="1" noResize="1" noEditPoints="1" noAdjustHandles="1" noChangeArrowheads="1" noChangeShapeType="1" noTextEdit="1"/>
              </p:cNvSpPr>
              <p:nvPr/>
            </p:nvSpPr>
            <p:spPr>
              <a:xfrm>
                <a:off x="329608" y="135588"/>
                <a:ext cx="10123381" cy="548740"/>
              </a:xfrm>
              <a:prstGeom prst="rect">
                <a:avLst/>
              </a:prstGeom>
              <a:blipFill>
                <a:blip r:embed="rId3"/>
                <a:stretch>
                  <a:fillRect/>
                </a:stretch>
              </a:blipFill>
            </p:spPr>
            <p:txBody>
              <a:bodyPr/>
              <a:lstStyle/>
              <a:p>
                <a:r>
                  <a:rPr lang="en-US">
                    <a:noFill/>
                  </a:rPr>
                  <a:t> </a:t>
                </a:r>
              </a:p>
            </p:txBody>
          </p:sp>
        </mc:Fallback>
      </mc:AlternateContent>
      <p:pic>
        <p:nvPicPr>
          <p:cNvPr id="5" name="Picture 4" descr="A graph with different colored lines&#10;&#10;Description automatically generated">
            <a:extLst>
              <a:ext uri="{FF2B5EF4-FFF2-40B4-BE49-F238E27FC236}">
                <a16:creationId xmlns:a16="http://schemas.microsoft.com/office/drawing/2014/main" id="{F1004577-AC4C-5231-566E-5EF14771E115}"/>
              </a:ext>
            </a:extLst>
          </p:cNvPr>
          <p:cNvPicPr>
            <a:picLocks noChangeAspect="1"/>
          </p:cNvPicPr>
          <p:nvPr/>
        </p:nvPicPr>
        <p:blipFill>
          <a:blip r:embed="rId4"/>
          <a:stretch>
            <a:fillRect/>
          </a:stretch>
        </p:blipFill>
        <p:spPr>
          <a:xfrm>
            <a:off x="213007" y="684328"/>
            <a:ext cx="5903588" cy="4329297"/>
          </a:xfrm>
          <a:prstGeom prst="rect">
            <a:avLst/>
          </a:prstGeom>
        </p:spPr>
      </p:pic>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B56D3D85-4095-0D59-1A60-FC1980E7AE84}"/>
                  </a:ext>
                </a:extLst>
              </p:cNvPr>
              <p:cNvSpPr/>
              <p:nvPr/>
            </p:nvSpPr>
            <p:spPr>
              <a:xfrm>
                <a:off x="6104572" y="994804"/>
                <a:ext cx="2880313" cy="1366968"/>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enhancement has a </a:t>
                </a:r>
                <a:r>
                  <a:rPr lang="en-US" b="1" dirty="0">
                    <a:solidFill>
                      <a:schemeClr val="tx1"/>
                    </a:solidFill>
                  </a:rPr>
                  <a:t>nonlinear</a:t>
                </a:r>
                <a:r>
                  <a:rPr lang="en-US" dirty="0">
                    <a:solidFill>
                      <a:schemeClr val="tx1"/>
                    </a:solidFill>
                  </a:rPr>
                  <a:t> </a:t>
                </a:r>
                <a:r>
                  <a:rPr lang="en-US" b="1" dirty="0">
                    <a:solidFill>
                      <a:schemeClr val="tx1"/>
                    </a:solidFill>
                  </a:rPr>
                  <a:t>increase</a:t>
                </a:r>
                <a:r>
                  <a:rPr lang="en-US" dirty="0">
                    <a:solidFill>
                      <a:schemeClr val="tx1"/>
                    </a:solidFill>
                  </a:rPr>
                  <a:t> in </a:t>
                </a:r>
                <a14:m>
                  <m:oMath xmlns:m="http://schemas.openxmlformats.org/officeDocument/2006/math">
                    <m:r>
                      <a:rPr lang="en-US" b="1" i="1" smtClean="0">
                        <a:solidFill>
                          <a:schemeClr val="tx1"/>
                        </a:solidFill>
                        <a:latin typeface="Cambria Math" panose="02040503050406030204" pitchFamily="18" charset="0"/>
                      </a:rPr>
                      <m:t>𝒁</m:t>
                    </m:r>
                  </m:oMath>
                </a14:m>
                <a:endParaRPr lang="en-US" b="1" dirty="0">
                  <a:solidFill>
                    <a:schemeClr val="tx1"/>
                  </a:solidFill>
                </a:endParaRPr>
              </a:p>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𝑍</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 4→36</m:t>
                      </m:r>
                    </m:oMath>
                  </m:oMathPara>
                </a14:m>
                <a:endParaRPr lang="en-US" dirty="0">
                  <a:solidFill>
                    <a:schemeClr val="tx1"/>
                  </a:solidFill>
                </a:endParaRPr>
              </a:p>
              <a:p>
                <a:pPr/>
                <a14:m>
                  <m:oMathPara xmlns:m="http://schemas.openxmlformats.org/officeDocument/2006/math">
                    <m:oMathParaPr>
                      <m:jc m:val="centerGroup"/>
                    </m:oMathParaPr>
                    <m:oMath xmlns:m="http://schemas.openxmlformats.org/officeDocument/2006/math">
                      <m:d>
                        <m:dPr>
                          <m:ctrlPr>
                            <a:rPr lang="en-US" sz="1400" b="0" i="1" smtClean="0">
                              <a:solidFill>
                                <a:schemeClr val="tx1"/>
                              </a:solidFill>
                              <a:latin typeface="Cambria Math" panose="02040503050406030204" pitchFamily="18" charset="0"/>
                              <a:ea typeface="Cambria Math" panose="02040503050406030204" pitchFamily="18" charset="0"/>
                            </a:rPr>
                          </m:ctrlPr>
                        </m:dPr>
                        <m:e>
                          <m:f>
                            <m:fPr>
                              <m:ctrlPr>
                                <a:rPr lang="en-US" sz="1400" b="0" i="1" smtClean="0">
                                  <a:solidFill>
                                    <a:schemeClr val="tx1"/>
                                  </a:solidFill>
                                  <a:latin typeface="Cambria Math" panose="02040503050406030204" pitchFamily="18" charset="0"/>
                                  <a:ea typeface="Cambria Math" panose="02040503050406030204" pitchFamily="18" charset="0"/>
                                </a:rPr>
                              </m:ctrlPr>
                            </m:fPr>
                            <m:num>
                              <m:sSub>
                                <m:sSubPr>
                                  <m:ctrlPr>
                                    <a:rPr lang="en-US" sz="1400" b="0" i="1" smtClean="0">
                                      <a:solidFill>
                                        <a:schemeClr val="tx1"/>
                                      </a:solidFill>
                                      <a:latin typeface="Cambria Math" panose="02040503050406030204" pitchFamily="18" charset="0"/>
                                      <a:ea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ℱ</m:t>
                                  </m:r>
                                </m:e>
                                <m:sub>
                                  <m:r>
                                    <a:rPr lang="en-US" sz="1400" b="0" i="1" smtClean="0">
                                      <a:solidFill>
                                        <a:schemeClr val="tx1"/>
                                      </a:solidFill>
                                      <a:latin typeface="Cambria Math" panose="02040503050406030204" pitchFamily="18" charset="0"/>
                                      <a:ea typeface="Cambria Math" panose="02040503050406030204" pitchFamily="18" charset="0"/>
                                    </a:rPr>
                                    <m:t>𝑠𝑡𝑟𝑜𝑛𝑔</m:t>
                                  </m:r>
                                </m:sub>
                              </m:sSub>
                            </m:num>
                            <m:den>
                              <m:sSub>
                                <m:sSubPr>
                                  <m:ctrlPr>
                                    <a:rPr lang="en-US" sz="1400" b="0" i="1" smtClean="0">
                                      <a:solidFill>
                                        <a:schemeClr val="tx1"/>
                                      </a:solidFill>
                                      <a:latin typeface="Cambria Math" panose="02040503050406030204" pitchFamily="18" charset="0"/>
                                      <a:ea typeface="Cambria Math" panose="02040503050406030204" pitchFamily="18" charset="0"/>
                                    </a:rPr>
                                  </m:ctrlPr>
                                </m:sSubPr>
                                <m:e>
                                  <m:r>
                                    <a:rPr lang="en-US" sz="1400" b="0" i="1" smtClean="0">
                                      <a:solidFill>
                                        <a:schemeClr val="tx1"/>
                                      </a:solidFill>
                                      <a:latin typeface="Cambria Math" panose="02040503050406030204" pitchFamily="18" charset="0"/>
                                      <a:ea typeface="Cambria Math" panose="02040503050406030204" pitchFamily="18" charset="0"/>
                                    </a:rPr>
                                    <m:t>𝐹</m:t>
                                  </m:r>
                                </m:e>
                                <m:sub>
                                  <m:r>
                                    <a:rPr lang="en-US" sz="1400" b="0" i="1" smtClean="0">
                                      <a:solidFill>
                                        <a:schemeClr val="tx1"/>
                                      </a:solidFill>
                                      <a:latin typeface="Cambria Math" panose="02040503050406030204" pitchFamily="18" charset="0"/>
                                      <a:ea typeface="Cambria Math" panose="02040503050406030204" pitchFamily="18" charset="0"/>
                                    </a:rPr>
                                    <m:t>𝑤𝑒𝑎𝑘</m:t>
                                  </m:r>
                                </m:sub>
                              </m:sSub>
                            </m:den>
                          </m:f>
                          <m:r>
                            <a:rPr lang="en-US" sz="1400" b="0" i="1" smtClean="0">
                              <a:solidFill>
                                <a:schemeClr val="tx1"/>
                              </a:solidFill>
                              <a:latin typeface="Cambria Math" panose="02040503050406030204" pitchFamily="18" charset="0"/>
                              <a:ea typeface="Cambria Math" panose="02040503050406030204" pitchFamily="18" charset="0"/>
                            </a:rPr>
                            <m:t>−1</m:t>
                          </m:r>
                        </m:e>
                      </m:d>
                      <m:r>
                        <a:rPr lang="en-US" sz="1400" b="0" i="1" smtClean="0">
                          <a:solidFill>
                            <a:schemeClr val="tx1"/>
                          </a:solidFill>
                          <a:latin typeface="Cambria Math" panose="02040503050406030204" pitchFamily="18" charset="0"/>
                          <a:ea typeface="Cambria Math" panose="02040503050406030204" pitchFamily="18" charset="0"/>
                        </a:rPr>
                        <m:t>: </m:t>
                      </m:r>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a:rPr lang="en-US" sz="1400" b="0" i="1" smtClean="0">
                              <a:solidFill>
                                <a:schemeClr val="tx1"/>
                              </a:solidFill>
                              <a:latin typeface="Cambria Math" panose="02040503050406030204" pitchFamily="18" charset="0"/>
                              <a:ea typeface="Cambria Math" panose="02040503050406030204" pitchFamily="18" charset="0"/>
                            </a:rPr>
                            <m:t>10</m:t>
                          </m:r>
                        </m:e>
                        <m:sup>
                          <m:r>
                            <a:rPr lang="en-US" sz="1400" b="0" i="1" smtClean="0">
                              <a:solidFill>
                                <a:schemeClr val="tx1"/>
                              </a:solidFill>
                              <a:latin typeface="Cambria Math" panose="02040503050406030204" pitchFamily="18" charset="0"/>
                              <a:ea typeface="Cambria Math" panose="02040503050406030204" pitchFamily="18" charset="0"/>
                            </a:rPr>
                            <m:t>−6</m:t>
                          </m:r>
                        </m:sup>
                      </m:sSup>
                      <m:r>
                        <a:rPr lang="en-US" sz="1400" b="0" i="1" smtClean="0">
                          <a:solidFill>
                            <a:schemeClr val="tx1"/>
                          </a:solidFill>
                          <a:latin typeface="Cambria Math" panose="02040503050406030204" pitchFamily="18" charset="0"/>
                          <a:ea typeface="Cambria Math" panose="02040503050406030204" pitchFamily="18" charset="0"/>
                        </a:rPr>
                        <m:t>→</m:t>
                      </m:r>
                      <m:sSup>
                        <m:sSupPr>
                          <m:ctrlPr>
                            <a:rPr lang="en-US" sz="1400" b="0" i="1" smtClean="0">
                              <a:solidFill>
                                <a:schemeClr val="tx1"/>
                              </a:solidFill>
                              <a:latin typeface="Cambria Math" panose="02040503050406030204" pitchFamily="18" charset="0"/>
                              <a:ea typeface="Cambria Math" panose="02040503050406030204" pitchFamily="18" charset="0"/>
                            </a:rPr>
                          </m:ctrlPr>
                        </m:sSupPr>
                        <m:e>
                          <m:r>
                            <a:rPr lang="en-US" sz="1400" b="0" i="1" smtClean="0">
                              <a:solidFill>
                                <a:schemeClr val="tx1"/>
                              </a:solidFill>
                              <a:latin typeface="Cambria Math" panose="02040503050406030204" pitchFamily="18" charset="0"/>
                              <a:ea typeface="Cambria Math" panose="02040503050406030204" pitchFamily="18" charset="0"/>
                            </a:rPr>
                            <m:t>10</m:t>
                          </m:r>
                        </m:e>
                        <m:sup>
                          <m:r>
                            <a:rPr lang="en-US" sz="1400" b="0" i="1" smtClean="0">
                              <a:solidFill>
                                <a:schemeClr val="tx1"/>
                              </a:solidFill>
                              <a:latin typeface="Cambria Math" panose="02040503050406030204" pitchFamily="18" charset="0"/>
                              <a:ea typeface="Cambria Math" panose="02040503050406030204" pitchFamily="18" charset="0"/>
                            </a:rPr>
                            <m:t>−3</m:t>
                          </m:r>
                        </m:sup>
                      </m:sSup>
                    </m:oMath>
                  </m:oMathPara>
                </a14:m>
                <a:endParaRPr lang="en-US" dirty="0">
                  <a:solidFill>
                    <a:schemeClr val="tx1"/>
                  </a:solidFill>
                </a:endParaRPr>
              </a:p>
            </p:txBody>
          </p:sp>
        </mc:Choice>
        <mc:Fallback xmlns="">
          <p:sp>
            <p:nvSpPr>
              <p:cNvPr id="7" name="Rectangle: Rounded Corners 6">
                <a:extLst>
                  <a:ext uri="{FF2B5EF4-FFF2-40B4-BE49-F238E27FC236}">
                    <a16:creationId xmlns:a16="http://schemas.microsoft.com/office/drawing/2014/main" id="{B56D3D85-4095-0D59-1A60-FC1980E7AE84}"/>
                  </a:ext>
                </a:extLst>
              </p:cNvPr>
              <p:cNvSpPr>
                <a:spLocks noRot="1" noChangeAspect="1" noMove="1" noResize="1" noEditPoints="1" noAdjustHandles="1" noChangeArrowheads="1" noChangeShapeType="1" noTextEdit="1"/>
              </p:cNvSpPr>
              <p:nvPr/>
            </p:nvSpPr>
            <p:spPr>
              <a:xfrm>
                <a:off x="6104572" y="994804"/>
                <a:ext cx="2880313" cy="1366968"/>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0811DC-A960-3888-FB3E-1E8B2D9997E9}"/>
                  </a:ext>
                </a:extLst>
              </p:cNvPr>
              <p:cNvSpPr txBox="1"/>
              <p:nvPr/>
            </p:nvSpPr>
            <p:spPr>
              <a:xfrm>
                <a:off x="3291847" y="3621412"/>
                <a:ext cx="2824748" cy="729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ea typeface="Cambria Math" panose="02040503050406030204" pitchFamily="18" charset="0"/>
                            </a:rPr>
                          </m:ctrlPr>
                        </m:fPr>
                        <m:num>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ℱ</m:t>
                              </m:r>
                            </m:e>
                            <m:sub>
                              <m:r>
                                <a:rPr lang="en-US" sz="2000" b="0" i="1" smtClean="0">
                                  <a:latin typeface="Cambria Math" panose="02040503050406030204" pitchFamily="18" charset="0"/>
                                  <a:ea typeface="Cambria Math" panose="02040503050406030204" pitchFamily="18" charset="0"/>
                                </a:rPr>
                                <m:t>𝑠𝑡𝑟𝑜𝑛𝑔</m:t>
                              </m:r>
                            </m:sub>
                          </m:sSub>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𝑤𝑒𝑎𝑘</m:t>
                              </m:r>
                            </m:sub>
                          </m:sSub>
                        </m:den>
                      </m:f>
                      <m:r>
                        <a:rPr lang="en-US" sz="2000" b="0" i="1" smtClean="0">
                          <a:latin typeface="Cambria Math" panose="02040503050406030204" pitchFamily="18" charset="0"/>
                          <a:ea typeface="Cambria Math" panose="02040503050406030204" pitchFamily="18" charset="0"/>
                        </a:rPr>
                        <m:t>−1≈6×</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−4</m:t>
                          </m:r>
                        </m:sup>
                      </m:sSup>
                    </m:oMath>
                  </m:oMathPara>
                </a14:m>
                <a:endParaRPr lang="en-US" dirty="0"/>
              </a:p>
            </p:txBody>
          </p:sp>
        </mc:Choice>
        <mc:Fallback xmlns="">
          <p:sp>
            <p:nvSpPr>
              <p:cNvPr id="8" name="TextBox 7">
                <a:extLst>
                  <a:ext uri="{FF2B5EF4-FFF2-40B4-BE49-F238E27FC236}">
                    <a16:creationId xmlns:a16="http://schemas.microsoft.com/office/drawing/2014/main" id="{A10811DC-A960-3888-FB3E-1E8B2D9997E9}"/>
                  </a:ext>
                </a:extLst>
              </p:cNvPr>
              <p:cNvSpPr txBox="1">
                <a:spLocks noRot="1" noChangeAspect="1" noMove="1" noResize="1" noEditPoints="1" noAdjustHandles="1" noChangeArrowheads="1" noChangeShapeType="1" noTextEdit="1"/>
              </p:cNvSpPr>
              <p:nvPr/>
            </p:nvSpPr>
            <p:spPr>
              <a:xfrm>
                <a:off x="3291847" y="3621412"/>
                <a:ext cx="2824748" cy="7296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id="{7353B5AF-EC6E-CDB5-29BE-151838C1DADB}"/>
                  </a:ext>
                </a:extLst>
              </p:cNvPr>
              <p:cNvSpPr/>
              <p:nvPr/>
            </p:nvSpPr>
            <p:spPr>
              <a:xfrm>
                <a:off x="6116595" y="2417646"/>
                <a:ext cx="2880313" cy="1101004"/>
              </a:xfrm>
              <a:prstGeom prst="roundRect">
                <a:avLst/>
              </a:prstGeom>
              <a:solidFill>
                <a:schemeClr val="bg1">
                  <a:lumMod val="9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The </a:t>
                </a:r>
                <a:r>
                  <a:rPr lang="en-US" b="1" dirty="0">
                    <a:solidFill>
                      <a:schemeClr val="tx1"/>
                    </a:solidFill>
                  </a:rPr>
                  <a:t>strong screening </a:t>
                </a:r>
                <a:r>
                  <a:rPr lang="en-US" dirty="0">
                    <a:solidFill>
                      <a:schemeClr val="tx1"/>
                    </a:solidFill>
                  </a:rPr>
                  <a:t>effect compared to weak screening is </a:t>
                </a:r>
                <a:r>
                  <a:rPr lang="en-US" b="1" dirty="0">
                    <a:solidFill>
                      <a:schemeClr val="tx1"/>
                    </a:solidFill>
                  </a:rPr>
                  <a:t>larger</a:t>
                </a:r>
                <a:r>
                  <a:rPr lang="en-US" dirty="0">
                    <a:solidFill>
                      <a:schemeClr val="tx1"/>
                    </a:solidFill>
                  </a:rPr>
                  <a:t> at </a:t>
                </a:r>
                <a:r>
                  <a:rPr lang="en-US" b="1" dirty="0">
                    <a:solidFill>
                      <a:schemeClr val="tx1"/>
                    </a:solidFill>
                  </a:rPr>
                  <a:t>low temperatures </a:t>
                </a:r>
                <a:r>
                  <a:rPr lang="en-US" dirty="0">
                    <a:solidFill>
                      <a:schemeClr val="tx1"/>
                    </a:solidFill>
                  </a:rPr>
                  <a:t>due to larger </a:t>
                </a:r>
                <a14:m>
                  <m:oMath xmlns:m="http://schemas.openxmlformats.org/officeDocument/2006/math">
                    <m:r>
                      <a:rPr lang="en-US" b="0" i="1" smtClean="0">
                        <a:solidFill>
                          <a:schemeClr val="tx1"/>
                        </a:solidFill>
                        <a:latin typeface="Cambria Math" panose="02040503050406030204" pitchFamily="18" charset="0"/>
                      </a:rPr>
                      <m:t>𝜙</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𝑇</m:t>
                    </m:r>
                  </m:oMath>
                </a14:m>
                <a:r>
                  <a:rPr lang="en-US" dirty="0">
                    <a:solidFill>
                      <a:schemeClr val="tx1"/>
                    </a:solidFill>
                  </a:rPr>
                  <a:t>.</a:t>
                </a:r>
              </a:p>
            </p:txBody>
          </p:sp>
        </mc:Choice>
        <mc:Fallback xmlns="">
          <p:sp>
            <p:nvSpPr>
              <p:cNvPr id="16" name="Rectangle: Rounded Corners 15">
                <a:extLst>
                  <a:ext uri="{FF2B5EF4-FFF2-40B4-BE49-F238E27FC236}">
                    <a16:creationId xmlns:a16="http://schemas.microsoft.com/office/drawing/2014/main" id="{7353B5AF-EC6E-CDB5-29BE-151838C1DADB}"/>
                  </a:ext>
                </a:extLst>
              </p:cNvPr>
              <p:cNvSpPr>
                <a:spLocks noRot="1" noChangeAspect="1" noMove="1" noResize="1" noEditPoints="1" noAdjustHandles="1" noChangeArrowheads="1" noChangeShapeType="1" noTextEdit="1"/>
              </p:cNvSpPr>
              <p:nvPr/>
            </p:nvSpPr>
            <p:spPr>
              <a:xfrm>
                <a:off x="6116595" y="2417646"/>
                <a:ext cx="2880313" cy="1101004"/>
              </a:xfrm>
              <a:prstGeom prst="roundRect">
                <a:avLst/>
              </a:prstGeom>
              <a:blipFill>
                <a:blip r:embed="rId7"/>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BE33DF5C-2E08-4176-B0D0-D8F89CD66483}"/>
              </a:ext>
            </a:extLst>
          </p:cNvPr>
          <p:cNvSpPr txBox="1"/>
          <p:nvPr/>
        </p:nvSpPr>
        <p:spPr>
          <a:xfrm>
            <a:off x="6706218" y="311703"/>
            <a:ext cx="2224775" cy="523220"/>
          </a:xfrm>
          <a:prstGeom prst="rect">
            <a:avLst/>
          </a:prstGeom>
          <a:noFill/>
        </p:spPr>
        <p:txBody>
          <a:bodyPr wrap="square" rtlCol="0">
            <a:spAutoFit/>
          </a:bodyPr>
          <a:lstStyle/>
          <a:p>
            <a:r>
              <a:rPr lang="en-US" i="1" dirty="0">
                <a:solidFill>
                  <a:srgbClr val="C00000"/>
                </a:solidFill>
                <a:latin typeface="+mn-lt"/>
              </a:rPr>
              <a:t>Carbon is not significantly present during BBN.</a:t>
            </a:r>
          </a:p>
        </p:txBody>
      </p:sp>
      <p:sp>
        <p:nvSpPr>
          <p:cNvPr id="19" name="TextBox 18">
            <a:extLst>
              <a:ext uri="{FF2B5EF4-FFF2-40B4-BE49-F238E27FC236}">
                <a16:creationId xmlns:a16="http://schemas.microsoft.com/office/drawing/2014/main" id="{72CF54F3-4C58-96E8-A800-0D89485C711D}"/>
              </a:ext>
            </a:extLst>
          </p:cNvPr>
          <p:cNvSpPr txBox="1"/>
          <p:nvPr/>
        </p:nvSpPr>
        <p:spPr>
          <a:xfrm>
            <a:off x="2734234" y="1838552"/>
            <a:ext cx="861133" cy="523220"/>
          </a:xfrm>
          <a:prstGeom prst="rect">
            <a:avLst/>
          </a:prstGeom>
          <a:noFill/>
        </p:spPr>
        <p:txBody>
          <a:bodyPr wrap="none" rtlCol="0">
            <a:spAutoFit/>
          </a:bodyPr>
          <a:lstStyle/>
          <a:p>
            <a:r>
              <a:rPr lang="en-US" i="1" dirty="0">
                <a:latin typeface="+mn-lt"/>
              </a:rPr>
              <a:t>“Salpeter</a:t>
            </a:r>
          </a:p>
          <a:p>
            <a:r>
              <a:rPr lang="en-US" i="1" dirty="0">
                <a:latin typeface="+mn-lt"/>
              </a:rPr>
              <a:t>Factors”</a:t>
            </a:r>
          </a:p>
        </p:txBody>
      </p:sp>
      <p:sp>
        <p:nvSpPr>
          <p:cNvPr id="20" name="TextBox 19">
            <a:extLst>
              <a:ext uri="{FF2B5EF4-FFF2-40B4-BE49-F238E27FC236}">
                <a16:creationId xmlns:a16="http://schemas.microsoft.com/office/drawing/2014/main" id="{35FA8403-50EB-BC5E-FD75-EF8090CCBA9F}"/>
              </a:ext>
            </a:extLst>
          </p:cNvPr>
          <p:cNvSpPr txBox="1"/>
          <p:nvPr/>
        </p:nvSpPr>
        <p:spPr>
          <a:xfrm>
            <a:off x="2065310" y="2673655"/>
            <a:ext cx="1337847" cy="523220"/>
          </a:xfrm>
          <a:prstGeom prst="rect">
            <a:avLst/>
          </a:prstGeom>
          <a:noFill/>
        </p:spPr>
        <p:txBody>
          <a:bodyPr wrap="square" rtlCol="0">
            <a:spAutoFit/>
          </a:bodyPr>
          <a:lstStyle/>
          <a:p>
            <a:r>
              <a:rPr lang="en-US" i="1" dirty="0">
                <a:latin typeface="+mn-lt"/>
              </a:rPr>
              <a:t>Over-prediction is larger.</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A5E1D6C-BE5A-CC9E-2E2D-7A1ABE8936A7}"/>
                  </a:ext>
                </a:extLst>
              </p:cNvPr>
              <p:cNvSpPr txBox="1"/>
              <p:nvPr/>
            </p:nvSpPr>
            <p:spPr>
              <a:xfrm>
                <a:off x="17195" y="4681468"/>
                <a:ext cx="2946640" cy="307777"/>
              </a:xfrm>
              <a:prstGeom prst="rect">
                <a:avLst/>
              </a:prstGeom>
              <a:noFill/>
            </p:spPr>
            <p:txBody>
              <a:bodyPr wrap="none" rtlCol="0">
                <a:spAutoFit/>
              </a:bodyPr>
              <a:lstStyle/>
              <a:p>
                <a:r>
                  <a:rPr lang="en-US" i="1" dirty="0">
                    <a:latin typeface="+mn-lt"/>
                  </a:rPr>
                  <a:t>Carbon burning begins around </a:t>
                </a:r>
                <a14:m>
                  <m:oMath xmlns:m="http://schemas.openxmlformats.org/officeDocument/2006/math">
                    <m:r>
                      <a:rPr lang="en-US" i="1" dirty="0" smtClean="0">
                        <a:latin typeface="Cambria Math" panose="02040503050406030204" pitchFamily="18" charset="0"/>
                      </a:rPr>
                      <m:t>50 </m:t>
                    </m:r>
                  </m:oMath>
                </a14:m>
                <a:r>
                  <a:rPr lang="en-US" i="1" dirty="0">
                    <a:latin typeface="+mn-lt"/>
                  </a:rPr>
                  <a:t>keV</a:t>
                </a:r>
              </a:p>
            </p:txBody>
          </p:sp>
        </mc:Choice>
        <mc:Fallback xmlns="">
          <p:sp>
            <p:nvSpPr>
              <p:cNvPr id="21" name="TextBox 20">
                <a:extLst>
                  <a:ext uri="{FF2B5EF4-FFF2-40B4-BE49-F238E27FC236}">
                    <a16:creationId xmlns:a16="http://schemas.microsoft.com/office/drawing/2014/main" id="{9A5E1D6C-BE5A-CC9E-2E2D-7A1ABE8936A7}"/>
                  </a:ext>
                </a:extLst>
              </p:cNvPr>
              <p:cNvSpPr txBox="1">
                <a:spLocks noRot="1" noChangeAspect="1" noMove="1" noResize="1" noEditPoints="1" noAdjustHandles="1" noChangeArrowheads="1" noChangeShapeType="1" noTextEdit="1"/>
              </p:cNvSpPr>
              <p:nvPr/>
            </p:nvSpPr>
            <p:spPr>
              <a:xfrm>
                <a:off x="17195" y="4681468"/>
                <a:ext cx="2946640" cy="307777"/>
              </a:xfrm>
              <a:prstGeom prst="rect">
                <a:avLst/>
              </a:prstGeom>
              <a:blipFill>
                <a:blip r:embed="rId8"/>
                <a:stretch>
                  <a:fillRect l="-621" t="-4000" b="-2000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E4A4253D-8026-0235-0B8B-E89FCE939626}"/>
              </a:ext>
            </a:extLst>
          </p:cNvPr>
          <p:cNvCxnSpPr>
            <a:cxnSpLocks/>
            <a:stCxn id="7" idx="1"/>
          </p:cNvCxnSpPr>
          <p:nvPr/>
        </p:nvCxnSpPr>
        <p:spPr>
          <a:xfrm flipH="1">
            <a:off x="5308430" y="1678288"/>
            <a:ext cx="796142" cy="334619"/>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90BD6CBD-948C-B1C6-066B-BFCB2A9CF126}"/>
              </a:ext>
            </a:extLst>
          </p:cNvPr>
          <p:cNvCxnSpPr>
            <a:cxnSpLocks/>
            <a:stCxn id="16" idx="1"/>
          </p:cNvCxnSpPr>
          <p:nvPr/>
        </p:nvCxnSpPr>
        <p:spPr>
          <a:xfrm flipH="1">
            <a:off x="1632419" y="2968148"/>
            <a:ext cx="4484176" cy="1034086"/>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Rectangle: Rounded Corners 1">
            <a:extLst>
              <a:ext uri="{FF2B5EF4-FFF2-40B4-BE49-F238E27FC236}">
                <a16:creationId xmlns:a16="http://schemas.microsoft.com/office/drawing/2014/main" id="{58030C3A-B187-2229-6D97-95CB3F54DF37}"/>
              </a:ext>
            </a:extLst>
          </p:cNvPr>
          <p:cNvSpPr/>
          <p:nvPr/>
        </p:nvSpPr>
        <p:spPr>
          <a:xfrm>
            <a:off x="6116595" y="3593128"/>
            <a:ext cx="2880313" cy="1111136"/>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dirty="0">
                <a:solidFill>
                  <a:schemeClr val="tx1"/>
                </a:solidFill>
              </a:rPr>
              <a:t>Strong screening in BBN may affect </a:t>
            </a:r>
            <a:r>
              <a:rPr lang="en-US" b="1" dirty="0">
                <a:solidFill>
                  <a:schemeClr val="tx1"/>
                </a:solidFill>
              </a:rPr>
              <a:t>heavier element abundances </a:t>
            </a:r>
            <a:r>
              <a:rPr lang="en-US" dirty="0">
                <a:solidFill>
                  <a:schemeClr val="tx1"/>
                </a:solidFill>
              </a:rPr>
              <a:t>while leaving </a:t>
            </a:r>
            <a:r>
              <a:rPr lang="en-US" b="1" dirty="0">
                <a:solidFill>
                  <a:schemeClr val="tx1"/>
                </a:solidFill>
              </a:rPr>
              <a:t>light</a:t>
            </a:r>
            <a:r>
              <a:rPr lang="en-US" dirty="0">
                <a:solidFill>
                  <a:schemeClr val="tx1"/>
                </a:solidFill>
              </a:rPr>
              <a:t> </a:t>
            </a:r>
            <a:r>
              <a:rPr lang="en-US" b="1" dirty="0">
                <a:solidFill>
                  <a:schemeClr val="tx1"/>
                </a:solidFill>
              </a:rPr>
              <a:t>element</a:t>
            </a:r>
            <a:r>
              <a:rPr lang="en-US" dirty="0">
                <a:solidFill>
                  <a:schemeClr val="tx1"/>
                </a:solidFill>
              </a:rPr>
              <a:t> abundances </a:t>
            </a:r>
            <a:r>
              <a:rPr lang="en-US" b="1" dirty="0">
                <a:solidFill>
                  <a:schemeClr val="tx1"/>
                </a:solidFill>
              </a:rPr>
              <a:t>unaffected</a:t>
            </a:r>
            <a:r>
              <a:rPr lang="en-US" dirty="0">
                <a:solidFill>
                  <a:schemeClr val="tx1"/>
                </a:solidFill>
              </a:rPr>
              <a:t>.</a:t>
            </a:r>
          </a:p>
        </p:txBody>
      </p:sp>
      <p:sp>
        <p:nvSpPr>
          <p:cNvPr id="3" name="TextBox 2">
            <a:extLst>
              <a:ext uri="{FF2B5EF4-FFF2-40B4-BE49-F238E27FC236}">
                <a16:creationId xmlns:a16="http://schemas.microsoft.com/office/drawing/2014/main" id="{A95E8AA2-318F-E22E-B005-EC30C87C3A13}"/>
              </a:ext>
            </a:extLst>
          </p:cNvPr>
          <p:cNvSpPr txBox="1"/>
          <p:nvPr/>
        </p:nvSpPr>
        <p:spPr>
          <a:xfrm>
            <a:off x="7955921" y="1662038"/>
            <a:ext cx="1091966" cy="261610"/>
          </a:xfrm>
          <a:prstGeom prst="rect">
            <a:avLst/>
          </a:prstGeom>
          <a:noFill/>
        </p:spPr>
        <p:txBody>
          <a:bodyPr wrap="none" rtlCol="0">
            <a:spAutoFit/>
          </a:bodyPr>
          <a:lstStyle/>
          <a:p>
            <a:r>
              <a:rPr lang="en-US" sz="1100" i="1" dirty="0">
                <a:solidFill>
                  <a:srgbClr val="C00000"/>
                </a:solidFill>
              </a:rPr>
              <a:t>Factor of 1000</a:t>
            </a:r>
          </a:p>
        </p:txBody>
      </p:sp>
    </p:spTree>
    <p:extLst>
      <p:ext uri="{BB962C8B-B14F-4D97-AF65-F5344CB8AC3E}">
        <p14:creationId xmlns:p14="http://schemas.microsoft.com/office/powerpoint/2010/main" val="2196730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16" name="Oval 15">
            <a:extLst>
              <a:ext uri="{FF2B5EF4-FFF2-40B4-BE49-F238E27FC236}">
                <a16:creationId xmlns:a16="http://schemas.microsoft.com/office/drawing/2014/main" id="{E6D0F9E3-F433-C591-A8DD-8CD4FF2851A4}"/>
              </a:ext>
            </a:extLst>
          </p:cNvPr>
          <p:cNvSpPr/>
          <p:nvPr/>
        </p:nvSpPr>
        <p:spPr>
          <a:xfrm>
            <a:off x="4647433" y="1395164"/>
            <a:ext cx="2565534" cy="2565534"/>
          </a:xfrm>
          <a:prstGeom prst="ellipse">
            <a:avLst/>
          </a:prstGeom>
          <a:gradFill flip="none" rotWithShape="1">
            <a:gsLst>
              <a:gs pos="45000">
                <a:srgbClr val="0000FF">
                  <a:alpha val="38824"/>
                </a:srgbClr>
              </a:gs>
              <a:gs pos="75000">
                <a:srgbClr val="FFFFFF">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45</a:t>
            </a:fld>
            <a:endParaRPr kern="1200" dirty="0">
              <a:solidFill>
                <a:srgbClr val="44546A"/>
              </a:solidFill>
            </a:endParaRPr>
          </a:p>
        </p:txBody>
      </p:sp>
      <p:sp>
        <p:nvSpPr>
          <p:cNvPr id="47" name="TextBox 46">
            <a:extLst>
              <a:ext uri="{FF2B5EF4-FFF2-40B4-BE49-F238E27FC236}">
                <a16:creationId xmlns:a16="http://schemas.microsoft.com/office/drawing/2014/main" id="{573D91D9-7B67-A90D-65AE-F115A160CF82}"/>
              </a:ext>
            </a:extLst>
          </p:cNvPr>
          <p:cNvSpPr txBox="1"/>
          <p:nvPr/>
        </p:nvSpPr>
        <p:spPr>
          <a:xfrm>
            <a:off x="329608" y="135588"/>
            <a:ext cx="10123381" cy="548740"/>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rPr>
              <a:t>Heavy Nuclear Catalysts - Preliminary</a:t>
            </a:r>
            <a:endPar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mc:AlternateContent xmlns:mc="http://schemas.openxmlformats.org/markup-compatibility/2006" xmlns:a14="http://schemas.microsoft.com/office/drawing/2010/main">
        <mc:Choice Requires="a14">
          <p:sp>
            <p:nvSpPr>
              <p:cNvPr id="2" name="Content Placeholder 2">
                <a:extLst>
                  <a:ext uri="{FF2B5EF4-FFF2-40B4-BE49-F238E27FC236}">
                    <a16:creationId xmlns:a16="http://schemas.microsoft.com/office/drawing/2014/main" id="{3D281974-5625-34FE-9566-498AB9530012}"/>
                  </a:ext>
                </a:extLst>
              </p:cNvPr>
              <p:cNvSpPr txBox="1">
                <a:spLocks/>
              </p:cNvSpPr>
              <p:nvPr/>
            </p:nvSpPr>
            <p:spPr>
              <a:xfrm>
                <a:off x="329608" y="675766"/>
                <a:ext cx="8577910" cy="1057172"/>
              </a:xfrm>
              <a:prstGeom prst="rect">
                <a:avLst/>
              </a:prstGeom>
              <a:noFill/>
              <a:ln>
                <a:noFill/>
              </a:ln>
            </p:spPr>
            <p:txBody>
              <a:bodyPr spcFirstLastPara="1" vert="horz" wrap="square" lIns="91425" tIns="91425" rIns="91425" bIns="91425" rtlCol="0" anchor="t" anchorCtr="0">
                <a:normAutofit lnSpcReduction="10000"/>
              </a:bodyPr>
              <a:lstStyle>
                <a:lvl1pPr marL="457189" lvl="0" indent="-342892"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297" indent="0" algn="l">
                  <a:buNone/>
                </a:pPr>
                <a:r>
                  <a:rPr lang="en-US" sz="1800" b="0" i="0" dirty="0">
                    <a:effectLst/>
                  </a:rPr>
                  <a:t>Since screening </a:t>
                </a:r>
                <a:r>
                  <a:rPr lang="en-US" sz="1800" b="1" i="0" dirty="0">
                    <a:effectLst/>
                  </a:rPr>
                  <a:t>increases nonlinearly </a:t>
                </a:r>
                <a:r>
                  <a:rPr lang="en-US" sz="1800" b="0" i="0" dirty="0">
                    <a:effectLst/>
                  </a:rPr>
                  <a:t>with </a:t>
                </a:r>
                <a14:m>
                  <m:oMath xmlns:m="http://schemas.openxmlformats.org/officeDocument/2006/math">
                    <m:r>
                      <a:rPr lang="en-US" sz="1800" b="0" i="1" smtClean="0">
                        <a:effectLst/>
                        <a:latin typeface="Cambria Math" panose="02040503050406030204" pitchFamily="18" charset="0"/>
                      </a:rPr>
                      <m:t>𝑍</m:t>
                    </m:r>
                  </m:oMath>
                </a14:m>
                <a:r>
                  <a:rPr lang="en-US" sz="1800" b="0" i="0" dirty="0">
                    <a:effectLst/>
                  </a:rPr>
                  <a:t> the screening cloud around a </a:t>
                </a:r>
                <a:r>
                  <a:rPr lang="en-US" sz="1800" b="1" i="0" dirty="0">
                    <a:effectLst/>
                  </a:rPr>
                  <a:t>high </a:t>
                </a:r>
                <a14:m>
                  <m:oMath xmlns:m="http://schemas.openxmlformats.org/officeDocument/2006/math">
                    <m:r>
                      <a:rPr lang="en-US" sz="1800" b="1" i="1" smtClean="0">
                        <a:effectLst/>
                        <a:latin typeface="Cambria Math" panose="02040503050406030204" pitchFamily="18" charset="0"/>
                      </a:rPr>
                      <m:t>𝒁</m:t>
                    </m:r>
                  </m:oMath>
                </a14:m>
                <a:r>
                  <a:rPr lang="en-US" sz="1800" b="1" i="0" dirty="0">
                    <a:effectLst/>
                  </a:rPr>
                  <a:t> nucleus </a:t>
                </a:r>
                <a:r>
                  <a:rPr lang="en-US" sz="1800" b="0" i="0" dirty="0">
                    <a:effectLst/>
                  </a:rPr>
                  <a:t>should be enormous. As an example, we look at a </a:t>
                </a:r>
                <a:r>
                  <a:rPr lang="en-US" sz="1800" b="1" i="0" dirty="0">
                    <a:effectLst/>
                  </a:rPr>
                  <a:t>gold </a:t>
                </a:r>
                <a:r>
                  <a:rPr lang="en-US" sz="1800" b="0" i="0" dirty="0">
                    <a:effectLst/>
                  </a:rPr>
                  <a:t>nucleus </a:t>
                </a:r>
                <a14:m>
                  <m:oMath xmlns:m="http://schemas.openxmlformats.org/officeDocument/2006/math">
                    <m:r>
                      <a:rPr lang="en-US" sz="1800" b="0" i="1" dirty="0" smtClean="0">
                        <a:effectLst/>
                        <a:latin typeface="Cambria Math" panose="02040503050406030204" pitchFamily="18" charset="0"/>
                      </a:rPr>
                      <m:t>𝑍</m:t>
                    </m:r>
                    <m:r>
                      <a:rPr lang="en-US" sz="1800" b="0" i="1" dirty="0" smtClean="0">
                        <a:effectLst/>
                        <a:latin typeface="Cambria Math" panose="02040503050406030204" pitchFamily="18" charset="0"/>
                      </a:rPr>
                      <m:t>=79 </m:t>
                    </m:r>
                  </m:oMath>
                </a14:m>
                <a:r>
                  <a:rPr lang="en-US" sz="1800" b="0" i="0" dirty="0">
                    <a:effectLst/>
                  </a:rPr>
                  <a:t>at BBN temperatures and densities.</a:t>
                </a:r>
                <a:endParaRPr lang="en-US" dirty="0"/>
              </a:p>
              <a:p>
                <a:pPr>
                  <a:buClrTx/>
                </a:pPr>
                <a:endParaRPr lang="en-US" dirty="0"/>
              </a:p>
              <a:p>
                <a:pPr marL="114297" indent="0">
                  <a:buClrTx/>
                  <a:buNone/>
                </a:pPr>
                <a:endParaRPr lang="en-US" dirty="0"/>
              </a:p>
            </p:txBody>
          </p:sp>
        </mc:Choice>
        <mc:Fallback xmlns="">
          <p:sp>
            <p:nvSpPr>
              <p:cNvPr id="2" name="Content Placeholder 2">
                <a:extLst>
                  <a:ext uri="{FF2B5EF4-FFF2-40B4-BE49-F238E27FC236}">
                    <a16:creationId xmlns:a16="http://schemas.microsoft.com/office/drawing/2014/main" id="{3D281974-5625-34FE-9566-498AB9530012}"/>
                  </a:ext>
                </a:extLst>
              </p:cNvPr>
              <p:cNvSpPr txBox="1">
                <a:spLocks noRot="1" noChangeAspect="1" noMove="1" noResize="1" noEditPoints="1" noAdjustHandles="1" noChangeArrowheads="1" noChangeShapeType="1" noTextEdit="1"/>
              </p:cNvSpPr>
              <p:nvPr/>
            </p:nvSpPr>
            <p:spPr>
              <a:xfrm>
                <a:off x="329608" y="675766"/>
                <a:ext cx="8577910" cy="1057172"/>
              </a:xfrm>
              <a:prstGeom prst="rect">
                <a:avLst/>
              </a:prstGeom>
              <a:blipFill>
                <a:blip r:embed="rId3"/>
                <a:stretch>
                  <a:fillRect b="-2890"/>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0A88A366-4F11-F53F-43FC-448CB0AA911D}"/>
              </a:ext>
            </a:extLst>
          </p:cNvPr>
          <p:cNvPicPr>
            <a:picLocks noChangeAspect="1"/>
          </p:cNvPicPr>
          <p:nvPr/>
        </p:nvPicPr>
        <p:blipFill>
          <a:blip r:embed="rId4"/>
          <a:srcRect/>
          <a:stretch/>
        </p:blipFill>
        <p:spPr>
          <a:xfrm>
            <a:off x="214103" y="1781058"/>
            <a:ext cx="4178659" cy="3226854"/>
          </a:xfrm>
          <a:prstGeom prst="rect">
            <a:avLst/>
          </a:prstGeom>
        </p:spPr>
      </p:pic>
      <p:cxnSp>
        <p:nvCxnSpPr>
          <p:cNvPr id="6" name="Straight Arrow Connector 5">
            <a:extLst>
              <a:ext uri="{FF2B5EF4-FFF2-40B4-BE49-F238E27FC236}">
                <a16:creationId xmlns:a16="http://schemas.microsoft.com/office/drawing/2014/main" id="{0E1E6573-8385-25A6-2965-53E6F257C60C}"/>
              </a:ext>
            </a:extLst>
          </p:cNvPr>
          <p:cNvCxnSpPr/>
          <p:nvPr/>
        </p:nvCxnSpPr>
        <p:spPr>
          <a:xfrm flipH="1">
            <a:off x="2518101" y="2718877"/>
            <a:ext cx="775754" cy="0"/>
          </a:xfrm>
          <a:prstGeom prst="straightConnector1">
            <a:avLst/>
          </a:prstGeom>
          <a:ln w="19050" cap="flat" cmpd="sng" algn="ctr">
            <a:solidFill>
              <a:srgbClr val="0000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F48DA3AD-8F5B-C1D8-D97B-1D49E4839E66}"/>
              </a:ext>
            </a:extLst>
          </p:cNvPr>
          <p:cNvSpPr txBox="1"/>
          <p:nvPr/>
        </p:nvSpPr>
        <p:spPr>
          <a:xfrm>
            <a:off x="3272753" y="2571750"/>
            <a:ext cx="555514" cy="276999"/>
          </a:xfrm>
          <a:prstGeom prst="rect">
            <a:avLst/>
          </a:prstGeom>
          <a:noFill/>
        </p:spPr>
        <p:txBody>
          <a:bodyPr wrap="none" rtlCol="0">
            <a:spAutoFit/>
          </a:bodyPr>
          <a:lstStyle/>
          <a:p>
            <a:r>
              <a:rPr lang="en-US" sz="1200" dirty="0">
                <a:latin typeface="+mn-lt"/>
              </a:rPr>
              <a:t>26 keV</a:t>
            </a:r>
          </a:p>
        </p:txBody>
      </p:sp>
      <p:pic>
        <p:nvPicPr>
          <p:cNvPr id="8" name="Picture 7" descr="A picture containing text, pool ball&#10;&#10;Description automatically generated">
            <a:extLst>
              <a:ext uri="{FF2B5EF4-FFF2-40B4-BE49-F238E27FC236}">
                <a16:creationId xmlns:a16="http://schemas.microsoft.com/office/drawing/2014/main" id="{0AC61023-1CD5-61BF-29A0-6A332AD3691D}"/>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a:off x="5795596" y="2622869"/>
            <a:ext cx="352250" cy="299983"/>
          </a:xfrm>
          <a:prstGeom prst="rect">
            <a:avLst/>
          </a:prstGeom>
        </p:spPr>
      </p:pic>
      <p:pic>
        <p:nvPicPr>
          <p:cNvPr id="9" name="Picture 8" descr="A picture containing text, pool ball&#10;&#10;Description automatically generated">
            <a:extLst>
              <a:ext uri="{FF2B5EF4-FFF2-40B4-BE49-F238E27FC236}">
                <a16:creationId xmlns:a16="http://schemas.microsoft.com/office/drawing/2014/main" id="{146D7366-47A8-5C43-1D7F-0C561F4D2CC1}"/>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rot="3969617">
            <a:off x="5698497" y="2378666"/>
            <a:ext cx="352250" cy="299983"/>
          </a:xfrm>
          <a:prstGeom prst="rect">
            <a:avLst/>
          </a:prstGeom>
        </p:spPr>
      </p:pic>
      <p:pic>
        <p:nvPicPr>
          <p:cNvPr id="10" name="Picture 9" descr="A picture containing text, pool ball&#10;&#10;Description automatically generated">
            <a:extLst>
              <a:ext uri="{FF2B5EF4-FFF2-40B4-BE49-F238E27FC236}">
                <a16:creationId xmlns:a16="http://schemas.microsoft.com/office/drawing/2014/main" id="{B0785AE9-1DFA-2488-7558-B76E22BD0DFD}"/>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a:off x="6050837" y="2610293"/>
            <a:ext cx="352250" cy="299983"/>
          </a:xfrm>
          <a:prstGeom prst="rect">
            <a:avLst/>
          </a:prstGeom>
        </p:spPr>
      </p:pic>
      <p:pic>
        <p:nvPicPr>
          <p:cNvPr id="11" name="Picture 10" descr="A picture containing text, pool ball&#10;&#10;Description automatically generated">
            <a:extLst>
              <a:ext uri="{FF2B5EF4-FFF2-40B4-BE49-F238E27FC236}">
                <a16:creationId xmlns:a16="http://schemas.microsoft.com/office/drawing/2014/main" id="{40062264-2F80-E997-CC19-35EC5A9567C3}"/>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rot="18916680">
            <a:off x="5748213" y="2697467"/>
            <a:ext cx="352250" cy="299983"/>
          </a:xfrm>
          <a:prstGeom prst="rect">
            <a:avLst/>
          </a:prstGeom>
        </p:spPr>
      </p:pic>
      <p:pic>
        <p:nvPicPr>
          <p:cNvPr id="12" name="Picture 11" descr="A picture containing text, pool ball&#10;&#10;Description automatically generated">
            <a:extLst>
              <a:ext uri="{FF2B5EF4-FFF2-40B4-BE49-F238E27FC236}">
                <a16:creationId xmlns:a16="http://schemas.microsoft.com/office/drawing/2014/main" id="{89D86EA1-2043-FBF5-FCA5-5E8CBD4E8E45}"/>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rot="4157854">
            <a:off x="5928024" y="2391263"/>
            <a:ext cx="352250" cy="299983"/>
          </a:xfrm>
          <a:prstGeom prst="rect">
            <a:avLst/>
          </a:prstGeom>
        </p:spPr>
      </p:pic>
      <p:pic>
        <p:nvPicPr>
          <p:cNvPr id="13" name="Picture 12" descr="A picture containing text, pool ball&#10;&#10;Description automatically generated">
            <a:extLst>
              <a:ext uri="{FF2B5EF4-FFF2-40B4-BE49-F238E27FC236}">
                <a16:creationId xmlns:a16="http://schemas.microsoft.com/office/drawing/2014/main" id="{15743F87-7F40-D363-283E-9C5824D8C697}"/>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rot="2063753">
            <a:off x="5569780" y="2570972"/>
            <a:ext cx="352250" cy="299983"/>
          </a:xfrm>
          <a:prstGeom prst="rect">
            <a:avLst/>
          </a:prstGeom>
        </p:spPr>
      </p:pic>
      <p:pic>
        <p:nvPicPr>
          <p:cNvPr id="14" name="Picture 13" descr="A picture containing text, pool ball&#10;&#10;Description automatically generated">
            <a:extLst>
              <a:ext uri="{FF2B5EF4-FFF2-40B4-BE49-F238E27FC236}">
                <a16:creationId xmlns:a16="http://schemas.microsoft.com/office/drawing/2014/main" id="{CD112627-ABF2-3AA9-7EA1-CD1F9B83673A}"/>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rot="18916680">
            <a:off x="5968648" y="2603076"/>
            <a:ext cx="352250" cy="299983"/>
          </a:xfrm>
          <a:prstGeom prst="rect">
            <a:avLst/>
          </a:prstGeom>
        </p:spPr>
      </p:pic>
      <p:pic>
        <p:nvPicPr>
          <p:cNvPr id="15" name="Picture 14" descr="A picture containing text, pool ball&#10;&#10;Description automatically generated">
            <a:extLst>
              <a:ext uri="{FF2B5EF4-FFF2-40B4-BE49-F238E27FC236}">
                <a16:creationId xmlns:a16="http://schemas.microsoft.com/office/drawing/2014/main" id="{5223DE2A-74E2-7584-E269-83BC3FEC98DD}"/>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rot="3969617">
            <a:off x="5793253" y="2606052"/>
            <a:ext cx="352250" cy="299983"/>
          </a:xfrm>
          <a:prstGeom prst="rect">
            <a:avLst/>
          </a:prstGeom>
        </p:spPr>
      </p:pic>
      <p:sp>
        <p:nvSpPr>
          <p:cNvPr id="18" name="Freeform: Shape 17">
            <a:extLst>
              <a:ext uri="{FF2B5EF4-FFF2-40B4-BE49-F238E27FC236}">
                <a16:creationId xmlns:a16="http://schemas.microsoft.com/office/drawing/2014/main" id="{4489094F-62F7-DB12-52C3-33DC0789F647}"/>
              </a:ext>
            </a:extLst>
          </p:cNvPr>
          <p:cNvSpPr/>
          <p:nvPr/>
        </p:nvSpPr>
        <p:spPr>
          <a:xfrm>
            <a:off x="5816006" y="2857771"/>
            <a:ext cx="1920563" cy="1769829"/>
          </a:xfrm>
          <a:custGeom>
            <a:avLst/>
            <a:gdLst>
              <a:gd name="connsiteX0" fmla="*/ 0 w 2201918"/>
              <a:gd name="connsiteY0" fmla="*/ 1695900 h 1695900"/>
              <a:gd name="connsiteX1" fmla="*/ 394138 w 2201918"/>
              <a:gd name="connsiteY1" fmla="*/ 182410 h 1695900"/>
              <a:gd name="connsiteX2" fmla="*/ 2201918 w 2201918"/>
              <a:gd name="connsiteY2" fmla="*/ 19500 h 1695900"/>
              <a:gd name="connsiteX0" fmla="*/ 0 w 2319149"/>
              <a:gd name="connsiteY0" fmla="*/ 1596015 h 1596015"/>
              <a:gd name="connsiteX1" fmla="*/ 394138 w 2319149"/>
              <a:gd name="connsiteY1" fmla="*/ 82525 h 1596015"/>
              <a:gd name="connsiteX2" fmla="*/ 2319149 w 2319149"/>
              <a:gd name="connsiteY2" fmla="*/ 312338 h 1596015"/>
              <a:gd name="connsiteX0" fmla="*/ 0 w 2319149"/>
              <a:gd name="connsiteY0" fmla="*/ 1613711 h 1613711"/>
              <a:gd name="connsiteX1" fmla="*/ 394138 w 2319149"/>
              <a:gd name="connsiteY1" fmla="*/ 100221 h 1613711"/>
              <a:gd name="connsiteX2" fmla="*/ 2319149 w 2319149"/>
              <a:gd name="connsiteY2" fmla="*/ 330034 h 1613711"/>
              <a:gd name="connsiteX0" fmla="*/ 0 w 2237087"/>
              <a:gd name="connsiteY0" fmla="*/ 1685231 h 1685231"/>
              <a:gd name="connsiteX1" fmla="*/ 394138 w 2237087"/>
              <a:gd name="connsiteY1" fmla="*/ 171741 h 1685231"/>
              <a:gd name="connsiteX2" fmla="*/ 2237087 w 2237087"/>
              <a:gd name="connsiteY2" fmla="*/ 137784 h 1685231"/>
              <a:gd name="connsiteX0" fmla="*/ 0 w 1738856"/>
              <a:gd name="connsiteY0" fmla="*/ 1759372 h 1759372"/>
              <a:gd name="connsiteX1" fmla="*/ 394138 w 1738856"/>
              <a:gd name="connsiteY1" fmla="*/ 245882 h 1759372"/>
              <a:gd name="connsiteX2" fmla="*/ 1738856 w 1738856"/>
              <a:gd name="connsiteY2" fmla="*/ 77110 h 1759372"/>
              <a:gd name="connsiteX0" fmla="*/ 0 w 1738856"/>
              <a:gd name="connsiteY0" fmla="*/ 1728799 h 1728799"/>
              <a:gd name="connsiteX1" fmla="*/ 394138 w 1738856"/>
              <a:gd name="connsiteY1" fmla="*/ 215309 h 1728799"/>
              <a:gd name="connsiteX2" fmla="*/ 1738856 w 1738856"/>
              <a:gd name="connsiteY2" fmla="*/ 46537 h 1728799"/>
              <a:gd name="connsiteX0" fmla="*/ 0 w 1727132"/>
              <a:gd name="connsiteY0" fmla="*/ 1265737 h 1265737"/>
              <a:gd name="connsiteX1" fmla="*/ 382414 w 1727132"/>
              <a:gd name="connsiteY1" fmla="*/ 215309 h 1265737"/>
              <a:gd name="connsiteX2" fmla="*/ 1727132 w 1727132"/>
              <a:gd name="connsiteY2" fmla="*/ 46537 h 1265737"/>
              <a:gd name="connsiteX0" fmla="*/ 0 w 1727132"/>
              <a:gd name="connsiteY0" fmla="*/ 1265737 h 1265737"/>
              <a:gd name="connsiteX1" fmla="*/ 382414 w 1727132"/>
              <a:gd name="connsiteY1" fmla="*/ 215309 h 1265737"/>
              <a:gd name="connsiteX2" fmla="*/ 1727132 w 1727132"/>
              <a:gd name="connsiteY2" fmla="*/ 46537 h 1265737"/>
              <a:gd name="connsiteX0" fmla="*/ 0 w 1850224"/>
              <a:gd name="connsiteY0" fmla="*/ 1265737 h 1265737"/>
              <a:gd name="connsiteX1" fmla="*/ 382414 w 1850224"/>
              <a:gd name="connsiteY1" fmla="*/ 215309 h 1265737"/>
              <a:gd name="connsiteX2" fmla="*/ 1850224 w 1850224"/>
              <a:gd name="connsiteY2" fmla="*/ 46537 h 1265737"/>
              <a:gd name="connsiteX0" fmla="*/ 0 w 1920563"/>
              <a:gd name="connsiteY0" fmla="*/ 1769829 h 1769829"/>
              <a:gd name="connsiteX1" fmla="*/ 452753 w 1920563"/>
              <a:gd name="connsiteY1" fmla="*/ 215309 h 1769829"/>
              <a:gd name="connsiteX2" fmla="*/ 1920563 w 1920563"/>
              <a:gd name="connsiteY2" fmla="*/ 46537 h 1769829"/>
            </a:gdLst>
            <a:ahLst/>
            <a:cxnLst>
              <a:cxn ang="0">
                <a:pos x="connsiteX0" y="connsiteY0"/>
              </a:cxn>
              <a:cxn ang="0">
                <a:pos x="connsiteX1" y="connsiteY1"/>
              </a:cxn>
              <a:cxn ang="0">
                <a:pos x="connsiteX2" y="connsiteY2"/>
              </a:cxn>
            </a:cxnLst>
            <a:rect l="l" t="t" r="r" b="b"/>
            <a:pathLst>
              <a:path w="1920563" h="1769829">
                <a:moveTo>
                  <a:pt x="0" y="1769829"/>
                </a:moveTo>
                <a:cubicBezTo>
                  <a:pt x="66330" y="1146923"/>
                  <a:pt x="85767" y="494709"/>
                  <a:pt x="452753" y="215309"/>
                </a:cubicBezTo>
                <a:cubicBezTo>
                  <a:pt x="819739" y="-64091"/>
                  <a:pt x="1221154" y="-12415"/>
                  <a:pt x="1920563" y="4653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14 Points 33">
            <a:extLst>
              <a:ext uri="{FF2B5EF4-FFF2-40B4-BE49-F238E27FC236}">
                <a16:creationId xmlns:a16="http://schemas.microsoft.com/office/drawing/2014/main" id="{2A3562C6-BAEE-9ADC-10E7-657D30935325}"/>
              </a:ext>
            </a:extLst>
          </p:cNvPr>
          <p:cNvSpPr/>
          <p:nvPr/>
        </p:nvSpPr>
        <p:spPr>
          <a:xfrm rot="5024625">
            <a:off x="6072856" y="3026767"/>
            <a:ext cx="294537" cy="218600"/>
          </a:xfrm>
          <a:prstGeom prst="irregularSeal2">
            <a:avLst/>
          </a:prstGeom>
          <a:solidFill>
            <a:schemeClr val="accent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6A50B09B-A0FC-8379-722B-E61CA7D1FE90}"/>
              </a:ext>
            </a:extLst>
          </p:cNvPr>
          <p:cNvCxnSpPr>
            <a:cxnSpLocks/>
          </p:cNvCxnSpPr>
          <p:nvPr/>
        </p:nvCxnSpPr>
        <p:spPr>
          <a:xfrm flipH="1">
            <a:off x="6233649" y="2985305"/>
            <a:ext cx="219997" cy="92661"/>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9" name="Picture 18" descr="A picture containing text, pool ball&#10;&#10;Description automatically generated">
            <a:extLst>
              <a:ext uri="{FF2B5EF4-FFF2-40B4-BE49-F238E27FC236}">
                <a16:creationId xmlns:a16="http://schemas.microsoft.com/office/drawing/2014/main" id="{E148289D-AC29-C9DB-A7F2-20E1F16B8DCB}"/>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rot="2569458">
            <a:off x="6314152" y="2890745"/>
            <a:ext cx="352250" cy="299983"/>
          </a:xfrm>
          <a:prstGeom prst="rect">
            <a:avLst/>
          </a:prstGeom>
        </p:spPr>
      </p:pic>
      <p:cxnSp>
        <p:nvCxnSpPr>
          <p:cNvPr id="26" name="Straight Arrow Connector 25">
            <a:extLst>
              <a:ext uri="{FF2B5EF4-FFF2-40B4-BE49-F238E27FC236}">
                <a16:creationId xmlns:a16="http://schemas.microsoft.com/office/drawing/2014/main" id="{CD5F1895-FE7F-0B36-52D2-3824ADB061E7}"/>
              </a:ext>
            </a:extLst>
          </p:cNvPr>
          <p:cNvCxnSpPr>
            <a:cxnSpLocks/>
          </p:cNvCxnSpPr>
          <p:nvPr/>
        </p:nvCxnSpPr>
        <p:spPr>
          <a:xfrm flipV="1">
            <a:off x="6027780" y="3138401"/>
            <a:ext cx="152738" cy="231196"/>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7" name="Picture 16" descr="A picture containing text, pool ball&#10;&#10;Description automatically generated">
            <a:extLst>
              <a:ext uri="{FF2B5EF4-FFF2-40B4-BE49-F238E27FC236}">
                <a16:creationId xmlns:a16="http://schemas.microsoft.com/office/drawing/2014/main" id="{A0741B18-C673-E570-6BE1-C2E8CDF57C22}"/>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rot="18745720">
            <a:off x="5890757" y="3234292"/>
            <a:ext cx="352250" cy="299983"/>
          </a:xfrm>
          <a:prstGeom prst="rect">
            <a:avLst/>
          </a:prstGeom>
        </p:spPr>
      </p:pic>
      <p:sp>
        <p:nvSpPr>
          <p:cNvPr id="35" name="TextBox 34">
            <a:extLst>
              <a:ext uri="{FF2B5EF4-FFF2-40B4-BE49-F238E27FC236}">
                <a16:creationId xmlns:a16="http://schemas.microsoft.com/office/drawing/2014/main" id="{2D71203F-9BE1-8011-0342-FC3F454F7881}"/>
              </a:ext>
            </a:extLst>
          </p:cNvPr>
          <p:cNvSpPr txBox="1"/>
          <p:nvPr/>
        </p:nvSpPr>
        <p:spPr>
          <a:xfrm>
            <a:off x="6584061" y="3410563"/>
            <a:ext cx="2345836" cy="954107"/>
          </a:xfrm>
          <a:prstGeom prst="rect">
            <a:avLst/>
          </a:prstGeom>
          <a:noFill/>
        </p:spPr>
        <p:txBody>
          <a:bodyPr wrap="square" rtlCol="0">
            <a:spAutoFit/>
          </a:bodyPr>
          <a:lstStyle/>
          <a:p>
            <a:r>
              <a:rPr lang="en-US" i="1" dirty="0">
                <a:latin typeface="+mn-lt"/>
              </a:rPr>
              <a:t>Light nuclei colliding in the electron cloud of a heavy nucleolus could lead to significant enhancement.  </a:t>
            </a:r>
          </a:p>
        </p:txBody>
      </p:sp>
    </p:spTree>
    <p:extLst>
      <p:ext uri="{BB962C8B-B14F-4D97-AF65-F5344CB8AC3E}">
        <p14:creationId xmlns:p14="http://schemas.microsoft.com/office/powerpoint/2010/main" val="3864145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36185" y="4701643"/>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46</a:t>
            </a:fld>
            <a:endParaRPr kern="1200" dirty="0">
              <a:solidFill>
                <a:srgbClr val="44546A"/>
              </a:solidFill>
            </a:endParaRPr>
          </a:p>
        </p:txBody>
      </p:sp>
      <p:sp>
        <p:nvSpPr>
          <p:cNvPr id="47" name="TextBox 46">
            <a:extLst>
              <a:ext uri="{FF2B5EF4-FFF2-40B4-BE49-F238E27FC236}">
                <a16:creationId xmlns:a16="http://schemas.microsoft.com/office/drawing/2014/main" id="{573D91D9-7B67-A90D-65AE-F115A160CF82}"/>
              </a:ext>
            </a:extLst>
          </p:cNvPr>
          <p:cNvSpPr txBox="1"/>
          <p:nvPr/>
        </p:nvSpPr>
        <p:spPr>
          <a:xfrm>
            <a:off x="329608" y="135588"/>
            <a:ext cx="10123381" cy="548740"/>
          </a:xfrm>
          <a:prstGeom prst="rect">
            <a:avLst/>
          </a:prstGeom>
          <a:noFill/>
        </p:spPr>
        <p:txBody>
          <a:bodyPr wrap="square" rtlCol="0">
            <a:spAutoFit/>
          </a:bodyPr>
          <a:lstStyle/>
          <a:p>
            <a:pPr defTabSz="685800">
              <a:buClrTx/>
            </a:pPr>
            <a:r>
              <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rPr>
              <a:t>Conclusion and Outlook</a:t>
            </a:r>
            <a:endParaRPr lang="en-US" sz="29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endParaRPr>
          </a:p>
        </p:txBody>
      </p:sp>
      <p:sp>
        <p:nvSpPr>
          <p:cNvPr id="3" name="TextBox 2">
            <a:extLst>
              <a:ext uri="{FF2B5EF4-FFF2-40B4-BE49-F238E27FC236}">
                <a16:creationId xmlns:a16="http://schemas.microsoft.com/office/drawing/2014/main" id="{EB1B6FD5-875C-5F51-5E2E-0240A270E52C}"/>
              </a:ext>
            </a:extLst>
          </p:cNvPr>
          <p:cNvSpPr txBox="1"/>
          <p:nvPr/>
        </p:nvSpPr>
        <p:spPr>
          <a:xfrm>
            <a:off x="231006" y="4029108"/>
            <a:ext cx="8753879" cy="646331"/>
          </a:xfrm>
          <a:prstGeom prst="rect">
            <a:avLst/>
          </a:prstGeom>
          <a:noFill/>
        </p:spPr>
        <p:txBody>
          <a:bodyPr wrap="square">
            <a:spAutoFit/>
          </a:bodyPr>
          <a:lstStyle/>
          <a:p>
            <a:pPr lvl="1"/>
            <a:endParaRPr lang="en-US" sz="1800" b="0" i="0" dirty="0">
              <a:solidFill>
                <a:schemeClr val="tx1"/>
              </a:solidFill>
              <a:effectLst/>
              <a:latin typeface="+mn-lt"/>
            </a:endParaRPr>
          </a:p>
          <a:p>
            <a:endParaRPr lang="en-US" sz="1800" b="0" i="0" dirty="0">
              <a:solidFill>
                <a:schemeClr val="tx1"/>
              </a:solidFill>
              <a:effectLst/>
              <a:latin typeface="+mn-lt"/>
            </a:endParaRPr>
          </a:p>
        </p:txBody>
      </p:sp>
      <mc:AlternateContent xmlns:mc="http://schemas.openxmlformats.org/markup-compatibility/2006">
        <mc:Choice xmlns:a14="http://schemas.microsoft.com/office/drawing/2010/main" Requires="a14">
          <p:sp>
            <p:nvSpPr>
              <p:cNvPr id="2" name="Content Placeholder 2">
                <a:extLst>
                  <a:ext uri="{FF2B5EF4-FFF2-40B4-BE49-F238E27FC236}">
                    <a16:creationId xmlns:a16="http://schemas.microsoft.com/office/drawing/2014/main" id="{3CC66452-5FA0-35D9-BA55-58828645212A}"/>
                  </a:ext>
                </a:extLst>
              </p:cNvPr>
              <p:cNvSpPr txBox="1">
                <a:spLocks/>
              </p:cNvSpPr>
              <p:nvPr/>
            </p:nvSpPr>
            <p:spPr>
              <a:xfrm>
                <a:off x="133498" y="743905"/>
                <a:ext cx="8851387" cy="4140916"/>
              </a:xfrm>
              <a:prstGeom prst="rect">
                <a:avLst/>
              </a:prstGeom>
              <a:noFill/>
              <a:ln>
                <a:noFill/>
              </a:ln>
            </p:spPr>
            <p:txBody>
              <a:bodyPr spcFirstLastPara="1" vert="horz" wrap="square" lIns="91425" tIns="91425" rIns="91425" bIns="91425" rtlCol="0" anchor="t" anchorCtr="0">
                <a:normAutofit fontScale="85000" lnSpcReduction="20000"/>
              </a:bodyPr>
              <a:lstStyle>
                <a:lvl1pPr marL="457189" lvl="0" indent="-342892" algn="l" defTabSz="685800" rtl="0" eaLnBrk="1" latinLnBrk="0" hangingPunct="1">
                  <a:lnSpc>
                    <a:spcPct val="115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378" lvl="1" indent="-317492" algn="l" defTabSz="685800"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566" lvl="2" indent="-317492" algn="l" defTabSz="685800" rtl="0" eaLnBrk="1" latinLnBrk="0" hangingPunct="1">
                  <a:lnSpc>
                    <a:spcPct val="115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754" lvl="3"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5943" lvl="4"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132" lvl="5"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320" lvl="6"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509" lvl="7"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697" lvl="8" indent="-317492" algn="l" defTabSz="685800" rtl="0" eaLnBrk="1" latinLnBrk="0" hangingPunct="1">
                  <a:lnSpc>
                    <a:spcPct val="115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a:buClrTx/>
                </a:pPr>
                <a:r>
                  <a:rPr lang="en-US" sz="2400" dirty="0">
                    <a:solidFill>
                      <a:schemeClr val="tx1"/>
                    </a:solidFill>
                    <a:latin typeface="+mn-lt"/>
                  </a:rPr>
                  <a:t>W</a:t>
                </a:r>
                <a:r>
                  <a:rPr lang="en-US" sz="2400" b="0" i="0" dirty="0">
                    <a:solidFill>
                      <a:schemeClr val="tx1"/>
                    </a:solidFill>
                    <a:effectLst/>
                    <a:latin typeface="+mn-lt"/>
                  </a:rPr>
                  <a:t>e implemented </a:t>
                </a:r>
                <a:r>
                  <a:rPr lang="en-US" sz="2400" b="1" i="0" dirty="0">
                    <a:solidFill>
                      <a:schemeClr val="tx1"/>
                    </a:solidFill>
                    <a:effectLst/>
                    <a:latin typeface="+mn-lt"/>
                  </a:rPr>
                  <a:t>strong screening </a:t>
                </a:r>
                <a:r>
                  <a:rPr lang="en-US" sz="2400" i="0" dirty="0">
                    <a:solidFill>
                      <a:schemeClr val="tx1"/>
                    </a:solidFill>
                    <a:effectLst/>
                    <a:latin typeface="+mn-lt"/>
                  </a:rPr>
                  <a:t>in the </a:t>
                </a:r>
                <a14:m>
                  <m:oMath xmlns:m="http://schemas.openxmlformats.org/officeDocument/2006/math">
                    <m:sSup>
                      <m:sSupPr>
                        <m:ctrlPr>
                          <a:rPr lang="en-US" sz="2400" i="1" smtClean="0">
                            <a:solidFill>
                              <a:schemeClr val="tx1"/>
                            </a:solidFill>
                            <a:effectLst/>
                            <a:latin typeface="Cambria Math" panose="02040503050406030204" pitchFamily="18" charset="0"/>
                          </a:rPr>
                        </m:ctrlPr>
                      </m:sSupPr>
                      <m:e>
                        <m:r>
                          <a:rPr lang="en-US" sz="2400" b="0" i="1" smtClean="0">
                            <a:solidFill>
                              <a:schemeClr val="tx1"/>
                            </a:solidFill>
                            <a:effectLst/>
                            <a:latin typeface="Cambria Math" panose="02040503050406030204" pitchFamily="18" charset="0"/>
                          </a:rPr>
                          <m:t>𝑒</m:t>
                        </m:r>
                      </m:e>
                      <m:sup>
                        <m:r>
                          <a:rPr lang="en-US" sz="2400" b="0" i="1" smtClean="0">
                            <a:solidFill>
                              <a:schemeClr val="tx1"/>
                            </a:solidFill>
                            <a:effectLst/>
                            <a:latin typeface="Cambria Math" panose="02040503050406030204" pitchFamily="18" charset="0"/>
                          </a:rPr>
                          <m:t>+</m:t>
                        </m:r>
                      </m:sup>
                    </m:sSup>
                    <m:sSup>
                      <m:sSupPr>
                        <m:ctrlPr>
                          <a:rPr lang="en-US" sz="2400" i="1" smtClean="0">
                            <a:solidFill>
                              <a:schemeClr val="tx1"/>
                            </a:solidFill>
                            <a:effectLst/>
                            <a:latin typeface="Cambria Math" panose="02040503050406030204" pitchFamily="18" charset="0"/>
                          </a:rPr>
                        </m:ctrlPr>
                      </m:sSupPr>
                      <m:e>
                        <m:r>
                          <a:rPr lang="en-US" sz="2400" b="0" i="1" smtClean="0">
                            <a:solidFill>
                              <a:schemeClr val="tx1"/>
                            </a:solidFill>
                            <a:effectLst/>
                            <a:latin typeface="Cambria Math" panose="02040503050406030204" pitchFamily="18" charset="0"/>
                          </a:rPr>
                          <m:t>𝑒</m:t>
                        </m:r>
                      </m:e>
                      <m:sup>
                        <m:r>
                          <a:rPr lang="en-US" sz="2400" b="0" i="1" smtClean="0">
                            <a:solidFill>
                              <a:schemeClr val="tx1"/>
                            </a:solidFill>
                            <a:effectLst/>
                            <a:latin typeface="Cambria Math" panose="02040503050406030204" pitchFamily="18" charset="0"/>
                          </a:rPr>
                          <m:t>−</m:t>
                        </m:r>
                      </m:sup>
                    </m:sSup>
                  </m:oMath>
                </a14:m>
                <a:r>
                  <a:rPr lang="en-US" sz="2400" b="0" i="0" dirty="0">
                    <a:solidFill>
                      <a:schemeClr val="tx1"/>
                    </a:solidFill>
                    <a:effectLst/>
                    <a:latin typeface="+mn-lt"/>
                  </a:rPr>
                  <a:t> during BBN:</a:t>
                </a:r>
                <a:endParaRPr lang="en-US" dirty="0"/>
              </a:p>
              <a:p>
                <a:pPr lvl="1">
                  <a:buClrTx/>
                </a:pPr>
                <a:r>
                  <a:rPr lang="en-US" dirty="0"/>
                  <a:t>D</a:t>
                </a:r>
                <a:r>
                  <a:rPr lang="en-US" sz="1800" b="0" i="0" dirty="0">
                    <a:solidFill>
                      <a:schemeClr val="tx1"/>
                    </a:solidFill>
                    <a:effectLst/>
                    <a:latin typeface="+mn-lt"/>
                  </a:rPr>
                  <a:t>etermined the </a:t>
                </a:r>
                <a:r>
                  <a:rPr lang="en-US" sz="1800" b="1" i="0" dirty="0">
                    <a:solidFill>
                      <a:schemeClr val="tx1"/>
                    </a:solidFill>
                    <a:effectLst/>
                    <a:latin typeface="+mn-lt"/>
                  </a:rPr>
                  <a:t>short-range screening potential </a:t>
                </a:r>
                <a:r>
                  <a:rPr lang="en-US" sz="1800" b="0" i="0" dirty="0">
                    <a:solidFill>
                      <a:schemeClr val="tx1"/>
                    </a:solidFill>
                    <a:effectLst/>
                    <a:latin typeface="+mn-lt"/>
                  </a:rPr>
                  <a:t>relevant to quantum tunneling thermonuclear reactions.</a:t>
                </a:r>
              </a:p>
              <a:p>
                <a:pPr lvl="1">
                  <a:buClrTx/>
                </a:pPr>
                <a:r>
                  <a:rPr lang="en-US" b="1" dirty="0"/>
                  <a:t>Analytic</a:t>
                </a:r>
                <a:r>
                  <a:rPr lang="en-US" dirty="0"/>
                  <a:t> form of the screening mass in the </a:t>
                </a:r>
                <a:r>
                  <a:rPr lang="en-US" b="1" dirty="0"/>
                  <a:t>Ultra-relativistic</a:t>
                </a:r>
                <a:r>
                  <a:rPr lang="en-US" dirty="0"/>
                  <a:t> limit</a:t>
                </a:r>
              </a:p>
              <a:p>
                <a:pPr marL="596886" lvl="1" indent="0">
                  <a:buClrTx/>
                  <a:buNone/>
                </a:pPr>
                <a:endParaRPr lang="en-US" dirty="0"/>
              </a:p>
              <a:p>
                <a:pPr>
                  <a:buClrTx/>
                </a:pPr>
                <a:r>
                  <a:rPr lang="en-US" sz="2400" b="1" i="0" dirty="0">
                    <a:solidFill>
                      <a:schemeClr val="tx1"/>
                    </a:solidFill>
                    <a:effectLst/>
                    <a:latin typeface="+mn-lt"/>
                  </a:rPr>
                  <a:t>Fermi-</a:t>
                </a:r>
                <a:r>
                  <a:rPr lang="en-US" sz="2400" b="1" dirty="0">
                    <a:solidFill>
                      <a:schemeClr val="tx1"/>
                    </a:solidFill>
                    <a:latin typeface="+mn-lt"/>
                  </a:rPr>
                  <a:t>D</a:t>
                </a:r>
                <a:r>
                  <a:rPr lang="en-US" sz="2400" b="1" i="0" dirty="0">
                    <a:solidFill>
                      <a:schemeClr val="tx1"/>
                    </a:solidFill>
                    <a:effectLst/>
                    <a:latin typeface="+mn-lt"/>
                  </a:rPr>
                  <a:t>irac Statistics </a:t>
                </a:r>
                <a:r>
                  <a:rPr lang="en-US" sz="2400" i="0" dirty="0">
                    <a:solidFill>
                      <a:schemeClr val="tx1"/>
                    </a:solidFill>
                    <a:effectLst/>
                    <a:latin typeface="+mn-lt"/>
                  </a:rPr>
                  <a:t>is</a:t>
                </a:r>
                <a:r>
                  <a:rPr lang="en-US" sz="2400" b="0" i="0" dirty="0">
                    <a:solidFill>
                      <a:schemeClr val="tx1"/>
                    </a:solidFill>
                    <a:effectLst/>
                    <a:latin typeface="+mn-lt"/>
                  </a:rPr>
                  <a:t> necessary to accurately describe the strong screening polarization cloud during BBN:</a:t>
                </a:r>
              </a:p>
              <a:p>
                <a:pPr lvl="1">
                  <a:buClrTx/>
                </a:pPr>
                <a:r>
                  <a:rPr lang="en-US" sz="1900" b="1" dirty="0"/>
                  <a:t>Boltzmann</a:t>
                </a:r>
                <a:r>
                  <a:rPr lang="en-US" sz="1900" dirty="0"/>
                  <a:t> statistics </a:t>
                </a:r>
                <a:r>
                  <a:rPr lang="en-US" sz="1900" b="1" dirty="0"/>
                  <a:t>overestimates</a:t>
                </a:r>
                <a:r>
                  <a:rPr lang="en-US" sz="1900" dirty="0"/>
                  <a:t> the screening effect.</a:t>
                </a:r>
              </a:p>
              <a:p>
                <a:pPr lvl="1">
                  <a:buClrTx/>
                </a:pPr>
                <a:r>
                  <a:rPr lang="en-US" sz="1900" b="0" i="0" dirty="0">
                    <a:solidFill>
                      <a:schemeClr val="tx1"/>
                    </a:solidFill>
                    <a:effectLst/>
                    <a:latin typeface="+mn-lt"/>
                  </a:rPr>
                  <a:t>“</a:t>
                </a:r>
                <a:r>
                  <a:rPr lang="en-US" sz="1900" b="1" dirty="0"/>
                  <a:t>S</a:t>
                </a:r>
                <a:r>
                  <a:rPr lang="en-US" sz="1900" b="1" i="0" dirty="0">
                    <a:solidFill>
                      <a:schemeClr val="tx1"/>
                    </a:solidFill>
                    <a:effectLst/>
                    <a:latin typeface="+mn-lt"/>
                  </a:rPr>
                  <a:t>tepped shape</a:t>
                </a:r>
                <a:r>
                  <a:rPr lang="en-US" sz="1900" b="0" i="0" dirty="0">
                    <a:solidFill>
                      <a:schemeClr val="tx1"/>
                    </a:solidFill>
                    <a:effectLst/>
                    <a:latin typeface="+mn-lt"/>
                  </a:rPr>
                  <a:t>” of the potential, indicates that relying solely on screening energy near the </a:t>
                </a:r>
                <a:r>
                  <a:rPr lang="en-US" sz="1900" b="1" i="0" dirty="0">
                    <a:solidFill>
                      <a:schemeClr val="tx1"/>
                    </a:solidFill>
                    <a:effectLst/>
                    <a:latin typeface="+mn-lt"/>
                  </a:rPr>
                  <a:t>origin</a:t>
                </a:r>
                <a:r>
                  <a:rPr lang="en-US" sz="1900" b="0" i="0" dirty="0">
                    <a:solidFill>
                      <a:schemeClr val="tx1"/>
                    </a:solidFill>
                    <a:effectLst/>
                    <a:latin typeface="+mn-lt"/>
                  </a:rPr>
                  <a:t> can </a:t>
                </a:r>
                <a:r>
                  <a:rPr lang="en-US" sz="1900" b="1" i="0" dirty="0">
                    <a:solidFill>
                      <a:schemeClr val="tx1"/>
                    </a:solidFill>
                    <a:effectLst/>
                    <a:latin typeface="+mn-lt"/>
                  </a:rPr>
                  <a:t>overestimate</a:t>
                </a:r>
                <a:r>
                  <a:rPr lang="en-US" sz="1900" b="0" i="0" dirty="0">
                    <a:solidFill>
                      <a:schemeClr val="tx1"/>
                    </a:solidFill>
                    <a:effectLst/>
                    <a:latin typeface="+mn-lt"/>
                  </a:rPr>
                  <a:t> reaction rate enhancement.</a:t>
                </a:r>
              </a:p>
              <a:p>
                <a:pPr marL="596886" lvl="1" indent="0">
                  <a:buClrTx/>
                  <a:buNone/>
                </a:pPr>
                <a:endParaRPr lang="en-US" sz="1900" b="0" i="0" dirty="0">
                  <a:solidFill>
                    <a:schemeClr val="tx1"/>
                  </a:solidFill>
                  <a:effectLst/>
                  <a:latin typeface="+mn-lt"/>
                </a:endParaRPr>
              </a:p>
              <a:p>
                <a:pPr>
                  <a:buClrTx/>
                </a:pPr>
                <a:r>
                  <a:rPr lang="en-US" sz="2400" b="0" i="0" dirty="0">
                    <a:solidFill>
                      <a:schemeClr val="tx1"/>
                    </a:solidFill>
                    <a:effectLst/>
                    <a:latin typeface="+mn-lt"/>
                  </a:rPr>
                  <a:t>Strong screening enhancement of fusion is </a:t>
                </a:r>
                <a:r>
                  <a:rPr lang="en-US" sz="2400" b="1" i="0" dirty="0">
                    <a:solidFill>
                      <a:schemeClr val="tx1"/>
                    </a:solidFill>
                    <a:effectLst/>
                    <a:latin typeface="+mn-lt"/>
                  </a:rPr>
                  <a:t>nonlinear</a:t>
                </a:r>
                <a:r>
                  <a:rPr lang="en-US" sz="2400" b="0" i="0" dirty="0">
                    <a:solidFill>
                      <a:schemeClr val="tx1"/>
                    </a:solidFill>
                    <a:effectLst/>
                    <a:latin typeface="+mn-lt"/>
                  </a:rPr>
                  <a:t> in </a:t>
                </a:r>
                <a14:m>
                  <m:oMath xmlns:m="http://schemas.openxmlformats.org/officeDocument/2006/math">
                    <m:r>
                      <a:rPr lang="en-US" sz="2400" b="1" i="1" smtClean="0">
                        <a:solidFill>
                          <a:schemeClr val="tx1"/>
                        </a:solidFill>
                        <a:effectLst/>
                        <a:latin typeface="Cambria Math" panose="02040503050406030204" pitchFamily="18" charset="0"/>
                      </a:rPr>
                      <m:t>𝒁</m:t>
                    </m:r>
                  </m:oMath>
                </a14:m>
                <a:r>
                  <a:rPr lang="en-US" sz="2400" b="0" i="0" dirty="0">
                    <a:solidFill>
                      <a:schemeClr val="tx1"/>
                    </a:solidFill>
                    <a:effectLst/>
                    <a:latin typeface="+mn-lt"/>
                  </a:rPr>
                  <a:t>:</a:t>
                </a:r>
              </a:p>
              <a:p>
                <a:pPr lvl="1">
                  <a:buClrTx/>
                </a:pPr>
                <a:r>
                  <a:rPr lang="en-US" sz="1900" b="1" dirty="0"/>
                  <a:t>H</a:t>
                </a:r>
                <a:r>
                  <a:rPr lang="en-US" sz="1900" b="1" i="0" dirty="0">
                    <a:solidFill>
                      <a:schemeClr val="tx1"/>
                    </a:solidFill>
                    <a:effectLst/>
                    <a:latin typeface="+mn-lt"/>
                  </a:rPr>
                  <a:t>igh-Z elements </a:t>
                </a:r>
                <a:r>
                  <a:rPr lang="en-US" sz="1900" b="0" i="0" dirty="0">
                    <a:solidFill>
                      <a:schemeClr val="tx1"/>
                    </a:solidFill>
                    <a:effectLst/>
                    <a:latin typeface="+mn-lt"/>
                  </a:rPr>
                  <a:t>can be </a:t>
                </a:r>
                <a:r>
                  <a:rPr lang="en-US" sz="1900" b="1" i="0" dirty="0">
                    <a:solidFill>
                      <a:schemeClr val="tx1"/>
                    </a:solidFill>
                    <a:effectLst/>
                    <a:latin typeface="+mn-lt"/>
                  </a:rPr>
                  <a:t>enhanced</a:t>
                </a:r>
                <a:r>
                  <a:rPr lang="en-US" sz="1900" b="0" i="0" dirty="0">
                    <a:solidFill>
                      <a:schemeClr val="tx1"/>
                    </a:solidFill>
                    <a:effectLst/>
                    <a:latin typeface="+mn-lt"/>
                  </a:rPr>
                  <a:t> while </a:t>
                </a:r>
                <a:r>
                  <a:rPr lang="en-US" sz="1900" i="0" dirty="0">
                    <a:solidFill>
                      <a:schemeClr val="tx1"/>
                    </a:solidFill>
                    <a:effectLst/>
                    <a:latin typeface="+mn-lt"/>
                  </a:rPr>
                  <a:t>leaving</a:t>
                </a:r>
                <a:r>
                  <a:rPr lang="en-US" sz="1900" b="1" i="0" dirty="0">
                    <a:solidFill>
                      <a:schemeClr val="tx1"/>
                    </a:solidFill>
                    <a:effectLst/>
                    <a:latin typeface="+mn-lt"/>
                  </a:rPr>
                  <a:t> lower-z elements </a:t>
                </a:r>
                <a:r>
                  <a:rPr lang="en-US" sz="1900" b="0" i="0" dirty="0">
                    <a:solidFill>
                      <a:schemeClr val="tx1"/>
                    </a:solidFill>
                    <a:effectLst/>
                    <a:latin typeface="+mn-lt"/>
                  </a:rPr>
                  <a:t>relatively </a:t>
                </a:r>
                <a:r>
                  <a:rPr lang="en-US" sz="1900" b="1" i="0" dirty="0">
                    <a:solidFill>
                      <a:schemeClr val="tx1"/>
                    </a:solidFill>
                    <a:effectLst/>
                    <a:latin typeface="+mn-lt"/>
                  </a:rPr>
                  <a:t>unaffected</a:t>
                </a:r>
              </a:p>
              <a:p>
                <a:pPr lvl="1">
                  <a:buClrTx/>
                </a:pPr>
                <a:r>
                  <a:rPr lang="en-US" sz="1900" b="0" i="0" dirty="0">
                    <a:solidFill>
                      <a:schemeClr val="tx1"/>
                    </a:solidFill>
                    <a:effectLst/>
                    <a:latin typeface="+mn-lt"/>
                  </a:rPr>
                  <a:t>Potential </a:t>
                </a:r>
                <a:r>
                  <a:rPr lang="en-US" sz="1900" b="1" i="0" dirty="0">
                    <a:solidFill>
                      <a:schemeClr val="tx1"/>
                    </a:solidFill>
                    <a:effectLst/>
                    <a:latin typeface="+mn-lt"/>
                  </a:rPr>
                  <a:t>relevance</a:t>
                </a:r>
                <a:r>
                  <a:rPr lang="en-US" sz="1900" b="0" i="0" dirty="0">
                    <a:solidFill>
                      <a:schemeClr val="tx1"/>
                    </a:solidFill>
                    <a:effectLst/>
                    <a:latin typeface="+mn-lt"/>
                  </a:rPr>
                  <a:t> to the observed </a:t>
                </a:r>
                <a:r>
                  <a:rPr lang="en-US" sz="1900" b="1" i="0" dirty="0">
                    <a:solidFill>
                      <a:schemeClr val="tx1"/>
                    </a:solidFill>
                    <a:effectLst/>
                    <a:latin typeface="+mn-lt"/>
                  </a:rPr>
                  <a:t>lithium</a:t>
                </a:r>
                <a:r>
                  <a:rPr lang="en-US" sz="1900" b="0" i="0" dirty="0">
                    <a:solidFill>
                      <a:schemeClr val="tx1"/>
                    </a:solidFill>
                    <a:effectLst/>
                    <a:latin typeface="+mn-lt"/>
                  </a:rPr>
                  <a:t> </a:t>
                </a:r>
                <a:r>
                  <a:rPr lang="en-US" sz="1900" b="1" i="0" dirty="0">
                    <a:solidFill>
                      <a:schemeClr val="tx1"/>
                    </a:solidFill>
                    <a:effectLst/>
                    <a:latin typeface="+mn-lt"/>
                  </a:rPr>
                  <a:t>under-abundance</a:t>
                </a:r>
                <a:r>
                  <a:rPr lang="en-US" sz="1900" b="0" i="0" dirty="0">
                    <a:solidFill>
                      <a:schemeClr val="tx1"/>
                    </a:solidFill>
                    <a:effectLst/>
                    <a:latin typeface="+mn-lt"/>
                  </a:rPr>
                  <a:t>.</a:t>
                </a:r>
              </a:p>
              <a:p>
                <a:pPr lvl="1">
                  <a:buClrTx/>
                </a:pPr>
                <a:r>
                  <a:rPr lang="en-US" sz="1900" b="0" i="0" dirty="0">
                    <a:solidFill>
                      <a:schemeClr val="tx1"/>
                    </a:solidFill>
                    <a:effectLst/>
                    <a:latin typeface="+mn-lt"/>
                  </a:rPr>
                  <a:t>Strong screening of </a:t>
                </a:r>
                <a:r>
                  <a:rPr lang="en-US" sz="1900" b="1" dirty="0"/>
                  <a:t>h</a:t>
                </a:r>
                <a:r>
                  <a:rPr lang="en-US" sz="1900" b="1" i="0" dirty="0">
                    <a:solidFill>
                      <a:schemeClr val="tx1"/>
                    </a:solidFill>
                    <a:effectLst/>
                    <a:latin typeface="+mn-lt"/>
                  </a:rPr>
                  <a:t>eavy</a:t>
                </a:r>
                <a:r>
                  <a:rPr lang="en-US" sz="1900" b="0" i="0" dirty="0">
                    <a:solidFill>
                      <a:schemeClr val="tx1"/>
                    </a:solidFill>
                    <a:effectLst/>
                    <a:latin typeface="+mn-lt"/>
                  </a:rPr>
                  <a:t> </a:t>
                </a:r>
                <a:r>
                  <a:rPr lang="en-US" sz="1900" b="1" dirty="0"/>
                  <a:t>n</a:t>
                </a:r>
                <a:r>
                  <a:rPr lang="en-US" sz="1900" b="1" i="0" dirty="0">
                    <a:solidFill>
                      <a:schemeClr val="tx1"/>
                    </a:solidFill>
                    <a:effectLst/>
                    <a:latin typeface="+mn-lt"/>
                  </a:rPr>
                  <a:t>uclei</a:t>
                </a:r>
                <a:r>
                  <a:rPr lang="en-US" sz="1900" b="0" i="0" dirty="0">
                    <a:solidFill>
                      <a:schemeClr val="tx1"/>
                    </a:solidFill>
                    <a:effectLst/>
                    <a:latin typeface="+mn-lt"/>
                  </a:rPr>
                  <a:t> could be of interest in the context of </a:t>
                </a:r>
                <a:r>
                  <a:rPr lang="en-US" sz="1900" b="1" i="0" dirty="0">
                    <a:solidFill>
                      <a:schemeClr val="tx1"/>
                    </a:solidFill>
                    <a:effectLst/>
                    <a:latin typeface="+mn-lt"/>
                  </a:rPr>
                  <a:t>laser fusion</a:t>
                </a:r>
                <a:r>
                  <a:rPr lang="en-US" sz="1900" b="0" i="0" dirty="0">
                    <a:solidFill>
                      <a:schemeClr val="tx1"/>
                    </a:solidFill>
                    <a:effectLst/>
                    <a:latin typeface="+mn-lt"/>
                  </a:rPr>
                  <a:t>.</a:t>
                </a:r>
              </a:p>
              <a:p>
                <a:pPr>
                  <a:buClrTx/>
                </a:pPr>
                <a:endParaRPr lang="en-US" dirty="0"/>
              </a:p>
            </p:txBody>
          </p:sp>
        </mc:Choice>
        <mc:Fallback>
          <p:sp>
            <p:nvSpPr>
              <p:cNvPr id="2" name="Content Placeholder 2">
                <a:extLst>
                  <a:ext uri="{FF2B5EF4-FFF2-40B4-BE49-F238E27FC236}">
                    <a16:creationId xmlns:a16="http://schemas.microsoft.com/office/drawing/2014/main" id="{3CC66452-5FA0-35D9-BA55-58828645212A}"/>
                  </a:ext>
                </a:extLst>
              </p:cNvPr>
              <p:cNvSpPr txBox="1">
                <a:spLocks noRot="1" noChangeAspect="1" noMove="1" noResize="1" noEditPoints="1" noAdjustHandles="1" noChangeArrowheads="1" noChangeShapeType="1" noTextEdit="1"/>
              </p:cNvSpPr>
              <p:nvPr/>
            </p:nvSpPr>
            <p:spPr>
              <a:xfrm>
                <a:off x="133498" y="743905"/>
                <a:ext cx="8851387" cy="4140916"/>
              </a:xfrm>
              <a:prstGeom prst="rect">
                <a:avLst/>
              </a:prstGeom>
              <a:blipFill>
                <a:blip r:embed="rId3"/>
                <a:stretch>
                  <a:fillRect/>
                </a:stretch>
              </a:blipFill>
              <a:ln>
                <a:noFill/>
              </a:ln>
            </p:spPr>
            <p:txBody>
              <a:bodyPr/>
              <a:lstStyle/>
              <a:p>
                <a:r>
                  <a:rPr lang="en-US">
                    <a:noFill/>
                  </a:rPr>
                  <a:t> </a:t>
                </a:r>
              </a:p>
            </p:txBody>
          </p:sp>
        </mc:Fallback>
      </mc:AlternateContent>
      <p:grpSp>
        <p:nvGrpSpPr>
          <p:cNvPr id="4" name="Group 3">
            <a:extLst>
              <a:ext uri="{FF2B5EF4-FFF2-40B4-BE49-F238E27FC236}">
                <a16:creationId xmlns:a16="http://schemas.microsoft.com/office/drawing/2014/main" id="{2DEAEF33-0955-8D36-BC2C-E943462477F9}"/>
              </a:ext>
            </a:extLst>
          </p:cNvPr>
          <p:cNvGrpSpPr/>
          <p:nvPr/>
        </p:nvGrpSpPr>
        <p:grpSpPr>
          <a:xfrm>
            <a:off x="6285615" y="1431156"/>
            <a:ext cx="2575694" cy="505326"/>
            <a:chOff x="882650" y="3892550"/>
            <a:chExt cx="3757369" cy="717550"/>
          </a:xfrm>
        </p:grpSpPr>
        <p:pic>
          <p:nvPicPr>
            <p:cNvPr id="5" name="Picture 6">
              <a:extLst>
                <a:ext uri="{FF2B5EF4-FFF2-40B4-BE49-F238E27FC236}">
                  <a16:creationId xmlns:a16="http://schemas.microsoft.com/office/drawing/2014/main" id="{B6923B79-4486-EC4A-7C05-B70AEEDC7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191" y="3955594"/>
              <a:ext cx="3637809" cy="574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EE3FFBFD-F0BF-50BF-4C10-CEDAB4B9B56A}"/>
                </a:ext>
              </a:extLst>
            </p:cNvPr>
            <p:cNvSpPr/>
            <p:nvPr/>
          </p:nvSpPr>
          <p:spPr>
            <a:xfrm>
              <a:off x="882650" y="3892550"/>
              <a:ext cx="3757369" cy="717550"/>
            </a:xfrm>
            <a:prstGeom prst="roundRect">
              <a:avLst/>
            </a:prstGeom>
            <a:noFill/>
            <a:ln w="190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880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9BBAAF-DEAA-BD7B-03B3-5172BEFDF74B}"/>
              </a:ext>
            </a:extLst>
          </p:cNvPr>
          <p:cNvSpPr>
            <a:spLocks noGrp="1"/>
          </p:cNvSpPr>
          <p:nvPr>
            <p:ph type="sldNum" sz="quarter" idx="12"/>
          </p:nvPr>
        </p:nvSpPr>
        <p:spPr>
          <a:xfrm>
            <a:off x="6725964" y="4752578"/>
            <a:ext cx="2057400" cy="273844"/>
          </a:xfrm>
        </p:spPr>
        <p:txBody>
          <a:bodyPr/>
          <a:lstStyle/>
          <a:p>
            <a:pPr defTabSz="685800">
              <a:buClrTx/>
            </a:pPr>
            <a:fld id="{F127F758-B098-496B-B978-87D473D39B44}" type="slidenum">
              <a:rPr lang="en-US" kern="1200">
                <a:solidFill>
                  <a:prstClr val="black">
                    <a:tint val="75000"/>
                  </a:prstClr>
                </a:solidFill>
                <a:latin typeface="Calibri" panose="020F0502020204030204"/>
                <a:ea typeface="+mn-ea"/>
                <a:cs typeface="+mn-cs"/>
              </a:rPr>
              <a:pPr defTabSz="685800">
                <a:buClrTx/>
              </a:pPr>
              <a:t>47</a:t>
            </a:fld>
            <a:endParaRPr lang="en-US" kern="1200" dirty="0">
              <a:solidFill>
                <a:prstClr val="black">
                  <a:tint val="75000"/>
                </a:prstClr>
              </a:solidFill>
              <a:latin typeface="Calibri" panose="020F0502020204030204"/>
              <a:ea typeface="+mn-ea"/>
              <a:cs typeface="+mn-cs"/>
            </a:endParaRPr>
          </a:p>
        </p:txBody>
      </p:sp>
      <p:sp>
        <p:nvSpPr>
          <p:cNvPr id="9" name="TextBox 8">
            <a:extLst>
              <a:ext uri="{FF2B5EF4-FFF2-40B4-BE49-F238E27FC236}">
                <a16:creationId xmlns:a16="http://schemas.microsoft.com/office/drawing/2014/main" id="{AB8248CB-BF61-7A3D-9DDE-6C0D1546C88B}"/>
              </a:ext>
            </a:extLst>
          </p:cNvPr>
          <p:cNvSpPr txBox="1"/>
          <p:nvPr/>
        </p:nvSpPr>
        <p:spPr>
          <a:xfrm>
            <a:off x="2429519" y="1812676"/>
            <a:ext cx="5017060" cy="1107996"/>
          </a:xfrm>
          <a:prstGeom prst="rect">
            <a:avLst/>
          </a:prstGeom>
          <a:noFill/>
        </p:spPr>
        <p:txBody>
          <a:bodyPr wrap="square" rtlCol="0">
            <a:spAutoFit/>
          </a:bodyPr>
          <a:lstStyle/>
          <a:p>
            <a:pPr defTabSz="685800">
              <a:buClrTx/>
            </a:pPr>
            <a:r>
              <a:rPr lang="en-US" sz="66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Thank You</a:t>
            </a:r>
          </a:p>
        </p:txBody>
      </p:sp>
      <p:pic>
        <p:nvPicPr>
          <p:cNvPr id="18" name="Google Shape;103;p25">
            <a:extLst>
              <a:ext uri="{FF2B5EF4-FFF2-40B4-BE49-F238E27FC236}">
                <a16:creationId xmlns:a16="http://schemas.microsoft.com/office/drawing/2014/main" id="{D5397B38-90FC-C26F-F875-B42FD16D4F0A}"/>
              </a:ext>
            </a:extLst>
          </p:cNvPr>
          <p:cNvPicPr preferRelativeResize="0"/>
          <p:nvPr/>
        </p:nvPicPr>
        <p:blipFill>
          <a:blip r:embed="rId2">
            <a:alphaModFix/>
          </a:blip>
          <a:stretch>
            <a:fillRect/>
          </a:stretch>
        </p:blipFill>
        <p:spPr>
          <a:xfrm>
            <a:off x="2974867" y="3328157"/>
            <a:ext cx="2828341" cy="670291"/>
          </a:xfrm>
          <a:prstGeom prst="rect">
            <a:avLst/>
          </a:prstGeom>
          <a:noFill/>
          <a:ln>
            <a:noFill/>
          </a:ln>
        </p:spPr>
      </p:pic>
    </p:spTree>
    <p:extLst>
      <p:ext uri="{BB962C8B-B14F-4D97-AF65-F5344CB8AC3E}">
        <p14:creationId xmlns:p14="http://schemas.microsoft.com/office/powerpoint/2010/main" val="1249616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48719" y="316233"/>
            <a:ext cx="8520600" cy="572700"/>
          </a:xfrm>
        </p:spPr>
        <p:txBody>
          <a:bodyPr>
            <a:normAutofit fontScale="90000"/>
          </a:bodyPr>
          <a:lstStyle/>
          <a:p>
            <a:r>
              <a:rPr lang="en-US" dirty="0"/>
              <a:t>Method of Numerical Solution - Check</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8520600" cy="3734677"/>
              </a:xfrm>
            </p:spPr>
            <p:txBody>
              <a:bodyPr>
                <a:normAutofit/>
              </a:bodyPr>
              <a:lstStyle/>
              <a:p>
                <a:pPr marL="114297" indent="0">
                  <a:buNone/>
                </a:pPr>
                <a:r>
                  <a:rPr lang="en-US" sz="1800" dirty="0"/>
                  <a:t>We then check the numerical result by integrating it to find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oMath>
                </a14:m>
                <a:r>
                  <a:rPr lang="en-US" sz="1800" dirty="0"/>
                  <a:t> and comparing it to the large distance fall-off </a:t>
                </a:r>
              </a:p>
              <a:p>
                <a:pPr marL="114297" indent="0">
                  <a:buNone/>
                </a:pPr>
                <a:endParaRPr lang="en-US" sz="1800" dirty="0"/>
              </a:p>
              <a:p>
                <a:pPr marL="114297" indent="0">
                  <a:buNone/>
                </a:pPr>
                <a:endParaRPr lang="en-US" sz="1800" dirty="0"/>
              </a:p>
              <a:p>
                <a:pPr marL="114297" indent="0">
                  <a:buNone/>
                </a:pPr>
                <a:endParaRPr lang="en-US" sz="1800" dirty="0"/>
              </a:p>
              <a:p>
                <a:pPr marL="114297" indent="0">
                  <a:buNone/>
                </a:pPr>
                <a:endParaRPr lang="en-US" sz="1800" dirty="0"/>
              </a:p>
              <a:p>
                <a:pPr marL="114297" indent="0">
                  <a:buNone/>
                </a:pPr>
                <a:endParaRPr lang="en-US" sz="1800" dirty="0"/>
              </a:p>
            </p:txBody>
          </p:sp>
        </mc:Choice>
        <mc:Fallback xmlns="">
          <p:sp>
            <p:nvSpPr>
              <p:cNvPr id="3" name="Text Placeholder 2">
                <a:extLst>
                  <a:ext uri="{FF2B5EF4-FFF2-40B4-BE49-F238E27FC236}">
                    <a16:creationId xmlns:a16="http://schemas.microsoft.com/office/drawing/2014/main" id="{12A65DCA-B187-90DE-CC9B-468108266A42}"/>
                  </a:ext>
                </a:extLst>
              </p:cNvPr>
              <p:cNvSpPr>
                <a:spLocks noGrp="1" noRot="1" noChangeAspect="1" noMove="1" noResize="1" noEditPoints="1" noAdjustHandles="1" noChangeArrowheads="1" noChangeShapeType="1" noTextEdit="1"/>
              </p:cNvSpPr>
              <p:nvPr>
                <p:ph type="body" idx="1"/>
              </p:nvPr>
            </p:nvSpPr>
            <p:spPr>
              <a:xfrm>
                <a:off x="311700" y="928540"/>
                <a:ext cx="8520600" cy="3734677"/>
              </a:xfrm>
              <a:blipFill>
                <a:blip r:embed="rId2"/>
                <a:stretch>
                  <a:fillRect r="-12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48</a:t>
            </a:fld>
            <a:endParaRPr lang="en"/>
          </a:p>
        </p:txBody>
      </p:sp>
      <p:pic>
        <p:nvPicPr>
          <p:cNvPr id="6" name="Picture 5">
            <a:extLst>
              <a:ext uri="{FF2B5EF4-FFF2-40B4-BE49-F238E27FC236}">
                <a16:creationId xmlns:a16="http://schemas.microsoft.com/office/drawing/2014/main" id="{ACF22B32-8E14-CC04-06E9-A9DCAB7C6FE0}"/>
              </a:ext>
            </a:extLst>
          </p:cNvPr>
          <p:cNvPicPr>
            <a:picLocks noChangeAspect="1"/>
          </p:cNvPicPr>
          <p:nvPr/>
        </p:nvPicPr>
        <p:blipFill rotWithShape="1">
          <a:blip r:embed="rId3"/>
          <a:srcRect r="8306"/>
          <a:stretch/>
        </p:blipFill>
        <p:spPr>
          <a:xfrm>
            <a:off x="482204" y="1822264"/>
            <a:ext cx="6988119" cy="583622"/>
          </a:xfrm>
          <a:prstGeom prst="rect">
            <a:avLst/>
          </a:prstGeom>
        </p:spPr>
      </p:pic>
      <p:pic>
        <p:nvPicPr>
          <p:cNvPr id="9" name="Picture 8">
            <a:extLst>
              <a:ext uri="{FF2B5EF4-FFF2-40B4-BE49-F238E27FC236}">
                <a16:creationId xmlns:a16="http://schemas.microsoft.com/office/drawing/2014/main" id="{7A63EF50-9CDA-DA22-DB1E-6EA0680FAD3F}"/>
              </a:ext>
            </a:extLst>
          </p:cNvPr>
          <p:cNvPicPr>
            <a:picLocks noChangeAspect="1"/>
          </p:cNvPicPr>
          <p:nvPr/>
        </p:nvPicPr>
        <p:blipFill>
          <a:blip r:embed="rId4"/>
          <a:stretch>
            <a:fillRect/>
          </a:stretch>
        </p:blipFill>
        <p:spPr>
          <a:xfrm>
            <a:off x="1768078" y="2543491"/>
            <a:ext cx="6923076" cy="696200"/>
          </a:xfrm>
          <a:prstGeom prst="rect">
            <a:avLst/>
          </a:prstGeom>
        </p:spPr>
      </p:pic>
      <p:sp>
        <p:nvSpPr>
          <p:cNvPr id="10" name="Arrow: Right 9">
            <a:extLst>
              <a:ext uri="{FF2B5EF4-FFF2-40B4-BE49-F238E27FC236}">
                <a16:creationId xmlns:a16="http://schemas.microsoft.com/office/drawing/2014/main" id="{5B42ED89-DF14-508B-F4B1-EA8C8CEB1727}"/>
              </a:ext>
            </a:extLst>
          </p:cNvPr>
          <p:cNvSpPr/>
          <p:nvPr/>
        </p:nvSpPr>
        <p:spPr>
          <a:xfrm>
            <a:off x="725091" y="2779236"/>
            <a:ext cx="842963" cy="310753"/>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8E0051-B6A5-7F99-4199-D0AA5264EA31}"/>
                  </a:ext>
                </a:extLst>
              </p:cNvPr>
              <p:cNvSpPr txBox="1"/>
              <p:nvPr/>
            </p:nvSpPr>
            <p:spPr>
              <a:xfrm>
                <a:off x="1865053" y="3412075"/>
                <a:ext cx="5900270" cy="436338"/>
              </a:xfrm>
              <a:prstGeom prst="rect">
                <a:avLst/>
              </a:prstGeom>
              <a:noFill/>
            </p:spPr>
            <p:txBody>
              <a:bodyPr wrap="none" lIns="0" tIns="0" rIns="0" bIns="0" rtlCol="0">
                <a:spAutoFit/>
              </a:bodyPr>
              <a:lstStyle/>
              <a:p>
                <a14:m>
                  <m:oMath xmlns:m="http://schemas.openxmlformats.org/officeDocument/2006/math">
                    <m:r>
                      <a:rPr lang="en-US" sz="1800" i="1">
                        <a:latin typeface="Cambria Math" panose="02040503050406030204" pitchFamily="18" charset="0"/>
                      </a:rPr>
                      <m:t>𝜙</m:t>
                    </m:r>
                    <m:d>
                      <m:dPr>
                        <m:ctrlPr>
                          <a:rPr lang="en-US" sz="1800" i="1">
                            <a:latin typeface="Cambria Math" panose="02040503050406030204" pitchFamily="18" charset="0"/>
                          </a:rPr>
                        </m:ctrlPr>
                      </m:dPr>
                      <m:e>
                        <m:r>
                          <a:rPr lang="en-US" sz="1800" i="1">
                            <a:latin typeface="Cambria Math" panose="02040503050406030204" pitchFamily="18" charset="0"/>
                          </a:rPr>
                          <m:t>𝑟</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𝑚</m:t>
                                </m:r>
                              </m:e>
                              <m:sub>
                                <m:r>
                                  <a:rPr lang="en-US" sz="1800" i="1">
                                    <a:latin typeface="Cambria Math" panose="02040503050406030204" pitchFamily="18" charset="0"/>
                                  </a:rPr>
                                  <m:t>𝐷</m:t>
                                </m:r>
                              </m:sub>
                            </m:sSub>
                            <m:r>
                              <a:rPr lang="en-US" sz="1800" i="1">
                                <a:latin typeface="Cambria Math" panose="02040503050406030204" pitchFamily="18" charset="0"/>
                              </a:rPr>
                              <m:t>𝑟</m:t>
                            </m:r>
                          </m:sup>
                        </m:sSup>
                      </m:num>
                      <m:den>
                        <m:r>
                          <a:rPr lang="en-US" sz="1800" i="1">
                            <a:latin typeface="Cambria Math" panose="02040503050406030204" pitchFamily="18" charset="0"/>
                          </a:rPr>
                          <m:t>𝑟</m:t>
                        </m:r>
                      </m:den>
                    </m:f>
                  </m:oMath>
                </a14:m>
                <a:r>
                  <a:rPr lang="en-US" sz="1800" dirty="0"/>
                  <a:t>       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r>
                      <a:rPr lang="en-US" sz="1800">
                        <a:latin typeface="Cambria Math" panose="02040503050406030204" pitchFamily="18" charset="0"/>
                      </a:rPr>
                      <m:t>="</m:t>
                    </m:r>
                    <m:r>
                      <m:rPr>
                        <m:sty m:val="p"/>
                      </m:rPr>
                      <a:rPr lang="en-US" sz="1800">
                        <a:latin typeface="Cambria Math" panose="02040503050406030204" pitchFamily="18" charset="0"/>
                      </a:rPr>
                      <m:t>shooting</m:t>
                    </m:r>
                    <m:r>
                      <a:rPr lang="en-US" sz="1800">
                        <a:latin typeface="Cambria Math" panose="02040503050406030204" pitchFamily="18" charset="0"/>
                      </a:rPr>
                      <m:t> </m:t>
                    </m:r>
                    <m:r>
                      <m:rPr>
                        <m:sty m:val="p"/>
                      </m:rPr>
                      <a:rPr lang="en-US" sz="1800">
                        <a:latin typeface="Cambria Math" panose="02040503050406030204" pitchFamily="18" charset="0"/>
                      </a:rPr>
                      <m:t>coefficient</m:t>
                    </m:r>
                    <m:r>
                      <a:rPr lang="en-US" sz="1800">
                        <a:latin typeface="Cambria Math" panose="02040503050406030204" pitchFamily="18" charset="0"/>
                      </a:rPr>
                      <m:t>"</m:t>
                    </m:r>
                  </m:oMath>
                </a14:m>
                <a:r>
                  <a:rPr lang="en-US" sz="1800" dirty="0"/>
                  <a:t> </a:t>
                </a:r>
              </a:p>
            </p:txBody>
          </p:sp>
        </mc:Choice>
        <mc:Fallback xmlns="">
          <p:sp>
            <p:nvSpPr>
              <p:cNvPr id="11" name="TextBox 10">
                <a:extLst>
                  <a:ext uri="{FF2B5EF4-FFF2-40B4-BE49-F238E27FC236}">
                    <a16:creationId xmlns:a16="http://schemas.microsoft.com/office/drawing/2014/main" id="{578E0051-B6A5-7F99-4199-D0AA5264EA31}"/>
                  </a:ext>
                </a:extLst>
              </p:cNvPr>
              <p:cNvSpPr txBox="1">
                <a:spLocks noRot="1" noChangeAspect="1" noMove="1" noResize="1" noEditPoints="1" noAdjustHandles="1" noChangeArrowheads="1" noChangeShapeType="1" noTextEdit="1"/>
              </p:cNvSpPr>
              <p:nvPr/>
            </p:nvSpPr>
            <p:spPr>
              <a:xfrm>
                <a:off x="1865053" y="3412075"/>
                <a:ext cx="5900270" cy="436338"/>
              </a:xfrm>
              <a:prstGeom prst="rect">
                <a:avLst/>
              </a:prstGeom>
              <a:blipFill>
                <a:blip r:embed="rId5"/>
                <a:stretch>
                  <a:fillRect b="-18310"/>
                </a:stretch>
              </a:blipFill>
            </p:spPr>
            <p:txBody>
              <a:bodyPr/>
              <a:lstStyle/>
              <a:p>
                <a:r>
                  <a:rPr lang="en-US">
                    <a:noFill/>
                  </a:rPr>
                  <a:t> </a:t>
                </a:r>
              </a:p>
            </p:txBody>
          </p:sp>
        </mc:Fallback>
      </mc:AlternateContent>
      <p:sp>
        <p:nvSpPr>
          <p:cNvPr id="12" name="Arrow: Right 11">
            <a:extLst>
              <a:ext uri="{FF2B5EF4-FFF2-40B4-BE49-F238E27FC236}">
                <a16:creationId xmlns:a16="http://schemas.microsoft.com/office/drawing/2014/main" id="{88A43129-FBCF-E1D6-5386-30FD87953494}"/>
              </a:ext>
            </a:extLst>
          </p:cNvPr>
          <p:cNvSpPr/>
          <p:nvPr/>
        </p:nvSpPr>
        <p:spPr>
          <a:xfrm>
            <a:off x="725091" y="3565849"/>
            <a:ext cx="842963" cy="310753"/>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19420E5-816B-9280-2E52-994F2F50DE69}"/>
                  </a:ext>
                </a:extLst>
              </p:cNvPr>
              <p:cNvSpPr txBox="1"/>
              <p:nvPr/>
            </p:nvSpPr>
            <p:spPr>
              <a:xfrm>
                <a:off x="1471613" y="4324257"/>
                <a:ext cx="4572000" cy="391582"/>
              </a:xfrm>
              <a:prstGeom prst="rect">
                <a:avLst/>
              </a:prstGeom>
              <a:noFill/>
            </p:spPr>
            <p:txBody>
              <a:bodyPr wrap="square">
                <a:spAutoFit/>
              </a:bodyPr>
              <a:lstStyle/>
              <a:p>
                <a14:m>
                  <m:oMath xmlns:m="http://schemas.openxmlformats.org/officeDocument/2006/math">
                    <m:r>
                      <m:rPr>
                        <m:sty m:val="p"/>
                      </m:rPr>
                      <a:rPr lang="en-US" sz="1800">
                        <a:latin typeface="Cambria Math" panose="02040503050406030204" pitchFamily="18" charset="0"/>
                      </a:rPr>
                      <m:t>which</m:t>
                    </m:r>
                    <m:r>
                      <a:rPr lang="en-US" sz="1800">
                        <a:latin typeface="Cambria Math" panose="02040503050406030204" pitchFamily="18" charset="0"/>
                      </a:rPr>
                      <m:t> </m:t>
                    </m:r>
                    <m:r>
                      <m:rPr>
                        <m:sty m:val="p"/>
                      </m:rPr>
                      <a:rPr lang="en-US" sz="1800">
                        <a:latin typeface="Cambria Math" panose="02040503050406030204" pitchFamily="18" charset="0"/>
                      </a:rPr>
                      <m:t>gives</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r>
                      <a:rPr lang="en-US" sz="1800">
                        <a:latin typeface="Cambria Math" panose="02040503050406030204" pitchFamily="18" charset="0"/>
                      </a:rPr>
                      <m:t>=23.6396 </m:t>
                    </m:r>
                    <m:r>
                      <m:rPr>
                        <m:nor/>
                      </m:rPr>
                      <a:rPr lang="en-US" sz="1800" dirty="0"/>
                      <m:t>vs</m:t>
                    </m:r>
                    <m:r>
                      <m:rPr>
                        <m:nor/>
                      </m:rPr>
                      <a:rPr lang="en-US" sz="1800" dirty="0"/>
                      <m:t> 23.6392</m:t>
                    </m:r>
                  </m:oMath>
                </a14:m>
                <a:endParaRPr lang="en-US" sz="1800" dirty="0"/>
              </a:p>
            </p:txBody>
          </p:sp>
        </mc:Choice>
        <mc:Fallback xmlns="">
          <p:sp>
            <p:nvSpPr>
              <p:cNvPr id="14" name="TextBox 13">
                <a:extLst>
                  <a:ext uri="{FF2B5EF4-FFF2-40B4-BE49-F238E27FC236}">
                    <a16:creationId xmlns:a16="http://schemas.microsoft.com/office/drawing/2014/main" id="{B19420E5-816B-9280-2E52-994F2F50DE69}"/>
                  </a:ext>
                </a:extLst>
              </p:cNvPr>
              <p:cNvSpPr txBox="1">
                <a:spLocks noRot="1" noChangeAspect="1" noMove="1" noResize="1" noEditPoints="1" noAdjustHandles="1" noChangeArrowheads="1" noChangeShapeType="1" noTextEdit="1"/>
              </p:cNvSpPr>
              <p:nvPr/>
            </p:nvSpPr>
            <p:spPr>
              <a:xfrm>
                <a:off x="1471613" y="4324257"/>
                <a:ext cx="4572000" cy="391582"/>
              </a:xfrm>
              <a:prstGeom prst="rect">
                <a:avLst/>
              </a:prstGeom>
              <a:blipFill>
                <a:blip r:embed="rId6"/>
                <a:stretch>
                  <a:fillRect b="-923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3724BE0-3A1A-32ED-97FF-13650A6ECB6E}"/>
              </a:ext>
            </a:extLst>
          </p:cNvPr>
          <p:cNvPicPr>
            <a:picLocks noChangeAspect="1"/>
          </p:cNvPicPr>
          <p:nvPr/>
        </p:nvPicPr>
        <p:blipFill rotWithShape="1">
          <a:blip r:embed="rId3"/>
          <a:srcRect l="93086"/>
          <a:stretch/>
        </p:blipFill>
        <p:spPr>
          <a:xfrm>
            <a:off x="7463326" y="1822264"/>
            <a:ext cx="526913" cy="583622"/>
          </a:xfrm>
          <a:prstGeom prst="rect">
            <a:avLst/>
          </a:prstGeom>
        </p:spPr>
      </p:pic>
    </p:spTree>
    <p:extLst>
      <p:ext uri="{BB962C8B-B14F-4D97-AF65-F5344CB8AC3E}">
        <p14:creationId xmlns:p14="http://schemas.microsoft.com/office/powerpoint/2010/main" val="1621762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Cube 5">
            <a:extLst>
              <a:ext uri="{FF2B5EF4-FFF2-40B4-BE49-F238E27FC236}">
                <a16:creationId xmlns:a16="http://schemas.microsoft.com/office/drawing/2014/main" id="{08F59CAB-6C74-BA96-4442-88FFD98C3BC0}"/>
              </a:ext>
            </a:extLst>
          </p:cNvPr>
          <p:cNvSpPr/>
          <p:nvPr/>
        </p:nvSpPr>
        <p:spPr>
          <a:xfrm>
            <a:off x="6864049" y="883014"/>
            <a:ext cx="1875641" cy="1879244"/>
          </a:xfrm>
          <a:prstGeom prst="cube">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0" name="Google Shape;110;p2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49</a:t>
            </a:fld>
            <a:endParaRPr kern="1200" dirty="0">
              <a:solidFill>
                <a:srgbClr val="44546A"/>
              </a:solidFill>
            </a:endParaRPr>
          </a:p>
        </p:txBody>
      </p:sp>
      <p:sp>
        <p:nvSpPr>
          <p:cNvPr id="111" name="Google Shape;111;p26"/>
          <p:cNvSpPr/>
          <p:nvPr/>
        </p:nvSpPr>
        <p:spPr>
          <a:xfrm>
            <a:off x="5429253" y="2415355"/>
            <a:ext cx="122700" cy="255900"/>
          </a:xfrm>
          <a:prstGeom prst="rect">
            <a:avLst/>
          </a:prstGeom>
          <a:solidFill>
            <a:srgbClr val="FFFFFF"/>
          </a:solidFill>
          <a:ln>
            <a:noFill/>
          </a:ln>
        </p:spPr>
        <p:txBody>
          <a:bodyPr spcFirstLastPara="1" wrap="square" lIns="91425" tIns="91425" rIns="91425" bIns="91425" anchor="ctr" anchorCtr="0">
            <a:noAutofit/>
          </a:bodyPr>
          <a:lstStyle/>
          <a:p>
            <a:pPr defTabSz="685800">
              <a:buSzPts val="1400"/>
            </a:pPr>
            <a:endParaRPr kern="1200" dirty="0"/>
          </a:p>
        </p:txBody>
      </p:sp>
      <p:sp>
        <p:nvSpPr>
          <p:cNvPr id="11" name="TextBox 10">
            <a:extLst>
              <a:ext uri="{FF2B5EF4-FFF2-40B4-BE49-F238E27FC236}">
                <a16:creationId xmlns:a16="http://schemas.microsoft.com/office/drawing/2014/main" id="{09DDBC9A-B45B-58DA-4DA8-9FD07333C6CE}"/>
              </a:ext>
            </a:extLst>
          </p:cNvPr>
          <p:cNvSpPr txBox="1"/>
          <p:nvPr/>
        </p:nvSpPr>
        <p:spPr>
          <a:xfrm>
            <a:off x="213170" y="304339"/>
            <a:ext cx="5606278" cy="507831"/>
          </a:xfrm>
          <a:prstGeom prst="rect">
            <a:avLst/>
          </a:prstGeom>
          <a:noFill/>
        </p:spPr>
        <p:txBody>
          <a:bodyPr wrap="none" rtlCol="0">
            <a:spAutoFit/>
          </a:bodyPr>
          <a:lstStyle/>
          <a:p>
            <a:pPr defTabSz="685800">
              <a:buClrTx/>
            </a:pPr>
            <a:r>
              <a:rPr lang="en-US" sz="27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What do we mean by Hot and Dense?</a:t>
            </a:r>
          </a:p>
        </p:txBody>
      </p:sp>
      <p:sp>
        <p:nvSpPr>
          <p:cNvPr id="4" name="TextBox 3">
            <a:extLst>
              <a:ext uri="{FF2B5EF4-FFF2-40B4-BE49-F238E27FC236}">
                <a16:creationId xmlns:a16="http://schemas.microsoft.com/office/drawing/2014/main" id="{076FEB27-B6DA-CB0B-86A4-BAA53388F720}"/>
              </a:ext>
            </a:extLst>
          </p:cNvPr>
          <p:cNvSpPr txBox="1"/>
          <p:nvPr/>
        </p:nvSpPr>
        <p:spPr>
          <a:xfrm>
            <a:off x="7170429" y="2372116"/>
            <a:ext cx="665567" cy="253916"/>
          </a:xfrm>
          <a:prstGeom prst="rect">
            <a:avLst/>
          </a:prstGeom>
          <a:noFill/>
        </p:spPr>
        <p:txBody>
          <a:bodyPr wrap="none" rtlCol="0">
            <a:spAutoFit/>
          </a:bodyPr>
          <a:lstStyle/>
          <a:p>
            <a:r>
              <a:rPr lang="en-US" sz="1050" i="1" dirty="0"/>
              <a:t>positron</a:t>
            </a:r>
          </a:p>
        </p:txBody>
      </p:sp>
      <p:sp>
        <p:nvSpPr>
          <p:cNvPr id="5" name="TextBox 4">
            <a:extLst>
              <a:ext uri="{FF2B5EF4-FFF2-40B4-BE49-F238E27FC236}">
                <a16:creationId xmlns:a16="http://schemas.microsoft.com/office/drawing/2014/main" id="{DD114BDF-CA53-2432-CB4C-B5F69609BFE4}"/>
              </a:ext>
            </a:extLst>
          </p:cNvPr>
          <p:cNvSpPr txBox="1"/>
          <p:nvPr/>
        </p:nvSpPr>
        <p:spPr>
          <a:xfrm>
            <a:off x="7529421" y="1376757"/>
            <a:ext cx="665567" cy="253916"/>
          </a:xfrm>
          <a:prstGeom prst="rect">
            <a:avLst/>
          </a:prstGeom>
          <a:noFill/>
        </p:spPr>
        <p:txBody>
          <a:bodyPr wrap="none" rtlCol="0">
            <a:spAutoFit/>
          </a:bodyPr>
          <a:lstStyle/>
          <a:p>
            <a:r>
              <a:rPr lang="en-US" sz="1050" i="1" dirty="0"/>
              <a:t>electron</a:t>
            </a:r>
          </a:p>
        </p:txBody>
      </p:sp>
      <p:sp>
        <p:nvSpPr>
          <p:cNvPr id="7" name="Cube 6">
            <a:extLst>
              <a:ext uri="{FF2B5EF4-FFF2-40B4-BE49-F238E27FC236}">
                <a16:creationId xmlns:a16="http://schemas.microsoft.com/office/drawing/2014/main" id="{1819FE2C-3C2C-CEC9-4434-F1A84A22A373}"/>
              </a:ext>
            </a:extLst>
          </p:cNvPr>
          <p:cNvSpPr/>
          <p:nvPr/>
        </p:nvSpPr>
        <p:spPr>
          <a:xfrm flipH="1" flipV="1">
            <a:off x="6864047" y="888701"/>
            <a:ext cx="1875641" cy="1879244"/>
          </a:xfrm>
          <a:prstGeom prst="cube">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8071CB6-77B1-D3FC-5289-A4CB6FB63477}"/>
                  </a:ext>
                </a:extLst>
              </p:cNvPr>
              <p:cNvSpPr txBox="1"/>
              <p:nvPr/>
            </p:nvSpPr>
            <p:spPr>
              <a:xfrm>
                <a:off x="7640556" y="509644"/>
                <a:ext cx="637803"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1 </m:t>
                      </m:r>
                      <m:r>
                        <a:rPr lang="en-US" sz="2100" i="1">
                          <a:latin typeface="Cambria Math" panose="02040503050406030204" pitchFamily="18" charset="0"/>
                        </a:rPr>
                        <m:t>𝑐𝑚</m:t>
                      </m:r>
                    </m:oMath>
                  </m:oMathPara>
                </a14:m>
                <a:endParaRPr lang="en-US" sz="2100" dirty="0"/>
              </a:p>
            </p:txBody>
          </p:sp>
        </mc:Choice>
        <mc:Fallback xmlns="">
          <p:sp>
            <p:nvSpPr>
              <p:cNvPr id="8" name="TextBox 7">
                <a:extLst>
                  <a:ext uri="{FF2B5EF4-FFF2-40B4-BE49-F238E27FC236}">
                    <a16:creationId xmlns:a16="http://schemas.microsoft.com/office/drawing/2014/main" id="{08071CB6-77B1-D3FC-5289-A4CB6FB63477}"/>
                  </a:ext>
                </a:extLst>
              </p:cNvPr>
              <p:cNvSpPr txBox="1">
                <a:spLocks noRot="1" noChangeAspect="1" noMove="1" noResize="1" noEditPoints="1" noAdjustHandles="1" noChangeArrowheads="1" noChangeShapeType="1" noTextEdit="1"/>
              </p:cNvSpPr>
              <p:nvPr/>
            </p:nvSpPr>
            <p:spPr>
              <a:xfrm>
                <a:off x="7640556" y="509644"/>
                <a:ext cx="637803" cy="323165"/>
              </a:xfrm>
              <a:prstGeom prst="rect">
                <a:avLst/>
              </a:prstGeom>
              <a:blipFill>
                <a:blip r:embed="rId3"/>
                <a:stretch>
                  <a:fillRect l="-7619" r="-3810"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7FAD2A-B5E1-CA03-0DF2-7863975EDD81}"/>
                  </a:ext>
                </a:extLst>
              </p:cNvPr>
              <p:cNvSpPr txBox="1"/>
              <p:nvPr/>
            </p:nvSpPr>
            <p:spPr>
              <a:xfrm>
                <a:off x="8367361" y="2600675"/>
                <a:ext cx="637803"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1 </m:t>
                      </m:r>
                      <m:r>
                        <a:rPr lang="en-US" sz="2100" i="1">
                          <a:latin typeface="Cambria Math" panose="02040503050406030204" pitchFamily="18" charset="0"/>
                        </a:rPr>
                        <m:t>𝑐𝑚</m:t>
                      </m:r>
                    </m:oMath>
                  </m:oMathPara>
                </a14:m>
                <a:endParaRPr lang="en-US" sz="2100" dirty="0"/>
              </a:p>
            </p:txBody>
          </p:sp>
        </mc:Choice>
        <mc:Fallback xmlns="">
          <p:sp>
            <p:nvSpPr>
              <p:cNvPr id="9" name="TextBox 8">
                <a:extLst>
                  <a:ext uri="{FF2B5EF4-FFF2-40B4-BE49-F238E27FC236}">
                    <a16:creationId xmlns:a16="http://schemas.microsoft.com/office/drawing/2014/main" id="{817FAD2A-B5E1-CA03-0DF2-7863975EDD81}"/>
                  </a:ext>
                </a:extLst>
              </p:cNvPr>
              <p:cNvSpPr txBox="1">
                <a:spLocks noRot="1" noChangeAspect="1" noMove="1" noResize="1" noEditPoints="1" noAdjustHandles="1" noChangeArrowheads="1" noChangeShapeType="1" noTextEdit="1"/>
              </p:cNvSpPr>
              <p:nvPr/>
            </p:nvSpPr>
            <p:spPr>
              <a:xfrm>
                <a:off x="8367361" y="2600675"/>
                <a:ext cx="637803" cy="323165"/>
              </a:xfrm>
              <a:prstGeom prst="rect">
                <a:avLst/>
              </a:prstGeom>
              <a:blipFill>
                <a:blip r:embed="rId4"/>
                <a:stretch>
                  <a:fillRect l="-8654" r="-4808"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09454F-EC55-7E68-E27E-BB3836BFB30D}"/>
                  </a:ext>
                </a:extLst>
              </p:cNvPr>
              <p:cNvSpPr txBox="1"/>
              <p:nvPr/>
            </p:nvSpPr>
            <p:spPr>
              <a:xfrm>
                <a:off x="6197957" y="1885975"/>
                <a:ext cx="637803"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100" i="1">
                          <a:latin typeface="Cambria Math" panose="02040503050406030204" pitchFamily="18" charset="0"/>
                        </a:rPr>
                        <m:t>1 </m:t>
                      </m:r>
                      <m:r>
                        <a:rPr lang="en-US" sz="2100" i="1">
                          <a:latin typeface="Cambria Math" panose="02040503050406030204" pitchFamily="18" charset="0"/>
                        </a:rPr>
                        <m:t>𝑐𝑚</m:t>
                      </m:r>
                    </m:oMath>
                  </m:oMathPara>
                </a14:m>
                <a:endParaRPr lang="en-US" sz="2100" dirty="0"/>
              </a:p>
            </p:txBody>
          </p:sp>
        </mc:Choice>
        <mc:Fallback xmlns="">
          <p:sp>
            <p:nvSpPr>
              <p:cNvPr id="10" name="TextBox 9">
                <a:extLst>
                  <a:ext uri="{FF2B5EF4-FFF2-40B4-BE49-F238E27FC236}">
                    <a16:creationId xmlns:a16="http://schemas.microsoft.com/office/drawing/2014/main" id="{FC09454F-EC55-7E68-E27E-BB3836BFB30D}"/>
                  </a:ext>
                </a:extLst>
              </p:cNvPr>
              <p:cNvSpPr txBox="1">
                <a:spLocks noRot="1" noChangeAspect="1" noMove="1" noResize="1" noEditPoints="1" noAdjustHandles="1" noChangeArrowheads="1" noChangeShapeType="1" noTextEdit="1"/>
              </p:cNvSpPr>
              <p:nvPr/>
            </p:nvSpPr>
            <p:spPr>
              <a:xfrm>
                <a:off x="6197957" y="1885975"/>
                <a:ext cx="637803" cy="323165"/>
              </a:xfrm>
              <a:prstGeom prst="rect">
                <a:avLst/>
              </a:prstGeom>
              <a:blipFill>
                <a:blip r:embed="rId5"/>
                <a:stretch>
                  <a:fillRect l="-8654" r="-4808" b="-11321"/>
                </a:stretch>
              </a:blipFill>
            </p:spPr>
            <p:txBody>
              <a:bodyPr/>
              <a:lstStyle/>
              <a:p>
                <a:r>
                  <a:rPr lang="en-US">
                    <a:noFill/>
                  </a:rPr>
                  <a:t> </a:t>
                </a:r>
              </a:p>
            </p:txBody>
          </p:sp>
        </mc:Fallback>
      </mc:AlternateContent>
      <p:sp>
        <p:nvSpPr>
          <p:cNvPr id="12" name="Rectangle 1">
            <a:extLst>
              <a:ext uri="{FF2B5EF4-FFF2-40B4-BE49-F238E27FC236}">
                <a16:creationId xmlns:a16="http://schemas.microsoft.com/office/drawing/2014/main" id="{49473BB0-75E2-43DE-4F99-CFBC5116603C}"/>
              </a:ext>
            </a:extLst>
          </p:cNvPr>
          <p:cNvSpPr>
            <a:spLocks noChangeArrowheads="1"/>
          </p:cNvSpPr>
          <p:nvPr/>
        </p:nvSpPr>
        <p:spPr bwMode="auto">
          <a:xfrm>
            <a:off x="97444" y="4810274"/>
            <a:ext cx="6051978"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050" dirty="0">
                <a:solidFill>
                  <a:srgbClr val="222222"/>
                </a:solidFill>
                <a:latin typeface="Arial" panose="020B0604020202020204" pitchFamily="34" charset="0"/>
                <a:cs typeface="Arial" panose="020B0604020202020204" pitchFamily="34" charset="0"/>
              </a:rPr>
              <a:t>[1] J.N. </a:t>
            </a:r>
            <a:r>
              <a:rPr lang="en-US" altLang="en-US" sz="1050" dirty="0" err="1">
                <a:solidFill>
                  <a:srgbClr val="222222"/>
                </a:solidFill>
                <a:latin typeface="Arial" panose="020B0604020202020204" pitchFamily="34" charset="0"/>
                <a:cs typeface="Arial" panose="020B0604020202020204" pitchFamily="34" charset="0"/>
              </a:rPr>
              <a:t>Bahcall</a:t>
            </a:r>
            <a:r>
              <a:rPr lang="en-US" altLang="en-US" sz="1050" dirty="0">
                <a:solidFill>
                  <a:srgbClr val="222222"/>
                </a:solidFill>
                <a:latin typeface="Arial" panose="020B0604020202020204" pitchFamily="34" charset="0"/>
                <a:cs typeface="Arial" panose="020B0604020202020204" pitchFamily="34" charset="0"/>
              </a:rPr>
              <a:t> et al.. </a:t>
            </a:r>
            <a:r>
              <a:rPr lang="en-US" altLang="en-US" sz="1050" dirty="0" err="1">
                <a:solidFill>
                  <a:srgbClr val="222222"/>
                </a:solidFill>
                <a:latin typeface="Arial" panose="020B0604020202020204" pitchFamily="34" charset="0"/>
                <a:cs typeface="Arial" panose="020B0604020202020204" pitchFamily="34" charset="0"/>
              </a:rPr>
              <a:t>Astrophys</a:t>
            </a:r>
            <a:r>
              <a:rPr lang="en-US" altLang="en-US" sz="1050" dirty="0">
                <a:solidFill>
                  <a:srgbClr val="222222"/>
                </a:solidFill>
                <a:latin typeface="Arial" panose="020B0604020202020204" pitchFamily="34" charset="0"/>
                <a:cs typeface="Arial" panose="020B0604020202020204" pitchFamily="34" charset="0"/>
              </a:rPr>
              <a:t>. J. 2001, 555, 990–1012, [astro-</a:t>
            </a:r>
            <a:r>
              <a:rPr lang="en-US" altLang="en-US" sz="1050" dirty="0" err="1">
                <a:solidFill>
                  <a:srgbClr val="222222"/>
                </a:solidFill>
                <a:latin typeface="Arial" panose="020B0604020202020204" pitchFamily="34" charset="0"/>
                <a:cs typeface="Arial" panose="020B0604020202020204" pitchFamily="34" charset="0"/>
              </a:rPr>
              <a:t>ph</a:t>
            </a:r>
            <a:r>
              <a:rPr lang="en-US" altLang="en-US" sz="1050" dirty="0">
                <a:solidFill>
                  <a:srgbClr val="222222"/>
                </a:solidFill>
                <a:latin typeface="Arial" panose="020B0604020202020204" pitchFamily="34" charset="0"/>
                <a:cs typeface="Arial" panose="020B0604020202020204" pitchFamily="34" charset="0"/>
              </a:rPr>
              <a:t>/0010346]. doi:10.1086/321493.</a:t>
            </a:r>
            <a:endParaRPr lang="en-US" altLang="en-US" sz="1050" dirty="0">
              <a:solidFill>
                <a:schemeClr val="tx1"/>
              </a:solidFill>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2E2267AF-0EDE-5CFC-13F7-4A36E19D6D8D}"/>
                  </a:ext>
                </a:extLst>
              </p:cNvPr>
              <p:cNvGraphicFramePr>
                <a:graphicFrameLocks noGrp="1"/>
              </p:cNvGraphicFramePr>
              <p:nvPr>
                <p:extLst>
                  <p:ext uri="{D42A27DB-BD31-4B8C-83A1-F6EECF244321}">
                    <p14:modId xmlns:p14="http://schemas.microsoft.com/office/powerpoint/2010/main" val="994018376"/>
                  </p:ext>
                </p:extLst>
              </p:nvPr>
            </p:nvGraphicFramePr>
            <p:xfrm>
              <a:off x="267067" y="1006303"/>
              <a:ext cx="5831304" cy="3061806"/>
            </p:xfrm>
            <a:graphic>
              <a:graphicData uri="http://schemas.openxmlformats.org/drawingml/2006/table">
                <a:tbl>
                  <a:tblPr firstRow="1" bandRow="1">
                    <a:tableStyleId>{5C22544A-7EE6-4342-B048-85BDC9FD1C3A}</a:tableStyleId>
                  </a:tblPr>
                  <a:tblGrid>
                    <a:gridCol w="1457826">
                      <a:extLst>
                        <a:ext uri="{9D8B030D-6E8A-4147-A177-3AD203B41FA5}">
                          <a16:colId xmlns:a16="http://schemas.microsoft.com/office/drawing/2014/main" val="498709054"/>
                        </a:ext>
                      </a:extLst>
                    </a:gridCol>
                    <a:gridCol w="1457826">
                      <a:extLst>
                        <a:ext uri="{9D8B030D-6E8A-4147-A177-3AD203B41FA5}">
                          <a16:colId xmlns:a16="http://schemas.microsoft.com/office/drawing/2014/main" val="400251954"/>
                        </a:ext>
                      </a:extLst>
                    </a:gridCol>
                    <a:gridCol w="1457826">
                      <a:extLst>
                        <a:ext uri="{9D8B030D-6E8A-4147-A177-3AD203B41FA5}">
                          <a16:colId xmlns:a16="http://schemas.microsoft.com/office/drawing/2014/main" val="2233934854"/>
                        </a:ext>
                      </a:extLst>
                    </a:gridCol>
                    <a:gridCol w="1457826">
                      <a:extLst>
                        <a:ext uri="{9D8B030D-6E8A-4147-A177-3AD203B41FA5}">
                          <a16:colId xmlns:a16="http://schemas.microsoft.com/office/drawing/2014/main" val="1942606542"/>
                        </a:ext>
                      </a:extLst>
                    </a:gridCol>
                  </a:tblGrid>
                  <a:tr h="782982">
                    <a:tc>
                      <a:txBody>
                        <a:bodyPr/>
                        <a:lstStyle/>
                        <a:p>
                          <a:pPr algn="ctr"/>
                          <a:r>
                            <a:rPr lang="en-US" sz="1800" dirty="0"/>
                            <a:t>Material</a:t>
                          </a:r>
                        </a:p>
                      </a:txBody>
                      <a:tcPr marL="68580" marR="68580" marT="34290" marB="34290" anchor="ctr"/>
                    </a:tc>
                    <a:tc>
                      <a:txBody>
                        <a:bodyPr/>
                        <a:lstStyle/>
                        <a:p>
                          <a:pPr algn="ctr"/>
                          <a:r>
                            <a:rPr lang="en-US" sz="1500" dirty="0"/>
                            <a:t>Number Density</a:t>
                          </a:r>
                          <a:r>
                            <a:rPr lang="en-US" sz="1500" baseline="0" dirty="0"/>
                            <a:t> </a:t>
                          </a:r>
                          <a:r>
                            <a:rPr lang="en-US" sz="1100" baseline="0" dirty="0"/>
                            <a:t>(normalized to water)</a:t>
                          </a:r>
                          <a:endParaRPr lang="en-US" sz="1500" dirty="0"/>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kern="1200" dirty="0">
                              <a:solidFill>
                                <a:schemeClr val="lt1"/>
                              </a:solidFill>
                              <a:effectLst/>
                              <a:latin typeface="+mn-lt"/>
                              <a:ea typeface="+mn-ea"/>
                              <a:cs typeface="+mn-cs"/>
                            </a:rPr>
                            <a:t>Temperature (°C)</a:t>
                          </a:r>
                          <a:endParaRPr lang="en-US" sz="1600" dirty="0">
                            <a:effectLst/>
                          </a:endParaRPr>
                        </a:p>
                      </a:txBody>
                      <a:tcPr marL="68580" marR="68580" marT="34290" marB="34290" anchor="ctr"/>
                    </a:tc>
                    <a:tc>
                      <a:txBody>
                        <a:bodyPr/>
                        <a:lstStyle/>
                        <a:p>
                          <a:pPr algn="ctr"/>
                          <a:r>
                            <a:rPr lang="en-US" sz="1500" dirty="0"/>
                            <a:t>Energy (</a:t>
                          </a:r>
                          <a14:m>
                            <m:oMath xmlns:m="http://schemas.openxmlformats.org/officeDocument/2006/math">
                              <m:r>
                                <a:rPr lang="en-US" sz="1500" b="1" i="1" smtClean="0">
                                  <a:latin typeface="Cambria Math" panose="02040503050406030204" pitchFamily="18" charset="0"/>
                                </a:rPr>
                                <m:t>𝑻</m:t>
                              </m:r>
                              <m:r>
                                <a:rPr lang="en-US" sz="1500" b="1" i="1" smtClean="0">
                                  <a:latin typeface="Cambria Math" panose="02040503050406030204" pitchFamily="18" charset="0"/>
                                </a:rPr>
                                <m:t> </m:t>
                              </m:r>
                              <m:sSub>
                                <m:sSubPr>
                                  <m:ctrlPr>
                                    <a:rPr lang="en-US" sz="1500" b="1" i="1" smtClean="0">
                                      <a:latin typeface="Cambria Math" panose="02040503050406030204" pitchFamily="18" charset="0"/>
                                    </a:rPr>
                                  </m:ctrlPr>
                                </m:sSubPr>
                                <m:e>
                                  <m:r>
                                    <a:rPr lang="en-US" sz="1500" b="1" i="1" smtClean="0">
                                      <a:latin typeface="Cambria Math" panose="02040503050406030204" pitchFamily="18" charset="0"/>
                                    </a:rPr>
                                    <m:t>𝒌</m:t>
                                  </m:r>
                                </m:e>
                                <m:sub>
                                  <m:r>
                                    <a:rPr lang="en-US" sz="1500" b="1" i="1" smtClean="0">
                                      <a:latin typeface="Cambria Math" panose="02040503050406030204" pitchFamily="18" charset="0"/>
                                    </a:rPr>
                                    <m:t>𝑩</m:t>
                                  </m:r>
                                </m:sub>
                              </m:sSub>
                            </m:oMath>
                          </a14:m>
                          <a:r>
                            <a:rPr lang="en-US" sz="1500" dirty="0"/>
                            <a:t>)</a:t>
                          </a:r>
                        </a:p>
                      </a:txBody>
                      <a:tcPr marL="68580" marR="68580" marT="34290" marB="34290" anchor="ctr"/>
                    </a:tc>
                    <a:extLst>
                      <a:ext uri="{0D108BD9-81ED-4DB2-BD59-A6C34878D82A}">
                        <a16:rowId xmlns:a16="http://schemas.microsoft.com/office/drawing/2014/main" val="2601358110"/>
                      </a:ext>
                    </a:extLst>
                  </a:tr>
                  <a:tr h="305760">
                    <a:tc>
                      <a:txBody>
                        <a:bodyPr/>
                        <a:lstStyle/>
                        <a:p>
                          <a:pPr algn="ctr"/>
                          <a:r>
                            <a:rPr lang="en-US" sz="1400" dirty="0"/>
                            <a:t>Air (dry)</a:t>
                          </a:r>
                        </a:p>
                      </a:txBody>
                      <a:tcPr marL="68580" marR="68580" marT="34290" marB="34290" anchor="ctr"/>
                    </a:tc>
                    <a:tc>
                      <a:txBody>
                        <a:bodyPr/>
                        <a:lstStyle/>
                        <a:p>
                          <a:pPr algn="ctr"/>
                          <a:r>
                            <a:rPr lang="en-US" sz="1600" b="0" i="0" kern="1200" dirty="0">
                              <a:solidFill>
                                <a:schemeClr val="dk1"/>
                              </a:solidFill>
                              <a:effectLst/>
                              <a:latin typeface="+mn-lt"/>
                              <a:ea typeface="+mn-ea"/>
                              <a:cs typeface="+mn-cs"/>
                            </a:rPr>
                            <a:t>0.00076</a:t>
                          </a:r>
                          <a:endParaRPr lang="en-US" sz="1600" dirty="0"/>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20-60</a:t>
                          </a:r>
                          <a:endParaRPr lang="en-US" sz="1600" dirty="0">
                            <a:effectLst/>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a:effectLst/>
                            </a:rPr>
                            <a:t>0.03 </a:t>
                          </a:r>
                          <a:r>
                            <a:rPr lang="en-US" sz="1600" dirty="0" err="1">
                              <a:effectLst/>
                            </a:rPr>
                            <a:t>ev</a:t>
                          </a:r>
                          <a:endParaRPr lang="en-US" sz="1600" dirty="0">
                            <a:effectLst/>
                          </a:endParaRPr>
                        </a:p>
                      </a:txBody>
                      <a:tcPr marL="68580" marR="68580" marT="34290" marB="34290" anchor="ctr"/>
                    </a:tc>
                    <a:extLst>
                      <a:ext uri="{0D108BD9-81ED-4DB2-BD59-A6C34878D82A}">
                        <a16:rowId xmlns:a16="http://schemas.microsoft.com/office/drawing/2014/main" val="3539741632"/>
                      </a:ext>
                    </a:extLst>
                  </a:tr>
                  <a:tr h="305760">
                    <a:tc>
                      <a:txBody>
                        <a:bodyPr/>
                        <a:lstStyle/>
                        <a:p>
                          <a:pPr algn="ctr"/>
                          <a:r>
                            <a:rPr lang="en-US" sz="1400" dirty="0"/>
                            <a:t>Water</a:t>
                          </a:r>
                        </a:p>
                      </a:txBody>
                      <a:tcPr marL="68580" marR="68580" marT="34290" marB="34290" anchor="ctr"/>
                    </a:tc>
                    <a:tc>
                      <a:txBody>
                        <a:bodyPr/>
                        <a:lstStyle/>
                        <a:p>
                          <a:pPr algn="ctr"/>
                          <a:r>
                            <a:rPr lang="en-US" sz="1600" b="0" i="0" kern="1200" dirty="0">
                              <a:solidFill>
                                <a:schemeClr val="dk1"/>
                              </a:solidFill>
                              <a:effectLst/>
                              <a:latin typeface="+mn-lt"/>
                              <a:ea typeface="+mn-ea"/>
                              <a:cs typeface="+mn-cs"/>
                            </a:rPr>
                            <a:t>1</a:t>
                          </a:r>
                          <a:endParaRPr lang="en-US" sz="1600" dirty="0"/>
                        </a:p>
                      </a:txBody>
                      <a:tcPr marL="68580" marR="68580" marT="34290" marB="34290" anchor="ctr"/>
                    </a:tc>
                    <a:tc>
                      <a:txBody>
                        <a:bodyPr/>
                        <a:lstStyle/>
                        <a:p>
                          <a:pPr algn="ctr"/>
                          <a:r>
                            <a:rPr lang="en-US" sz="1600" dirty="0"/>
                            <a:t>--</a:t>
                          </a:r>
                        </a:p>
                      </a:txBody>
                      <a:tcPr marL="68580" marR="68580" marT="34290" marB="34290" anchor="ctr"/>
                    </a:tc>
                    <a:tc>
                      <a:txBody>
                        <a:bodyPr/>
                        <a:lstStyle/>
                        <a:p>
                          <a:pPr algn="ctr"/>
                          <a:endParaRPr lang="en-US" sz="1600" dirty="0"/>
                        </a:p>
                      </a:txBody>
                      <a:tcPr marL="68580" marR="68580" marT="34290" marB="34290" anchor="ctr"/>
                    </a:tc>
                    <a:extLst>
                      <a:ext uri="{0D108BD9-81ED-4DB2-BD59-A6C34878D82A}">
                        <a16:rowId xmlns:a16="http://schemas.microsoft.com/office/drawing/2014/main" val="2918532407"/>
                      </a:ext>
                    </a:extLst>
                  </a:tr>
                  <a:tr h="305760">
                    <a:tc>
                      <a:txBody>
                        <a:bodyPr/>
                        <a:lstStyle/>
                        <a:p>
                          <a:pPr algn="ctr"/>
                          <a:r>
                            <a:rPr lang="en-US" sz="1400" dirty="0"/>
                            <a:t>Diamond</a:t>
                          </a:r>
                        </a:p>
                      </a:txBody>
                      <a:tcPr marL="68580" marR="68580" marT="34290" marB="34290" anchor="ctr"/>
                    </a:tc>
                    <a:tc>
                      <a:txBody>
                        <a:bodyPr/>
                        <a:lstStyle/>
                        <a:p>
                          <a:pPr algn="ctr"/>
                          <a:r>
                            <a:rPr lang="en-US" sz="1600" b="0" i="0" kern="1200" dirty="0">
                              <a:solidFill>
                                <a:schemeClr val="dk1"/>
                              </a:solidFill>
                              <a:effectLst/>
                              <a:latin typeface="+mn-lt"/>
                              <a:ea typeface="+mn-ea"/>
                              <a:cs typeface="+mn-cs"/>
                            </a:rPr>
                            <a:t>5.27</a:t>
                          </a:r>
                          <a:endParaRPr lang="en-US" sz="1600" dirty="0"/>
                        </a:p>
                      </a:txBody>
                      <a:tcPr marL="68580" marR="68580" marT="34290" marB="34290" anchor="ctr"/>
                    </a:tc>
                    <a:tc>
                      <a:txBody>
                        <a:bodyPr/>
                        <a:lstStyle/>
                        <a:p>
                          <a:pPr algn="ctr"/>
                          <a:r>
                            <a:rPr lang="en-US" sz="1600" dirty="0"/>
                            <a:t>--</a:t>
                          </a:r>
                        </a:p>
                      </a:txBody>
                      <a:tcPr marL="68580" marR="68580" marT="34290" marB="34290" anchor="ctr"/>
                    </a:tc>
                    <a:tc>
                      <a:txBody>
                        <a:bodyPr/>
                        <a:lstStyle/>
                        <a:p>
                          <a:pPr algn="ctr"/>
                          <a:endParaRPr lang="en-US" sz="1600" dirty="0"/>
                        </a:p>
                      </a:txBody>
                      <a:tcPr marL="68580" marR="68580" marT="34290" marB="34290" anchor="ctr"/>
                    </a:tc>
                    <a:extLst>
                      <a:ext uri="{0D108BD9-81ED-4DB2-BD59-A6C34878D82A}">
                        <a16:rowId xmlns:a16="http://schemas.microsoft.com/office/drawing/2014/main" val="2463997560"/>
                      </a:ext>
                    </a:extLst>
                  </a:tr>
                  <a:tr h="311167">
                    <a:tc>
                      <a:txBody>
                        <a:bodyPr/>
                        <a:lstStyle/>
                        <a:p>
                          <a:pPr algn="ctr"/>
                          <a:r>
                            <a:rPr lang="en-US" sz="1400" dirty="0"/>
                            <a:t>Solar Core</a:t>
                          </a:r>
                          <a:r>
                            <a:rPr lang="en-US" sz="1400" baseline="30000" dirty="0"/>
                            <a:t>[1]</a:t>
                          </a:r>
                          <a:endParaRPr lang="en-US" sz="1400" dirty="0"/>
                        </a:p>
                      </a:txBody>
                      <a:tcPr marL="68580" marR="68580" marT="34290" marB="34290" anchor="ctr"/>
                    </a:tc>
                    <a:tc>
                      <a:txBody>
                        <a:bodyPr/>
                        <a:lstStyle/>
                        <a:p>
                          <a:pPr algn="ctr"/>
                          <a:r>
                            <a:rPr lang="en-US" sz="1600" dirty="0"/>
                            <a:t>134.4</a:t>
                          </a:r>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1600" b="0" i="1" kern="1200" smtClean="0">
                                    <a:solidFill>
                                      <a:schemeClr val="dk1"/>
                                    </a:solidFill>
                                    <a:effectLst/>
                                    <a:latin typeface="Cambria Math" panose="02040503050406030204" pitchFamily="18" charset="0"/>
                                    <a:ea typeface="+mn-ea"/>
                                    <a:cs typeface="+mn-cs"/>
                                  </a:rPr>
                                  <m:t>~1.5</m:t>
                                </m:r>
                                <m:r>
                                  <a:rPr lang="en-US" sz="1600" b="0" i="1" kern="1200" smtClean="0">
                                    <a:solidFill>
                                      <a:schemeClr val="dk1"/>
                                    </a:solidFill>
                                    <a:effectLst/>
                                    <a:latin typeface="Cambria Math" panose="02040503050406030204" pitchFamily="18" charset="0"/>
                                    <a:ea typeface="Cambria Math" panose="02040503050406030204" pitchFamily="18" charset="0"/>
                                    <a:cs typeface="+mn-cs"/>
                                  </a:rPr>
                                  <m:t>×</m:t>
                                </m:r>
                                <m:sSup>
                                  <m:sSupPr>
                                    <m:ctrlPr>
                                      <a:rPr lang="en-US" sz="1600" i="1" kern="1200" smtClean="0">
                                        <a:solidFill>
                                          <a:schemeClr val="dk1"/>
                                        </a:solidFill>
                                        <a:effectLst/>
                                        <a:latin typeface="Cambria Math" panose="02040503050406030204" pitchFamily="18" charset="0"/>
                                        <a:ea typeface="+mn-ea"/>
                                        <a:cs typeface="+mn-cs"/>
                                      </a:rPr>
                                    </m:ctrlPr>
                                  </m:sSupPr>
                                  <m:e>
                                    <m:r>
                                      <a:rPr lang="en-US" sz="1600" b="0" i="1" kern="1200">
                                        <a:solidFill>
                                          <a:schemeClr val="dk1"/>
                                        </a:solidFill>
                                        <a:effectLst/>
                                        <a:latin typeface="Cambria Math" panose="02040503050406030204" pitchFamily="18" charset="0"/>
                                        <a:ea typeface="+mn-ea"/>
                                        <a:cs typeface="+mn-cs"/>
                                      </a:rPr>
                                      <m:t>10</m:t>
                                    </m:r>
                                  </m:e>
                                  <m:sup>
                                    <m:r>
                                      <a:rPr lang="en-US" sz="1600" b="0" i="1" kern="1200">
                                        <a:solidFill>
                                          <a:schemeClr val="dk1"/>
                                        </a:solidFill>
                                        <a:effectLst/>
                                        <a:latin typeface="Cambria Math" panose="02040503050406030204" pitchFamily="18" charset="0"/>
                                        <a:ea typeface="+mn-ea"/>
                                        <a:cs typeface="+mn-cs"/>
                                      </a:rPr>
                                      <m:t>6</m:t>
                                    </m:r>
                                  </m:sup>
                                </m:sSup>
                              </m:oMath>
                            </m:oMathPara>
                          </a14:m>
                          <a:endParaRPr lang="en-US" sz="1600" dirty="0"/>
                        </a:p>
                      </a:txBody>
                      <a:tcPr marL="68580" marR="68580" marT="34290" marB="34290" anchor="ctr"/>
                    </a:tc>
                    <a:tc>
                      <a:txBody>
                        <a:bodyPr/>
                        <a:lstStyle/>
                        <a:p>
                          <a:pPr algn="ctr"/>
                          <a:r>
                            <a:rPr lang="en-US" sz="1600" dirty="0"/>
                            <a:t>1.4 keV</a:t>
                          </a:r>
                        </a:p>
                      </a:txBody>
                      <a:tcPr marL="68580" marR="68580" marT="34290" marB="34290" anchor="ctr"/>
                    </a:tc>
                    <a:extLst>
                      <a:ext uri="{0D108BD9-81ED-4DB2-BD59-A6C34878D82A}">
                        <a16:rowId xmlns:a16="http://schemas.microsoft.com/office/drawing/2014/main" val="1939217062"/>
                      </a:ext>
                    </a:extLst>
                  </a:tr>
                  <a:tr h="514572">
                    <a:tc>
                      <a:txBody>
                        <a:bodyPr/>
                        <a:lstStyle/>
                        <a:p>
                          <a:pPr algn="ctr"/>
                          <a14:m>
                            <m:oMath xmlns:m="http://schemas.openxmlformats.org/officeDocument/2006/math">
                              <m:sSup>
                                <m:sSupPr>
                                  <m:ctrlPr>
                                    <a:rPr lang="en-US" sz="1400" b="0" i="1" dirty="0" smtClean="0">
                                      <a:latin typeface="Cambria Math" panose="02040503050406030204" pitchFamily="18" charset="0"/>
                                    </a:rPr>
                                  </m:ctrlPr>
                                </m:sSupPr>
                                <m:e>
                                  <m:r>
                                    <a:rPr lang="en-US" sz="1400" b="0" i="1" dirty="0" smtClean="0">
                                      <a:latin typeface="Cambria Math" panose="02040503050406030204" pitchFamily="18" charset="0"/>
                                    </a:rPr>
                                    <m:t>𝑒</m:t>
                                  </m:r>
                                </m:e>
                                <m:sup>
                                  <m:r>
                                    <a:rPr lang="en-US" sz="1400" b="0" i="1" dirty="0" smtClean="0">
                                      <a:latin typeface="Cambria Math" panose="02040503050406030204" pitchFamily="18" charset="0"/>
                                    </a:rPr>
                                    <m:t>+</m:t>
                                  </m:r>
                                </m:sup>
                              </m:sSup>
                              <m:sSup>
                                <m:sSupPr>
                                  <m:ctrlPr>
                                    <a:rPr lang="en-US" sz="1400" b="0" i="1" dirty="0" smtClean="0">
                                      <a:latin typeface="Cambria Math" panose="02040503050406030204" pitchFamily="18" charset="0"/>
                                    </a:rPr>
                                  </m:ctrlPr>
                                </m:sSupPr>
                                <m:e>
                                  <m:r>
                                    <a:rPr lang="en-US" sz="1400" b="0" i="1" dirty="0" smtClean="0">
                                      <a:latin typeface="Cambria Math" panose="02040503050406030204" pitchFamily="18" charset="0"/>
                                    </a:rPr>
                                    <m:t>𝑒</m:t>
                                  </m:r>
                                </m:e>
                                <m:sup>
                                  <m:r>
                                    <a:rPr lang="en-US" sz="1400" b="0" i="1" dirty="0" smtClean="0">
                                      <a:latin typeface="Cambria Math" panose="02040503050406030204" pitchFamily="18" charset="0"/>
                                    </a:rPr>
                                    <m:t>−</m:t>
                                  </m:r>
                                </m:sup>
                              </m:sSup>
                            </m:oMath>
                          </a14:m>
                          <a:r>
                            <a:rPr lang="en-US" sz="1400" dirty="0"/>
                            <a:t> Early Universe Plasma</a:t>
                          </a:r>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1600" b="1" i="1" kern="1200" smtClean="0">
                                    <a:solidFill>
                                      <a:schemeClr val="dk1"/>
                                    </a:solidFill>
                                    <a:effectLst/>
                                    <a:latin typeface="Cambria Math" panose="02040503050406030204" pitchFamily="18" charset="0"/>
                                    <a:ea typeface="+mn-ea"/>
                                    <a:cs typeface="+mn-cs"/>
                                  </a:rPr>
                                  <m:t>~</m:t>
                                </m:r>
                                <m:sSup>
                                  <m:sSupPr>
                                    <m:ctrlPr>
                                      <a:rPr lang="en-US" sz="1600" b="1" i="1" kern="1200" smtClean="0">
                                        <a:solidFill>
                                          <a:schemeClr val="dk1"/>
                                        </a:solidFill>
                                        <a:effectLst/>
                                        <a:latin typeface="Cambria Math" panose="02040503050406030204" pitchFamily="18" charset="0"/>
                                        <a:ea typeface="+mn-ea"/>
                                        <a:cs typeface="+mn-cs"/>
                                      </a:rPr>
                                    </m:ctrlPr>
                                  </m:sSupPr>
                                  <m:e>
                                    <m:r>
                                      <a:rPr lang="en-US" sz="1600" b="1" i="1" kern="1200">
                                        <a:solidFill>
                                          <a:schemeClr val="dk1"/>
                                        </a:solidFill>
                                        <a:effectLst/>
                                        <a:latin typeface="Cambria Math" panose="02040503050406030204" pitchFamily="18" charset="0"/>
                                        <a:ea typeface="+mn-ea"/>
                                        <a:cs typeface="+mn-cs"/>
                                      </a:rPr>
                                      <m:t>𝟏𝟎</m:t>
                                    </m:r>
                                  </m:e>
                                  <m:sup>
                                    <m:r>
                                      <a:rPr lang="en-US" sz="1600" b="1" i="1" kern="1200" smtClean="0">
                                        <a:solidFill>
                                          <a:schemeClr val="dk1"/>
                                        </a:solidFill>
                                        <a:effectLst/>
                                        <a:latin typeface="Cambria Math" panose="02040503050406030204" pitchFamily="18" charset="0"/>
                                        <a:ea typeface="+mn-ea"/>
                                        <a:cs typeface="+mn-cs"/>
                                      </a:rPr>
                                      <m:t>𝟒</m:t>
                                    </m:r>
                                  </m:sup>
                                </m:sSup>
                              </m:oMath>
                            </m:oMathPara>
                          </a14:m>
                          <a:endParaRPr lang="en-US" sz="1600" b="1"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r>
                                  <a:rPr lang="en-US" sz="1600" b="1" i="1" kern="1200" smtClean="0">
                                    <a:solidFill>
                                      <a:schemeClr val="dk1"/>
                                    </a:solidFill>
                                    <a:effectLst/>
                                    <a:latin typeface="Cambria Math" panose="02040503050406030204" pitchFamily="18" charset="0"/>
                                    <a:ea typeface="+mn-ea"/>
                                    <a:cs typeface="+mn-cs"/>
                                  </a:rPr>
                                  <m:t>~</m:t>
                                </m:r>
                                <m:r>
                                  <a:rPr lang="en-US" sz="1600" b="1" i="1" kern="1200" smtClean="0">
                                    <a:solidFill>
                                      <a:schemeClr val="dk1"/>
                                    </a:solidFill>
                                    <a:effectLst/>
                                    <a:latin typeface="Cambria Math" panose="02040503050406030204" pitchFamily="18" charset="0"/>
                                    <a:ea typeface="+mn-ea"/>
                                    <a:cs typeface="+mn-cs"/>
                                  </a:rPr>
                                  <m:t>𝟕</m:t>
                                </m:r>
                                <m:r>
                                  <a:rPr lang="en-US" sz="1600" b="1" i="1" kern="1200" smtClean="0">
                                    <a:solidFill>
                                      <a:schemeClr val="dk1"/>
                                    </a:solidFill>
                                    <a:effectLst/>
                                    <a:latin typeface="Cambria Math" panose="02040503050406030204" pitchFamily="18" charset="0"/>
                                    <a:ea typeface="Cambria Math" panose="02040503050406030204" pitchFamily="18" charset="0"/>
                                    <a:cs typeface="+mn-cs"/>
                                  </a:rPr>
                                  <m:t>×</m:t>
                                </m:r>
                                <m:sSup>
                                  <m:sSupPr>
                                    <m:ctrlPr>
                                      <a:rPr lang="en-US" sz="1600" b="1" i="1" kern="1200" smtClean="0">
                                        <a:solidFill>
                                          <a:schemeClr val="dk1"/>
                                        </a:solidFill>
                                        <a:effectLst/>
                                        <a:latin typeface="Cambria Math" panose="02040503050406030204" pitchFamily="18" charset="0"/>
                                        <a:ea typeface="+mn-ea"/>
                                        <a:cs typeface="+mn-cs"/>
                                      </a:rPr>
                                    </m:ctrlPr>
                                  </m:sSupPr>
                                  <m:e>
                                    <m:r>
                                      <a:rPr lang="en-US" sz="1600" b="1" i="1" kern="1200">
                                        <a:solidFill>
                                          <a:schemeClr val="dk1"/>
                                        </a:solidFill>
                                        <a:effectLst/>
                                        <a:latin typeface="Cambria Math" panose="02040503050406030204" pitchFamily="18" charset="0"/>
                                        <a:ea typeface="+mn-ea"/>
                                        <a:cs typeface="+mn-cs"/>
                                      </a:rPr>
                                      <m:t>𝟏𝟎</m:t>
                                    </m:r>
                                  </m:e>
                                  <m:sup>
                                    <m:r>
                                      <a:rPr lang="en-US" sz="1600" b="1" i="1" kern="1200" smtClean="0">
                                        <a:solidFill>
                                          <a:schemeClr val="dk1"/>
                                        </a:solidFill>
                                        <a:effectLst/>
                                        <a:latin typeface="Cambria Math" panose="02040503050406030204" pitchFamily="18" charset="0"/>
                                        <a:ea typeface="+mn-ea"/>
                                        <a:cs typeface="+mn-cs"/>
                                      </a:rPr>
                                      <m:t>𝟖</m:t>
                                    </m:r>
                                  </m:sup>
                                </m:sSup>
                              </m:oMath>
                            </m:oMathPara>
                          </a14:m>
                          <a:endParaRPr lang="en-US" sz="1600" b="1" dirty="0"/>
                        </a:p>
                      </a:txBody>
                      <a:tcPr marL="68580" marR="68580" marT="34290" marB="34290" anchor="ctr"/>
                    </a:tc>
                    <a:tc>
                      <a:txBody>
                        <a:bodyPr/>
                        <a:lstStyle/>
                        <a:p>
                          <a:pPr algn="ctr"/>
                          <a:r>
                            <a:rPr lang="en-US" sz="1600" b="0" dirty="0"/>
                            <a:t>86-50 keV</a:t>
                          </a:r>
                        </a:p>
                      </a:txBody>
                      <a:tcPr marL="68580" marR="68580" marT="34290" marB="34290" anchor="ctr"/>
                    </a:tc>
                    <a:extLst>
                      <a:ext uri="{0D108BD9-81ED-4DB2-BD59-A6C34878D82A}">
                        <a16:rowId xmlns:a16="http://schemas.microsoft.com/office/drawing/2014/main" val="2218253354"/>
                      </a:ext>
                    </a:extLst>
                  </a:tr>
                  <a:tr h="514572">
                    <a:tc>
                      <a:txBody>
                        <a:bodyPr/>
                        <a:lstStyle/>
                        <a:p>
                          <a:pPr algn="ctr"/>
                          <a:r>
                            <a:rPr lang="en-US" sz="1400" dirty="0"/>
                            <a:t>Quark-Gluon Plasma</a:t>
                          </a:r>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p>
                                  <m:sSupPr>
                                    <m:ctrlPr>
                                      <a:rPr lang="en-US" sz="1600" b="1" i="1" kern="1200" smtClean="0">
                                        <a:solidFill>
                                          <a:schemeClr val="dk1"/>
                                        </a:solidFill>
                                        <a:effectLst/>
                                        <a:latin typeface="Cambria Math" panose="02040503050406030204" pitchFamily="18" charset="0"/>
                                        <a:ea typeface="+mn-ea"/>
                                        <a:cs typeface="+mn-cs"/>
                                      </a:rPr>
                                    </m:ctrlPr>
                                  </m:sSupPr>
                                  <m:e>
                                    <m:r>
                                      <a:rPr lang="en-US" sz="1600" b="1" i="1" kern="1200" smtClean="0">
                                        <a:solidFill>
                                          <a:schemeClr val="dk1"/>
                                        </a:solidFill>
                                        <a:effectLst/>
                                        <a:latin typeface="Cambria Math" panose="02040503050406030204" pitchFamily="18" charset="0"/>
                                        <a:ea typeface="+mn-ea"/>
                                        <a:cs typeface="+mn-cs"/>
                                      </a:rPr>
                                      <m:t>&gt;</m:t>
                                    </m:r>
                                    <m:r>
                                      <a:rPr lang="en-US" sz="1600" b="1" i="1" kern="1200">
                                        <a:solidFill>
                                          <a:schemeClr val="dk1"/>
                                        </a:solidFill>
                                        <a:effectLst/>
                                        <a:latin typeface="Cambria Math" panose="02040503050406030204" pitchFamily="18" charset="0"/>
                                        <a:ea typeface="+mn-ea"/>
                                        <a:cs typeface="+mn-cs"/>
                                      </a:rPr>
                                      <m:t>𝟏𝟎</m:t>
                                    </m:r>
                                  </m:e>
                                  <m:sup>
                                    <m:r>
                                      <a:rPr lang="en-US" sz="1600" b="1" i="1" kern="1200" smtClean="0">
                                        <a:solidFill>
                                          <a:schemeClr val="dk1"/>
                                        </a:solidFill>
                                        <a:effectLst/>
                                        <a:latin typeface="Cambria Math" panose="02040503050406030204" pitchFamily="18" charset="0"/>
                                        <a:ea typeface="+mn-ea"/>
                                        <a:cs typeface="+mn-cs"/>
                                      </a:rPr>
                                      <m:t>𝟏𝟓</m:t>
                                    </m:r>
                                  </m:sup>
                                </m:sSup>
                              </m:oMath>
                            </m:oMathPara>
                          </a14:m>
                          <a:endParaRPr lang="en-US" sz="1600" b="1" dirty="0"/>
                        </a:p>
                      </a:txBody>
                      <a:tcPr marL="68580" marR="68580" marT="34290" marB="34290" anchor="ctr"/>
                    </a:tc>
                    <a:tc>
                      <a:txBody>
                        <a:bodyPr/>
                        <a:lstStyle/>
                        <a:p>
                          <a:pPr algn="ctr"/>
                          <a:r>
                            <a:rPr lang="en-US" sz="1600" b="1" dirty="0"/>
                            <a:t>&gt;</a:t>
                          </a:r>
                          <a14:m>
                            <m:oMath xmlns:m="http://schemas.openxmlformats.org/officeDocument/2006/math">
                              <m:r>
                                <a:rPr lang="en-US" sz="1600" b="1" i="1" kern="1200" smtClean="0">
                                  <a:solidFill>
                                    <a:schemeClr val="dk1"/>
                                  </a:solidFill>
                                  <a:effectLst/>
                                  <a:latin typeface="Cambria Math" panose="02040503050406030204" pitchFamily="18" charset="0"/>
                                  <a:ea typeface="+mn-ea"/>
                                  <a:cs typeface="+mn-cs"/>
                                </a:rPr>
                                <m:t>𝟔</m:t>
                              </m:r>
                              <m:r>
                                <a:rPr lang="en-US" sz="1600" b="1" i="1" kern="1200" smtClean="0">
                                  <a:solidFill>
                                    <a:schemeClr val="dk1"/>
                                  </a:solidFill>
                                  <a:effectLst/>
                                  <a:latin typeface="Cambria Math" panose="02040503050406030204" pitchFamily="18" charset="0"/>
                                  <a:ea typeface="Cambria Math" panose="02040503050406030204" pitchFamily="18" charset="0"/>
                                  <a:cs typeface="+mn-cs"/>
                                </a:rPr>
                                <m:t>×</m:t>
                              </m:r>
                              <m:sSup>
                                <m:sSupPr>
                                  <m:ctrlPr>
                                    <a:rPr lang="en-US" sz="1600" b="1" i="1" kern="1200" smtClean="0">
                                      <a:solidFill>
                                        <a:schemeClr val="dk1"/>
                                      </a:solidFill>
                                      <a:effectLst/>
                                      <a:latin typeface="Cambria Math" panose="02040503050406030204" pitchFamily="18" charset="0"/>
                                      <a:ea typeface="+mn-ea"/>
                                      <a:cs typeface="+mn-cs"/>
                                    </a:rPr>
                                  </m:ctrlPr>
                                </m:sSupPr>
                                <m:e>
                                  <m:r>
                                    <a:rPr lang="en-US" sz="1600" b="1" i="1" kern="1200">
                                      <a:solidFill>
                                        <a:schemeClr val="dk1"/>
                                      </a:solidFill>
                                      <a:effectLst/>
                                      <a:latin typeface="Cambria Math" panose="02040503050406030204" pitchFamily="18" charset="0"/>
                                      <a:ea typeface="+mn-ea"/>
                                      <a:cs typeface="+mn-cs"/>
                                    </a:rPr>
                                    <m:t>𝟏𝟎</m:t>
                                  </m:r>
                                </m:e>
                                <m:sup>
                                  <m:r>
                                    <a:rPr lang="en-US" sz="1600" b="1" i="1" kern="1200" smtClean="0">
                                      <a:solidFill>
                                        <a:schemeClr val="dk1"/>
                                      </a:solidFill>
                                      <a:effectLst/>
                                      <a:latin typeface="Cambria Math" panose="02040503050406030204" pitchFamily="18" charset="0"/>
                                      <a:ea typeface="+mn-ea"/>
                                      <a:cs typeface="+mn-cs"/>
                                    </a:rPr>
                                    <m:t>𝟏𝟏</m:t>
                                  </m:r>
                                </m:sup>
                              </m:sSup>
                            </m:oMath>
                          </a14:m>
                          <a:endParaRPr lang="en-US" sz="1600" b="1" dirty="0"/>
                        </a:p>
                      </a:txBody>
                      <a:tcPr marL="68580" marR="68580" marT="34290" marB="34290" anchor="ctr"/>
                    </a:tc>
                    <a:tc>
                      <a:txBody>
                        <a:bodyPr/>
                        <a:lstStyle/>
                        <a:p>
                          <a:pPr algn="ctr"/>
                          <a:r>
                            <a:rPr lang="en-US" sz="1600" b="0" dirty="0"/>
                            <a:t>&gt;150 MeV</a:t>
                          </a:r>
                        </a:p>
                      </a:txBody>
                      <a:tcPr marL="68580" marR="68580" marT="34290" marB="34290" anchor="ctr"/>
                    </a:tc>
                    <a:extLst>
                      <a:ext uri="{0D108BD9-81ED-4DB2-BD59-A6C34878D82A}">
                        <a16:rowId xmlns:a16="http://schemas.microsoft.com/office/drawing/2014/main" val="2408611709"/>
                      </a:ext>
                    </a:extLst>
                  </a:tr>
                </a:tbl>
              </a:graphicData>
            </a:graphic>
          </p:graphicFrame>
        </mc:Choice>
        <mc:Fallback xmlns="">
          <p:graphicFrame>
            <p:nvGraphicFramePr>
              <p:cNvPr id="13" name="Table 12">
                <a:extLst>
                  <a:ext uri="{FF2B5EF4-FFF2-40B4-BE49-F238E27FC236}">
                    <a16:creationId xmlns:a16="http://schemas.microsoft.com/office/drawing/2014/main" id="{2E2267AF-0EDE-5CFC-13F7-4A36E19D6D8D}"/>
                  </a:ext>
                </a:extLst>
              </p:cNvPr>
              <p:cNvGraphicFramePr>
                <a:graphicFrameLocks noGrp="1"/>
              </p:cNvGraphicFramePr>
              <p:nvPr>
                <p:extLst>
                  <p:ext uri="{D42A27DB-BD31-4B8C-83A1-F6EECF244321}">
                    <p14:modId xmlns:p14="http://schemas.microsoft.com/office/powerpoint/2010/main" val="994018376"/>
                  </p:ext>
                </p:extLst>
              </p:nvPr>
            </p:nvGraphicFramePr>
            <p:xfrm>
              <a:off x="267067" y="1006303"/>
              <a:ext cx="5831304" cy="3061806"/>
            </p:xfrm>
            <a:graphic>
              <a:graphicData uri="http://schemas.openxmlformats.org/drawingml/2006/table">
                <a:tbl>
                  <a:tblPr firstRow="1" bandRow="1">
                    <a:tableStyleId>{5C22544A-7EE6-4342-B048-85BDC9FD1C3A}</a:tableStyleId>
                  </a:tblPr>
                  <a:tblGrid>
                    <a:gridCol w="1457826">
                      <a:extLst>
                        <a:ext uri="{9D8B030D-6E8A-4147-A177-3AD203B41FA5}">
                          <a16:colId xmlns:a16="http://schemas.microsoft.com/office/drawing/2014/main" val="498709054"/>
                        </a:ext>
                      </a:extLst>
                    </a:gridCol>
                    <a:gridCol w="1457826">
                      <a:extLst>
                        <a:ext uri="{9D8B030D-6E8A-4147-A177-3AD203B41FA5}">
                          <a16:colId xmlns:a16="http://schemas.microsoft.com/office/drawing/2014/main" val="400251954"/>
                        </a:ext>
                      </a:extLst>
                    </a:gridCol>
                    <a:gridCol w="1457826">
                      <a:extLst>
                        <a:ext uri="{9D8B030D-6E8A-4147-A177-3AD203B41FA5}">
                          <a16:colId xmlns:a16="http://schemas.microsoft.com/office/drawing/2014/main" val="2233934854"/>
                        </a:ext>
                      </a:extLst>
                    </a:gridCol>
                    <a:gridCol w="1457826">
                      <a:extLst>
                        <a:ext uri="{9D8B030D-6E8A-4147-A177-3AD203B41FA5}">
                          <a16:colId xmlns:a16="http://schemas.microsoft.com/office/drawing/2014/main" val="1942606542"/>
                        </a:ext>
                      </a:extLst>
                    </a:gridCol>
                  </a:tblGrid>
                  <a:tr h="782982">
                    <a:tc>
                      <a:txBody>
                        <a:bodyPr/>
                        <a:lstStyle/>
                        <a:p>
                          <a:pPr algn="ctr"/>
                          <a:r>
                            <a:rPr lang="en-US" sz="1800" dirty="0"/>
                            <a:t>Material</a:t>
                          </a:r>
                        </a:p>
                      </a:txBody>
                      <a:tcPr marL="68580" marR="68580" marT="34290" marB="34290" anchor="ctr"/>
                    </a:tc>
                    <a:tc>
                      <a:txBody>
                        <a:bodyPr/>
                        <a:lstStyle/>
                        <a:p>
                          <a:pPr algn="ctr"/>
                          <a:r>
                            <a:rPr lang="en-US" sz="1500" dirty="0"/>
                            <a:t>Number Density</a:t>
                          </a:r>
                          <a:r>
                            <a:rPr lang="en-US" sz="1500" baseline="0" dirty="0"/>
                            <a:t> </a:t>
                          </a:r>
                          <a:r>
                            <a:rPr lang="en-US" sz="1100" baseline="0" dirty="0"/>
                            <a:t>(normalized to water)</a:t>
                          </a:r>
                          <a:endParaRPr lang="en-US" sz="1500" dirty="0"/>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kern="1200" dirty="0">
                              <a:solidFill>
                                <a:schemeClr val="lt1"/>
                              </a:solidFill>
                              <a:effectLst/>
                              <a:latin typeface="+mn-lt"/>
                              <a:ea typeface="+mn-ea"/>
                              <a:cs typeface="+mn-cs"/>
                            </a:rPr>
                            <a:t>Temperature (°C)</a:t>
                          </a:r>
                          <a:endParaRPr lang="en-US" sz="1600" dirty="0">
                            <a:effectLst/>
                          </a:endParaRPr>
                        </a:p>
                      </a:txBody>
                      <a:tcPr marL="68580" marR="68580" marT="34290" marB="34290" anchor="ctr"/>
                    </a:tc>
                    <a:tc>
                      <a:txBody>
                        <a:bodyPr/>
                        <a:lstStyle/>
                        <a:p>
                          <a:endParaRPr lang="en-US"/>
                        </a:p>
                      </a:txBody>
                      <a:tcPr marL="68580" marR="68580" marT="34290" marB="34290" anchor="ctr">
                        <a:blipFill>
                          <a:blip r:embed="rId7"/>
                          <a:stretch>
                            <a:fillRect l="-301255" t="-775" r="-1674" b="-297674"/>
                          </a:stretch>
                        </a:blipFill>
                      </a:tcPr>
                    </a:tc>
                    <a:extLst>
                      <a:ext uri="{0D108BD9-81ED-4DB2-BD59-A6C34878D82A}">
                        <a16:rowId xmlns:a16="http://schemas.microsoft.com/office/drawing/2014/main" val="2601358110"/>
                      </a:ext>
                    </a:extLst>
                  </a:tr>
                  <a:tr h="312420">
                    <a:tc>
                      <a:txBody>
                        <a:bodyPr/>
                        <a:lstStyle/>
                        <a:p>
                          <a:pPr algn="ctr"/>
                          <a:r>
                            <a:rPr lang="en-US" sz="1400" dirty="0"/>
                            <a:t>Air (dry)</a:t>
                          </a:r>
                        </a:p>
                      </a:txBody>
                      <a:tcPr marL="68580" marR="68580" marT="34290" marB="34290" anchor="ctr"/>
                    </a:tc>
                    <a:tc>
                      <a:txBody>
                        <a:bodyPr/>
                        <a:lstStyle/>
                        <a:p>
                          <a:pPr algn="ctr"/>
                          <a:r>
                            <a:rPr lang="en-US" sz="1600" b="0" i="0" kern="1200" dirty="0">
                              <a:solidFill>
                                <a:schemeClr val="dk1"/>
                              </a:solidFill>
                              <a:effectLst/>
                              <a:latin typeface="+mn-lt"/>
                              <a:ea typeface="+mn-ea"/>
                              <a:cs typeface="+mn-cs"/>
                            </a:rPr>
                            <a:t>0.00076</a:t>
                          </a:r>
                          <a:endParaRPr lang="en-US" sz="1600" dirty="0"/>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20-60</a:t>
                          </a:r>
                          <a:endParaRPr lang="en-US" sz="1600" dirty="0">
                            <a:effectLst/>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a:effectLst/>
                            </a:rPr>
                            <a:t>0.03 </a:t>
                          </a:r>
                          <a:r>
                            <a:rPr lang="en-US" sz="1600" dirty="0" err="1">
                              <a:effectLst/>
                            </a:rPr>
                            <a:t>ev</a:t>
                          </a:r>
                          <a:endParaRPr lang="en-US" sz="1600" dirty="0">
                            <a:effectLst/>
                          </a:endParaRPr>
                        </a:p>
                      </a:txBody>
                      <a:tcPr marL="68580" marR="68580" marT="34290" marB="34290" anchor="ctr"/>
                    </a:tc>
                    <a:extLst>
                      <a:ext uri="{0D108BD9-81ED-4DB2-BD59-A6C34878D82A}">
                        <a16:rowId xmlns:a16="http://schemas.microsoft.com/office/drawing/2014/main" val="3539741632"/>
                      </a:ext>
                    </a:extLst>
                  </a:tr>
                  <a:tr h="312420">
                    <a:tc>
                      <a:txBody>
                        <a:bodyPr/>
                        <a:lstStyle/>
                        <a:p>
                          <a:pPr algn="ctr"/>
                          <a:r>
                            <a:rPr lang="en-US" sz="1400" dirty="0"/>
                            <a:t>Water</a:t>
                          </a:r>
                        </a:p>
                      </a:txBody>
                      <a:tcPr marL="68580" marR="68580" marT="34290" marB="34290" anchor="ctr"/>
                    </a:tc>
                    <a:tc>
                      <a:txBody>
                        <a:bodyPr/>
                        <a:lstStyle/>
                        <a:p>
                          <a:pPr algn="ctr"/>
                          <a:r>
                            <a:rPr lang="en-US" sz="1600" b="0" i="0" kern="1200" dirty="0">
                              <a:solidFill>
                                <a:schemeClr val="dk1"/>
                              </a:solidFill>
                              <a:effectLst/>
                              <a:latin typeface="+mn-lt"/>
                              <a:ea typeface="+mn-ea"/>
                              <a:cs typeface="+mn-cs"/>
                            </a:rPr>
                            <a:t>1</a:t>
                          </a:r>
                          <a:endParaRPr lang="en-US" sz="1600" dirty="0"/>
                        </a:p>
                      </a:txBody>
                      <a:tcPr marL="68580" marR="68580" marT="34290" marB="34290" anchor="ctr"/>
                    </a:tc>
                    <a:tc>
                      <a:txBody>
                        <a:bodyPr/>
                        <a:lstStyle/>
                        <a:p>
                          <a:pPr algn="ctr"/>
                          <a:r>
                            <a:rPr lang="en-US" sz="1600" dirty="0"/>
                            <a:t>--</a:t>
                          </a:r>
                        </a:p>
                      </a:txBody>
                      <a:tcPr marL="68580" marR="68580" marT="34290" marB="34290" anchor="ctr"/>
                    </a:tc>
                    <a:tc>
                      <a:txBody>
                        <a:bodyPr/>
                        <a:lstStyle/>
                        <a:p>
                          <a:pPr algn="ctr"/>
                          <a:endParaRPr lang="en-US" sz="1600" dirty="0"/>
                        </a:p>
                      </a:txBody>
                      <a:tcPr marL="68580" marR="68580" marT="34290" marB="34290" anchor="ctr"/>
                    </a:tc>
                    <a:extLst>
                      <a:ext uri="{0D108BD9-81ED-4DB2-BD59-A6C34878D82A}">
                        <a16:rowId xmlns:a16="http://schemas.microsoft.com/office/drawing/2014/main" val="2918532407"/>
                      </a:ext>
                    </a:extLst>
                  </a:tr>
                  <a:tr h="312420">
                    <a:tc>
                      <a:txBody>
                        <a:bodyPr/>
                        <a:lstStyle/>
                        <a:p>
                          <a:pPr algn="ctr"/>
                          <a:r>
                            <a:rPr lang="en-US" sz="1400" dirty="0"/>
                            <a:t>Diamond</a:t>
                          </a:r>
                        </a:p>
                      </a:txBody>
                      <a:tcPr marL="68580" marR="68580" marT="34290" marB="34290" anchor="ctr"/>
                    </a:tc>
                    <a:tc>
                      <a:txBody>
                        <a:bodyPr/>
                        <a:lstStyle/>
                        <a:p>
                          <a:pPr algn="ctr"/>
                          <a:r>
                            <a:rPr lang="en-US" sz="1600" b="0" i="0" kern="1200" dirty="0">
                              <a:solidFill>
                                <a:schemeClr val="dk1"/>
                              </a:solidFill>
                              <a:effectLst/>
                              <a:latin typeface="+mn-lt"/>
                              <a:ea typeface="+mn-ea"/>
                              <a:cs typeface="+mn-cs"/>
                            </a:rPr>
                            <a:t>5.27</a:t>
                          </a:r>
                          <a:endParaRPr lang="en-US" sz="1600" dirty="0"/>
                        </a:p>
                      </a:txBody>
                      <a:tcPr marL="68580" marR="68580" marT="34290" marB="34290" anchor="ctr"/>
                    </a:tc>
                    <a:tc>
                      <a:txBody>
                        <a:bodyPr/>
                        <a:lstStyle/>
                        <a:p>
                          <a:pPr algn="ctr"/>
                          <a:r>
                            <a:rPr lang="en-US" sz="1600" dirty="0"/>
                            <a:t>--</a:t>
                          </a:r>
                        </a:p>
                      </a:txBody>
                      <a:tcPr marL="68580" marR="68580" marT="34290" marB="34290" anchor="ctr"/>
                    </a:tc>
                    <a:tc>
                      <a:txBody>
                        <a:bodyPr/>
                        <a:lstStyle/>
                        <a:p>
                          <a:pPr algn="ctr"/>
                          <a:endParaRPr lang="en-US" sz="1600" dirty="0"/>
                        </a:p>
                      </a:txBody>
                      <a:tcPr marL="68580" marR="68580" marT="34290" marB="34290" anchor="ctr"/>
                    </a:tc>
                    <a:extLst>
                      <a:ext uri="{0D108BD9-81ED-4DB2-BD59-A6C34878D82A}">
                        <a16:rowId xmlns:a16="http://schemas.microsoft.com/office/drawing/2014/main" val="2463997560"/>
                      </a:ext>
                    </a:extLst>
                  </a:tr>
                  <a:tr h="312420">
                    <a:tc>
                      <a:txBody>
                        <a:bodyPr/>
                        <a:lstStyle/>
                        <a:p>
                          <a:pPr algn="ctr"/>
                          <a:r>
                            <a:rPr lang="en-US" sz="1400" dirty="0"/>
                            <a:t>Solar Core</a:t>
                          </a:r>
                          <a:r>
                            <a:rPr lang="en-US" sz="1400" baseline="30000" dirty="0"/>
                            <a:t>[1]</a:t>
                          </a:r>
                          <a:endParaRPr lang="en-US" sz="1400" dirty="0"/>
                        </a:p>
                      </a:txBody>
                      <a:tcPr marL="68580" marR="68580" marT="34290" marB="34290" anchor="ctr"/>
                    </a:tc>
                    <a:tc>
                      <a:txBody>
                        <a:bodyPr/>
                        <a:lstStyle/>
                        <a:p>
                          <a:pPr algn="ctr"/>
                          <a:r>
                            <a:rPr lang="en-US" sz="1600" dirty="0"/>
                            <a:t>134.4</a:t>
                          </a:r>
                        </a:p>
                      </a:txBody>
                      <a:tcPr marL="68580" marR="68580" marT="34290" marB="34290" anchor="ctr"/>
                    </a:tc>
                    <a:tc>
                      <a:txBody>
                        <a:bodyPr/>
                        <a:lstStyle/>
                        <a:p>
                          <a:endParaRPr lang="en-US"/>
                        </a:p>
                      </a:txBody>
                      <a:tcPr marL="68580" marR="68580" marT="34290" marB="34290" anchor="ctr">
                        <a:blipFill>
                          <a:blip r:embed="rId7"/>
                          <a:stretch>
                            <a:fillRect l="-200000" t="-556863" r="-101250" b="-350980"/>
                          </a:stretch>
                        </a:blipFill>
                      </a:tcPr>
                    </a:tc>
                    <a:tc>
                      <a:txBody>
                        <a:bodyPr/>
                        <a:lstStyle/>
                        <a:p>
                          <a:pPr algn="ctr"/>
                          <a:r>
                            <a:rPr lang="en-US" sz="1600" dirty="0"/>
                            <a:t>1.4 keV</a:t>
                          </a:r>
                        </a:p>
                      </a:txBody>
                      <a:tcPr marL="68580" marR="68580" marT="34290" marB="34290" anchor="ctr"/>
                    </a:tc>
                    <a:extLst>
                      <a:ext uri="{0D108BD9-81ED-4DB2-BD59-A6C34878D82A}">
                        <a16:rowId xmlns:a16="http://schemas.microsoft.com/office/drawing/2014/main" val="1939217062"/>
                      </a:ext>
                    </a:extLst>
                  </a:tr>
                  <a:tr h="514572">
                    <a:tc>
                      <a:txBody>
                        <a:bodyPr/>
                        <a:lstStyle/>
                        <a:p>
                          <a:endParaRPr lang="en-US"/>
                        </a:p>
                      </a:txBody>
                      <a:tcPr marL="68580" marR="68580" marT="34290" marB="34290" anchor="ctr">
                        <a:blipFill>
                          <a:blip r:embed="rId7"/>
                          <a:stretch>
                            <a:fillRect l="-417" t="-398810" r="-300833" b="-113095"/>
                          </a:stretch>
                        </a:blipFill>
                      </a:tcPr>
                    </a:tc>
                    <a:tc>
                      <a:txBody>
                        <a:bodyPr/>
                        <a:lstStyle/>
                        <a:p>
                          <a:endParaRPr lang="en-US"/>
                        </a:p>
                      </a:txBody>
                      <a:tcPr marL="68580" marR="68580" marT="34290" marB="34290" anchor="ctr">
                        <a:blipFill>
                          <a:blip r:embed="rId7"/>
                          <a:stretch>
                            <a:fillRect l="-100837" t="-398810" r="-202092" b="-113095"/>
                          </a:stretch>
                        </a:blipFill>
                      </a:tcPr>
                    </a:tc>
                    <a:tc>
                      <a:txBody>
                        <a:bodyPr/>
                        <a:lstStyle/>
                        <a:p>
                          <a:endParaRPr lang="en-US"/>
                        </a:p>
                      </a:txBody>
                      <a:tcPr marL="68580" marR="68580" marT="34290" marB="34290" anchor="ctr">
                        <a:blipFill>
                          <a:blip r:embed="rId7"/>
                          <a:stretch>
                            <a:fillRect l="-200000" t="-398810" r="-101250" b="-113095"/>
                          </a:stretch>
                        </a:blipFill>
                      </a:tcPr>
                    </a:tc>
                    <a:tc>
                      <a:txBody>
                        <a:bodyPr/>
                        <a:lstStyle/>
                        <a:p>
                          <a:pPr algn="ctr"/>
                          <a:r>
                            <a:rPr lang="en-US" sz="1600" b="0" dirty="0"/>
                            <a:t>86-50 keV</a:t>
                          </a:r>
                        </a:p>
                      </a:txBody>
                      <a:tcPr marL="68580" marR="68580" marT="34290" marB="34290" anchor="ctr"/>
                    </a:tc>
                    <a:extLst>
                      <a:ext uri="{0D108BD9-81ED-4DB2-BD59-A6C34878D82A}">
                        <a16:rowId xmlns:a16="http://schemas.microsoft.com/office/drawing/2014/main" val="2218253354"/>
                      </a:ext>
                    </a:extLst>
                  </a:tr>
                  <a:tr h="514572">
                    <a:tc>
                      <a:txBody>
                        <a:bodyPr/>
                        <a:lstStyle/>
                        <a:p>
                          <a:pPr algn="ctr"/>
                          <a:r>
                            <a:rPr lang="en-US" sz="1400" dirty="0"/>
                            <a:t>Quark-Gluon Plasma</a:t>
                          </a:r>
                        </a:p>
                      </a:txBody>
                      <a:tcPr marL="68580" marR="68580" marT="34290" marB="34290" anchor="ctr"/>
                    </a:tc>
                    <a:tc>
                      <a:txBody>
                        <a:bodyPr/>
                        <a:lstStyle/>
                        <a:p>
                          <a:endParaRPr lang="en-US"/>
                        </a:p>
                      </a:txBody>
                      <a:tcPr marL="68580" marR="68580" marT="34290" marB="34290" anchor="ctr">
                        <a:blipFill>
                          <a:blip r:embed="rId7"/>
                          <a:stretch>
                            <a:fillRect l="-100837" t="-492941" r="-202092" b="-11765"/>
                          </a:stretch>
                        </a:blipFill>
                      </a:tcPr>
                    </a:tc>
                    <a:tc>
                      <a:txBody>
                        <a:bodyPr/>
                        <a:lstStyle/>
                        <a:p>
                          <a:endParaRPr lang="en-US"/>
                        </a:p>
                      </a:txBody>
                      <a:tcPr marL="68580" marR="68580" marT="34290" marB="34290" anchor="ctr">
                        <a:blipFill>
                          <a:blip r:embed="rId7"/>
                          <a:stretch>
                            <a:fillRect l="-200000" t="-492941" r="-101250" b="-11765"/>
                          </a:stretch>
                        </a:blipFill>
                      </a:tcPr>
                    </a:tc>
                    <a:tc>
                      <a:txBody>
                        <a:bodyPr/>
                        <a:lstStyle/>
                        <a:p>
                          <a:pPr algn="ctr"/>
                          <a:r>
                            <a:rPr lang="en-US" sz="1600" b="0" dirty="0"/>
                            <a:t>&gt;150 MeV</a:t>
                          </a:r>
                        </a:p>
                      </a:txBody>
                      <a:tcPr marL="68580" marR="68580" marT="34290" marB="34290" anchor="ctr"/>
                    </a:tc>
                    <a:extLst>
                      <a:ext uri="{0D108BD9-81ED-4DB2-BD59-A6C34878D82A}">
                        <a16:rowId xmlns:a16="http://schemas.microsoft.com/office/drawing/2014/main" val="2408611709"/>
                      </a:ext>
                    </a:extLst>
                  </a:tr>
                </a:tbl>
              </a:graphicData>
            </a:graphic>
          </p:graphicFrame>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1154B3E-01C3-ADE8-FB3B-9E5F375A9E80}"/>
                  </a:ext>
                </a:extLst>
              </p:cNvPr>
              <p:cNvSpPr txBox="1"/>
              <p:nvPr/>
            </p:nvSpPr>
            <p:spPr>
              <a:xfrm>
                <a:off x="322059" y="4217160"/>
                <a:ext cx="4572000" cy="312586"/>
              </a:xfrm>
              <a:prstGeom prst="rect">
                <a:avLst/>
              </a:prstGeom>
              <a:noFill/>
            </p:spPr>
            <p:txBody>
              <a:bodyPr wrap="square">
                <a:spAutoFit/>
              </a:bodyPr>
              <a:lstStyle/>
              <a:p>
                <a:r>
                  <a:rPr lang="en-US" sz="1400" b="1" dirty="0">
                    <a:ea typeface="Cambria Math" panose="02040503050406030204" pitchFamily="18" charset="0"/>
                  </a:rPr>
                  <a:t>(</a:t>
                </a:r>
                <a14:m>
                  <m:oMath xmlns:m="http://schemas.openxmlformats.org/officeDocument/2006/math">
                    <m:sSub>
                      <m:sSubPr>
                        <m:ctrlPr>
                          <a:rPr lang="en-US" sz="1400" b="1" i="1" smtClean="0">
                            <a:latin typeface="Cambria Math" panose="02040503050406030204" pitchFamily="18" charset="0"/>
                            <a:ea typeface="Cambria Math" panose="02040503050406030204" pitchFamily="18" charset="0"/>
                          </a:rPr>
                        </m:ctrlPr>
                      </m:sSubPr>
                      <m:e>
                        <m:r>
                          <a:rPr lang="en-US" sz="1400" b="1" i="1" smtClean="0">
                            <a:latin typeface="Cambria Math" panose="02040503050406030204" pitchFamily="18" charset="0"/>
                            <a:ea typeface="Cambria Math" panose="02040503050406030204" pitchFamily="18" charset="0"/>
                          </a:rPr>
                          <m:t>𝒏</m:t>
                        </m:r>
                      </m:e>
                      <m:sub>
                        <m:r>
                          <a:rPr lang="en-US" sz="1400" b="1" i="1" smtClean="0">
                            <a:latin typeface="Cambria Math" panose="02040503050406030204" pitchFamily="18" charset="0"/>
                            <a:ea typeface="Cambria Math" panose="02040503050406030204" pitchFamily="18" charset="0"/>
                          </a:rPr>
                          <m:t>𝒘𝒂𝒕𝒆𝒓</m:t>
                        </m:r>
                      </m:sub>
                    </m:sSub>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𝟑𝟑</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𝟒</m:t>
                    </m:r>
                    <m:r>
                      <a:rPr lang="en-US" sz="1400" i="1" smtClean="0">
                        <a:latin typeface="Cambria Math" panose="02040503050406030204" pitchFamily="18" charset="0"/>
                        <a:ea typeface="Cambria Math" panose="02040503050406030204" pitchFamily="18" charset="0"/>
                      </a:rPr>
                      <m:t>×</m:t>
                    </m:r>
                    <m:sSup>
                      <m:sSupPr>
                        <m:ctrlPr>
                          <a:rPr lang="en-US" sz="1400"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𝟏𝟎</m:t>
                        </m:r>
                      </m:e>
                      <m:sup>
                        <m:r>
                          <a:rPr lang="en-US" sz="1400" b="1" i="1" smtClean="0">
                            <a:latin typeface="Cambria Math" panose="02040503050406030204" pitchFamily="18" charset="0"/>
                            <a:ea typeface="Cambria Math" panose="02040503050406030204" pitchFamily="18" charset="0"/>
                          </a:rPr>
                          <m:t>𝟐𝟏</m:t>
                        </m:r>
                      </m:sup>
                    </m:sSup>
                    <m:r>
                      <a:rPr lang="en-US" sz="1400" b="1" i="1" smtClean="0">
                        <a:latin typeface="Cambria Math" panose="02040503050406030204" pitchFamily="18" charset="0"/>
                        <a:ea typeface="Cambria Math" panose="02040503050406030204" pitchFamily="18" charset="0"/>
                      </a:rPr>
                      <m:t> </m:t>
                    </m:r>
                    <m:r>
                      <a:rPr lang="en-US" sz="1400" b="1" i="1" smtClean="0">
                        <a:latin typeface="Cambria Math" panose="02040503050406030204" pitchFamily="18" charset="0"/>
                        <a:ea typeface="Cambria Math" panose="02040503050406030204" pitchFamily="18" charset="0"/>
                      </a:rPr>
                      <m:t>𝒑𝒂𝒓𝒕𝒊𝒄𝒍𝒆𝒔</m:t>
                    </m:r>
                    <m:r>
                      <a:rPr lang="en-US" sz="1400" b="1" i="1" smtClean="0">
                        <a:latin typeface="Cambria Math" panose="02040503050406030204" pitchFamily="18" charset="0"/>
                        <a:ea typeface="Cambria Math" panose="02040503050406030204" pitchFamily="18" charset="0"/>
                      </a:rPr>
                      <m:t> </m:t>
                    </m:r>
                    <m:r>
                      <a:rPr lang="en-US" sz="1400" b="1" i="1" smtClean="0">
                        <a:latin typeface="Cambria Math" panose="02040503050406030204" pitchFamily="18" charset="0"/>
                        <a:ea typeface="Cambria Math" panose="02040503050406030204" pitchFamily="18" charset="0"/>
                      </a:rPr>
                      <m:t>𝒑𝒆𝒓</m:t>
                    </m:r>
                    <m:r>
                      <a:rPr lang="en-US" sz="1400" b="1" i="1" smtClean="0">
                        <a:latin typeface="Cambria Math" panose="02040503050406030204" pitchFamily="18" charset="0"/>
                        <a:ea typeface="Cambria Math" panose="02040503050406030204" pitchFamily="18" charset="0"/>
                      </a:rPr>
                      <m:t> </m:t>
                    </m:r>
                    <m:sSup>
                      <m:sSupPr>
                        <m:ctrlPr>
                          <a:rPr lang="en-US" sz="1400" b="1" i="1" smtClean="0">
                            <a:latin typeface="Cambria Math" panose="02040503050406030204" pitchFamily="18" charset="0"/>
                            <a:ea typeface="Cambria Math" panose="02040503050406030204" pitchFamily="18" charset="0"/>
                          </a:rPr>
                        </m:ctrlPr>
                      </m:sSupPr>
                      <m:e>
                        <m:r>
                          <a:rPr lang="en-US" sz="1400" b="1" i="1" smtClean="0">
                            <a:latin typeface="Cambria Math" panose="02040503050406030204" pitchFamily="18" charset="0"/>
                            <a:ea typeface="Cambria Math" panose="02040503050406030204" pitchFamily="18" charset="0"/>
                          </a:rPr>
                          <m:t>𝒄𝒎</m:t>
                        </m:r>
                      </m:e>
                      <m:sup>
                        <m:r>
                          <a:rPr lang="en-US" sz="1400" b="1" i="1" smtClean="0">
                            <a:latin typeface="Cambria Math" panose="02040503050406030204" pitchFamily="18" charset="0"/>
                            <a:ea typeface="Cambria Math" panose="02040503050406030204" pitchFamily="18" charset="0"/>
                          </a:rPr>
                          <m:t>𝟑</m:t>
                        </m:r>
                      </m:sup>
                    </m:sSup>
                  </m:oMath>
                </a14:m>
                <a:r>
                  <a:rPr lang="en-US" sz="1400" baseline="0" dirty="0"/>
                  <a:t>)</a:t>
                </a:r>
                <a:endParaRPr lang="en-US" dirty="0"/>
              </a:p>
            </p:txBody>
          </p:sp>
        </mc:Choice>
        <mc:Fallback xmlns="">
          <p:sp>
            <p:nvSpPr>
              <p:cNvPr id="15" name="TextBox 14">
                <a:extLst>
                  <a:ext uri="{FF2B5EF4-FFF2-40B4-BE49-F238E27FC236}">
                    <a16:creationId xmlns:a16="http://schemas.microsoft.com/office/drawing/2014/main" id="{E1154B3E-01C3-ADE8-FB3B-9E5F375A9E80}"/>
                  </a:ext>
                </a:extLst>
              </p:cNvPr>
              <p:cNvSpPr txBox="1">
                <a:spLocks noRot="1" noChangeAspect="1" noMove="1" noResize="1" noEditPoints="1" noAdjustHandles="1" noChangeArrowheads="1" noChangeShapeType="1" noTextEdit="1"/>
              </p:cNvSpPr>
              <p:nvPr/>
            </p:nvSpPr>
            <p:spPr>
              <a:xfrm>
                <a:off x="322059" y="4217160"/>
                <a:ext cx="4572000" cy="312586"/>
              </a:xfrm>
              <a:prstGeom prst="rect">
                <a:avLst/>
              </a:prstGeom>
              <a:blipFill>
                <a:blip r:embed="rId8"/>
                <a:stretch>
                  <a:fillRect l="-400" t="-1961" b="-19608"/>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80D0E9DC-2950-0DFC-E3A6-A4F2AC32107C}"/>
              </a:ext>
            </a:extLst>
          </p:cNvPr>
          <p:cNvSpPr/>
          <p:nvPr/>
        </p:nvSpPr>
        <p:spPr>
          <a:xfrm>
            <a:off x="264695" y="3033625"/>
            <a:ext cx="5833676" cy="1033057"/>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6E34634-11D3-631F-2FC6-CD5860A8122B}"/>
              </a:ext>
            </a:extLst>
          </p:cNvPr>
          <p:cNvSpPr txBox="1"/>
          <p:nvPr/>
        </p:nvSpPr>
        <p:spPr>
          <a:xfrm>
            <a:off x="4810517" y="4131414"/>
            <a:ext cx="5554753" cy="307777"/>
          </a:xfrm>
          <a:prstGeom prst="rect">
            <a:avLst/>
          </a:prstGeom>
          <a:noFill/>
        </p:spPr>
        <p:txBody>
          <a:bodyPr wrap="square" rtlCol="0">
            <a:spAutoFit/>
          </a:bodyPr>
          <a:lstStyle/>
          <a:p>
            <a:r>
              <a:rPr lang="en-US" i="1" dirty="0"/>
              <a:t>Natural units</a:t>
            </a:r>
          </a:p>
        </p:txBody>
      </p:sp>
      <p:pic>
        <p:nvPicPr>
          <p:cNvPr id="3" name="Picture 2" descr="A picture containing text, pool ball&#10;&#10;Description automatically generated">
            <a:extLst>
              <a:ext uri="{FF2B5EF4-FFF2-40B4-BE49-F238E27FC236}">
                <a16:creationId xmlns:a16="http://schemas.microsoft.com/office/drawing/2014/main" id="{57CAE92D-D675-1F45-3F87-6097A91E6C99}"/>
              </a:ext>
            </a:extLst>
          </p:cNvPr>
          <p:cNvPicPr>
            <a:picLocks noChangeAspect="1"/>
          </p:cNvPicPr>
          <p:nvPr/>
        </p:nvPicPr>
        <p:blipFill rotWithShape="1">
          <a:blip r:embed="rId9">
            <a:extLst>
              <a:ext uri="{28A0092B-C50C-407E-A947-70E740481C1C}">
                <a14:useLocalDpi xmlns:a14="http://schemas.microsoft.com/office/drawing/2010/main" val="0"/>
              </a:ext>
            </a:extLst>
          </a:blip>
          <a:srcRect l="58277" b="-8265"/>
          <a:stretch/>
        </p:blipFill>
        <p:spPr>
          <a:xfrm>
            <a:off x="7255053" y="1713053"/>
            <a:ext cx="771005" cy="712502"/>
          </a:xfrm>
          <a:prstGeom prst="rect">
            <a:avLst/>
          </a:prstGeom>
        </p:spPr>
      </p:pic>
      <p:sp>
        <p:nvSpPr>
          <p:cNvPr id="19" name="TextBox 18">
            <a:extLst>
              <a:ext uri="{FF2B5EF4-FFF2-40B4-BE49-F238E27FC236}">
                <a16:creationId xmlns:a16="http://schemas.microsoft.com/office/drawing/2014/main" id="{0F890030-C4ED-2440-5A3B-AEDFB3AAAB38}"/>
              </a:ext>
            </a:extLst>
          </p:cNvPr>
          <p:cNvSpPr txBox="1"/>
          <p:nvPr/>
        </p:nvSpPr>
        <p:spPr>
          <a:xfrm>
            <a:off x="6071721" y="3081430"/>
            <a:ext cx="2123267" cy="461665"/>
          </a:xfrm>
          <a:prstGeom prst="rect">
            <a:avLst/>
          </a:prstGeom>
          <a:noFill/>
        </p:spPr>
        <p:txBody>
          <a:bodyPr wrap="square">
            <a:spAutoFit/>
          </a:bodyPr>
          <a:lstStyle/>
          <a:p>
            <a:r>
              <a:rPr lang="en-US" sz="800" b="0" i="0" dirty="0">
                <a:effectLst/>
                <a:latin typeface="Arial" panose="020B0604020202020204" pitchFamily="34" charset="0"/>
              </a:rPr>
              <a:t>Grayson, C., C. T. Yang, M. </a:t>
            </a:r>
            <a:r>
              <a:rPr lang="en-US" sz="800" b="0" i="0" dirty="0" err="1">
                <a:effectLst/>
                <a:latin typeface="Arial" panose="020B0604020202020204" pitchFamily="34" charset="0"/>
              </a:rPr>
              <a:t>Formanek</a:t>
            </a:r>
            <a:r>
              <a:rPr lang="en-US" sz="800" b="0" i="0" dirty="0">
                <a:effectLst/>
                <a:latin typeface="Arial" panose="020B0604020202020204" pitchFamily="34" charset="0"/>
              </a:rPr>
              <a:t>, and J. </a:t>
            </a:r>
            <a:r>
              <a:rPr lang="en-US" sz="800" b="0" i="0" dirty="0" err="1">
                <a:effectLst/>
                <a:latin typeface="Arial" panose="020B0604020202020204" pitchFamily="34" charset="0"/>
              </a:rPr>
              <a:t>Rafelski</a:t>
            </a:r>
            <a:r>
              <a:rPr lang="en-US" sz="800" b="0" i="0" dirty="0">
                <a:effectLst/>
                <a:latin typeface="Arial" panose="020B0604020202020204" pitchFamily="34" charset="0"/>
              </a:rPr>
              <a:t> (2023). Annals Phys., 458, p. 169453.</a:t>
            </a:r>
            <a:endParaRPr lang="en-US" sz="800" dirty="0"/>
          </a:p>
        </p:txBody>
      </p:sp>
      <p:sp>
        <p:nvSpPr>
          <p:cNvPr id="25" name="TextBox 24">
            <a:extLst>
              <a:ext uri="{FF2B5EF4-FFF2-40B4-BE49-F238E27FC236}">
                <a16:creationId xmlns:a16="http://schemas.microsoft.com/office/drawing/2014/main" id="{DC0901E9-142D-801B-EAC7-E555DC0DB3D1}"/>
              </a:ext>
            </a:extLst>
          </p:cNvPr>
          <p:cNvSpPr txBox="1"/>
          <p:nvPr/>
        </p:nvSpPr>
        <p:spPr>
          <a:xfrm>
            <a:off x="6046712" y="3581340"/>
            <a:ext cx="2080584" cy="461665"/>
          </a:xfrm>
          <a:prstGeom prst="rect">
            <a:avLst/>
          </a:prstGeom>
          <a:noFill/>
        </p:spPr>
        <p:txBody>
          <a:bodyPr wrap="square">
            <a:spAutoFit/>
          </a:bodyPr>
          <a:lstStyle/>
          <a:p>
            <a:r>
              <a:rPr lang="en-US" sz="800" b="0" i="0" dirty="0">
                <a:effectLst/>
                <a:latin typeface="Arial" panose="020B0604020202020204" pitchFamily="34" charset="0"/>
              </a:rPr>
              <a:t>Grayson, C., M. </a:t>
            </a:r>
            <a:r>
              <a:rPr lang="en-US" sz="800" b="0" i="0" dirty="0" err="1">
                <a:effectLst/>
                <a:latin typeface="Arial" panose="020B0604020202020204" pitchFamily="34" charset="0"/>
              </a:rPr>
              <a:t>Formanek</a:t>
            </a:r>
            <a:r>
              <a:rPr lang="en-US" sz="800" b="0" i="0" dirty="0">
                <a:effectLst/>
                <a:latin typeface="Arial" panose="020B0604020202020204" pitchFamily="34" charset="0"/>
              </a:rPr>
              <a:t>, J. </a:t>
            </a:r>
            <a:r>
              <a:rPr lang="en-US" sz="800" b="0" i="0" dirty="0" err="1">
                <a:effectLst/>
                <a:latin typeface="Arial" panose="020B0604020202020204" pitchFamily="34" charset="0"/>
              </a:rPr>
              <a:t>Rafelski</a:t>
            </a:r>
            <a:r>
              <a:rPr lang="en-US" sz="800" b="0" i="0" dirty="0">
                <a:effectLst/>
                <a:latin typeface="Arial" panose="020B0604020202020204" pitchFamily="34" charset="0"/>
              </a:rPr>
              <a:t>, and B. Müller (2022). Phys. Rev. D, 106(1), p. 014011.</a:t>
            </a:r>
            <a:endParaRPr lang="en-US" sz="800" dirty="0"/>
          </a:p>
        </p:txBody>
      </p:sp>
    </p:spTree>
    <p:extLst>
      <p:ext uri="{BB962C8B-B14F-4D97-AF65-F5344CB8AC3E}">
        <p14:creationId xmlns:p14="http://schemas.microsoft.com/office/powerpoint/2010/main" val="649766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8"/>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fld id="{00000000-1234-1234-1234-123412341234}" type="slidenum">
              <a:rPr lang="en"/>
              <a:pPr/>
              <a:t>5</a:t>
            </a:fld>
            <a:endParaRPr dirty="0"/>
          </a:p>
        </p:txBody>
      </p:sp>
      <p:sp>
        <p:nvSpPr>
          <p:cNvPr id="4" name="Google Shape;150;p29">
            <a:extLst>
              <a:ext uri="{FF2B5EF4-FFF2-40B4-BE49-F238E27FC236}">
                <a16:creationId xmlns:a16="http://schemas.microsoft.com/office/drawing/2014/main" id="{E0152295-FBE9-B001-6FAF-2642D70BF30A}"/>
              </a:ext>
            </a:extLst>
          </p:cNvPr>
          <p:cNvSpPr txBox="1"/>
          <p:nvPr/>
        </p:nvSpPr>
        <p:spPr>
          <a:xfrm>
            <a:off x="6154566" y="650516"/>
            <a:ext cx="2872277" cy="1061807"/>
          </a:xfrm>
          <a:prstGeom prst="rect">
            <a:avLst/>
          </a:prstGeom>
          <a:solidFill>
            <a:srgbClr val="EEEEEE"/>
          </a:solidFill>
          <a:ln w="9525" cap="flat" cmpd="sng">
            <a:solidFill>
              <a:srgbClr val="000000"/>
            </a:solidFill>
            <a:prstDash val="dash"/>
            <a:round/>
            <a:headEnd type="none" w="sm" len="sm"/>
            <a:tailEnd type="none" w="sm" len="sm"/>
          </a:ln>
        </p:spPr>
        <p:txBody>
          <a:bodyPr spcFirstLastPara="1" wrap="square" lIns="68569" tIns="68569" rIns="68569" bIns="68569" anchor="t" anchorCtr="0">
            <a:spAutoFit/>
          </a:bodyPr>
          <a:lstStyle/>
          <a:p>
            <a:r>
              <a:rPr lang="en" sz="1500" b="1" dirty="0"/>
              <a:t>BBN nuclear reactions </a:t>
            </a:r>
            <a:r>
              <a:rPr lang="en" sz="1500" dirty="0"/>
              <a:t>occurred in the presence of a hot dense </a:t>
            </a:r>
            <a:r>
              <a:rPr lang="en" sz="1500" b="1" dirty="0"/>
              <a:t>electron-positron plasma</a:t>
            </a:r>
            <a:r>
              <a:rPr lang="en" sz="1500" dirty="0"/>
              <a:t>.</a:t>
            </a:r>
            <a:endParaRPr sz="1500" dirty="0"/>
          </a:p>
        </p:txBody>
      </p:sp>
      <p:pic>
        <p:nvPicPr>
          <p:cNvPr id="5" name="Google Shape;152;p29">
            <a:extLst>
              <a:ext uri="{FF2B5EF4-FFF2-40B4-BE49-F238E27FC236}">
                <a16:creationId xmlns:a16="http://schemas.microsoft.com/office/drawing/2014/main" id="{30A456B4-12B0-E8B6-178F-2CD7F1342548}"/>
              </a:ext>
            </a:extLst>
          </p:cNvPr>
          <p:cNvPicPr preferRelativeResize="0"/>
          <p:nvPr/>
        </p:nvPicPr>
        <p:blipFill rotWithShape="1">
          <a:blip r:embed="rId3">
            <a:alphaModFix/>
          </a:blip>
          <a:srcRect t="7969"/>
          <a:stretch/>
        </p:blipFill>
        <p:spPr>
          <a:xfrm>
            <a:off x="95342" y="911478"/>
            <a:ext cx="6042080" cy="3790512"/>
          </a:xfrm>
          <a:prstGeom prst="rect">
            <a:avLst/>
          </a:prstGeom>
          <a:noFill/>
          <a:ln>
            <a:noFill/>
          </a:ln>
        </p:spPr>
      </p:pic>
      <p:cxnSp>
        <p:nvCxnSpPr>
          <p:cNvPr id="8" name="Straight Arrow Connector 7">
            <a:extLst>
              <a:ext uri="{FF2B5EF4-FFF2-40B4-BE49-F238E27FC236}">
                <a16:creationId xmlns:a16="http://schemas.microsoft.com/office/drawing/2014/main" id="{8C7953B8-2E67-B421-C6C1-8E953FF8F439}"/>
              </a:ext>
            </a:extLst>
          </p:cNvPr>
          <p:cNvCxnSpPr/>
          <p:nvPr/>
        </p:nvCxnSpPr>
        <p:spPr>
          <a:xfrm flipH="1">
            <a:off x="3857625" y="1305758"/>
            <a:ext cx="2279797" cy="580018"/>
          </a:xfrm>
          <a:prstGeom prst="straightConnector1">
            <a:avLst/>
          </a:prstGeom>
          <a:ln w="5715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Picture 1" descr="A picture containing text, pool ball&#10;&#10;Description automatically generated">
            <a:extLst>
              <a:ext uri="{FF2B5EF4-FFF2-40B4-BE49-F238E27FC236}">
                <a16:creationId xmlns:a16="http://schemas.microsoft.com/office/drawing/2014/main" id="{CC7A67E7-5D88-9F2F-FA22-D0DD6A3842C6}"/>
              </a:ext>
            </a:extLst>
          </p:cNvPr>
          <p:cNvPicPr>
            <a:picLocks noChangeAspect="1"/>
          </p:cNvPicPr>
          <p:nvPr/>
        </p:nvPicPr>
        <p:blipFill rotWithShape="1">
          <a:blip r:embed="rId4">
            <a:extLst>
              <a:ext uri="{28A0092B-C50C-407E-A947-70E740481C1C}">
                <a14:useLocalDpi xmlns:a14="http://schemas.microsoft.com/office/drawing/2010/main" val="0"/>
              </a:ext>
            </a:extLst>
          </a:blip>
          <a:srcRect l="58277" b="-8265"/>
          <a:stretch/>
        </p:blipFill>
        <p:spPr>
          <a:xfrm>
            <a:off x="5407819" y="3230669"/>
            <a:ext cx="451706" cy="417431"/>
          </a:xfrm>
          <a:prstGeom prst="rect">
            <a:avLst/>
          </a:prstGeom>
        </p:spPr>
      </p:pic>
      <p:pic>
        <p:nvPicPr>
          <p:cNvPr id="3" name="Picture 2" descr="A picture containing text, pool ball&#10;&#10;Description automatically generated">
            <a:extLst>
              <a:ext uri="{FF2B5EF4-FFF2-40B4-BE49-F238E27FC236}">
                <a16:creationId xmlns:a16="http://schemas.microsoft.com/office/drawing/2014/main" id="{03A57E47-BB2A-E35C-0708-382D0B7E1B48}"/>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2241861" y="2711857"/>
            <a:ext cx="490162" cy="417431"/>
          </a:xfrm>
          <a:prstGeom prst="rect">
            <a:avLst/>
          </a:prstGeom>
        </p:spPr>
      </p:pic>
      <p:cxnSp>
        <p:nvCxnSpPr>
          <p:cNvPr id="11" name="Straight Connector 10">
            <a:extLst>
              <a:ext uri="{FF2B5EF4-FFF2-40B4-BE49-F238E27FC236}">
                <a16:creationId xmlns:a16="http://schemas.microsoft.com/office/drawing/2014/main" id="{315BD370-41F2-7857-5F95-6495F9CED304}"/>
              </a:ext>
            </a:extLst>
          </p:cNvPr>
          <p:cNvCxnSpPr>
            <a:cxnSpLocks/>
          </p:cNvCxnSpPr>
          <p:nvPr/>
        </p:nvCxnSpPr>
        <p:spPr>
          <a:xfrm>
            <a:off x="676586" y="2097017"/>
            <a:ext cx="3447566" cy="0"/>
          </a:xfrm>
          <a:prstGeom prst="line">
            <a:avLst/>
          </a:prstGeom>
          <a:ln w="19050">
            <a:solidFill>
              <a:srgbClr val="00B0F0"/>
            </a:solidFill>
            <a:prstDash val="sysDot"/>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143CDDAE-49D6-4D57-AE1E-B5B26EEC1266}"/>
              </a:ext>
            </a:extLst>
          </p:cNvPr>
          <p:cNvSpPr txBox="1"/>
          <p:nvPr/>
        </p:nvSpPr>
        <p:spPr>
          <a:xfrm>
            <a:off x="659441" y="1875194"/>
            <a:ext cx="1317990" cy="253916"/>
          </a:xfrm>
          <a:prstGeom prst="rect">
            <a:avLst/>
          </a:prstGeom>
          <a:noFill/>
        </p:spPr>
        <p:txBody>
          <a:bodyPr wrap="none" rtlCol="0">
            <a:spAutoFit/>
          </a:bodyPr>
          <a:lstStyle/>
          <a:p>
            <a:r>
              <a:rPr lang="en-US" sz="1050" dirty="0">
                <a:solidFill>
                  <a:srgbClr val="00B0F0"/>
                </a:solidFill>
              </a:rPr>
              <a:t>Solar Core Density</a:t>
            </a:r>
          </a:p>
        </p:txBody>
      </p:sp>
      <p:sp>
        <p:nvSpPr>
          <p:cNvPr id="15" name="TextBox 14">
            <a:extLst>
              <a:ext uri="{FF2B5EF4-FFF2-40B4-BE49-F238E27FC236}">
                <a16:creationId xmlns:a16="http://schemas.microsoft.com/office/drawing/2014/main" id="{2F60B19B-CEA3-AF50-383A-5805EECA2FB4}"/>
              </a:ext>
            </a:extLst>
          </p:cNvPr>
          <p:cNvSpPr txBox="1"/>
          <p:nvPr/>
        </p:nvSpPr>
        <p:spPr>
          <a:xfrm>
            <a:off x="5221553" y="4796187"/>
            <a:ext cx="3764172" cy="276999"/>
          </a:xfrm>
          <a:prstGeom prst="rect">
            <a:avLst/>
          </a:prstGeom>
          <a:noFill/>
        </p:spPr>
        <p:txBody>
          <a:bodyPr wrap="none" rtlCol="0">
            <a:spAutoFit/>
          </a:bodyPr>
          <a:lstStyle/>
          <a:p>
            <a:r>
              <a:rPr lang="en-US" sz="1200" b="1" dirty="0"/>
              <a:t>Figure by Cheng Tao Yang, University of Arizona</a:t>
            </a:r>
          </a:p>
        </p:txBody>
      </p:sp>
      <p:pic>
        <p:nvPicPr>
          <p:cNvPr id="17" name="Picture 16" descr="A person standing in front of a bridge&#10;&#10;Description automatically generated with medium confidence">
            <a:extLst>
              <a:ext uri="{FF2B5EF4-FFF2-40B4-BE49-F238E27FC236}">
                <a16:creationId xmlns:a16="http://schemas.microsoft.com/office/drawing/2014/main" id="{9F27CC02-6CB5-BBF0-55D1-20D213288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0452" y="2313129"/>
            <a:ext cx="1926557" cy="2435960"/>
          </a:xfrm>
          <a:prstGeom prst="rect">
            <a:avLst/>
          </a:prstGeom>
        </p:spPr>
      </p:pic>
      <p:sp>
        <p:nvSpPr>
          <p:cNvPr id="7" name="TextBox 6">
            <a:extLst>
              <a:ext uri="{FF2B5EF4-FFF2-40B4-BE49-F238E27FC236}">
                <a16:creationId xmlns:a16="http://schemas.microsoft.com/office/drawing/2014/main" id="{2227A00E-DD4F-8133-B107-35BECA9C0C05}"/>
              </a:ext>
            </a:extLst>
          </p:cNvPr>
          <p:cNvSpPr txBox="1"/>
          <p:nvPr/>
        </p:nvSpPr>
        <p:spPr>
          <a:xfrm>
            <a:off x="200942" y="4697787"/>
            <a:ext cx="4572000" cy="430887"/>
          </a:xfrm>
          <a:prstGeom prst="rect">
            <a:avLst/>
          </a:prstGeom>
          <a:noFill/>
        </p:spPr>
        <p:txBody>
          <a:bodyPr wrap="square">
            <a:spAutoFit/>
          </a:bodyPr>
          <a:lstStyle/>
          <a:p>
            <a:r>
              <a:rPr lang="en-US" sz="1100" b="0" i="1" dirty="0">
                <a:effectLst/>
                <a:latin typeface="Arial" panose="020B0604020202020204" pitchFamily="34" charset="0"/>
              </a:rPr>
              <a:t>C. Grayson, C. T. Yang, M. </a:t>
            </a:r>
            <a:r>
              <a:rPr lang="en-US" sz="1100" b="0" i="1" dirty="0" err="1">
                <a:effectLst/>
                <a:latin typeface="Arial" panose="020B0604020202020204" pitchFamily="34" charset="0"/>
              </a:rPr>
              <a:t>Formanek</a:t>
            </a:r>
            <a:r>
              <a:rPr lang="en-US" sz="1100" b="0" i="1" dirty="0">
                <a:effectLst/>
                <a:latin typeface="Arial" panose="020B0604020202020204" pitchFamily="34" charset="0"/>
              </a:rPr>
              <a:t>, and J. </a:t>
            </a:r>
            <a:r>
              <a:rPr lang="en-US" sz="1100" b="0" i="1" dirty="0" err="1">
                <a:effectLst/>
                <a:latin typeface="Arial" panose="020B0604020202020204" pitchFamily="34" charset="0"/>
              </a:rPr>
              <a:t>Rafelski</a:t>
            </a:r>
            <a:r>
              <a:rPr lang="en-US" sz="1100" b="0" i="1" dirty="0">
                <a:effectLst/>
                <a:latin typeface="Arial" panose="020B0604020202020204" pitchFamily="34" charset="0"/>
              </a:rPr>
              <a:t> (2023). Annals Phys., 458, p. 169453.</a:t>
            </a:r>
            <a:endParaRPr lang="en-US" sz="1100" i="1"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114EF21-0AA4-1146-6D0E-12298B0A67EA}"/>
                  </a:ext>
                </a:extLst>
              </p:cNvPr>
              <p:cNvSpPr txBox="1"/>
              <p:nvPr/>
            </p:nvSpPr>
            <p:spPr>
              <a:xfrm>
                <a:off x="248730" y="130183"/>
                <a:ext cx="8319709"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Early Universe Contents</a:t>
                </a:r>
              </a:p>
            </p:txBody>
          </p:sp>
        </mc:Choice>
        <mc:Fallback xmlns="">
          <p:sp>
            <p:nvSpPr>
              <p:cNvPr id="12" name="TextBox 11">
                <a:extLst>
                  <a:ext uri="{FF2B5EF4-FFF2-40B4-BE49-F238E27FC236}">
                    <a16:creationId xmlns:a16="http://schemas.microsoft.com/office/drawing/2014/main" id="{D114EF21-0AA4-1146-6D0E-12298B0A67EA}"/>
                  </a:ext>
                </a:extLst>
              </p:cNvPr>
              <p:cNvSpPr txBox="1">
                <a:spLocks noRot="1" noChangeAspect="1" noMove="1" noResize="1" noEditPoints="1" noAdjustHandles="1" noChangeArrowheads="1" noChangeShapeType="1" noTextEdit="1"/>
              </p:cNvSpPr>
              <p:nvPr/>
            </p:nvSpPr>
            <p:spPr>
              <a:xfrm>
                <a:off x="248730" y="130183"/>
                <a:ext cx="8319709" cy="60016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3725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9;p25">
            <a:extLst>
              <a:ext uri="{FF2B5EF4-FFF2-40B4-BE49-F238E27FC236}">
                <a16:creationId xmlns:a16="http://schemas.microsoft.com/office/drawing/2014/main" id="{40B05E25-1A78-2339-99A9-E3C1F2F7DB1C}"/>
              </a:ext>
            </a:extLst>
          </p:cNvPr>
          <p:cNvSpPr txBox="1">
            <a:spLocks noGrp="1"/>
          </p:cNvSpPr>
          <p:nvPr>
            <p:ph type="ctrTitle"/>
          </p:nvPr>
        </p:nvSpPr>
        <p:spPr>
          <a:xfrm>
            <a:off x="559838" y="591331"/>
            <a:ext cx="7781194" cy="1366134"/>
          </a:xfrm>
          <a:prstGeom prst="rect">
            <a:avLst/>
          </a:prstGeom>
          <a:noFill/>
          <a:ln>
            <a:noFill/>
          </a:ln>
          <a:effectLst>
            <a:outerShdw blurRad="57150" dist="19050" dir="5400000" algn="bl" rotWithShape="0">
              <a:srgbClr val="000000">
                <a:alpha val="32000"/>
              </a:srgbClr>
            </a:outerShdw>
          </a:effectLst>
        </p:spPr>
        <p:txBody>
          <a:bodyPr spcFirstLastPara="1" vert="horz" wrap="square" lIns="68569" tIns="68569" rIns="68569" bIns="68569" rtlCol="0" anchor="b" anchorCtr="0">
            <a:normAutofit fontScale="90000"/>
          </a:bodyPr>
          <a:lstStyle/>
          <a:p>
            <a:pPr>
              <a:lnSpc>
                <a:spcPct val="100000"/>
              </a:lnSpc>
              <a:spcBef>
                <a:spcPts val="0"/>
              </a:spcBef>
              <a:buSzPts val="5200"/>
            </a:pPr>
            <a:r>
              <a:rPr lang="en" b="1" dirty="0"/>
              <a:t>Strong Screening </a:t>
            </a:r>
            <a:br>
              <a:rPr lang="en" b="1" dirty="0"/>
            </a:br>
            <a:r>
              <a:rPr lang="en" sz="3675" b="1" dirty="0"/>
              <a:t>Electron-Positron Plasma during BBN Epoch:</a:t>
            </a:r>
            <a:endParaRPr sz="5025" i="1" dirty="0"/>
          </a:p>
        </p:txBody>
      </p:sp>
      <p:sp>
        <p:nvSpPr>
          <p:cNvPr id="5" name="Google Shape;101;p25">
            <a:extLst>
              <a:ext uri="{FF2B5EF4-FFF2-40B4-BE49-F238E27FC236}">
                <a16:creationId xmlns:a16="http://schemas.microsoft.com/office/drawing/2014/main" id="{EC1B9422-1A29-C6D1-CCDC-6160989B2D7B}"/>
              </a:ext>
            </a:extLst>
          </p:cNvPr>
          <p:cNvSpPr txBox="1"/>
          <p:nvPr/>
        </p:nvSpPr>
        <p:spPr>
          <a:xfrm>
            <a:off x="817540" y="3097450"/>
            <a:ext cx="7697810" cy="784808"/>
          </a:xfrm>
          <a:prstGeom prst="rect">
            <a:avLst/>
          </a:prstGeom>
          <a:noFill/>
          <a:ln w="9525" cap="flat" cmpd="sng">
            <a:solidFill>
              <a:srgbClr val="000000"/>
            </a:solidFill>
            <a:prstDash val="dash"/>
            <a:round/>
            <a:headEnd type="none" w="sm" len="sm"/>
            <a:tailEnd type="none" w="sm" len="sm"/>
          </a:ln>
        </p:spPr>
        <p:txBody>
          <a:bodyPr spcFirstLastPara="1" wrap="square" lIns="68569" tIns="68569" rIns="68569" bIns="68569" anchor="t" anchorCtr="0">
            <a:spAutoFit/>
          </a:bodyPr>
          <a:lstStyle/>
          <a:p>
            <a:pPr algn="ctr">
              <a:buSzPts val="1600"/>
            </a:pPr>
            <a:r>
              <a:rPr lang="en" sz="2100" i="1" dirty="0">
                <a:solidFill>
                  <a:schemeClr val="dk1"/>
                </a:solidFill>
              </a:rPr>
              <a:t>Chris Grayson, </a:t>
            </a:r>
            <a:r>
              <a:rPr lang="en" sz="2100" i="1" dirty="0"/>
              <a:t>Cheng Tao Yang, Martin Formanek, Johann Rafelski</a:t>
            </a:r>
            <a:endParaRPr sz="2100" i="1" dirty="0"/>
          </a:p>
        </p:txBody>
      </p:sp>
      <p:pic>
        <p:nvPicPr>
          <p:cNvPr id="6" name="Google Shape;103;p25">
            <a:extLst>
              <a:ext uri="{FF2B5EF4-FFF2-40B4-BE49-F238E27FC236}">
                <a16:creationId xmlns:a16="http://schemas.microsoft.com/office/drawing/2014/main" id="{4B57F2DB-5061-E84B-F78E-F495E8054D0F}"/>
              </a:ext>
            </a:extLst>
          </p:cNvPr>
          <p:cNvPicPr preferRelativeResize="0"/>
          <p:nvPr/>
        </p:nvPicPr>
        <p:blipFill>
          <a:blip r:embed="rId2">
            <a:alphaModFix/>
          </a:blip>
          <a:stretch>
            <a:fillRect/>
          </a:stretch>
        </p:blipFill>
        <p:spPr>
          <a:xfrm>
            <a:off x="3110710" y="3777493"/>
            <a:ext cx="3032402" cy="718652"/>
          </a:xfrm>
          <a:prstGeom prst="rect">
            <a:avLst/>
          </a:prstGeom>
          <a:noFill/>
          <a:ln>
            <a:noFill/>
          </a:ln>
        </p:spPr>
      </p:pic>
      <p:sp>
        <p:nvSpPr>
          <p:cNvPr id="2" name="Slide Number Placeholder 1">
            <a:extLst>
              <a:ext uri="{FF2B5EF4-FFF2-40B4-BE49-F238E27FC236}">
                <a16:creationId xmlns:a16="http://schemas.microsoft.com/office/drawing/2014/main" id="{13039161-C073-3306-251B-A4FA60A42A09}"/>
              </a:ext>
            </a:extLst>
          </p:cNvPr>
          <p:cNvSpPr>
            <a:spLocks noGrp="1"/>
          </p:cNvSpPr>
          <p:nvPr>
            <p:ph type="sldNum" sz="quarter" idx="12"/>
          </p:nvPr>
        </p:nvSpPr>
        <p:spPr/>
        <p:txBody>
          <a:bodyPr/>
          <a:lstStyle/>
          <a:p>
            <a:fld id="{F127F758-B098-496B-B978-87D473D39B44}" type="slidenum">
              <a:rPr lang="en-US" smtClean="0"/>
              <a:t>50</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834C915-B4C6-E384-CFBF-26A7ACE74500}"/>
                  </a:ext>
                </a:extLst>
              </p:cNvPr>
              <p:cNvSpPr txBox="1"/>
              <p:nvPr/>
            </p:nvSpPr>
            <p:spPr>
              <a:xfrm>
                <a:off x="435365" y="2175866"/>
                <a:ext cx="8462160" cy="507831"/>
              </a:xfrm>
              <a:prstGeom prst="rect">
                <a:avLst/>
              </a:prstGeom>
              <a:noFill/>
            </p:spPr>
            <p:txBody>
              <a:bodyPr wrap="square" rtlCol="0">
                <a:spAutoFit/>
              </a:bodyPr>
              <a:lstStyle/>
              <a:p>
                <a:pPr algn="ctr"/>
                <a:r>
                  <a:rPr lang="en-US" sz="2700" kern="1200" dirty="0">
                    <a:solidFill>
                      <a:schemeClr val="accent1">
                        <a:lumMod val="75000"/>
                      </a:schemeClr>
                    </a:solidFill>
                    <a:ea typeface="+mj-ea"/>
                    <a:cs typeface="+mj-cs"/>
                  </a:rPr>
                  <a:t>Focus on </a:t>
                </a:r>
                <a14:m>
                  <m:oMath xmlns:m="http://schemas.openxmlformats.org/officeDocument/2006/math">
                    <m:r>
                      <a:rPr lang="en-US" sz="2700" b="1" i="1" kern="1200">
                        <a:solidFill>
                          <a:schemeClr val="accent1">
                            <a:lumMod val="75000"/>
                          </a:schemeClr>
                        </a:solidFill>
                        <a:latin typeface="Cambria Math" panose="02040503050406030204" pitchFamily="18" charset="0"/>
                        <a:ea typeface="+mj-ea"/>
                        <a:cs typeface="+mj-cs"/>
                      </a:rPr>
                      <m:t>𝜶</m:t>
                    </m:r>
                    <m:r>
                      <a:rPr lang="en-US" sz="2700" b="1" i="1" kern="1200">
                        <a:solidFill>
                          <a:schemeClr val="accent1">
                            <a:lumMod val="75000"/>
                          </a:schemeClr>
                        </a:solidFill>
                        <a:latin typeface="Cambria Math" panose="02040503050406030204" pitchFamily="18" charset="0"/>
                        <a:ea typeface="+mj-ea"/>
                        <a:cs typeface="+mj-cs"/>
                      </a:rPr>
                      <m:t>−</m:t>
                    </m:r>
                    <m:r>
                      <a:rPr lang="en-US" sz="2700" b="1" i="1" kern="1200">
                        <a:solidFill>
                          <a:schemeClr val="accent1">
                            <a:lumMod val="75000"/>
                          </a:schemeClr>
                        </a:solidFill>
                        <a:latin typeface="Cambria Math" panose="02040503050406030204" pitchFamily="18" charset="0"/>
                        <a:ea typeface="+mj-ea"/>
                        <a:cs typeface="+mj-cs"/>
                      </a:rPr>
                      <m:t>𝜶</m:t>
                    </m:r>
                  </m:oMath>
                </a14:m>
                <a:r>
                  <a:rPr lang="en-US" sz="2700" b="1" i="1" kern="1200" dirty="0">
                    <a:solidFill>
                      <a:schemeClr val="accent1">
                        <a:lumMod val="75000"/>
                      </a:schemeClr>
                    </a:solidFill>
                    <a:latin typeface="Calibri Light" panose="020F0302020204030204"/>
                    <a:ea typeface="+mj-ea"/>
                    <a:cs typeface="+mj-cs"/>
                  </a:rPr>
                  <a:t> scattering and </a:t>
                </a:r>
                <a:r>
                  <a:rPr lang="en-US" sz="2700" b="1" i="1" dirty="0">
                    <a:solidFill>
                      <a:schemeClr val="accent1">
                        <a:lumMod val="75000"/>
                      </a:schemeClr>
                    </a:solidFill>
                    <a:latin typeface="Calibri Light" panose="020F0302020204030204"/>
                    <a:ea typeface="+mj-ea"/>
                    <a:cs typeface="+mj-cs"/>
                  </a:rPr>
                  <a:t>plasma stabilization </a:t>
                </a:r>
                <a:r>
                  <a:rPr lang="en-US" sz="2700" b="1" i="1" kern="1200" dirty="0">
                    <a:solidFill>
                      <a:schemeClr val="accent1">
                        <a:lumMod val="75000"/>
                      </a:schemeClr>
                    </a:solidFill>
                    <a:latin typeface="Calibri Light" panose="020F0302020204030204"/>
                    <a:ea typeface="+mj-ea"/>
                    <a:cs typeface="+mj-cs"/>
                  </a:rPr>
                  <a:t>of  </a:t>
                </a:r>
                <a:r>
                  <a:rPr lang="en-US" sz="2700" b="1" i="1" kern="1200" baseline="30000" dirty="0">
                    <a:solidFill>
                      <a:schemeClr val="accent1">
                        <a:lumMod val="75000"/>
                      </a:schemeClr>
                    </a:solidFill>
                    <a:latin typeface="Calibri Light" panose="020F0302020204030204"/>
                    <a:ea typeface="+mj-ea"/>
                    <a:cs typeface="+mj-cs"/>
                  </a:rPr>
                  <a:t>8</a:t>
                </a:r>
                <a:r>
                  <a:rPr lang="en-US" sz="2700" b="1" i="1" kern="1200" dirty="0">
                    <a:solidFill>
                      <a:schemeClr val="accent1">
                        <a:lumMod val="75000"/>
                      </a:schemeClr>
                    </a:solidFill>
                    <a:latin typeface="Calibri Light" panose="020F0302020204030204"/>
                    <a:ea typeface="+mj-ea"/>
                    <a:cs typeface="+mj-cs"/>
                  </a:rPr>
                  <a:t>Be</a:t>
                </a:r>
                <a:endParaRPr lang="en-US" sz="1050" b="1" dirty="0">
                  <a:solidFill>
                    <a:schemeClr val="accent1">
                      <a:lumMod val="75000"/>
                    </a:schemeClr>
                  </a:solidFill>
                </a:endParaRPr>
              </a:p>
            </p:txBody>
          </p:sp>
        </mc:Choice>
        <mc:Fallback xmlns="">
          <p:sp>
            <p:nvSpPr>
              <p:cNvPr id="7" name="TextBox 6">
                <a:extLst>
                  <a:ext uri="{FF2B5EF4-FFF2-40B4-BE49-F238E27FC236}">
                    <a16:creationId xmlns:a16="http://schemas.microsoft.com/office/drawing/2014/main" id="{1834C915-B4C6-E384-CFBF-26A7ACE74500}"/>
                  </a:ext>
                </a:extLst>
              </p:cNvPr>
              <p:cNvSpPr txBox="1">
                <a:spLocks noRot="1" noChangeAspect="1" noMove="1" noResize="1" noEditPoints="1" noAdjustHandles="1" noChangeArrowheads="1" noChangeShapeType="1" noTextEdit="1"/>
              </p:cNvSpPr>
              <p:nvPr/>
            </p:nvSpPr>
            <p:spPr>
              <a:xfrm>
                <a:off x="435365" y="2175866"/>
                <a:ext cx="8462160" cy="507831"/>
              </a:xfrm>
              <a:prstGeom prst="rect">
                <a:avLst/>
              </a:prstGeom>
              <a:blipFill>
                <a:blip r:embed="rId3"/>
                <a:stretch>
                  <a:fillRect l="-360" t="-13253" r="-288" b="-3132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89434A8-4C1E-D82C-73B8-4704861FC163}"/>
              </a:ext>
            </a:extLst>
          </p:cNvPr>
          <p:cNvSpPr txBox="1"/>
          <p:nvPr/>
        </p:nvSpPr>
        <p:spPr>
          <a:xfrm>
            <a:off x="6301662" y="3596951"/>
            <a:ext cx="2470280" cy="253916"/>
          </a:xfrm>
          <a:prstGeom prst="rect">
            <a:avLst/>
          </a:prstGeom>
          <a:noFill/>
        </p:spPr>
        <p:txBody>
          <a:bodyPr wrap="square" rtlCol="0">
            <a:spAutoFit/>
          </a:bodyPr>
          <a:lstStyle/>
          <a:p>
            <a:r>
              <a:rPr lang="en-US" sz="1050" i="1" dirty="0"/>
              <a:t>In preparation </a:t>
            </a:r>
          </a:p>
        </p:txBody>
      </p:sp>
    </p:spTree>
    <p:extLst>
      <p:ext uri="{BB962C8B-B14F-4D97-AF65-F5344CB8AC3E}">
        <p14:creationId xmlns:p14="http://schemas.microsoft.com/office/powerpoint/2010/main" val="72338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pSp>
        <p:nvGrpSpPr>
          <p:cNvPr id="10" name="Group 9">
            <a:extLst>
              <a:ext uri="{FF2B5EF4-FFF2-40B4-BE49-F238E27FC236}">
                <a16:creationId xmlns:a16="http://schemas.microsoft.com/office/drawing/2014/main" id="{F6F48AFB-79E8-AED1-5ABF-529BB2A5E7FC}"/>
              </a:ext>
            </a:extLst>
          </p:cNvPr>
          <p:cNvGrpSpPr/>
          <p:nvPr/>
        </p:nvGrpSpPr>
        <p:grpSpPr>
          <a:xfrm>
            <a:off x="311700" y="1613424"/>
            <a:ext cx="7137758" cy="630649"/>
            <a:chOff x="415600" y="2267344"/>
            <a:chExt cx="9517010" cy="840865"/>
          </a:xfrm>
        </p:grpSpPr>
        <p:pic>
          <p:nvPicPr>
            <p:cNvPr id="9" name="Picture 8">
              <a:extLst>
                <a:ext uri="{FF2B5EF4-FFF2-40B4-BE49-F238E27FC236}">
                  <a16:creationId xmlns:a16="http://schemas.microsoft.com/office/drawing/2014/main" id="{829F1D71-9CD9-4160-6932-4E863A202F1B}"/>
                </a:ext>
              </a:extLst>
            </p:cNvPr>
            <p:cNvPicPr>
              <a:picLocks noChangeAspect="1"/>
            </p:cNvPicPr>
            <p:nvPr/>
          </p:nvPicPr>
          <p:blipFill rotWithShape="1">
            <a:blip r:embed="rId3"/>
            <a:srcRect t="42465"/>
            <a:stretch/>
          </p:blipFill>
          <p:spPr>
            <a:xfrm>
              <a:off x="1589818" y="2267344"/>
              <a:ext cx="8342792" cy="840865"/>
            </a:xfrm>
            <a:prstGeom prst="rect">
              <a:avLst/>
            </a:prstGeom>
          </p:spPr>
        </p:pic>
        <p:pic>
          <p:nvPicPr>
            <p:cNvPr id="8" name="Picture 7">
              <a:extLst>
                <a:ext uri="{FF2B5EF4-FFF2-40B4-BE49-F238E27FC236}">
                  <a16:creationId xmlns:a16="http://schemas.microsoft.com/office/drawing/2014/main" id="{A97033A6-EF2D-73DE-7C0E-98AFF0613BAB}"/>
                </a:ext>
              </a:extLst>
            </p:cNvPr>
            <p:cNvPicPr>
              <a:picLocks noChangeAspect="1"/>
            </p:cNvPicPr>
            <p:nvPr/>
          </p:nvPicPr>
          <p:blipFill rotWithShape="1">
            <a:blip r:embed="rId3"/>
            <a:srcRect r="69061" b="55326"/>
            <a:stretch/>
          </p:blipFill>
          <p:spPr>
            <a:xfrm>
              <a:off x="415600" y="2301683"/>
              <a:ext cx="2710819" cy="685687"/>
            </a:xfrm>
            <a:prstGeom prst="rect">
              <a:avLst/>
            </a:prstGeom>
          </p:spPr>
        </p:pic>
      </p:grpSp>
      <p:sp>
        <p:nvSpPr>
          <p:cNvPr id="414" name="Google Shape;414;p45"/>
          <p:cNvSpPr txBox="1"/>
          <p:nvPr/>
        </p:nvSpPr>
        <p:spPr>
          <a:xfrm>
            <a:off x="216600" y="606228"/>
            <a:ext cx="8615700" cy="1184909"/>
          </a:xfrm>
          <a:prstGeom prst="rect">
            <a:avLst/>
          </a:prstGeom>
          <a:noFill/>
          <a:ln>
            <a:noFill/>
          </a:ln>
        </p:spPr>
        <p:txBody>
          <a:bodyPr spcFirstLastPara="1" wrap="square" lIns="91425" tIns="91425" rIns="91425" bIns="91425" anchor="t" anchorCtr="0">
            <a:spAutoFit/>
          </a:bodyPr>
          <a:lstStyle/>
          <a:p>
            <a:pPr defTabSz="685800">
              <a:lnSpc>
                <a:spcPct val="150000"/>
              </a:lnSpc>
              <a:spcBef>
                <a:spcPts val="1200"/>
              </a:spcBef>
              <a:buClrTx/>
            </a:pPr>
            <a:endParaRPr lang="en-US" sz="1500" kern="1200" dirty="0">
              <a:solidFill>
                <a:srgbClr val="44546A"/>
              </a:solidFill>
              <a:latin typeface="Calibri" panose="020F0502020204030204"/>
              <a:ea typeface="+mn-ea"/>
              <a:cs typeface="+mn-cs"/>
            </a:endParaRPr>
          </a:p>
          <a:p>
            <a:pPr defTabSz="685800">
              <a:lnSpc>
                <a:spcPct val="150000"/>
              </a:lnSpc>
              <a:spcBef>
                <a:spcPts val="1200"/>
              </a:spcBef>
              <a:buClrTx/>
            </a:pPr>
            <a:endParaRPr sz="1500" kern="1200" dirty="0">
              <a:solidFill>
                <a:srgbClr val="44546A"/>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E590B812-A861-C460-DD9C-0F50EF457EAD}"/>
              </a:ext>
            </a:extLst>
          </p:cNvPr>
          <p:cNvSpPr txBox="1"/>
          <p:nvPr/>
        </p:nvSpPr>
        <p:spPr>
          <a:xfrm>
            <a:off x="794179" y="2242292"/>
            <a:ext cx="1949021" cy="507831"/>
          </a:xfrm>
          <a:prstGeom prst="rect">
            <a:avLst/>
          </a:prstGeom>
          <a:solidFill>
            <a:schemeClr val="bg1">
              <a:lumMod val="95000"/>
            </a:schemeClr>
          </a:solidFill>
          <a:ln>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Zeroth order term is simply </a:t>
            </a:r>
            <a:r>
              <a:rPr lang="en-US" sz="1350" b="1" kern="1200" dirty="0">
                <a:solidFill>
                  <a:prstClr val="black"/>
                </a:solidFill>
                <a:latin typeface="Calibri" panose="020F0502020204030204"/>
                <a:ea typeface="+mn-ea"/>
                <a:cs typeface="+mn-cs"/>
              </a:rPr>
              <a:t>static</a:t>
            </a:r>
            <a:r>
              <a:rPr lang="en-US" sz="1350" kern="1200" dirty="0">
                <a:solidFill>
                  <a:prstClr val="black"/>
                </a:solidFill>
                <a:latin typeface="Calibri" panose="020F0502020204030204"/>
                <a:ea typeface="+mn-ea"/>
                <a:cs typeface="+mn-cs"/>
              </a:rPr>
              <a:t> screening</a:t>
            </a:r>
          </a:p>
        </p:txBody>
      </p:sp>
      <p:sp>
        <p:nvSpPr>
          <p:cNvPr id="21" name="TextBox 20">
            <a:extLst>
              <a:ext uri="{FF2B5EF4-FFF2-40B4-BE49-F238E27FC236}">
                <a16:creationId xmlns:a16="http://schemas.microsoft.com/office/drawing/2014/main" id="{52D3E4FF-0745-AD1E-9125-A14994B4AA6F}"/>
              </a:ext>
            </a:extLst>
          </p:cNvPr>
          <p:cNvSpPr txBox="1"/>
          <p:nvPr/>
        </p:nvSpPr>
        <p:spPr>
          <a:xfrm>
            <a:off x="3265579" y="2346166"/>
            <a:ext cx="3527108" cy="507831"/>
          </a:xfrm>
          <a:prstGeom prst="rect">
            <a:avLst/>
          </a:prstGeom>
          <a:solidFill>
            <a:schemeClr val="bg1">
              <a:lumMod val="95000"/>
            </a:schemeClr>
          </a:solidFill>
          <a:ln>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contribution due to </a:t>
            </a:r>
            <a:r>
              <a:rPr lang="en-US" sz="1350" b="1" kern="1200" dirty="0">
                <a:solidFill>
                  <a:prstClr val="black"/>
                </a:solidFill>
                <a:latin typeface="Calibri" panose="020F0502020204030204"/>
                <a:ea typeface="+mn-ea"/>
                <a:cs typeface="+mn-cs"/>
              </a:rPr>
              <a:t>damped-dynamic screening</a:t>
            </a:r>
          </a:p>
        </p:txBody>
      </p:sp>
      <p:pic>
        <p:nvPicPr>
          <p:cNvPr id="3" name="Picture 2">
            <a:extLst>
              <a:ext uri="{FF2B5EF4-FFF2-40B4-BE49-F238E27FC236}">
                <a16:creationId xmlns:a16="http://schemas.microsoft.com/office/drawing/2014/main" id="{59C02158-F96B-A303-4DE3-91779D69302A}"/>
              </a:ext>
            </a:extLst>
          </p:cNvPr>
          <p:cNvPicPr>
            <a:picLocks noChangeAspect="1"/>
          </p:cNvPicPr>
          <p:nvPr/>
        </p:nvPicPr>
        <p:blipFill>
          <a:blip r:embed="rId4"/>
          <a:stretch>
            <a:fillRect/>
          </a:stretch>
        </p:blipFill>
        <p:spPr>
          <a:xfrm>
            <a:off x="6513911" y="897578"/>
            <a:ext cx="2165961" cy="5727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62F6D6-0C3B-663F-DAA4-A3DB4F22A2EC}"/>
                  </a:ext>
                </a:extLst>
              </p:cNvPr>
              <p:cNvSpPr txBox="1"/>
              <p:nvPr/>
            </p:nvSpPr>
            <p:spPr>
              <a:xfrm>
                <a:off x="464129" y="2829134"/>
                <a:ext cx="8499763" cy="369332"/>
              </a:xfrm>
              <a:prstGeom prst="rect">
                <a:avLst/>
              </a:prstGeom>
              <a:noFill/>
            </p:spPr>
            <p:txBody>
              <a:bodyPr wrap="none" rtlCol="0">
                <a:spAutoFit/>
              </a:bodyPr>
              <a:lstStyle/>
              <a:p>
                <a:pPr defTabSz="685800">
                  <a:buClrTx/>
                </a:pPr>
                <a:r>
                  <a:rPr lang="en-US" sz="1800" kern="1200" dirty="0">
                    <a:solidFill>
                      <a:prstClr val="black"/>
                    </a:solidFill>
                    <a:latin typeface="Calibri" panose="020F0502020204030204"/>
                    <a:ea typeface="+mn-ea"/>
                    <a:cs typeface="+mn-cs"/>
                  </a:rPr>
                  <a:t>This can then be Fourier transformed back into position space for a </a:t>
                </a:r>
                <a:r>
                  <a:rPr lang="en-US" sz="1800" b="1" kern="1200" dirty="0">
                    <a:solidFill>
                      <a:prstClr val="black"/>
                    </a:solidFill>
                    <a:latin typeface="Calibri" panose="020F0502020204030204"/>
                    <a:ea typeface="+mn-ea"/>
                    <a:cs typeface="+mn-cs"/>
                  </a:rPr>
                  <a:t>point charge (</a:t>
                </a:r>
                <a14:m>
                  <m:oMath xmlns:m="http://schemas.openxmlformats.org/officeDocument/2006/math">
                    <m:r>
                      <a:rPr lang="en-US" sz="1800" b="1" i="1" kern="1200">
                        <a:solidFill>
                          <a:prstClr val="black"/>
                        </a:solidFill>
                        <a:latin typeface="Cambria Math" panose="02040503050406030204" pitchFamily="18" charset="0"/>
                        <a:ea typeface="+mn-ea"/>
                        <a:cs typeface="+mn-cs"/>
                      </a:rPr>
                      <m:t>𝑹</m:t>
                    </m:r>
                    <m:r>
                      <a:rPr lang="en-US" sz="1800" b="1" i="1" kern="1200">
                        <a:solidFill>
                          <a:prstClr val="black"/>
                        </a:solidFill>
                        <a:latin typeface="Cambria Math" panose="02040503050406030204" pitchFamily="18" charset="0"/>
                        <a:ea typeface="+mn-ea"/>
                        <a:cs typeface="+mn-cs"/>
                      </a:rPr>
                      <m:t>=</m:t>
                    </m:r>
                    <m:r>
                      <a:rPr lang="en-US" sz="1800" b="1" i="1" kern="1200">
                        <a:solidFill>
                          <a:prstClr val="black"/>
                        </a:solidFill>
                        <a:latin typeface="Cambria Math" panose="02040503050406030204" pitchFamily="18" charset="0"/>
                        <a:ea typeface="+mn-ea"/>
                        <a:cs typeface="+mn-cs"/>
                      </a:rPr>
                      <m:t>𝟎</m:t>
                    </m:r>
                  </m:oMath>
                </a14:m>
                <a:r>
                  <a:rPr lang="en-US" sz="1800" b="1" kern="1200" dirty="0">
                    <a:solidFill>
                      <a:prstClr val="black"/>
                    </a:solidFill>
                    <a:latin typeface="Calibri" panose="020F0502020204030204"/>
                    <a:ea typeface="+mn-ea"/>
                    <a:cs typeface="+mn-cs"/>
                  </a:rPr>
                  <a:t>)</a:t>
                </a:r>
              </a:p>
            </p:txBody>
          </p:sp>
        </mc:Choice>
        <mc:Fallback xmlns="">
          <p:sp>
            <p:nvSpPr>
              <p:cNvPr id="2" name="TextBox 1">
                <a:extLst>
                  <a:ext uri="{FF2B5EF4-FFF2-40B4-BE49-F238E27FC236}">
                    <a16:creationId xmlns:a16="http://schemas.microsoft.com/office/drawing/2014/main" id="{D462F6D6-0C3B-663F-DAA4-A3DB4F22A2EC}"/>
                  </a:ext>
                </a:extLst>
              </p:cNvPr>
              <p:cNvSpPr txBox="1">
                <a:spLocks noRot="1" noChangeAspect="1" noMove="1" noResize="1" noEditPoints="1" noAdjustHandles="1" noChangeArrowheads="1" noChangeShapeType="1" noTextEdit="1"/>
              </p:cNvSpPr>
              <p:nvPr/>
            </p:nvSpPr>
            <p:spPr>
              <a:xfrm>
                <a:off x="464129" y="2829134"/>
                <a:ext cx="8499763" cy="369332"/>
              </a:xfrm>
              <a:prstGeom prst="rect">
                <a:avLst/>
              </a:prstGeom>
              <a:blipFill>
                <a:blip r:embed="rId5"/>
                <a:stretch>
                  <a:fillRect l="-574" t="-8197" b="-24590"/>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A34CFDC0-2644-9B39-B3EB-1EA7B895748B}"/>
              </a:ext>
            </a:extLst>
          </p:cNvPr>
          <p:cNvGrpSpPr/>
          <p:nvPr/>
        </p:nvGrpSpPr>
        <p:grpSpPr>
          <a:xfrm>
            <a:off x="311700" y="3155335"/>
            <a:ext cx="7569585" cy="1140526"/>
            <a:chOff x="415600" y="4323225"/>
            <a:chExt cx="10092780" cy="1520701"/>
          </a:xfrm>
        </p:grpSpPr>
        <p:pic>
          <p:nvPicPr>
            <p:cNvPr id="5" name="Picture 4">
              <a:extLst>
                <a:ext uri="{FF2B5EF4-FFF2-40B4-BE49-F238E27FC236}">
                  <a16:creationId xmlns:a16="http://schemas.microsoft.com/office/drawing/2014/main" id="{D68789E6-50FD-6231-E313-2BC6ACA21997}"/>
                </a:ext>
              </a:extLst>
            </p:cNvPr>
            <p:cNvPicPr>
              <a:picLocks noChangeAspect="1"/>
            </p:cNvPicPr>
            <p:nvPr/>
          </p:nvPicPr>
          <p:blipFill rotWithShape="1">
            <a:blip r:embed="rId6"/>
            <a:srcRect b="40521"/>
            <a:stretch/>
          </p:blipFill>
          <p:spPr>
            <a:xfrm>
              <a:off x="415600" y="4323225"/>
              <a:ext cx="8641314" cy="1458299"/>
            </a:xfrm>
            <a:prstGeom prst="rect">
              <a:avLst/>
            </a:prstGeom>
          </p:spPr>
        </p:pic>
        <p:pic>
          <p:nvPicPr>
            <p:cNvPr id="6" name="Picture 5">
              <a:extLst>
                <a:ext uri="{FF2B5EF4-FFF2-40B4-BE49-F238E27FC236}">
                  <a16:creationId xmlns:a16="http://schemas.microsoft.com/office/drawing/2014/main" id="{E97CDCF8-A898-6734-DCDB-1B1EBECE76CA}"/>
                </a:ext>
              </a:extLst>
            </p:cNvPr>
            <p:cNvPicPr>
              <a:picLocks noChangeAspect="1"/>
            </p:cNvPicPr>
            <p:nvPr/>
          </p:nvPicPr>
          <p:blipFill rotWithShape="1">
            <a:blip r:embed="rId6"/>
            <a:srcRect l="81580" t="61224" b="-606"/>
            <a:stretch/>
          </p:blipFill>
          <p:spPr>
            <a:xfrm>
              <a:off x="8916609" y="4878342"/>
              <a:ext cx="1591771" cy="965584"/>
            </a:xfrm>
            <a:prstGeom prst="rect">
              <a:avLst/>
            </a:prstGeom>
          </p:spPr>
        </p:pic>
      </p:grpSp>
      <p:sp>
        <p:nvSpPr>
          <p:cNvPr id="12" name="TextBox 11">
            <a:extLst>
              <a:ext uri="{FF2B5EF4-FFF2-40B4-BE49-F238E27FC236}">
                <a16:creationId xmlns:a16="http://schemas.microsoft.com/office/drawing/2014/main" id="{55B07D38-0CC7-D996-7E81-F23C3ABC32EA}"/>
              </a:ext>
            </a:extLst>
          </p:cNvPr>
          <p:cNvSpPr txBox="1"/>
          <p:nvPr/>
        </p:nvSpPr>
        <p:spPr>
          <a:xfrm>
            <a:off x="5721380" y="4318748"/>
            <a:ext cx="3125982" cy="715581"/>
          </a:xfrm>
          <a:prstGeom prst="rect">
            <a:avLst/>
          </a:prstGeom>
          <a:noFill/>
        </p:spPr>
        <p:txBody>
          <a:bodyPr wrap="square" rtlCol="0">
            <a:spAutoFit/>
          </a:bodyPr>
          <a:lstStyle/>
          <a:p>
            <a:pPr defTabSz="685800">
              <a:buClrTx/>
            </a:pPr>
            <a:r>
              <a:rPr lang="en-US" sz="1350" i="1" kern="1200" dirty="0">
                <a:solidFill>
                  <a:prstClr val="black"/>
                </a:solidFill>
                <a:latin typeface="Calibri" panose="020F0502020204030204"/>
                <a:ea typeface="+mn-ea"/>
                <a:cs typeface="+mn-cs"/>
              </a:rPr>
              <a:t>L. </a:t>
            </a:r>
            <a:r>
              <a:rPr lang="en-US" sz="1350" i="1" kern="1200" dirty="0" err="1">
                <a:solidFill>
                  <a:prstClr val="black"/>
                </a:solidFill>
                <a:latin typeface="Calibri" panose="020F0502020204030204"/>
                <a:ea typeface="+mn-ea"/>
                <a:cs typeface="+mn-cs"/>
              </a:rPr>
              <a:t>Stenflo</a:t>
            </a:r>
            <a:r>
              <a:rPr lang="en-US" sz="1350" i="1" kern="1200" dirty="0">
                <a:solidFill>
                  <a:prstClr val="black"/>
                </a:solidFill>
                <a:latin typeface="Calibri" panose="020F0502020204030204"/>
                <a:ea typeface="+mn-ea"/>
                <a:cs typeface="+mn-cs"/>
              </a:rPr>
              <a:t>, M. Y. Yu, and P. K. Shukla ”Shielding of a slow test charge in a collisional plasma” Phys. Fluids 16 (1973)</a:t>
            </a:r>
          </a:p>
        </p:txBody>
      </p:sp>
      <p:sp>
        <p:nvSpPr>
          <p:cNvPr id="13" name="Rectangle 12">
            <a:extLst>
              <a:ext uri="{FF2B5EF4-FFF2-40B4-BE49-F238E27FC236}">
                <a16:creationId xmlns:a16="http://schemas.microsoft.com/office/drawing/2014/main" id="{594805B2-F6F8-49ED-A5B1-E4B4A9B51869}"/>
              </a:ext>
            </a:extLst>
          </p:cNvPr>
          <p:cNvSpPr/>
          <p:nvPr/>
        </p:nvSpPr>
        <p:spPr>
          <a:xfrm>
            <a:off x="6912428" y="3545116"/>
            <a:ext cx="838200" cy="703943"/>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CB2CACAD-3429-DEF8-6C51-14814D97926B}"/>
              </a:ext>
            </a:extLst>
          </p:cNvPr>
          <p:cNvSpPr txBox="1"/>
          <p:nvPr/>
        </p:nvSpPr>
        <p:spPr>
          <a:xfrm>
            <a:off x="3701921" y="4269366"/>
            <a:ext cx="2003241" cy="300082"/>
          </a:xfrm>
          <a:prstGeom prst="rect">
            <a:avLst/>
          </a:prstGeom>
          <a:noFill/>
        </p:spPr>
        <p:txBody>
          <a:bodyPr wrap="none" rtlCol="0">
            <a:spAutoFit/>
          </a:bodyPr>
          <a:lstStyle/>
          <a:p>
            <a:pPr defTabSz="685800">
              <a:buClrTx/>
            </a:pPr>
            <a:r>
              <a:rPr lang="en-US" sz="1350" kern="1200" dirty="0">
                <a:solidFill>
                  <a:prstClr val="black"/>
                </a:solidFill>
                <a:latin typeface="Calibri" panose="020F0502020204030204"/>
                <a:ea typeface="+mn-ea"/>
                <a:cs typeface="+mn-cs"/>
              </a:rPr>
              <a:t>“Small distance behavior”</a:t>
            </a:r>
          </a:p>
        </p:txBody>
      </p:sp>
      <p:pic>
        <p:nvPicPr>
          <p:cNvPr id="17" name="Picture 16">
            <a:extLst>
              <a:ext uri="{FF2B5EF4-FFF2-40B4-BE49-F238E27FC236}">
                <a16:creationId xmlns:a16="http://schemas.microsoft.com/office/drawing/2014/main" id="{C5F01ED0-0279-5530-43D0-2B3F6F3455F0}"/>
              </a:ext>
            </a:extLst>
          </p:cNvPr>
          <p:cNvPicPr>
            <a:picLocks noChangeAspect="1"/>
          </p:cNvPicPr>
          <p:nvPr/>
        </p:nvPicPr>
        <p:blipFill>
          <a:blip r:embed="rId7"/>
          <a:stretch>
            <a:fillRect/>
          </a:stretch>
        </p:blipFill>
        <p:spPr>
          <a:xfrm>
            <a:off x="501068" y="4328263"/>
            <a:ext cx="1220509" cy="191070"/>
          </a:xfrm>
          <a:prstGeom prst="rect">
            <a:avLst/>
          </a:prstGeom>
        </p:spPr>
      </p:pic>
      <p:sp>
        <p:nvSpPr>
          <p:cNvPr id="18" name="Rectangle 17">
            <a:extLst>
              <a:ext uri="{FF2B5EF4-FFF2-40B4-BE49-F238E27FC236}">
                <a16:creationId xmlns:a16="http://schemas.microsoft.com/office/drawing/2014/main" id="{95156223-A957-8CEE-FC97-0E2264E345A4}"/>
              </a:ext>
            </a:extLst>
          </p:cNvPr>
          <p:cNvSpPr/>
          <p:nvPr/>
        </p:nvSpPr>
        <p:spPr>
          <a:xfrm>
            <a:off x="2427378" y="3571673"/>
            <a:ext cx="4287164" cy="634101"/>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C96AA79-9A32-4A59-F01B-0508EB15D5DD}"/>
                  </a:ext>
                </a:extLst>
              </p:cNvPr>
              <p:cNvSpPr txBox="1"/>
              <p:nvPr/>
            </p:nvSpPr>
            <p:spPr>
              <a:xfrm>
                <a:off x="406122" y="4490495"/>
                <a:ext cx="3194016" cy="300082"/>
              </a:xfrm>
              <a:prstGeom prst="rect">
                <a:avLst/>
              </a:prstGeom>
              <a:noFill/>
            </p:spPr>
            <p:txBody>
              <a:bodyPr wrap="none" rtlCol="0">
                <a:spAutoFit/>
              </a:bodyPr>
              <a:lstStyle/>
              <a:p>
                <a:pPr defTabSz="685800">
                  <a:buClrTx/>
                </a:pPr>
                <a14:m>
                  <m:oMath xmlns:m="http://schemas.openxmlformats.org/officeDocument/2006/math">
                    <m:r>
                      <a:rPr lang="en-US" sz="1350" i="1" kern="1200">
                        <a:solidFill>
                          <a:prstClr val="black"/>
                        </a:solidFill>
                        <a:latin typeface="Cambria Math" panose="02040503050406030204" pitchFamily="18" charset="0"/>
                        <a:ea typeface="Cambria Math" panose="02040503050406030204" pitchFamily="18" charset="0"/>
                        <a:cs typeface="+mn-cs"/>
                      </a:rPr>
                      <m:t>𝜓</m:t>
                    </m:r>
                    <m:r>
                      <a:rPr lang="en-US" sz="1350" i="1" kern="1200">
                        <a:solidFill>
                          <a:prstClr val="black"/>
                        </a:solidFill>
                        <a:latin typeface="Cambria Math" panose="02040503050406030204" pitchFamily="18" charset="0"/>
                        <a:ea typeface="Cambria Math" panose="02040503050406030204" pitchFamily="18" charset="0"/>
                        <a:cs typeface="+mn-cs"/>
                      </a:rPr>
                      <m:t> </m:t>
                    </m:r>
                  </m:oMath>
                </a14:m>
                <a:r>
                  <a:rPr lang="en-US" sz="1350" kern="1200" dirty="0">
                    <a:solidFill>
                      <a:prstClr val="black"/>
                    </a:solidFill>
                    <a:latin typeface="Calibri" panose="020F0502020204030204"/>
                    <a:ea typeface="+mn-ea"/>
                    <a:cs typeface="+mn-cs"/>
                  </a:rPr>
                  <a:t>is the angle between </a:t>
                </a:r>
                <a14:m>
                  <m:oMath xmlns:m="http://schemas.openxmlformats.org/officeDocument/2006/math">
                    <m:d>
                      <m:dPr>
                        <m:ctrlPr>
                          <a:rPr lang="en-US" sz="1350" i="1" kern="1200">
                            <a:solidFill>
                              <a:prstClr val="black"/>
                            </a:solidFill>
                            <a:latin typeface="Cambria Math" panose="02040503050406030204" pitchFamily="18" charset="0"/>
                            <a:ea typeface="+mn-ea"/>
                            <a:cs typeface="+mn-cs"/>
                          </a:rPr>
                        </m:ctrlPr>
                      </m:dPr>
                      <m:e>
                        <m:r>
                          <a:rPr lang="en-US" sz="1350" b="1" i="1" kern="1200">
                            <a:solidFill>
                              <a:prstClr val="black"/>
                            </a:solidFill>
                            <a:latin typeface="Cambria Math" panose="02040503050406030204" pitchFamily="18" charset="0"/>
                            <a:ea typeface="+mn-ea"/>
                            <a:cs typeface="+mn-cs"/>
                          </a:rPr>
                          <m:t>𝒙</m:t>
                        </m:r>
                        <m:r>
                          <a:rPr lang="en-US" sz="1350" i="1" kern="1200">
                            <a:solidFill>
                              <a:prstClr val="black"/>
                            </a:solidFill>
                            <a:latin typeface="Cambria Math" panose="02040503050406030204" pitchFamily="18" charset="0"/>
                            <a:ea typeface="+mn-ea"/>
                            <a:cs typeface="+mn-cs"/>
                          </a:rPr>
                          <m:t>−</m:t>
                        </m:r>
                        <m:sSub>
                          <m:sSubPr>
                            <m:ctrlPr>
                              <a:rPr lang="en-US" sz="1350" b="1" i="1" kern="1200">
                                <a:solidFill>
                                  <a:prstClr val="black"/>
                                </a:solidFill>
                                <a:latin typeface="Cambria Math" panose="02040503050406030204" pitchFamily="18" charset="0"/>
                                <a:ea typeface="+mn-ea"/>
                                <a:cs typeface="+mn-cs"/>
                              </a:rPr>
                            </m:ctrlPr>
                          </m:sSubPr>
                          <m:e>
                            <m:r>
                              <a:rPr lang="en-US" sz="1350" b="1" i="1" kern="1200">
                                <a:solidFill>
                                  <a:prstClr val="black"/>
                                </a:solidFill>
                                <a:latin typeface="Cambria Math" panose="02040503050406030204" pitchFamily="18" charset="0"/>
                                <a:ea typeface="Cambria Math" panose="02040503050406030204" pitchFamily="18" charset="0"/>
                                <a:cs typeface="+mn-cs"/>
                              </a:rPr>
                              <m:t>𝜷</m:t>
                            </m:r>
                          </m:e>
                          <m:sub>
                            <m:r>
                              <a:rPr lang="en-US" sz="1350" b="1" i="1" kern="1200">
                                <a:solidFill>
                                  <a:prstClr val="black"/>
                                </a:solidFill>
                                <a:latin typeface="Cambria Math" panose="02040503050406030204" pitchFamily="18" charset="0"/>
                                <a:ea typeface="+mn-ea"/>
                                <a:cs typeface="+mn-cs"/>
                              </a:rPr>
                              <m:t>𝑵</m:t>
                            </m:r>
                          </m:sub>
                        </m:sSub>
                        <m:r>
                          <a:rPr lang="en-US" sz="1350" i="1" kern="1200">
                            <a:solidFill>
                              <a:prstClr val="black"/>
                            </a:solidFill>
                            <a:latin typeface="Cambria Math" panose="02040503050406030204" pitchFamily="18" charset="0"/>
                            <a:ea typeface="+mn-ea"/>
                            <a:cs typeface="+mn-cs"/>
                          </a:rPr>
                          <m:t>𝑡</m:t>
                        </m:r>
                      </m:e>
                    </m:d>
                  </m:oMath>
                </a14:m>
                <a:r>
                  <a:rPr lang="en-US" sz="1350" kern="1200" dirty="0">
                    <a:solidFill>
                      <a:prstClr val="black"/>
                    </a:solidFill>
                    <a:latin typeface="Calibri" panose="020F0502020204030204"/>
                    <a:ea typeface="+mn-ea"/>
                    <a:cs typeface="+mn-cs"/>
                  </a:rPr>
                  <a:t> and </a:t>
                </a:r>
                <a14:m>
                  <m:oMath xmlns:m="http://schemas.openxmlformats.org/officeDocument/2006/math">
                    <m:sSub>
                      <m:sSubPr>
                        <m:ctrlPr>
                          <a:rPr lang="en-US" sz="1350" b="1" i="1" kern="1200">
                            <a:solidFill>
                              <a:prstClr val="black"/>
                            </a:solidFill>
                            <a:latin typeface="Cambria Math" panose="02040503050406030204" pitchFamily="18" charset="0"/>
                            <a:ea typeface="+mn-ea"/>
                            <a:cs typeface="+mn-cs"/>
                          </a:rPr>
                        </m:ctrlPr>
                      </m:sSubPr>
                      <m:e>
                        <m:r>
                          <a:rPr lang="en-US" sz="1350" b="1" i="1" kern="1200">
                            <a:solidFill>
                              <a:prstClr val="black"/>
                            </a:solidFill>
                            <a:latin typeface="Cambria Math" panose="02040503050406030204" pitchFamily="18" charset="0"/>
                            <a:ea typeface="Cambria Math" panose="02040503050406030204" pitchFamily="18" charset="0"/>
                            <a:cs typeface="+mn-cs"/>
                          </a:rPr>
                          <m:t>𝜷</m:t>
                        </m:r>
                      </m:e>
                      <m:sub>
                        <m:r>
                          <a:rPr lang="en-US" sz="1350" b="1" i="1" kern="1200">
                            <a:solidFill>
                              <a:prstClr val="black"/>
                            </a:solidFill>
                            <a:latin typeface="Cambria Math" panose="02040503050406030204" pitchFamily="18" charset="0"/>
                            <a:ea typeface="+mn-ea"/>
                            <a:cs typeface="+mn-cs"/>
                          </a:rPr>
                          <m:t>𝑵</m:t>
                        </m:r>
                      </m:sub>
                    </m:sSub>
                  </m:oMath>
                </a14:m>
                <a:r>
                  <a:rPr lang="en-US" sz="1350" kern="1200" dirty="0">
                    <a:solidFill>
                      <a:prstClr val="black"/>
                    </a:solidFill>
                    <a:latin typeface="Calibri" panose="020F0502020204030204"/>
                    <a:ea typeface="+mn-ea"/>
                    <a:cs typeface="+mn-cs"/>
                  </a:rPr>
                  <a:t> </a:t>
                </a:r>
              </a:p>
            </p:txBody>
          </p:sp>
        </mc:Choice>
        <mc:Fallback xmlns="">
          <p:sp>
            <p:nvSpPr>
              <p:cNvPr id="19" name="TextBox 18">
                <a:extLst>
                  <a:ext uri="{FF2B5EF4-FFF2-40B4-BE49-F238E27FC236}">
                    <a16:creationId xmlns:a16="http://schemas.microsoft.com/office/drawing/2014/main" id="{1C96AA79-9A32-4A59-F01B-0508EB15D5DD}"/>
                  </a:ext>
                </a:extLst>
              </p:cNvPr>
              <p:cNvSpPr txBox="1">
                <a:spLocks noRot="1" noChangeAspect="1" noMove="1" noResize="1" noEditPoints="1" noAdjustHandles="1" noChangeArrowheads="1" noChangeShapeType="1" noTextEdit="1"/>
              </p:cNvSpPr>
              <p:nvPr/>
            </p:nvSpPr>
            <p:spPr>
              <a:xfrm>
                <a:off x="406122" y="4490495"/>
                <a:ext cx="3194016" cy="300082"/>
              </a:xfrm>
              <a:prstGeom prst="rect">
                <a:avLst/>
              </a:prstGeom>
              <a:blipFill>
                <a:blip r:embed="rId8"/>
                <a:stretch>
                  <a:fillRect t="-4082" b="-20408"/>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3EBF8004-54B6-EE24-C05E-C91AED18FB57}"/>
              </a:ext>
            </a:extLst>
          </p:cNvPr>
          <p:cNvSpPr txBox="1"/>
          <p:nvPr/>
        </p:nvSpPr>
        <p:spPr>
          <a:xfrm>
            <a:off x="464129" y="839654"/>
            <a:ext cx="5940300" cy="923330"/>
          </a:xfrm>
          <a:prstGeom prst="rect">
            <a:avLst/>
          </a:prstGeom>
          <a:noFill/>
        </p:spPr>
        <p:txBody>
          <a:bodyPr wrap="square" rtlCol="0">
            <a:spAutoFit/>
          </a:bodyPr>
          <a:lstStyle/>
          <a:p>
            <a:pPr defTabSz="685800">
              <a:buClrTx/>
            </a:pPr>
            <a:r>
              <a:rPr lang="en-US" sz="1800" kern="1200" dirty="0">
                <a:solidFill>
                  <a:prstClr val="black"/>
                </a:solidFill>
                <a:latin typeface="Calibri" panose="020F0502020204030204"/>
                <a:ea typeface="+mn-ea"/>
                <a:cs typeface="+mn-cs"/>
              </a:rPr>
              <a:t>We then expand the potential in the limit of </a:t>
            </a:r>
            <a:r>
              <a:rPr lang="en-US" sz="1800" b="1" kern="1200" dirty="0">
                <a:solidFill>
                  <a:prstClr val="black"/>
                </a:solidFill>
                <a:latin typeface="Calibri" panose="020F0502020204030204"/>
                <a:ea typeface="+mn-ea"/>
                <a:cs typeface="+mn-cs"/>
              </a:rPr>
              <a:t>large damping </a:t>
            </a:r>
            <a:r>
              <a:rPr lang="en-US" sz="1800" kern="1200" dirty="0">
                <a:solidFill>
                  <a:prstClr val="black"/>
                </a:solidFill>
                <a:latin typeface="Calibri" panose="020F0502020204030204"/>
                <a:ea typeface="+mn-ea"/>
                <a:cs typeface="+mn-cs"/>
              </a:rPr>
              <a:t>and </a:t>
            </a:r>
            <a:r>
              <a:rPr lang="en-US" sz="1800" b="1" kern="1200" dirty="0">
                <a:solidFill>
                  <a:prstClr val="black"/>
                </a:solidFill>
                <a:latin typeface="Calibri" panose="020F0502020204030204"/>
                <a:ea typeface="+mn-ea"/>
                <a:cs typeface="+mn-cs"/>
              </a:rPr>
              <a:t>small velocity </a:t>
            </a:r>
            <a:r>
              <a:rPr lang="en-US" sz="1800" kern="1200" dirty="0">
                <a:solidFill>
                  <a:prstClr val="black"/>
                </a:solidFill>
                <a:latin typeface="Calibri" panose="020F0502020204030204"/>
                <a:ea typeface="+mn-ea"/>
                <a:cs typeface="+mn-cs"/>
              </a:rPr>
              <a:t>of the source due to the comparatively large mass of nuclei.</a:t>
            </a:r>
          </a:p>
        </p:txBody>
      </p:sp>
      <p:sp>
        <p:nvSpPr>
          <p:cNvPr id="7" name="TextBox 6">
            <a:extLst>
              <a:ext uri="{FF2B5EF4-FFF2-40B4-BE49-F238E27FC236}">
                <a16:creationId xmlns:a16="http://schemas.microsoft.com/office/drawing/2014/main" id="{9B724574-DA22-F31B-D636-16FC5CBFA3F6}"/>
              </a:ext>
            </a:extLst>
          </p:cNvPr>
          <p:cNvSpPr txBox="1"/>
          <p:nvPr/>
        </p:nvSpPr>
        <p:spPr>
          <a:xfrm>
            <a:off x="0" y="4868131"/>
            <a:ext cx="6189982" cy="253916"/>
          </a:xfrm>
          <a:prstGeom prst="rect">
            <a:avLst/>
          </a:prstGeom>
          <a:noFill/>
        </p:spPr>
        <p:txBody>
          <a:bodyPr wrap="square">
            <a:spAutoFit/>
          </a:bodyPr>
          <a:lstStyle/>
          <a:p>
            <a:r>
              <a:rPr lang="en-US" sz="1050" b="0" i="1" dirty="0">
                <a:effectLst/>
                <a:latin typeface="Arial" panose="020B0604020202020204" pitchFamily="34" charset="0"/>
              </a:rPr>
              <a:t>C. Grayson, C. T. Yang, M. </a:t>
            </a:r>
            <a:r>
              <a:rPr lang="en-US" sz="1050" b="0" i="1" dirty="0" err="1">
                <a:effectLst/>
                <a:latin typeface="Arial" panose="020B0604020202020204" pitchFamily="34" charset="0"/>
              </a:rPr>
              <a:t>Formanek</a:t>
            </a:r>
            <a:r>
              <a:rPr lang="en-US" sz="1050" b="0" i="1" dirty="0">
                <a:effectLst/>
                <a:latin typeface="Arial" panose="020B0604020202020204" pitchFamily="34" charset="0"/>
              </a:rPr>
              <a:t>, and J. </a:t>
            </a:r>
            <a:r>
              <a:rPr lang="en-US" sz="1050" b="0" i="1" dirty="0" err="1">
                <a:effectLst/>
                <a:latin typeface="Arial" panose="020B0604020202020204" pitchFamily="34" charset="0"/>
              </a:rPr>
              <a:t>Rafelski</a:t>
            </a:r>
            <a:r>
              <a:rPr lang="en-US" sz="1050" b="0" i="1" dirty="0">
                <a:effectLst/>
                <a:latin typeface="Arial" panose="020B0604020202020204" pitchFamily="34" charset="0"/>
              </a:rPr>
              <a:t> (2023). Annals Phys., 458, p. 169453.</a:t>
            </a:r>
            <a:endParaRPr lang="en-US" sz="1050" i="1"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E9CEBA3-D17D-8848-BD78-4B13783D0C3E}"/>
                  </a:ext>
                </a:extLst>
              </p:cNvPr>
              <p:cNvSpPr txBox="1"/>
              <p:nvPr/>
            </p:nvSpPr>
            <p:spPr>
              <a:xfrm>
                <a:off x="185928" y="190544"/>
                <a:ext cx="9071652"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III) 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Screened Potential</a:t>
                </a:r>
              </a:p>
            </p:txBody>
          </p:sp>
        </mc:Choice>
        <mc:Fallback xmlns="">
          <p:sp>
            <p:nvSpPr>
              <p:cNvPr id="22" name="TextBox 21">
                <a:extLst>
                  <a:ext uri="{FF2B5EF4-FFF2-40B4-BE49-F238E27FC236}">
                    <a16:creationId xmlns:a16="http://schemas.microsoft.com/office/drawing/2014/main" id="{5E9CEBA3-D17D-8848-BD78-4B13783D0C3E}"/>
                  </a:ext>
                </a:extLst>
              </p:cNvPr>
              <p:cNvSpPr txBox="1">
                <a:spLocks noRot="1" noChangeAspect="1" noMove="1" noResize="1" noEditPoints="1" noAdjustHandles="1" noChangeArrowheads="1" noChangeShapeType="1" noTextEdit="1"/>
              </p:cNvSpPr>
              <p:nvPr/>
            </p:nvSpPr>
            <p:spPr>
              <a:xfrm>
                <a:off x="185928" y="190544"/>
                <a:ext cx="9071652" cy="60016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96CE874-7DE6-B431-5A8A-BA513FB44B29}"/>
                  </a:ext>
                </a:extLst>
              </p:cNvPr>
              <p:cNvSpPr txBox="1"/>
              <p:nvPr/>
            </p:nvSpPr>
            <p:spPr>
              <a:xfrm>
                <a:off x="7272660" y="2089726"/>
                <a:ext cx="1691232" cy="636521"/>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i="1" kern="1200" smtClean="0">
                              <a:solidFill>
                                <a:prstClr val="black"/>
                              </a:solidFill>
                              <a:latin typeface="Cambria Math" panose="02040503050406030204" pitchFamily="18" charset="0"/>
                              <a:ea typeface="+mn-ea"/>
                              <a:cs typeface="+mn-cs"/>
                            </a:rPr>
                          </m:ctrlPr>
                        </m:sSubPr>
                        <m:e>
                          <m:r>
                            <a:rPr lang="en-US" i="1" kern="1200">
                              <a:solidFill>
                                <a:prstClr val="black"/>
                              </a:solidFill>
                              <a:latin typeface="Cambria Math" panose="02040503050406030204" pitchFamily="18" charset="0"/>
                              <a:ea typeface="Cambria Math" panose="02040503050406030204" pitchFamily="18" charset="0"/>
                              <a:cs typeface="+mn-cs"/>
                            </a:rPr>
                            <m:t>𝛽</m:t>
                          </m:r>
                        </m:e>
                        <m:sub>
                          <m:r>
                            <a:rPr lang="en-US" i="1" kern="1200">
                              <a:solidFill>
                                <a:prstClr val="black"/>
                              </a:solidFill>
                              <a:latin typeface="Cambria Math" panose="02040503050406030204" pitchFamily="18" charset="0"/>
                              <a:ea typeface="+mn-ea"/>
                              <a:cs typeface="+mn-cs"/>
                            </a:rPr>
                            <m:t>𝑁</m:t>
                          </m:r>
                        </m:sub>
                      </m:sSub>
                      <m:r>
                        <a:rPr lang="en-US" i="1" kern="1200">
                          <a:solidFill>
                            <a:prstClr val="black"/>
                          </a:solidFill>
                          <a:latin typeface="Cambria Math" panose="02040503050406030204" pitchFamily="18" charset="0"/>
                          <a:ea typeface="+mn-ea"/>
                          <a:cs typeface="+mn-cs"/>
                        </a:rPr>
                        <m:t>=</m:t>
                      </m:r>
                      <m:f>
                        <m:fPr>
                          <m:type m:val="skw"/>
                          <m:ctrlPr>
                            <a:rPr lang="en-US" i="1" kern="1200">
                              <a:solidFill>
                                <a:prstClr val="black"/>
                              </a:solidFill>
                              <a:latin typeface="Cambria Math" panose="02040503050406030204" pitchFamily="18" charset="0"/>
                              <a:ea typeface="+mn-ea"/>
                              <a:cs typeface="+mn-cs"/>
                            </a:rPr>
                          </m:ctrlPr>
                        </m:fPr>
                        <m:num>
                          <m:sSub>
                            <m:sSubPr>
                              <m:ctrlPr>
                                <a:rPr lang="en-US" i="1" kern="1200">
                                  <a:solidFill>
                                    <a:prstClr val="black"/>
                                  </a:solidFill>
                                  <a:latin typeface="Cambria Math" panose="02040503050406030204" pitchFamily="18" charset="0"/>
                                  <a:ea typeface="+mn-ea"/>
                                  <a:cs typeface="+mn-cs"/>
                                </a:rPr>
                              </m:ctrlPr>
                            </m:sSubPr>
                            <m:e>
                              <m:r>
                                <a:rPr lang="en-US" i="1" kern="1200">
                                  <a:solidFill>
                                    <a:prstClr val="black"/>
                                  </a:solidFill>
                                  <a:latin typeface="Cambria Math" panose="02040503050406030204" pitchFamily="18" charset="0"/>
                                  <a:ea typeface="+mn-ea"/>
                                  <a:cs typeface="+mn-cs"/>
                                </a:rPr>
                                <m:t>𝑣</m:t>
                              </m:r>
                            </m:e>
                            <m:sub>
                              <m:r>
                                <a:rPr lang="en-US" i="1" kern="1200">
                                  <a:solidFill>
                                    <a:prstClr val="black"/>
                                  </a:solidFill>
                                  <a:latin typeface="Cambria Math" panose="02040503050406030204" pitchFamily="18" charset="0"/>
                                  <a:ea typeface="+mn-ea"/>
                                  <a:cs typeface="+mn-cs"/>
                                </a:rPr>
                                <m:t>𝑁</m:t>
                              </m:r>
                            </m:sub>
                          </m:sSub>
                        </m:num>
                        <m:den>
                          <m:r>
                            <a:rPr lang="en-US" i="1" kern="1200">
                              <a:solidFill>
                                <a:prstClr val="black"/>
                              </a:solidFill>
                              <a:latin typeface="Cambria Math" panose="02040503050406030204" pitchFamily="18" charset="0"/>
                              <a:ea typeface="+mn-ea"/>
                              <a:cs typeface="+mn-cs"/>
                            </a:rPr>
                            <m:t>𝑐</m:t>
                          </m:r>
                        </m:den>
                      </m:f>
                      <m:r>
                        <a:rPr lang="en-US" i="1" kern="1200">
                          <a:solidFill>
                            <a:prstClr val="black"/>
                          </a:solidFill>
                          <a:latin typeface="Cambria Math" panose="02040503050406030204" pitchFamily="18" charset="0"/>
                          <a:ea typeface="Cambria Math" panose="02040503050406030204" pitchFamily="18" charset="0"/>
                          <a:cs typeface="+mn-cs"/>
                        </a:rPr>
                        <m:t>≈ </m:t>
                      </m:r>
                      <m:rad>
                        <m:radPr>
                          <m:degHide m:val="on"/>
                          <m:ctrlPr>
                            <a:rPr lang="en-US" i="1" kern="1200">
                              <a:solidFill>
                                <a:prstClr val="black"/>
                              </a:solidFill>
                              <a:latin typeface="Cambria Math" panose="02040503050406030204" pitchFamily="18" charset="0"/>
                              <a:ea typeface="Cambria Math" panose="02040503050406030204" pitchFamily="18" charset="0"/>
                              <a:cs typeface="+mn-cs"/>
                            </a:rPr>
                          </m:ctrlPr>
                        </m:radPr>
                        <m:deg/>
                        <m:e>
                          <m:f>
                            <m:fPr>
                              <m:ctrlPr>
                                <a:rPr lang="en-US" i="1" kern="1200">
                                  <a:solidFill>
                                    <a:prstClr val="black"/>
                                  </a:solidFill>
                                  <a:latin typeface="Cambria Math" panose="02040503050406030204" pitchFamily="18" charset="0"/>
                                  <a:ea typeface="Cambria Math" panose="02040503050406030204" pitchFamily="18" charset="0"/>
                                  <a:cs typeface="+mn-cs"/>
                                </a:rPr>
                              </m:ctrlPr>
                            </m:fPr>
                            <m:num>
                              <m:r>
                                <a:rPr lang="en-US" i="1" kern="1200">
                                  <a:solidFill>
                                    <a:prstClr val="black"/>
                                  </a:solidFill>
                                  <a:latin typeface="Cambria Math" panose="02040503050406030204" pitchFamily="18" charset="0"/>
                                  <a:ea typeface="Cambria Math" panose="02040503050406030204" pitchFamily="18" charset="0"/>
                                  <a:cs typeface="+mn-cs"/>
                                </a:rPr>
                                <m:t>2</m:t>
                              </m:r>
                              <m:r>
                                <a:rPr lang="en-US" i="1" kern="1200">
                                  <a:solidFill>
                                    <a:prstClr val="black"/>
                                  </a:solidFill>
                                  <a:latin typeface="Cambria Math" panose="02040503050406030204" pitchFamily="18" charset="0"/>
                                  <a:ea typeface="Cambria Math" panose="02040503050406030204" pitchFamily="18" charset="0"/>
                                  <a:cs typeface="+mn-cs"/>
                                </a:rPr>
                                <m:t>𝑇</m:t>
                              </m:r>
                            </m:num>
                            <m:den>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a:rPr lang="en-US" i="1" kern="1200">
                                      <a:solidFill>
                                        <a:prstClr val="black"/>
                                      </a:solidFill>
                                      <a:latin typeface="Cambria Math" panose="02040503050406030204" pitchFamily="18" charset="0"/>
                                      <a:ea typeface="Cambria Math" panose="02040503050406030204" pitchFamily="18" charset="0"/>
                                      <a:cs typeface="+mn-cs"/>
                                    </a:rPr>
                                    <m:t>𝑚</m:t>
                                  </m:r>
                                </m:e>
                                <m:sub>
                                  <m:r>
                                    <a:rPr lang="en-US" i="1" kern="1200">
                                      <a:solidFill>
                                        <a:prstClr val="black"/>
                                      </a:solidFill>
                                      <a:latin typeface="Cambria Math" panose="02040503050406030204" pitchFamily="18" charset="0"/>
                                      <a:ea typeface="Cambria Math" panose="02040503050406030204" pitchFamily="18" charset="0"/>
                                      <a:cs typeface="+mn-cs"/>
                                    </a:rPr>
                                    <m:t>𝑁</m:t>
                                  </m:r>
                                </m:sub>
                              </m:sSub>
                              <m:sSup>
                                <m:sSupPr>
                                  <m:ctrlPr>
                                    <a:rPr lang="en-US" b="0" i="1" kern="1200" smtClean="0">
                                      <a:solidFill>
                                        <a:prstClr val="black"/>
                                      </a:solidFill>
                                      <a:latin typeface="Cambria Math" panose="02040503050406030204" pitchFamily="18" charset="0"/>
                                      <a:ea typeface="Cambria Math" panose="02040503050406030204" pitchFamily="18" charset="0"/>
                                      <a:cs typeface="+mn-cs"/>
                                    </a:rPr>
                                  </m:ctrlPr>
                                </m:sSupPr>
                                <m:e>
                                  <m:r>
                                    <a:rPr lang="en-US" b="0" i="1" kern="1200" smtClean="0">
                                      <a:solidFill>
                                        <a:prstClr val="black"/>
                                      </a:solidFill>
                                      <a:latin typeface="Cambria Math" panose="02040503050406030204" pitchFamily="18" charset="0"/>
                                      <a:ea typeface="Cambria Math" panose="02040503050406030204" pitchFamily="18" charset="0"/>
                                      <a:cs typeface="+mn-cs"/>
                                    </a:rPr>
                                    <m:t>𝑐</m:t>
                                  </m:r>
                                </m:e>
                                <m:sup>
                                  <m:r>
                                    <a:rPr lang="en-US" b="0" i="1" kern="1200" smtClean="0">
                                      <a:solidFill>
                                        <a:prstClr val="black"/>
                                      </a:solidFill>
                                      <a:latin typeface="Cambria Math" panose="02040503050406030204" pitchFamily="18" charset="0"/>
                                      <a:ea typeface="Cambria Math" panose="02040503050406030204" pitchFamily="18" charset="0"/>
                                      <a:cs typeface="+mn-cs"/>
                                    </a:rPr>
                                    <m:t>2</m:t>
                                  </m:r>
                                </m:sup>
                              </m:sSup>
                            </m:den>
                          </m:f>
                        </m:e>
                      </m:rad>
                    </m:oMath>
                  </m:oMathPara>
                </a14:m>
                <a:endParaRPr lang="en-US" kern="1200" dirty="0">
                  <a:solidFill>
                    <a:prstClr val="black"/>
                  </a:solidFill>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196CE874-7DE6-B431-5A8A-BA513FB44B29}"/>
                  </a:ext>
                </a:extLst>
              </p:cNvPr>
              <p:cNvSpPr txBox="1">
                <a:spLocks noRot="1" noChangeAspect="1" noMove="1" noResize="1" noEditPoints="1" noAdjustHandles="1" noChangeArrowheads="1" noChangeShapeType="1" noTextEdit="1"/>
              </p:cNvSpPr>
              <p:nvPr/>
            </p:nvSpPr>
            <p:spPr>
              <a:xfrm>
                <a:off x="7272660" y="2089726"/>
                <a:ext cx="1691232" cy="636521"/>
              </a:xfrm>
              <a:prstGeom prst="rect">
                <a:avLst/>
              </a:prstGeom>
              <a:blipFill>
                <a:blip r:embed="rId11"/>
                <a:stretch>
                  <a:fillRect/>
                </a:stretch>
              </a:blipFill>
            </p:spPr>
            <p:txBody>
              <a:bodyPr/>
              <a:lstStyle/>
              <a:p>
                <a:r>
                  <a:rPr lang="en-US">
                    <a:noFill/>
                  </a:rPr>
                  <a:t> </a:t>
                </a:r>
              </a:p>
            </p:txBody>
          </p:sp>
        </mc:Fallback>
      </mc:AlternateContent>
      <p:sp>
        <p:nvSpPr>
          <p:cNvPr id="26" name="Slide Number Placeholder 25">
            <a:extLst>
              <a:ext uri="{FF2B5EF4-FFF2-40B4-BE49-F238E27FC236}">
                <a16:creationId xmlns:a16="http://schemas.microsoft.com/office/drawing/2014/main" id="{312729F8-24A3-A8C2-8C2D-FDD78ACD750B}"/>
              </a:ext>
            </a:extLst>
          </p:cNvPr>
          <p:cNvSpPr>
            <a:spLocks noGrp="1"/>
          </p:cNvSpPr>
          <p:nvPr>
            <p:ph type="sldNum" idx="12"/>
          </p:nvPr>
        </p:nvSpPr>
        <p:spPr/>
        <p:txBody>
          <a:bodyPr/>
          <a:lstStyle/>
          <a:p>
            <a:fld id="{00000000-1234-1234-1234-123412341234}" type="slidenum">
              <a:rPr lang="en" smtClean="0"/>
              <a:pPr/>
              <a:t>51</a:t>
            </a:fld>
            <a:endParaRPr lang="en"/>
          </a:p>
        </p:txBody>
      </p:sp>
    </p:spTree>
    <p:extLst>
      <p:ext uri="{BB962C8B-B14F-4D97-AF65-F5344CB8AC3E}">
        <p14:creationId xmlns:p14="http://schemas.microsoft.com/office/powerpoint/2010/main" val="3296863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D88B-9381-4169-3F30-9C3971F2C5ED}"/>
              </a:ext>
            </a:extLst>
          </p:cNvPr>
          <p:cNvSpPr>
            <a:spLocks noGrp="1"/>
          </p:cNvSpPr>
          <p:nvPr>
            <p:ph type="title"/>
          </p:nvPr>
        </p:nvSpPr>
        <p:spPr>
          <a:xfrm>
            <a:off x="311700" y="228905"/>
            <a:ext cx="8520600" cy="572700"/>
          </a:xfrm>
        </p:spPr>
        <p:txBody>
          <a:bodyPr>
            <a:normAutofit fontScale="90000"/>
          </a:bodyPr>
          <a:lstStyle/>
          <a:p>
            <a:r>
              <a:rPr lang="en-US" dirty="0"/>
              <a:t>Strong Screening During BBN</a:t>
            </a:r>
          </a:p>
        </p:txBody>
      </p:sp>
      <p:sp>
        <p:nvSpPr>
          <p:cNvPr id="3" name="Text Placeholder 2">
            <a:extLst>
              <a:ext uri="{FF2B5EF4-FFF2-40B4-BE49-F238E27FC236}">
                <a16:creationId xmlns:a16="http://schemas.microsoft.com/office/drawing/2014/main" id="{642763FC-8048-C583-F225-B1AFE567E05F}"/>
              </a:ext>
            </a:extLst>
          </p:cNvPr>
          <p:cNvSpPr>
            <a:spLocks noGrp="1"/>
          </p:cNvSpPr>
          <p:nvPr>
            <p:ph type="body" idx="1"/>
          </p:nvPr>
        </p:nvSpPr>
        <p:spPr>
          <a:xfrm>
            <a:off x="311701" y="816208"/>
            <a:ext cx="4786313" cy="3416400"/>
          </a:xfrm>
        </p:spPr>
        <p:txBody>
          <a:bodyPr/>
          <a:lstStyle/>
          <a:p>
            <a:pPr marL="114297" indent="0">
              <a:buNone/>
            </a:pPr>
            <a:r>
              <a:rPr lang="en-US" sz="1500" dirty="0"/>
              <a:t>Our most recent publication studies </a:t>
            </a:r>
            <a:r>
              <a:rPr lang="en-US" sz="1500" b="1" dirty="0"/>
              <a:t>damped-dynamic screening </a:t>
            </a:r>
            <a:r>
              <a:rPr lang="en-US" sz="1500" dirty="0"/>
              <a:t>of light nuclei during </a:t>
            </a:r>
            <a:r>
              <a:rPr lang="en-US" sz="1500" b="1" dirty="0"/>
              <a:t>Big Bang Nucleosynthesis (BBN)</a:t>
            </a:r>
            <a:r>
              <a:rPr lang="en-US" sz="1500" dirty="0"/>
              <a:t>, with an interest in how the screening affects thermonuclear reactions by reducing Coulomb repulsion.</a:t>
            </a:r>
          </a:p>
          <a:p>
            <a:pPr marL="114297" indent="0">
              <a:buNone/>
            </a:pPr>
            <a:endParaRPr lang="en-US" sz="1500" dirty="0"/>
          </a:p>
          <a:p>
            <a:pPr marL="114297" indent="0">
              <a:buNone/>
            </a:pPr>
            <a:endParaRPr lang="en-US" sz="1500" dirty="0"/>
          </a:p>
          <a:p>
            <a:pPr marL="114297" indent="0">
              <a:buNone/>
            </a:pPr>
            <a:r>
              <a:rPr lang="en-US" sz="1500" dirty="0"/>
              <a:t>In this article, we note that this study and previous studies in this field assume the screening potential can be calculated in the </a:t>
            </a:r>
            <a:r>
              <a:rPr lang="en-US" sz="1500" b="1" dirty="0"/>
              <a:t>weak field limit</a:t>
            </a:r>
          </a:p>
          <a:p>
            <a:pPr marL="114297" indent="0">
              <a:buNone/>
            </a:pPr>
            <a:endParaRPr lang="en-US" sz="1500" dirty="0"/>
          </a:p>
        </p:txBody>
      </p:sp>
      <p:sp>
        <p:nvSpPr>
          <p:cNvPr id="4" name="Slide Number Placeholder 3">
            <a:extLst>
              <a:ext uri="{FF2B5EF4-FFF2-40B4-BE49-F238E27FC236}">
                <a16:creationId xmlns:a16="http://schemas.microsoft.com/office/drawing/2014/main" id="{1EF750EB-765F-C59A-4BA5-0B279E217D2A}"/>
              </a:ext>
            </a:extLst>
          </p:cNvPr>
          <p:cNvSpPr>
            <a:spLocks noGrp="1"/>
          </p:cNvSpPr>
          <p:nvPr>
            <p:ph type="sldNum" idx="12"/>
          </p:nvPr>
        </p:nvSpPr>
        <p:spPr/>
        <p:txBody>
          <a:bodyPr/>
          <a:lstStyle/>
          <a:p>
            <a:fld id="{00000000-1234-1234-1234-123412341234}" type="slidenum">
              <a:rPr lang="en" smtClean="0"/>
              <a:pPr/>
              <a:t>52</a:t>
            </a:fld>
            <a:endParaRPr lang="en"/>
          </a:p>
        </p:txBody>
      </p:sp>
      <p:pic>
        <p:nvPicPr>
          <p:cNvPr id="6" name="Picture 5">
            <a:extLst>
              <a:ext uri="{FF2B5EF4-FFF2-40B4-BE49-F238E27FC236}">
                <a16:creationId xmlns:a16="http://schemas.microsoft.com/office/drawing/2014/main" id="{93A180DA-E455-B97C-2C48-B937D349D641}"/>
              </a:ext>
            </a:extLst>
          </p:cNvPr>
          <p:cNvPicPr>
            <a:picLocks noChangeAspect="1"/>
          </p:cNvPicPr>
          <p:nvPr/>
        </p:nvPicPr>
        <p:blipFill>
          <a:blip r:embed="rId2"/>
          <a:stretch>
            <a:fillRect/>
          </a:stretch>
        </p:blipFill>
        <p:spPr>
          <a:xfrm>
            <a:off x="5199526" y="13445"/>
            <a:ext cx="3911859" cy="393189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E54B900-C988-2A83-A788-A0B019AF77A0}"/>
                  </a:ext>
                </a:extLst>
              </p:cNvPr>
              <p:cNvSpPr txBox="1"/>
              <p:nvPr/>
            </p:nvSpPr>
            <p:spPr>
              <a:xfrm>
                <a:off x="639670" y="3354706"/>
                <a:ext cx="1955408" cy="7934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𝑒</m:t>
                          </m:r>
                          <m:r>
                            <a:rPr lang="en-US" sz="2400" i="1">
                              <a:latin typeface="Cambria Math" panose="02040503050406030204" pitchFamily="18" charset="0"/>
                            </a:rPr>
                            <m:t>𝜙</m:t>
                          </m:r>
                          <m:r>
                            <a:rPr lang="en-US" sz="2400" i="1">
                              <a:latin typeface="Cambria Math" panose="02040503050406030204" pitchFamily="18" charset="0"/>
                            </a:rPr>
                            <m:t>(</m:t>
                          </m:r>
                          <m:r>
                            <a:rPr lang="en-US" sz="2400" i="1">
                              <a:latin typeface="Cambria Math" panose="02040503050406030204" pitchFamily="18" charset="0"/>
                            </a:rPr>
                            <m:t>𝑎</m:t>
                          </m:r>
                          <m:r>
                            <a:rPr lang="en-US" sz="2400" i="1">
                              <a:latin typeface="Cambria Math" panose="02040503050406030204" pitchFamily="18" charset="0"/>
                            </a:rPr>
                            <m:t>)</m:t>
                          </m:r>
                        </m:num>
                        <m:den>
                          <m:r>
                            <a:rPr lang="en-US" sz="2400" i="1">
                              <a:latin typeface="Cambria Math" panose="02040503050406030204" pitchFamily="18" charset="0"/>
                            </a:rPr>
                            <m:t>𝑇</m:t>
                          </m:r>
                        </m:den>
                      </m:f>
                      <m:r>
                        <a:rPr lang="en-US" sz="2400" i="1">
                          <a:latin typeface="Cambria Math" panose="02040503050406030204" pitchFamily="18" charset="0"/>
                        </a:rPr>
                        <m:t>≪1</m:t>
                      </m:r>
                    </m:oMath>
                  </m:oMathPara>
                </a14:m>
                <a:endParaRPr lang="en-US" sz="1050" dirty="0"/>
              </a:p>
            </p:txBody>
          </p:sp>
        </mc:Choice>
        <mc:Fallback xmlns="">
          <p:sp>
            <p:nvSpPr>
              <p:cNvPr id="9" name="TextBox 8">
                <a:extLst>
                  <a:ext uri="{FF2B5EF4-FFF2-40B4-BE49-F238E27FC236}">
                    <a16:creationId xmlns:a16="http://schemas.microsoft.com/office/drawing/2014/main" id="{3E54B900-C988-2A83-A788-A0B019AF77A0}"/>
                  </a:ext>
                </a:extLst>
              </p:cNvPr>
              <p:cNvSpPr txBox="1">
                <a:spLocks noRot="1" noChangeAspect="1" noMove="1" noResize="1" noEditPoints="1" noAdjustHandles="1" noChangeArrowheads="1" noChangeShapeType="1" noTextEdit="1"/>
              </p:cNvSpPr>
              <p:nvPr/>
            </p:nvSpPr>
            <p:spPr>
              <a:xfrm>
                <a:off x="639670" y="3354706"/>
                <a:ext cx="1955408" cy="793422"/>
              </a:xfrm>
              <a:prstGeom prst="rect">
                <a:avLst/>
              </a:prstGeom>
              <a:blipFill>
                <a:blip r:embed="rId3"/>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9AD0C0C4-E9BC-5510-A660-EE93163BE5AE}"/>
              </a:ext>
            </a:extLst>
          </p:cNvPr>
          <p:cNvGrpSpPr/>
          <p:nvPr/>
        </p:nvGrpSpPr>
        <p:grpSpPr>
          <a:xfrm>
            <a:off x="2722787" y="3502845"/>
            <a:ext cx="3248657" cy="1359880"/>
            <a:chOff x="46553" y="4392118"/>
            <a:chExt cx="5339802" cy="2235228"/>
          </a:xfrm>
        </p:grpSpPr>
        <p:pic>
          <p:nvPicPr>
            <p:cNvPr id="11" name="Picture 10" descr="A picture containing text, pool ball&#10;&#10;Description automatically generated">
              <a:extLst>
                <a:ext uri="{FF2B5EF4-FFF2-40B4-BE49-F238E27FC236}">
                  <a16:creationId xmlns:a16="http://schemas.microsoft.com/office/drawing/2014/main" id="{EC77F0A0-9ED9-AC8D-5B06-6CE1B3D1AB6A}"/>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791654" y="5483038"/>
              <a:ext cx="653549" cy="556575"/>
            </a:xfrm>
            <a:prstGeom prst="rect">
              <a:avLst/>
            </a:prstGeom>
          </p:spPr>
        </p:pic>
        <p:pic>
          <p:nvPicPr>
            <p:cNvPr id="12" name="Picture 11" descr="A picture containing text, pool ball&#10;&#10;Description automatically generated">
              <a:extLst>
                <a:ext uri="{FF2B5EF4-FFF2-40B4-BE49-F238E27FC236}">
                  <a16:creationId xmlns:a16="http://schemas.microsoft.com/office/drawing/2014/main" id="{C0FC7A97-A0B2-6396-081B-872FF87EF72E}"/>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3656480" y="5009240"/>
              <a:ext cx="653549" cy="556575"/>
            </a:xfrm>
            <a:prstGeom prst="rect">
              <a:avLst/>
            </a:prstGeom>
          </p:spPr>
        </p:pic>
        <p:pic>
          <p:nvPicPr>
            <p:cNvPr id="13" name="Picture 12" descr="A picture containing text, pool ball&#10;&#10;Description automatically generated">
              <a:extLst>
                <a:ext uri="{FF2B5EF4-FFF2-40B4-BE49-F238E27FC236}">
                  <a16:creationId xmlns:a16="http://schemas.microsoft.com/office/drawing/2014/main" id="{A974C243-4DBF-2F8D-D1A3-5EF2AD33E713}"/>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1383612" y="5465911"/>
              <a:ext cx="307777" cy="295414"/>
            </a:xfrm>
            <a:prstGeom prst="rect">
              <a:avLst/>
            </a:prstGeom>
          </p:spPr>
        </p:pic>
        <p:pic>
          <p:nvPicPr>
            <p:cNvPr id="14" name="Picture 13" descr="A picture containing text, pool ball&#10;&#10;Description automatically generated">
              <a:extLst>
                <a:ext uri="{FF2B5EF4-FFF2-40B4-BE49-F238E27FC236}">
                  <a16:creationId xmlns:a16="http://schemas.microsoft.com/office/drawing/2014/main" id="{890005BF-6CE5-E356-5516-AA97402E56C0}"/>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981170" y="5187624"/>
              <a:ext cx="307777" cy="295414"/>
            </a:xfrm>
            <a:prstGeom prst="rect">
              <a:avLst/>
            </a:prstGeom>
          </p:spPr>
        </p:pic>
        <p:pic>
          <p:nvPicPr>
            <p:cNvPr id="15" name="Picture 14" descr="A picture containing text, pool ball&#10;&#10;Description automatically generated">
              <a:extLst>
                <a:ext uri="{FF2B5EF4-FFF2-40B4-BE49-F238E27FC236}">
                  <a16:creationId xmlns:a16="http://schemas.microsoft.com/office/drawing/2014/main" id="{F2525CD0-E90A-EBB0-1E40-D5691939DF8D}"/>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447028" y="5267146"/>
              <a:ext cx="307777" cy="295414"/>
            </a:xfrm>
            <a:prstGeom prst="rect">
              <a:avLst/>
            </a:prstGeom>
          </p:spPr>
        </p:pic>
        <p:pic>
          <p:nvPicPr>
            <p:cNvPr id="16" name="Picture 15" descr="A picture containing text, pool ball&#10;&#10;Description automatically generated">
              <a:extLst>
                <a:ext uri="{FF2B5EF4-FFF2-40B4-BE49-F238E27FC236}">
                  <a16:creationId xmlns:a16="http://schemas.microsoft.com/office/drawing/2014/main" id="{0B055824-DDB6-4CFB-960A-90361EDEB04E}"/>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264116" y="5734361"/>
              <a:ext cx="307777" cy="295414"/>
            </a:xfrm>
            <a:prstGeom prst="rect">
              <a:avLst/>
            </a:prstGeom>
          </p:spPr>
        </p:pic>
        <p:pic>
          <p:nvPicPr>
            <p:cNvPr id="17" name="Picture 16" descr="A picture containing text, pool ball&#10;&#10;Description automatically generated">
              <a:extLst>
                <a:ext uri="{FF2B5EF4-FFF2-40B4-BE49-F238E27FC236}">
                  <a16:creationId xmlns:a16="http://schemas.microsoft.com/office/drawing/2014/main" id="{FEC6EEEC-D2E4-81DF-CC91-478882FE1C8A}"/>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690542" y="6126221"/>
              <a:ext cx="307777" cy="295414"/>
            </a:xfrm>
            <a:prstGeom prst="rect">
              <a:avLst/>
            </a:prstGeom>
          </p:spPr>
        </p:pic>
        <p:pic>
          <p:nvPicPr>
            <p:cNvPr id="18" name="Picture 17" descr="A picture containing text, pool ball&#10;&#10;Description automatically generated">
              <a:extLst>
                <a:ext uri="{FF2B5EF4-FFF2-40B4-BE49-F238E27FC236}">
                  <a16:creationId xmlns:a16="http://schemas.microsoft.com/office/drawing/2014/main" id="{17157B3D-1018-4323-DCAE-2912FEBA7854}"/>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1345544" y="5952506"/>
              <a:ext cx="307777" cy="295414"/>
            </a:xfrm>
            <a:prstGeom prst="rect">
              <a:avLst/>
            </a:prstGeom>
          </p:spPr>
        </p:pic>
        <p:pic>
          <p:nvPicPr>
            <p:cNvPr id="19" name="Picture 18" descr="A picture containing text, pool ball&#10;&#10;Description automatically generated">
              <a:extLst>
                <a:ext uri="{FF2B5EF4-FFF2-40B4-BE49-F238E27FC236}">
                  <a16:creationId xmlns:a16="http://schemas.microsoft.com/office/drawing/2014/main" id="{8039CA5A-C3D9-E1D0-5AD0-CB514DF648B8}"/>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3247603" y="4900224"/>
              <a:ext cx="307777" cy="295414"/>
            </a:xfrm>
            <a:prstGeom prst="rect">
              <a:avLst/>
            </a:prstGeom>
          </p:spPr>
        </p:pic>
        <p:pic>
          <p:nvPicPr>
            <p:cNvPr id="20" name="Picture 19" descr="A picture containing text, pool ball&#10;&#10;Description automatically generated">
              <a:extLst>
                <a:ext uri="{FF2B5EF4-FFF2-40B4-BE49-F238E27FC236}">
                  <a16:creationId xmlns:a16="http://schemas.microsoft.com/office/drawing/2014/main" id="{D044348E-494E-63A8-A1D8-5B6B6E583BE0}"/>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3122338" y="5448784"/>
              <a:ext cx="307777" cy="295414"/>
            </a:xfrm>
            <a:prstGeom prst="rect">
              <a:avLst/>
            </a:prstGeom>
          </p:spPr>
        </p:pic>
        <p:pic>
          <p:nvPicPr>
            <p:cNvPr id="21" name="Picture 20" descr="A picture containing text, pool ball&#10;&#10;Description automatically generated">
              <a:extLst>
                <a:ext uri="{FF2B5EF4-FFF2-40B4-BE49-F238E27FC236}">
                  <a16:creationId xmlns:a16="http://schemas.microsoft.com/office/drawing/2014/main" id="{A12342C1-5555-A60F-0BC0-57CE214E0796}"/>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3777340" y="5744198"/>
              <a:ext cx="307777" cy="295414"/>
            </a:xfrm>
            <a:prstGeom prst="rect">
              <a:avLst/>
            </a:prstGeom>
          </p:spPr>
        </p:pic>
        <p:pic>
          <p:nvPicPr>
            <p:cNvPr id="22" name="Picture 21" descr="A picture containing text, pool ball&#10;&#10;Description automatically generated">
              <a:extLst>
                <a:ext uri="{FF2B5EF4-FFF2-40B4-BE49-F238E27FC236}">
                  <a16:creationId xmlns:a16="http://schemas.microsoft.com/office/drawing/2014/main" id="{02926727-680D-2BA2-4F70-D7F850F612EF}"/>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4303479" y="5448784"/>
              <a:ext cx="307777" cy="295414"/>
            </a:xfrm>
            <a:prstGeom prst="rect">
              <a:avLst/>
            </a:prstGeom>
          </p:spPr>
        </p:pic>
        <p:pic>
          <p:nvPicPr>
            <p:cNvPr id="23" name="Picture 22" descr="A picture containing text, pool ball&#10;&#10;Description automatically generated">
              <a:extLst>
                <a:ext uri="{FF2B5EF4-FFF2-40B4-BE49-F238E27FC236}">
                  <a16:creationId xmlns:a16="http://schemas.microsoft.com/office/drawing/2014/main" id="{D46AE7FE-36C4-DC1E-48D5-1B65FAC1D516}"/>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4343044" y="4796824"/>
              <a:ext cx="307777" cy="295414"/>
            </a:xfrm>
            <a:prstGeom prst="rect">
              <a:avLst/>
            </a:prstGeom>
          </p:spPr>
        </p:pic>
        <p:pic>
          <p:nvPicPr>
            <p:cNvPr id="24" name="Picture 23" descr="A picture containing text, pool ball&#10;&#10;Description automatically generated">
              <a:extLst>
                <a:ext uri="{FF2B5EF4-FFF2-40B4-BE49-F238E27FC236}">
                  <a16:creationId xmlns:a16="http://schemas.microsoft.com/office/drawing/2014/main" id="{7CA6A5BF-DF12-39A0-99DE-EE60EEB658E8}"/>
                </a:ext>
              </a:extLst>
            </p:cNvPr>
            <p:cNvPicPr>
              <a:picLocks noChangeAspect="1"/>
            </p:cNvPicPr>
            <p:nvPr/>
          </p:nvPicPr>
          <p:blipFill rotWithShape="1">
            <a:blip r:embed="rId4">
              <a:extLst>
                <a:ext uri="{28A0092B-C50C-407E-A947-70E740481C1C}">
                  <a14:useLocalDpi xmlns:a14="http://schemas.microsoft.com/office/drawing/2010/main" val="0"/>
                </a:ext>
              </a:extLst>
            </a:blip>
            <a:srcRect l="78679" b="42536"/>
            <a:stretch/>
          </p:blipFill>
          <p:spPr>
            <a:xfrm>
              <a:off x="3777339" y="4677754"/>
              <a:ext cx="307777" cy="295414"/>
            </a:xfrm>
            <a:prstGeom prst="rect">
              <a:avLst/>
            </a:prstGeom>
          </p:spPr>
        </p:pic>
        <p:pic>
          <p:nvPicPr>
            <p:cNvPr id="25" name="Picture 24" descr="A picture containing text, pool ball&#10;&#10;Description automatically generated">
              <a:extLst>
                <a:ext uri="{FF2B5EF4-FFF2-40B4-BE49-F238E27FC236}">
                  <a16:creationId xmlns:a16="http://schemas.microsoft.com/office/drawing/2014/main" id="{E1F1D029-8E3D-54B4-2B0F-C04B2ED132FC}"/>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1719962" y="5335331"/>
              <a:ext cx="307777" cy="295414"/>
            </a:xfrm>
            <a:prstGeom prst="rect">
              <a:avLst/>
            </a:prstGeom>
          </p:spPr>
        </p:pic>
        <p:pic>
          <p:nvPicPr>
            <p:cNvPr id="26" name="Picture 25" descr="A picture containing text, pool ball&#10;&#10;Description automatically generated">
              <a:extLst>
                <a:ext uri="{FF2B5EF4-FFF2-40B4-BE49-F238E27FC236}">
                  <a16:creationId xmlns:a16="http://schemas.microsoft.com/office/drawing/2014/main" id="{FA46D43E-2832-DA81-CB68-8257E2419738}"/>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1092643" y="4868748"/>
              <a:ext cx="307777" cy="295414"/>
            </a:xfrm>
            <a:prstGeom prst="rect">
              <a:avLst/>
            </a:prstGeom>
          </p:spPr>
        </p:pic>
        <p:pic>
          <p:nvPicPr>
            <p:cNvPr id="27" name="Picture 26" descr="A picture containing text, pool ball&#10;&#10;Description automatically generated">
              <a:extLst>
                <a:ext uri="{FF2B5EF4-FFF2-40B4-BE49-F238E27FC236}">
                  <a16:creationId xmlns:a16="http://schemas.microsoft.com/office/drawing/2014/main" id="{6B7A1546-AF25-5469-D605-7688B5D57670}"/>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295368" y="4971732"/>
              <a:ext cx="307777" cy="295414"/>
            </a:xfrm>
            <a:prstGeom prst="rect">
              <a:avLst/>
            </a:prstGeom>
          </p:spPr>
        </p:pic>
        <p:pic>
          <p:nvPicPr>
            <p:cNvPr id="28" name="Picture 27" descr="A picture containing text, pool ball&#10;&#10;Description automatically generated">
              <a:extLst>
                <a:ext uri="{FF2B5EF4-FFF2-40B4-BE49-F238E27FC236}">
                  <a16:creationId xmlns:a16="http://schemas.microsoft.com/office/drawing/2014/main" id="{8AF345F0-A84D-C035-00A2-62B08BC9EA31}"/>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46553" y="5793285"/>
              <a:ext cx="307777" cy="295414"/>
            </a:xfrm>
            <a:prstGeom prst="rect">
              <a:avLst/>
            </a:prstGeom>
          </p:spPr>
        </p:pic>
        <p:pic>
          <p:nvPicPr>
            <p:cNvPr id="29" name="Picture 28" descr="A picture containing text, pool ball&#10;&#10;Description automatically generated">
              <a:extLst>
                <a:ext uri="{FF2B5EF4-FFF2-40B4-BE49-F238E27FC236}">
                  <a16:creationId xmlns:a16="http://schemas.microsoft.com/office/drawing/2014/main" id="{33440BBD-0ED3-8BEA-FE6B-827AE179691F}"/>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609329" y="6331932"/>
              <a:ext cx="307777" cy="295414"/>
            </a:xfrm>
            <a:prstGeom prst="rect">
              <a:avLst/>
            </a:prstGeom>
          </p:spPr>
        </p:pic>
        <p:pic>
          <p:nvPicPr>
            <p:cNvPr id="30" name="Picture 29" descr="A picture containing text, pool ball&#10;&#10;Description automatically generated">
              <a:extLst>
                <a:ext uri="{FF2B5EF4-FFF2-40B4-BE49-F238E27FC236}">
                  <a16:creationId xmlns:a16="http://schemas.microsoft.com/office/drawing/2014/main" id="{540EA7D1-82AD-E9DD-9933-25274FA6DA61}"/>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1653321" y="6154164"/>
              <a:ext cx="307777" cy="295414"/>
            </a:xfrm>
            <a:prstGeom prst="rect">
              <a:avLst/>
            </a:prstGeom>
          </p:spPr>
        </p:pic>
        <p:pic>
          <p:nvPicPr>
            <p:cNvPr id="31" name="Picture 30" descr="A picture containing text, pool ball&#10;&#10;Description automatically generated">
              <a:extLst>
                <a:ext uri="{FF2B5EF4-FFF2-40B4-BE49-F238E27FC236}">
                  <a16:creationId xmlns:a16="http://schemas.microsoft.com/office/drawing/2014/main" id="{4A8400B7-8918-6DC9-D15C-12D3B289BA87}"/>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2966052" y="5734361"/>
              <a:ext cx="307777" cy="295414"/>
            </a:xfrm>
            <a:prstGeom prst="rect">
              <a:avLst/>
            </a:prstGeom>
          </p:spPr>
        </p:pic>
        <p:pic>
          <p:nvPicPr>
            <p:cNvPr id="32" name="Picture 31" descr="A picture containing text, pool ball&#10;&#10;Description automatically generated">
              <a:extLst>
                <a:ext uri="{FF2B5EF4-FFF2-40B4-BE49-F238E27FC236}">
                  <a16:creationId xmlns:a16="http://schemas.microsoft.com/office/drawing/2014/main" id="{5E2AC94C-3C74-91AC-99FC-2C541227B4BB}"/>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3004302" y="4665568"/>
              <a:ext cx="307777" cy="295414"/>
            </a:xfrm>
            <a:prstGeom prst="rect">
              <a:avLst/>
            </a:prstGeom>
          </p:spPr>
        </p:pic>
        <p:pic>
          <p:nvPicPr>
            <p:cNvPr id="33" name="Picture 32" descr="A picture containing text, pool ball&#10;&#10;Description automatically generated">
              <a:extLst>
                <a:ext uri="{FF2B5EF4-FFF2-40B4-BE49-F238E27FC236}">
                  <a16:creationId xmlns:a16="http://schemas.microsoft.com/office/drawing/2014/main" id="{6A2DC65E-6401-FC88-2218-B04517F8A657}"/>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3652116" y="6023369"/>
              <a:ext cx="307777" cy="295414"/>
            </a:xfrm>
            <a:prstGeom prst="rect">
              <a:avLst/>
            </a:prstGeom>
          </p:spPr>
        </p:pic>
        <p:pic>
          <p:nvPicPr>
            <p:cNvPr id="34" name="Picture 33" descr="A picture containing text, pool ball&#10;&#10;Description automatically generated">
              <a:extLst>
                <a:ext uri="{FF2B5EF4-FFF2-40B4-BE49-F238E27FC236}">
                  <a16:creationId xmlns:a16="http://schemas.microsoft.com/office/drawing/2014/main" id="{6DFBA1FE-47E9-9C84-5AE5-2EE72ECBDEF0}"/>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4589386" y="5655968"/>
              <a:ext cx="307777" cy="295414"/>
            </a:xfrm>
            <a:prstGeom prst="rect">
              <a:avLst/>
            </a:prstGeom>
          </p:spPr>
        </p:pic>
        <p:pic>
          <p:nvPicPr>
            <p:cNvPr id="35" name="Picture 34" descr="A picture containing text, pool ball&#10;&#10;Description automatically generated">
              <a:extLst>
                <a:ext uri="{FF2B5EF4-FFF2-40B4-BE49-F238E27FC236}">
                  <a16:creationId xmlns:a16="http://schemas.microsoft.com/office/drawing/2014/main" id="{21EDA01D-0EED-0403-9D77-E639856C4A15}"/>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4683836" y="4760234"/>
              <a:ext cx="307777" cy="295414"/>
            </a:xfrm>
            <a:prstGeom prst="rect">
              <a:avLst/>
            </a:prstGeom>
          </p:spPr>
        </p:pic>
        <p:cxnSp>
          <p:nvCxnSpPr>
            <p:cNvPr id="36" name="Straight Arrow Connector 35">
              <a:extLst>
                <a:ext uri="{FF2B5EF4-FFF2-40B4-BE49-F238E27FC236}">
                  <a16:creationId xmlns:a16="http://schemas.microsoft.com/office/drawing/2014/main" id="{92EACD17-C9F5-E6BA-82A2-5F425F288EFE}"/>
                </a:ext>
              </a:extLst>
            </p:cNvPr>
            <p:cNvCxnSpPr>
              <a:cxnSpLocks/>
            </p:cNvCxnSpPr>
            <p:nvPr/>
          </p:nvCxnSpPr>
          <p:spPr>
            <a:xfrm>
              <a:off x="791654" y="5659154"/>
              <a:ext cx="497293" cy="142760"/>
            </a:xfrm>
            <a:prstGeom prst="straightConnector1">
              <a:avLst/>
            </a:prstGeom>
            <a:ln w="38100">
              <a:solidFill>
                <a:schemeClr val="accent6"/>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CCED39A-7F65-6B39-1E52-03533CE4478B}"/>
                    </a:ext>
                  </a:extLst>
                </p:cNvPr>
                <p:cNvSpPr txBox="1"/>
                <p:nvPr/>
              </p:nvSpPr>
              <p:spPr>
                <a:xfrm>
                  <a:off x="2125844" y="5437515"/>
                  <a:ext cx="369993" cy="60706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solidFill>
                              <a:schemeClr val="accent1"/>
                            </a:solidFill>
                            <a:latin typeface="Cambria Math" panose="02040503050406030204" pitchFamily="18" charset="0"/>
                            <a:ea typeface="Cambria Math" panose="02040503050406030204" pitchFamily="18" charset="0"/>
                          </a:rPr>
                          <m:t>𝒂</m:t>
                        </m:r>
                      </m:oMath>
                    </m:oMathPara>
                  </a14:m>
                  <a:endParaRPr lang="en-US" sz="1800" dirty="0">
                    <a:solidFill>
                      <a:schemeClr val="accent1"/>
                    </a:solidFill>
                  </a:endParaRPr>
                </a:p>
              </p:txBody>
            </p:sp>
          </mc:Choice>
          <mc:Fallback xmlns="">
            <p:sp>
              <p:nvSpPr>
                <p:cNvPr id="37" name="TextBox 36">
                  <a:extLst>
                    <a:ext uri="{FF2B5EF4-FFF2-40B4-BE49-F238E27FC236}">
                      <a16:creationId xmlns:a16="http://schemas.microsoft.com/office/drawing/2014/main" id="{4CCED39A-7F65-6B39-1E52-03533CE4478B}"/>
                    </a:ext>
                  </a:extLst>
                </p:cNvPr>
                <p:cNvSpPr txBox="1">
                  <a:spLocks noRot="1" noChangeAspect="1" noMove="1" noResize="1" noEditPoints="1" noAdjustHandles="1" noChangeArrowheads="1" noChangeShapeType="1" noTextEdit="1"/>
                </p:cNvSpPr>
                <p:nvPr/>
              </p:nvSpPr>
              <p:spPr>
                <a:xfrm>
                  <a:off x="2125844" y="5437515"/>
                  <a:ext cx="369993" cy="607069"/>
                </a:xfrm>
                <a:prstGeom prst="rect">
                  <a:avLst/>
                </a:prstGeom>
                <a:blipFill>
                  <a:blip r:embed="rId5"/>
                  <a:stretch>
                    <a:fillRect r="-3243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8C9ABF8-81B3-78A3-8BB2-C6090D783882}"/>
                    </a:ext>
                  </a:extLst>
                </p:cNvPr>
                <p:cNvSpPr txBox="1"/>
                <p:nvPr/>
              </p:nvSpPr>
              <p:spPr>
                <a:xfrm>
                  <a:off x="946124" y="5838603"/>
                  <a:ext cx="429723" cy="68295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100" b="1" i="1">
                                <a:solidFill>
                                  <a:schemeClr val="accent6"/>
                                </a:solidFill>
                                <a:latin typeface="Cambria Math" panose="02040503050406030204" pitchFamily="18" charset="0"/>
                              </a:rPr>
                            </m:ctrlPr>
                          </m:sSubPr>
                          <m:e>
                            <m:r>
                              <a:rPr lang="en-US" sz="2100" b="1" i="1">
                                <a:solidFill>
                                  <a:schemeClr val="accent6"/>
                                </a:solidFill>
                                <a:latin typeface="Cambria Math" panose="02040503050406030204" pitchFamily="18" charset="0"/>
                              </a:rPr>
                              <m:t>𝒓</m:t>
                            </m:r>
                          </m:e>
                          <m:sub>
                            <m:r>
                              <a:rPr lang="en-US" sz="2100" b="1" i="1">
                                <a:solidFill>
                                  <a:schemeClr val="accent6"/>
                                </a:solidFill>
                                <a:latin typeface="Cambria Math" panose="02040503050406030204" pitchFamily="18" charset="0"/>
                              </a:rPr>
                              <m:t>𝒅</m:t>
                            </m:r>
                          </m:sub>
                        </m:sSub>
                      </m:oMath>
                    </m:oMathPara>
                  </a14:m>
                  <a:endParaRPr lang="en-US" sz="2100" dirty="0">
                    <a:solidFill>
                      <a:schemeClr val="accent6"/>
                    </a:solidFill>
                  </a:endParaRPr>
                </a:p>
              </p:txBody>
            </p:sp>
          </mc:Choice>
          <mc:Fallback xmlns="">
            <p:sp>
              <p:nvSpPr>
                <p:cNvPr id="38" name="TextBox 37">
                  <a:extLst>
                    <a:ext uri="{FF2B5EF4-FFF2-40B4-BE49-F238E27FC236}">
                      <a16:creationId xmlns:a16="http://schemas.microsoft.com/office/drawing/2014/main" id="{18C9ABF8-81B3-78A3-8BB2-C6090D783882}"/>
                    </a:ext>
                  </a:extLst>
                </p:cNvPr>
                <p:cNvSpPr txBox="1">
                  <a:spLocks noRot="1" noChangeAspect="1" noMove="1" noResize="1" noEditPoints="1" noAdjustHandles="1" noChangeArrowheads="1" noChangeShapeType="1" noTextEdit="1"/>
                </p:cNvSpPr>
                <p:nvPr/>
              </p:nvSpPr>
              <p:spPr>
                <a:xfrm>
                  <a:off x="946124" y="5838603"/>
                  <a:ext cx="429723" cy="682952"/>
                </a:xfrm>
                <a:prstGeom prst="rect">
                  <a:avLst/>
                </a:prstGeom>
                <a:blipFill>
                  <a:blip r:embed="rId6"/>
                  <a:stretch>
                    <a:fillRect r="-67442" b="-4412"/>
                  </a:stretch>
                </a:blipFill>
                <a:ln>
                  <a:noFill/>
                </a:ln>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46BE146E-D0C8-A8B4-B08F-7C9EF488A112}"/>
                </a:ext>
              </a:extLst>
            </p:cNvPr>
            <p:cNvCxnSpPr>
              <a:cxnSpLocks/>
            </p:cNvCxnSpPr>
            <p:nvPr/>
          </p:nvCxnSpPr>
          <p:spPr>
            <a:xfrm>
              <a:off x="2746421" y="5053990"/>
              <a:ext cx="2606919" cy="373896"/>
            </a:xfrm>
            <a:prstGeom prst="straightConnector1">
              <a:avLst/>
            </a:prstGeom>
            <a:ln w="38100">
              <a:solidFill>
                <a:schemeClr val="accent2"/>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7D52519-991C-10BB-6176-219AE9A3F64A}"/>
                    </a:ext>
                  </a:extLst>
                </p:cNvPr>
                <p:cNvSpPr txBox="1"/>
                <p:nvPr/>
              </p:nvSpPr>
              <p:spPr>
                <a:xfrm>
                  <a:off x="5042310" y="4789619"/>
                  <a:ext cx="344045" cy="6829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100" b="1" i="1">
                                <a:solidFill>
                                  <a:schemeClr val="accent2"/>
                                </a:solidFill>
                                <a:latin typeface="Cambria Math" panose="02040503050406030204" pitchFamily="18" charset="0"/>
                                <a:ea typeface="Cambria Math" panose="02040503050406030204" pitchFamily="18" charset="0"/>
                              </a:rPr>
                            </m:ctrlPr>
                          </m:sSubPr>
                          <m:e>
                            <m:r>
                              <a:rPr lang="en-US" sz="2100" b="1" i="1">
                                <a:solidFill>
                                  <a:schemeClr val="accent2"/>
                                </a:solidFill>
                                <a:latin typeface="Cambria Math" panose="02040503050406030204" pitchFamily="18" charset="0"/>
                                <a:ea typeface="Cambria Math" panose="02040503050406030204" pitchFamily="18" charset="0"/>
                              </a:rPr>
                              <m:t>𝝀</m:t>
                            </m:r>
                          </m:e>
                          <m:sub>
                            <m:r>
                              <a:rPr lang="en-US" sz="2100" b="1" i="1">
                                <a:solidFill>
                                  <a:schemeClr val="accent2"/>
                                </a:solidFill>
                                <a:latin typeface="Cambria Math" panose="02040503050406030204" pitchFamily="18" charset="0"/>
                                <a:ea typeface="Cambria Math" panose="02040503050406030204" pitchFamily="18" charset="0"/>
                              </a:rPr>
                              <m:t>𝒅</m:t>
                            </m:r>
                          </m:sub>
                        </m:sSub>
                      </m:oMath>
                    </m:oMathPara>
                  </a14:m>
                  <a:endParaRPr lang="en-US" sz="2100" dirty="0">
                    <a:solidFill>
                      <a:schemeClr val="accent2"/>
                    </a:solidFill>
                  </a:endParaRPr>
                </a:p>
              </p:txBody>
            </p:sp>
          </mc:Choice>
          <mc:Fallback xmlns="">
            <p:sp>
              <p:nvSpPr>
                <p:cNvPr id="40" name="TextBox 39">
                  <a:extLst>
                    <a:ext uri="{FF2B5EF4-FFF2-40B4-BE49-F238E27FC236}">
                      <a16:creationId xmlns:a16="http://schemas.microsoft.com/office/drawing/2014/main" id="{67D52519-991C-10BB-6176-219AE9A3F64A}"/>
                    </a:ext>
                  </a:extLst>
                </p:cNvPr>
                <p:cNvSpPr txBox="1">
                  <a:spLocks noRot="1" noChangeAspect="1" noMove="1" noResize="1" noEditPoints="1" noAdjustHandles="1" noChangeArrowheads="1" noChangeShapeType="1" noTextEdit="1"/>
                </p:cNvSpPr>
                <p:nvPr/>
              </p:nvSpPr>
              <p:spPr>
                <a:xfrm>
                  <a:off x="5042310" y="4789619"/>
                  <a:ext cx="344045" cy="682952"/>
                </a:xfrm>
                <a:prstGeom prst="rect">
                  <a:avLst/>
                </a:prstGeom>
                <a:blipFill>
                  <a:blip r:embed="rId7"/>
                  <a:stretch>
                    <a:fillRect l="-2857" r="-108571" b="-5882"/>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45F05F41-FD9D-D60F-F690-5033EA1020A5}"/>
                </a:ext>
              </a:extLst>
            </p:cNvPr>
            <p:cNvCxnSpPr>
              <a:endCxn id="12" idx="1"/>
            </p:cNvCxnSpPr>
            <p:nvPr/>
          </p:nvCxnSpPr>
          <p:spPr>
            <a:xfrm flipV="1">
              <a:off x="1246531" y="5287528"/>
              <a:ext cx="2409949" cy="326090"/>
            </a:xfrm>
            <a:prstGeom prst="straightConnector1">
              <a:avLst/>
            </a:prstGeom>
            <a:ln w="381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pic>
          <p:nvPicPr>
            <p:cNvPr id="42" name="Picture 41" descr="A picture containing text, pool ball&#10;&#10;Description automatically generated">
              <a:extLst>
                <a:ext uri="{FF2B5EF4-FFF2-40B4-BE49-F238E27FC236}">
                  <a16:creationId xmlns:a16="http://schemas.microsoft.com/office/drawing/2014/main" id="{C946BE98-3366-9FCE-084E-FE5DDFC85F1A}"/>
                </a:ext>
              </a:extLst>
            </p:cNvPr>
            <p:cNvPicPr>
              <a:picLocks noChangeAspect="1"/>
            </p:cNvPicPr>
            <p:nvPr/>
          </p:nvPicPr>
          <p:blipFill rotWithShape="1">
            <a:blip r:embed="rId4">
              <a:extLst>
                <a:ext uri="{28A0092B-C50C-407E-A947-70E740481C1C}">
                  <a14:useLocalDpi xmlns:a14="http://schemas.microsoft.com/office/drawing/2010/main" val="0"/>
                </a:ext>
              </a:extLst>
            </a:blip>
            <a:srcRect l="60618" t="49845" r="18061" b="-7309"/>
            <a:stretch/>
          </p:blipFill>
          <p:spPr>
            <a:xfrm>
              <a:off x="3906303" y="4392118"/>
              <a:ext cx="307777" cy="295414"/>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7CAB0D5-7787-7241-119D-7ADE1188DA34}"/>
                    </a:ext>
                  </a:extLst>
                </p:cNvPr>
                <p:cNvSpPr txBox="1"/>
                <p:nvPr/>
              </p:nvSpPr>
              <p:spPr>
                <a:xfrm>
                  <a:off x="5042310" y="4789619"/>
                  <a:ext cx="344045" cy="6829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100" b="1" i="1">
                                <a:solidFill>
                                  <a:schemeClr val="accent2"/>
                                </a:solidFill>
                                <a:latin typeface="Cambria Math" panose="02040503050406030204" pitchFamily="18" charset="0"/>
                                <a:ea typeface="Cambria Math" panose="02040503050406030204" pitchFamily="18" charset="0"/>
                              </a:rPr>
                            </m:ctrlPr>
                          </m:sSubPr>
                          <m:e>
                            <m:r>
                              <a:rPr lang="en-US" sz="2100" b="1" i="1">
                                <a:solidFill>
                                  <a:schemeClr val="accent2"/>
                                </a:solidFill>
                                <a:latin typeface="Cambria Math" panose="02040503050406030204" pitchFamily="18" charset="0"/>
                                <a:ea typeface="Cambria Math" panose="02040503050406030204" pitchFamily="18" charset="0"/>
                              </a:rPr>
                              <m:t>𝝀</m:t>
                            </m:r>
                          </m:e>
                          <m:sub>
                            <m:r>
                              <a:rPr lang="en-US" sz="2100" b="1" i="1">
                                <a:solidFill>
                                  <a:schemeClr val="accent2"/>
                                </a:solidFill>
                                <a:latin typeface="Cambria Math" panose="02040503050406030204" pitchFamily="18" charset="0"/>
                                <a:ea typeface="Cambria Math" panose="02040503050406030204" pitchFamily="18" charset="0"/>
                              </a:rPr>
                              <m:t>𝒅</m:t>
                            </m:r>
                          </m:sub>
                        </m:sSub>
                      </m:oMath>
                    </m:oMathPara>
                  </a14:m>
                  <a:endParaRPr lang="en-US" sz="2100" dirty="0">
                    <a:solidFill>
                      <a:schemeClr val="accent2"/>
                    </a:solidFill>
                  </a:endParaRPr>
                </a:p>
              </p:txBody>
            </p:sp>
          </mc:Choice>
          <mc:Fallback xmlns="">
            <p:sp>
              <p:nvSpPr>
                <p:cNvPr id="43" name="TextBox 42">
                  <a:extLst>
                    <a:ext uri="{FF2B5EF4-FFF2-40B4-BE49-F238E27FC236}">
                      <a16:creationId xmlns:a16="http://schemas.microsoft.com/office/drawing/2014/main" id="{07CAB0D5-7787-7241-119D-7ADE1188DA34}"/>
                    </a:ext>
                  </a:extLst>
                </p:cNvPr>
                <p:cNvSpPr txBox="1">
                  <a:spLocks noRot="1" noChangeAspect="1" noMove="1" noResize="1" noEditPoints="1" noAdjustHandles="1" noChangeArrowheads="1" noChangeShapeType="1" noTextEdit="1"/>
                </p:cNvSpPr>
                <p:nvPr/>
              </p:nvSpPr>
              <p:spPr>
                <a:xfrm>
                  <a:off x="5042310" y="4789619"/>
                  <a:ext cx="344045" cy="682952"/>
                </a:xfrm>
                <a:prstGeom prst="rect">
                  <a:avLst/>
                </a:prstGeom>
                <a:blipFill>
                  <a:blip r:embed="rId7"/>
                  <a:stretch>
                    <a:fillRect l="-2857" r="-108571" b="-5882"/>
                  </a:stretch>
                </a:blipFill>
              </p:spPr>
              <p:txBody>
                <a:bodyPr/>
                <a:lstStyle/>
                <a:p>
                  <a:r>
                    <a:rPr lang="en-US">
                      <a:noFill/>
                    </a:rPr>
                    <a:t> </a:t>
                  </a:r>
                </a:p>
              </p:txBody>
            </p:sp>
          </mc:Fallback>
        </mc:AlternateContent>
      </p:grpSp>
      <p:sp>
        <p:nvSpPr>
          <p:cNvPr id="45" name="TextBox 44">
            <a:extLst>
              <a:ext uri="{FF2B5EF4-FFF2-40B4-BE49-F238E27FC236}">
                <a16:creationId xmlns:a16="http://schemas.microsoft.com/office/drawing/2014/main" id="{148A965C-160D-2189-9839-2EF3790616A6}"/>
              </a:ext>
            </a:extLst>
          </p:cNvPr>
          <p:cNvSpPr txBox="1"/>
          <p:nvPr/>
        </p:nvSpPr>
        <p:spPr>
          <a:xfrm>
            <a:off x="388706" y="4199840"/>
            <a:ext cx="2154011" cy="830997"/>
          </a:xfrm>
          <a:prstGeom prst="rect">
            <a:avLst/>
          </a:prstGeom>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i="1" dirty="0"/>
              <a:t>The Coulomb energy is much smaller than the thermal energy.</a:t>
            </a:r>
          </a:p>
          <a:p>
            <a:r>
              <a:rPr lang="en-US" sz="1200" i="1" dirty="0"/>
              <a:t> ‘Plasma is weakly coupled’</a:t>
            </a:r>
          </a:p>
        </p:txBody>
      </p:sp>
      <p:pic>
        <p:nvPicPr>
          <p:cNvPr id="46" name="Google Shape;125;p27">
            <a:extLst>
              <a:ext uri="{FF2B5EF4-FFF2-40B4-BE49-F238E27FC236}">
                <a16:creationId xmlns:a16="http://schemas.microsoft.com/office/drawing/2014/main" id="{B4C1F8EA-C409-3690-88AB-D16777FB1FBC}"/>
              </a:ext>
            </a:extLst>
          </p:cNvPr>
          <p:cNvPicPr preferRelativeResize="0"/>
          <p:nvPr/>
        </p:nvPicPr>
        <p:blipFill>
          <a:blip r:embed="rId8">
            <a:alphaModFix/>
          </a:blip>
          <a:stretch>
            <a:fillRect/>
          </a:stretch>
        </p:blipFill>
        <p:spPr>
          <a:xfrm>
            <a:off x="1768615" y="2003746"/>
            <a:ext cx="445631" cy="382613"/>
          </a:xfrm>
          <a:prstGeom prst="rect">
            <a:avLst/>
          </a:prstGeom>
          <a:noFill/>
          <a:ln>
            <a:noFill/>
          </a:ln>
        </p:spPr>
      </p:pic>
      <p:pic>
        <p:nvPicPr>
          <p:cNvPr id="47" name="Google Shape;126;p27">
            <a:extLst>
              <a:ext uri="{FF2B5EF4-FFF2-40B4-BE49-F238E27FC236}">
                <a16:creationId xmlns:a16="http://schemas.microsoft.com/office/drawing/2014/main" id="{CB9BBE9C-D5D7-497B-6E62-4310B1F2F075}"/>
              </a:ext>
            </a:extLst>
          </p:cNvPr>
          <p:cNvPicPr preferRelativeResize="0"/>
          <p:nvPr/>
        </p:nvPicPr>
        <p:blipFill>
          <a:blip r:embed="rId9">
            <a:alphaModFix/>
          </a:blip>
          <a:stretch>
            <a:fillRect/>
          </a:stretch>
        </p:blipFill>
        <p:spPr>
          <a:xfrm>
            <a:off x="2595078" y="1999208"/>
            <a:ext cx="736328" cy="429525"/>
          </a:xfrm>
          <a:prstGeom prst="rect">
            <a:avLst/>
          </a:prstGeom>
          <a:noFill/>
          <a:ln>
            <a:noFill/>
          </a:ln>
        </p:spPr>
      </p:pic>
      <p:pic>
        <p:nvPicPr>
          <p:cNvPr id="48" name="Google Shape;127;p27">
            <a:extLst>
              <a:ext uri="{FF2B5EF4-FFF2-40B4-BE49-F238E27FC236}">
                <a16:creationId xmlns:a16="http://schemas.microsoft.com/office/drawing/2014/main" id="{5783B57A-5830-A083-BEA5-73ABD35C0878}"/>
              </a:ext>
            </a:extLst>
          </p:cNvPr>
          <p:cNvPicPr preferRelativeResize="0"/>
          <p:nvPr/>
        </p:nvPicPr>
        <p:blipFill>
          <a:blip r:embed="rId10">
            <a:alphaModFix/>
          </a:blip>
          <a:stretch>
            <a:fillRect/>
          </a:stretch>
        </p:blipFill>
        <p:spPr>
          <a:xfrm>
            <a:off x="3659422" y="2091919"/>
            <a:ext cx="445631" cy="200762"/>
          </a:xfrm>
          <a:prstGeom prst="rect">
            <a:avLst/>
          </a:prstGeom>
          <a:noFill/>
          <a:ln>
            <a:noFill/>
          </a:ln>
        </p:spPr>
      </p:pic>
      <p:pic>
        <p:nvPicPr>
          <p:cNvPr id="49" name="Google Shape;129;p27">
            <a:extLst>
              <a:ext uri="{FF2B5EF4-FFF2-40B4-BE49-F238E27FC236}">
                <a16:creationId xmlns:a16="http://schemas.microsoft.com/office/drawing/2014/main" id="{41DA7142-CDC2-9796-F02E-022132BA0345}"/>
              </a:ext>
            </a:extLst>
          </p:cNvPr>
          <p:cNvPicPr preferRelativeResize="0"/>
          <p:nvPr/>
        </p:nvPicPr>
        <p:blipFill rotWithShape="1">
          <a:blip r:embed="rId10">
            <a:alphaModFix/>
          </a:blip>
          <a:srcRect r="65537"/>
          <a:stretch/>
        </p:blipFill>
        <p:spPr>
          <a:xfrm>
            <a:off x="1022871" y="2091927"/>
            <a:ext cx="292689" cy="382613"/>
          </a:xfrm>
          <a:prstGeom prst="rect">
            <a:avLst/>
          </a:prstGeom>
          <a:noFill/>
          <a:ln>
            <a:noFill/>
          </a:ln>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168A60-FE6C-4930-EBFB-A4FE8546DFE8}"/>
                  </a:ext>
                </a:extLst>
              </p:cNvPr>
              <p:cNvSpPr txBox="1"/>
              <p:nvPr/>
            </p:nvSpPr>
            <p:spPr>
              <a:xfrm>
                <a:off x="6748185" y="4138294"/>
                <a:ext cx="2069349" cy="276999"/>
              </a:xfrm>
              <a:prstGeom prst="rect">
                <a:avLst/>
              </a:prstGeom>
              <a:noFill/>
            </p:spPr>
            <p:txBody>
              <a:bodyPr wrap="none" lIns="0" tIns="0" rIns="0" bIns="0" rtlCol="0">
                <a:spAutoFit/>
              </a:bodyPr>
              <a:lstStyle/>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𝐵𝐵𝑁</m:t>
                        </m:r>
                        <m:r>
                          <a:rPr lang="en-US" sz="1800" i="1">
                            <a:latin typeface="Cambria Math" panose="02040503050406030204" pitchFamily="18" charset="0"/>
                          </a:rPr>
                          <m:t> </m:t>
                        </m:r>
                      </m:sub>
                    </m:sSub>
                    <m:r>
                      <a:rPr lang="en-US" sz="1800" i="1">
                        <a:latin typeface="Cambria Math" panose="02040503050406030204" pitchFamily="18" charset="0"/>
                      </a:rPr>
                      <m:t>=50−86</m:t>
                    </m:r>
                  </m:oMath>
                </a14:m>
                <a:r>
                  <a:rPr lang="en-US" sz="1800" dirty="0"/>
                  <a:t> keV</a:t>
                </a:r>
                <a:endParaRPr lang="en-US" sz="2400" dirty="0"/>
              </a:p>
            </p:txBody>
          </p:sp>
        </mc:Choice>
        <mc:Fallback xmlns="">
          <p:sp>
            <p:nvSpPr>
              <p:cNvPr id="5" name="TextBox 4">
                <a:extLst>
                  <a:ext uri="{FF2B5EF4-FFF2-40B4-BE49-F238E27FC236}">
                    <a16:creationId xmlns:a16="http://schemas.microsoft.com/office/drawing/2014/main" id="{86168A60-FE6C-4930-EBFB-A4FE8546DFE8}"/>
                  </a:ext>
                </a:extLst>
              </p:cNvPr>
              <p:cNvSpPr txBox="1">
                <a:spLocks noRot="1" noChangeAspect="1" noMove="1" noResize="1" noEditPoints="1" noAdjustHandles="1" noChangeArrowheads="1" noChangeShapeType="1" noTextEdit="1"/>
              </p:cNvSpPr>
              <p:nvPr/>
            </p:nvSpPr>
            <p:spPr>
              <a:xfrm>
                <a:off x="6748185" y="4138294"/>
                <a:ext cx="2069349" cy="276999"/>
              </a:xfrm>
              <a:prstGeom prst="rect">
                <a:avLst/>
              </a:prstGeom>
              <a:blipFill>
                <a:blip r:embed="rId11"/>
                <a:stretch>
                  <a:fillRect l="-4130" t="-28889" r="-5605" b="-51111"/>
                </a:stretch>
              </a:blipFill>
            </p:spPr>
            <p:txBody>
              <a:bodyPr/>
              <a:lstStyle/>
              <a:p>
                <a:r>
                  <a:rPr lang="en-US">
                    <a:noFill/>
                  </a:rPr>
                  <a:t> </a:t>
                </a:r>
              </a:p>
            </p:txBody>
          </p:sp>
        </mc:Fallback>
      </mc:AlternateContent>
    </p:spTree>
    <p:extLst>
      <p:ext uri="{BB962C8B-B14F-4D97-AF65-F5344CB8AC3E}">
        <p14:creationId xmlns:p14="http://schemas.microsoft.com/office/powerpoint/2010/main" val="3935595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12BDE9-9C70-4CD1-0D28-8BA28F6B2A7B}"/>
              </a:ext>
            </a:extLst>
          </p:cNvPr>
          <p:cNvSpPr>
            <a:spLocks noGrp="1"/>
          </p:cNvSpPr>
          <p:nvPr>
            <p:ph type="sldNum" idx="12"/>
          </p:nvPr>
        </p:nvSpPr>
        <p:spPr/>
        <p:txBody>
          <a:bodyPr/>
          <a:lstStyle/>
          <a:p>
            <a:fld id="{00000000-1234-1234-1234-123412341234}" type="slidenum">
              <a:rPr lang="en" smtClean="0"/>
              <a:pPr/>
              <a:t>53</a:t>
            </a:fld>
            <a:endParaRPr lang="en"/>
          </a:p>
        </p:txBody>
      </p:sp>
      <p:pic>
        <p:nvPicPr>
          <p:cNvPr id="5" name="Picture 4" descr="A picture containing text, pool ball&#10;&#10;Description automatically generated">
            <a:extLst>
              <a:ext uri="{FF2B5EF4-FFF2-40B4-BE49-F238E27FC236}">
                <a16:creationId xmlns:a16="http://schemas.microsoft.com/office/drawing/2014/main" id="{0D974750-F688-9CCA-4E13-E502D34F9616}"/>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642827" y="3751053"/>
            <a:ext cx="490162" cy="417431"/>
          </a:xfrm>
          <a:prstGeom prst="rect">
            <a:avLst/>
          </a:prstGeom>
        </p:spPr>
      </p:pic>
      <p:pic>
        <p:nvPicPr>
          <p:cNvPr id="6" name="Picture 5" descr="A picture containing text, pool ball&#10;&#10;Description automatically generated">
            <a:extLst>
              <a:ext uri="{FF2B5EF4-FFF2-40B4-BE49-F238E27FC236}">
                <a16:creationId xmlns:a16="http://schemas.microsoft.com/office/drawing/2014/main" id="{BC9F8FF4-60ED-0900-DEC1-3801F5BF11B6}"/>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943280" y="3991026"/>
            <a:ext cx="490162" cy="417431"/>
          </a:xfrm>
          <a:prstGeom prst="rect">
            <a:avLst/>
          </a:prstGeom>
        </p:spPr>
      </p:pic>
      <p:pic>
        <p:nvPicPr>
          <p:cNvPr id="18" name="Picture 17" descr="A picture containing text, pool ball&#10;&#10;Description automatically generated">
            <a:extLst>
              <a:ext uri="{FF2B5EF4-FFF2-40B4-BE49-F238E27FC236}">
                <a16:creationId xmlns:a16="http://schemas.microsoft.com/office/drawing/2014/main" id="{A14798BE-38C3-60E9-347E-9B33166FB3CD}"/>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317242" y="2571751"/>
            <a:ext cx="490162" cy="417431"/>
          </a:xfrm>
          <a:prstGeom prst="rect">
            <a:avLst/>
          </a:prstGeom>
        </p:spPr>
      </p:pic>
      <p:pic>
        <p:nvPicPr>
          <p:cNvPr id="19" name="Picture 18" descr="A picture containing text, pool ball&#10;&#10;Description automatically generated">
            <a:extLst>
              <a:ext uri="{FF2B5EF4-FFF2-40B4-BE49-F238E27FC236}">
                <a16:creationId xmlns:a16="http://schemas.microsoft.com/office/drawing/2014/main" id="{3C3D465B-F11E-8D87-434E-8F1FDA0416DF}"/>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613489" y="2618922"/>
            <a:ext cx="490162" cy="417431"/>
          </a:xfrm>
          <a:prstGeom prst="rect">
            <a:avLst/>
          </a:prstGeom>
        </p:spPr>
      </p:pic>
      <p:grpSp>
        <p:nvGrpSpPr>
          <p:cNvPr id="9" name="Group 8">
            <a:extLst>
              <a:ext uri="{FF2B5EF4-FFF2-40B4-BE49-F238E27FC236}">
                <a16:creationId xmlns:a16="http://schemas.microsoft.com/office/drawing/2014/main" id="{7F6A8C72-A5F9-EA11-5A00-820483B59DF2}"/>
              </a:ext>
            </a:extLst>
          </p:cNvPr>
          <p:cNvGrpSpPr/>
          <p:nvPr/>
        </p:nvGrpSpPr>
        <p:grpSpPr>
          <a:xfrm>
            <a:off x="945055" y="3130892"/>
            <a:ext cx="405270" cy="582660"/>
            <a:chOff x="1260073" y="4174523"/>
            <a:chExt cx="540360" cy="77688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6BCD720-6CE5-4C87-3CBA-6D4070F8488F}"/>
                    </a:ext>
                  </a:extLst>
                </p14:cNvPr>
                <p14:cNvContentPartPr/>
                <p14:nvPr/>
              </p14:nvContentPartPr>
              <p14:xfrm>
                <a:off x="1260073" y="4317443"/>
                <a:ext cx="446760" cy="633960"/>
              </p14:xfrm>
            </p:contentPart>
          </mc:Choice>
          <mc:Fallback xmlns="">
            <p:pic>
              <p:nvPicPr>
                <p:cNvPr id="7" name="Ink 6">
                  <a:extLst>
                    <a:ext uri="{FF2B5EF4-FFF2-40B4-BE49-F238E27FC236}">
                      <a16:creationId xmlns:a16="http://schemas.microsoft.com/office/drawing/2014/main" id="{E6BCD720-6CE5-4C87-3CBA-6D4070F8488F}"/>
                    </a:ext>
                  </a:extLst>
                </p:cNvPr>
                <p:cNvPicPr/>
                <p:nvPr/>
              </p:nvPicPr>
              <p:blipFill>
                <a:blip r:embed="rId4"/>
                <a:stretch>
                  <a:fillRect/>
                </a:stretch>
              </p:blipFill>
              <p:spPr>
                <a:xfrm>
                  <a:off x="1242073" y="4299803"/>
                  <a:ext cx="482400" cy="66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9658C7B9-04C8-0103-FA66-8292752EEE45}"/>
                    </a:ext>
                  </a:extLst>
                </p14:cNvPr>
                <p14:cNvContentPartPr/>
                <p14:nvPr/>
              </p14:nvContentPartPr>
              <p14:xfrm>
                <a:off x="1475713" y="4174523"/>
                <a:ext cx="324720" cy="336960"/>
              </p14:xfrm>
            </p:contentPart>
          </mc:Choice>
          <mc:Fallback xmlns="">
            <p:pic>
              <p:nvPicPr>
                <p:cNvPr id="8" name="Ink 7">
                  <a:extLst>
                    <a:ext uri="{FF2B5EF4-FFF2-40B4-BE49-F238E27FC236}">
                      <a16:creationId xmlns:a16="http://schemas.microsoft.com/office/drawing/2014/main" id="{9658C7B9-04C8-0103-FA66-8292752EEE45}"/>
                    </a:ext>
                  </a:extLst>
                </p:cNvPr>
                <p:cNvPicPr/>
                <p:nvPr/>
              </p:nvPicPr>
              <p:blipFill>
                <a:blip r:embed="rId6"/>
                <a:stretch>
                  <a:fillRect/>
                </a:stretch>
              </p:blipFill>
              <p:spPr>
                <a:xfrm>
                  <a:off x="1458073" y="4156883"/>
                  <a:ext cx="360360" cy="372600"/>
                </a:xfrm>
                <a:prstGeom prst="rect">
                  <a:avLst/>
                </a:prstGeom>
              </p:spPr>
            </p:pic>
          </mc:Fallback>
        </mc:AlternateContent>
      </p:grpSp>
      <p:grpSp>
        <p:nvGrpSpPr>
          <p:cNvPr id="12" name="Group 11">
            <a:extLst>
              <a:ext uri="{FF2B5EF4-FFF2-40B4-BE49-F238E27FC236}">
                <a16:creationId xmlns:a16="http://schemas.microsoft.com/office/drawing/2014/main" id="{092F3BCB-A736-658D-BB9F-9FCFB1D0A08B}"/>
              </a:ext>
            </a:extLst>
          </p:cNvPr>
          <p:cNvGrpSpPr/>
          <p:nvPr/>
        </p:nvGrpSpPr>
        <p:grpSpPr>
          <a:xfrm>
            <a:off x="1718335" y="3204062"/>
            <a:ext cx="332640" cy="680940"/>
            <a:chOff x="2291113" y="4272083"/>
            <a:chExt cx="443520" cy="90792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9461BCCD-6AFB-D439-8ED0-C60A355AE239}"/>
                    </a:ext>
                  </a:extLst>
                </p14:cNvPr>
                <p14:cNvContentPartPr/>
                <p14:nvPr/>
              </p14:nvContentPartPr>
              <p14:xfrm>
                <a:off x="2399473" y="4371083"/>
                <a:ext cx="320760" cy="808920"/>
              </p14:xfrm>
            </p:contentPart>
          </mc:Choice>
          <mc:Fallback xmlns="">
            <p:pic>
              <p:nvPicPr>
                <p:cNvPr id="10" name="Ink 9">
                  <a:extLst>
                    <a:ext uri="{FF2B5EF4-FFF2-40B4-BE49-F238E27FC236}">
                      <a16:creationId xmlns:a16="http://schemas.microsoft.com/office/drawing/2014/main" id="{9461BCCD-6AFB-D439-8ED0-C60A355AE239}"/>
                    </a:ext>
                  </a:extLst>
                </p:cNvPr>
                <p:cNvPicPr/>
                <p:nvPr/>
              </p:nvPicPr>
              <p:blipFill>
                <a:blip r:embed="rId8"/>
                <a:stretch>
                  <a:fillRect/>
                </a:stretch>
              </p:blipFill>
              <p:spPr>
                <a:xfrm>
                  <a:off x="2381833" y="4353083"/>
                  <a:ext cx="356400" cy="84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813E8BF7-CDE0-DCC2-DFF7-678C2482B524}"/>
                    </a:ext>
                  </a:extLst>
                </p14:cNvPr>
                <p14:cNvContentPartPr/>
                <p14:nvPr/>
              </p14:nvContentPartPr>
              <p14:xfrm>
                <a:off x="2291113" y="4272083"/>
                <a:ext cx="443520" cy="284760"/>
              </p14:xfrm>
            </p:contentPart>
          </mc:Choice>
          <mc:Fallback xmlns="">
            <p:pic>
              <p:nvPicPr>
                <p:cNvPr id="11" name="Ink 10">
                  <a:extLst>
                    <a:ext uri="{FF2B5EF4-FFF2-40B4-BE49-F238E27FC236}">
                      <a16:creationId xmlns:a16="http://schemas.microsoft.com/office/drawing/2014/main" id="{813E8BF7-CDE0-DCC2-DFF7-678C2482B524}"/>
                    </a:ext>
                  </a:extLst>
                </p:cNvPr>
                <p:cNvPicPr/>
                <p:nvPr/>
              </p:nvPicPr>
              <p:blipFill>
                <a:blip r:embed="rId10"/>
                <a:stretch>
                  <a:fillRect/>
                </a:stretch>
              </p:blipFill>
              <p:spPr>
                <a:xfrm>
                  <a:off x="2273113" y="4254443"/>
                  <a:ext cx="479160" cy="320400"/>
                </a:xfrm>
                <a:prstGeom prst="rect">
                  <a:avLst/>
                </a:prstGeom>
              </p:spPr>
            </p:pic>
          </mc:Fallback>
        </mc:AlternateContent>
      </p:grpSp>
      <p:sp>
        <p:nvSpPr>
          <p:cNvPr id="35" name="TextBox 34">
            <a:extLst>
              <a:ext uri="{FF2B5EF4-FFF2-40B4-BE49-F238E27FC236}">
                <a16:creationId xmlns:a16="http://schemas.microsoft.com/office/drawing/2014/main" id="{C049E35A-7CC7-282A-6AE3-45E69732EED7}"/>
              </a:ext>
            </a:extLst>
          </p:cNvPr>
          <p:cNvSpPr txBox="1"/>
          <p:nvPr/>
        </p:nvSpPr>
        <p:spPr>
          <a:xfrm>
            <a:off x="265923" y="4828591"/>
            <a:ext cx="7053943" cy="438582"/>
          </a:xfrm>
          <a:prstGeom prst="rect">
            <a:avLst/>
          </a:prstGeom>
          <a:noFill/>
        </p:spPr>
        <p:txBody>
          <a:bodyPr wrap="square" rtlCol="0">
            <a:spAutoFit/>
          </a:bodyPr>
          <a:lstStyle/>
          <a:p>
            <a:r>
              <a:rPr lang="en-US" sz="1200" dirty="0">
                <a:latin typeface="Arial" panose="020B0604020202020204" pitchFamily="34" charset="0"/>
              </a:rPr>
              <a:t>[1] L. Kumar, S. Awasthi, A. </a:t>
            </a:r>
            <a:r>
              <a:rPr lang="en-US" sz="1200" dirty="0" err="1">
                <a:latin typeface="Arial" panose="020B0604020202020204" pitchFamily="34" charset="0"/>
              </a:rPr>
              <a:t>Khachi</a:t>
            </a:r>
            <a:r>
              <a:rPr lang="en-US" sz="1200" dirty="0">
                <a:latin typeface="Arial" panose="020B0604020202020204" pitchFamily="34" charset="0"/>
              </a:rPr>
              <a:t> and O. S. K. S. </a:t>
            </a:r>
            <a:r>
              <a:rPr lang="en-US" sz="1200" dirty="0" err="1">
                <a:latin typeface="Arial" panose="020B0604020202020204" pitchFamily="34" charset="0"/>
              </a:rPr>
              <a:t>Sastri</a:t>
            </a:r>
            <a:r>
              <a:rPr lang="en-US" sz="1200" dirty="0">
                <a:latin typeface="Arial" panose="020B0604020202020204" pitchFamily="34" charset="0"/>
              </a:rPr>
              <a:t>, [arXiv:2209.00951 [</a:t>
            </a:r>
            <a:r>
              <a:rPr lang="en-US" sz="1200" dirty="0" err="1">
                <a:latin typeface="Arial" panose="020B0604020202020204" pitchFamily="34" charset="0"/>
              </a:rPr>
              <a:t>nucl-th</a:t>
            </a:r>
            <a:r>
              <a:rPr lang="en-US" sz="1200" dirty="0">
                <a:latin typeface="Arial" panose="020B0604020202020204" pitchFamily="34" charset="0"/>
              </a:rPr>
              <a:t>]].</a:t>
            </a:r>
            <a:br>
              <a:rPr lang="en-US" sz="1050" dirty="0"/>
            </a:br>
            <a:endParaRPr lang="en-US" sz="1050" dirty="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03847B6-D2CE-E4F1-F11A-C4E1883B1FBA}"/>
                  </a:ext>
                </a:extLst>
              </p:cNvPr>
              <p:cNvSpPr txBox="1"/>
              <p:nvPr/>
            </p:nvSpPr>
            <p:spPr>
              <a:xfrm>
                <a:off x="177646" y="2098256"/>
                <a:ext cx="1968872" cy="299954"/>
              </a:xfrm>
              <a:prstGeom prst="rect">
                <a:avLst/>
              </a:prstGeom>
              <a:noFill/>
            </p:spPr>
            <p:txBody>
              <a:bodyPr wrap="none" rtlCol="0">
                <a:spAutoFit/>
              </a:bodyPr>
              <a:lstStyle/>
              <a:p>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𝑡</m:t>
                        </m:r>
                      </m:e>
                      <m:sub>
                        <m:f>
                          <m:fPr>
                            <m:type m:val="skw"/>
                            <m:ctrlPr>
                              <a:rPr lang="en-US" sz="1200" i="1">
                                <a:latin typeface="Cambria Math" panose="02040503050406030204" pitchFamily="18" charset="0"/>
                              </a:rPr>
                            </m:ctrlPr>
                          </m:fPr>
                          <m:num>
                            <m:r>
                              <a:rPr lang="en-US" sz="1200" i="1">
                                <a:latin typeface="Cambria Math" panose="02040503050406030204" pitchFamily="18" charset="0"/>
                              </a:rPr>
                              <m:t>1</m:t>
                            </m:r>
                          </m:num>
                          <m:den>
                            <m:r>
                              <a:rPr lang="en-US" sz="1200" i="1">
                                <a:latin typeface="Cambria Math" panose="02040503050406030204" pitchFamily="18" charset="0"/>
                              </a:rPr>
                              <m:t>2</m:t>
                            </m:r>
                          </m:den>
                        </m:f>
                      </m:sub>
                    </m:sSub>
                    <m:r>
                      <a:rPr lang="en-US" sz="1200" i="1">
                        <a:latin typeface="Cambria Math" panose="02040503050406030204" pitchFamily="18" charset="0"/>
                      </a:rPr>
                      <m:t>=  </m:t>
                    </m:r>
                  </m:oMath>
                </a14:m>
                <a:r>
                  <a:rPr lang="en-US" sz="1200" dirty="0">
                    <a:latin typeface="Arial" panose="020B0604020202020204" pitchFamily="34" charset="0"/>
                  </a:rPr>
                  <a:t>(8.19±0.37)×10</a:t>
                </a:r>
                <a:r>
                  <a:rPr lang="en-US" sz="1200" baseline="30000" dirty="0">
                    <a:latin typeface="Arial" panose="020B0604020202020204" pitchFamily="34" charset="0"/>
                  </a:rPr>
                  <a:t>−17</a:t>
                </a:r>
                <a:r>
                  <a:rPr lang="en-US" sz="1200" dirty="0">
                    <a:latin typeface="Arial" panose="020B0604020202020204" pitchFamily="34" charset="0"/>
                  </a:rPr>
                  <a:t> s</a:t>
                </a:r>
                <a:endParaRPr lang="en-US" sz="1500" dirty="0"/>
              </a:p>
            </p:txBody>
          </p:sp>
        </mc:Choice>
        <mc:Fallback xmlns="">
          <p:sp>
            <p:nvSpPr>
              <p:cNvPr id="37" name="TextBox 36">
                <a:extLst>
                  <a:ext uri="{FF2B5EF4-FFF2-40B4-BE49-F238E27FC236}">
                    <a16:creationId xmlns:a16="http://schemas.microsoft.com/office/drawing/2014/main" id="{F03847B6-D2CE-E4F1-F11A-C4E1883B1FBA}"/>
                  </a:ext>
                </a:extLst>
              </p:cNvPr>
              <p:cNvSpPr txBox="1">
                <a:spLocks noRot="1" noChangeAspect="1" noMove="1" noResize="1" noEditPoints="1" noAdjustHandles="1" noChangeArrowheads="1" noChangeShapeType="1" noTextEdit="1"/>
              </p:cNvSpPr>
              <p:nvPr/>
            </p:nvSpPr>
            <p:spPr>
              <a:xfrm>
                <a:off x="177646" y="2098256"/>
                <a:ext cx="1968872" cy="299954"/>
              </a:xfrm>
              <a:prstGeom prst="rect">
                <a:avLst/>
              </a:prstGeom>
              <a:blipFill>
                <a:blip r:embed="rId11"/>
                <a:stretch>
                  <a:fillRect t="-32653" b="-97959"/>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83B6FAAA-05A8-001D-DF81-ECFB7A9C718C}"/>
              </a:ext>
            </a:extLst>
          </p:cNvPr>
          <p:cNvSpPr txBox="1"/>
          <p:nvPr/>
        </p:nvSpPr>
        <p:spPr>
          <a:xfrm>
            <a:off x="2097862" y="2663695"/>
            <a:ext cx="604070" cy="369332"/>
          </a:xfrm>
          <a:prstGeom prst="rect">
            <a:avLst/>
          </a:prstGeom>
          <a:noFill/>
        </p:spPr>
        <p:txBody>
          <a:bodyPr wrap="square">
            <a:spAutoFit/>
          </a:bodyPr>
          <a:lstStyle/>
          <a:p>
            <a:r>
              <a:rPr lang="en-US" sz="1800" baseline="30000" dirty="0"/>
              <a:t>8</a:t>
            </a:r>
            <a:r>
              <a:rPr lang="en-US" sz="1800" dirty="0"/>
              <a:t>Be</a:t>
            </a:r>
          </a:p>
        </p:txBody>
      </p:sp>
      <p:sp>
        <p:nvSpPr>
          <p:cNvPr id="39" name="TextBox 38">
            <a:extLst>
              <a:ext uri="{FF2B5EF4-FFF2-40B4-BE49-F238E27FC236}">
                <a16:creationId xmlns:a16="http://schemas.microsoft.com/office/drawing/2014/main" id="{38C1EB52-6575-EF7F-898B-2AF0CE25B12D}"/>
              </a:ext>
            </a:extLst>
          </p:cNvPr>
          <p:cNvSpPr txBox="1"/>
          <p:nvPr/>
        </p:nvSpPr>
        <p:spPr>
          <a:xfrm>
            <a:off x="2338681" y="4179360"/>
            <a:ext cx="604070" cy="369332"/>
          </a:xfrm>
          <a:prstGeom prst="rect">
            <a:avLst/>
          </a:prstGeom>
          <a:noFill/>
        </p:spPr>
        <p:txBody>
          <a:bodyPr wrap="square">
            <a:spAutoFit/>
          </a:bodyPr>
          <a:lstStyle/>
          <a:p>
            <a:r>
              <a:rPr lang="en-US" sz="1800" baseline="30000" dirty="0"/>
              <a:t>4</a:t>
            </a:r>
            <a:r>
              <a:rPr lang="en-US" sz="1800" dirty="0"/>
              <a:t>He</a:t>
            </a:r>
          </a:p>
        </p:txBody>
      </p:sp>
      <p:sp>
        <p:nvSpPr>
          <p:cNvPr id="40" name="TextBox 39">
            <a:extLst>
              <a:ext uri="{FF2B5EF4-FFF2-40B4-BE49-F238E27FC236}">
                <a16:creationId xmlns:a16="http://schemas.microsoft.com/office/drawing/2014/main" id="{B8BE64DA-CA6C-DD50-861C-2B9A711AD995}"/>
              </a:ext>
            </a:extLst>
          </p:cNvPr>
          <p:cNvSpPr txBox="1"/>
          <p:nvPr/>
        </p:nvSpPr>
        <p:spPr>
          <a:xfrm>
            <a:off x="177646" y="4039229"/>
            <a:ext cx="604070" cy="369332"/>
          </a:xfrm>
          <a:prstGeom prst="rect">
            <a:avLst/>
          </a:prstGeom>
          <a:noFill/>
        </p:spPr>
        <p:txBody>
          <a:bodyPr wrap="square">
            <a:spAutoFit/>
          </a:bodyPr>
          <a:lstStyle/>
          <a:p>
            <a:r>
              <a:rPr lang="en-US" sz="1800" baseline="30000" dirty="0"/>
              <a:t>4</a:t>
            </a:r>
            <a:r>
              <a:rPr lang="en-US" sz="1800" dirty="0"/>
              <a:t>He</a:t>
            </a:r>
          </a:p>
        </p:txBody>
      </p:sp>
      <p:sp>
        <p:nvSpPr>
          <p:cNvPr id="45" name="Title 1">
            <a:extLst>
              <a:ext uri="{FF2B5EF4-FFF2-40B4-BE49-F238E27FC236}">
                <a16:creationId xmlns:a16="http://schemas.microsoft.com/office/drawing/2014/main" id="{417B8E8C-5D8D-AA13-D423-7BE9E5210229}"/>
              </a:ext>
            </a:extLst>
          </p:cNvPr>
          <p:cNvSpPr>
            <a:spLocks noGrp="1"/>
          </p:cNvSpPr>
          <p:nvPr>
            <p:ph type="title"/>
          </p:nvPr>
        </p:nvSpPr>
        <p:spPr>
          <a:xfrm>
            <a:off x="301165" y="297959"/>
            <a:ext cx="8520600" cy="572700"/>
          </a:xfrm>
        </p:spPr>
        <p:txBody>
          <a:bodyPr>
            <a:normAutofit fontScale="90000"/>
          </a:bodyPr>
          <a:lstStyle/>
          <a:p>
            <a:r>
              <a:rPr lang="en-US" dirty="0"/>
              <a:t>Why </a:t>
            </a:r>
            <a:r>
              <a:rPr lang="en-US" baseline="30000" dirty="0"/>
              <a:t>8</a:t>
            </a:r>
            <a:r>
              <a:rPr lang="en-US" dirty="0"/>
              <a:t>Be? </a:t>
            </a:r>
          </a:p>
        </p:txBody>
      </p:sp>
      <p:sp>
        <p:nvSpPr>
          <p:cNvPr id="46" name="Text Placeholder 2">
            <a:extLst>
              <a:ext uri="{FF2B5EF4-FFF2-40B4-BE49-F238E27FC236}">
                <a16:creationId xmlns:a16="http://schemas.microsoft.com/office/drawing/2014/main" id="{EC2D84CD-3AC7-0089-B22C-2DEEC49AEF07}"/>
              </a:ext>
            </a:extLst>
          </p:cNvPr>
          <p:cNvSpPr>
            <a:spLocks noGrp="1"/>
          </p:cNvSpPr>
          <p:nvPr>
            <p:ph type="body" idx="1"/>
          </p:nvPr>
        </p:nvSpPr>
        <p:spPr>
          <a:xfrm>
            <a:off x="259994" y="1023271"/>
            <a:ext cx="8520600" cy="1035509"/>
          </a:xfrm>
        </p:spPr>
        <p:txBody>
          <a:bodyPr/>
          <a:lstStyle/>
          <a:p>
            <a:pPr marL="114297" indent="0">
              <a:buNone/>
            </a:pPr>
            <a:r>
              <a:rPr lang="en-US" dirty="0"/>
              <a:t>Beryllium 8 is a state of two quasi-bound alpha particles that is partially stable. It is unbound by only </a:t>
            </a:r>
            <a:r>
              <a:rPr lang="en-US" b="1" dirty="0"/>
              <a:t>91.8 keV</a:t>
            </a:r>
            <a:r>
              <a:rPr lang="en-US" baseline="30000" dirty="0"/>
              <a:t>[1]</a:t>
            </a:r>
            <a:r>
              <a:rPr lang="en-US" dirty="0"/>
              <a:t>.</a:t>
            </a:r>
          </a:p>
        </p:txBody>
      </p:sp>
    </p:spTree>
    <p:extLst>
      <p:ext uri="{BB962C8B-B14F-4D97-AF65-F5344CB8AC3E}">
        <p14:creationId xmlns:p14="http://schemas.microsoft.com/office/powerpoint/2010/main" val="1350103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1B52-4B14-2F26-B748-68EAECE19E8A}"/>
              </a:ext>
            </a:extLst>
          </p:cNvPr>
          <p:cNvSpPr>
            <a:spLocks noGrp="1"/>
          </p:cNvSpPr>
          <p:nvPr>
            <p:ph type="title"/>
          </p:nvPr>
        </p:nvSpPr>
        <p:spPr>
          <a:xfrm>
            <a:off x="301165" y="297959"/>
            <a:ext cx="8520600" cy="572700"/>
          </a:xfrm>
        </p:spPr>
        <p:txBody>
          <a:bodyPr>
            <a:normAutofit fontScale="90000"/>
          </a:bodyPr>
          <a:lstStyle/>
          <a:p>
            <a:r>
              <a:rPr lang="en-US" dirty="0"/>
              <a:t>Why </a:t>
            </a:r>
            <a:r>
              <a:rPr lang="en-US" baseline="30000" dirty="0"/>
              <a:t>8</a:t>
            </a:r>
            <a:r>
              <a:rPr lang="en-US" dirty="0"/>
              <a:t>Be? </a:t>
            </a:r>
          </a:p>
        </p:txBody>
      </p:sp>
      <p:sp>
        <p:nvSpPr>
          <p:cNvPr id="4" name="Slide Number Placeholder 3">
            <a:extLst>
              <a:ext uri="{FF2B5EF4-FFF2-40B4-BE49-F238E27FC236}">
                <a16:creationId xmlns:a16="http://schemas.microsoft.com/office/drawing/2014/main" id="{6B12BDE9-9C70-4CD1-0D28-8BA28F6B2A7B}"/>
              </a:ext>
            </a:extLst>
          </p:cNvPr>
          <p:cNvSpPr>
            <a:spLocks noGrp="1"/>
          </p:cNvSpPr>
          <p:nvPr>
            <p:ph type="sldNum" idx="12"/>
          </p:nvPr>
        </p:nvSpPr>
        <p:spPr/>
        <p:txBody>
          <a:bodyPr/>
          <a:lstStyle/>
          <a:p>
            <a:fld id="{00000000-1234-1234-1234-123412341234}" type="slidenum">
              <a:rPr lang="en" smtClean="0"/>
              <a:pPr/>
              <a:t>54</a:t>
            </a:fld>
            <a:endParaRPr lang="en"/>
          </a:p>
        </p:txBody>
      </p:sp>
      <p:pic>
        <p:nvPicPr>
          <p:cNvPr id="5" name="Picture 4" descr="A picture containing text, pool ball&#10;&#10;Description automatically generated">
            <a:extLst>
              <a:ext uri="{FF2B5EF4-FFF2-40B4-BE49-F238E27FC236}">
                <a16:creationId xmlns:a16="http://schemas.microsoft.com/office/drawing/2014/main" id="{0D974750-F688-9CCA-4E13-E502D34F9616}"/>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642827" y="3751053"/>
            <a:ext cx="490162" cy="417431"/>
          </a:xfrm>
          <a:prstGeom prst="rect">
            <a:avLst/>
          </a:prstGeom>
        </p:spPr>
      </p:pic>
      <p:pic>
        <p:nvPicPr>
          <p:cNvPr id="6" name="Picture 5" descr="A picture containing text, pool ball&#10;&#10;Description automatically generated">
            <a:extLst>
              <a:ext uri="{FF2B5EF4-FFF2-40B4-BE49-F238E27FC236}">
                <a16:creationId xmlns:a16="http://schemas.microsoft.com/office/drawing/2014/main" id="{BC9F8FF4-60ED-0900-DEC1-3801F5BF11B6}"/>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943280" y="3991026"/>
            <a:ext cx="490162" cy="417431"/>
          </a:xfrm>
          <a:prstGeom prst="rect">
            <a:avLst/>
          </a:prstGeom>
        </p:spPr>
      </p:pic>
      <p:pic>
        <p:nvPicPr>
          <p:cNvPr id="18" name="Picture 17" descr="A picture containing text, pool ball&#10;&#10;Description automatically generated">
            <a:extLst>
              <a:ext uri="{FF2B5EF4-FFF2-40B4-BE49-F238E27FC236}">
                <a16:creationId xmlns:a16="http://schemas.microsoft.com/office/drawing/2014/main" id="{A14798BE-38C3-60E9-347E-9B33166FB3CD}"/>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317242" y="2571751"/>
            <a:ext cx="490162" cy="417431"/>
          </a:xfrm>
          <a:prstGeom prst="rect">
            <a:avLst/>
          </a:prstGeom>
        </p:spPr>
      </p:pic>
      <p:pic>
        <p:nvPicPr>
          <p:cNvPr id="19" name="Picture 18" descr="A picture containing text, pool ball&#10;&#10;Description automatically generated">
            <a:extLst>
              <a:ext uri="{FF2B5EF4-FFF2-40B4-BE49-F238E27FC236}">
                <a16:creationId xmlns:a16="http://schemas.microsoft.com/office/drawing/2014/main" id="{3C3D465B-F11E-8D87-434E-8F1FDA0416DF}"/>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613489" y="2618922"/>
            <a:ext cx="490162" cy="417431"/>
          </a:xfrm>
          <a:prstGeom prst="rect">
            <a:avLst/>
          </a:prstGeom>
        </p:spPr>
      </p:pic>
      <p:grpSp>
        <p:nvGrpSpPr>
          <p:cNvPr id="9" name="Group 8">
            <a:extLst>
              <a:ext uri="{FF2B5EF4-FFF2-40B4-BE49-F238E27FC236}">
                <a16:creationId xmlns:a16="http://schemas.microsoft.com/office/drawing/2014/main" id="{7F6A8C72-A5F9-EA11-5A00-820483B59DF2}"/>
              </a:ext>
            </a:extLst>
          </p:cNvPr>
          <p:cNvGrpSpPr/>
          <p:nvPr/>
        </p:nvGrpSpPr>
        <p:grpSpPr>
          <a:xfrm>
            <a:off x="945055" y="3130892"/>
            <a:ext cx="405270" cy="582660"/>
            <a:chOff x="1260073" y="4174523"/>
            <a:chExt cx="540360" cy="77688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6BCD720-6CE5-4C87-3CBA-6D4070F8488F}"/>
                    </a:ext>
                  </a:extLst>
                </p14:cNvPr>
                <p14:cNvContentPartPr/>
                <p14:nvPr/>
              </p14:nvContentPartPr>
              <p14:xfrm>
                <a:off x="1260073" y="4317443"/>
                <a:ext cx="446760" cy="633960"/>
              </p14:xfrm>
            </p:contentPart>
          </mc:Choice>
          <mc:Fallback xmlns="">
            <p:pic>
              <p:nvPicPr>
                <p:cNvPr id="7" name="Ink 6">
                  <a:extLst>
                    <a:ext uri="{FF2B5EF4-FFF2-40B4-BE49-F238E27FC236}">
                      <a16:creationId xmlns:a16="http://schemas.microsoft.com/office/drawing/2014/main" id="{E6BCD720-6CE5-4C87-3CBA-6D4070F8488F}"/>
                    </a:ext>
                  </a:extLst>
                </p:cNvPr>
                <p:cNvPicPr/>
                <p:nvPr/>
              </p:nvPicPr>
              <p:blipFill>
                <a:blip r:embed="rId4"/>
                <a:stretch>
                  <a:fillRect/>
                </a:stretch>
              </p:blipFill>
              <p:spPr>
                <a:xfrm>
                  <a:off x="1242073" y="4299803"/>
                  <a:ext cx="482400" cy="66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9658C7B9-04C8-0103-FA66-8292752EEE45}"/>
                    </a:ext>
                  </a:extLst>
                </p14:cNvPr>
                <p14:cNvContentPartPr/>
                <p14:nvPr/>
              </p14:nvContentPartPr>
              <p14:xfrm>
                <a:off x="1475713" y="4174523"/>
                <a:ext cx="324720" cy="336960"/>
              </p14:xfrm>
            </p:contentPart>
          </mc:Choice>
          <mc:Fallback xmlns="">
            <p:pic>
              <p:nvPicPr>
                <p:cNvPr id="8" name="Ink 7">
                  <a:extLst>
                    <a:ext uri="{FF2B5EF4-FFF2-40B4-BE49-F238E27FC236}">
                      <a16:creationId xmlns:a16="http://schemas.microsoft.com/office/drawing/2014/main" id="{9658C7B9-04C8-0103-FA66-8292752EEE45}"/>
                    </a:ext>
                  </a:extLst>
                </p:cNvPr>
                <p:cNvPicPr/>
                <p:nvPr/>
              </p:nvPicPr>
              <p:blipFill>
                <a:blip r:embed="rId6"/>
                <a:stretch>
                  <a:fillRect/>
                </a:stretch>
              </p:blipFill>
              <p:spPr>
                <a:xfrm>
                  <a:off x="1458073" y="4156883"/>
                  <a:ext cx="360360" cy="372600"/>
                </a:xfrm>
                <a:prstGeom prst="rect">
                  <a:avLst/>
                </a:prstGeom>
              </p:spPr>
            </p:pic>
          </mc:Fallback>
        </mc:AlternateContent>
      </p:grpSp>
      <p:grpSp>
        <p:nvGrpSpPr>
          <p:cNvPr id="12" name="Group 11">
            <a:extLst>
              <a:ext uri="{FF2B5EF4-FFF2-40B4-BE49-F238E27FC236}">
                <a16:creationId xmlns:a16="http://schemas.microsoft.com/office/drawing/2014/main" id="{092F3BCB-A736-658D-BB9F-9FCFB1D0A08B}"/>
              </a:ext>
            </a:extLst>
          </p:cNvPr>
          <p:cNvGrpSpPr/>
          <p:nvPr/>
        </p:nvGrpSpPr>
        <p:grpSpPr>
          <a:xfrm>
            <a:off x="1718335" y="3204062"/>
            <a:ext cx="332640" cy="680940"/>
            <a:chOff x="2291113" y="4272083"/>
            <a:chExt cx="443520" cy="90792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9461BCCD-6AFB-D439-8ED0-C60A355AE239}"/>
                    </a:ext>
                  </a:extLst>
                </p14:cNvPr>
                <p14:cNvContentPartPr/>
                <p14:nvPr/>
              </p14:nvContentPartPr>
              <p14:xfrm>
                <a:off x="2399473" y="4371083"/>
                <a:ext cx="320760" cy="808920"/>
              </p14:xfrm>
            </p:contentPart>
          </mc:Choice>
          <mc:Fallback xmlns="">
            <p:pic>
              <p:nvPicPr>
                <p:cNvPr id="10" name="Ink 9">
                  <a:extLst>
                    <a:ext uri="{FF2B5EF4-FFF2-40B4-BE49-F238E27FC236}">
                      <a16:creationId xmlns:a16="http://schemas.microsoft.com/office/drawing/2014/main" id="{9461BCCD-6AFB-D439-8ED0-C60A355AE239}"/>
                    </a:ext>
                  </a:extLst>
                </p:cNvPr>
                <p:cNvPicPr/>
                <p:nvPr/>
              </p:nvPicPr>
              <p:blipFill>
                <a:blip r:embed="rId8"/>
                <a:stretch>
                  <a:fillRect/>
                </a:stretch>
              </p:blipFill>
              <p:spPr>
                <a:xfrm>
                  <a:off x="2381833" y="4353083"/>
                  <a:ext cx="356400" cy="84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813E8BF7-CDE0-DCC2-DFF7-678C2482B524}"/>
                    </a:ext>
                  </a:extLst>
                </p14:cNvPr>
                <p14:cNvContentPartPr/>
                <p14:nvPr/>
              </p14:nvContentPartPr>
              <p14:xfrm>
                <a:off x="2291113" y="4272083"/>
                <a:ext cx="443520" cy="284760"/>
              </p14:xfrm>
            </p:contentPart>
          </mc:Choice>
          <mc:Fallback xmlns="">
            <p:pic>
              <p:nvPicPr>
                <p:cNvPr id="11" name="Ink 10">
                  <a:extLst>
                    <a:ext uri="{FF2B5EF4-FFF2-40B4-BE49-F238E27FC236}">
                      <a16:creationId xmlns:a16="http://schemas.microsoft.com/office/drawing/2014/main" id="{813E8BF7-CDE0-DCC2-DFF7-678C2482B524}"/>
                    </a:ext>
                  </a:extLst>
                </p:cNvPr>
                <p:cNvPicPr/>
                <p:nvPr/>
              </p:nvPicPr>
              <p:blipFill>
                <a:blip r:embed="rId10"/>
                <a:stretch>
                  <a:fillRect/>
                </a:stretch>
              </p:blipFill>
              <p:spPr>
                <a:xfrm>
                  <a:off x="2273113" y="4254443"/>
                  <a:ext cx="479160" cy="320400"/>
                </a:xfrm>
                <a:prstGeom prst="rect">
                  <a:avLst/>
                </a:prstGeom>
              </p:spPr>
            </p:pic>
          </mc:Fallback>
        </mc:AlternateContent>
      </p:grpSp>
      <p:sp>
        <p:nvSpPr>
          <p:cNvPr id="35" name="TextBox 34">
            <a:extLst>
              <a:ext uri="{FF2B5EF4-FFF2-40B4-BE49-F238E27FC236}">
                <a16:creationId xmlns:a16="http://schemas.microsoft.com/office/drawing/2014/main" id="{C049E35A-7CC7-282A-6AE3-45E69732EED7}"/>
              </a:ext>
            </a:extLst>
          </p:cNvPr>
          <p:cNvSpPr txBox="1"/>
          <p:nvPr/>
        </p:nvSpPr>
        <p:spPr>
          <a:xfrm>
            <a:off x="265923" y="4828591"/>
            <a:ext cx="7053943" cy="438582"/>
          </a:xfrm>
          <a:prstGeom prst="rect">
            <a:avLst/>
          </a:prstGeom>
          <a:noFill/>
        </p:spPr>
        <p:txBody>
          <a:bodyPr wrap="square" rtlCol="0">
            <a:spAutoFit/>
          </a:bodyPr>
          <a:lstStyle/>
          <a:p>
            <a:r>
              <a:rPr lang="en-US" sz="1200" dirty="0">
                <a:latin typeface="Arial" panose="020B0604020202020204" pitchFamily="34" charset="0"/>
              </a:rPr>
              <a:t>[1] L. Kumar, S. Awasthi, A. </a:t>
            </a:r>
            <a:r>
              <a:rPr lang="en-US" sz="1200" dirty="0" err="1">
                <a:latin typeface="Arial" panose="020B0604020202020204" pitchFamily="34" charset="0"/>
              </a:rPr>
              <a:t>Khachi</a:t>
            </a:r>
            <a:r>
              <a:rPr lang="en-US" sz="1200" dirty="0">
                <a:latin typeface="Arial" panose="020B0604020202020204" pitchFamily="34" charset="0"/>
              </a:rPr>
              <a:t> and O. S. K. S. </a:t>
            </a:r>
            <a:r>
              <a:rPr lang="en-US" sz="1200" dirty="0" err="1">
                <a:latin typeface="Arial" panose="020B0604020202020204" pitchFamily="34" charset="0"/>
              </a:rPr>
              <a:t>Sastri</a:t>
            </a:r>
            <a:r>
              <a:rPr lang="en-US" sz="1200" dirty="0">
                <a:latin typeface="Arial" panose="020B0604020202020204" pitchFamily="34" charset="0"/>
              </a:rPr>
              <a:t>, [arXiv:2209.00951 [</a:t>
            </a:r>
            <a:r>
              <a:rPr lang="en-US" sz="1200" dirty="0" err="1">
                <a:latin typeface="Arial" panose="020B0604020202020204" pitchFamily="34" charset="0"/>
              </a:rPr>
              <a:t>nucl-th</a:t>
            </a:r>
            <a:r>
              <a:rPr lang="en-US" sz="1200" dirty="0">
                <a:latin typeface="Arial" panose="020B0604020202020204" pitchFamily="34" charset="0"/>
              </a:rPr>
              <a:t>]].</a:t>
            </a:r>
            <a:br>
              <a:rPr lang="en-US" sz="1050" dirty="0"/>
            </a:br>
            <a:endParaRPr lang="en-US" sz="1050" dirty="0"/>
          </a:p>
        </p:txBody>
      </p:sp>
      <p:grpSp>
        <p:nvGrpSpPr>
          <p:cNvPr id="70" name="Group 69">
            <a:extLst>
              <a:ext uri="{FF2B5EF4-FFF2-40B4-BE49-F238E27FC236}">
                <a16:creationId xmlns:a16="http://schemas.microsoft.com/office/drawing/2014/main" id="{3E196B99-A32E-6F80-6AA3-EBFAC244DD35}"/>
              </a:ext>
            </a:extLst>
          </p:cNvPr>
          <p:cNvGrpSpPr/>
          <p:nvPr/>
        </p:nvGrpSpPr>
        <p:grpSpPr>
          <a:xfrm>
            <a:off x="249798" y="3431067"/>
            <a:ext cx="1091927" cy="969247"/>
            <a:chOff x="5545521" y="4171423"/>
            <a:chExt cx="1607100" cy="1426540"/>
          </a:xfrm>
        </p:grpSpPr>
        <p:pic>
          <p:nvPicPr>
            <p:cNvPr id="39" name="Picture 38" descr="A picture containing text, pool ball&#10;&#10;Description automatically generated">
              <a:extLst>
                <a:ext uri="{FF2B5EF4-FFF2-40B4-BE49-F238E27FC236}">
                  <a16:creationId xmlns:a16="http://schemas.microsoft.com/office/drawing/2014/main" id="{A2E04CB3-3191-4EED-3304-778D5420027E}"/>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630117" y="4655830"/>
              <a:ext cx="249663" cy="239634"/>
            </a:xfrm>
            <a:prstGeom prst="rect">
              <a:avLst/>
            </a:prstGeom>
          </p:spPr>
        </p:pic>
        <p:pic>
          <p:nvPicPr>
            <p:cNvPr id="40" name="Picture 39" descr="A picture containing text, pool ball&#10;&#10;Description automatically generated">
              <a:extLst>
                <a:ext uri="{FF2B5EF4-FFF2-40B4-BE49-F238E27FC236}">
                  <a16:creationId xmlns:a16="http://schemas.microsoft.com/office/drawing/2014/main" id="{99634BD2-752F-6A6F-C810-686AFC4E88BA}"/>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303664" y="4430089"/>
              <a:ext cx="249663" cy="239634"/>
            </a:xfrm>
            <a:prstGeom prst="rect">
              <a:avLst/>
            </a:prstGeom>
          </p:spPr>
        </p:pic>
        <p:pic>
          <p:nvPicPr>
            <p:cNvPr id="41" name="Picture 40" descr="A picture containing text, pool ball&#10;&#10;Description automatically generated">
              <a:extLst>
                <a:ext uri="{FF2B5EF4-FFF2-40B4-BE49-F238E27FC236}">
                  <a16:creationId xmlns:a16="http://schemas.microsoft.com/office/drawing/2014/main" id="{23D918DC-1F7C-0C9F-BF4A-C5A81B901B30}"/>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5870378" y="4494596"/>
              <a:ext cx="249663" cy="239634"/>
            </a:xfrm>
            <a:prstGeom prst="rect">
              <a:avLst/>
            </a:prstGeom>
          </p:spPr>
        </p:pic>
        <p:pic>
          <p:nvPicPr>
            <p:cNvPr id="42" name="Picture 41" descr="A picture containing text, pool ball&#10;&#10;Description automatically generated">
              <a:extLst>
                <a:ext uri="{FF2B5EF4-FFF2-40B4-BE49-F238E27FC236}">
                  <a16:creationId xmlns:a16="http://schemas.microsoft.com/office/drawing/2014/main" id="{F1FDB2DB-9572-B2BC-75D4-EA1955BE3861}"/>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5722004" y="4873591"/>
              <a:ext cx="249663" cy="239634"/>
            </a:xfrm>
            <a:prstGeom prst="rect">
              <a:avLst/>
            </a:prstGeom>
          </p:spPr>
        </p:pic>
        <p:pic>
          <p:nvPicPr>
            <p:cNvPr id="43" name="Picture 42" descr="A picture containing text, pool ball&#10;&#10;Description automatically generated">
              <a:extLst>
                <a:ext uri="{FF2B5EF4-FFF2-40B4-BE49-F238E27FC236}">
                  <a16:creationId xmlns:a16="http://schemas.microsoft.com/office/drawing/2014/main" id="{0E1FF70C-B538-3FD7-F413-646EF1DCF79E}"/>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067912" y="5191460"/>
              <a:ext cx="249663" cy="239634"/>
            </a:xfrm>
            <a:prstGeom prst="rect">
              <a:avLst/>
            </a:prstGeom>
          </p:spPr>
        </p:pic>
        <p:pic>
          <p:nvPicPr>
            <p:cNvPr id="44" name="Picture 43" descr="A picture containing text, pool ball&#10;&#10;Description automatically generated">
              <a:extLst>
                <a:ext uri="{FF2B5EF4-FFF2-40B4-BE49-F238E27FC236}">
                  <a16:creationId xmlns:a16="http://schemas.microsoft.com/office/drawing/2014/main" id="{FDCB7724-3D0B-9250-4BCD-07258E956D47}"/>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599237" y="5050546"/>
              <a:ext cx="249663" cy="239634"/>
            </a:xfrm>
            <a:prstGeom prst="rect">
              <a:avLst/>
            </a:prstGeom>
          </p:spPr>
        </p:pic>
        <p:pic>
          <p:nvPicPr>
            <p:cNvPr id="51" name="Picture 50" descr="A picture containing text, pool ball&#10;&#10;Description automatically generated">
              <a:extLst>
                <a:ext uri="{FF2B5EF4-FFF2-40B4-BE49-F238E27FC236}">
                  <a16:creationId xmlns:a16="http://schemas.microsoft.com/office/drawing/2014/main" id="{23CA05FE-40E4-C5F6-2F03-8DC3FFB04E6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902958" y="4549906"/>
              <a:ext cx="249663" cy="239634"/>
            </a:xfrm>
            <a:prstGeom prst="rect">
              <a:avLst/>
            </a:prstGeom>
          </p:spPr>
        </p:pic>
        <p:pic>
          <p:nvPicPr>
            <p:cNvPr id="52" name="Picture 51" descr="A picture containing text, pool ball&#10;&#10;Description automatically generated">
              <a:extLst>
                <a:ext uri="{FF2B5EF4-FFF2-40B4-BE49-F238E27FC236}">
                  <a16:creationId xmlns:a16="http://schemas.microsoft.com/office/drawing/2014/main" id="{784F051C-52A9-3596-CD33-BCB8A7912241}"/>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394089" y="4171423"/>
              <a:ext cx="249663" cy="239634"/>
            </a:xfrm>
            <a:prstGeom prst="rect">
              <a:avLst/>
            </a:prstGeom>
          </p:spPr>
        </p:pic>
        <p:pic>
          <p:nvPicPr>
            <p:cNvPr id="53" name="Picture 52" descr="A picture containing text, pool ball&#10;&#10;Description automatically generated">
              <a:extLst>
                <a:ext uri="{FF2B5EF4-FFF2-40B4-BE49-F238E27FC236}">
                  <a16:creationId xmlns:a16="http://schemas.microsoft.com/office/drawing/2014/main" id="{F8CECC77-7A10-FC16-47AD-0852DF9D130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5747355" y="4254961"/>
              <a:ext cx="249663" cy="239634"/>
            </a:xfrm>
            <a:prstGeom prst="rect">
              <a:avLst/>
            </a:prstGeom>
          </p:spPr>
        </p:pic>
        <p:pic>
          <p:nvPicPr>
            <p:cNvPr id="54" name="Picture 53" descr="A picture containing text, pool ball&#10;&#10;Description automatically generated">
              <a:extLst>
                <a:ext uri="{FF2B5EF4-FFF2-40B4-BE49-F238E27FC236}">
                  <a16:creationId xmlns:a16="http://schemas.microsoft.com/office/drawing/2014/main" id="{407765AB-9236-22B2-9368-6B6014FE938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5545521" y="4921389"/>
              <a:ext cx="249663" cy="239634"/>
            </a:xfrm>
            <a:prstGeom prst="rect">
              <a:avLst/>
            </a:prstGeom>
          </p:spPr>
        </p:pic>
        <p:pic>
          <p:nvPicPr>
            <p:cNvPr id="55" name="Picture 54" descr="A picture containing text, pool ball&#10;&#10;Description automatically generated">
              <a:extLst>
                <a:ext uri="{FF2B5EF4-FFF2-40B4-BE49-F238E27FC236}">
                  <a16:creationId xmlns:a16="http://schemas.microsoft.com/office/drawing/2014/main" id="{FD165F19-F902-FB80-3A61-DD22ED0F6E9B}"/>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002034" y="5358329"/>
              <a:ext cx="249663" cy="239634"/>
            </a:xfrm>
            <a:prstGeom prst="rect">
              <a:avLst/>
            </a:prstGeom>
          </p:spPr>
        </p:pic>
        <p:pic>
          <p:nvPicPr>
            <p:cNvPr id="56" name="Picture 55" descr="A picture containing text, pool ball&#10;&#10;Description automatically generated">
              <a:extLst>
                <a:ext uri="{FF2B5EF4-FFF2-40B4-BE49-F238E27FC236}">
                  <a16:creationId xmlns:a16="http://schemas.microsoft.com/office/drawing/2014/main" id="{1E8D4E44-E156-4586-31D8-1B86914A37DB}"/>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848900" y="5214127"/>
              <a:ext cx="249663" cy="239634"/>
            </a:xfrm>
            <a:prstGeom prst="rect">
              <a:avLst/>
            </a:prstGeom>
          </p:spPr>
        </p:pic>
        <p:sp>
          <p:nvSpPr>
            <p:cNvPr id="64" name="TextBox 63">
              <a:extLst>
                <a:ext uri="{FF2B5EF4-FFF2-40B4-BE49-F238E27FC236}">
                  <a16:creationId xmlns:a16="http://schemas.microsoft.com/office/drawing/2014/main" id="{6F385643-BF6E-6436-DE7A-4C096E82570E}"/>
                </a:ext>
              </a:extLst>
            </p:cNvPr>
            <p:cNvSpPr txBox="1"/>
            <p:nvPr/>
          </p:nvSpPr>
          <p:spPr>
            <a:xfrm>
              <a:off x="6275234" y="4958150"/>
              <a:ext cx="348583" cy="611531"/>
            </a:xfrm>
            <a:prstGeom prst="rect">
              <a:avLst/>
            </a:prstGeom>
            <a:noFill/>
            <a:ln>
              <a:noFill/>
            </a:ln>
          </p:spPr>
          <p:txBody>
            <a:bodyPr wrap="square">
              <a:spAutoFit/>
            </a:bodyPr>
            <a:lstStyle/>
            <a:p>
              <a:endParaRPr lang="en-US" sz="2100" dirty="0">
                <a:solidFill>
                  <a:schemeClr val="accent6"/>
                </a:solidFill>
              </a:endParaRPr>
            </a:p>
          </p:txBody>
        </p:sp>
      </p:grpSp>
      <p:grpSp>
        <p:nvGrpSpPr>
          <p:cNvPr id="71" name="Group 70">
            <a:extLst>
              <a:ext uri="{FF2B5EF4-FFF2-40B4-BE49-F238E27FC236}">
                <a16:creationId xmlns:a16="http://schemas.microsoft.com/office/drawing/2014/main" id="{F76533C3-D9EB-5F03-3D71-F6724CF3C967}"/>
              </a:ext>
            </a:extLst>
          </p:cNvPr>
          <p:cNvGrpSpPr/>
          <p:nvPr/>
        </p:nvGrpSpPr>
        <p:grpSpPr>
          <a:xfrm>
            <a:off x="1589167" y="3690370"/>
            <a:ext cx="1332990" cy="1061117"/>
            <a:chOff x="7913762" y="3784790"/>
            <a:chExt cx="1963302" cy="1562873"/>
          </a:xfrm>
        </p:grpSpPr>
        <p:pic>
          <p:nvPicPr>
            <p:cNvPr id="45" name="Picture 44" descr="A picture containing text, pool ball&#10;&#10;Description automatically generated">
              <a:extLst>
                <a:ext uri="{FF2B5EF4-FFF2-40B4-BE49-F238E27FC236}">
                  <a16:creationId xmlns:a16="http://schemas.microsoft.com/office/drawing/2014/main" id="{75C5480C-AC18-7883-9271-1C9020097CCC}"/>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142150" y="4196956"/>
              <a:ext cx="249663" cy="239634"/>
            </a:xfrm>
            <a:prstGeom prst="rect">
              <a:avLst/>
            </a:prstGeom>
          </p:spPr>
        </p:pic>
        <p:pic>
          <p:nvPicPr>
            <p:cNvPr id="46" name="Picture 45" descr="A picture containing text, pool ball&#10;&#10;Description automatically generated">
              <a:extLst>
                <a:ext uri="{FF2B5EF4-FFF2-40B4-BE49-F238E27FC236}">
                  <a16:creationId xmlns:a16="http://schemas.microsoft.com/office/drawing/2014/main" id="{41C3E84A-B21B-0148-72B8-6592F2202354}"/>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040538" y="4641937"/>
              <a:ext cx="249663" cy="239634"/>
            </a:xfrm>
            <a:prstGeom prst="rect">
              <a:avLst/>
            </a:prstGeom>
          </p:spPr>
        </p:pic>
        <p:pic>
          <p:nvPicPr>
            <p:cNvPr id="47" name="Picture 46" descr="A picture containing text, pool ball&#10;&#10;Description automatically generated">
              <a:extLst>
                <a:ext uri="{FF2B5EF4-FFF2-40B4-BE49-F238E27FC236}">
                  <a16:creationId xmlns:a16="http://schemas.microsoft.com/office/drawing/2014/main" id="{E3698C07-0F02-F974-2394-77BB53519FB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571862" y="4881571"/>
              <a:ext cx="249663" cy="239634"/>
            </a:xfrm>
            <a:prstGeom prst="rect">
              <a:avLst/>
            </a:prstGeom>
          </p:spPr>
        </p:pic>
        <p:pic>
          <p:nvPicPr>
            <p:cNvPr id="48" name="Picture 47" descr="A picture containing text, pool ball&#10;&#10;Description automatically generated">
              <a:extLst>
                <a:ext uri="{FF2B5EF4-FFF2-40B4-BE49-F238E27FC236}">
                  <a16:creationId xmlns:a16="http://schemas.microsoft.com/office/drawing/2014/main" id="{3308C5DB-AB1F-3254-5E02-74F4082E795D}"/>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998656" y="4641937"/>
              <a:ext cx="249663" cy="239634"/>
            </a:xfrm>
            <a:prstGeom prst="rect">
              <a:avLst/>
            </a:prstGeom>
          </p:spPr>
        </p:pic>
        <p:pic>
          <p:nvPicPr>
            <p:cNvPr id="49" name="Picture 48" descr="A picture containing text, pool ball&#10;&#10;Description automatically generated">
              <a:extLst>
                <a:ext uri="{FF2B5EF4-FFF2-40B4-BE49-F238E27FC236}">
                  <a16:creationId xmlns:a16="http://schemas.microsoft.com/office/drawing/2014/main" id="{7508A76D-71DE-DC03-4F86-761122766EC6}"/>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9030751" y="4113080"/>
              <a:ext cx="249663" cy="239634"/>
            </a:xfrm>
            <a:prstGeom prst="rect">
              <a:avLst/>
            </a:prstGeom>
          </p:spPr>
        </p:pic>
        <p:pic>
          <p:nvPicPr>
            <p:cNvPr id="50" name="Picture 49" descr="A picture containing text, pool ball&#10;&#10;Description automatically generated">
              <a:extLst>
                <a:ext uri="{FF2B5EF4-FFF2-40B4-BE49-F238E27FC236}">
                  <a16:creationId xmlns:a16="http://schemas.microsoft.com/office/drawing/2014/main" id="{1E076033-C177-BD28-8798-AFA6683B1F86}"/>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571862" y="4016492"/>
              <a:ext cx="249663" cy="239634"/>
            </a:xfrm>
            <a:prstGeom prst="rect">
              <a:avLst/>
            </a:prstGeom>
          </p:spPr>
        </p:pic>
        <p:pic>
          <p:nvPicPr>
            <p:cNvPr id="57" name="Picture 56" descr="A picture containing text, pool ball&#10;&#10;Description automatically generated">
              <a:extLst>
                <a:ext uri="{FF2B5EF4-FFF2-40B4-BE49-F238E27FC236}">
                  <a16:creationId xmlns:a16="http://schemas.microsoft.com/office/drawing/2014/main" id="{4CF7FC9E-3285-53D4-AA09-FF5D9CB625C6}"/>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13762" y="4873591"/>
              <a:ext cx="249663" cy="239634"/>
            </a:xfrm>
            <a:prstGeom prst="rect">
              <a:avLst/>
            </a:prstGeom>
          </p:spPr>
        </p:pic>
        <p:pic>
          <p:nvPicPr>
            <p:cNvPr id="58" name="Picture 57" descr="A picture containing text, pool ball&#10;&#10;Description automatically generated">
              <a:extLst>
                <a:ext uri="{FF2B5EF4-FFF2-40B4-BE49-F238E27FC236}">
                  <a16:creationId xmlns:a16="http://schemas.microsoft.com/office/drawing/2014/main" id="{15FED8CB-9782-16B7-1E83-63E1578B4526}"/>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44789" y="4006607"/>
              <a:ext cx="249663" cy="239634"/>
            </a:xfrm>
            <a:prstGeom prst="rect">
              <a:avLst/>
            </a:prstGeom>
          </p:spPr>
        </p:pic>
        <p:pic>
          <p:nvPicPr>
            <p:cNvPr id="59" name="Picture 58" descr="A picture containing text, pool ball&#10;&#10;Description automatically generated">
              <a:extLst>
                <a:ext uri="{FF2B5EF4-FFF2-40B4-BE49-F238E27FC236}">
                  <a16:creationId xmlns:a16="http://schemas.microsoft.com/office/drawing/2014/main" id="{07015F18-EBB2-DDE5-B27A-265E7524BE79}"/>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470283" y="5108029"/>
              <a:ext cx="249663" cy="239634"/>
            </a:xfrm>
            <a:prstGeom prst="rect">
              <a:avLst/>
            </a:prstGeom>
          </p:spPr>
        </p:pic>
        <p:pic>
          <p:nvPicPr>
            <p:cNvPr id="60" name="Picture 59" descr="A picture containing text, pool ball&#10;&#10;Description automatically generated">
              <a:extLst>
                <a:ext uri="{FF2B5EF4-FFF2-40B4-BE49-F238E27FC236}">
                  <a16:creationId xmlns:a16="http://schemas.microsoft.com/office/drawing/2014/main" id="{7B465AA4-05C0-023F-1178-97AD34AE46BC}"/>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230578" y="4810000"/>
              <a:ext cx="249663" cy="239634"/>
            </a:xfrm>
            <a:prstGeom prst="rect">
              <a:avLst/>
            </a:prstGeom>
          </p:spPr>
        </p:pic>
        <p:pic>
          <p:nvPicPr>
            <p:cNvPr id="61" name="Picture 60" descr="A picture containing text, pool ball&#10;&#10;Description automatically generated">
              <a:extLst>
                <a:ext uri="{FF2B5EF4-FFF2-40B4-BE49-F238E27FC236}">
                  <a16:creationId xmlns:a16="http://schemas.microsoft.com/office/drawing/2014/main" id="{9D5ED796-6E25-C0F7-2474-22D42C9203A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307194" y="4083398"/>
              <a:ext cx="249663" cy="239634"/>
            </a:xfrm>
            <a:prstGeom prst="rect">
              <a:avLst/>
            </a:prstGeom>
          </p:spPr>
        </p:pic>
        <p:sp>
          <p:nvSpPr>
            <p:cNvPr id="66" name="TextBox 65">
              <a:extLst>
                <a:ext uri="{FF2B5EF4-FFF2-40B4-BE49-F238E27FC236}">
                  <a16:creationId xmlns:a16="http://schemas.microsoft.com/office/drawing/2014/main" id="{A5F989A0-27B1-F95B-A03C-5B18F5327308}"/>
                </a:ext>
              </a:extLst>
            </p:cNvPr>
            <p:cNvSpPr txBox="1"/>
            <p:nvPr/>
          </p:nvSpPr>
          <p:spPr>
            <a:xfrm>
              <a:off x="9597981" y="4107235"/>
              <a:ext cx="279083" cy="611969"/>
            </a:xfrm>
            <a:prstGeom prst="rect">
              <a:avLst/>
            </a:prstGeom>
            <a:noFill/>
          </p:spPr>
          <p:txBody>
            <a:bodyPr wrap="square">
              <a:spAutoFit/>
            </a:bodyPr>
            <a:lstStyle/>
            <a:p>
              <a:endParaRPr lang="en-US" sz="2100" dirty="0">
                <a:solidFill>
                  <a:schemeClr val="accent2"/>
                </a:solidFill>
              </a:endParaRPr>
            </a:p>
          </p:txBody>
        </p:sp>
        <p:pic>
          <p:nvPicPr>
            <p:cNvPr id="68" name="Picture 67" descr="A picture containing text, pool ball&#10;&#10;Description automatically generated">
              <a:extLst>
                <a:ext uri="{FF2B5EF4-FFF2-40B4-BE49-F238E27FC236}">
                  <a16:creationId xmlns:a16="http://schemas.microsoft.com/office/drawing/2014/main" id="{AC366955-359F-B365-2CCA-B45AA01D5F5B}"/>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676475" y="3784790"/>
              <a:ext cx="249663" cy="239634"/>
            </a:xfrm>
            <a:prstGeom prst="rect">
              <a:avLst/>
            </a:prstGeom>
          </p:spPr>
        </p:pic>
      </p:grpSp>
      <p:pic>
        <p:nvPicPr>
          <p:cNvPr id="87" name="Picture 86" descr="A picture containing text, pool ball&#10;&#10;Description automatically generated">
            <a:extLst>
              <a:ext uri="{FF2B5EF4-FFF2-40B4-BE49-F238E27FC236}">
                <a16:creationId xmlns:a16="http://schemas.microsoft.com/office/drawing/2014/main" id="{5AB1C71B-16BF-F879-A033-6A59C545EDC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144978" y="2536838"/>
            <a:ext cx="169510" cy="162701"/>
          </a:xfrm>
          <a:prstGeom prst="rect">
            <a:avLst/>
          </a:prstGeom>
        </p:spPr>
      </p:pic>
      <p:pic>
        <p:nvPicPr>
          <p:cNvPr id="88" name="Picture 87" descr="A picture containing text, pool ball&#10;&#10;Description automatically generated">
            <a:extLst>
              <a:ext uri="{FF2B5EF4-FFF2-40B4-BE49-F238E27FC236}">
                <a16:creationId xmlns:a16="http://schemas.microsoft.com/office/drawing/2014/main" id="{0B17E75C-E934-E2C4-497D-AF5D35EE01E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075989" y="2838959"/>
            <a:ext cx="169510" cy="162701"/>
          </a:xfrm>
          <a:prstGeom prst="rect">
            <a:avLst/>
          </a:prstGeom>
        </p:spPr>
      </p:pic>
      <p:pic>
        <p:nvPicPr>
          <p:cNvPr id="89" name="Picture 88" descr="A picture containing text, pool ball&#10;&#10;Description automatically generated">
            <a:extLst>
              <a:ext uri="{FF2B5EF4-FFF2-40B4-BE49-F238E27FC236}">
                <a16:creationId xmlns:a16="http://schemas.microsoft.com/office/drawing/2014/main" id="{7DDB86D8-C545-E4EC-FDFD-453ED2B924FD}"/>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436733" y="3001660"/>
            <a:ext cx="169510" cy="162701"/>
          </a:xfrm>
          <a:prstGeom prst="rect">
            <a:avLst/>
          </a:prstGeom>
        </p:spPr>
      </p:pic>
      <p:pic>
        <p:nvPicPr>
          <p:cNvPr id="90" name="Picture 89" descr="A picture containing text, pool ball&#10;&#10;Description automatically generated">
            <a:extLst>
              <a:ext uri="{FF2B5EF4-FFF2-40B4-BE49-F238E27FC236}">
                <a16:creationId xmlns:a16="http://schemas.microsoft.com/office/drawing/2014/main" id="{32409F29-44A8-0B5B-BF5B-DE94ABD5F45F}"/>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891200" y="2983403"/>
            <a:ext cx="169510" cy="162701"/>
          </a:xfrm>
          <a:prstGeom prst="rect">
            <a:avLst/>
          </a:prstGeom>
        </p:spPr>
      </p:pic>
      <p:pic>
        <p:nvPicPr>
          <p:cNvPr id="91" name="Picture 90" descr="A picture containing text, pool ball&#10;&#10;Description automatically generated">
            <a:extLst>
              <a:ext uri="{FF2B5EF4-FFF2-40B4-BE49-F238E27FC236}">
                <a16:creationId xmlns:a16="http://schemas.microsoft.com/office/drawing/2014/main" id="{72FDD93B-6B86-9C1E-E5D3-D60988FFA705}"/>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929438" y="2427752"/>
            <a:ext cx="169510" cy="162701"/>
          </a:xfrm>
          <a:prstGeom prst="rect">
            <a:avLst/>
          </a:prstGeom>
        </p:spPr>
      </p:pic>
      <p:pic>
        <p:nvPicPr>
          <p:cNvPr id="92" name="Picture 91" descr="A picture containing text, pool ball&#10;&#10;Description automatically generated">
            <a:extLst>
              <a:ext uri="{FF2B5EF4-FFF2-40B4-BE49-F238E27FC236}">
                <a16:creationId xmlns:a16="http://schemas.microsoft.com/office/drawing/2014/main" id="{31BE9D44-7081-4FDA-2536-2ABA6BB843DF}"/>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436733" y="2414311"/>
            <a:ext cx="169510" cy="162701"/>
          </a:xfrm>
          <a:prstGeom prst="rect">
            <a:avLst/>
          </a:prstGeom>
        </p:spPr>
      </p:pic>
      <p:pic>
        <p:nvPicPr>
          <p:cNvPr id="93" name="Picture 92" descr="A picture containing text, pool ball&#10;&#10;Description automatically generated">
            <a:extLst>
              <a:ext uri="{FF2B5EF4-FFF2-40B4-BE49-F238E27FC236}">
                <a16:creationId xmlns:a16="http://schemas.microsoft.com/office/drawing/2014/main" id="{DF913D7B-1594-9684-3241-F10B2F8767FF}"/>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89913" y="2996242"/>
            <a:ext cx="169510" cy="162701"/>
          </a:xfrm>
          <a:prstGeom prst="rect">
            <a:avLst/>
          </a:prstGeom>
        </p:spPr>
      </p:pic>
      <p:pic>
        <p:nvPicPr>
          <p:cNvPr id="94" name="Picture 93" descr="A picture containing text, pool ball&#10;&#10;Description automatically generated">
            <a:extLst>
              <a:ext uri="{FF2B5EF4-FFF2-40B4-BE49-F238E27FC236}">
                <a16:creationId xmlns:a16="http://schemas.microsoft.com/office/drawing/2014/main" id="{D5FB71D3-FDB9-B52D-1499-CAC2CA66E130}"/>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1010979" y="2407600"/>
            <a:ext cx="169510" cy="162701"/>
          </a:xfrm>
          <a:prstGeom prst="rect">
            <a:avLst/>
          </a:prstGeom>
        </p:spPr>
      </p:pic>
      <p:pic>
        <p:nvPicPr>
          <p:cNvPr id="95" name="Picture 94" descr="A picture containing text, pool ball&#10;&#10;Description automatically generated">
            <a:extLst>
              <a:ext uri="{FF2B5EF4-FFF2-40B4-BE49-F238E27FC236}">
                <a16:creationId xmlns:a16="http://schemas.microsoft.com/office/drawing/2014/main" id="{B5FDA3C7-A73B-C5AB-60D9-7025214E739F}"/>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1367765" y="3155413"/>
            <a:ext cx="169510" cy="162701"/>
          </a:xfrm>
          <a:prstGeom prst="rect">
            <a:avLst/>
          </a:prstGeom>
        </p:spPr>
      </p:pic>
      <p:pic>
        <p:nvPicPr>
          <p:cNvPr id="96" name="Picture 95" descr="A picture containing text, pool ball&#10;&#10;Description automatically generated">
            <a:extLst>
              <a:ext uri="{FF2B5EF4-FFF2-40B4-BE49-F238E27FC236}">
                <a16:creationId xmlns:a16="http://schemas.microsoft.com/office/drawing/2014/main" id="{79A99647-8EEB-B81A-3BF3-9060B6BE951E}"/>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2048664" y="3097510"/>
            <a:ext cx="169510" cy="162701"/>
          </a:xfrm>
          <a:prstGeom prst="rect">
            <a:avLst/>
          </a:prstGeom>
        </p:spPr>
      </p:pic>
      <p:pic>
        <p:nvPicPr>
          <p:cNvPr id="97" name="Picture 96" descr="A picture containing text, pool ball&#10;&#10;Description automatically generated">
            <a:extLst>
              <a:ext uri="{FF2B5EF4-FFF2-40B4-BE49-F238E27FC236}">
                <a16:creationId xmlns:a16="http://schemas.microsoft.com/office/drawing/2014/main" id="{E38D65E1-FE10-EEF0-BF62-051BA450CFE1}"/>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2117130" y="2407600"/>
            <a:ext cx="169510" cy="162701"/>
          </a:xfrm>
          <a:prstGeom prst="rect">
            <a:avLst/>
          </a:prstGeom>
        </p:spPr>
      </p:pic>
      <p:sp>
        <p:nvSpPr>
          <p:cNvPr id="98" name="TextBox 97">
            <a:extLst>
              <a:ext uri="{FF2B5EF4-FFF2-40B4-BE49-F238E27FC236}">
                <a16:creationId xmlns:a16="http://schemas.microsoft.com/office/drawing/2014/main" id="{A9B00DA9-4B50-9484-A0AA-58DBA2828A9C}"/>
              </a:ext>
            </a:extLst>
          </p:cNvPr>
          <p:cNvSpPr txBox="1"/>
          <p:nvPr/>
        </p:nvSpPr>
        <p:spPr>
          <a:xfrm>
            <a:off x="2133418" y="2475922"/>
            <a:ext cx="189485" cy="415498"/>
          </a:xfrm>
          <a:prstGeom prst="rect">
            <a:avLst/>
          </a:prstGeom>
          <a:noFill/>
        </p:spPr>
        <p:txBody>
          <a:bodyPr wrap="square">
            <a:spAutoFit/>
          </a:bodyPr>
          <a:lstStyle/>
          <a:p>
            <a:endParaRPr lang="en-US" sz="2100" dirty="0">
              <a:solidFill>
                <a:schemeClr val="accent2"/>
              </a:solidFill>
            </a:endParaRPr>
          </a:p>
        </p:txBody>
      </p:sp>
      <p:pic>
        <p:nvPicPr>
          <p:cNvPr id="99" name="Picture 98" descr="A picture containing text, pool ball&#10;&#10;Description automatically generated">
            <a:extLst>
              <a:ext uri="{FF2B5EF4-FFF2-40B4-BE49-F238E27FC236}">
                <a16:creationId xmlns:a16="http://schemas.microsoft.com/office/drawing/2014/main" id="{981F9DF5-2201-9967-5294-6CDD2B1615C0}"/>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1507760" y="2256997"/>
            <a:ext cx="169510" cy="162701"/>
          </a:xfrm>
          <a:prstGeom prst="rect">
            <a:avLst/>
          </a:prstGeom>
        </p:spPr>
      </p:pic>
      <p:sp>
        <p:nvSpPr>
          <p:cNvPr id="100" name="TextBox 99">
            <a:extLst>
              <a:ext uri="{FF2B5EF4-FFF2-40B4-BE49-F238E27FC236}">
                <a16:creationId xmlns:a16="http://schemas.microsoft.com/office/drawing/2014/main" id="{E441976F-7E98-A9BD-0E56-71B50B64D51A}"/>
              </a:ext>
            </a:extLst>
          </p:cNvPr>
          <p:cNvSpPr txBox="1"/>
          <p:nvPr/>
        </p:nvSpPr>
        <p:spPr>
          <a:xfrm>
            <a:off x="3734097" y="1886952"/>
            <a:ext cx="5095390" cy="1708160"/>
          </a:xfrm>
          <a:prstGeom prst="rect">
            <a:avLst/>
          </a:prstGeom>
          <a:noFill/>
        </p:spPr>
        <p:txBody>
          <a:bodyPr wrap="square" rtlCol="0">
            <a:spAutoFit/>
          </a:bodyPr>
          <a:lstStyle/>
          <a:p>
            <a:r>
              <a:rPr lang="en-US" sz="2100" dirty="0"/>
              <a:t>If the polarization cloud in the BBN plasma could </a:t>
            </a:r>
            <a:r>
              <a:rPr lang="en-US" sz="2100" b="1" dirty="0"/>
              <a:t>stabilize</a:t>
            </a:r>
            <a:r>
              <a:rPr lang="en-US" sz="2100" dirty="0"/>
              <a:t> the </a:t>
            </a:r>
            <a:r>
              <a:rPr lang="en-US" sz="2100" baseline="30000" dirty="0"/>
              <a:t>8</a:t>
            </a:r>
            <a:r>
              <a:rPr lang="en-US" sz="2100" dirty="0"/>
              <a:t>Be state, it could alter the BBN thermonuclear reaction network by allowing for more beryllium burning.</a:t>
            </a:r>
            <a:endParaRPr lang="en-US" sz="1800" dirty="0"/>
          </a:p>
        </p:txBody>
      </p:sp>
      <p:grpSp>
        <p:nvGrpSpPr>
          <p:cNvPr id="117" name="Group 116">
            <a:extLst>
              <a:ext uri="{FF2B5EF4-FFF2-40B4-BE49-F238E27FC236}">
                <a16:creationId xmlns:a16="http://schemas.microsoft.com/office/drawing/2014/main" id="{7D8767B1-7B49-6771-EF8E-4A99538FDD0A}"/>
              </a:ext>
            </a:extLst>
          </p:cNvPr>
          <p:cNvGrpSpPr/>
          <p:nvPr/>
        </p:nvGrpSpPr>
        <p:grpSpPr>
          <a:xfrm>
            <a:off x="5511205" y="3796548"/>
            <a:ext cx="1332992" cy="1061117"/>
            <a:chOff x="6552255" y="4890299"/>
            <a:chExt cx="1777322" cy="1414823"/>
          </a:xfrm>
        </p:grpSpPr>
        <p:pic>
          <p:nvPicPr>
            <p:cNvPr id="102" name="Picture 101" descr="A picture containing text, pool ball&#10;&#10;Description automatically generated">
              <a:extLst>
                <a:ext uri="{FF2B5EF4-FFF2-40B4-BE49-F238E27FC236}">
                  <a16:creationId xmlns:a16="http://schemas.microsoft.com/office/drawing/2014/main" id="{1A2E3312-ED96-F748-2D6E-8B585304FFFA}"/>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6988693" y="5309970"/>
              <a:ext cx="653549" cy="556575"/>
            </a:xfrm>
            <a:prstGeom prst="rect">
              <a:avLst/>
            </a:prstGeom>
          </p:spPr>
        </p:pic>
        <p:pic>
          <p:nvPicPr>
            <p:cNvPr id="103" name="Picture 102" descr="A picture containing text, pool ball&#10;&#10;Description automatically generated">
              <a:extLst>
                <a:ext uri="{FF2B5EF4-FFF2-40B4-BE49-F238E27FC236}">
                  <a16:creationId xmlns:a16="http://schemas.microsoft.com/office/drawing/2014/main" id="{7331E392-2832-E3FF-0E38-792CF4FE08E4}"/>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7383689" y="5372865"/>
              <a:ext cx="653549" cy="556575"/>
            </a:xfrm>
            <a:prstGeom prst="rect">
              <a:avLst/>
            </a:prstGeom>
          </p:spPr>
        </p:pic>
        <p:pic>
          <p:nvPicPr>
            <p:cNvPr id="104" name="Picture 103" descr="A picture containing text, pool ball&#10;&#10;Description automatically generated">
              <a:extLst>
                <a:ext uri="{FF2B5EF4-FFF2-40B4-BE49-F238E27FC236}">
                  <a16:creationId xmlns:a16="http://schemas.microsoft.com/office/drawing/2014/main" id="{5DCB83A4-46E3-9DE3-1EED-B40B596F6074}"/>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759008" y="5263421"/>
              <a:ext cx="226013" cy="216934"/>
            </a:xfrm>
            <a:prstGeom prst="rect">
              <a:avLst/>
            </a:prstGeom>
          </p:spPr>
        </p:pic>
        <p:pic>
          <p:nvPicPr>
            <p:cNvPr id="105" name="Picture 104" descr="A picture containing text, pool ball&#10;&#10;Description automatically generated">
              <a:extLst>
                <a:ext uri="{FF2B5EF4-FFF2-40B4-BE49-F238E27FC236}">
                  <a16:creationId xmlns:a16="http://schemas.microsoft.com/office/drawing/2014/main" id="{3E855CB6-2D45-E2A3-140B-E795F61586B9}"/>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667022" y="5666249"/>
              <a:ext cx="226013" cy="216934"/>
            </a:xfrm>
            <a:prstGeom prst="rect">
              <a:avLst/>
            </a:prstGeom>
          </p:spPr>
        </p:pic>
        <p:pic>
          <p:nvPicPr>
            <p:cNvPr id="106" name="Picture 105" descr="A picture containing text, pool ball&#10;&#10;Description automatically generated">
              <a:extLst>
                <a:ext uri="{FF2B5EF4-FFF2-40B4-BE49-F238E27FC236}">
                  <a16:creationId xmlns:a16="http://schemas.microsoft.com/office/drawing/2014/main" id="{DCA03267-2DEF-488C-6426-A9055F69D2D8}"/>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7148014" y="5883183"/>
              <a:ext cx="226013" cy="216934"/>
            </a:xfrm>
            <a:prstGeom prst="rect">
              <a:avLst/>
            </a:prstGeom>
          </p:spPr>
        </p:pic>
        <p:pic>
          <p:nvPicPr>
            <p:cNvPr id="107" name="Picture 106" descr="A picture containing text, pool ball&#10;&#10;Description automatically generated">
              <a:extLst>
                <a:ext uri="{FF2B5EF4-FFF2-40B4-BE49-F238E27FC236}">
                  <a16:creationId xmlns:a16="http://schemas.microsoft.com/office/drawing/2014/main" id="{965CFCCA-4A38-180F-8507-B0B002F1309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7753970" y="5858841"/>
              <a:ext cx="226013" cy="216934"/>
            </a:xfrm>
            <a:prstGeom prst="rect">
              <a:avLst/>
            </a:prstGeom>
          </p:spPr>
        </p:pic>
        <p:pic>
          <p:nvPicPr>
            <p:cNvPr id="108" name="Picture 107" descr="A picture containing text, pool ball&#10;&#10;Description automatically generated">
              <a:extLst>
                <a:ext uri="{FF2B5EF4-FFF2-40B4-BE49-F238E27FC236}">
                  <a16:creationId xmlns:a16="http://schemas.microsoft.com/office/drawing/2014/main" id="{939C224A-16E8-9208-B3BE-57C6F20B8F7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7804955" y="5117973"/>
              <a:ext cx="226013" cy="216934"/>
            </a:xfrm>
            <a:prstGeom prst="rect">
              <a:avLst/>
            </a:prstGeom>
          </p:spPr>
        </p:pic>
        <p:pic>
          <p:nvPicPr>
            <p:cNvPr id="109" name="Picture 108" descr="A picture containing text, pool ball&#10;&#10;Description automatically generated">
              <a:extLst>
                <a:ext uri="{FF2B5EF4-FFF2-40B4-BE49-F238E27FC236}">
                  <a16:creationId xmlns:a16="http://schemas.microsoft.com/office/drawing/2014/main" id="{E09E55F6-FC23-ACB2-8013-FFB00E8631F7}"/>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7148014" y="5100052"/>
              <a:ext cx="226013" cy="216934"/>
            </a:xfrm>
            <a:prstGeom prst="rect">
              <a:avLst/>
            </a:prstGeom>
          </p:spPr>
        </p:pic>
        <p:pic>
          <p:nvPicPr>
            <p:cNvPr id="110" name="Picture 109" descr="A picture containing text, pool ball&#10;&#10;Description automatically generated">
              <a:extLst>
                <a:ext uri="{FF2B5EF4-FFF2-40B4-BE49-F238E27FC236}">
                  <a16:creationId xmlns:a16="http://schemas.microsoft.com/office/drawing/2014/main" id="{1CEE04F6-6ED3-7F34-1253-96FCDFD3E266}"/>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552255" y="5875959"/>
              <a:ext cx="226013" cy="216934"/>
            </a:xfrm>
            <a:prstGeom prst="rect">
              <a:avLst/>
            </a:prstGeom>
          </p:spPr>
        </p:pic>
        <p:pic>
          <p:nvPicPr>
            <p:cNvPr id="111" name="Picture 110" descr="A picture containing text, pool ball&#10;&#10;Description automatically generated">
              <a:extLst>
                <a:ext uri="{FF2B5EF4-FFF2-40B4-BE49-F238E27FC236}">
                  <a16:creationId xmlns:a16="http://schemas.microsoft.com/office/drawing/2014/main" id="{D54B7FB0-28DB-755B-B9C7-E24C447E145F}"/>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580343" y="5091103"/>
              <a:ext cx="226013" cy="216934"/>
            </a:xfrm>
            <a:prstGeom prst="rect">
              <a:avLst/>
            </a:prstGeom>
          </p:spPr>
        </p:pic>
        <p:pic>
          <p:nvPicPr>
            <p:cNvPr id="112" name="Picture 111" descr="A picture containing text, pool ball&#10;&#10;Description automatically generated">
              <a:extLst>
                <a:ext uri="{FF2B5EF4-FFF2-40B4-BE49-F238E27FC236}">
                  <a16:creationId xmlns:a16="http://schemas.microsoft.com/office/drawing/2014/main" id="{EBF85558-3082-A2BB-3B1B-E7D67DA400B4}"/>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056057" y="6088188"/>
              <a:ext cx="226013" cy="216934"/>
            </a:xfrm>
            <a:prstGeom prst="rect">
              <a:avLst/>
            </a:prstGeom>
          </p:spPr>
        </p:pic>
        <p:pic>
          <p:nvPicPr>
            <p:cNvPr id="113" name="Picture 112" descr="A picture containing text, pool ball&#10;&#10;Description automatically generated">
              <a:extLst>
                <a:ext uri="{FF2B5EF4-FFF2-40B4-BE49-F238E27FC236}">
                  <a16:creationId xmlns:a16="http://schemas.microsoft.com/office/drawing/2014/main" id="{139CFD60-588F-00F9-BF6A-1410861BAF54}"/>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63922" y="6010983"/>
              <a:ext cx="226013" cy="216934"/>
            </a:xfrm>
            <a:prstGeom prst="rect">
              <a:avLst/>
            </a:prstGeom>
          </p:spPr>
        </p:pic>
        <p:pic>
          <p:nvPicPr>
            <p:cNvPr id="114" name="Picture 113" descr="A picture containing text, pool ball&#10;&#10;Description automatically generated">
              <a:extLst>
                <a:ext uri="{FF2B5EF4-FFF2-40B4-BE49-F238E27FC236}">
                  <a16:creationId xmlns:a16="http://schemas.microsoft.com/office/drawing/2014/main" id="{CAC1C16B-7C8B-E0F7-6DC5-3782263EDF3A}"/>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055210" y="5091103"/>
              <a:ext cx="226013" cy="216934"/>
            </a:xfrm>
            <a:prstGeom prst="rect">
              <a:avLst/>
            </a:prstGeom>
          </p:spPr>
        </p:pic>
        <p:sp>
          <p:nvSpPr>
            <p:cNvPr id="115" name="TextBox 114">
              <a:extLst>
                <a:ext uri="{FF2B5EF4-FFF2-40B4-BE49-F238E27FC236}">
                  <a16:creationId xmlns:a16="http://schemas.microsoft.com/office/drawing/2014/main" id="{DA33FCF8-C95C-E5BA-02BA-E5513B9FF6B1}"/>
                </a:ext>
              </a:extLst>
            </p:cNvPr>
            <p:cNvSpPr txBox="1"/>
            <p:nvPr/>
          </p:nvSpPr>
          <p:spPr>
            <a:xfrm>
              <a:off x="8076930" y="5182199"/>
              <a:ext cx="252647" cy="553997"/>
            </a:xfrm>
            <a:prstGeom prst="rect">
              <a:avLst/>
            </a:prstGeom>
            <a:noFill/>
          </p:spPr>
          <p:txBody>
            <a:bodyPr wrap="square">
              <a:spAutoFit/>
            </a:bodyPr>
            <a:lstStyle/>
            <a:p>
              <a:endParaRPr lang="en-US" sz="2100" dirty="0">
                <a:solidFill>
                  <a:schemeClr val="accent2"/>
                </a:solidFill>
              </a:endParaRPr>
            </a:p>
          </p:txBody>
        </p:sp>
        <p:pic>
          <p:nvPicPr>
            <p:cNvPr id="116" name="Picture 115" descr="A picture containing text, pool ball&#10;&#10;Description automatically generated">
              <a:extLst>
                <a:ext uri="{FF2B5EF4-FFF2-40B4-BE49-F238E27FC236}">
                  <a16:creationId xmlns:a16="http://schemas.microsoft.com/office/drawing/2014/main" id="{3466CF47-08C1-3519-08EF-88F2B614B8A7}"/>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242717" y="4890299"/>
              <a:ext cx="226013" cy="216934"/>
            </a:xfrm>
            <a:prstGeom prst="rect">
              <a:avLst/>
            </a:prstGeom>
          </p:spPr>
        </p:pic>
      </p:grpSp>
      <p:grpSp>
        <p:nvGrpSpPr>
          <p:cNvPr id="134" name="Group 133">
            <a:extLst>
              <a:ext uri="{FF2B5EF4-FFF2-40B4-BE49-F238E27FC236}">
                <a16:creationId xmlns:a16="http://schemas.microsoft.com/office/drawing/2014/main" id="{90F9AAAC-C904-1AFE-B38C-766AAEB71241}"/>
              </a:ext>
            </a:extLst>
          </p:cNvPr>
          <p:cNvGrpSpPr/>
          <p:nvPr/>
        </p:nvGrpSpPr>
        <p:grpSpPr>
          <a:xfrm>
            <a:off x="4158770" y="3288846"/>
            <a:ext cx="1332990" cy="1061117"/>
            <a:chOff x="9322684" y="4770192"/>
            <a:chExt cx="1777320" cy="1414823"/>
          </a:xfrm>
        </p:grpSpPr>
        <p:pic>
          <p:nvPicPr>
            <p:cNvPr id="118" name="Picture 117" descr="A picture containing text, pool ball&#10;&#10;Description automatically generated">
              <a:extLst>
                <a:ext uri="{FF2B5EF4-FFF2-40B4-BE49-F238E27FC236}">
                  <a16:creationId xmlns:a16="http://schemas.microsoft.com/office/drawing/2014/main" id="{B670AB50-B943-A409-8919-6C43C59A47A7}"/>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9794835" y="5171067"/>
              <a:ext cx="653549" cy="556575"/>
            </a:xfrm>
            <a:prstGeom prst="rect">
              <a:avLst/>
            </a:prstGeom>
          </p:spPr>
        </p:pic>
        <p:grpSp>
          <p:nvGrpSpPr>
            <p:cNvPr id="119" name="Group 118">
              <a:extLst>
                <a:ext uri="{FF2B5EF4-FFF2-40B4-BE49-F238E27FC236}">
                  <a16:creationId xmlns:a16="http://schemas.microsoft.com/office/drawing/2014/main" id="{06244BE6-01E6-48FE-3792-A18DCA8E479A}"/>
                </a:ext>
              </a:extLst>
            </p:cNvPr>
            <p:cNvGrpSpPr/>
            <p:nvPr/>
          </p:nvGrpSpPr>
          <p:grpSpPr>
            <a:xfrm>
              <a:off x="9322684" y="4770192"/>
              <a:ext cx="1777320" cy="1414823"/>
              <a:chOff x="7913762" y="3784790"/>
              <a:chExt cx="1963302" cy="1562873"/>
            </a:xfrm>
          </p:grpSpPr>
          <p:pic>
            <p:nvPicPr>
              <p:cNvPr id="120" name="Picture 119" descr="A picture containing text, pool ball&#10;&#10;Description automatically generated">
                <a:extLst>
                  <a:ext uri="{FF2B5EF4-FFF2-40B4-BE49-F238E27FC236}">
                    <a16:creationId xmlns:a16="http://schemas.microsoft.com/office/drawing/2014/main" id="{13BD139F-2C65-D73F-D383-7C89AF751419}"/>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142150" y="4196956"/>
                <a:ext cx="249663" cy="239634"/>
              </a:xfrm>
              <a:prstGeom prst="rect">
                <a:avLst/>
              </a:prstGeom>
            </p:spPr>
          </p:pic>
          <p:pic>
            <p:nvPicPr>
              <p:cNvPr id="121" name="Picture 120" descr="A picture containing text, pool ball&#10;&#10;Description automatically generated">
                <a:extLst>
                  <a:ext uri="{FF2B5EF4-FFF2-40B4-BE49-F238E27FC236}">
                    <a16:creationId xmlns:a16="http://schemas.microsoft.com/office/drawing/2014/main" id="{AEBF4B7C-AB5A-83BC-EB4B-A31B5798554E}"/>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040538" y="4641937"/>
                <a:ext cx="249663" cy="239634"/>
              </a:xfrm>
              <a:prstGeom prst="rect">
                <a:avLst/>
              </a:prstGeom>
            </p:spPr>
          </p:pic>
          <p:pic>
            <p:nvPicPr>
              <p:cNvPr id="122" name="Picture 121" descr="A picture containing text, pool ball&#10;&#10;Description automatically generated">
                <a:extLst>
                  <a:ext uri="{FF2B5EF4-FFF2-40B4-BE49-F238E27FC236}">
                    <a16:creationId xmlns:a16="http://schemas.microsoft.com/office/drawing/2014/main" id="{7300558C-CC11-5CB0-3E83-F98D15CDE64C}"/>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571862" y="4881571"/>
                <a:ext cx="249663" cy="239634"/>
              </a:xfrm>
              <a:prstGeom prst="rect">
                <a:avLst/>
              </a:prstGeom>
            </p:spPr>
          </p:pic>
          <p:pic>
            <p:nvPicPr>
              <p:cNvPr id="123" name="Picture 122" descr="A picture containing text, pool ball&#10;&#10;Description automatically generated">
                <a:extLst>
                  <a:ext uri="{FF2B5EF4-FFF2-40B4-BE49-F238E27FC236}">
                    <a16:creationId xmlns:a16="http://schemas.microsoft.com/office/drawing/2014/main" id="{71351266-AFBE-F411-F9BF-11F48E93C267}"/>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998656" y="4641937"/>
                <a:ext cx="249663" cy="239634"/>
              </a:xfrm>
              <a:prstGeom prst="rect">
                <a:avLst/>
              </a:prstGeom>
            </p:spPr>
          </p:pic>
          <p:pic>
            <p:nvPicPr>
              <p:cNvPr id="124" name="Picture 123" descr="A picture containing text, pool ball&#10;&#10;Description automatically generated">
                <a:extLst>
                  <a:ext uri="{FF2B5EF4-FFF2-40B4-BE49-F238E27FC236}">
                    <a16:creationId xmlns:a16="http://schemas.microsoft.com/office/drawing/2014/main" id="{0908D681-522B-4A2D-1827-5EA5BC427B73}"/>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9030751" y="4113080"/>
                <a:ext cx="249663" cy="239634"/>
              </a:xfrm>
              <a:prstGeom prst="rect">
                <a:avLst/>
              </a:prstGeom>
            </p:spPr>
          </p:pic>
          <p:pic>
            <p:nvPicPr>
              <p:cNvPr id="125" name="Picture 124" descr="A picture containing text, pool ball&#10;&#10;Description automatically generated">
                <a:extLst>
                  <a:ext uri="{FF2B5EF4-FFF2-40B4-BE49-F238E27FC236}">
                    <a16:creationId xmlns:a16="http://schemas.microsoft.com/office/drawing/2014/main" id="{4145CAFD-EFA0-EF5F-A946-7E14CB237B47}"/>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571862" y="4016492"/>
                <a:ext cx="249663" cy="239634"/>
              </a:xfrm>
              <a:prstGeom prst="rect">
                <a:avLst/>
              </a:prstGeom>
            </p:spPr>
          </p:pic>
          <p:pic>
            <p:nvPicPr>
              <p:cNvPr id="126" name="Picture 125" descr="A picture containing text, pool ball&#10;&#10;Description automatically generated">
                <a:extLst>
                  <a:ext uri="{FF2B5EF4-FFF2-40B4-BE49-F238E27FC236}">
                    <a16:creationId xmlns:a16="http://schemas.microsoft.com/office/drawing/2014/main" id="{A0DE6EF2-DC28-1B04-DA34-3E73B534217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13762" y="4873591"/>
                <a:ext cx="249663" cy="239634"/>
              </a:xfrm>
              <a:prstGeom prst="rect">
                <a:avLst/>
              </a:prstGeom>
            </p:spPr>
          </p:pic>
          <p:pic>
            <p:nvPicPr>
              <p:cNvPr id="127" name="Picture 126" descr="A picture containing text, pool ball&#10;&#10;Description automatically generated">
                <a:extLst>
                  <a:ext uri="{FF2B5EF4-FFF2-40B4-BE49-F238E27FC236}">
                    <a16:creationId xmlns:a16="http://schemas.microsoft.com/office/drawing/2014/main" id="{12178C17-7AEA-540A-A2FE-720ED044C900}"/>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44789" y="4006607"/>
                <a:ext cx="249663" cy="239634"/>
              </a:xfrm>
              <a:prstGeom prst="rect">
                <a:avLst/>
              </a:prstGeom>
            </p:spPr>
          </p:pic>
          <p:pic>
            <p:nvPicPr>
              <p:cNvPr id="128" name="Picture 127" descr="A picture containing text, pool ball&#10;&#10;Description automatically generated">
                <a:extLst>
                  <a:ext uri="{FF2B5EF4-FFF2-40B4-BE49-F238E27FC236}">
                    <a16:creationId xmlns:a16="http://schemas.microsoft.com/office/drawing/2014/main" id="{40431415-1947-2E1E-CA73-3C48B772DE91}"/>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470283" y="5108029"/>
                <a:ext cx="249663" cy="239634"/>
              </a:xfrm>
              <a:prstGeom prst="rect">
                <a:avLst/>
              </a:prstGeom>
            </p:spPr>
          </p:pic>
          <p:pic>
            <p:nvPicPr>
              <p:cNvPr id="129" name="Picture 128" descr="A picture containing text, pool ball&#10;&#10;Description automatically generated">
                <a:extLst>
                  <a:ext uri="{FF2B5EF4-FFF2-40B4-BE49-F238E27FC236}">
                    <a16:creationId xmlns:a16="http://schemas.microsoft.com/office/drawing/2014/main" id="{4482A5AC-20E7-FA5E-31B1-D245D06B9F81}"/>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230578" y="4810000"/>
                <a:ext cx="249663" cy="239634"/>
              </a:xfrm>
              <a:prstGeom prst="rect">
                <a:avLst/>
              </a:prstGeom>
            </p:spPr>
          </p:pic>
          <p:pic>
            <p:nvPicPr>
              <p:cNvPr id="130" name="Picture 129" descr="A picture containing text, pool ball&#10;&#10;Description automatically generated">
                <a:extLst>
                  <a:ext uri="{FF2B5EF4-FFF2-40B4-BE49-F238E27FC236}">
                    <a16:creationId xmlns:a16="http://schemas.microsoft.com/office/drawing/2014/main" id="{8674B9D9-45EB-D6F2-BCC7-CCF0E41E87F0}"/>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307194" y="4083398"/>
                <a:ext cx="249663" cy="239634"/>
              </a:xfrm>
              <a:prstGeom prst="rect">
                <a:avLst/>
              </a:prstGeom>
            </p:spPr>
          </p:pic>
          <p:sp>
            <p:nvSpPr>
              <p:cNvPr id="131" name="TextBox 130">
                <a:extLst>
                  <a:ext uri="{FF2B5EF4-FFF2-40B4-BE49-F238E27FC236}">
                    <a16:creationId xmlns:a16="http://schemas.microsoft.com/office/drawing/2014/main" id="{392B7F64-DFD2-F2D2-F544-D6DAC9349D0B}"/>
                  </a:ext>
                </a:extLst>
              </p:cNvPr>
              <p:cNvSpPr txBox="1"/>
              <p:nvPr/>
            </p:nvSpPr>
            <p:spPr>
              <a:xfrm>
                <a:off x="9597981" y="4107235"/>
                <a:ext cx="279083" cy="611969"/>
              </a:xfrm>
              <a:prstGeom prst="rect">
                <a:avLst/>
              </a:prstGeom>
              <a:noFill/>
            </p:spPr>
            <p:txBody>
              <a:bodyPr wrap="square">
                <a:spAutoFit/>
              </a:bodyPr>
              <a:lstStyle/>
              <a:p>
                <a:endParaRPr lang="en-US" sz="2100" dirty="0">
                  <a:solidFill>
                    <a:schemeClr val="accent2"/>
                  </a:solidFill>
                </a:endParaRPr>
              </a:p>
            </p:txBody>
          </p:sp>
          <p:pic>
            <p:nvPicPr>
              <p:cNvPr id="132" name="Picture 131" descr="A picture containing text, pool ball&#10;&#10;Description automatically generated">
                <a:extLst>
                  <a:ext uri="{FF2B5EF4-FFF2-40B4-BE49-F238E27FC236}">
                    <a16:creationId xmlns:a16="http://schemas.microsoft.com/office/drawing/2014/main" id="{4A273EC8-5CBF-B140-9346-650E25040865}"/>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676475" y="3784790"/>
                <a:ext cx="249663" cy="239634"/>
              </a:xfrm>
              <a:prstGeom prst="rect">
                <a:avLst/>
              </a:prstGeom>
            </p:spPr>
          </p:pic>
        </p:grpSp>
      </p:grpSp>
      <p:sp>
        <p:nvSpPr>
          <p:cNvPr id="136" name="TextBox 135">
            <a:extLst>
              <a:ext uri="{FF2B5EF4-FFF2-40B4-BE49-F238E27FC236}">
                <a16:creationId xmlns:a16="http://schemas.microsoft.com/office/drawing/2014/main" id="{AB879029-7EDE-BD3D-DCC6-A379F4435BC4}"/>
              </a:ext>
            </a:extLst>
          </p:cNvPr>
          <p:cNvSpPr txBox="1"/>
          <p:nvPr/>
        </p:nvSpPr>
        <p:spPr>
          <a:xfrm>
            <a:off x="2160166" y="2646482"/>
            <a:ext cx="604070" cy="369332"/>
          </a:xfrm>
          <a:prstGeom prst="rect">
            <a:avLst/>
          </a:prstGeom>
          <a:noFill/>
        </p:spPr>
        <p:txBody>
          <a:bodyPr wrap="square">
            <a:spAutoFit/>
          </a:bodyPr>
          <a:lstStyle/>
          <a:p>
            <a:r>
              <a:rPr lang="en-US" sz="1800" baseline="30000" dirty="0"/>
              <a:t>8</a:t>
            </a:r>
            <a:r>
              <a:rPr lang="en-US" sz="1800" dirty="0"/>
              <a:t>Be</a:t>
            </a:r>
          </a:p>
        </p:txBody>
      </p:sp>
      <p:sp>
        <p:nvSpPr>
          <p:cNvPr id="137" name="TextBox 136">
            <a:extLst>
              <a:ext uri="{FF2B5EF4-FFF2-40B4-BE49-F238E27FC236}">
                <a16:creationId xmlns:a16="http://schemas.microsoft.com/office/drawing/2014/main" id="{3A456A2A-F6CD-3502-BE78-6B432EAB2779}"/>
              </a:ext>
            </a:extLst>
          </p:cNvPr>
          <p:cNvSpPr txBox="1"/>
          <p:nvPr/>
        </p:nvSpPr>
        <p:spPr>
          <a:xfrm>
            <a:off x="2554441" y="4076160"/>
            <a:ext cx="604070" cy="369332"/>
          </a:xfrm>
          <a:prstGeom prst="rect">
            <a:avLst/>
          </a:prstGeom>
          <a:noFill/>
        </p:spPr>
        <p:txBody>
          <a:bodyPr wrap="square">
            <a:spAutoFit/>
          </a:bodyPr>
          <a:lstStyle/>
          <a:p>
            <a:r>
              <a:rPr lang="en-US" sz="1800" baseline="30000" dirty="0"/>
              <a:t>4</a:t>
            </a:r>
            <a:r>
              <a:rPr lang="en-US" sz="1800" dirty="0"/>
              <a:t>He</a:t>
            </a:r>
          </a:p>
        </p:txBody>
      </p:sp>
      <p:sp>
        <p:nvSpPr>
          <p:cNvPr id="138" name="TextBox 137">
            <a:extLst>
              <a:ext uri="{FF2B5EF4-FFF2-40B4-BE49-F238E27FC236}">
                <a16:creationId xmlns:a16="http://schemas.microsoft.com/office/drawing/2014/main" id="{17A4A67C-ED1F-965F-B6F5-0A1AC9A17197}"/>
              </a:ext>
            </a:extLst>
          </p:cNvPr>
          <p:cNvSpPr txBox="1"/>
          <p:nvPr/>
        </p:nvSpPr>
        <p:spPr>
          <a:xfrm>
            <a:off x="-870" y="4130257"/>
            <a:ext cx="604070" cy="369332"/>
          </a:xfrm>
          <a:prstGeom prst="rect">
            <a:avLst/>
          </a:prstGeom>
          <a:noFill/>
        </p:spPr>
        <p:txBody>
          <a:bodyPr wrap="square">
            <a:spAutoFit/>
          </a:bodyPr>
          <a:lstStyle/>
          <a:p>
            <a:r>
              <a:rPr lang="en-US" sz="1800" baseline="30000" dirty="0"/>
              <a:t>4</a:t>
            </a:r>
            <a:r>
              <a:rPr lang="en-US" sz="1800" dirty="0"/>
              <a:t>He</a:t>
            </a:r>
          </a:p>
        </p:txBody>
      </p:sp>
      <p:grpSp>
        <p:nvGrpSpPr>
          <p:cNvPr id="141" name="Group 140">
            <a:extLst>
              <a:ext uri="{FF2B5EF4-FFF2-40B4-BE49-F238E27FC236}">
                <a16:creationId xmlns:a16="http://schemas.microsoft.com/office/drawing/2014/main" id="{3E288054-C6E4-E580-45A0-3036ADC24DFF}"/>
              </a:ext>
            </a:extLst>
          </p:cNvPr>
          <p:cNvGrpSpPr/>
          <p:nvPr/>
        </p:nvGrpSpPr>
        <p:grpSpPr>
          <a:xfrm>
            <a:off x="5121415" y="3851473"/>
            <a:ext cx="486270" cy="405540"/>
            <a:chOff x="6828553" y="5135297"/>
            <a:chExt cx="648360" cy="540720"/>
          </a:xfrm>
        </p:grpSpPr>
        <mc:AlternateContent xmlns:mc="http://schemas.openxmlformats.org/markup-compatibility/2006" xmlns:p14="http://schemas.microsoft.com/office/powerpoint/2010/main">
          <mc:Choice Requires="p14">
            <p:contentPart p14:bwMode="auto" r:id="rId11">
              <p14:nvContentPartPr>
                <p14:cNvPr id="139" name="Ink 138">
                  <a:extLst>
                    <a:ext uri="{FF2B5EF4-FFF2-40B4-BE49-F238E27FC236}">
                      <a16:creationId xmlns:a16="http://schemas.microsoft.com/office/drawing/2014/main" id="{C3B742BA-F8B0-4611-5481-BB31041F5264}"/>
                    </a:ext>
                  </a:extLst>
                </p14:cNvPr>
                <p14:cNvContentPartPr/>
                <p14:nvPr/>
              </p14:nvContentPartPr>
              <p14:xfrm>
                <a:off x="6828553" y="5135297"/>
                <a:ext cx="504000" cy="439920"/>
              </p14:xfrm>
            </p:contentPart>
          </mc:Choice>
          <mc:Fallback xmlns="">
            <p:pic>
              <p:nvPicPr>
                <p:cNvPr id="139" name="Ink 138">
                  <a:extLst>
                    <a:ext uri="{FF2B5EF4-FFF2-40B4-BE49-F238E27FC236}">
                      <a16:creationId xmlns:a16="http://schemas.microsoft.com/office/drawing/2014/main" id="{C3B742BA-F8B0-4611-5481-BB31041F5264}"/>
                    </a:ext>
                  </a:extLst>
                </p:cNvPr>
                <p:cNvPicPr/>
                <p:nvPr/>
              </p:nvPicPr>
              <p:blipFill>
                <a:blip r:embed="rId12"/>
                <a:stretch>
                  <a:fillRect/>
                </a:stretch>
              </p:blipFill>
              <p:spPr>
                <a:xfrm>
                  <a:off x="6810553" y="5117297"/>
                  <a:ext cx="539640" cy="47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0" name="Ink 139">
                  <a:extLst>
                    <a:ext uri="{FF2B5EF4-FFF2-40B4-BE49-F238E27FC236}">
                      <a16:creationId xmlns:a16="http://schemas.microsoft.com/office/drawing/2014/main" id="{A5AB6FDE-8048-D521-6085-366529CD6CAB}"/>
                    </a:ext>
                  </a:extLst>
                </p14:cNvPr>
                <p14:cNvContentPartPr/>
                <p14:nvPr/>
              </p14:nvContentPartPr>
              <p14:xfrm>
                <a:off x="7151473" y="5200097"/>
                <a:ext cx="325440" cy="475920"/>
              </p14:xfrm>
            </p:contentPart>
          </mc:Choice>
          <mc:Fallback xmlns="">
            <p:pic>
              <p:nvPicPr>
                <p:cNvPr id="140" name="Ink 139">
                  <a:extLst>
                    <a:ext uri="{FF2B5EF4-FFF2-40B4-BE49-F238E27FC236}">
                      <a16:creationId xmlns:a16="http://schemas.microsoft.com/office/drawing/2014/main" id="{A5AB6FDE-8048-D521-6085-366529CD6CAB}"/>
                    </a:ext>
                  </a:extLst>
                </p:cNvPr>
                <p:cNvPicPr/>
                <p:nvPr/>
              </p:nvPicPr>
              <p:blipFill>
                <a:blip r:embed="rId14"/>
                <a:stretch>
                  <a:fillRect/>
                </a:stretch>
              </p:blipFill>
              <p:spPr>
                <a:xfrm>
                  <a:off x="7133833" y="5182097"/>
                  <a:ext cx="361080" cy="511560"/>
                </a:xfrm>
                <a:prstGeom prst="rect">
                  <a:avLst/>
                </a:prstGeom>
              </p:spPr>
            </p:pic>
          </mc:Fallback>
        </mc:AlternateContent>
      </p:grpSp>
      <p:sp>
        <p:nvSpPr>
          <p:cNvPr id="145" name="TextBox 144">
            <a:extLst>
              <a:ext uri="{FF2B5EF4-FFF2-40B4-BE49-F238E27FC236}">
                <a16:creationId xmlns:a16="http://schemas.microsoft.com/office/drawing/2014/main" id="{A4CDE3DC-1524-5F20-0D7A-52004D89BCFC}"/>
              </a:ext>
            </a:extLst>
          </p:cNvPr>
          <p:cNvSpPr txBox="1"/>
          <p:nvPr/>
        </p:nvSpPr>
        <p:spPr>
          <a:xfrm>
            <a:off x="7853231" y="4039135"/>
            <a:ext cx="604070" cy="369332"/>
          </a:xfrm>
          <a:prstGeom prst="rect">
            <a:avLst/>
          </a:prstGeom>
          <a:noFill/>
        </p:spPr>
        <p:txBody>
          <a:bodyPr wrap="square">
            <a:spAutoFit/>
          </a:bodyPr>
          <a:lstStyle/>
          <a:p>
            <a:r>
              <a:rPr lang="en-US" sz="1800" baseline="30000" dirty="0"/>
              <a:t>12</a:t>
            </a:r>
            <a:r>
              <a:rPr lang="en-US" sz="1800" dirty="0"/>
              <a:t>C</a:t>
            </a:r>
          </a:p>
        </p:txBody>
      </p:sp>
      <p:sp>
        <p:nvSpPr>
          <p:cNvPr id="146" name="TextBox 145">
            <a:extLst>
              <a:ext uri="{FF2B5EF4-FFF2-40B4-BE49-F238E27FC236}">
                <a16:creationId xmlns:a16="http://schemas.microsoft.com/office/drawing/2014/main" id="{56DA0E1D-5CD5-E5F1-44C0-C3E3B4786B60}"/>
              </a:ext>
            </a:extLst>
          </p:cNvPr>
          <p:cNvSpPr txBox="1"/>
          <p:nvPr/>
        </p:nvSpPr>
        <p:spPr>
          <a:xfrm>
            <a:off x="3850655" y="3608622"/>
            <a:ext cx="604070" cy="369332"/>
          </a:xfrm>
          <a:prstGeom prst="rect">
            <a:avLst/>
          </a:prstGeom>
          <a:noFill/>
        </p:spPr>
        <p:txBody>
          <a:bodyPr wrap="square">
            <a:spAutoFit/>
          </a:bodyPr>
          <a:lstStyle/>
          <a:p>
            <a:r>
              <a:rPr lang="en-US" sz="1800" baseline="30000" dirty="0"/>
              <a:t>4</a:t>
            </a:r>
            <a:r>
              <a:rPr lang="en-US" sz="1800" dirty="0"/>
              <a:t>He</a:t>
            </a:r>
          </a:p>
        </p:txBody>
      </p:sp>
      <mc:AlternateContent xmlns:mc="http://schemas.openxmlformats.org/markup-compatibility/2006" xmlns:p14="http://schemas.microsoft.com/office/powerpoint/2010/main">
        <mc:Choice Requires="p14">
          <p:contentPart p14:bwMode="auto" r:id="rId15">
            <p14:nvContentPartPr>
              <p14:cNvPr id="147" name="Ink 146">
                <a:extLst>
                  <a:ext uri="{FF2B5EF4-FFF2-40B4-BE49-F238E27FC236}">
                    <a16:creationId xmlns:a16="http://schemas.microsoft.com/office/drawing/2014/main" id="{C59D91C4-E0E3-E261-DDA2-2BD91759F853}"/>
                  </a:ext>
                </a:extLst>
              </p14:cNvPr>
              <p14:cNvContentPartPr/>
              <p14:nvPr/>
            </p14:nvContentPartPr>
            <p14:xfrm>
              <a:off x="6989275" y="4280503"/>
              <a:ext cx="3240" cy="4590"/>
            </p14:xfrm>
          </p:contentPart>
        </mc:Choice>
        <mc:Fallback xmlns="">
          <p:pic>
            <p:nvPicPr>
              <p:cNvPr id="147" name="Ink 146">
                <a:extLst>
                  <a:ext uri="{FF2B5EF4-FFF2-40B4-BE49-F238E27FC236}">
                    <a16:creationId xmlns:a16="http://schemas.microsoft.com/office/drawing/2014/main" id="{C59D91C4-E0E3-E261-DDA2-2BD91759F853}"/>
                  </a:ext>
                </a:extLst>
              </p:cNvPr>
              <p:cNvPicPr/>
              <p:nvPr/>
            </p:nvPicPr>
            <p:blipFill>
              <a:blip r:embed="rId16"/>
              <a:stretch>
                <a:fillRect/>
              </a:stretch>
            </p:blipFill>
            <p:spPr>
              <a:xfrm>
                <a:off x="6971275" y="4264110"/>
                <a:ext cx="38880" cy="37048"/>
              </a:xfrm>
              <a:prstGeom prst="rect">
                <a:avLst/>
              </a:prstGeom>
            </p:spPr>
          </p:pic>
        </mc:Fallback>
      </mc:AlternateContent>
      <p:grpSp>
        <p:nvGrpSpPr>
          <p:cNvPr id="155" name="Group 154">
            <a:extLst>
              <a:ext uri="{FF2B5EF4-FFF2-40B4-BE49-F238E27FC236}">
                <a16:creationId xmlns:a16="http://schemas.microsoft.com/office/drawing/2014/main" id="{6CAE2B16-4454-5300-2933-C4630F5D6E68}"/>
              </a:ext>
            </a:extLst>
          </p:cNvPr>
          <p:cNvGrpSpPr/>
          <p:nvPr/>
        </p:nvGrpSpPr>
        <p:grpSpPr>
          <a:xfrm>
            <a:off x="6781645" y="3869023"/>
            <a:ext cx="753570" cy="652860"/>
            <a:chOff x="9042193" y="5158697"/>
            <a:chExt cx="1004760" cy="870480"/>
          </a:xfrm>
        </p:grpSpPr>
        <mc:AlternateContent xmlns:mc="http://schemas.openxmlformats.org/markup-compatibility/2006" xmlns:p14="http://schemas.microsoft.com/office/powerpoint/2010/main">
          <mc:Choice Requires="p14">
            <p:contentPart p14:bwMode="auto" r:id="rId17">
              <p14:nvContentPartPr>
                <p14:cNvPr id="152" name="Ink 151">
                  <a:extLst>
                    <a:ext uri="{FF2B5EF4-FFF2-40B4-BE49-F238E27FC236}">
                      <a16:creationId xmlns:a16="http://schemas.microsoft.com/office/drawing/2014/main" id="{8C15268A-6700-70CD-E519-99318386F383}"/>
                    </a:ext>
                  </a:extLst>
                </p14:cNvPr>
                <p14:cNvContentPartPr/>
                <p14:nvPr/>
              </p14:nvContentPartPr>
              <p14:xfrm>
                <a:off x="9042193" y="5334017"/>
                <a:ext cx="863280" cy="507960"/>
              </p14:xfrm>
            </p:contentPart>
          </mc:Choice>
          <mc:Fallback xmlns="">
            <p:pic>
              <p:nvPicPr>
                <p:cNvPr id="152" name="Ink 151">
                  <a:extLst>
                    <a:ext uri="{FF2B5EF4-FFF2-40B4-BE49-F238E27FC236}">
                      <a16:creationId xmlns:a16="http://schemas.microsoft.com/office/drawing/2014/main" id="{8C15268A-6700-70CD-E519-99318386F383}"/>
                    </a:ext>
                  </a:extLst>
                </p:cNvPr>
                <p:cNvPicPr/>
                <p:nvPr/>
              </p:nvPicPr>
              <p:blipFill>
                <a:blip r:embed="rId18"/>
                <a:stretch>
                  <a:fillRect/>
                </a:stretch>
              </p:blipFill>
              <p:spPr>
                <a:xfrm>
                  <a:off x="9024553" y="5316377"/>
                  <a:ext cx="898920"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3" name="Ink 152">
                  <a:extLst>
                    <a:ext uri="{FF2B5EF4-FFF2-40B4-BE49-F238E27FC236}">
                      <a16:creationId xmlns:a16="http://schemas.microsoft.com/office/drawing/2014/main" id="{F4E5F14E-4CB3-FC30-82F1-AC257DFBD95A}"/>
                    </a:ext>
                  </a:extLst>
                </p14:cNvPr>
                <p14:cNvContentPartPr/>
                <p14:nvPr/>
              </p14:nvContentPartPr>
              <p14:xfrm>
                <a:off x="9167473" y="5534897"/>
                <a:ext cx="658440" cy="398520"/>
              </p14:xfrm>
            </p:contentPart>
          </mc:Choice>
          <mc:Fallback xmlns="">
            <p:pic>
              <p:nvPicPr>
                <p:cNvPr id="153" name="Ink 152">
                  <a:extLst>
                    <a:ext uri="{FF2B5EF4-FFF2-40B4-BE49-F238E27FC236}">
                      <a16:creationId xmlns:a16="http://schemas.microsoft.com/office/drawing/2014/main" id="{F4E5F14E-4CB3-FC30-82F1-AC257DFBD95A}"/>
                    </a:ext>
                  </a:extLst>
                </p:cNvPr>
                <p:cNvPicPr/>
                <p:nvPr/>
              </p:nvPicPr>
              <p:blipFill>
                <a:blip r:embed="rId20"/>
                <a:stretch>
                  <a:fillRect/>
                </a:stretch>
              </p:blipFill>
              <p:spPr>
                <a:xfrm>
                  <a:off x="9149833" y="5516897"/>
                  <a:ext cx="69408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4" name="Ink 153">
                  <a:extLst>
                    <a:ext uri="{FF2B5EF4-FFF2-40B4-BE49-F238E27FC236}">
                      <a16:creationId xmlns:a16="http://schemas.microsoft.com/office/drawing/2014/main" id="{8AE3E78F-5804-DD8D-BF2E-87165B740F0B}"/>
                    </a:ext>
                  </a:extLst>
                </p14:cNvPr>
                <p14:cNvContentPartPr/>
                <p14:nvPr/>
              </p14:nvContentPartPr>
              <p14:xfrm>
                <a:off x="9479233" y="5158697"/>
                <a:ext cx="567720" cy="870480"/>
              </p14:xfrm>
            </p:contentPart>
          </mc:Choice>
          <mc:Fallback xmlns="">
            <p:pic>
              <p:nvPicPr>
                <p:cNvPr id="154" name="Ink 153">
                  <a:extLst>
                    <a:ext uri="{FF2B5EF4-FFF2-40B4-BE49-F238E27FC236}">
                      <a16:creationId xmlns:a16="http://schemas.microsoft.com/office/drawing/2014/main" id="{8AE3E78F-5804-DD8D-BF2E-87165B740F0B}"/>
                    </a:ext>
                  </a:extLst>
                </p:cNvPr>
                <p:cNvPicPr/>
                <p:nvPr/>
              </p:nvPicPr>
              <p:blipFill>
                <a:blip r:embed="rId22"/>
                <a:stretch>
                  <a:fillRect/>
                </a:stretch>
              </p:blipFill>
              <p:spPr>
                <a:xfrm>
                  <a:off x="9461593" y="5141057"/>
                  <a:ext cx="603360" cy="906120"/>
                </a:xfrm>
                <a:prstGeom prst="rect">
                  <a:avLst/>
                </a:prstGeom>
              </p:spPr>
            </p:pic>
          </mc:Fallback>
        </mc:AlternateContent>
      </p:grpSp>
      <p:grpSp>
        <p:nvGrpSpPr>
          <p:cNvPr id="156" name="Group 155">
            <a:extLst>
              <a:ext uri="{FF2B5EF4-FFF2-40B4-BE49-F238E27FC236}">
                <a16:creationId xmlns:a16="http://schemas.microsoft.com/office/drawing/2014/main" id="{C939D99D-B30A-EA4A-75E3-B1E3A561F34E}"/>
              </a:ext>
            </a:extLst>
          </p:cNvPr>
          <p:cNvGrpSpPr/>
          <p:nvPr/>
        </p:nvGrpSpPr>
        <p:grpSpPr>
          <a:xfrm>
            <a:off x="7838565" y="3580741"/>
            <a:ext cx="786409" cy="464603"/>
            <a:chOff x="6988693" y="5309970"/>
            <a:chExt cx="1048545" cy="619470"/>
          </a:xfrm>
        </p:grpSpPr>
        <p:pic>
          <p:nvPicPr>
            <p:cNvPr id="157" name="Picture 156" descr="A picture containing text, pool ball&#10;&#10;Description automatically generated">
              <a:extLst>
                <a:ext uri="{FF2B5EF4-FFF2-40B4-BE49-F238E27FC236}">
                  <a16:creationId xmlns:a16="http://schemas.microsoft.com/office/drawing/2014/main" id="{BA74CF5D-D459-6F69-CA1F-2CAF026821E5}"/>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6988693" y="5309970"/>
              <a:ext cx="653549" cy="556575"/>
            </a:xfrm>
            <a:prstGeom prst="rect">
              <a:avLst/>
            </a:prstGeom>
          </p:spPr>
        </p:pic>
        <p:pic>
          <p:nvPicPr>
            <p:cNvPr id="158" name="Picture 157" descr="A picture containing text, pool ball&#10;&#10;Description automatically generated">
              <a:extLst>
                <a:ext uri="{FF2B5EF4-FFF2-40B4-BE49-F238E27FC236}">
                  <a16:creationId xmlns:a16="http://schemas.microsoft.com/office/drawing/2014/main" id="{27D9204A-995C-C7F0-0AD7-80E8F1843723}"/>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7383689" y="5372865"/>
              <a:ext cx="653549" cy="556575"/>
            </a:xfrm>
            <a:prstGeom prst="rect">
              <a:avLst/>
            </a:prstGeom>
          </p:spPr>
        </p:pic>
      </p:grpSp>
      <p:pic>
        <p:nvPicPr>
          <p:cNvPr id="173" name="Picture 172" descr="A picture containing text, pool ball&#10;&#10;Description automatically generated">
            <a:extLst>
              <a:ext uri="{FF2B5EF4-FFF2-40B4-BE49-F238E27FC236}">
                <a16:creationId xmlns:a16="http://schemas.microsoft.com/office/drawing/2014/main" id="{E3301DCF-720C-C530-9EEC-18C99AA101C2}"/>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8031209" y="3359971"/>
            <a:ext cx="490162" cy="417431"/>
          </a:xfrm>
          <a:prstGeom prst="rect">
            <a:avLst/>
          </a:prstGeom>
        </p:spPr>
      </p:pic>
      <p:sp>
        <p:nvSpPr>
          <p:cNvPr id="174" name="TextBox 173">
            <a:extLst>
              <a:ext uri="{FF2B5EF4-FFF2-40B4-BE49-F238E27FC236}">
                <a16:creationId xmlns:a16="http://schemas.microsoft.com/office/drawing/2014/main" id="{C217184A-4FC2-68E2-B8BB-9D2C74D4D84A}"/>
              </a:ext>
            </a:extLst>
          </p:cNvPr>
          <p:cNvSpPr txBox="1"/>
          <p:nvPr/>
        </p:nvSpPr>
        <p:spPr>
          <a:xfrm>
            <a:off x="6178105" y="3606820"/>
            <a:ext cx="604070" cy="369332"/>
          </a:xfrm>
          <a:prstGeom prst="rect">
            <a:avLst/>
          </a:prstGeom>
          <a:noFill/>
        </p:spPr>
        <p:txBody>
          <a:bodyPr wrap="square">
            <a:spAutoFit/>
          </a:bodyPr>
          <a:lstStyle/>
          <a:p>
            <a:r>
              <a:rPr lang="en-US" sz="1800" baseline="30000" dirty="0"/>
              <a:t>8</a:t>
            </a:r>
            <a:r>
              <a:rPr lang="en-US" sz="1800" dirty="0"/>
              <a:t>Be</a:t>
            </a:r>
          </a:p>
        </p:txBody>
      </p:sp>
      <p:sp>
        <p:nvSpPr>
          <p:cNvPr id="16" name="Text Placeholder 2">
            <a:extLst>
              <a:ext uri="{FF2B5EF4-FFF2-40B4-BE49-F238E27FC236}">
                <a16:creationId xmlns:a16="http://schemas.microsoft.com/office/drawing/2014/main" id="{C83CF87F-2E95-3EC0-D9E0-12DC68E5A155}"/>
              </a:ext>
            </a:extLst>
          </p:cNvPr>
          <p:cNvSpPr>
            <a:spLocks noGrp="1"/>
          </p:cNvSpPr>
          <p:nvPr>
            <p:ph type="body" idx="1"/>
          </p:nvPr>
        </p:nvSpPr>
        <p:spPr>
          <a:xfrm>
            <a:off x="259994" y="1023271"/>
            <a:ext cx="8520600" cy="1035509"/>
          </a:xfrm>
        </p:spPr>
        <p:txBody>
          <a:bodyPr/>
          <a:lstStyle/>
          <a:p>
            <a:pPr marL="114297" indent="0">
              <a:buNone/>
            </a:pPr>
            <a:r>
              <a:rPr lang="en-US" dirty="0"/>
              <a:t>Beryllium 8 is a state of two quasi-bound alpha particles that is partially stable. It is unbound by only </a:t>
            </a:r>
            <a:r>
              <a:rPr lang="en-US" b="1" dirty="0"/>
              <a:t>91.8 keV</a:t>
            </a:r>
            <a:r>
              <a:rPr lang="en-US" baseline="30000" dirty="0"/>
              <a:t>[1]</a:t>
            </a:r>
            <a:r>
              <a:rPr lang="en-US" dirty="0"/>
              <a:t>.</a:t>
            </a:r>
          </a:p>
        </p:txBody>
      </p:sp>
    </p:spTree>
    <p:extLst>
      <p:ext uri="{BB962C8B-B14F-4D97-AF65-F5344CB8AC3E}">
        <p14:creationId xmlns:p14="http://schemas.microsoft.com/office/powerpoint/2010/main" val="24733638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1B52-4B14-2F26-B748-68EAECE19E8A}"/>
              </a:ext>
            </a:extLst>
          </p:cNvPr>
          <p:cNvSpPr>
            <a:spLocks noGrp="1"/>
          </p:cNvSpPr>
          <p:nvPr>
            <p:ph type="title"/>
          </p:nvPr>
        </p:nvSpPr>
        <p:spPr>
          <a:xfrm>
            <a:off x="301165" y="297959"/>
            <a:ext cx="8520600" cy="572700"/>
          </a:xfrm>
        </p:spPr>
        <p:txBody>
          <a:bodyPr>
            <a:normAutofit fontScale="90000"/>
          </a:bodyPr>
          <a:lstStyle/>
          <a:p>
            <a:r>
              <a:rPr lang="en-US" dirty="0"/>
              <a:t>Why </a:t>
            </a:r>
            <a:r>
              <a:rPr lang="en-US" baseline="30000" dirty="0"/>
              <a:t>8</a:t>
            </a:r>
            <a:r>
              <a:rPr lang="en-US" dirty="0"/>
              <a:t>Be? </a:t>
            </a:r>
          </a:p>
        </p:txBody>
      </p:sp>
      <p:sp>
        <p:nvSpPr>
          <p:cNvPr id="4" name="Slide Number Placeholder 3">
            <a:extLst>
              <a:ext uri="{FF2B5EF4-FFF2-40B4-BE49-F238E27FC236}">
                <a16:creationId xmlns:a16="http://schemas.microsoft.com/office/drawing/2014/main" id="{6B12BDE9-9C70-4CD1-0D28-8BA28F6B2A7B}"/>
              </a:ext>
            </a:extLst>
          </p:cNvPr>
          <p:cNvSpPr>
            <a:spLocks noGrp="1"/>
          </p:cNvSpPr>
          <p:nvPr>
            <p:ph type="sldNum" idx="12"/>
          </p:nvPr>
        </p:nvSpPr>
        <p:spPr/>
        <p:txBody>
          <a:bodyPr/>
          <a:lstStyle/>
          <a:p>
            <a:fld id="{00000000-1234-1234-1234-123412341234}" type="slidenum">
              <a:rPr lang="en" smtClean="0"/>
              <a:pPr/>
              <a:t>55</a:t>
            </a:fld>
            <a:endParaRPr lang="en"/>
          </a:p>
        </p:txBody>
      </p:sp>
      <p:pic>
        <p:nvPicPr>
          <p:cNvPr id="5" name="Picture 4" descr="A picture containing text, pool ball&#10;&#10;Description automatically generated">
            <a:extLst>
              <a:ext uri="{FF2B5EF4-FFF2-40B4-BE49-F238E27FC236}">
                <a16:creationId xmlns:a16="http://schemas.microsoft.com/office/drawing/2014/main" id="{0D974750-F688-9CCA-4E13-E502D34F9616}"/>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642827" y="3751053"/>
            <a:ext cx="490162" cy="417431"/>
          </a:xfrm>
          <a:prstGeom prst="rect">
            <a:avLst/>
          </a:prstGeom>
        </p:spPr>
      </p:pic>
      <p:pic>
        <p:nvPicPr>
          <p:cNvPr id="6" name="Picture 5" descr="A picture containing text, pool ball&#10;&#10;Description automatically generated">
            <a:extLst>
              <a:ext uri="{FF2B5EF4-FFF2-40B4-BE49-F238E27FC236}">
                <a16:creationId xmlns:a16="http://schemas.microsoft.com/office/drawing/2014/main" id="{BC9F8FF4-60ED-0900-DEC1-3801F5BF11B6}"/>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943280" y="3991026"/>
            <a:ext cx="490162" cy="417431"/>
          </a:xfrm>
          <a:prstGeom prst="rect">
            <a:avLst/>
          </a:prstGeom>
        </p:spPr>
      </p:pic>
      <p:pic>
        <p:nvPicPr>
          <p:cNvPr id="18" name="Picture 17" descr="A picture containing text, pool ball&#10;&#10;Description automatically generated">
            <a:extLst>
              <a:ext uri="{FF2B5EF4-FFF2-40B4-BE49-F238E27FC236}">
                <a16:creationId xmlns:a16="http://schemas.microsoft.com/office/drawing/2014/main" id="{A14798BE-38C3-60E9-347E-9B33166FB3CD}"/>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317242" y="2571751"/>
            <a:ext cx="490162" cy="417431"/>
          </a:xfrm>
          <a:prstGeom prst="rect">
            <a:avLst/>
          </a:prstGeom>
        </p:spPr>
      </p:pic>
      <p:pic>
        <p:nvPicPr>
          <p:cNvPr id="19" name="Picture 18" descr="A picture containing text, pool ball&#10;&#10;Description automatically generated">
            <a:extLst>
              <a:ext uri="{FF2B5EF4-FFF2-40B4-BE49-F238E27FC236}">
                <a16:creationId xmlns:a16="http://schemas.microsoft.com/office/drawing/2014/main" id="{3C3D465B-F11E-8D87-434E-8F1FDA0416DF}"/>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1613489" y="2618922"/>
            <a:ext cx="490162" cy="417431"/>
          </a:xfrm>
          <a:prstGeom prst="rect">
            <a:avLst/>
          </a:prstGeom>
        </p:spPr>
      </p:pic>
      <p:grpSp>
        <p:nvGrpSpPr>
          <p:cNvPr id="9" name="Group 8">
            <a:extLst>
              <a:ext uri="{FF2B5EF4-FFF2-40B4-BE49-F238E27FC236}">
                <a16:creationId xmlns:a16="http://schemas.microsoft.com/office/drawing/2014/main" id="{7F6A8C72-A5F9-EA11-5A00-820483B59DF2}"/>
              </a:ext>
            </a:extLst>
          </p:cNvPr>
          <p:cNvGrpSpPr/>
          <p:nvPr/>
        </p:nvGrpSpPr>
        <p:grpSpPr>
          <a:xfrm>
            <a:off x="945055" y="3130892"/>
            <a:ext cx="405270" cy="582660"/>
            <a:chOff x="1260073" y="4174523"/>
            <a:chExt cx="540360" cy="77688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E6BCD720-6CE5-4C87-3CBA-6D4070F8488F}"/>
                    </a:ext>
                  </a:extLst>
                </p14:cNvPr>
                <p14:cNvContentPartPr/>
                <p14:nvPr/>
              </p14:nvContentPartPr>
              <p14:xfrm>
                <a:off x="1260073" y="4317443"/>
                <a:ext cx="446760" cy="633960"/>
              </p14:xfrm>
            </p:contentPart>
          </mc:Choice>
          <mc:Fallback xmlns="">
            <p:pic>
              <p:nvPicPr>
                <p:cNvPr id="7" name="Ink 6">
                  <a:extLst>
                    <a:ext uri="{FF2B5EF4-FFF2-40B4-BE49-F238E27FC236}">
                      <a16:creationId xmlns:a16="http://schemas.microsoft.com/office/drawing/2014/main" id="{E6BCD720-6CE5-4C87-3CBA-6D4070F8488F}"/>
                    </a:ext>
                  </a:extLst>
                </p:cNvPr>
                <p:cNvPicPr/>
                <p:nvPr/>
              </p:nvPicPr>
              <p:blipFill>
                <a:blip r:embed="rId4"/>
                <a:stretch>
                  <a:fillRect/>
                </a:stretch>
              </p:blipFill>
              <p:spPr>
                <a:xfrm>
                  <a:off x="1242073" y="4299803"/>
                  <a:ext cx="482400" cy="66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9658C7B9-04C8-0103-FA66-8292752EEE45}"/>
                    </a:ext>
                  </a:extLst>
                </p14:cNvPr>
                <p14:cNvContentPartPr/>
                <p14:nvPr/>
              </p14:nvContentPartPr>
              <p14:xfrm>
                <a:off x="1475713" y="4174523"/>
                <a:ext cx="324720" cy="336960"/>
              </p14:xfrm>
            </p:contentPart>
          </mc:Choice>
          <mc:Fallback xmlns="">
            <p:pic>
              <p:nvPicPr>
                <p:cNvPr id="8" name="Ink 7">
                  <a:extLst>
                    <a:ext uri="{FF2B5EF4-FFF2-40B4-BE49-F238E27FC236}">
                      <a16:creationId xmlns:a16="http://schemas.microsoft.com/office/drawing/2014/main" id="{9658C7B9-04C8-0103-FA66-8292752EEE45}"/>
                    </a:ext>
                  </a:extLst>
                </p:cNvPr>
                <p:cNvPicPr/>
                <p:nvPr/>
              </p:nvPicPr>
              <p:blipFill>
                <a:blip r:embed="rId6"/>
                <a:stretch>
                  <a:fillRect/>
                </a:stretch>
              </p:blipFill>
              <p:spPr>
                <a:xfrm>
                  <a:off x="1458073" y="4156883"/>
                  <a:ext cx="360360" cy="372600"/>
                </a:xfrm>
                <a:prstGeom prst="rect">
                  <a:avLst/>
                </a:prstGeom>
              </p:spPr>
            </p:pic>
          </mc:Fallback>
        </mc:AlternateContent>
      </p:grpSp>
      <p:grpSp>
        <p:nvGrpSpPr>
          <p:cNvPr id="12" name="Group 11">
            <a:extLst>
              <a:ext uri="{FF2B5EF4-FFF2-40B4-BE49-F238E27FC236}">
                <a16:creationId xmlns:a16="http://schemas.microsoft.com/office/drawing/2014/main" id="{092F3BCB-A736-658D-BB9F-9FCFB1D0A08B}"/>
              </a:ext>
            </a:extLst>
          </p:cNvPr>
          <p:cNvGrpSpPr/>
          <p:nvPr/>
        </p:nvGrpSpPr>
        <p:grpSpPr>
          <a:xfrm>
            <a:off x="1718335" y="3204062"/>
            <a:ext cx="332640" cy="680940"/>
            <a:chOff x="2291113" y="4272083"/>
            <a:chExt cx="443520" cy="90792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9461BCCD-6AFB-D439-8ED0-C60A355AE239}"/>
                    </a:ext>
                  </a:extLst>
                </p14:cNvPr>
                <p14:cNvContentPartPr/>
                <p14:nvPr/>
              </p14:nvContentPartPr>
              <p14:xfrm>
                <a:off x="2399473" y="4371083"/>
                <a:ext cx="320760" cy="808920"/>
              </p14:xfrm>
            </p:contentPart>
          </mc:Choice>
          <mc:Fallback xmlns="">
            <p:pic>
              <p:nvPicPr>
                <p:cNvPr id="10" name="Ink 9">
                  <a:extLst>
                    <a:ext uri="{FF2B5EF4-FFF2-40B4-BE49-F238E27FC236}">
                      <a16:creationId xmlns:a16="http://schemas.microsoft.com/office/drawing/2014/main" id="{9461BCCD-6AFB-D439-8ED0-C60A355AE239}"/>
                    </a:ext>
                  </a:extLst>
                </p:cNvPr>
                <p:cNvPicPr/>
                <p:nvPr/>
              </p:nvPicPr>
              <p:blipFill>
                <a:blip r:embed="rId8"/>
                <a:stretch>
                  <a:fillRect/>
                </a:stretch>
              </p:blipFill>
              <p:spPr>
                <a:xfrm>
                  <a:off x="2381833" y="4353083"/>
                  <a:ext cx="356400" cy="84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813E8BF7-CDE0-DCC2-DFF7-678C2482B524}"/>
                    </a:ext>
                  </a:extLst>
                </p14:cNvPr>
                <p14:cNvContentPartPr/>
                <p14:nvPr/>
              </p14:nvContentPartPr>
              <p14:xfrm>
                <a:off x="2291113" y="4272083"/>
                <a:ext cx="443520" cy="284760"/>
              </p14:xfrm>
            </p:contentPart>
          </mc:Choice>
          <mc:Fallback xmlns="">
            <p:pic>
              <p:nvPicPr>
                <p:cNvPr id="11" name="Ink 10">
                  <a:extLst>
                    <a:ext uri="{FF2B5EF4-FFF2-40B4-BE49-F238E27FC236}">
                      <a16:creationId xmlns:a16="http://schemas.microsoft.com/office/drawing/2014/main" id="{813E8BF7-CDE0-DCC2-DFF7-678C2482B524}"/>
                    </a:ext>
                  </a:extLst>
                </p:cNvPr>
                <p:cNvPicPr/>
                <p:nvPr/>
              </p:nvPicPr>
              <p:blipFill>
                <a:blip r:embed="rId10"/>
                <a:stretch>
                  <a:fillRect/>
                </a:stretch>
              </p:blipFill>
              <p:spPr>
                <a:xfrm>
                  <a:off x="2273113" y="4254443"/>
                  <a:ext cx="479160" cy="320400"/>
                </a:xfrm>
                <a:prstGeom prst="rect">
                  <a:avLst/>
                </a:prstGeom>
              </p:spPr>
            </p:pic>
          </mc:Fallback>
        </mc:AlternateContent>
      </p:grpSp>
      <p:sp>
        <p:nvSpPr>
          <p:cNvPr id="35" name="TextBox 34">
            <a:extLst>
              <a:ext uri="{FF2B5EF4-FFF2-40B4-BE49-F238E27FC236}">
                <a16:creationId xmlns:a16="http://schemas.microsoft.com/office/drawing/2014/main" id="{C049E35A-7CC7-282A-6AE3-45E69732EED7}"/>
              </a:ext>
            </a:extLst>
          </p:cNvPr>
          <p:cNvSpPr txBox="1"/>
          <p:nvPr/>
        </p:nvSpPr>
        <p:spPr>
          <a:xfrm>
            <a:off x="265923" y="4828591"/>
            <a:ext cx="7053943" cy="438582"/>
          </a:xfrm>
          <a:prstGeom prst="rect">
            <a:avLst/>
          </a:prstGeom>
          <a:noFill/>
        </p:spPr>
        <p:txBody>
          <a:bodyPr wrap="square" rtlCol="0">
            <a:spAutoFit/>
          </a:bodyPr>
          <a:lstStyle/>
          <a:p>
            <a:r>
              <a:rPr lang="en-US" sz="1200" dirty="0">
                <a:latin typeface="Arial" panose="020B0604020202020204" pitchFamily="34" charset="0"/>
              </a:rPr>
              <a:t>[1] L. Kumar, S. Awasthi, A. </a:t>
            </a:r>
            <a:r>
              <a:rPr lang="en-US" sz="1200" dirty="0" err="1">
                <a:latin typeface="Arial" panose="020B0604020202020204" pitchFamily="34" charset="0"/>
              </a:rPr>
              <a:t>Khachi</a:t>
            </a:r>
            <a:r>
              <a:rPr lang="en-US" sz="1200" dirty="0">
                <a:latin typeface="Arial" panose="020B0604020202020204" pitchFamily="34" charset="0"/>
              </a:rPr>
              <a:t> and O. S. K. S. </a:t>
            </a:r>
            <a:r>
              <a:rPr lang="en-US" sz="1200" dirty="0" err="1">
                <a:latin typeface="Arial" panose="020B0604020202020204" pitchFamily="34" charset="0"/>
              </a:rPr>
              <a:t>Sastri</a:t>
            </a:r>
            <a:r>
              <a:rPr lang="en-US" sz="1200" dirty="0">
                <a:latin typeface="Arial" panose="020B0604020202020204" pitchFamily="34" charset="0"/>
              </a:rPr>
              <a:t>, [arXiv:2209.00951 [</a:t>
            </a:r>
            <a:r>
              <a:rPr lang="en-US" sz="1200" dirty="0" err="1">
                <a:latin typeface="Arial" panose="020B0604020202020204" pitchFamily="34" charset="0"/>
              </a:rPr>
              <a:t>nucl-th</a:t>
            </a:r>
            <a:r>
              <a:rPr lang="en-US" sz="1200" dirty="0">
                <a:latin typeface="Arial" panose="020B0604020202020204" pitchFamily="34" charset="0"/>
              </a:rPr>
              <a:t>]].</a:t>
            </a:r>
            <a:br>
              <a:rPr lang="en-US" sz="1050" dirty="0"/>
            </a:br>
            <a:endParaRPr lang="en-US" sz="1050" dirty="0"/>
          </a:p>
        </p:txBody>
      </p:sp>
      <p:grpSp>
        <p:nvGrpSpPr>
          <p:cNvPr id="70" name="Group 69">
            <a:extLst>
              <a:ext uri="{FF2B5EF4-FFF2-40B4-BE49-F238E27FC236}">
                <a16:creationId xmlns:a16="http://schemas.microsoft.com/office/drawing/2014/main" id="{3E196B99-A32E-6F80-6AA3-EBFAC244DD35}"/>
              </a:ext>
            </a:extLst>
          </p:cNvPr>
          <p:cNvGrpSpPr/>
          <p:nvPr/>
        </p:nvGrpSpPr>
        <p:grpSpPr>
          <a:xfrm>
            <a:off x="249798" y="3431067"/>
            <a:ext cx="1091927" cy="969247"/>
            <a:chOff x="5545521" y="4171423"/>
            <a:chExt cx="1607100" cy="1426540"/>
          </a:xfrm>
        </p:grpSpPr>
        <p:pic>
          <p:nvPicPr>
            <p:cNvPr id="39" name="Picture 38" descr="A picture containing text, pool ball&#10;&#10;Description automatically generated">
              <a:extLst>
                <a:ext uri="{FF2B5EF4-FFF2-40B4-BE49-F238E27FC236}">
                  <a16:creationId xmlns:a16="http://schemas.microsoft.com/office/drawing/2014/main" id="{A2E04CB3-3191-4EED-3304-778D5420027E}"/>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630117" y="4655830"/>
              <a:ext cx="249663" cy="239634"/>
            </a:xfrm>
            <a:prstGeom prst="rect">
              <a:avLst/>
            </a:prstGeom>
          </p:spPr>
        </p:pic>
        <p:pic>
          <p:nvPicPr>
            <p:cNvPr id="40" name="Picture 39" descr="A picture containing text, pool ball&#10;&#10;Description automatically generated">
              <a:extLst>
                <a:ext uri="{FF2B5EF4-FFF2-40B4-BE49-F238E27FC236}">
                  <a16:creationId xmlns:a16="http://schemas.microsoft.com/office/drawing/2014/main" id="{99634BD2-752F-6A6F-C810-686AFC4E88BA}"/>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303664" y="4430089"/>
              <a:ext cx="249663" cy="239634"/>
            </a:xfrm>
            <a:prstGeom prst="rect">
              <a:avLst/>
            </a:prstGeom>
          </p:spPr>
        </p:pic>
        <p:pic>
          <p:nvPicPr>
            <p:cNvPr id="41" name="Picture 40" descr="A picture containing text, pool ball&#10;&#10;Description automatically generated">
              <a:extLst>
                <a:ext uri="{FF2B5EF4-FFF2-40B4-BE49-F238E27FC236}">
                  <a16:creationId xmlns:a16="http://schemas.microsoft.com/office/drawing/2014/main" id="{23D918DC-1F7C-0C9F-BF4A-C5A81B901B30}"/>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5870378" y="4494596"/>
              <a:ext cx="249663" cy="239634"/>
            </a:xfrm>
            <a:prstGeom prst="rect">
              <a:avLst/>
            </a:prstGeom>
          </p:spPr>
        </p:pic>
        <p:pic>
          <p:nvPicPr>
            <p:cNvPr id="42" name="Picture 41" descr="A picture containing text, pool ball&#10;&#10;Description automatically generated">
              <a:extLst>
                <a:ext uri="{FF2B5EF4-FFF2-40B4-BE49-F238E27FC236}">
                  <a16:creationId xmlns:a16="http://schemas.microsoft.com/office/drawing/2014/main" id="{F1FDB2DB-9572-B2BC-75D4-EA1955BE3861}"/>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5722004" y="4873591"/>
              <a:ext cx="249663" cy="239634"/>
            </a:xfrm>
            <a:prstGeom prst="rect">
              <a:avLst/>
            </a:prstGeom>
          </p:spPr>
        </p:pic>
        <p:pic>
          <p:nvPicPr>
            <p:cNvPr id="43" name="Picture 42" descr="A picture containing text, pool ball&#10;&#10;Description automatically generated">
              <a:extLst>
                <a:ext uri="{FF2B5EF4-FFF2-40B4-BE49-F238E27FC236}">
                  <a16:creationId xmlns:a16="http://schemas.microsoft.com/office/drawing/2014/main" id="{0E1FF70C-B538-3FD7-F413-646EF1DCF79E}"/>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067912" y="5191460"/>
              <a:ext cx="249663" cy="239634"/>
            </a:xfrm>
            <a:prstGeom prst="rect">
              <a:avLst/>
            </a:prstGeom>
          </p:spPr>
        </p:pic>
        <p:pic>
          <p:nvPicPr>
            <p:cNvPr id="44" name="Picture 43" descr="A picture containing text, pool ball&#10;&#10;Description automatically generated">
              <a:extLst>
                <a:ext uri="{FF2B5EF4-FFF2-40B4-BE49-F238E27FC236}">
                  <a16:creationId xmlns:a16="http://schemas.microsoft.com/office/drawing/2014/main" id="{FDCB7724-3D0B-9250-4BCD-07258E956D47}"/>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599237" y="5050546"/>
              <a:ext cx="249663" cy="239634"/>
            </a:xfrm>
            <a:prstGeom prst="rect">
              <a:avLst/>
            </a:prstGeom>
          </p:spPr>
        </p:pic>
        <p:pic>
          <p:nvPicPr>
            <p:cNvPr id="51" name="Picture 50" descr="A picture containing text, pool ball&#10;&#10;Description automatically generated">
              <a:extLst>
                <a:ext uri="{FF2B5EF4-FFF2-40B4-BE49-F238E27FC236}">
                  <a16:creationId xmlns:a16="http://schemas.microsoft.com/office/drawing/2014/main" id="{23CA05FE-40E4-C5F6-2F03-8DC3FFB04E6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902958" y="4549906"/>
              <a:ext cx="249663" cy="239634"/>
            </a:xfrm>
            <a:prstGeom prst="rect">
              <a:avLst/>
            </a:prstGeom>
          </p:spPr>
        </p:pic>
        <p:pic>
          <p:nvPicPr>
            <p:cNvPr id="52" name="Picture 51" descr="A picture containing text, pool ball&#10;&#10;Description automatically generated">
              <a:extLst>
                <a:ext uri="{FF2B5EF4-FFF2-40B4-BE49-F238E27FC236}">
                  <a16:creationId xmlns:a16="http://schemas.microsoft.com/office/drawing/2014/main" id="{784F051C-52A9-3596-CD33-BCB8A7912241}"/>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394089" y="4171423"/>
              <a:ext cx="249663" cy="239634"/>
            </a:xfrm>
            <a:prstGeom prst="rect">
              <a:avLst/>
            </a:prstGeom>
          </p:spPr>
        </p:pic>
        <p:pic>
          <p:nvPicPr>
            <p:cNvPr id="53" name="Picture 52" descr="A picture containing text, pool ball&#10;&#10;Description automatically generated">
              <a:extLst>
                <a:ext uri="{FF2B5EF4-FFF2-40B4-BE49-F238E27FC236}">
                  <a16:creationId xmlns:a16="http://schemas.microsoft.com/office/drawing/2014/main" id="{F8CECC77-7A10-FC16-47AD-0852DF9D130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5747355" y="4254961"/>
              <a:ext cx="249663" cy="239634"/>
            </a:xfrm>
            <a:prstGeom prst="rect">
              <a:avLst/>
            </a:prstGeom>
          </p:spPr>
        </p:pic>
        <p:pic>
          <p:nvPicPr>
            <p:cNvPr id="54" name="Picture 53" descr="A picture containing text, pool ball&#10;&#10;Description automatically generated">
              <a:extLst>
                <a:ext uri="{FF2B5EF4-FFF2-40B4-BE49-F238E27FC236}">
                  <a16:creationId xmlns:a16="http://schemas.microsoft.com/office/drawing/2014/main" id="{407765AB-9236-22B2-9368-6B6014FE938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5545521" y="4921389"/>
              <a:ext cx="249663" cy="239634"/>
            </a:xfrm>
            <a:prstGeom prst="rect">
              <a:avLst/>
            </a:prstGeom>
          </p:spPr>
        </p:pic>
        <p:pic>
          <p:nvPicPr>
            <p:cNvPr id="55" name="Picture 54" descr="A picture containing text, pool ball&#10;&#10;Description automatically generated">
              <a:extLst>
                <a:ext uri="{FF2B5EF4-FFF2-40B4-BE49-F238E27FC236}">
                  <a16:creationId xmlns:a16="http://schemas.microsoft.com/office/drawing/2014/main" id="{FD165F19-F902-FB80-3A61-DD22ED0F6E9B}"/>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002034" y="5358329"/>
              <a:ext cx="249663" cy="239634"/>
            </a:xfrm>
            <a:prstGeom prst="rect">
              <a:avLst/>
            </a:prstGeom>
          </p:spPr>
        </p:pic>
        <p:pic>
          <p:nvPicPr>
            <p:cNvPr id="56" name="Picture 55" descr="A picture containing text, pool ball&#10;&#10;Description automatically generated">
              <a:extLst>
                <a:ext uri="{FF2B5EF4-FFF2-40B4-BE49-F238E27FC236}">
                  <a16:creationId xmlns:a16="http://schemas.microsoft.com/office/drawing/2014/main" id="{1E8D4E44-E156-4586-31D8-1B86914A37DB}"/>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848900" y="5214127"/>
              <a:ext cx="249663" cy="239634"/>
            </a:xfrm>
            <a:prstGeom prst="rect">
              <a:avLst/>
            </a:prstGeom>
          </p:spPr>
        </p:pic>
        <p:sp>
          <p:nvSpPr>
            <p:cNvPr id="64" name="TextBox 63">
              <a:extLst>
                <a:ext uri="{FF2B5EF4-FFF2-40B4-BE49-F238E27FC236}">
                  <a16:creationId xmlns:a16="http://schemas.microsoft.com/office/drawing/2014/main" id="{6F385643-BF6E-6436-DE7A-4C096E82570E}"/>
                </a:ext>
              </a:extLst>
            </p:cNvPr>
            <p:cNvSpPr txBox="1"/>
            <p:nvPr/>
          </p:nvSpPr>
          <p:spPr>
            <a:xfrm>
              <a:off x="6275234" y="4958150"/>
              <a:ext cx="348583" cy="611531"/>
            </a:xfrm>
            <a:prstGeom prst="rect">
              <a:avLst/>
            </a:prstGeom>
            <a:noFill/>
            <a:ln>
              <a:noFill/>
            </a:ln>
          </p:spPr>
          <p:txBody>
            <a:bodyPr wrap="square">
              <a:spAutoFit/>
            </a:bodyPr>
            <a:lstStyle/>
            <a:p>
              <a:endParaRPr lang="en-US" sz="2100" dirty="0">
                <a:solidFill>
                  <a:schemeClr val="accent6"/>
                </a:solidFill>
              </a:endParaRPr>
            </a:p>
          </p:txBody>
        </p:sp>
      </p:grpSp>
      <p:grpSp>
        <p:nvGrpSpPr>
          <p:cNvPr id="71" name="Group 70">
            <a:extLst>
              <a:ext uri="{FF2B5EF4-FFF2-40B4-BE49-F238E27FC236}">
                <a16:creationId xmlns:a16="http://schemas.microsoft.com/office/drawing/2014/main" id="{F76533C3-D9EB-5F03-3D71-F6724CF3C967}"/>
              </a:ext>
            </a:extLst>
          </p:cNvPr>
          <p:cNvGrpSpPr/>
          <p:nvPr/>
        </p:nvGrpSpPr>
        <p:grpSpPr>
          <a:xfrm>
            <a:off x="1589167" y="3690370"/>
            <a:ext cx="1332990" cy="1061117"/>
            <a:chOff x="7913762" y="3784790"/>
            <a:chExt cx="1963302" cy="1562873"/>
          </a:xfrm>
        </p:grpSpPr>
        <p:pic>
          <p:nvPicPr>
            <p:cNvPr id="45" name="Picture 44" descr="A picture containing text, pool ball&#10;&#10;Description automatically generated">
              <a:extLst>
                <a:ext uri="{FF2B5EF4-FFF2-40B4-BE49-F238E27FC236}">
                  <a16:creationId xmlns:a16="http://schemas.microsoft.com/office/drawing/2014/main" id="{75C5480C-AC18-7883-9271-1C9020097CCC}"/>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142150" y="4196956"/>
              <a:ext cx="249663" cy="239634"/>
            </a:xfrm>
            <a:prstGeom prst="rect">
              <a:avLst/>
            </a:prstGeom>
          </p:spPr>
        </p:pic>
        <p:pic>
          <p:nvPicPr>
            <p:cNvPr id="46" name="Picture 45" descr="A picture containing text, pool ball&#10;&#10;Description automatically generated">
              <a:extLst>
                <a:ext uri="{FF2B5EF4-FFF2-40B4-BE49-F238E27FC236}">
                  <a16:creationId xmlns:a16="http://schemas.microsoft.com/office/drawing/2014/main" id="{41C3E84A-B21B-0148-72B8-6592F2202354}"/>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040538" y="4641937"/>
              <a:ext cx="249663" cy="239634"/>
            </a:xfrm>
            <a:prstGeom prst="rect">
              <a:avLst/>
            </a:prstGeom>
          </p:spPr>
        </p:pic>
        <p:pic>
          <p:nvPicPr>
            <p:cNvPr id="47" name="Picture 46" descr="A picture containing text, pool ball&#10;&#10;Description automatically generated">
              <a:extLst>
                <a:ext uri="{FF2B5EF4-FFF2-40B4-BE49-F238E27FC236}">
                  <a16:creationId xmlns:a16="http://schemas.microsoft.com/office/drawing/2014/main" id="{E3698C07-0F02-F974-2394-77BB53519FB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571862" y="4881571"/>
              <a:ext cx="249663" cy="239634"/>
            </a:xfrm>
            <a:prstGeom prst="rect">
              <a:avLst/>
            </a:prstGeom>
          </p:spPr>
        </p:pic>
        <p:pic>
          <p:nvPicPr>
            <p:cNvPr id="48" name="Picture 47" descr="A picture containing text, pool ball&#10;&#10;Description automatically generated">
              <a:extLst>
                <a:ext uri="{FF2B5EF4-FFF2-40B4-BE49-F238E27FC236}">
                  <a16:creationId xmlns:a16="http://schemas.microsoft.com/office/drawing/2014/main" id="{3308C5DB-AB1F-3254-5E02-74F4082E795D}"/>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998656" y="4641937"/>
              <a:ext cx="249663" cy="239634"/>
            </a:xfrm>
            <a:prstGeom prst="rect">
              <a:avLst/>
            </a:prstGeom>
          </p:spPr>
        </p:pic>
        <p:pic>
          <p:nvPicPr>
            <p:cNvPr id="49" name="Picture 48" descr="A picture containing text, pool ball&#10;&#10;Description automatically generated">
              <a:extLst>
                <a:ext uri="{FF2B5EF4-FFF2-40B4-BE49-F238E27FC236}">
                  <a16:creationId xmlns:a16="http://schemas.microsoft.com/office/drawing/2014/main" id="{7508A76D-71DE-DC03-4F86-761122766EC6}"/>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9030751" y="4113080"/>
              <a:ext cx="249663" cy="239634"/>
            </a:xfrm>
            <a:prstGeom prst="rect">
              <a:avLst/>
            </a:prstGeom>
          </p:spPr>
        </p:pic>
        <p:pic>
          <p:nvPicPr>
            <p:cNvPr id="50" name="Picture 49" descr="A picture containing text, pool ball&#10;&#10;Description automatically generated">
              <a:extLst>
                <a:ext uri="{FF2B5EF4-FFF2-40B4-BE49-F238E27FC236}">
                  <a16:creationId xmlns:a16="http://schemas.microsoft.com/office/drawing/2014/main" id="{1E076033-C177-BD28-8798-AFA6683B1F86}"/>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571862" y="4016492"/>
              <a:ext cx="249663" cy="239634"/>
            </a:xfrm>
            <a:prstGeom prst="rect">
              <a:avLst/>
            </a:prstGeom>
          </p:spPr>
        </p:pic>
        <p:pic>
          <p:nvPicPr>
            <p:cNvPr id="57" name="Picture 56" descr="A picture containing text, pool ball&#10;&#10;Description automatically generated">
              <a:extLst>
                <a:ext uri="{FF2B5EF4-FFF2-40B4-BE49-F238E27FC236}">
                  <a16:creationId xmlns:a16="http://schemas.microsoft.com/office/drawing/2014/main" id="{4CF7FC9E-3285-53D4-AA09-FF5D9CB625C6}"/>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13762" y="4873591"/>
              <a:ext cx="249663" cy="239634"/>
            </a:xfrm>
            <a:prstGeom prst="rect">
              <a:avLst/>
            </a:prstGeom>
          </p:spPr>
        </p:pic>
        <p:pic>
          <p:nvPicPr>
            <p:cNvPr id="58" name="Picture 57" descr="A picture containing text, pool ball&#10;&#10;Description automatically generated">
              <a:extLst>
                <a:ext uri="{FF2B5EF4-FFF2-40B4-BE49-F238E27FC236}">
                  <a16:creationId xmlns:a16="http://schemas.microsoft.com/office/drawing/2014/main" id="{15FED8CB-9782-16B7-1E83-63E1578B4526}"/>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44789" y="4006607"/>
              <a:ext cx="249663" cy="239634"/>
            </a:xfrm>
            <a:prstGeom prst="rect">
              <a:avLst/>
            </a:prstGeom>
          </p:spPr>
        </p:pic>
        <p:pic>
          <p:nvPicPr>
            <p:cNvPr id="59" name="Picture 58" descr="A picture containing text, pool ball&#10;&#10;Description automatically generated">
              <a:extLst>
                <a:ext uri="{FF2B5EF4-FFF2-40B4-BE49-F238E27FC236}">
                  <a16:creationId xmlns:a16="http://schemas.microsoft.com/office/drawing/2014/main" id="{07015F18-EBB2-DDE5-B27A-265E7524BE79}"/>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470283" y="5108029"/>
              <a:ext cx="249663" cy="239634"/>
            </a:xfrm>
            <a:prstGeom prst="rect">
              <a:avLst/>
            </a:prstGeom>
          </p:spPr>
        </p:pic>
        <p:pic>
          <p:nvPicPr>
            <p:cNvPr id="60" name="Picture 59" descr="A picture containing text, pool ball&#10;&#10;Description automatically generated">
              <a:extLst>
                <a:ext uri="{FF2B5EF4-FFF2-40B4-BE49-F238E27FC236}">
                  <a16:creationId xmlns:a16="http://schemas.microsoft.com/office/drawing/2014/main" id="{7B465AA4-05C0-023F-1178-97AD34AE46BC}"/>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230578" y="4810000"/>
              <a:ext cx="249663" cy="239634"/>
            </a:xfrm>
            <a:prstGeom prst="rect">
              <a:avLst/>
            </a:prstGeom>
          </p:spPr>
        </p:pic>
        <p:pic>
          <p:nvPicPr>
            <p:cNvPr id="61" name="Picture 60" descr="A picture containing text, pool ball&#10;&#10;Description automatically generated">
              <a:extLst>
                <a:ext uri="{FF2B5EF4-FFF2-40B4-BE49-F238E27FC236}">
                  <a16:creationId xmlns:a16="http://schemas.microsoft.com/office/drawing/2014/main" id="{9D5ED796-6E25-C0F7-2474-22D42C9203A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307194" y="4083398"/>
              <a:ext cx="249663" cy="239634"/>
            </a:xfrm>
            <a:prstGeom prst="rect">
              <a:avLst/>
            </a:prstGeom>
          </p:spPr>
        </p:pic>
        <p:sp>
          <p:nvSpPr>
            <p:cNvPr id="66" name="TextBox 65">
              <a:extLst>
                <a:ext uri="{FF2B5EF4-FFF2-40B4-BE49-F238E27FC236}">
                  <a16:creationId xmlns:a16="http://schemas.microsoft.com/office/drawing/2014/main" id="{A5F989A0-27B1-F95B-A03C-5B18F5327308}"/>
                </a:ext>
              </a:extLst>
            </p:cNvPr>
            <p:cNvSpPr txBox="1"/>
            <p:nvPr/>
          </p:nvSpPr>
          <p:spPr>
            <a:xfrm>
              <a:off x="9597981" y="4107235"/>
              <a:ext cx="279083" cy="611969"/>
            </a:xfrm>
            <a:prstGeom prst="rect">
              <a:avLst/>
            </a:prstGeom>
            <a:noFill/>
          </p:spPr>
          <p:txBody>
            <a:bodyPr wrap="square">
              <a:spAutoFit/>
            </a:bodyPr>
            <a:lstStyle/>
            <a:p>
              <a:endParaRPr lang="en-US" sz="2100" dirty="0">
                <a:solidFill>
                  <a:schemeClr val="accent2"/>
                </a:solidFill>
              </a:endParaRPr>
            </a:p>
          </p:txBody>
        </p:sp>
        <p:pic>
          <p:nvPicPr>
            <p:cNvPr id="68" name="Picture 67" descr="A picture containing text, pool ball&#10;&#10;Description automatically generated">
              <a:extLst>
                <a:ext uri="{FF2B5EF4-FFF2-40B4-BE49-F238E27FC236}">
                  <a16:creationId xmlns:a16="http://schemas.microsoft.com/office/drawing/2014/main" id="{AC366955-359F-B365-2CCA-B45AA01D5F5B}"/>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676475" y="3784790"/>
              <a:ext cx="249663" cy="239634"/>
            </a:xfrm>
            <a:prstGeom prst="rect">
              <a:avLst/>
            </a:prstGeom>
          </p:spPr>
        </p:pic>
      </p:grpSp>
      <p:pic>
        <p:nvPicPr>
          <p:cNvPr id="87" name="Picture 86" descr="A picture containing text, pool ball&#10;&#10;Description automatically generated">
            <a:extLst>
              <a:ext uri="{FF2B5EF4-FFF2-40B4-BE49-F238E27FC236}">
                <a16:creationId xmlns:a16="http://schemas.microsoft.com/office/drawing/2014/main" id="{5AB1C71B-16BF-F879-A033-6A59C545EDC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144978" y="2536838"/>
            <a:ext cx="169510" cy="162701"/>
          </a:xfrm>
          <a:prstGeom prst="rect">
            <a:avLst/>
          </a:prstGeom>
        </p:spPr>
      </p:pic>
      <p:pic>
        <p:nvPicPr>
          <p:cNvPr id="88" name="Picture 87" descr="A picture containing text, pool ball&#10;&#10;Description automatically generated">
            <a:extLst>
              <a:ext uri="{FF2B5EF4-FFF2-40B4-BE49-F238E27FC236}">
                <a16:creationId xmlns:a16="http://schemas.microsoft.com/office/drawing/2014/main" id="{0B17E75C-E934-E2C4-497D-AF5D35EE01E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075989" y="2838959"/>
            <a:ext cx="169510" cy="162701"/>
          </a:xfrm>
          <a:prstGeom prst="rect">
            <a:avLst/>
          </a:prstGeom>
        </p:spPr>
      </p:pic>
      <p:pic>
        <p:nvPicPr>
          <p:cNvPr id="89" name="Picture 88" descr="A picture containing text, pool ball&#10;&#10;Description automatically generated">
            <a:extLst>
              <a:ext uri="{FF2B5EF4-FFF2-40B4-BE49-F238E27FC236}">
                <a16:creationId xmlns:a16="http://schemas.microsoft.com/office/drawing/2014/main" id="{7DDB86D8-C545-E4EC-FDFD-453ED2B924FD}"/>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436733" y="3001660"/>
            <a:ext cx="169510" cy="162701"/>
          </a:xfrm>
          <a:prstGeom prst="rect">
            <a:avLst/>
          </a:prstGeom>
        </p:spPr>
      </p:pic>
      <p:pic>
        <p:nvPicPr>
          <p:cNvPr id="90" name="Picture 89" descr="A picture containing text, pool ball&#10;&#10;Description automatically generated">
            <a:extLst>
              <a:ext uri="{FF2B5EF4-FFF2-40B4-BE49-F238E27FC236}">
                <a16:creationId xmlns:a16="http://schemas.microsoft.com/office/drawing/2014/main" id="{32409F29-44A8-0B5B-BF5B-DE94ABD5F45F}"/>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891200" y="2983403"/>
            <a:ext cx="169510" cy="162701"/>
          </a:xfrm>
          <a:prstGeom prst="rect">
            <a:avLst/>
          </a:prstGeom>
        </p:spPr>
      </p:pic>
      <p:pic>
        <p:nvPicPr>
          <p:cNvPr id="91" name="Picture 90" descr="A picture containing text, pool ball&#10;&#10;Description automatically generated">
            <a:extLst>
              <a:ext uri="{FF2B5EF4-FFF2-40B4-BE49-F238E27FC236}">
                <a16:creationId xmlns:a16="http://schemas.microsoft.com/office/drawing/2014/main" id="{72FDD93B-6B86-9C1E-E5D3-D60988FFA705}"/>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929438" y="2427752"/>
            <a:ext cx="169510" cy="162701"/>
          </a:xfrm>
          <a:prstGeom prst="rect">
            <a:avLst/>
          </a:prstGeom>
        </p:spPr>
      </p:pic>
      <p:pic>
        <p:nvPicPr>
          <p:cNvPr id="92" name="Picture 91" descr="A picture containing text, pool ball&#10;&#10;Description automatically generated">
            <a:extLst>
              <a:ext uri="{FF2B5EF4-FFF2-40B4-BE49-F238E27FC236}">
                <a16:creationId xmlns:a16="http://schemas.microsoft.com/office/drawing/2014/main" id="{31BE9D44-7081-4FDA-2536-2ABA6BB843DF}"/>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1436733" y="2414311"/>
            <a:ext cx="169510" cy="162701"/>
          </a:xfrm>
          <a:prstGeom prst="rect">
            <a:avLst/>
          </a:prstGeom>
        </p:spPr>
      </p:pic>
      <p:pic>
        <p:nvPicPr>
          <p:cNvPr id="93" name="Picture 92" descr="A picture containing text, pool ball&#10;&#10;Description automatically generated">
            <a:extLst>
              <a:ext uri="{FF2B5EF4-FFF2-40B4-BE49-F238E27FC236}">
                <a16:creationId xmlns:a16="http://schemas.microsoft.com/office/drawing/2014/main" id="{DF913D7B-1594-9684-3241-F10B2F8767FF}"/>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89913" y="2996242"/>
            <a:ext cx="169510" cy="162701"/>
          </a:xfrm>
          <a:prstGeom prst="rect">
            <a:avLst/>
          </a:prstGeom>
        </p:spPr>
      </p:pic>
      <p:pic>
        <p:nvPicPr>
          <p:cNvPr id="94" name="Picture 93" descr="A picture containing text, pool ball&#10;&#10;Description automatically generated">
            <a:extLst>
              <a:ext uri="{FF2B5EF4-FFF2-40B4-BE49-F238E27FC236}">
                <a16:creationId xmlns:a16="http://schemas.microsoft.com/office/drawing/2014/main" id="{D5FB71D3-FDB9-B52D-1499-CAC2CA66E130}"/>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1010979" y="2407600"/>
            <a:ext cx="169510" cy="162701"/>
          </a:xfrm>
          <a:prstGeom prst="rect">
            <a:avLst/>
          </a:prstGeom>
        </p:spPr>
      </p:pic>
      <p:pic>
        <p:nvPicPr>
          <p:cNvPr id="95" name="Picture 94" descr="A picture containing text, pool ball&#10;&#10;Description automatically generated">
            <a:extLst>
              <a:ext uri="{FF2B5EF4-FFF2-40B4-BE49-F238E27FC236}">
                <a16:creationId xmlns:a16="http://schemas.microsoft.com/office/drawing/2014/main" id="{B5FDA3C7-A73B-C5AB-60D9-7025214E739F}"/>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1367765" y="3155413"/>
            <a:ext cx="169510" cy="162701"/>
          </a:xfrm>
          <a:prstGeom prst="rect">
            <a:avLst/>
          </a:prstGeom>
        </p:spPr>
      </p:pic>
      <p:pic>
        <p:nvPicPr>
          <p:cNvPr id="96" name="Picture 95" descr="A picture containing text, pool ball&#10;&#10;Description automatically generated">
            <a:extLst>
              <a:ext uri="{FF2B5EF4-FFF2-40B4-BE49-F238E27FC236}">
                <a16:creationId xmlns:a16="http://schemas.microsoft.com/office/drawing/2014/main" id="{79A99647-8EEB-B81A-3BF3-9060B6BE951E}"/>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2048664" y="3097510"/>
            <a:ext cx="169510" cy="162701"/>
          </a:xfrm>
          <a:prstGeom prst="rect">
            <a:avLst/>
          </a:prstGeom>
        </p:spPr>
      </p:pic>
      <p:pic>
        <p:nvPicPr>
          <p:cNvPr id="97" name="Picture 96" descr="A picture containing text, pool ball&#10;&#10;Description automatically generated">
            <a:extLst>
              <a:ext uri="{FF2B5EF4-FFF2-40B4-BE49-F238E27FC236}">
                <a16:creationId xmlns:a16="http://schemas.microsoft.com/office/drawing/2014/main" id="{E38D65E1-FE10-EEF0-BF62-051BA450CFE1}"/>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2117130" y="2407600"/>
            <a:ext cx="169510" cy="162701"/>
          </a:xfrm>
          <a:prstGeom prst="rect">
            <a:avLst/>
          </a:prstGeom>
        </p:spPr>
      </p:pic>
      <p:sp>
        <p:nvSpPr>
          <p:cNvPr id="98" name="TextBox 97">
            <a:extLst>
              <a:ext uri="{FF2B5EF4-FFF2-40B4-BE49-F238E27FC236}">
                <a16:creationId xmlns:a16="http://schemas.microsoft.com/office/drawing/2014/main" id="{A9B00DA9-4B50-9484-A0AA-58DBA2828A9C}"/>
              </a:ext>
            </a:extLst>
          </p:cNvPr>
          <p:cNvSpPr txBox="1"/>
          <p:nvPr/>
        </p:nvSpPr>
        <p:spPr>
          <a:xfrm>
            <a:off x="2133418" y="2475922"/>
            <a:ext cx="189485" cy="415498"/>
          </a:xfrm>
          <a:prstGeom prst="rect">
            <a:avLst/>
          </a:prstGeom>
          <a:noFill/>
        </p:spPr>
        <p:txBody>
          <a:bodyPr wrap="square">
            <a:spAutoFit/>
          </a:bodyPr>
          <a:lstStyle/>
          <a:p>
            <a:endParaRPr lang="en-US" sz="2100" dirty="0">
              <a:solidFill>
                <a:schemeClr val="accent2"/>
              </a:solidFill>
            </a:endParaRPr>
          </a:p>
        </p:txBody>
      </p:sp>
      <p:pic>
        <p:nvPicPr>
          <p:cNvPr id="99" name="Picture 98" descr="A picture containing text, pool ball&#10;&#10;Description automatically generated">
            <a:extLst>
              <a:ext uri="{FF2B5EF4-FFF2-40B4-BE49-F238E27FC236}">
                <a16:creationId xmlns:a16="http://schemas.microsoft.com/office/drawing/2014/main" id="{981F9DF5-2201-9967-5294-6CDD2B1615C0}"/>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1507760" y="2256997"/>
            <a:ext cx="169510" cy="162701"/>
          </a:xfrm>
          <a:prstGeom prst="rect">
            <a:avLst/>
          </a:prstGeom>
        </p:spPr>
      </p:pic>
      <p:sp>
        <p:nvSpPr>
          <p:cNvPr id="100" name="TextBox 99">
            <a:extLst>
              <a:ext uri="{FF2B5EF4-FFF2-40B4-BE49-F238E27FC236}">
                <a16:creationId xmlns:a16="http://schemas.microsoft.com/office/drawing/2014/main" id="{E441976F-7E98-A9BD-0E56-71B50B64D51A}"/>
              </a:ext>
            </a:extLst>
          </p:cNvPr>
          <p:cNvSpPr txBox="1"/>
          <p:nvPr/>
        </p:nvSpPr>
        <p:spPr>
          <a:xfrm>
            <a:off x="3734097" y="1886952"/>
            <a:ext cx="5095390" cy="1708160"/>
          </a:xfrm>
          <a:prstGeom prst="rect">
            <a:avLst/>
          </a:prstGeom>
          <a:noFill/>
        </p:spPr>
        <p:txBody>
          <a:bodyPr wrap="square" rtlCol="0">
            <a:spAutoFit/>
          </a:bodyPr>
          <a:lstStyle/>
          <a:p>
            <a:r>
              <a:rPr lang="en-US" sz="2100" dirty="0"/>
              <a:t>If the polarization cloud in the BBN plasma could </a:t>
            </a:r>
            <a:r>
              <a:rPr lang="en-US" sz="2100" b="1" dirty="0"/>
              <a:t>stabilize</a:t>
            </a:r>
            <a:r>
              <a:rPr lang="en-US" sz="2100" dirty="0"/>
              <a:t> the </a:t>
            </a:r>
            <a:r>
              <a:rPr lang="en-US" sz="2100" baseline="30000" dirty="0"/>
              <a:t>8</a:t>
            </a:r>
            <a:r>
              <a:rPr lang="en-US" sz="2100" dirty="0"/>
              <a:t>Be state, it could alter the BBN thermonuclear reaction network by allowing for more beryllium burning.</a:t>
            </a:r>
            <a:endParaRPr lang="en-US" sz="1800" dirty="0"/>
          </a:p>
        </p:txBody>
      </p:sp>
      <p:grpSp>
        <p:nvGrpSpPr>
          <p:cNvPr id="117" name="Group 116">
            <a:extLst>
              <a:ext uri="{FF2B5EF4-FFF2-40B4-BE49-F238E27FC236}">
                <a16:creationId xmlns:a16="http://schemas.microsoft.com/office/drawing/2014/main" id="{7D8767B1-7B49-6771-EF8E-4A99538FDD0A}"/>
              </a:ext>
            </a:extLst>
          </p:cNvPr>
          <p:cNvGrpSpPr/>
          <p:nvPr/>
        </p:nvGrpSpPr>
        <p:grpSpPr>
          <a:xfrm>
            <a:off x="5511205" y="3796548"/>
            <a:ext cx="1332992" cy="1061117"/>
            <a:chOff x="6552255" y="4890299"/>
            <a:chExt cx="1777322" cy="1414823"/>
          </a:xfrm>
        </p:grpSpPr>
        <p:pic>
          <p:nvPicPr>
            <p:cNvPr id="102" name="Picture 101" descr="A picture containing text, pool ball&#10;&#10;Description automatically generated">
              <a:extLst>
                <a:ext uri="{FF2B5EF4-FFF2-40B4-BE49-F238E27FC236}">
                  <a16:creationId xmlns:a16="http://schemas.microsoft.com/office/drawing/2014/main" id="{1A2E3312-ED96-F748-2D6E-8B585304FFFA}"/>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6988693" y="5309970"/>
              <a:ext cx="653549" cy="556575"/>
            </a:xfrm>
            <a:prstGeom prst="rect">
              <a:avLst/>
            </a:prstGeom>
          </p:spPr>
        </p:pic>
        <p:pic>
          <p:nvPicPr>
            <p:cNvPr id="103" name="Picture 102" descr="A picture containing text, pool ball&#10;&#10;Description automatically generated">
              <a:extLst>
                <a:ext uri="{FF2B5EF4-FFF2-40B4-BE49-F238E27FC236}">
                  <a16:creationId xmlns:a16="http://schemas.microsoft.com/office/drawing/2014/main" id="{7331E392-2832-E3FF-0E38-792CF4FE08E4}"/>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7383689" y="5372865"/>
              <a:ext cx="653549" cy="556575"/>
            </a:xfrm>
            <a:prstGeom prst="rect">
              <a:avLst/>
            </a:prstGeom>
          </p:spPr>
        </p:pic>
        <p:pic>
          <p:nvPicPr>
            <p:cNvPr id="104" name="Picture 103" descr="A picture containing text, pool ball&#10;&#10;Description automatically generated">
              <a:extLst>
                <a:ext uri="{FF2B5EF4-FFF2-40B4-BE49-F238E27FC236}">
                  <a16:creationId xmlns:a16="http://schemas.microsoft.com/office/drawing/2014/main" id="{5DCB83A4-46E3-9DE3-1EED-B40B596F6074}"/>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759008" y="5263421"/>
              <a:ext cx="226013" cy="216934"/>
            </a:xfrm>
            <a:prstGeom prst="rect">
              <a:avLst/>
            </a:prstGeom>
          </p:spPr>
        </p:pic>
        <p:pic>
          <p:nvPicPr>
            <p:cNvPr id="105" name="Picture 104" descr="A picture containing text, pool ball&#10;&#10;Description automatically generated">
              <a:extLst>
                <a:ext uri="{FF2B5EF4-FFF2-40B4-BE49-F238E27FC236}">
                  <a16:creationId xmlns:a16="http://schemas.microsoft.com/office/drawing/2014/main" id="{3E855CB6-2D45-E2A3-140B-E795F61586B9}"/>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6667022" y="5666249"/>
              <a:ext cx="226013" cy="216934"/>
            </a:xfrm>
            <a:prstGeom prst="rect">
              <a:avLst/>
            </a:prstGeom>
          </p:spPr>
        </p:pic>
        <p:pic>
          <p:nvPicPr>
            <p:cNvPr id="106" name="Picture 105" descr="A picture containing text, pool ball&#10;&#10;Description automatically generated">
              <a:extLst>
                <a:ext uri="{FF2B5EF4-FFF2-40B4-BE49-F238E27FC236}">
                  <a16:creationId xmlns:a16="http://schemas.microsoft.com/office/drawing/2014/main" id="{DCA03267-2DEF-488C-6426-A9055F69D2D8}"/>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7148014" y="5883183"/>
              <a:ext cx="226013" cy="216934"/>
            </a:xfrm>
            <a:prstGeom prst="rect">
              <a:avLst/>
            </a:prstGeom>
          </p:spPr>
        </p:pic>
        <p:pic>
          <p:nvPicPr>
            <p:cNvPr id="107" name="Picture 106" descr="A picture containing text, pool ball&#10;&#10;Description automatically generated">
              <a:extLst>
                <a:ext uri="{FF2B5EF4-FFF2-40B4-BE49-F238E27FC236}">
                  <a16:creationId xmlns:a16="http://schemas.microsoft.com/office/drawing/2014/main" id="{965CFCCA-4A38-180F-8507-B0B002F1309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7753970" y="5858841"/>
              <a:ext cx="226013" cy="216934"/>
            </a:xfrm>
            <a:prstGeom prst="rect">
              <a:avLst/>
            </a:prstGeom>
          </p:spPr>
        </p:pic>
        <p:pic>
          <p:nvPicPr>
            <p:cNvPr id="108" name="Picture 107" descr="A picture containing text, pool ball&#10;&#10;Description automatically generated">
              <a:extLst>
                <a:ext uri="{FF2B5EF4-FFF2-40B4-BE49-F238E27FC236}">
                  <a16:creationId xmlns:a16="http://schemas.microsoft.com/office/drawing/2014/main" id="{939C224A-16E8-9208-B3BE-57C6F20B8F72}"/>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7804955" y="5117973"/>
              <a:ext cx="226013" cy="216934"/>
            </a:xfrm>
            <a:prstGeom prst="rect">
              <a:avLst/>
            </a:prstGeom>
          </p:spPr>
        </p:pic>
        <p:pic>
          <p:nvPicPr>
            <p:cNvPr id="109" name="Picture 108" descr="A picture containing text, pool ball&#10;&#10;Description automatically generated">
              <a:extLst>
                <a:ext uri="{FF2B5EF4-FFF2-40B4-BE49-F238E27FC236}">
                  <a16:creationId xmlns:a16="http://schemas.microsoft.com/office/drawing/2014/main" id="{E09E55F6-FC23-ACB2-8013-FFB00E8631F7}"/>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7148014" y="5100052"/>
              <a:ext cx="226013" cy="216934"/>
            </a:xfrm>
            <a:prstGeom prst="rect">
              <a:avLst/>
            </a:prstGeom>
          </p:spPr>
        </p:pic>
        <p:pic>
          <p:nvPicPr>
            <p:cNvPr id="110" name="Picture 109" descr="A picture containing text, pool ball&#10;&#10;Description automatically generated">
              <a:extLst>
                <a:ext uri="{FF2B5EF4-FFF2-40B4-BE49-F238E27FC236}">
                  <a16:creationId xmlns:a16="http://schemas.microsoft.com/office/drawing/2014/main" id="{1CEE04F6-6ED3-7F34-1253-96FCDFD3E266}"/>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552255" y="5875959"/>
              <a:ext cx="226013" cy="216934"/>
            </a:xfrm>
            <a:prstGeom prst="rect">
              <a:avLst/>
            </a:prstGeom>
          </p:spPr>
        </p:pic>
        <p:pic>
          <p:nvPicPr>
            <p:cNvPr id="111" name="Picture 110" descr="A picture containing text, pool ball&#10;&#10;Description automatically generated">
              <a:extLst>
                <a:ext uri="{FF2B5EF4-FFF2-40B4-BE49-F238E27FC236}">
                  <a16:creationId xmlns:a16="http://schemas.microsoft.com/office/drawing/2014/main" id="{D54B7FB0-28DB-755B-B9C7-E24C447E145F}"/>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6580343" y="5091103"/>
              <a:ext cx="226013" cy="216934"/>
            </a:xfrm>
            <a:prstGeom prst="rect">
              <a:avLst/>
            </a:prstGeom>
          </p:spPr>
        </p:pic>
        <p:pic>
          <p:nvPicPr>
            <p:cNvPr id="112" name="Picture 111" descr="A picture containing text, pool ball&#10;&#10;Description automatically generated">
              <a:extLst>
                <a:ext uri="{FF2B5EF4-FFF2-40B4-BE49-F238E27FC236}">
                  <a16:creationId xmlns:a16="http://schemas.microsoft.com/office/drawing/2014/main" id="{EBF85558-3082-A2BB-3B1B-E7D67DA400B4}"/>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056057" y="6088188"/>
              <a:ext cx="226013" cy="216934"/>
            </a:xfrm>
            <a:prstGeom prst="rect">
              <a:avLst/>
            </a:prstGeom>
          </p:spPr>
        </p:pic>
        <p:pic>
          <p:nvPicPr>
            <p:cNvPr id="113" name="Picture 112" descr="A picture containing text, pool ball&#10;&#10;Description automatically generated">
              <a:extLst>
                <a:ext uri="{FF2B5EF4-FFF2-40B4-BE49-F238E27FC236}">
                  <a16:creationId xmlns:a16="http://schemas.microsoft.com/office/drawing/2014/main" id="{139CFD60-588F-00F9-BF6A-1410861BAF54}"/>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63922" y="6010983"/>
              <a:ext cx="226013" cy="216934"/>
            </a:xfrm>
            <a:prstGeom prst="rect">
              <a:avLst/>
            </a:prstGeom>
          </p:spPr>
        </p:pic>
        <p:pic>
          <p:nvPicPr>
            <p:cNvPr id="114" name="Picture 113" descr="A picture containing text, pool ball&#10;&#10;Description automatically generated">
              <a:extLst>
                <a:ext uri="{FF2B5EF4-FFF2-40B4-BE49-F238E27FC236}">
                  <a16:creationId xmlns:a16="http://schemas.microsoft.com/office/drawing/2014/main" id="{CAC1C16B-7C8B-E0F7-6DC5-3782263EDF3A}"/>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055210" y="5091103"/>
              <a:ext cx="226013" cy="216934"/>
            </a:xfrm>
            <a:prstGeom prst="rect">
              <a:avLst/>
            </a:prstGeom>
          </p:spPr>
        </p:pic>
        <p:sp>
          <p:nvSpPr>
            <p:cNvPr id="115" name="TextBox 114">
              <a:extLst>
                <a:ext uri="{FF2B5EF4-FFF2-40B4-BE49-F238E27FC236}">
                  <a16:creationId xmlns:a16="http://schemas.microsoft.com/office/drawing/2014/main" id="{DA33FCF8-C95C-E5BA-02BA-E5513B9FF6B1}"/>
                </a:ext>
              </a:extLst>
            </p:cNvPr>
            <p:cNvSpPr txBox="1"/>
            <p:nvPr/>
          </p:nvSpPr>
          <p:spPr>
            <a:xfrm>
              <a:off x="8076930" y="5182199"/>
              <a:ext cx="252647" cy="553997"/>
            </a:xfrm>
            <a:prstGeom prst="rect">
              <a:avLst/>
            </a:prstGeom>
            <a:noFill/>
          </p:spPr>
          <p:txBody>
            <a:bodyPr wrap="square">
              <a:spAutoFit/>
            </a:bodyPr>
            <a:lstStyle/>
            <a:p>
              <a:endParaRPr lang="en-US" sz="2100" dirty="0">
                <a:solidFill>
                  <a:schemeClr val="accent2"/>
                </a:solidFill>
              </a:endParaRPr>
            </a:p>
          </p:txBody>
        </p:sp>
        <p:pic>
          <p:nvPicPr>
            <p:cNvPr id="116" name="Picture 115" descr="A picture containing text, pool ball&#10;&#10;Description automatically generated">
              <a:extLst>
                <a:ext uri="{FF2B5EF4-FFF2-40B4-BE49-F238E27FC236}">
                  <a16:creationId xmlns:a16="http://schemas.microsoft.com/office/drawing/2014/main" id="{3466CF47-08C1-3519-08EF-88F2B614B8A7}"/>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242717" y="4890299"/>
              <a:ext cx="226013" cy="216934"/>
            </a:xfrm>
            <a:prstGeom prst="rect">
              <a:avLst/>
            </a:prstGeom>
          </p:spPr>
        </p:pic>
      </p:grpSp>
      <p:grpSp>
        <p:nvGrpSpPr>
          <p:cNvPr id="134" name="Group 133">
            <a:extLst>
              <a:ext uri="{FF2B5EF4-FFF2-40B4-BE49-F238E27FC236}">
                <a16:creationId xmlns:a16="http://schemas.microsoft.com/office/drawing/2014/main" id="{90F9AAAC-C904-1AFE-B38C-766AAEB71241}"/>
              </a:ext>
            </a:extLst>
          </p:cNvPr>
          <p:cNvGrpSpPr/>
          <p:nvPr/>
        </p:nvGrpSpPr>
        <p:grpSpPr>
          <a:xfrm>
            <a:off x="4158770" y="3288846"/>
            <a:ext cx="1332990" cy="1061117"/>
            <a:chOff x="9322684" y="4770192"/>
            <a:chExt cx="1777320" cy="1414823"/>
          </a:xfrm>
        </p:grpSpPr>
        <p:pic>
          <p:nvPicPr>
            <p:cNvPr id="118" name="Picture 117" descr="A picture containing text, pool ball&#10;&#10;Description automatically generated">
              <a:extLst>
                <a:ext uri="{FF2B5EF4-FFF2-40B4-BE49-F238E27FC236}">
                  <a16:creationId xmlns:a16="http://schemas.microsoft.com/office/drawing/2014/main" id="{B670AB50-B943-A409-8919-6C43C59A47A7}"/>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9794835" y="5171067"/>
              <a:ext cx="653549" cy="556575"/>
            </a:xfrm>
            <a:prstGeom prst="rect">
              <a:avLst/>
            </a:prstGeom>
          </p:spPr>
        </p:pic>
        <p:grpSp>
          <p:nvGrpSpPr>
            <p:cNvPr id="119" name="Group 118">
              <a:extLst>
                <a:ext uri="{FF2B5EF4-FFF2-40B4-BE49-F238E27FC236}">
                  <a16:creationId xmlns:a16="http://schemas.microsoft.com/office/drawing/2014/main" id="{06244BE6-01E6-48FE-3792-A18DCA8E479A}"/>
                </a:ext>
              </a:extLst>
            </p:cNvPr>
            <p:cNvGrpSpPr/>
            <p:nvPr/>
          </p:nvGrpSpPr>
          <p:grpSpPr>
            <a:xfrm>
              <a:off x="9322684" y="4770192"/>
              <a:ext cx="1777320" cy="1414823"/>
              <a:chOff x="7913762" y="3784790"/>
              <a:chExt cx="1963302" cy="1562873"/>
            </a:xfrm>
          </p:grpSpPr>
          <p:pic>
            <p:nvPicPr>
              <p:cNvPr id="120" name="Picture 119" descr="A picture containing text, pool ball&#10;&#10;Description automatically generated">
                <a:extLst>
                  <a:ext uri="{FF2B5EF4-FFF2-40B4-BE49-F238E27FC236}">
                    <a16:creationId xmlns:a16="http://schemas.microsoft.com/office/drawing/2014/main" id="{13BD139F-2C65-D73F-D383-7C89AF751419}"/>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142150" y="4196956"/>
                <a:ext cx="249663" cy="239634"/>
              </a:xfrm>
              <a:prstGeom prst="rect">
                <a:avLst/>
              </a:prstGeom>
            </p:spPr>
          </p:pic>
          <p:pic>
            <p:nvPicPr>
              <p:cNvPr id="121" name="Picture 120" descr="A picture containing text, pool ball&#10;&#10;Description automatically generated">
                <a:extLst>
                  <a:ext uri="{FF2B5EF4-FFF2-40B4-BE49-F238E27FC236}">
                    <a16:creationId xmlns:a16="http://schemas.microsoft.com/office/drawing/2014/main" id="{AEBF4B7C-AB5A-83BC-EB4B-A31B5798554E}"/>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040538" y="4641937"/>
                <a:ext cx="249663" cy="239634"/>
              </a:xfrm>
              <a:prstGeom prst="rect">
                <a:avLst/>
              </a:prstGeom>
            </p:spPr>
          </p:pic>
          <p:pic>
            <p:nvPicPr>
              <p:cNvPr id="122" name="Picture 121" descr="A picture containing text, pool ball&#10;&#10;Description automatically generated">
                <a:extLst>
                  <a:ext uri="{FF2B5EF4-FFF2-40B4-BE49-F238E27FC236}">
                    <a16:creationId xmlns:a16="http://schemas.microsoft.com/office/drawing/2014/main" id="{7300558C-CC11-5CB0-3E83-F98D15CDE64C}"/>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571862" y="4881571"/>
                <a:ext cx="249663" cy="239634"/>
              </a:xfrm>
              <a:prstGeom prst="rect">
                <a:avLst/>
              </a:prstGeom>
            </p:spPr>
          </p:pic>
          <p:pic>
            <p:nvPicPr>
              <p:cNvPr id="123" name="Picture 122" descr="A picture containing text, pool ball&#10;&#10;Description automatically generated">
                <a:extLst>
                  <a:ext uri="{FF2B5EF4-FFF2-40B4-BE49-F238E27FC236}">
                    <a16:creationId xmlns:a16="http://schemas.microsoft.com/office/drawing/2014/main" id="{71351266-AFBE-F411-F9BF-11F48E93C267}"/>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998656" y="4641937"/>
                <a:ext cx="249663" cy="239634"/>
              </a:xfrm>
              <a:prstGeom prst="rect">
                <a:avLst/>
              </a:prstGeom>
            </p:spPr>
          </p:pic>
          <p:pic>
            <p:nvPicPr>
              <p:cNvPr id="124" name="Picture 123" descr="A picture containing text, pool ball&#10;&#10;Description automatically generated">
                <a:extLst>
                  <a:ext uri="{FF2B5EF4-FFF2-40B4-BE49-F238E27FC236}">
                    <a16:creationId xmlns:a16="http://schemas.microsoft.com/office/drawing/2014/main" id="{0908D681-522B-4A2D-1827-5EA5BC427B73}"/>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9030751" y="4113080"/>
                <a:ext cx="249663" cy="239634"/>
              </a:xfrm>
              <a:prstGeom prst="rect">
                <a:avLst/>
              </a:prstGeom>
            </p:spPr>
          </p:pic>
          <p:pic>
            <p:nvPicPr>
              <p:cNvPr id="125" name="Picture 124" descr="A picture containing text, pool ball&#10;&#10;Description automatically generated">
                <a:extLst>
                  <a:ext uri="{FF2B5EF4-FFF2-40B4-BE49-F238E27FC236}">
                    <a16:creationId xmlns:a16="http://schemas.microsoft.com/office/drawing/2014/main" id="{4145CAFD-EFA0-EF5F-A946-7E14CB237B47}"/>
                  </a:ext>
                </a:extLst>
              </p:cNvPr>
              <p:cNvPicPr>
                <a:picLocks noChangeAspect="1"/>
              </p:cNvPicPr>
              <p:nvPr/>
            </p:nvPicPr>
            <p:blipFill rotWithShape="1">
              <a:blip r:embed="rId2">
                <a:extLst>
                  <a:ext uri="{28A0092B-C50C-407E-A947-70E740481C1C}">
                    <a14:useLocalDpi xmlns:a14="http://schemas.microsoft.com/office/drawing/2010/main" val="0"/>
                  </a:ext>
                </a:extLst>
              </a:blip>
              <a:srcRect l="78679" b="42536"/>
              <a:stretch/>
            </p:blipFill>
            <p:spPr>
              <a:xfrm>
                <a:off x="8571862" y="4016492"/>
                <a:ext cx="249663" cy="239634"/>
              </a:xfrm>
              <a:prstGeom prst="rect">
                <a:avLst/>
              </a:prstGeom>
            </p:spPr>
          </p:pic>
          <p:pic>
            <p:nvPicPr>
              <p:cNvPr id="126" name="Picture 125" descr="A picture containing text, pool ball&#10;&#10;Description automatically generated">
                <a:extLst>
                  <a:ext uri="{FF2B5EF4-FFF2-40B4-BE49-F238E27FC236}">
                    <a16:creationId xmlns:a16="http://schemas.microsoft.com/office/drawing/2014/main" id="{A0DE6EF2-DC28-1B04-DA34-3E73B534217D}"/>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13762" y="4873591"/>
                <a:ext cx="249663" cy="239634"/>
              </a:xfrm>
              <a:prstGeom prst="rect">
                <a:avLst/>
              </a:prstGeom>
            </p:spPr>
          </p:pic>
          <p:pic>
            <p:nvPicPr>
              <p:cNvPr id="127" name="Picture 126" descr="A picture containing text, pool ball&#10;&#10;Description automatically generated">
                <a:extLst>
                  <a:ext uri="{FF2B5EF4-FFF2-40B4-BE49-F238E27FC236}">
                    <a16:creationId xmlns:a16="http://schemas.microsoft.com/office/drawing/2014/main" id="{12178C17-7AEA-540A-A2FE-720ED044C900}"/>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7944789" y="4006607"/>
                <a:ext cx="249663" cy="239634"/>
              </a:xfrm>
              <a:prstGeom prst="rect">
                <a:avLst/>
              </a:prstGeom>
            </p:spPr>
          </p:pic>
          <p:pic>
            <p:nvPicPr>
              <p:cNvPr id="128" name="Picture 127" descr="A picture containing text, pool ball&#10;&#10;Description automatically generated">
                <a:extLst>
                  <a:ext uri="{FF2B5EF4-FFF2-40B4-BE49-F238E27FC236}">
                    <a16:creationId xmlns:a16="http://schemas.microsoft.com/office/drawing/2014/main" id="{40431415-1947-2E1E-CA73-3C48B772DE91}"/>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470283" y="5108029"/>
                <a:ext cx="249663" cy="239634"/>
              </a:xfrm>
              <a:prstGeom prst="rect">
                <a:avLst/>
              </a:prstGeom>
            </p:spPr>
          </p:pic>
          <p:pic>
            <p:nvPicPr>
              <p:cNvPr id="129" name="Picture 128" descr="A picture containing text, pool ball&#10;&#10;Description automatically generated">
                <a:extLst>
                  <a:ext uri="{FF2B5EF4-FFF2-40B4-BE49-F238E27FC236}">
                    <a16:creationId xmlns:a16="http://schemas.microsoft.com/office/drawing/2014/main" id="{4482A5AC-20E7-FA5E-31B1-D245D06B9F81}"/>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230578" y="4810000"/>
                <a:ext cx="249663" cy="239634"/>
              </a:xfrm>
              <a:prstGeom prst="rect">
                <a:avLst/>
              </a:prstGeom>
            </p:spPr>
          </p:pic>
          <p:pic>
            <p:nvPicPr>
              <p:cNvPr id="130" name="Picture 129" descr="A picture containing text, pool ball&#10;&#10;Description automatically generated">
                <a:extLst>
                  <a:ext uri="{FF2B5EF4-FFF2-40B4-BE49-F238E27FC236}">
                    <a16:creationId xmlns:a16="http://schemas.microsoft.com/office/drawing/2014/main" id="{8674B9D9-45EB-D6F2-BCC7-CCF0E41E87F0}"/>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9307194" y="4083398"/>
                <a:ext cx="249663" cy="239634"/>
              </a:xfrm>
              <a:prstGeom prst="rect">
                <a:avLst/>
              </a:prstGeom>
            </p:spPr>
          </p:pic>
          <p:sp>
            <p:nvSpPr>
              <p:cNvPr id="131" name="TextBox 130">
                <a:extLst>
                  <a:ext uri="{FF2B5EF4-FFF2-40B4-BE49-F238E27FC236}">
                    <a16:creationId xmlns:a16="http://schemas.microsoft.com/office/drawing/2014/main" id="{392B7F64-DFD2-F2D2-F544-D6DAC9349D0B}"/>
                  </a:ext>
                </a:extLst>
              </p:cNvPr>
              <p:cNvSpPr txBox="1"/>
              <p:nvPr/>
            </p:nvSpPr>
            <p:spPr>
              <a:xfrm>
                <a:off x="9597981" y="4107235"/>
                <a:ext cx="279083" cy="611969"/>
              </a:xfrm>
              <a:prstGeom prst="rect">
                <a:avLst/>
              </a:prstGeom>
              <a:noFill/>
            </p:spPr>
            <p:txBody>
              <a:bodyPr wrap="square">
                <a:spAutoFit/>
              </a:bodyPr>
              <a:lstStyle/>
              <a:p>
                <a:endParaRPr lang="en-US" sz="2100" dirty="0">
                  <a:solidFill>
                    <a:schemeClr val="accent2"/>
                  </a:solidFill>
                </a:endParaRPr>
              </a:p>
            </p:txBody>
          </p:sp>
          <p:pic>
            <p:nvPicPr>
              <p:cNvPr id="132" name="Picture 131" descr="A picture containing text, pool ball&#10;&#10;Description automatically generated">
                <a:extLst>
                  <a:ext uri="{FF2B5EF4-FFF2-40B4-BE49-F238E27FC236}">
                    <a16:creationId xmlns:a16="http://schemas.microsoft.com/office/drawing/2014/main" id="{4A273EC8-5CBF-B140-9346-650E25040865}"/>
                  </a:ext>
                </a:extLst>
              </p:cNvPr>
              <p:cNvPicPr>
                <a:picLocks noChangeAspect="1"/>
              </p:cNvPicPr>
              <p:nvPr/>
            </p:nvPicPr>
            <p:blipFill rotWithShape="1">
              <a:blip r:embed="rId2">
                <a:extLst>
                  <a:ext uri="{28A0092B-C50C-407E-A947-70E740481C1C}">
                    <a14:useLocalDpi xmlns:a14="http://schemas.microsoft.com/office/drawing/2010/main" val="0"/>
                  </a:ext>
                </a:extLst>
              </a:blip>
              <a:srcRect l="60618" t="49845" r="18061" b="-7309"/>
              <a:stretch/>
            </p:blipFill>
            <p:spPr>
              <a:xfrm>
                <a:off x="8676475" y="3784790"/>
                <a:ext cx="249663" cy="239634"/>
              </a:xfrm>
              <a:prstGeom prst="rect">
                <a:avLst/>
              </a:prstGeom>
            </p:spPr>
          </p:pic>
        </p:grpSp>
      </p:grpSp>
      <p:sp>
        <p:nvSpPr>
          <p:cNvPr id="136" name="TextBox 135">
            <a:extLst>
              <a:ext uri="{FF2B5EF4-FFF2-40B4-BE49-F238E27FC236}">
                <a16:creationId xmlns:a16="http://schemas.microsoft.com/office/drawing/2014/main" id="{AB879029-7EDE-BD3D-DCC6-A379F4435BC4}"/>
              </a:ext>
            </a:extLst>
          </p:cNvPr>
          <p:cNvSpPr txBox="1"/>
          <p:nvPr/>
        </p:nvSpPr>
        <p:spPr>
          <a:xfrm>
            <a:off x="2160166" y="2646482"/>
            <a:ext cx="604070" cy="369332"/>
          </a:xfrm>
          <a:prstGeom prst="rect">
            <a:avLst/>
          </a:prstGeom>
          <a:noFill/>
        </p:spPr>
        <p:txBody>
          <a:bodyPr wrap="square">
            <a:spAutoFit/>
          </a:bodyPr>
          <a:lstStyle/>
          <a:p>
            <a:r>
              <a:rPr lang="en-US" sz="1800" baseline="30000" dirty="0"/>
              <a:t>8</a:t>
            </a:r>
            <a:r>
              <a:rPr lang="en-US" sz="1800" dirty="0"/>
              <a:t>Be</a:t>
            </a:r>
          </a:p>
        </p:txBody>
      </p:sp>
      <p:sp>
        <p:nvSpPr>
          <p:cNvPr id="137" name="TextBox 136">
            <a:extLst>
              <a:ext uri="{FF2B5EF4-FFF2-40B4-BE49-F238E27FC236}">
                <a16:creationId xmlns:a16="http://schemas.microsoft.com/office/drawing/2014/main" id="{3A456A2A-F6CD-3502-BE78-6B432EAB2779}"/>
              </a:ext>
            </a:extLst>
          </p:cNvPr>
          <p:cNvSpPr txBox="1"/>
          <p:nvPr/>
        </p:nvSpPr>
        <p:spPr>
          <a:xfrm>
            <a:off x="2554441" y="4076160"/>
            <a:ext cx="604070" cy="369332"/>
          </a:xfrm>
          <a:prstGeom prst="rect">
            <a:avLst/>
          </a:prstGeom>
          <a:noFill/>
        </p:spPr>
        <p:txBody>
          <a:bodyPr wrap="square">
            <a:spAutoFit/>
          </a:bodyPr>
          <a:lstStyle/>
          <a:p>
            <a:r>
              <a:rPr lang="en-US" sz="1800" baseline="30000" dirty="0"/>
              <a:t>4</a:t>
            </a:r>
            <a:r>
              <a:rPr lang="en-US" sz="1800" dirty="0"/>
              <a:t>He</a:t>
            </a:r>
          </a:p>
        </p:txBody>
      </p:sp>
      <p:sp>
        <p:nvSpPr>
          <p:cNvPr id="138" name="TextBox 137">
            <a:extLst>
              <a:ext uri="{FF2B5EF4-FFF2-40B4-BE49-F238E27FC236}">
                <a16:creationId xmlns:a16="http://schemas.microsoft.com/office/drawing/2014/main" id="{17A4A67C-ED1F-965F-B6F5-0A1AC9A17197}"/>
              </a:ext>
            </a:extLst>
          </p:cNvPr>
          <p:cNvSpPr txBox="1"/>
          <p:nvPr/>
        </p:nvSpPr>
        <p:spPr>
          <a:xfrm>
            <a:off x="-870" y="4130257"/>
            <a:ext cx="604070" cy="369332"/>
          </a:xfrm>
          <a:prstGeom prst="rect">
            <a:avLst/>
          </a:prstGeom>
          <a:noFill/>
        </p:spPr>
        <p:txBody>
          <a:bodyPr wrap="square">
            <a:spAutoFit/>
          </a:bodyPr>
          <a:lstStyle/>
          <a:p>
            <a:r>
              <a:rPr lang="en-US" sz="1800" baseline="30000" dirty="0"/>
              <a:t>4</a:t>
            </a:r>
            <a:r>
              <a:rPr lang="en-US" sz="1800" dirty="0"/>
              <a:t>He</a:t>
            </a:r>
          </a:p>
        </p:txBody>
      </p:sp>
      <p:grpSp>
        <p:nvGrpSpPr>
          <p:cNvPr id="141" name="Group 140">
            <a:extLst>
              <a:ext uri="{FF2B5EF4-FFF2-40B4-BE49-F238E27FC236}">
                <a16:creationId xmlns:a16="http://schemas.microsoft.com/office/drawing/2014/main" id="{3E288054-C6E4-E580-45A0-3036ADC24DFF}"/>
              </a:ext>
            </a:extLst>
          </p:cNvPr>
          <p:cNvGrpSpPr/>
          <p:nvPr/>
        </p:nvGrpSpPr>
        <p:grpSpPr>
          <a:xfrm>
            <a:off x="5121415" y="3851473"/>
            <a:ext cx="486270" cy="405540"/>
            <a:chOff x="6828553" y="5135297"/>
            <a:chExt cx="648360" cy="540720"/>
          </a:xfrm>
        </p:grpSpPr>
        <mc:AlternateContent xmlns:mc="http://schemas.openxmlformats.org/markup-compatibility/2006" xmlns:p14="http://schemas.microsoft.com/office/powerpoint/2010/main">
          <mc:Choice Requires="p14">
            <p:contentPart p14:bwMode="auto" r:id="rId11">
              <p14:nvContentPartPr>
                <p14:cNvPr id="139" name="Ink 138">
                  <a:extLst>
                    <a:ext uri="{FF2B5EF4-FFF2-40B4-BE49-F238E27FC236}">
                      <a16:creationId xmlns:a16="http://schemas.microsoft.com/office/drawing/2014/main" id="{C3B742BA-F8B0-4611-5481-BB31041F5264}"/>
                    </a:ext>
                  </a:extLst>
                </p14:cNvPr>
                <p14:cNvContentPartPr/>
                <p14:nvPr/>
              </p14:nvContentPartPr>
              <p14:xfrm>
                <a:off x="6828553" y="5135297"/>
                <a:ext cx="504000" cy="439920"/>
              </p14:xfrm>
            </p:contentPart>
          </mc:Choice>
          <mc:Fallback xmlns="">
            <p:pic>
              <p:nvPicPr>
                <p:cNvPr id="139" name="Ink 138">
                  <a:extLst>
                    <a:ext uri="{FF2B5EF4-FFF2-40B4-BE49-F238E27FC236}">
                      <a16:creationId xmlns:a16="http://schemas.microsoft.com/office/drawing/2014/main" id="{C3B742BA-F8B0-4611-5481-BB31041F5264}"/>
                    </a:ext>
                  </a:extLst>
                </p:cNvPr>
                <p:cNvPicPr/>
                <p:nvPr/>
              </p:nvPicPr>
              <p:blipFill>
                <a:blip r:embed="rId12"/>
                <a:stretch>
                  <a:fillRect/>
                </a:stretch>
              </p:blipFill>
              <p:spPr>
                <a:xfrm>
                  <a:off x="6810553" y="5117297"/>
                  <a:ext cx="539640" cy="47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0" name="Ink 139">
                  <a:extLst>
                    <a:ext uri="{FF2B5EF4-FFF2-40B4-BE49-F238E27FC236}">
                      <a16:creationId xmlns:a16="http://schemas.microsoft.com/office/drawing/2014/main" id="{A5AB6FDE-8048-D521-6085-366529CD6CAB}"/>
                    </a:ext>
                  </a:extLst>
                </p14:cNvPr>
                <p14:cNvContentPartPr/>
                <p14:nvPr/>
              </p14:nvContentPartPr>
              <p14:xfrm>
                <a:off x="7151473" y="5200097"/>
                <a:ext cx="325440" cy="475920"/>
              </p14:xfrm>
            </p:contentPart>
          </mc:Choice>
          <mc:Fallback xmlns="">
            <p:pic>
              <p:nvPicPr>
                <p:cNvPr id="140" name="Ink 139">
                  <a:extLst>
                    <a:ext uri="{FF2B5EF4-FFF2-40B4-BE49-F238E27FC236}">
                      <a16:creationId xmlns:a16="http://schemas.microsoft.com/office/drawing/2014/main" id="{A5AB6FDE-8048-D521-6085-366529CD6CAB}"/>
                    </a:ext>
                  </a:extLst>
                </p:cNvPr>
                <p:cNvPicPr/>
                <p:nvPr/>
              </p:nvPicPr>
              <p:blipFill>
                <a:blip r:embed="rId14"/>
                <a:stretch>
                  <a:fillRect/>
                </a:stretch>
              </p:blipFill>
              <p:spPr>
                <a:xfrm>
                  <a:off x="7133833" y="5182097"/>
                  <a:ext cx="361080" cy="511560"/>
                </a:xfrm>
                <a:prstGeom prst="rect">
                  <a:avLst/>
                </a:prstGeom>
              </p:spPr>
            </p:pic>
          </mc:Fallback>
        </mc:AlternateContent>
      </p:grpSp>
      <p:sp>
        <p:nvSpPr>
          <p:cNvPr id="145" name="TextBox 144">
            <a:extLst>
              <a:ext uri="{FF2B5EF4-FFF2-40B4-BE49-F238E27FC236}">
                <a16:creationId xmlns:a16="http://schemas.microsoft.com/office/drawing/2014/main" id="{A4CDE3DC-1524-5F20-0D7A-52004D89BCFC}"/>
              </a:ext>
            </a:extLst>
          </p:cNvPr>
          <p:cNvSpPr txBox="1"/>
          <p:nvPr/>
        </p:nvSpPr>
        <p:spPr>
          <a:xfrm>
            <a:off x="7853231" y="4039135"/>
            <a:ext cx="604070" cy="369332"/>
          </a:xfrm>
          <a:prstGeom prst="rect">
            <a:avLst/>
          </a:prstGeom>
          <a:noFill/>
        </p:spPr>
        <p:txBody>
          <a:bodyPr wrap="square">
            <a:spAutoFit/>
          </a:bodyPr>
          <a:lstStyle/>
          <a:p>
            <a:r>
              <a:rPr lang="en-US" sz="1800" baseline="30000" dirty="0"/>
              <a:t>12</a:t>
            </a:r>
            <a:r>
              <a:rPr lang="en-US" sz="1800" dirty="0"/>
              <a:t>C</a:t>
            </a:r>
          </a:p>
        </p:txBody>
      </p:sp>
      <p:sp>
        <p:nvSpPr>
          <p:cNvPr id="146" name="TextBox 145">
            <a:extLst>
              <a:ext uri="{FF2B5EF4-FFF2-40B4-BE49-F238E27FC236}">
                <a16:creationId xmlns:a16="http://schemas.microsoft.com/office/drawing/2014/main" id="{56DA0E1D-5CD5-E5F1-44C0-C3E3B4786B60}"/>
              </a:ext>
            </a:extLst>
          </p:cNvPr>
          <p:cNvSpPr txBox="1"/>
          <p:nvPr/>
        </p:nvSpPr>
        <p:spPr>
          <a:xfrm>
            <a:off x="3850655" y="3608622"/>
            <a:ext cx="604070" cy="369332"/>
          </a:xfrm>
          <a:prstGeom prst="rect">
            <a:avLst/>
          </a:prstGeom>
          <a:noFill/>
        </p:spPr>
        <p:txBody>
          <a:bodyPr wrap="square">
            <a:spAutoFit/>
          </a:bodyPr>
          <a:lstStyle/>
          <a:p>
            <a:r>
              <a:rPr lang="en-US" sz="1800" baseline="30000" dirty="0"/>
              <a:t>4</a:t>
            </a:r>
            <a:r>
              <a:rPr lang="en-US" sz="1800" dirty="0"/>
              <a:t>He</a:t>
            </a:r>
          </a:p>
        </p:txBody>
      </p:sp>
      <mc:AlternateContent xmlns:mc="http://schemas.openxmlformats.org/markup-compatibility/2006" xmlns:p14="http://schemas.microsoft.com/office/powerpoint/2010/main">
        <mc:Choice Requires="p14">
          <p:contentPart p14:bwMode="auto" r:id="rId15">
            <p14:nvContentPartPr>
              <p14:cNvPr id="147" name="Ink 146">
                <a:extLst>
                  <a:ext uri="{FF2B5EF4-FFF2-40B4-BE49-F238E27FC236}">
                    <a16:creationId xmlns:a16="http://schemas.microsoft.com/office/drawing/2014/main" id="{C59D91C4-E0E3-E261-DDA2-2BD91759F853}"/>
                  </a:ext>
                </a:extLst>
              </p14:cNvPr>
              <p14:cNvContentPartPr/>
              <p14:nvPr/>
            </p14:nvContentPartPr>
            <p14:xfrm>
              <a:off x="6989275" y="4280503"/>
              <a:ext cx="3240" cy="4590"/>
            </p14:xfrm>
          </p:contentPart>
        </mc:Choice>
        <mc:Fallback xmlns="">
          <p:pic>
            <p:nvPicPr>
              <p:cNvPr id="147" name="Ink 146">
                <a:extLst>
                  <a:ext uri="{FF2B5EF4-FFF2-40B4-BE49-F238E27FC236}">
                    <a16:creationId xmlns:a16="http://schemas.microsoft.com/office/drawing/2014/main" id="{C59D91C4-E0E3-E261-DDA2-2BD91759F853}"/>
                  </a:ext>
                </a:extLst>
              </p:cNvPr>
              <p:cNvPicPr/>
              <p:nvPr/>
            </p:nvPicPr>
            <p:blipFill>
              <a:blip r:embed="rId16"/>
              <a:stretch>
                <a:fillRect/>
              </a:stretch>
            </p:blipFill>
            <p:spPr>
              <a:xfrm>
                <a:off x="6971275" y="4264110"/>
                <a:ext cx="38880" cy="37048"/>
              </a:xfrm>
              <a:prstGeom prst="rect">
                <a:avLst/>
              </a:prstGeom>
            </p:spPr>
          </p:pic>
        </mc:Fallback>
      </mc:AlternateContent>
      <p:grpSp>
        <p:nvGrpSpPr>
          <p:cNvPr id="155" name="Group 154">
            <a:extLst>
              <a:ext uri="{FF2B5EF4-FFF2-40B4-BE49-F238E27FC236}">
                <a16:creationId xmlns:a16="http://schemas.microsoft.com/office/drawing/2014/main" id="{6CAE2B16-4454-5300-2933-C4630F5D6E68}"/>
              </a:ext>
            </a:extLst>
          </p:cNvPr>
          <p:cNvGrpSpPr/>
          <p:nvPr/>
        </p:nvGrpSpPr>
        <p:grpSpPr>
          <a:xfrm>
            <a:off x="6781645" y="3869023"/>
            <a:ext cx="753570" cy="652860"/>
            <a:chOff x="9042193" y="5158697"/>
            <a:chExt cx="1004760" cy="870480"/>
          </a:xfrm>
        </p:grpSpPr>
        <mc:AlternateContent xmlns:mc="http://schemas.openxmlformats.org/markup-compatibility/2006" xmlns:p14="http://schemas.microsoft.com/office/powerpoint/2010/main">
          <mc:Choice Requires="p14">
            <p:contentPart p14:bwMode="auto" r:id="rId17">
              <p14:nvContentPartPr>
                <p14:cNvPr id="152" name="Ink 151">
                  <a:extLst>
                    <a:ext uri="{FF2B5EF4-FFF2-40B4-BE49-F238E27FC236}">
                      <a16:creationId xmlns:a16="http://schemas.microsoft.com/office/drawing/2014/main" id="{8C15268A-6700-70CD-E519-99318386F383}"/>
                    </a:ext>
                  </a:extLst>
                </p14:cNvPr>
                <p14:cNvContentPartPr/>
                <p14:nvPr/>
              </p14:nvContentPartPr>
              <p14:xfrm>
                <a:off x="9042193" y="5334017"/>
                <a:ext cx="863280" cy="507960"/>
              </p14:xfrm>
            </p:contentPart>
          </mc:Choice>
          <mc:Fallback xmlns="">
            <p:pic>
              <p:nvPicPr>
                <p:cNvPr id="152" name="Ink 151">
                  <a:extLst>
                    <a:ext uri="{FF2B5EF4-FFF2-40B4-BE49-F238E27FC236}">
                      <a16:creationId xmlns:a16="http://schemas.microsoft.com/office/drawing/2014/main" id="{8C15268A-6700-70CD-E519-99318386F383}"/>
                    </a:ext>
                  </a:extLst>
                </p:cNvPr>
                <p:cNvPicPr/>
                <p:nvPr/>
              </p:nvPicPr>
              <p:blipFill>
                <a:blip r:embed="rId18"/>
                <a:stretch>
                  <a:fillRect/>
                </a:stretch>
              </p:blipFill>
              <p:spPr>
                <a:xfrm>
                  <a:off x="9024553" y="5316377"/>
                  <a:ext cx="898920"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3" name="Ink 152">
                  <a:extLst>
                    <a:ext uri="{FF2B5EF4-FFF2-40B4-BE49-F238E27FC236}">
                      <a16:creationId xmlns:a16="http://schemas.microsoft.com/office/drawing/2014/main" id="{F4E5F14E-4CB3-FC30-82F1-AC257DFBD95A}"/>
                    </a:ext>
                  </a:extLst>
                </p14:cNvPr>
                <p14:cNvContentPartPr/>
                <p14:nvPr/>
              </p14:nvContentPartPr>
              <p14:xfrm>
                <a:off x="9167473" y="5534897"/>
                <a:ext cx="658440" cy="398520"/>
              </p14:xfrm>
            </p:contentPart>
          </mc:Choice>
          <mc:Fallback xmlns="">
            <p:pic>
              <p:nvPicPr>
                <p:cNvPr id="153" name="Ink 152">
                  <a:extLst>
                    <a:ext uri="{FF2B5EF4-FFF2-40B4-BE49-F238E27FC236}">
                      <a16:creationId xmlns:a16="http://schemas.microsoft.com/office/drawing/2014/main" id="{F4E5F14E-4CB3-FC30-82F1-AC257DFBD95A}"/>
                    </a:ext>
                  </a:extLst>
                </p:cNvPr>
                <p:cNvPicPr/>
                <p:nvPr/>
              </p:nvPicPr>
              <p:blipFill>
                <a:blip r:embed="rId20"/>
                <a:stretch>
                  <a:fillRect/>
                </a:stretch>
              </p:blipFill>
              <p:spPr>
                <a:xfrm>
                  <a:off x="9149833" y="5516897"/>
                  <a:ext cx="69408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4" name="Ink 153">
                  <a:extLst>
                    <a:ext uri="{FF2B5EF4-FFF2-40B4-BE49-F238E27FC236}">
                      <a16:creationId xmlns:a16="http://schemas.microsoft.com/office/drawing/2014/main" id="{8AE3E78F-5804-DD8D-BF2E-87165B740F0B}"/>
                    </a:ext>
                  </a:extLst>
                </p14:cNvPr>
                <p14:cNvContentPartPr/>
                <p14:nvPr/>
              </p14:nvContentPartPr>
              <p14:xfrm>
                <a:off x="9479233" y="5158697"/>
                <a:ext cx="567720" cy="870480"/>
              </p14:xfrm>
            </p:contentPart>
          </mc:Choice>
          <mc:Fallback xmlns="">
            <p:pic>
              <p:nvPicPr>
                <p:cNvPr id="154" name="Ink 153">
                  <a:extLst>
                    <a:ext uri="{FF2B5EF4-FFF2-40B4-BE49-F238E27FC236}">
                      <a16:creationId xmlns:a16="http://schemas.microsoft.com/office/drawing/2014/main" id="{8AE3E78F-5804-DD8D-BF2E-87165B740F0B}"/>
                    </a:ext>
                  </a:extLst>
                </p:cNvPr>
                <p:cNvPicPr/>
                <p:nvPr/>
              </p:nvPicPr>
              <p:blipFill>
                <a:blip r:embed="rId22"/>
                <a:stretch>
                  <a:fillRect/>
                </a:stretch>
              </p:blipFill>
              <p:spPr>
                <a:xfrm>
                  <a:off x="9461593" y="5141057"/>
                  <a:ext cx="603360" cy="906120"/>
                </a:xfrm>
                <a:prstGeom prst="rect">
                  <a:avLst/>
                </a:prstGeom>
              </p:spPr>
            </p:pic>
          </mc:Fallback>
        </mc:AlternateContent>
      </p:grpSp>
      <p:grpSp>
        <p:nvGrpSpPr>
          <p:cNvPr id="156" name="Group 155">
            <a:extLst>
              <a:ext uri="{FF2B5EF4-FFF2-40B4-BE49-F238E27FC236}">
                <a16:creationId xmlns:a16="http://schemas.microsoft.com/office/drawing/2014/main" id="{C939D99D-B30A-EA4A-75E3-B1E3A561F34E}"/>
              </a:ext>
            </a:extLst>
          </p:cNvPr>
          <p:cNvGrpSpPr/>
          <p:nvPr/>
        </p:nvGrpSpPr>
        <p:grpSpPr>
          <a:xfrm>
            <a:off x="7838565" y="3580741"/>
            <a:ext cx="786409" cy="464603"/>
            <a:chOff x="6988693" y="5309970"/>
            <a:chExt cx="1048545" cy="619470"/>
          </a:xfrm>
        </p:grpSpPr>
        <p:pic>
          <p:nvPicPr>
            <p:cNvPr id="157" name="Picture 156" descr="A picture containing text, pool ball&#10;&#10;Description automatically generated">
              <a:extLst>
                <a:ext uri="{FF2B5EF4-FFF2-40B4-BE49-F238E27FC236}">
                  <a16:creationId xmlns:a16="http://schemas.microsoft.com/office/drawing/2014/main" id="{BA74CF5D-D459-6F69-CA1F-2CAF026821E5}"/>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6988693" y="5309970"/>
              <a:ext cx="653549" cy="556575"/>
            </a:xfrm>
            <a:prstGeom prst="rect">
              <a:avLst/>
            </a:prstGeom>
          </p:spPr>
        </p:pic>
        <p:pic>
          <p:nvPicPr>
            <p:cNvPr id="158" name="Picture 157" descr="A picture containing text, pool ball&#10;&#10;Description automatically generated">
              <a:extLst>
                <a:ext uri="{FF2B5EF4-FFF2-40B4-BE49-F238E27FC236}">
                  <a16:creationId xmlns:a16="http://schemas.microsoft.com/office/drawing/2014/main" id="{27D9204A-995C-C7F0-0AD7-80E8F1843723}"/>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7383689" y="5372865"/>
              <a:ext cx="653549" cy="556575"/>
            </a:xfrm>
            <a:prstGeom prst="rect">
              <a:avLst/>
            </a:prstGeom>
          </p:spPr>
        </p:pic>
      </p:grpSp>
      <p:pic>
        <p:nvPicPr>
          <p:cNvPr id="173" name="Picture 172" descr="A picture containing text, pool ball&#10;&#10;Description automatically generated">
            <a:extLst>
              <a:ext uri="{FF2B5EF4-FFF2-40B4-BE49-F238E27FC236}">
                <a16:creationId xmlns:a16="http://schemas.microsoft.com/office/drawing/2014/main" id="{E3301DCF-720C-C530-9EEC-18C99AA101C2}"/>
              </a:ext>
            </a:extLst>
          </p:cNvPr>
          <p:cNvPicPr>
            <a:picLocks noChangeAspect="1"/>
          </p:cNvPicPr>
          <p:nvPr/>
        </p:nvPicPr>
        <p:blipFill rotWithShape="1">
          <a:blip r:embed="rId2">
            <a:extLst>
              <a:ext uri="{28A0092B-C50C-407E-A947-70E740481C1C}">
                <a14:useLocalDpi xmlns:a14="http://schemas.microsoft.com/office/drawing/2010/main" val="0"/>
              </a:ext>
            </a:extLst>
          </a:blip>
          <a:srcRect r="63380" b="12430"/>
          <a:stretch/>
        </p:blipFill>
        <p:spPr>
          <a:xfrm>
            <a:off x="8031209" y="3359971"/>
            <a:ext cx="490162" cy="417431"/>
          </a:xfrm>
          <a:prstGeom prst="rect">
            <a:avLst/>
          </a:prstGeom>
        </p:spPr>
      </p:pic>
      <p:sp>
        <p:nvSpPr>
          <p:cNvPr id="174" name="TextBox 173">
            <a:extLst>
              <a:ext uri="{FF2B5EF4-FFF2-40B4-BE49-F238E27FC236}">
                <a16:creationId xmlns:a16="http://schemas.microsoft.com/office/drawing/2014/main" id="{C217184A-4FC2-68E2-B8BB-9D2C74D4D84A}"/>
              </a:ext>
            </a:extLst>
          </p:cNvPr>
          <p:cNvSpPr txBox="1"/>
          <p:nvPr/>
        </p:nvSpPr>
        <p:spPr>
          <a:xfrm>
            <a:off x="6178105" y="3606820"/>
            <a:ext cx="604070" cy="369332"/>
          </a:xfrm>
          <a:prstGeom prst="rect">
            <a:avLst/>
          </a:prstGeom>
          <a:noFill/>
        </p:spPr>
        <p:txBody>
          <a:bodyPr wrap="square">
            <a:spAutoFit/>
          </a:bodyPr>
          <a:lstStyle/>
          <a:p>
            <a:r>
              <a:rPr lang="en-US" sz="1800" baseline="30000" dirty="0"/>
              <a:t>8</a:t>
            </a:r>
            <a:r>
              <a:rPr lang="en-US" sz="1800" dirty="0"/>
              <a:t>Be</a:t>
            </a:r>
          </a:p>
        </p:txBody>
      </p:sp>
      <p:sp>
        <p:nvSpPr>
          <p:cNvPr id="13" name="TextBox 12">
            <a:extLst>
              <a:ext uri="{FF2B5EF4-FFF2-40B4-BE49-F238E27FC236}">
                <a16:creationId xmlns:a16="http://schemas.microsoft.com/office/drawing/2014/main" id="{09DDA078-72CB-BF5E-0605-F1BF00201783}"/>
              </a:ext>
            </a:extLst>
          </p:cNvPr>
          <p:cNvSpPr txBox="1"/>
          <p:nvPr/>
        </p:nvSpPr>
        <p:spPr>
          <a:xfrm>
            <a:off x="3745094" y="447375"/>
            <a:ext cx="4781588" cy="553998"/>
          </a:xfrm>
          <a:prstGeom prst="rect">
            <a:avLst/>
          </a:prstGeom>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b="1" i="1" dirty="0">
                <a:solidFill>
                  <a:srgbClr val="C00000"/>
                </a:solidFill>
              </a:rPr>
              <a:t>Could address tensions between predicted and measured primordial light element abundances for Z&gt;2 .</a:t>
            </a:r>
          </a:p>
        </p:txBody>
      </p:sp>
      <p:sp>
        <p:nvSpPr>
          <p:cNvPr id="16" name="Text Placeholder 2">
            <a:extLst>
              <a:ext uri="{FF2B5EF4-FFF2-40B4-BE49-F238E27FC236}">
                <a16:creationId xmlns:a16="http://schemas.microsoft.com/office/drawing/2014/main" id="{B9C89967-057C-0F17-8F8B-DCEAAA17DB54}"/>
              </a:ext>
            </a:extLst>
          </p:cNvPr>
          <p:cNvSpPr>
            <a:spLocks noGrp="1"/>
          </p:cNvSpPr>
          <p:nvPr>
            <p:ph type="body" idx="1"/>
          </p:nvPr>
        </p:nvSpPr>
        <p:spPr>
          <a:xfrm>
            <a:off x="259994" y="1023271"/>
            <a:ext cx="8520600" cy="1035509"/>
          </a:xfrm>
        </p:spPr>
        <p:txBody>
          <a:bodyPr/>
          <a:lstStyle/>
          <a:p>
            <a:pPr marL="114297" indent="0">
              <a:buNone/>
            </a:pPr>
            <a:r>
              <a:rPr lang="en-US" dirty="0"/>
              <a:t>Beryllium 8 is a state of two quasi-bound alpha particles that is partially stable. It is unbound by only </a:t>
            </a:r>
            <a:r>
              <a:rPr lang="en-US" b="1" dirty="0"/>
              <a:t>91.8 keV</a:t>
            </a:r>
            <a:r>
              <a:rPr lang="en-US" baseline="30000" dirty="0"/>
              <a:t>[1]</a:t>
            </a:r>
            <a:r>
              <a:rPr lang="en-US" dirty="0"/>
              <a:t>.</a:t>
            </a:r>
          </a:p>
        </p:txBody>
      </p:sp>
    </p:spTree>
    <p:extLst>
      <p:ext uri="{BB962C8B-B14F-4D97-AF65-F5344CB8AC3E}">
        <p14:creationId xmlns:p14="http://schemas.microsoft.com/office/powerpoint/2010/main" val="1352910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BEEA34-8B07-55A5-A3B8-FC5F7A1A4E40}"/>
              </a:ext>
            </a:extLst>
          </p:cNvPr>
          <p:cNvSpPr>
            <a:spLocks noGrp="1"/>
          </p:cNvSpPr>
          <p:nvPr>
            <p:ph type="body" idx="1"/>
          </p:nvPr>
        </p:nvSpPr>
        <p:spPr/>
        <p:txBody>
          <a:bodyPr>
            <a:normAutofit/>
          </a:bodyPr>
          <a:lstStyle/>
          <a:p>
            <a:pPr marL="114297" indent="0">
              <a:buNone/>
            </a:pPr>
            <a:r>
              <a:rPr lang="en-US" sz="1800" dirty="0"/>
              <a:t>The </a:t>
            </a:r>
            <a:r>
              <a:rPr lang="en-US" sz="1800" b="1" dirty="0"/>
              <a:t>full non-relativistic equilibrium distribution </a:t>
            </a:r>
            <a:r>
              <a:rPr lang="en-US" sz="1800" dirty="0"/>
              <a:t>includes a potential term that accounts for the energy change due to the rest frame potential (or equivalently uses the kinetic vs canonical momentum) to describe the rest energy [2, 3].</a:t>
            </a:r>
          </a:p>
        </p:txBody>
      </p:sp>
      <p:sp>
        <p:nvSpPr>
          <p:cNvPr id="4" name="Slide Number Placeholder 3">
            <a:extLst>
              <a:ext uri="{FF2B5EF4-FFF2-40B4-BE49-F238E27FC236}">
                <a16:creationId xmlns:a16="http://schemas.microsoft.com/office/drawing/2014/main" id="{D10AA1F1-27B6-C9AA-9D89-D1CAF919DEA5}"/>
              </a:ext>
            </a:extLst>
          </p:cNvPr>
          <p:cNvSpPr>
            <a:spLocks noGrp="1"/>
          </p:cNvSpPr>
          <p:nvPr>
            <p:ph type="sldNum" idx="12"/>
          </p:nvPr>
        </p:nvSpPr>
        <p:spPr/>
        <p:txBody>
          <a:bodyPr/>
          <a:lstStyle/>
          <a:p>
            <a:fld id="{00000000-1234-1234-1234-123412341234}" type="slidenum">
              <a:rPr lang="en" smtClean="0"/>
              <a:pPr/>
              <a:t>56</a:t>
            </a:fld>
            <a:endParaRPr lang="en"/>
          </a:p>
        </p:txBody>
      </p:sp>
      <p:pic>
        <p:nvPicPr>
          <p:cNvPr id="6" name="Picture 5">
            <a:extLst>
              <a:ext uri="{FF2B5EF4-FFF2-40B4-BE49-F238E27FC236}">
                <a16:creationId xmlns:a16="http://schemas.microsoft.com/office/drawing/2014/main" id="{9B3D15C4-4F73-320B-351C-752926FC32C6}"/>
              </a:ext>
            </a:extLst>
          </p:cNvPr>
          <p:cNvPicPr>
            <a:picLocks noChangeAspect="1"/>
          </p:cNvPicPr>
          <p:nvPr/>
        </p:nvPicPr>
        <p:blipFill>
          <a:blip r:embed="rId2"/>
          <a:stretch>
            <a:fillRect/>
          </a:stretch>
        </p:blipFill>
        <p:spPr>
          <a:xfrm>
            <a:off x="552584" y="2301343"/>
            <a:ext cx="2872475" cy="736757"/>
          </a:xfrm>
          <a:prstGeom prst="rect">
            <a:avLst/>
          </a:prstGeom>
        </p:spPr>
      </p:pic>
      <p:pic>
        <p:nvPicPr>
          <p:cNvPr id="8" name="Picture 7">
            <a:extLst>
              <a:ext uri="{FF2B5EF4-FFF2-40B4-BE49-F238E27FC236}">
                <a16:creationId xmlns:a16="http://schemas.microsoft.com/office/drawing/2014/main" id="{B784CEE8-0FC1-8969-0198-4BE5F9F0B777}"/>
              </a:ext>
            </a:extLst>
          </p:cNvPr>
          <p:cNvPicPr>
            <a:picLocks noChangeAspect="1"/>
          </p:cNvPicPr>
          <p:nvPr/>
        </p:nvPicPr>
        <p:blipFill>
          <a:blip r:embed="rId3"/>
          <a:stretch>
            <a:fillRect/>
          </a:stretch>
        </p:blipFill>
        <p:spPr>
          <a:xfrm>
            <a:off x="4439835" y="2187626"/>
            <a:ext cx="4392466" cy="768248"/>
          </a:xfrm>
          <a:prstGeom prst="rect">
            <a:avLst/>
          </a:prstGeom>
        </p:spPr>
      </p:pic>
      <p:sp>
        <p:nvSpPr>
          <p:cNvPr id="9" name="Arrow: Right 8">
            <a:extLst>
              <a:ext uri="{FF2B5EF4-FFF2-40B4-BE49-F238E27FC236}">
                <a16:creationId xmlns:a16="http://schemas.microsoft.com/office/drawing/2014/main" id="{FE53E75B-327C-388E-72B2-A39AC8796F9C}"/>
              </a:ext>
            </a:extLst>
          </p:cNvPr>
          <p:cNvSpPr/>
          <p:nvPr/>
        </p:nvSpPr>
        <p:spPr>
          <a:xfrm>
            <a:off x="3561962" y="2501771"/>
            <a:ext cx="783771" cy="33590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50"/>
          </a:p>
        </p:txBody>
      </p:sp>
      <p:cxnSp>
        <p:nvCxnSpPr>
          <p:cNvPr id="11" name="Straight Connector 10">
            <a:extLst>
              <a:ext uri="{FF2B5EF4-FFF2-40B4-BE49-F238E27FC236}">
                <a16:creationId xmlns:a16="http://schemas.microsoft.com/office/drawing/2014/main" id="{A3B03E12-7FE4-B7E5-E67E-BD4CD4472953}"/>
              </a:ext>
            </a:extLst>
          </p:cNvPr>
          <p:cNvCxnSpPr/>
          <p:nvPr/>
        </p:nvCxnSpPr>
        <p:spPr>
          <a:xfrm>
            <a:off x="6913984" y="2687213"/>
            <a:ext cx="1459075" cy="0"/>
          </a:xfrm>
          <a:prstGeom prst="line">
            <a:avLst/>
          </a:prstGeom>
        </p:spPr>
        <p:style>
          <a:lnRef idx="3">
            <a:schemeClr val="accent2"/>
          </a:lnRef>
          <a:fillRef idx="0">
            <a:schemeClr val="accent2"/>
          </a:fillRef>
          <a:effectRef idx="2">
            <a:schemeClr val="accent2"/>
          </a:effectRef>
          <a:fontRef idx="minor">
            <a:schemeClr val="tx1"/>
          </a:fontRef>
        </p:style>
      </p:cxnSp>
      <p:sp>
        <p:nvSpPr>
          <p:cNvPr id="15" name="Title 1">
            <a:extLst>
              <a:ext uri="{FF2B5EF4-FFF2-40B4-BE49-F238E27FC236}">
                <a16:creationId xmlns:a16="http://schemas.microsoft.com/office/drawing/2014/main" id="{807A5CD6-572B-A01E-62E1-F62C63D1C359}"/>
              </a:ext>
            </a:extLst>
          </p:cNvPr>
          <p:cNvSpPr>
            <a:spLocks noGrp="1"/>
          </p:cNvSpPr>
          <p:nvPr>
            <p:ph type="title"/>
          </p:nvPr>
        </p:nvSpPr>
        <p:spPr>
          <a:xfrm>
            <a:off x="311700" y="445025"/>
            <a:ext cx="8520600" cy="572700"/>
          </a:xfrm>
        </p:spPr>
        <p:txBody>
          <a:bodyPr>
            <a:normAutofit fontScale="90000"/>
          </a:bodyPr>
          <a:lstStyle/>
          <a:p>
            <a:r>
              <a:rPr lang="en-US" dirty="0"/>
              <a:t>Strong Field Equilibrium Distribution</a:t>
            </a:r>
          </a:p>
        </p:txBody>
      </p:sp>
      <p:sp>
        <p:nvSpPr>
          <p:cNvPr id="2" name="TextBox 1">
            <a:extLst>
              <a:ext uri="{FF2B5EF4-FFF2-40B4-BE49-F238E27FC236}">
                <a16:creationId xmlns:a16="http://schemas.microsoft.com/office/drawing/2014/main" id="{0D55D258-9DBA-2885-D836-9ECE69072A4C}"/>
              </a:ext>
            </a:extLst>
          </p:cNvPr>
          <p:cNvSpPr txBox="1"/>
          <p:nvPr/>
        </p:nvSpPr>
        <p:spPr>
          <a:xfrm>
            <a:off x="258925" y="4576665"/>
            <a:ext cx="8068646" cy="577081"/>
          </a:xfrm>
          <a:prstGeom prst="rect">
            <a:avLst/>
          </a:prstGeom>
          <a:noFill/>
        </p:spPr>
        <p:txBody>
          <a:bodyPr wrap="square" rtlCol="0">
            <a:spAutoFit/>
          </a:bodyPr>
          <a:lstStyle/>
          <a:p>
            <a:r>
              <a:rPr lang="en-US" sz="1050" dirty="0">
                <a:latin typeface="Arial" panose="020B0604020202020204" pitchFamily="34" charset="0"/>
              </a:rPr>
              <a:t>[2] R. Hakim ”Relativistic Perfect Gas in an External Force </a:t>
            </a:r>
            <a:r>
              <a:rPr lang="en-US" sz="1050" dirty="0" err="1">
                <a:latin typeface="Arial" panose="020B0604020202020204" pitchFamily="34" charset="0"/>
              </a:rPr>
              <a:t>Field,”Phys</a:t>
            </a:r>
            <a:r>
              <a:rPr lang="en-US" sz="1050" dirty="0">
                <a:latin typeface="Arial" panose="020B0604020202020204" pitchFamily="34" charset="0"/>
              </a:rPr>
              <a:t>. Rev. 162, 128 (1967) doi:10.1103/PhysRev.162.128</a:t>
            </a:r>
            <a:br>
              <a:rPr lang="en-US" sz="1050" dirty="0"/>
            </a:br>
            <a:r>
              <a:rPr lang="en-US" sz="1050" dirty="0">
                <a:latin typeface="Arial" panose="020B0604020202020204" pitchFamily="34" charset="0"/>
              </a:rPr>
              <a:t>[3] S. R. De Groot, W. A. Van Leeuwen and C. G. Van </a:t>
            </a:r>
            <a:r>
              <a:rPr lang="en-US" sz="1050" dirty="0" err="1">
                <a:latin typeface="Arial" panose="020B0604020202020204" pitchFamily="34" charset="0"/>
              </a:rPr>
              <a:t>Weert</a:t>
            </a:r>
            <a:r>
              <a:rPr lang="en-US" sz="1050" dirty="0">
                <a:latin typeface="Arial" panose="020B0604020202020204" pitchFamily="34" charset="0"/>
              </a:rPr>
              <a:t>, Relativistic Kinetic Theory. Principles and Applications,</a:t>
            </a:r>
            <a:br>
              <a:rPr lang="en-US" sz="1050" dirty="0"/>
            </a:br>
            <a:r>
              <a:rPr lang="en-US" sz="1050" dirty="0"/>
              <a:t>      </a:t>
            </a:r>
            <a:r>
              <a:rPr lang="en-US" sz="1050" dirty="0">
                <a:latin typeface="Arial" panose="020B0604020202020204" pitchFamily="34" charset="0"/>
              </a:rPr>
              <a:t>North-Holland Publishing Company (1980)</a:t>
            </a:r>
            <a:endParaRPr lang="en-US" sz="105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1ADCF9-0498-E16F-8833-96232DE5F548}"/>
                  </a:ext>
                </a:extLst>
              </p:cNvPr>
              <p:cNvSpPr txBox="1"/>
              <p:nvPr/>
            </p:nvSpPr>
            <p:spPr>
              <a:xfrm>
                <a:off x="468863" y="3038099"/>
                <a:ext cx="8933856" cy="369332"/>
              </a:xfrm>
              <a:prstGeom prst="rect">
                <a:avLst/>
              </a:prstGeom>
              <a:noFill/>
            </p:spPr>
            <p:txBody>
              <a:bodyPr wrap="none" rtlCol="0">
                <a:spAutoFit/>
              </a:bodyPr>
              <a:lstStyle/>
              <a:p>
                <a:r>
                  <a:rPr lang="en-US" sz="1800" dirty="0"/>
                  <a:t>The one particle distrubution function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𝑓</m:t>
                        </m:r>
                      </m:e>
                      <m:sup>
                        <m:r>
                          <a:rPr lang="en-US" sz="1800" i="1">
                            <a:latin typeface="Cambria Math" panose="02040503050406030204" pitchFamily="18" charset="0"/>
                          </a:rPr>
                          <m:t>𝑒𝑞</m:t>
                        </m:r>
                      </m:sup>
                    </m:sSup>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𝑝</m:t>
                    </m:r>
                    <m:r>
                      <a:rPr lang="en-US" sz="1800" i="1">
                        <a:latin typeface="Cambria Math" panose="02040503050406030204" pitchFamily="18" charset="0"/>
                      </a:rPr>
                      <m:t>)</m:t>
                    </m:r>
                  </m:oMath>
                </a14:m>
                <a:r>
                  <a:rPr lang="en-US" sz="1800" dirty="0"/>
                  <a:t> Solves the Vlasov-Boltzmann equation</a:t>
                </a:r>
              </a:p>
            </p:txBody>
          </p:sp>
        </mc:Choice>
        <mc:Fallback xmlns="">
          <p:sp>
            <p:nvSpPr>
              <p:cNvPr id="5" name="TextBox 4">
                <a:extLst>
                  <a:ext uri="{FF2B5EF4-FFF2-40B4-BE49-F238E27FC236}">
                    <a16:creationId xmlns:a16="http://schemas.microsoft.com/office/drawing/2014/main" id="{411ADCF9-0498-E16F-8833-96232DE5F548}"/>
                  </a:ext>
                </a:extLst>
              </p:cNvPr>
              <p:cNvSpPr txBox="1">
                <a:spLocks noRot="1" noChangeAspect="1" noMove="1" noResize="1" noEditPoints="1" noAdjustHandles="1" noChangeArrowheads="1" noChangeShapeType="1" noTextEdit="1"/>
              </p:cNvSpPr>
              <p:nvPr/>
            </p:nvSpPr>
            <p:spPr>
              <a:xfrm>
                <a:off x="468863" y="3038099"/>
                <a:ext cx="8933856" cy="369332"/>
              </a:xfrm>
              <a:prstGeom prst="rect">
                <a:avLst/>
              </a:prstGeom>
              <a:blipFill>
                <a:blip r:embed="rId4"/>
                <a:stretch>
                  <a:fillRect l="-614" t="-8197" b="-24590"/>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79798615-80B6-3887-B492-28D839F725AF}"/>
              </a:ext>
            </a:extLst>
          </p:cNvPr>
          <p:cNvPicPr>
            <a:picLocks noChangeAspect="1"/>
          </p:cNvPicPr>
          <p:nvPr/>
        </p:nvPicPr>
        <p:blipFill>
          <a:blip r:embed="rId5"/>
          <a:stretch>
            <a:fillRect/>
          </a:stretch>
        </p:blipFill>
        <p:spPr>
          <a:xfrm>
            <a:off x="1546178" y="3537686"/>
            <a:ext cx="5787312" cy="752096"/>
          </a:xfrm>
          <a:prstGeom prst="rect">
            <a:avLst/>
          </a:prstGeom>
        </p:spPr>
      </p:pic>
    </p:spTree>
    <p:extLst>
      <p:ext uri="{BB962C8B-B14F-4D97-AF65-F5344CB8AC3E}">
        <p14:creationId xmlns:p14="http://schemas.microsoft.com/office/powerpoint/2010/main" val="403359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185737" y="246254"/>
            <a:ext cx="8520600" cy="572700"/>
          </a:xfrm>
        </p:spPr>
        <p:txBody>
          <a:bodyPr>
            <a:normAutofit fontScale="90000"/>
          </a:bodyPr>
          <a:lstStyle/>
          <a:p>
            <a:r>
              <a:rPr lang="en-US" dirty="0"/>
              <a:t>The Poisson Boltzmann Equation</a:t>
            </a:r>
          </a:p>
        </p:txBody>
      </p:sp>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8520600" cy="3734677"/>
          </a:xfrm>
        </p:spPr>
        <p:txBody>
          <a:bodyPr>
            <a:normAutofit/>
          </a:bodyPr>
          <a:lstStyle/>
          <a:p>
            <a:pPr marL="114297" indent="0">
              <a:buNone/>
            </a:pPr>
            <a:r>
              <a:rPr lang="en-US" sz="1800" dirty="0"/>
              <a:t>We would like to find how the </a:t>
            </a:r>
            <a:r>
              <a:rPr lang="en-US" sz="1800" b="1" dirty="0"/>
              <a:t>induced equilibrium charge density </a:t>
            </a:r>
            <a:r>
              <a:rPr lang="en-US" sz="1800" dirty="0"/>
              <a:t>around light nuclei screens the electromagnetic potential during BBN. This can be done by solving the </a:t>
            </a:r>
            <a:r>
              <a:rPr lang="en-US" sz="1800" b="1" dirty="0"/>
              <a:t>Poisson equation </a:t>
            </a:r>
            <a:r>
              <a:rPr lang="en-US" sz="1800" dirty="0"/>
              <a:t>for the induced polarization charge and the external charge of the light nuclei</a:t>
            </a:r>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57</a:t>
            </a:fld>
            <a:endParaRPr lang="en"/>
          </a:p>
        </p:txBody>
      </p:sp>
      <p:pic>
        <p:nvPicPr>
          <p:cNvPr id="6" name="Picture 5">
            <a:extLst>
              <a:ext uri="{FF2B5EF4-FFF2-40B4-BE49-F238E27FC236}">
                <a16:creationId xmlns:a16="http://schemas.microsoft.com/office/drawing/2014/main" id="{5B13AA8B-1103-3595-3980-D29627BE1187}"/>
              </a:ext>
            </a:extLst>
          </p:cNvPr>
          <p:cNvPicPr>
            <a:picLocks noChangeAspect="1"/>
          </p:cNvPicPr>
          <p:nvPr/>
        </p:nvPicPr>
        <p:blipFill>
          <a:blip r:embed="rId2"/>
          <a:stretch>
            <a:fillRect/>
          </a:stretch>
        </p:blipFill>
        <p:spPr>
          <a:xfrm>
            <a:off x="311700" y="2342925"/>
            <a:ext cx="4532333" cy="641816"/>
          </a:xfrm>
          <a:prstGeom prst="rect">
            <a:avLst/>
          </a:prstGeom>
        </p:spPr>
      </p:pic>
      <p:pic>
        <p:nvPicPr>
          <p:cNvPr id="8" name="Picture 7">
            <a:extLst>
              <a:ext uri="{FF2B5EF4-FFF2-40B4-BE49-F238E27FC236}">
                <a16:creationId xmlns:a16="http://schemas.microsoft.com/office/drawing/2014/main" id="{AED07213-8229-65E4-52E4-9B7FEAB0C9AE}"/>
              </a:ext>
            </a:extLst>
          </p:cNvPr>
          <p:cNvPicPr>
            <a:picLocks noChangeAspect="1"/>
          </p:cNvPicPr>
          <p:nvPr/>
        </p:nvPicPr>
        <p:blipFill>
          <a:blip r:embed="rId3"/>
          <a:stretch>
            <a:fillRect/>
          </a:stretch>
        </p:blipFill>
        <p:spPr>
          <a:xfrm>
            <a:off x="6214452" y="2284457"/>
            <a:ext cx="2369406" cy="708767"/>
          </a:xfrm>
          <a:prstGeom prst="rect">
            <a:avLst/>
          </a:prstGeom>
        </p:spPr>
      </p:pic>
      <p:sp>
        <p:nvSpPr>
          <p:cNvPr id="9" name="TextBox 8">
            <a:extLst>
              <a:ext uri="{FF2B5EF4-FFF2-40B4-BE49-F238E27FC236}">
                <a16:creationId xmlns:a16="http://schemas.microsoft.com/office/drawing/2014/main" id="{10337F2B-076D-DC9C-0E48-3B6650675AFD}"/>
              </a:ext>
            </a:extLst>
          </p:cNvPr>
          <p:cNvSpPr txBox="1"/>
          <p:nvPr/>
        </p:nvSpPr>
        <p:spPr>
          <a:xfrm>
            <a:off x="5196422" y="2495891"/>
            <a:ext cx="1752989" cy="369332"/>
          </a:xfrm>
          <a:prstGeom prst="rect">
            <a:avLst/>
          </a:prstGeom>
          <a:noFill/>
        </p:spPr>
        <p:txBody>
          <a:bodyPr wrap="square" rtlCol="0">
            <a:spAutoFit/>
          </a:bodyPr>
          <a:lstStyle/>
          <a:p>
            <a:r>
              <a:rPr lang="en-US" sz="1800" dirty="0"/>
              <a:t>Where</a:t>
            </a:r>
            <a:endParaRPr lang="en-US" sz="1050" dirty="0"/>
          </a:p>
        </p:txBody>
      </p:sp>
      <p:sp>
        <p:nvSpPr>
          <p:cNvPr id="10" name="TextBox 9">
            <a:extLst>
              <a:ext uri="{FF2B5EF4-FFF2-40B4-BE49-F238E27FC236}">
                <a16:creationId xmlns:a16="http://schemas.microsoft.com/office/drawing/2014/main" id="{E212D80E-367C-C3E3-91F2-828FC52589D4}"/>
              </a:ext>
            </a:extLst>
          </p:cNvPr>
          <p:cNvSpPr txBox="1"/>
          <p:nvPr/>
        </p:nvSpPr>
        <p:spPr>
          <a:xfrm>
            <a:off x="577331" y="3130541"/>
            <a:ext cx="6697047" cy="369332"/>
          </a:xfrm>
          <a:prstGeom prst="rect">
            <a:avLst/>
          </a:prstGeom>
          <a:noFill/>
        </p:spPr>
        <p:txBody>
          <a:bodyPr wrap="square" rtlCol="0">
            <a:spAutoFit/>
          </a:bodyPr>
          <a:lstStyle/>
          <a:p>
            <a:r>
              <a:rPr lang="en-US" sz="1800" u="sng" dirty="0"/>
              <a:t>Nonlinear Poisson Boltzmann equation</a:t>
            </a:r>
          </a:p>
        </p:txBody>
      </p:sp>
      <p:sp>
        <p:nvSpPr>
          <p:cNvPr id="12" name="Rectangle 11">
            <a:extLst>
              <a:ext uri="{FF2B5EF4-FFF2-40B4-BE49-F238E27FC236}">
                <a16:creationId xmlns:a16="http://schemas.microsoft.com/office/drawing/2014/main" id="{4842DA24-2F2A-A4EE-8615-67E08677F771}"/>
              </a:ext>
            </a:extLst>
          </p:cNvPr>
          <p:cNvSpPr/>
          <p:nvPr/>
        </p:nvSpPr>
        <p:spPr>
          <a:xfrm>
            <a:off x="566835" y="3523099"/>
            <a:ext cx="7164436" cy="9380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1" name="Picture 20">
            <a:extLst>
              <a:ext uri="{FF2B5EF4-FFF2-40B4-BE49-F238E27FC236}">
                <a16:creationId xmlns:a16="http://schemas.microsoft.com/office/drawing/2014/main" id="{D1FC0CA7-4EF0-A72C-1D4B-55BC56AED27A}"/>
              </a:ext>
            </a:extLst>
          </p:cNvPr>
          <p:cNvPicPr>
            <a:picLocks noChangeAspect="1"/>
          </p:cNvPicPr>
          <p:nvPr/>
        </p:nvPicPr>
        <p:blipFill>
          <a:blip r:embed="rId4"/>
          <a:stretch>
            <a:fillRect/>
          </a:stretch>
        </p:blipFill>
        <p:spPr>
          <a:xfrm>
            <a:off x="703003" y="3614106"/>
            <a:ext cx="6715782" cy="755103"/>
          </a:xfrm>
          <a:prstGeom prst="rect">
            <a:avLst/>
          </a:prstGeom>
        </p:spPr>
      </p:pic>
      <p:sp>
        <p:nvSpPr>
          <p:cNvPr id="5" name="TextBox 4">
            <a:extLst>
              <a:ext uri="{FF2B5EF4-FFF2-40B4-BE49-F238E27FC236}">
                <a16:creationId xmlns:a16="http://schemas.microsoft.com/office/drawing/2014/main" id="{E8181AEF-13B0-F15D-C1B3-C66E541E99D1}"/>
              </a:ext>
            </a:extLst>
          </p:cNvPr>
          <p:cNvSpPr txBox="1"/>
          <p:nvPr/>
        </p:nvSpPr>
        <p:spPr>
          <a:xfrm>
            <a:off x="1147665" y="4695631"/>
            <a:ext cx="4503187" cy="253916"/>
          </a:xfrm>
          <a:prstGeom prst="rect">
            <a:avLst/>
          </a:prstGeom>
          <a:noFill/>
        </p:spPr>
        <p:txBody>
          <a:bodyPr wrap="square" rtlCol="0">
            <a:spAutoFit/>
          </a:bodyPr>
          <a:lstStyle/>
          <a:p>
            <a:r>
              <a:rPr lang="en-US" sz="1050" i="1" dirty="0"/>
              <a:t>Positive feedback between induced charge and the potential </a:t>
            </a:r>
          </a:p>
        </p:txBody>
      </p:sp>
      <p:cxnSp>
        <p:nvCxnSpPr>
          <p:cNvPr id="11" name="Straight Arrow Connector 10">
            <a:extLst>
              <a:ext uri="{FF2B5EF4-FFF2-40B4-BE49-F238E27FC236}">
                <a16:creationId xmlns:a16="http://schemas.microsoft.com/office/drawing/2014/main" id="{9C2B1F84-7980-A8FA-2D1A-022CEF8BC847}"/>
              </a:ext>
            </a:extLst>
          </p:cNvPr>
          <p:cNvCxnSpPr>
            <a:cxnSpLocks/>
          </p:cNvCxnSpPr>
          <p:nvPr/>
        </p:nvCxnSpPr>
        <p:spPr>
          <a:xfrm flipV="1">
            <a:off x="4902071" y="4188278"/>
            <a:ext cx="384888" cy="521249"/>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1D58314A-AC80-FFE5-46E0-A0D4A0A85431}"/>
              </a:ext>
            </a:extLst>
          </p:cNvPr>
          <p:cNvSpPr txBox="1"/>
          <p:nvPr/>
        </p:nvSpPr>
        <p:spPr>
          <a:xfrm>
            <a:off x="6151207" y="3250552"/>
            <a:ext cx="2061783" cy="253916"/>
          </a:xfrm>
          <a:prstGeom prst="rect">
            <a:avLst/>
          </a:prstGeom>
          <a:noFill/>
        </p:spPr>
        <p:txBody>
          <a:bodyPr wrap="none" rtlCol="0">
            <a:spAutoFit/>
          </a:bodyPr>
          <a:lstStyle/>
          <a:p>
            <a:r>
              <a:rPr lang="en-US" sz="1050" i="1" dirty="0"/>
              <a:t>Needs to be solved numerically</a:t>
            </a:r>
          </a:p>
        </p:txBody>
      </p:sp>
    </p:spTree>
    <p:extLst>
      <p:ext uri="{BB962C8B-B14F-4D97-AF65-F5344CB8AC3E}">
        <p14:creationId xmlns:p14="http://schemas.microsoft.com/office/powerpoint/2010/main" val="570115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48719" y="316233"/>
            <a:ext cx="8520600" cy="572700"/>
          </a:xfrm>
        </p:spPr>
        <p:txBody>
          <a:bodyPr>
            <a:normAutofit fontScale="90000"/>
          </a:bodyPr>
          <a:lstStyle/>
          <a:p>
            <a:r>
              <a:rPr lang="en-US" dirty="0"/>
              <a:t>Method of Numerical Solution – First Step</a:t>
            </a:r>
          </a:p>
        </p:txBody>
      </p:sp>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8520600" cy="3734677"/>
          </a:xfrm>
        </p:spPr>
        <p:txBody>
          <a:bodyPr>
            <a:normAutofit/>
          </a:bodyPr>
          <a:lstStyle/>
          <a:p>
            <a:pPr marL="114297" indent="0">
              <a:buNone/>
            </a:pPr>
            <a:r>
              <a:rPr lang="en-US" sz="1800" dirty="0"/>
              <a:t>Start integration at </a:t>
            </a:r>
            <a:r>
              <a:rPr lang="en-US" sz="1800" b="1" dirty="0"/>
              <a:t>large values of r </a:t>
            </a:r>
            <a:r>
              <a:rPr lang="en-US" sz="1800" dirty="0"/>
              <a:t>where the </a:t>
            </a:r>
            <a:r>
              <a:rPr lang="en-US" sz="1800" b="1" dirty="0"/>
              <a:t>weak field condition applies </a:t>
            </a:r>
            <a:r>
              <a:rPr lang="en-US" sz="1800" dirty="0"/>
              <a:t>and we know the </a:t>
            </a:r>
            <a:r>
              <a:rPr lang="en-US" sz="1800" b="1" dirty="0"/>
              <a:t>analytic solution</a:t>
            </a:r>
            <a:r>
              <a:rPr lang="en-US" sz="1800" dirty="0"/>
              <a:t>. </a:t>
            </a:r>
          </a:p>
          <a:p>
            <a:pPr marL="114297" indent="0">
              <a:buNone/>
            </a:pPr>
            <a:endParaRPr lang="en-US" sz="1800" dirty="0"/>
          </a:p>
          <a:p>
            <a:pPr marL="114297" indent="0">
              <a:buNone/>
            </a:pPr>
            <a:endParaRPr lang="en-US" sz="1800" dirty="0"/>
          </a:p>
          <a:p>
            <a:pPr marL="114297" indent="0">
              <a:buNone/>
            </a:pPr>
            <a:r>
              <a:rPr lang="en-US" sz="1800" dirty="0"/>
              <a:t>The </a:t>
            </a:r>
            <a:r>
              <a:rPr lang="en-US" sz="1800" b="1" dirty="0"/>
              <a:t>linear Poisson-Boltzmann equation </a:t>
            </a:r>
            <a:r>
              <a:rPr lang="en-US" sz="1800" dirty="0"/>
              <a:t>can be solved analytically for a Gaussian charge distribution</a:t>
            </a:r>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58</a:t>
            </a:fld>
            <a:endParaRPr lang="en"/>
          </a:p>
        </p:txBody>
      </p:sp>
      <p:grpSp>
        <p:nvGrpSpPr>
          <p:cNvPr id="19" name="Group 18">
            <a:extLst>
              <a:ext uri="{FF2B5EF4-FFF2-40B4-BE49-F238E27FC236}">
                <a16:creationId xmlns:a16="http://schemas.microsoft.com/office/drawing/2014/main" id="{E58A7D5A-34F3-7AB1-A8E1-A0DCA3D5F3C3}"/>
              </a:ext>
            </a:extLst>
          </p:cNvPr>
          <p:cNvGrpSpPr/>
          <p:nvPr/>
        </p:nvGrpSpPr>
        <p:grpSpPr>
          <a:xfrm>
            <a:off x="504565" y="1715131"/>
            <a:ext cx="8048786" cy="498218"/>
            <a:chOff x="672753" y="2353524"/>
            <a:chExt cx="10731715" cy="664290"/>
          </a:xfrm>
        </p:grpSpPr>
        <p:grpSp>
          <p:nvGrpSpPr>
            <p:cNvPr id="5" name="Group 4">
              <a:extLst>
                <a:ext uri="{FF2B5EF4-FFF2-40B4-BE49-F238E27FC236}">
                  <a16:creationId xmlns:a16="http://schemas.microsoft.com/office/drawing/2014/main" id="{37A35D4C-56CE-189C-102A-91235E4FC4CF}"/>
                </a:ext>
              </a:extLst>
            </p:cNvPr>
            <p:cNvGrpSpPr/>
            <p:nvPr/>
          </p:nvGrpSpPr>
          <p:grpSpPr>
            <a:xfrm>
              <a:off x="672753" y="2353524"/>
              <a:ext cx="5145491" cy="638426"/>
              <a:chOff x="522902" y="4568690"/>
              <a:chExt cx="5145491" cy="638426"/>
            </a:xfrm>
          </p:grpSpPr>
          <p:pic>
            <p:nvPicPr>
              <p:cNvPr id="11" name="Picture 10">
                <a:extLst>
                  <a:ext uri="{FF2B5EF4-FFF2-40B4-BE49-F238E27FC236}">
                    <a16:creationId xmlns:a16="http://schemas.microsoft.com/office/drawing/2014/main" id="{A2CF12FD-0670-1E72-A758-BF66E77D16E6}"/>
                  </a:ext>
                </a:extLst>
              </p:cNvPr>
              <p:cNvPicPr>
                <a:picLocks noChangeAspect="1"/>
              </p:cNvPicPr>
              <p:nvPr/>
            </p:nvPicPr>
            <p:blipFill rotWithShape="1">
              <a:blip r:embed="rId2"/>
              <a:srcRect t="1" r="74160" b="4606"/>
              <a:stretch/>
            </p:blipFill>
            <p:spPr>
              <a:xfrm>
                <a:off x="522902" y="4568690"/>
                <a:ext cx="1604868" cy="557627"/>
              </a:xfrm>
              <a:prstGeom prst="rect">
                <a:avLst/>
              </a:prstGeom>
            </p:spPr>
          </p:pic>
          <p:pic>
            <p:nvPicPr>
              <p:cNvPr id="13" name="Picture 12">
                <a:extLst>
                  <a:ext uri="{FF2B5EF4-FFF2-40B4-BE49-F238E27FC236}">
                    <a16:creationId xmlns:a16="http://schemas.microsoft.com/office/drawing/2014/main" id="{B79A59E4-1FF7-4BF0-AEAA-231578EDEBC1}"/>
                  </a:ext>
                </a:extLst>
              </p:cNvPr>
              <p:cNvPicPr>
                <a:picLocks noChangeAspect="1"/>
              </p:cNvPicPr>
              <p:nvPr/>
            </p:nvPicPr>
            <p:blipFill>
              <a:blip r:embed="rId3"/>
              <a:stretch>
                <a:fillRect/>
              </a:stretch>
            </p:blipFill>
            <p:spPr>
              <a:xfrm>
                <a:off x="1685937" y="4685539"/>
                <a:ext cx="3982456" cy="521577"/>
              </a:xfrm>
              <a:prstGeom prst="rect">
                <a:avLst/>
              </a:prstGeom>
            </p:spPr>
          </p:pic>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8527B89-3059-7BA1-AAB7-8392FFA1298F}"/>
                    </a:ext>
                  </a:extLst>
                </p:cNvPr>
                <p:cNvSpPr txBox="1"/>
                <p:nvPr/>
              </p:nvSpPr>
              <p:spPr>
                <a:xfrm>
                  <a:off x="5762324" y="2378152"/>
                  <a:ext cx="5642144" cy="639662"/>
                </a:xfrm>
                <a:prstGeom prst="rect">
                  <a:avLst/>
                </a:prstGeom>
                <a:noFill/>
              </p:spPr>
              <p:txBody>
                <a:bodyPr wrap="none" lIns="0" tIns="0" rIns="0" bIns="0" rtlCol="0">
                  <a:spAutoFit/>
                </a:bodyPr>
                <a:lstStyle/>
                <a:p>
                  <a14:m>
                    <m:oMath xmlns:m="http://schemas.openxmlformats.org/officeDocument/2006/math">
                      <m:r>
                        <a:rPr lang="en-US" sz="2100" i="1">
                          <a:latin typeface="Cambria Math" panose="02040503050406030204" pitchFamily="18" charset="0"/>
                          <a:ea typeface="Cambria Math" panose="02040503050406030204" pitchFamily="18" charset="0"/>
                        </a:rPr>
                        <m:t>≈−2</m:t>
                      </m:r>
                      <m:sSup>
                        <m:sSupPr>
                          <m:ctrlPr>
                            <a:rPr lang="en-US" sz="2100" i="1">
                              <a:latin typeface="Cambria Math" panose="02040503050406030204" pitchFamily="18" charset="0"/>
                              <a:ea typeface="Cambria Math" panose="02040503050406030204" pitchFamily="18" charset="0"/>
                            </a:rPr>
                          </m:ctrlPr>
                        </m:sSupPr>
                        <m:e>
                          <m:r>
                            <a:rPr lang="en-US" sz="2100" i="1">
                              <a:latin typeface="Cambria Math" panose="02040503050406030204" pitchFamily="18" charset="0"/>
                              <a:ea typeface="Cambria Math" panose="02040503050406030204" pitchFamily="18" charset="0"/>
                            </a:rPr>
                            <m:t>𝑒</m:t>
                          </m:r>
                        </m:e>
                        <m:sup>
                          <m:r>
                            <a:rPr lang="en-US" sz="2100" i="1">
                              <a:latin typeface="Cambria Math" panose="02040503050406030204" pitchFamily="18" charset="0"/>
                              <a:ea typeface="Cambria Math" panose="02040503050406030204" pitchFamily="18" charset="0"/>
                            </a:rPr>
                            <m:t>2</m:t>
                          </m:r>
                        </m:sup>
                      </m:sSup>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𝑛</m:t>
                          </m:r>
                        </m:e>
                        <m:sub>
                          <m:r>
                            <a:rPr lang="en-US" sz="2100" i="1">
                              <a:latin typeface="Cambria Math" panose="02040503050406030204" pitchFamily="18" charset="0"/>
                              <a:ea typeface="Cambria Math" panose="02040503050406030204" pitchFamily="18" charset="0"/>
                            </a:rPr>
                            <m:t>𝑒𝑞</m:t>
                          </m:r>
                        </m:sub>
                      </m:sSub>
                      <m:r>
                        <a:rPr lang="en-US" sz="2100" i="1">
                          <a:latin typeface="Cambria Math" panose="02040503050406030204" pitchFamily="18" charset="0"/>
                          <a:ea typeface="Cambria Math" panose="02040503050406030204" pitchFamily="18" charset="0"/>
                        </a:rPr>
                        <m:t> </m:t>
                      </m:r>
                      <m:r>
                        <a:rPr lang="en-US" sz="2100" i="1">
                          <a:latin typeface="Cambria Math" panose="02040503050406030204" pitchFamily="18" charset="0"/>
                          <a:ea typeface="Cambria Math" panose="02040503050406030204" pitchFamily="18" charset="0"/>
                        </a:rPr>
                        <m:t>𝜙</m:t>
                      </m:r>
                      <m:r>
                        <a:rPr lang="en-US"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𝑥</m:t>
                      </m:r>
                      <m:r>
                        <a:rPr lang="en-US"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𝑇</m:t>
                      </m:r>
                    </m:oMath>
                  </a14:m>
                  <a:r>
                    <a:rPr lang="en-US" sz="2100" dirty="0"/>
                    <a:t>    For   </a:t>
                  </a:r>
                  <a14:m>
                    <m:oMath xmlns:m="http://schemas.openxmlformats.org/officeDocument/2006/math">
                      <m:f>
                        <m:fPr>
                          <m:ctrlPr>
                            <a:rPr lang="en-US" sz="2100" i="1">
                              <a:latin typeface="Cambria Math" panose="02040503050406030204" pitchFamily="18" charset="0"/>
                            </a:rPr>
                          </m:ctrlPr>
                        </m:fPr>
                        <m:num>
                          <m:r>
                            <a:rPr lang="en-US" sz="2100" i="1">
                              <a:latin typeface="Cambria Math" panose="02040503050406030204" pitchFamily="18" charset="0"/>
                            </a:rPr>
                            <m:t>𝑒</m:t>
                          </m:r>
                          <m:r>
                            <a:rPr lang="en-US" sz="2100" i="1">
                              <a:latin typeface="Cambria Math" panose="02040503050406030204" pitchFamily="18" charset="0"/>
                            </a:rPr>
                            <m:t>𝜙</m:t>
                          </m:r>
                          <m:d>
                            <m:dPr>
                              <m:ctrlPr>
                                <a:rPr lang="en-US" sz="2100" i="1">
                                  <a:latin typeface="Cambria Math" panose="02040503050406030204" pitchFamily="18" charset="0"/>
                                </a:rPr>
                              </m:ctrlPr>
                            </m:dPr>
                            <m:e>
                              <m:r>
                                <a:rPr lang="en-US" sz="2100" i="1">
                                  <a:latin typeface="Cambria Math" panose="02040503050406030204" pitchFamily="18" charset="0"/>
                                </a:rPr>
                                <m:t>𝑥</m:t>
                              </m:r>
                            </m:e>
                          </m:d>
                        </m:num>
                        <m:den>
                          <m:r>
                            <a:rPr lang="en-US" sz="2100" i="1">
                              <a:latin typeface="Cambria Math" panose="02040503050406030204" pitchFamily="18" charset="0"/>
                            </a:rPr>
                            <m:t>𝑇</m:t>
                          </m:r>
                        </m:den>
                      </m:f>
                      <m:r>
                        <a:rPr lang="en-US" sz="2100" i="1">
                          <a:latin typeface="Cambria Math" panose="02040503050406030204" pitchFamily="18" charset="0"/>
                        </a:rPr>
                        <m:t>≪1</m:t>
                      </m:r>
                    </m:oMath>
                  </a14:m>
                  <a:endParaRPr lang="en-US" sz="2100" dirty="0"/>
                </a:p>
              </p:txBody>
            </p:sp>
          </mc:Choice>
          <mc:Fallback xmlns="">
            <p:sp>
              <p:nvSpPr>
                <p:cNvPr id="14" name="TextBox 13">
                  <a:extLst>
                    <a:ext uri="{FF2B5EF4-FFF2-40B4-BE49-F238E27FC236}">
                      <a16:creationId xmlns:a16="http://schemas.microsoft.com/office/drawing/2014/main" id="{48527B89-3059-7BA1-AAB7-8392FFA1298F}"/>
                    </a:ext>
                  </a:extLst>
                </p:cNvPr>
                <p:cNvSpPr txBox="1">
                  <a:spLocks noRot="1" noChangeAspect="1" noMove="1" noResize="1" noEditPoints="1" noAdjustHandles="1" noChangeArrowheads="1" noChangeShapeType="1" noTextEdit="1"/>
                </p:cNvSpPr>
                <p:nvPr/>
              </p:nvSpPr>
              <p:spPr>
                <a:xfrm>
                  <a:off x="5762324" y="2378152"/>
                  <a:ext cx="5642144" cy="639662"/>
                </a:xfrm>
                <a:prstGeom prst="rect">
                  <a:avLst/>
                </a:prstGeom>
                <a:blipFill>
                  <a:blip r:embed="rId4"/>
                  <a:stretch>
                    <a:fillRect b="-1772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1976F77-BD5E-D0E1-D9FE-6C88D93A0551}"/>
                  </a:ext>
                </a:extLst>
              </p:cNvPr>
              <p:cNvSpPr txBox="1"/>
              <p:nvPr/>
            </p:nvSpPr>
            <p:spPr>
              <a:xfrm>
                <a:off x="6518839" y="3137552"/>
                <a:ext cx="2552365" cy="449675"/>
              </a:xfrm>
              <a:prstGeom prst="rect">
                <a:avLst/>
              </a:prstGeom>
              <a:noFill/>
            </p:spPr>
            <p:txBody>
              <a:bodyPr wrap="none" lIns="0" tIns="0" rIns="0" bIns="0" rtlCol="0">
                <a:spAutoFit/>
              </a:bodyPr>
              <a:lstStyle/>
              <a:p>
                <a:r>
                  <a:rPr lang="en-US" sz="2100" dirty="0"/>
                  <a:t>where    </a:t>
                </a:r>
                <a14:m>
                  <m:oMath xmlns:m="http://schemas.openxmlformats.org/officeDocument/2006/math">
                    <m:sSubSup>
                      <m:sSubSupPr>
                        <m:ctrlPr>
                          <a:rPr lang="en-US" sz="2100" i="1">
                            <a:latin typeface="Cambria Math" panose="02040503050406030204" pitchFamily="18" charset="0"/>
                          </a:rPr>
                        </m:ctrlPr>
                      </m:sSubSupPr>
                      <m:e>
                        <m:r>
                          <a:rPr lang="en-US" sz="2100" i="1">
                            <a:latin typeface="Cambria Math" panose="02040503050406030204" pitchFamily="18" charset="0"/>
                          </a:rPr>
                          <m:t>𝑚</m:t>
                        </m:r>
                      </m:e>
                      <m:sub>
                        <m:r>
                          <a:rPr lang="en-US" sz="2100" i="1">
                            <a:latin typeface="Cambria Math" panose="02040503050406030204" pitchFamily="18" charset="0"/>
                          </a:rPr>
                          <m:t>𝑑</m:t>
                        </m:r>
                      </m:sub>
                      <m:sup>
                        <m:r>
                          <a:rPr lang="en-US" sz="2100" i="1">
                            <a:latin typeface="Cambria Math" panose="02040503050406030204" pitchFamily="18" charset="0"/>
                          </a:rPr>
                          <m:t>2</m:t>
                        </m:r>
                      </m:sup>
                    </m:sSubSup>
                    <m:r>
                      <a:rPr lang="en-US" sz="2100" i="1">
                        <a:latin typeface="Cambria Math" panose="02040503050406030204" pitchFamily="18" charset="0"/>
                      </a:rPr>
                      <m:t>=2</m:t>
                    </m:r>
                    <m:sSup>
                      <m:sSupPr>
                        <m:ctrlPr>
                          <a:rPr lang="en-US" sz="2100" i="1">
                            <a:latin typeface="Cambria Math" panose="02040503050406030204" pitchFamily="18" charset="0"/>
                          </a:rPr>
                        </m:ctrlPr>
                      </m:sSupPr>
                      <m:e>
                        <m:r>
                          <a:rPr lang="en-US" sz="2100" i="1">
                            <a:latin typeface="Cambria Math" panose="02040503050406030204" pitchFamily="18" charset="0"/>
                          </a:rPr>
                          <m:t>𝑒</m:t>
                        </m:r>
                      </m:e>
                      <m:sup>
                        <m:r>
                          <a:rPr lang="en-US" sz="2100" i="1">
                            <a:latin typeface="Cambria Math" panose="02040503050406030204" pitchFamily="18" charset="0"/>
                          </a:rPr>
                          <m:t>2</m:t>
                        </m:r>
                      </m:sup>
                    </m:sSup>
                    <m:f>
                      <m:fPr>
                        <m:ctrlPr>
                          <a:rPr lang="en-US" sz="2100" i="1">
                            <a:latin typeface="Cambria Math" panose="02040503050406030204" pitchFamily="18" charset="0"/>
                          </a:rPr>
                        </m:ctrlPr>
                      </m:fPr>
                      <m:num>
                        <m:sSub>
                          <m:sSubPr>
                            <m:ctrlPr>
                              <a:rPr lang="en-US" sz="2100" i="1">
                                <a:latin typeface="Cambria Math" panose="02040503050406030204" pitchFamily="18" charset="0"/>
                              </a:rPr>
                            </m:ctrlPr>
                          </m:sSubPr>
                          <m:e>
                            <m:r>
                              <a:rPr lang="en-US" sz="2100" i="1">
                                <a:latin typeface="Cambria Math" panose="02040503050406030204" pitchFamily="18" charset="0"/>
                              </a:rPr>
                              <m:t>𝑛</m:t>
                            </m:r>
                          </m:e>
                          <m:sub>
                            <m:r>
                              <a:rPr lang="en-US" sz="2100" i="1">
                                <a:latin typeface="Cambria Math" panose="02040503050406030204" pitchFamily="18" charset="0"/>
                              </a:rPr>
                              <m:t>𝑒𝑞</m:t>
                            </m:r>
                          </m:sub>
                        </m:sSub>
                      </m:num>
                      <m:den>
                        <m:r>
                          <a:rPr lang="en-US" sz="2100" i="1">
                            <a:latin typeface="Cambria Math" panose="02040503050406030204" pitchFamily="18" charset="0"/>
                          </a:rPr>
                          <m:t>𝑇</m:t>
                        </m:r>
                      </m:den>
                    </m:f>
                  </m:oMath>
                </a14:m>
                <a:endParaRPr lang="en-US" sz="2100" dirty="0"/>
              </a:p>
            </p:txBody>
          </p:sp>
        </mc:Choice>
        <mc:Fallback xmlns="">
          <p:sp>
            <p:nvSpPr>
              <p:cNvPr id="22" name="TextBox 21">
                <a:extLst>
                  <a:ext uri="{FF2B5EF4-FFF2-40B4-BE49-F238E27FC236}">
                    <a16:creationId xmlns:a16="http://schemas.microsoft.com/office/drawing/2014/main" id="{21976F77-BD5E-D0E1-D9FE-6C88D93A0551}"/>
                  </a:ext>
                </a:extLst>
              </p:cNvPr>
              <p:cNvSpPr txBox="1">
                <a:spLocks noRot="1" noChangeAspect="1" noMove="1" noResize="1" noEditPoints="1" noAdjustHandles="1" noChangeArrowheads="1" noChangeShapeType="1" noTextEdit="1"/>
              </p:cNvSpPr>
              <p:nvPr/>
            </p:nvSpPr>
            <p:spPr>
              <a:xfrm>
                <a:off x="6518839" y="3137552"/>
                <a:ext cx="2552365" cy="449675"/>
              </a:xfrm>
              <a:prstGeom prst="rect">
                <a:avLst/>
              </a:prstGeom>
              <a:blipFill>
                <a:blip r:embed="rId5"/>
                <a:stretch>
                  <a:fillRect l="-6444" t="-8219" b="-20548"/>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76554330-FB3B-93E8-652B-5F3ABD9080A2}"/>
              </a:ext>
            </a:extLst>
          </p:cNvPr>
          <p:cNvPicPr>
            <a:picLocks noChangeAspect="1"/>
          </p:cNvPicPr>
          <p:nvPr/>
        </p:nvPicPr>
        <p:blipFill>
          <a:blip r:embed="rId6"/>
          <a:stretch>
            <a:fillRect/>
          </a:stretch>
        </p:blipFill>
        <p:spPr>
          <a:xfrm>
            <a:off x="311700" y="3990799"/>
            <a:ext cx="8394475" cy="794483"/>
          </a:xfrm>
          <a:prstGeom prst="rect">
            <a:avLst/>
          </a:prstGeom>
          <a:ln>
            <a:solidFill>
              <a:schemeClr val="tx1"/>
            </a:solidFill>
          </a:ln>
        </p:spPr>
      </p:pic>
      <p:sp>
        <p:nvSpPr>
          <p:cNvPr id="9" name="TextBox 8">
            <a:extLst>
              <a:ext uri="{FF2B5EF4-FFF2-40B4-BE49-F238E27FC236}">
                <a16:creationId xmlns:a16="http://schemas.microsoft.com/office/drawing/2014/main" id="{B8B44452-1316-C40F-A366-56D303A2491F}"/>
              </a:ext>
            </a:extLst>
          </p:cNvPr>
          <p:cNvSpPr txBox="1"/>
          <p:nvPr/>
        </p:nvSpPr>
        <p:spPr>
          <a:xfrm>
            <a:off x="174298" y="4860017"/>
            <a:ext cx="9129488" cy="253916"/>
          </a:xfrm>
          <a:prstGeom prst="rect">
            <a:avLst/>
          </a:prstGeom>
          <a:noFill/>
        </p:spPr>
        <p:txBody>
          <a:bodyPr wrap="square">
            <a:spAutoFit/>
          </a:bodyPr>
          <a:lstStyle/>
          <a:p>
            <a:r>
              <a:rPr lang="en-US" sz="1050" dirty="0"/>
              <a:t>C. Grayson, C.T. Yang, M. </a:t>
            </a:r>
            <a:r>
              <a:rPr lang="en-US" sz="1050" dirty="0" err="1"/>
              <a:t>Formanek</a:t>
            </a:r>
            <a:r>
              <a:rPr lang="en-US" sz="1050" dirty="0"/>
              <a:t>, J. Rafelski, Electron–positron plasma in BBN: Damped-dynamic screening, Annals of Physics 458,  1  (2023)</a:t>
            </a:r>
          </a:p>
        </p:txBody>
      </p:sp>
      <p:pic>
        <p:nvPicPr>
          <p:cNvPr id="12" name="Picture 11">
            <a:extLst>
              <a:ext uri="{FF2B5EF4-FFF2-40B4-BE49-F238E27FC236}">
                <a16:creationId xmlns:a16="http://schemas.microsoft.com/office/drawing/2014/main" id="{BEA01F89-96BC-A60F-D6FE-F452A4A6E828}"/>
              </a:ext>
            </a:extLst>
          </p:cNvPr>
          <p:cNvPicPr>
            <a:picLocks noChangeAspect="1"/>
          </p:cNvPicPr>
          <p:nvPr/>
        </p:nvPicPr>
        <p:blipFill>
          <a:blip r:embed="rId7"/>
          <a:stretch>
            <a:fillRect/>
          </a:stretch>
        </p:blipFill>
        <p:spPr>
          <a:xfrm>
            <a:off x="1228142" y="2892002"/>
            <a:ext cx="4895072" cy="834589"/>
          </a:xfrm>
          <a:prstGeom prst="rect">
            <a:avLst/>
          </a:prstGeom>
        </p:spPr>
      </p:pic>
    </p:spTree>
    <p:extLst>
      <p:ext uri="{BB962C8B-B14F-4D97-AF65-F5344CB8AC3E}">
        <p14:creationId xmlns:p14="http://schemas.microsoft.com/office/powerpoint/2010/main" val="1464475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48719" y="316233"/>
            <a:ext cx="8520600" cy="572700"/>
          </a:xfrm>
        </p:spPr>
        <p:txBody>
          <a:bodyPr>
            <a:normAutofit fontScale="90000"/>
          </a:bodyPr>
          <a:lstStyle/>
          <a:p>
            <a:r>
              <a:rPr lang="en-US" dirty="0"/>
              <a:t>Method of Numerical Solution – First Step</a:t>
            </a:r>
          </a:p>
        </p:txBody>
      </p:sp>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8520600" cy="3734677"/>
          </a:xfrm>
        </p:spPr>
        <p:txBody>
          <a:bodyPr>
            <a:normAutofit/>
          </a:bodyPr>
          <a:lstStyle/>
          <a:p>
            <a:pPr marL="114297" indent="0">
              <a:buNone/>
            </a:pPr>
            <a:r>
              <a:rPr lang="en-US" sz="1800" dirty="0"/>
              <a:t>Start integration at </a:t>
            </a:r>
            <a:r>
              <a:rPr lang="en-US" sz="1800" b="1" dirty="0"/>
              <a:t>large values of r </a:t>
            </a:r>
            <a:r>
              <a:rPr lang="en-US" sz="1800" dirty="0"/>
              <a:t>where the </a:t>
            </a:r>
            <a:r>
              <a:rPr lang="en-US" sz="1800" b="1" dirty="0"/>
              <a:t>weak field condition applies </a:t>
            </a:r>
            <a:r>
              <a:rPr lang="en-US" sz="1800" dirty="0"/>
              <a:t>and we know the </a:t>
            </a:r>
            <a:r>
              <a:rPr lang="en-US" sz="1800" b="1" dirty="0"/>
              <a:t>analytic solution</a:t>
            </a:r>
            <a:r>
              <a:rPr lang="en-US" sz="1800" dirty="0"/>
              <a:t>. </a:t>
            </a:r>
          </a:p>
          <a:p>
            <a:pPr marL="114297" indent="0">
              <a:buNone/>
            </a:pPr>
            <a:endParaRPr lang="en-US" sz="1800" dirty="0"/>
          </a:p>
          <a:p>
            <a:pPr marL="114297" indent="0">
              <a:buNone/>
            </a:pPr>
            <a:endParaRPr lang="en-US" sz="1800" dirty="0"/>
          </a:p>
          <a:p>
            <a:pPr marL="114297" indent="0">
              <a:buNone/>
            </a:pPr>
            <a:endParaRPr lang="en-US" sz="1800" dirty="0"/>
          </a:p>
          <a:p>
            <a:pPr marL="114297" indent="0">
              <a:buNone/>
            </a:pPr>
            <a:r>
              <a:rPr lang="en-US" sz="1800" dirty="0"/>
              <a:t>We then </a:t>
            </a:r>
            <a:r>
              <a:rPr lang="en-US" sz="1800" b="1" dirty="0"/>
              <a:t>integrate inwards </a:t>
            </a:r>
            <a:r>
              <a:rPr lang="en-US" sz="1800" dirty="0"/>
              <a:t>to small values of r with the solution, either diverging to positive or negative infinity based on whether the </a:t>
            </a:r>
            <a:r>
              <a:rPr lang="en-US" sz="1800" b="1" dirty="0"/>
              <a:t>effective charge normalization </a:t>
            </a:r>
            <a:r>
              <a:rPr lang="en-US" sz="1800" dirty="0"/>
              <a:t>has been chosen to be too large or too small. </a:t>
            </a:r>
          </a:p>
          <a:p>
            <a:pPr marL="114297" indent="0">
              <a:buNone/>
            </a:pPr>
            <a:endParaRPr lang="en-US" sz="1800" dirty="0"/>
          </a:p>
          <a:p>
            <a:pPr marL="114297" indent="0">
              <a:buNone/>
            </a:pPr>
            <a:endParaRPr lang="en-US" sz="1800" dirty="0"/>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59</a:t>
            </a:fld>
            <a:endParaRPr lang="en"/>
          </a:p>
        </p:txBody>
      </p:sp>
      <p:pic>
        <p:nvPicPr>
          <p:cNvPr id="8" name="Picture 7">
            <a:extLst>
              <a:ext uri="{FF2B5EF4-FFF2-40B4-BE49-F238E27FC236}">
                <a16:creationId xmlns:a16="http://schemas.microsoft.com/office/drawing/2014/main" id="{3F33C892-D4AC-9830-5B8F-44CC12591D28}"/>
              </a:ext>
            </a:extLst>
          </p:cNvPr>
          <p:cNvPicPr>
            <a:picLocks noChangeAspect="1"/>
          </p:cNvPicPr>
          <p:nvPr/>
        </p:nvPicPr>
        <p:blipFill>
          <a:blip r:embed="rId2"/>
          <a:stretch>
            <a:fillRect/>
          </a:stretch>
        </p:blipFill>
        <p:spPr>
          <a:xfrm>
            <a:off x="529667" y="1719085"/>
            <a:ext cx="7242735" cy="685478"/>
          </a:xfrm>
          <a:prstGeom prst="rect">
            <a:avLst/>
          </a:prstGeom>
          <a:ln>
            <a:noFill/>
          </a:ln>
        </p:spPr>
      </p:pic>
    </p:spTree>
    <p:extLst>
      <p:ext uri="{BB962C8B-B14F-4D97-AF65-F5344CB8AC3E}">
        <p14:creationId xmlns:p14="http://schemas.microsoft.com/office/powerpoint/2010/main" val="250460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8"/>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fld id="{00000000-1234-1234-1234-123412341234}" type="slidenum">
              <a:rPr lang="en"/>
              <a:pPr/>
              <a:t>6</a:t>
            </a:fld>
            <a:endParaRPr dirty="0"/>
          </a:p>
        </p:txBody>
      </p:sp>
      <p:sp>
        <p:nvSpPr>
          <p:cNvPr id="4" name="Google Shape;150;p29">
            <a:extLst>
              <a:ext uri="{FF2B5EF4-FFF2-40B4-BE49-F238E27FC236}">
                <a16:creationId xmlns:a16="http://schemas.microsoft.com/office/drawing/2014/main" id="{E0152295-FBE9-B001-6FAF-2642D70BF30A}"/>
              </a:ext>
            </a:extLst>
          </p:cNvPr>
          <p:cNvSpPr txBox="1"/>
          <p:nvPr/>
        </p:nvSpPr>
        <p:spPr>
          <a:xfrm>
            <a:off x="6154566" y="650516"/>
            <a:ext cx="2872277" cy="1061807"/>
          </a:xfrm>
          <a:prstGeom prst="rect">
            <a:avLst/>
          </a:prstGeom>
          <a:solidFill>
            <a:srgbClr val="EEEEEE"/>
          </a:solidFill>
          <a:ln w="9525" cap="flat" cmpd="sng">
            <a:solidFill>
              <a:srgbClr val="000000"/>
            </a:solidFill>
            <a:prstDash val="dash"/>
            <a:round/>
            <a:headEnd type="none" w="sm" len="sm"/>
            <a:tailEnd type="none" w="sm" len="sm"/>
          </a:ln>
        </p:spPr>
        <p:txBody>
          <a:bodyPr spcFirstLastPara="1" wrap="square" lIns="68569" tIns="68569" rIns="68569" bIns="68569" anchor="t" anchorCtr="0">
            <a:spAutoFit/>
          </a:bodyPr>
          <a:lstStyle/>
          <a:p>
            <a:r>
              <a:rPr lang="en" sz="1500" b="1" dirty="0"/>
              <a:t>BBN nuclear reactions </a:t>
            </a:r>
            <a:r>
              <a:rPr lang="en" sz="1500" dirty="0"/>
              <a:t>occurred in the presence of a hot dense </a:t>
            </a:r>
            <a:r>
              <a:rPr lang="en" sz="1500" b="1" dirty="0"/>
              <a:t>electron-positron plasma</a:t>
            </a:r>
            <a:endParaRPr sz="1500" dirty="0"/>
          </a:p>
        </p:txBody>
      </p:sp>
      <p:pic>
        <p:nvPicPr>
          <p:cNvPr id="5" name="Google Shape;152;p29">
            <a:extLst>
              <a:ext uri="{FF2B5EF4-FFF2-40B4-BE49-F238E27FC236}">
                <a16:creationId xmlns:a16="http://schemas.microsoft.com/office/drawing/2014/main" id="{30A456B4-12B0-E8B6-178F-2CD7F1342548}"/>
              </a:ext>
            </a:extLst>
          </p:cNvPr>
          <p:cNvPicPr preferRelativeResize="0"/>
          <p:nvPr/>
        </p:nvPicPr>
        <p:blipFill rotWithShape="1">
          <a:blip r:embed="rId3">
            <a:alphaModFix/>
          </a:blip>
          <a:srcRect t="7969"/>
          <a:stretch/>
        </p:blipFill>
        <p:spPr>
          <a:xfrm>
            <a:off x="95342" y="911478"/>
            <a:ext cx="6042080" cy="3790512"/>
          </a:xfrm>
          <a:prstGeom prst="rect">
            <a:avLst/>
          </a:prstGeom>
          <a:noFill/>
          <a:ln>
            <a:noFill/>
          </a:ln>
        </p:spPr>
      </p:pic>
      <p:cxnSp>
        <p:nvCxnSpPr>
          <p:cNvPr id="8" name="Straight Arrow Connector 7">
            <a:extLst>
              <a:ext uri="{FF2B5EF4-FFF2-40B4-BE49-F238E27FC236}">
                <a16:creationId xmlns:a16="http://schemas.microsoft.com/office/drawing/2014/main" id="{8C7953B8-2E67-B421-C6C1-8E953FF8F439}"/>
              </a:ext>
            </a:extLst>
          </p:cNvPr>
          <p:cNvCxnSpPr/>
          <p:nvPr/>
        </p:nvCxnSpPr>
        <p:spPr>
          <a:xfrm flipH="1">
            <a:off x="3857625" y="1305758"/>
            <a:ext cx="2279797" cy="580018"/>
          </a:xfrm>
          <a:prstGeom prst="straightConnector1">
            <a:avLst/>
          </a:prstGeom>
          <a:ln w="5715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Google Shape;150;p29">
            <a:extLst>
              <a:ext uri="{FF2B5EF4-FFF2-40B4-BE49-F238E27FC236}">
                <a16:creationId xmlns:a16="http://schemas.microsoft.com/office/drawing/2014/main" id="{E3564C26-1ECB-C476-0C0F-F390299A044F}"/>
              </a:ext>
            </a:extLst>
          </p:cNvPr>
          <p:cNvSpPr txBox="1"/>
          <p:nvPr/>
        </p:nvSpPr>
        <p:spPr>
          <a:xfrm>
            <a:off x="6176381" y="1911893"/>
            <a:ext cx="2872277" cy="1061807"/>
          </a:xfrm>
          <a:prstGeom prst="rect">
            <a:avLst/>
          </a:prstGeom>
          <a:solidFill>
            <a:srgbClr val="EEEEEE"/>
          </a:solidFill>
          <a:ln w="9525" cap="flat" cmpd="sng">
            <a:solidFill>
              <a:srgbClr val="000000"/>
            </a:solidFill>
            <a:prstDash val="dash"/>
            <a:round/>
            <a:headEnd type="none" w="sm" len="sm"/>
            <a:tailEnd type="none" w="sm" len="sm"/>
          </a:ln>
        </p:spPr>
        <p:txBody>
          <a:bodyPr spcFirstLastPara="1" wrap="square" lIns="68569" tIns="68569" rIns="68569" bIns="68569" anchor="t" anchorCtr="0">
            <a:spAutoFit/>
          </a:bodyPr>
          <a:lstStyle/>
          <a:p>
            <a:r>
              <a:rPr lang="en-US" sz="1500" dirty="0"/>
              <a:t>Since the </a:t>
            </a:r>
            <a:r>
              <a:rPr lang="en-US" sz="1500" b="1" dirty="0"/>
              <a:t>baryon</a:t>
            </a:r>
            <a:r>
              <a:rPr lang="en-US" sz="1500" dirty="0"/>
              <a:t> density is very small, we describe them as spatially </a:t>
            </a:r>
            <a:r>
              <a:rPr lang="en-US" sz="1500" b="1" dirty="0"/>
              <a:t>dispersed</a:t>
            </a:r>
            <a:r>
              <a:rPr lang="en-US" sz="1500" dirty="0"/>
              <a:t> heavy  ‘</a:t>
            </a:r>
            <a:r>
              <a:rPr lang="en-US" sz="1500" b="1" dirty="0"/>
              <a:t>impurities</a:t>
            </a:r>
            <a:r>
              <a:rPr lang="en-US" sz="1500" dirty="0"/>
              <a:t>’ in the plasma.</a:t>
            </a:r>
            <a:endParaRPr sz="1500" dirty="0"/>
          </a:p>
        </p:txBody>
      </p:sp>
      <p:cxnSp>
        <p:nvCxnSpPr>
          <p:cNvPr id="12" name="Straight Arrow Connector 11">
            <a:extLst>
              <a:ext uri="{FF2B5EF4-FFF2-40B4-BE49-F238E27FC236}">
                <a16:creationId xmlns:a16="http://schemas.microsoft.com/office/drawing/2014/main" id="{ECA106D3-7210-129E-467B-48BC7831BF92}"/>
              </a:ext>
            </a:extLst>
          </p:cNvPr>
          <p:cNvCxnSpPr>
            <a:cxnSpLocks/>
          </p:cNvCxnSpPr>
          <p:nvPr/>
        </p:nvCxnSpPr>
        <p:spPr>
          <a:xfrm flipH="1">
            <a:off x="3754755" y="2516725"/>
            <a:ext cx="2382666" cy="592349"/>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Picture 1" descr="A picture containing text, pool ball&#10;&#10;Description automatically generated">
            <a:extLst>
              <a:ext uri="{FF2B5EF4-FFF2-40B4-BE49-F238E27FC236}">
                <a16:creationId xmlns:a16="http://schemas.microsoft.com/office/drawing/2014/main" id="{CC7A67E7-5D88-9F2F-FA22-D0DD6A3842C6}"/>
              </a:ext>
            </a:extLst>
          </p:cNvPr>
          <p:cNvPicPr>
            <a:picLocks noChangeAspect="1"/>
          </p:cNvPicPr>
          <p:nvPr/>
        </p:nvPicPr>
        <p:blipFill rotWithShape="1">
          <a:blip r:embed="rId4">
            <a:extLst>
              <a:ext uri="{28A0092B-C50C-407E-A947-70E740481C1C}">
                <a14:useLocalDpi xmlns:a14="http://schemas.microsoft.com/office/drawing/2010/main" val="0"/>
              </a:ext>
            </a:extLst>
          </a:blip>
          <a:srcRect l="58277" b="-8265"/>
          <a:stretch/>
        </p:blipFill>
        <p:spPr>
          <a:xfrm>
            <a:off x="5407819" y="3230669"/>
            <a:ext cx="451706" cy="417431"/>
          </a:xfrm>
          <a:prstGeom prst="rect">
            <a:avLst/>
          </a:prstGeom>
        </p:spPr>
      </p:pic>
      <p:pic>
        <p:nvPicPr>
          <p:cNvPr id="3" name="Picture 2" descr="A picture containing text, pool ball&#10;&#10;Description automatically generated">
            <a:extLst>
              <a:ext uri="{FF2B5EF4-FFF2-40B4-BE49-F238E27FC236}">
                <a16:creationId xmlns:a16="http://schemas.microsoft.com/office/drawing/2014/main" id="{03A57E47-BB2A-E35C-0708-382D0B7E1B48}"/>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2241861" y="2711857"/>
            <a:ext cx="490162" cy="417431"/>
          </a:xfrm>
          <a:prstGeom prst="rect">
            <a:avLst/>
          </a:prstGeom>
        </p:spPr>
      </p:pic>
      <p:cxnSp>
        <p:nvCxnSpPr>
          <p:cNvPr id="6" name="Straight Connector 5">
            <a:extLst>
              <a:ext uri="{FF2B5EF4-FFF2-40B4-BE49-F238E27FC236}">
                <a16:creationId xmlns:a16="http://schemas.microsoft.com/office/drawing/2014/main" id="{17AE17D1-CA61-77F2-77DC-C315079CE0B8}"/>
              </a:ext>
            </a:extLst>
          </p:cNvPr>
          <p:cNvCxnSpPr>
            <a:cxnSpLocks/>
          </p:cNvCxnSpPr>
          <p:nvPr/>
        </p:nvCxnSpPr>
        <p:spPr>
          <a:xfrm>
            <a:off x="676586" y="2097017"/>
            <a:ext cx="3447566" cy="0"/>
          </a:xfrm>
          <a:prstGeom prst="line">
            <a:avLst/>
          </a:prstGeom>
          <a:ln w="19050">
            <a:solidFill>
              <a:srgbClr val="00B0F0"/>
            </a:solidFill>
            <a:prstDash val="sysDot"/>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5E227D4-F733-20BD-8A79-449E4D03F6A0}"/>
              </a:ext>
            </a:extLst>
          </p:cNvPr>
          <p:cNvSpPr txBox="1"/>
          <p:nvPr/>
        </p:nvSpPr>
        <p:spPr>
          <a:xfrm>
            <a:off x="659441" y="1875194"/>
            <a:ext cx="1317990" cy="253916"/>
          </a:xfrm>
          <a:prstGeom prst="rect">
            <a:avLst/>
          </a:prstGeom>
          <a:noFill/>
        </p:spPr>
        <p:txBody>
          <a:bodyPr wrap="none" rtlCol="0">
            <a:spAutoFit/>
          </a:bodyPr>
          <a:lstStyle/>
          <a:p>
            <a:r>
              <a:rPr lang="en-US" sz="1050" dirty="0">
                <a:solidFill>
                  <a:srgbClr val="00B0F0"/>
                </a:solidFill>
              </a:rPr>
              <a:t>Solar Core Density</a:t>
            </a:r>
          </a:p>
        </p:txBody>
      </p:sp>
      <p:sp>
        <p:nvSpPr>
          <p:cNvPr id="11" name="TextBox 10">
            <a:extLst>
              <a:ext uri="{FF2B5EF4-FFF2-40B4-BE49-F238E27FC236}">
                <a16:creationId xmlns:a16="http://schemas.microsoft.com/office/drawing/2014/main" id="{F090FCDB-9478-8142-1BD4-0AC09DB6AF11}"/>
              </a:ext>
            </a:extLst>
          </p:cNvPr>
          <p:cNvSpPr txBox="1"/>
          <p:nvPr/>
        </p:nvSpPr>
        <p:spPr>
          <a:xfrm>
            <a:off x="200942" y="4697787"/>
            <a:ext cx="4572000" cy="430887"/>
          </a:xfrm>
          <a:prstGeom prst="rect">
            <a:avLst/>
          </a:prstGeom>
          <a:noFill/>
        </p:spPr>
        <p:txBody>
          <a:bodyPr wrap="square">
            <a:spAutoFit/>
          </a:bodyPr>
          <a:lstStyle/>
          <a:p>
            <a:r>
              <a:rPr lang="en-US" sz="1100" b="0" i="1" dirty="0">
                <a:effectLst/>
                <a:latin typeface="Arial" panose="020B0604020202020204" pitchFamily="34" charset="0"/>
              </a:rPr>
              <a:t>C. Grayson, C. T. Yang, M. </a:t>
            </a:r>
            <a:r>
              <a:rPr lang="en-US" sz="1100" b="0" i="1" dirty="0" err="1">
                <a:effectLst/>
                <a:latin typeface="Arial" panose="020B0604020202020204" pitchFamily="34" charset="0"/>
              </a:rPr>
              <a:t>Formanek</a:t>
            </a:r>
            <a:r>
              <a:rPr lang="en-US" sz="1100" b="0" i="1" dirty="0">
                <a:effectLst/>
                <a:latin typeface="Arial" panose="020B0604020202020204" pitchFamily="34" charset="0"/>
              </a:rPr>
              <a:t>, and J. </a:t>
            </a:r>
            <a:r>
              <a:rPr lang="en-US" sz="1100" b="0" i="1" dirty="0" err="1">
                <a:effectLst/>
                <a:latin typeface="Arial" panose="020B0604020202020204" pitchFamily="34" charset="0"/>
              </a:rPr>
              <a:t>Rafelski</a:t>
            </a:r>
            <a:r>
              <a:rPr lang="en-US" sz="1100" b="0" i="1" dirty="0">
                <a:effectLst/>
                <a:latin typeface="Arial" panose="020B0604020202020204" pitchFamily="34" charset="0"/>
              </a:rPr>
              <a:t> (2023). Annals Phys., 458, p. 169453.</a:t>
            </a:r>
            <a:endParaRPr lang="en-US" sz="1100" i="1"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D926D20-81A5-8CD1-30BC-081379A77475}"/>
                  </a:ext>
                </a:extLst>
              </p:cNvPr>
              <p:cNvSpPr txBox="1"/>
              <p:nvPr/>
            </p:nvSpPr>
            <p:spPr>
              <a:xfrm>
                <a:off x="248730" y="130183"/>
                <a:ext cx="8319709"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Early Universe Contents</a:t>
                </a:r>
              </a:p>
            </p:txBody>
          </p:sp>
        </mc:Choice>
        <mc:Fallback xmlns="">
          <p:sp>
            <p:nvSpPr>
              <p:cNvPr id="16" name="TextBox 15">
                <a:extLst>
                  <a:ext uri="{FF2B5EF4-FFF2-40B4-BE49-F238E27FC236}">
                    <a16:creationId xmlns:a16="http://schemas.microsoft.com/office/drawing/2014/main" id="{AD926D20-81A5-8CD1-30BC-081379A77475}"/>
                  </a:ext>
                </a:extLst>
              </p:cNvPr>
              <p:cNvSpPr txBox="1">
                <a:spLocks noRot="1" noChangeAspect="1" noMove="1" noResize="1" noEditPoints="1" noAdjustHandles="1" noChangeArrowheads="1" noChangeShapeType="1" noTextEdit="1"/>
              </p:cNvSpPr>
              <p:nvPr/>
            </p:nvSpPr>
            <p:spPr>
              <a:xfrm>
                <a:off x="248730" y="130183"/>
                <a:ext cx="8319709" cy="600164"/>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9C4C07F-FC03-D3A9-1EC9-C7E1C6A73F15}"/>
              </a:ext>
            </a:extLst>
          </p:cNvPr>
          <p:cNvSpPr txBox="1"/>
          <p:nvPr/>
        </p:nvSpPr>
        <p:spPr>
          <a:xfrm>
            <a:off x="5221553" y="4796187"/>
            <a:ext cx="3764172" cy="276999"/>
          </a:xfrm>
          <a:prstGeom prst="rect">
            <a:avLst/>
          </a:prstGeom>
          <a:noFill/>
        </p:spPr>
        <p:txBody>
          <a:bodyPr wrap="none" rtlCol="0">
            <a:spAutoFit/>
          </a:bodyPr>
          <a:lstStyle/>
          <a:p>
            <a:r>
              <a:rPr lang="en-US" sz="1200" b="1" dirty="0"/>
              <a:t>Figure by Cheng Tao Yang, University of Arizona</a:t>
            </a:r>
          </a:p>
        </p:txBody>
      </p:sp>
    </p:spTree>
    <p:extLst>
      <p:ext uri="{BB962C8B-B14F-4D97-AF65-F5344CB8AC3E}">
        <p14:creationId xmlns:p14="http://schemas.microsoft.com/office/powerpoint/2010/main" val="854559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48719" y="316233"/>
            <a:ext cx="8520600" cy="572700"/>
          </a:xfrm>
        </p:spPr>
        <p:txBody>
          <a:bodyPr>
            <a:normAutofit fontScale="90000"/>
          </a:bodyPr>
          <a:lstStyle/>
          <a:p>
            <a:r>
              <a:rPr lang="en-US" dirty="0"/>
              <a:t>Method of Numerical Solution - Boltzmann</a:t>
            </a:r>
          </a:p>
        </p:txBody>
      </p:sp>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3256604" cy="3734677"/>
          </a:xfrm>
        </p:spPr>
        <p:txBody>
          <a:bodyPr>
            <a:normAutofit/>
          </a:bodyPr>
          <a:lstStyle/>
          <a:p>
            <a:pPr marL="114297" indent="0">
              <a:buNone/>
            </a:pPr>
            <a:r>
              <a:rPr lang="en-US" sz="1500" dirty="0"/>
              <a:t>We then </a:t>
            </a:r>
            <a:r>
              <a:rPr lang="en-US" sz="1500" b="1" dirty="0"/>
              <a:t>integrate inwards </a:t>
            </a:r>
            <a:r>
              <a:rPr lang="en-US" sz="1500" dirty="0"/>
              <a:t>to small values of r with the solution diverging to positive or negative infinity based on whether the </a:t>
            </a:r>
            <a:r>
              <a:rPr lang="en-US" sz="1500" b="1" dirty="0"/>
              <a:t>effective charge normalization </a:t>
            </a:r>
            <a:r>
              <a:rPr lang="en-US" sz="1500" dirty="0"/>
              <a:t>has been chosen to be too large or too small. Thus, one can create </a:t>
            </a:r>
            <a:r>
              <a:rPr lang="en-US" sz="1500" b="1" dirty="0"/>
              <a:t>a shooting algorithm </a:t>
            </a:r>
            <a:r>
              <a:rPr lang="en-US" sz="1500" dirty="0"/>
              <a:t>that increases or decreases the effective charge seen at large distances based on whether the previous guess diverges to positive or negative values, decreasing the divergence point until it </a:t>
            </a:r>
            <a:r>
              <a:rPr lang="en-US" sz="1500" b="1" dirty="0"/>
              <a:t>reaches r = 0.</a:t>
            </a:r>
          </a:p>
          <a:p>
            <a:pPr marL="114297" indent="0">
              <a:buNone/>
            </a:pPr>
            <a:endParaRPr lang="en-US" sz="1800" dirty="0"/>
          </a:p>
          <a:p>
            <a:pPr marL="114297" indent="0">
              <a:buNone/>
            </a:pPr>
            <a:endParaRPr lang="en-US" sz="1800" dirty="0"/>
          </a:p>
          <a:p>
            <a:pPr marL="114297" indent="0">
              <a:buNone/>
            </a:pPr>
            <a:endParaRPr lang="en-US" sz="1800" dirty="0"/>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60</a:t>
            </a:fld>
            <a:endParaRPr lang="en"/>
          </a:p>
        </p:txBody>
      </p:sp>
      <p:pic>
        <p:nvPicPr>
          <p:cNvPr id="13" name="Picture 12" descr="A graph of a function&#10;&#10;Description automatically generated">
            <a:extLst>
              <a:ext uri="{FF2B5EF4-FFF2-40B4-BE49-F238E27FC236}">
                <a16:creationId xmlns:a16="http://schemas.microsoft.com/office/drawing/2014/main" id="{342E8F87-2F4F-F32D-44C2-AF8617C8E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935" y="976847"/>
            <a:ext cx="4819141" cy="368637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49103A-500B-A1C8-3C36-F07899E6F14E}"/>
                  </a:ext>
                </a:extLst>
              </p:cNvPr>
              <p:cNvSpPr txBox="1"/>
              <p:nvPr/>
            </p:nvSpPr>
            <p:spPr>
              <a:xfrm>
                <a:off x="5572126" y="2187301"/>
                <a:ext cx="1336200" cy="249299"/>
              </a:xfrm>
              <a:prstGeom prst="rect">
                <a:avLst/>
              </a:prstGeom>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14:m>
                  <m:oMath xmlns:m="http://schemas.openxmlformats.org/officeDocument/2006/math">
                    <m:r>
                      <a:rPr lang="en-US" sz="1500" i="1">
                        <a:latin typeface="Cambria Math" panose="02040503050406030204" pitchFamily="18" charset="0"/>
                      </a:rPr>
                      <m:t>  </m:t>
                    </m:r>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𝑒𝑓𝑓</m:t>
                        </m:r>
                      </m:sub>
                    </m:sSub>
                    <m:r>
                      <a:rPr lang="en-US" sz="1500" i="1">
                        <a:latin typeface="Cambria Math" panose="02040503050406030204" pitchFamily="18" charset="0"/>
                      </a:rPr>
                      <m:t> </m:t>
                    </m:r>
                  </m:oMath>
                </a14:m>
                <a:r>
                  <a:rPr lang="en-US" sz="1500" dirty="0"/>
                  <a:t> too large  </a:t>
                </a:r>
              </a:p>
            </p:txBody>
          </p:sp>
        </mc:Choice>
        <mc:Fallback xmlns="">
          <p:sp>
            <p:nvSpPr>
              <p:cNvPr id="14" name="TextBox 13">
                <a:extLst>
                  <a:ext uri="{FF2B5EF4-FFF2-40B4-BE49-F238E27FC236}">
                    <a16:creationId xmlns:a16="http://schemas.microsoft.com/office/drawing/2014/main" id="{C849103A-500B-A1C8-3C36-F07899E6F14E}"/>
                  </a:ext>
                </a:extLst>
              </p:cNvPr>
              <p:cNvSpPr txBox="1">
                <a:spLocks noRot="1" noChangeAspect="1" noMove="1" noResize="1" noEditPoints="1" noAdjustHandles="1" noChangeArrowheads="1" noChangeShapeType="1" noTextEdit="1"/>
              </p:cNvSpPr>
              <p:nvPr/>
            </p:nvSpPr>
            <p:spPr>
              <a:xfrm>
                <a:off x="5572126" y="2187301"/>
                <a:ext cx="1336200" cy="249299"/>
              </a:xfrm>
              <a:prstGeom prst="rect">
                <a:avLst/>
              </a:prstGeom>
              <a:blipFill>
                <a:blip r:embed="rId3"/>
                <a:stretch>
                  <a:fillRect t="-18605" r="-7240" b="-348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510348-897C-0248-131F-E398D3ABBFD5}"/>
                  </a:ext>
                </a:extLst>
              </p:cNvPr>
              <p:cNvSpPr txBox="1"/>
              <p:nvPr/>
            </p:nvSpPr>
            <p:spPr>
              <a:xfrm>
                <a:off x="4229100" y="2228851"/>
                <a:ext cx="86562"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_</m:t>
                      </m:r>
                    </m:oMath>
                  </m:oMathPara>
                </a14:m>
                <a:endParaRPr lang="en-US" sz="1050" dirty="0"/>
              </a:p>
            </p:txBody>
          </p:sp>
        </mc:Choice>
        <mc:Fallback xmlns="">
          <p:sp>
            <p:nvSpPr>
              <p:cNvPr id="15" name="TextBox 14">
                <a:extLst>
                  <a:ext uri="{FF2B5EF4-FFF2-40B4-BE49-F238E27FC236}">
                    <a16:creationId xmlns:a16="http://schemas.microsoft.com/office/drawing/2014/main" id="{0F510348-897C-0248-131F-E398D3ABBFD5}"/>
                  </a:ext>
                </a:extLst>
              </p:cNvPr>
              <p:cNvSpPr txBox="1">
                <a:spLocks noRot="1" noChangeAspect="1" noMove="1" noResize="1" noEditPoints="1" noAdjustHandles="1" noChangeArrowheads="1" noChangeShapeType="1" noTextEdit="1"/>
              </p:cNvSpPr>
              <p:nvPr/>
            </p:nvSpPr>
            <p:spPr>
              <a:xfrm>
                <a:off x="4229100" y="2228851"/>
                <a:ext cx="86562" cy="161583"/>
              </a:xfrm>
              <a:prstGeom prst="rect">
                <a:avLst/>
              </a:prstGeom>
              <a:blipFill>
                <a:blip r:embed="rId4"/>
                <a:stretch>
                  <a:fillRect/>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A5BAC471-F858-1EBA-6E76-7544631D5786}"/>
              </a:ext>
            </a:extLst>
          </p:cNvPr>
          <p:cNvGrpSpPr/>
          <p:nvPr/>
        </p:nvGrpSpPr>
        <p:grpSpPr>
          <a:xfrm>
            <a:off x="7384185" y="3188300"/>
            <a:ext cx="500040" cy="242190"/>
            <a:chOff x="9845580" y="4251067"/>
            <a:chExt cx="666720" cy="322920"/>
          </a:xfrm>
        </p:grpSpPr>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3312250-43A2-72F0-862F-83F266188AC9}"/>
                    </a:ext>
                  </a:extLst>
                </p14:cNvPr>
                <p14:cNvContentPartPr/>
                <p14:nvPr/>
              </p14:nvContentPartPr>
              <p14:xfrm>
                <a:off x="9845580" y="4370947"/>
                <a:ext cx="561600" cy="203040"/>
              </p14:xfrm>
            </p:contentPart>
          </mc:Choice>
          <mc:Fallback xmlns="">
            <p:pic>
              <p:nvPicPr>
                <p:cNvPr id="17" name="Ink 16">
                  <a:extLst>
                    <a:ext uri="{FF2B5EF4-FFF2-40B4-BE49-F238E27FC236}">
                      <a16:creationId xmlns:a16="http://schemas.microsoft.com/office/drawing/2014/main" id="{13312250-43A2-72F0-862F-83F266188AC9}"/>
                    </a:ext>
                  </a:extLst>
                </p:cNvPr>
                <p:cNvPicPr/>
                <p:nvPr/>
              </p:nvPicPr>
              <p:blipFill>
                <a:blip r:embed="rId6"/>
                <a:stretch>
                  <a:fillRect/>
                </a:stretch>
              </p:blipFill>
              <p:spPr>
                <a:xfrm>
                  <a:off x="9827940" y="4353307"/>
                  <a:ext cx="5972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B591384B-890C-D986-D86E-3CC07186D272}"/>
                    </a:ext>
                  </a:extLst>
                </p14:cNvPr>
                <p14:cNvContentPartPr/>
                <p14:nvPr/>
              </p14:nvContentPartPr>
              <p14:xfrm>
                <a:off x="10236180" y="4251067"/>
                <a:ext cx="276120" cy="252720"/>
              </p14:xfrm>
            </p:contentPart>
          </mc:Choice>
          <mc:Fallback xmlns="">
            <p:pic>
              <p:nvPicPr>
                <p:cNvPr id="18" name="Ink 17">
                  <a:extLst>
                    <a:ext uri="{FF2B5EF4-FFF2-40B4-BE49-F238E27FC236}">
                      <a16:creationId xmlns:a16="http://schemas.microsoft.com/office/drawing/2014/main" id="{B591384B-890C-D986-D86E-3CC07186D272}"/>
                    </a:ext>
                  </a:extLst>
                </p:cNvPr>
                <p:cNvPicPr/>
                <p:nvPr/>
              </p:nvPicPr>
              <p:blipFill>
                <a:blip r:embed="rId8"/>
                <a:stretch>
                  <a:fillRect/>
                </a:stretch>
              </p:blipFill>
              <p:spPr>
                <a:xfrm>
                  <a:off x="10218540" y="4233067"/>
                  <a:ext cx="311760" cy="288360"/>
                </a:xfrm>
                <a:prstGeom prst="rect">
                  <a:avLst/>
                </a:prstGeom>
              </p:spPr>
            </p:pic>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046667F-DA84-B584-4B8C-6FAA417DF8F4}"/>
                  </a:ext>
                </a:extLst>
              </p:cNvPr>
              <p:cNvSpPr txBox="1"/>
              <p:nvPr/>
            </p:nvSpPr>
            <p:spPr>
              <a:xfrm>
                <a:off x="5479289" y="3377841"/>
                <a:ext cx="1916102" cy="5393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𝜙</m:t>
                      </m:r>
                      <m:d>
                        <m:dPr>
                          <m:ctrlPr>
                            <a:rPr lang="en-US" sz="1800" i="1">
                              <a:latin typeface="Cambria Math" panose="02040503050406030204" pitchFamily="18" charset="0"/>
                            </a:rPr>
                          </m:ctrlPr>
                        </m:dPr>
                        <m:e>
                          <m:r>
                            <a:rPr lang="en-US" sz="1800" i="1">
                              <a:latin typeface="Cambria Math" panose="02040503050406030204" pitchFamily="18" charset="0"/>
                            </a:rPr>
                            <m:t>𝑟</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𝑚</m:t>
                                  </m:r>
                                </m:e>
                                <m:sub>
                                  <m:r>
                                    <a:rPr lang="en-US" sz="1800" i="1">
                                      <a:latin typeface="Cambria Math" panose="02040503050406030204" pitchFamily="18" charset="0"/>
                                    </a:rPr>
                                    <m:t>𝐷</m:t>
                                  </m:r>
                                </m:sub>
                              </m:sSub>
                              <m:r>
                                <a:rPr lang="en-US" sz="1800" i="1">
                                  <a:latin typeface="Cambria Math" panose="02040503050406030204" pitchFamily="18" charset="0"/>
                                </a:rPr>
                                <m:t>𝑟</m:t>
                              </m:r>
                            </m:sup>
                          </m:sSup>
                        </m:num>
                        <m:den>
                          <m:r>
                            <a:rPr lang="en-US" sz="1800" i="1">
                              <a:latin typeface="Cambria Math" panose="02040503050406030204" pitchFamily="18" charset="0"/>
                            </a:rPr>
                            <m:t>𝑟</m:t>
                          </m:r>
                        </m:den>
                      </m:f>
                    </m:oMath>
                  </m:oMathPara>
                </a14:m>
                <a:endParaRPr lang="en-US" sz="1800" dirty="0"/>
              </a:p>
            </p:txBody>
          </p:sp>
        </mc:Choice>
        <mc:Fallback xmlns="">
          <p:sp>
            <p:nvSpPr>
              <p:cNvPr id="20" name="TextBox 19">
                <a:extLst>
                  <a:ext uri="{FF2B5EF4-FFF2-40B4-BE49-F238E27FC236}">
                    <a16:creationId xmlns:a16="http://schemas.microsoft.com/office/drawing/2014/main" id="{0046667F-DA84-B584-4B8C-6FAA417DF8F4}"/>
                  </a:ext>
                </a:extLst>
              </p:cNvPr>
              <p:cNvSpPr txBox="1">
                <a:spLocks noRot="1" noChangeAspect="1" noMove="1" noResize="1" noEditPoints="1" noAdjustHandles="1" noChangeArrowheads="1" noChangeShapeType="1" noTextEdit="1"/>
              </p:cNvSpPr>
              <p:nvPr/>
            </p:nvSpPr>
            <p:spPr>
              <a:xfrm>
                <a:off x="5479289" y="3377841"/>
                <a:ext cx="1916102" cy="53931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F52F7A6-CA08-AB69-1A8F-C5611B62C841}"/>
                  </a:ext>
                </a:extLst>
              </p:cNvPr>
              <p:cNvSpPr txBox="1"/>
              <p:nvPr/>
            </p:nvSpPr>
            <p:spPr>
              <a:xfrm>
                <a:off x="6176138" y="4440023"/>
                <a:ext cx="498791" cy="276999"/>
              </a:xfrm>
              <a:prstGeom prst="rect">
                <a:avLst/>
              </a:prstGeom>
              <a:solidFill>
                <a:schemeClr val="bg1"/>
              </a:solidFill>
            </p:spPr>
            <p:txBody>
              <a:bodyPr wrap="none" lIns="0" tIns="0" rIns="0" bIns="0" rtlCol="0">
                <a:spAutoFit/>
              </a:bodyPr>
              <a:lstStyle/>
              <a:p>
                <a14:m>
                  <m:oMath xmlns:m="http://schemas.openxmlformats.org/officeDocument/2006/math">
                    <m:r>
                      <a:rPr lang="en-US" sz="1800" i="1">
                        <a:latin typeface="Cambria Math" panose="02040503050406030204" pitchFamily="18" charset="0"/>
                      </a:rPr>
                      <m:t>𝑟</m:t>
                    </m:r>
                  </m:oMath>
                </a14:m>
                <a:r>
                  <a:rPr lang="en-US" sz="1800" dirty="0"/>
                  <a:t>[</a:t>
                </a:r>
                <a:r>
                  <a:rPr lang="en-US" sz="1800" dirty="0" err="1"/>
                  <a:t>fm</a:t>
                </a:r>
                <a:r>
                  <a:rPr lang="en-US" sz="1800" dirty="0"/>
                  <a:t>]</a:t>
                </a:r>
              </a:p>
            </p:txBody>
          </p:sp>
        </mc:Choice>
        <mc:Fallback xmlns="">
          <p:sp>
            <p:nvSpPr>
              <p:cNvPr id="21" name="TextBox 20">
                <a:extLst>
                  <a:ext uri="{FF2B5EF4-FFF2-40B4-BE49-F238E27FC236}">
                    <a16:creationId xmlns:a16="http://schemas.microsoft.com/office/drawing/2014/main" id="{BF52F7A6-CA08-AB69-1A8F-C5611B62C841}"/>
                  </a:ext>
                </a:extLst>
              </p:cNvPr>
              <p:cNvSpPr txBox="1">
                <a:spLocks noRot="1" noChangeAspect="1" noMove="1" noResize="1" noEditPoints="1" noAdjustHandles="1" noChangeArrowheads="1" noChangeShapeType="1" noTextEdit="1"/>
              </p:cNvSpPr>
              <p:nvPr/>
            </p:nvSpPr>
            <p:spPr>
              <a:xfrm>
                <a:off x="6176138" y="4440023"/>
                <a:ext cx="498791" cy="276999"/>
              </a:xfrm>
              <a:prstGeom prst="rect">
                <a:avLst/>
              </a:prstGeom>
              <a:blipFill>
                <a:blip r:embed="rId10"/>
                <a:stretch>
                  <a:fillRect l="-12195" t="-28261" r="-31707"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8065337-7845-9418-351A-AD5BB689529A}"/>
                  </a:ext>
                </a:extLst>
              </p:cNvPr>
              <p:cNvSpPr txBox="1"/>
              <p:nvPr/>
            </p:nvSpPr>
            <p:spPr>
              <a:xfrm>
                <a:off x="6768202" y="964871"/>
                <a:ext cx="705578"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𝑇</m:t>
                      </m:r>
                      <m:r>
                        <a:rPr lang="en-US" sz="1050" i="1">
                          <a:latin typeface="Cambria Math" panose="02040503050406030204" pitchFamily="18" charset="0"/>
                        </a:rPr>
                        <m:t>=86 </m:t>
                      </m:r>
                      <m:r>
                        <a:rPr lang="en-US" sz="1050" i="1">
                          <a:latin typeface="Cambria Math" panose="02040503050406030204" pitchFamily="18" charset="0"/>
                        </a:rPr>
                        <m:t>𝑘𝑒𝑉</m:t>
                      </m:r>
                    </m:oMath>
                  </m:oMathPara>
                </a14:m>
                <a:endParaRPr lang="en-US" sz="1050" dirty="0"/>
              </a:p>
            </p:txBody>
          </p:sp>
        </mc:Choice>
        <mc:Fallback xmlns="">
          <p:sp>
            <p:nvSpPr>
              <p:cNvPr id="5" name="TextBox 4">
                <a:extLst>
                  <a:ext uri="{FF2B5EF4-FFF2-40B4-BE49-F238E27FC236}">
                    <a16:creationId xmlns:a16="http://schemas.microsoft.com/office/drawing/2014/main" id="{D8065337-7845-9418-351A-AD5BB689529A}"/>
                  </a:ext>
                </a:extLst>
              </p:cNvPr>
              <p:cNvSpPr txBox="1">
                <a:spLocks noRot="1" noChangeAspect="1" noMove="1" noResize="1" noEditPoints="1" noAdjustHandles="1" noChangeArrowheads="1" noChangeShapeType="1" noTextEdit="1"/>
              </p:cNvSpPr>
              <p:nvPr/>
            </p:nvSpPr>
            <p:spPr>
              <a:xfrm>
                <a:off x="6768202" y="964871"/>
                <a:ext cx="705578" cy="161583"/>
              </a:xfrm>
              <a:prstGeom prst="rect">
                <a:avLst/>
              </a:prstGeom>
              <a:blipFill>
                <a:blip r:embed="rId11"/>
                <a:stretch>
                  <a:fillRect l="-4310" r="-4310" b="-11111"/>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0480F934-493F-4B44-B28C-D7A50FAB0036}"/>
              </a:ext>
            </a:extLst>
          </p:cNvPr>
          <p:cNvSpPr/>
          <p:nvPr/>
        </p:nvSpPr>
        <p:spPr>
          <a:xfrm>
            <a:off x="7665947" y="1340109"/>
            <a:ext cx="598643" cy="152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5DB7FBC1-338A-4AE8-404B-7E7B79F5B8F9}"/>
              </a:ext>
            </a:extLst>
          </p:cNvPr>
          <p:cNvSpPr txBox="1"/>
          <p:nvPr/>
        </p:nvSpPr>
        <p:spPr>
          <a:xfrm>
            <a:off x="7597060" y="1276077"/>
            <a:ext cx="1238639" cy="276999"/>
          </a:xfrm>
          <a:prstGeom prst="rect">
            <a:avLst/>
          </a:prstGeom>
          <a:noFill/>
        </p:spPr>
        <p:txBody>
          <a:bodyPr wrap="square" rtlCol="0">
            <a:spAutoFit/>
          </a:bodyPr>
          <a:lstStyle/>
          <a:p>
            <a:r>
              <a:rPr lang="en-US" sz="1200" dirty="0"/>
              <a:t>Boltzmann</a:t>
            </a:r>
          </a:p>
        </p:txBody>
      </p:sp>
    </p:spTree>
    <p:extLst>
      <p:ext uri="{BB962C8B-B14F-4D97-AF65-F5344CB8AC3E}">
        <p14:creationId xmlns:p14="http://schemas.microsoft.com/office/powerpoint/2010/main" val="1037878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48719" y="316233"/>
            <a:ext cx="8520600" cy="572700"/>
          </a:xfrm>
        </p:spPr>
        <p:txBody>
          <a:bodyPr>
            <a:normAutofit fontScale="90000"/>
          </a:bodyPr>
          <a:lstStyle/>
          <a:p>
            <a:r>
              <a:rPr lang="en-US" dirty="0"/>
              <a:t>Method of Numerical Solution - Boltzmann</a:t>
            </a:r>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61</a:t>
            </a:fld>
            <a:endParaRPr lang="en"/>
          </a:p>
        </p:txBody>
      </p:sp>
      <p:pic>
        <p:nvPicPr>
          <p:cNvPr id="13" name="Picture 12">
            <a:extLst>
              <a:ext uri="{FF2B5EF4-FFF2-40B4-BE49-F238E27FC236}">
                <a16:creationId xmlns:a16="http://schemas.microsoft.com/office/drawing/2014/main" id="{342E8F87-2F4F-F32D-44C2-AF8617C8E9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1935" y="994364"/>
            <a:ext cx="4819141" cy="365133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49103A-500B-A1C8-3C36-F07899E6F14E}"/>
                  </a:ext>
                </a:extLst>
              </p:cNvPr>
              <p:cNvSpPr txBox="1"/>
              <p:nvPr/>
            </p:nvSpPr>
            <p:spPr>
              <a:xfrm>
                <a:off x="5572126" y="2187301"/>
                <a:ext cx="1357038" cy="249299"/>
              </a:xfrm>
              <a:prstGeom prst="rect">
                <a:avLst/>
              </a:prstGeom>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14:m>
                  <m:oMath xmlns:m="http://schemas.openxmlformats.org/officeDocument/2006/math">
                    <m:r>
                      <a:rPr lang="en-US" sz="1500" i="1">
                        <a:latin typeface="Cambria Math" panose="02040503050406030204" pitchFamily="18" charset="0"/>
                      </a:rPr>
                      <m:t>  </m:t>
                    </m:r>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𝑒𝑓𝑓</m:t>
                        </m:r>
                      </m:sub>
                    </m:sSub>
                    <m:r>
                      <a:rPr lang="en-US" sz="1500" i="1">
                        <a:latin typeface="Cambria Math" panose="02040503050406030204" pitchFamily="18" charset="0"/>
                      </a:rPr>
                      <m:t> </m:t>
                    </m:r>
                  </m:oMath>
                </a14:m>
                <a:r>
                  <a:rPr lang="en-US" sz="1500" dirty="0"/>
                  <a:t> too small  </a:t>
                </a:r>
              </a:p>
            </p:txBody>
          </p:sp>
        </mc:Choice>
        <mc:Fallback xmlns="">
          <p:sp>
            <p:nvSpPr>
              <p:cNvPr id="14" name="TextBox 13">
                <a:extLst>
                  <a:ext uri="{FF2B5EF4-FFF2-40B4-BE49-F238E27FC236}">
                    <a16:creationId xmlns:a16="http://schemas.microsoft.com/office/drawing/2014/main" id="{C849103A-500B-A1C8-3C36-F07899E6F14E}"/>
                  </a:ext>
                </a:extLst>
              </p:cNvPr>
              <p:cNvSpPr txBox="1">
                <a:spLocks noRot="1" noChangeAspect="1" noMove="1" noResize="1" noEditPoints="1" noAdjustHandles="1" noChangeArrowheads="1" noChangeShapeType="1" noTextEdit="1"/>
              </p:cNvSpPr>
              <p:nvPr/>
            </p:nvSpPr>
            <p:spPr>
              <a:xfrm>
                <a:off x="5572126" y="2187301"/>
                <a:ext cx="1357038" cy="249299"/>
              </a:xfrm>
              <a:prstGeom prst="rect">
                <a:avLst/>
              </a:prstGeom>
              <a:blipFill>
                <a:blip r:embed="rId4"/>
                <a:stretch>
                  <a:fillRect t="-18605" r="-6667" b="-348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510348-897C-0248-131F-E398D3ABBFD5}"/>
                  </a:ext>
                </a:extLst>
              </p:cNvPr>
              <p:cNvSpPr txBox="1"/>
              <p:nvPr/>
            </p:nvSpPr>
            <p:spPr>
              <a:xfrm>
                <a:off x="4229100" y="2228851"/>
                <a:ext cx="86562"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_</m:t>
                      </m:r>
                    </m:oMath>
                  </m:oMathPara>
                </a14:m>
                <a:endParaRPr lang="en-US" sz="1050" dirty="0"/>
              </a:p>
            </p:txBody>
          </p:sp>
        </mc:Choice>
        <mc:Fallback xmlns="">
          <p:sp>
            <p:nvSpPr>
              <p:cNvPr id="15" name="TextBox 14">
                <a:extLst>
                  <a:ext uri="{FF2B5EF4-FFF2-40B4-BE49-F238E27FC236}">
                    <a16:creationId xmlns:a16="http://schemas.microsoft.com/office/drawing/2014/main" id="{0F510348-897C-0248-131F-E398D3ABBFD5}"/>
                  </a:ext>
                </a:extLst>
              </p:cNvPr>
              <p:cNvSpPr txBox="1">
                <a:spLocks noRot="1" noChangeAspect="1" noMove="1" noResize="1" noEditPoints="1" noAdjustHandles="1" noChangeArrowheads="1" noChangeShapeType="1" noTextEdit="1"/>
              </p:cNvSpPr>
              <p:nvPr/>
            </p:nvSpPr>
            <p:spPr>
              <a:xfrm>
                <a:off x="4229100" y="2228851"/>
                <a:ext cx="86562" cy="16158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A4E7B93-72E7-1E91-8877-1011A6BE9BA7}"/>
                  </a:ext>
                </a:extLst>
              </p:cNvPr>
              <p:cNvSpPr txBox="1"/>
              <p:nvPr/>
            </p:nvSpPr>
            <p:spPr>
              <a:xfrm>
                <a:off x="4686834" y="3418285"/>
                <a:ext cx="1916102" cy="5393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𝜙</m:t>
                      </m:r>
                      <m:d>
                        <m:dPr>
                          <m:ctrlPr>
                            <a:rPr lang="en-US" sz="1800" i="1">
                              <a:latin typeface="Cambria Math" panose="02040503050406030204" pitchFamily="18" charset="0"/>
                            </a:rPr>
                          </m:ctrlPr>
                        </m:dPr>
                        <m:e>
                          <m:r>
                            <a:rPr lang="en-US" sz="1800" i="1">
                              <a:latin typeface="Cambria Math" panose="02040503050406030204" pitchFamily="18" charset="0"/>
                            </a:rPr>
                            <m:t>𝑟</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𝑚</m:t>
                                  </m:r>
                                </m:e>
                                <m:sub>
                                  <m:r>
                                    <a:rPr lang="en-US" sz="1800" i="1">
                                      <a:latin typeface="Cambria Math" panose="02040503050406030204" pitchFamily="18" charset="0"/>
                                    </a:rPr>
                                    <m:t>𝐷</m:t>
                                  </m:r>
                                </m:sub>
                              </m:sSub>
                              <m:r>
                                <a:rPr lang="en-US" sz="1800" i="1">
                                  <a:latin typeface="Cambria Math" panose="02040503050406030204" pitchFamily="18" charset="0"/>
                                </a:rPr>
                                <m:t>𝑟</m:t>
                              </m:r>
                            </m:sup>
                          </m:sSup>
                        </m:num>
                        <m:den>
                          <m:r>
                            <a:rPr lang="en-US" sz="1800" i="1">
                              <a:latin typeface="Cambria Math" panose="02040503050406030204" pitchFamily="18" charset="0"/>
                            </a:rPr>
                            <m:t>𝑟</m:t>
                          </m:r>
                        </m:den>
                      </m:f>
                    </m:oMath>
                  </m:oMathPara>
                </a14:m>
                <a:endParaRPr lang="en-US" sz="1800" dirty="0"/>
              </a:p>
            </p:txBody>
          </p:sp>
        </mc:Choice>
        <mc:Fallback xmlns="">
          <p:sp>
            <p:nvSpPr>
              <p:cNvPr id="16" name="TextBox 15">
                <a:extLst>
                  <a:ext uri="{FF2B5EF4-FFF2-40B4-BE49-F238E27FC236}">
                    <a16:creationId xmlns:a16="http://schemas.microsoft.com/office/drawing/2014/main" id="{DA4E7B93-72E7-1E91-8877-1011A6BE9BA7}"/>
                  </a:ext>
                </a:extLst>
              </p:cNvPr>
              <p:cNvSpPr txBox="1">
                <a:spLocks noRot="1" noChangeAspect="1" noMove="1" noResize="1" noEditPoints="1" noAdjustHandles="1" noChangeArrowheads="1" noChangeShapeType="1" noTextEdit="1"/>
              </p:cNvSpPr>
              <p:nvPr/>
            </p:nvSpPr>
            <p:spPr>
              <a:xfrm>
                <a:off x="4686834" y="3418285"/>
                <a:ext cx="1916102" cy="53931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7C217BF-E8CB-086C-A773-02446D3B9130}"/>
                  </a:ext>
                </a:extLst>
              </p:cNvPr>
              <p:cNvSpPr txBox="1"/>
              <p:nvPr/>
            </p:nvSpPr>
            <p:spPr>
              <a:xfrm>
                <a:off x="6176138" y="4440023"/>
                <a:ext cx="498791" cy="276999"/>
              </a:xfrm>
              <a:prstGeom prst="rect">
                <a:avLst/>
              </a:prstGeom>
              <a:solidFill>
                <a:schemeClr val="bg1"/>
              </a:solidFill>
            </p:spPr>
            <p:txBody>
              <a:bodyPr wrap="none" lIns="0" tIns="0" rIns="0" bIns="0" rtlCol="0">
                <a:spAutoFit/>
              </a:bodyPr>
              <a:lstStyle/>
              <a:p>
                <a14:m>
                  <m:oMath xmlns:m="http://schemas.openxmlformats.org/officeDocument/2006/math">
                    <m:r>
                      <a:rPr lang="en-US" sz="1800" i="1">
                        <a:latin typeface="Cambria Math" panose="02040503050406030204" pitchFamily="18" charset="0"/>
                      </a:rPr>
                      <m:t>𝑟</m:t>
                    </m:r>
                  </m:oMath>
                </a14:m>
                <a:r>
                  <a:rPr lang="en-US" sz="1800" dirty="0"/>
                  <a:t>[</a:t>
                </a:r>
                <a:r>
                  <a:rPr lang="en-US" sz="1800" dirty="0" err="1"/>
                  <a:t>fm</a:t>
                </a:r>
                <a:r>
                  <a:rPr lang="en-US" sz="1800" dirty="0"/>
                  <a:t>]</a:t>
                </a:r>
              </a:p>
            </p:txBody>
          </p:sp>
        </mc:Choice>
        <mc:Fallback xmlns="">
          <p:sp>
            <p:nvSpPr>
              <p:cNvPr id="5" name="TextBox 4">
                <a:extLst>
                  <a:ext uri="{FF2B5EF4-FFF2-40B4-BE49-F238E27FC236}">
                    <a16:creationId xmlns:a16="http://schemas.microsoft.com/office/drawing/2014/main" id="{17C217BF-E8CB-086C-A773-02446D3B9130}"/>
                  </a:ext>
                </a:extLst>
              </p:cNvPr>
              <p:cNvSpPr txBox="1">
                <a:spLocks noRot="1" noChangeAspect="1" noMove="1" noResize="1" noEditPoints="1" noAdjustHandles="1" noChangeArrowheads="1" noChangeShapeType="1" noTextEdit="1"/>
              </p:cNvSpPr>
              <p:nvPr/>
            </p:nvSpPr>
            <p:spPr>
              <a:xfrm>
                <a:off x="6176138" y="4440023"/>
                <a:ext cx="498791" cy="276999"/>
              </a:xfrm>
              <a:prstGeom prst="rect">
                <a:avLst/>
              </a:prstGeom>
              <a:blipFill>
                <a:blip r:embed="rId7"/>
                <a:stretch>
                  <a:fillRect l="-12195" t="-28261" r="-31707"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86D20B0-B007-C088-48E5-9D5E54685E3B}"/>
                  </a:ext>
                </a:extLst>
              </p:cNvPr>
              <p:cNvSpPr txBox="1"/>
              <p:nvPr/>
            </p:nvSpPr>
            <p:spPr>
              <a:xfrm>
                <a:off x="6768202" y="968369"/>
                <a:ext cx="705578"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𝑇</m:t>
                      </m:r>
                      <m:r>
                        <a:rPr lang="en-US" sz="1050" i="1">
                          <a:latin typeface="Cambria Math" panose="02040503050406030204" pitchFamily="18" charset="0"/>
                        </a:rPr>
                        <m:t>=86 </m:t>
                      </m:r>
                      <m:r>
                        <a:rPr lang="en-US" sz="1050" i="1">
                          <a:latin typeface="Cambria Math" panose="02040503050406030204" pitchFamily="18" charset="0"/>
                        </a:rPr>
                        <m:t>𝑘𝑒𝑉</m:t>
                      </m:r>
                    </m:oMath>
                  </m:oMathPara>
                </a14:m>
                <a:endParaRPr lang="en-US" sz="1050" dirty="0"/>
              </a:p>
            </p:txBody>
          </p:sp>
        </mc:Choice>
        <mc:Fallback xmlns="">
          <p:sp>
            <p:nvSpPr>
              <p:cNvPr id="6" name="TextBox 5">
                <a:extLst>
                  <a:ext uri="{FF2B5EF4-FFF2-40B4-BE49-F238E27FC236}">
                    <a16:creationId xmlns:a16="http://schemas.microsoft.com/office/drawing/2014/main" id="{586D20B0-B007-C088-48E5-9D5E54685E3B}"/>
                  </a:ext>
                </a:extLst>
              </p:cNvPr>
              <p:cNvSpPr txBox="1">
                <a:spLocks noRot="1" noChangeAspect="1" noMove="1" noResize="1" noEditPoints="1" noAdjustHandles="1" noChangeArrowheads="1" noChangeShapeType="1" noTextEdit="1"/>
              </p:cNvSpPr>
              <p:nvPr/>
            </p:nvSpPr>
            <p:spPr>
              <a:xfrm>
                <a:off x="6768202" y="968369"/>
                <a:ext cx="705578" cy="161583"/>
              </a:xfrm>
              <a:prstGeom prst="rect">
                <a:avLst/>
              </a:prstGeom>
              <a:blipFill>
                <a:blip r:embed="rId8"/>
                <a:stretch>
                  <a:fillRect l="-4310" r="-4310" b="-11538"/>
                </a:stretch>
              </a:blipFill>
            </p:spPr>
            <p:txBody>
              <a:bodyPr/>
              <a:lstStyle/>
              <a:p>
                <a:r>
                  <a:rPr lang="en-US">
                    <a:noFill/>
                  </a:rPr>
                  <a:t> </a:t>
                </a:r>
              </a:p>
            </p:txBody>
          </p:sp>
        </mc:Fallback>
      </mc:AlternateContent>
      <p:sp>
        <p:nvSpPr>
          <p:cNvPr id="10" name="Text Placeholder 2">
            <a:extLst>
              <a:ext uri="{FF2B5EF4-FFF2-40B4-BE49-F238E27FC236}">
                <a16:creationId xmlns:a16="http://schemas.microsoft.com/office/drawing/2014/main" id="{FC149171-821D-9C8D-B5D3-B7C4BD138D7A}"/>
              </a:ext>
            </a:extLst>
          </p:cNvPr>
          <p:cNvSpPr>
            <a:spLocks noGrp="1"/>
          </p:cNvSpPr>
          <p:nvPr>
            <p:ph type="body" idx="1"/>
          </p:nvPr>
        </p:nvSpPr>
        <p:spPr>
          <a:xfrm>
            <a:off x="311700" y="928540"/>
            <a:ext cx="3256604" cy="3734677"/>
          </a:xfrm>
        </p:spPr>
        <p:txBody>
          <a:bodyPr>
            <a:normAutofit/>
          </a:bodyPr>
          <a:lstStyle/>
          <a:p>
            <a:pPr marL="114297" indent="0">
              <a:buNone/>
            </a:pPr>
            <a:r>
              <a:rPr lang="en-US" sz="1500" dirty="0"/>
              <a:t>We then </a:t>
            </a:r>
            <a:r>
              <a:rPr lang="en-US" sz="1500" b="1" dirty="0"/>
              <a:t>integrate inwards </a:t>
            </a:r>
            <a:r>
              <a:rPr lang="en-US" sz="1500" dirty="0"/>
              <a:t>to small values of r with the solution diverging to positive or negative infinity based on whether the </a:t>
            </a:r>
            <a:r>
              <a:rPr lang="en-US" sz="1500" b="1" dirty="0"/>
              <a:t>effective charge (normalization) </a:t>
            </a:r>
            <a:r>
              <a:rPr lang="en-US" sz="1500" dirty="0"/>
              <a:t>has been chosen to be too large or too small. Thus, one can create </a:t>
            </a:r>
            <a:r>
              <a:rPr lang="en-US" sz="1500" b="1" dirty="0"/>
              <a:t>a shooting algorithm </a:t>
            </a:r>
            <a:r>
              <a:rPr lang="en-US" sz="1500" dirty="0"/>
              <a:t>that increases or decreases the effective charge seen at large distances based on whether the previous guess diverges to positive or negative values, decreasing the divergence point until it </a:t>
            </a:r>
            <a:r>
              <a:rPr lang="en-US" sz="1500" b="1" dirty="0"/>
              <a:t>reaches r = 0.</a:t>
            </a:r>
          </a:p>
          <a:p>
            <a:pPr marL="114297" indent="0">
              <a:buNone/>
            </a:pPr>
            <a:endParaRPr lang="en-US" sz="1800" dirty="0"/>
          </a:p>
          <a:p>
            <a:pPr marL="114297" indent="0">
              <a:buNone/>
            </a:pPr>
            <a:endParaRPr lang="en-US" sz="1800" dirty="0"/>
          </a:p>
          <a:p>
            <a:pPr marL="114297" indent="0">
              <a:buNone/>
            </a:pPr>
            <a:endParaRPr lang="en-US" sz="1800" dirty="0"/>
          </a:p>
        </p:txBody>
      </p:sp>
      <p:sp>
        <p:nvSpPr>
          <p:cNvPr id="11" name="Rectangle 10">
            <a:extLst>
              <a:ext uri="{FF2B5EF4-FFF2-40B4-BE49-F238E27FC236}">
                <a16:creationId xmlns:a16="http://schemas.microsoft.com/office/drawing/2014/main" id="{A85228C3-8FEB-D856-64F2-D0AB20B91523}"/>
              </a:ext>
            </a:extLst>
          </p:cNvPr>
          <p:cNvSpPr/>
          <p:nvPr/>
        </p:nvSpPr>
        <p:spPr>
          <a:xfrm>
            <a:off x="7665947" y="1340109"/>
            <a:ext cx="598643" cy="152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79E080D5-2567-DBF6-F00A-895B471C989D}"/>
              </a:ext>
            </a:extLst>
          </p:cNvPr>
          <p:cNvSpPr txBox="1"/>
          <p:nvPr/>
        </p:nvSpPr>
        <p:spPr>
          <a:xfrm>
            <a:off x="7597060" y="1276077"/>
            <a:ext cx="1238639" cy="276999"/>
          </a:xfrm>
          <a:prstGeom prst="rect">
            <a:avLst/>
          </a:prstGeom>
          <a:noFill/>
        </p:spPr>
        <p:txBody>
          <a:bodyPr wrap="square" rtlCol="0">
            <a:spAutoFit/>
          </a:bodyPr>
          <a:lstStyle/>
          <a:p>
            <a:r>
              <a:rPr lang="en-US" sz="1200" dirty="0"/>
              <a:t>Boltzmann</a:t>
            </a:r>
          </a:p>
        </p:txBody>
      </p:sp>
    </p:spTree>
    <p:extLst>
      <p:ext uri="{BB962C8B-B14F-4D97-AF65-F5344CB8AC3E}">
        <p14:creationId xmlns:p14="http://schemas.microsoft.com/office/powerpoint/2010/main" val="46608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48719" y="316233"/>
            <a:ext cx="8520600" cy="572700"/>
          </a:xfrm>
        </p:spPr>
        <p:txBody>
          <a:bodyPr>
            <a:normAutofit fontScale="90000"/>
          </a:bodyPr>
          <a:lstStyle/>
          <a:p>
            <a:r>
              <a:rPr lang="en-US" dirty="0"/>
              <a:t>Method of Numerical Solution - Boltzmann</a:t>
            </a:r>
          </a:p>
        </p:txBody>
      </p:sp>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3256604" cy="3734677"/>
          </a:xfrm>
        </p:spPr>
        <p:txBody>
          <a:bodyPr>
            <a:normAutofit/>
          </a:bodyPr>
          <a:lstStyle/>
          <a:p>
            <a:pPr marL="114297" indent="0">
              <a:buNone/>
            </a:pPr>
            <a:r>
              <a:rPr lang="en-US" sz="1500" dirty="0"/>
              <a:t>We then </a:t>
            </a:r>
            <a:r>
              <a:rPr lang="en-US" sz="1500" b="1" dirty="0"/>
              <a:t>integrate inwards </a:t>
            </a:r>
            <a:r>
              <a:rPr lang="en-US" sz="1500" dirty="0"/>
              <a:t>to small values of r with the solution diverging to positive or negative infinity based on whether the </a:t>
            </a:r>
            <a:r>
              <a:rPr lang="en-US" sz="1500" b="1" dirty="0"/>
              <a:t>effective charge </a:t>
            </a:r>
            <a:r>
              <a:rPr lang="en-US" sz="1500" dirty="0"/>
              <a:t>has been chosen to be too large or too small. Thus one can create </a:t>
            </a:r>
            <a:r>
              <a:rPr lang="en-US" sz="1500" b="1" dirty="0"/>
              <a:t>a shooting algorithm </a:t>
            </a:r>
            <a:r>
              <a:rPr lang="en-US" sz="1500" dirty="0"/>
              <a:t>that increases or decreases the effective charge seen at large distances based on whether the previous guess diverges to positive or negative values, decreasing the divergence point until it </a:t>
            </a:r>
            <a:r>
              <a:rPr lang="en-US" sz="1500" b="1" dirty="0"/>
              <a:t>reaches r = 0.</a:t>
            </a:r>
          </a:p>
          <a:p>
            <a:pPr marL="114297" indent="0">
              <a:buNone/>
            </a:pPr>
            <a:endParaRPr lang="en-US" sz="1800" dirty="0"/>
          </a:p>
          <a:p>
            <a:pPr marL="114297" indent="0">
              <a:buNone/>
            </a:pPr>
            <a:endParaRPr lang="en-US" sz="1800" dirty="0"/>
          </a:p>
          <a:p>
            <a:pPr marL="114297" indent="0">
              <a:buNone/>
            </a:pPr>
            <a:endParaRPr lang="en-US" sz="1800" dirty="0"/>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62</a:t>
            </a:fld>
            <a:endParaRPr lang="en"/>
          </a:p>
        </p:txBody>
      </p:sp>
      <p:pic>
        <p:nvPicPr>
          <p:cNvPr id="13" name="Picture 12">
            <a:extLst>
              <a:ext uri="{FF2B5EF4-FFF2-40B4-BE49-F238E27FC236}">
                <a16:creationId xmlns:a16="http://schemas.microsoft.com/office/drawing/2014/main" id="{342E8F87-2F4F-F32D-44C2-AF8617C8E9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69115" y="970210"/>
            <a:ext cx="4773341" cy="3651336"/>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510348-897C-0248-131F-E398D3ABBFD5}"/>
                  </a:ext>
                </a:extLst>
              </p:cNvPr>
              <p:cNvSpPr txBox="1"/>
              <p:nvPr/>
            </p:nvSpPr>
            <p:spPr>
              <a:xfrm>
                <a:off x="4229100" y="2228851"/>
                <a:ext cx="86562"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_</m:t>
                      </m:r>
                    </m:oMath>
                  </m:oMathPara>
                </a14:m>
                <a:endParaRPr lang="en-US" sz="1050" dirty="0"/>
              </a:p>
            </p:txBody>
          </p:sp>
        </mc:Choice>
        <mc:Fallback xmlns="">
          <p:sp>
            <p:nvSpPr>
              <p:cNvPr id="15" name="TextBox 14">
                <a:extLst>
                  <a:ext uri="{FF2B5EF4-FFF2-40B4-BE49-F238E27FC236}">
                    <a16:creationId xmlns:a16="http://schemas.microsoft.com/office/drawing/2014/main" id="{0F510348-897C-0248-131F-E398D3ABBFD5}"/>
                  </a:ext>
                </a:extLst>
              </p:cNvPr>
              <p:cNvSpPr txBox="1">
                <a:spLocks noRot="1" noChangeAspect="1" noMove="1" noResize="1" noEditPoints="1" noAdjustHandles="1" noChangeArrowheads="1" noChangeShapeType="1" noTextEdit="1"/>
              </p:cNvSpPr>
              <p:nvPr/>
            </p:nvSpPr>
            <p:spPr>
              <a:xfrm>
                <a:off x="4229100" y="2228851"/>
                <a:ext cx="86562" cy="16158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84B11B-F5B5-4EC9-0171-277021D9211B}"/>
                  </a:ext>
                </a:extLst>
              </p:cNvPr>
              <p:cNvSpPr txBox="1"/>
              <p:nvPr/>
            </p:nvSpPr>
            <p:spPr>
              <a:xfrm>
                <a:off x="4509019" y="2335935"/>
                <a:ext cx="2575320" cy="249299"/>
              </a:xfrm>
              <a:prstGeom prst="rect">
                <a:avLst/>
              </a:prstGeom>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14:m>
                  <m:oMath xmlns:m="http://schemas.openxmlformats.org/officeDocument/2006/math">
                    <m:r>
                      <a:rPr lang="en-US" sz="1500" i="1">
                        <a:latin typeface="Cambria Math" panose="02040503050406030204" pitchFamily="18" charset="0"/>
                      </a:rPr>
                      <m:t>  </m:t>
                    </m:r>
                    <m:sSub>
                      <m:sSubPr>
                        <m:ctrlPr>
                          <a:rPr lang="en-US" sz="1500" i="1">
                            <a:latin typeface="Cambria Math" panose="02040503050406030204" pitchFamily="18" charset="0"/>
                          </a:rPr>
                        </m:ctrlPr>
                      </m:sSubPr>
                      <m:e>
                        <m:r>
                          <a:rPr lang="en-US" sz="1500" i="1">
                            <a:latin typeface="Cambria Math" panose="02040503050406030204" pitchFamily="18" charset="0"/>
                          </a:rPr>
                          <m:t>𝑄</m:t>
                        </m:r>
                      </m:e>
                      <m:sub>
                        <m:r>
                          <a:rPr lang="en-US" sz="1500" i="1">
                            <a:latin typeface="Cambria Math" panose="02040503050406030204" pitchFamily="18" charset="0"/>
                          </a:rPr>
                          <m:t>𝑒𝑓𝑓</m:t>
                        </m:r>
                      </m:sub>
                    </m:sSub>
                    <m:r>
                      <a:rPr lang="en-US" sz="1500" i="1">
                        <a:latin typeface="Cambria Math" panose="02040503050406030204" pitchFamily="18" charset="0"/>
                      </a:rPr>
                      <m:t> </m:t>
                    </m:r>
                  </m:oMath>
                </a14:m>
                <a:r>
                  <a:rPr lang="en-US" sz="1500" dirty="0"/>
                  <a:t> converges after shooting  </a:t>
                </a:r>
              </a:p>
            </p:txBody>
          </p:sp>
        </mc:Choice>
        <mc:Fallback xmlns="">
          <p:sp>
            <p:nvSpPr>
              <p:cNvPr id="5" name="TextBox 4">
                <a:extLst>
                  <a:ext uri="{FF2B5EF4-FFF2-40B4-BE49-F238E27FC236}">
                    <a16:creationId xmlns:a16="http://schemas.microsoft.com/office/drawing/2014/main" id="{4484B11B-F5B5-4EC9-0171-277021D9211B}"/>
                  </a:ext>
                </a:extLst>
              </p:cNvPr>
              <p:cNvSpPr txBox="1">
                <a:spLocks noRot="1" noChangeAspect="1" noMove="1" noResize="1" noEditPoints="1" noAdjustHandles="1" noChangeArrowheads="1" noChangeShapeType="1" noTextEdit="1"/>
              </p:cNvSpPr>
              <p:nvPr/>
            </p:nvSpPr>
            <p:spPr>
              <a:xfrm>
                <a:off x="4509019" y="2335935"/>
                <a:ext cx="2575320" cy="249299"/>
              </a:xfrm>
              <a:prstGeom prst="rect">
                <a:avLst/>
              </a:prstGeom>
              <a:blipFill>
                <a:blip r:embed="rId4"/>
                <a:stretch>
                  <a:fillRect t="-18605" r="-3302" b="-348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D923F81-22D3-1DF3-4812-A18C272CDF52}"/>
                  </a:ext>
                </a:extLst>
              </p:cNvPr>
              <p:cNvSpPr txBox="1"/>
              <p:nvPr/>
            </p:nvSpPr>
            <p:spPr>
              <a:xfrm>
                <a:off x="6040575" y="3296841"/>
                <a:ext cx="1916102" cy="5393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𝜙</m:t>
                      </m:r>
                      <m:d>
                        <m:dPr>
                          <m:ctrlPr>
                            <a:rPr lang="en-US" sz="1800" i="1">
                              <a:latin typeface="Cambria Math" panose="02040503050406030204" pitchFamily="18" charset="0"/>
                            </a:rPr>
                          </m:ctrlPr>
                        </m:dPr>
                        <m:e>
                          <m:r>
                            <a:rPr lang="en-US" sz="1800" i="1">
                              <a:latin typeface="Cambria Math" panose="02040503050406030204" pitchFamily="18" charset="0"/>
                            </a:rPr>
                            <m:t>𝑟</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𝑚</m:t>
                                  </m:r>
                                </m:e>
                                <m:sub>
                                  <m:r>
                                    <a:rPr lang="en-US" sz="1800" i="1">
                                      <a:latin typeface="Cambria Math" panose="02040503050406030204" pitchFamily="18" charset="0"/>
                                    </a:rPr>
                                    <m:t>𝐷</m:t>
                                  </m:r>
                                </m:sub>
                              </m:sSub>
                              <m:r>
                                <a:rPr lang="en-US" sz="1800" i="1">
                                  <a:latin typeface="Cambria Math" panose="02040503050406030204" pitchFamily="18" charset="0"/>
                                </a:rPr>
                                <m:t>𝑟</m:t>
                              </m:r>
                            </m:sup>
                          </m:sSup>
                        </m:num>
                        <m:den>
                          <m:r>
                            <a:rPr lang="en-US" sz="1800" i="1">
                              <a:latin typeface="Cambria Math" panose="02040503050406030204" pitchFamily="18" charset="0"/>
                            </a:rPr>
                            <m:t>𝑟</m:t>
                          </m:r>
                        </m:den>
                      </m:f>
                    </m:oMath>
                  </m:oMathPara>
                </a14:m>
                <a:endParaRPr lang="en-US" sz="1800" dirty="0"/>
              </a:p>
            </p:txBody>
          </p:sp>
        </mc:Choice>
        <mc:Fallback xmlns="">
          <p:sp>
            <p:nvSpPr>
              <p:cNvPr id="6" name="TextBox 5">
                <a:extLst>
                  <a:ext uri="{FF2B5EF4-FFF2-40B4-BE49-F238E27FC236}">
                    <a16:creationId xmlns:a16="http://schemas.microsoft.com/office/drawing/2014/main" id="{6D923F81-22D3-1DF3-4812-A18C272CDF52}"/>
                  </a:ext>
                </a:extLst>
              </p:cNvPr>
              <p:cNvSpPr txBox="1">
                <a:spLocks noRot="1" noChangeAspect="1" noMove="1" noResize="1" noEditPoints="1" noAdjustHandles="1" noChangeArrowheads="1" noChangeShapeType="1" noTextEdit="1"/>
              </p:cNvSpPr>
              <p:nvPr/>
            </p:nvSpPr>
            <p:spPr>
              <a:xfrm>
                <a:off x="6040575" y="3296841"/>
                <a:ext cx="1916102" cy="53931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845246-FF19-0B67-15F4-3767A71ED593}"/>
                  </a:ext>
                </a:extLst>
              </p:cNvPr>
              <p:cNvSpPr txBox="1"/>
              <p:nvPr/>
            </p:nvSpPr>
            <p:spPr>
              <a:xfrm>
                <a:off x="6176138" y="4440023"/>
                <a:ext cx="498791" cy="276999"/>
              </a:xfrm>
              <a:prstGeom prst="rect">
                <a:avLst/>
              </a:prstGeom>
              <a:solidFill>
                <a:schemeClr val="bg1"/>
              </a:solidFill>
            </p:spPr>
            <p:txBody>
              <a:bodyPr wrap="none" lIns="0" tIns="0" rIns="0" bIns="0" rtlCol="0">
                <a:spAutoFit/>
              </a:bodyPr>
              <a:lstStyle/>
              <a:p>
                <a14:m>
                  <m:oMath xmlns:m="http://schemas.openxmlformats.org/officeDocument/2006/math">
                    <m:r>
                      <a:rPr lang="en-US" sz="1800" i="1">
                        <a:latin typeface="Cambria Math" panose="02040503050406030204" pitchFamily="18" charset="0"/>
                      </a:rPr>
                      <m:t>𝑟</m:t>
                    </m:r>
                  </m:oMath>
                </a14:m>
                <a:r>
                  <a:rPr lang="en-US" sz="1800" dirty="0"/>
                  <a:t>[</a:t>
                </a:r>
                <a:r>
                  <a:rPr lang="en-US" sz="1800" dirty="0" err="1"/>
                  <a:t>fm</a:t>
                </a:r>
                <a:r>
                  <a:rPr lang="en-US" sz="1800" dirty="0"/>
                  <a:t>]</a:t>
                </a:r>
              </a:p>
            </p:txBody>
          </p:sp>
        </mc:Choice>
        <mc:Fallback xmlns="">
          <p:sp>
            <p:nvSpPr>
              <p:cNvPr id="7" name="TextBox 6">
                <a:extLst>
                  <a:ext uri="{FF2B5EF4-FFF2-40B4-BE49-F238E27FC236}">
                    <a16:creationId xmlns:a16="http://schemas.microsoft.com/office/drawing/2014/main" id="{0D845246-FF19-0B67-15F4-3767A71ED593}"/>
                  </a:ext>
                </a:extLst>
              </p:cNvPr>
              <p:cNvSpPr txBox="1">
                <a:spLocks noRot="1" noChangeAspect="1" noMove="1" noResize="1" noEditPoints="1" noAdjustHandles="1" noChangeArrowheads="1" noChangeShapeType="1" noTextEdit="1"/>
              </p:cNvSpPr>
              <p:nvPr/>
            </p:nvSpPr>
            <p:spPr>
              <a:xfrm>
                <a:off x="6176138" y="4440023"/>
                <a:ext cx="498791" cy="276999"/>
              </a:xfrm>
              <a:prstGeom prst="rect">
                <a:avLst/>
              </a:prstGeom>
              <a:blipFill>
                <a:blip r:embed="rId6"/>
                <a:stretch>
                  <a:fillRect l="-12195" t="-28261" r="-31707"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67A5E1-5665-22FC-19AD-ED242F0C4552}"/>
                  </a:ext>
                </a:extLst>
              </p:cNvPr>
              <p:cNvSpPr txBox="1"/>
              <p:nvPr/>
            </p:nvSpPr>
            <p:spPr>
              <a:xfrm>
                <a:off x="6768202" y="940379"/>
                <a:ext cx="705578"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𝑇</m:t>
                      </m:r>
                      <m:r>
                        <a:rPr lang="en-US" sz="1050" i="1">
                          <a:latin typeface="Cambria Math" panose="02040503050406030204" pitchFamily="18" charset="0"/>
                        </a:rPr>
                        <m:t>=86 </m:t>
                      </m:r>
                      <m:r>
                        <a:rPr lang="en-US" sz="1050" i="1">
                          <a:latin typeface="Cambria Math" panose="02040503050406030204" pitchFamily="18" charset="0"/>
                        </a:rPr>
                        <m:t>𝑘𝑒𝑉</m:t>
                      </m:r>
                    </m:oMath>
                  </m:oMathPara>
                </a14:m>
                <a:endParaRPr lang="en-US" sz="1050" dirty="0"/>
              </a:p>
            </p:txBody>
          </p:sp>
        </mc:Choice>
        <mc:Fallback xmlns="">
          <p:sp>
            <p:nvSpPr>
              <p:cNvPr id="8" name="TextBox 7">
                <a:extLst>
                  <a:ext uri="{FF2B5EF4-FFF2-40B4-BE49-F238E27FC236}">
                    <a16:creationId xmlns:a16="http://schemas.microsoft.com/office/drawing/2014/main" id="{8267A5E1-5665-22FC-19AD-ED242F0C4552}"/>
                  </a:ext>
                </a:extLst>
              </p:cNvPr>
              <p:cNvSpPr txBox="1">
                <a:spLocks noRot="1" noChangeAspect="1" noMove="1" noResize="1" noEditPoints="1" noAdjustHandles="1" noChangeArrowheads="1" noChangeShapeType="1" noTextEdit="1"/>
              </p:cNvSpPr>
              <p:nvPr/>
            </p:nvSpPr>
            <p:spPr>
              <a:xfrm>
                <a:off x="6768202" y="940379"/>
                <a:ext cx="705578" cy="161583"/>
              </a:xfrm>
              <a:prstGeom prst="rect">
                <a:avLst/>
              </a:prstGeom>
              <a:blipFill>
                <a:blip r:embed="rId7"/>
                <a:stretch>
                  <a:fillRect l="-4310" r="-4310" b="-11111"/>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251574CC-BFFD-0BBC-EFF2-038B29C003A7}"/>
              </a:ext>
            </a:extLst>
          </p:cNvPr>
          <p:cNvSpPr/>
          <p:nvPr/>
        </p:nvSpPr>
        <p:spPr>
          <a:xfrm>
            <a:off x="7616962" y="1336738"/>
            <a:ext cx="598643" cy="152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B5C23F5E-DC87-C140-0EE4-636EDDA9C29C}"/>
              </a:ext>
            </a:extLst>
          </p:cNvPr>
          <p:cNvSpPr txBox="1"/>
          <p:nvPr/>
        </p:nvSpPr>
        <p:spPr>
          <a:xfrm>
            <a:off x="7541176" y="1256257"/>
            <a:ext cx="1238639" cy="276999"/>
          </a:xfrm>
          <a:prstGeom prst="rect">
            <a:avLst/>
          </a:prstGeom>
          <a:noFill/>
        </p:spPr>
        <p:txBody>
          <a:bodyPr wrap="square" rtlCol="0">
            <a:spAutoFit/>
          </a:bodyPr>
          <a:lstStyle/>
          <a:p>
            <a:r>
              <a:rPr lang="en-US" sz="1200" dirty="0"/>
              <a:t>Boltzmann</a:t>
            </a:r>
          </a:p>
        </p:txBody>
      </p:sp>
    </p:spTree>
    <p:extLst>
      <p:ext uri="{BB962C8B-B14F-4D97-AF65-F5344CB8AC3E}">
        <p14:creationId xmlns:p14="http://schemas.microsoft.com/office/powerpoint/2010/main" val="2842055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48719" y="316233"/>
            <a:ext cx="8520600" cy="572700"/>
          </a:xfrm>
        </p:spPr>
        <p:txBody>
          <a:bodyPr>
            <a:normAutofit fontScale="90000"/>
          </a:bodyPr>
          <a:lstStyle/>
          <a:p>
            <a:r>
              <a:rPr lang="en-US" dirty="0"/>
              <a:t>Method of Numerical Solution - Check</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8520600" cy="3734677"/>
              </a:xfrm>
            </p:spPr>
            <p:txBody>
              <a:bodyPr>
                <a:normAutofit/>
              </a:bodyPr>
              <a:lstStyle/>
              <a:p>
                <a:pPr marL="114297" indent="0">
                  <a:buNone/>
                </a:pPr>
                <a:r>
                  <a:rPr lang="en-US" sz="1800" dirty="0"/>
                  <a:t>We then check the numerical result by integrating it to find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oMath>
                </a14:m>
                <a:r>
                  <a:rPr lang="en-US" sz="1800" dirty="0"/>
                  <a:t> and comparing it to the large distance fall-off </a:t>
                </a:r>
              </a:p>
              <a:p>
                <a:pPr marL="114297" indent="0">
                  <a:buNone/>
                </a:pPr>
                <a:endParaRPr lang="en-US" sz="1800" dirty="0"/>
              </a:p>
              <a:p>
                <a:pPr marL="114297" indent="0">
                  <a:buNone/>
                </a:pPr>
                <a:endParaRPr lang="en-US" sz="1800" dirty="0"/>
              </a:p>
              <a:p>
                <a:pPr marL="114297" indent="0">
                  <a:buNone/>
                </a:pPr>
                <a:endParaRPr lang="en-US" sz="1800" dirty="0"/>
              </a:p>
              <a:p>
                <a:pPr marL="114297" indent="0">
                  <a:buNone/>
                </a:pPr>
                <a:endParaRPr lang="en-US" sz="1800" dirty="0"/>
              </a:p>
              <a:p>
                <a:pPr marL="114297" indent="0">
                  <a:buNone/>
                </a:pPr>
                <a:endParaRPr lang="en-US" sz="1800" dirty="0"/>
              </a:p>
            </p:txBody>
          </p:sp>
        </mc:Choice>
        <mc:Fallback xmlns="">
          <p:sp>
            <p:nvSpPr>
              <p:cNvPr id="3" name="Text Placeholder 2">
                <a:extLst>
                  <a:ext uri="{FF2B5EF4-FFF2-40B4-BE49-F238E27FC236}">
                    <a16:creationId xmlns:a16="http://schemas.microsoft.com/office/drawing/2014/main" id="{12A65DCA-B187-90DE-CC9B-468108266A42}"/>
                  </a:ext>
                </a:extLst>
              </p:cNvPr>
              <p:cNvSpPr>
                <a:spLocks noGrp="1" noRot="1" noChangeAspect="1" noMove="1" noResize="1" noEditPoints="1" noAdjustHandles="1" noChangeArrowheads="1" noChangeShapeType="1" noTextEdit="1"/>
              </p:cNvSpPr>
              <p:nvPr>
                <p:ph type="body" idx="1"/>
              </p:nvPr>
            </p:nvSpPr>
            <p:spPr>
              <a:xfrm>
                <a:off x="311700" y="928540"/>
                <a:ext cx="8520600" cy="3734677"/>
              </a:xfrm>
              <a:blipFill>
                <a:blip r:embed="rId2"/>
                <a:stretch>
                  <a:fillRect r="-12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63</a:t>
            </a:fld>
            <a:endParaRPr lang="en"/>
          </a:p>
        </p:txBody>
      </p:sp>
      <p:pic>
        <p:nvPicPr>
          <p:cNvPr id="6" name="Picture 5">
            <a:extLst>
              <a:ext uri="{FF2B5EF4-FFF2-40B4-BE49-F238E27FC236}">
                <a16:creationId xmlns:a16="http://schemas.microsoft.com/office/drawing/2014/main" id="{ACF22B32-8E14-CC04-06E9-A9DCAB7C6FE0}"/>
              </a:ext>
            </a:extLst>
          </p:cNvPr>
          <p:cNvPicPr>
            <a:picLocks noChangeAspect="1"/>
          </p:cNvPicPr>
          <p:nvPr/>
        </p:nvPicPr>
        <p:blipFill rotWithShape="1">
          <a:blip r:embed="rId3"/>
          <a:srcRect r="8306"/>
          <a:stretch/>
        </p:blipFill>
        <p:spPr>
          <a:xfrm>
            <a:off x="482204" y="1822264"/>
            <a:ext cx="6988119" cy="583622"/>
          </a:xfrm>
          <a:prstGeom prst="rect">
            <a:avLst/>
          </a:prstGeom>
        </p:spPr>
      </p:pic>
      <p:pic>
        <p:nvPicPr>
          <p:cNvPr id="9" name="Picture 8">
            <a:extLst>
              <a:ext uri="{FF2B5EF4-FFF2-40B4-BE49-F238E27FC236}">
                <a16:creationId xmlns:a16="http://schemas.microsoft.com/office/drawing/2014/main" id="{7A63EF50-9CDA-DA22-DB1E-6EA0680FAD3F}"/>
              </a:ext>
            </a:extLst>
          </p:cNvPr>
          <p:cNvPicPr>
            <a:picLocks noChangeAspect="1"/>
          </p:cNvPicPr>
          <p:nvPr/>
        </p:nvPicPr>
        <p:blipFill>
          <a:blip r:embed="rId4"/>
          <a:stretch>
            <a:fillRect/>
          </a:stretch>
        </p:blipFill>
        <p:spPr>
          <a:xfrm>
            <a:off x="1768078" y="2543491"/>
            <a:ext cx="6923076" cy="696200"/>
          </a:xfrm>
          <a:prstGeom prst="rect">
            <a:avLst/>
          </a:prstGeom>
        </p:spPr>
      </p:pic>
      <p:sp>
        <p:nvSpPr>
          <p:cNvPr id="10" name="Arrow: Right 9">
            <a:extLst>
              <a:ext uri="{FF2B5EF4-FFF2-40B4-BE49-F238E27FC236}">
                <a16:creationId xmlns:a16="http://schemas.microsoft.com/office/drawing/2014/main" id="{5B42ED89-DF14-508B-F4B1-EA8C8CEB1727}"/>
              </a:ext>
            </a:extLst>
          </p:cNvPr>
          <p:cNvSpPr/>
          <p:nvPr/>
        </p:nvSpPr>
        <p:spPr>
          <a:xfrm>
            <a:off x="725091" y="2779236"/>
            <a:ext cx="842963" cy="310753"/>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8E0051-B6A5-7F99-4199-D0AA5264EA31}"/>
                  </a:ext>
                </a:extLst>
              </p:cNvPr>
              <p:cNvSpPr txBox="1"/>
              <p:nvPr/>
            </p:nvSpPr>
            <p:spPr>
              <a:xfrm>
                <a:off x="1865053" y="3412075"/>
                <a:ext cx="5900270" cy="436338"/>
              </a:xfrm>
              <a:prstGeom prst="rect">
                <a:avLst/>
              </a:prstGeom>
              <a:noFill/>
            </p:spPr>
            <p:txBody>
              <a:bodyPr wrap="none" lIns="0" tIns="0" rIns="0" bIns="0" rtlCol="0">
                <a:spAutoFit/>
              </a:bodyPr>
              <a:lstStyle/>
              <a:p>
                <a14:m>
                  <m:oMath xmlns:m="http://schemas.openxmlformats.org/officeDocument/2006/math">
                    <m:r>
                      <a:rPr lang="en-US" sz="1800" i="1">
                        <a:latin typeface="Cambria Math" panose="02040503050406030204" pitchFamily="18" charset="0"/>
                      </a:rPr>
                      <m:t>𝜙</m:t>
                    </m:r>
                    <m:d>
                      <m:dPr>
                        <m:ctrlPr>
                          <a:rPr lang="en-US" sz="1800" i="1">
                            <a:latin typeface="Cambria Math" panose="02040503050406030204" pitchFamily="18" charset="0"/>
                          </a:rPr>
                        </m:ctrlPr>
                      </m:dPr>
                      <m:e>
                        <m:r>
                          <a:rPr lang="en-US" sz="1800" i="1">
                            <a:latin typeface="Cambria Math" panose="02040503050406030204" pitchFamily="18" charset="0"/>
                          </a:rPr>
                          <m:t>𝑟</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𝑚</m:t>
                                </m:r>
                              </m:e>
                              <m:sub>
                                <m:r>
                                  <a:rPr lang="en-US" sz="1800" i="1">
                                    <a:latin typeface="Cambria Math" panose="02040503050406030204" pitchFamily="18" charset="0"/>
                                  </a:rPr>
                                  <m:t>𝐷</m:t>
                                </m:r>
                              </m:sub>
                            </m:sSub>
                            <m:r>
                              <a:rPr lang="en-US" sz="1800" i="1">
                                <a:latin typeface="Cambria Math" panose="02040503050406030204" pitchFamily="18" charset="0"/>
                              </a:rPr>
                              <m:t>𝑟</m:t>
                            </m:r>
                          </m:sup>
                        </m:sSup>
                      </m:num>
                      <m:den>
                        <m:r>
                          <a:rPr lang="en-US" sz="1800" i="1">
                            <a:latin typeface="Cambria Math" panose="02040503050406030204" pitchFamily="18" charset="0"/>
                          </a:rPr>
                          <m:t>𝑟</m:t>
                        </m:r>
                      </m:den>
                    </m:f>
                  </m:oMath>
                </a14:m>
                <a:r>
                  <a:rPr lang="en-US" sz="1800" dirty="0"/>
                  <a:t>       where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r>
                      <a:rPr lang="en-US" sz="1800">
                        <a:latin typeface="Cambria Math" panose="02040503050406030204" pitchFamily="18" charset="0"/>
                      </a:rPr>
                      <m:t>="</m:t>
                    </m:r>
                    <m:r>
                      <m:rPr>
                        <m:sty m:val="p"/>
                      </m:rPr>
                      <a:rPr lang="en-US" sz="1800">
                        <a:latin typeface="Cambria Math" panose="02040503050406030204" pitchFamily="18" charset="0"/>
                      </a:rPr>
                      <m:t>shooting</m:t>
                    </m:r>
                    <m:r>
                      <a:rPr lang="en-US" sz="1800">
                        <a:latin typeface="Cambria Math" panose="02040503050406030204" pitchFamily="18" charset="0"/>
                      </a:rPr>
                      <m:t> </m:t>
                    </m:r>
                    <m:r>
                      <m:rPr>
                        <m:sty m:val="p"/>
                      </m:rPr>
                      <a:rPr lang="en-US" sz="1800">
                        <a:latin typeface="Cambria Math" panose="02040503050406030204" pitchFamily="18" charset="0"/>
                      </a:rPr>
                      <m:t>coefficient</m:t>
                    </m:r>
                    <m:r>
                      <a:rPr lang="en-US" sz="1800">
                        <a:latin typeface="Cambria Math" panose="02040503050406030204" pitchFamily="18" charset="0"/>
                      </a:rPr>
                      <m:t>"</m:t>
                    </m:r>
                  </m:oMath>
                </a14:m>
                <a:r>
                  <a:rPr lang="en-US" sz="1800" dirty="0"/>
                  <a:t> </a:t>
                </a:r>
              </a:p>
            </p:txBody>
          </p:sp>
        </mc:Choice>
        <mc:Fallback xmlns="">
          <p:sp>
            <p:nvSpPr>
              <p:cNvPr id="11" name="TextBox 10">
                <a:extLst>
                  <a:ext uri="{FF2B5EF4-FFF2-40B4-BE49-F238E27FC236}">
                    <a16:creationId xmlns:a16="http://schemas.microsoft.com/office/drawing/2014/main" id="{578E0051-B6A5-7F99-4199-D0AA5264EA31}"/>
                  </a:ext>
                </a:extLst>
              </p:cNvPr>
              <p:cNvSpPr txBox="1">
                <a:spLocks noRot="1" noChangeAspect="1" noMove="1" noResize="1" noEditPoints="1" noAdjustHandles="1" noChangeArrowheads="1" noChangeShapeType="1" noTextEdit="1"/>
              </p:cNvSpPr>
              <p:nvPr/>
            </p:nvSpPr>
            <p:spPr>
              <a:xfrm>
                <a:off x="1865053" y="3412075"/>
                <a:ext cx="5900270" cy="436338"/>
              </a:xfrm>
              <a:prstGeom prst="rect">
                <a:avLst/>
              </a:prstGeom>
              <a:blipFill>
                <a:blip r:embed="rId5"/>
                <a:stretch>
                  <a:fillRect b="-18310"/>
                </a:stretch>
              </a:blipFill>
            </p:spPr>
            <p:txBody>
              <a:bodyPr/>
              <a:lstStyle/>
              <a:p>
                <a:r>
                  <a:rPr lang="en-US">
                    <a:noFill/>
                  </a:rPr>
                  <a:t> </a:t>
                </a:r>
              </a:p>
            </p:txBody>
          </p:sp>
        </mc:Fallback>
      </mc:AlternateContent>
      <p:sp>
        <p:nvSpPr>
          <p:cNvPr id="12" name="Arrow: Right 11">
            <a:extLst>
              <a:ext uri="{FF2B5EF4-FFF2-40B4-BE49-F238E27FC236}">
                <a16:creationId xmlns:a16="http://schemas.microsoft.com/office/drawing/2014/main" id="{88A43129-FBCF-E1D6-5386-30FD87953494}"/>
              </a:ext>
            </a:extLst>
          </p:cNvPr>
          <p:cNvSpPr/>
          <p:nvPr/>
        </p:nvSpPr>
        <p:spPr>
          <a:xfrm>
            <a:off x="725091" y="3565849"/>
            <a:ext cx="842963" cy="310753"/>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19420E5-816B-9280-2E52-994F2F50DE69}"/>
                  </a:ext>
                </a:extLst>
              </p:cNvPr>
              <p:cNvSpPr txBox="1"/>
              <p:nvPr/>
            </p:nvSpPr>
            <p:spPr>
              <a:xfrm>
                <a:off x="1471613" y="4324257"/>
                <a:ext cx="4572000" cy="391582"/>
              </a:xfrm>
              <a:prstGeom prst="rect">
                <a:avLst/>
              </a:prstGeom>
              <a:noFill/>
            </p:spPr>
            <p:txBody>
              <a:bodyPr wrap="square">
                <a:spAutoFit/>
              </a:bodyPr>
              <a:lstStyle/>
              <a:p>
                <a14:m>
                  <m:oMath xmlns:m="http://schemas.openxmlformats.org/officeDocument/2006/math">
                    <m:r>
                      <m:rPr>
                        <m:sty m:val="p"/>
                      </m:rPr>
                      <a:rPr lang="en-US" sz="1800">
                        <a:latin typeface="Cambria Math" panose="02040503050406030204" pitchFamily="18" charset="0"/>
                      </a:rPr>
                      <m:t>which</m:t>
                    </m:r>
                    <m:r>
                      <a:rPr lang="en-US" sz="1800">
                        <a:latin typeface="Cambria Math" panose="02040503050406030204" pitchFamily="18" charset="0"/>
                      </a:rPr>
                      <m:t> </m:t>
                    </m:r>
                    <m:r>
                      <m:rPr>
                        <m:sty m:val="p"/>
                      </m:rPr>
                      <a:rPr lang="en-US" sz="1800">
                        <a:latin typeface="Cambria Math" panose="02040503050406030204" pitchFamily="18" charset="0"/>
                      </a:rPr>
                      <m:t>gives</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𝑄</m:t>
                        </m:r>
                      </m:e>
                      <m:sub>
                        <m:r>
                          <a:rPr lang="en-US" sz="1800" i="1">
                            <a:latin typeface="Cambria Math" panose="02040503050406030204" pitchFamily="18" charset="0"/>
                          </a:rPr>
                          <m:t>𝑒𝑓𝑓</m:t>
                        </m:r>
                      </m:sub>
                    </m:sSub>
                    <m:r>
                      <a:rPr lang="en-US" sz="1800">
                        <a:latin typeface="Cambria Math" panose="02040503050406030204" pitchFamily="18" charset="0"/>
                      </a:rPr>
                      <m:t>=23.6396 </m:t>
                    </m:r>
                    <m:r>
                      <m:rPr>
                        <m:nor/>
                      </m:rPr>
                      <a:rPr lang="en-US" sz="1800" dirty="0"/>
                      <m:t>vs</m:t>
                    </m:r>
                    <m:r>
                      <m:rPr>
                        <m:nor/>
                      </m:rPr>
                      <a:rPr lang="en-US" sz="1800" dirty="0"/>
                      <m:t> 23.6392</m:t>
                    </m:r>
                  </m:oMath>
                </a14:m>
                <a:endParaRPr lang="en-US" sz="1800" dirty="0"/>
              </a:p>
            </p:txBody>
          </p:sp>
        </mc:Choice>
        <mc:Fallback xmlns="">
          <p:sp>
            <p:nvSpPr>
              <p:cNvPr id="14" name="TextBox 13">
                <a:extLst>
                  <a:ext uri="{FF2B5EF4-FFF2-40B4-BE49-F238E27FC236}">
                    <a16:creationId xmlns:a16="http://schemas.microsoft.com/office/drawing/2014/main" id="{B19420E5-816B-9280-2E52-994F2F50DE69}"/>
                  </a:ext>
                </a:extLst>
              </p:cNvPr>
              <p:cNvSpPr txBox="1">
                <a:spLocks noRot="1" noChangeAspect="1" noMove="1" noResize="1" noEditPoints="1" noAdjustHandles="1" noChangeArrowheads="1" noChangeShapeType="1" noTextEdit="1"/>
              </p:cNvSpPr>
              <p:nvPr/>
            </p:nvSpPr>
            <p:spPr>
              <a:xfrm>
                <a:off x="1471613" y="4324257"/>
                <a:ext cx="4572000" cy="391582"/>
              </a:xfrm>
              <a:prstGeom prst="rect">
                <a:avLst/>
              </a:prstGeom>
              <a:blipFill>
                <a:blip r:embed="rId6"/>
                <a:stretch>
                  <a:fillRect b="-923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3724BE0-3A1A-32ED-97FF-13650A6ECB6E}"/>
              </a:ext>
            </a:extLst>
          </p:cNvPr>
          <p:cNvPicPr>
            <a:picLocks noChangeAspect="1"/>
          </p:cNvPicPr>
          <p:nvPr/>
        </p:nvPicPr>
        <p:blipFill rotWithShape="1">
          <a:blip r:embed="rId3"/>
          <a:srcRect l="93086"/>
          <a:stretch/>
        </p:blipFill>
        <p:spPr>
          <a:xfrm>
            <a:off x="7463326" y="1822264"/>
            <a:ext cx="526913" cy="583622"/>
          </a:xfrm>
          <a:prstGeom prst="rect">
            <a:avLst/>
          </a:prstGeom>
        </p:spPr>
      </p:pic>
    </p:spTree>
    <p:extLst>
      <p:ext uri="{BB962C8B-B14F-4D97-AF65-F5344CB8AC3E}">
        <p14:creationId xmlns:p14="http://schemas.microsoft.com/office/powerpoint/2010/main" val="2258790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48719" y="316233"/>
            <a:ext cx="8520600" cy="572700"/>
          </a:xfrm>
        </p:spPr>
        <p:txBody>
          <a:bodyPr>
            <a:normAutofit fontScale="90000"/>
          </a:bodyPr>
          <a:lstStyle/>
          <a:p>
            <a:r>
              <a:rPr lang="en-US" dirty="0"/>
              <a:t>Poisson-Fermi-Dirac Equation – Realistic Case</a:t>
            </a:r>
          </a:p>
        </p:txBody>
      </p:sp>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311700" y="928540"/>
            <a:ext cx="8520600" cy="3734677"/>
          </a:xfrm>
        </p:spPr>
        <p:txBody>
          <a:bodyPr>
            <a:normAutofit/>
          </a:bodyPr>
          <a:lstStyle/>
          <a:p>
            <a:pPr marL="114297" indent="0">
              <a:buNone/>
            </a:pPr>
            <a:r>
              <a:rPr lang="en-US" dirty="0"/>
              <a:t>At </a:t>
            </a:r>
            <a:r>
              <a:rPr lang="en-US" b="1" dirty="0"/>
              <a:t>small distances</a:t>
            </a:r>
            <a:r>
              <a:rPr lang="en-US" dirty="0"/>
              <a:t>, we need to account for </a:t>
            </a:r>
            <a:r>
              <a:rPr lang="en-US" b="1" dirty="0"/>
              <a:t>Pauli-blocking </a:t>
            </a:r>
            <a:r>
              <a:rPr lang="en-US" dirty="0"/>
              <a:t>of the electrons and positrons in the polarization cloud. We need to model the equilibrium density with the relativistic </a:t>
            </a:r>
            <a:r>
              <a:rPr lang="en-US" b="1" dirty="0"/>
              <a:t>Fermi-Dirac distribution </a:t>
            </a:r>
            <a:r>
              <a:rPr lang="en-US" dirty="0"/>
              <a:t>to do this</a:t>
            </a:r>
            <a:r>
              <a:rPr lang="en-US" b="1" dirty="0"/>
              <a:t>. </a:t>
            </a:r>
          </a:p>
          <a:p>
            <a:pPr marL="114297" indent="0">
              <a:buNone/>
            </a:pPr>
            <a:endParaRPr lang="en-US" sz="1800" dirty="0"/>
          </a:p>
          <a:p>
            <a:pPr marL="114297" indent="0">
              <a:buNone/>
            </a:pPr>
            <a:endParaRPr lang="en-US" sz="1800" dirty="0"/>
          </a:p>
          <a:p>
            <a:pPr marL="114297" indent="0">
              <a:buNone/>
            </a:pPr>
            <a:endParaRPr lang="en-US" sz="1800" dirty="0"/>
          </a:p>
          <a:p>
            <a:pPr marL="114297" indent="0">
              <a:buNone/>
            </a:pPr>
            <a:endParaRPr lang="en-US" sz="1800" dirty="0"/>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64</a:t>
            </a:fld>
            <a:endParaRPr lang="en"/>
          </a:p>
        </p:txBody>
      </p:sp>
      <p:pic>
        <p:nvPicPr>
          <p:cNvPr id="7" name="Picture 6">
            <a:extLst>
              <a:ext uri="{FF2B5EF4-FFF2-40B4-BE49-F238E27FC236}">
                <a16:creationId xmlns:a16="http://schemas.microsoft.com/office/drawing/2014/main" id="{DAFD5FE7-665A-2405-54C9-B08A897B4845}"/>
              </a:ext>
            </a:extLst>
          </p:cNvPr>
          <p:cNvPicPr>
            <a:picLocks noChangeAspect="1"/>
          </p:cNvPicPr>
          <p:nvPr/>
        </p:nvPicPr>
        <p:blipFill>
          <a:blip r:embed="rId2"/>
          <a:stretch>
            <a:fillRect/>
          </a:stretch>
        </p:blipFill>
        <p:spPr>
          <a:xfrm>
            <a:off x="248719" y="2248511"/>
            <a:ext cx="4615489" cy="867933"/>
          </a:xfrm>
          <a:prstGeom prst="rect">
            <a:avLst/>
          </a:prstGeom>
        </p:spPr>
      </p:pic>
      <p:pic>
        <p:nvPicPr>
          <p:cNvPr id="13" name="Picture 12">
            <a:extLst>
              <a:ext uri="{FF2B5EF4-FFF2-40B4-BE49-F238E27FC236}">
                <a16:creationId xmlns:a16="http://schemas.microsoft.com/office/drawing/2014/main" id="{B35E5D27-2C15-6B78-81EC-578DCB8CEBD1}"/>
              </a:ext>
            </a:extLst>
          </p:cNvPr>
          <p:cNvPicPr>
            <a:picLocks noChangeAspect="1"/>
          </p:cNvPicPr>
          <p:nvPr/>
        </p:nvPicPr>
        <p:blipFill>
          <a:blip r:embed="rId3"/>
          <a:stretch>
            <a:fillRect/>
          </a:stretch>
        </p:blipFill>
        <p:spPr>
          <a:xfrm>
            <a:off x="103584" y="3750563"/>
            <a:ext cx="8728716" cy="869872"/>
          </a:xfrm>
          <a:prstGeom prst="rect">
            <a:avLst/>
          </a:prstGeom>
        </p:spPr>
      </p:pic>
      <p:sp>
        <p:nvSpPr>
          <p:cNvPr id="15" name="TextBox 14">
            <a:extLst>
              <a:ext uri="{FF2B5EF4-FFF2-40B4-BE49-F238E27FC236}">
                <a16:creationId xmlns:a16="http://schemas.microsoft.com/office/drawing/2014/main" id="{D6C93164-903D-5C1C-9AF9-A3C08ECBE0FC}"/>
              </a:ext>
            </a:extLst>
          </p:cNvPr>
          <p:cNvSpPr txBox="1"/>
          <p:nvPr/>
        </p:nvSpPr>
        <p:spPr>
          <a:xfrm>
            <a:off x="99538" y="3302752"/>
            <a:ext cx="4757738" cy="415498"/>
          </a:xfrm>
          <a:prstGeom prst="rect">
            <a:avLst/>
          </a:prstGeom>
          <a:noFill/>
        </p:spPr>
        <p:txBody>
          <a:bodyPr wrap="square" rtlCol="0">
            <a:spAutoFit/>
          </a:bodyPr>
          <a:lstStyle/>
          <a:p>
            <a:r>
              <a:rPr lang="en-US" sz="2100" u="sng" dirty="0"/>
              <a:t>Poisson-Fermi-Equation</a:t>
            </a:r>
          </a:p>
        </p:txBody>
      </p:sp>
      <p:sp>
        <p:nvSpPr>
          <p:cNvPr id="16" name="Rectangle 15">
            <a:extLst>
              <a:ext uri="{FF2B5EF4-FFF2-40B4-BE49-F238E27FC236}">
                <a16:creationId xmlns:a16="http://schemas.microsoft.com/office/drawing/2014/main" id="{15B677AF-A9E5-6DD3-C27A-DFD5DCA776F6}"/>
              </a:ext>
            </a:extLst>
          </p:cNvPr>
          <p:cNvSpPr/>
          <p:nvPr/>
        </p:nvSpPr>
        <p:spPr>
          <a:xfrm>
            <a:off x="99539" y="3739938"/>
            <a:ext cx="8818960" cy="835726"/>
          </a:xfrm>
          <a:prstGeom prst="rect">
            <a:avLst/>
          </a:prstGeom>
          <a:no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7" name="TextBox 16">
            <a:extLst>
              <a:ext uri="{FF2B5EF4-FFF2-40B4-BE49-F238E27FC236}">
                <a16:creationId xmlns:a16="http://schemas.microsoft.com/office/drawing/2014/main" id="{FD38C915-82C2-874C-54FC-FD9DE3982071}"/>
              </a:ext>
            </a:extLst>
          </p:cNvPr>
          <p:cNvSpPr txBox="1"/>
          <p:nvPr/>
        </p:nvSpPr>
        <p:spPr>
          <a:xfrm>
            <a:off x="5093494" y="2203741"/>
            <a:ext cx="3675825" cy="738664"/>
          </a:xfrm>
          <a:prstGeom prst="rect">
            <a:avLst/>
          </a:prstGeom>
          <a:noFill/>
          <a:ln>
            <a:solidFill>
              <a:schemeClr val="tx1"/>
            </a:solidFill>
          </a:ln>
        </p:spPr>
        <p:txBody>
          <a:bodyPr wrap="square" rtlCol="0">
            <a:spAutoFit/>
          </a:bodyPr>
          <a:lstStyle/>
          <a:p>
            <a:r>
              <a:rPr lang="en-US" sz="1050" dirty="0"/>
              <a:t>The dependence on the potential is trivial one can simply </a:t>
            </a:r>
            <a:r>
              <a:rPr lang="en-US" sz="1050" b="1" dirty="0"/>
              <a:t>parameterize a numerical solution for various values of potential Φ </a:t>
            </a:r>
            <a:r>
              <a:rPr lang="en-US" sz="1050" dirty="0"/>
              <a:t>and then use the resulting parameterization in the differential equation.</a:t>
            </a:r>
          </a:p>
        </p:txBody>
      </p:sp>
      <p:cxnSp>
        <p:nvCxnSpPr>
          <p:cNvPr id="19" name="Straight Arrow Connector 18">
            <a:extLst>
              <a:ext uri="{FF2B5EF4-FFF2-40B4-BE49-F238E27FC236}">
                <a16:creationId xmlns:a16="http://schemas.microsoft.com/office/drawing/2014/main" id="{D00210EA-6BCB-CD93-DD12-E21737DCD856}"/>
              </a:ext>
            </a:extLst>
          </p:cNvPr>
          <p:cNvCxnSpPr/>
          <p:nvPr/>
        </p:nvCxnSpPr>
        <p:spPr>
          <a:xfrm flipH="1">
            <a:off x="5697141" y="3143250"/>
            <a:ext cx="796528" cy="81796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96C65BA-F9EE-7F08-1E6D-EDE95F7FA912}"/>
                  </a:ext>
                </a:extLst>
              </p:cNvPr>
              <p:cNvSpPr txBox="1"/>
              <p:nvPr/>
            </p:nvSpPr>
            <p:spPr>
              <a:xfrm>
                <a:off x="248719" y="4631925"/>
                <a:ext cx="1341457" cy="3039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050">
                          <a:latin typeface="Cambria Math" panose="02040503050406030204" pitchFamily="18" charset="0"/>
                        </a:rPr>
                        <m:t>Φ</m:t>
                      </m:r>
                      <m:r>
                        <a:rPr lang="en-US" sz="1050" i="1">
                          <a:latin typeface="Cambria Math" panose="02040503050406030204" pitchFamily="18" charset="0"/>
                        </a:rPr>
                        <m:t>=</m:t>
                      </m:r>
                      <m:r>
                        <a:rPr lang="en-US" sz="1050" i="1">
                          <a:latin typeface="Cambria Math" panose="02040503050406030204" pitchFamily="18" charset="0"/>
                        </a:rPr>
                        <m:t>𝑒</m:t>
                      </m:r>
                      <m:f>
                        <m:fPr>
                          <m:ctrlPr>
                            <a:rPr lang="en-US" sz="1050" i="1">
                              <a:latin typeface="Cambria Math" panose="02040503050406030204" pitchFamily="18" charset="0"/>
                            </a:rPr>
                          </m:ctrlPr>
                        </m:fPr>
                        <m:num>
                          <m:r>
                            <a:rPr lang="en-US" sz="1050" i="1">
                              <a:latin typeface="Cambria Math" panose="02040503050406030204" pitchFamily="18" charset="0"/>
                            </a:rPr>
                            <m:t>𝜙</m:t>
                          </m:r>
                        </m:num>
                        <m:den>
                          <m:r>
                            <a:rPr lang="en-US" sz="1050" i="1">
                              <a:latin typeface="Cambria Math" panose="02040503050406030204" pitchFamily="18" charset="0"/>
                            </a:rPr>
                            <m:t>𝑇</m:t>
                          </m:r>
                        </m:den>
                      </m:f>
                      <m:r>
                        <a:rPr lang="en-US" sz="1050" i="1">
                          <a:latin typeface="Cambria Math" panose="02040503050406030204" pitchFamily="18" charset="0"/>
                        </a:rPr>
                        <m:t> ,  </m:t>
                      </m:r>
                      <m:r>
                        <a:rPr lang="en-US" sz="1050" i="1">
                          <a:latin typeface="Cambria Math" panose="02040503050406030204" pitchFamily="18" charset="0"/>
                        </a:rPr>
                        <m:t>𝑃</m:t>
                      </m:r>
                      <m:r>
                        <a:rPr lang="en-US" sz="1050" i="1">
                          <a:latin typeface="Cambria Math" panose="02040503050406030204" pitchFamily="18" charset="0"/>
                        </a:rPr>
                        <m:t>=</m:t>
                      </m:r>
                      <m:r>
                        <a:rPr lang="en-US" sz="1050" i="1">
                          <a:latin typeface="Cambria Math" panose="02040503050406030204" pitchFamily="18" charset="0"/>
                        </a:rPr>
                        <m:t>𝜌</m:t>
                      </m:r>
                      <m:r>
                        <a:rPr lang="en-US" sz="1050" i="1">
                          <a:latin typeface="Cambria Math" panose="02040503050406030204" pitchFamily="18" charset="0"/>
                        </a:rPr>
                        <m:t>/</m:t>
                      </m:r>
                      <m:r>
                        <a:rPr lang="en-US" sz="1050" i="1">
                          <a:latin typeface="Cambria Math" panose="02040503050406030204" pitchFamily="18" charset="0"/>
                        </a:rPr>
                        <m:t>𝑇</m:t>
                      </m:r>
                    </m:oMath>
                  </m:oMathPara>
                </a14:m>
                <a:endParaRPr lang="en-US" sz="1050" dirty="0"/>
              </a:p>
            </p:txBody>
          </p:sp>
        </mc:Choice>
        <mc:Fallback xmlns="">
          <p:sp>
            <p:nvSpPr>
              <p:cNvPr id="20" name="TextBox 19">
                <a:extLst>
                  <a:ext uri="{FF2B5EF4-FFF2-40B4-BE49-F238E27FC236}">
                    <a16:creationId xmlns:a16="http://schemas.microsoft.com/office/drawing/2014/main" id="{196C65BA-F9EE-7F08-1E6D-EDE95F7FA912}"/>
                  </a:ext>
                </a:extLst>
              </p:cNvPr>
              <p:cNvSpPr txBox="1">
                <a:spLocks noRot="1" noChangeAspect="1" noMove="1" noResize="1" noEditPoints="1" noAdjustHandles="1" noChangeArrowheads="1" noChangeShapeType="1" noTextEdit="1"/>
              </p:cNvSpPr>
              <p:nvPr/>
            </p:nvSpPr>
            <p:spPr>
              <a:xfrm>
                <a:off x="248719" y="4631925"/>
                <a:ext cx="1341457" cy="303929"/>
              </a:xfrm>
              <a:prstGeom prst="rect">
                <a:avLst/>
              </a:prstGeom>
              <a:blipFill>
                <a:blip r:embed="rId4"/>
                <a:stretch>
                  <a:fillRect l="-1818" t="-2000" r="-1818" b="-1600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B912858-829F-220A-D546-0042F7D2ED0F}"/>
              </a:ext>
            </a:extLst>
          </p:cNvPr>
          <p:cNvSpPr/>
          <p:nvPr/>
        </p:nvSpPr>
        <p:spPr>
          <a:xfrm>
            <a:off x="7547299" y="4214961"/>
            <a:ext cx="377890" cy="284728"/>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050"/>
          </a:p>
        </p:txBody>
      </p:sp>
    </p:spTree>
    <p:extLst>
      <p:ext uri="{BB962C8B-B14F-4D97-AF65-F5344CB8AC3E}">
        <p14:creationId xmlns:p14="http://schemas.microsoft.com/office/powerpoint/2010/main" val="2448220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52291" y="197732"/>
            <a:ext cx="8520600" cy="572700"/>
          </a:xfrm>
        </p:spPr>
        <p:txBody>
          <a:bodyPr>
            <a:normAutofit fontScale="90000"/>
          </a:bodyPr>
          <a:lstStyle/>
          <a:p>
            <a:r>
              <a:rPr lang="en-US" dirty="0"/>
              <a:t>Fermi-Dirac Vs Boltzmann Density</a:t>
            </a:r>
          </a:p>
        </p:txBody>
      </p:sp>
      <p:sp>
        <p:nvSpPr>
          <p:cNvPr id="3" name="Text Placeholder 2">
            <a:extLst>
              <a:ext uri="{FF2B5EF4-FFF2-40B4-BE49-F238E27FC236}">
                <a16:creationId xmlns:a16="http://schemas.microsoft.com/office/drawing/2014/main" id="{12A65DCA-B187-90DE-CC9B-468108266A42}"/>
              </a:ext>
            </a:extLst>
          </p:cNvPr>
          <p:cNvSpPr>
            <a:spLocks noGrp="1"/>
          </p:cNvSpPr>
          <p:nvPr>
            <p:ph type="body" idx="1"/>
          </p:nvPr>
        </p:nvSpPr>
        <p:spPr>
          <a:xfrm>
            <a:off x="290343" y="860393"/>
            <a:ext cx="3124444" cy="3734677"/>
          </a:xfrm>
        </p:spPr>
        <p:txBody>
          <a:bodyPr>
            <a:normAutofit/>
          </a:bodyPr>
          <a:lstStyle/>
          <a:p>
            <a:pPr marL="114297" indent="0">
              <a:buNone/>
            </a:pPr>
            <a:r>
              <a:rPr lang="en-US" sz="1800" dirty="0"/>
              <a:t>First-order induced charge density calculated using the vacuum Gaussian solution.</a:t>
            </a:r>
          </a:p>
          <a:p>
            <a:pPr marL="114297" indent="0">
              <a:buNone/>
            </a:pPr>
            <a:endParaRPr lang="en-US" sz="1800" dirty="0"/>
          </a:p>
          <a:p>
            <a:pPr marL="114297" indent="0">
              <a:buNone/>
            </a:pPr>
            <a:r>
              <a:rPr lang="en-US" sz="1800" dirty="0"/>
              <a:t>Pauli-Blocking decreases the density.</a:t>
            </a:r>
          </a:p>
          <a:p>
            <a:pPr marL="114297" indent="0">
              <a:buNone/>
            </a:pPr>
            <a:endParaRPr lang="en-US" sz="1800" dirty="0"/>
          </a:p>
          <a:p>
            <a:pPr marL="114297" indent="0">
              <a:buNone/>
            </a:pPr>
            <a:endParaRPr lang="en-US" sz="1800" dirty="0"/>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65</a:t>
            </a:fld>
            <a:endParaRPr lang="en"/>
          </a:p>
        </p:txBody>
      </p:sp>
      <p:pic>
        <p:nvPicPr>
          <p:cNvPr id="5" name="Picture 4">
            <a:extLst>
              <a:ext uri="{FF2B5EF4-FFF2-40B4-BE49-F238E27FC236}">
                <a16:creationId xmlns:a16="http://schemas.microsoft.com/office/drawing/2014/main" id="{34A41D90-0980-A658-D14A-5DC205C06E4F}"/>
              </a:ext>
            </a:extLst>
          </p:cNvPr>
          <p:cNvPicPr>
            <a:picLocks noChangeAspect="1"/>
          </p:cNvPicPr>
          <p:nvPr/>
        </p:nvPicPr>
        <p:blipFill>
          <a:blip r:embed="rId2"/>
          <a:stretch>
            <a:fillRect/>
          </a:stretch>
        </p:blipFill>
        <p:spPr>
          <a:xfrm>
            <a:off x="3414787" y="697937"/>
            <a:ext cx="5606372" cy="747517"/>
          </a:xfrm>
          <a:prstGeom prst="rect">
            <a:avLst/>
          </a:prstGeom>
        </p:spPr>
      </p:pic>
      <p:pic>
        <p:nvPicPr>
          <p:cNvPr id="9" name="Picture 8">
            <a:extLst>
              <a:ext uri="{FF2B5EF4-FFF2-40B4-BE49-F238E27FC236}">
                <a16:creationId xmlns:a16="http://schemas.microsoft.com/office/drawing/2014/main" id="{976FF856-38E0-C44F-A9F3-F78B29A2F4FF}"/>
              </a:ext>
            </a:extLst>
          </p:cNvPr>
          <p:cNvPicPr>
            <a:picLocks noChangeAspect="1"/>
          </p:cNvPicPr>
          <p:nvPr/>
        </p:nvPicPr>
        <p:blipFill>
          <a:blip r:embed="rId3"/>
          <a:stretch>
            <a:fillRect/>
          </a:stretch>
        </p:blipFill>
        <p:spPr>
          <a:xfrm>
            <a:off x="112887" y="3113884"/>
            <a:ext cx="3123982" cy="503061"/>
          </a:xfrm>
          <a:prstGeom prst="rect">
            <a:avLst/>
          </a:prstGeom>
        </p:spPr>
      </p:pic>
      <p:pic>
        <p:nvPicPr>
          <p:cNvPr id="11" name="Picture 10" descr="A graph of a function&#10;&#10;Description automatically generated">
            <a:extLst>
              <a:ext uri="{FF2B5EF4-FFF2-40B4-BE49-F238E27FC236}">
                <a16:creationId xmlns:a16="http://schemas.microsoft.com/office/drawing/2014/main" id="{23AFA213-A552-3EA6-CB2C-A381B7276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353" y="1477387"/>
            <a:ext cx="4956190" cy="3630134"/>
          </a:xfrm>
          <a:prstGeom prst="rect">
            <a:avLst/>
          </a:prstGeom>
        </p:spPr>
      </p:pic>
      <p:pic>
        <p:nvPicPr>
          <p:cNvPr id="6" name="Picture 5">
            <a:extLst>
              <a:ext uri="{FF2B5EF4-FFF2-40B4-BE49-F238E27FC236}">
                <a16:creationId xmlns:a16="http://schemas.microsoft.com/office/drawing/2014/main" id="{057F3301-A7AB-4818-F552-C2EDB06DDC29}"/>
              </a:ext>
            </a:extLst>
          </p:cNvPr>
          <p:cNvPicPr>
            <a:picLocks noChangeAspect="1"/>
          </p:cNvPicPr>
          <p:nvPr/>
        </p:nvPicPr>
        <p:blipFill>
          <a:blip r:embed="rId5"/>
          <a:stretch>
            <a:fillRect/>
          </a:stretch>
        </p:blipFill>
        <p:spPr>
          <a:xfrm>
            <a:off x="89828" y="3978713"/>
            <a:ext cx="3406793" cy="640640"/>
          </a:xfrm>
          <a:prstGeom prst="rect">
            <a:avLst/>
          </a:prstGeom>
        </p:spPr>
      </p:pic>
      <p:sp>
        <p:nvSpPr>
          <p:cNvPr id="14" name="TextBox 13">
            <a:extLst>
              <a:ext uri="{FF2B5EF4-FFF2-40B4-BE49-F238E27FC236}">
                <a16:creationId xmlns:a16="http://schemas.microsoft.com/office/drawing/2014/main" id="{3FC4AD17-BDA9-831A-B8F8-539E0CED7569}"/>
              </a:ext>
            </a:extLst>
          </p:cNvPr>
          <p:cNvSpPr txBox="1"/>
          <p:nvPr/>
        </p:nvSpPr>
        <p:spPr>
          <a:xfrm>
            <a:off x="325864" y="3740777"/>
            <a:ext cx="2728913" cy="369332"/>
          </a:xfrm>
          <a:prstGeom prst="rect">
            <a:avLst/>
          </a:prstGeom>
          <a:noFill/>
        </p:spPr>
        <p:txBody>
          <a:bodyPr wrap="square" rtlCol="0">
            <a:spAutoFit/>
          </a:bodyPr>
          <a:lstStyle/>
          <a:p>
            <a:r>
              <a:rPr lang="en-US" sz="1800" u="sng" dirty="0"/>
              <a:t>Fermi-Dirac</a:t>
            </a:r>
          </a:p>
        </p:txBody>
      </p:sp>
      <p:sp>
        <p:nvSpPr>
          <p:cNvPr id="21" name="TextBox 20">
            <a:extLst>
              <a:ext uri="{FF2B5EF4-FFF2-40B4-BE49-F238E27FC236}">
                <a16:creationId xmlns:a16="http://schemas.microsoft.com/office/drawing/2014/main" id="{63B749CF-D13F-7197-297A-5EBC7F9E9869}"/>
              </a:ext>
            </a:extLst>
          </p:cNvPr>
          <p:cNvSpPr txBox="1"/>
          <p:nvPr/>
        </p:nvSpPr>
        <p:spPr>
          <a:xfrm>
            <a:off x="325864" y="2946205"/>
            <a:ext cx="2728913" cy="369332"/>
          </a:xfrm>
          <a:prstGeom prst="rect">
            <a:avLst/>
          </a:prstGeom>
          <a:noFill/>
        </p:spPr>
        <p:txBody>
          <a:bodyPr wrap="square" rtlCol="0">
            <a:spAutoFit/>
          </a:bodyPr>
          <a:lstStyle/>
          <a:p>
            <a:r>
              <a:rPr lang="en-US" sz="1800" u="sng" dirty="0"/>
              <a:t>Boltzmann</a:t>
            </a:r>
          </a:p>
        </p:txBody>
      </p:sp>
      <p:pic>
        <p:nvPicPr>
          <p:cNvPr id="22" name="Picture 21" descr="A graph of a function&#10;&#10;Description automatically generated">
            <a:extLst>
              <a:ext uri="{FF2B5EF4-FFF2-40B4-BE49-F238E27FC236}">
                <a16:creationId xmlns:a16="http://schemas.microsoft.com/office/drawing/2014/main" id="{D347C155-BFE5-5DFD-C893-37151D71F5AC}"/>
              </a:ext>
            </a:extLst>
          </p:cNvPr>
          <p:cNvPicPr>
            <a:picLocks noChangeAspect="1"/>
          </p:cNvPicPr>
          <p:nvPr/>
        </p:nvPicPr>
        <p:blipFill rotWithShape="1">
          <a:blip r:embed="rId4">
            <a:extLst>
              <a:ext uri="{28A0092B-C50C-407E-A947-70E740481C1C}">
                <a14:useLocalDpi xmlns:a14="http://schemas.microsoft.com/office/drawing/2010/main" val="0"/>
              </a:ext>
            </a:extLst>
          </a:blip>
          <a:srcRect l="71317" t="7492" r="1586" b="80355"/>
          <a:stretch/>
        </p:blipFill>
        <p:spPr>
          <a:xfrm>
            <a:off x="5672138" y="2851267"/>
            <a:ext cx="1343025" cy="441187"/>
          </a:xfrm>
          <a:prstGeom prst="rect">
            <a:avLst/>
          </a:prstGeom>
        </p:spPr>
      </p:pic>
      <p:sp>
        <p:nvSpPr>
          <p:cNvPr id="23" name="Rectangle 22">
            <a:extLst>
              <a:ext uri="{FF2B5EF4-FFF2-40B4-BE49-F238E27FC236}">
                <a16:creationId xmlns:a16="http://schemas.microsoft.com/office/drawing/2014/main" id="{71A73504-E4DB-4F69-4440-74EE163AC9D1}"/>
              </a:ext>
            </a:extLst>
          </p:cNvPr>
          <p:cNvSpPr/>
          <p:nvPr/>
        </p:nvSpPr>
        <p:spPr>
          <a:xfrm>
            <a:off x="6850856" y="1739503"/>
            <a:ext cx="1343025" cy="4714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6E0F2E-5066-D199-F468-8D96374B50C8}"/>
                  </a:ext>
                </a:extLst>
              </p:cNvPr>
              <p:cNvSpPr txBox="1"/>
              <p:nvPr/>
            </p:nvSpPr>
            <p:spPr>
              <a:xfrm rot="16200000">
                <a:off x="3199205" y="2532569"/>
                <a:ext cx="496867"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 [</m:t>
                      </m:r>
                      <m:r>
                        <a:rPr lang="en-US" sz="1050" i="1">
                          <a:latin typeface="Cambria Math" panose="02040503050406030204" pitchFamily="18" charset="0"/>
                        </a:rPr>
                        <m:t>𝑀𝑒</m:t>
                      </m:r>
                      <m:sSup>
                        <m:sSupPr>
                          <m:ctrlPr>
                            <a:rPr lang="en-US" sz="1050" i="1">
                              <a:latin typeface="Cambria Math" panose="02040503050406030204" pitchFamily="18" charset="0"/>
                            </a:rPr>
                          </m:ctrlPr>
                        </m:sSupPr>
                        <m:e>
                          <m:r>
                            <a:rPr lang="en-US" sz="1050" i="1">
                              <a:latin typeface="Cambria Math" panose="02040503050406030204" pitchFamily="18" charset="0"/>
                            </a:rPr>
                            <m:t>𝑉</m:t>
                          </m:r>
                        </m:e>
                        <m:sup>
                          <m:r>
                            <a:rPr lang="en-US" sz="1050" i="1">
                              <a:latin typeface="Cambria Math" panose="02040503050406030204" pitchFamily="18" charset="0"/>
                            </a:rPr>
                            <m:t>3</m:t>
                          </m:r>
                        </m:sup>
                      </m:sSup>
                      <m:r>
                        <a:rPr lang="en-US" sz="1050" i="1">
                          <a:latin typeface="Cambria Math" panose="02040503050406030204" pitchFamily="18" charset="0"/>
                        </a:rPr>
                        <m:t>]</m:t>
                      </m:r>
                    </m:oMath>
                  </m:oMathPara>
                </a14:m>
                <a:endParaRPr lang="en-US" sz="1050" dirty="0"/>
              </a:p>
            </p:txBody>
          </p:sp>
        </mc:Choice>
        <mc:Fallback xmlns="">
          <p:sp>
            <p:nvSpPr>
              <p:cNvPr id="7" name="TextBox 6">
                <a:extLst>
                  <a:ext uri="{FF2B5EF4-FFF2-40B4-BE49-F238E27FC236}">
                    <a16:creationId xmlns:a16="http://schemas.microsoft.com/office/drawing/2014/main" id="{076E0F2E-5066-D199-F468-8D96374B50C8}"/>
                  </a:ext>
                </a:extLst>
              </p:cNvPr>
              <p:cNvSpPr txBox="1">
                <a:spLocks noRot="1" noChangeAspect="1" noMove="1" noResize="1" noEditPoints="1" noAdjustHandles="1" noChangeArrowheads="1" noChangeShapeType="1" noTextEdit="1"/>
              </p:cNvSpPr>
              <p:nvPr/>
            </p:nvSpPr>
            <p:spPr>
              <a:xfrm rot="16200000">
                <a:off x="3199205" y="2532569"/>
                <a:ext cx="496867" cy="161583"/>
              </a:xfrm>
              <a:prstGeom prst="rect">
                <a:avLst/>
              </a:prstGeom>
              <a:blipFill>
                <a:blip r:embed="rId6"/>
                <a:stretch>
                  <a:fillRect t="-11111" r="-37037"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210954E-C3E2-0002-4F47-F4754DE4CB27}"/>
                  </a:ext>
                </a:extLst>
              </p:cNvPr>
              <p:cNvSpPr txBox="1"/>
              <p:nvPr/>
            </p:nvSpPr>
            <p:spPr>
              <a:xfrm>
                <a:off x="7216071" y="1803371"/>
                <a:ext cx="705578"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𝑇</m:t>
                      </m:r>
                      <m:r>
                        <a:rPr lang="en-US" sz="1050" i="1">
                          <a:latin typeface="Cambria Math" panose="02040503050406030204" pitchFamily="18" charset="0"/>
                        </a:rPr>
                        <m:t>=86 </m:t>
                      </m:r>
                      <m:r>
                        <a:rPr lang="en-US" sz="1050" i="1">
                          <a:latin typeface="Cambria Math" panose="02040503050406030204" pitchFamily="18" charset="0"/>
                        </a:rPr>
                        <m:t>𝑘𝑒𝑉</m:t>
                      </m:r>
                    </m:oMath>
                  </m:oMathPara>
                </a14:m>
                <a:endParaRPr lang="en-US" sz="1050" dirty="0"/>
              </a:p>
            </p:txBody>
          </p:sp>
        </mc:Choice>
        <mc:Fallback xmlns="">
          <p:sp>
            <p:nvSpPr>
              <p:cNvPr id="8" name="TextBox 7">
                <a:extLst>
                  <a:ext uri="{FF2B5EF4-FFF2-40B4-BE49-F238E27FC236}">
                    <a16:creationId xmlns:a16="http://schemas.microsoft.com/office/drawing/2014/main" id="{6210954E-C3E2-0002-4F47-F4754DE4CB27}"/>
                  </a:ext>
                </a:extLst>
              </p:cNvPr>
              <p:cNvSpPr txBox="1">
                <a:spLocks noRot="1" noChangeAspect="1" noMove="1" noResize="1" noEditPoints="1" noAdjustHandles="1" noChangeArrowheads="1" noChangeShapeType="1" noTextEdit="1"/>
              </p:cNvSpPr>
              <p:nvPr/>
            </p:nvSpPr>
            <p:spPr>
              <a:xfrm>
                <a:off x="7216071" y="1803371"/>
                <a:ext cx="705578" cy="161583"/>
              </a:xfrm>
              <a:prstGeom prst="rect">
                <a:avLst/>
              </a:prstGeom>
              <a:blipFill>
                <a:blip r:embed="rId7"/>
                <a:stretch>
                  <a:fillRect l="-4348" r="-4348" b="-11538"/>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CC1BA4B1-ED5A-D0B1-4319-8F9C7EEE4C7E}"/>
              </a:ext>
            </a:extLst>
          </p:cNvPr>
          <p:cNvCxnSpPr>
            <a:cxnSpLocks/>
          </p:cNvCxnSpPr>
          <p:nvPr/>
        </p:nvCxnSpPr>
        <p:spPr>
          <a:xfrm>
            <a:off x="4874078" y="2296542"/>
            <a:ext cx="0" cy="2241635"/>
          </a:xfrm>
          <a:prstGeom prst="line">
            <a:avLst/>
          </a:prstGeom>
          <a:ln w="38100" cap="flat" cmpd="sng" algn="ctr">
            <a:solidFill>
              <a:schemeClr val="dk1"/>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B84BE3E-2162-580C-6CBB-6865442048ED}"/>
                  </a:ext>
                </a:extLst>
              </p:cNvPr>
              <p:cNvSpPr txBox="1"/>
              <p:nvPr/>
            </p:nvSpPr>
            <p:spPr>
              <a:xfrm>
                <a:off x="4604659" y="1956689"/>
                <a:ext cx="987830" cy="362984"/>
              </a:xfrm>
              <a:prstGeom prst="rect">
                <a:avLst/>
              </a:prstGeom>
              <a:noFill/>
            </p:spPr>
            <p:txBody>
              <a:bodyPr wrap="square" rtlCol="0">
                <a:spAutoFit/>
              </a:bodyPr>
              <a:lstStyle/>
              <a:p>
                <a14:m>
                  <m:oMath xmlns:m="http://schemas.openxmlformats.org/officeDocument/2006/math">
                    <m:r>
                      <a:rPr lang="en-US" sz="1800" i="1">
                        <a:latin typeface="Cambria Math" panose="02040503050406030204" pitchFamily="18" charset="0"/>
                      </a:rPr>
                      <m:t>𝛼</m:t>
                    </m:r>
                  </m:oMath>
                </a14:m>
                <a:r>
                  <a:rPr lang="en-US" sz="1050" dirty="0"/>
                  <a:t> Radius</a:t>
                </a:r>
              </a:p>
            </p:txBody>
          </p:sp>
        </mc:Choice>
        <mc:Fallback xmlns="">
          <p:sp>
            <p:nvSpPr>
              <p:cNvPr id="15" name="TextBox 14">
                <a:extLst>
                  <a:ext uri="{FF2B5EF4-FFF2-40B4-BE49-F238E27FC236}">
                    <a16:creationId xmlns:a16="http://schemas.microsoft.com/office/drawing/2014/main" id="{DB84BE3E-2162-580C-6CBB-6865442048ED}"/>
                  </a:ext>
                </a:extLst>
              </p:cNvPr>
              <p:cNvSpPr txBox="1">
                <a:spLocks noRot="1" noChangeAspect="1" noMove="1" noResize="1" noEditPoints="1" noAdjustHandles="1" noChangeArrowheads="1" noChangeShapeType="1" noTextEdit="1"/>
              </p:cNvSpPr>
              <p:nvPr/>
            </p:nvSpPr>
            <p:spPr>
              <a:xfrm>
                <a:off x="4604659" y="1956689"/>
                <a:ext cx="987830" cy="362984"/>
              </a:xfrm>
              <a:prstGeom prst="rect">
                <a:avLst/>
              </a:prstGeom>
              <a:blipFill>
                <a:blip r:embed="rId8"/>
                <a:stretch>
                  <a:fillRect b="-3333"/>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0B7C9FCA-33A1-8386-7E3B-20A6278CBBEA}"/>
              </a:ext>
            </a:extLst>
          </p:cNvPr>
          <p:cNvCxnSpPr/>
          <p:nvPr/>
        </p:nvCxnSpPr>
        <p:spPr>
          <a:xfrm>
            <a:off x="4244262" y="2039905"/>
            <a:ext cx="0" cy="1377455"/>
          </a:xfrm>
          <a:prstGeom prst="straightConnector1">
            <a:avLst/>
          </a:prstGeom>
          <a:ln w="190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C3EBC66B-FEB6-647C-5F51-32DFE353A5D7}"/>
              </a:ext>
            </a:extLst>
          </p:cNvPr>
          <p:cNvSpPr txBox="1"/>
          <p:nvPr/>
        </p:nvSpPr>
        <p:spPr>
          <a:xfrm>
            <a:off x="4131129" y="2569586"/>
            <a:ext cx="881742" cy="415498"/>
          </a:xfrm>
          <a:prstGeom prst="rect">
            <a:avLst/>
          </a:prstGeom>
          <a:noFill/>
        </p:spPr>
        <p:txBody>
          <a:bodyPr wrap="square" rtlCol="0">
            <a:spAutoFit/>
          </a:bodyPr>
          <a:lstStyle/>
          <a:p>
            <a:r>
              <a:rPr lang="en-US" sz="1050" dirty="0"/>
              <a:t>Pauli</a:t>
            </a:r>
          </a:p>
          <a:p>
            <a:r>
              <a:rPr lang="en-US" sz="1050" dirty="0"/>
              <a:t>Blocking</a:t>
            </a:r>
          </a:p>
        </p:txBody>
      </p:sp>
    </p:spTree>
    <p:extLst>
      <p:ext uri="{BB962C8B-B14F-4D97-AF65-F5344CB8AC3E}">
        <p14:creationId xmlns:p14="http://schemas.microsoft.com/office/powerpoint/2010/main" val="432495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444C-7163-0BD5-6DF0-4125B4B48E18}"/>
              </a:ext>
            </a:extLst>
          </p:cNvPr>
          <p:cNvSpPr>
            <a:spLocks noGrp="1"/>
          </p:cNvSpPr>
          <p:nvPr>
            <p:ph type="title"/>
          </p:nvPr>
        </p:nvSpPr>
        <p:spPr/>
        <p:txBody>
          <a:bodyPr>
            <a:normAutofit fontScale="90000"/>
          </a:bodyPr>
          <a:lstStyle/>
          <a:p>
            <a:r>
              <a:rPr lang="en-US" sz="2850" dirty="0"/>
              <a:t>Strong field Screening – Decrease in Coulomb Repulsion</a:t>
            </a:r>
          </a:p>
        </p:txBody>
      </p:sp>
      <p:sp>
        <p:nvSpPr>
          <p:cNvPr id="4" name="Slide Number Placeholder 3">
            <a:extLst>
              <a:ext uri="{FF2B5EF4-FFF2-40B4-BE49-F238E27FC236}">
                <a16:creationId xmlns:a16="http://schemas.microsoft.com/office/drawing/2014/main" id="{2BB85706-1315-3431-D2BD-E3F9B4763FC1}"/>
              </a:ext>
            </a:extLst>
          </p:cNvPr>
          <p:cNvSpPr>
            <a:spLocks noGrp="1"/>
          </p:cNvSpPr>
          <p:nvPr>
            <p:ph type="sldNum" idx="12"/>
          </p:nvPr>
        </p:nvSpPr>
        <p:spPr/>
        <p:txBody>
          <a:bodyPr/>
          <a:lstStyle/>
          <a:p>
            <a:fld id="{00000000-1234-1234-1234-123412341234}" type="slidenum">
              <a:rPr lang="en" smtClean="0"/>
              <a:pPr/>
              <a:t>66</a:t>
            </a:fld>
            <a:endParaRPr lang="en"/>
          </a:p>
        </p:txBody>
      </p:sp>
      <p:pic>
        <p:nvPicPr>
          <p:cNvPr id="6" name="Picture 5">
            <a:extLst>
              <a:ext uri="{FF2B5EF4-FFF2-40B4-BE49-F238E27FC236}">
                <a16:creationId xmlns:a16="http://schemas.microsoft.com/office/drawing/2014/main" id="{C7512F44-B274-E049-A97F-D1C82637F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184" y="1129210"/>
            <a:ext cx="5114901" cy="3802077"/>
          </a:xfrm>
          <a:prstGeom prst="rect">
            <a:avLst/>
          </a:prstGeom>
        </p:spPr>
      </p:pic>
      <p:sp>
        <p:nvSpPr>
          <p:cNvPr id="8" name="TextBox 7">
            <a:extLst>
              <a:ext uri="{FF2B5EF4-FFF2-40B4-BE49-F238E27FC236}">
                <a16:creationId xmlns:a16="http://schemas.microsoft.com/office/drawing/2014/main" id="{EA63532D-0A57-5565-A72D-9CAE1B903A10}"/>
              </a:ext>
            </a:extLst>
          </p:cNvPr>
          <p:cNvSpPr txBox="1"/>
          <p:nvPr/>
        </p:nvSpPr>
        <p:spPr>
          <a:xfrm>
            <a:off x="4328238" y="2802683"/>
            <a:ext cx="604653" cy="253916"/>
          </a:xfrm>
          <a:prstGeom prst="rect">
            <a:avLst/>
          </a:prstGeom>
          <a:noFill/>
        </p:spPr>
        <p:txBody>
          <a:bodyPr wrap="none" rtlCol="0">
            <a:spAutoFit/>
          </a:bodyPr>
          <a:lstStyle/>
          <a:p>
            <a:r>
              <a:rPr lang="en-US" sz="1050" dirty="0"/>
              <a:t>54 keV</a:t>
            </a:r>
          </a:p>
        </p:txBody>
      </p:sp>
      <p:sp>
        <p:nvSpPr>
          <p:cNvPr id="9" name="TextBox 8">
            <a:extLst>
              <a:ext uri="{FF2B5EF4-FFF2-40B4-BE49-F238E27FC236}">
                <a16:creationId xmlns:a16="http://schemas.microsoft.com/office/drawing/2014/main" id="{E424B26B-25C6-53B0-1422-788007DE9989}"/>
              </a:ext>
            </a:extLst>
          </p:cNvPr>
          <p:cNvSpPr txBox="1"/>
          <p:nvPr/>
        </p:nvSpPr>
        <p:spPr>
          <a:xfrm>
            <a:off x="4328238" y="3864097"/>
            <a:ext cx="641522" cy="253916"/>
          </a:xfrm>
          <a:prstGeom prst="rect">
            <a:avLst/>
          </a:prstGeom>
          <a:noFill/>
        </p:spPr>
        <p:txBody>
          <a:bodyPr wrap="none" rtlCol="0">
            <a:spAutoFit/>
          </a:bodyPr>
          <a:lstStyle/>
          <a:p>
            <a:r>
              <a:rPr lang="en-US" sz="1050" dirty="0"/>
              <a:t>8.5 keV</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7785E6-292A-E446-A5A2-380A19686035}"/>
                  </a:ext>
                </a:extLst>
              </p:cNvPr>
              <p:cNvSpPr txBox="1"/>
              <p:nvPr/>
            </p:nvSpPr>
            <p:spPr>
              <a:xfrm>
                <a:off x="500354" y="1129210"/>
                <a:ext cx="2501771" cy="4016484"/>
              </a:xfrm>
              <a:prstGeom prst="rect">
                <a:avLst/>
              </a:prstGeom>
              <a:noFill/>
            </p:spPr>
            <p:txBody>
              <a:bodyPr wrap="square" rtlCol="0">
                <a:spAutoFit/>
              </a:bodyPr>
              <a:lstStyle/>
              <a:p>
                <a:r>
                  <a:rPr lang="en-US" sz="1500" dirty="0"/>
                  <a:t>Here, we show the </a:t>
                </a:r>
                <a:r>
                  <a:rPr lang="en-US" sz="1500" b="1" dirty="0"/>
                  <a:t>decrease in Coulomb repulsion </a:t>
                </a:r>
                <a:r>
                  <a:rPr lang="en-US" sz="1500" dirty="0"/>
                  <a:t>by showing the difference between the vacuum field and the screened potential</a:t>
                </a:r>
              </a:p>
              <a:p>
                <a:endParaRPr lang="en-US" sz="1500" dirty="0"/>
              </a:p>
              <a:p>
                <a14:m>
                  <m:oMath xmlns:m="http://schemas.openxmlformats.org/officeDocument/2006/math">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𝜙</m:t>
                    </m:r>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𝜙</m:t>
                        </m:r>
                      </m:e>
                      <m:sub>
                        <m:r>
                          <a:rPr lang="en-US" sz="1500" i="1">
                            <a:latin typeface="Cambria Math" panose="02040503050406030204" pitchFamily="18" charset="0"/>
                            <a:ea typeface="Cambria Math" panose="02040503050406030204" pitchFamily="18" charset="0"/>
                          </a:rPr>
                          <m:t>𝑣𝑎𝑐</m:t>
                        </m:r>
                      </m:sub>
                    </m:sSub>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𝜙</m:t>
                        </m:r>
                      </m:e>
                      <m:sub>
                        <m:r>
                          <a:rPr lang="en-US" sz="1500" i="1">
                            <a:latin typeface="Cambria Math" panose="02040503050406030204" pitchFamily="18" charset="0"/>
                            <a:ea typeface="Cambria Math" panose="02040503050406030204" pitchFamily="18" charset="0"/>
                          </a:rPr>
                          <m:t>𝑡𝑜𝑡</m:t>
                        </m:r>
                      </m:sub>
                    </m:sSub>
                  </m:oMath>
                </a14:m>
                <a:r>
                  <a:rPr lang="en-US" sz="1500" dirty="0"/>
                  <a:t> </a:t>
                </a:r>
              </a:p>
              <a:p>
                <a:endParaRPr lang="en-US" sz="1500" dirty="0"/>
              </a:p>
              <a:p>
                <a:r>
                  <a:rPr lang="en-US" sz="1500" dirty="0"/>
                  <a:t>Strong screening predicts </a:t>
                </a:r>
                <a:r>
                  <a:rPr lang="en-US" sz="1500" b="1" dirty="0"/>
                  <a:t>6.35 times more screening </a:t>
                </a:r>
                <a:r>
                  <a:rPr lang="en-US" sz="1500" dirty="0"/>
                  <a:t>than Debye-</a:t>
                </a:r>
                <a:r>
                  <a:rPr lang="en-US" sz="1500" dirty="0" err="1"/>
                  <a:t>Hückel</a:t>
                </a:r>
                <a:r>
                  <a:rPr lang="en-US" sz="1500" dirty="0"/>
                  <a:t> theory</a:t>
                </a:r>
              </a:p>
              <a:p>
                <a:endParaRPr lang="en-US" sz="1500" dirty="0"/>
              </a:p>
              <a:p>
                <a:r>
                  <a:rPr lang="en-US" sz="1500" dirty="0"/>
                  <a:t>Could </a:t>
                </a:r>
                <a:r>
                  <a:rPr lang="en-US" sz="1500" b="1" dirty="0"/>
                  <a:t>enhance stabilization of </a:t>
                </a:r>
                <a:r>
                  <a:rPr lang="en-US" sz="1500" b="1" baseline="30000" dirty="0"/>
                  <a:t>8</a:t>
                </a:r>
                <a:r>
                  <a:rPr lang="en-US" sz="1500" b="1" dirty="0"/>
                  <a:t>Be</a:t>
                </a:r>
                <a:r>
                  <a:rPr lang="en-US" sz="1500" dirty="0"/>
                  <a:t> in a dense plasma environment</a:t>
                </a:r>
              </a:p>
            </p:txBody>
          </p:sp>
        </mc:Choice>
        <mc:Fallback xmlns="">
          <p:sp>
            <p:nvSpPr>
              <p:cNvPr id="10" name="TextBox 9">
                <a:extLst>
                  <a:ext uri="{FF2B5EF4-FFF2-40B4-BE49-F238E27FC236}">
                    <a16:creationId xmlns:a16="http://schemas.microsoft.com/office/drawing/2014/main" id="{9E7785E6-292A-E446-A5A2-380A19686035}"/>
                  </a:ext>
                </a:extLst>
              </p:cNvPr>
              <p:cNvSpPr txBox="1">
                <a:spLocks noRot="1" noChangeAspect="1" noMove="1" noResize="1" noEditPoints="1" noAdjustHandles="1" noChangeArrowheads="1" noChangeShapeType="1" noTextEdit="1"/>
              </p:cNvSpPr>
              <p:nvPr/>
            </p:nvSpPr>
            <p:spPr>
              <a:xfrm>
                <a:off x="500354" y="1129210"/>
                <a:ext cx="2501771" cy="4016484"/>
              </a:xfrm>
              <a:prstGeom prst="rect">
                <a:avLst/>
              </a:prstGeom>
              <a:blipFill>
                <a:blip r:embed="rId3"/>
                <a:stretch>
                  <a:fillRect l="-976" t="-303" b="-759"/>
                </a:stretch>
              </a:blipFill>
            </p:spPr>
            <p:txBody>
              <a:bodyPr/>
              <a:lstStyle/>
              <a:p>
                <a:r>
                  <a:rPr lang="en-US">
                    <a:noFill/>
                  </a:rPr>
                  <a:t> </a:t>
                </a:r>
              </a:p>
            </p:txBody>
          </p:sp>
        </mc:Fallback>
      </mc:AlternateContent>
    </p:spTree>
    <p:extLst>
      <p:ext uri="{BB962C8B-B14F-4D97-AF65-F5344CB8AC3E}">
        <p14:creationId xmlns:p14="http://schemas.microsoft.com/office/powerpoint/2010/main" val="3426260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2428-7F6B-95A3-688E-F41D66584D0C}"/>
              </a:ext>
            </a:extLst>
          </p:cNvPr>
          <p:cNvSpPr>
            <a:spLocks noGrp="1"/>
          </p:cNvSpPr>
          <p:nvPr>
            <p:ph type="title"/>
          </p:nvPr>
        </p:nvSpPr>
        <p:spPr>
          <a:xfrm>
            <a:off x="252291" y="197732"/>
            <a:ext cx="8520600" cy="572700"/>
          </a:xfrm>
        </p:spPr>
        <p:txBody>
          <a:bodyPr>
            <a:normAutofit fontScale="90000"/>
          </a:bodyPr>
          <a:lstStyle/>
          <a:p>
            <a:r>
              <a:rPr lang="en-US" dirty="0"/>
              <a:t>Strong field Screening</a:t>
            </a:r>
          </a:p>
        </p:txBody>
      </p:sp>
      <p:sp>
        <p:nvSpPr>
          <p:cNvPr id="4" name="Slide Number Placeholder 3">
            <a:extLst>
              <a:ext uri="{FF2B5EF4-FFF2-40B4-BE49-F238E27FC236}">
                <a16:creationId xmlns:a16="http://schemas.microsoft.com/office/drawing/2014/main" id="{C8CF7997-39ED-BE55-97D2-EC0ADD384FE7}"/>
              </a:ext>
            </a:extLst>
          </p:cNvPr>
          <p:cNvSpPr>
            <a:spLocks noGrp="1"/>
          </p:cNvSpPr>
          <p:nvPr>
            <p:ph type="sldNum" idx="12"/>
          </p:nvPr>
        </p:nvSpPr>
        <p:spPr/>
        <p:txBody>
          <a:bodyPr/>
          <a:lstStyle/>
          <a:p>
            <a:fld id="{00000000-1234-1234-1234-123412341234}" type="slidenum">
              <a:rPr lang="en" smtClean="0"/>
              <a:pPr/>
              <a:t>67</a:t>
            </a:fld>
            <a:endParaRPr lang="en"/>
          </a:p>
        </p:txBody>
      </p:sp>
      <p:pic>
        <p:nvPicPr>
          <p:cNvPr id="11" name="Picture 10">
            <a:extLst>
              <a:ext uri="{FF2B5EF4-FFF2-40B4-BE49-F238E27FC236}">
                <a16:creationId xmlns:a16="http://schemas.microsoft.com/office/drawing/2014/main" id="{B89DA75F-313A-6F58-C4EC-08BE99217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438" y="121977"/>
            <a:ext cx="4100196" cy="497946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0F69A37-07F4-18F6-E1E7-6E4260BEC108}"/>
                  </a:ext>
                </a:extLst>
              </p:cNvPr>
              <p:cNvSpPr txBox="1"/>
              <p:nvPr/>
            </p:nvSpPr>
            <p:spPr>
              <a:xfrm>
                <a:off x="7069113" y="566182"/>
                <a:ext cx="705578"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rPr>
                        <m:t>𝑇</m:t>
                      </m:r>
                      <m:r>
                        <a:rPr lang="en-US" sz="1050" i="1">
                          <a:latin typeface="Cambria Math" panose="02040503050406030204" pitchFamily="18" charset="0"/>
                        </a:rPr>
                        <m:t>=86 </m:t>
                      </m:r>
                      <m:r>
                        <a:rPr lang="en-US" sz="1050" i="1">
                          <a:latin typeface="Cambria Math" panose="02040503050406030204" pitchFamily="18" charset="0"/>
                        </a:rPr>
                        <m:t>𝑘𝑒𝑉</m:t>
                      </m:r>
                    </m:oMath>
                  </m:oMathPara>
                </a14:m>
                <a:endParaRPr lang="en-US" sz="1050" dirty="0"/>
              </a:p>
            </p:txBody>
          </p:sp>
        </mc:Choice>
        <mc:Fallback xmlns="">
          <p:sp>
            <p:nvSpPr>
              <p:cNvPr id="7" name="TextBox 6">
                <a:extLst>
                  <a:ext uri="{FF2B5EF4-FFF2-40B4-BE49-F238E27FC236}">
                    <a16:creationId xmlns:a16="http://schemas.microsoft.com/office/drawing/2014/main" id="{00F69A37-07F4-18F6-E1E7-6E4260BEC108}"/>
                  </a:ext>
                </a:extLst>
              </p:cNvPr>
              <p:cNvSpPr txBox="1">
                <a:spLocks noRot="1" noChangeAspect="1" noMove="1" noResize="1" noEditPoints="1" noAdjustHandles="1" noChangeArrowheads="1" noChangeShapeType="1" noTextEdit="1"/>
              </p:cNvSpPr>
              <p:nvPr/>
            </p:nvSpPr>
            <p:spPr>
              <a:xfrm>
                <a:off x="7069113" y="566182"/>
                <a:ext cx="705578" cy="161583"/>
              </a:xfrm>
              <a:prstGeom prst="rect">
                <a:avLst/>
              </a:prstGeom>
              <a:blipFill>
                <a:blip r:embed="rId3"/>
                <a:stretch>
                  <a:fillRect l="-4348" r="-4348" b="-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2793E5D-07DF-7182-E3F8-C1D43CC9D9F7}"/>
                  </a:ext>
                </a:extLst>
              </p:cNvPr>
              <p:cNvSpPr txBox="1"/>
              <p:nvPr/>
            </p:nvSpPr>
            <p:spPr>
              <a:xfrm>
                <a:off x="755780" y="805882"/>
                <a:ext cx="2501771" cy="4247317"/>
              </a:xfrm>
              <a:prstGeom prst="rect">
                <a:avLst/>
              </a:prstGeom>
              <a:noFill/>
            </p:spPr>
            <p:txBody>
              <a:bodyPr wrap="square" rtlCol="0">
                <a:spAutoFit/>
              </a:bodyPr>
              <a:lstStyle/>
              <a:p>
                <a:r>
                  <a:rPr lang="en-US" sz="1500" dirty="0"/>
                  <a:t>Here, we show the </a:t>
                </a:r>
                <a:r>
                  <a:rPr lang="en-US" sz="1500" b="1" dirty="0"/>
                  <a:t>decrease in Coulomb repulsion </a:t>
                </a:r>
                <a:r>
                  <a:rPr lang="en-US" sz="1500" dirty="0"/>
                  <a:t>by showing the difference between the vacuum field and the screened potential.</a:t>
                </a:r>
              </a:p>
              <a:p>
                <a:endParaRPr lang="en-US" sz="1500" dirty="0"/>
              </a:p>
              <a:p>
                <a14:m>
                  <m:oMath xmlns:m="http://schemas.openxmlformats.org/officeDocument/2006/math">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𝜙</m:t>
                    </m:r>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𝜙</m:t>
                        </m:r>
                      </m:e>
                      <m:sub>
                        <m:r>
                          <a:rPr lang="en-US" sz="1500" i="1">
                            <a:latin typeface="Cambria Math" panose="02040503050406030204" pitchFamily="18" charset="0"/>
                            <a:ea typeface="Cambria Math" panose="02040503050406030204" pitchFamily="18" charset="0"/>
                          </a:rPr>
                          <m:t>𝑣𝑎𝑐</m:t>
                        </m:r>
                      </m:sub>
                    </m:sSub>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𝜙</m:t>
                        </m:r>
                      </m:e>
                      <m:sub>
                        <m:r>
                          <a:rPr lang="en-US" sz="1500" i="1">
                            <a:latin typeface="Cambria Math" panose="02040503050406030204" pitchFamily="18" charset="0"/>
                            <a:ea typeface="Cambria Math" panose="02040503050406030204" pitchFamily="18" charset="0"/>
                          </a:rPr>
                          <m:t>𝑖𝑛𝑑</m:t>
                        </m:r>
                      </m:sub>
                    </m:sSub>
                  </m:oMath>
                </a14:m>
                <a:r>
                  <a:rPr lang="en-US" sz="1500" dirty="0"/>
                  <a:t> </a:t>
                </a:r>
              </a:p>
              <a:p>
                <a:endParaRPr lang="en-US" sz="1500" dirty="0"/>
              </a:p>
              <a:p>
                <a:r>
                  <a:rPr lang="en-US" sz="1500" dirty="0"/>
                  <a:t>Strong screening predicts </a:t>
                </a:r>
                <a:r>
                  <a:rPr lang="en-US" sz="1500" b="1" dirty="0"/>
                  <a:t>6.35 times more screening </a:t>
                </a:r>
                <a:r>
                  <a:rPr lang="en-US" sz="1500" dirty="0"/>
                  <a:t>than Debye-</a:t>
                </a:r>
                <a:r>
                  <a:rPr lang="en-US" sz="1500" dirty="0" err="1"/>
                  <a:t>Hückel</a:t>
                </a:r>
                <a:r>
                  <a:rPr lang="en-US" sz="1500" dirty="0"/>
                  <a:t> theory.</a:t>
                </a:r>
              </a:p>
              <a:p>
                <a:endParaRPr lang="en-US" sz="1500" dirty="0"/>
              </a:p>
              <a:p>
                <a:r>
                  <a:rPr lang="en-US" sz="1500" dirty="0"/>
                  <a:t>Could </a:t>
                </a:r>
                <a:r>
                  <a:rPr lang="en-US" sz="1500" b="1" dirty="0"/>
                  <a:t>enhance stabilization of </a:t>
                </a:r>
                <a:r>
                  <a:rPr lang="en-US" sz="1500" b="1" baseline="30000" dirty="0"/>
                  <a:t>8</a:t>
                </a:r>
                <a:r>
                  <a:rPr lang="en-US" sz="1500" b="1" dirty="0"/>
                  <a:t>Be</a:t>
                </a:r>
                <a:r>
                  <a:rPr lang="en-US" sz="1500" dirty="0"/>
                  <a:t> in a dense plasma environment.</a:t>
                </a:r>
              </a:p>
            </p:txBody>
          </p:sp>
        </mc:Choice>
        <mc:Fallback xmlns="">
          <p:sp>
            <p:nvSpPr>
              <p:cNvPr id="12" name="TextBox 11">
                <a:extLst>
                  <a:ext uri="{FF2B5EF4-FFF2-40B4-BE49-F238E27FC236}">
                    <a16:creationId xmlns:a16="http://schemas.microsoft.com/office/drawing/2014/main" id="{B2793E5D-07DF-7182-E3F8-C1D43CC9D9F7}"/>
                  </a:ext>
                </a:extLst>
              </p:cNvPr>
              <p:cNvSpPr txBox="1">
                <a:spLocks noRot="1" noChangeAspect="1" noMove="1" noResize="1" noEditPoints="1" noAdjustHandles="1" noChangeArrowheads="1" noChangeShapeType="1" noTextEdit="1"/>
              </p:cNvSpPr>
              <p:nvPr/>
            </p:nvSpPr>
            <p:spPr>
              <a:xfrm>
                <a:off x="755780" y="805882"/>
                <a:ext cx="2501771" cy="4247317"/>
              </a:xfrm>
              <a:prstGeom prst="rect">
                <a:avLst/>
              </a:prstGeom>
              <a:blipFill>
                <a:blip r:embed="rId4"/>
                <a:stretch>
                  <a:fillRect l="-976" t="-287" b="-717"/>
                </a:stretch>
              </a:blipFill>
            </p:spPr>
            <p:txBody>
              <a:bodyPr/>
              <a:lstStyle/>
              <a:p>
                <a:r>
                  <a:rPr lang="en-US">
                    <a:noFill/>
                  </a:rPr>
                  <a:t> </a:t>
                </a:r>
              </a:p>
            </p:txBody>
          </p:sp>
        </mc:Fallback>
      </mc:AlternateContent>
    </p:spTree>
    <p:extLst>
      <p:ext uri="{BB962C8B-B14F-4D97-AF65-F5344CB8AC3E}">
        <p14:creationId xmlns:p14="http://schemas.microsoft.com/office/powerpoint/2010/main" val="2993156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72E3-3978-0BA8-FF64-9CA518FFC7D4}"/>
              </a:ext>
            </a:extLst>
          </p:cNvPr>
          <p:cNvSpPr>
            <a:spLocks noGrp="1"/>
          </p:cNvSpPr>
          <p:nvPr>
            <p:ph type="title"/>
          </p:nvPr>
        </p:nvSpPr>
        <p:spPr/>
        <p:txBody>
          <a:bodyPr>
            <a:normAutofit fontScale="90000"/>
          </a:bodyPr>
          <a:lstStyle/>
          <a:p>
            <a:r>
              <a:rPr lang="en-US" dirty="0"/>
              <a:t>Outlook</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97CFDD0-CAFE-2318-8918-78A27DF0643D}"/>
                  </a:ext>
                </a:extLst>
              </p:cNvPr>
              <p:cNvSpPr>
                <a:spLocks noGrp="1"/>
              </p:cNvSpPr>
              <p:nvPr>
                <p:ph type="body" idx="1"/>
              </p:nvPr>
            </p:nvSpPr>
            <p:spPr>
              <a:xfrm>
                <a:off x="311700" y="1152475"/>
                <a:ext cx="8558213" cy="3416400"/>
              </a:xfrm>
            </p:spPr>
            <p:txBody>
              <a:bodyPr/>
              <a:lstStyle/>
              <a:p>
                <a:r>
                  <a:rPr lang="en-US" dirty="0"/>
                  <a:t>Find the screening modification to the potential as fitted to </a:t>
                </a:r>
                <a14:m>
                  <m:oMath xmlns:m="http://schemas.openxmlformats.org/officeDocument/2006/math">
                    <m:r>
                      <a:rPr lang="en-US" b="1" i="1">
                        <a:latin typeface="Cambria Math" panose="02040503050406030204" pitchFamily="18" charset="0"/>
                        <a:ea typeface="+mj-ea"/>
                        <a:cs typeface="+mj-cs"/>
                      </a:rPr>
                      <m:t>𝜶</m:t>
                    </m:r>
                    <m:r>
                      <a:rPr lang="en-US" b="1" i="1">
                        <a:latin typeface="Cambria Math" panose="02040503050406030204" pitchFamily="18" charset="0"/>
                        <a:ea typeface="+mj-ea"/>
                        <a:cs typeface="+mj-cs"/>
                      </a:rPr>
                      <m:t>−</m:t>
                    </m:r>
                    <m:r>
                      <a:rPr lang="en-US" b="1" i="1">
                        <a:latin typeface="Cambria Math" panose="02040503050406030204" pitchFamily="18" charset="0"/>
                        <a:ea typeface="+mj-ea"/>
                        <a:cs typeface="+mj-cs"/>
                      </a:rPr>
                      <m:t>𝜶</m:t>
                    </m:r>
                  </m:oMath>
                </a14:m>
                <a:r>
                  <a:rPr lang="en-US" b="1" i="1" dirty="0">
                    <a:latin typeface="Calibri Light" panose="020F0302020204030204"/>
                    <a:ea typeface="+mj-ea"/>
                    <a:cs typeface="+mj-cs"/>
                  </a:rPr>
                  <a:t> </a:t>
                </a:r>
                <a:r>
                  <a:rPr lang="en-US" b="1" dirty="0">
                    <a:latin typeface="Calibri Light" panose="020F0302020204030204"/>
                    <a:ea typeface="+mj-ea"/>
                    <a:cs typeface="+mj-cs"/>
                  </a:rPr>
                  <a:t>scattering</a:t>
                </a:r>
                <a:r>
                  <a:rPr lang="en-US" noProof="0" dirty="0"/>
                  <a:t> </a:t>
                </a:r>
                <a:r>
                  <a:rPr lang="en-US" dirty="0">
                    <a:solidFill>
                      <a:schemeClr val="tx1"/>
                    </a:solidFill>
                  </a:rPr>
                  <a:t>[1].</a:t>
                </a:r>
              </a:p>
              <a:p>
                <a:r>
                  <a:rPr lang="en-US" dirty="0">
                    <a:solidFill>
                      <a:schemeClr val="tx1"/>
                    </a:solidFill>
                  </a:rPr>
                  <a:t>Calculate </a:t>
                </a:r>
                <a:r>
                  <a:rPr lang="en-US" baseline="30000" dirty="0">
                    <a:solidFill>
                      <a:schemeClr val="tx1"/>
                    </a:solidFill>
                  </a:rPr>
                  <a:t>8</a:t>
                </a:r>
                <a:r>
                  <a:rPr lang="en-US" dirty="0">
                    <a:solidFill>
                      <a:schemeClr val="tx1"/>
                    </a:solidFill>
                  </a:rPr>
                  <a:t>Be bound state </a:t>
                </a:r>
                <a:r>
                  <a:rPr lang="en-US" dirty="0"/>
                  <a:t>and/or </a:t>
                </a:r>
                <a:r>
                  <a:rPr lang="en-US" dirty="0">
                    <a:solidFill>
                      <a:schemeClr val="tx1"/>
                    </a:solidFill>
                  </a:rPr>
                  <a:t>strength and stability of resonance</a:t>
                </a:r>
              </a:p>
              <a:p>
                <a:pPr lvl="1"/>
                <a:r>
                  <a:rPr lang="en-US" dirty="0"/>
                  <a:t>Evaluate its properties as a function of temperature.</a:t>
                </a:r>
              </a:p>
              <a:p>
                <a:r>
                  <a:rPr lang="en-US" dirty="0">
                    <a:solidFill>
                      <a:schemeClr val="tx1"/>
                    </a:solidFill>
                  </a:rPr>
                  <a:t>Study strong screening as a function of temperature.</a:t>
                </a:r>
              </a:p>
              <a:p>
                <a:pPr lvl="1"/>
                <a:r>
                  <a:rPr lang="en-US" dirty="0"/>
                  <a:t>As temperature increases, density increases but the strong field effect decreases.</a:t>
                </a:r>
                <a:endParaRPr lang="en-US" dirty="0">
                  <a:solidFill>
                    <a:schemeClr val="tx1"/>
                  </a:solidFill>
                </a:endParaRPr>
              </a:p>
              <a:p>
                <a:r>
                  <a:rPr lang="en-US" dirty="0">
                    <a:solidFill>
                      <a:schemeClr val="tx1"/>
                    </a:solidFill>
                  </a:rPr>
                  <a:t>Study strong screening for Z&gt;2</a:t>
                </a:r>
              </a:p>
              <a:p>
                <a:pPr lvl="1"/>
                <a:r>
                  <a:rPr lang="en-US" dirty="0"/>
                  <a:t>Strong screen will increase nonlinearly with Z.</a:t>
                </a:r>
                <a:endParaRPr lang="en-US" dirty="0">
                  <a:solidFill>
                    <a:schemeClr val="tx1"/>
                  </a:solidFill>
                </a:endParaRPr>
              </a:p>
              <a:p>
                <a:endParaRPr lang="en-US" dirty="0">
                  <a:solidFill>
                    <a:schemeClr val="tx1"/>
                  </a:solidFill>
                </a:endParaRPr>
              </a:p>
              <a:p>
                <a:endParaRPr lang="en-US" dirty="0"/>
              </a:p>
            </p:txBody>
          </p:sp>
        </mc:Choice>
        <mc:Fallback xmlns="">
          <p:sp>
            <p:nvSpPr>
              <p:cNvPr id="3" name="Text Placeholder 2">
                <a:extLst>
                  <a:ext uri="{FF2B5EF4-FFF2-40B4-BE49-F238E27FC236}">
                    <a16:creationId xmlns:a16="http://schemas.microsoft.com/office/drawing/2014/main" id="{997CFDD0-CAFE-2318-8918-78A27DF0643D}"/>
                  </a:ext>
                </a:extLst>
              </p:cNvPr>
              <p:cNvSpPr>
                <a:spLocks noGrp="1" noRot="1" noChangeAspect="1" noMove="1" noResize="1" noEditPoints="1" noAdjustHandles="1" noChangeArrowheads="1" noChangeShapeType="1" noTextEdit="1"/>
              </p:cNvSpPr>
              <p:nvPr>
                <p:ph type="body" idx="1"/>
              </p:nvPr>
            </p:nvSpPr>
            <p:spPr>
              <a:xfrm>
                <a:off x="311700" y="1152475"/>
                <a:ext cx="8558213" cy="34164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B9E1ED8-5BFC-4AF7-5AAE-2E592B4ABC31}"/>
              </a:ext>
            </a:extLst>
          </p:cNvPr>
          <p:cNvSpPr>
            <a:spLocks noGrp="1"/>
          </p:cNvSpPr>
          <p:nvPr>
            <p:ph type="sldNum" idx="12"/>
          </p:nvPr>
        </p:nvSpPr>
        <p:spPr/>
        <p:txBody>
          <a:bodyPr/>
          <a:lstStyle/>
          <a:p>
            <a:fld id="{00000000-1234-1234-1234-123412341234}" type="slidenum">
              <a:rPr lang="en" smtClean="0"/>
              <a:pPr/>
              <a:t>68</a:t>
            </a:fld>
            <a:endParaRPr lang="en"/>
          </a:p>
        </p:txBody>
      </p:sp>
      <p:sp>
        <p:nvSpPr>
          <p:cNvPr id="5" name="TextBox 4">
            <a:extLst>
              <a:ext uri="{FF2B5EF4-FFF2-40B4-BE49-F238E27FC236}">
                <a16:creationId xmlns:a16="http://schemas.microsoft.com/office/drawing/2014/main" id="{AC03F9EF-EC35-81A5-EAC1-0ED4CD2398A7}"/>
              </a:ext>
            </a:extLst>
          </p:cNvPr>
          <p:cNvSpPr txBox="1"/>
          <p:nvPr/>
        </p:nvSpPr>
        <p:spPr>
          <a:xfrm>
            <a:off x="265923" y="4828591"/>
            <a:ext cx="7053943" cy="438582"/>
          </a:xfrm>
          <a:prstGeom prst="rect">
            <a:avLst/>
          </a:prstGeom>
          <a:noFill/>
        </p:spPr>
        <p:txBody>
          <a:bodyPr wrap="square" rtlCol="0">
            <a:spAutoFit/>
          </a:bodyPr>
          <a:lstStyle/>
          <a:p>
            <a:r>
              <a:rPr lang="en-US" sz="1200" dirty="0">
                <a:latin typeface="Arial" panose="020B0604020202020204" pitchFamily="34" charset="0"/>
              </a:rPr>
              <a:t>[1] L. Kumar, S. Awasthi, A. </a:t>
            </a:r>
            <a:r>
              <a:rPr lang="en-US" sz="1200" dirty="0" err="1">
                <a:latin typeface="Arial" panose="020B0604020202020204" pitchFamily="34" charset="0"/>
              </a:rPr>
              <a:t>Khachi</a:t>
            </a:r>
            <a:r>
              <a:rPr lang="en-US" sz="1200" dirty="0">
                <a:latin typeface="Arial" panose="020B0604020202020204" pitchFamily="34" charset="0"/>
              </a:rPr>
              <a:t> and O. S. K. S. </a:t>
            </a:r>
            <a:r>
              <a:rPr lang="en-US" sz="1200" dirty="0" err="1">
                <a:latin typeface="Arial" panose="020B0604020202020204" pitchFamily="34" charset="0"/>
              </a:rPr>
              <a:t>Sastri</a:t>
            </a:r>
            <a:r>
              <a:rPr lang="en-US" sz="1200" dirty="0">
                <a:latin typeface="Arial" panose="020B0604020202020204" pitchFamily="34" charset="0"/>
              </a:rPr>
              <a:t>, [arXiv:2209.00951 [</a:t>
            </a:r>
            <a:r>
              <a:rPr lang="en-US" sz="1200" dirty="0" err="1">
                <a:latin typeface="Arial" panose="020B0604020202020204" pitchFamily="34" charset="0"/>
              </a:rPr>
              <a:t>nucl-th</a:t>
            </a:r>
            <a:r>
              <a:rPr lang="en-US" sz="1200" dirty="0">
                <a:latin typeface="Arial" panose="020B0604020202020204" pitchFamily="34" charset="0"/>
              </a:rPr>
              <a:t>]].</a:t>
            </a:r>
            <a:br>
              <a:rPr lang="en-US" sz="1050" dirty="0"/>
            </a:br>
            <a:endParaRPr lang="en-US" sz="1050" dirty="0"/>
          </a:p>
        </p:txBody>
      </p:sp>
    </p:spTree>
    <p:extLst>
      <p:ext uri="{BB962C8B-B14F-4D97-AF65-F5344CB8AC3E}">
        <p14:creationId xmlns:p14="http://schemas.microsoft.com/office/powerpoint/2010/main" val="11607555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CB7D-1388-9149-AD00-140651C82623}"/>
              </a:ext>
            </a:extLst>
          </p:cNvPr>
          <p:cNvSpPr>
            <a:spLocks noGrp="1"/>
          </p:cNvSpPr>
          <p:nvPr>
            <p:ph type="title"/>
          </p:nvPr>
        </p:nvSpPr>
        <p:spPr>
          <a:xfrm>
            <a:off x="3200400" y="1785403"/>
            <a:ext cx="7886700" cy="994172"/>
          </a:xfrm>
        </p:spPr>
        <p:txBody>
          <a:bodyPr/>
          <a:lstStyle/>
          <a:p>
            <a:r>
              <a:rPr lang="en-US" dirty="0"/>
              <a:t>Thank You!</a:t>
            </a:r>
          </a:p>
        </p:txBody>
      </p:sp>
      <p:sp>
        <p:nvSpPr>
          <p:cNvPr id="3" name="Slide Number Placeholder 2">
            <a:extLst>
              <a:ext uri="{FF2B5EF4-FFF2-40B4-BE49-F238E27FC236}">
                <a16:creationId xmlns:a16="http://schemas.microsoft.com/office/drawing/2014/main" id="{F7D3821D-3DC9-AAFC-44D3-EBF32316F4E1}"/>
              </a:ext>
            </a:extLst>
          </p:cNvPr>
          <p:cNvSpPr>
            <a:spLocks noGrp="1"/>
          </p:cNvSpPr>
          <p:nvPr>
            <p:ph type="sldNum" sz="quarter" idx="12"/>
          </p:nvPr>
        </p:nvSpPr>
        <p:spPr/>
        <p:txBody>
          <a:bodyPr/>
          <a:lstStyle/>
          <a:p>
            <a:fld id="{F127F758-B098-496B-B978-87D473D39B44}" type="slidenum">
              <a:rPr lang="en-US" smtClean="0"/>
              <a:t>69</a:t>
            </a:fld>
            <a:endParaRPr lang="en-US"/>
          </a:p>
        </p:txBody>
      </p:sp>
    </p:spTree>
    <p:extLst>
      <p:ext uri="{BB962C8B-B14F-4D97-AF65-F5344CB8AC3E}">
        <p14:creationId xmlns:p14="http://schemas.microsoft.com/office/powerpoint/2010/main" val="323320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8"/>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fld id="{00000000-1234-1234-1234-123412341234}" type="slidenum">
              <a:rPr lang="en"/>
              <a:pPr/>
              <a:t>7</a:t>
            </a:fld>
            <a:endParaRPr dirty="0"/>
          </a:p>
        </p:txBody>
      </p:sp>
      <p:sp>
        <p:nvSpPr>
          <p:cNvPr id="4" name="Google Shape;150;p29">
            <a:extLst>
              <a:ext uri="{FF2B5EF4-FFF2-40B4-BE49-F238E27FC236}">
                <a16:creationId xmlns:a16="http://schemas.microsoft.com/office/drawing/2014/main" id="{E0152295-FBE9-B001-6FAF-2642D70BF30A}"/>
              </a:ext>
            </a:extLst>
          </p:cNvPr>
          <p:cNvSpPr txBox="1"/>
          <p:nvPr/>
        </p:nvSpPr>
        <p:spPr>
          <a:xfrm>
            <a:off x="6154566" y="650516"/>
            <a:ext cx="2872277" cy="1061807"/>
          </a:xfrm>
          <a:prstGeom prst="rect">
            <a:avLst/>
          </a:prstGeom>
          <a:solidFill>
            <a:srgbClr val="EEEEEE"/>
          </a:solidFill>
          <a:ln w="9525" cap="flat" cmpd="sng">
            <a:solidFill>
              <a:srgbClr val="000000"/>
            </a:solidFill>
            <a:prstDash val="dash"/>
            <a:round/>
            <a:headEnd type="none" w="sm" len="sm"/>
            <a:tailEnd type="none" w="sm" len="sm"/>
          </a:ln>
        </p:spPr>
        <p:txBody>
          <a:bodyPr spcFirstLastPara="1" wrap="square" lIns="68569" tIns="68569" rIns="68569" bIns="68569" anchor="t" anchorCtr="0">
            <a:spAutoFit/>
          </a:bodyPr>
          <a:lstStyle/>
          <a:p>
            <a:r>
              <a:rPr lang="en" sz="1500" b="1" dirty="0"/>
              <a:t>BBN nuclear reactions </a:t>
            </a:r>
            <a:r>
              <a:rPr lang="en" sz="1500" dirty="0"/>
              <a:t>occurred in the presence of a hot dense </a:t>
            </a:r>
            <a:r>
              <a:rPr lang="en" sz="1500" b="1" dirty="0"/>
              <a:t>electron-positron plasma</a:t>
            </a:r>
            <a:r>
              <a:rPr lang="en" sz="1500" dirty="0"/>
              <a:t>.</a:t>
            </a:r>
            <a:endParaRPr sz="1500" dirty="0"/>
          </a:p>
        </p:txBody>
      </p:sp>
      <p:pic>
        <p:nvPicPr>
          <p:cNvPr id="5" name="Google Shape;152;p29">
            <a:extLst>
              <a:ext uri="{FF2B5EF4-FFF2-40B4-BE49-F238E27FC236}">
                <a16:creationId xmlns:a16="http://schemas.microsoft.com/office/drawing/2014/main" id="{30A456B4-12B0-E8B6-178F-2CD7F1342548}"/>
              </a:ext>
            </a:extLst>
          </p:cNvPr>
          <p:cNvPicPr preferRelativeResize="0"/>
          <p:nvPr/>
        </p:nvPicPr>
        <p:blipFill rotWithShape="1">
          <a:blip r:embed="rId3">
            <a:alphaModFix/>
          </a:blip>
          <a:srcRect t="7969"/>
          <a:stretch/>
        </p:blipFill>
        <p:spPr>
          <a:xfrm>
            <a:off x="95342" y="911478"/>
            <a:ext cx="6042080" cy="3790512"/>
          </a:xfrm>
          <a:prstGeom prst="rect">
            <a:avLst/>
          </a:prstGeom>
          <a:noFill/>
          <a:ln>
            <a:noFill/>
          </a:ln>
        </p:spPr>
      </p:pic>
      <p:cxnSp>
        <p:nvCxnSpPr>
          <p:cNvPr id="8" name="Straight Arrow Connector 7">
            <a:extLst>
              <a:ext uri="{FF2B5EF4-FFF2-40B4-BE49-F238E27FC236}">
                <a16:creationId xmlns:a16="http://schemas.microsoft.com/office/drawing/2014/main" id="{8C7953B8-2E67-B421-C6C1-8E953FF8F439}"/>
              </a:ext>
            </a:extLst>
          </p:cNvPr>
          <p:cNvCxnSpPr/>
          <p:nvPr/>
        </p:nvCxnSpPr>
        <p:spPr>
          <a:xfrm flipH="1">
            <a:off x="3857625" y="1305758"/>
            <a:ext cx="2279797" cy="580018"/>
          </a:xfrm>
          <a:prstGeom prst="straightConnector1">
            <a:avLst/>
          </a:prstGeom>
          <a:ln w="5715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Google Shape;150;p29">
            <a:extLst>
              <a:ext uri="{FF2B5EF4-FFF2-40B4-BE49-F238E27FC236}">
                <a16:creationId xmlns:a16="http://schemas.microsoft.com/office/drawing/2014/main" id="{E3564C26-1ECB-C476-0C0F-F390299A044F}"/>
              </a:ext>
            </a:extLst>
          </p:cNvPr>
          <p:cNvSpPr txBox="1"/>
          <p:nvPr/>
        </p:nvSpPr>
        <p:spPr>
          <a:xfrm>
            <a:off x="6176381" y="1911893"/>
            <a:ext cx="2872277" cy="1061807"/>
          </a:xfrm>
          <a:prstGeom prst="rect">
            <a:avLst/>
          </a:prstGeom>
          <a:solidFill>
            <a:srgbClr val="EEEEEE"/>
          </a:solidFill>
          <a:ln w="9525" cap="flat" cmpd="sng">
            <a:solidFill>
              <a:srgbClr val="000000"/>
            </a:solidFill>
            <a:prstDash val="dash"/>
            <a:round/>
            <a:headEnd type="none" w="sm" len="sm"/>
            <a:tailEnd type="none" w="sm" len="sm"/>
          </a:ln>
        </p:spPr>
        <p:txBody>
          <a:bodyPr spcFirstLastPara="1" wrap="square" lIns="68569" tIns="68569" rIns="68569" bIns="68569" anchor="t" anchorCtr="0">
            <a:spAutoFit/>
          </a:bodyPr>
          <a:lstStyle/>
          <a:p>
            <a:r>
              <a:rPr lang="en-US" sz="1500" dirty="0"/>
              <a:t>Since the </a:t>
            </a:r>
            <a:r>
              <a:rPr lang="en-US" sz="1500" b="1" dirty="0"/>
              <a:t>baryon</a:t>
            </a:r>
            <a:r>
              <a:rPr lang="en-US" sz="1500" dirty="0"/>
              <a:t> density is very small, we describe them as spatially </a:t>
            </a:r>
            <a:r>
              <a:rPr lang="en-US" sz="1500" b="1" dirty="0"/>
              <a:t>dispersed</a:t>
            </a:r>
            <a:r>
              <a:rPr lang="en-US" sz="1500" dirty="0"/>
              <a:t> heavy  ‘</a:t>
            </a:r>
            <a:r>
              <a:rPr lang="en-US" sz="1500" b="1" dirty="0"/>
              <a:t>impurities</a:t>
            </a:r>
            <a:r>
              <a:rPr lang="en-US" sz="1500" dirty="0"/>
              <a:t>’ in the plasma.</a:t>
            </a:r>
            <a:endParaRPr sz="1500" dirty="0"/>
          </a:p>
        </p:txBody>
      </p:sp>
      <p:sp>
        <p:nvSpPr>
          <p:cNvPr id="11" name="Google Shape;150;p29">
            <a:extLst>
              <a:ext uri="{FF2B5EF4-FFF2-40B4-BE49-F238E27FC236}">
                <a16:creationId xmlns:a16="http://schemas.microsoft.com/office/drawing/2014/main" id="{BE82B870-D414-56AE-570C-6ACE7088FBA5}"/>
              </a:ext>
            </a:extLst>
          </p:cNvPr>
          <p:cNvSpPr txBox="1"/>
          <p:nvPr/>
        </p:nvSpPr>
        <p:spPr>
          <a:xfrm>
            <a:off x="6154566" y="3181378"/>
            <a:ext cx="2872277" cy="1292639"/>
          </a:xfrm>
          <a:prstGeom prst="rect">
            <a:avLst/>
          </a:prstGeom>
          <a:solidFill>
            <a:srgbClr val="EEEEEE"/>
          </a:solidFill>
          <a:ln w="9525" cap="flat" cmpd="sng">
            <a:solidFill>
              <a:srgbClr val="000000"/>
            </a:solidFill>
            <a:prstDash val="dash"/>
            <a:round/>
            <a:headEnd type="none" w="sm" len="sm"/>
            <a:tailEnd type="none" w="sm" len="sm"/>
          </a:ln>
        </p:spPr>
        <p:txBody>
          <a:bodyPr spcFirstLastPara="1" wrap="square" lIns="68569" tIns="68569" rIns="68569" bIns="68569" anchor="t" anchorCtr="0">
            <a:spAutoFit/>
          </a:bodyPr>
          <a:lstStyle/>
          <a:p>
            <a:pPr lvl="0"/>
            <a:r>
              <a:rPr lang="en-US" sz="1500" dirty="0"/>
              <a:t>Before T=20 keV, the </a:t>
            </a:r>
            <a:r>
              <a:rPr lang="en-US" sz="1500" b="1" dirty="0"/>
              <a:t>electron-positron chemical potential </a:t>
            </a:r>
            <a:r>
              <a:rPr lang="en-US" sz="1500" dirty="0"/>
              <a:t>is</a:t>
            </a:r>
            <a:r>
              <a:rPr lang="en-US" sz="1500" b="1" dirty="0"/>
              <a:t> zero</a:t>
            </a:r>
            <a:r>
              <a:rPr lang="en-US" sz="1500" dirty="0"/>
              <a:t>.  Thus the plasma contains effectively equal parts electrons and positrons.</a:t>
            </a:r>
            <a:endParaRPr sz="1500" dirty="0"/>
          </a:p>
        </p:txBody>
      </p:sp>
      <p:cxnSp>
        <p:nvCxnSpPr>
          <p:cNvPr id="12" name="Straight Arrow Connector 11">
            <a:extLst>
              <a:ext uri="{FF2B5EF4-FFF2-40B4-BE49-F238E27FC236}">
                <a16:creationId xmlns:a16="http://schemas.microsoft.com/office/drawing/2014/main" id="{ECA106D3-7210-129E-467B-48BC7831BF92}"/>
              </a:ext>
            </a:extLst>
          </p:cNvPr>
          <p:cNvCxnSpPr>
            <a:cxnSpLocks/>
          </p:cNvCxnSpPr>
          <p:nvPr/>
        </p:nvCxnSpPr>
        <p:spPr>
          <a:xfrm flipH="1">
            <a:off x="3754755" y="2516725"/>
            <a:ext cx="2382666" cy="592349"/>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93114AD9-77CD-1627-E8EF-09696FB9761F}"/>
              </a:ext>
            </a:extLst>
          </p:cNvPr>
          <p:cNvCxnSpPr>
            <a:cxnSpLocks/>
          </p:cNvCxnSpPr>
          <p:nvPr/>
        </p:nvCxnSpPr>
        <p:spPr>
          <a:xfrm flipH="1" flipV="1">
            <a:off x="5332095" y="3173271"/>
            <a:ext cx="822471" cy="507259"/>
          </a:xfrm>
          <a:prstGeom prst="straightConnector1">
            <a:avLst/>
          </a:prstGeom>
          <a:ln w="571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Picture 1" descr="A picture containing text, pool ball&#10;&#10;Description automatically generated">
            <a:extLst>
              <a:ext uri="{FF2B5EF4-FFF2-40B4-BE49-F238E27FC236}">
                <a16:creationId xmlns:a16="http://schemas.microsoft.com/office/drawing/2014/main" id="{CC7A67E7-5D88-9F2F-FA22-D0DD6A3842C6}"/>
              </a:ext>
            </a:extLst>
          </p:cNvPr>
          <p:cNvPicPr>
            <a:picLocks noChangeAspect="1"/>
          </p:cNvPicPr>
          <p:nvPr/>
        </p:nvPicPr>
        <p:blipFill rotWithShape="1">
          <a:blip r:embed="rId4">
            <a:extLst>
              <a:ext uri="{28A0092B-C50C-407E-A947-70E740481C1C}">
                <a14:useLocalDpi xmlns:a14="http://schemas.microsoft.com/office/drawing/2010/main" val="0"/>
              </a:ext>
            </a:extLst>
          </a:blip>
          <a:srcRect l="58277" b="-8265"/>
          <a:stretch/>
        </p:blipFill>
        <p:spPr>
          <a:xfrm>
            <a:off x="5407819" y="3230669"/>
            <a:ext cx="451706" cy="417431"/>
          </a:xfrm>
          <a:prstGeom prst="rect">
            <a:avLst/>
          </a:prstGeom>
        </p:spPr>
      </p:pic>
      <p:pic>
        <p:nvPicPr>
          <p:cNvPr id="3" name="Picture 2" descr="A picture containing text, pool ball&#10;&#10;Description automatically generated">
            <a:extLst>
              <a:ext uri="{FF2B5EF4-FFF2-40B4-BE49-F238E27FC236}">
                <a16:creationId xmlns:a16="http://schemas.microsoft.com/office/drawing/2014/main" id="{03A57E47-BB2A-E35C-0708-382D0B7E1B48}"/>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2241861" y="2711857"/>
            <a:ext cx="490162" cy="417431"/>
          </a:xfrm>
          <a:prstGeom prst="rect">
            <a:avLst/>
          </a:prstGeom>
        </p:spPr>
      </p:pic>
      <p:cxnSp>
        <p:nvCxnSpPr>
          <p:cNvPr id="6" name="Straight Connector 5">
            <a:extLst>
              <a:ext uri="{FF2B5EF4-FFF2-40B4-BE49-F238E27FC236}">
                <a16:creationId xmlns:a16="http://schemas.microsoft.com/office/drawing/2014/main" id="{DF708448-C71C-6DE5-9799-4BDBC3DBA6DB}"/>
              </a:ext>
            </a:extLst>
          </p:cNvPr>
          <p:cNvCxnSpPr>
            <a:cxnSpLocks/>
          </p:cNvCxnSpPr>
          <p:nvPr/>
        </p:nvCxnSpPr>
        <p:spPr>
          <a:xfrm>
            <a:off x="676586" y="2097017"/>
            <a:ext cx="3447566" cy="0"/>
          </a:xfrm>
          <a:prstGeom prst="line">
            <a:avLst/>
          </a:prstGeom>
          <a:ln w="19050">
            <a:solidFill>
              <a:srgbClr val="00B0F0"/>
            </a:solidFill>
            <a:prstDash val="sysDot"/>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4BD7E1D-2829-90C6-E5E8-737F4D17677D}"/>
              </a:ext>
            </a:extLst>
          </p:cNvPr>
          <p:cNvSpPr txBox="1"/>
          <p:nvPr/>
        </p:nvSpPr>
        <p:spPr>
          <a:xfrm>
            <a:off x="659441" y="1875194"/>
            <a:ext cx="1317990" cy="253916"/>
          </a:xfrm>
          <a:prstGeom prst="rect">
            <a:avLst/>
          </a:prstGeom>
          <a:noFill/>
        </p:spPr>
        <p:txBody>
          <a:bodyPr wrap="none" rtlCol="0">
            <a:spAutoFit/>
          </a:bodyPr>
          <a:lstStyle/>
          <a:p>
            <a:r>
              <a:rPr lang="en-US" sz="1050" dirty="0">
                <a:solidFill>
                  <a:srgbClr val="00B0F0"/>
                </a:solidFill>
              </a:rPr>
              <a:t>Solar Core Density</a:t>
            </a:r>
          </a:p>
        </p:txBody>
      </p:sp>
      <p:sp>
        <p:nvSpPr>
          <p:cNvPr id="13" name="TextBox 12">
            <a:extLst>
              <a:ext uri="{FF2B5EF4-FFF2-40B4-BE49-F238E27FC236}">
                <a16:creationId xmlns:a16="http://schemas.microsoft.com/office/drawing/2014/main" id="{8964953B-D06E-959C-8684-95FB54CEA5D6}"/>
              </a:ext>
            </a:extLst>
          </p:cNvPr>
          <p:cNvSpPr txBox="1"/>
          <p:nvPr/>
        </p:nvSpPr>
        <p:spPr>
          <a:xfrm>
            <a:off x="200942" y="4697787"/>
            <a:ext cx="4572000" cy="430887"/>
          </a:xfrm>
          <a:prstGeom prst="rect">
            <a:avLst/>
          </a:prstGeom>
          <a:noFill/>
        </p:spPr>
        <p:txBody>
          <a:bodyPr wrap="square">
            <a:spAutoFit/>
          </a:bodyPr>
          <a:lstStyle/>
          <a:p>
            <a:r>
              <a:rPr lang="en-US" sz="1100" b="0" i="1" dirty="0">
                <a:effectLst/>
                <a:latin typeface="Arial" panose="020B0604020202020204" pitchFamily="34" charset="0"/>
              </a:rPr>
              <a:t>C. Grayson, C. T. Yang, M. </a:t>
            </a:r>
            <a:r>
              <a:rPr lang="en-US" sz="1100" b="0" i="1" dirty="0" err="1">
                <a:effectLst/>
                <a:latin typeface="Arial" panose="020B0604020202020204" pitchFamily="34" charset="0"/>
              </a:rPr>
              <a:t>Formanek</a:t>
            </a:r>
            <a:r>
              <a:rPr lang="en-US" sz="1100" b="0" i="1" dirty="0">
                <a:effectLst/>
                <a:latin typeface="Arial" panose="020B0604020202020204" pitchFamily="34" charset="0"/>
              </a:rPr>
              <a:t>, and J. </a:t>
            </a:r>
            <a:r>
              <a:rPr lang="en-US" sz="1100" b="0" i="1" dirty="0" err="1">
                <a:effectLst/>
                <a:latin typeface="Arial" panose="020B0604020202020204" pitchFamily="34" charset="0"/>
              </a:rPr>
              <a:t>Rafelski</a:t>
            </a:r>
            <a:r>
              <a:rPr lang="en-US" sz="1100" b="0" i="1" dirty="0">
                <a:effectLst/>
                <a:latin typeface="Arial" panose="020B0604020202020204" pitchFamily="34" charset="0"/>
              </a:rPr>
              <a:t> (2023). Annals Phys., 458, p. 169453.</a:t>
            </a:r>
            <a:endParaRPr lang="en-US" sz="1100" i="1"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4109AAF-2409-1771-B07D-8CF529768558}"/>
                  </a:ext>
                </a:extLst>
              </p:cNvPr>
              <p:cNvSpPr txBox="1"/>
              <p:nvPr/>
            </p:nvSpPr>
            <p:spPr>
              <a:xfrm>
                <a:off x="248730" y="130183"/>
                <a:ext cx="8319709"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Early Universe Contents</a:t>
                </a:r>
              </a:p>
            </p:txBody>
          </p:sp>
        </mc:Choice>
        <mc:Fallback xmlns="">
          <p:sp>
            <p:nvSpPr>
              <p:cNvPr id="18" name="TextBox 17">
                <a:extLst>
                  <a:ext uri="{FF2B5EF4-FFF2-40B4-BE49-F238E27FC236}">
                    <a16:creationId xmlns:a16="http://schemas.microsoft.com/office/drawing/2014/main" id="{74109AAF-2409-1771-B07D-8CF529768558}"/>
                  </a:ext>
                </a:extLst>
              </p:cNvPr>
              <p:cNvSpPr txBox="1">
                <a:spLocks noRot="1" noChangeAspect="1" noMove="1" noResize="1" noEditPoints="1" noAdjustHandles="1" noChangeArrowheads="1" noChangeShapeType="1" noTextEdit="1"/>
              </p:cNvSpPr>
              <p:nvPr/>
            </p:nvSpPr>
            <p:spPr>
              <a:xfrm>
                <a:off x="248730" y="130183"/>
                <a:ext cx="8319709" cy="600164"/>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99071CA-3ED9-DD43-D22D-33C411107218}"/>
              </a:ext>
            </a:extLst>
          </p:cNvPr>
          <p:cNvSpPr txBox="1"/>
          <p:nvPr/>
        </p:nvSpPr>
        <p:spPr>
          <a:xfrm>
            <a:off x="5221553" y="4796187"/>
            <a:ext cx="3764172" cy="276999"/>
          </a:xfrm>
          <a:prstGeom prst="rect">
            <a:avLst/>
          </a:prstGeom>
          <a:noFill/>
        </p:spPr>
        <p:txBody>
          <a:bodyPr wrap="none" rtlCol="0">
            <a:spAutoFit/>
          </a:bodyPr>
          <a:lstStyle/>
          <a:p>
            <a:r>
              <a:rPr lang="en-US" sz="1200" b="1" dirty="0"/>
              <a:t>Figure by Cheng Tao Yang, University of Arizona</a:t>
            </a:r>
          </a:p>
        </p:txBody>
      </p:sp>
    </p:spTree>
    <p:extLst>
      <p:ext uri="{BB962C8B-B14F-4D97-AF65-F5344CB8AC3E}">
        <p14:creationId xmlns:p14="http://schemas.microsoft.com/office/powerpoint/2010/main" val="5926258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5"/>
          <p:cNvSpPr txBox="1"/>
          <p:nvPr/>
        </p:nvSpPr>
        <p:spPr>
          <a:xfrm>
            <a:off x="311700" y="657540"/>
            <a:ext cx="8615700" cy="1392659"/>
          </a:xfrm>
          <a:prstGeom prst="rect">
            <a:avLst/>
          </a:prstGeom>
          <a:noFill/>
          <a:ln>
            <a:noFill/>
          </a:ln>
        </p:spPr>
        <p:txBody>
          <a:bodyPr spcFirstLastPara="1" wrap="square" lIns="91425" tIns="91425" rIns="91425" bIns="91425" anchor="t" anchorCtr="0">
            <a:spAutoFit/>
          </a:bodyPr>
          <a:lstStyle/>
          <a:p>
            <a:pPr defTabSz="685800">
              <a:spcBef>
                <a:spcPts val="1200"/>
              </a:spcBef>
              <a:buClrTx/>
            </a:pPr>
            <a:r>
              <a:rPr lang="en-US" sz="1800" kern="1200" dirty="0">
                <a:solidFill>
                  <a:prstClr val="black"/>
                </a:solidFill>
                <a:latin typeface="Calibri" panose="020F0502020204030204"/>
                <a:ea typeface="+mn-ea"/>
                <a:cs typeface="+mn-cs"/>
              </a:rPr>
              <a:t>The </a:t>
            </a:r>
            <a:r>
              <a:rPr lang="en-US" sz="1800" b="1" kern="1200" dirty="0">
                <a:solidFill>
                  <a:prstClr val="black"/>
                </a:solidFill>
                <a:latin typeface="Calibri" panose="020F0502020204030204"/>
                <a:ea typeface="+mn-ea"/>
                <a:cs typeface="+mn-cs"/>
              </a:rPr>
              <a:t>polarization tensor </a:t>
            </a:r>
            <a:r>
              <a:rPr lang="en-US" sz="1800" kern="1200" dirty="0">
                <a:solidFill>
                  <a:prstClr val="black"/>
                </a:solidFill>
                <a:latin typeface="Calibri" panose="020F0502020204030204"/>
                <a:ea typeface="+mn-ea"/>
                <a:cs typeface="+mn-cs"/>
              </a:rPr>
              <a:t>is found by calculating </a:t>
            </a:r>
            <a:r>
              <a:rPr lang="en-US" sz="1800" b="1" kern="1200" dirty="0">
                <a:solidFill>
                  <a:prstClr val="black"/>
                </a:solidFill>
                <a:latin typeface="Calibri" panose="020F0502020204030204"/>
                <a:ea typeface="+mn-ea"/>
                <a:cs typeface="+mn-cs"/>
              </a:rPr>
              <a:t>the induced current </a:t>
            </a:r>
            <a:r>
              <a:rPr lang="en-US" sz="1800" kern="1200" dirty="0">
                <a:solidFill>
                  <a:prstClr val="black"/>
                </a:solidFill>
                <a:latin typeface="Calibri" panose="020F0502020204030204"/>
                <a:ea typeface="+mn-ea"/>
                <a:cs typeface="+mn-cs"/>
              </a:rPr>
              <a:t>due to small perturbations away from equilibrium in the </a:t>
            </a:r>
            <a:r>
              <a:rPr lang="en-US" sz="1800" b="1" kern="1200" dirty="0">
                <a:solidFill>
                  <a:prstClr val="black"/>
                </a:solidFill>
                <a:latin typeface="Calibri" panose="020F0502020204030204"/>
                <a:ea typeface="+mn-ea"/>
                <a:cs typeface="+mn-cs"/>
              </a:rPr>
              <a:t>Vlasov-Boltzmann</a:t>
            </a:r>
            <a:r>
              <a:rPr lang="en-US" sz="1800" kern="1200" dirty="0">
                <a:solidFill>
                  <a:prstClr val="black"/>
                </a:solidFill>
                <a:latin typeface="Calibri" panose="020F0502020204030204"/>
                <a:ea typeface="+mn-ea"/>
                <a:cs typeface="+mn-cs"/>
              </a:rPr>
              <a:t> </a:t>
            </a:r>
            <a:r>
              <a:rPr lang="en-US" sz="1800" b="1" kern="1200" dirty="0">
                <a:solidFill>
                  <a:prstClr val="black"/>
                </a:solidFill>
                <a:latin typeface="Calibri" panose="020F0502020204030204"/>
                <a:ea typeface="+mn-ea"/>
                <a:cs typeface="+mn-cs"/>
              </a:rPr>
              <a:t>equation</a:t>
            </a:r>
          </a:p>
          <a:p>
            <a:pPr defTabSz="685800">
              <a:lnSpc>
                <a:spcPct val="150000"/>
              </a:lnSpc>
              <a:spcBef>
                <a:spcPts val="1200"/>
              </a:spcBef>
              <a:buClrTx/>
            </a:pPr>
            <a:endParaRPr lang="en-US" sz="1500" kern="1200" dirty="0">
              <a:solidFill>
                <a:srgbClr val="44546A"/>
              </a:solidFill>
              <a:latin typeface="Calibri" panose="020F0502020204030204"/>
              <a:ea typeface="+mn-ea"/>
              <a:cs typeface="+mn-cs"/>
            </a:endParaRPr>
          </a:p>
        </p:txBody>
      </p:sp>
      <p:sp>
        <p:nvSpPr>
          <p:cNvPr id="5" name="AutoShape 4">
            <a:extLst>
              <a:ext uri="{FF2B5EF4-FFF2-40B4-BE49-F238E27FC236}">
                <a16:creationId xmlns:a16="http://schemas.microsoft.com/office/drawing/2014/main" id="{8409F59B-04B5-FBFB-017B-BF5EF276A581}"/>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buClrTx/>
            </a:pPr>
            <a:endParaRPr lang="en-US" sz="1800" kern="1200"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31E2D939-AAF8-950E-BB6B-6261354434EC}"/>
              </a:ext>
            </a:extLst>
          </p:cNvPr>
          <p:cNvSpPr txBox="1"/>
          <p:nvPr/>
        </p:nvSpPr>
        <p:spPr>
          <a:xfrm>
            <a:off x="-19214" y="4894696"/>
            <a:ext cx="4636148" cy="276999"/>
          </a:xfrm>
          <a:prstGeom prst="rect">
            <a:avLst/>
          </a:prstGeom>
          <a:noFill/>
        </p:spPr>
        <p:txBody>
          <a:bodyPr wrap="square">
            <a:spAutoFit/>
          </a:bodyPr>
          <a:lstStyle/>
          <a:p>
            <a:pPr defTabSz="685800">
              <a:buClrTx/>
            </a:pPr>
            <a:r>
              <a:rPr lang="en-US" sz="1200" kern="1200" dirty="0">
                <a:solidFill>
                  <a:prstClr val="black"/>
                </a:solidFill>
                <a:latin typeface="Calibri"/>
                <a:ea typeface="Calibri"/>
                <a:cs typeface="Calibri"/>
                <a:sym typeface="Calibri"/>
              </a:rPr>
              <a:t>M. </a:t>
            </a:r>
            <a:r>
              <a:rPr lang="en-US" sz="1200" kern="1200" dirty="0" err="1">
                <a:solidFill>
                  <a:prstClr val="black"/>
                </a:solidFill>
                <a:latin typeface="Calibri"/>
                <a:ea typeface="Calibri"/>
                <a:cs typeface="Calibri"/>
                <a:sym typeface="Calibri"/>
              </a:rPr>
              <a:t>Formanek</a:t>
            </a:r>
            <a:r>
              <a:rPr lang="en-US" sz="1200" kern="1200" dirty="0">
                <a:solidFill>
                  <a:prstClr val="black"/>
                </a:solidFill>
                <a:latin typeface="Calibri"/>
                <a:ea typeface="Calibri"/>
                <a:cs typeface="Calibri"/>
                <a:sym typeface="Calibri"/>
              </a:rPr>
              <a:t>, C. Grayson, J. Rafelski and B. Müller, (2021)</a:t>
            </a:r>
            <a:endParaRPr lang="en-US" sz="1350" kern="1200" dirty="0">
              <a:solidFill>
                <a:prstClr val="black"/>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26AC452F-F400-F042-EB78-6DD9153F4DF5}"/>
              </a:ext>
            </a:extLst>
          </p:cNvPr>
          <p:cNvGrpSpPr/>
          <p:nvPr/>
        </p:nvGrpSpPr>
        <p:grpSpPr>
          <a:xfrm>
            <a:off x="665937" y="1535800"/>
            <a:ext cx="4902865" cy="1456283"/>
            <a:chOff x="650514" y="4448027"/>
            <a:chExt cx="6537153" cy="1941711"/>
          </a:xfrm>
        </p:grpSpPr>
        <p:pic>
          <p:nvPicPr>
            <p:cNvPr id="1026" name="Picture 2" descr="equation">
              <a:extLst>
                <a:ext uri="{FF2B5EF4-FFF2-40B4-BE49-F238E27FC236}">
                  <a16:creationId xmlns:a16="http://schemas.microsoft.com/office/drawing/2014/main" id="{A395FD5B-18EA-1D97-F998-E2C5AE92C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232" y="5602865"/>
              <a:ext cx="3192563" cy="342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quation">
              <a:extLst>
                <a:ext uri="{FF2B5EF4-FFF2-40B4-BE49-F238E27FC236}">
                  <a16:creationId xmlns:a16="http://schemas.microsoft.com/office/drawing/2014/main" id="{EFC455A7-B4A9-8873-7953-E1B0CFE7B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14" y="4448027"/>
              <a:ext cx="5648686" cy="7340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295AFF3-DED7-37E5-E95C-16804C8992DB}"/>
                </a:ext>
              </a:extLst>
            </p:cNvPr>
            <p:cNvSpPr txBox="1"/>
            <p:nvPr/>
          </p:nvSpPr>
          <p:spPr>
            <a:xfrm>
              <a:off x="1862553" y="5119084"/>
              <a:ext cx="5325114" cy="400109"/>
            </a:xfrm>
            <a:prstGeom prst="rect">
              <a:avLst/>
            </a:prstGeom>
            <a:noFill/>
          </p:spPr>
          <p:txBody>
            <a:bodyPr wrap="square" rtlCol="0">
              <a:spAutoFit/>
            </a:bodyPr>
            <a:lstStyle/>
            <a:p>
              <a:pPr defTabSz="685800">
                <a:buClrTx/>
              </a:pPr>
              <a:r>
                <a:rPr lang="en-US" sz="1350" i="1" kern="1200" dirty="0">
                  <a:solidFill>
                    <a:prstClr val="black"/>
                  </a:solidFill>
                  <a:latin typeface="Calibri" panose="020F0502020204030204"/>
                  <a:ea typeface="+mn-ea"/>
                  <a:cs typeface="+mn-cs"/>
                </a:rPr>
                <a:t>“Electron-Positrons”</a:t>
              </a:r>
            </a:p>
          </p:txBody>
        </p:sp>
        <p:sp>
          <p:nvSpPr>
            <p:cNvPr id="22" name="TextBox 21">
              <a:extLst>
                <a:ext uri="{FF2B5EF4-FFF2-40B4-BE49-F238E27FC236}">
                  <a16:creationId xmlns:a16="http://schemas.microsoft.com/office/drawing/2014/main" id="{C8D28986-E5F4-0BFE-5826-D3614C38E5F0}"/>
                </a:ext>
              </a:extLst>
            </p:cNvPr>
            <p:cNvSpPr txBox="1"/>
            <p:nvPr/>
          </p:nvSpPr>
          <p:spPr>
            <a:xfrm>
              <a:off x="650514" y="5989629"/>
              <a:ext cx="5325114" cy="400109"/>
            </a:xfrm>
            <a:prstGeom prst="rect">
              <a:avLst/>
            </a:prstGeom>
            <a:noFill/>
          </p:spPr>
          <p:txBody>
            <a:bodyPr wrap="square" rtlCol="0">
              <a:spAutoFit/>
            </a:bodyPr>
            <a:lstStyle/>
            <a:p>
              <a:pPr defTabSz="685800">
                <a:buClrTx/>
              </a:pPr>
              <a:r>
                <a:rPr lang="en-US" sz="1350" i="1" kern="1200" dirty="0">
                  <a:solidFill>
                    <a:prstClr val="black"/>
                  </a:solidFill>
                  <a:latin typeface="Calibri" panose="020F0502020204030204"/>
                  <a:ea typeface="+mn-ea"/>
                  <a:cs typeface="+mn-cs"/>
                </a:rPr>
                <a:t>“Photons” – does not couple directly to the EM field.</a:t>
              </a:r>
            </a:p>
          </p:txBody>
        </p:sp>
      </p:grpSp>
      <p:sp>
        <p:nvSpPr>
          <p:cNvPr id="16" name="TextBox 15">
            <a:extLst>
              <a:ext uri="{FF2B5EF4-FFF2-40B4-BE49-F238E27FC236}">
                <a16:creationId xmlns:a16="http://schemas.microsoft.com/office/drawing/2014/main" id="{0EC59231-6BA4-6E90-BA27-64FAB87AF083}"/>
              </a:ext>
            </a:extLst>
          </p:cNvPr>
          <p:cNvSpPr txBox="1"/>
          <p:nvPr/>
        </p:nvSpPr>
        <p:spPr>
          <a:xfrm>
            <a:off x="249422" y="4314911"/>
            <a:ext cx="3642169" cy="553998"/>
          </a:xfrm>
          <a:prstGeom prst="rect">
            <a:avLst/>
          </a:prstGeom>
          <a:solidFill>
            <a:schemeClr val="bg1">
              <a:lumMod val="95000"/>
            </a:schemeClr>
          </a:solidFill>
          <a:ln w="19050">
            <a:solidFill>
              <a:schemeClr val="tx1"/>
            </a:solidFill>
            <a:prstDash val="lgDash"/>
          </a:ln>
        </p:spPr>
        <p:txBody>
          <a:bodyPr wrap="square" rtlCol="0">
            <a:spAutoFit/>
          </a:bodyPr>
          <a:lstStyle/>
          <a:p>
            <a:pPr defTabSz="685800">
              <a:buClrTx/>
            </a:pPr>
            <a:r>
              <a:rPr lang="en-US" sz="1500" b="1" kern="1200" dirty="0">
                <a:solidFill>
                  <a:prstClr val="black"/>
                </a:solidFill>
                <a:latin typeface="Calibri" panose="020F0502020204030204"/>
                <a:ea typeface="+mn-ea"/>
                <a:cs typeface="+mn-cs"/>
              </a:rPr>
              <a:t>The longitudinal polarization </a:t>
            </a:r>
            <a:r>
              <a:rPr lang="en-US" sz="1500" kern="1200" dirty="0">
                <a:solidFill>
                  <a:prstClr val="black"/>
                </a:solidFill>
                <a:latin typeface="Calibri" panose="020F0502020204030204"/>
                <a:ea typeface="+mn-ea"/>
                <a:cs typeface="+mn-cs"/>
              </a:rPr>
              <a:t>function corresponds to the movement of the charge </a:t>
            </a:r>
          </a:p>
        </p:txBody>
      </p:sp>
      <p:pic>
        <p:nvPicPr>
          <p:cNvPr id="19" name="Picture 2" descr="equation">
            <a:extLst>
              <a:ext uri="{FF2B5EF4-FFF2-40B4-BE49-F238E27FC236}">
                <a16:creationId xmlns:a16="http://schemas.microsoft.com/office/drawing/2014/main" id="{BC64EBA0-BC39-4441-DC18-AC5485424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703" y="3459473"/>
            <a:ext cx="4697804" cy="7481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414;p45">
                <a:extLst>
                  <a:ext uri="{FF2B5EF4-FFF2-40B4-BE49-F238E27FC236}">
                    <a16:creationId xmlns:a16="http://schemas.microsoft.com/office/drawing/2014/main" id="{CC0841B3-D3B3-D6C0-76F3-850E6361BC37}"/>
                  </a:ext>
                </a:extLst>
              </p:cNvPr>
              <p:cNvSpPr txBox="1"/>
              <p:nvPr/>
            </p:nvSpPr>
            <p:spPr>
              <a:xfrm>
                <a:off x="170575" y="2839188"/>
                <a:ext cx="8615700" cy="615523"/>
              </a:xfrm>
              <a:prstGeom prst="rect">
                <a:avLst/>
              </a:prstGeom>
              <a:noFill/>
              <a:ln>
                <a:noFill/>
              </a:ln>
            </p:spPr>
            <p:txBody>
              <a:bodyPr spcFirstLastPara="1" wrap="square" lIns="91425" tIns="91425" rIns="91425" bIns="91425" anchor="t" anchorCtr="0">
                <a:spAutoFit/>
              </a:bodyPr>
              <a:lstStyle/>
              <a:p>
                <a:pPr defTabSz="685800">
                  <a:spcBef>
                    <a:spcPts val="1200"/>
                  </a:spcBef>
                  <a:buClrTx/>
                </a:pPr>
                <a:r>
                  <a:rPr lang="en-US" sz="1800" kern="1200" dirty="0">
                    <a:solidFill>
                      <a:prstClr val="black"/>
                    </a:solidFill>
                    <a:latin typeface="Calibri" panose="020F0502020204030204"/>
                    <a:ea typeface="+mn-ea"/>
                    <a:cs typeface="+mn-cs"/>
                  </a:rPr>
                  <a:t>Solving for the </a:t>
                </a:r>
                <a:r>
                  <a:rPr lang="en-US" sz="1800" b="1" kern="1200" dirty="0">
                    <a:solidFill>
                      <a:prstClr val="black"/>
                    </a:solidFill>
                    <a:latin typeface="Calibri" panose="020F0502020204030204"/>
                    <a:ea typeface="+mn-ea"/>
                    <a:cs typeface="+mn-cs"/>
                  </a:rPr>
                  <a:t>polarization tensor </a:t>
                </a:r>
                <a:r>
                  <a:rPr lang="en-US" sz="1800" kern="1200" dirty="0">
                    <a:solidFill>
                      <a:prstClr val="black"/>
                    </a:solidFill>
                    <a:latin typeface="Calibri" panose="020F0502020204030204"/>
                    <a:ea typeface="+mn-ea"/>
                    <a:cs typeface="+mn-cs"/>
                  </a:rPr>
                  <a:t>in the non-relativistic limit </a:t>
                </a:r>
                <a14:m>
                  <m:oMath xmlns:m="http://schemas.openxmlformats.org/officeDocument/2006/math">
                    <m:sSub>
                      <m:sSubPr>
                        <m:ctrlPr>
                          <a:rPr lang="en-US" sz="1800" b="1" i="1" kern="1200">
                            <a:solidFill>
                              <a:prstClr val="black"/>
                            </a:solidFill>
                            <a:latin typeface="Cambria Math" panose="02040503050406030204" pitchFamily="18" charset="0"/>
                            <a:ea typeface="+mn-ea"/>
                            <a:cs typeface="+mn-cs"/>
                          </a:rPr>
                        </m:ctrlPr>
                      </m:sSubPr>
                      <m:e>
                        <m:r>
                          <a:rPr lang="en-US" sz="1800" b="1" i="1" kern="1200">
                            <a:solidFill>
                              <a:prstClr val="black"/>
                            </a:solidFill>
                            <a:latin typeface="Cambria Math" panose="02040503050406030204" pitchFamily="18" charset="0"/>
                            <a:ea typeface="+mn-ea"/>
                            <a:cs typeface="+mn-cs"/>
                          </a:rPr>
                          <m:t>𝑻</m:t>
                        </m:r>
                      </m:e>
                      <m:sub>
                        <m:r>
                          <a:rPr lang="en-US" sz="1800" b="1" i="1" kern="1200">
                            <a:solidFill>
                              <a:prstClr val="black"/>
                            </a:solidFill>
                            <a:latin typeface="Cambria Math" panose="02040503050406030204" pitchFamily="18" charset="0"/>
                            <a:ea typeface="+mn-ea"/>
                            <a:cs typeface="+mn-cs"/>
                          </a:rPr>
                          <m:t>𝑩𝑩𝑵</m:t>
                        </m:r>
                      </m:sub>
                    </m:sSub>
                    <m:r>
                      <a:rPr lang="en-US" sz="1800" b="1" i="1" kern="1200">
                        <a:solidFill>
                          <a:prstClr val="black"/>
                        </a:solidFill>
                        <a:latin typeface="Cambria Math" panose="02040503050406030204" pitchFamily="18" charset="0"/>
                        <a:ea typeface="+mn-ea"/>
                        <a:cs typeface="+mn-cs"/>
                      </a:rPr>
                      <m:t>≪</m:t>
                    </m:r>
                    <m:sSub>
                      <m:sSubPr>
                        <m:ctrlPr>
                          <a:rPr lang="en-US" sz="1800" b="1" i="1" kern="1200">
                            <a:solidFill>
                              <a:prstClr val="black"/>
                            </a:solidFill>
                            <a:latin typeface="Cambria Math" panose="02040503050406030204" pitchFamily="18" charset="0"/>
                            <a:ea typeface="+mn-ea"/>
                            <a:cs typeface="+mn-cs"/>
                          </a:rPr>
                        </m:ctrlPr>
                      </m:sSubPr>
                      <m:e>
                        <m:r>
                          <a:rPr lang="en-US" sz="1800" b="1" i="1" kern="1200">
                            <a:solidFill>
                              <a:prstClr val="black"/>
                            </a:solidFill>
                            <a:latin typeface="Cambria Math" panose="02040503050406030204" pitchFamily="18" charset="0"/>
                            <a:ea typeface="+mn-ea"/>
                            <a:cs typeface="+mn-cs"/>
                          </a:rPr>
                          <m:t>𝒎</m:t>
                        </m:r>
                      </m:e>
                      <m:sub>
                        <m:r>
                          <a:rPr lang="en-US" sz="1800" b="1" i="1" kern="1200">
                            <a:solidFill>
                              <a:prstClr val="black"/>
                            </a:solidFill>
                            <a:latin typeface="Cambria Math" panose="02040503050406030204" pitchFamily="18" charset="0"/>
                            <a:ea typeface="+mn-ea"/>
                            <a:cs typeface="+mn-cs"/>
                          </a:rPr>
                          <m:t>𝒆</m:t>
                        </m:r>
                      </m:sub>
                    </m:sSub>
                  </m:oMath>
                </a14:m>
                <a:r>
                  <a:rPr lang="en-US" sz="1800" kern="1200" dirty="0">
                    <a:solidFill>
                      <a:srgbClr val="44546A"/>
                    </a:solidFill>
                    <a:latin typeface="Calibri" panose="020F0502020204030204"/>
                    <a:ea typeface="+mn-ea"/>
                    <a:cs typeface="+mn-cs"/>
                  </a:rPr>
                  <a:t> we find</a:t>
                </a:r>
                <a:endParaRPr lang="en-US" sz="1500" kern="1200" dirty="0">
                  <a:solidFill>
                    <a:srgbClr val="44546A"/>
                  </a:solidFill>
                  <a:latin typeface="Calibri" panose="020F0502020204030204"/>
                  <a:ea typeface="+mn-ea"/>
                  <a:cs typeface="+mn-cs"/>
                </a:endParaRPr>
              </a:p>
            </p:txBody>
          </p:sp>
        </mc:Choice>
        <mc:Fallback xmlns="">
          <p:sp>
            <p:nvSpPr>
              <p:cNvPr id="23" name="Google Shape;414;p45">
                <a:extLst>
                  <a:ext uri="{FF2B5EF4-FFF2-40B4-BE49-F238E27FC236}">
                    <a16:creationId xmlns:a16="http://schemas.microsoft.com/office/drawing/2014/main" id="{CC0841B3-D3B3-D6C0-76F3-850E6361BC37}"/>
                  </a:ext>
                </a:extLst>
              </p:cNvPr>
              <p:cNvSpPr txBox="1">
                <a:spLocks noRot="1" noChangeAspect="1" noMove="1" noResize="1" noEditPoints="1" noAdjustHandles="1" noChangeArrowheads="1" noChangeShapeType="1" noTextEdit="1"/>
              </p:cNvSpPr>
              <p:nvPr/>
            </p:nvSpPr>
            <p:spPr>
              <a:xfrm>
                <a:off x="170575" y="2839188"/>
                <a:ext cx="8615700" cy="615523"/>
              </a:xfrm>
              <a:prstGeom prst="rect">
                <a:avLst/>
              </a:prstGeom>
              <a:blipFill>
                <a:blip r:embed="rId6"/>
                <a:stretch>
                  <a:fillRect l="-637" b="-6931"/>
                </a:stretch>
              </a:blipFill>
              <a:ln>
                <a:noFill/>
              </a:ln>
            </p:spPr>
            <p:txBody>
              <a:bodyPr/>
              <a:lstStyle/>
              <a:p>
                <a:r>
                  <a:rPr lang="en-US">
                    <a:noFill/>
                  </a:rPr>
                  <a:t> </a:t>
                </a:r>
              </a:p>
            </p:txBody>
          </p:sp>
        </mc:Fallback>
      </mc:AlternateContent>
      <p:pic>
        <p:nvPicPr>
          <p:cNvPr id="24" name="Picture 12" descr="equation">
            <a:extLst>
              <a:ext uri="{FF2B5EF4-FFF2-40B4-BE49-F238E27FC236}">
                <a16:creationId xmlns:a16="http://schemas.microsoft.com/office/drawing/2014/main" id="{BD7F88DC-E4B3-C80E-9443-4A8817FF98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5557" y="3914627"/>
            <a:ext cx="1269407" cy="56031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A1EA23A-4C96-B46C-20A0-55FC3ECAB6BD}"/>
              </a:ext>
            </a:extLst>
          </p:cNvPr>
          <p:cNvSpPr/>
          <p:nvPr/>
        </p:nvSpPr>
        <p:spPr>
          <a:xfrm>
            <a:off x="5606282" y="3806975"/>
            <a:ext cx="1507956" cy="73545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027F602-5334-4C73-CB56-60B46CCA87FD}"/>
                  </a:ext>
                </a:extLst>
              </p:cNvPr>
              <p:cNvSpPr txBox="1"/>
              <p:nvPr/>
            </p:nvSpPr>
            <p:spPr>
              <a:xfrm>
                <a:off x="7467014" y="3888738"/>
                <a:ext cx="1261561" cy="412870"/>
              </a:xfrm>
              <a:prstGeom prst="rect">
                <a:avLst/>
              </a:prstGeom>
              <a:noFill/>
            </p:spPr>
            <p:txBody>
              <a:bodyPr wrap="squar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sz="1800" i="1" kern="1200">
                              <a:solidFill>
                                <a:prstClr val="black"/>
                              </a:solidFill>
                              <a:latin typeface="Cambria Math" panose="02040503050406030204" pitchFamily="18" charset="0"/>
                              <a:ea typeface="+mn-ea"/>
                              <a:cs typeface="+mn-cs"/>
                            </a:rPr>
                          </m:ctrlPr>
                        </m:sSubPr>
                        <m:e>
                          <m:r>
                            <a:rPr lang="en-US" sz="1800" i="1" kern="1200">
                              <a:solidFill>
                                <a:prstClr val="black"/>
                              </a:solidFill>
                              <a:latin typeface="Cambria Math" panose="02040503050406030204" pitchFamily="18" charset="0"/>
                              <a:ea typeface="+mn-ea"/>
                              <a:cs typeface="+mn-cs"/>
                            </a:rPr>
                            <m:t>𝑚</m:t>
                          </m:r>
                        </m:e>
                        <m:sub>
                          <m:r>
                            <a:rPr lang="en-US" sz="1800" i="1" kern="1200">
                              <a:solidFill>
                                <a:prstClr val="black"/>
                              </a:solidFill>
                              <a:latin typeface="Cambria Math" panose="02040503050406030204" pitchFamily="18" charset="0"/>
                              <a:ea typeface="+mn-ea"/>
                              <a:cs typeface="+mn-cs"/>
                            </a:rPr>
                            <m:t>𝐷</m:t>
                          </m:r>
                        </m:sub>
                      </m:sSub>
                      <m:r>
                        <a:rPr lang="en-US" sz="1800" i="1" kern="1200">
                          <a:solidFill>
                            <a:prstClr val="black"/>
                          </a:solidFill>
                          <a:latin typeface="Cambria Math" panose="02040503050406030204" pitchFamily="18" charset="0"/>
                          <a:ea typeface="+mn-ea"/>
                          <a:cs typeface="+mn-cs"/>
                        </a:rPr>
                        <m:t>=</m:t>
                      </m:r>
                      <m:f>
                        <m:fPr>
                          <m:type m:val="skw"/>
                          <m:ctrlPr>
                            <a:rPr lang="en-US" sz="1800" i="1" kern="1200">
                              <a:solidFill>
                                <a:prstClr val="black"/>
                              </a:solidFill>
                              <a:latin typeface="Cambria Math" panose="02040503050406030204" pitchFamily="18" charset="0"/>
                              <a:ea typeface="+mn-ea"/>
                              <a:cs typeface="+mn-cs"/>
                            </a:rPr>
                          </m:ctrlPr>
                        </m:fPr>
                        <m:num>
                          <m:r>
                            <a:rPr lang="en-US" sz="1800" i="1" kern="1200">
                              <a:solidFill>
                                <a:prstClr val="black"/>
                              </a:solidFill>
                              <a:latin typeface="Cambria Math" panose="02040503050406030204" pitchFamily="18" charset="0"/>
                              <a:ea typeface="+mn-ea"/>
                              <a:cs typeface="+mn-cs"/>
                            </a:rPr>
                            <m:t>1</m:t>
                          </m:r>
                        </m:num>
                        <m:den>
                          <m:sSub>
                            <m:sSubPr>
                              <m:ctrlPr>
                                <a:rPr lang="en-US" sz="1800" i="1" kern="1200">
                                  <a:solidFill>
                                    <a:prstClr val="black"/>
                                  </a:solidFill>
                                  <a:latin typeface="Cambria Math" panose="02040503050406030204" pitchFamily="18" charset="0"/>
                                  <a:ea typeface="Cambria Math" panose="02040503050406030204" pitchFamily="18" charset="0"/>
                                  <a:cs typeface="+mn-cs"/>
                                </a:rPr>
                              </m:ctrlPr>
                            </m:sSubPr>
                            <m:e>
                              <m:r>
                                <a:rPr lang="en-US" sz="1800" i="1" kern="1200">
                                  <a:solidFill>
                                    <a:prstClr val="black"/>
                                  </a:solidFill>
                                  <a:latin typeface="Cambria Math" panose="02040503050406030204" pitchFamily="18" charset="0"/>
                                  <a:ea typeface="Cambria Math" panose="02040503050406030204" pitchFamily="18" charset="0"/>
                                  <a:cs typeface="+mn-cs"/>
                                </a:rPr>
                                <m:t>𝜆</m:t>
                              </m:r>
                            </m:e>
                            <m:sub>
                              <m:r>
                                <a:rPr lang="en-US" sz="1800" i="1" kern="1200">
                                  <a:solidFill>
                                    <a:prstClr val="black"/>
                                  </a:solidFill>
                                  <a:latin typeface="Cambria Math" panose="02040503050406030204" pitchFamily="18" charset="0"/>
                                  <a:ea typeface="Cambria Math" panose="02040503050406030204" pitchFamily="18" charset="0"/>
                                  <a:cs typeface="+mn-cs"/>
                                </a:rPr>
                                <m:t>𝐷</m:t>
                              </m:r>
                            </m:sub>
                          </m:sSub>
                        </m:den>
                      </m:f>
                    </m:oMath>
                  </m:oMathPara>
                </a14:m>
                <a:endParaRPr lang="en-US" sz="1350" kern="1200" dirty="0">
                  <a:solidFill>
                    <a:prstClr val="black"/>
                  </a:solidFill>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C027F602-5334-4C73-CB56-60B46CCA87FD}"/>
                  </a:ext>
                </a:extLst>
              </p:cNvPr>
              <p:cNvSpPr txBox="1">
                <a:spLocks noRot="1" noChangeAspect="1" noMove="1" noResize="1" noEditPoints="1" noAdjustHandles="1" noChangeArrowheads="1" noChangeShapeType="1" noTextEdit="1"/>
              </p:cNvSpPr>
              <p:nvPr/>
            </p:nvSpPr>
            <p:spPr>
              <a:xfrm>
                <a:off x="7467014" y="3888738"/>
                <a:ext cx="1261561" cy="412870"/>
              </a:xfrm>
              <a:prstGeom prst="rect">
                <a:avLst/>
              </a:prstGeom>
              <a:blipFill>
                <a:blip r:embed="rId8"/>
                <a:stretch>
                  <a:fillRect t="-138235" r="-44928" b="-20588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771C616A-E712-29D3-6017-25898AA37EBB}"/>
              </a:ext>
            </a:extLst>
          </p:cNvPr>
          <p:cNvPicPr>
            <a:picLocks noChangeAspect="1"/>
          </p:cNvPicPr>
          <p:nvPr/>
        </p:nvPicPr>
        <p:blipFill>
          <a:blip r:embed="rId9"/>
          <a:stretch>
            <a:fillRect/>
          </a:stretch>
        </p:blipFill>
        <p:spPr>
          <a:xfrm>
            <a:off x="4606105" y="2229156"/>
            <a:ext cx="4286441" cy="728601"/>
          </a:xfrm>
          <a:prstGeom prst="rect">
            <a:avLst/>
          </a:prstGeom>
        </p:spPr>
      </p:pic>
      <p:pic>
        <p:nvPicPr>
          <p:cNvPr id="4" name="Picture 3">
            <a:extLst>
              <a:ext uri="{FF2B5EF4-FFF2-40B4-BE49-F238E27FC236}">
                <a16:creationId xmlns:a16="http://schemas.microsoft.com/office/drawing/2014/main" id="{71B14185-C8A4-FDAA-E0ED-73330E3C99BD}"/>
              </a:ext>
            </a:extLst>
          </p:cNvPr>
          <p:cNvPicPr>
            <a:picLocks noChangeAspect="1"/>
          </p:cNvPicPr>
          <p:nvPr/>
        </p:nvPicPr>
        <p:blipFill>
          <a:blip r:embed="rId10"/>
          <a:stretch>
            <a:fillRect/>
          </a:stretch>
        </p:blipFill>
        <p:spPr>
          <a:xfrm>
            <a:off x="6579144" y="1531146"/>
            <a:ext cx="1979779" cy="56891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256753B-60FA-6218-32B3-5C1386793897}"/>
                  </a:ext>
                </a:extLst>
              </p:cNvPr>
              <p:cNvSpPr txBox="1"/>
              <p:nvPr/>
            </p:nvSpPr>
            <p:spPr>
              <a:xfrm>
                <a:off x="36174" y="107452"/>
                <a:ext cx="9071652"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III) 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Damped-Dynamic Response</a:t>
                </a:r>
              </a:p>
            </p:txBody>
          </p:sp>
        </mc:Choice>
        <mc:Fallback xmlns="">
          <p:sp>
            <p:nvSpPr>
              <p:cNvPr id="9" name="TextBox 8">
                <a:extLst>
                  <a:ext uri="{FF2B5EF4-FFF2-40B4-BE49-F238E27FC236}">
                    <a16:creationId xmlns:a16="http://schemas.microsoft.com/office/drawing/2014/main" id="{F256753B-60FA-6218-32B3-5C1386793897}"/>
                  </a:ext>
                </a:extLst>
              </p:cNvPr>
              <p:cNvSpPr txBox="1">
                <a:spLocks noRot="1" noChangeAspect="1" noMove="1" noResize="1" noEditPoints="1" noAdjustHandles="1" noChangeArrowheads="1" noChangeShapeType="1" noTextEdit="1"/>
              </p:cNvSpPr>
              <p:nvPr/>
            </p:nvSpPr>
            <p:spPr>
              <a:xfrm>
                <a:off x="36174" y="107452"/>
                <a:ext cx="9071652" cy="60016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94DE41D-678E-7A5A-21FA-9D16B46CCEF4}"/>
                  </a:ext>
                </a:extLst>
              </p:cNvPr>
              <p:cNvSpPr txBox="1"/>
              <p:nvPr/>
            </p:nvSpPr>
            <p:spPr>
              <a:xfrm>
                <a:off x="4332820" y="4641601"/>
                <a:ext cx="4402167" cy="307777"/>
              </a:xfrm>
              <a:prstGeom prst="rect">
                <a:avLst/>
              </a:prstGeom>
              <a:noFill/>
            </p:spPr>
            <p:txBody>
              <a:bodyPr wrap="none" rtlCol="0">
                <a:spAutoFit/>
              </a:bodyPr>
              <a:lstStyle/>
              <a:p>
                <a:r>
                  <a:rPr lang="en-US" i="1" dirty="0">
                    <a:latin typeface="+mj-lt"/>
                  </a:rPr>
                  <a:t>Now we quantify the damping rate </a:t>
                </a:r>
                <a14:m>
                  <m:oMath xmlns:m="http://schemas.openxmlformats.org/officeDocument/2006/math">
                    <m:r>
                      <a:rPr lang="en-US" b="0" i="1" smtClean="0">
                        <a:solidFill>
                          <a:schemeClr val="accent2"/>
                        </a:solidFill>
                        <a:latin typeface="Cambria Math" panose="02040503050406030204" pitchFamily="18" charset="0"/>
                      </a:rPr>
                      <m:t>𝜅</m:t>
                    </m:r>
                  </m:oMath>
                </a14:m>
                <a:r>
                  <a:rPr lang="en-US" i="1" dirty="0">
                    <a:latin typeface="+mj-lt"/>
                  </a:rPr>
                  <a:t> to calculate the fields</a:t>
                </a:r>
              </a:p>
            </p:txBody>
          </p:sp>
        </mc:Choice>
        <mc:Fallback xmlns="">
          <p:sp>
            <p:nvSpPr>
              <p:cNvPr id="10" name="TextBox 9">
                <a:extLst>
                  <a:ext uri="{FF2B5EF4-FFF2-40B4-BE49-F238E27FC236}">
                    <a16:creationId xmlns:a16="http://schemas.microsoft.com/office/drawing/2014/main" id="{994DE41D-678E-7A5A-21FA-9D16B46CCEF4}"/>
                  </a:ext>
                </a:extLst>
              </p:cNvPr>
              <p:cNvSpPr txBox="1">
                <a:spLocks noRot="1" noChangeAspect="1" noMove="1" noResize="1" noEditPoints="1" noAdjustHandles="1" noChangeArrowheads="1" noChangeShapeType="1" noTextEdit="1"/>
              </p:cNvSpPr>
              <p:nvPr/>
            </p:nvSpPr>
            <p:spPr>
              <a:xfrm>
                <a:off x="4332820" y="4641601"/>
                <a:ext cx="4402167" cy="307777"/>
              </a:xfrm>
              <a:prstGeom prst="rect">
                <a:avLst/>
              </a:prstGeom>
              <a:blipFill>
                <a:blip r:embed="rId12"/>
                <a:stretch>
                  <a:fillRect l="-416" t="-1961"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A915A8-FB2D-0A6A-D7CC-EEBC6D0356A1}"/>
                  </a:ext>
                </a:extLst>
              </p:cNvPr>
              <p:cNvSpPr txBox="1"/>
              <p:nvPr/>
            </p:nvSpPr>
            <p:spPr>
              <a:xfrm>
                <a:off x="5925788" y="3372454"/>
                <a:ext cx="1216230" cy="169277"/>
              </a:xfrm>
              <a:prstGeom prst="rect">
                <a:avLst/>
              </a:prstGeom>
              <a:noFill/>
            </p:spPr>
            <p:txBody>
              <a:bodyPr wrap="none" lIns="0" tIns="0" rIns="0" bIns="0" rtlCol="0">
                <a:spAutoFit/>
              </a:bodyPr>
              <a:lstStyle/>
              <a:p>
                <a14:m>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𝑇</m:t>
                        </m:r>
                      </m:e>
                      <m:sub>
                        <m:r>
                          <a:rPr lang="en-US" sz="1100" b="0" i="1" smtClean="0">
                            <a:latin typeface="Cambria Math" panose="02040503050406030204" pitchFamily="18" charset="0"/>
                          </a:rPr>
                          <m:t>𝐵𝐵𝑁</m:t>
                        </m:r>
                      </m:sub>
                    </m:sSub>
                    <m:r>
                      <a:rPr lang="en-US" sz="1100" b="0" i="1" smtClean="0">
                        <a:latin typeface="Cambria Math" panose="02040503050406030204" pitchFamily="18" charset="0"/>
                      </a:rPr>
                      <m:t>=50−86</m:t>
                    </m:r>
                  </m:oMath>
                </a14:m>
                <a:r>
                  <a:rPr lang="en-US" sz="1100" dirty="0"/>
                  <a:t> </a:t>
                </a:r>
                <a:r>
                  <a:rPr lang="en-US" sz="1100" dirty="0">
                    <a:latin typeface="+mn-lt"/>
                  </a:rPr>
                  <a:t>keV</a:t>
                </a:r>
              </a:p>
            </p:txBody>
          </p:sp>
        </mc:Choice>
        <mc:Fallback xmlns="">
          <p:sp>
            <p:nvSpPr>
              <p:cNvPr id="7" name="TextBox 6">
                <a:extLst>
                  <a:ext uri="{FF2B5EF4-FFF2-40B4-BE49-F238E27FC236}">
                    <a16:creationId xmlns:a16="http://schemas.microsoft.com/office/drawing/2014/main" id="{76A915A8-FB2D-0A6A-D7CC-EEBC6D0356A1}"/>
                  </a:ext>
                </a:extLst>
              </p:cNvPr>
              <p:cNvSpPr txBox="1">
                <a:spLocks noRot="1" noChangeAspect="1" noMove="1" noResize="1" noEditPoints="1" noAdjustHandles="1" noChangeArrowheads="1" noChangeShapeType="1" noTextEdit="1"/>
              </p:cNvSpPr>
              <p:nvPr/>
            </p:nvSpPr>
            <p:spPr>
              <a:xfrm>
                <a:off x="5925788" y="3372454"/>
                <a:ext cx="1216230" cy="169277"/>
              </a:xfrm>
              <a:prstGeom prst="rect">
                <a:avLst/>
              </a:prstGeom>
              <a:blipFill>
                <a:blip r:embed="rId13"/>
                <a:stretch>
                  <a:fillRect l="-4000" t="-25000" r="-5500" b="-53571"/>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DF7A7792-35C4-8B7D-C356-2D06A5ABD655}"/>
              </a:ext>
            </a:extLst>
          </p:cNvPr>
          <p:cNvSpPr>
            <a:spLocks noGrp="1"/>
          </p:cNvSpPr>
          <p:nvPr>
            <p:ph type="sldNum" idx="12"/>
          </p:nvPr>
        </p:nvSpPr>
        <p:spPr/>
        <p:txBody>
          <a:bodyPr/>
          <a:lstStyle/>
          <a:p>
            <a:fld id="{00000000-1234-1234-1234-123412341234}" type="slidenum">
              <a:rPr lang="en" smtClean="0"/>
              <a:pPr/>
              <a:t>70</a:t>
            </a:fld>
            <a:endParaRPr lang="en"/>
          </a:p>
        </p:txBody>
      </p:sp>
    </p:spTree>
    <p:extLst>
      <p:ext uri="{BB962C8B-B14F-4D97-AF65-F5344CB8AC3E}">
        <p14:creationId xmlns:p14="http://schemas.microsoft.com/office/powerpoint/2010/main" val="718208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71</a:t>
            </a:fld>
            <a:endParaRPr kern="1200" dirty="0">
              <a:solidFill>
                <a:srgbClr val="44546A"/>
              </a:solidFill>
            </a:endParaRPr>
          </a:p>
        </p:txBody>
      </p:sp>
      <p:pic>
        <p:nvPicPr>
          <p:cNvPr id="12" name="Picture 11">
            <a:extLst>
              <a:ext uri="{FF2B5EF4-FFF2-40B4-BE49-F238E27FC236}">
                <a16:creationId xmlns:a16="http://schemas.microsoft.com/office/drawing/2014/main" id="{0D18091F-1758-86CF-A235-E2A829F41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38" y="794007"/>
            <a:ext cx="4890464" cy="3751529"/>
          </a:xfrm>
          <a:prstGeom prst="rect">
            <a:avLst/>
          </a:prstGeom>
        </p:spPr>
      </p:pic>
      <p:pic>
        <p:nvPicPr>
          <p:cNvPr id="15" name="Picture 14" descr="A picture containing text, pool ball&#10;&#10;Description automatically generated">
            <a:extLst>
              <a:ext uri="{FF2B5EF4-FFF2-40B4-BE49-F238E27FC236}">
                <a16:creationId xmlns:a16="http://schemas.microsoft.com/office/drawing/2014/main" id="{173B1D6F-52DD-B81C-3F36-83E863FB783B}"/>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3407021" y="1476717"/>
            <a:ext cx="490162" cy="417431"/>
          </a:xfrm>
          <a:prstGeom prst="rect">
            <a:avLst/>
          </a:prstGeom>
        </p:spPr>
      </p:pic>
      <p:sp>
        <p:nvSpPr>
          <p:cNvPr id="18" name="TextBox 17">
            <a:extLst>
              <a:ext uri="{FF2B5EF4-FFF2-40B4-BE49-F238E27FC236}">
                <a16:creationId xmlns:a16="http://schemas.microsoft.com/office/drawing/2014/main" id="{C730D1FA-8EFE-5871-FBC0-8DA587C79D65}"/>
              </a:ext>
            </a:extLst>
          </p:cNvPr>
          <p:cNvSpPr txBox="1"/>
          <p:nvPr/>
        </p:nvSpPr>
        <p:spPr>
          <a:xfrm>
            <a:off x="0" y="4864321"/>
            <a:ext cx="9551837" cy="276999"/>
          </a:xfrm>
          <a:prstGeom prst="rect">
            <a:avLst/>
          </a:prstGeom>
          <a:noFill/>
        </p:spPr>
        <p:txBody>
          <a:bodyPr wrap="square" rtlCol="0">
            <a:spAutoFit/>
          </a:bodyPr>
          <a:lstStyle/>
          <a:p>
            <a:pPr defTabSz="685800">
              <a:buClrTx/>
            </a:pPr>
            <a:r>
              <a:rPr lang="en-US" sz="1200" kern="1200" dirty="0">
                <a:solidFill>
                  <a:prstClr val="black"/>
                </a:solidFill>
                <a:latin typeface="Calibri" panose="020F0502020204030204"/>
                <a:ea typeface="+mn-ea"/>
                <a:cs typeface="+mn-cs"/>
              </a:rPr>
              <a:t>Dynamic screening result adapted from E. Hwang et al. “Dynamical screening effects on big bang nucleosynthesis,” JCAP 11 (2021)</a:t>
            </a:r>
          </a:p>
        </p:txBody>
      </p:sp>
      <p:sp>
        <p:nvSpPr>
          <p:cNvPr id="22" name="TextBox 21">
            <a:extLst>
              <a:ext uri="{FF2B5EF4-FFF2-40B4-BE49-F238E27FC236}">
                <a16:creationId xmlns:a16="http://schemas.microsoft.com/office/drawing/2014/main" id="{34B97309-E6E2-4D06-B448-A1238F3BBAD0}"/>
              </a:ext>
            </a:extLst>
          </p:cNvPr>
          <p:cNvSpPr txBox="1"/>
          <p:nvPr/>
        </p:nvSpPr>
        <p:spPr>
          <a:xfrm>
            <a:off x="5349941" y="1894148"/>
            <a:ext cx="3611822" cy="715581"/>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a:t>
            </a:r>
            <a:r>
              <a:rPr lang="en-US" sz="1350" b="1" kern="1200" dirty="0">
                <a:solidFill>
                  <a:prstClr val="black"/>
                </a:solidFill>
                <a:latin typeface="Calibri" panose="020F0502020204030204"/>
                <a:ea typeface="+mn-ea"/>
                <a:cs typeface="+mn-cs"/>
              </a:rPr>
              <a:t>numerical</a:t>
            </a:r>
            <a:r>
              <a:rPr lang="en-US" sz="1350" kern="1200" dirty="0">
                <a:solidFill>
                  <a:prstClr val="black"/>
                </a:solidFill>
                <a:latin typeface="Calibri" panose="020F0502020204030204"/>
                <a:ea typeface="+mn-ea"/>
                <a:cs typeface="+mn-cs"/>
              </a:rPr>
              <a:t> calculation predicts a screening effect that is similar by smaller because of damping.</a:t>
            </a:r>
          </a:p>
        </p:txBody>
      </p:sp>
      <p:sp>
        <p:nvSpPr>
          <p:cNvPr id="8" name="TextBox 7">
            <a:extLst>
              <a:ext uri="{FF2B5EF4-FFF2-40B4-BE49-F238E27FC236}">
                <a16:creationId xmlns:a16="http://schemas.microsoft.com/office/drawing/2014/main" id="{CBC6C448-60DA-91B5-11E3-DB5893F55761}"/>
              </a:ext>
            </a:extLst>
          </p:cNvPr>
          <p:cNvSpPr txBox="1"/>
          <p:nvPr/>
        </p:nvSpPr>
        <p:spPr>
          <a:xfrm>
            <a:off x="5349941" y="745283"/>
            <a:ext cx="3611822" cy="923330"/>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a:t>
            </a:r>
            <a:r>
              <a:rPr lang="en-US" sz="1350" b="1" kern="1200" dirty="0">
                <a:solidFill>
                  <a:prstClr val="black"/>
                </a:solidFill>
                <a:latin typeface="Calibri" panose="020F0502020204030204"/>
                <a:ea typeface="+mn-ea"/>
                <a:cs typeface="+mn-cs"/>
              </a:rPr>
              <a:t>numerical</a:t>
            </a:r>
            <a:r>
              <a:rPr lang="en-US" sz="1350" kern="1200" dirty="0">
                <a:solidFill>
                  <a:prstClr val="black"/>
                </a:solidFill>
                <a:latin typeface="Calibri" panose="020F0502020204030204"/>
                <a:ea typeface="+mn-ea"/>
                <a:cs typeface="+mn-cs"/>
              </a:rPr>
              <a:t> calculation predicts </a:t>
            </a:r>
            <a:r>
              <a:rPr lang="en-US" sz="1350" b="1" kern="1200" dirty="0">
                <a:solidFill>
                  <a:prstClr val="black"/>
                </a:solidFill>
                <a:latin typeface="Calibri" panose="020F0502020204030204"/>
                <a:ea typeface="+mn-ea"/>
                <a:cs typeface="+mn-cs"/>
              </a:rPr>
              <a:t>asymmetry</a:t>
            </a:r>
            <a:r>
              <a:rPr lang="en-US" sz="1350" kern="1200" dirty="0">
                <a:solidFill>
                  <a:prstClr val="black"/>
                </a:solidFill>
                <a:latin typeface="Calibri" panose="020F0502020204030204"/>
                <a:ea typeface="+mn-ea"/>
                <a:cs typeface="+mn-cs"/>
              </a:rPr>
              <a:t> in the potential leading to negative polarization charge in front and positive charge behind the moving nucleus.</a:t>
            </a:r>
          </a:p>
        </p:txBody>
      </p:sp>
      <p:pic>
        <p:nvPicPr>
          <p:cNvPr id="23" name="Picture 22">
            <a:extLst>
              <a:ext uri="{FF2B5EF4-FFF2-40B4-BE49-F238E27FC236}">
                <a16:creationId xmlns:a16="http://schemas.microsoft.com/office/drawing/2014/main" id="{A853BFE9-3280-31CB-2C67-124B57D476C3}"/>
              </a:ext>
            </a:extLst>
          </p:cNvPr>
          <p:cNvPicPr>
            <a:picLocks noChangeAspect="1"/>
          </p:cNvPicPr>
          <p:nvPr/>
        </p:nvPicPr>
        <p:blipFill rotWithShape="1">
          <a:blip r:embed="rId3">
            <a:extLst>
              <a:ext uri="{28A0092B-C50C-407E-A947-70E740481C1C}">
                <a14:useLocalDpi xmlns:a14="http://schemas.microsoft.com/office/drawing/2010/main" val="0"/>
              </a:ext>
            </a:extLst>
          </a:blip>
          <a:srcRect l="15042" t="16267" r="52976" b="78510"/>
          <a:stretch/>
        </p:blipFill>
        <p:spPr>
          <a:xfrm>
            <a:off x="5412920" y="794007"/>
            <a:ext cx="1564045" cy="195943"/>
          </a:xfrm>
          <a:prstGeom prst="rect">
            <a:avLst/>
          </a:prstGeom>
        </p:spPr>
      </p:pic>
      <p:pic>
        <p:nvPicPr>
          <p:cNvPr id="24" name="Picture 23">
            <a:extLst>
              <a:ext uri="{FF2B5EF4-FFF2-40B4-BE49-F238E27FC236}">
                <a16:creationId xmlns:a16="http://schemas.microsoft.com/office/drawing/2014/main" id="{2A4E2DA2-D283-8F1D-C47F-6608AD5E236C}"/>
              </a:ext>
            </a:extLst>
          </p:cNvPr>
          <p:cNvPicPr>
            <a:picLocks noChangeAspect="1"/>
          </p:cNvPicPr>
          <p:nvPr/>
        </p:nvPicPr>
        <p:blipFill rotWithShape="1">
          <a:blip r:embed="rId3">
            <a:extLst>
              <a:ext uri="{28A0092B-C50C-407E-A947-70E740481C1C}">
                <a14:useLocalDpi xmlns:a14="http://schemas.microsoft.com/office/drawing/2010/main" val="0"/>
              </a:ext>
            </a:extLst>
          </a:blip>
          <a:srcRect l="16474" t="21811" r="49899" b="71422"/>
          <a:stretch/>
        </p:blipFill>
        <p:spPr>
          <a:xfrm>
            <a:off x="5412920" y="1915590"/>
            <a:ext cx="1644522" cy="253916"/>
          </a:xfrm>
          <a:prstGeom prst="rect">
            <a:avLst/>
          </a:prstGeom>
        </p:spPr>
      </p:pic>
      <p:sp>
        <p:nvSpPr>
          <p:cNvPr id="3" name="TextBox 2">
            <a:extLst>
              <a:ext uri="{FF2B5EF4-FFF2-40B4-BE49-F238E27FC236}">
                <a16:creationId xmlns:a16="http://schemas.microsoft.com/office/drawing/2014/main" id="{478F59F5-5567-C2F8-80FC-E7572CBB42B7}"/>
              </a:ext>
            </a:extLst>
          </p:cNvPr>
          <p:cNvSpPr txBox="1"/>
          <p:nvPr/>
        </p:nvSpPr>
        <p:spPr>
          <a:xfrm>
            <a:off x="5349941" y="1894148"/>
            <a:ext cx="3611822" cy="715581"/>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a:t>
            </a:r>
            <a:r>
              <a:rPr lang="en-US" sz="1350" b="1" kern="1200" dirty="0">
                <a:solidFill>
                  <a:prstClr val="black"/>
                </a:solidFill>
                <a:latin typeface="Calibri" panose="020F0502020204030204"/>
                <a:ea typeface="+mn-ea"/>
                <a:cs typeface="+mn-cs"/>
              </a:rPr>
              <a:t>numerical</a:t>
            </a:r>
            <a:r>
              <a:rPr lang="en-US" sz="1350" kern="1200" dirty="0">
                <a:solidFill>
                  <a:prstClr val="black"/>
                </a:solidFill>
                <a:latin typeface="Calibri" panose="020F0502020204030204"/>
                <a:ea typeface="+mn-ea"/>
                <a:cs typeface="+mn-cs"/>
              </a:rPr>
              <a:t> calculation predicts a screening effect that is </a:t>
            </a:r>
            <a:r>
              <a:rPr lang="en-US" sz="1350" b="1" kern="1200" dirty="0">
                <a:solidFill>
                  <a:prstClr val="black"/>
                </a:solidFill>
                <a:latin typeface="Calibri" panose="020F0502020204030204"/>
                <a:ea typeface="+mn-ea"/>
                <a:cs typeface="+mn-cs"/>
              </a:rPr>
              <a:t>similar</a:t>
            </a:r>
            <a:r>
              <a:rPr lang="en-US" sz="1350" kern="1200" dirty="0">
                <a:solidFill>
                  <a:prstClr val="black"/>
                </a:solidFill>
                <a:latin typeface="Calibri" panose="020F0502020204030204"/>
                <a:ea typeface="+mn-ea"/>
                <a:cs typeface="+mn-cs"/>
              </a:rPr>
              <a:t> but smaller because of damping.</a:t>
            </a:r>
          </a:p>
        </p:txBody>
      </p:sp>
      <p:pic>
        <p:nvPicPr>
          <p:cNvPr id="4" name="Picture 3">
            <a:extLst>
              <a:ext uri="{FF2B5EF4-FFF2-40B4-BE49-F238E27FC236}">
                <a16:creationId xmlns:a16="http://schemas.microsoft.com/office/drawing/2014/main" id="{A425A538-10A1-6422-114A-98C548A8BC90}"/>
              </a:ext>
            </a:extLst>
          </p:cNvPr>
          <p:cNvPicPr>
            <a:picLocks noChangeAspect="1"/>
          </p:cNvPicPr>
          <p:nvPr/>
        </p:nvPicPr>
        <p:blipFill rotWithShape="1">
          <a:blip r:embed="rId3">
            <a:extLst>
              <a:ext uri="{28A0092B-C50C-407E-A947-70E740481C1C}">
                <a14:useLocalDpi xmlns:a14="http://schemas.microsoft.com/office/drawing/2010/main" val="0"/>
              </a:ext>
            </a:extLst>
          </a:blip>
          <a:srcRect l="15042" t="16267" r="52976" b="78510"/>
          <a:stretch/>
        </p:blipFill>
        <p:spPr>
          <a:xfrm>
            <a:off x="5412920" y="794007"/>
            <a:ext cx="1564045" cy="195943"/>
          </a:xfrm>
          <a:prstGeom prst="rect">
            <a:avLst/>
          </a:prstGeom>
        </p:spPr>
      </p:pic>
      <p:pic>
        <p:nvPicPr>
          <p:cNvPr id="5" name="Picture 4">
            <a:extLst>
              <a:ext uri="{FF2B5EF4-FFF2-40B4-BE49-F238E27FC236}">
                <a16:creationId xmlns:a16="http://schemas.microsoft.com/office/drawing/2014/main" id="{EB9DB8B8-8079-EC5F-A6FC-66C13C8AEF55}"/>
              </a:ext>
            </a:extLst>
          </p:cNvPr>
          <p:cNvPicPr>
            <a:picLocks noChangeAspect="1"/>
          </p:cNvPicPr>
          <p:nvPr/>
        </p:nvPicPr>
        <p:blipFill rotWithShape="1">
          <a:blip r:embed="rId3">
            <a:extLst>
              <a:ext uri="{28A0092B-C50C-407E-A947-70E740481C1C}">
                <a14:useLocalDpi xmlns:a14="http://schemas.microsoft.com/office/drawing/2010/main" val="0"/>
              </a:ext>
            </a:extLst>
          </a:blip>
          <a:srcRect l="16474" t="21811" r="49899" b="71422"/>
          <a:stretch/>
        </p:blipFill>
        <p:spPr>
          <a:xfrm>
            <a:off x="5412920" y="1915590"/>
            <a:ext cx="1644522" cy="253916"/>
          </a:xfrm>
          <a:prstGeom prst="rect">
            <a:avLst/>
          </a:prstGeom>
        </p:spPr>
      </p:pic>
      <p:sp>
        <p:nvSpPr>
          <p:cNvPr id="7" name="TextBox 6">
            <a:extLst>
              <a:ext uri="{FF2B5EF4-FFF2-40B4-BE49-F238E27FC236}">
                <a16:creationId xmlns:a16="http://schemas.microsoft.com/office/drawing/2014/main" id="{5F5268F2-8929-2985-A3AB-D121827C6C51}"/>
              </a:ext>
            </a:extLst>
          </p:cNvPr>
          <p:cNvSpPr txBox="1"/>
          <p:nvPr/>
        </p:nvSpPr>
        <p:spPr>
          <a:xfrm>
            <a:off x="0" y="4668278"/>
            <a:ext cx="6189982" cy="253916"/>
          </a:xfrm>
          <a:prstGeom prst="rect">
            <a:avLst/>
          </a:prstGeom>
          <a:noFill/>
        </p:spPr>
        <p:txBody>
          <a:bodyPr wrap="square">
            <a:spAutoFit/>
          </a:bodyPr>
          <a:lstStyle/>
          <a:p>
            <a:r>
              <a:rPr lang="en-US" sz="1050" b="0" i="1" dirty="0">
                <a:effectLst/>
                <a:latin typeface="Arial" panose="020B0604020202020204" pitchFamily="34" charset="0"/>
              </a:rPr>
              <a:t>C. Grayson, C. T. Yang, M. </a:t>
            </a:r>
            <a:r>
              <a:rPr lang="en-US" sz="1050" b="0" i="1" dirty="0" err="1">
                <a:effectLst/>
                <a:latin typeface="Arial" panose="020B0604020202020204" pitchFamily="34" charset="0"/>
              </a:rPr>
              <a:t>Formanek</a:t>
            </a:r>
            <a:r>
              <a:rPr lang="en-US" sz="1050" b="0" i="1" dirty="0">
                <a:effectLst/>
                <a:latin typeface="Arial" panose="020B0604020202020204" pitchFamily="34" charset="0"/>
              </a:rPr>
              <a:t>, and J. </a:t>
            </a:r>
            <a:r>
              <a:rPr lang="en-US" sz="1050" b="0" i="1" dirty="0" err="1">
                <a:effectLst/>
                <a:latin typeface="Arial" panose="020B0604020202020204" pitchFamily="34" charset="0"/>
              </a:rPr>
              <a:t>Rafelski</a:t>
            </a:r>
            <a:r>
              <a:rPr lang="en-US" sz="1050" b="0" i="1" dirty="0">
                <a:effectLst/>
                <a:latin typeface="Arial" panose="020B0604020202020204" pitchFamily="34" charset="0"/>
              </a:rPr>
              <a:t> (2023). Annals Phys., 458, p. 169453.</a:t>
            </a:r>
            <a:endParaRPr lang="en-US" sz="1050" i="1"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D72DB3D-2A5B-783C-ED14-3419EF227C58}"/>
                  </a:ext>
                </a:extLst>
              </p:cNvPr>
              <p:cNvSpPr txBox="1"/>
              <p:nvPr/>
            </p:nvSpPr>
            <p:spPr>
              <a:xfrm>
                <a:off x="185928" y="190544"/>
                <a:ext cx="9071652"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III) 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Model Comparisons</a:t>
                </a:r>
              </a:p>
            </p:txBody>
          </p:sp>
        </mc:Choice>
        <mc:Fallback xmlns="">
          <p:sp>
            <p:nvSpPr>
              <p:cNvPr id="2" name="TextBox 1">
                <a:extLst>
                  <a:ext uri="{FF2B5EF4-FFF2-40B4-BE49-F238E27FC236}">
                    <a16:creationId xmlns:a16="http://schemas.microsoft.com/office/drawing/2014/main" id="{1D72DB3D-2A5B-783C-ED14-3419EF227C58}"/>
                  </a:ext>
                </a:extLst>
              </p:cNvPr>
              <p:cNvSpPr txBox="1">
                <a:spLocks noRot="1" noChangeAspect="1" noMove="1" noResize="1" noEditPoints="1" noAdjustHandles="1" noChangeArrowheads="1" noChangeShapeType="1" noTextEdit="1"/>
              </p:cNvSpPr>
              <p:nvPr/>
            </p:nvSpPr>
            <p:spPr>
              <a:xfrm>
                <a:off x="185928" y="190544"/>
                <a:ext cx="9071652" cy="60016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44645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72</a:t>
            </a:fld>
            <a:endParaRPr kern="1200" dirty="0">
              <a:solidFill>
                <a:srgbClr val="44546A"/>
              </a:solidFill>
            </a:endParaRPr>
          </a:p>
        </p:txBody>
      </p:sp>
      <p:pic>
        <p:nvPicPr>
          <p:cNvPr id="12" name="Picture 11">
            <a:extLst>
              <a:ext uri="{FF2B5EF4-FFF2-40B4-BE49-F238E27FC236}">
                <a16:creationId xmlns:a16="http://schemas.microsoft.com/office/drawing/2014/main" id="{0D18091F-1758-86CF-A235-E2A829F414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237" y="794007"/>
            <a:ext cx="4890464" cy="3751529"/>
          </a:xfrm>
          <a:prstGeom prst="rect">
            <a:avLst/>
          </a:prstGeom>
        </p:spPr>
      </p:pic>
      <p:sp>
        <p:nvSpPr>
          <p:cNvPr id="2" name="TextBox 1">
            <a:extLst>
              <a:ext uri="{FF2B5EF4-FFF2-40B4-BE49-F238E27FC236}">
                <a16:creationId xmlns:a16="http://schemas.microsoft.com/office/drawing/2014/main" id="{D2CCF122-D563-66BD-728D-31A3C1E06F7E}"/>
              </a:ext>
            </a:extLst>
          </p:cNvPr>
          <p:cNvSpPr txBox="1"/>
          <p:nvPr/>
        </p:nvSpPr>
        <p:spPr>
          <a:xfrm>
            <a:off x="5349941" y="745283"/>
            <a:ext cx="3611822" cy="923330"/>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predicts asymmetry in the potential leading to more screening in the direction of motion and less behind the moving nucleus.</a:t>
            </a:r>
          </a:p>
        </p:txBody>
      </p:sp>
      <p:sp>
        <p:nvSpPr>
          <p:cNvPr id="3" name="TextBox 2">
            <a:extLst>
              <a:ext uri="{FF2B5EF4-FFF2-40B4-BE49-F238E27FC236}">
                <a16:creationId xmlns:a16="http://schemas.microsoft.com/office/drawing/2014/main" id="{61A58861-339C-0C0F-256F-FBBB1BA7FB3C}"/>
              </a:ext>
            </a:extLst>
          </p:cNvPr>
          <p:cNvSpPr txBox="1"/>
          <p:nvPr/>
        </p:nvSpPr>
        <p:spPr>
          <a:xfrm>
            <a:off x="5349941" y="1894148"/>
            <a:ext cx="3611822" cy="715581"/>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numerical calculation predicts a screening effect that is similar by smaller because of damping.</a:t>
            </a:r>
          </a:p>
        </p:txBody>
      </p:sp>
      <p:pic>
        <p:nvPicPr>
          <p:cNvPr id="4" name="Picture 3">
            <a:extLst>
              <a:ext uri="{FF2B5EF4-FFF2-40B4-BE49-F238E27FC236}">
                <a16:creationId xmlns:a16="http://schemas.microsoft.com/office/drawing/2014/main" id="{388EEDCC-79ED-E65A-FF82-18C8050A6571}"/>
              </a:ext>
            </a:extLst>
          </p:cNvPr>
          <p:cNvPicPr>
            <a:picLocks noChangeAspect="1"/>
          </p:cNvPicPr>
          <p:nvPr/>
        </p:nvPicPr>
        <p:blipFill rotWithShape="1">
          <a:blip r:embed="rId4">
            <a:extLst>
              <a:ext uri="{28A0092B-C50C-407E-A947-70E740481C1C}">
                <a14:useLocalDpi xmlns:a14="http://schemas.microsoft.com/office/drawing/2010/main" val="0"/>
              </a:ext>
            </a:extLst>
          </a:blip>
          <a:srcRect l="15042" t="16267" r="52976" b="78510"/>
          <a:stretch/>
        </p:blipFill>
        <p:spPr>
          <a:xfrm>
            <a:off x="5412920" y="794007"/>
            <a:ext cx="1564045" cy="195943"/>
          </a:xfrm>
          <a:prstGeom prst="rect">
            <a:avLst/>
          </a:prstGeom>
        </p:spPr>
      </p:pic>
      <p:pic>
        <p:nvPicPr>
          <p:cNvPr id="5" name="Picture 4">
            <a:extLst>
              <a:ext uri="{FF2B5EF4-FFF2-40B4-BE49-F238E27FC236}">
                <a16:creationId xmlns:a16="http://schemas.microsoft.com/office/drawing/2014/main" id="{00507F64-1609-ED95-3452-13E1FD9583E1}"/>
              </a:ext>
            </a:extLst>
          </p:cNvPr>
          <p:cNvPicPr>
            <a:picLocks noChangeAspect="1"/>
          </p:cNvPicPr>
          <p:nvPr/>
        </p:nvPicPr>
        <p:blipFill rotWithShape="1">
          <a:blip r:embed="rId4">
            <a:extLst>
              <a:ext uri="{28A0092B-C50C-407E-A947-70E740481C1C}">
                <a14:useLocalDpi xmlns:a14="http://schemas.microsoft.com/office/drawing/2010/main" val="0"/>
              </a:ext>
            </a:extLst>
          </a:blip>
          <a:srcRect l="16474" t="21811" r="49899" b="71422"/>
          <a:stretch/>
        </p:blipFill>
        <p:spPr>
          <a:xfrm>
            <a:off x="5412920" y="1915590"/>
            <a:ext cx="1644522" cy="253916"/>
          </a:xfrm>
          <a:prstGeom prst="rect">
            <a:avLst/>
          </a:prstGeom>
        </p:spPr>
      </p:pic>
      <p:sp>
        <p:nvSpPr>
          <p:cNvPr id="7" name="TextBox 6">
            <a:extLst>
              <a:ext uri="{FF2B5EF4-FFF2-40B4-BE49-F238E27FC236}">
                <a16:creationId xmlns:a16="http://schemas.microsoft.com/office/drawing/2014/main" id="{300EE818-C2C8-20FB-F8D0-5A296F97C99E}"/>
              </a:ext>
            </a:extLst>
          </p:cNvPr>
          <p:cNvSpPr txBox="1"/>
          <p:nvPr/>
        </p:nvSpPr>
        <p:spPr>
          <a:xfrm>
            <a:off x="0" y="4864321"/>
            <a:ext cx="9551837" cy="276999"/>
          </a:xfrm>
          <a:prstGeom prst="rect">
            <a:avLst/>
          </a:prstGeom>
          <a:noFill/>
        </p:spPr>
        <p:txBody>
          <a:bodyPr wrap="square" rtlCol="0">
            <a:spAutoFit/>
          </a:bodyPr>
          <a:lstStyle/>
          <a:p>
            <a:pPr defTabSz="685800">
              <a:buClrTx/>
            </a:pPr>
            <a:r>
              <a:rPr lang="en-US" sz="1200" kern="1200" dirty="0">
                <a:solidFill>
                  <a:prstClr val="black"/>
                </a:solidFill>
                <a:latin typeface="Calibri" panose="020F0502020204030204"/>
                <a:ea typeface="+mn-ea"/>
                <a:cs typeface="+mn-cs"/>
              </a:rPr>
              <a:t>Dynamic screening result adapted from E. Hwang et al. “Dynamical screening effects on big bang nucleosynthesis,” JCAP 11 (2021)</a:t>
            </a:r>
          </a:p>
        </p:txBody>
      </p:sp>
      <p:pic>
        <p:nvPicPr>
          <p:cNvPr id="8" name="Picture 7" descr="A picture containing text, pool ball&#10;&#10;Description automatically generated">
            <a:extLst>
              <a:ext uri="{FF2B5EF4-FFF2-40B4-BE49-F238E27FC236}">
                <a16:creationId xmlns:a16="http://schemas.microsoft.com/office/drawing/2014/main" id="{F66DCCDE-18A2-EADB-7E46-AF7D3D379788}"/>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a:off x="3407021" y="1476717"/>
            <a:ext cx="490162" cy="417431"/>
          </a:xfrm>
          <a:prstGeom prst="rect">
            <a:avLst/>
          </a:prstGeom>
        </p:spPr>
      </p:pic>
      <p:sp>
        <p:nvSpPr>
          <p:cNvPr id="9" name="TextBox 8">
            <a:extLst>
              <a:ext uri="{FF2B5EF4-FFF2-40B4-BE49-F238E27FC236}">
                <a16:creationId xmlns:a16="http://schemas.microsoft.com/office/drawing/2014/main" id="{A4FA269A-9658-2576-8966-6BB35312D3D1}"/>
              </a:ext>
            </a:extLst>
          </p:cNvPr>
          <p:cNvSpPr txBox="1"/>
          <p:nvPr/>
        </p:nvSpPr>
        <p:spPr>
          <a:xfrm>
            <a:off x="5349941" y="2831883"/>
            <a:ext cx="3611822" cy="715581"/>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our analytic approximation matches the numerical result for T=100 keV. (temperature used for comparison)</a:t>
            </a:r>
          </a:p>
        </p:txBody>
      </p:sp>
      <p:pic>
        <p:nvPicPr>
          <p:cNvPr id="10" name="Picture 9">
            <a:extLst>
              <a:ext uri="{FF2B5EF4-FFF2-40B4-BE49-F238E27FC236}">
                <a16:creationId xmlns:a16="http://schemas.microsoft.com/office/drawing/2014/main" id="{393DF792-B84C-4822-F9FD-3592648507DE}"/>
              </a:ext>
            </a:extLst>
          </p:cNvPr>
          <p:cNvPicPr>
            <a:picLocks noChangeAspect="1"/>
          </p:cNvPicPr>
          <p:nvPr/>
        </p:nvPicPr>
        <p:blipFill rotWithShape="1">
          <a:blip r:embed="rId3">
            <a:extLst>
              <a:ext uri="{28A0092B-C50C-407E-A947-70E740481C1C}">
                <a14:useLocalDpi xmlns:a14="http://schemas.microsoft.com/office/drawing/2010/main" val="0"/>
              </a:ext>
            </a:extLst>
          </a:blip>
          <a:srcRect l="15758" t="27832" r="53476" b="66381"/>
          <a:stretch/>
        </p:blipFill>
        <p:spPr>
          <a:xfrm>
            <a:off x="5377931" y="2854607"/>
            <a:ext cx="1504562" cy="217075"/>
          </a:xfrm>
          <a:prstGeom prst="rect">
            <a:avLst/>
          </a:prstGeom>
        </p:spPr>
      </p:pic>
      <p:sp>
        <p:nvSpPr>
          <p:cNvPr id="13" name="TextBox 12">
            <a:extLst>
              <a:ext uri="{FF2B5EF4-FFF2-40B4-BE49-F238E27FC236}">
                <a16:creationId xmlns:a16="http://schemas.microsoft.com/office/drawing/2014/main" id="{EDBA3821-C383-9E40-1E03-BE5935E1C128}"/>
              </a:ext>
            </a:extLst>
          </p:cNvPr>
          <p:cNvSpPr txBox="1"/>
          <p:nvPr/>
        </p:nvSpPr>
        <p:spPr>
          <a:xfrm>
            <a:off x="5349941" y="745283"/>
            <a:ext cx="3611822" cy="923330"/>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a:t>
            </a:r>
            <a:r>
              <a:rPr lang="en-US" sz="1350" b="1" kern="1200" dirty="0">
                <a:solidFill>
                  <a:prstClr val="black"/>
                </a:solidFill>
                <a:latin typeface="Calibri" panose="020F0502020204030204"/>
                <a:ea typeface="+mn-ea"/>
                <a:cs typeface="+mn-cs"/>
              </a:rPr>
              <a:t>numerical</a:t>
            </a:r>
            <a:r>
              <a:rPr lang="en-US" sz="1350" kern="1200" dirty="0">
                <a:solidFill>
                  <a:prstClr val="black"/>
                </a:solidFill>
                <a:latin typeface="Calibri" panose="020F0502020204030204"/>
                <a:ea typeface="+mn-ea"/>
                <a:cs typeface="+mn-cs"/>
              </a:rPr>
              <a:t> calculation predicts </a:t>
            </a:r>
            <a:r>
              <a:rPr lang="en-US" sz="1350" b="1" kern="1200" dirty="0">
                <a:solidFill>
                  <a:prstClr val="black"/>
                </a:solidFill>
                <a:latin typeface="Calibri" panose="020F0502020204030204"/>
                <a:ea typeface="+mn-ea"/>
                <a:cs typeface="+mn-cs"/>
              </a:rPr>
              <a:t>asymmetry</a:t>
            </a:r>
            <a:r>
              <a:rPr lang="en-US" sz="1350" kern="1200" dirty="0">
                <a:solidFill>
                  <a:prstClr val="black"/>
                </a:solidFill>
                <a:latin typeface="Calibri" panose="020F0502020204030204"/>
                <a:ea typeface="+mn-ea"/>
                <a:cs typeface="+mn-cs"/>
              </a:rPr>
              <a:t> in the potential leading to negative polarization charge in front and positive charge behind the moving nucleus.</a:t>
            </a:r>
          </a:p>
        </p:txBody>
      </p:sp>
      <p:sp>
        <p:nvSpPr>
          <p:cNvPr id="14" name="TextBox 13">
            <a:extLst>
              <a:ext uri="{FF2B5EF4-FFF2-40B4-BE49-F238E27FC236}">
                <a16:creationId xmlns:a16="http://schemas.microsoft.com/office/drawing/2014/main" id="{BDC5A4C5-2AFB-3F5C-9A0A-41342B234D3E}"/>
              </a:ext>
            </a:extLst>
          </p:cNvPr>
          <p:cNvSpPr txBox="1"/>
          <p:nvPr/>
        </p:nvSpPr>
        <p:spPr>
          <a:xfrm>
            <a:off x="5349941" y="1894148"/>
            <a:ext cx="3611822" cy="715581"/>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a:t>
            </a:r>
            <a:r>
              <a:rPr lang="en-US" sz="1350" b="1" kern="1200" dirty="0">
                <a:solidFill>
                  <a:prstClr val="black"/>
                </a:solidFill>
                <a:latin typeface="Calibri" panose="020F0502020204030204"/>
                <a:ea typeface="+mn-ea"/>
                <a:cs typeface="+mn-cs"/>
              </a:rPr>
              <a:t>numerical</a:t>
            </a:r>
            <a:r>
              <a:rPr lang="en-US" sz="1350" kern="1200" dirty="0">
                <a:solidFill>
                  <a:prstClr val="black"/>
                </a:solidFill>
                <a:latin typeface="Calibri" panose="020F0502020204030204"/>
                <a:ea typeface="+mn-ea"/>
                <a:cs typeface="+mn-cs"/>
              </a:rPr>
              <a:t> calculation predicts a screening effect that is </a:t>
            </a:r>
            <a:r>
              <a:rPr lang="en-US" sz="1350" b="1" kern="1200" dirty="0">
                <a:solidFill>
                  <a:prstClr val="black"/>
                </a:solidFill>
                <a:latin typeface="Calibri" panose="020F0502020204030204"/>
                <a:ea typeface="+mn-ea"/>
                <a:cs typeface="+mn-cs"/>
              </a:rPr>
              <a:t>similar</a:t>
            </a:r>
            <a:r>
              <a:rPr lang="en-US" sz="1350" kern="1200" dirty="0">
                <a:solidFill>
                  <a:prstClr val="black"/>
                </a:solidFill>
                <a:latin typeface="Calibri" panose="020F0502020204030204"/>
                <a:ea typeface="+mn-ea"/>
                <a:cs typeface="+mn-cs"/>
              </a:rPr>
              <a:t> but smaller because of damping.</a:t>
            </a:r>
          </a:p>
        </p:txBody>
      </p:sp>
      <p:pic>
        <p:nvPicPr>
          <p:cNvPr id="15" name="Picture 14">
            <a:extLst>
              <a:ext uri="{FF2B5EF4-FFF2-40B4-BE49-F238E27FC236}">
                <a16:creationId xmlns:a16="http://schemas.microsoft.com/office/drawing/2014/main" id="{FA5FF390-D921-86B7-7347-921D88657A42}"/>
              </a:ext>
            </a:extLst>
          </p:cNvPr>
          <p:cNvPicPr>
            <a:picLocks noChangeAspect="1"/>
          </p:cNvPicPr>
          <p:nvPr/>
        </p:nvPicPr>
        <p:blipFill rotWithShape="1">
          <a:blip r:embed="rId4">
            <a:extLst>
              <a:ext uri="{28A0092B-C50C-407E-A947-70E740481C1C}">
                <a14:useLocalDpi xmlns:a14="http://schemas.microsoft.com/office/drawing/2010/main" val="0"/>
              </a:ext>
            </a:extLst>
          </a:blip>
          <a:srcRect l="15042" t="16267" r="52976" b="78510"/>
          <a:stretch/>
        </p:blipFill>
        <p:spPr>
          <a:xfrm>
            <a:off x="5412920" y="794007"/>
            <a:ext cx="1564045" cy="195943"/>
          </a:xfrm>
          <a:prstGeom prst="rect">
            <a:avLst/>
          </a:prstGeom>
        </p:spPr>
      </p:pic>
      <p:pic>
        <p:nvPicPr>
          <p:cNvPr id="16" name="Picture 15">
            <a:extLst>
              <a:ext uri="{FF2B5EF4-FFF2-40B4-BE49-F238E27FC236}">
                <a16:creationId xmlns:a16="http://schemas.microsoft.com/office/drawing/2014/main" id="{C7EDB970-7BBE-5855-26CD-FB638846BF92}"/>
              </a:ext>
            </a:extLst>
          </p:cNvPr>
          <p:cNvPicPr>
            <a:picLocks noChangeAspect="1"/>
          </p:cNvPicPr>
          <p:nvPr/>
        </p:nvPicPr>
        <p:blipFill rotWithShape="1">
          <a:blip r:embed="rId4">
            <a:extLst>
              <a:ext uri="{28A0092B-C50C-407E-A947-70E740481C1C}">
                <a14:useLocalDpi xmlns:a14="http://schemas.microsoft.com/office/drawing/2010/main" val="0"/>
              </a:ext>
            </a:extLst>
          </a:blip>
          <a:srcRect l="16474" t="21811" r="49899" b="71422"/>
          <a:stretch/>
        </p:blipFill>
        <p:spPr>
          <a:xfrm>
            <a:off x="5412920" y="1915590"/>
            <a:ext cx="1644522" cy="253916"/>
          </a:xfrm>
          <a:prstGeom prst="rect">
            <a:avLst/>
          </a:prstGeom>
        </p:spPr>
      </p:pic>
      <p:sp>
        <p:nvSpPr>
          <p:cNvPr id="17" name="TextBox 16">
            <a:extLst>
              <a:ext uri="{FF2B5EF4-FFF2-40B4-BE49-F238E27FC236}">
                <a16:creationId xmlns:a16="http://schemas.microsoft.com/office/drawing/2014/main" id="{29173A4F-6A65-A8D0-E74F-0AE272ED1092}"/>
              </a:ext>
            </a:extLst>
          </p:cNvPr>
          <p:cNvSpPr txBox="1"/>
          <p:nvPr/>
        </p:nvSpPr>
        <p:spPr>
          <a:xfrm>
            <a:off x="5349941" y="2831883"/>
            <a:ext cx="3611822" cy="923330"/>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our analytic approximation </a:t>
            </a:r>
            <a:r>
              <a:rPr lang="en-US" sz="1350" b="1" kern="1200" dirty="0">
                <a:solidFill>
                  <a:prstClr val="black"/>
                </a:solidFill>
                <a:latin typeface="Calibri" panose="020F0502020204030204"/>
                <a:ea typeface="+mn-ea"/>
                <a:cs typeface="+mn-cs"/>
              </a:rPr>
              <a:t>matches</a:t>
            </a:r>
            <a:r>
              <a:rPr lang="en-US" sz="1350" kern="1200" dirty="0">
                <a:solidFill>
                  <a:prstClr val="black"/>
                </a:solidFill>
                <a:latin typeface="Calibri" panose="020F0502020204030204"/>
                <a:ea typeface="+mn-ea"/>
                <a:cs typeface="+mn-cs"/>
              </a:rPr>
              <a:t> the numerical result for T=100 keV. Short distance behavior is relevant for quantum tunneling in fusion reactions.</a:t>
            </a:r>
          </a:p>
        </p:txBody>
      </p:sp>
      <p:pic>
        <p:nvPicPr>
          <p:cNvPr id="18" name="Picture 17">
            <a:extLst>
              <a:ext uri="{FF2B5EF4-FFF2-40B4-BE49-F238E27FC236}">
                <a16:creationId xmlns:a16="http://schemas.microsoft.com/office/drawing/2014/main" id="{0FA817C3-1CDA-E91C-4D64-409EED990B1A}"/>
              </a:ext>
            </a:extLst>
          </p:cNvPr>
          <p:cNvPicPr>
            <a:picLocks noChangeAspect="1"/>
          </p:cNvPicPr>
          <p:nvPr/>
        </p:nvPicPr>
        <p:blipFill rotWithShape="1">
          <a:blip r:embed="rId3">
            <a:extLst>
              <a:ext uri="{28A0092B-C50C-407E-A947-70E740481C1C}">
                <a14:useLocalDpi xmlns:a14="http://schemas.microsoft.com/office/drawing/2010/main" val="0"/>
              </a:ext>
            </a:extLst>
          </a:blip>
          <a:srcRect l="15758" t="27832" r="53476" b="66381"/>
          <a:stretch/>
        </p:blipFill>
        <p:spPr>
          <a:xfrm>
            <a:off x="5377931" y="2854607"/>
            <a:ext cx="1504562" cy="217075"/>
          </a:xfrm>
          <a:prstGeom prst="rect">
            <a:avLst/>
          </a:prstGeom>
        </p:spPr>
      </p:pic>
      <p:sp>
        <p:nvSpPr>
          <p:cNvPr id="11" name="TextBox 10">
            <a:extLst>
              <a:ext uri="{FF2B5EF4-FFF2-40B4-BE49-F238E27FC236}">
                <a16:creationId xmlns:a16="http://schemas.microsoft.com/office/drawing/2014/main" id="{4F7A1704-1A34-0B65-2B62-0962B34967FD}"/>
              </a:ext>
            </a:extLst>
          </p:cNvPr>
          <p:cNvSpPr txBox="1"/>
          <p:nvPr/>
        </p:nvSpPr>
        <p:spPr>
          <a:xfrm>
            <a:off x="0" y="4668278"/>
            <a:ext cx="6189982" cy="253916"/>
          </a:xfrm>
          <a:prstGeom prst="rect">
            <a:avLst/>
          </a:prstGeom>
          <a:noFill/>
        </p:spPr>
        <p:txBody>
          <a:bodyPr wrap="square">
            <a:spAutoFit/>
          </a:bodyPr>
          <a:lstStyle/>
          <a:p>
            <a:r>
              <a:rPr lang="en-US" sz="1050" b="0" i="1" dirty="0">
                <a:effectLst/>
                <a:latin typeface="Arial" panose="020B0604020202020204" pitchFamily="34" charset="0"/>
              </a:rPr>
              <a:t>C. Grayson, C. T. Yang, M. </a:t>
            </a:r>
            <a:r>
              <a:rPr lang="en-US" sz="1050" b="0" i="1" dirty="0" err="1">
                <a:effectLst/>
                <a:latin typeface="Arial" panose="020B0604020202020204" pitchFamily="34" charset="0"/>
              </a:rPr>
              <a:t>Formanek</a:t>
            </a:r>
            <a:r>
              <a:rPr lang="en-US" sz="1050" b="0" i="1" dirty="0">
                <a:effectLst/>
                <a:latin typeface="Arial" panose="020B0604020202020204" pitchFamily="34" charset="0"/>
              </a:rPr>
              <a:t>, and J. </a:t>
            </a:r>
            <a:r>
              <a:rPr lang="en-US" sz="1050" b="0" i="1" dirty="0" err="1">
                <a:effectLst/>
                <a:latin typeface="Arial" panose="020B0604020202020204" pitchFamily="34" charset="0"/>
              </a:rPr>
              <a:t>Rafelski</a:t>
            </a:r>
            <a:r>
              <a:rPr lang="en-US" sz="1050" b="0" i="1" dirty="0">
                <a:effectLst/>
                <a:latin typeface="Arial" panose="020B0604020202020204" pitchFamily="34" charset="0"/>
              </a:rPr>
              <a:t> (2023). Annals Phys., 458, p. 169453.</a:t>
            </a:r>
            <a:endParaRPr lang="en-US" sz="1050" i="1"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2AB5499-691A-3A81-BA94-E64A5C7E3550}"/>
                  </a:ext>
                </a:extLst>
              </p:cNvPr>
              <p:cNvSpPr txBox="1"/>
              <p:nvPr/>
            </p:nvSpPr>
            <p:spPr>
              <a:xfrm>
                <a:off x="185928" y="190544"/>
                <a:ext cx="9071652"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III) 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Model Comparisons</a:t>
                </a:r>
              </a:p>
            </p:txBody>
          </p:sp>
        </mc:Choice>
        <mc:Fallback xmlns="">
          <p:sp>
            <p:nvSpPr>
              <p:cNvPr id="19" name="TextBox 18">
                <a:extLst>
                  <a:ext uri="{FF2B5EF4-FFF2-40B4-BE49-F238E27FC236}">
                    <a16:creationId xmlns:a16="http://schemas.microsoft.com/office/drawing/2014/main" id="{32AB5499-691A-3A81-BA94-E64A5C7E3550}"/>
                  </a:ext>
                </a:extLst>
              </p:cNvPr>
              <p:cNvSpPr txBox="1">
                <a:spLocks noRot="1" noChangeAspect="1" noMove="1" noResize="1" noEditPoints="1" noAdjustHandles="1" noChangeArrowheads="1" noChangeShapeType="1" noTextEdit="1"/>
              </p:cNvSpPr>
              <p:nvPr/>
            </p:nvSpPr>
            <p:spPr>
              <a:xfrm>
                <a:off x="185928" y="190544"/>
                <a:ext cx="9071652" cy="600164"/>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893619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73</a:t>
            </a:fld>
            <a:endParaRPr kern="1200" dirty="0">
              <a:solidFill>
                <a:srgbClr val="44546A"/>
              </a:solidFill>
            </a:endParaRPr>
          </a:p>
        </p:txBody>
      </p:sp>
      <p:sp>
        <p:nvSpPr>
          <p:cNvPr id="13" name="TextBox 12">
            <a:extLst>
              <a:ext uri="{FF2B5EF4-FFF2-40B4-BE49-F238E27FC236}">
                <a16:creationId xmlns:a16="http://schemas.microsoft.com/office/drawing/2014/main" id="{994FB190-0072-7352-237B-5C4D6A9EF233}"/>
              </a:ext>
            </a:extLst>
          </p:cNvPr>
          <p:cNvSpPr txBox="1"/>
          <p:nvPr/>
        </p:nvSpPr>
        <p:spPr>
          <a:xfrm>
            <a:off x="5349941" y="745283"/>
            <a:ext cx="3611822" cy="923330"/>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a:t>
            </a:r>
            <a:r>
              <a:rPr lang="en-US" sz="1350" b="1" kern="1200" dirty="0">
                <a:solidFill>
                  <a:prstClr val="black"/>
                </a:solidFill>
                <a:latin typeface="Calibri" panose="020F0502020204030204"/>
                <a:ea typeface="+mn-ea"/>
                <a:cs typeface="+mn-cs"/>
              </a:rPr>
              <a:t>numerical</a:t>
            </a:r>
            <a:r>
              <a:rPr lang="en-US" sz="1350" kern="1200" dirty="0">
                <a:solidFill>
                  <a:prstClr val="black"/>
                </a:solidFill>
                <a:latin typeface="Calibri" panose="020F0502020204030204"/>
                <a:ea typeface="+mn-ea"/>
                <a:cs typeface="+mn-cs"/>
              </a:rPr>
              <a:t> calculation predicts </a:t>
            </a:r>
            <a:r>
              <a:rPr lang="en-US" sz="1350" b="1" kern="1200" dirty="0">
                <a:solidFill>
                  <a:prstClr val="black"/>
                </a:solidFill>
                <a:latin typeface="Calibri" panose="020F0502020204030204"/>
                <a:ea typeface="+mn-ea"/>
                <a:cs typeface="+mn-cs"/>
              </a:rPr>
              <a:t>asymmetry</a:t>
            </a:r>
            <a:r>
              <a:rPr lang="en-US" sz="1350" kern="1200" dirty="0">
                <a:solidFill>
                  <a:prstClr val="black"/>
                </a:solidFill>
                <a:latin typeface="Calibri" panose="020F0502020204030204"/>
                <a:ea typeface="+mn-ea"/>
                <a:cs typeface="+mn-cs"/>
              </a:rPr>
              <a:t> in the potential leading to negative polarization charge in front and positive charge behind the moving nucleus.</a:t>
            </a:r>
          </a:p>
        </p:txBody>
      </p:sp>
      <p:pic>
        <p:nvPicPr>
          <p:cNvPr id="12" name="Picture 11">
            <a:extLst>
              <a:ext uri="{FF2B5EF4-FFF2-40B4-BE49-F238E27FC236}">
                <a16:creationId xmlns:a16="http://schemas.microsoft.com/office/drawing/2014/main" id="{0D18091F-1758-86CF-A235-E2A829F414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237" y="794006"/>
            <a:ext cx="4890464" cy="3751529"/>
          </a:xfrm>
          <a:prstGeom prst="rect">
            <a:avLst/>
          </a:prstGeom>
        </p:spPr>
      </p:pic>
      <p:sp>
        <p:nvSpPr>
          <p:cNvPr id="3" name="TextBox 2">
            <a:extLst>
              <a:ext uri="{FF2B5EF4-FFF2-40B4-BE49-F238E27FC236}">
                <a16:creationId xmlns:a16="http://schemas.microsoft.com/office/drawing/2014/main" id="{F5FF2A61-A165-CA1F-3090-16AD89894C64}"/>
              </a:ext>
            </a:extLst>
          </p:cNvPr>
          <p:cNvSpPr txBox="1"/>
          <p:nvPr/>
        </p:nvSpPr>
        <p:spPr>
          <a:xfrm>
            <a:off x="5349941" y="1894148"/>
            <a:ext cx="3611822" cy="715581"/>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a:t>
            </a:r>
            <a:r>
              <a:rPr lang="en-US" sz="1350" b="1" kern="1200" dirty="0">
                <a:solidFill>
                  <a:prstClr val="black"/>
                </a:solidFill>
                <a:latin typeface="Calibri" panose="020F0502020204030204"/>
                <a:ea typeface="+mn-ea"/>
                <a:cs typeface="+mn-cs"/>
              </a:rPr>
              <a:t>numerical</a:t>
            </a:r>
            <a:r>
              <a:rPr lang="en-US" sz="1350" kern="1200" dirty="0">
                <a:solidFill>
                  <a:prstClr val="black"/>
                </a:solidFill>
                <a:latin typeface="Calibri" panose="020F0502020204030204"/>
                <a:ea typeface="+mn-ea"/>
                <a:cs typeface="+mn-cs"/>
              </a:rPr>
              <a:t> calculation predicts a screening effect that is </a:t>
            </a:r>
            <a:r>
              <a:rPr lang="en-US" sz="1350" b="1" kern="1200" dirty="0">
                <a:solidFill>
                  <a:prstClr val="black"/>
                </a:solidFill>
                <a:latin typeface="Calibri" panose="020F0502020204030204"/>
                <a:ea typeface="+mn-ea"/>
                <a:cs typeface="+mn-cs"/>
              </a:rPr>
              <a:t>similar</a:t>
            </a:r>
            <a:r>
              <a:rPr lang="en-US" sz="1350" kern="1200" dirty="0">
                <a:solidFill>
                  <a:prstClr val="black"/>
                </a:solidFill>
                <a:latin typeface="Calibri" panose="020F0502020204030204"/>
                <a:ea typeface="+mn-ea"/>
                <a:cs typeface="+mn-cs"/>
              </a:rPr>
              <a:t> but smaller because of damping.</a:t>
            </a:r>
          </a:p>
        </p:txBody>
      </p:sp>
      <p:pic>
        <p:nvPicPr>
          <p:cNvPr id="4" name="Picture 3">
            <a:extLst>
              <a:ext uri="{FF2B5EF4-FFF2-40B4-BE49-F238E27FC236}">
                <a16:creationId xmlns:a16="http://schemas.microsoft.com/office/drawing/2014/main" id="{8D12D8E1-8743-E869-F263-8031BF22D8B6}"/>
              </a:ext>
            </a:extLst>
          </p:cNvPr>
          <p:cNvPicPr>
            <a:picLocks noChangeAspect="1"/>
          </p:cNvPicPr>
          <p:nvPr/>
        </p:nvPicPr>
        <p:blipFill rotWithShape="1">
          <a:blip r:embed="rId4">
            <a:extLst>
              <a:ext uri="{28A0092B-C50C-407E-A947-70E740481C1C}">
                <a14:useLocalDpi xmlns:a14="http://schemas.microsoft.com/office/drawing/2010/main" val="0"/>
              </a:ext>
            </a:extLst>
          </a:blip>
          <a:srcRect l="15042" t="16267" r="52976" b="78510"/>
          <a:stretch/>
        </p:blipFill>
        <p:spPr>
          <a:xfrm>
            <a:off x="5412920" y="794007"/>
            <a:ext cx="1564045" cy="195943"/>
          </a:xfrm>
          <a:prstGeom prst="rect">
            <a:avLst/>
          </a:prstGeom>
        </p:spPr>
      </p:pic>
      <p:pic>
        <p:nvPicPr>
          <p:cNvPr id="5" name="Picture 4">
            <a:extLst>
              <a:ext uri="{FF2B5EF4-FFF2-40B4-BE49-F238E27FC236}">
                <a16:creationId xmlns:a16="http://schemas.microsoft.com/office/drawing/2014/main" id="{AE71E7A0-1ECA-1BD4-3ECB-7CD56A60B207}"/>
              </a:ext>
            </a:extLst>
          </p:cNvPr>
          <p:cNvPicPr>
            <a:picLocks noChangeAspect="1"/>
          </p:cNvPicPr>
          <p:nvPr/>
        </p:nvPicPr>
        <p:blipFill rotWithShape="1">
          <a:blip r:embed="rId4">
            <a:extLst>
              <a:ext uri="{28A0092B-C50C-407E-A947-70E740481C1C}">
                <a14:useLocalDpi xmlns:a14="http://schemas.microsoft.com/office/drawing/2010/main" val="0"/>
              </a:ext>
            </a:extLst>
          </a:blip>
          <a:srcRect l="16474" t="21811" r="49899" b="71422"/>
          <a:stretch/>
        </p:blipFill>
        <p:spPr>
          <a:xfrm>
            <a:off x="5412920" y="1915590"/>
            <a:ext cx="1644522" cy="253916"/>
          </a:xfrm>
          <a:prstGeom prst="rect">
            <a:avLst/>
          </a:prstGeom>
        </p:spPr>
      </p:pic>
      <p:sp>
        <p:nvSpPr>
          <p:cNvPr id="7" name="TextBox 6">
            <a:extLst>
              <a:ext uri="{FF2B5EF4-FFF2-40B4-BE49-F238E27FC236}">
                <a16:creationId xmlns:a16="http://schemas.microsoft.com/office/drawing/2014/main" id="{3CC7F195-C6BC-7C14-40E1-787754915619}"/>
              </a:ext>
            </a:extLst>
          </p:cNvPr>
          <p:cNvSpPr txBox="1"/>
          <p:nvPr/>
        </p:nvSpPr>
        <p:spPr>
          <a:xfrm>
            <a:off x="5349941" y="2831883"/>
            <a:ext cx="3611822" cy="923330"/>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our analytic approximation </a:t>
            </a:r>
            <a:r>
              <a:rPr lang="en-US" sz="1350" b="1" kern="1200" dirty="0">
                <a:solidFill>
                  <a:prstClr val="black"/>
                </a:solidFill>
                <a:latin typeface="Calibri" panose="020F0502020204030204"/>
                <a:ea typeface="+mn-ea"/>
                <a:cs typeface="+mn-cs"/>
              </a:rPr>
              <a:t>matches</a:t>
            </a:r>
            <a:r>
              <a:rPr lang="en-US" sz="1350" kern="1200" dirty="0">
                <a:solidFill>
                  <a:prstClr val="black"/>
                </a:solidFill>
                <a:latin typeface="Calibri" panose="020F0502020204030204"/>
                <a:ea typeface="+mn-ea"/>
                <a:cs typeface="+mn-cs"/>
              </a:rPr>
              <a:t> the numerical result for T=100 keV. Short distance behavior is relevant for quantum tunneling in fusion reactions.</a:t>
            </a:r>
          </a:p>
        </p:txBody>
      </p:sp>
      <p:pic>
        <p:nvPicPr>
          <p:cNvPr id="8" name="Picture 7">
            <a:extLst>
              <a:ext uri="{FF2B5EF4-FFF2-40B4-BE49-F238E27FC236}">
                <a16:creationId xmlns:a16="http://schemas.microsoft.com/office/drawing/2014/main" id="{CDCB8D6F-39BD-1420-3AED-E443A9C8B52B}"/>
              </a:ext>
            </a:extLst>
          </p:cNvPr>
          <p:cNvPicPr>
            <a:picLocks noChangeAspect="1"/>
          </p:cNvPicPr>
          <p:nvPr/>
        </p:nvPicPr>
        <p:blipFill rotWithShape="1">
          <a:blip r:embed="rId5">
            <a:extLst>
              <a:ext uri="{28A0092B-C50C-407E-A947-70E740481C1C}">
                <a14:useLocalDpi xmlns:a14="http://schemas.microsoft.com/office/drawing/2010/main" val="0"/>
              </a:ext>
            </a:extLst>
          </a:blip>
          <a:srcRect l="15758" t="27832" r="53476" b="66381"/>
          <a:stretch/>
        </p:blipFill>
        <p:spPr>
          <a:xfrm>
            <a:off x="5377931" y="2854607"/>
            <a:ext cx="1504562" cy="217075"/>
          </a:xfrm>
          <a:prstGeom prst="rect">
            <a:avLst/>
          </a:prstGeom>
        </p:spPr>
      </p:pic>
      <p:pic>
        <p:nvPicPr>
          <p:cNvPr id="10" name="Picture 9" descr="A picture containing text, pool ball&#10;&#10;Description automatically generated">
            <a:extLst>
              <a:ext uri="{FF2B5EF4-FFF2-40B4-BE49-F238E27FC236}">
                <a16:creationId xmlns:a16="http://schemas.microsoft.com/office/drawing/2014/main" id="{9C054215-1C9B-DC9E-4BE4-A01D2D6D7884}"/>
              </a:ext>
            </a:extLst>
          </p:cNvPr>
          <p:cNvPicPr>
            <a:picLocks noChangeAspect="1"/>
          </p:cNvPicPr>
          <p:nvPr/>
        </p:nvPicPr>
        <p:blipFill rotWithShape="1">
          <a:blip r:embed="rId6">
            <a:extLst>
              <a:ext uri="{28A0092B-C50C-407E-A947-70E740481C1C}">
                <a14:useLocalDpi xmlns:a14="http://schemas.microsoft.com/office/drawing/2010/main" val="0"/>
              </a:ext>
            </a:extLst>
          </a:blip>
          <a:srcRect r="63380" b="12430"/>
          <a:stretch/>
        </p:blipFill>
        <p:spPr>
          <a:xfrm>
            <a:off x="3407021" y="1476717"/>
            <a:ext cx="490162" cy="41743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0D03A78-5AF6-A4D2-5F9B-88DE866F3441}"/>
                  </a:ext>
                </a:extLst>
              </p:cNvPr>
              <p:cNvSpPr txBox="1"/>
              <p:nvPr/>
            </p:nvSpPr>
            <p:spPr>
              <a:xfrm>
                <a:off x="5349941" y="3956317"/>
                <a:ext cx="3611822" cy="729239"/>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350" kern="1200" dirty="0">
                    <a:solidFill>
                      <a:prstClr val="black"/>
                    </a:solidFill>
                    <a:latin typeface="Calibri" panose="020F0502020204030204"/>
                    <a:ea typeface="+mn-ea"/>
                    <a:cs typeface="+mn-cs"/>
                  </a:rPr>
                  <a:t>		 -  </a:t>
                </a:r>
                <a14:m>
                  <m:oMath xmlns:m="http://schemas.openxmlformats.org/officeDocument/2006/math">
                    <m:f>
                      <m:fPr>
                        <m:type m:val="skw"/>
                        <m:ctrlPr>
                          <a:rPr lang="en-US" sz="1350" i="1" kern="1200">
                            <a:solidFill>
                              <a:prstClr val="black"/>
                            </a:solidFill>
                            <a:latin typeface="Cambria Math" panose="02040503050406030204" pitchFamily="18" charset="0"/>
                            <a:ea typeface="+mn-ea"/>
                            <a:cs typeface="+mn-cs"/>
                          </a:rPr>
                        </m:ctrlPr>
                      </m:fPr>
                      <m:num>
                        <m:r>
                          <a:rPr lang="en-US" sz="1350" i="1" kern="1200">
                            <a:solidFill>
                              <a:prstClr val="black"/>
                            </a:solidFill>
                            <a:latin typeface="Cambria Math" panose="02040503050406030204" pitchFamily="18" charset="0"/>
                            <a:ea typeface="+mn-ea"/>
                            <a:cs typeface="+mn-cs"/>
                          </a:rPr>
                          <m:t>1</m:t>
                        </m:r>
                      </m:num>
                      <m:den>
                        <m:sSup>
                          <m:sSupPr>
                            <m:ctrlPr>
                              <a:rPr lang="en-US" sz="1350" i="1" kern="1200">
                                <a:solidFill>
                                  <a:prstClr val="black"/>
                                </a:solidFill>
                                <a:latin typeface="Cambria Math" panose="02040503050406030204" pitchFamily="18" charset="0"/>
                                <a:ea typeface="+mn-ea"/>
                                <a:cs typeface="+mn-cs"/>
                              </a:rPr>
                            </m:ctrlPr>
                          </m:sSupPr>
                          <m:e>
                            <m:r>
                              <a:rPr lang="en-US" sz="1350" i="1" kern="1200">
                                <a:solidFill>
                                  <a:prstClr val="black"/>
                                </a:solidFill>
                                <a:latin typeface="Cambria Math" panose="02040503050406030204" pitchFamily="18" charset="0"/>
                                <a:ea typeface="+mn-ea"/>
                                <a:cs typeface="+mn-cs"/>
                              </a:rPr>
                              <m:t>𝑟</m:t>
                            </m:r>
                          </m:e>
                          <m:sup>
                            <m:r>
                              <a:rPr lang="en-US" sz="1350" i="1" kern="1200">
                                <a:solidFill>
                                  <a:prstClr val="black"/>
                                </a:solidFill>
                                <a:latin typeface="Cambria Math" panose="02040503050406030204" pitchFamily="18" charset="0"/>
                                <a:ea typeface="+mn-ea"/>
                                <a:cs typeface="+mn-cs"/>
                              </a:rPr>
                              <m:t>2</m:t>
                            </m:r>
                          </m:sup>
                        </m:sSup>
                      </m:den>
                    </m:f>
                  </m:oMath>
                </a14:m>
                <a:r>
                  <a:rPr lang="en-US" sz="1350" kern="1200" dirty="0">
                    <a:solidFill>
                      <a:prstClr val="black"/>
                    </a:solidFill>
                    <a:latin typeface="Calibri" panose="020F0502020204030204"/>
                    <a:ea typeface="+mn-ea"/>
                    <a:cs typeface="+mn-cs"/>
                  </a:rPr>
                  <a:t> analytic result from </a:t>
                </a:r>
                <a:r>
                  <a:rPr lang="en-US" sz="1350" kern="1200" dirty="0" err="1">
                    <a:solidFill>
                      <a:prstClr val="black"/>
                    </a:solidFill>
                    <a:latin typeface="Calibri" panose="020F0502020204030204"/>
                    <a:ea typeface="+mn-ea"/>
                    <a:cs typeface="+mn-cs"/>
                  </a:rPr>
                  <a:t>Stenflo</a:t>
                </a:r>
                <a:r>
                  <a:rPr lang="en-US" sz="1350" kern="1200" dirty="0">
                    <a:solidFill>
                      <a:prstClr val="black"/>
                    </a:solidFill>
                    <a:latin typeface="Calibri" panose="020F0502020204030204"/>
                    <a:ea typeface="+mn-ea"/>
                    <a:cs typeface="+mn-cs"/>
                  </a:rPr>
                  <a:t> et al. (1973) matches the </a:t>
                </a:r>
                <a:r>
                  <a:rPr lang="en-US" sz="1350" b="1" kern="1200" dirty="0">
                    <a:solidFill>
                      <a:prstClr val="black"/>
                    </a:solidFill>
                    <a:latin typeface="Calibri" panose="020F0502020204030204"/>
                    <a:ea typeface="+mn-ea"/>
                    <a:cs typeface="+mn-cs"/>
                  </a:rPr>
                  <a:t>large</a:t>
                </a:r>
                <a:r>
                  <a:rPr lang="en-US" sz="1350" kern="1200" dirty="0">
                    <a:solidFill>
                      <a:prstClr val="black"/>
                    </a:solidFill>
                    <a:latin typeface="Calibri" panose="020F0502020204030204"/>
                    <a:ea typeface="+mn-ea"/>
                    <a:cs typeface="+mn-cs"/>
                  </a:rPr>
                  <a:t> distance behavior.</a:t>
                </a:r>
              </a:p>
            </p:txBody>
          </p:sp>
        </mc:Choice>
        <mc:Fallback xmlns="">
          <p:sp>
            <p:nvSpPr>
              <p:cNvPr id="11" name="TextBox 10">
                <a:extLst>
                  <a:ext uri="{FF2B5EF4-FFF2-40B4-BE49-F238E27FC236}">
                    <a16:creationId xmlns:a16="http://schemas.microsoft.com/office/drawing/2014/main" id="{40D03A78-5AF6-A4D2-5F9B-88DE866F3441}"/>
                  </a:ext>
                </a:extLst>
              </p:cNvPr>
              <p:cNvSpPr txBox="1">
                <a:spLocks noRot="1" noChangeAspect="1" noMove="1" noResize="1" noEditPoints="1" noAdjustHandles="1" noChangeArrowheads="1" noChangeShapeType="1" noTextEdit="1"/>
              </p:cNvSpPr>
              <p:nvPr/>
            </p:nvSpPr>
            <p:spPr>
              <a:xfrm>
                <a:off x="5349941" y="3956317"/>
                <a:ext cx="3611822" cy="729239"/>
              </a:xfrm>
              <a:prstGeom prst="rect">
                <a:avLst/>
              </a:prstGeom>
              <a:blipFill>
                <a:blip r:embed="rId7"/>
                <a:stretch>
                  <a:fillRect l="-337" t="-37705" b="-6557"/>
                </a:stretch>
              </a:blipFill>
              <a:ln w="12700">
                <a:solidFill>
                  <a:schemeClr val="tx1"/>
                </a:solidFill>
                <a:prstDash val="lgDash"/>
              </a:ln>
            </p:spPr>
            <p:txBody>
              <a:bodyPr/>
              <a:lstStyle/>
              <a:p>
                <a:r>
                  <a:rPr lang="en-US">
                    <a:noFill/>
                  </a:rPr>
                  <a:t> </a:t>
                </a:r>
              </a:p>
            </p:txBody>
          </p:sp>
        </mc:Fallback>
      </mc:AlternateContent>
      <p:pic>
        <p:nvPicPr>
          <p:cNvPr id="14" name="Picture 13">
            <a:extLst>
              <a:ext uri="{FF2B5EF4-FFF2-40B4-BE49-F238E27FC236}">
                <a16:creationId xmlns:a16="http://schemas.microsoft.com/office/drawing/2014/main" id="{DB93A92A-7E76-D405-D4A9-A11B1E733C24}"/>
              </a:ext>
            </a:extLst>
          </p:cNvPr>
          <p:cNvPicPr>
            <a:picLocks noChangeAspect="1"/>
          </p:cNvPicPr>
          <p:nvPr/>
        </p:nvPicPr>
        <p:blipFill rotWithShape="1">
          <a:blip r:embed="rId3">
            <a:extLst>
              <a:ext uri="{28A0092B-C50C-407E-A947-70E740481C1C}">
                <a14:useLocalDpi xmlns:a14="http://schemas.microsoft.com/office/drawing/2010/main" val="0"/>
              </a:ext>
            </a:extLst>
          </a:blip>
          <a:srcRect l="16331" t="34842" r="55408" b="59764"/>
          <a:stretch/>
        </p:blipFill>
        <p:spPr>
          <a:xfrm>
            <a:off x="5439163" y="3998843"/>
            <a:ext cx="1382097" cy="202409"/>
          </a:xfrm>
          <a:prstGeom prst="rect">
            <a:avLst/>
          </a:prstGeom>
        </p:spPr>
      </p:pic>
      <p:sp>
        <p:nvSpPr>
          <p:cNvPr id="16" name="TextBox 15">
            <a:extLst>
              <a:ext uri="{FF2B5EF4-FFF2-40B4-BE49-F238E27FC236}">
                <a16:creationId xmlns:a16="http://schemas.microsoft.com/office/drawing/2014/main" id="{88C8A2E3-7D41-7E5A-F353-154875B0463B}"/>
              </a:ext>
            </a:extLst>
          </p:cNvPr>
          <p:cNvSpPr txBox="1"/>
          <p:nvPr/>
        </p:nvSpPr>
        <p:spPr>
          <a:xfrm>
            <a:off x="0" y="4864321"/>
            <a:ext cx="9551837" cy="276999"/>
          </a:xfrm>
          <a:prstGeom prst="rect">
            <a:avLst/>
          </a:prstGeom>
          <a:noFill/>
        </p:spPr>
        <p:txBody>
          <a:bodyPr wrap="square" rtlCol="0">
            <a:spAutoFit/>
          </a:bodyPr>
          <a:lstStyle/>
          <a:p>
            <a:pPr defTabSz="685800">
              <a:buClrTx/>
            </a:pPr>
            <a:r>
              <a:rPr lang="en-US" sz="1200" kern="1200" dirty="0">
                <a:solidFill>
                  <a:prstClr val="black"/>
                </a:solidFill>
                <a:latin typeface="Calibri" panose="020F0502020204030204"/>
                <a:ea typeface="+mn-ea"/>
                <a:cs typeface="+mn-cs"/>
              </a:rPr>
              <a:t>Dynamic screening result adapted from E. Hwang et al. “Dynamical screening effects on big bang nucleosynthesis,” JCAP 11 (2021)</a:t>
            </a:r>
          </a:p>
        </p:txBody>
      </p:sp>
      <p:sp>
        <p:nvSpPr>
          <p:cNvPr id="17" name="TextBox 16">
            <a:extLst>
              <a:ext uri="{FF2B5EF4-FFF2-40B4-BE49-F238E27FC236}">
                <a16:creationId xmlns:a16="http://schemas.microsoft.com/office/drawing/2014/main" id="{54B03613-2985-8162-0973-AE40A817BC02}"/>
              </a:ext>
            </a:extLst>
          </p:cNvPr>
          <p:cNvSpPr txBox="1"/>
          <p:nvPr/>
        </p:nvSpPr>
        <p:spPr>
          <a:xfrm>
            <a:off x="0" y="4668278"/>
            <a:ext cx="6189982" cy="253916"/>
          </a:xfrm>
          <a:prstGeom prst="rect">
            <a:avLst/>
          </a:prstGeom>
          <a:noFill/>
        </p:spPr>
        <p:txBody>
          <a:bodyPr wrap="square">
            <a:spAutoFit/>
          </a:bodyPr>
          <a:lstStyle/>
          <a:p>
            <a:r>
              <a:rPr lang="en-US" sz="1050" b="0" i="1" dirty="0">
                <a:effectLst/>
                <a:latin typeface="Arial" panose="020B0604020202020204" pitchFamily="34" charset="0"/>
              </a:rPr>
              <a:t>C. Grayson, C. T. Yang, M. </a:t>
            </a:r>
            <a:r>
              <a:rPr lang="en-US" sz="1050" b="0" i="1" dirty="0" err="1">
                <a:effectLst/>
                <a:latin typeface="Arial" panose="020B0604020202020204" pitchFamily="34" charset="0"/>
              </a:rPr>
              <a:t>Formanek</a:t>
            </a:r>
            <a:r>
              <a:rPr lang="en-US" sz="1050" b="0" i="1" dirty="0">
                <a:effectLst/>
                <a:latin typeface="Arial" panose="020B0604020202020204" pitchFamily="34" charset="0"/>
              </a:rPr>
              <a:t>, and J. </a:t>
            </a:r>
            <a:r>
              <a:rPr lang="en-US" sz="1050" b="0" i="1" dirty="0" err="1">
                <a:effectLst/>
                <a:latin typeface="Arial" panose="020B0604020202020204" pitchFamily="34" charset="0"/>
              </a:rPr>
              <a:t>Rafelski</a:t>
            </a:r>
            <a:r>
              <a:rPr lang="en-US" sz="1050" b="0" i="1" dirty="0">
                <a:effectLst/>
                <a:latin typeface="Arial" panose="020B0604020202020204" pitchFamily="34" charset="0"/>
              </a:rPr>
              <a:t> (2023). Annals Phys., 458, p. 169453.</a:t>
            </a:r>
            <a:endParaRPr lang="en-US" sz="1050" i="1"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11D60EE-89B7-8D96-8C8D-AB21475CB59F}"/>
                  </a:ext>
                </a:extLst>
              </p:cNvPr>
              <p:cNvSpPr txBox="1"/>
              <p:nvPr/>
            </p:nvSpPr>
            <p:spPr>
              <a:xfrm>
                <a:off x="185928" y="190544"/>
                <a:ext cx="9071652"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III) 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Model Comparisons</a:t>
                </a:r>
              </a:p>
            </p:txBody>
          </p:sp>
        </mc:Choice>
        <mc:Fallback xmlns="">
          <p:sp>
            <p:nvSpPr>
              <p:cNvPr id="2" name="TextBox 1">
                <a:extLst>
                  <a:ext uri="{FF2B5EF4-FFF2-40B4-BE49-F238E27FC236}">
                    <a16:creationId xmlns:a16="http://schemas.microsoft.com/office/drawing/2014/main" id="{211D60EE-89B7-8D96-8C8D-AB21475CB59F}"/>
                  </a:ext>
                </a:extLst>
              </p:cNvPr>
              <p:cNvSpPr txBox="1">
                <a:spLocks noRot="1" noChangeAspect="1" noMove="1" noResize="1" noEditPoints="1" noAdjustHandles="1" noChangeArrowheads="1" noChangeShapeType="1" noTextEdit="1"/>
              </p:cNvSpPr>
              <p:nvPr/>
            </p:nvSpPr>
            <p:spPr>
              <a:xfrm>
                <a:off x="185928" y="190544"/>
                <a:ext cx="9071652" cy="60016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9822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74</a:t>
            </a:fld>
            <a:endParaRPr kern="1200" dirty="0">
              <a:solidFill>
                <a:srgbClr val="44546A"/>
              </a:solidFill>
            </a:endParaRPr>
          </a:p>
        </p:txBody>
      </p:sp>
      <p:pic>
        <p:nvPicPr>
          <p:cNvPr id="15" name="Picture 14">
            <a:extLst>
              <a:ext uri="{FF2B5EF4-FFF2-40B4-BE49-F238E27FC236}">
                <a16:creationId xmlns:a16="http://schemas.microsoft.com/office/drawing/2014/main" id="{08FE4ED9-81FC-0988-3B9F-D891C07BB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43" y="698518"/>
            <a:ext cx="4842588" cy="4393206"/>
          </a:xfrm>
          <a:prstGeom prst="rect">
            <a:avLst/>
          </a:prstGeom>
        </p:spPr>
      </p:pic>
      <p:pic>
        <p:nvPicPr>
          <p:cNvPr id="19" name="Picture 18" descr="A picture containing text, pool ball&#10;&#10;Description automatically generated">
            <a:extLst>
              <a:ext uri="{FF2B5EF4-FFF2-40B4-BE49-F238E27FC236}">
                <a16:creationId xmlns:a16="http://schemas.microsoft.com/office/drawing/2014/main" id="{43805D83-67C2-9D19-BB9A-81B8CD179500}"/>
              </a:ext>
            </a:extLst>
          </p:cNvPr>
          <p:cNvPicPr>
            <a:picLocks noChangeAspect="1"/>
          </p:cNvPicPr>
          <p:nvPr/>
        </p:nvPicPr>
        <p:blipFill rotWithShape="1">
          <a:blip r:embed="rId4">
            <a:extLst>
              <a:ext uri="{28A0092B-C50C-407E-A947-70E740481C1C}">
                <a14:useLocalDpi xmlns:a14="http://schemas.microsoft.com/office/drawing/2010/main" val="0"/>
              </a:ext>
            </a:extLst>
          </a:blip>
          <a:srcRect r="63380" b="12430"/>
          <a:stretch/>
        </p:blipFill>
        <p:spPr>
          <a:xfrm>
            <a:off x="4197456" y="2571751"/>
            <a:ext cx="490162" cy="417431"/>
          </a:xfrm>
          <a:prstGeom prst="rect">
            <a:avLst/>
          </a:prstGeom>
        </p:spPr>
      </p:pic>
      <p:sp>
        <p:nvSpPr>
          <p:cNvPr id="21" name="TextBox 20">
            <a:extLst>
              <a:ext uri="{FF2B5EF4-FFF2-40B4-BE49-F238E27FC236}">
                <a16:creationId xmlns:a16="http://schemas.microsoft.com/office/drawing/2014/main" id="{70AB6FAA-093D-2983-0C51-5AE07E9EC75F}"/>
              </a:ext>
            </a:extLst>
          </p:cNvPr>
          <p:cNvSpPr txBox="1"/>
          <p:nvPr/>
        </p:nvSpPr>
        <p:spPr>
          <a:xfrm>
            <a:off x="390719" y="3605165"/>
            <a:ext cx="1630524" cy="553998"/>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500" b="1" kern="1200" dirty="0">
                <a:solidFill>
                  <a:prstClr val="black"/>
                </a:solidFill>
                <a:latin typeface="Calibri" panose="020F0502020204030204"/>
                <a:ea typeface="+mn-ea"/>
                <a:cs typeface="+mn-cs"/>
              </a:rPr>
              <a:t>Positive</a:t>
            </a:r>
            <a:r>
              <a:rPr lang="en-US" sz="1500" kern="1200" dirty="0">
                <a:solidFill>
                  <a:prstClr val="black"/>
                </a:solidFill>
                <a:latin typeface="Calibri" panose="020F0502020204030204"/>
                <a:ea typeface="+mn-ea"/>
                <a:cs typeface="+mn-cs"/>
              </a:rPr>
              <a:t> wake field</a:t>
            </a:r>
          </a:p>
        </p:txBody>
      </p:sp>
      <p:cxnSp>
        <p:nvCxnSpPr>
          <p:cNvPr id="23" name="Straight Arrow Connector 22">
            <a:extLst>
              <a:ext uri="{FF2B5EF4-FFF2-40B4-BE49-F238E27FC236}">
                <a16:creationId xmlns:a16="http://schemas.microsoft.com/office/drawing/2014/main" id="{01665AB7-502D-94DD-2178-942656478392}"/>
              </a:ext>
            </a:extLst>
          </p:cNvPr>
          <p:cNvCxnSpPr>
            <a:stCxn id="21" idx="3"/>
          </p:cNvCxnSpPr>
          <p:nvPr/>
        </p:nvCxnSpPr>
        <p:spPr>
          <a:xfrm flipV="1">
            <a:off x="2021243" y="2895121"/>
            <a:ext cx="1117343" cy="987043"/>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D44717D8-D370-9C68-0F06-B1EB30EFF770}"/>
              </a:ext>
            </a:extLst>
          </p:cNvPr>
          <p:cNvSpPr txBox="1"/>
          <p:nvPr/>
        </p:nvSpPr>
        <p:spPr>
          <a:xfrm>
            <a:off x="6921857" y="1313649"/>
            <a:ext cx="1630524" cy="553998"/>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500" b="1" kern="1200" dirty="0">
                <a:solidFill>
                  <a:prstClr val="black"/>
                </a:solidFill>
                <a:latin typeface="Calibri" panose="020F0502020204030204"/>
                <a:ea typeface="+mn-ea"/>
                <a:cs typeface="+mn-cs"/>
              </a:rPr>
              <a:t>Negative</a:t>
            </a:r>
            <a:r>
              <a:rPr lang="en-US" sz="1500" kern="1200" dirty="0">
                <a:solidFill>
                  <a:prstClr val="black"/>
                </a:solidFill>
                <a:latin typeface="Calibri" panose="020F0502020204030204"/>
                <a:ea typeface="+mn-ea"/>
                <a:cs typeface="+mn-cs"/>
              </a:rPr>
              <a:t> charge build up in front</a:t>
            </a:r>
          </a:p>
        </p:txBody>
      </p:sp>
      <p:cxnSp>
        <p:nvCxnSpPr>
          <p:cNvPr id="25" name="Straight Arrow Connector 24">
            <a:extLst>
              <a:ext uri="{FF2B5EF4-FFF2-40B4-BE49-F238E27FC236}">
                <a16:creationId xmlns:a16="http://schemas.microsoft.com/office/drawing/2014/main" id="{FA1E0D3C-9B30-6646-D198-0CE538E3D7BB}"/>
              </a:ext>
            </a:extLst>
          </p:cNvPr>
          <p:cNvCxnSpPr>
            <a:cxnSpLocks/>
          </p:cNvCxnSpPr>
          <p:nvPr/>
        </p:nvCxnSpPr>
        <p:spPr>
          <a:xfrm flipH="1">
            <a:off x="5468905" y="1579107"/>
            <a:ext cx="1452953" cy="992644"/>
          </a:xfrm>
          <a:prstGeom prst="straightConnector1">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7277DF8-7666-38A5-396B-22DF92F96C5F}"/>
                  </a:ext>
                </a:extLst>
              </p:cNvPr>
              <p:cNvSpPr txBox="1"/>
              <p:nvPr/>
            </p:nvSpPr>
            <p:spPr>
              <a:xfrm>
                <a:off x="151792" y="104089"/>
                <a:ext cx="9071652"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III) 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Screened Potential</a:t>
                </a:r>
              </a:p>
            </p:txBody>
          </p:sp>
        </mc:Choice>
        <mc:Fallback xmlns="">
          <p:sp>
            <p:nvSpPr>
              <p:cNvPr id="2" name="TextBox 1">
                <a:extLst>
                  <a:ext uri="{FF2B5EF4-FFF2-40B4-BE49-F238E27FC236}">
                    <a16:creationId xmlns:a16="http://schemas.microsoft.com/office/drawing/2014/main" id="{67277DF8-7666-38A5-396B-22DF92F96C5F}"/>
                  </a:ext>
                </a:extLst>
              </p:cNvPr>
              <p:cNvSpPr txBox="1">
                <a:spLocks noRot="1" noChangeAspect="1" noMove="1" noResize="1" noEditPoints="1" noAdjustHandles="1" noChangeArrowheads="1" noChangeShapeType="1" noTextEdit="1"/>
              </p:cNvSpPr>
              <p:nvPr/>
            </p:nvSpPr>
            <p:spPr>
              <a:xfrm>
                <a:off x="151792" y="104089"/>
                <a:ext cx="9071652" cy="60016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98662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2DAAAE-3A97-4234-1963-4138E64E2FEE}"/>
              </a:ext>
            </a:extLst>
          </p:cNvPr>
          <p:cNvSpPr>
            <a:spLocks noGrp="1"/>
          </p:cNvSpPr>
          <p:nvPr>
            <p:ph idx="1"/>
          </p:nvPr>
        </p:nvSpPr>
        <p:spPr>
          <a:xfrm>
            <a:off x="583163" y="980833"/>
            <a:ext cx="7886700" cy="3837263"/>
          </a:xfrm>
        </p:spPr>
        <p:txBody>
          <a:bodyPr>
            <a:normAutofit/>
          </a:bodyPr>
          <a:lstStyle/>
          <a:p>
            <a:r>
              <a:rPr lang="en-US" dirty="0"/>
              <a:t>In summary, we derived an </a:t>
            </a:r>
            <a:r>
              <a:rPr lang="en-US" b="1" dirty="0"/>
              <a:t>analytic</a:t>
            </a:r>
            <a:r>
              <a:rPr lang="en-US" dirty="0"/>
              <a:t> expression for the </a:t>
            </a:r>
            <a:r>
              <a:rPr lang="en-US" b="1" dirty="0"/>
              <a:t>damped-dynamic</a:t>
            </a:r>
            <a:r>
              <a:rPr lang="en-US" dirty="0"/>
              <a:t> potential in the </a:t>
            </a:r>
            <a:r>
              <a:rPr lang="en-US" b="1" dirty="0"/>
              <a:t>BBN epoch</a:t>
            </a:r>
            <a:r>
              <a:rPr lang="en-US" dirty="0"/>
              <a:t>, a result which has previously been only calculated </a:t>
            </a:r>
            <a:r>
              <a:rPr lang="en-US" b="1" dirty="0"/>
              <a:t>numerically </a:t>
            </a:r>
            <a:r>
              <a:rPr lang="en-US" dirty="0"/>
              <a:t>and used it to find the nuclear reaction rate enhancement during BBN. </a:t>
            </a:r>
          </a:p>
          <a:p>
            <a:r>
              <a:rPr lang="en-US" dirty="0"/>
              <a:t>Our </a:t>
            </a:r>
            <a:r>
              <a:rPr lang="en-US" b="1" dirty="0"/>
              <a:t>damped-dynamic</a:t>
            </a:r>
            <a:r>
              <a:rPr lang="en-US" dirty="0"/>
              <a:t> potential predicts </a:t>
            </a:r>
            <a:r>
              <a:rPr lang="en-US" b="1" dirty="0"/>
              <a:t>similar</a:t>
            </a:r>
            <a:r>
              <a:rPr lang="en-US" dirty="0"/>
              <a:t> changes to </a:t>
            </a:r>
            <a:r>
              <a:rPr lang="en-US" b="1" dirty="0"/>
              <a:t>reaction</a:t>
            </a:r>
            <a:r>
              <a:rPr lang="en-US" dirty="0"/>
              <a:t> </a:t>
            </a:r>
            <a:r>
              <a:rPr lang="en-US" b="1" dirty="0"/>
              <a:t>rates</a:t>
            </a:r>
            <a:r>
              <a:rPr lang="en-US" dirty="0"/>
              <a:t> as found in Hwang et al. (2021). JCAP, 11, p. 017.</a:t>
            </a:r>
            <a:endParaRPr lang="en-US" i="1" dirty="0"/>
          </a:p>
          <a:p>
            <a:r>
              <a:rPr lang="en-US" dirty="0"/>
              <a:t>To calculate the </a:t>
            </a:r>
            <a:r>
              <a:rPr lang="en-US" b="1" dirty="0"/>
              <a:t>short-range</a:t>
            </a:r>
            <a:r>
              <a:rPr lang="en-US" dirty="0"/>
              <a:t> potential relevant for quantum tunneling we need to include</a:t>
            </a:r>
            <a:r>
              <a:rPr lang="en-US" b="1" dirty="0"/>
              <a:t> strong screening</a:t>
            </a:r>
            <a:r>
              <a:rPr lang="en-US" dirty="0"/>
              <a:t>.</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49BBAAF-DEAA-BD7B-03B3-5172BEFDF74B}"/>
              </a:ext>
            </a:extLst>
          </p:cNvPr>
          <p:cNvSpPr>
            <a:spLocks noGrp="1"/>
          </p:cNvSpPr>
          <p:nvPr>
            <p:ph type="sldNum" sz="quarter" idx="12"/>
          </p:nvPr>
        </p:nvSpPr>
        <p:spPr/>
        <p:txBody>
          <a:bodyPr/>
          <a:lstStyle/>
          <a:p>
            <a:pPr defTabSz="685800">
              <a:buClrTx/>
            </a:pPr>
            <a:fld id="{F127F758-B098-496B-B978-87D473D39B44}" type="slidenum">
              <a:rPr lang="en-US" kern="1200">
                <a:solidFill>
                  <a:prstClr val="black">
                    <a:tint val="75000"/>
                  </a:prstClr>
                </a:solidFill>
                <a:latin typeface="Calibri" panose="020F0502020204030204"/>
                <a:ea typeface="+mn-ea"/>
                <a:cs typeface="+mn-cs"/>
              </a:rPr>
              <a:pPr defTabSz="685800">
                <a:buClrTx/>
              </a:pPr>
              <a:t>75</a:t>
            </a:fld>
            <a:endParaRPr lang="en-US" kern="1200">
              <a:solidFill>
                <a:prstClr val="black">
                  <a:tint val="75000"/>
                </a:prstClr>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2D1EBD87-7267-9D6C-F785-A444C3379F38}"/>
              </a:ext>
            </a:extLst>
          </p:cNvPr>
          <p:cNvPicPr>
            <a:picLocks noChangeAspect="1"/>
          </p:cNvPicPr>
          <p:nvPr/>
        </p:nvPicPr>
        <p:blipFill rotWithShape="1">
          <a:blip r:embed="rId2"/>
          <a:srcRect l="5884" t="7217"/>
          <a:stretch/>
        </p:blipFill>
        <p:spPr>
          <a:xfrm>
            <a:off x="5992494" y="3258737"/>
            <a:ext cx="2988311" cy="1428512"/>
          </a:xfrm>
          <a:prstGeom prst="rect">
            <a:avLst/>
          </a:prstGeom>
          <a:ln>
            <a:solidFill>
              <a:schemeClr val="tx1"/>
            </a:solidFill>
            <a:prstDash val="sysDash"/>
          </a:ln>
        </p:spPr>
      </p:pic>
      <p:sp>
        <p:nvSpPr>
          <p:cNvPr id="6" name="TextBox 5">
            <a:extLst>
              <a:ext uri="{FF2B5EF4-FFF2-40B4-BE49-F238E27FC236}">
                <a16:creationId xmlns:a16="http://schemas.microsoft.com/office/drawing/2014/main" id="{6FB326ED-CCAC-3B5B-5535-78715F99DA43}"/>
              </a:ext>
            </a:extLst>
          </p:cNvPr>
          <p:cNvSpPr txBox="1"/>
          <p:nvPr/>
        </p:nvSpPr>
        <p:spPr>
          <a:xfrm>
            <a:off x="7630755" y="4086561"/>
            <a:ext cx="1350050" cy="307777"/>
          </a:xfrm>
          <a:prstGeom prst="rect">
            <a:avLst/>
          </a:prstGeom>
          <a:noFill/>
        </p:spPr>
        <p:txBody>
          <a:bodyPr wrap="none" rtlCol="0">
            <a:spAutoFit/>
          </a:bodyPr>
          <a:lstStyle/>
          <a:p>
            <a:r>
              <a:rPr lang="en-US" u="sng" dirty="0">
                <a:solidFill>
                  <a:srgbClr val="C00000"/>
                </a:solidFill>
              </a:rPr>
              <a:t>Being finalized</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E3B43BB-B6E5-7CCE-545B-D9BC0EA6971C}"/>
                  </a:ext>
                </a:extLst>
              </p:cNvPr>
              <p:cNvSpPr txBox="1"/>
              <p:nvPr/>
            </p:nvSpPr>
            <p:spPr>
              <a:xfrm>
                <a:off x="851463" y="3578076"/>
                <a:ext cx="4600088" cy="772519"/>
              </a:xfrm>
              <a:prstGeom prst="rect">
                <a:avLst/>
              </a:prstGeom>
              <a:noFill/>
            </p:spPr>
            <p:txBody>
              <a:bodyPr wrap="square" rtlCol="0">
                <a:spAutoFit/>
              </a:bodyPr>
              <a:lstStyle/>
              <a:p>
                <a:r>
                  <a:rPr lang="en-US" sz="1800" i="1" dirty="0">
                    <a:latin typeface="+mn-lt"/>
                    <a:ea typeface="ADLaM Display" panose="020F0502020204030204" pitchFamily="2" charset="0"/>
                    <a:cs typeface="ADLaM Display" panose="020F0502020204030204" pitchFamily="2" charset="0"/>
                  </a:rPr>
                  <a:t>When the electromagnetic energy is larger than the thermal energy  </a:t>
                </a:r>
                <a14:m>
                  <m:oMath xmlns:m="http://schemas.openxmlformats.org/officeDocument/2006/math">
                    <m:f>
                      <m:fPr>
                        <m:ctrlPr>
                          <a:rPr lang="en-US" sz="1800" b="0" i="1" smtClean="0">
                            <a:latin typeface="Cambria Math" panose="02040503050406030204" pitchFamily="18" charset="0"/>
                            <a:ea typeface="ADLaM Display" panose="020F0502020204030204" pitchFamily="2" charset="0"/>
                            <a:cs typeface="ADLaM Display" panose="020F0502020204030204" pitchFamily="2" charset="0"/>
                          </a:rPr>
                        </m:ctrlPr>
                      </m:fPr>
                      <m:num>
                        <m:r>
                          <a:rPr lang="en-US" sz="1800" b="0" i="1" smtClean="0">
                            <a:latin typeface="Cambria Math" panose="02040503050406030204" pitchFamily="18" charset="0"/>
                            <a:ea typeface="ADLaM Display" panose="020F0502020204030204" pitchFamily="2" charset="0"/>
                            <a:cs typeface="ADLaM Display" panose="020F0502020204030204" pitchFamily="2" charset="0"/>
                          </a:rPr>
                          <m:t>𝑍𝑒</m:t>
                        </m:r>
                        <m:r>
                          <a:rPr lang="en-US" sz="1800" b="0" i="1" smtClean="0">
                            <a:latin typeface="Cambria Math" panose="02040503050406030204" pitchFamily="18" charset="0"/>
                            <a:ea typeface="ADLaM Display" panose="020F0502020204030204" pitchFamily="2" charset="0"/>
                            <a:cs typeface="ADLaM Display" panose="020F0502020204030204" pitchFamily="2" charset="0"/>
                          </a:rPr>
                          <m:t>𝜙</m:t>
                        </m:r>
                      </m:num>
                      <m:den>
                        <m:r>
                          <a:rPr lang="en-US" sz="1800" b="0" i="1" smtClean="0">
                            <a:latin typeface="Cambria Math" panose="02040503050406030204" pitchFamily="18" charset="0"/>
                            <a:ea typeface="ADLaM Display" panose="020F0502020204030204" pitchFamily="2" charset="0"/>
                            <a:cs typeface="ADLaM Display" panose="020F0502020204030204" pitchFamily="2" charset="0"/>
                          </a:rPr>
                          <m:t>𝑇</m:t>
                        </m:r>
                      </m:den>
                    </m:f>
                    <m:r>
                      <a:rPr lang="en-US" sz="1800" i="1">
                        <a:latin typeface="Cambria Math" panose="02040503050406030204" pitchFamily="18" charset="0"/>
                        <a:ea typeface="ADLaM Display" panose="020F0502020204030204" pitchFamily="2" charset="0"/>
                        <a:cs typeface="ADLaM Display" panose="020F0502020204030204" pitchFamily="2" charset="0"/>
                      </a:rPr>
                      <m:t>≥</m:t>
                    </m:r>
                    <m:r>
                      <a:rPr lang="en-US" sz="1800" b="0" i="1" smtClean="0">
                        <a:latin typeface="Cambria Math" panose="02040503050406030204" pitchFamily="18" charset="0"/>
                        <a:ea typeface="ADLaM Display" panose="020F0502020204030204" pitchFamily="2" charset="0"/>
                        <a:cs typeface="ADLaM Display" panose="020F0502020204030204" pitchFamily="2" charset="0"/>
                      </a:rPr>
                      <m:t>1</m:t>
                    </m:r>
                  </m:oMath>
                </a14:m>
                <a:r>
                  <a:rPr lang="en-US" sz="1800" i="1" dirty="0">
                    <a:latin typeface="+mn-lt"/>
                    <a:ea typeface="ADLaM Display" panose="020F0502020204030204" pitchFamily="2" charset="0"/>
                    <a:cs typeface="ADLaM Display" panose="020F0502020204030204" pitchFamily="2" charset="0"/>
                  </a:rPr>
                  <a:t>.</a:t>
                </a:r>
              </a:p>
            </p:txBody>
          </p:sp>
        </mc:Choice>
        <mc:Fallback xmlns="">
          <p:sp>
            <p:nvSpPr>
              <p:cNvPr id="10" name="TextBox 9">
                <a:extLst>
                  <a:ext uri="{FF2B5EF4-FFF2-40B4-BE49-F238E27FC236}">
                    <a16:creationId xmlns:a16="http://schemas.microsoft.com/office/drawing/2014/main" id="{4E3B43BB-B6E5-7CCE-545B-D9BC0EA6971C}"/>
                  </a:ext>
                </a:extLst>
              </p:cNvPr>
              <p:cNvSpPr txBox="1">
                <a:spLocks noRot="1" noChangeAspect="1" noMove="1" noResize="1" noEditPoints="1" noAdjustHandles="1" noChangeArrowheads="1" noChangeShapeType="1" noTextEdit="1"/>
              </p:cNvSpPr>
              <p:nvPr/>
            </p:nvSpPr>
            <p:spPr>
              <a:xfrm>
                <a:off x="851463" y="3578076"/>
                <a:ext cx="4600088" cy="772519"/>
              </a:xfrm>
              <a:prstGeom prst="rect">
                <a:avLst/>
              </a:prstGeom>
              <a:blipFill>
                <a:blip r:embed="rId4"/>
                <a:stretch>
                  <a:fillRect l="-1194" t="-4724" b="-4724"/>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8D79EDA8-7D18-0216-FCA5-ED962F19381C}"/>
              </a:ext>
            </a:extLst>
          </p:cNvPr>
          <p:cNvCxnSpPr>
            <a:cxnSpLocks/>
          </p:cNvCxnSpPr>
          <p:nvPr/>
        </p:nvCxnSpPr>
        <p:spPr>
          <a:xfrm flipH="1">
            <a:off x="4125955" y="4257621"/>
            <a:ext cx="278498" cy="197771"/>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C35FCB90-88DD-A7A0-2909-4A2C622F58CA}"/>
              </a:ext>
            </a:extLst>
          </p:cNvPr>
          <p:cNvSpPr txBox="1"/>
          <p:nvPr/>
        </p:nvSpPr>
        <p:spPr>
          <a:xfrm>
            <a:off x="4427807" y="3869726"/>
            <a:ext cx="1491114" cy="523220"/>
          </a:xfrm>
          <a:prstGeom prst="rect">
            <a:avLst/>
          </a:prstGeom>
          <a:noFill/>
        </p:spPr>
        <p:txBody>
          <a:bodyPr wrap="none" rtlCol="0">
            <a:spAutoFit/>
          </a:bodyPr>
          <a:lstStyle/>
          <a:p>
            <a:r>
              <a:rPr lang="en-US" dirty="0">
                <a:solidFill>
                  <a:schemeClr val="accent1"/>
                </a:solidFill>
                <a:latin typeface="+mn-lt"/>
              </a:rPr>
              <a:t>Change in energy </a:t>
            </a:r>
          </a:p>
          <a:p>
            <a:r>
              <a:rPr lang="en-US" dirty="0">
                <a:solidFill>
                  <a:schemeClr val="accent1"/>
                </a:solidFill>
                <a:latin typeface="+mn-lt"/>
              </a:rPr>
              <a:t>due to field.</a:t>
            </a:r>
          </a:p>
        </p:txBody>
      </p:sp>
      <p:sp>
        <p:nvSpPr>
          <p:cNvPr id="15" name="TextBox 14">
            <a:extLst>
              <a:ext uri="{FF2B5EF4-FFF2-40B4-BE49-F238E27FC236}">
                <a16:creationId xmlns:a16="http://schemas.microsoft.com/office/drawing/2014/main" id="{85EA135C-1EE2-9126-E8C7-741BEF95657C}"/>
              </a:ext>
            </a:extLst>
          </p:cNvPr>
          <p:cNvSpPr txBox="1"/>
          <p:nvPr/>
        </p:nvSpPr>
        <p:spPr>
          <a:xfrm>
            <a:off x="3294750" y="4791102"/>
            <a:ext cx="2359941" cy="276999"/>
          </a:xfrm>
          <a:prstGeom prst="rect">
            <a:avLst/>
          </a:prstGeom>
          <a:noFill/>
        </p:spPr>
        <p:txBody>
          <a:bodyPr wrap="none" rtlCol="0">
            <a:spAutoFit/>
          </a:bodyPr>
          <a:lstStyle/>
          <a:p>
            <a:r>
              <a:rPr lang="en-US" sz="1200" dirty="0">
                <a:solidFill>
                  <a:schemeClr val="accent2"/>
                </a:solidFill>
                <a:latin typeface="+mn-lt"/>
              </a:rPr>
              <a:t>Nonlinear dependence on the field</a:t>
            </a:r>
          </a:p>
        </p:txBody>
      </p:sp>
      <p:cxnSp>
        <p:nvCxnSpPr>
          <p:cNvPr id="17" name="Straight Arrow Connector 16">
            <a:extLst>
              <a:ext uri="{FF2B5EF4-FFF2-40B4-BE49-F238E27FC236}">
                <a16:creationId xmlns:a16="http://schemas.microsoft.com/office/drawing/2014/main" id="{08F1203A-7448-20A9-0DB4-0ED58EB5446B}"/>
              </a:ext>
            </a:extLst>
          </p:cNvPr>
          <p:cNvCxnSpPr>
            <a:cxnSpLocks/>
          </p:cNvCxnSpPr>
          <p:nvPr/>
        </p:nvCxnSpPr>
        <p:spPr>
          <a:xfrm flipH="1" flipV="1">
            <a:off x="4125955" y="4733793"/>
            <a:ext cx="200039" cy="127155"/>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4089DA6-6FBD-08CD-D88B-FEE5293F0A4A}"/>
                  </a:ext>
                </a:extLst>
              </p:cNvPr>
              <p:cNvSpPr txBox="1"/>
              <p:nvPr/>
            </p:nvSpPr>
            <p:spPr>
              <a:xfrm>
                <a:off x="185928" y="190544"/>
                <a:ext cx="9071652"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III) 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Summary</a:t>
                </a:r>
              </a:p>
            </p:txBody>
          </p:sp>
        </mc:Choice>
        <mc:Fallback xmlns="">
          <p:sp>
            <p:nvSpPr>
              <p:cNvPr id="19" name="TextBox 18">
                <a:extLst>
                  <a:ext uri="{FF2B5EF4-FFF2-40B4-BE49-F238E27FC236}">
                    <a16:creationId xmlns:a16="http://schemas.microsoft.com/office/drawing/2014/main" id="{84089DA6-6FBD-08CD-D88B-FEE5293F0A4A}"/>
                  </a:ext>
                </a:extLst>
              </p:cNvPr>
              <p:cNvSpPr txBox="1">
                <a:spLocks noRot="1" noChangeAspect="1" noMove="1" noResize="1" noEditPoints="1" noAdjustHandles="1" noChangeArrowheads="1" noChangeShapeType="1" noTextEdit="1"/>
              </p:cNvSpPr>
              <p:nvPr/>
            </p:nvSpPr>
            <p:spPr>
              <a:xfrm>
                <a:off x="185928" y="190544"/>
                <a:ext cx="9071652" cy="600164"/>
              </a:xfrm>
              <a:prstGeom prst="rect">
                <a:avLst/>
              </a:prstGeom>
              <a:blipFill>
                <a:blip r:embed="rId5"/>
                <a:stretch>
                  <a:fillRect/>
                </a:stretch>
              </a:blipFill>
            </p:spPr>
            <p:txBody>
              <a:bodyPr/>
              <a:lstStyle/>
              <a:p>
                <a:r>
                  <a:rPr lang="en-US">
                    <a:noFill/>
                  </a:rPr>
                  <a:t> </a:t>
                </a:r>
              </a:p>
            </p:txBody>
          </p:sp>
        </mc:Fallback>
      </mc:AlternateContent>
      <p:pic>
        <p:nvPicPr>
          <p:cNvPr id="2050" name="Picture 2">
            <a:extLst>
              <a:ext uri="{FF2B5EF4-FFF2-40B4-BE49-F238E27FC236}">
                <a16:creationId xmlns:a16="http://schemas.microsoft.com/office/drawing/2014/main" id="{A0045039-71FD-C051-B2D4-B6BB3DE95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9100" y="4485790"/>
            <a:ext cx="3314705" cy="34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106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43"/>
          <p:cNvSpPr txBox="1">
            <a:spLocks noGrp="1"/>
          </p:cNvSpPr>
          <p:nvPr>
            <p:ph type="title"/>
          </p:nvPr>
        </p:nvSpPr>
        <p:spPr>
          <a:prstGeom prst="rect">
            <a:avLst/>
          </a:prstGeom>
          <a:noFill/>
          <a:ln>
            <a:noFill/>
          </a:ln>
        </p:spPr>
        <p:txBody>
          <a:bodyPr spcFirstLastPara="1" wrap="square" lIns="91425" tIns="91425" rIns="91425" bIns="91425" anchor="t" anchorCtr="0">
            <a:normAutofit fontScale="90000"/>
          </a:bodyPr>
          <a:lstStyle/>
          <a:p>
            <a:pPr>
              <a:buSzPct val="111111"/>
            </a:pPr>
            <a:r>
              <a:rPr lang="en"/>
              <a:t>Supplemental Slides</a:t>
            </a:r>
            <a:endParaRPr/>
          </a:p>
        </p:txBody>
      </p:sp>
      <p:sp>
        <p:nvSpPr>
          <p:cNvPr id="613" name="Google Shape;613;p43"/>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F1414F-6A9D-151B-C0D5-BA83807CC5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989A6A-41ED-6BE1-33B6-CD30FBB50DE2}"/>
              </a:ext>
            </a:extLst>
          </p:cNvPr>
          <p:cNvSpPr>
            <a:spLocks noGrp="1"/>
          </p:cNvSpPr>
          <p:nvPr>
            <p:ph type="sldNum" idx="12"/>
          </p:nvPr>
        </p:nvSpPr>
        <p:spPr/>
        <p:txBody>
          <a:bodyPr/>
          <a:lstStyle/>
          <a:p>
            <a:fld id="{00000000-1234-1234-1234-123412341234}" type="slidenum">
              <a:rPr lang="en" smtClean="0"/>
              <a:pPr/>
              <a:t>77</a:t>
            </a:fld>
            <a:endParaRPr lang="en"/>
          </a:p>
        </p:txBody>
      </p:sp>
      <p:sp>
        <p:nvSpPr>
          <p:cNvPr id="5" name="TextBox 4">
            <a:extLst>
              <a:ext uri="{FF2B5EF4-FFF2-40B4-BE49-F238E27FC236}">
                <a16:creationId xmlns:a16="http://schemas.microsoft.com/office/drawing/2014/main" id="{6DD3550D-2C0C-EB21-C620-6641CA2F8F3E}"/>
              </a:ext>
            </a:extLst>
          </p:cNvPr>
          <p:cNvSpPr txBox="1"/>
          <p:nvPr/>
        </p:nvSpPr>
        <p:spPr>
          <a:xfrm>
            <a:off x="213170" y="304339"/>
            <a:ext cx="7564700" cy="507831"/>
          </a:xfrm>
          <a:prstGeom prst="rect">
            <a:avLst/>
          </a:prstGeom>
          <a:noFill/>
        </p:spPr>
        <p:txBody>
          <a:bodyPr wrap="none" rtlCol="0">
            <a:spAutoFit/>
          </a:bodyPr>
          <a:lstStyle/>
          <a:p>
            <a:pPr defTabSz="685800">
              <a:buClrTx/>
            </a:pPr>
            <a:r>
              <a:rPr lang="en-US" sz="27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I) Electromagnetic Fields in a Plasma: Including spin</a:t>
            </a:r>
          </a:p>
        </p:txBody>
      </p:sp>
      <p:pic>
        <p:nvPicPr>
          <p:cNvPr id="9" name="Picture 8">
            <a:extLst>
              <a:ext uri="{FF2B5EF4-FFF2-40B4-BE49-F238E27FC236}">
                <a16:creationId xmlns:a16="http://schemas.microsoft.com/office/drawing/2014/main" id="{F8D144DA-851E-764B-CC5A-1E3855588817}"/>
              </a:ext>
            </a:extLst>
          </p:cNvPr>
          <p:cNvPicPr>
            <a:picLocks noChangeAspect="1"/>
          </p:cNvPicPr>
          <p:nvPr/>
        </p:nvPicPr>
        <p:blipFill>
          <a:blip r:embed="rId2"/>
          <a:stretch>
            <a:fillRect/>
          </a:stretch>
        </p:blipFill>
        <p:spPr>
          <a:xfrm>
            <a:off x="338073" y="1134259"/>
            <a:ext cx="4233927" cy="121710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5C0E8F-A43E-AC54-07F4-7E76E79F0F12}"/>
                  </a:ext>
                </a:extLst>
              </p:cNvPr>
              <p:cNvSpPr txBox="1"/>
              <p:nvPr/>
            </p:nvSpPr>
            <p:spPr>
              <a:xfrm>
                <a:off x="4717855" y="1212041"/>
                <a:ext cx="3845747" cy="954107"/>
              </a:xfrm>
              <a:prstGeom prst="rect">
                <a:avLst/>
              </a:prstGeom>
              <a:noFill/>
            </p:spPr>
            <p:txBody>
              <a:bodyPr wrap="square">
                <a:spAutoFit/>
              </a:bodyPr>
              <a:lstStyle/>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0</m:t>
                        </m:r>
                      </m:sub>
                    </m:sSub>
                  </m:oMath>
                </a14:m>
                <a:r>
                  <a:rPr lang="en-US" dirty="0">
                    <a:latin typeface="+mn-lt"/>
                  </a:rPr>
                  <a:t> represents the probability to find an electron in phase space at a given time, while</a:t>
                </a:r>
                <a:r>
                  <a:rPr lang="en-US" b="1" dirty="0">
                    <a:latin typeface="+mn-lt"/>
                  </a:rPr>
                  <a:t> </a:t>
                </a:r>
                <a14:m>
                  <m:oMath xmlns:m="http://schemas.openxmlformats.org/officeDocument/2006/math">
                    <m:r>
                      <a:rPr lang="en-US" b="1" i="1" dirty="0" smtClean="0">
                        <a:latin typeface="Cambria Math" panose="02040503050406030204" pitchFamily="18" charset="0"/>
                      </a:rPr>
                      <m:t>𝒇</m:t>
                    </m:r>
                  </m:oMath>
                </a14:m>
                <a:r>
                  <a:rPr lang="en-US" b="1" dirty="0">
                    <a:latin typeface="+mn-lt"/>
                  </a:rPr>
                  <a:t> </a:t>
                </a:r>
                <a:r>
                  <a:rPr lang="en-US" dirty="0">
                    <a:latin typeface="+mn-lt"/>
                  </a:rPr>
                  <a:t>represents the probability to have a spin-polarization probability in the direction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oMath>
                </a14:m>
                <a:endParaRPr lang="en-US" dirty="0">
                  <a:latin typeface="+mn-lt"/>
                </a:endParaRPr>
              </a:p>
            </p:txBody>
          </p:sp>
        </mc:Choice>
        <mc:Fallback xmlns="">
          <p:sp>
            <p:nvSpPr>
              <p:cNvPr id="11" name="TextBox 10">
                <a:extLst>
                  <a:ext uri="{FF2B5EF4-FFF2-40B4-BE49-F238E27FC236}">
                    <a16:creationId xmlns:a16="http://schemas.microsoft.com/office/drawing/2014/main" id="{D65C0E8F-A43E-AC54-07F4-7E76E79F0F12}"/>
                  </a:ext>
                </a:extLst>
              </p:cNvPr>
              <p:cNvSpPr txBox="1">
                <a:spLocks noRot="1" noChangeAspect="1" noMove="1" noResize="1" noEditPoints="1" noAdjustHandles="1" noChangeArrowheads="1" noChangeShapeType="1" noTextEdit="1"/>
              </p:cNvSpPr>
              <p:nvPr/>
            </p:nvSpPr>
            <p:spPr>
              <a:xfrm>
                <a:off x="4717855" y="1212041"/>
                <a:ext cx="3845747" cy="954107"/>
              </a:xfrm>
              <a:prstGeom prst="rect">
                <a:avLst/>
              </a:prstGeom>
              <a:blipFill>
                <a:blip r:embed="rId3"/>
                <a:stretch>
                  <a:fillRect l="-475" t="-1282" r="-634" b="-5769"/>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F9CAF83-90C9-EE85-9D30-C8E4374B9298}"/>
              </a:ext>
            </a:extLst>
          </p:cNvPr>
          <p:cNvPicPr>
            <a:picLocks noChangeAspect="1"/>
          </p:cNvPicPr>
          <p:nvPr/>
        </p:nvPicPr>
        <p:blipFill>
          <a:blip r:embed="rId4"/>
          <a:stretch>
            <a:fillRect/>
          </a:stretch>
        </p:blipFill>
        <p:spPr>
          <a:xfrm>
            <a:off x="338073" y="2709884"/>
            <a:ext cx="4800443" cy="1822209"/>
          </a:xfrm>
          <a:prstGeom prst="rect">
            <a:avLst/>
          </a:prstGeom>
        </p:spPr>
      </p:pic>
      <p:sp>
        <p:nvSpPr>
          <p:cNvPr id="14" name="TextBox 13">
            <a:extLst>
              <a:ext uri="{FF2B5EF4-FFF2-40B4-BE49-F238E27FC236}">
                <a16:creationId xmlns:a16="http://schemas.microsoft.com/office/drawing/2014/main" id="{92D0D95C-C07D-D15D-4FA8-A706A9015E4B}"/>
              </a:ext>
            </a:extLst>
          </p:cNvPr>
          <p:cNvSpPr txBox="1"/>
          <p:nvPr/>
        </p:nvSpPr>
        <p:spPr>
          <a:xfrm>
            <a:off x="5305376" y="3405032"/>
            <a:ext cx="3077397" cy="523220"/>
          </a:xfrm>
          <a:prstGeom prst="rect">
            <a:avLst/>
          </a:prstGeom>
          <a:noFill/>
        </p:spPr>
        <p:txBody>
          <a:bodyPr wrap="square" rtlCol="0">
            <a:spAutoFit/>
          </a:bodyPr>
          <a:lstStyle/>
          <a:p>
            <a:r>
              <a:rPr lang="en-US" dirty="0">
                <a:latin typeface="+mn-lt"/>
              </a:rPr>
              <a:t>1st order quantum spin corrections to Vlasov-Boltzmann motion</a:t>
            </a:r>
          </a:p>
        </p:txBody>
      </p:sp>
      <p:sp>
        <p:nvSpPr>
          <p:cNvPr id="19" name="TextBox 18">
            <a:extLst>
              <a:ext uri="{FF2B5EF4-FFF2-40B4-BE49-F238E27FC236}">
                <a16:creationId xmlns:a16="http://schemas.microsoft.com/office/drawing/2014/main" id="{A5E78DF7-1F5D-2C43-F31B-345F70027FE5}"/>
              </a:ext>
            </a:extLst>
          </p:cNvPr>
          <p:cNvSpPr txBox="1"/>
          <p:nvPr/>
        </p:nvSpPr>
        <p:spPr>
          <a:xfrm>
            <a:off x="162874" y="4762250"/>
            <a:ext cx="6642769" cy="307777"/>
          </a:xfrm>
          <a:prstGeom prst="rect">
            <a:avLst/>
          </a:prstGeom>
          <a:noFill/>
        </p:spPr>
        <p:txBody>
          <a:bodyPr wrap="square">
            <a:spAutoFit/>
          </a:bodyPr>
          <a:lstStyle/>
          <a:p>
            <a:r>
              <a:rPr lang="en-US" b="0" i="0" dirty="0">
                <a:solidFill>
                  <a:srgbClr val="222222"/>
                </a:solidFill>
                <a:effectLst/>
                <a:highlight>
                  <a:srgbClr val="FFFFFF"/>
                </a:highlight>
                <a:latin typeface="Merriweather Sans" panose="020F0502020204030204" pitchFamily="2" charset="0"/>
              </a:rPr>
              <a:t>Hurst, J., </a:t>
            </a:r>
            <a:r>
              <a:rPr lang="en-US" b="0" i="0" dirty="0" err="1">
                <a:solidFill>
                  <a:srgbClr val="222222"/>
                </a:solidFill>
                <a:effectLst/>
                <a:highlight>
                  <a:srgbClr val="FFFFFF"/>
                </a:highlight>
                <a:latin typeface="Merriweather Sans" panose="020F0502020204030204" pitchFamily="2" charset="0"/>
              </a:rPr>
              <a:t>Morandi</a:t>
            </a:r>
            <a:r>
              <a:rPr lang="en-US" b="0" i="0" dirty="0">
                <a:solidFill>
                  <a:srgbClr val="222222"/>
                </a:solidFill>
                <a:effectLst/>
                <a:highlight>
                  <a:srgbClr val="FFFFFF"/>
                </a:highlight>
                <a:latin typeface="Merriweather Sans" panose="020F0502020204030204" pitchFamily="2" charset="0"/>
              </a:rPr>
              <a:t>, O., Manfredi, G. </a:t>
            </a:r>
            <a:r>
              <a:rPr lang="en-US" b="0" i="1" dirty="0">
                <a:solidFill>
                  <a:srgbClr val="222222"/>
                </a:solidFill>
                <a:effectLst/>
                <a:highlight>
                  <a:srgbClr val="FFFFFF"/>
                </a:highlight>
                <a:latin typeface="Merriweather Sans" panose="020F0502020204030204" pitchFamily="2" charset="0"/>
              </a:rPr>
              <a:t>et al</a:t>
            </a:r>
            <a:r>
              <a:rPr lang="en-US" b="0" i="0" dirty="0">
                <a:solidFill>
                  <a:srgbClr val="222222"/>
                </a:solidFill>
                <a:effectLst/>
                <a:highlight>
                  <a:srgbClr val="FFFFFF"/>
                </a:highlight>
                <a:latin typeface="Merriweather Sans" panose="020F0502020204030204" pitchFamily="2" charset="0"/>
              </a:rPr>
              <a:t>. </a:t>
            </a:r>
            <a:r>
              <a:rPr lang="en-US" b="0" i="1" dirty="0">
                <a:solidFill>
                  <a:srgbClr val="222222"/>
                </a:solidFill>
                <a:effectLst/>
                <a:highlight>
                  <a:srgbClr val="FFFFFF"/>
                </a:highlight>
                <a:latin typeface="Merriweather Sans" panose="020F0502020204030204" pitchFamily="2" charset="0"/>
              </a:rPr>
              <a:t>Eur. Phys. J. D</a:t>
            </a:r>
            <a:r>
              <a:rPr lang="en-US" b="0" i="0" dirty="0">
                <a:solidFill>
                  <a:srgbClr val="222222"/>
                </a:solidFill>
                <a:effectLst/>
                <a:highlight>
                  <a:srgbClr val="FFFFFF"/>
                </a:highlight>
                <a:latin typeface="Merriweather Sans" panose="020F0502020204030204" pitchFamily="2" charset="0"/>
              </a:rPr>
              <a:t> </a:t>
            </a:r>
            <a:r>
              <a:rPr lang="en-US" b="1" i="0" dirty="0">
                <a:solidFill>
                  <a:srgbClr val="222222"/>
                </a:solidFill>
                <a:effectLst/>
                <a:highlight>
                  <a:srgbClr val="FFFFFF"/>
                </a:highlight>
                <a:latin typeface="Merriweather Sans" panose="020F0502020204030204" pitchFamily="2" charset="0"/>
              </a:rPr>
              <a:t>68</a:t>
            </a:r>
            <a:r>
              <a:rPr lang="en-US" b="0" i="0" dirty="0">
                <a:solidFill>
                  <a:srgbClr val="222222"/>
                </a:solidFill>
                <a:effectLst/>
                <a:highlight>
                  <a:srgbClr val="FFFFFF"/>
                </a:highlight>
                <a:latin typeface="Merriweather Sans" panose="020F0502020204030204" pitchFamily="2" charset="0"/>
              </a:rPr>
              <a:t>, 176 (2014). </a:t>
            </a:r>
            <a:endParaRPr lang="en-US" dirty="0"/>
          </a:p>
        </p:txBody>
      </p:sp>
      <p:sp>
        <p:nvSpPr>
          <p:cNvPr id="20" name="TextBox 19">
            <a:extLst>
              <a:ext uri="{FF2B5EF4-FFF2-40B4-BE49-F238E27FC236}">
                <a16:creationId xmlns:a16="http://schemas.microsoft.com/office/drawing/2014/main" id="{122CF1B3-075E-499A-8D26-6C2D01CA802C}"/>
              </a:ext>
            </a:extLst>
          </p:cNvPr>
          <p:cNvSpPr txBox="1"/>
          <p:nvPr/>
        </p:nvSpPr>
        <p:spPr>
          <a:xfrm>
            <a:off x="338073" y="2399816"/>
            <a:ext cx="6013185" cy="307777"/>
          </a:xfrm>
          <a:prstGeom prst="rect">
            <a:avLst/>
          </a:prstGeom>
          <a:noFill/>
        </p:spPr>
        <p:txBody>
          <a:bodyPr wrap="none" rtlCol="0">
            <a:spAutoFit/>
          </a:bodyPr>
          <a:lstStyle/>
          <a:p>
            <a:r>
              <a:rPr lang="en-US" dirty="0">
                <a:latin typeface="+mn-lt"/>
              </a:rPr>
              <a:t>Then taking the classical limit of the quantum evolution of the Wigner functions</a:t>
            </a:r>
          </a:p>
        </p:txBody>
      </p:sp>
    </p:spTree>
    <p:extLst>
      <p:ext uri="{BB962C8B-B14F-4D97-AF65-F5344CB8AC3E}">
        <p14:creationId xmlns:p14="http://schemas.microsoft.com/office/powerpoint/2010/main" val="3515329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9530F59-FAAB-4711-F5DA-61552C416F6E}"/>
              </a:ext>
            </a:extLst>
          </p:cNvPr>
          <p:cNvSpPr>
            <a:spLocks noGrp="1"/>
          </p:cNvSpPr>
          <p:nvPr>
            <p:ph type="body" idx="1"/>
          </p:nvPr>
        </p:nvSpPr>
        <p:spPr>
          <a:xfrm>
            <a:off x="311700" y="1152475"/>
            <a:ext cx="8322161" cy="3686686"/>
          </a:xfrm>
        </p:spPr>
        <p:txBody>
          <a:bodyPr>
            <a:normAutofit/>
          </a:bodyPr>
          <a:lstStyle/>
          <a:p>
            <a:pPr marL="114297" indent="0">
              <a:buNone/>
            </a:pPr>
            <a:r>
              <a:rPr lang="en-US" b="1" dirty="0"/>
              <a:t>Simplifications</a:t>
            </a:r>
            <a:r>
              <a:rPr lang="en-US" dirty="0"/>
              <a:t>, such as the </a:t>
            </a:r>
            <a:r>
              <a:rPr lang="en-US" b="1" dirty="0"/>
              <a:t>relaxation time </a:t>
            </a:r>
            <a:r>
              <a:rPr lang="en-US" dirty="0"/>
              <a:t>approximation, are often used to </a:t>
            </a:r>
            <a:r>
              <a:rPr lang="en-US" b="1" dirty="0"/>
              <a:t>reduce</a:t>
            </a:r>
            <a:r>
              <a:rPr lang="en-US" dirty="0"/>
              <a:t> the Vlasov-Boltzmann equation to a </a:t>
            </a:r>
            <a:r>
              <a:rPr lang="en-US" b="1" dirty="0"/>
              <a:t>differential equation</a:t>
            </a:r>
            <a:r>
              <a:rPr lang="en-US" dirty="0"/>
              <a:t>.</a:t>
            </a:r>
          </a:p>
          <a:p>
            <a:pPr marL="114297" indent="0">
              <a:buNone/>
            </a:pPr>
            <a:endParaRPr lang="en-US" dirty="0"/>
          </a:p>
          <a:p>
            <a:pPr marL="114297" indent="0">
              <a:buNone/>
            </a:pPr>
            <a:endParaRPr lang="en-US" sz="2400" dirty="0"/>
          </a:p>
          <a:p>
            <a:pPr marL="114297" indent="0">
              <a:buNone/>
            </a:pPr>
            <a:endParaRPr lang="en-US" dirty="0"/>
          </a:p>
          <a:p>
            <a:pPr marL="114297" indent="0">
              <a:buNone/>
            </a:pPr>
            <a:endParaRPr lang="en-US" sz="1050" dirty="0"/>
          </a:p>
          <a:p>
            <a:endParaRPr lang="en-US" dirty="0"/>
          </a:p>
        </p:txBody>
      </p:sp>
      <p:grpSp>
        <p:nvGrpSpPr>
          <p:cNvPr id="27" name="Group 26">
            <a:extLst>
              <a:ext uri="{FF2B5EF4-FFF2-40B4-BE49-F238E27FC236}">
                <a16:creationId xmlns:a16="http://schemas.microsoft.com/office/drawing/2014/main" id="{566B8872-7E4F-6996-4D88-353A59F64203}"/>
              </a:ext>
            </a:extLst>
          </p:cNvPr>
          <p:cNvGrpSpPr/>
          <p:nvPr/>
        </p:nvGrpSpPr>
        <p:grpSpPr>
          <a:xfrm>
            <a:off x="6627003" y="2341697"/>
            <a:ext cx="1771029" cy="754022"/>
            <a:chOff x="5905108" y="2368768"/>
            <a:chExt cx="1771029" cy="754022"/>
          </a:xfrm>
        </p:grpSpPr>
        <p:sp>
          <p:nvSpPr>
            <p:cNvPr id="26" name="Google Shape;366;p41">
              <a:extLst>
                <a:ext uri="{FF2B5EF4-FFF2-40B4-BE49-F238E27FC236}">
                  <a16:creationId xmlns:a16="http://schemas.microsoft.com/office/drawing/2014/main" id="{D59E58E8-F2E7-0B10-8C3E-D7F40E2474E1}"/>
                </a:ext>
              </a:extLst>
            </p:cNvPr>
            <p:cNvSpPr txBox="1"/>
            <p:nvPr/>
          </p:nvSpPr>
          <p:spPr>
            <a:xfrm>
              <a:off x="5905108" y="2368768"/>
              <a:ext cx="1771029" cy="754022"/>
            </a:xfrm>
            <a:prstGeom prst="rect">
              <a:avLst/>
            </a:prstGeom>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0" lvl="0" indent="0" algn="ctr" rtl="0">
                <a:spcBef>
                  <a:spcPts val="0"/>
                </a:spcBef>
                <a:spcAft>
                  <a:spcPts val="0"/>
                </a:spcAft>
                <a:buNone/>
              </a:pPr>
              <a:r>
                <a:rPr lang="en" i="1" dirty="0"/>
                <a:t>Damping parameter</a:t>
              </a:r>
            </a:p>
            <a:p>
              <a:pPr marL="0" lvl="0" indent="0" algn="l" rtl="0">
                <a:spcBef>
                  <a:spcPts val="0"/>
                </a:spcBef>
                <a:spcAft>
                  <a:spcPts val="0"/>
                </a:spcAft>
                <a:buNone/>
              </a:pPr>
              <a:endParaRPr lang="en" i="1" dirty="0"/>
            </a:p>
            <a:p>
              <a:pPr marL="0" lvl="0" indent="0" algn="l" rtl="0">
                <a:spcBef>
                  <a:spcPts val="0"/>
                </a:spcBef>
                <a:spcAft>
                  <a:spcPts val="0"/>
                </a:spcAft>
                <a:buNone/>
              </a:pPr>
              <a:endParaRPr lang="en" sz="900" i="1" dirty="0"/>
            </a:p>
          </p:txBody>
        </p:sp>
        <p:pic>
          <p:nvPicPr>
            <p:cNvPr id="25" name="Google Shape;353;p41">
              <a:extLst>
                <a:ext uri="{FF2B5EF4-FFF2-40B4-BE49-F238E27FC236}">
                  <a16:creationId xmlns:a16="http://schemas.microsoft.com/office/drawing/2014/main" id="{4E751394-8BAD-99EF-B048-DA2697EC67F6}"/>
                </a:ext>
              </a:extLst>
            </p:cNvPr>
            <p:cNvPicPr preferRelativeResize="0"/>
            <p:nvPr/>
          </p:nvPicPr>
          <p:blipFill>
            <a:blip r:embed="rId2">
              <a:alphaModFix/>
            </a:blip>
            <a:stretch>
              <a:fillRect/>
            </a:stretch>
          </p:blipFill>
          <p:spPr>
            <a:xfrm>
              <a:off x="6378784" y="2745779"/>
              <a:ext cx="974150" cy="295225"/>
            </a:xfrm>
            <a:prstGeom prst="rect">
              <a:avLst/>
            </a:prstGeom>
            <a:noFill/>
            <a:ln>
              <a:noFill/>
            </a:ln>
          </p:spPr>
        </p:pic>
      </p:grpSp>
      <p:sp>
        <p:nvSpPr>
          <p:cNvPr id="4" name="Slide Number Placeholder 3">
            <a:extLst>
              <a:ext uri="{FF2B5EF4-FFF2-40B4-BE49-F238E27FC236}">
                <a16:creationId xmlns:a16="http://schemas.microsoft.com/office/drawing/2014/main" id="{FB989A6A-41ED-6BE1-33B6-CD30FBB50DE2}"/>
              </a:ext>
            </a:extLst>
          </p:cNvPr>
          <p:cNvSpPr>
            <a:spLocks noGrp="1"/>
          </p:cNvSpPr>
          <p:nvPr>
            <p:ph type="sldNum" idx="12"/>
          </p:nvPr>
        </p:nvSpPr>
        <p:spPr>
          <a:xfrm>
            <a:off x="8483242" y="4599693"/>
            <a:ext cx="548700" cy="393600"/>
          </a:xfrm>
        </p:spPr>
        <p:txBody>
          <a:bodyPr/>
          <a:lstStyle/>
          <a:p>
            <a:fld id="{00000000-1234-1234-1234-123412341234}" type="slidenum">
              <a:rPr lang="en" smtClean="0"/>
              <a:pPr/>
              <a:t>78</a:t>
            </a:fld>
            <a:endParaRPr lang="en"/>
          </a:p>
        </p:txBody>
      </p:sp>
      <p:sp>
        <p:nvSpPr>
          <p:cNvPr id="5" name="TextBox 4">
            <a:extLst>
              <a:ext uri="{FF2B5EF4-FFF2-40B4-BE49-F238E27FC236}">
                <a16:creationId xmlns:a16="http://schemas.microsoft.com/office/drawing/2014/main" id="{6DD3550D-2C0C-EB21-C620-6641CA2F8F3E}"/>
              </a:ext>
            </a:extLst>
          </p:cNvPr>
          <p:cNvSpPr txBox="1"/>
          <p:nvPr/>
        </p:nvSpPr>
        <p:spPr>
          <a:xfrm>
            <a:off x="213170" y="304339"/>
            <a:ext cx="6405280" cy="507831"/>
          </a:xfrm>
          <a:prstGeom prst="rect">
            <a:avLst/>
          </a:prstGeom>
          <a:noFill/>
        </p:spPr>
        <p:txBody>
          <a:bodyPr wrap="none" rtlCol="0">
            <a:spAutoFit/>
          </a:bodyPr>
          <a:lstStyle/>
          <a:p>
            <a:pPr defTabSz="685800">
              <a:buClrTx/>
            </a:pPr>
            <a:r>
              <a:rPr lang="en-US" sz="27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I) BGK Collision Term: Current Conservation</a:t>
            </a:r>
          </a:p>
        </p:txBody>
      </p:sp>
      <p:pic>
        <p:nvPicPr>
          <p:cNvPr id="2" name="Google Shape;351;p41">
            <a:extLst>
              <a:ext uri="{FF2B5EF4-FFF2-40B4-BE49-F238E27FC236}">
                <a16:creationId xmlns:a16="http://schemas.microsoft.com/office/drawing/2014/main" id="{DC9450B4-DDDB-7D5D-B454-A4825FD64750}"/>
              </a:ext>
            </a:extLst>
          </p:cNvPr>
          <p:cNvPicPr preferRelativeResize="0"/>
          <p:nvPr/>
        </p:nvPicPr>
        <p:blipFill>
          <a:blip r:embed="rId3">
            <a:alphaModFix/>
          </a:blip>
          <a:stretch>
            <a:fillRect/>
          </a:stretch>
        </p:blipFill>
        <p:spPr>
          <a:xfrm>
            <a:off x="745968" y="2403885"/>
            <a:ext cx="5670799" cy="655575"/>
          </a:xfrm>
          <a:prstGeom prst="rect">
            <a:avLst/>
          </a:prstGeom>
          <a:noFill/>
          <a:ln>
            <a:noFill/>
          </a:ln>
        </p:spPr>
      </p:pic>
      <p:sp>
        <p:nvSpPr>
          <p:cNvPr id="8" name="TextBox 7">
            <a:extLst>
              <a:ext uri="{FF2B5EF4-FFF2-40B4-BE49-F238E27FC236}">
                <a16:creationId xmlns:a16="http://schemas.microsoft.com/office/drawing/2014/main" id="{109CDFC3-1F04-606C-2007-8404A5395751}"/>
              </a:ext>
            </a:extLst>
          </p:cNvPr>
          <p:cNvSpPr txBox="1"/>
          <p:nvPr/>
        </p:nvSpPr>
        <p:spPr>
          <a:xfrm>
            <a:off x="463857" y="2063580"/>
            <a:ext cx="6080565" cy="307777"/>
          </a:xfrm>
          <a:prstGeom prst="rect">
            <a:avLst/>
          </a:prstGeom>
          <a:noFill/>
        </p:spPr>
        <p:txBody>
          <a:bodyPr wrap="square" rtlCol="0">
            <a:spAutoFit/>
          </a:bodyPr>
          <a:lstStyle/>
          <a:p>
            <a:r>
              <a:rPr lang="en-US" i="1" dirty="0">
                <a:latin typeface="+mn-lt"/>
              </a:rPr>
              <a:t>“Bhatnagar, Gross, and </a:t>
            </a:r>
            <a:r>
              <a:rPr lang="en-US" i="1" dirty="0" err="1">
                <a:latin typeface="+mn-lt"/>
              </a:rPr>
              <a:t>Krook</a:t>
            </a:r>
            <a:r>
              <a:rPr lang="en-US" i="1" dirty="0">
                <a:latin typeface="+mn-lt"/>
              </a:rPr>
              <a:t> (BGK) Collision term – nonrelativistic”</a:t>
            </a:r>
          </a:p>
        </p:txBody>
      </p:sp>
      <p:sp>
        <p:nvSpPr>
          <p:cNvPr id="10" name="TextBox 9">
            <a:extLst>
              <a:ext uri="{FF2B5EF4-FFF2-40B4-BE49-F238E27FC236}">
                <a16:creationId xmlns:a16="http://schemas.microsoft.com/office/drawing/2014/main" id="{23CDE2E8-8786-70B5-AC8E-65A83EB31FBE}"/>
              </a:ext>
            </a:extLst>
          </p:cNvPr>
          <p:cNvSpPr txBox="1"/>
          <p:nvPr/>
        </p:nvSpPr>
        <p:spPr>
          <a:xfrm>
            <a:off x="640932" y="4649222"/>
            <a:ext cx="7757100" cy="461665"/>
          </a:xfrm>
          <a:prstGeom prst="rect">
            <a:avLst/>
          </a:prstGeom>
          <a:noFill/>
        </p:spPr>
        <p:txBody>
          <a:bodyPr wrap="square" rtlCol="0">
            <a:spAutoFit/>
          </a:bodyPr>
          <a:lstStyle/>
          <a:p>
            <a:r>
              <a:rPr lang="en-US" sz="1200" i="1" dirty="0"/>
              <a:t>Additional terms can be added to ensure energy conservation, but for matter-antimatter plasmas this correction cancels.   </a:t>
            </a:r>
            <a:r>
              <a:rPr lang="en-US" sz="1050" i="1" dirty="0"/>
              <a:t>Rocha, G. S., G. S. </a:t>
            </a:r>
            <a:r>
              <a:rPr lang="en-US" sz="1050" i="1" dirty="0" err="1"/>
              <a:t>Denicol</a:t>
            </a:r>
            <a:r>
              <a:rPr lang="en-US" sz="1050" i="1" dirty="0"/>
              <a:t>, and J. Noronha (2021). Phys. Rev. Lett., 127(4), p. 042301. </a:t>
            </a:r>
            <a:endParaRPr lang="en-US" sz="1200" i="1" dirty="0"/>
          </a:p>
        </p:txBody>
      </p:sp>
      <p:sp>
        <p:nvSpPr>
          <p:cNvPr id="7" name="TextBox 6">
            <a:extLst>
              <a:ext uri="{FF2B5EF4-FFF2-40B4-BE49-F238E27FC236}">
                <a16:creationId xmlns:a16="http://schemas.microsoft.com/office/drawing/2014/main" id="{23FE98A4-C2F4-6264-4A89-A8F545612EB6}"/>
              </a:ext>
            </a:extLst>
          </p:cNvPr>
          <p:cNvSpPr txBox="1"/>
          <p:nvPr/>
        </p:nvSpPr>
        <p:spPr>
          <a:xfrm>
            <a:off x="685727" y="4439927"/>
            <a:ext cx="6208802" cy="276999"/>
          </a:xfrm>
          <a:prstGeom prst="rect">
            <a:avLst/>
          </a:prstGeom>
          <a:noFill/>
        </p:spPr>
        <p:txBody>
          <a:bodyPr wrap="square">
            <a:spAutoFit/>
          </a:bodyPr>
          <a:lstStyle/>
          <a:p>
            <a:r>
              <a:rPr lang="en-US" sz="1050" b="1" i="0" dirty="0" err="1">
                <a:solidFill>
                  <a:schemeClr val="accent2"/>
                </a:solidFill>
                <a:effectLst/>
                <a:latin typeface="+mn-lt"/>
              </a:rPr>
              <a:t>Formanek</a:t>
            </a:r>
            <a:r>
              <a:rPr lang="en-US" sz="1050" b="1" i="0" dirty="0">
                <a:solidFill>
                  <a:schemeClr val="accent2"/>
                </a:solidFill>
                <a:effectLst/>
                <a:latin typeface="+mn-lt"/>
              </a:rPr>
              <a:t>, M., C. Grayson, J. </a:t>
            </a:r>
            <a:r>
              <a:rPr lang="en-US" sz="1050" b="1" i="0" dirty="0" err="1">
                <a:solidFill>
                  <a:schemeClr val="accent2"/>
                </a:solidFill>
                <a:effectLst/>
                <a:latin typeface="+mn-lt"/>
              </a:rPr>
              <a:t>Rafelski</a:t>
            </a:r>
            <a:r>
              <a:rPr lang="en-US" sz="1050" b="1" i="0" dirty="0">
                <a:solidFill>
                  <a:schemeClr val="accent2"/>
                </a:solidFill>
                <a:effectLst/>
                <a:latin typeface="+mn-lt"/>
              </a:rPr>
              <a:t>, and B. M</a:t>
            </a:r>
            <a:r>
              <a:rPr lang="en-US" sz="1050" b="1" dirty="0">
                <a:solidFill>
                  <a:schemeClr val="accent2"/>
                </a:solidFill>
                <a:latin typeface="+mn-lt"/>
              </a:rPr>
              <a:t>ue</a:t>
            </a:r>
            <a:r>
              <a:rPr lang="en-US" sz="1050" b="1" i="0" dirty="0">
                <a:solidFill>
                  <a:schemeClr val="accent2"/>
                </a:solidFill>
                <a:effectLst/>
                <a:latin typeface="+mn-lt"/>
              </a:rPr>
              <a:t>ller (2021). Annals Phys</a:t>
            </a:r>
            <a:r>
              <a:rPr lang="en-US" sz="1200" b="1" i="0" dirty="0">
                <a:solidFill>
                  <a:schemeClr val="accent2"/>
                </a:solidFill>
                <a:effectLst/>
                <a:latin typeface="+mn-lt"/>
              </a:rPr>
              <a:t>.,</a:t>
            </a:r>
            <a:r>
              <a:rPr lang="en-US" sz="1050" b="1" i="0" dirty="0">
                <a:solidFill>
                  <a:schemeClr val="accent2"/>
                </a:solidFill>
                <a:effectLst/>
                <a:latin typeface="+mn-lt"/>
              </a:rPr>
              <a:t> 434, p. 168605.</a:t>
            </a:r>
            <a:endParaRPr lang="en-US" sz="1200" b="1" dirty="0">
              <a:solidFill>
                <a:schemeClr val="accent2"/>
              </a:solidFill>
              <a:latin typeface="+mn-lt"/>
            </a:endParaRPr>
          </a:p>
        </p:txBody>
      </p:sp>
      <p:pic>
        <p:nvPicPr>
          <p:cNvPr id="4098" name="Picture 2">
            <a:extLst>
              <a:ext uri="{FF2B5EF4-FFF2-40B4-BE49-F238E27FC236}">
                <a16:creationId xmlns:a16="http://schemas.microsoft.com/office/drawing/2014/main" id="{2FCF15D6-1E78-F02A-9760-34BF1C224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28" y="3625019"/>
            <a:ext cx="8322162" cy="64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D0B543-8DCC-7489-C0CB-DF7F0A86270E}"/>
              </a:ext>
            </a:extLst>
          </p:cNvPr>
          <p:cNvSpPr txBox="1"/>
          <p:nvPr/>
        </p:nvSpPr>
        <p:spPr>
          <a:xfrm>
            <a:off x="591954" y="3248096"/>
            <a:ext cx="5016117" cy="307777"/>
          </a:xfrm>
          <a:prstGeom prst="rect">
            <a:avLst/>
          </a:prstGeom>
          <a:noFill/>
        </p:spPr>
        <p:txBody>
          <a:bodyPr wrap="none" rtlCol="0">
            <a:spAutoFit/>
          </a:bodyPr>
          <a:lstStyle/>
          <a:p>
            <a:r>
              <a:rPr lang="en-US" dirty="0">
                <a:latin typeface="+mn-lt"/>
              </a:rPr>
              <a:t>First term is zero since the Boltzmann equation conserves current </a:t>
            </a:r>
          </a:p>
        </p:txBody>
      </p:sp>
    </p:spTree>
    <p:extLst>
      <p:ext uri="{BB962C8B-B14F-4D97-AF65-F5344CB8AC3E}">
        <p14:creationId xmlns:p14="http://schemas.microsoft.com/office/powerpoint/2010/main" val="22358526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989A6A-41ED-6BE1-33B6-CD30FBB50DE2}"/>
              </a:ext>
            </a:extLst>
          </p:cNvPr>
          <p:cNvSpPr>
            <a:spLocks noGrp="1"/>
          </p:cNvSpPr>
          <p:nvPr>
            <p:ph type="sldNum" idx="12"/>
          </p:nvPr>
        </p:nvSpPr>
        <p:spPr/>
        <p:txBody>
          <a:bodyPr/>
          <a:lstStyle/>
          <a:p>
            <a:fld id="{00000000-1234-1234-1234-123412341234}" type="slidenum">
              <a:rPr lang="en" smtClean="0"/>
              <a:pPr/>
              <a:t>79</a:t>
            </a:fld>
            <a:endParaRPr lang="en"/>
          </a:p>
        </p:txBody>
      </p:sp>
      <p:sp>
        <p:nvSpPr>
          <p:cNvPr id="5" name="TextBox 4">
            <a:extLst>
              <a:ext uri="{FF2B5EF4-FFF2-40B4-BE49-F238E27FC236}">
                <a16:creationId xmlns:a16="http://schemas.microsoft.com/office/drawing/2014/main" id="{6DD3550D-2C0C-EB21-C620-6641CA2F8F3E}"/>
              </a:ext>
            </a:extLst>
          </p:cNvPr>
          <p:cNvSpPr txBox="1"/>
          <p:nvPr/>
        </p:nvSpPr>
        <p:spPr>
          <a:xfrm>
            <a:off x="213170" y="304339"/>
            <a:ext cx="7101559" cy="507831"/>
          </a:xfrm>
          <a:prstGeom prst="rect">
            <a:avLst/>
          </a:prstGeom>
          <a:noFill/>
        </p:spPr>
        <p:txBody>
          <a:bodyPr wrap="none" rtlCol="0">
            <a:spAutoFit/>
          </a:bodyPr>
          <a:lstStyle/>
          <a:p>
            <a:pPr defTabSz="685800">
              <a:buClrTx/>
            </a:pPr>
            <a:r>
              <a:rPr lang="en-US" sz="27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 Plasma in the Early Universe: Hubble Constant</a:t>
            </a:r>
          </a:p>
        </p:txBody>
      </p:sp>
      <p:pic>
        <p:nvPicPr>
          <p:cNvPr id="10" name="Picture 9" descr="A diagram of a graph&#10;&#10;Description automatically generated">
            <a:extLst>
              <a:ext uri="{FF2B5EF4-FFF2-40B4-BE49-F238E27FC236}">
                <a16:creationId xmlns:a16="http://schemas.microsoft.com/office/drawing/2014/main" id="{0769A9A4-C54D-DCC5-5285-90209B5669B9}"/>
              </a:ext>
            </a:extLst>
          </p:cNvPr>
          <p:cNvPicPr>
            <a:picLocks noChangeAspect="1"/>
          </p:cNvPicPr>
          <p:nvPr/>
        </p:nvPicPr>
        <p:blipFill>
          <a:blip r:embed="rId2"/>
          <a:stretch>
            <a:fillRect/>
          </a:stretch>
        </p:blipFill>
        <p:spPr>
          <a:xfrm>
            <a:off x="251774" y="914400"/>
            <a:ext cx="5579494" cy="365388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5445FC9-7726-E233-B946-62D7F774928E}"/>
                  </a:ext>
                </a:extLst>
              </p:cNvPr>
              <p:cNvSpPr txBox="1"/>
              <p:nvPr/>
            </p:nvSpPr>
            <p:spPr>
              <a:xfrm>
                <a:off x="5611723" y="1771844"/>
                <a:ext cx="3280503" cy="1938992"/>
              </a:xfrm>
              <a:prstGeom prst="rect">
                <a:avLst/>
              </a:prstGeom>
              <a:solidFill>
                <a:schemeClr val="bg1">
                  <a:lumMod val="95000"/>
                </a:schemeClr>
              </a:solidFill>
              <a:ln w="12700">
                <a:solidFill>
                  <a:schemeClr val="tx1"/>
                </a:solidFill>
                <a:prstDash val="lgDash"/>
              </a:ln>
            </p:spPr>
            <p:txBody>
              <a:bodyPr wrap="square" rtlCol="0">
                <a:spAutoFit/>
              </a:bodyPr>
              <a:lstStyle/>
              <a:p>
                <a14:m>
                  <m:oMath xmlns:m="http://schemas.openxmlformats.org/officeDocument/2006/math">
                    <m:f>
                      <m:fPr>
                        <m:type m:val="skw"/>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smtClean="0">
                            <a:latin typeface="Cambria Math" panose="02040503050406030204" pitchFamily="18" charset="0"/>
                          </a:rPr>
                          <m:t>𝑯</m:t>
                        </m:r>
                      </m:den>
                    </m:f>
                    <m:r>
                      <a:rPr lang="en-US" sz="2000" b="1" i="1" smtClean="0">
                        <a:latin typeface="Cambria Math" panose="02040503050406030204" pitchFamily="18" charset="0"/>
                      </a:rPr>
                      <m:t>≫</m:t>
                    </m:r>
                    <m:f>
                      <m:fPr>
                        <m:type m:val="skw"/>
                        <m:ctrlPr>
                          <a:rPr lang="en-US" sz="2000" b="1" i="1" smtClean="0">
                            <a:latin typeface="Cambria Math" panose="02040503050406030204" pitchFamily="18" charset="0"/>
                          </a:rPr>
                        </m:ctrlPr>
                      </m:fPr>
                      <m:num>
                        <m:r>
                          <a:rPr lang="en-US" sz="2000" b="1" i="1" smtClean="0">
                            <a:latin typeface="Cambria Math" panose="02040503050406030204" pitchFamily="18" charset="0"/>
                          </a:rPr>
                          <m:t>𝟏</m:t>
                        </m:r>
                      </m:num>
                      <m:den>
                        <m:r>
                          <a:rPr lang="en-US" sz="2000" b="1" i="1" dirty="0">
                            <a:latin typeface="Cambria Math" panose="02040503050406030204" pitchFamily="18" charset="0"/>
                          </a:rPr>
                          <m:t>𝜿</m:t>
                        </m:r>
                      </m:den>
                    </m:f>
                  </m:oMath>
                </a14:m>
                <a:r>
                  <a:rPr lang="en-US" sz="2000" b="1" dirty="0">
                    <a:latin typeface="+mn-lt"/>
                  </a:rPr>
                  <a:t>  </a:t>
                </a:r>
                <a:r>
                  <a:rPr lang="en-US" sz="2000" dirty="0">
                    <a:latin typeface="+mn-lt"/>
                  </a:rPr>
                  <a:t>- </a:t>
                </a:r>
                <a:r>
                  <a:rPr lang="en" sz="2000" dirty="0">
                    <a:latin typeface="+mn-lt"/>
                  </a:rPr>
                  <a:t>as the universe expands the plasma has plenty of time to relax back to equilibrium. So is </a:t>
                </a:r>
                <a:r>
                  <a:rPr lang="en" sz="2000" b="1" dirty="0">
                    <a:latin typeface="+mn-lt"/>
                  </a:rPr>
                  <a:t>static</a:t>
                </a:r>
                <a:r>
                  <a:rPr lang="en" sz="2000" dirty="0">
                    <a:latin typeface="+mn-lt"/>
                  </a:rPr>
                  <a:t> with respect to the microscopic evolution.</a:t>
                </a:r>
                <a:endParaRPr lang="en-US" sz="2000" dirty="0">
                  <a:latin typeface="+mn-lt"/>
                </a:endParaRPr>
              </a:p>
            </p:txBody>
          </p:sp>
        </mc:Choice>
        <mc:Fallback xmlns="">
          <p:sp>
            <p:nvSpPr>
              <p:cNvPr id="11" name="TextBox 10">
                <a:extLst>
                  <a:ext uri="{FF2B5EF4-FFF2-40B4-BE49-F238E27FC236}">
                    <a16:creationId xmlns:a16="http://schemas.microsoft.com/office/drawing/2014/main" id="{75445FC9-7726-E233-B946-62D7F774928E}"/>
                  </a:ext>
                </a:extLst>
              </p:cNvPr>
              <p:cNvSpPr txBox="1">
                <a:spLocks noRot="1" noChangeAspect="1" noMove="1" noResize="1" noEditPoints="1" noAdjustHandles="1" noChangeArrowheads="1" noChangeShapeType="1" noTextEdit="1"/>
              </p:cNvSpPr>
              <p:nvPr/>
            </p:nvSpPr>
            <p:spPr>
              <a:xfrm>
                <a:off x="5611723" y="1771844"/>
                <a:ext cx="3280503" cy="1938992"/>
              </a:xfrm>
              <a:prstGeom prst="rect">
                <a:avLst/>
              </a:prstGeom>
              <a:blipFill>
                <a:blip r:embed="rId3"/>
                <a:stretch>
                  <a:fillRect l="-8148" t="-24375" b="-4375"/>
                </a:stretch>
              </a:blipFill>
              <a:ln w="12700">
                <a:solidFill>
                  <a:schemeClr val="tx1"/>
                </a:solidFill>
                <a:prstDash val="lgDash"/>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1584C048-4D16-7144-4740-58F878C42A9D}"/>
              </a:ext>
            </a:extLst>
          </p:cNvPr>
          <p:cNvSpPr txBox="1"/>
          <p:nvPr/>
        </p:nvSpPr>
        <p:spPr>
          <a:xfrm>
            <a:off x="1045492" y="4700661"/>
            <a:ext cx="3764172" cy="276999"/>
          </a:xfrm>
          <a:prstGeom prst="rect">
            <a:avLst/>
          </a:prstGeom>
          <a:noFill/>
        </p:spPr>
        <p:txBody>
          <a:bodyPr wrap="none" rtlCol="0">
            <a:spAutoFit/>
          </a:bodyPr>
          <a:lstStyle/>
          <a:p>
            <a:r>
              <a:rPr lang="en-US" sz="1200" b="1" dirty="0"/>
              <a:t>Figure by Cheng Tao Yang, University of Arizona</a:t>
            </a:r>
          </a:p>
        </p:txBody>
      </p:sp>
    </p:spTree>
    <p:extLst>
      <p:ext uri="{BB962C8B-B14F-4D97-AF65-F5344CB8AC3E}">
        <p14:creationId xmlns:p14="http://schemas.microsoft.com/office/powerpoint/2010/main" val="1674533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DCE78E-DBCF-CC1F-F8AB-440B804CAA6B}"/>
              </a:ext>
            </a:extLst>
          </p:cNvPr>
          <p:cNvSpPr>
            <a:spLocks noGrp="1"/>
          </p:cNvSpPr>
          <p:nvPr>
            <p:ph type="sldNum" sz="quarter" idx="12"/>
          </p:nvPr>
        </p:nvSpPr>
        <p:spPr/>
        <p:txBody>
          <a:bodyPr/>
          <a:lstStyle/>
          <a:p>
            <a:fld id="{F127F758-B098-496B-B978-87D473D39B44}" type="slidenum">
              <a:rPr lang="en-US" smtClean="0"/>
              <a:t>8</a:t>
            </a:fld>
            <a:endParaRPr lang="en-US"/>
          </a:p>
        </p:txBody>
      </p:sp>
      <p:sp>
        <p:nvSpPr>
          <p:cNvPr id="8" name="TextBox 7">
            <a:extLst>
              <a:ext uri="{FF2B5EF4-FFF2-40B4-BE49-F238E27FC236}">
                <a16:creationId xmlns:a16="http://schemas.microsoft.com/office/drawing/2014/main" id="{810CA456-8697-9951-5AB9-B60796A48A89}"/>
              </a:ext>
            </a:extLst>
          </p:cNvPr>
          <p:cNvSpPr txBox="1"/>
          <p:nvPr/>
        </p:nvSpPr>
        <p:spPr>
          <a:xfrm>
            <a:off x="235195" y="887022"/>
            <a:ext cx="4193413" cy="1915909"/>
          </a:xfrm>
          <a:prstGeom prst="rect">
            <a:avLst/>
          </a:prstGeom>
          <a:noFill/>
        </p:spPr>
        <p:txBody>
          <a:bodyPr wrap="square" rtlCol="0">
            <a:spAutoFit/>
          </a:bodyPr>
          <a:lstStyle/>
          <a:p>
            <a:r>
              <a:rPr lang="en-US" sz="1800" dirty="0">
                <a:latin typeface="+mn-lt"/>
              </a:rPr>
              <a:t>The early universe plasma is filled with </a:t>
            </a:r>
            <a:r>
              <a:rPr lang="en-US" sz="1800" b="1" dirty="0">
                <a:latin typeface="+mn-lt"/>
              </a:rPr>
              <a:t>incredibly dense electron-positron </a:t>
            </a:r>
            <a:r>
              <a:rPr lang="en-US" sz="1800" dirty="0">
                <a:latin typeface="+mn-lt"/>
              </a:rPr>
              <a:t>plasma interspersed with ionized light elements.</a:t>
            </a:r>
          </a:p>
          <a:p>
            <a:endParaRPr lang="en-US" sz="1800" dirty="0"/>
          </a:p>
          <a:p>
            <a:endParaRPr lang="en-US" sz="1800" dirty="0"/>
          </a:p>
          <a:p>
            <a:endParaRPr lang="en-US" sz="1800" dirty="0"/>
          </a:p>
          <a:p>
            <a:r>
              <a:rPr lang="en-US" sz="1050" dirty="0"/>
              <a:t> </a:t>
            </a:r>
          </a:p>
        </p:txBody>
      </p:sp>
      <p:pic>
        <p:nvPicPr>
          <p:cNvPr id="12" name="Picture 11" descr="A picture containing text, pool ball&#10;&#10;Description automatically generated">
            <a:extLst>
              <a:ext uri="{FF2B5EF4-FFF2-40B4-BE49-F238E27FC236}">
                <a16:creationId xmlns:a16="http://schemas.microsoft.com/office/drawing/2014/main" id="{E8B9E4C5-9742-56CC-900E-153FE7A76857}"/>
              </a:ext>
            </a:extLst>
          </p:cNvPr>
          <p:cNvPicPr>
            <a:picLocks noChangeAspect="1"/>
          </p:cNvPicPr>
          <p:nvPr/>
        </p:nvPicPr>
        <p:blipFill rotWithShape="1">
          <a:blip r:embed="rId2">
            <a:extLst>
              <a:ext uri="{28A0092B-C50C-407E-A947-70E740481C1C}">
                <a14:useLocalDpi xmlns:a14="http://schemas.microsoft.com/office/drawing/2010/main" val="0"/>
              </a:ext>
            </a:extLst>
          </a:blip>
          <a:srcRect l="58277" b="-8265"/>
          <a:stretch/>
        </p:blipFill>
        <p:spPr>
          <a:xfrm>
            <a:off x="2922298" y="2262670"/>
            <a:ext cx="771005" cy="712502"/>
          </a:xfrm>
          <a:prstGeom prst="rect">
            <a:avLst/>
          </a:prstGeom>
        </p:spPr>
      </p:pic>
      <p:sp>
        <p:nvSpPr>
          <p:cNvPr id="13" name="TextBox 12">
            <a:extLst>
              <a:ext uri="{FF2B5EF4-FFF2-40B4-BE49-F238E27FC236}">
                <a16:creationId xmlns:a16="http://schemas.microsoft.com/office/drawing/2014/main" id="{F3D5CF78-9AB1-B7FE-F5A5-E38F6B03C4A1}"/>
              </a:ext>
            </a:extLst>
          </p:cNvPr>
          <p:cNvSpPr txBox="1"/>
          <p:nvPr/>
        </p:nvSpPr>
        <p:spPr>
          <a:xfrm>
            <a:off x="2837673" y="2962307"/>
            <a:ext cx="665567" cy="253916"/>
          </a:xfrm>
          <a:prstGeom prst="rect">
            <a:avLst/>
          </a:prstGeom>
          <a:noFill/>
        </p:spPr>
        <p:txBody>
          <a:bodyPr wrap="none" rtlCol="0">
            <a:spAutoFit/>
          </a:bodyPr>
          <a:lstStyle/>
          <a:p>
            <a:r>
              <a:rPr lang="en-US" sz="1050" i="1" dirty="0"/>
              <a:t>positron</a:t>
            </a:r>
          </a:p>
        </p:txBody>
      </p:sp>
      <p:sp>
        <p:nvSpPr>
          <p:cNvPr id="14" name="TextBox 13">
            <a:extLst>
              <a:ext uri="{FF2B5EF4-FFF2-40B4-BE49-F238E27FC236}">
                <a16:creationId xmlns:a16="http://schemas.microsoft.com/office/drawing/2014/main" id="{AB54BC1E-C91A-C056-365C-8B7B5891E937}"/>
              </a:ext>
            </a:extLst>
          </p:cNvPr>
          <p:cNvSpPr txBox="1"/>
          <p:nvPr/>
        </p:nvSpPr>
        <p:spPr>
          <a:xfrm>
            <a:off x="3337918" y="1929230"/>
            <a:ext cx="665567" cy="253916"/>
          </a:xfrm>
          <a:prstGeom prst="rect">
            <a:avLst/>
          </a:prstGeom>
          <a:noFill/>
        </p:spPr>
        <p:txBody>
          <a:bodyPr wrap="none" rtlCol="0">
            <a:spAutoFit/>
          </a:bodyPr>
          <a:lstStyle/>
          <a:p>
            <a:r>
              <a:rPr lang="en-US" sz="1050" i="1" dirty="0"/>
              <a:t>electron</a:t>
            </a:r>
          </a:p>
        </p:txBody>
      </p:sp>
      <p:pic>
        <p:nvPicPr>
          <p:cNvPr id="15" name="Google Shape;125;p27">
            <a:extLst>
              <a:ext uri="{FF2B5EF4-FFF2-40B4-BE49-F238E27FC236}">
                <a16:creationId xmlns:a16="http://schemas.microsoft.com/office/drawing/2014/main" id="{F0549E48-731B-2D0F-3ED5-8A35F86C559D}"/>
              </a:ext>
            </a:extLst>
          </p:cNvPr>
          <p:cNvPicPr preferRelativeResize="0"/>
          <p:nvPr/>
        </p:nvPicPr>
        <p:blipFill>
          <a:blip r:embed="rId3">
            <a:alphaModFix/>
          </a:blip>
          <a:stretch>
            <a:fillRect/>
          </a:stretch>
        </p:blipFill>
        <p:spPr>
          <a:xfrm>
            <a:off x="1240708" y="2089085"/>
            <a:ext cx="618158" cy="530742"/>
          </a:xfrm>
          <a:prstGeom prst="rect">
            <a:avLst/>
          </a:prstGeom>
          <a:noFill/>
          <a:ln>
            <a:noFill/>
          </a:ln>
        </p:spPr>
      </p:pic>
      <p:pic>
        <p:nvPicPr>
          <p:cNvPr id="16" name="Google Shape;126;p27">
            <a:extLst>
              <a:ext uri="{FF2B5EF4-FFF2-40B4-BE49-F238E27FC236}">
                <a16:creationId xmlns:a16="http://schemas.microsoft.com/office/drawing/2014/main" id="{8AA32B27-2613-41DB-C38D-31A1DE9850D7}"/>
              </a:ext>
            </a:extLst>
          </p:cNvPr>
          <p:cNvPicPr preferRelativeResize="0"/>
          <p:nvPr/>
        </p:nvPicPr>
        <p:blipFill>
          <a:blip r:embed="rId4">
            <a:alphaModFix/>
          </a:blip>
          <a:stretch>
            <a:fillRect/>
          </a:stretch>
        </p:blipFill>
        <p:spPr>
          <a:xfrm rot="18042578">
            <a:off x="2400692" y="2126278"/>
            <a:ext cx="686174" cy="400268"/>
          </a:xfrm>
          <a:prstGeom prst="rect">
            <a:avLst/>
          </a:prstGeom>
          <a:noFill/>
          <a:ln>
            <a:noFill/>
          </a:ln>
        </p:spPr>
      </p:pic>
      <p:pic>
        <p:nvPicPr>
          <p:cNvPr id="18" name="Google Shape;129;p27">
            <a:extLst>
              <a:ext uri="{FF2B5EF4-FFF2-40B4-BE49-F238E27FC236}">
                <a16:creationId xmlns:a16="http://schemas.microsoft.com/office/drawing/2014/main" id="{E72FFE06-BC1D-9DE9-CA4B-921D3A82EDEA}"/>
              </a:ext>
            </a:extLst>
          </p:cNvPr>
          <p:cNvPicPr preferRelativeResize="0"/>
          <p:nvPr/>
        </p:nvPicPr>
        <p:blipFill rotWithShape="1">
          <a:blip r:embed="rId5">
            <a:alphaModFix/>
          </a:blip>
          <a:srcRect t="-360" r="74235" b="40788"/>
          <a:stretch/>
        </p:blipFill>
        <p:spPr>
          <a:xfrm>
            <a:off x="443976" y="2119046"/>
            <a:ext cx="370333" cy="385763"/>
          </a:xfrm>
          <a:prstGeom prst="rect">
            <a:avLst/>
          </a:prstGeom>
          <a:noFill/>
          <a:ln>
            <a:noFill/>
          </a:ln>
        </p:spPr>
      </p:pic>
      <p:pic>
        <p:nvPicPr>
          <p:cNvPr id="20" name="Picture 19" descr="A red and grey balls with a plus sign&#10;&#10;Description automatically generated">
            <a:extLst>
              <a:ext uri="{FF2B5EF4-FFF2-40B4-BE49-F238E27FC236}">
                <a16:creationId xmlns:a16="http://schemas.microsoft.com/office/drawing/2014/main" id="{730AE872-DAAF-A4F3-3CAC-ECC08805B3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09" y="2670840"/>
            <a:ext cx="370333" cy="484633"/>
          </a:xfrm>
          <a:prstGeom prst="rect">
            <a:avLst/>
          </a:prstGeom>
        </p:spPr>
      </p:pic>
      <p:sp>
        <p:nvSpPr>
          <p:cNvPr id="21" name="TextBox 20">
            <a:extLst>
              <a:ext uri="{FF2B5EF4-FFF2-40B4-BE49-F238E27FC236}">
                <a16:creationId xmlns:a16="http://schemas.microsoft.com/office/drawing/2014/main" id="{57329EF4-225E-4467-33AA-EF132A2C3B3D}"/>
              </a:ext>
            </a:extLst>
          </p:cNvPr>
          <p:cNvSpPr txBox="1"/>
          <p:nvPr/>
        </p:nvSpPr>
        <p:spPr>
          <a:xfrm>
            <a:off x="2217152" y="1892852"/>
            <a:ext cx="598241" cy="253916"/>
          </a:xfrm>
          <a:prstGeom prst="rect">
            <a:avLst/>
          </a:prstGeom>
          <a:noFill/>
        </p:spPr>
        <p:txBody>
          <a:bodyPr wrap="none" rtlCol="0">
            <a:spAutoFit/>
          </a:bodyPr>
          <a:lstStyle/>
          <a:p>
            <a:r>
              <a:rPr lang="en-US" sz="1050" i="1" dirty="0"/>
              <a:t>photon</a:t>
            </a:r>
          </a:p>
        </p:txBody>
      </p:sp>
      <p:sp>
        <p:nvSpPr>
          <p:cNvPr id="22" name="Rectangle 21">
            <a:extLst>
              <a:ext uri="{FF2B5EF4-FFF2-40B4-BE49-F238E27FC236}">
                <a16:creationId xmlns:a16="http://schemas.microsoft.com/office/drawing/2014/main" id="{F4CDFC4E-C237-E6E3-BBDD-61337B78646B}"/>
              </a:ext>
            </a:extLst>
          </p:cNvPr>
          <p:cNvSpPr/>
          <p:nvPr/>
        </p:nvSpPr>
        <p:spPr>
          <a:xfrm>
            <a:off x="2154116" y="1840200"/>
            <a:ext cx="1871114" cy="1978742"/>
          </a:xfrm>
          <a:prstGeom prst="rect">
            <a:avLst/>
          </a:prstGeom>
          <a:solidFill>
            <a:srgbClr val="4472C4">
              <a:alpha val="18824"/>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24" name="TextBox 23">
            <a:extLst>
              <a:ext uri="{FF2B5EF4-FFF2-40B4-BE49-F238E27FC236}">
                <a16:creationId xmlns:a16="http://schemas.microsoft.com/office/drawing/2014/main" id="{C7E801F9-E0BB-7748-1768-F92E5860B713}"/>
              </a:ext>
            </a:extLst>
          </p:cNvPr>
          <p:cNvSpPr txBox="1"/>
          <p:nvPr/>
        </p:nvSpPr>
        <p:spPr>
          <a:xfrm>
            <a:off x="230857" y="1829837"/>
            <a:ext cx="567784" cy="253916"/>
          </a:xfrm>
          <a:prstGeom prst="rect">
            <a:avLst/>
          </a:prstGeom>
          <a:noFill/>
        </p:spPr>
        <p:txBody>
          <a:bodyPr wrap="none" rtlCol="0">
            <a:spAutoFit/>
          </a:bodyPr>
          <a:lstStyle/>
          <a:p>
            <a:r>
              <a:rPr lang="en-US" sz="1050" i="1" dirty="0"/>
              <a:t>proton</a:t>
            </a:r>
          </a:p>
        </p:txBody>
      </p:sp>
      <p:sp>
        <p:nvSpPr>
          <p:cNvPr id="23" name="Rectangle 22">
            <a:extLst>
              <a:ext uri="{FF2B5EF4-FFF2-40B4-BE49-F238E27FC236}">
                <a16:creationId xmlns:a16="http://schemas.microsoft.com/office/drawing/2014/main" id="{B9F40498-9CE6-F73B-8489-D96AC8A43EA2}"/>
              </a:ext>
            </a:extLst>
          </p:cNvPr>
          <p:cNvSpPr/>
          <p:nvPr/>
        </p:nvSpPr>
        <p:spPr>
          <a:xfrm>
            <a:off x="224236" y="1840196"/>
            <a:ext cx="1929362" cy="1978746"/>
          </a:xfrm>
          <a:prstGeom prst="rect">
            <a:avLst/>
          </a:prstGeom>
          <a:solidFill>
            <a:schemeClr val="accent2">
              <a:alpha val="18824"/>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
        <p:nvSpPr>
          <p:cNvPr id="25" name="TextBox 24">
            <a:extLst>
              <a:ext uri="{FF2B5EF4-FFF2-40B4-BE49-F238E27FC236}">
                <a16:creationId xmlns:a16="http://schemas.microsoft.com/office/drawing/2014/main" id="{3EB028F9-1E28-11A6-8E2F-17CA4F00B374}"/>
              </a:ext>
            </a:extLst>
          </p:cNvPr>
          <p:cNvSpPr txBox="1"/>
          <p:nvPr/>
        </p:nvSpPr>
        <p:spPr>
          <a:xfrm>
            <a:off x="1318029" y="1840196"/>
            <a:ext cx="726481" cy="253916"/>
          </a:xfrm>
          <a:prstGeom prst="rect">
            <a:avLst/>
          </a:prstGeom>
          <a:noFill/>
        </p:spPr>
        <p:txBody>
          <a:bodyPr wrap="none" rtlCol="0">
            <a:spAutoFit/>
          </a:bodyPr>
          <a:lstStyle/>
          <a:p>
            <a:r>
              <a:rPr lang="en-US" sz="1050" i="1" dirty="0"/>
              <a:t>Helium-4</a:t>
            </a:r>
          </a:p>
        </p:txBody>
      </p:sp>
      <p:sp>
        <p:nvSpPr>
          <p:cNvPr id="26" name="TextBox 25">
            <a:extLst>
              <a:ext uri="{FF2B5EF4-FFF2-40B4-BE49-F238E27FC236}">
                <a16:creationId xmlns:a16="http://schemas.microsoft.com/office/drawing/2014/main" id="{F7A29BC4-C15D-805C-1808-AFC61138E090}"/>
              </a:ext>
            </a:extLst>
          </p:cNvPr>
          <p:cNvSpPr txBox="1"/>
          <p:nvPr/>
        </p:nvSpPr>
        <p:spPr>
          <a:xfrm>
            <a:off x="1212437" y="2813270"/>
            <a:ext cx="891591" cy="253916"/>
          </a:xfrm>
          <a:prstGeom prst="rect">
            <a:avLst/>
          </a:prstGeom>
          <a:noFill/>
        </p:spPr>
        <p:txBody>
          <a:bodyPr wrap="none" rtlCol="0">
            <a:spAutoFit/>
          </a:bodyPr>
          <a:lstStyle/>
          <a:p>
            <a:r>
              <a:rPr lang="en-US" sz="1050" i="1" dirty="0"/>
              <a:t>Hydrogen-2</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7A5D748-6516-752E-F6C3-011BB38958D9}"/>
                  </a:ext>
                </a:extLst>
              </p:cNvPr>
              <p:cNvSpPr txBox="1"/>
              <p:nvPr/>
            </p:nvSpPr>
            <p:spPr>
              <a:xfrm>
                <a:off x="2475025" y="3334207"/>
                <a:ext cx="1665550" cy="323165"/>
              </a:xfrm>
              <a:prstGeom prst="rect">
                <a:avLst/>
              </a:prstGeom>
              <a:noFill/>
            </p:spPr>
            <p:txBody>
              <a:bodyPr wrap="square" lIns="0" tIns="0" rIns="0" bIns="0" rtlCol="0">
                <a:spAutoFit/>
              </a:bodyPr>
              <a:lstStyle/>
              <a:p>
                <a14:m>
                  <m:oMath xmlns:m="http://schemas.openxmlformats.org/officeDocument/2006/math">
                    <m:r>
                      <a:rPr lang="en-US" sz="1050" i="1">
                        <a:latin typeface="Cambria Math" panose="02040503050406030204" pitchFamily="18" charset="0"/>
                      </a:rPr>
                      <m:t>100−1000 </m:t>
                    </m:r>
                  </m:oMath>
                </a14:m>
                <a:r>
                  <a:rPr lang="en-US" sz="1050" dirty="0"/>
                  <a:t>times greater density</a:t>
                </a:r>
              </a:p>
            </p:txBody>
          </p:sp>
        </mc:Choice>
        <mc:Fallback xmlns="">
          <p:sp>
            <p:nvSpPr>
              <p:cNvPr id="27" name="TextBox 26">
                <a:extLst>
                  <a:ext uri="{FF2B5EF4-FFF2-40B4-BE49-F238E27FC236}">
                    <a16:creationId xmlns:a16="http://schemas.microsoft.com/office/drawing/2014/main" id="{37A5D748-6516-752E-F6C3-011BB38958D9}"/>
                  </a:ext>
                </a:extLst>
              </p:cNvPr>
              <p:cNvSpPr txBox="1">
                <a:spLocks noRot="1" noChangeAspect="1" noMove="1" noResize="1" noEditPoints="1" noAdjustHandles="1" noChangeArrowheads="1" noChangeShapeType="1" noTextEdit="1"/>
              </p:cNvSpPr>
              <p:nvPr/>
            </p:nvSpPr>
            <p:spPr>
              <a:xfrm>
                <a:off x="2475025" y="3334207"/>
                <a:ext cx="1665550" cy="323165"/>
              </a:xfrm>
              <a:prstGeom prst="rect">
                <a:avLst/>
              </a:prstGeom>
              <a:blipFill>
                <a:blip r:embed="rId8"/>
                <a:stretch>
                  <a:fillRect l="-4762" t="-13208" b="-24528"/>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C9174ACE-337F-7EDB-2B56-797C968A5199}"/>
              </a:ext>
            </a:extLst>
          </p:cNvPr>
          <p:cNvSpPr txBox="1"/>
          <p:nvPr/>
        </p:nvSpPr>
        <p:spPr>
          <a:xfrm>
            <a:off x="248318" y="3264760"/>
            <a:ext cx="1928237" cy="553998"/>
          </a:xfrm>
          <a:prstGeom prst="rect">
            <a:avLst/>
          </a:prstGeom>
          <a:noFill/>
        </p:spPr>
        <p:txBody>
          <a:bodyPr wrap="square" lIns="0" tIns="0" rIns="0" bIns="0" rtlCol="0">
            <a:spAutoFit/>
          </a:bodyPr>
          <a:lstStyle/>
          <a:p>
            <a:r>
              <a:rPr lang="en-US" sz="1200" dirty="0"/>
              <a:t>Relatively dispersed with some heavier elements </a:t>
            </a:r>
          </a:p>
          <a:p>
            <a:pPr algn="ctr"/>
            <a:r>
              <a:rPr lang="en-US" sz="1200" dirty="0"/>
              <a:t>Li, Be, B, C</a:t>
            </a:r>
          </a:p>
        </p:txBody>
      </p:sp>
      <p:sp>
        <p:nvSpPr>
          <p:cNvPr id="29" name="TextBox 28">
            <a:extLst>
              <a:ext uri="{FF2B5EF4-FFF2-40B4-BE49-F238E27FC236}">
                <a16:creationId xmlns:a16="http://schemas.microsoft.com/office/drawing/2014/main" id="{394B00CC-56D6-82E9-819E-57238904771B}"/>
              </a:ext>
            </a:extLst>
          </p:cNvPr>
          <p:cNvSpPr txBox="1"/>
          <p:nvPr/>
        </p:nvSpPr>
        <p:spPr>
          <a:xfrm>
            <a:off x="165643" y="3891383"/>
            <a:ext cx="3837842" cy="584775"/>
          </a:xfrm>
          <a:prstGeom prst="rect">
            <a:avLst/>
          </a:prstGeom>
          <a:noFill/>
        </p:spPr>
        <p:txBody>
          <a:bodyPr wrap="square" rtlCol="0">
            <a:spAutoFit/>
          </a:bodyPr>
          <a:lstStyle/>
          <a:p>
            <a:r>
              <a:rPr lang="en-US" sz="1600" dirty="0">
                <a:latin typeface="+mn-lt"/>
              </a:rPr>
              <a:t>Electrons travel </a:t>
            </a:r>
            <a:r>
              <a:rPr lang="en-US" sz="1600" b="1" dirty="0">
                <a:latin typeface="+mn-lt"/>
              </a:rPr>
              <a:t>100 times faster </a:t>
            </a:r>
            <a:r>
              <a:rPr lang="en-US" sz="1600" dirty="0">
                <a:latin typeface="+mn-lt"/>
              </a:rPr>
              <a:t>than the slower ionized light elements.</a:t>
            </a:r>
          </a:p>
        </p:txBody>
      </p:sp>
      <p:pic>
        <p:nvPicPr>
          <p:cNvPr id="6" name="Picture 5" descr="A white rectangular frame with pink border&#10;&#10;Description automatically generated">
            <a:extLst>
              <a:ext uri="{FF2B5EF4-FFF2-40B4-BE49-F238E27FC236}">
                <a16:creationId xmlns:a16="http://schemas.microsoft.com/office/drawing/2014/main" id="{DC5AA867-2041-F272-77ED-3C44A9C3B023}"/>
              </a:ext>
            </a:extLst>
          </p:cNvPr>
          <p:cNvPicPr>
            <a:picLocks noChangeAspect="1"/>
          </p:cNvPicPr>
          <p:nvPr/>
        </p:nvPicPr>
        <p:blipFill rotWithShape="1">
          <a:blip r:embed="rId9">
            <a:extLst>
              <a:ext uri="{28A0092B-C50C-407E-A947-70E740481C1C}">
                <a14:useLocalDpi xmlns:a14="http://schemas.microsoft.com/office/drawing/2010/main" val="0"/>
              </a:ext>
            </a:extLst>
          </a:blip>
          <a:srcRect l="1443" t="4591" r="74438" b="5783"/>
          <a:stretch/>
        </p:blipFill>
        <p:spPr>
          <a:xfrm>
            <a:off x="4476562" y="616619"/>
            <a:ext cx="3863570" cy="3910262"/>
          </a:xfrm>
          <a:prstGeom prst="rect">
            <a:avLst/>
          </a:prstGeom>
        </p:spPr>
      </p:pic>
      <p:sp>
        <p:nvSpPr>
          <p:cNvPr id="11" name="Rectangle 10">
            <a:extLst>
              <a:ext uri="{FF2B5EF4-FFF2-40B4-BE49-F238E27FC236}">
                <a16:creationId xmlns:a16="http://schemas.microsoft.com/office/drawing/2014/main" id="{3BA263B3-31B9-779C-D72F-47EFD142BE2C}"/>
              </a:ext>
            </a:extLst>
          </p:cNvPr>
          <p:cNvSpPr/>
          <p:nvPr/>
        </p:nvSpPr>
        <p:spPr>
          <a:xfrm>
            <a:off x="4359778" y="692795"/>
            <a:ext cx="4052587" cy="3854063"/>
          </a:xfrm>
          <a:prstGeom prst="rect">
            <a:avLst/>
          </a:prstGeom>
          <a:gradFill flip="none" rotWithShape="1">
            <a:gsLst>
              <a:gs pos="0">
                <a:srgbClr val="FFC000">
                  <a:alpha val="0"/>
                </a:srgbClr>
              </a:gs>
              <a:gs pos="100000">
                <a:schemeClr val="accent2">
                  <a:alpha val="52000"/>
                </a:schemeClr>
              </a:gs>
            </a:gsLst>
            <a:path path="circle">
              <a:fillToRect l="50000" t="50000" r="50000" b="50000"/>
            </a:path>
            <a:tileRect/>
          </a:grad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20E456-6B7F-9A76-91A2-FAC63B6BD4C4}"/>
                  </a:ext>
                </a:extLst>
              </p:cNvPr>
              <p:cNvSpPr txBox="1"/>
              <p:nvPr/>
            </p:nvSpPr>
            <p:spPr>
              <a:xfrm>
                <a:off x="248730" y="130183"/>
                <a:ext cx="8319709"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Early Universe Contents</a:t>
                </a:r>
              </a:p>
            </p:txBody>
          </p:sp>
        </mc:Choice>
        <mc:Fallback xmlns="">
          <p:sp>
            <p:nvSpPr>
              <p:cNvPr id="9" name="TextBox 8">
                <a:extLst>
                  <a:ext uri="{FF2B5EF4-FFF2-40B4-BE49-F238E27FC236}">
                    <a16:creationId xmlns:a16="http://schemas.microsoft.com/office/drawing/2014/main" id="{9A20E456-6B7F-9A76-91A2-FAC63B6BD4C4}"/>
                  </a:ext>
                </a:extLst>
              </p:cNvPr>
              <p:cNvSpPr txBox="1">
                <a:spLocks noRot="1" noChangeAspect="1" noMove="1" noResize="1" noEditPoints="1" noAdjustHandles="1" noChangeArrowheads="1" noChangeShapeType="1" noTextEdit="1"/>
              </p:cNvSpPr>
              <p:nvPr/>
            </p:nvSpPr>
            <p:spPr>
              <a:xfrm>
                <a:off x="248730" y="130183"/>
                <a:ext cx="8319709" cy="600164"/>
              </a:xfrm>
              <a:prstGeom prst="rect">
                <a:avLst/>
              </a:prstGeom>
              <a:blipFill>
                <a:blip r:embed="rId10"/>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BB6E0F6-D6D5-DF5F-F4A8-0EADA9DFFFE2}"/>
              </a:ext>
            </a:extLst>
          </p:cNvPr>
          <p:cNvSpPr txBox="1"/>
          <p:nvPr/>
        </p:nvSpPr>
        <p:spPr>
          <a:xfrm>
            <a:off x="65227" y="4720271"/>
            <a:ext cx="3605474" cy="307777"/>
          </a:xfrm>
          <a:prstGeom prst="rect">
            <a:avLst/>
          </a:prstGeom>
          <a:noFill/>
        </p:spPr>
        <p:txBody>
          <a:bodyPr wrap="none" rtlCol="0">
            <a:spAutoFit/>
          </a:bodyPr>
          <a:lstStyle/>
          <a:p>
            <a:r>
              <a:rPr lang="en-US" i="1" dirty="0">
                <a:latin typeface="+mn-lt"/>
              </a:rPr>
              <a:t>“Plasma is purely electromagnetic during BBN”</a:t>
            </a:r>
          </a:p>
        </p:txBody>
      </p:sp>
      <p:sp>
        <p:nvSpPr>
          <p:cNvPr id="7" name="TextBox 6">
            <a:extLst>
              <a:ext uri="{FF2B5EF4-FFF2-40B4-BE49-F238E27FC236}">
                <a16:creationId xmlns:a16="http://schemas.microsoft.com/office/drawing/2014/main" id="{8FFA6E83-4BE7-488E-D083-C868FA4BC557}"/>
              </a:ext>
            </a:extLst>
          </p:cNvPr>
          <p:cNvSpPr txBox="1"/>
          <p:nvPr/>
        </p:nvSpPr>
        <p:spPr>
          <a:xfrm>
            <a:off x="4359778" y="4573221"/>
            <a:ext cx="3919473" cy="461665"/>
          </a:xfrm>
          <a:prstGeom prst="rect">
            <a:avLst/>
          </a:prstGeom>
          <a:noFill/>
        </p:spPr>
        <p:txBody>
          <a:bodyPr wrap="square" rtlCol="0">
            <a:spAutoFit/>
          </a:bodyPr>
          <a:lstStyle/>
          <a:p>
            <a:r>
              <a:rPr lang="en-US" sz="1200" i="1" dirty="0"/>
              <a:t>Low density slow moving “impurities” in a high-density medium of fast-moving light particles.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691818-66DA-F55E-982F-4133E41A68F4}"/>
                  </a:ext>
                </a:extLst>
              </p:cNvPr>
              <p:cNvSpPr txBox="1"/>
              <p:nvPr/>
            </p:nvSpPr>
            <p:spPr>
              <a:xfrm>
                <a:off x="2706988" y="4188648"/>
                <a:ext cx="1332613" cy="438390"/>
              </a:xfrm>
              <a:prstGeom prst="rect">
                <a:avLst/>
              </a:prstGeom>
              <a:noFill/>
            </p:spPr>
            <p:txBody>
              <a:bodyPr wrap="squar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i="1" kern="1200" smtClean="0">
                              <a:solidFill>
                                <a:prstClr val="black"/>
                              </a:solidFill>
                              <a:latin typeface="Cambria Math" panose="02040503050406030204" pitchFamily="18" charset="0"/>
                              <a:ea typeface="+mn-ea"/>
                              <a:cs typeface="+mn-cs"/>
                            </a:rPr>
                          </m:ctrlPr>
                        </m:sSubPr>
                        <m:e>
                          <m:r>
                            <a:rPr lang="en-US" i="1" kern="1200">
                              <a:solidFill>
                                <a:prstClr val="black"/>
                              </a:solidFill>
                              <a:latin typeface="Cambria Math" panose="02040503050406030204" pitchFamily="18" charset="0"/>
                              <a:ea typeface="+mn-ea"/>
                              <a:cs typeface="+mn-cs"/>
                            </a:rPr>
                            <m:t>𝑣</m:t>
                          </m:r>
                        </m:e>
                        <m:sub>
                          <m:r>
                            <a:rPr lang="en-US" b="0" i="1" kern="1200" smtClean="0">
                              <a:solidFill>
                                <a:prstClr val="black"/>
                              </a:solidFill>
                              <a:latin typeface="Cambria Math" panose="02040503050406030204" pitchFamily="18" charset="0"/>
                              <a:ea typeface="+mn-ea"/>
                              <a:cs typeface="+mn-cs"/>
                            </a:rPr>
                            <m:t>𝑖</m:t>
                          </m:r>
                        </m:sub>
                      </m:sSub>
                      <m:r>
                        <a:rPr lang="en-US" i="1" kern="1200">
                          <a:solidFill>
                            <a:prstClr val="black"/>
                          </a:solidFill>
                          <a:latin typeface="Cambria Math" panose="02040503050406030204" pitchFamily="18" charset="0"/>
                          <a:ea typeface="Cambria Math" panose="02040503050406030204" pitchFamily="18" charset="0"/>
                          <a:cs typeface="+mn-cs"/>
                        </a:rPr>
                        <m:t>≈ </m:t>
                      </m:r>
                      <m:rad>
                        <m:radPr>
                          <m:degHide m:val="on"/>
                          <m:ctrlPr>
                            <a:rPr lang="en-US" i="1" kern="1200">
                              <a:solidFill>
                                <a:prstClr val="black"/>
                              </a:solidFill>
                              <a:latin typeface="Cambria Math" panose="02040503050406030204" pitchFamily="18" charset="0"/>
                              <a:ea typeface="Cambria Math" panose="02040503050406030204" pitchFamily="18" charset="0"/>
                              <a:cs typeface="+mn-cs"/>
                            </a:rPr>
                          </m:ctrlPr>
                        </m:radPr>
                        <m:deg/>
                        <m:e>
                          <m:f>
                            <m:fPr>
                              <m:type m:val="skw"/>
                              <m:ctrlPr>
                                <a:rPr lang="en-US" i="1" kern="1200" smtClean="0">
                                  <a:solidFill>
                                    <a:prstClr val="black"/>
                                  </a:solidFill>
                                  <a:latin typeface="Cambria Math" panose="02040503050406030204" pitchFamily="18" charset="0"/>
                                  <a:ea typeface="Cambria Math" panose="02040503050406030204" pitchFamily="18" charset="0"/>
                                  <a:cs typeface="+mn-cs"/>
                                </a:rPr>
                              </m:ctrlPr>
                            </m:fPr>
                            <m:num>
                              <m:r>
                                <a:rPr lang="en-US" i="1" kern="1200">
                                  <a:solidFill>
                                    <a:prstClr val="black"/>
                                  </a:solidFill>
                                  <a:latin typeface="Cambria Math" panose="02040503050406030204" pitchFamily="18" charset="0"/>
                                  <a:ea typeface="Cambria Math" panose="02040503050406030204" pitchFamily="18" charset="0"/>
                                  <a:cs typeface="+mn-cs"/>
                                </a:rPr>
                                <m:t>2</m:t>
                              </m:r>
                              <m:r>
                                <a:rPr lang="en-US" i="1" kern="1200">
                                  <a:solidFill>
                                    <a:prstClr val="black"/>
                                  </a:solidFill>
                                  <a:latin typeface="Cambria Math" panose="02040503050406030204" pitchFamily="18" charset="0"/>
                                  <a:ea typeface="Cambria Math" panose="02040503050406030204" pitchFamily="18" charset="0"/>
                                  <a:cs typeface="+mn-cs"/>
                                </a:rPr>
                                <m:t>𝑇</m:t>
                              </m:r>
                            </m:num>
                            <m:den>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a:rPr lang="en-US" i="1" kern="1200">
                                      <a:solidFill>
                                        <a:prstClr val="black"/>
                                      </a:solidFill>
                                      <a:latin typeface="Cambria Math" panose="02040503050406030204" pitchFamily="18" charset="0"/>
                                      <a:ea typeface="Cambria Math" panose="02040503050406030204" pitchFamily="18" charset="0"/>
                                      <a:cs typeface="+mn-cs"/>
                                    </a:rPr>
                                    <m:t>𝑚</m:t>
                                  </m:r>
                                </m:e>
                                <m:sub>
                                  <m:r>
                                    <a:rPr lang="en-US" b="0" i="1" kern="1200" smtClean="0">
                                      <a:solidFill>
                                        <a:prstClr val="black"/>
                                      </a:solidFill>
                                      <a:latin typeface="Cambria Math" panose="02040503050406030204" pitchFamily="18" charset="0"/>
                                      <a:ea typeface="Cambria Math" panose="02040503050406030204" pitchFamily="18" charset="0"/>
                                      <a:cs typeface="+mn-cs"/>
                                    </a:rPr>
                                    <m:t>𝑖</m:t>
                                  </m:r>
                                </m:sub>
                              </m:sSub>
                            </m:den>
                          </m:f>
                        </m:e>
                      </m:rad>
                    </m:oMath>
                  </m:oMathPara>
                </a14:m>
                <a:endParaRPr lang="en-US" sz="1200" kern="1200" dirty="0">
                  <a:solidFill>
                    <a:prstClr val="black"/>
                  </a:solidFill>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DC691818-66DA-F55E-982F-4133E41A68F4}"/>
                  </a:ext>
                </a:extLst>
              </p:cNvPr>
              <p:cNvSpPr txBox="1">
                <a:spLocks noRot="1" noChangeAspect="1" noMove="1" noResize="1" noEditPoints="1" noAdjustHandles="1" noChangeArrowheads="1" noChangeShapeType="1" noTextEdit="1"/>
              </p:cNvSpPr>
              <p:nvPr/>
            </p:nvSpPr>
            <p:spPr>
              <a:xfrm>
                <a:off x="2706988" y="4188648"/>
                <a:ext cx="1332613" cy="438390"/>
              </a:xfrm>
              <a:prstGeom prst="rect">
                <a:avLst/>
              </a:prstGeom>
              <a:blipFill>
                <a:blip r:embed="rId11"/>
                <a:stretch>
                  <a:fillRect t="-79167" r="-26484" b="-143056"/>
                </a:stretch>
              </a:blipFill>
            </p:spPr>
            <p:txBody>
              <a:bodyPr/>
              <a:lstStyle/>
              <a:p>
                <a:r>
                  <a:rPr lang="en-US">
                    <a:noFill/>
                  </a:rPr>
                  <a:t> </a:t>
                </a:r>
              </a:p>
            </p:txBody>
          </p:sp>
        </mc:Fallback>
      </mc:AlternateContent>
    </p:spTree>
    <p:extLst>
      <p:ext uri="{BB962C8B-B14F-4D97-AF65-F5344CB8AC3E}">
        <p14:creationId xmlns:p14="http://schemas.microsoft.com/office/powerpoint/2010/main" val="1253101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4" name="Google Shape;254;p36"/>
              <p:cNvSpPr txBox="1"/>
              <p:nvPr/>
            </p:nvSpPr>
            <p:spPr>
              <a:xfrm>
                <a:off x="-327483" y="799237"/>
                <a:ext cx="9418320" cy="4299224"/>
              </a:xfrm>
              <a:prstGeom prst="rect">
                <a:avLst/>
              </a:prstGeom>
              <a:noFill/>
              <a:ln>
                <a:noFill/>
              </a:ln>
            </p:spPr>
            <p:txBody>
              <a:bodyPr spcFirstLastPara="1" wrap="square" lIns="91425" tIns="91425" rIns="91425" bIns="91425" anchor="t" anchorCtr="0">
                <a:spAutoFit/>
              </a:bodyPr>
              <a:lstStyle/>
              <a:p>
                <a:pPr marL="590536" lvl="1" defTabSz="685800">
                  <a:lnSpc>
                    <a:spcPct val="115000"/>
                  </a:lnSpc>
                  <a:buClrTx/>
                  <a:buSzPts val="1500"/>
                </a:pPr>
                <a:r>
                  <a:rPr lang="en-US" sz="2100" kern="1200" dirty="0">
                    <a:solidFill>
                      <a:prstClr val="black"/>
                    </a:solidFill>
                    <a:latin typeface="Calibri" panose="020F0502020204030204"/>
                    <a:ea typeface="+mn-ea"/>
                    <a:cs typeface="+mn-cs"/>
                  </a:rPr>
                  <a:t>Once the polarization tensor is found fields in the plasma can be found through the </a:t>
                </a:r>
                <a:r>
                  <a:rPr lang="en-US" sz="2100" b="1" kern="1200" dirty="0">
                    <a:solidFill>
                      <a:prstClr val="black"/>
                    </a:solidFill>
                    <a:latin typeface="Calibri" panose="020F0502020204030204"/>
                    <a:ea typeface="+mn-ea"/>
                    <a:cs typeface="+mn-cs"/>
                  </a:rPr>
                  <a:t>linear response relation.</a:t>
                </a:r>
              </a:p>
              <a:p>
                <a:pPr marL="590536" lvl="1" defTabSz="685800">
                  <a:lnSpc>
                    <a:spcPct val="115000"/>
                  </a:lnSpc>
                  <a:buClrTx/>
                  <a:buSzPts val="1500"/>
                </a:pPr>
                <a:endParaRPr lang="en-US" sz="2100" b="1" kern="1200" dirty="0">
                  <a:solidFill>
                    <a:prstClr val="black"/>
                  </a:solidFill>
                  <a:latin typeface="Calibri" panose="020F0502020204030204"/>
                  <a:ea typeface="+mn-ea"/>
                  <a:cs typeface="+mn-cs"/>
                </a:endParaRPr>
              </a:p>
              <a:p>
                <a:pPr marL="590536" lvl="1" defTabSz="685800">
                  <a:lnSpc>
                    <a:spcPct val="115000"/>
                  </a:lnSpc>
                  <a:buClrTx/>
                  <a:buSzPts val="1500"/>
                </a:pPr>
                <a:endParaRPr lang="en-US" sz="2100" b="1" kern="1200" dirty="0">
                  <a:solidFill>
                    <a:prstClr val="black"/>
                  </a:solidFill>
                  <a:latin typeface="Calibri" panose="020F0502020204030204"/>
                  <a:ea typeface="+mn-ea"/>
                  <a:cs typeface="+mn-cs"/>
                </a:endParaRPr>
              </a:p>
              <a:p>
                <a:pPr marL="590536" lvl="1" defTabSz="685800">
                  <a:lnSpc>
                    <a:spcPct val="115000"/>
                  </a:lnSpc>
                  <a:buClrTx/>
                  <a:buSzPts val="1500"/>
                </a:pPr>
                <a:endParaRPr lang="en-US" sz="1050" b="1" kern="1200" dirty="0">
                  <a:solidFill>
                    <a:prstClr val="black"/>
                  </a:solidFill>
                  <a:latin typeface="Calibri" panose="020F0502020204030204"/>
                  <a:ea typeface="+mn-ea"/>
                  <a:cs typeface="+mn-cs"/>
                </a:endParaRPr>
              </a:p>
              <a:p>
                <a:pPr marL="590536" lvl="1" defTabSz="685800">
                  <a:lnSpc>
                    <a:spcPct val="115000"/>
                  </a:lnSpc>
                  <a:buClrTx/>
                  <a:buSzPts val="1500"/>
                </a:pPr>
                <a:r>
                  <a:rPr lang="en-US" sz="2100" kern="1200" dirty="0">
                    <a:solidFill>
                      <a:prstClr val="black"/>
                    </a:solidFill>
                    <a:latin typeface="Calibri" panose="020F0502020204030204"/>
                    <a:ea typeface="+mn-ea"/>
                    <a:cs typeface="+mn-cs"/>
                  </a:rPr>
                  <a:t>If one iterative solves for the total field one finds the series expansion in of the self consistent field in </a:t>
                </a:r>
                <a14:m>
                  <m:oMath xmlns:m="http://schemas.openxmlformats.org/officeDocument/2006/math">
                    <m:r>
                      <m:rPr>
                        <m:sty m:val="p"/>
                      </m:rPr>
                      <a:rPr lang="en-US" sz="2100" b="0" i="1" kern="1200" smtClean="0">
                        <a:solidFill>
                          <a:prstClr val="black"/>
                        </a:solidFill>
                        <a:latin typeface="Cambria Math" panose="02040503050406030204" pitchFamily="18" charset="0"/>
                        <a:ea typeface="+mn-ea"/>
                        <a:cs typeface="+mn-cs"/>
                      </a:rPr>
                      <m:t>Π</m:t>
                    </m:r>
                  </m:oMath>
                </a14:m>
                <a:endParaRPr lang="en-US" sz="2100" b="0" kern="1200" dirty="0">
                  <a:solidFill>
                    <a:prstClr val="black"/>
                  </a:solidFill>
                  <a:latin typeface="Calibri" panose="020F0502020204030204"/>
                  <a:ea typeface="+mn-ea"/>
                  <a:cs typeface="+mn-cs"/>
                </a:endParaRPr>
              </a:p>
              <a:p>
                <a:pPr marL="590536" lvl="1" defTabSz="685800">
                  <a:lnSpc>
                    <a:spcPct val="115000"/>
                  </a:lnSpc>
                  <a:buClrTx/>
                  <a:buSzPts val="1500"/>
                </a:pPr>
                <a:endParaRPr lang="en-US" sz="2100" kern="1200" dirty="0">
                  <a:solidFill>
                    <a:prstClr val="black"/>
                  </a:solidFill>
                  <a:latin typeface="Calibri" panose="020F0502020204030204"/>
                  <a:ea typeface="+mn-ea"/>
                  <a:cs typeface="+mn-cs"/>
                </a:endParaRPr>
              </a:p>
              <a:p>
                <a:pPr marL="590536" lvl="1" defTabSz="685800">
                  <a:lnSpc>
                    <a:spcPct val="115000"/>
                  </a:lnSpc>
                  <a:buClrTx/>
                  <a:buSzPts val="1500"/>
                </a:pPr>
                <a:endParaRPr lang="en-US" sz="2100" b="0" kern="1200" dirty="0">
                  <a:solidFill>
                    <a:prstClr val="black"/>
                  </a:solidFill>
                  <a:latin typeface="Calibri" panose="020F0502020204030204"/>
                  <a:ea typeface="+mn-ea"/>
                  <a:cs typeface="+mn-cs"/>
                </a:endParaRPr>
              </a:p>
              <a:p>
                <a:pPr marL="590536" lvl="1" defTabSz="685800">
                  <a:lnSpc>
                    <a:spcPct val="115000"/>
                  </a:lnSpc>
                  <a:buClrTx/>
                  <a:buSzPts val="1500"/>
                </a:pPr>
                <a:endParaRPr lang="en-US" sz="1800" kern="1200" dirty="0">
                  <a:solidFill>
                    <a:prstClr val="black"/>
                  </a:solidFill>
                  <a:latin typeface="Calibri" panose="020F0502020204030204"/>
                  <a:ea typeface="+mn-ea"/>
                  <a:cs typeface="+mn-cs"/>
                </a:endParaRPr>
              </a:p>
              <a:p>
                <a:pPr marL="590536" lvl="1" defTabSz="685800">
                  <a:lnSpc>
                    <a:spcPct val="115000"/>
                  </a:lnSpc>
                  <a:buClrTx/>
                  <a:buSzPts val="1500"/>
                </a:pPr>
                <a:r>
                  <a:rPr lang="en-US" sz="1800" b="0" kern="1200" dirty="0">
                    <a:solidFill>
                      <a:prstClr val="black"/>
                    </a:solidFill>
                    <a:latin typeface="Calibri" panose="020F0502020204030204"/>
                    <a:ea typeface="+mn-ea"/>
                    <a:cs typeface="+mn-cs"/>
                  </a:rPr>
                  <a:t>The first term n = 0 is the Coulomb field in empty space, and higher-order terms describe the back-reaction of the induced current on the external field.</a:t>
                </a:r>
              </a:p>
            </p:txBody>
          </p:sp>
        </mc:Choice>
        <mc:Fallback xmlns="">
          <p:sp>
            <p:nvSpPr>
              <p:cNvPr id="254" name="Google Shape;254;p36"/>
              <p:cNvSpPr txBox="1">
                <a:spLocks noRot="1" noChangeAspect="1" noMove="1" noResize="1" noEditPoints="1" noAdjustHandles="1" noChangeArrowheads="1" noChangeShapeType="1" noTextEdit="1"/>
              </p:cNvSpPr>
              <p:nvPr/>
            </p:nvSpPr>
            <p:spPr>
              <a:xfrm>
                <a:off x="-327483" y="799237"/>
                <a:ext cx="9418320" cy="4299224"/>
              </a:xfrm>
              <a:prstGeom prst="rect">
                <a:avLst/>
              </a:prstGeom>
              <a:blipFill>
                <a:blip r:embed="rId3"/>
                <a:stretch>
                  <a:fillRect r="-906"/>
                </a:stretch>
              </a:blipFill>
              <a:ln>
                <a:noFill/>
              </a:ln>
            </p:spPr>
            <p:txBody>
              <a:bodyPr/>
              <a:lstStyle/>
              <a:p>
                <a:r>
                  <a:rPr lang="en-US">
                    <a:noFill/>
                  </a:rPr>
                  <a:t> </a:t>
                </a:r>
              </a:p>
            </p:txBody>
          </p:sp>
        </mc:Fallback>
      </mc:AlternateContent>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80</a:t>
            </a:fld>
            <a:endParaRPr kern="1200" dirty="0">
              <a:solidFill>
                <a:srgbClr val="44546A"/>
              </a:solidFill>
            </a:endParaRPr>
          </a:p>
        </p:txBody>
      </p:sp>
      <p:pic>
        <p:nvPicPr>
          <p:cNvPr id="4" name="Picture 4" descr="equation">
            <a:extLst>
              <a:ext uri="{FF2B5EF4-FFF2-40B4-BE49-F238E27FC236}">
                <a16:creationId xmlns:a16="http://schemas.microsoft.com/office/drawing/2014/main" id="{9C255B1E-38D7-B1E8-6B61-B60EDCAD4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589" y="1704438"/>
            <a:ext cx="3853118" cy="3948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5E52D1-E5C0-2B79-BCE7-BE437A33D3C6}"/>
              </a:ext>
            </a:extLst>
          </p:cNvPr>
          <p:cNvSpPr txBox="1"/>
          <p:nvPr/>
        </p:nvSpPr>
        <p:spPr>
          <a:xfrm>
            <a:off x="842392" y="2230620"/>
            <a:ext cx="2218877" cy="323165"/>
          </a:xfrm>
          <a:prstGeom prst="rect">
            <a:avLst/>
          </a:prstGeom>
          <a:noFill/>
        </p:spPr>
        <p:txBody>
          <a:bodyPr wrap="none" rtlCol="0">
            <a:spAutoFit/>
          </a:bodyPr>
          <a:lstStyle/>
          <a:p>
            <a:pPr defTabSz="685800">
              <a:buClrTx/>
            </a:pPr>
            <a:r>
              <a:rPr lang="en-US" sz="1500" i="1" kern="1200" dirty="0">
                <a:solidFill>
                  <a:prstClr val="black"/>
                </a:solidFill>
                <a:latin typeface="Calibri" panose="020F0502020204030204"/>
                <a:ea typeface="+mn-ea"/>
                <a:cs typeface="+mn-cs"/>
              </a:rPr>
              <a:t>“Linear response relation”</a:t>
            </a:r>
          </a:p>
        </p:txBody>
      </p:sp>
      <p:sp>
        <p:nvSpPr>
          <p:cNvPr id="8" name="TextBox 7">
            <a:extLst>
              <a:ext uri="{FF2B5EF4-FFF2-40B4-BE49-F238E27FC236}">
                <a16:creationId xmlns:a16="http://schemas.microsoft.com/office/drawing/2014/main" id="{65A368BA-D55A-88DE-0579-8468C0A53937}"/>
              </a:ext>
            </a:extLst>
          </p:cNvPr>
          <p:cNvSpPr txBox="1"/>
          <p:nvPr/>
        </p:nvSpPr>
        <p:spPr>
          <a:xfrm>
            <a:off x="5195144" y="2145640"/>
            <a:ext cx="1940403" cy="323165"/>
          </a:xfrm>
          <a:prstGeom prst="rect">
            <a:avLst/>
          </a:prstGeom>
          <a:noFill/>
        </p:spPr>
        <p:txBody>
          <a:bodyPr wrap="none" rtlCol="0">
            <a:spAutoFit/>
          </a:bodyPr>
          <a:lstStyle/>
          <a:p>
            <a:pPr defTabSz="685800">
              <a:buClrTx/>
            </a:pPr>
            <a:r>
              <a:rPr lang="en-US" sz="1500" i="1" kern="1200" dirty="0">
                <a:solidFill>
                  <a:prstClr val="black"/>
                </a:solidFill>
                <a:latin typeface="Calibri" panose="020F0502020204030204"/>
                <a:ea typeface="+mn-ea"/>
                <a:cs typeface="+mn-cs"/>
              </a:rPr>
              <a:t>“Maxwell’s equations”</a:t>
            </a:r>
          </a:p>
        </p:txBody>
      </p:sp>
      <p:sp>
        <p:nvSpPr>
          <p:cNvPr id="18" name="TextBox 17">
            <a:extLst>
              <a:ext uri="{FF2B5EF4-FFF2-40B4-BE49-F238E27FC236}">
                <a16:creationId xmlns:a16="http://schemas.microsoft.com/office/drawing/2014/main" id="{A57B6598-0688-EE5A-4B7B-3C760E7D5867}"/>
              </a:ext>
            </a:extLst>
          </p:cNvPr>
          <p:cNvSpPr txBox="1"/>
          <p:nvPr/>
        </p:nvSpPr>
        <p:spPr>
          <a:xfrm>
            <a:off x="213170" y="304339"/>
            <a:ext cx="4888839" cy="507831"/>
          </a:xfrm>
          <a:prstGeom prst="rect">
            <a:avLst/>
          </a:prstGeom>
          <a:noFill/>
        </p:spPr>
        <p:txBody>
          <a:bodyPr wrap="none" rtlCol="0">
            <a:spAutoFit/>
          </a:bodyPr>
          <a:lstStyle/>
          <a:p>
            <a:pPr defTabSz="685800">
              <a:buClrTx/>
            </a:pPr>
            <a:r>
              <a:rPr lang="en-US" sz="27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Polarization Response Expansion</a:t>
            </a:r>
          </a:p>
        </p:txBody>
      </p:sp>
      <p:pic>
        <p:nvPicPr>
          <p:cNvPr id="13" name="Picture 12">
            <a:extLst>
              <a:ext uri="{FF2B5EF4-FFF2-40B4-BE49-F238E27FC236}">
                <a16:creationId xmlns:a16="http://schemas.microsoft.com/office/drawing/2014/main" id="{A689E918-E67B-7717-6D44-B466D7335747}"/>
              </a:ext>
            </a:extLst>
          </p:cNvPr>
          <p:cNvPicPr>
            <a:picLocks noChangeAspect="1"/>
          </p:cNvPicPr>
          <p:nvPr/>
        </p:nvPicPr>
        <p:blipFill>
          <a:blip r:embed="rId5"/>
          <a:stretch>
            <a:fillRect/>
          </a:stretch>
        </p:blipFill>
        <p:spPr>
          <a:xfrm>
            <a:off x="544773" y="1658080"/>
            <a:ext cx="2962644" cy="487560"/>
          </a:xfrm>
          <a:prstGeom prst="rect">
            <a:avLst/>
          </a:prstGeom>
        </p:spPr>
      </p:pic>
      <p:cxnSp>
        <p:nvCxnSpPr>
          <p:cNvPr id="16" name="Straight Connector 15">
            <a:extLst>
              <a:ext uri="{FF2B5EF4-FFF2-40B4-BE49-F238E27FC236}">
                <a16:creationId xmlns:a16="http://schemas.microsoft.com/office/drawing/2014/main" id="{B9DACA3C-323B-7C47-8C73-E35D92B2C5A4}"/>
              </a:ext>
            </a:extLst>
          </p:cNvPr>
          <p:cNvCxnSpPr/>
          <p:nvPr/>
        </p:nvCxnSpPr>
        <p:spPr>
          <a:xfrm>
            <a:off x="2562177" y="2192295"/>
            <a:ext cx="677677" cy="0"/>
          </a:xfrm>
          <a:prstGeom prst="line">
            <a:avLst/>
          </a:prstGeom>
        </p:spPr>
        <p:style>
          <a:lnRef idx="3">
            <a:schemeClr val="accent2"/>
          </a:lnRef>
          <a:fillRef idx="0">
            <a:schemeClr val="accent2"/>
          </a:fillRef>
          <a:effectRef idx="2">
            <a:schemeClr val="accent2"/>
          </a:effectRef>
          <a:fontRef idx="minor">
            <a:schemeClr val="tx1"/>
          </a:fontRef>
        </p:style>
      </p:cxnSp>
      <p:pic>
        <p:nvPicPr>
          <p:cNvPr id="20" name="Picture 19">
            <a:extLst>
              <a:ext uri="{FF2B5EF4-FFF2-40B4-BE49-F238E27FC236}">
                <a16:creationId xmlns:a16="http://schemas.microsoft.com/office/drawing/2014/main" id="{BE4832C2-172E-4762-D4AD-D324B4524C4F}"/>
              </a:ext>
            </a:extLst>
          </p:cNvPr>
          <p:cNvPicPr>
            <a:picLocks noChangeAspect="1"/>
          </p:cNvPicPr>
          <p:nvPr/>
        </p:nvPicPr>
        <p:blipFill rotWithShape="1">
          <a:blip r:embed="rId6"/>
          <a:srcRect b="44710"/>
          <a:stretch/>
        </p:blipFill>
        <p:spPr>
          <a:xfrm>
            <a:off x="544773" y="3331047"/>
            <a:ext cx="3634300" cy="823201"/>
          </a:xfrm>
          <a:prstGeom prst="rect">
            <a:avLst/>
          </a:prstGeom>
        </p:spPr>
      </p:pic>
      <p:pic>
        <p:nvPicPr>
          <p:cNvPr id="22" name="Picture 21">
            <a:extLst>
              <a:ext uri="{FF2B5EF4-FFF2-40B4-BE49-F238E27FC236}">
                <a16:creationId xmlns:a16="http://schemas.microsoft.com/office/drawing/2014/main" id="{C0E54829-D7F7-41AC-F199-5278D8C17D5C}"/>
              </a:ext>
            </a:extLst>
          </p:cNvPr>
          <p:cNvPicPr>
            <a:picLocks noChangeAspect="1"/>
          </p:cNvPicPr>
          <p:nvPr/>
        </p:nvPicPr>
        <p:blipFill rotWithShape="1">
          <a:blip r:embed="rId6"/>
          <a:srcRect t="56288"/>
          <a:stretch/>
        </p:blipFill>
        <p:spPr>
          <a:xfrm>
            <a:off x="4560661" y="3455087"/>
            <a:ext cx="3640750" cy="651980"/>
          </a:xfrm>
          <a:prstGeom prst="rect">
            <a:avLst/>
          </a:prstGeom>
        </p:spPr>
      </p:pic>
    </p:spTree>
    <p:extLst>
      <p:ext uri="{BB962C8B-B14F-4D97-AF65-F5344CB8AC3E}">
        <p14:creationId xmlns:p14="http://schemas.microsoft.com/office/powerpoint/2010/main" val="1586740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11" name="Picture 10">
            <a:extLst>
              <a:ext uri="{FF2B5EF4-FFF2-40B4-BE49-F238E27FC236}">
                <a16:creationId xmlns:a16="http://schemas.microsoft.com/office/drawing/2014/main" id="{711D55E6-DED9-45A6-2E77-D917902F78FC}"/>
              </a:ext>
            </a:extLst>
          </p:cNvPr>
          <p:cNvPicPr>
            <a:picLocks noChangeAspect="1"/>
          </p:cNvPicPr>
          <p:nvPr/>
        </p:nvPicPr>
        <p:blipFill>
          <a:blip r:embed="rId3"/>
          <a:stretch>
            <a:fillRect/>
          </a:stretch>
        </p:blipFill>
        <p:spPr>
          <a:xfrm>
            <a:off x="574963" y="1227758"/>
            <a:ext cx="4443846" cy="900572"/>
          </a:xfrm>
          <a:prstGeom prst="rect">
            <a:avLst/>
          </a:prstGeom>
        </p:spPr>
      </p:pic>
      <p:sp>
        <p:nvSpPr>
          <p:cNvPr id="414" name="Google Shape;414;p45"/>
          <p:cNvSpPr txBox="1"/>
          <p:nvPr/>
        </p:nvSpPr>
        <p:spPr>
          <a:xfrm>
            <a:off x="413904" y="577110"/>
            <a:ext cx="8615700" cy="1184909"/>
          </a:xfrm>
          <a:prstGeom prst="rect">
            <a:avLst/>
          </a:prstGeom>
          <a:noFill/>
          <a:ln>
            <a:noFill/>
          </a:ln>
        </p:spPr>
        <p:txBody>
          <a:bodyPr spcFirstLastPara="1" wrap="square" lIns="91425" tIns="91425" rIns="91425" bIns="91425" anchor="t" anchorCtr="0">
            <a:spAutoFit/>
          </a:bodyPr>
          <a:lstStyle/>
          <a:p>
            <a:pPr defTabSz="685800">
              <a:lnSpc>
                <a:spcPct val="150000"/>
              </a:lnSpc>
              <a:spcBef>
                <a:spcPts val="1200"/>
              </a:spcBef>
              <a:buClrTx/>
            </a:pPr>
            <a:endParaRPr lang="en-US" sz="1500" kern="1200" dirty="0">
              <a:solidFill>
                <a:srgbClr val="44546A"/>
              </a:solidFill>
              <a:latin typeface="Calibri" panose="020F0502020204030204"/>
              <a:ea typeface="+mn-ea"/>
              <a:cs typeface="+mn-cs"/>
            </a:endParaRPr>
          </a:p>
          <a:p>
            <a:pPr defTabSz="685800">
              <a:lnSpc>
                <a:spcPct val="150000"/>
              </a:lnSpc>
              <a:spcBef>
                <a:spcPts val="1200"/>
              </a:spcBef>
              <a:buClrTx/>
            </a:pPr>
            <a:endParaRPr sz="1500" kern="1200" dirty="0">
              <a:solidFill>
                <a:srgbClr val="44546A"/>
              </a:solidFill>
              <a:latin typeface="Calibri" panose="020F0502020204030204"/>
              <a:ea typeface="+mn-ea"/>
              <a:cs typeface="+mn-cs"/>
            </a:endParaRPr>
          </a:p>
        </p:txBody>
      </p:sp>
      <p:sp>
        <p:nvSpPr>
          <p:cNvPr id="7" name="TextBox 6">
            <a:extLst>
              <a:ext uri="{FF2B5EF4-FFF2-40B4-BE49-F238E27FC236}">
                <a16:creationId xmlns:a16="http://schemas.microsoft.com/office/drawing/2014/main" id="{23D02638-BA54-9237-50F3-0588FC8F01A9}"/>
              </a:ext>
            </a:extLst>
          </p:cNvPr>
          <p:cNvSpPr txBox="1"/>
          <p:nvPr/>
        </p:nvSpPr>
        <p:spPr>
          <a:xfrm>
            <a:off x="464128" y="839654"/>
            <a:ext cx="7325591" cy="646331"/>
          </a:xfrm>
          <a:prstGeom prst="rect">
            <a:avLst/>
          </a:prstGeom>
          <a:noFill/>
        </p:spPr>
        <p:txBody>
          <a:bodyPr wrap="square" rtlCol="0">
            <a:spAutoFit/>
          </a:bodyPr>
          <a:lstStyle/>
          <a:p>
            <a:pPr defTabSz="685800">
              <a:buClrTx/>
            </a:pPr>
            <a:r>
              <a:rPr lang="en-US" sz="1800" kern="1200" dirty="0">
                <a:solidFill>
                  <a:prstClr val="black"/>
                </a:solidFill>
                <a:latin typeface="Calibri" panose="020F0502020204030204"/>
                <a:ea typeface="+mn-ea"/>
                <a:cs typeface="+mn-cs"/>
              </a:rPr>
              <a:t>The </a:t>
            </a:r>
            <a:r>
              <a:rPr lang="en-US" sz="1800" b="1" kern="1200" dirty="0">
                <a:solidFill>
                  <a:prstClr val="black"/>
                </a:solidFill>
                <a:latin typeface="Calibri" panose="020F0502020204030204"/>
                <a:ea typeface="+mn-ea"/>
                <a:cs typeface="+mn-cs"/>
              </a:rPr>
              <a:t>self-consistent potential </a:t>
            </a:r>
            <a:r>
              <a:rPr lang="en-US" sz="1800" kern="1200" dirty="0">
                <a:solidFill>
                  <a:prstClr val="black"/>
                </a:solidFill>
                <a:latin typeface="Calibri" panose="020F0502020204030204"/>
                <a:ea typeface="+mn-ea"/>
                <a:cs typeface="+mn-cs"/>
              </a:rPr>
              <a:t>is found by Fourier transforming its momentum space relation</a:t>
            </a:r>
          </a:p>
        </p:txBody>
      </p:sp>
      <p:pic>
        <p:nvPicPr>
          <p:cNvPr id="13" name="Picture 12">
            <a:extLst>
              <a:ext uri="{FF2B5EF4-FFF2-40B4-BE49-F238E27FC236}">
                <a16:creationId xmlns:a16="http://schemas.microsoft.com/office/drawing/2014/main" id="{88F7C380-16EF-5F8D-02F1-732747412672}"/>
              </a:ext>
            </a:extLst>
          </p:cNvPr>
          <p:cNvPicPr>
            <a:picLocks noChangeAspect="1"/>
          </p:cNvPicPr>
          <p:nvPr/>
        </p:nvPicPr>
        <p:blipFill>
          <a:blip r:embed="rId4"/>
          <a:stretch>
            <a:fillRect/>
          </a:stretch>
        </p:blipFill>
        <p:spPr>
          <a:xfrm>
            <a:off x="5940137" y="1196073"/>
            <a:ext cx="2321843" cy="735911"/>
          </a:xfrm>
          <a:prstGeom prst="rect">
            <a:avLst/>
          </a:prstGeom>
        </p:spPr>
      </p:pic>
      <p:sp>
        <p:nvSpPr>
          <p:cNvPr id="14" name="TextBox 13">
            <a:extLst>
              <a:ext uri="{FF2B5EF4-FFF2-40B4-BE49-F238E27FC236}">
                <a16:creationId xmlns:a16="http://schemas.microsoft.com/office/drawing/2014/main" id="{48CB8DC8-CCF4-1A84-B809-57F0D5DF0D18}"/>
              </a:ext>
            </a:extLst>
          </p:cNvPr>
          <p:cNvSpPr txBox="1"/>
          <p:nvPr/>
        </p:nvSpPr>
        <p:spPr>
          <a:xfrm>
            <a:off x="5129646" y="1436122"/>
            <a:ext cx="810491" cy="369332"/>
          </a:xfrm>
          <a:prstGeom prst="rect">
            <a:avLst/>
          </a:prstGeom>
          <a:noFill/>
        </p:spPr>
        <p:txBody>
          <a:bodyPr wrap="square" rtlCol="0">
            <a:spAutoFit/>
          </a:bodyPr>
          <a:lstStyle/>
          <a:p>
            <a:pPr defTabSz="685800">
              <a:buClrTx/>
            </a:pPr>
            <a:r>
              <a:rPr lang="en-US" sz="1800" kern="1200" dirty="0">
                <a:solidFill>
                  <a:prstClr val="black"/>
                </a:solidFill>
                <a:latin typeface="Calibri" panose="020F0502020204030204"/>
                <a:ea typeface="+mn-ea"/>
                <a:cs typeface="+mn-cs"/>
              </a:rPr>
              <a:t>where</a:t>
            </a:r>
          </a:p>
        </p:txBody>
      </p:sp>
      <p:sp>
        <p:nvSpPr>
          <p:cNvPr id="17" name="TextBox 16">
            <a:extLst>
              <a:ext uri="{FF2B5EF4-FFF2-40B4-BE49-F238E27FC236}">
                <a16:creationId xmlns:a16="http://schemas.microsoft.com/office/drawing/2014/main" id="{754945B5-8834-18F3-1F63-6874769D7D3C}"/>
              </a:ext>
            </a:extLst>
          </p:cNvPr>
          <p:cNvSpPr txBox="1"/>
          <p:nvPr/>
        </p:nvSpPr>
        <p:spPr>
          <a:xfrm>
            <a:off x="498765" y="2178628"/>
            <a:ext cx="4696691" cy="369332"/>
          </a:xfrm>
          <a:prstGeom prst="rect">
            <a:avLst/>
          </a:prstGeom>
          <a:noFill/>
        </p:spPr>
        <p:txBody>
          <a:bodyPr wrap="square" rtlCol="0">
            <a:spAutoFit/>
          </a:bodyPr>
          <a:lstStyle/>
          <a:p>
            <a:pPr defTabSz="685800">
              <a:buClrTx/>
            </a:pPr>
            <a:r>
              <a:rPr lang="en-US" sz="1800" kern="1200" dirty="0">
                <a:solidFill>
                  <a:prstClr val="black"/>
                </a:solidFill>
                <a:latin typeface="Calibri" panose="020F0502020204030204"/>
                <a:ea typeface="+mn-ea"/>
                <a:cs typeface="+mn-cs"/>
              </a:rPr>
              <a:t>For                     we prescribe a </a:t>
            </a:r>
            <a:r>
              <a:rPr lang="en-US" sz="1800" b="1" kern="1200" dirty="0">
                <a:solidFill>
                  <a:prstClr val="black"/>
                </a:solidFill>
                <a:latin typeface="Calibri" panose="020F0502020204030204"/>
                <a:ea typeface="+mn-ea"/>
                <a:cs typeface="+mn-cs"/>
              </a:rPr>
              <a:t>moving</a:t>
            </a:r>
            <a:r>
              <a:rPr lang="en-US" sz="1800" kern="1200" dirty="0">
                <a:solidFill>
                  <a:prstClr val="black"/>
                </a:solidFill>
                <a:latin typeface="Calibri" panose="020F0502020204030204"/>
                <a:ea typeface="+mn-ea"/>
                <a:cs typeface="+mn-cs"/>
              </a:rPr>
              <a:t> gaussian</a:t>
            </a:r>
          </a:p>
        </p:txBody>
      </p:sp>
      <p:pic>
        <p:nvPicPr>
          <p:cNvPr id="18" name="Picture 17">
            <a:extLst>
              <a:ext uri="{FF2B5EF4-FFF2-40B4-BE49-F238E27FC236}">
                <a16:creationId xmlns:a16="http://schemas.microsoft.com/office/drawing/2014/main" id="{9D356A1B-6E28-9145-CECB-166BE80F0463}"/>
              </a:ext>
            </a:extLst>
          </p:cNvPr>
          <p:cNvPicPr>
            <a:picLocks noChangeAspect="1"/>
          </p:cNvPicPr>
          <p:nvPr/>
        </p:nvPicPr>
        <p:blipFill rotWithShape="1">
          <a:blip r:embed="rId3"/>
          <a:srcRect l="67966" t="17253" r="10522" b="53570"/>
          <a:stretch/>
        </p:blipFill>
        <p:spPr>
          <a:xfrm>
            <a:off x="924790" y="2178628"/>
            <a:ext cx="955963" cy="262757"/>
          </a:xfrm>
          <a:prstGeom prst="rect">
            <a:avLst/>
          </a:prstGeom>
        </p:spPr>
      </p:pic>
      <p:cxnSp>
        <p:nvCxnSpPr>
          <p:cNvPr id="28" name="Straight Arrow Connector 27">
            <a:extLst>
              <a:ext uri="{FF2B5EF4-FFF2-40B4-BE49-F238E27FC236}">
                <a16:creationId xmlns:a16="http://schemas.microsoft.com/office/drawing/2014/main" id="{F4219535-1CF4-C994-2268-F406AA5B93CF}"/>
              </a:ext>
            </a:extLst>
          </p:cNvPr>
          <p:cNvCxnSpPr>
            <a:cxnSpLocks/>
          </p:cNvCxnSpPr>
          <p:nvPr/>
        </p:nvCxnSpPr>
        <p:spPr>
          <a:xfrm flipH="1" flipV="1">
            <a:off x="5463063" y="3011033"/>
            <a:ext cx="861973" cy="127068"/>
          </a:xfrm>
          <a:prstGeom prst="straightConnector1">
            <a:avLst/>
          </a:prstGeom>
          <a:ln w="285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 name="Picture 2">
            <a:extLst>
              <a:ext uri="{FF2B5EF4-FFF2-40B4-BE49-F238E27FC236}">
                <a16:creationId xmlns:a16="http://schemas.microsoft.com/office/drawing/2014/main" id="{A6D7BB57-E5AF-1ABD-92DB-16358279C58E}"/>
              </a:ext>
            </a:extLst>
          </p:cNvPr>
          <p:cNvPicPr>
            <a:picLocks noChangeAspect="1"/>
          </p:cNvPicPr>
          <p:nvPr/>
        </p:nvPicPr>
        <p:blipFill>
          <a:blip r:embed="rId5"/>
          <a:stretch>
            <a:fillRect/>
          </a:stretch>
        </p:blipFill>
        <p:spPr>
          <a:xfrm>
            <a:off x="574963" y="2571751"/>
            <a:ext cx="4673459" cy="56635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011DA5E-E79E-1DB8-FD20-9482AD9D3E90}"/>
                  </a:ext>
                </a:extLst>
              </p:cNvPr>
              <p:cNvSpPr txBox="1"/>
              <p:nvPr/>
            </p:nvSpPr>
            <p:spPr>
              <a:xfrm>
                <a:off x="6482639" y="2752957"/>
                <a:ext cx="1945341" cy="818366"/>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sz="1800" i="1" kern="1200">
                              <a:solidFill>
                                <a:prstClr val="black"/>
                              </a:solidFill>
                              <a:latin typeface="Cambria Math" panose="02040503050406030204" pitchFamily="18" charset="0"/>
                              <a:ea typeface="+mn-ea"/>
                              <a:cs typeface="+mn-cs"/>
                            </a:rPr>
                          </m:ctrlPr>
                        </m:sSubPr>
                        <m:e>
                          <m:r>
                            <a:rPr lang="en-US" sz="1800" i="1" kern="1200">
                              <a:solidFill>
                                <a:prstClr val="black"/>
                              </a:solidFill>
                              <a:latin typeface="Cambria Math" panose="02040503050406030204" pitchFamily="18" charset="0"/>
                              <a:ea typeface="Cambria Math" panose="02040503050406030204" pitchFamily="18" charset="0"/>
                              <a:cs typeface="+mn-cs"/>
                            </a:rPr>
                            <m:t>𝛽</m:t>
                          </m:r>
                        </m:e>
                        <m:sub>
                          <m:r>
                            <a:rPr lang="en-US" sz="1800" i="1" kern="1200">
                              <a:solidFill>
                                <a:prstClr val="black"/>
                              </a:solidFill>
                              <a:latin typeface="Cambria Math" panose="02040503050406030204" pitchFamily="18" charset="0"/>
                              <a:ea typeface="+mn-ea"/>
                              <a:cs typeface="+mn-cs"/>
                            </a:rPr>
                            <m:t>𝑁</m:t>
                          </m:r>
                        </m:sub>
                      </m:sSub>
                      <m:r>
                        <a:rPr lang="en-US" sz="1800" i="1" kern="1200">
                          <a:solidFill>
                            <a:prstClr val="black"/>
                          </a:solidFill>
                          <a:latin typeface="Cambria Math" panose="02040503050406030204" pitchFamily="18" charset="0"/>
                          <a:ea typeface="+mn-ea"/>
                          <a:cs typeface="+mn-cs"/>
                        </a:rPr>
                        <m:t>=</m:t>
                      </m:r>
                      <m:f>
                        <m:fPr>
                          <m:type m:val="skw"/>
                          <m:ctrlPr>
                            <a:rPr lang="en-US" sz="1800" i="1" kern="1200">
                              <a:solidFill>
                                <a:prstClr val="black"/>
                              </a:solidFill>
                              <a:latin typeface="Cambria Math" panose="02040503050406030204" pitchFamily="18" charset="0"/>
                              <a:ea typeface="+mn-ea"/>
                              <a:cs typeface="+mn-cs"/>
                            </a:rPr>
                          </m:ctrlPr>
                        </m:fPr>
                        <m:num>
                          <m:sSub>
                            <m:sSubPr>
                              <m:ctrlPr>
                                <a:rPr lang="en-US" sz="1800" i="1" kern="1200">
                                  <a:solidFill>
                                    <a:prstClr val="black"/>
                                  </a:solidFill>
                                  <a:latin typeface="Cambria Math" panose="02040503050406030204" pitchFamily="18" charset="0"/>
                                  <a:ea typeface="+mn-ea"/>
                                  <a:cs typeface="+mn-cs"/>
                                </a:rPr>
                              </m:ctrlPr>
                            </m:sSubPr>
                            <m:e>
                              <m:r>
                                <a:rPr lang="en-US" sz="1800" i="1" kern="1200">
                                  <a:solidFill>
                                    <a:prstClr val="black"/>
                                  </a:solidFill>
                                  <a:latin typeface="Cambria Math" panose="02040503050406030204" pitchFamily="18" charset="0"/>
                                  <a:ea typeface="+mn-ea"/>
                                  <a:cs typeface="+mn-cs"/>
                                </a:rPr>
                                <m:t>𝑣</m:t>
                              </m:r>
                            </m:e>
                            <m:sub>
                              <m:r>
                                <a:rPr lang="en-US" sz="1800" i="1" kern="1200">
                                  <a:solidFill>
                                    <a:prstClr val="black"/>
                                  </a:solidFill>
                                  <a:latin typeface="Cambria Math" panose="02040503050406030204" pitchFamily="18" charset="0"/>
                                  <a:ea typeface="+mn-ea"/>
                                  <a:cs typeface="+mn-cs"/>
                                </a:rPr>
                                <m:t>𝑁</m:t>
                              </m:r>
                            </m:sub>
                          </m:sSub>
                        </m:num>
                        <m:den>
                          <m:r>
                            <a:rPr lang="en-US" sz="1800" i="1" kern="1200">
                              <a:solidFill>
                                <a:prstClr val="black"/>
                              </a:solidFill>
                              <a:latin typeface="Cambria Math" panose="02040503050406030204" pitchFamily="18" charset="0"/>
                              <a:ea typeface="+mn-ea"/>
                              <a:cs typeface="+mn-cs"/>
                            </a:rPr>
                            <m:t>𝑐</m:t>
                          </m:r>
                        </m:den>
                      </m:f>
                      <m:r>
                        <a:rPr lang="en-US" sz="1800" i="1" kern="1200">
                          <a:solidFill>
                            <a:prstClr val="black"/>
                          </a:solidFill>
                          <a:latin typeface="Cambria Math" panose="02040503050406030204" pitchFamily="18" charset="0"/>
                          <a:ea typeface="Cambria Math" panose="02040503050406030204" pitchFamily="18" charset="0"/>
                          <a:cs typeface="+mn-cs"/>
                        </a:rPr>
                        <m:t>≈ </m:t>
                      </m:r>
                      <m:rad>
                        <m:radPr>
                          <m:degHide m:val="on"/>
                          <m:ctrlPr>
                            <a:rPr lang="en-US" sz="1800" i="1" kern="1200">
                              <a:solidFill>
                                <a:prstClr val="black"/>
                              </a:solidFill>
                              <a:latin typeface="Cambria Math" panose="02040503050406030204" pitchFamily="18" charset="0"/>
                              <a:ea typeface="Cambria Math" panose="02040503050406030204" pitchFamily="18" charset="0"/>
                              <a:cs typeface="+mn-cs"/>
                            </a:rPr>
                          </m:ctrlPr>
                        </m:radPr>
                        <m:deg/>
                        <m:e>
                          <m:f>
                            <m:fPr>
                              <m:ctrlPr>
                                <a:rPr lang="en-US" sz="1800" i="1" kern="1200">
                                  <a:solidFill>
                                    <a:prstClr val="black"/>
                                  </a:solidFill>
                                  <a:latin typeface="Cambria Math" panose="02040503050406030204" pitchFamily="18" charset="0"/>
                                  <a:ea typeface="Cambria Math" panose="02040503050406030204" pitchFamily="18" charset="0"/>
                                  <a:cs typeface="+mn-cs"/>
                                </a:rPr>
                              </m:ctrlPr>
                            </m:fPr>
                            <m:num>
                              <m:r>
                                <a:rPr lang="en-US" sz="1800" i="1" kern="1200">
                                  <a:solidFill>
                                    <a:prstClr val="black"/>
                                  </a:solidFill>
                                  <a:latin typeface="Cambria Math" panose="02040503050406030204" pitchFamily="18" charset="0"/>
                                  <a:ea typeface="Cambria Math" panose="02040503050406030204" pitchFamily="18" charset="0"/>
                                  <a:cs typeface="+mn-cs"/>
                                </a:rPr>
                                <m:t>2</m:t>
                              </m:r>
                              <m:r>
                                <a:rPr lang="en-US" sz="1800" i="1" kern="1200">
                                  <a:solidFill>
                                    <a:prstClr val="black"/>
                                  </a:solidFill>
                                  <a:latin typeface="Cambria Math" panose="02040503050406030204" pitchFamily="18" charset="0"/>
                                  <a:ea typeface="Cambria Math" panose="02040503050406030204" pitchFamily="18" charset="0"/>
                                  <a:cs typeface="+mn-cs"/>
                                </a:rPr>
                                <m:t>𝑇</m:t>
                              </m:r>
                            </m:num>
                            <m:den>
                              <m:sSub>
                                <m:sSubPr>
                                  <m:ctrlPr>
                                    <a:rPr lang="en-US" sz="1800" i="1" kern="1200">
                                      <a:solidFill>
                                        <a:prstClr val="black"/>
                                      </a:solidFill>
                                      <a:latin typeface="Cambria Math" panose="02040503050406030204" pitchFamily="18" charset="0"/>
                                      <a:ea typeface="Cambria Math" panose="02040503050406030204" pitchFamily="18" charset="0"/>
                                      <a:cs typeface="+mn-cs"/>
                                    </a:rPr>
                                  </m:ctrlPr>
                                </m:sSubPr>
                                <m:e>
                                  <m:r>
                                    <a:rPr lang="en-US" sz="1800" i="1" kern="1200">
                                      <a:solidFill>
                                        <a:prstClr val="black"/>
                                      </a:solidFill>
                                      <a:latin typeface="Cambria Math" panose="02040503050406030204" pitchFamily="18" charset="0"/>
                                      <a:ea typeface="Cambria Math" panose="02040503050406030204" pitchFamily="18" charset="0"/>
                                      <a:cs typeface="+mn-cs"/>
                                    </a:rPr>
                                    <m:t>𝑚</m:t>
                                  </m:r>
                                </m:e>
                                <m:sub>
                                  <m:r>
                                    <a:rPr lang="en-US" sz="1800" i="1" kern="1200">
                                      <a:solidFill>
                                        <a:prstClr val="black"/>
                                      </a:solidFill>
                                      <a:latin typeface="Cambria Math" panose="02040503050406030204" pitchFamily="18" charset="0"/>
                                      <a:ea typeface="Cambria Math" panose="02040503050406030204" pitchFamily="18" charset="0"/>
                                      <a:cs typeface="+mn-cs"/>
                                    </a:rPr>
                                    <m:t>𝑁</m:t>
                                  </m:r>
                                </m:sub>
                              </m:sSub>
                            </m:den>
                          </m:f>
                        </m:e>
                      </m:rad>
                    </m:oMath>
                  </m:oMathPara>
                </a14:m>
                <a:endParaRPr lang="en-US" sz="1800" kern="1200" dirty="0">
                  <a:solidFill>
                    <a:prstClr val="black"/>
                  </a:solidFill>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2011DA5E-E79E-1DB8-FD20-9482AD9D3E90}"/>
                  </a:ext>
                </a:extLst>
              </p:cNvPr>
              <p:cNvSpPr txBox="1">
                <a:spLocks noRot="1" noChangeAspect="1" noMove="1" noResize="1" noEditPoints="1" noAdjustHandles="1" noChangeArrowheads="1" noChangeShapeType="1" noTextEdit="1"/>
              </p:cNvSpPr>
              <p:nvPr/>
            </p:nvSpPr>
            <p:spPr>
              <a:xfrm>
                <a:off x="6482639" y="2752957"/>
                <a:ext cx="1945341" cy="818366"/>
              </a:xfrm>
              <a:prstGeom prst="rect">
                <a:avLst/>
              </a:prstGeom>
              <a:blipFill>
                <a:blip r:embed="rId6"/>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9707703-676D-3475-F2AD-EF3CE4A9847A}"/>
              </a:ext>
            </a:extLst>
          </p:cNvPr>
          <p:cNvSpPr txBox="1"/>
          <p:nvPr/>
        </p:nvSpPr>
        <p:spPr>
          <a:xfrm>
            <a:off x="464127" y="3295651"/>
            <a:ext cx="4901046" cy="646331"/>
          </a:xfrm>
          <a:prstGeom prst="rect">
            <a:avLst/>
          </a:prstGeom>
          <a:noFill/>
        </p:spPr>
        <p:txBody>
          <a:bodyPr wrap="square" rtlCol="0">
            <a:spAutoFit/>
          </a:bodyPr>
          <a:lstStyle/>
          <a:p>
            <a:pPr defTabSz="685800">
              <a:buClrTx/>
            </a:pPr>
            <a:r>
              <a:rPr lang="en-US" sz="1800" kern="1200" dirty="0">
                <a:solidFill>
                  <a:prstClr val="black"/>
                </a:solidFill>
                <a:latin typeface="Calibri" panose="020F0502020204030204"/>
                <a:ea typeface="+mn-ea"/>
                <a:cs typeface="+mn-cs"/>
              </a:rPr>
              <a:t>We perform the frequency integral using the delta function</a:t>
            </a:r>
          </a:p>
        </p:txBody>
      </p:sp>
      <p:pic>
        <p:nvPicPr>
          <p:cNvPr id="8" name="Picture 7">
            <a:extLst>
              <a:ext uri="{FF2B5EF4-FFF2-40B4-BE49-F238E27FC236}">
                <a16:creationId xmlns:a16="http://schemas.microsoft.com/office/drawing/2014/main" id="{775F207A-A10F-0DE3-28CA-8DE7B1B966F1}"/>
              </a:ext>
            </a:extLst>
          </p:cNvPr>
          <p:cNvPicPr>
            <a:picLocks noChangeAspect="1"/>
          </p:cNvPicPr>
          <p:nvPr/>
        </p:nvPicPr>
        <p:blipFill>
          <a:blip r:embed="rId7"/>
          <a:stretch>
            <a:fillRect/>
          </a:stretch>
        </p:blipFill>
        <p:spPr>
          <a:xfrm>
            <a:off x="498764" y="3893911"/>
            <a:ext cx="4951876" cy="96267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66D8340-68DC-DE15-E2EE-F0590E9B449F}"/>
                  </a:ext>
                </a:extLst>
              </p:cNvPr>
              <p:cNvSpPr txBox="1"/>
              <p:nvPr/>
            </p:nvSpPr>
            <p:spPr>
              <a:xfrm>
                <a:off x="5582007" y="4004606"/>
                <a:ext cx="2976160" cy="715581"/>
              </a:xfrm>
              <a:prstGeom prst="rect">
                <a:avLst/>
              </a:prstGeom>
              <a:noFill/>
            </p:spPr>
            <p:txBody>
              <a:bodyPr wrap="square" rtlCol="0">
                <a:spAutoFit/>
              </a:bodyPr>
              <a:lstStyle/>
              <a:p>
                <a:pPr defTabSz="685800">
                  <a:buClrTx/>
                </a:pPr>
                <a:r>
                  <a:rPr lang="en-US" sz="1350" i="1" kern="1200" dirty="0">
                    <a:solidFill>
                      <a:prstClr val="black"/>
                    </a:solidFill>
                    <a:latin typeface="Calibri" panose="020F0502020204030204"/>
                    <a:ea typeface="+mn-ea"/>
                    <a:cs typeface="+mn-cs"/>
                  </a:rPr>
                  <a:t>We use contention </a:t>
                </a:r>
                <a14:m>
                  <m:oMath xmlns:m="http://schemas.openxmlformats.org/officeDocument/2006/math">
                    <m:r>
                      <a:rPr lang="en-US" sz="1350" i="1" kern="1200">
                        <a:solidFill>
                          <a:prstClr val="black"/>
                        </a:solidFill>
                        <a:latin typeface="Cambria Math" panose="02040503050406030204" pitchFamily="18" charset="0"/>
                        <a:ea typeface="+mn-ea"/>
                        <a:cs typeface="+mn-cs"/>
                      </a:rPr>
                      <m:t>−</m:t>
                    </m:r>
                    <m:sSub>
                      <m:sSubPr>
                        <m:ctrlPr>
                          <a:rPr lang="en-US" sz="1350" i="1" kern="1200">
                            <a:solidFill>
                              <a:prstClr val="black"/>
                            </a:solidFill>
                            <a:latin typeface="Cambria Math" panose="02040503050406030204" pitchFamily="18" charset="0"/>
                            <a:ea typeface="+mn-ea"/>
                            <a:cs typeface="+mn-cs"/>
                          </a:rPr>
                        </m:ctrlPr>
                      </m:sSubPr>
                      <m:e>
                        <m:r>
                          <a:rPr lang="en-US" sz="1350" b="1" i="1" kern="1200">
                            <a:solidFill>
                              <a:prstClr val="black"/>
                            </a:solidFill>
                            <a:latin typeface="Cambria Math" panose="02040503050406030204" pitchFamily="18" charset="0"/>
                            <a:ea typeface="Cambria Math" panose="02040503050406030204" pitchFamily="18" charset="0"/>
                            <a:cs typeface="+mn-cs"/>
                          </a:rPr>
                          <m:t>𝜷</m:t>
                        </m:r>
                      </m:e>
                      <m:sub>
                        <m:r>
                          <a:rPr lang="en-US" sz="1350" i="1" kern="1200">
                            <a:solidFill>
                              <a:prstClr val="black"/>
                            </a:solidFill>
                            <a:latin typeface="Cambria Math" panose="02040503050406030204" pitchFamily="18" charset="0"/>
                            <a:ea typeface="+mn-ea"/>
                            <a:cs typeface="+mn-cs"/>
                          </a:rPr>
                          <m:t>𝑁</m:t>
                        </m:r>
                      </m:sub>
                    </m:sSub>
                    <m:r>
                      <a:rPr lang="en-US" sz="1350" i="1" kern="1200">
                        <a:solidFill>
                          <a:prstClr val="black"/>
                        </a:solidFill>
                        <a:latin typeface="Cambria Math" panose="02040503050406030204" pitchFamily="18" charset="0"/>
                        <a:ea typeface="Cambria Math" panose="02040503050406030204" pitchFamily="18" charset="0"/>
                        <a:cs typeface="+mn-cs"/>
                      </a:rPr>
                      <m:t>∙</m:t>
                    </m:r>
                    <m:r>
                      <a:rPr lang="en-US" sz="1350" b="1" i="1" kern="1200">
                        <a:solidFill>
                          <a:prstClr val="black"/>
                        </a:solidFill>
                        <a:latin typeface="Cambria Math" panose="02040503050406030204" pitchFamily="18" charset="0"/>
                        <a:ea typeface="Cambria Math" panose="02040503050406030204" pitchFamily="18" charset="0"/>
                        <a:cs typeface="+mn-cs"/>
                      </a:rPr>
                      <m:t>𝒌</m:t>
                    </m:r>
                  </m:oMath>
                </a14:m>
                <a:r>
                  <a:rPr lang="en-US" sz="1350" i="1" kern="1200" dirty="0">
                    <a:solidFill>
                      <a:prstClr val="black"/>
                    </a:solidFill>
                    <a:latin typeface="Calibri" panose="020F0502020204030204"/>
                    <a:ea typeface="+mn-ea"/>
                    <a:cs typeface="+mn-cs"/>
                  </a:rPr>
                  <a:t> from dusty plasma to get the correct causal behavior of the field.</a:t>
                </a:r>
              </a:p>
            </p:txBody>
          </p:sp>
        </mc:Choice>
        <mc:Fallback xmlns="">
          <p:sp>
            <p:nvSpPr>
              <p:cNvPr id="6" name="TextBox 5">
                <a:extLst>
                  <a:ext uri="{FF2B5EF4-FFF2-40B4-BE49-F238E27FC236}">
                    <a16:creationId xmlns:a16="http://schemas.microsoft.com/office/drawing/2014/main" id="{166D8340-68DC-DE15-E2EE-F0590E9B449F}"/>
                  </a:ext>
                </a:extLst>
              </p:cNvPr>
              <p:cNvSpPr txBox="1">
                <a:spLocks noRot="1" noChangeAspect="1" noMove="1" noResize="1" noEditPoints="1" noAdjustHandles="1" noChangeArrowheads="1" noChangeShapeType="1" noTextEdit="1"/>
              </p:cNvSpPr>
              <p:nvPr/>
            </p:nvSpPr>
            <p:spPr>
              <a:xfrm>
                <a:off x="5582007" y="4004606"/>
                <a:ext cx="2976160" cy="715581"/>
              </a:xfrm>
              <a:prstGeom prst="rect">
                <a:avLst/>
              </a:prstGeom>
              <a:blipFill>
                <a:blip r:embed="rId8"/>
                <a:stretch>
                  <a:fillRect l="-615" t="-1709" b="-8547"/>
                </a:stretch>
              </a:blipFill>
            </p:spPr>
            <p:txBody>
              <a:bodyPr/>
              <a:lstStyle/>
              <a:p>
                <a:r>
                  <a:rPr lang="en-US">
                    <a:noFill/>
                  </a:rPr>
                  <a:t> </a:t>
                </a:r>
              </a:p>
            </p:txBody>
          </p:sp>
        </mc:Fallback>
      </mc:AlternateContent>
      <p:pic>
        <p:nvPicPr>
          <p:cNvPr id="9" name="Picture 2" descr="equation">
            <a:extLst>
              <a:ext uri="{FF2B5EF4-FFF2-40B4-BE49-F238E27FC236}">
                <a16:creationId xmlns:a16="http://schemas.microsoft.com/office/drawing/2014/main" id="{0B1DFD39-D1E0-29AD-44D0-1A7017C6AC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3762" y="1901655"/>
            <a:ext cx="4144099" cy="6599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21C9A5-BA38-B1FB-A637-9CA828017069}"/>
              </a:ext>
            </a:extLst>
          </p:cNvPr>
          <p:cNvSpPr txBox="1"/>
          <p:nvPr/>
        </p:nvSpPr>
        <p:spPr>
          <a:xfrm>
            <a:off x="85606" y="4901200"/>
            <a:ext cx="4636148" cy="276999"/>
          </a:xfrm>
          <a:prstGeom prst="rect">
            <a:avLst/>
          </a:prstGeom>
          <a:noFill/>
        </p:spPr>
        <p:txBody>
          <a:bodyPr wrap="square">
            <a:spAutoFit/>
          </a:bodyPr>
          <a:lstStyle/>
          <a:p>
            <a:pPr defTabSz="685800">
              <a:buClrTx/>
            </a:pPr>
            <a:r>
              <a:rPr lang="en-US" sz="1200" kern="1200" dirty="0">
                <a:solidFill>
                  <a:prstClr val="black"/>
                </a:solidFill>
                <a:latin typeface="Calibri"/>
                <a:ea typeface="Calibri"/>
                <a:cs typeface="Calibri"/>
                <a:sym typeface="Calibri"/>
              </a:rPr>
              <a:t>M. </a:t>
            </a:r>
            <a:r>
              <a:rPr lang="en-US" sz="1200" kern="1200" dirty="0" err="1">
                <a:solidFill>
                  <a:prstClr val="black"/>
                </a:solidFill>
                <a:latin typeface="Calibri"/>
                <a:ea typeface="Calibri"/>
                <a:cs typeface="Calibri"/>
                <a:sym typeface="Calibri"/>
              </a:rPr>
              <a:t>Formanek</a:t>
            </a:r>
            <a:r>
              <a:rPr lang="en-US" sz="1200" kern="1200" dirty="0">
                <a:solidFill>
                  <a:prstClr val="black"/>
                </a:solidFill>
                <a:latin typeface="Calibri"/>
                <a:ea typeface="Calibri"/>
                <a:cs typeface="Calibri"/>
                <a:sym typeface="Calibri"/>
              </a:rPr>
              <a:t>, C. Grayson, J. Rafelski and B. Müller, (2021)</a:t>
            </a:r>
            <a:endParaRPr lang="en-US" sz="1350" kern="1200" dirty="0">
              <a:solidFill>
                <a:prstClr val="black"/>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D805DBF-DA8D-BEB0-C166-32D858F4DEE1}"/>
                  </a:ext>
                </a:extLst>
              </p:cNvPr>
              <p:cNvSpPr txBox="1"/>
              <p:nvPr/>
            </p:nvSpPr>
            <p:spPr>
              <a:xfrm>
                <a:off x="185928" y="190544"/>
                <a:ext cx="9071652"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III) BBN </a:t>
                </a:r>
                <a14:m>
                  <m:oMath xmlns:m="http://schemas.openxmlformats.org/officeDocument/2006/math">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sSup>
                      <m:sSupPr>
                        <m:ctrlP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ctrlPr>
                      </m:sSupPr>
                      <m:e>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𝒆</m:t>
                        </m:r>
                      </m:e>
                      <m: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m:t>
                        </m:r>
                      </m:sup>
                    </m:sSup>
                    <m:r>
                      <a:rPr lang="en-US" sz="3300" b="1" i="1" kern="1200" smtClean="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mbria Math" panose="02040503050406030204" pitchFamily="18" charset="0"/>
                        <a:ea typeface="+mn-ea"/>
                        <a:cs typeface="+mn-cs"/>
                      </a:rPr>
                      <m:t> </m:t>
                    </m:r>
                  </m:oMath>
                </a14:m>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mn-lt"/>
                    <a:ea typeface="+mn-ea"/>
                    <a:cs typeface="+mn-cs"/>
                  </a:rPr>
                  <a:t>Plasma: Screened Potential</a:t>
                </a:r>
              </a:p>
            </p:txBody>
          </p:sp>
        </mc:Choice>
        <mc:Fallback xmlns="">
          <p:sp>
            <p:nvSpPr>
              <p:cNvPr id="15" name="TextBox 14">
                <a:extLst>
                  <a:ext uri="{FF2B5EF4-FFF2-40B4-BE49-F238E27FC236}">
                    <a16:creationId xmlns:a16="http://schemas.microsoft.com/office/drawing/2014/main" id="{FD805DBF-DA8D-BEB0-C166-32D858F4DEE1}"/>
                  </a:ext>
                </a:extLst>
              </p:cNvPr>
              <p:cNvSpPr txBox="1">
                <a:spLocks noRot="1" noChangeAspect="1" noMove="1" noResize="1" noEditPoints="1" noAdjustHandles="1" noChangeArrowheads="1" noChangeShapeType="1" noTextEdit="1"/>
              </p:cNvSpPr>
              <p:nvPr/>
            </p:nvSpPr>
            <p:spPr>
              <a:xfrm>
                <a:off x="185928" y="190544"/>
                <a:ext cx="9071652" cy="600164"/>
              </a:xfrm>
              <a:prstGeom prst="rect">
                <a:avLst/>
              </a:prstGeom>
              <a:blipFill>
                <a:blip r:embed="rId10"/>
                <a:stretch>
                  <a:fillRect/>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C939BDC5-2E7B-D00B-9F29-11C8D832AC03}"/>
              </a:ext>
            </a:extLst>
          </p:cNvPr>
          <p:cNvSpPr>
            <a:spLocks noGrp="1"/>
          </p:cNvSpPr>
          <p:nvPr>
            <p:ph type="sldNum" idx="12"/>
          </p:nvPr>
        </p:nvSpPr>
        <p:spPr/>
        <p:txBody>
          <a:bodyPr/>
          <a:lstStyle/>
          <a:p>
            <a:fld id="{00000000-1234-1234-1234-123412341234}" type="slidenum">
              <a:rPr lang="en" smtClean="0"/>
              <a:pPr/>
              <a:t>81</a:t>
            </a:fld>
            <a:endParaRPr lang="en"/>
          </a:p>
        </p:txBody>
      </p:sp>
    </p:spTree>
    <p:extLst>
      <p:ext uri="{BB962C8B-B14F-4D97-AF65-F5344CB8AC3E}">
        <p14:creationId xmlns:p14="http://schemas.microsoft.com/office/powerpoint/2010/main" val="3886576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989A6A-41ED-6BE1-33B6-CD30FBB50DE2}"/>
              </a:ext>
            </a:extLst>
          </p:cNvPr>
          <p:cNvSpPr>
            <a:spLocks noGrp="1"/>
          </p:cNvSpPr>
          <p:nvPr>
            <p:ph type="sldNum" idx="12"/>
          </p:nvPr>
        </p:nvSpPr>
        <p:spPr/>
        <p:txBody>
          <a:bodyPr/>
          <a:lstStyle/>
          <a:p>
            <a:fld id="{00000000-1234-1234-1234-123412341234}" type="slidenum">
              <a:rPr lang="en" smtClean="0"/>
              <a:pPr/>
              <a:t>82</a:t>
            </a:fld>
            <a:endParaRPr lang="en"/>
          </a:p>
        </p:txBody>
      </p:sp>
      <p:sp>
        <p:nvSpPr>
          <p:cNvPr id="5" name="TextBox 4">
            <a:extLst>
              <a:ext uri="{FF2B5EF4-FFF2-40B4-BE49-F238E27FC236}">
                <a16:creationId xmlns:a16="http://schemas.microsoft.com/office/drawing/2014/main" id="{6DD3550D-2C0C-EB21-C620-6641CA2F8F3E}"/>
              </a:ext>
            </a:extLst>
          </p:cNvPr>
          <p:cNvSpPr txBox="1"/>
          <p:nvPr/>
        </p:nvSpPr>
        <p:spPr>
          <a:xfrm>
            <a:off x="213170" y="304339"/>
            <a:ext cx="5228996" cy="507831"/>
          </a:xfrm>
          <a:prstGeom prst="rect">
            <a:avLst/>
          </a:prstGeom>
          <a:noFill/>
        </p:spPr>
        <p:txBody>
          <a:bodyPr wrap="none" rtlCol="0">
            <a:spAutoFit/>
          </a:bodyPr>
          <a:lstStyle/>
          <a:p>
            <a:pPr defTabSz="685800">
              <a:buClrTx/>
            </a:pPr>
            <a:r>
              <a:rPr lang="en-US" sz="27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Classical kinetic treatment of QGP</a:t>
            </a:r>
          </a:p>
        </p:txBody>
      </p:sp>
      <p:sp>
        <p:nvSpPr>
          <p:cNvPr id="16" name="TextBox 15">
            <a:extLst>
              <a:ext uri="{FF2B5EF4-FFF2-40B4-BE49-F238E27FC236}">
                <a16:creationId xmlns:a16="http://schemas.microsoft.com/office/drawing/2014/main" id="{E51356A2-7FF1-AA75-5125-4E37C8199507}"/>
              </a:ext>
            </a:extLst>
          </p:cNvPr>
          <p:cNvSpPr txBox="1"/>
          <p:nvPr/>
        </p:nvSpPr>
        <p:spPr>
          <a:xfrm>
            <a:off x="43935" y="4791190"/>
            <a:ext cx="7564700" cy="307777"/>
          </a:xfrm>
          <a:prstGeom prst="rect">
            <a:avLst/>
          </a:prstGeom>
          <a:noFill/>
        </p:spPr>
        <p:txBody>
          <a:bodyPr wrap="square">
            <a:spAutoFit/>
          </a:bodyPr>
          <a:lstStyle/>
          <a:p>
            <a:r>
              <a:rPr lang="en-US" dirty="0" err="1"/>
              <a:t>Blaizot</a:t>
            </a:r>
            <a:r>
              <a:rPr lang="en-US" dirty="0"/>
              <a:t>, J.-P. and E. Iancu (2002). 359, pp. 355–528. </a:t>
            </a:r>
          </a:p>
        </p:txBody>
      </p:sp>
    </p:spTree>
    <p:extLst>
      <p:ext uri="{BB962C8B-B14F-4D97-AF65-F5344CB8AC3E}">
        <p14:creationId xmlns:p14="http://schemas.microsoft.com/office/powerpoint/2010/main" val="3684777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4" name="Google Shape;254;p36"/>
              <p:cNvSpPr txBox="1"/>
              <p:nvPr/>
            </p:nvSpPr>
            <p:spPr>
              <a:xfrm>
                <a:off x="-142058" y="745516"/>
                <a:ext cx="7580889" cy="3082224"/>
              </a:xfrm>
              <a:prstGeom prst="rect">
                <a:avLst/>
              </a:prstGeom>
              <a:noFill/>
              <a:ln>
                <a:noFill/>
              </a:ln>
            </p:spPr>
            <p:txBody>
              <a:bodyPr spcFirstLastPara="1" wrap="square" lIns="91425" tIns="91425" rIns="91425" bIns="91425" anchor="t" anchorCtr="0">
                <a:spAutoFit/>
              </a:bodyPr>
              <a:lstStyle/>
              <a:p>
                <a:pPr marL="247636" defTabSz="685800">
                  <a:lnSpc>
                    <a:spcPct val="115000"/>
                  </a:lnSpc>
                  <a:buClrTx/>
                  <a:buSzPts val="1500"/>
                </a:pPr>
                <a:r>
                  <a:rPr lang="en-US" sz="1800" kern="1200" dirty="0">
                    <a:solidFill>
                      <a:prstClr val="black"/>
                    </a:solidFill>
                    <a:latin typeface="Calibri" panose="020F0502020204030204"/>
                    <a:ea typeface="+mn-ea"/>
                    <a:cs typeface="+mn-cs"/>
                  </a:rPr>
                  <a:t>Current BBN screening models are </a:t>
                </a:r>
                <a:r>
                  <a:rPr lang="en-US" sz="1800" b="1" kern="1200" dirty="0">
                    <a:solidFill>
                      <a:prstClr val="black"/>
                    </a:solidFill>
                    <a:latin typeface="Calibri" panose="020F0502020204030204"/>
                    <a:ea typeface="+mn-ea"/>
                    <a:cs typeface="+mn-cs"/>
                  </a:rPr>
                  <a:t>analogous</a:t>
                </a:r>
                <a:r>
                  <a:rPr lang="en-US" sz="1800" kern="1200" dirty="0">
                    <a:solidFill>
                      <a:prstClr val="black"/>
                    </a:solidFill>
                    <a:latin typeface="Calibri" panose="020F0502020204030204"/>
                    <a:ea typeface="+mn-ea"/>
                    <a:cs typeface="+mn-cs"/>
                  </a:rPr>
                  <a:t> to models </a:t>
                </a:r>
                <a:r>
                  <a:rPr lang="en-US" sz="1800" b="1" kern="1200" dirty="0">
                    <a:solidFill>
                      <a:prstClr val="black"/>
                    </a:solidFill>
                    <a:latin typeface="Calibri" panose="020F0502020204030204"/>
                    <a:ea typeface="+mn-ea"/>
                    <a:cs typeface="+mn-cs"/>
                  </a:rPr>
                  <a:t>previously</a:t>
                </a:r>
                <a:r>
                  <a:rPr lang="en-US" sz="1800" kern="1200" dirty="0">
                    <a:solidFill>
                      <a:prstClr val="black"/>
                    </a:solidFill>
                    <a:latin typeface="Calibri" panose="020F0502020204030204"/>
                    <a:ea typeface="+mn-ea"/>
                    <a:cs typeface="+mn-cs"/>
                  </a:rPr>
                  <a:t> created to describe </a:t>
                </a:r>
                <a:r>
                  <a:rPr lang="en-US" sz="1800" b="1" kern="1200" dirty="0">
                    <a:solidFill>
                      <a:prstClr val="black"/>
                    </a:solidFill>
                    <a:latin typeface="Calibri" panose="020F0502020204030204"/>
                    <a:ea typeface="+mn-ea"/>
                    <a:cs typeface="+mn-cs"/>
                  </a:rPr>
                  <a:t>dusty</a:t>
                </a:r>
                <a:r>
                  <a:rPr lang="en-US" sz="1800" kern="1200" dirty="0">
                    <a:solidFill>
                      <a:prstClr val="black"/>
                    </a:solidFill>
                    <a:latin typeface="Calibri" panose="020F0502020204030204"/>
                    <a:ea typeface="+mn-ea"/>
                    <a:cs typeface="+mn-cs"/>
                  </a:rPr>
                  <a:t> (complex) </a:t>
                </a:r>
                <a:r>
                  <a:rPr lang="en-US" sz="1800" b="1" kern="1200" dirty="0">
                    <a:solidFill>
                      <a:prstClr val="black"/>
                    </a:solidFill>
                    <a:latin typeface="Calibri" panose="020F0502020204030204"/>
                    <a:ea typeface="+mn-ea"/>
                    <a:cs typeface="+mn-cs"/>
                  </a:rPr>
                  <a:t>plasmas</a:t>
                </a:r>
                <a:r>
                  <a:rPr lang="en-US" sz="1800" kern="1200" dirty="0">
                    <a:solidFill>
                      <a:prstClr val="black"/>
                    </a:solidFill>
                    <a:latin typeface="Calibri" panose="020F0502020204030204"/>
                    <a:ea typeface="+mn-ea"/>
                    <a:cs typeface="+mn-cs"/>
                  </a:rPr>
                  <a:t>.</a:t>
                </a:r>
              </a:p>
              <a:p>
                <a:pPr marL="504811" indent="-257175" defTabSz="685800">
                  <a:lnSpc>
                    <a:spcPct val="115000"/>
                  </a:lnSpc>
                  <a:buClrTx/>
                  <a:buSzPts val="1500"/>
                  <a:buFont typeface="Arial" panose="020B0604020202020204" pitchFamily="34" charset="0"/>
                  <a:buChar char="•"/>
                </a:pPr>
                <a:r>
                  <a:rPr lang="en-US" sz="1800" kern="1200" dirty="0">
                    <a:solidFill>
                      <a:prstClr val="black"/>
                    </a:solidFill>
                    <a:latin typeface="Calibri" panose="020F0502020204030204"/>
                    <a:ea typeface="+mn-ea"/>
                    <a:cs typeface="+mn-cs"/>
                  </a:rPr>
                  <a:t>focuses on plasma </a:t>
                </a:r>
                <a:r>
                  <a:rPr lang="en-US" sz="1800" b="1" kern="1200" dirty="0">
                    <a:solidFill>
                      <a:prstClr val="black"/>
                    </a:solidFill>
                    <a:latin typeface="Calibri" panose="020F0502020204030204"/>
                    <a:ea typeface="+mn-ea"/>
                    <a:cs typeface="+mn-cs"/>
                  </a:rPr>
                  <a:t>impurities</a:t>
                </a:r>
                <a:r>
                  <a:rPr lang="en-US" sz="1800" kern="1200" dirty="0">
                    <a:solidFill>
                      <a:prstClr val="black"/>
                    </a:solidFill>
                    <a:latin typeface="Calibri" panose="020F0502020204030204"/>
                    <a:ea typeface="+mn-ea"/>
                    <a:cs typeface="+mn-cs"/>
                  </a:rPr>
                  <a:t> (dust) on the order of </a:t>
                </a:r>
                <a14:m>
                  <m:oMath xmlns:m="http://schemas.openxmlformats.org/officeDocument/2006/math">
                    <m:r>
                      <a:rPr lang="en-US" sz="1800" kern="1200" dirty="0">
                        <a:solidFill>
                          <a:prstClr val="black"/>
                        </a:solidFill>
                        <a:latin typeface="Cambria Math" panose="02040503050406030204" pitchFamily="18" charset="0"/>
                        <a:ea typeface="+mn-ea"/>
                        <a:cs typeface="+mn-cs"/>
                      </a:rPr>
                      <m:t>~</m:t>
                    </m:r>
                    <m:r>
                      <a:rPr lang="en-US" sz="1800" i="1" kern="1200" dirty="0">
                        <a:solidFill>
                          <a:prstClr val="black"/>
                        </a:solidFill>
                        <a:latin typeface="Cambria Math" panose="02040503050406030204" pitchFamily="18" charset="0"/>
                        <a:ea typeface="+mn-ea"/>
                        <a:cs typeface="+mn-cs"/>
                      </a:rPr>
                      <m:t>1</m:t>
                    </m:r>
                  </m:oMath>
                </a14:m>
                <a:r>
                  <a:rPr lang="en-US" sz="1800" kern="1200" dirty="0">
                    <a:solidFill>
                      <a:prstClr val="black"/>
                    </a:solidFill>
                    <a:latin typeface="Calibri" panose="020F0502020204030204"/>
                    <a:ea typeface="+mn-ea"/>
                    <a:cs typeface="+mn-cs"/>
                  </a:rPr>
                  <a:t> </a:t>
                </a:r>
                <a14:m>
                  <m:oMath xmlns:m="http://schemas.openxmlformats.org/officeDocument/2006/math">
                    <m:r>
                      <a:rPr lang="en-US" sz="1800" i="1" kern="1200" dirty="0">
                        <a:solidFill>
                          <a:prstClr val="black"/>
                        </a:solidFill>
                        <a:latin typeface="Cambria Math" panose="02040503050406030204" pitchFamily="18" charset="0"/>
                        <a:ea typeface="+mn-ea"/>
                        <a:cs typeface="+mn-cs"/>
                      </a:rPr>
                      <m:t>µ</m:t>
                    </m:r>
                  </m:oMath>
                </a14:m>
                <a:r>
                  <a:rPr lang="en-US" sz="1800" kern="1200" dirty="0">
                    <a:solidFill>
                      <a:prstClr val="black"/>
                    </a:solidFill>
                    <a:latin typeface="Calibri" panose="020F0502020204030204"/>
                    <a:ea typeface="+mn-ea"/>
                    <a:cs typeface="+mn-cs"/>
                  </a:rPr>
                  <a:t>m in size.</a:t>
                </a:r>
              </a:p>
              <a:p>
                <a:pPr marL="590536" lvl="1" defTabSz="685800">
                  <a:lnSpc>
                    <a:spcPct val="115000"/>
                  </a:lnSpc>
                  <a:buClrTx/>
                  <a:buSzPts val="1500"/>
                </a:pPr>
                <a:r>
                  <a:rPr lang="en-US" sz="1800" kern="1200" dirty="0">
                    <a:solidFill>
                      <a:prstClr val="black"/>
                    </a:solidFill>
                    <a:latin typeface="Calibri" panose="020F0502020204030204"/>
                    <a:ea typeface="+mn-ea"/>
                    <a:cs typeface="+mn-cs"/>
                  </a:rPr>
                  <a:t>Areas of interest: Interplanetary space, Comets, Planetary rings, Earth’s atmosphere,  fusion devices.</a:t>
                </a:r>
              </a:p>
              <a:p>
                <a:pPr marL="847711" lvl="1" indent="-257175" defTabSz="685800">
                  <a:lnSpc>
                    <a:spcPct val="115000"/>
                  </a:lnSpc>
                  <a:buClrTx/>
                  <a:buSzPts val="1500"/>
                  <a:buFont typeface="Arial" panose="020B0604020202020204" pitchFamily="34" charset="0"/>
                  <a:buChar char="•"/>
                </a:pPr>
                <a:r>
                  <a:rPr lang="en-US" sz="1800" kern="1200" dirty="0">
                    <a:solidFill>
                      <a:prstClr val="black"/>
                    </a:solidFill>
                    <a:latin typeface="Calibri" panose="020F0502020204030204"/>
                    <a:ea typeface="+mn-ea"/>
                    <a:cs typeface="+mn-cs"/>
                  </a:rPr>
                  <a:t>Both fields study </a:t>
                </a:r>
                <a:r>
                  <a:rPr lang="en-US" sz="1800" b="1" kern="1200" dirty="0">
                    <a:solidFill>
                      <a:prstClr val="black"/>
                    </a:solidFill>
                    <a:latin typeface="Calibri" panose="020F0502020204030204"/>
                    <a:ea typeface="+mn-ea"/>
                    <a:cs typeface="+mn-cs"/>
                  </a:rPr>
                  <a:t>larger</a:t>
                </a:r>
                <a:r>
                  <a:rPr lang="en-US" sz="1800" kern="1200" dirty="0">
                    <a:solidFill>
                      <a:prstClr val="black"/>
                    </a:solidFill>
                    <a:latin typeface="Calibri" panose="020F0502020204030204"/>
                    <a:ea typeface="+mn-ea"/>
                    <a:cs typeface="+mn-cs"/>
                  </a:rPr>
                  <a:t>, often spatially dispersed ‘impurities’ or dust with </a:t>
                </a:r>
                <a14:m>
                  <m:oMath xmlns:m="http://schemas.openxmlformats.org/officeDocument/2006/math">
                    <m:f>
                      <m:fPr>
                        <m:type m:val="skw"/>
                        <m:ctrlPr>
                          <a:rPr lang="en-US" sz="1800" b="1" i="1" kern="1200">
                            <a:solidFill>
                              <a:prstClr val="black"/>
                            </a:solidFill>
                            <a:latin typeface="Cambria Math" panose="02040503050406030204" pitchFamily="18" charset="0"/>
                            <a:ea typeface="+mn-ea"/>
                            <a:cs typeface="+mn-cs"/>
                          </a:rPr>
                        </m:ctrlPr>
                      </m:fPr>
                      <m:num>
                        <m:r>
                          <a:rPr lang="en-US" sz="1800" b="1" i="1" kern="1200">
                            <a:solidFill>
                              <a:prstClr val="black"/>
                            </a:solidFill>
                            <a:latin typeface="Cambria Math" panose="02040503050406030204" pitchFamily="18" charset="0"/>
                            <a:ea typeface="+mn-ea"/>
                            <a:cs typeface="+mn-cs"/>
                          </a:rPr>
                          <m:t>𝑸</m:t>
                        </m:r>
                      </m:num>
                      <m:den>
                        <m:r>
                          <a:rPr lang="en-US" sz="1800" b="1" i="1" kern="1200">
                            <a:solidFill>
                              <a:prstClr val="black"/>
                            </a:solidFill>
                            <a:latin typeface="Cambria Math" panose="02040503050406030204" pitchFamily="18" charset="0"/>
                            <a:ea typeface="+mn-ea"/>
                            <a:cs typeface="+mn-cs"/>
                          </a:rPr>
                          <m:t>𝒎</m:t>
                        </m:r>
                      </m:den>
                    </m:f>
                  </m:oMath>
                </a14:m>
                <a:r>
                  <a:rPr lang="en-US" sz="1800" b="1" kern="1200" dirty="0">
                    <a:solidFill>
                      <a:prstClr val="black"/>
                    </a:solidFill>
                    <a:latin typeface="Calibri" panose="020F0502020204030204"/>
                    <a:ea typeface="+mn-ea"/>
                    <a:cs typeface="+mn-cs"/>
                  </a:rPr>
                  <a:t> </a:t>
                </a:r>
                <a:r>
                  <a:rPr lang="en-US" sz="1800" kern="1200" dirty="0">
                    <a:solidFill>
                      <a:prstClr val="black"/>
                    </a:solidFill>
                    <a:latin typeface="Calibri" panose="020F0502020204030204"/>
                    <a:ea typeface="+mn-ea"/>
                    <a:cs typeface="+mn-cs"/>
                  </a:rPr>
                  <a:t>different than standard plasma components.</a:t>
                </a:r>
              </a:p>
              <a:p>
                <a:pPr marL="504811" indent="-257175" defTabSz="685800">
                  <a:lnSpc>
                    <a:spcPct val="115000"/>
                  </a:lnSpc>
                  <a:buClrTx/>
                  <a:buSzPts val="1500"/>
                  <a:buFont typeface="Arial" panose="020B0604020202020204" pitchFamily="34" charset="0"/>
                  <a:buChar char="•"/>
                </a:pPr>
                <a:r>
                  <a:rPr lang="en-US" sz="1800" kern="1200" dirty="0">
                    <a:solidFill>
                      <a:prstClr val="black"/>
                    </a:solidFill>
                    <a:latin typeface="Calibri" panose="020F0502020204030204"/>
                    <a:ea typeface="+mn-ea"/>
                    <a:cs typeface="+mn-cs"/>
                  </a:rPr>
                  <a:t>We expect other results from this theoretical framework may be similar or directly applicable to </a:t>
                </a:r>
                <a:r>
                  <a:rPr lang="en-US" sz="1800" b="1" kern="1200" dirty="0">
                    <a:solidFill>
                      <a:prstClr val="black"/>
                    </a:solidFill>
                    <a:latin typeface="Calibri" panose="020F0502020204030204"/>
                    <a:ea typeface="+mn-ea"/>
                    <a:cs typeface="+mn-cs"/>
                  </a:rPr>
                  <a:t>BBN electron-positron plasma.</a:t>
                </a:r>
              </a:p>
            </p:txBody>
          </p:sp>
        </mc:Choice>
        <mc:Fallback xmlns="">
          <p:sp>
            <p:nvSpPr>
              <p:cNvPr id="254" name="Google Shape;254;p36"/>
              <p:cNvSpPr txBox="1">
                <a:spLocks noRot="1" noChangeAspect="1" noMove="1" noResize="1" noEditPoints="1" noAdjustHandles="1" noChangeArrowheads="1" noChangeShapeType="1" noTextEdit="1"/>
              </p:cNvSpPr>
              <p:nvPr/>
            </p:nvSpPr>
            <p:spPr>
              <a:xfrm>
                <a:off x="-142058" y="745516"/>
                <a:ext cx="7580889" cy="3082224"/>
              </a:xfrm>
              <a:prstGeom prst="rect">
                <a:avLst/>
              </a:prstGeom>
              <a:blipFill>
                <a:blip r:embed="rId3"/>
                <a:stretch>
                  <a:fillRect r="-1287" b="-198"/>
                </a:stretch>
              </a:blipFill>
              <a:ln>
                <a:noFill/>
              </a:ln>
            </p:spPr>
            <p:txBody>
              <a:bodyPr/>
              <a:lstStyle/>
              <a:p>
                <a:r>
                  <a:rPr lang="en-US">
                    <a:noFill/>
                  </a:rPr>
                  <a:t> </a:t>
                </a:r>
              </a:p>
            </p:txBody>
          </p:sp>
        </mc:Fallback>
      </mc:AlternateContent>
      <p:sp>
        <p:nvSpPr>
          <p:cNvPr id="251" name="Google Shape;251;p36"/>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83</a:t>
            </a:fld>
            <a:endParaRPr kern="1200" dirty="0">
              <a:solidFill>
                <a:srgbClr val="44546A"/>
              </a:solidFill>
            </a:endParaRPr>
          </a:p>
        </p:txBody>
      </p:sp>
      <p:sp>
        <p:nvSpPr>
          <p:cNvPr id="252" name="Google Shape;252;p36"/>
          <p:cNvSpPr txBox="1">
            <a:spLocks noGrp="1"/>
          </p:cNvSpPr>
          <p:nvPr>
            <p:ph type="title"/>
          </p:nvPr>
        </p:nvSpPr>
        <p:spPr>
          <a:xfrm>
            <a:off x="213400" y="155975"/>
            <a:ext cx="7661700" cy="456000"/>
          </a:xfrm>
          <a:prstGeom prst="rect">
            <a:avLst/>
          </a:prstGeom>
          <a:noFill/>
          <a:ln>
            <a:noFill/>
          </a:ln>
          <a:effectLst>
            <a:outerShdw blurRad="42863" dist="19050" dir="5400000" algn="bl" rotWithShape="0">
              <a:srgbClr val="000000">
                <a:alpha val="37000"/>
              </a:srgbClr>
            </a:outerShdw>
          </a:effectLst>
        </p:spPr>
        <p:txBody>
          <a:bodyPr spcFirstLastPara="1" vert="horz" wrap="square" lIns="91425" tIns="91425" rIns="91425" bIns="91425" rtlCol="0" anchor="t" anchorCtr="0">
            <a:normAutofit fontScale="90000"/>
          </a:bodyPr>
          <a:lstStyle/>
          <a:p>
            <a:pPr>
              <a:buSzPct val="111111"/>
            </a:pPr>
            <a:r>
              <a:rPr lang="en" dirty="0"/>
              <a:t>Plasma Screening Dusty (Complex) Plasmas</a:t>
            </a:r>
            <a:endParaRPr dirty="0"/>
          </a:p>
        </p:txBody>
      </p:sp>
      <p:pic>
        <p:nvPicPr>
          <p:cNvPr id="6" name="Picture 2" descr="͑ Color ͒ A photograph of a two-dimensional dusty plasma near the melting transition is shown ͑ photograph courtesy of Lin I ͒ . ">
            <a:extLst>
              <a:ext uri="{FF2B5EF4-FFF2-40B4-BE49-F238E27FC236}">
                <a16:creationId xmlns:a16="http://schemas.microsoft.com/office/drawing/2014/main" id="{C187165D-F74F-EA7F-DB9D-F61F1F2177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267"/>
          <a:stretch/>
        </p:blipFill>
        <p:spPr bwMode="auto">
          <a:xfrm>
            <a:off x="278676" y="3717028"/>
            <a:ext cx="106174" cy="1349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EA39F0-BD8C-E657-591E-7131692BBF83}"/>
              </a:ext>
            </a:extLst>
          </p:cNvPr>
          <p:cNvPicPr>
            <a:picLocks noChangeAspect="1"/>
          </p:cNvPicPr>
          <p:nvPr/>
        </p:nvPicPr>
        <p:blipFill>
          <a:blip r:embed="rId5"/>
          <a:stretch>
            <a:fillRect/>
          </a:stretch>
        </p:blipFill>
        <p:spPr>
          <a:xfrm>
            <a:off x="7438832" y="0"/>
            <a:ext cx="1676413" cy="1641269"/>
          </a:xfrm>
          <a:prstGeom prst="rect">
            <a:avLst/>
          </a:prstGeom>
        </p:spPr>
      </p:pic>
      <p:pic>
        <p:nvPicPr>
          <p:cNvPr id="9" name="Picture 2" descr="͑ Color ͒ A photograph of a two-dimensional dusty plasma near the melting transition is shown ͑ photograph courtesy of Lin I ͒ . ">
            <a:extLst>
              <a:ext uri="{FF2B5EF4-FFF2-40B4-BE49-F238E27FC236}">
                <a16:creationId xmlns:a16="http://schemas.microsoft.com/office/drawing/2014/main" id="{DE3783F3-BCC6-D344-DF8D-0D06C14F3C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267"/>
          <a:stretch/>
        </p:blipFill>
        <p:spPr bwMode="auto">
          <a:xfrm>
            <a:off x="172503" y="3717028"/>
            <a:ext cx="106174" cy="13494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 Color ͒ A photograph of a two-dimensional dusty plasma near the melting transition is shown ͑ photograph courtesy of Lin I ͒ . ">
            <a:extLst>
              <a:ext uri="{FF2B5EF4-FFF2-40B4-BE49-F238E27FC236}">
                <a16:creationId xmlns:a16="http://schemas.microsoft.com/office/drawing/2014/main" id="{6536D853-C149-90B8-A9D7-CF56112423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267"/>
          <a:stretch/>
        </p:blipFill>
        <p:spPr bwMode="auto">
          <a:xfrm>
            <a:off x="1861660" y="3717028"/>
            <a:ext cx="106174" cy="13494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 Color ͒ A photograph of a two-dimensional dusty plasma near the melting transition is shown ͑ photograph courtesy of Lin I ͒ . ">
            <a:extLst>
              <a:ext uri="{FF2B5EF4-FFF2-40B4-BE49-F238E27FC236}">
                <a16:creationId xmlns:a16="http://schemas.microsoft.com/office/drawing/2014/main" id="{21533050-5B6F-90F4-8971-7AC10A4A3F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267"/>
          <a:stretch/>
        </p:blipFill>
        <p:spPr bwMode="auto">
          <a:xfrm>
            <a:off x="1755486" y="3717028"/>
            <a:ext cx="106174" cy="1349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9B77BF6-2006-211F-C140-4F7F00F1BF9F}"/>
              </a:ext>
            </a:extLst>
          </p:cNvPr>
          <p:cNvPicPr>
            <a:picLocks noChangeAspect="1"/>
          </p:cNvPicPr>
          <p:nvPr/>
        </p:nvPicPr>
        <p:blipFill>
          <a:blip r:embed="rId6"/>
          <a:stretch>
            <a:fillRect/>
          </a:stretch>
        </p:blipFill>
        <p:spPr>
          <a:xfrm>
            <a:off x="6592585" y="3421829"/>
            <a:ext cx="2160419" cy="1671435"/>
          </a:xfrm>
          <a:prstGeom prst="rect">
            <a:avLst/>
          </a:prstGeom>
        </p:spPr>
      </p:pic>
      <p:sp>
        <p:nvSpPr>
          <p:cNvPr id="3" name="TextBox 2">
            <a:extLst>
              <a:ext uri="{FF2B5EF4-FFF2-40B4-BE49-F238E27FC236}">
                <a16:creationId xmlns:a16="http://schemas.microsoft.com/office/drawing/2014/main" id="{D8234B85-C0BA-BAEC-0FC4-D0DFAD08F9BD}"/>
              </a:ext>
            </a:extLst>
          </p:cNvPr>
          <p:cNvSpPr txBox="1"/>
          <p:nvPr/>
        </p:nvSpPr>
        <p:spPr>
          <a:xfrm>
            <a:off x="2135084" y="3717029"/>
            <a:ext cx="4228982" cy="1384995"/>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L. </a:t>
            </a:r>
            <a:r>
              <a:rPr lang="en-US" sz="1050" kern="1200" dirty="0" err="1">
                <a:solidFill>
                  <a:prstClr val="black"/>
                </a:solidFill>
                <a:latin typeface="Calibri" panose="020F0502020204030204"/>
                <a:ea typeface="+mn-ea"/>
                <a:cs typeface="+mn-cs"/>
              </a:rPr>
              <a:t>Stenflo</a:t>
            </a:r>
            <a:r>
              <a:rPr lang="en-US" sz="1050" kern="1200" dirty="0">
                <a:solidFill>
                  <a:prstClr val="black"/>
                </a:solidFill>
                <a:latin typeface="Calibri" panose="020F0502020204030204"/>
                <a:ea typeface="+mn-ea"/>
                <a:cs typeface="+mn-cs"/>
              </a:rPr>
              <a:t>, M. Y. Yu, and P. K. Shukla ”Shielding of a slow test charge in a collisional plasma” Phys. Fluids 16 (1973)</a:t>
            </a:r>
          </a:p>
          <a:p>
            <a:pPr defTabSz="685800">
              <a:buClrTx/>
            </a:pPr>
            <a:endParaRPr lang="en-US" sz="1050" kern="1200" dirty="0">
              <a:solidFill>
                <a:prstClr val="black"/>
              </a:solidFill>
              <a:latin typeface="Calibri" panose="020F0502020204030204"/>
              <a:ea typeface="+mn-ea"/>
              <a:cs typeface="+mn-cs"/>
            </a:endParaRPr>
          </a:p>
          <a:p>
            <a:pPr defTabSz="685800">
              <a:buClrTx/>
            </a:pPr>
            <a:r>
              <a:rPr lang="en-US" sz="1050" kern="1200" dirty="0">
                <a:solidFill>
                  <a:prstClr val="black"/>
                </a:solidFill>
                <a:latin typeface="Calibri" panose="020F0502020204030204"/>
                <a:ea typeface="+mn-ea"/>
                <a:cs typeface="+mn-cs"/>
              </a:rPr>
              <a:t>P. K. Shukla and A. A. Mamun ”Introduction to Dusty Plasma Physics” Plasma Phys. Control. Fusion 44 395 (2002)</a:t>
            </a:r>
          </a:p>
          <a:p>
            <a:pPr defTabSz="685800">
              <a:buClrTx/>
            </a:pPr>
            <a:endParaRPr lang="en-US" sz="1050" kern="1200" dirty="0">
              <a:solidFill>
                <a:prstClr val="black"/>
              </a:solidFill>
              <a:latin typeface="Calibri" panose="020F0502020204030204"/>
              <a:ea typeface="+mn-ea"/>
              <a:cs typeface="+mn-cs"/>
            </a:endParaRPr>
          </a:p>
          <a:p>
            <a:pPr defTabSz="685800">
              <a:buClrTx/>
            </a:pPr>
            <a:r>
              <a:rPr lang="en-US" sz="1050" kern="1200" dirty="0">
                <a:solidFill>
                  <a:prstClr val="black"/>
                </a:solidFill>
                <a:latin typeface="Calibri" panose="020F0502020204030204"/>
                <a:ea typeface="+mn-ea"/>
                <a:cs typeface="+mn-cs"/>
              </a:rPr>
              <a:t>P. K. Shukla and N. N. Rao ”Coulomb crystallization in colloidal plasmas with streaming ions and dust grains” Physics of Plasmas 3, 1770 (1996)</a:t>
            </a:r>
          </a:p>
        </p:txBody>
      </p:sp>
      <p:pic>
        <p:nvPicPr>
          <p:cNvPr id="2" name="Picture 2" descr="͑ Color ͒ A photograph of a two-dimensional dusty plasma near the melting transition is shown ͑ photograph courtesy of Lin I ͒ . ">
            <a:extLst>
              <a:ext uri="{FF2B5EF4-FFF2-40B4-BE49-F238E27FC236}">
                <a16:creationId xmlns:a16="http://schemas.microsoft.com/office/drawing/2014/main" id="{8FA16B00-427B-578A-8BB1-C7206EC5A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50" y="3717028"/>
            <a:ext cx="1372985" cy="13494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0C335E-88E1-4E1C-4F87-D2D5676A089B}"/>
              </a:ext>
            </a:extLst>
          </p:cNvPr>
          <p:cNvSpPr txBox="1"/>
          <p:nvPr/>
        </p:nvSpPr>
        <p:spPr>
          <a:xfrm>
            <a:off x="165618" y="4594192"/>
            <a:ext cx="2820133" cy="438582"/>
          </a:xfrm>
          <a:prstGeom prst="rect">
            <a:avLst/>
          </a:prstGeom>
          <a:noFill/>
        </p:spPr>
        <p:txBody>
          <a:bodyPr wrap="square" rtlCol="0">
            <a:spAutoFit/>
          </a:bodyPr>
          <a:lstStyle/>
          <a:p>
            <a:pPr defTabSz="685800">
              <a:buClrTx/>
            </a:pPr>
            <a:r>
              <a:rPr lang="en-US" sz="750" kern="1200" dirty="0">
                <a:solidFill>
                  <a:prstClr val="white"/>
                </a:solidFill>
                <a:latin typeface="Calibri" panose="020F0502020204030204"/>
                <a:ea typeface="+mn-ea"/>
                <a:cs typeface="+mn-cs"/>
              </a:rPr>
              <a:t>J. H. Chu and Lin I Phys. Rev. Lett. </a:t>
            </a:r>
            <a:r>
              <a:rPr lang="en-US" sz="750" b="1" kern="1200" dirty="0">
                <a:solidFill>
                  <a:prstClr val="white"/>
                </a:solidFill>
                <a:latin typeface="Calibri" panose="020F0502020204030204"/>
                <a:ea typeface="+mn-ea"/>
                <a:cs typeface="+mn-cs"/>
              </a:rPr>
              <a:t>72</a:t>
            </a:r>
            <a:r>
              <a:rPr lang="en-US" sz="750" kern="1200" dirty="0">
                <a:solidFill>
                  <a:prstClr val="white"/>
                </a:solidFill>
                <a:latin typeface="Calibri" panose="020F0502020204030204"/>
                <a:ea typeface="+mn-ea"/>
                <a:cs typeface="+mn-cs"/>
              </a:rPr>
              <a:t>, 4009</a:t>
            </a:r>
          </a:p>
          <a:p>
            <a:pPr defTabSz="685800">
              <a:buClrTx/>
            </a:pPr>
            <a:endParaRPr lang="en-US" sz="750" kern="1200" dirty="0">
              <a:solidFill>
                <a:prstClr val="white"/>
              </a:solidFill>
              <a:latin typeface="Calibri" panose="020F0502020204030204"/>
              <a:ea typeface="+mn-ea"/>
              <a:cs typeface="+mn-cs"/>
            </a:endParaRPr>
          </a:p>
          <a:p>
            <a:pPr defTabSz="685800">
              <a:buClrTx/>
            </a:pPr>
            <a:r>
              <a:rPr lang="en-US" sz="750" kern="1200" dirty="0">
                <a:solidFill>
                  <a:prstClr val="white"/>
                </a:solidFill>
                <a:latin typeface="Calibri" panose="020F0502020204030204"/>
                <a:ea typeface="+mn-ea"/>
                <a:cs typeface="+mn-cs"/>
              </a:rPr>
              <a:t>Silicon dioxide dust in an Argon plasma</a:t>
            </a:r>
          </a:p>
        </p:txBody>
      </p:sp>
    </p:spTree>
    <p:extLst>
      <p:ext uri="{BB962C8B-B14F-4D97-AF65-F5344CB8AC3E}">
        <p14:creationId xmlns:p14="http://schemas.microsoft.com/office/powerpoint/2010/main" val="413044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84</a:t>
            </a:fld>
            <a:endParaRPr kern="1200" dirty="0">
              <a:solidFill>
                <a:srgbClr val="44546A"/>
              </a:solidFill>
            </a:endParaRPr>
          </a:p>
        </p:txBody>
      </p:sp>
      <p:sp>
        <p:nvSpPr>
          <p:cNvPr id="18" name="Google Shape;413;p45">
            <a:extLst>
              <a:ext uri="{FF2B5EF4-FFF2-40B4-BE49-F238E27FC236}">
                <a16:creationId xmlns:a16="http://schemas.microsoft.com/office/drawing/2014/main" id="{EE583BE3-7DD7-A037-C957-C5D6ACF9CA40}"/>
              </a:ext>
            </a:extLst>
          </p:cNvPr>
          <p:cNvSpPr txBox="1">
            <a:spLocks/>
          </p:cNvSpPr>
          <p:nvPr/>
        </p:nvSpPr>
        <p:spPr>
          <a:xfrm>
            <a:off x="182237" y="221306"/>
            <a:ext cx="8520600" cy="572700"/>
          </a:xfrm>
          <a:prstGeom prst="rect">
            <a:avLst/>
          </a:prstGeom>
          <a:noFill/>
          <a:ln>
            <a:noFill/>
          </a:ln>
          <a:effectLst>
            <a:outerShdw blurRad="42863" dist="19050" dir="5400000" algn="bl" rotWithShape="0">
              <a:srgbClr val="000000">
                <a:alpha val="37000"/>
              </a:srgbClr>
            </a:outerShdw>
          </a:effectLst>
        </p:spPr>
        <p:txBody>
          <a:bodyPr spcFirstLastPara="1" vert="horz" wrap="square" lIns="91425" tIns="91425" rIns="91425" bIns="91425" rtlCol="0" anchor="t" anchorCtr="0">
            <a:normAutofit fontScale="90000" lnSpcReduction="20000"/>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pPr defTabSz="685800">
              <a:buClrTx/>
              <a:buSzPct val="111111"/>
            </a:pPr>
            <a:r>
              <a:rPr lang="en" sz="3300" dirty="0">
                <a:solidFill>
                  <a:prstClr val="black"/>
                </a:solidFill>
                <a:latin typeface="Calibri Light" panose="020F0302020204030204"/>
              </a:rPr>
              <a:t>Damped-Dyanmic Screening – Temperature Variation</a:t>
            </a:r>
            <a:endParaRPr lang="en-US" sz="3300" dirty="0">
              <a:solidFill>
                <a:prstClr val="black"/>
              </a:solidFill>
              <a:latin typeface="Calibri Light" panose="020F0302020204030204"/>
            </a:endParaRPr>
          </a:p>
        </p:txBody>
      </p:sp>
      <p:pic>
        <p:nvPicPr>
          <p:cNvPr id="20" name="Picture 19">
            <a:extLst>
              <a:ext uri="{FF2B5EF4-FFF2-40B4-BE49-F238E27FC236}">
                <a16:creationId xmlns:a16="http://schemas.microsoft.com/office/drawing/2014/main" id="{A30B92F3-8C6A-9DA7-E1CC-96075592A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38" y="929646"/>
            <a:ext cx="5291672" cy="3818471"/>
          </a:xfrm>
          <a:prstGeom prst="rect">
            <a:avLst/>
          </a:prstGeom>
        </p:spPr>
      </p:pic>
      <p:cxnSp>
        <p:nvCxnSpPr>
          <p:cNvPr id="26" name="Straight Arrow Connector 25">
            <a:extLst>
              <a:ext uri="{FF2B5EF4-FFF2-40B4-BE49-F238E27FC236}">
                <a16:creationId xmlns:a16="http://schemas.microsoft.com/office/drawing/2014/main" id="{49E94E16-FFB7-7D65-78E8-54438BB86475}"/>
              </a:ext>
            </a:extLst>
          </p:cNvPr>
          <p:cNvCxnSpPr>
            <a:cxnSpLocks/>
          </p:cNvCxnSpPr>
          <p:nvPr/>
        </p:nvCxnSpPr>
        <p:spPr>
          <a:xfrm flipH="1">
            <a:off x="4482193" y="2407149"/>
            <a:ext cx="1235141" cy="1231790"/>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C9AB344C-7649-A44E-9C1E-3E2A15766F2F}"/>
              </a:ext>
            </a:extLst>
          </p:cNvPr>
          <p:cNvSpPr txBox="1"/>
          <p:nvPr/>
        </p:nvSpPr>
        <p:spPr>
          <a:xfrm>
            <a:off x="5717333" y="1085899"/>
            <a:ext cx="3212321" cy="784830"/>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500" kern="1200" dirty="0">
                <a:solidFill>
                  <a:prstClr val="black"/>
                </a:solidFill>
                <a:latin typeface="Calibri" panose="020F0502020204030204"/>
                <a:ea typeface="+mn-ea"/>
                <a:cs typeface="+mn-cs"/>
              </a:rPr>
              <a:t>The size of screening polarization </a:t>
            </a:r>
            <a:r>
              <a:rPr lang="en-US" sz="1500" b="1" kern="1200" dirty="0">
                <a:solidFill>
                  <a:prstClr val="black"/>
                </a:solidFill>
                <a:latin typeface="Calibri" panose="020F0502020204030204"/>
                <a:ea typeface="+mn-ea"/>
                <a:cs typeface="+mn-cs"/>
              </a:rPr>
              <a:t>increases</a:t>
            </a:r>
            <a:r>
              <a:rPr lang="en-US" sz="1500" kern="1200" dirty="0">
                <a:solidFill>
                  <a:prstClr val="black"/>
                </a:solidFill>
                <a:latin typeface="Calibri" panose="020F0502020204030204"/>
                <a:ea typeface="+mn-ea"/>
                <a:cs typeface="+mn-cs"/>
              </a:rPr>
              <a:t> with decreasing temperature during BBN</a:t>
            </a:r>
          </a:p>
        </p:txBody>
      </p:sp>
      <p:sp>
        <p:nvSpPr>
          <p:cNvPr id="29" name="TextBox 28">
            <a:extLst>
              <a:ext uri="{FF2B5EF4-FFF2-40B4-BE49-F238E27FC236}">
                <a16:creationId xmlns:a16="http://schemas.microsoft.com/office/drawing/2014/main" id="{E70C79E2-63F6-CC60-3BA9-B0453E093015}"/>
              </a:ext>
            </a:extLst>
          </p:cNvPr>
          <p:cNvSpPr txBox="1"/>
          <p:nvPr/>
        </p:nvSpPr>
        <p:spPr>
          <a:xfrm>
            <a:off x="5717333" y="2092324"/>
            <a:ext cx="3212321" cy="553998"/>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500" kern="1200" dirty="0">
                <a:solidFill>
                  <a:prstClr val="black"/>
                </a:solidFill>
                <a:latin typeface="Calibri" panose="020F0502020204030204"/>
                <a:ea typeface="+mn-ea"/>
                <a:cs typeface="+mn-cs"/>
              </a:rPr>
              <a:t>Small </a:t>
            </a:r>
            <a:r>
              <a:rPr lang="en-US" sz="1500" b="1" kern="1200" dirty="0">
                <a:solidFill>
                  <a:prstClr val="black"/>
                </a:solidFill>
                <a:latin typeface="Calibri" panose="020F0502020204030204"/>
                <a:ea typeface="+mn-ea"/>
                <a:cs typeface="+mn-cs"/>
              </a:rPr>
              <a:t>attractive</a:t>
            </a:r>
            <a:r>
              <a:rPr lang="en-US" sz="1500" kern="1200" dirty="0">
                <a:solidFill>
                  <a:prstClr val="black"/>
                </a:solidFill>
                <a:latin typeface="Calibri" panose="020F0502020204030204"/>
                <a:ea typeface="+mn-ea"/>
                <a:cs typeface="+mn-cs"/>
              </a:rPr>
              <a:t> portion of the potential</a:t>
            </a:r>
          </a:p>
        </p:txBody>
      </p:sp>
      <p:sp>
        <p:nvSpPr>
          <p:cNvPr id="34" name="TextBox 33">
            <a:extLst>
              <a:ext uri="{FF2B5EF4-FFF2-40B4-BE49-F238E27FC236}">
                <a16:creationId xmlns:a16="http://schemas.microsoft.com/office/drawing/2014/main" id="{45342F28-C097-15B1-AFD7-BBB79F4BF3D9}"/>
              </a:ext>
            </a:extLst>
          </p:cNvPr>
          <p:cNvSpPr txBox="1"/>
          <p:nvPr/>
        </p:nvSpPr>
        <p:spPr>
          <a:xfrm>
            <a:off x="3834883" y="1742762"/>
            <a:ext cx="524503" cy="369332"/>
          </a:xfrm>
          <a:prstGeom prst="rect">
            <a:avLst/>
          </a:prstGeom>
          <a:noFill/>
        </p:spPr>
        <p:txBody>
          <a:bodyPr wrap="none" rtlCol="0">
            <a:spAutoFit/>
          </a:bodyPr>
          <a:lstStyle/>
          <a:p>
            <a:pPr defTabSz="685800">
              <a:buClrTx/>
            </a:pPr>
            <a:r>
              <a:rPr lang="en-US" sz="1800" b="1" kern="1200" baseline="30000" dirty="0">
                <a:solidFill>
                  <a:prstClr val="black"/>
                </a:solidFill>
                <a:latin typeface="Calibri" panose="020F0502020204030204"/>
                <a:ea typeface="+mn-ea"/>
                <a:cs typeface="+mn-cs"/>
              </a:rPr>
              <a:t>3</a:t>
            </a:r>
            <a:r>
              <a:rPr lang="en-US" sz="1800" b="1" kern="1200" dirty="0">
                <a:solidFill>
                  <a:prstClr val="black"/>
                </a:solidFill>
                <a:latin typeface="Calibri" panose="020F0502020204030204"/>
                <a:ea typeface="+mn-ea"/>
                <a:cs typeface="+mn-cs"/>
              </a:rPr>
              <a:t>He</a:t>
            </a:r>
          </a:p>
        </p:txBody>
      </p:sp>
    </p:spTree>
    <p:extLst>
      <p:ext uri="{BB962C8B-B14F-4D97-AF65-F5344CB8AC3E}">
        <p14:creationId xmlns:p14="http://schemas.microsoft.com/office/powerpoint/2010/main" val="18181148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55"/>
          <p:cNvSpPr txBox="1">
            <a:spLocks noGrp="1"/>
          </p:cNvSpPr>
          <p:nvPr>
            <p:ph type="sldNum" idx="12"/>
          </p:nvPr>
        </p:nvSpPr>
        <p:spPr>
          <a:xfrm>
            <a:off x="8472458" y="4663217"/>
            <a:ext cx="548700" cy="393600"/>
          </a:xfrm>
          <a:prstGeom prst="rect">
            <a:avLst/>
          </a:prstGeom>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85</a:t>
            </a:fld>
            <a:endParaRPr kern="1200" dirty="0">
              <a:solidFill>
                <a:srgbClr val="44546A"/>
              </a:solidFill>
            </a:endParaRPr>
          </a:p>
        </p:txBody>
      </p:sp>
      <p:sp>
        <p:nvSpPr>
          <p:cNvPr id="18" name="Google Shape;413;p45">
            <a:extLst>
              <a:ext uri="{FF2B5EF4-FFF2-40B4-BE49-F238E27FC236}">
                <a16:creationId xmlns:a16="http://schemas.microsoft.com/office/drawing/2014/main" id="{EE583BE3-7DD7-A037-C957-C5D6ACF9CA40}"/>
              </a:ext>
            </a:extLst>
          </p:cNvPr>
          <p:cNvSpPr txBox="1">
            <a:spLocks/>
          </p:cNvSpPr>
          <p:nvPr/>
        </p:nvSpPr>
        <p:spPr>
          <a:xfrm>
            <a:off x="182237" y="221306"/>
            <a:ext cx="8520600" cy="572700"/>
          </a:xfrm>
          <a:prstGeom prst="rect">
            <a:avLst/>
          </a:prstGeom>
          <a:noFill/>
          <a:ln>
            <a:noFill/>
          </a:ln>
          <a:effectLst>
            <a:outerShdw blurRad="42863" dist="19050" dir="5400000" algn="bl" rotWithShape="0">
              <a:srgbClr val="000000">
                <a:alpha val="37000"/>
              </a:srgbClr>
            </a:outerShdw>
          </a:effectLst>
        </p:spPr>
        <p:txBody>
          <a:bodyPr spcFirstLastPara="1" vert="horz" wrap="square" lIns="91425" tIns="91425" rIns="91425" bIns="91425" rtlCol="0" anchor="t" anchorCtr="0">
            <a:normAutofit fontScale="90000" lnSpcReduction="20000"/>
          </a:bodyPr>
          <a:lstStyle>
            <a:lvl1pPr lvl="0" algn="l" defTabSz="914400" rtl="0" eaLnBrk="1" latinLnBrk="0" hangingPunct="1">
              <a:lnSpc>
                <a:spcPct val="100000"/>
              </a:lnSpc>
              <a:spcBef>
                <a:spcPts val="0"/>
              </a:spcBef>
              <a:spcAft>
                <a:spcPts val="0"/>
              </a:spcAft>
              <a:buSzPts val="2800"/>
              <a:buNone/>
              <a:defRPr sz="4400"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pPr defTabSz="685800">
              <a:buClrTx/>
              <a:buSzPct val="111111"/>
            </a:pPr>
            <a:r>
              <a:rPr lang="en" sz="3300" dirty="0">
                <a:solidFill>
                  <a:prstClr val="black"/>
                </a:solidFill>
                <a:latin typeface="Calibri Light" panose="020F0302020204030204"/>
              </a:rPr>
              <a:t>Damped-Dyanmic Screening – Temperature Variation</a:t>
            </a:r>
            <a:endParaRPr lang="en-US" sz="3300" dirty="0">
              <a:solidFill>
                <a:prstClr val="black"/>
              </a:solidFill>
              <a:latin typeface="Calibri Light" panose="020F0302020204030204"/>
            </a:endParaRPr>
          </a:p>
        </p:txBody>
      </p:sp>
      <p:pic>
        <p:nvPicPr>
          <p:cNvPr id="20" name="Picture 19">
            <a:extLst>
              <a:ext uri="{FF2B5EF4-FFF2-40B4-BE49-F238E27FC236}">
                <a16:creationId xmlns:a16="http://schemas.microsoft.com/office/drawing/2014/main" id="{A30B92F3-8C6A-9DA7-E1CC-96075592AC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2338" y="929646"/>
            <a:ext cx="5291672" cy="3818470"/>
          </a:xfrm>
          <a:prstGeom prst="rect">
            <a:avLst/>
          </a:prstGeom>
        </p:spPr>
      </p:pic>
      <p:sp>
        <p:nvSpPr>
          <p:cNvPr id="22" name="TextBox 21">
            <a:extLst>
              <a:ext uri="{FF2B5EF4-FFF2-40B4-BE49-F238E27FC236}">
                <a16:creationId xmlns:a16="http://schemas.microsoft.com/office/drawing/2014/main" id="{2EAADA7C-581B-921C-AC18-73E4D51D2DB6}"/>
              </a:ext>
            </a:extLst>
          </p:cNvPr>
          <p:cNvSpPr txBox="1"/>
          <p:nvPr/>
        </p:nvSpPr>
        <p:spPr>
          <a:xfrm>
            <a:off x="5717333" y="1085899"/>
            <a:ext cx="3212321" cy="784830"/>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500" kern="1200" dirty="0">
                <a:solidFill>
                  <a:prstClr val="black"/>
                </a:solidFill>
                <a:latin typeface="Calibri" panose="020F0502020204030204"/>
                <a:ea typeface="+mn-ea"/>
                <a:cs typeface="+mn-cs"/>
              </a:rPr>
              <a:t>The size of screening polarization </a:t>
            </a:r>
            <a:r>
              <a:rPr lang="en-US" sz="1500" b="1" kern="1200" dirty="0">
                <a:solidFill>
                  <a:prstClr val="black"/>
                </a:solidFill>
                <a:latin typeface="Calibri" panose="020F0502020204030204"/>
                <a:ea typeface="+mn-ea"/>
                <a:cs typeface="+mn-cs"/>
              </a:rPr>
              <a:t>increases</a:t>
            </a:r>
            <a:r>
              <a:rPr lang="en-US" sz="1500" kern="1200" dirty="0">
                <a:solidFill>
                  <a:prstClr val="black"/>
                </a:solidFill>
                <a:latin typeface="Calibri" panose="020F0502020204030204"/>
                <a:ea typeface="+mn-ea"/>
                <a:cs typeface="+mn-cs"/>
              </a:rPr>
              <a:t> with decreasing temperature during BBN</a:t>
            </a:r>
          </a:p>
        </p:txBody>
      </p:sp>
      <p:sp>
        <p:nvSpPr>
          <p:cNvPr id="24" name="TextBox 23">
            <a:extLst>
              <a:ext uri="{FF2B5EF4-FFF2-40B4-BE49-F238E27FC236}">
                <a16:creationId xmlns:a16="http://schemas.microsoft.com/office/drawing/2014/main" id="{C9D39936-1AB9-4874-B2E2-DE51FAE5D5FA}"/>
              </a:ext>
            </a:extLst>
          </p:cNvPr>
          <p:cNvSpPr txBox="1"/>
          <p:nvPr/>
        </p:nvSpPr>
        <p:spPr>
          <a:xfrm>
            <a:off x="5717333" y="2092324"/>
            <a:ext cx="3212321" cy="553998"/>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500" kern="1200" dirty="0">
                <a:solidFill>
                  <a:prstClr val="black"/>
                </a:solidFill>
                <a:latin typeface="Calibri" panose="020F0502020204030204"/>
                <a:ea typeface="+mn-ea"/>
                <a:cs typeface="+mn-cs"/>
              </a:rPr>
              <a:t>Small </a:t>
            </a:r>
            <a:r>
              <a:rPr lang="en-US" sz="1500" b="1" kern="1200" dirty="0">
                <a:solidFill>
                  <a:prstClr val="black"/>
                </a:solidFill>
                <a:latin typeface="Calibri" panose="020F0502020204030204"/>
                <a:ea typeface="+mn-ea"/>
                <a:cs typeface="+mn-cs"/>
              </a:rPr>
              <a:t>attractive</a:t>
            </a:r>
            <a:r>
              <a:rPr lang="en-US" sz="1500" kern="1200" dirty="0">
                <a:solidFill>
                  <a:prstClr val="black"/>
                </a:solidFill>
                <a:latin typeface="Calibri" panose="020F0502020204030204"/>
                <a:ea typeface="+mn-ea"/>
                <a:cs typeface="+mn-cs"/>
              </a:rPr>
              <a:t> portion of the potential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6AF089E-4BDB-CBB6-EF8B-E734FF7A7A75}"/>
                  </a:ext>
                </a:extLst>
              </p:cNvPr>
              <p:cNvSpPr txBox="1"/>
              <p:nvPr/>
            </p:nvSpPr>
            <p:spPr>
              <a:xfrm>
                <a:off x="5717333" y="2775503"/>
                <a:ext cx="3212321" cy="553998"/>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500" kern="1200" dirty="0">
                    <a:solidFill>
                      <a:prstClr val="black"/>
                    </a:solidFill>
                    <a:latin typeface="Calibri" panose="020F0502020204030204"/>
                    <a:ea typeface="+mn-ea"/>
                    <a:cs typeface="+mn-cs"/>
                  </a:rPr>
                  <a:t>Analytic expression is </a:t>
                </a:r>
                <a:r>
                  <a:rPr lang="en-US" sz="1500" b="1" kern="1200" dirty="0">
                    <a:solidFill>
                      <a:prstClr val="black"/>
                    </a:solidFill>
                    <a:latin typeface="Calibri" panose="020F0502020204030204"/>
                    <a:ea typeface="+mn-ea"/>
                    <a:cs typeface="+mn-cs"/>
                  </a:rPr>
                  <a:t>valid</a:t>
                </a:r>
                <a:r>
                  <a:rPr lang="en-US" sz="1500" kern="1200" dirty="0">
                    <a:solidFill>
                      <a:prstClr val="black"/>
                    </a:solidFill>
                    <a:latin typeface="Calibri" panose="020F0502020204030204"/>
                    <a:ea typeface="+mn-ea"/>
                    <a:cs typeface="+mn-cs"/>
                  </a:rPr>
                  <a:t> late in BBN </a:t>
                </a:r>
                <a14:m>
                  <m:oMath xmlns:m="http://schemas.openxmlformats.org/officeDocument/2006/math">
                    <m:r>
                      <a:rPr lang="en-US" sz="1500" i="1" kern="1200">
                        <a:solidFill>
                          <a:prstClr val="black"/>
                        </a:solidFill>
                        <a:latin typeface="Cambria Math" panose="02040503050406030204" pitchFamily="18" charset="0"/>
                        <a:ea typeface="+mn-ea"/>
                        <a:cs typeface="+mn-cs"/>
                      </a:rPr>
                      <m:t>𝑇</m:t>
                    </m:r>
                    <m:r>
                      <a:rPr lang="en-US" sz="1500" i="1" kern="1200">
                        <a:solidFill>
                          <a:prstClr val="black"/>
                        </a:solidFill>
                        <a:latin typeface="Cambria Math" panose="02040503050406030204" pitchFamily="18" charset="0"/>
                        <a:ea typeface="Cambria Math" panose="02040503050406030204" pitchFamily="18" charset="0"/>
                        <a:cs typeface="+mn-cs"/>
                      </a:rPr>
                      <m:t>&gt;70 </m:t>
                    </m:r>
                  </m:oMath>
                </a14:m>
                <a:r>
                  <a:rPr lang="en-US" sz="1500" kern="1200" dirty="0">
                    <a:solidFill>
                      <a:prstClr val="black"/>
                    </a:solidFill>
                    <a:latin typeface="Calibri" panose="020F0502020204030204"/>
                    <a:ea typeface="+mn-ea"/>
                    <a:cs typeface="+mn-cs"/>
                  </a:rPr>
                  <a:t>keV. </a:t>
                </a:r>
              </a:p>
            </p:txBody>
          </p:sp>
        </mc:Choice>
        <mc:Fallback xmlns="">
          <p:sp>
            <p:nvSpPr>
              <p:cNvPr id="3" name="TextBox 2">
                <a:extLst>
                  <a:ext uri="{FF2B5EF4-FFF2-40B4-BE49-F238E27FC236}">
                    <a16:creationId xmlns:a16="http://schemas.microsoft.com/office/drawing/2014/main" id="{26AF089E-4BDB-CBB6-EF8B-E734FF7A7A75}"/>
                  </a:ext>
                </a:extLst>
              </p:cNvPr>
              <p:cNvSpPr txBox="1">
                <a:spLocks noRot="1" noChangeAspect="1" noMove="1" noResize="1" noEditPoints="1" noAdjustHandles="1" noChangeArrowheads="1" noChangeShapeType="1" noTextEdit="1"/>
              </p:cNvSpPr>
              <p:nvPr/>
            </p:nvSpPr>
            <p:spPr>
              <a:xfrm>
                <a:off x="5717333" y="2775503"/>
                <a:ext cx="3212321" cy="553998"/>
              </a:xfrm>
              <a:prstGeom prst="rect">
                <a:avLst/>
              </a:prstGeom>
              <a:blipFill>
                <a:blip r:embed="rId4"/>
                <a:stretch>
                  <a:fillRect l="-567" t="-1075" b="-10753"/>
                </a:stretch>
              </a:blipFill>
              <a:ln w="12700">
                <a:solidFill>
                  <a:schemeClr val="tx1"/>
                </a:solidFill>
                <a:prstDash val="lgDash"/>
              </a:ln>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85DFAE0C-47A4-17B3-7FA4-E0B82803413B}"/>
              </a:ext>
            </a:extLst>
          </p:cNvPr>
          <p:cNvCxnSpPr>
            <a:cxnSpLocks/>
            <a:stCxn id="3" idx="1"/>
          </p:cNvCxnSpPr>
          <p:nvPr/>
        </p:nvCxnSpPr>
        <p:spPr>
          <a:xfrm flipH="1" flipV="1">
            <a:off x="3974218" y="3001740"/>
            <a:ext cx="1743115" cy="50762"/>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D266EAA3-059F-4DCF-B1A2-F44276D8B1A8}"/>
              </a:ext>
            </a:extLst>
          </p:cNvPr>
          <p:cNvSpPr txBox="1"/>
          <p:nvPr/>
        </p:nvSpPr>
        <p:spPr>
          <a:xfrm>
            <a:off x="5717333" y="3511874"/>
            <a:ext cx="3212321" cy="553998"/>
          </a:xfrm>
          <a:prstGeom prst="rect">
            <a:avLst/>
          </a:prstGeom>
          <a:solidFill>
            <a:schemeClr val="bg1">
              <a:lumMod val="95000"/>
            </a:schemeClr>
          </a:solidFill>
          <a:ln w="12700">
            <a:solidFill>
              <a:schemeClr val="tx1"/>
            </a:solidFill>
            <a:prstDash val="lgDash"/>
          </a:ln>
        </p:spPr>
        <p:txBody>
          <a:bodyPr wrap="square" rtlCol="0">
            <a:spAutoFit/>
          </a:bodyPr>
          <a:lstStyle/>
          <a:p>
            <a:pPr defTabSz="685800">
              <a:buClrTx/>
            </a:pPr>
            <a:r>
              <a:rPr lang="en-US" sz="1500" kern="1200" dirty="0">
                <a:solidFill>
                  <a:prstClr val="black"/>
                </a:solidFill>
                <a:latin typeface="Calibri" panose="020F0502020204030204"/>
                <a:ea typeface="+mn-ea"/>
                <a:cs typeface="+mn-cs"/>
              </a:rPr>
              <a:t>As temperature </a:t>
            </a:r>
            <a:r>
              <a:rPr lang="en-US" sz="1500" b="1" kern="1200" dirty="0">
                <a:solidFill>
                  <a:prstClr val="black"/>
                </a:solidFill>
                <a:latin typeface="Calibri" panose="020F0502020204030204"/>
                <a:ea typeface="+mn-ea"/>
                <a:cs typeface="+mn-cs"/>
              </a:rPr>
              <a:t>decreases</a:t>
            </a:r>
            <a:r>
              <a:rPr lang="en-US" sz="1500" kern="1200" dirty="0">
                <a:solidFill>
                  <a:prstClr val="black"/>
                </a:solidFill>
                <a:latin typeface="Calibri" panose="020F0502020204030204"/>
                <a:ea typeface="+mn-ea"/>
                <a:cs typeface="+mn-cs"/>
              </a:rPr>
              <a:t> the dynamic contribution goes to zero.</a:t>
            </a:r>
          </a:p>
        </p:txBody>
      </p:sp>
      <p:sp>
        <p:nvSpPr>
          <p:cNvPr id="7" name="TextBox 6">
            <a:extLst>
              <a:ext uri="{FF2B5EF4-FFF2-40B4-BE49-F238E27FC236}">
                <a16:creationId xmlns:a16="http://schemas.microsoft.com/office/drawing/2014/main" id="{5421465B-FEDF-97F0-C89D-3DF466AFFD69}"/>
              </a:ext>
            </a:extLst>
          </p:cNvPr>
          <p:cNvSpPr txBox="1"/>
          <p:nvPr/>
        </p:nvSpPr>
        <p:spPr>
          <a:xfrm>
            <a:off x="3495481" y="1490835"/>
            <a:ext cx="524503" cy="369332"/>
          </a:xfrm>
          <a:prstGeom prst="rect">
            <a:avLst/>
          </a:prstGeom>
          <a:noFill/>
        </p:spPr>
        <p:txBody>
          <a:bodyPr wrap="none" rtlCol="0">
            <a:spAutoFit/>
          </a:bodyPr>
          <a:lstStyle/>
          <a:p>
            <a:pPr defTabSz="685800">
              <a:buClrTx/>
            </a:pPr>
            <a:r>
              <a:rPr lang="en-US" sz="1800" b="1" kern="1200" baseline="30000" dirty="0">
                <a:solidFill>
                  <a:prstClr val="black"/>
                </a:solidFill>
                <a:latin typeface="Calibri" panose="020F0502020204030204"/>
                <a:ea typeface="+mn-ea"/>
                <a:cs typeface="+mn-cs"/>
              </a:rPr>
              <a:t>3</a:t>
            </a:r>
            <a:r>
              <a:rPr lang="en-US" sz="1800" b="1" kern="1200" dirty="0">
                <a:solidFill>
                  <a:prstClr val="black"/>
                </a:solidFill>
                <a:latin typeface="Calibri" panose="020F0502020204030204"/>
                <a:ea typeface="+mn-ea"/>
                <a:cs typeface="+mn-cs"/>
              </a:rPr>
              <a:t>He</a:t>
            </a:r>
          </a:p>
        </p:txBody>
      </p:sp>
      <p:pic>
        <p:nvPicPr>
          <p:cNvPr id="1026" name="Picture 2" descr="equation">
            <a:extLst>
              <a:ext uri="{FF2B5EF4-FFF2-40B4-BE49-F238E27FC236}">
                <a16:creationId xmlns:a16="http://schemas.microsoft.com/office/drawing/2014/main" id="{04856B54-564D-6F53-942F-3C312AFE6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327" y="4730174"/>
            <a:ext cx="2486867" cy="1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290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51"/>
          <p:cNvSpPr txBox="1">
            <a:spLocks noGrp="1"/>
          </p:cNvSpPr>
          <p:nvPr>
            <p:ph type="title"/>
          </p:nvPr>
        </p:nvSpPr>
        <p:spPr>
          <a:xfrm>
            <a:off x="279625" y="252625"/>
            <a:ext cx="8520600" cy="572700"/>
          </a:xfrm>
          <a:prstGeom prst="rect">
            <a:avLst/>
          </a:prstGeom>
          <a:noFill/>
          <a:ln>
            <a:noFill/>
          </a:ln>
        </p:spPr>
        <p:txBody>
          <a:bodyPr spcFirstLastPara="1" wrap="square" lIns="91425" tIns="91425" rIns="91425" bIns="91425" anchor="t" anchorCtr="0">
            <a:normAutofit fontScale="90000"/>
          </a:bodyPr>
          <a:lstStyle/>
          <a:p>
            <a:pPr>
              <a:buSzPct val="111111"/>
            </a:pPr>
            <a:r>
              <a:rPr lang="en"/>
              <a:t>Electric Field</a:t>
            </a:r>
            <a:endParaRPr/>
          </a:p>
        </p:txBody>
      </p:sp>
      <p:sp>
        <p:nvSpPr>
          <p:cNvPr id="818" name="Google Shape;818;p51"/>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86</a:t>
            </a:fld>
            <a:endParaRPr/>
          </a:p>
        </p:txBody>
      </p:sp>
      <p:pic>
        <p:nvPicPr>
          <p:cNvPr id="819" name="Google Shape;819;p51"/>
          <p:cNvPicPr preferRelativeResize="0"/>
          <p:nvPr/>
        </p:nvPicPr>
        <p:blipFill rotWithShape="1">
          <a:blip r:embed="rId3">
            <a:alphaModFix/>
          </a:blip>
          <a:srcRect/>
          <a:stretch/>
        </p:blipFill>
        <p:spPr>
          <a:xfrm>
            <a:off x="158727" y="947455"/>
            <a:ext cx="6279402" cy="3552974"/>
          </a:xfrm>
          <a:prstGeom prst="rect">
            <a:avLst/>
          </a:prstGeom>
          <a:noFill/>
          <a:ln>
            <a:noFill/>
          </a:ln>
        </p:spPr>
      </p:pic>
      <p:pic>
        <p:nvPicPr>
          <p:cNvPr id="820" name="Google Shape;820;p51"/>
          <p:cNvPicPr preferRelativeResize="0"/>
          <p:nvPr/>
        </p:nvPicPr>
        <p:blipFill rotWithShape="1">
          <a:blip r:embed="rId4">
            <a:alphaModFix/>
          </a:blip>
          <a:srcRect l="417" t="583" b="582"/>
          <a:stretch/>
        </p:blipFill>
        <p:spPr>
          <a:xfrm>
            <a:off x="5295575" y="198927"/>
            <a:ext cx="3176876" cy="3068799"/>
          </a:xfrm>
          <a:prstGeom prst="rect">
            <a:avLst/>
          </a:prstGeom>
          <a:noFill/>
          <a:ln>
            <a:noFill/>
          </a:ln>
        </p:spPr>
      </p:pic>
      <p:sp>
        <p:nvSpPr>
          <p:cNvPr id="821" name="Google Shape;821;p51"/>
          <p:cNvSpPr txBox="1"/>
          <p:nvPr/>
        </p:nvSpPr>
        <p:spPr>
          <a:xfrm>
            <a:off x="5130800" y="4053475"/>
            <a:ext cx="3097800" cy="615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a:buSzPts val="1400"/>
            </a:pPr>
            <a:r>
              <a:rPr lang="en" i="1"/>
              <a:t>Transverse electric field is suppressed.</a:t>
            </a:r>
            <a:endParaRPr i="1"/>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52"/>
          <p:cNvSpPr txBox="1">
            <a:spLocks noGrp="1"/>
          </p:cNvSpPr>
          <p:nvPr>
            <p:ph type="title"/>
          </p:nvPr>
        </p:nvSpPr>
        <p:spPr>
          <a:xfrm>
            <a:off x="279625" y="252625"/>
            <a:ext cx="8520600" cy="572700"/>
          </a:xfrm>
          <a:prstGeom prst="rect">
            <a:avLst/>
          </a:prstGeom>
          <a:noFill/>
          <a:ln>
            <a:noFill/>
          </a:ln>
        </p:spPr>
        <p:txBody>
          <a:bodyPr spcFirstLastPara="1" wrap="square" lIns="91425" tIns="91425" rIns="91425" bIns="91425" anchor="t" anchorCtr="0">
            <a:normAutofit fontScale="90000"/>
          </a:bodyPr>
          <a:lstStyle/>
          <a:p>
            <a:pPr>
              <a:buSzPct val="111111"/>
            </a:pPr>
            <a:r>
              <a:rPr lang="en"/>
              <a:t>Electric Field</a:t>
            </a:r>
            <a:endParaRPr/>
          </a:p>
        </p:txBody>
      </p:sp>
      <p:sp>
        <p:nvSpPr>
          <p:cNvPr id="827" name="Google Shape;827;p52"/>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87</a:t>
            </a:fld>
            <a:endParaRPr/>
          </a:p>
        </p:txBody>
      </p:sp>
      <p:pic>
        <p:nvPicPr>
          <p:cNvPr id="828" name="Google Shape;828;p52"/>
          <p:cNvPicPr preferRelativeResize="0"/>
          <p:nvPr/>
        </p:nvPicPr>
        <p:blipFill rotWithShape="1">
          <a:blip r:embed="rId3">
            <a:alphaModFix/>
          </a:blip>
          <a:srcRect/>
          <a:stretch/>
        </p:blipFill>
        <p:spPr>
          <a:xfrm>
            <a:off x="93627" y="889477"/>
            <a:ext cx="6469323" cy="3491101"/>
          </a:xfrm>
          <a:prstGeom prst="rect">
            <a:avLst/>
          </a:prstGeom>
          <a:noFill/>
          <a:ln>
            <a:noFill/>
          </a:ln>
        </p:spPr>
      </p:pic>
      <p:pic>
        <p:nvPicPr>
          <p:cNvPr id="829" name="Google Shape;829;p52"/>
          <p:cNvPicPr preferRelativeResize="0"/>
          <p:nvPr/>
        </p:nvPicPr>
        <p:blipFill rotWithShape="1">
          <a:blip r:embed="rId4">
            <a:alphaModFix/>
          </a:blip>
          <a:srcRect/>
          <a:stretch/>
        </p:blipFill>
        <p:spPr>
          <a:xfrm>
            <a:off x="5619677" y="218325"/>
            <a:ext cx="3180549" cy="3098724"/>
          </a:xfrm>
          <a:prstGeom prst="rect">
            <a:avLst/>
          </a:prstGeom>
          <a:noFill/>
          <a:ln>
            <a:noFill/>
          </a:ln>
        </p:spPr>
      </p:pic>
      <p:sp>
        <p:nvSpPr>
          <p:cNvPr id="830" name="Google Shape;830;p52"/>
          <p:cNvSpPr txBox="1"/>
          <p:nvPr/>
        </p:nvSpPr>
        <p:spPr>
          <a:xfrm>
            <a:off x="5162875" y="3938050"/>
            <a:ext cx="3097800" cy="615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a:buSzPts val="1400"/>
            </a:pPr>
            <a:r>
              <a:rPr lang="en" i="1"/>
              <a:t>Longitudinal Electric field is enhanced</a:t>
            </a:r>
            <a:endParaRPr i="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7" name="Google Shape;727;p47"/>
          <p:cNvSpPr txBox="1">
            <a:spLocks noGrp="1"/>
          </p:cNvSpPr>
          <p:nvPr>
            <p:ph type="title"/>
          </p:nvPr>
        </p:nvSpPr>
        <p:spPr>
          <a:xfrm>
            <a:off x="311700" y="136075"/>
            <a:ext cx="8520600" cy="572700"/>
          </a:xfrm>
          <a:prstGeom prst="rect">
            <a:avLst/>
          </a:prstGeom>
          <a:noFill/>
          <a:ln>
            <a:noFill/>
          </a:ln>
          <a:effectLst>
            <a:outerShdw blurRad="57150" dist="19050" dir="5400000" algn="bl" rotWithShape="0">
              <a:srgbClr val="000000">
                <a:alpha val="21000"/>
              </a:srgbClr>
            </a:outerShdw>
          </a:effectLst>
        </p:spPr>
        <p:txBody>
          <a:bodyPr spcFirstLastPara="1" wrap="square" lIns="91425" tIns="91425" rIns="91425" bIns="91425" anchor="t" anchorCtr="0">
            <a:normAutofit fontScale="90000"/>
          </a:bodyPr>
          <a:lstStyle/>
          <a:p>
            <a:pPr>
              <a:buSzPct val="111111"/>
            </a:pPr>
            <a:r>
              <a:rPr lang="en" dirty="0"/>
              <a:t>Switich-On</a:t>
            </a:r>
            <a:endParaRPr dirty="0">
              <a:solidFill>
                <a:srgbClr val="595959"/>
              </a:solidFill>
            </a:endParaRPr>
          </a:p>
        </p:txBody>
      </p:sp>
      <p:sp>
        <p:nvSpPr>
          <p:cNvPr id="726" name="Google Shape;726;p47"/>
          <p:cNvSpPr txBox="1">
            <a:spLocks noGrp="1"/>
          </p:cNvSpPr>
          <p:nvPr>
            <p:ph type="body" idx="1"/>
          </p:nvPr>
        </p:nvSpPr>
        <p:spPr>
          <a:xfrm>
            <a:off x="311700" y="633475"/>
            <a:ext cx="8520600" cy="3416400"/>
          </a:xfrm>
          <a:prstGeom prst="rect">
            <a:avLst/>
          </a:prstGeom>
          <a:noFill/>
          <a:ln>
            <a:noFill/>
          </a:ln>
        </p:spPr>
        <p:txBody>
          <a:bodyPr spcFirstLastPara="1" wrap="square" lIns="91425" tIns="91425" rIns="91425" bIns="91425" anchor="t" anchorCtr="0">
            <a:normAutofit/>
          </a:bodyPr>
          <a:lstStyle/>
          <a:p>
            <a:pPr indent="-336550">
              <a:buClr>
                <a:schemeClr val="dk1"/>
              </a:buClr>
              <a:buSzPts val="1700"/>
            </a:pPr>
            <a:r>
              <a:rPr lang="en" sz="1700" dirty="0">
                <a:solidFill>
                  <a:schemeClr val="dk1"/>
                </a:solidFill>
              </a:rPr>
              <a:t>QGP Switch-On and Evolution:</a:t>
            </a:r>
            <a:r>
              <a:rPr lang="en" sz="1700" dirty="0">
                <a:solidFill>
                  <a:srgbClr val="595959"/>
                </a:solidFill>
              </a:rPr>
              <a:t> In order to accurately model in space and time QGP we would like to create a realistic spacetime picture of the plasma.</a:t>
            </a:r>
            <a:endParaRPr sz="1700" dirty="0">
              <a:solidFill>
                <a:srgbClr val="595959"/>
              </a:solidFill>
            </a:endParaRPr>
          </a:p>
          <a:p>
            <a:pPr lvl="1">
              <a:buClr>
                <a:srgbClr val="595959"/>
              </a:buClr>
            </a:pPr>
            <a:r>
              <a:rPr lang="en" dirty="0">
                <a:solidFill>
                  <a:srgbClr val="595959"/>
                </a:solidFill>
              </a:rPr>
              <a:t>This can be done by adding a source to the neutral plasma in the boltzmann equation</a:t>
            </a:r>
            <a:endParaRPr dirty="0">
              <a:solidFill>
                <a:srgbClr val="595959"/>
              </a:solidFill>
            </a:endParaRPr>
          </a:p>
        </p:txBody>
      </p:sp>
      <p:sp>
        <p:nvSpPr>
          <p:cNvPr id="760" name="Google Shape;760;p47"/>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88</a:t>
            </a:fld>
            <a:endParaRPr/>
          </a:p>
        </p:txBody>
      </p:sp>
      <p:sp>
        <p:nvSpPr>
          <p:cNvPr id="728" name="Google Shape;728;p47"/>
          <p:cNvSpPr/>
          <p:nvPr/>
        </p:nvSpPr>
        <p:spPr>
          <a:xfrm>
            <a:off x="4008277" y="3753615"/>
            <a:ext cx="918600" cy="6519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a:buSzPts val="1400"/>
            </a:pPr>
            <a:endParaRPr/>
          </a:p>
        </p:txBody>
      </p:sp>
      <p:grpSp>
        <p:nvGrpSpPr>
          <p:cNvPr id="729" name="Google Shape;729;p47"/>
          <p:cNvGrpSpPr/>
          <p:nvPr/>
        </p:nvGrpSpPr>
        <p:grpSpPr>
          <a:xfrm>
            <a:off x="5244534" y="3656632"/>
            <a:ext cx="1993436" cy="1143912"/>
            <a:chOff x="2403925" y="2571750"/>
            <a:chExt cx="4261300" cy="2445300"/>
          </a:xfrm>
        </p:grpSpPr>
        <p:sp>
          <p:nvSpPr>
            <p:cNvPr id="730" name="Google Shape;730;p47"/>
            <p:cNvSpPr txBox="1"/>
            <p:nvPr/>
          </p:nvSpPr>
          <p:spPr>
            <a:xfrm>
              <a:off x="6003308" y="4487081"/>
              <a:ext cx="340500" cy="355200"/>
            </a:xfrm>
            <a:prstGeom prst="rect">
              <a:avLst/>
            </a:prstGeom>
            <a:noFill/>
            <a:ln>
              <a:noFill/>
            </a:ln>
          </p:spPr>
          <p:txBody>
            <a:bodyPr spcFirstLastPara="1" wrap="square" lIns="91425" tIns="91425" rIns="91425" bIns="91425" anchor="t" anchorCtr="0">
              <a:noAutofit/>
            </a:bodyPr>
            <a:lstStyle/>
            <a:p>
              <a:pPr>
                <a:buSzPts val="1400"/>
              </a:pPr>
              <a:endParaRPr baseline="30000"/>
            </a:p>
          </p:txBody>
        </p:sp>
        <p:pic>
          <p:nvPicPr>
            <p:cNvPr id="731" name="Google Shape;731;p47"/>
            <p:cNvPicPr preferRelativeResize="0"/>
            <p:nvPr/>
          </p:nvPicPr>
          <p:blipFill rotWithShape="1">
            <a:blip r:embed="rId3">
              <a:alphaModFix/>
            </a:blip>
            <a:srcRect l="22105" t="23984" r="58035" b="43437"/>
            <a:stretch/>
          </p:blipFill>
          <p:spPr>
            <a:xfrm>
              <a:off x="2670823" y="2893695"/>
              <a:ext cx="1386072" cy="2088354"/>
            </a:xfrm>
            <a:prstGeom prst="rect">
              <a:avLst/>
            </a:prstGeom>
            <a:noFill/>
            <a:ln>
              <a:noFill/>
            </a:ln>
          </p:spPr>
        </p:pic>
        <p:pic>
          <p:nvPicPr>
            <p:cNvPr id="732" name="Google Shape;732;p47"/>
            <p:cNvPicPr preferRelativeResize="0"/>
            <p:nvPr/>
          </p:nvPicPr>
          <p:blipFill rotWithShape="1">
            <a:blip r:embed="rId3">
              <a:alphaModFix/>
            </a:blip>
            <a:srcRect l="22105" t="23987" r="58035" b="37865"/>
            <a:stretch/>
          </p:blipFill>
          <p:spPr>
            <a:xfrm>
              <a:off x="5176140" y="2571750"/>
              <a:ext cx="1386072" cy="2445300"/>
            </a:xfrm>
            <a:prstGeom prst="rect">
              <a:avLst/>
            </a:prstGeom>
            <a:noFill/>
            <a:ln>
              <a:noFill/>
            </a:ln>
          </p:spPr>
        </p:pic>
        <p:sp>
          <p:nvSpPr>
            <p:cNvPr id="733" name="Google Shape;733;p47"/>
            <p:cNvSpPr txBox="1"/>
            <p:nvPr/>
          </p:nvSpPr>
          <p:spPr>
            <a:xfrm>
              <a:off x="4967664" y="4709182"/>
              <a:ext cx="263700" cy="265500"/>
            </a:xfrm>
            <a:prstGeom prst="rect">
              <a:avLst/>
            </a:prstGeom>
            <a:noFill/>
            <a:ln>
              <a:noFill/>
            </a:ln>
          </p:spPr>
          <p:txBody>
            <a:bodyPr spcFirstLastPara="1" wrap="square" lIns="91425" tIns="91425" rIns="91425" bIns="91425" anchor="t" anchorCtr="0">
              <a:noAutofit/>
            </a:bodyPr>
            <a:lstStyle/>
            <a:p>
              <a:pPr>
                <a:buSzPts val="1400"/>
              </a:pPr>
              <a:endParaRPr baseline="30000"/>
            </a:p>
          </p:txBody>
        </p:sp>
        <p:sp>
          <p:nvSpPr>
            <p:cNvPr id="734" name="Google Shape;734;p47"/>
            <p:cNvSpPr/>
            <p:nvPr/>
          </p:nvSpPr>
          <p:spPr>
            <a:xfrm>
              <a:off x="5401753" y="2571755"/>
              <a:ext cx="122700" cy="255900"/>
            </a:xfrm>
            <a:prstGeom prst="rect">
              <a:avLst/>
            </a:prstGeom>
            <a:solidFill>
              <a:srgbClr val="FFFFFF"/>
            </a:solidFill>
            <a:ln>
              <a:noFill/>
            </a:ln>
          </p:spPr>
          <p:txBody>
            <a:bodyPr spcFirstLastPara="1" wrap="square" lIns="91425" tIns="91425" rIns="91425" bIns="91425" anchor="ctr" anchorCtr="0">
              <a:noAutofit/>
            </a:bodyPr>
            <a:lstStyle/>
            <a:p>
              <a:pPr>
                <a:buSzPts val="1400"/>
              </a:pPr>
              <a:endParaRPr/>
            </a:p>
          </p:txBody>
        </p:sp>
        <p:sp>
          <p:nvSpPr>
            <p:cNvPr id="735" name="Google Shape;735;p47"/>
            <p:cNvSpPr/>
            <p:nvPr/>
          </p:nvSpPr>
          <p:spPr>
            <a:xfrm rot="10800000">
              <a:off x="5895425" y="3630345"/>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736" name="Google Shape;736;p47"/>
            <p:cNvSpPr/>
            <p:nvPr/>
          </p:nvSpPr>
          <p:spPr>
            <a:xfrm>
              <a:off x="2403925" y="3961009"/>
              <a:ext cx="769800" cy="203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737" name="Google Shape;737;p47"/>
            <p:cNvPicPr preferRelativeResize="0"/>
            <p:nvPr/>
          </p:nvPicPr>
          <p:blipFill rotWithShape="1">
            <a:blip r:embed="rId4">
              <a:alphaModFix/>
            </a:blip>
            <a:srcRect/>
            <a:stretch/>
          </p:blipFill>
          <p:spPr>
            <a:xfrm>
              <a:off x="3667376" y="4415161"/>
              <a:ext cx="558171" cy="355200"/>
            </a:xfrm>
            <a:prstGeom prst="rect">
              <a:avLst/>
            </a:prstGeom>
            <a:noFill/>
            <a:ln>
              <a:noFill/>
            </a:ln>
          </p:spPr>
        </p:pic>
        <p:pic>
          <p:nvPicPr>
            <p:cNvPr id="738" name="Google Shape;738;p47"/>
            <p:cNvPicPr preferRelativeResize="0"/>
            <p:nvPr/>
          </p:nvPicPr>
          <p:blipFill rotWithShape="1">
            <a:blip r:embed="rId5">
              <a:alphaModFix/>
            </a:blip>
            <a:srcRect/>
            <a:stretch/>
          </p:blipFill>
          <p:spPr>
            <a:xfrm>
              <a:off x="4332887" y="2893689"/>
              <a:ext cx="403356" cy="265500"/>
            </a:xfrm>
            <a:prstGeom prst="rect">
              <a:avLst/>
            </a:prstGeom>
            <a:noFill/>
            <a:ln>
              <a:noFill/>
            </a:ln>
          </p:spPr>
        </p:pic>
      </p:grpSp>
      <p:sp>
        <p:nvSpPr>
          <p:cNvPr id="739" name="Google Shape;739;p47"/>
          <p:cNvSpPr/>
          <p:nvPr/>
        </p:nvSpPr>
        <p:spPr>
          <a:xfrm>
            <a:off x="5157488" y="3489892"/>
            <a:ext cx="2115900" cy="1551000"/>
          </a:xfrm>
          <a:prstGeom prst="rect">
            <a:avLst/>
          </a:prstGeom>
          <a:gradFill>
            <a:gsLst>
              <a:gs pos="0">
                <a:srgbClr val="FFFFFF">
                  <a:alpha val="0"/>
                </a:srgbClr>
              </a:gs>
              <a:gs pos="25000">
                <a:srgbClr val="FFFFFF">
                  <a:alpha val="0"/>
                </a:srgbClr>
              </a:gs>
              <a:gs pos="30000">
                <a:srgbClr val="FFFFFF">
                  <a:alpha val="0"/>
                </a:srgbClr>
              </a:gs>
              <a:gs pos="100000">
                <a:srgbClr val="FDE9AE"/>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740" name="Google Shape;740;p47"/>
          <p:cNvSpPr txBox="1"/>
          <p:nvPr/>
        </p:nvSpPr>
        <p:spPr>
          <a:xfrm>
            <a:off x="5966232" y="3945690"/>
            <a:ext cx="567900" cy="384900"/>
          </a:xfrm>
          <a:prstGeom prst="rect">
            <a:avLst/>
          </a:prstGeom>
          <a:noFill/>
          <a:ln>
            <a:noFill/>
          </a:ln>
        </p:spPr>
        <p:txBody>
          <a:bodyPr spcFirstLastPara="1" wrap="square" lIns="91425" tIns="91425" rIns="91425" bIns="91425" anchor="t" anchorCtr="0">
            <a:spAutoFit/>
          </a:bodyPr>
          <a:lstStyle/>
          <a:p>
            <a:pPr algn="ctr">
              <a:buSzPts val="1300"/>
            </a:pPr>
            <a:r>
              <a:rPr lang="en" sz="1300"/>
              <a:t>QGP</a:t>
            </a:r>
            <a:endParaRPr sz="1300"/>
          </a:p>
        </p:txBody>
      </p:sp>
      <p:sp>
        <p:nvSpPr>
          <p:cNvPr id="741" name="Google Shape;741;p47"/>
          <p:cNvSpPr txBox="1"/>
          <p:nvPr/>
        </p:nvSpPr>
        <p:spPr>
          <a:xfrm>
            <a:off x="3429322" y="4477387"/>
            <a:ext cx="159300" cy="165900"/>
          </a:xfrm>
          <a:prstGeom prst="rect">
            <a:avLst/>
          </a:prstGeom>
          <a:noFill/>
          <a:ln>
            <a:noFill/>
          </a:ln>
        </p:spPr>
        <p:txBody>
          <a:bodyPr spcFirstLastPara="1" wrap="square" lIns="91425" tIns="91425" rIns="91425" bIns="91425" anchor="t" anchorCtr="0">
            <a:noAutofit/>
          </a:bodyPr>
          <a:lstStyle/>
          <a:p>
            <a:pPr>
              <a:buSzPts val="1400"/>
            </a:pPr>
            <a:endParaRPr baseline="30000"/>
          </a:p>
        </p:txBody>
      </p:sp>
      <p:pic>
        <p:nvPicPr>
          <p:cNvPr id="742" name="Google Shape;742;p47"/>
          <p:cNvPicPr preferRelativeResize="0"/>
          <p:nvPr/>
        </p:nvPicPr>
        <p:blipFill rotWithShape="1">
          <a:blip r:embed="rId3">
            <a:alphaModFix/>
          </a:blip>
          <a:srcRect l="22105" t="23984" r="58035" b="43437"/>
          <a:stretch/>
        </p:blipFill>
        <p:spPr>
          <a:xfrm>
            <a:off x="1870615" y="3732106"/>
            <a:ext cx="648311" cy="976792"/>
          </a:xfrm>
          <a:prstGeom prst="rect">
            <a:avLst/>
          </a:prstGeom>
          <a:noFill/>
          <a:ln>
            <a:noFill/>
          </a:ln>
        </p:spPr>
      </p:pic>
      <p:pic>
        <p:nvPicPr>
          <p:cNvPr id="743" name="Google Shape;743;p47"/>
          <p:cNvPicPr preferRelativeResize="0"/>
          <p:nvPr/>
        </p:nvPicPr>
        <p:blipFill rotWithShape="1">
          <a:blip r:embed="rId3">
            <a:alphaModFix/>
          </a:blip>
          <a:srcRect l="22105" t="23987" r="58035" b="37865"/>
          <a:stretch/>
        </p:blipFill>
        <p:spPr>
          <a:xfrm>
            <a:off x="3042432" y="3581524"/>
            <a:ext cx="648311" cy="1143751"/>
          </a:xfrm>
          <a:prstGeom prst="rect">
            <a:avLst/>
          </a:prstGeom>
          <a:noFill/>
          <a:ln>
            <a:noFill/>
          </a:ln>
        </p:spPr>
      </p:pic>
      <p:sp>
        <p:nvSpPr>
          <p:cNvPr id="744" name="Google Shape;744;p47"/>
          <p:cNvSpPr txBox="1"/>
          <p:nvPr/>
        </p:nvSpPr>
        <p:spPr>
          <a:xfrm>
            <a:off x="2944919" y="4581271"/>
            <a:ext cx="123300" cy="124200"/>
          </a:xfrm>
          <a:prstGeom prst="rect">
            <a:avLst/>
          </a:prstGeom>
          <a:noFill/>
          <a:ln>
            <a:noFill/>
          </a:ln>
        </p:spPr>
        <p:txBody>
          <a:bodyPr spcFirstLastPara="1" wrap="square" lIns="91425" tIns="91425" rIns="91425" bIns="91425" anchor="t" anchorCtr="0">
            <a:noAutofit/>
          </a:bodyPr>
          <a:lstStyle/>
          <a:p>
            <a:pPr>
              <a:buSzPts val="1400"/>
            </a:pPr>
            <a:endParaRPr baseline="30000"/>
          </a:p>
        </p:txBody>
      </p:sp>
      <p:sp>
        <p:nvSpPr>
          <p:cNvPr id="745" name="Google Shape;745;p47"/>
          <p:cNvSpPr/>
          <p:nvPr/>
        </p:nvSpPr>
        <p:spPr>
          <a:xfrm>
            <a:off x="3147956" y="3581524"/>
            <a:ext cx="57600" cy="119700"/>
          </a:xfrm>
          <a:prstGeom prst="rect">
            <a:avLst/>
          </a:prstGeom>
          <a:solidFill>
            <a:srgbClr val="FFFFFF"/>
          </a:solidFill>
          <a:ln>
            <a:noFill/>
          </a:ln>
        </p:spPr>
        <p:txBody>
          <a:bodyPr spcFirstLastPara="1" wrap="square" lIns="91425" tIns="91425" rIns="91425" bIns="91425" anchor="ctr" anchorCtr="0">
            <a:noAutofit/>
          </a:bodyPr>
          <a:lstStyle/>
          <a:p>
            <a:pPr>
              <a:buSzPts val="1400"/>
            </a:pPr>
            <a:endParaRPr/>
          </a:p>
        </p:txBody>
      </p:sp>
      <p:sp>
        <p:nvSpPr>
          <p:cNvPr id="746" name="Google Shape;746;p47"/>
          <p:cNvSpPr/>
          <p:nvPr/>
        </p:nvSpPr>
        <p:spPr>
          <a:xfrm rot="10800000" flipH="1">
            <a:off x="2944914" y="4067983"/>
            <a:ext cx="360000" cy="95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747" name="Google Shape;747;p47"/>
          <p:cNvSpPr/>
          <p:nvPr/>
        </p:nvSpPr>
        <p:spPr>
          <a:xfrm flipH="1">
            <a:off x="2187540" y="4217768"/>
            <a:ext cx="360000" cy="95100"/>
          </a:xfrm>
          <a:prstGeom prst="leftArrow">
            <a:avLst>
              <a:gd name="adj1" fmla="val 50000"/>
              <a:gd name="adj2" fmla="val 50000"/>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748" name="Google Shape;748;p47"/>
          <p:cNvPicPr preferRelativeResize="0"/>
          <p:nvPr/>
        </p:nvPicPr>
        <p:blipFill rotWithShape="1">
          <a:blip r:embed="rId4">
            <a:alphaModFix/>
          </a:blip>
          <a:srcRect/>
          <a:stretch/>
        </p:blipFill>
        <p:spPr>
          <a:xfrm>
            <a:off x="2336734" y="4443749"/>
            <a:ext cx="261075" cy="166139"/>
          </a:xfrm>
          <a:prstGeom prst="rect">
            <a:avLst/>
          </a:prstGeom>
          <a:noFill/>
          <a:ln>
            <a:noFill/>
          </a:ln>
        </p:spPr>
      </p:pic>
      <p:sp>
        <p:nvSpPr>
          <p:cNvPr id="749" name="Google Shape;749;p47"/>
          <p:cNvSpPr txBox="1"/>
          <p:nvPr/>
        </p:nvSpPr>
        <p:spPr>
          <a:xfrm>
            <a:off x="2416860" y="3463212"/>
            <a:ext cx="2470200" cy="400200"/>
          </a:xfrm>
          <a:prstGeom prst="rect">
            <a:avLst/>
          </a:prstGeom>
          <a:noFill/>
          <a:ln>
            <a:noFill/>
          </a:ln>
        </p:spPr>
        <p:txBody>
          <a:bodyPr spcFirstLastPara="1" wrap="square" lIns="91425" tIns="91425" rIns="91425" bIns="91425" anchor="t" anchorCtr="0">
            <a:spAutoFit/>
          </a:bodyPr>
          <a:lstStyle/>
          <a:p>
            <a:pPr>
              <a:buSzPts val="1400"/>
            </a:pPr>
            <a:endParaRPr/>
          </a:p>
        </p:txBody>
      </p:sp>
      <p:pic>
        <p:nvPicPr>
          <p:cNvPr id="750" name="Google Shape;750;p47"/>
          <p:cNvPicPr preferRelativeResize="0"/>
          <p:nvPr/>
        </p:nvPicPr>
        <p:blipFill rotWithShape="1">
          <a:blip r:embed="rId6">
            <a:alphaModFix/>
          </a:blip>
          <a:srcRect/>
          <a:stretch/>
        </p:blipFill>
        <p:spPr>
          <a:xfrm>
            <a:off x="8215329" y="2008617"/>
            <a:ext cx="928671" cy="666125"/>
          </a:xfrm>
          <a:prstGeom prst="rect">
            <a:avLst/>
          </a:prstGeom>
          <a:noFill/>
          <a:ln>
            <a:noFill/>
          </a:ln>
        </p:spPr>
      </p:pic>
      <p:pic>
        <p:nvPicPr>
          <p:cNvPr id="751" name="Google Shape;751;p47"/>
          <p:cNvPicPr preferRelativeResize="0"/>
          <p:nvPr/>
        </p:nvPicPr>
        <p:blipFill rotWithShape="1">
          <a:blip r:embed="rId7">
            <a:alphaModFix/>
          </a:blip>
          <a:srcRect/>
          <a:stretch/>
        </p:blipFill>
        <p:spPr>
          <a:xfrm>
            <a:off x="2496213" y="3483690"/>
            <a:ext cx="503052" cy="166131"/>
          </a:xfrm>
          <a:prstGeom prst="rect">
            <a:avLst/>
          </a:prstGeom>
          <a:noFill/>
          <a:ln>
            <a:noFill/>
          </a:ln>
        </p:spPr>
      </p:pic>
      <p:pic>
        <p:nvPicPr>
          <p:cNvPr id="752" name="Google Shape;752;p47"/>
          <p:cNvPicPr preferRelativeResize="0"/>
          <p:nvPr/>
        </p:nvPicPr>
        <p:blipFill rotWithShape="1">
          <a:blip r:embed="rId8">
            <a:alphaModFix/>
          </a:blip>
          <a:srcRect/>
          <a:stretch/>
        </p:blipFill>
        <p:spPr>
          <a:xfrm>
            <a:off x="5998661" y="3303648"/>
            <a:ext cx="503054" cy="166132"/>
          </a:xfrm>
          <a:prstGeom prst="rect">
            <a:avLst/>
          </a:prstGeom>
          <a:noFill/>
          <a:ln>
            <a:noFill/>
          </a:ln>
        </p:spPr>
      </p:pic>
      <p:pic>
        <p:nvPicPr>
          <p:cNvPr id="753" name="Google Shape;753;p47"/>
          <p:cNvPicPr preferRelativeResize="0"/>
          <p:nvPr/>
        </p:nvPicPr>
        <p:blipFill rotWithShape="1">
          <a:blip r:embed="rId9">
            <a:alphaModFix/>
          </a:blip>
          <a:srcRect l="20760" t="16635" r="11484" b="20708"/>
          <a:stretch/>
        </p:blipFill>
        <p:spPr>
          <a:xfrm>
            <a:off x="8158950" y="2971950"/>
            <a:ext cx="862190" cy="493800"/>
          </a:xfrm>
          <a:prstGeom prst="rect">
            <a:avLst/>
          </a:prstGeom>
          <a:noFill/>
          <a:ln>
            <a:noFill/>
          </a:ln>
        </p:spPr>
      </p:pic>
      <p:pic>
        <p:nvPicPr>
          <p:cNvPr id="754" name="Google Shape;754;p47"/>
          <p:cNvPicPr preferRelativeResize="0"/>
          <p:nvPr/>
        </p:nvPicPr>
        <p:blipFill rotWithShape="1">
          <a:blip r:embed="rId10">
            <a:alphaModFix/>
          </a:blip>
          <a:srcRect t="24051" b="21285"/>
          <a:stretch/>
        </p:blipFill>
        <p:spPr>
          <a:xfrm>
            <a:off x="418000" y="1690473"/>
            <a:ext cx="8036040" cy="572700"/>
          </a:xfrm>
          <a:prstGeom prst="rect">
            <a:avLst/>
          </a:prstGeom>
          <a:noFill/>
          <a:ln>
            <a:noFill/>
          </a:ln>
        </p:spPr>
      </p:pic>
      <p:sp>
        <p:nvSpPr>
          <p:cNvPr id="755" name="Google Shape;755;p47"/>
          <p:cNvSpPr/>
          <p:nvPr/>
        </p:nvSpPr>
        <p:spPr>
          <a:xfrm>
            <a:off x="6114400" y="1733688"/>
            <a:ext cx="2423700" cy="493800"/>
          </a:xfrm>
          <a:prstGeom prst="roundRect">
            <a:avLst>
              <a:gd name="adj" fmla="val 16667"/>
            </a:avLst>
          </a:prstGeom>
          <a:noFill/>
          <a:ln w="1905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756" name="Google Shape;756;p47"/>
          <p:cNvPicPr preferRelativeResize="0"/>
          <p:nvPr/>
        </p:nvPicPr>
        <p:blipFill rotWithShape="1">
          <a:blip r:embed="rId11">
            <a:alphaModFix/>
          </a:blip>
          <a:srcRect/>
          <a:stretch/>
        </p:blipFill>
        <p:spPr>
          <a:xfrm>
            <a:off x="624398" y="2650201"/>
            <a:ext cx="5052752" cy="544313"/>
          </a:xfrm>
          <a:prstGeom prst="rect">
            <a:avLst/>
          </a:prstGeom>
          <a:noFill/>
          <a:ln>
            <a:noFill/>
          </a:ln>
        </p:spPr>
      </p:pic>
      <p:sp>
        <p:nvSpPr>
          <p:cNvPr id="757" name="Google Shape;757;p47"/>
          <p:cNvSpPr txBox="1"/>
          <p:nvPr/>
        </p:nvSpPr>
        <p:spPr>
          <a:xfrm>
            <a:off x="360650" y="2263175"/>
            <a:ext cx="7939800" cy="400200"/>
          </a:xfrm>
          <a:prstGeom prst="rect">
            <a:avLst/>
          </a:prstGeom>
          <a:noFill/>
          <a:ln>
            <a:noFill/>
          </a:ln>
        </p:spPr>
        <p:txBody>
          <a:bodyPr spcFirstLastPara="1" wrap="square" lIns="91425" tIns="91425" rIns="91425" bIns="91425" anchor="t" anchorCtr="0">
            <a:spAutoFit/>
          </a:bodyPr>
          <a:lstStyle/>
          <a:p>
            <a:pPr>
              <a:buSzPts val="1400"/>
            </a:pPr>
            <a:r>
              <a:rPr lang="en"/>
              <a:t>The leads to a convolution integral in Ohm’s Law of the form,</a:t>
            </a:r>
            <a:endParaRPr/>
          </a:p>
        </p:txBody>
      </p:sp>
      <p:pic>
        <p:nvPicPr>
          <p:cNvPr id="758" name="Google Shape;758;p47"/>
          <p:cNvPicPr preferRelativeResize="0"/>
          <p:nvPr/>
        </p:nvPicPr>
        <p:blipFill rotWithShape="1">
          <a:blip r:embed="rId12">
            <a:alphaModFix/>
          </a:blip>
          <a:srcRect/>
          <a:stretch/>
        </p:blipFill>
        <p:spPr>
          <a:xfrm>
            <a:off x="7017850" y="2869675"/>
            <a:ext cx="1387350" cy="400200"/>
          </a:xfrm>
          <a:prstGeom prst="rect">
            <a:avLst/>
          </a:prstGeom>
          <a:noFill/>
          <a:ln>
            <a:noFill/>
          </a:ln>
        </p:spPr>
      </p:pic>
      <p:sp>
        <p:nvSpPr>
          <p:cNvPr id="759" name="Google Shape;759;p47"/>
          <p:cNvSpPr txBox="1"/>
          <p:nvPr/>
        </p:nvSpPr>
        <p:spPr>
          <a:xfrm>
            <a:off x="6838800" y="2571750"/>
            <a:ext cx="1993500" cy="400200"/>
          </a:xfrm>
          <a:prstGeom prst="rect">
            <a:avLst/>
          </a:prstGeom>
          <a:noFill/>
          <a:ln>
            <a:noFill/>
          </a:ln>
        </p:spPr>
        <p:txBody>
          <a:bodyPr spcFirstLastPara="1" wrap="square" lIns="91425" tIns="91425" rIns="91425" bIns="91425" anchor="t" anchorCtr="0">
            <a:spAutoFit/>
          </a:bodyPr>
          <a:lstStyle/>
          <a:p>
            <a:pPr>
              <a:buSzPts val="1400"/>
            </a:pPr>
            <a:r>
              <a:rPr lang="en">
                <a:solidFill>
                  <a:srgbClr val="595959"/>
                </a:solidFill>
              </a:rPr>
              <a:t>where,</a:t>
            </a:r>
            <a:endParaRPr>
              <a:solidFill>
                <a:srgbClr val="595959"/>
              </a:solidFill>
            </a:endParaRPr>
          </a:p>
        </p:txBody>
      </p:sp>
      <p:cxnSp>
        <p:nvCxnSpPr>
          <p:cNvPr id="761" name="Google Shape;761;p47"/>
          <p:cNvCxnSpPr>
            <a:endCxn id="753" idx="2"/>
          </p:cNvCxnSpPr>
          <p:nvPr/>
        </p:nvCxnSpPr>
        <p:spPr>
          <a:xfrm>
            <a:off x="8589745" y="2968650"/>
            <a:ext cx="300" cy="497100"/>
          </a:xfrm>
          <a:prstGeom prst="straightConnector1">
            <a:avLst/>
          </a:prstGeom>
          <a:noFill/>
          <a:ln w="9525" cap="flat" cmpd="sng">
            <a:solidFill>
              <a:schemeClr val="dk2"/>
            </a:solidFill>
            <a:prstDash val="solid"/>
            <a:round/>
            <a:headEnd type="none" w="sm" len="sm"/>
            <a:tailEnd type="none" w="sm" len="sm"/>
          </a:ln>
        </p:spPr>
      </p:cxnSp>
      <p:cxnSp>
        <p:nvCxnSpPr>
          <p:cNvPr id="762" name="Google Shape;762;p47"/>
          <p:cNvCxnSpPr/>
          <p:nvPr/>
        </p:nvCxnSpPr>
        <p:spPr>
          <a:xfrm>
            <a:off x="8156375" y="3465750"/>
            <a:ext cx="8673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48"/>
          <p:cNvPicPr preferRelativeResize="0"/>
          <p:nvPr/>
        </p:nvPicPr>
        <p:blipFill rotWithShape="1">
          <a:blip r:embed="rId3">
            <a:alphaModFix/>
          </a:blip>
          <a:srcRect l="2095"/>
          <a:stretch/>
        </p:blipFill>
        <p:spPr>
          <a:xfrm>
            <a:off x="3701175" y="1275488"/>
            <a:ext cx="5408000" cy="3717551"/>
          </a:xfrm>
          <a:prstGeom prst="rect">
            <a:avLst/>
          </a:prstGeom>
          <a:noFill/>
          <a:ln>
            <a:noFill/>
          </a:ln>
        </p:spPr>
      </p:pic>
      <p:sp>
        <p:nvSpPr>
          <p:cNvPr id="768" name="Google Shape;768;p48"/>
          <p:cNvSpPr txBox="1">
            <a:spLocks noGrp="1"/>
          </p:cNvSpPr>
          <p:nvPr>
            <p:ph type="title"/>
          </p:nvPr>
        </p:nvSpPr>
        <p:spPr>
          <a:xfrm>
            <a:off x="311700" y="144100"/>
            <a:ext cx="8520600" cy="572700"/>
          </a:xfrm>
          <a:prstGeom prst="rect">
            <a:avLst/>
          </a:prstGeom>
          <a:noFill/>
          <a:ln>
            <a:noFill/>
          </a:ln>
        </p:spPr>
        <p:txBody>
          <a:bodyPr spcFirstLastPara="1" wrap="square" lIns="91425" tIns="91425" rIns="91425" bIns="91425" anchor="t" anchorCtr="0">
            <a:normAutofit fontScale="90000"/>
          </a:bodyPr>
          <a:lstStyle/>
          <a:p>
            <a:pPr>
              <a:buSzPct val="111111"/>
            </a:pPr>
            <a:r>
              <a:rPr lang="en"/>
              <a:t>Free Charge Distribution</a:t>
            </a:r>
            <a:endParaRPr/>
          </a:p>
        </p:txBody>
      </p:sp>
      <p:sp>
        <p:nvSpPr>
          <p:cNvPr id="769" name="Google Shape;769;p48"/>
          <p:cNvSpPr txBox="1">
            <a:spLocks noGrp="1"/>
          </p:cNvSpPr>
          <p:nvPr>
            <p:ph type="body" idx="1"/>
          </p:nvPr>
        </p:nvSpPr>
        <p:spPr>
          <a:xfrm>
            <a:off x="311700" y="570650"/>
            <a:ext cx="8520600" cy="767700"/>
          </a:xfrm>
          <a:prstGeom prst="rect">
            <a:avLst/>
          </a:prstGeom>
          <a:noFill/>
          <a:ln>
            <a:noFill/>
          </a:ln>
        </p:spPr>
        <p:txBody>
          <a:bodyPr spcFirstLastPara="1" wrap="square" lIns="91425" tIns="91425" rIns="91425" bIns="91425" anchor="t" anchorCtr="0">
            <a:normAutofit fontScale="62500" lnSpcReduction="20000"/>
          </a:bodyPr>
          <a:lstStyle/>
          <a:p>
            <a:pPr marL="0" indent="0">
              <a:spcAft>
                <a:spcPts val="1200"/>
              </a:spcAft>
              <a:buSzPct val="129032"/>
              <a:buNone/>
            </a:pPr>
            <a:r>
              <a:rPr lang="en"/>
              <a:t>For simplicity we prescribe the external fields using a gaussian charge distribution normalized to the radius and charge of the nucleus. </a:t>
            </a:r>
            <a:endParaRPr b="1" i="1"/>
          </a:p>
        </p:txBody>
      </p:sp>
      <p:sp>
        <p:nvSpPr>
          <p:cNvPr id="777" name="Google Shape;777;p48"/>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89</a:t>
            </a:fld>
            <a:endParaRPr/>
          </a:p>
        </p:txBody>
      </p:sp>
      <p:pic>
        <p:nvPicPr>
          <p:cNvPr id="770" name="Google Shape;770;p48"/>
          <p:cNvPicPr preferRelativeResize="0"/>
          <p:nvPr/>
        </p:nvPicPr>
        <p:blipFill rotWithShape="1">
          <a:blip r:embed="rId4">
            <a:alphaModFix/>
          </a:blip>
          <a:srcRect l="-2191" t="-11594" r="-677" b="-15955"/>
          <a:stretch/>
        </p:blipFill>
        <p:spPr>
          <a:xfrm>
            <a:off x="34827" y="1790231"/>
            <a:ext cx="4498371" cy="555021"/>
          </a:xfrm>
          <a:prstGeom prst="rect">
            <a:avLst/>
          </a:prstGeom>
          <a:noFill/>
          <a:ln w="9525" cap="flat" cmpd="sng">
            <a:solidFill>
              <a:schemeClr val="dk2"/>
            </a:solidFill>
            <a:prstDash val="dash"/>
            <a:round/>
            <a:headEnd type="none" w="sm" len="sm"/>
            <a:tailEnd type="none" w="sm" len="sm"/>
          </a:ln>
        </p:spPr>
      </p:pic>
      <p:pic>
        <p:nvPicPr>
          <p:cNvPr id="771" name="Google Shape;771;p48"/>
          <p:cNvPicPr preferRelativeResize="0"/>
          <p:nvPr/>
        </p:nvPicPr>
        <p:blipFill rotWithShape="1">
          <a:blip r:embed="rId5">
            <a:alphaModFix/>
          </a:blip>
          <a:srcRect/>
          <a:stretch/>
        </p:blipFill>
        <p:spPr>
          <a:xfrm>
            <a:off x="802736" y="4079330"/>
            <a:ext cx="2344501" cy="262597"/>
          </a:xfrm>
          <a:prstGeom prst="rect">
            <a:avLst/>
          </a:prstGeom>
          <a:noFill/>
          <a:ln>
            <a:noFill/>
          </a:ln>
        </p:spPr>
      </p:pic>
      <p:pic>
        <p:nvPicPr>
          <p:cNvPr id="772" name="Google Shape;772;p48"/>
          <p:cNvPicPr preferRelativeResize="0"/>
          <p:nvPr/>
        </p:nvPicPr>
        <p:blipFill rotWithShape="1">
          <a:blip r:embed="rId6">
            <a:alphaModFix/>
          </a:blip>
          <a:srcRect/>
          <a:stretch/>
        </p:blipFill>
        <p:spPr>
          <a:xfrm>
            <a:off x="204188" y="3753846"/>
            <a:ext cx="3804202" cy="262597"/>
          </a:xfrm>
          <a:prstGeom prst="rect">
            <a:avLst/>
          </a:prstGeom>
          <a:noFill/>
          <a:ln>
            <a:noFill/>
          </a:ln>
        </p:spPr>
      </p:pic>
      <p:sp>
        <p:nvSpPr>
          <p:cNvPr id="773" name="Google Shape;773;p48"/>
          <p:cNvSpPr txBox="1"/>
          <p:nvPr/>
        </p:nvSpPr>
        <p:spPr>
          <a:xfrm>
            <a:off x="105918" y="1486875"/>
            <a:ext cx="4427400" cy="369300"/>
          </a:xfrm>
          <a:prstGeom prst="rect">
            <a:avLst/>
          </a:prstGeom>
          <a:noFill/>
          <a:ln>
            <a:noFill/>
          </a:ln>
        </p:spPr>
        <p:txBody>
          <a:bodyPr spcFirstLastPara="1" wrap="square" lIns="91425" tIns="91425" rIns="91425" bIns="91425" anchor="t" anchorCtr="0">
            <a:spAutoFit/>
          </a:bodyPr>
          <a:lstStyle/>
          <a:p>
            <a:pPr algn="ctr">
              <a:buSzPts val="1200"/>
            </a:pPr>
            <a:r>
              <a:rPr lang="en" sz="1200"/>
              <a:t>Free Charge in Position Space</a:t>
            </a:r>
            <a:endParaRPr sz="1200"/>
          </a:p>
        </p:txBody>
      </p:sp>
      <p:sp>
        <p:nvSpPr>
          <p:cNvPr id="774" name="Google Shape;774;p48"/>
          <p:cNvSpPr/>
          <p:nvPr/>
        </p:nvSpPr>
        <p:spPr>
          <a:xfrm>
            <a:off x="85505" y="3717649"/>
            <a:ext cx="3954000" cy="6429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775" name="Google Shape;775;p48"/>
          <p:cNvSpPr txBox="1"/>
          <p:nvPr/>
        </p:nvSpPr>
        <p:spPr>
          <a:xfrm>
            <a:off x="34825" y="3443725"/>
            <a:ext cx="4236600" cy="369300"/>
          </a:xfrm>
          <a:prstGeom prst="rect">
            <a:avLst/>
          </a:prstGeom>
          <a:noFill/>
          <a:ln>
            <a:noFill/>
          </a:ln>
        </p:spPr>
        <p:txBody>
          <a:bodyPr spcFirstLastPara="1" wrap="square" lIns="91425" tIns="91425" rIns="91425" bIns="91425" anchor="t" anchorCtr="0">
            <a:spAutoFit/>
          </a:bodyPr>
          <a:lstStyle/>
          <a:p>
            <a:pPr algn="ctr">
              <a:buSzPts val="1200"/>
            </a:pPr>
            <a:r>
              <a:rPr lang="en" sz="1200">
                <a:solidFill>
                  <a:schemeClr val="dk1"/>
                </a:solidFill>
              </a:rPr>
              <a:t>Free Charge in </a:t>
            </a:r>
            <a:r>
              <a:rPr lang="en" sz="1200"/>
              <a:t>Fourier Space</a:t>
            </a:r>
            <a:endParaRPr sz="1200"/>
          </a:p>
        </p:txBody>
      </p:sp>
      <p:sp>
        <p:nvSpPr>
          <p:cNvPr id="776" name="Google Shape;776;p48"/>
          <p:cNvSpPr/>
          <p:nvPr/>
        </p:nvSpPr>
        <p:spPr>
          <a:xfrm>
            <a:off x="1797350" y="2541689"/>
            <a:ext cx="414300" cy="863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778" name="Google Shape;778;p48"/>
          <p:cNvPicPr preferRelativeResize="0"/>
          <p:nvPr/>
        </p:nvPicPr>
        <p:blipFill rotWithShape="1">
          <a:blip r:embed="rId7">
            <a:alphaModFix/>
          </a:blip>
          <a:srcRect t="47326" r="91011" b="46015"/>
          <a:stretch/>
        </p:blipFill>
        <p:spPr>
          <a:xfrm rot="-5400000">
            <a:off x="3458936" y="2874377"/>
            <a:ext cx="615050" cy="306626"/>
          </a:xfrm>
          <a:prstGeom prst="rect">
            <a:avLst/>
          </a:prstGeom>
          <a:noFill/>
          <a:ln>
            <a:noFill/>
          </a:ln>
        </p:spPr>
      </p:pic>
      <p:cxnSp>
        <p:nvCxnSpPr>
          <p:cNvPr id="779" name="Google Shape;779;p48"/>
          <p:cNvCxnSpPr/>
          <p:nvPr/>
        </p:nvCxnSpPr>
        <p:spPr>
          <a:xfrm flipH="1">
            <a:off x="7038002" y="2043186"/>
            <a:ext cx="389703" cy="358014"/>
          </a:xfrm>
          <a:prstGeom prst="straightConnector1">
            <a:avLst/>
          </a:prstGeom>
          <a:noFill/>
          <a:ln w="9525" cap="flat" cmpd="sng">
            <a:solidFill>
              <a:schemeClr val="dk2"/>
            </a:solidFill>
            <a:prstDash val="solid"/>
            <a:round/>
            <a:headEnd type="none" w="sm" len="sm"/>
            <a:tailEnd type="triangle" w="med" len="med"/>
          </a:ln>
        </p:spPr>
      </p:cxnSp>
      <p:sp>
        <p:nvSpPr>
          <p:cNvPr id="780" name="Google Shape;780;p48"/>
          <p:cNvSpPr txBox="1"/>
          <p:nvPr/>
        </p:nvSpPr>
        <p:spPr>
          <a:xfrm>
            <a:off x="7427703" y="1643109"/>
            <a:ext cx="1401500" cy="400079"/>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algn="ctr">
              <a:buSzPts val="1400"/>
            </a:pPr>
            <a:r>
              <a:rPr lang="en"/>
              <a:t>R</a:t>
            </a:r>
            <a:r>
              <a:rPr lang="en" baseline="-25000"/>
              <a:t>rms</a:t>
            </a:r>
            <a:r>
              <a:rPr lang="en"/>
              <a:t> = 5.3 fm</a:t>
            </a:r>
            <a:endParaRPr/>
          </a:p>
        </p:txBody>
      </p:sp>
      <p:sp>
        <p:nvSpPr>
          <p:cNvPr id="781" name="Google Shape;781;p48"/>
          <p:cNvSpPr/>
          <p:nvPr/>
        </p:nvSpPr>
        <p:spPr>
          <a:xfrm>
            <a:off x="3899500" y="2971450"/>
            <a:ext cx="83400" cy="208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sldNum" idx="12"/>
          </p:nvPr>
        </p:nvSpPr>
        <p:spPr>
          <a:xfrm>
            <a:off x="8499958" y="4506817"/>
            <a:ext cx="548700" cy="393600"/>
          </a:xfrm>
          <a:prstGeom prst="rect">
            <a:avLst/>
          </a:prstGeom>
          <a:noFill/>
          <a:ln>
            <a:noFill/>
          </a:ln>
        </p:spPr>
        <p:txBody>
          <a:bodyPr spcFirstLastPara="1" vert="horz" wrap="square" lIns="91425" tIns="91425" rIns="91425" bIns="91425" rtlCol="0" anchor="ctr" anchorCtr="0">
            <a:normAutofit/>
          </a:bodyPr>
          <a:lstStyle/>
          <a:p>
            <a:pPr defTabSz="685800"/>
            <a:fld id="{00000000-1234-1234-1234-123412341234}" type="slidenum">
              <a:rPr lang="en" kern="1200">
                <a:solidFill>
                  <a:srgbClr val="44546A"/>
                </a:solidFill>
              </a:rPr>
              <a:pPr defTabSz="685800"/>
              <a:t>9</a:t>
            </a:fld>
            <a:endParaRPr kern="1200" dirty="0">
              <a:solidFill>
                <a:srgbClr val="44546A"/>
              </a:solidFill>
            </a:endParaRPr>
          </a:p>
        </p:txBody>
      </p:sp>
      <p:sp>
        <p:nvSpPr>
          <p:cNvPr id="188" name="Google Shape;188;p32"/>
          <p:cNvSpPr txBox="1"/>
          <p:nvPr/>
        </p:nvSpPr>
        <p:spPr>
          <a:xfrm>
            <a:off x="229850" y="790285"/>
            <a:ext cx="4131410" cy="415468"/>
          </a:xfrm>
          <a:prstGeom prst="rect">
            <a:avLst/>
          </a:prstGeom>
          <a:solidFill>
            <a:schemeClr val="bg1">
              <a:lumMod val="95000"/>
            </a:schemeClr>
          </a:solid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defTabSz="685800">
              <a:buClrTx/>
            </a:pPr>
            <a:r>
              <a:rPr lang="en" sz="1500" b="1" kern="1200" dirty="0">
                <a:solidFill>
                  <a:prstClr val="black"/>
                </a:solidFill>
                <a:latin typeface="Calibri" panose="020F0502020204030204"/>
                <a:ea typeface="+mn-ea"/>
                <a:cs typeface="+mn-cs"/>
              </a:rPr>
              <a:t>Ion</a:t>
            </a:r>
            <a:r>
              <a:rPr lang="en" sz="1500" kern="1200" dirty="0">
                <a:solidFill>
                  <a:prstClr val="black"/>
                </a:solidFill>
                <a:latin typeface="Calibri" panose="020F0502020204030204"/>
                <a:ea typeface="+mn-ea"/>
                <a:cs typeface="+mn-cs"/>
              </a:rPr>
              <a:t> acts as an </a:t>
            </a:r>
            <a:r>
              <a:rPr lang="en" sz="1500" b="1" kern="1200" dirty="0">
                <a:solidFill>
                  <a:prstClr val="black"/>
                </a:solidFill>
                <a:latin typeface="Calibri" panose="020F0502020204030204"/>
                <a:ea typeface="+mn-ea"/>
                <a:cs typeface="+mn-cs"/>
              </a:rPr>
              <a:t>external</a:t>
            </a:r>
            <a:r>
              <a:rPr lang="en" sz="1500" kern="1200" dirty="0">
                <a:solidFill>
                  <a:prstClr val="black"/>
                </a:solidFill>
                <a:latin typeface="Calibri" panose="020F0502020204030204"/>
                <a:ea typeface="+mn-ea"/>
                <a:cs typeface="+mn-cs"/>
              </a:rPr>
              <a:t> </a:t>
            </a:r>
            <a:r>
              <a:rPr lang="en" sz="1500" b="1" kern="1200" dirty="0">
                <a:solidFill>
                  <a:prstClr val="black"/>
                </a:solidFill>
                <a:latin typeface="Calibri" panose="020F0502020204030204"/>
                <a:ea typeface="+mn-ea"/>
                <a:cs typeface="+mn-cs"/>
              </a:rPr>
              <a:t>perturbation</a:t>
            </a:r>
            <a:r>
              <a:rPr lang="en" sz="1500" kern="1200" dirty="0">
                <a:solidFill>
                  <a:prstClr val="black"/>
                </a:solidFill>
                <a:latin typeface="Calibri" panose="020F0502020204030204"/>
                <a:ea typeface="+mn-ea"/>
                <a:cs typeface="+mn-cs"/>
              </a:rPr>
              <a:t> in the plasma.</a:t>
            </a:r>
            <a:endParaRPr sz="1500" kern="1200" dirty="0">
              <a:solidFill>
                <a:prstClr val="black"/>
              </a:solidFill>
              <a:latin typeface="Calibri" panose="020F0502020204030204"/>
              <a:ea typeface="+mn-ea"/>
              <a:cs typeface="+mn-cs"/>
            </a:endParaRPr>
          </a:p>
        </p:txBody>
      </p:sp>
      <p:pic>
        <p:nvPicPr>
          <p:cNvPr id="189" name="Google Shape;189;p32"/>
          <p:cNvPicPr preferRelativeResize="0"/>
          <p:nvPr/>
        </p:nvPicPr>
        <p:blipFill rotWithShape="1">
          <a:blip r:embed="rId3">
            <a:alphaModFix/>
          </a:blip>
          <a:srcRect l="7911" t="8756" r="8022" b="7914"/>
          <a:stretch/>
        </p:blipFill>
        <p:spPr>
          <a:xfrm>
            <a:off x="176271" y="1400425"/>
            <a:ext cx="2135672" cy="2121695"/>
          </a:xfrm>
          <a:prstGeom prst="rect">
            <a:avLst/>
          </a:prstGeom>
          <a:noFill/>
          <a:ln>
            <a:noFill/>
          </a:ln>
        </p:spPr>
      </p:pic>
      <p:cxnSp>
        <p:nvCxnSpPr>
          <p:cNvPr id="190" name="Google Shape;190;p32"/>
          <p:cNvCxnSpPr>
            <a:cxnSpLocks/>
            <a:stCxn id="188" idx="2"/>
          </p:cNvCxnSpPr>
          <p:nvPr/>
        </p:nvCxnSpPr>
        <p:spPr>
          <a:xfrm flipH="1">
            <a:off x="1768036" y="1205753"/>
            <a:ext cx="527519" cy="882597"/>
          </a:xfrm>
          <a:prstGeom prst="straightConnector1">
            <a:avLst/>
          </a:prstGeom>
          <a:noFill/>
          <a:ln w="76200" cap="flat" cmpd="sng">
            <a:solidFill>
              <a:srgbClr val="C00000"/>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 name="TextBox 1">
            <a:extLst>
              <a:ext uri="{FF2B5EF4-FFF2-40B4-BE49-F238E27FC236}">
                <a16:creationId xmlns:a16="http://schemas.microsoft.com/office/drawing/2014/main" id="{B5E7A2C0-1456-3770-8928-CC7BAB9D496D}"/>
              </a:ext>
            </a:extLst>
          </p:cNvPr>
          <p:cNvSpPr txBox="1"/>
          <p:nvPr/>
        </p:nvSpPr>
        <p:spPr>
          <a:xfrm>
            <a:off x="1" y="4773626"/>
            <a:ext cx="8804911" cy="300082"/>
          </a:xfrm>
          <a:prstGeom prst="rect">
            <a:avLst/>
          </a:prstGeom>
          <a:noFill/>
        </p:spPr>
        <p:txBody>
          <a:bodyPr wrap="none" rtlCol="0">
            <a:spAutoFit/>
          </a:bodyPr>
          <a:lstStyle/>
          <a:p>
            <a:pPr defTabSz="685800">
              <a:buClrTx/>
            </a:pPr>
            <a:r>
              <a:rPr lang="en-US" sz="1350" kern="1200" dirty="0">
                <a:solidFill>
                  <a:prstClr val="black"/>
                </a:solidFill>
                <a:latin typeface="Calibri" panose="020F0502020204030204"/>
                <a:ea typeface="+mn-ea"/>
                <a:cs typeface="+mn-cs"/>
              </a:rPr>
              <a:t>E. E. Salpeter, “Electron screening and thermonuclear reactions,” Austral. J. Phys. 7 (1954), 373-388 doi:10.1071/PH540373</a:t>
            </a:r>
          </a:p>
        </p:txBody>
      </p:sp>
      <p:cxnSp>
        <p:nvCxnSpPr>
          <p:cNvPr id="26" name="Google Shape;190;p32">
            <a:extLst>
              <a:ext uri="{FF2B5EF4-FFF2-40B4-BE49-F238E27FC236}">
                <a16:creationId xmlns:a16="http://schemas.microsoft.com/office/drawing/2014/main" id="{E71330D4-2712-C123-D6F8-528C0FB2B6C2}"/>
              </a:ext>
            </a:extLst>
          </p:cNvPr>
          <p:cNvCxnSpPr>
            <a:cxnSpLocks/>
          </p:cNvCxnSpPr>
          <p:nvPr/>
        </p:nvCxnSpPr>
        <p:spPr>
          <a:xfrm flipV="1">
            <a:off x="1891529" y="1918051"/>
            <a:ext cx="1640258" cy="444179"/>
          </a:xfrm>
          <a:prstGeom prst="straightConnector1">
            <a:avLst/>
          </a:prstGeom>
          <a:noFill/>
          <a:ln w="76200" cap="flat" cmpd="sng">
            <a:solidFill>
              <a:schemeClr val="accent2"/>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38" name="Google Shape;188;p32">
            <a:extLst>
              <a:ext uri="{FF2B5EF4-FFF2-40B4-BE49-F238E27FC236}">
                <a16:creationId xmlns:a16="http://schemas.microsoft.com/office/drawing/2014/main" id="{C3DC88FD-7E25-C257-4A11-51A9139605F6}"/>
              </a:ext>
            </a:extLst>
          </p:cNvPr>
          <p:cNvSpPr txBox="1"/>
          <p:nvPr/>
        </p:nvSpPr>
        <p:spPr>
          <a:xfrm>
            <a:off x="3694986" y="1799050"/>
            <a:ext cx="1944253" cy="600134"/>
          </a:xfrm>
          <a:prstGeom prst="rect">
            <a:avLst/>
          </a:prstGeom>
          <a:solidFill>
            <a:schemeClr val="bg1">
              <a:lumMod val="95000"/>
            </a:schemeClr>
          </a:solid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defTabSz="685800">
              <a:buClrTx/>
            </a:pPr>
            <a:r>
              <a:rPr lang="en-US" sz="1350" b="1" kern="1200" dirty="0">
                <a:solidFill>
                  <a:prstClr val="black"/>
                </a:solidFill>
                <a:latin typeface="Calibri" panose="020F0502020204030204"/>
                <a:ea typeface="+mn-ea"/>
                <a:cs typeface="+mn-cs"/>
              </a:rPr>
              <a:t>Polarization</a:t>
            </a:r>
            <a:r>
              <a:rPr lang="en-US" sz="1350" kern="1200" dirty="0">
                <a:solidFill>
                  <a:prstClr val="black"/>
                </a:solidFill>
                <a:latin typeface="Calibri" panose="020F0502020204030204"/>
                <a:ea typeface="+mn-ea"/>
                <a:cs typeface="+mn-cs"/>
              </a:rPr>
              <a:t> </a:t>
            </a:r>
            <a:r>
              <a:rPr lang="en-US" sz="1350" b="1" kern="1200" dirty="0">
                <a:solidFill>
                  <a:prstClr val="black"/>
                </a:solidFill>
                <a:latin typeface="Calibri" panose="020F0502020204030204"/>
                <a:ea typeface="+mn-ea"/>
                <a:cs typeface="+mn-cs"/>
              </a:rPr>
              <a:t>reduces</a:t>
            </a:r>
            <a:r>
              <a:rPr lang="en-US" sz="1350" kern="1200" dirty="0">
                <a:solidFill>
                  <a:prstClr val="black"/>
                </a:solidFill>
                <a:latin typeface="Calibri" panose="020F0502020204030204"/>
                <a:ea typeface="+mn-ea"/>
                <a:cs typeface="+mn-cs"/>
              </a:rPr>
              <a:t> electrostatic </a:t>
            </a:r>
            <a:r>
              <a:rPr lang="en-US" sz="1350" b="1" kern="1200" dirty="0">
                <a:solidFill>
                  <a:prstClr val="black"/>
                </a:solidFill>
                <a:latin typeface="Calibri" panose="020F0502020204030204"/>
                <a:ea typeface="+mn-ea"/>
                <a:cs typeface="+mn-cs"/>
              </a:rPr>
              <a:t>repulsion.</a:t>
            </a:r>
            <a:r>
              <a:rPr lang="en-US" sz="1350" kern="1200" dirty="0">
                <a:solidFill>
                  <a:prstClr val="black"/>
                </a:solidFill>
                <a:latin typeface="Calibri" panose="020F0502020204030204"/>
                <a:ea typeface="+mn-ea"/>
                <a:cs typeface="+mn-cs"/>
              </a:rPr>
              <a:t> </a:t>
            </a:r>
            <a:endParaRPr sz="1350" kern="1200" dirty="0">
              <a:solidFill>
                <a:prstClr val="black"/>
              </a:solidFill>
              <a:latin typeface="Calibri" panose="020F0502020204030204"/>
              <a:ea typeface="+mn-ea"/>
              <a:cs typeface="+mn-cs"/>
            </a:endParaRPr>
          </a:p>
        </p:txBody>
      </p:sp>
      <p:pic>
        <p:nvPicPr>
          <p:cNvPr id="135" name="Picture 134">
            <a:extLst>
              <a:ext uri="{FF2B5EF4-FFF2-40B4-BE49-F238E27FC236}">
                <a16:creationId xmlns:a16="http://schemas.microsoft.com/office/drawing/2014/main" id="{3E535DF0-9C82-3B3B-3640-5A72AE85B684}"/>
              </a:ext>
            </a:extLst>
          </p:cNvPr>
          <p:cNvPicPr>
            <a:picLocks noChangeAspect="1"/>
          </p:cNvPicPr>
          <p:nvPr/>
        </p:nvPicPr>
        <p:blipFill rotWithShape="1">
          <a:blip r:embed="rId4">
            <a:extLst>
              <a:ext uri="{28A0092B-C50C-407E-A947-70E740481C1C}">
                <a14:useLocalDpi xmlns:a14="http://schemas.microsoft.com/office/drawing/2010/main" val="0"/>
              </a:ext>
            </a:extLst>
          </a:blip>
          <a:srcRect b="13759"/>
          <a:stretch/>
        </p:blipFill>
        <p:spPr>
          <a:xfrm>
            <a:off x="2420620" y="2744317"/>
            <a:ext cx="3350078" cy="1929293"/>
          </a:xfrm>
          <a:prstGeom prst="rect">
            <a:avLst/>
          </a:prstGeom>
        </p:spPr>
      </p:pic>
      <p:grpSp>
        <p:nvGrpSpPr>
          <p:cNvPr id="4" name="Group 3">
            <a:extLst>
              <a:ext uri="{FF2B5EF4-FFF2-40B4-BE49-F238E27FC236}">
                <a16:creationId xmlns:a16="http://schemas.microsoft.com/office/drawing/2014/main" id="{63465593-3102-519E-0FCD-F5382AFCB58C}"/>
              </a:ext>
            </a:extLst>
          </p:cNvPr>
          <p:cNvGrpSpPr/>
          <p:nvPr/>
        </p:nvGrpSpPr>
        <p:grpSpPr>
          <a:xfrm>
            <a:off x="6035934" y="751217"/>
            <a:ext cx="1834117" cy="1834117"/>
            <a:chOff x="8497300" y="313746"/>
            <a:chExt cx="2445489" cy="2445489"/>
          </a:xfrm>
        </p:grpSpPr>
        <p:pic>
          <p:nvPicPr>
            <p:cNvPr id="5" name="Picture 4" descr="A picture containing text, pool ball&#10;&#10;Description automatically generated">
              <a:extLst>
                <a:ext uri="{FF2B5EF4-FFF2-40B4-BE49-F238E27FC236}">
                  <a16:creationId xmlns:a16="http://schemas.microsoft.com/office/drawing/2014/main" id="{FFF5D7F4-EDAE-C12C-8DC6-49A7E9A01632}"/>
                </a:ext>
              </a:extLst>
            </p:cNvPr>
            <p:cNvPicPr>
              <a:picLocks noChangeAspect="1"/>
            </p:cNvPicPr>
            <p:nvPr/>
          </p:nvPicPr>
          <p:blipFill rotWithShape="1">
            <a:blip r:embed="rId5">
              <a:extLst>
                <a:ext uri="{28A0092B-C50C-407E-A947-70E740481C1C}">
                  <a14:useLocalDpi xmlns:a14="http://schemas.microsoft.com/office/drawing/2010/main" val="0"/>
                </a:ext>
              </a:extLst>
            </a:blip>
            <a:srcRect r="63380" b="12430"/>
            <a:stretch/>
          </p:blipFill>
          <p:spPr>
            <a:xfrm>
              <a:off x="9410106" y="1243179"/>
              <a:ext cx="764468" cy="651035"/>
            </a:xfrm>
            <a:prstGeom prst="rect">
              <a:avLst/>
            </a:prstGeom>
            <a:effectLst>
              <a:glow rad="1600200">
                <a:srgbClr val="FFDB6F">
                  <a:alpha val="59000"/>
                </a:srgbClr>
              </a:glow>
            </a:effectLst>
          </p:spPr>
        </p:pic>
        <p:sp>
          <p:nvSpPr>
            <p:cNvPr id="6" name="Oval 5">
              <a:extLst>
                <a:ext uri="{FF2B5EF4-FFF2-40B4-BE49-F238E27FC236}">
                  <a16:creationId xmlns:a16="http://schemas.microsoft.com/office/drawing/2014/main" id="{B95A5D11-9E67-C21E-D4BC-0CCCA2C61C14}"/>
                </a:ext>
              </a:extLst>
            </p:cNvPr>
            <p:cNvSpPr/>
            <p:nvPr/>
          </p:nvSpPr>
          <p:spPr>
            <a:xfrm>
              <a:off x="9301202" y="1117648"/>
              <a:ext cx="837687" cy="837687"/>
            </a:xfrm>
            <a:prstGeom prst="ellipse">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1" name="Oval 20">
              <a:extLst>
                <a:ext uri="{FF2B5EF4-FFF2-40B4-BE49-F238E27FC236}">
                  <a16:creationId xmlns:a16="http://schemas.microsoft.com/office/drawing/2014/main" id="{B068FCD0-A29A-5A5D-34FC-4C660D948194}"/>
                </a:ext>
              </a:extLst>
            </p:cNvPr>
            <p:cNvSpPr/>
            <p:nvPr/>
          </p:nvSpPr>
          <p:spPr>
            <a:xfrm>
              <a:off x="9008823" y="825269"/>
              <a:ext cx="1422444" cy="1422444"/>
            </a:xfrm>
            <a:prstGeom prst="ellipse">
              <a:avLst/>
            </a:prstGeom>
            <a:noFill/>
            <a:ln>
              <a:solidFill>
                <a:srgbClr val="172C51">
                  <a:alpha val="43922"/>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2" name="Oval 21">
              <a:extLst>
                <a:ext uri="{FF2B5EF4-FFF2-40B4-BE49-F238E27FC236}">
                  <a16:creationId xmlns:a16="http://schemas.microsoft.com/office/drawing/2014/main" id="{4467850E-C2A8-5048-B5EC-7C9095A0C85C}"/>
                </a:ext>
              </a:extLst>
            </p:cNvPr>
            <p:cNvSpPr/>
            <p:nvPr/>
          </p:nvSpPr>
          <p:spPr>
            <a:xfrm>
              <a:off x="8497300" y="313746"/>
              <a:ext cx="2445489" cy="2445489"/>
            </a:xfrm>
            <a:prstGeom prst="ellipse">
              <a:avLst/>
            </a:prstGeom>
            <a:noFill/>
            <a:ln>
              <a:solidFill>
                <a:srgbClr val="172C51">
                  <a:alpha val="27843"/>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grpSp>
        <p:nvGrpSpPr>
          <p:cNvPr id="25" name="Group 24">
            <a:extLst>
              <a:ext uri="{FF2B5EF4-FFF2-40B4-BE49-F238E27FC236}">
                <a16:creationId xmlns:a16="http://schemas.microsoft.com/office/drawing/2014/main" id="{EB5F527A-52EB-87F4-E2E0-09AEDC5ACC46}"/>
              </a:ext>
            </a:extLst>
          </p:cNvPr>
          <p:cNvGrpSpPr/>
          <p:nvPr/>
        </p:nvGrpSpPr>
        <p:grpSpPr>
          <a:xfrm>
            <a:off x="6035934" y="921030"/>
            <a:ext cx="1738072" cy="1542798"/>
            <a:chOff x="2025283" y="3046431"/>
            <a:chExt cx="1981186" cy="1758598"/>
          </a:xfrm>
        </p:grpSpPr>
        <p:pic>
          <p:nvPicPr>
            <p:cNvPr id="27" name="Picture 26" descr="A picture containing text, pool ball&#10;&#10;Description automatically generated">
              <a:extLst>
                <a:ext uri="{FF2B5EF4-FFF2-40B4-BE49-F238E27FC236}">
                  <a16:creationId xmlns:a16="http://schemas.microsoft.com/office/drawing/2014/main" id="{CC3A3B34-3A1B-0568-F01E-2165BDD3DE68}"/>
                </a:ext>
              </a:extLst>
            </p:cNvPr>
            <p:cNvPicPr>
              <a:picLocks noChangeAspect="1"/>
            </p:cNvPicPr>
            <p:nvPr/>
          </p:nvPicPr>
          <p:blipFill rotWithShape="1">
            <a:blip r:embed="rId5">
              <a:extLst>
                <a:ext uri="{28A0092B-C50C-407E-A947-70E740481C1C}">
                  <a14:useLocalDpi xmlns:a14="http://schemas.microsoft.com/office/drawing/2010/main" val="0"/>
                </a:ext>
              </a:extLst>
            </a:blip>
            <a:srcRect l="78679" b="42536"/>
            <a:stretch/>
          </p:blipFill>
          <p:spPr>
            <a:xfrm>
              <a:off x="3362342" y="3643594"/>
              <a:ext cx="307777" cy="295414"/>
            </a:xfrm>
            <a:prstGeom prst="rect">
              <a:avLst/>
            </a:prstGeom>
          </p:spPr>
        </p:pic>
        <p:pic>
          <p:nvPicPr>
            <p:cNvPr id="28" name="Picture 27" descr="A picture containing text, pool ball&#10;&#10;Description automatically generated">
              <a:extLst>
                <a:ext uri="{FF2B5EF4-FFF2-40B4-BE49-F238E27FC236}">
                  <a16:creationId xmlns:a16="http://schemas.microsoft.com/office/drawing/2014/main" id="{6BA296F9-3FB2-10FA-0846-E2DEB6B374A9}"/>
                </a:ext>
              </a:extLst>
            </p:cNvPr>
            <p:cNvPicPr>
              <a:picLocks noChangeAspect="1"/>
            </p:cNvPicPr>
            <p:nvPr/>
          </p:nvPicPr>
          <p:blipFill rotWithShape="1">
            <a:blip r:embed="rId5">
              <a:extLst>
                <a:ext uri="{28A0092B-C50C-407E-A947-70E740481C1C}">
                  <a14:useLocalDpi xmlns:a14="http://schemas.microsoft.com/office/drawing/2010/main" val="0"/>
                </a:ext>
              </a:extLst>
            </a:blip>
            <a:srcRect l="78679" b="42536"/>
            <a:stretch/>
          </p:blipFill>
          <p:spPr>
            <a:xfrm>
              <a:off x="2959900" y="3365307"/>
              <a:ext cx="307777" cy="295414"/>
            </a:xfrm>
            <a:prstGeom prst="rect">
              <a:avLst/>
            </a:prstGeom>
          </p:spPr>
        </p:pic>
        <p:pic>
          <p:nvPicPr>
            <p:cNvPr id="29" name="Picture 28" descr="A picture containing text, pool ball&#10;&#10;Description automatically generated">
              <a:extLst>
                <a:ext uri="{FF2B5EF4-FFF2-40B4-BE49-F238E27FC236}">
                  <a16:creationId xmlns:a16="http://schemas.microsoft.com/office/drawing/2014/main" id="{D586C30B-BB1A-1DA1-A7C8-58C1D34B09D5}"/>
                </a:ext>
              </a:extLst>
            </p:cNvPr>
            <p:cNvPicPr>
              <a:picLocks noChangeAspect="1"/>
            </p:cNvPicPr>
            <p:nvPr/>
          </p:nvPicPr>
          <p:blipFill rotWithShape="1">
            <a:blip r:embed="rId5">
              <a:extLst>
                <a:ext uri="{28A0092B-C50C-407E-A947-70E740481C1C}">
                  <a14:useLocalDpi xmlns:a14="http://schemas.microsoft.com/office/drawing/2010/main" val="0"/>
                </a:ext>
              </a:extLst>
            </a:blip>
            <a:srcRect l="78679" b="42536"/>
            <a:stretch/>
          </p:blipFill>
          <p:spPr>
            <a:xfrm>
              <a:off x="2425758" y="3444829"/>
              <a:ext cx="307777" cy="295414"/>
            </a:xfrm>
            <a:prstGeom prst="rect">
              <a:avLst/>
            </a:prstGeom>
          </p:spPr>
        </p:pic>
        <p:pic>
          <p:nvPicPr>
            <p:cNvPr id="30" name="Picture 29" descr="A picture containing text, pool ball&#10;&#10;Description automatically generated">
              <a:extLst>
                <a:ext uri="{FF2B5EF4-FFF2-40B4-BE49-F238E27FC236}">
                  <a16:creationId xmlns:a16="http://schemas.microsoft.com/office/drawing/2014/main" id="{2EC5455C-6740-7783-B2DF-8258645BFB3F}"/>
                </a:ext>
              </a:extLst>
            </p:cNvPr>
            <p:cNvPicPr>
              <a:picLocks noChangeAspect="1"/>
            </p:cNvPicPr>
            <p:nvPr/>
          </p:nvPicPr>
          <p:blipFill rotWithShape="1">
            <a:blip r:embed="rId5">
              <a:extLst>
                <a:ext uri="{28A0092B-C50C-407E-A947-70E740481C1C}">
                  <a14:useLocalDpi xmlns:a14="http://schemas.microsoft.com/office/drawing/2010/main" val="0"/>
                </a:ext>
              </a:extLst>
            </a:blip>
            <a:srcRect l="78679" b="42536"/>
            <a:stretch/>
          </p:blipFill>
          <p:spPr>
            <a:xfrm>
              <a:off x="2242846" y="3912044"/>
              <a:ext cx="307777" cy="295414"/>
            </a:xfrm>
            <a:prstGeom prst="rect">
              <a:avLst/>
            </a:prstGeom>
          </p:spPr>
        </p:pic>
        <p:pic>
          <p:nvPicPr>
            <p:cNvPr id="31" name="Picture 30" descr="A picture containing text, pool ball&#10;&#10;Description automatically generated">
              <a:extLst>
                <a:ext uri="{FF2B5EF4-FFF2-40B4-BE49-F238E27FC236}">
                  <a16:creationId xmlns:a16="http://schemas.microsoft.com/office/drawing/2014/main" id="{79336E50-580E-35D5-A379-2D89C00974A1}"/>
                </a:ext>
              </a:extLst>
            </p:cNvPr>
            <p:cNvPicPr>
              <a:picLocks noChangeAspect="1"/>
            </p:cNvPicPr>
            <p:nvPr/>
          </p:nvPicPr>
          <p:blipFill rotWithShape="1">
            <a:blip r:embed="rId5">
              <a:extLst>
                <a:ext uri="{28A0092B-C50C-407E-A947-70E740481C1C}">
                  <a14:useLocalDpi xmlns:a14="http://schemas.microsoft.com/office/drawing/2010/main" val="0"/>
                </a:ext>
              </a:extLst>
            </a:blip>
            <a:srcRect l="78679" b="42536"/>
            <a:stretch/>
          </p:blipFill>
          <p:spPr>
            <a:xfrm>
              <a:off x="2669272" y="4303904"/>
              <a:ext cx="307777" cy="295414"/>
            </a:xfrm>
            <a:prstGeom prst="rect">
              <a:avLst/>
            </a:prstGeom>
          </p:spPr>
        </p:pic>
        <p:pic>
          <p:nvPicPr>
            <p:cNvPr id="32" name="Picture 31" descr="A picture containing text, pool ball&#10;&#10;Description automatically generated">
              <a:extLst>
                <a:ext uri="{FF2B5EF4-FFF2-40B4-BE49-F238E27FC236}">
                  <a16:creationId xmlns:a16="http://schemas.microsoft.com/office/drawing/2014/main" id="{E4C969B5-B2EB-EE6B-2EF7-980F3320513F}"/>
                </a:ext>
              </a:extLst>
            </p:cNvPr>
            <p:cNvPicPr>
              <a:picLocks noChangeAspect="1"/>
            </p:cNvPicPr>
            <p:nvPr/>
          </p:nvPicPr>
          <p:blipFill rotWithShape="1">
            <a:blip r:embed="rId5">
              <a:extLst>
                <a:ext uri="{28A0092B-C50C-407E-A947-70E740481C1C}">
                  <a14:useLocalDpi xmlns:a14="http://schemas.microsoft.com/office/drawing/2010/main" val="0"/>
                </a:ext>
              </a:extLst>
            </a:blip>
            <a:srcRect l="78679" b="42536"/>
            <a:stretch/>
          </p:blipFill>
          <p:spPr>
            <a:xfrm>
              <a:off x="3324274" y="4130189"/>
              <a:ext cx="307777" cy="295414"/>
            </a:xfrm>
            <a:prstGeom prst="rect">
              <a:avLst/>
            </a:prstGeom>
          </p:spPr>
        </p:pic>
        <p:pic>
          <p:nvPicPr>
            <p:cNvPr id="33" name="Picture 32" descr="A picture containing text, pool ball&#10;&#10;Description automatically generated">
              <a:extLst>
                <a:ext uri="{FF2B5EF4-FFF2-40B4-BE49-F238E27FC236}">
                  <a16:creationId xmlns:a16="http://schemas.microsoft.com/office/drawing/2014/main" id="{2B8DF7C4-5AEB-3F2E-21F9-B6CCDD8D6299}"/>
                </a:ext>
              </a:extLst>
            </p:cNvPr>
            <p:cNvPicPr>
              <a:picLocks noChangeAspect="1"/>
            </p:cNvPicPr>
            <p:nvPr/>
          </p:nvPicPr>
          <p:blipFill rotWithShape="1">
            <a:blip r:embed="rId5">
              <a:extLst>
                <a:ext uri="{28A0092B-C50C-407E-A947-70E740481C1C}">
                  <a14:useLocalDpi xmlns:a14="http://schemas.microsoft.com/office/drawing/2010/main" val="0"/>
                </a:ext>
              </a:extLst>
            </a:blip>
            <a:srcRect l="60618" t="49845" r="18061" b="-7309"/>
            <a:stretch/>
          </p:blipFill>
          <p:spPr>
            <a:xfrm>
              <a:off x="3698692" y="3513014"/>
              <a:ext cx="307777" cy="295414"/>
            </a:xfrm>
            <a:prstGeom prst="rect">
              <a:avLst/>
            </a:prstGeom>
          </p:spPr>
        </p:pic>
        <p:pic>
          <p:nvPicPr>
            <p:cNvPr id="34" name="Picture 33" descr="A picture containing text, pool ball&#10;&#10;Description automatically generated">
              <a:extLst>
                <a:ext uri="{FF2B5EF4-FFF2-40B4-BE49-F238E27FC236}">
                  <a16:creationId xmlns:a16="http://schemas.microsoft.com/office/drawing/2014/main" id="{2B084157-C3D6-D5C9-56DA-7FA1E554B7DA}"/>
                </a:ext>
              </a:extLst>
            </p:cNvPr>
            <p:cNvPicPr>
              <a:picLocks noChangeAspect="1"/>
            </p:cNvPicPr>
            <p:nvPr/>
          </p:nvPicPr>
          <p:blipFill rotWithShape="1">
            <a:blip r:embed="rId5">
              <a:extLst>
                <a:ext uri="{28A0092B-C50C-407E-A947-70E740481C1C}">
                  <a14:useLocalDpi xmlns:a14="http://schemas.microsoft.com/office/drawing/2010/main" val="0"/>
                </a:ext>
              </a:extLst>
            </a:blip>
            <a:srcRect l="60618" t="49845" r="18061" b="-7309"/>
            <a:stretch/>
          </p:blipFill>
          <p:spPr>
            <a:xfrm>
              <a:off x="3071373" y="3046431"/>
              <a:ext cx="307777" cy="295414"/>
            </a:xfrm>
            <a:prstGeom prst="rect">
              <a:avLst/>
            </a:prstGeom>
          </p:spPr>
        </p:pic>
        <p:pic>
          <p:nvPicPr>
            <p:cNvPr id="35" name="Picture 34" descr="A picture containing text, pool ball&#10;&#10;Description automatically generated">
              <a:extLst>
                <a:ext uri="{FF2B5EF4-FFF2-40B4-BE49-F238E27FC236}">
                  <a16:creationId xmlns:a16="http://schemas.microsoft.com/office/drawing/2014/main" id="{2931F3D6-2090-A3BC-377A-322DBD90E83C}"/>
                </a:ext>
              </a:extLst>
            </p:cNvPr>
            <p:cNvPicPr>
              <a:picLocks noChangeAspect="1"/>
            </p:cNvPicPr>
            <p:nvPr/>
          </p:nvPicPr>
          <p:blipFill rotWithShape="1">
            <a:blip r:embed="rId5">
              <a:extLst>
                <a:ext uri="{28A0092B-C50C-407E-A947-70E740481C1C}">
                  <a14:useLocalDpi xmlns:a14="http://schemas.microsoft.com/office/drawing/2010/main" val="0"/>
                </a:ext>
              </a:extLst>
            </a:blip>
            <a:srcRect l="60618" t="49845" r="18061" b="-7309"/>
            <a:stretch/>
          </p:blipFill>
          <p:spPr>
            <a:xfrm>
              <a:off x="2274098" y="3149415"/>
              <a:ext cx="307777" cy="295414"/>
            </a:xfrm>
            <a:prstGeom prst="rect">
              <a:avLst/>
            </a:prstGeom>
          </p:spPr>
        </p:pic>
        <p:pic>
          <p:nvPicPr>
            <p:cNvPr id="36" name="Picture 35" descr="A picture containing text, pool ball&#10;&#10;Description automatically generated">
              <a:extLst>
                <a:ext uri="{FF2B5EF4-FFF2-40B4-BE49-F238E27FC236}">
                  <a16:creationId xmlns:a16="http://schemas.microsoft.com/office/drawing/2014/main" id="{86D1B03C-5259-D641-92DC-19FD6C47AD81}"/>
                </a:ext>
              </a:extLst>
            </p:cNvPr>
            <p:cNvPicPr>
              <a:picLocks noChangeAspect="1"/>
            </p:cNvPicPr>
            <p:nvPr/>
          </p:nvPicPr>
          <p:blipFill rotWithShape="1">
            <a:blip r:embed="rId5">
              <a:extLst>
                <a:ext uri="{28A0092B-C50C-407E-A947-70E740481C1C}">
                  <a14:useLocalDpi xmlns:a14="http://schemas.microsoft.com/office/drawing/2010/main" val="0"/>
                </a:ext>
              </a:extLst>
            </a:blip>
            <a:srcRect l="60618" t="49845" r="18061" b="-7309"/>
            <a:stretch/>
          </p:blipFill>
          <p:spPr>
            <a:xfrm>
              <a:off x="2025283" y="3970968"/>
              <a:ext cx="307777" cy="295414"/>
            </a:xfrm>
            <a:prstGeom prst="rect">
              <a:avLst/>
            </a:prstGeom>
          </p:spPr>
        </p:pic>
        <p:pic>
          <p:nvPicPr>
            <p:cNvPr id="37" name="Picture 36" descr="A picture containing text, pool ball&#10;&#10;Description automatically generated">
              <a:extLst>
                <a:ext uri="{FF2B5EF4-FFF2-40B4-BE49-F238E27FC236}">
                  <a16:creationId xmlns:a16="http://schemas.microsoft.com/office/drawing/2014/main" id="{D78A0FF9-514C-AEE2-8A55-7EF5C5E6C524}"/>
                </a:ext>
              </a:extLst>
            </p:cNvPr>
            <p:cNvPicPr>
              <a:picLocks noChangeAspect="1"/>
            </p:cNvPicPr>
            <p:nvPr/>
          </p:nvPicPr>
          <p:blipFill rotWithShape="1">
            <a:blip r:embed="rId5">
              <a:extLst>
                <a:ext uri="{28A0092B-C50C-407E-A947-70E740481C1C}">
                  <a14:useLocalDpi xmlns:a14="http://schemas.microsoft.com/office/drawing/2010/main" val="0"/>
                </a:ext>
              </a:extLst>
            </a:blip>
            <a:srcRect l="60618" t="49845" r="18061" b="-7309"/>
            <a:stretch/>
          </p:blipFill>
          <p:spPr>
            <a:xfrm>
              <a:off x="2588059" y="4509615"/>
              <a:ext cx="307777" cy="295414"/>
            </a:xfrm>
            <a:prstGeom prst="rect">
              <a:avLst/>
            </a:prstGeom>
          </p:spPr>
        </p:pic>
        <p:pic>
          <p:nvPicPr>
            <p:cNvPr id="40" name="Picture 39" descr="A picture containing text, pool ball&#10;&#10;Description automatically generated">
              <a:extLst>
                <a:ext uri="{FF2B5EF4-FFF2-40B4-BE49-F238E27FC236}">
                  <a16:creationId xmlns:a16="http://schemas.microsoft.com/office/drawing/2014/main" id="{9EE812D1-A36E-94CF-9706-E02DE5753994}"/>
                </a:ext>
              </a:extLst>
            </p:cNvPr>
            <p:cNvPicPr>
              <a:picLocks noChangeAspect="1"/>
            </p:cNvPicPr>
            <p:nvPr/>
          </p:nvPicPr>
          <p:blipFill rotWithShape="1">
            <a:blip r:embed="rId5">
              <a:extLst>
                <a:ext uri="{28A0092B-C50C-407E-A947-70E740481C1C}">
                  <a14:useLocalDpi xmlns:a14="http://schemas.microsoft.com/office/drawing/2010/main" val="0"/>
                </a:ext>
              </a:extLst>
            </a:blip>
            <a:srcRect l="60618" t="49845" r="18061" b="-7309"/>
            <a:stretch/>
          </p:blipFill>
          <p:spPr>
            <a:xfrm>
              <a:off x="3632051" y="4331847"/>
              <a:ext cx="307777" cy="295414"/>
            </a:xfrm>
            <a:prstGeom prst="rect">
              <a:avLst/>
            </a:prstGeom>
          </p:spPr>
        </p:pic>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3666CCB-185D-3D39-A7F7-C0ACAB932190}"/>
                  </a:ext>
                </a:extLst>
              </p:cNvPr>
              <p:cNvSpPr txBox="1"/>
              <p:nvPr/>
            </p:nvSpPr>
            <p:spPr>
              <a:xfrm>
                <a:off x="3708168" y="1231936"/>
                <a:ext cx="2193549" cy="471347"/>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sz="1500" i="1" kern="1200">
                              <a:solidFill>
                                <a:prstClr val="black"/>
                              </a:solidFill>
                              <a:latin typeface="Cambria Math" panose="02040503050406030204" pitchFamily="18" charset="0"/>
                              <a:ea typeface="+mn-ea"/>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𝜑</m:t>
                          </m:r>
                        </m:e>
                        <m:sub>
                          <m:r>
                            <a:rPr lang="en-US" sz="1500" i="1" kern="1200">
                              <a:solidFill>
                                <a:prstClr val="black"/>
                              </a:solidFill>
                              <a:latin typeface="Cambria Math" panose="02040503050406030204" pitchFamily="18" charset="0"/>
                              <a:ea typeface="+mn-ea"/>
                              <a:cs typeface="+mn-cs"/>
                            </a:rPr>
                            <m:t>𝑠𝑡𝑎𝑡</m:t>
                          </m:r>
                        </m:sub>
                      </m:sSub>
                      <m:d>
                        <m:dPr>
                          <m:ctrlPr>
                            <a:rPr lang="en-US" sz="1500" i="1" kern="1200">
                              <a:solidFill>
                                <a:prstClr val="black"/>
                              </a:solidFill>
                              <a:latin typeface="Cambria Math" panose="02040503050406030204" pitchFamily="18" charset="0"/>
                              <a:ea typeface="+mn-ea"/>
                              <a:cs typeface="+mn-cs"/>
                            </a:rPr>
                          </m:ctrlPr>
                        </m:dPr>
                        <m:e>
                          <m:r>
                            <a:rPr lang="en-US" sz="1500" i="1" kern="1200">
                              <a:solidFill>
                                <a:prstClr val="black"/>
                              </a:solidFill>
                              <a:latin typeface="Cambria Math" panose="02040503050406030204" pitchFamily="18" charset="0"/>
                              <a:ea typeface="+mn-ea"/>
                              <a:cs typeface="+mn-cs"/>
                            </a:rPr>
                            <m:t>𝑟</m:t>
                          </m:r>
                        </m:e>
                      </m:d>
                      <m:r>
                        <a:rPr lang="en-US" sz="1500" i="1" kern="1200">
                          <a:solidFill>
                            <a:prstClr val="black"/>
                          </a:solidFill>
                          <a:latin typeface="Cambria Math" panose="02040503050406030204" pitchFamily="18" charset="0"/>
                          <a:ea typeface="+mn-ea"/>
                          <a:cs typeface="+mn-cs"/>
                        </a:rPr>
                        <m:t>= </m:t>
                      </m:r>
                      <m:f>
                        <m:fPr>
                          <m:ctrlPr>
                            <a:rPr lang="en-US" sz="1500" i="1" kern="1200">
                              <a:solidFill>
                                <a:prstClr val="black"/>
                              </a:solidFill>
                              <a:latin typeface="Cambria Math" panose="02040503050406030204" pitchFamily="18" charset="0"/>
                              <a:ea typeface="+mn-ea"/>
                              <a:cs typeface="+mn-cs"/>
                            </a:rPr>
                          </m:ctrlPr>
                        </m:fPr>
                        <m:num>
                          <m:r>
                            <a:rPr lang="en-US" sz="1500" i="1" kern="1200">
                              <a:solidFill>
                                <a:prstClr val="black"/>
                              </a:solidFill>
                              <a:latin typeface="Cambria Math" panose="02040503050406030204" pitchFamily="18" charset="0"/>
                              <a:ea typeface="+mn-ea"/>
                              <a:cs typeface="+mn-cs"/>
                            </a:rPr>
                            <m:t>𝑍𝑒</m:t>
                          </m:r>
                        </m:num>
                        <m:den>
                          <m:r>
                            <a:rPr lang="en-US" sz="1500" i="1" kern="1200">
                              <a:solidFill>
                                <a:prstClr val="black"/>
                              </a:solidFill>
                              <a:latin typeface="Cambria Math" panose="02040503050406030204" pitchFamily="18" charset="0"/>
                              <a:ea typeface="+mn-ea"/>
                              <a:cs typeface="+mn-cs"/>
                            </a:rPr>
                            <m:t>4</m:t>
                          </m:r>
                          <m:r>
                            <a:rPr lang="en-US" sz="1500" i="1" kern="1200">
                              <a:solidFill>
                                <a:prstClr val="black"/>
                              </a:solidFill>
                              <a:latin typeface="Cambria Math" panose="02040503050406030204" pitchFamily="18" charset="0"/>
                              <a:ea typeface="Cambria Math" panose="02040503050406030204" pitchFamily="18" charset="0"/>
                              <a:cs typeface="+mn-cs"/>
                            </a:rPr>
                            <m:t>𝜋</m:t>
                          </m:r>
                          <m:r>
                            <a:rPr lang="en-US" sz="1500" i="1" kern="1200">
                              <a:solidFill>
                                <a:prstClr val="black"/>
                              </a:solidFill>
                              <a:latin typeface="Cambria Math" panose="02040503050406030204" pitchFamily="18" charset="0"/>
                              <a:ea typeface="Cambria Math" panose="02040503050406030204" pitchFamily="18" charset="0"/>
                              <a:cs typeface="+mn-cs"/>
                            </a:rPr>
                            <m:t> </m:t>
                          </m:r>
                          <m:sSub>
                            <m:sSubPr>
                              <m:ctrlPr>
                                <a:rPr lang="en-US" sz="1500" i="1" kern="1200">
                                  <a:solidFill>
                                    <a:prstClr val="black"/>
                                  </a:solidFill>
                                  <a:latin typeface="Cambria Math" panose="02040503050406030204" pitchFamily="18" charset="0"/>
                                  <a:ea typeface="Cambria Math" panose="02040503050406030204" pitchFamily="18" charset="0"/>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𝜀</m:t>
                              </m:r>
                            </m:e>
                            <m:sub>
                              <m:r>
                                <a:rPr lang="en-US" sz="1500" i="1" kern="1200">
                                  <a:solidFill>
                                    <a:prstClr val="black"/>
                                  </a:solidFill>
                                  <a:latin typeface="Cambria Math" panose="02040503050406030204" pitchFamily="18" charset="0"/>
                                  <a:ea typeface="Cambria Math" panose="02040503050406030204" pitchFamily="18" charset="0"/>
                                  <a:cs typeface="+mn-cs"/>
                                </a:rPr>
                                <m:t>0</m:t>
                              </m:r>
                            </m:sub>
                          </m:sSub>
                          <m:r>
                            <a:rPr lang="en-US" sz="1500" i="1" kern="1200">
                              <a:solidFill>
                                <a:prstClr val="black"/>
                              </a:solidFill>
                              <a:latin typeface="Cambria Math" panose="02040503050406030204" pitchFamily="18" charset="0"/>
                              <a:ea typeface="Cambria Math" panose="02040503050406030204" pitchFamily="18" charset="0"/>
                              <a:cs typeface="+mn-cs"/>
                            </a:rPr>
                            <m:t> </m:t>
                          </m:r>
                          <m:r>
                            <a:rPr lang="en-US" sz="1500" i="1" kern="1200">
                              <a:solidFill>
                                <a:prstClr val="black"/>
                              </a:solidFill>
                              <a:latin typeface="Cambria Math" panose="02040503050406030204" pitchFamily="18" charset="0"/>
                              <a:ea typeface="Cambria Math" panose="02040503050406030204" pitchFamily="18" charset="0"/>
                              <a:cs typeface="+mn-cs"/>
                            </a:rPr>
                            <m:t>𝑟</m:t>
                          </m:r>
                        </m:den>
                      </m:f>
                      <m:r>
                        <a:rPr lang="en-US" sz="1500" i="1" kern="1200">
                          <a:solidFill>
                            <a:prstClr val="black"/>
                          </a:solidFill>
                          <a:latin typeface="Cambria Math" panose="02040503050406030204" pitchFamily="18" charset="0"/>
                          <a:ea typeface="+mn-ea"/>
                          <a:cs typeface="+mn-cs"/>
                        </a:rPr>
                        <m:t> </m:t>
                      </m:r>
                      <m:sSup>
                        <m:sSupPr>
                          <m:ctrlPr>
                            <a:rPr lang="en-US" sz="1500" i="1" kern="1200">
                              <a:solidFill>
                                <a:prstClr val="black"/>
                              </a:solidFill>
                              <a:latin typeface="Cambria Math" panose="02040503050406030204" pitchFamily="18" charset="0"/>
                              <a:ea typeface="+mn-ea"/>
                              <a:cs typeface="+mn-cs"/>
                            </a:rPr>
                          </m:ctrlPr>
                        </m:sSupPr>
                        <m:e>
                          <m:r>
                            <a:rPr lang="en-US" sz="1500" i="1" kern="1200">
                              <a:solidFill>
                                <a:prstClr val="black"/>
                              </a:solidFill>
                              <a:latin typeface="Cambria Math" panose="02040503050406030204" pitchFamily="18" charset="0"/>
                              <a:ea typeface="+mn-ea"/>
                              <a:cs typeface="+mn-cs"/>
                            </a:rPr>
                            <m:t>𝑒</m:t>
                          </m:r>
                        </m:e>
                        <m:sup>
                          <m:r>
                            <a:rPr lang="en-US" sz="1500" i="1" kern="1200">
                              <a:solidFill>
                                <a:prstClr val="black"/>
                              </a:solidFill>
                              <a:latin typeface="Cambria Math" panose="02040503050406030204" pitchFamily="18" charset="0"/>
                              <a:ea typeface="+mn-ea"/>
                              <a:cs typeface="+mn-cs"/>
                            </a:rPr>
                            <m:t>−</m:t>
                          </m:r>
                          <m:f>
                            <m:fPr>
                              <m:type m:val="skw"/>
                              <m:ctrlPr>
                                <a:rPr lang="en-US" sz="1500" i="1" kern="1200">
                                  <a:solidFill>
                                    <a:prstClr val="black"/>
                                  </a:solidFill>
                                  <a:latin typeface="Cambria Math" panose="02040503050406030204" pitchFamily="18" charset="0"/>
                                  <a:ea typeface="+mn-ea"/>
                                  <a:cs typeface="+mn-cs"/>
                                </a:rPr>
                              </m:ctrlPr>
                            </m:fPr>
                            <m:num>
                              <m:r>
                                <a:rPr lang="en-US" sz="1500" i="1" kern="1200">
                                  <a:solidFill>
                                    <a:prstClr val="black"/>
                                  </a:solidFill>
                                  <a:latin typeface="Cambria Math" panose="02040503050406030204" pitchFamily="18" charset="0"/>
                                  <a:ea typeface="+mn-ea"/>
                                  <a:cs typeface="+mn-cs"/>
                                </a:rPr>
                                <m:t>𝑟</m:t>
                              </m:r>
                            </m:num>
                            <m:den>
                              <m:sSub>
                                <m:sSubPr>
                                  <m:ctrlPr>
                                    <a:rPr lang="en-US" sz="1500" i="1" kern="1200">
                                      <a:solidFill>
                                        <a:prstClr val="black"/>
                                      </a:solidFill>
                                      <a:latin typeface="Cambria Math" panose="02040503050406030204" pitchFamily="18" charset="0"/>
                                      <a:ea typeface="+mn-ea"/>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𝜆</m:t>
                                  </m:r>
                                </m:e>
                                <m:sub>
                                  <m:r>
                                    <a:rPr lang="en-US" sz="1500" i="1" kern="1200">
                                      <a:solidFill>
                                        <a:prstClr val="black"/>
                                      </a:solidFill>
                                      <a:latin typeface="Cambria Math" panose="02040503050406030204" pitchFamily="18" charset="0"/>
                                      <a:ea typeface="+mn-ea"/>
                                      <a:cs typeface="+mn-cs"/>
                                    </a:rPr>
                                    <m:t>𝐷</m:t>
                                  </m:r>
                                </m:sub>
                              </m:sSub>
                            </m:den>
                          </m:f>
                        </m:sup>
                      </m:sSup>
                    </m:oMath>
                  </m:oMathPara>
                </a14:m>
                <a:endParaRPr lang="en-US" sz="1350" kern="1200" dirty="0">
                  <a:solidFill>
                    <a:prstClr val="black"/>
                  </a:solidFill>
                  <a:latin typeface="Calibri" panose="020F0502020204030204"/>
                  <a:ea typeface="+mn-ea"/>
                  <a:cs typeface="+mn-cs"/>
                </a:endParaRPr>
              </a:p>
            </p:txBody>
          </p:sp>
        </mc:Choice>
        <mc:Fallback xmlns="">
          <p:sp>
            <p:nvSpPr>
              <p:cNvPr id="41" name="TextBox 40">
                <a:extLst>
                  <a:ext uri="{FF2B5EF4-FFF2-40B4-BE49-F238E27FC236}">
                    <a16:creationId xmlns:a16="http://schemas.microsoft.com/office/drawing/2014/main" id="{53666CCB-185D-3D39-A7F7-C0ACAB932190}"/>
                  </a:ext>
                </a:extLst>
              </p:cNvPr>
              <p:cNvSpPr txBox="1">
                <a:spLocks noRot="1" noChangeAspect="1" noMove="1" noResize="1" noEditPoints="1" noAdjustHandles="1" noChangeArrowheads="1" noChangeShapeType="1" noTextEdit="1"/>
              </p:cNvSpPr>
              <p:nvPr/>
            </p:nvSpPr>
            <p:spPr>
              <a:xfrm>
                <a:off x="3708168" y="1231936"/>
                <a:ext cx="2193549" cy="471347"/>
              </a:xfrm>
              <a:prstGeom prst="rect">
                <a:avLst/>
              </a:prstGeom>
              <a:blipFill>
                <a:blip r:embed="rId6"/>
                <a:stretch>
                  <a:fillRect l="-1667" t="-64935" r="-16389" b="-7272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DD5390CD-6D71-09BD-BA04-AC9919DCF5B1}"/>
              </a:ext>
            </a:extLst>
          </p:cNvPr>
          <p:cNvSpPr txBox="1"/>
          <p:nvPr/>
        </p:nvSpPr>
        <p:spPr>
          <a:xfrm>
            <a:off x="6908814" y="2314544"/>
            <a:ext cx="1991399" cy="646331"/>
          </a:xfrm>
          <a:prstGeom prst="rect">
            <a:avLst/>
          </a:prstGeom>
          <a:noFill/>
        </p:spPr>
        <p:txBody>
          <a:bodyPr wrap="square" rtlCol="0">
            <a:spAutoFit/>
          </a:bodyPr>
          <a:lstStyle/>
          <a:p>
            <a:pPr algn="ctr" defTabSz="685800">
              <a:buClrTx/>
            </a:pPr>
            <a:r>
              <a:rPr lang="en-US" sz="1200" i="1" kern="1200" dirty="0">
                <a:solidFill>
                  <a:prstClr val="black"/>
                </a:solidFill>
                <a:latin typeface="Calibri" panose="020F0502020204030204"/>
                <a:ea typeface="+mn-ea"/>
                <a:cs typeface="+mn-cs"/>
              </a:rPr>
              <a:t>Ions generate an electromagnetic potential around them.</a:t>
            </a:r>
          </a:p>
        </p:txBody>
      </p:sp>
      <p:grpSp>
        <p:nvGrpSpPr>
          <p:cNvPr id="150" name="Group 149">
            <a:extLst>
              <a:ext uri="{FF2B5EF4-FFF2-40B4-BE49-F238E27FC236}">
                <a16:creationId xmlns:a16="http://schemas.microsoft.com/office/drawing/2014/main" id="{5CCBB751-006F-F9A7-F777-E32D06321944}"/>
              </a:ext>
            </a:extLst>
          </p:cNvPr>
          <p:cNvGrpSpPr/>
          <p:nvPr/>
        </p:nvGrpSpPr>
        <p:grpSpPr>
          <a:xfrm>
            <a:off x="6304535" y="834788"/>
            <a:ext cx="1731335" cy="1481945"/>
            <a:chOff x="8994220" y="719597"/>
            <a:chExt cx="2308447" cy="1975927"/>
          </a:xfrm>
        </p:grpSpPr>
        <p:cxnSp>
          <p:nvCxnSpPr>
            <p:cNvPr id="49" name="Straight Arrow Connector 48">
              <a:extLst>
                <a:ext uri="{FF2B5EF4-FFF2-40B4-BE49-F238E27FC236}">
                  <a16:creationId xmlns:a16="http://schemas.microsoft.com/office/drawing/2014/main" id="{7AEAAD42-BC78-4DD8-C2BA-0A5B18C1BBAB}"/>
                </a:ext>
              </a:extLst>
            </p:cNvPr>
            <p:cNvCxnSpPr>
              <a:stCxn id="22" idx="3"/>
              <a:endCxn id="22" idx="7"/>
            </p:cNvCxnSpPr>
            <p:nvPr/>
          </p:nvCxnSpPr>
          <p:spPr>
            <a:xfrm flipV="1">
              <a:off x="8994220" y="966303"/>
              <a:ext cx="1729221" cy="1729221"/>
            </a:xfrm>
            <a:prstGeom prst="straightConnector1">
              <a:avLst/>
            </a:prstGeom>
            <a:ln w="57150">
              <a:solidFill>
                <a:srgbClr val="00B050"/>
              </a:solidFill>
              <a:headEnd type="triangle"/>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F1AAB77-887E-14C4-34E9-4ECD645C3557}"/>
                    </a:ext>
                  </a:extLst>
                </p:cNvPr>
                <p:cNvSpPr txBox="1"/>
                <p:nvPr/>
              </p:nvSpPr>
              <p:spPr>
                <a:xfrm>
                  <a:off x="10791798" y="719597"/>
                  <a:ext cx="510869" cy="553997"/>
                </a:xfrm>
                <a:prstGeom prst="rect">
                  <a:avLst/>
                </a:prstGeom>
                <a:noFill/>
              </p:spPr>
              <p:txBody>
                <a:bodyPr wrap="square">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sz="2100" i="1" kern="1200">
                                <a:solidFill>
                                  <a:srgbClr val="00B050"/>
                                </a:solidFill>
                                <a:latin typeface="Cambria Math" panose="02040503050406030204" pitchFamily="18" charset="0"/>
                                <a:ea typeface="Cambria Math" panose="02040503050406030204" pitchFamily="18" charset="0"/>
                                <a:cs typeface="+mn-cs"/>
                              </a:rPr>
                            </m:ctrlPr>
                          </m:sSubPr>
                          <m:e>
                            <m:r>
                              <a:rPr lang="en-US" sz="2100" i="1" kern="1200">
                                <a:solidFill>
                                  <a:srgbClr val="00B050"/>
                                </a:solidFill>
                                <a:latin typeface="Cambria Math" panose="02040503050406030204" pitchFamily="18" charset="0"/>
                                <a:ea typeface="Cambria Math" panose="02040503050406030204" pitchFamily="18" charset="0"/>
                                <a:cs typeface="+mn-cs"/>
                              </a:rPr>
                              <m:t>𝜆</m:t>
                            </m:r>
                          </m:e>
                          <m:sub>
                            <m:r>
                              <a:rPr lang="en-US" sz="2100" i="1" kern="1200">
                                <a:solidFill>
                                  <a:srgbClr val="00B050"/>
                                </a:solidFill>
                                <a:latin typeface="Cambria Math" panose="02040503050406030204" pitchFamily="18" charset="0"/>
                                <a:ea typeface="Cambria Math" panose="02040503050406030204" pitchFamily="18" charset="0"/>
                                <a:cs typeface="+mn-cs"/>
                              </a:rPr>
                              <m:t>𝐷</m:t>
                            </m:r>
                          </m:sub>
                        </m:sSub>
                      </m:oMath>
                    </m:oMathPara>
                  </a14:m>
                  <a:endParaRPr lang="en-US" sz="1350" kern="1200" dirty="0">
                    <a:solidFill>
                      <a:srgbClr val="00B050"/>
                    </a:solidFill>
                    <a:latin typeface="Calibri" panose="020F0502020204030204"/>
                    <a:ea typeface="+mn-ea"/>
                    <a:cs typeface="+mn-cs"/>
                  </a:endParaRPr>
                </a:p>
              </p:txBody>
            </p:sp>
          </mc:Choice>
          <mc:Fallback xmlns="">
            <p:sp>
              <p:nvSpPr>
                <p:cNvPr id="51" name="TextBox 50">
                  <a:extLst>
                    <a:ext uri="{FF2B5EF4-FFF2-40B4-BE49-F238E27FC236}">
                      <a16:creationId xmlns:a16="http://schemas.microsoft.com/office/drawing/2014/main" id="{4F1AAB77-887E-14C4-34E9-4ECD645C3557}"/>
                    </a:ext>
                  </a:extLst>
                </p:cNvPr>
                <p:cNvSpPr txBox="1">
                  <a:spLocks noRot="1" noChangeAspect="1" noMove="1" noResize="1" noEditPoints="1" noAdjustHandles="1" noChangeArrowheads="1" noChangeShapeType="1" noTextEdit="1"/>
                </p:cNvSpPr>
                <p:nvPr/>
              </p:nvSpPr>
              <p:spPr>
                <a:xfrm>
                  <a:off x="10791798" y="719597"/>
                  <a:ext cx="510869" cy="553997"/>
                </a:xfrm>
                <a:prstGeom prst="rect">
                  <a:avLst/>
                </a:prstGeom>
                <a:blipFill>
                  <a:blip r:embed="rId7"/>
                  <a:stretch>
                    <a:fillRect l="-1587" r="-14286"/>
                  </a:stretch>
                </a:blipFill>
              </p:spPr>
              <p:txBody>
                <a:bodyPr/>
                <a:lstStyle/>
                <a:p>
                  <a:r>
                    <a:rPr lang="en-US">
                      <a:noFill/>
                    </a:rPr>
                    <a:t> </a:t>
                  </a:r>
                </a:p>
              </p:txBody>
            </p:sp>
          </mc:Fallback>
        </mc:AlternateContent>
      </p:grpSp>
      <p:cxnSp>
        <p:nvCxnSpPr>
          <p:cNvPr id="52" name="Google Shape;190;p32">
            <a:extLst>
              <a:ext uri="{FF2B5EF4-FFF2-40B4-BE49-F238E27FC236}">
                <a16:creationId xmlns:a16="http://schemas.microsoft.com/office/drawing/2014/main" id="{FDBA08C4-1DB2-536F-6F0D-AF034B33B852}"/>
              </a:ext>
            </a:extLst>
          </p:cNvPr>
          <p:cNvCxnSpPr>
            <a:cxnSpLocks/>
            <a:stCxn id="38" idx="2"/>
            <a:endCxn id="53" idx="0"/>
          </p:cNvCxnSpPr>
          <p:nvPr/>
        </p:nvCxnSpPr>
        <p:spPr>
          <a:xfrm flipH="1">
            <a:off x="4482533" y="2399184"/>
            <a:ext cx="184580" cy="318762"/>
          </a:xfrm>
          <a:prstGeom prst="straightConnector1">
            <a:avLst/>
          </a:prstGeom>
          <a:noFill/>
          <a:ln w="76200" cap="flat" cmpd="sng">
            <a:solidFill>
              <a:schemeClr val="accent4"/>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53" name="Google Shape;188;p32">
            <a:extLst>
              <a:ext uri="{FF2B5EF4-FFF2-40B4-BE49-F238E27FC236}">
                <a16:creationId xmlns:a16="http://schemas.microsoft.com/office/drawing/2014/main" id="{2C0D65BE-A138-4B69-CD97-E9E32F79D5D5}"/>
              </a:ext>
            </a:extLst>
          </p:cNvPr>
          <p:cNvSpPr txBox="1"/>
          <p:nvPr/>
        </p:nvSpPr>
        <p:spPr>
          <a:xfrm>
            <a:off x="3386120" y="2717946"/>
            <a:ext cx="2192826" cy="807883"/>
          </a:xfrm>
          <a:prstGeom prst="rect">
            <a:avLst/>
          </a:prstGeom>
          <a:solidFill>
            <a:schemeClr val="bg1">
              <a:lumMod val="95000"/>
            </a:schemeClr>
          </a:solid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defTabSz="685800">
              <a:buClrTx/>
            </a:pPr>
            <a:r>
              <a:rPr lang="en-US" sz="1350" b="1" kern="1200" dirty="0">
                <a:solidFill>
                  <a:prstClr val="black"/>
                </a:solidFill>
                <a:latin typeface="Calibri" panose="020F0502020204030204"/>
                <a:ea typeface="+mn-ea"/>
                <a:cs typeface="+mn-cs"/>
              </a:rPr>
              <a:t>Reduction</a:t>
            </a:r>
            <a:r>
              <a:rPr lang="en-US" sz="1350" kern="1200" dirty="0">
                <a:solidFill>
                  <a:prstClr val="black"/>
                </a:solidFill>
                <a:latin typeface="Calibri" panose="020F0502020204030204"/>
                <a:ea typeface="+mn-ea"/>
                <a:cs typeface="+mn-cs"/>
              </a:rPr>
              <a:t> of the coulomb barrier </a:t>
            </a:r>
            <a:r>
              <a:rPr lang="en-US" sz="1350" b="1" kern="1200" dirty="0">
                <a:solidFill>
                  <a:prstClr val="black"/>
                </a:solidFill>
                <a:latin typeface="Calibri" panose="020F0502020204030204"/>
                <a:ea typeface="+mn-ea"/>
                <a:cs typeface="+mn-cs"/>
              </a:rPr>
              <a:t>enhances</a:t>
            </a:r>
            <a:r>
              <a:rPr lang="en-US" sz="1350" kern="1200" dirty="0">
                <a:solidFill>
                  <a:prstClr val="black"/>
                </a:solidFill>
                <a:latin typeface="Calibri" panose="020F0502020204030204"/>
                <a:ea typeface="+mn-ea"/>
                <a:cs typeface="+mn-cs"/>
              </a:rPr>
              <a:t> reactions rates.</a:t>
            </a:r>
            <a:endParaRPr sz="1350" kern="1200" dirty="0">
              <a:solidFill>
                <a:prstClr val="black"/>
              </a:solidFill>
              <a:latin typeface="Calibri" panose="020F0502020204030204"/>
              <a:ea typeface="+mn-ea"/>
              <a:cs typeface="+mn-cs"/>
            </a:endParaRPr>
          </a:p>
        </p:txBody>
      </p:sp>
      <p:sp>
        <p:nvSpPr>
          <p:cNvPr id="54" name="Google Shape;188;p32">
            <a:extLst>
              <a:ext uri="{FF2B5EF4-FFF2-40B4-BE49-F238E27FC236}">
                <a16:creationId xmlns:a16="http://schemas.microsoft.com/office/drawing/2014/main" id="{C0C10D4D-58B5-1474-0C83-2F4346EE3F82}"/>
              </a:ext>
            </a:extLst>
          </p:cNvPr>
          <p:cNvSpPr txBox="1"/>
          <p:nvPr/>
        </p:nvSpPr>
        <p:spPr>
          <a:xfrm>
            <a:off x="6361804" y="3373873"/>
            <a:ext cx="2347284" cy="807883"/>
          </a:xfrm>
          <a:prstGeom prst="rect">
            <a:avLst/>
          </a:prstGeom>
          <a:solidFill>
            <a:schemeClr val="bg1">
              <a:lumMod val="95000"/>
            </a:schemeClr>
          </a:solid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defTabSz="685800">
              <a:buClrTx/>
            </a:pPr>
            <a:r>
              <a:rPr lang="en-US" sz="1350" b="1" kern="1200" dirty="0">
                <a:solidFill>
                  <a:prstClr val="black"/>
                </a:solidFill>
                <a:latin typeface="Calibri" panose="020F0502020204030204"/>
                <a:ea typeface="+mn-ea"/>
                <a:cs typeface="+mn-cs"/>
              </a:rPr>
              <a:t>Enhancement </a:t>
            </a:r>
            <a:r>
              <a:rPr lang="en-US" sz="1350" kern="1200" dirty="0">
                <a:solidFill>
                  <a:prstClr val="black"/>
                </a:solidFill>
                <a:latin typeface="Calibri" panose="020F0502020204030204"/>
                <a:ea typeface="+mn-ea"/>
                <a:cs typeface="+mn-cs"/>
              </a:rPr>
              <a:t>of</a:t>
            </a:r>
            <a:r>
              <a:rPr lang="en-US" sz="1350" b="1" kern="1200" dirty="0">
                <a:solidFill>
                  <a:prstClr val="black"/>
                </a:solidFill>
                <a:latin typeface="Calibri" panose="020F0502020204030204"/>
                <a:ea typeface="+mn-ea"/>
                <a:cs typeface="+mn-cs"/>
              </a:rPr>
              <a:t> </a:t>
            </a:r>
            <a:r>
              <a:rPr lang="en-US" sz="1350" kern="1200" dirty="0">
                <a:solidFill>
                  <a:prstClr val="black"/>
                </a:solidFill>
                <a:latin typeface="Calibri" panose="020F0502020204030204"/>
                <a:ea typeface="+mn-ea"/>
                <a:cs typeface="+mn-cs"/>
              </a:rPr>
              <a:t>reactions rates changes primordial </a:t>
            </a:r>
            <a:r>
              <a:rPr lang="en-US" sz="1350" b="1" kern="1200" dirty="0">
                <a:solidFill>
                  <a:prstClr val="black"/>
                </a:solidFill>
                <a:latin typeface="Calibri" panose="020F0502020204030204"/>
                <a:ea typeface="+mn-ea"/>
                <a:cs typeface="+mn-cs"/>
              </a:rPr>
              <a:t>light element distributions.</a:t>
            </a:r>
            <a:endParaRPr sz="1350" b="1" kern="1200" dirty="0">
              <a:solidFill>
                <a:prstClr val="black"/>
              </a:solidFill>
              <a:latin typeface="Calibri" panose="020F0502020204030204"/>
              <a:ea typeface="+mn-ea"/>
              <a:cs typeface="+mn-cs"/>
            </a:endParaRPr>
          </a:p>
        </p:txBody>
      </p:sp>
      <p:cxnSp>
        <p:nvCxnSpPr>
          <p:cNvPr id="55" name="Google Shape;190;p32">
            <a:extLst>
              <a:ext uri="{FF2B5EF4-FFF2-40B4-BE49-F238E27FC236}">
                <a16:creationId xmlns:a16="http://schemas.microsoft.com/office/drawing/2014/main" id="{484D6146-4F7F-92F4-32C1-F593E7A78434}"/>
              </a:ext>
            </a:extLst>
          </p:cNvPr>
          <p:cNvCxnSpPr>
            <a:cxnSpLocks/>
            <a:stCxn id="53" idx="3"/>
            <a:endCxn id="54" idx="1"/>
          </p:cNvCxnSpPr>
          <p:nvPr/>
        </p:nvCxnSpPr>
        <p:spPr>
          <a:xfrm>
            <a:off x="5578946" y="3121888"/>
            <a:ext cx="782858" cy="655927"/>
          </a:xfrm>
          <a:prstGeom prst="straightConnector1">
            <a:avLst/>
          </a:prstGeom>
          <a:noFill/>
          <a:ln w="76200" cap="flat" cmpd="sng">
            <a:solidFill>
              <a:srgbClr val="FFFF00"/>
            </a:solidFill>
            <a:prstDash val="solid"/>
            <a:round/>
            <a:headEnd type="none" w="med" len="med"/>
            <a:tailEnd type="triangle" w="med" len="med"/>
          </a:ln>
          <a:effectLst>
            <a:outerShdw blurRad="57150" dist="19050" dir="5400000" algn="bl" rotWithShape="0">
              <a:srgbClr val="000000">
                <a:alpha val="50000"/>
              </a:srgbClr>
            </a:outerShdw>
          </a:effectLst>
        </p:spPr>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7FF9249-506D-7843-7D8E-6F5CE4A34F2D}"/>
                  </a:ext>
                </a:extLst>
              </p:cNvPr>
              <p:cNvSpPr txBox="1"/>
              <p:nvPr/>
            </p:nvSpPr>
            <p:spPr>
              <a:xfrm>
                <a:off x="3709858" y="1235151"/>
                <a:ext cx="1590692" cy="471347"/>
              </a:xfrm>
              <a:prstGeom prst="rect">
                <a:avLst/>
              </a:prstGeom>
              <a:noFill/>
            </p:spPr>
            <p:txBody>
              <a:bodyPr wrap="none" lIns="0" tIns="0" rIns="0" bIns="0" rtlCol="0">
                <a:spAutoFit/>
              </a:bodyPr>
              <a:lstStyle/>
              <a:p>
                <a:pPr defTabSz="685800">
                  <a:buClrTx/>
                </a:pPr>
                <a14:m>
                  <m:oMathPara xmlns:m="http://schemas.openxmlformats.org/officeDocument/2006/math">
                    <m:oMathParaPr>
                      <m:jc m:val="centerGroup"/>
                    </m:oMathParaPr>
                    <m:oMath xmlns:m="http://schemas.openxmlformats.org/officeDocument/2006/math">
                      <m:sSub>
                        <m:sSubPr>
                          <m:ctrlPr>
                            <a:rPr lang="en-US" sz="1500" i="1" kern="1200">
                              <a:solidFill>
                                <a:prstClr val="black"/>
                              </a:solidFill>
                              <a:latin typeface="Cambria Math" panose="02040503050406030204" pitchFamily="18" charset="0"/>
                              <a:ea typeface="+mn-ea"/>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𝜑</m:t>
                          </m:r>
                        </m:e>
                        <m:sub>
                          <m:r>
                            <a:rPr lang="en-US" sz="1500" i="1" kern="1200">
                              <a:solidFill>
                                <a:prstClr val="black"/>
                              </a:solidFill>
                              <a:latin typeface="Cambria Math" panose="02040503050406030204" pitchFamily="18" charset="0"/>
                              <a:ea typeface="+mn-ea"/>
                              <a:cs typeface="+mn-cs"/>
                            </a:rPr>
                            <m:t>𝑠𝑡𝑎𝑡</m:t>
                          </m:r>
                        </m:sub>
                      </m:sSub>
                      <m:d>
                        <m:dPr>
                          <m:ctrlPr>
                            <a:rPr lang="en-US" sz="1500" i="1" kern="1200">
                              <a:solidFill>
                                <a:prstClr val="black"/>
                              </a:solidFill>
                              <a:latin typeface="Cambria Math" panose="02040503050406030204" pitchFamily="18" charset="0"/>
                              <a:ea typeface="+mn-ea"/>
                              <a:cs typeface="+mn-cs"/>
                            </a:rPr>
                          </m:ctrlPr>
                        </m:dPr>
                        <m:e>
                          <m:r>
                            <a:rPr lang="en-US" sz="1500" i="1" kern="1200">
                              <a:solidFill>
                                <a:prstClr val="black"/>
                              </a:solidFill>
                              <a:latin typeface="Cambria Math" panose="02040503050406030204" pitchFamily="18" charset="0"/>
                              <a:ea typeface="+mn-ea"/>
                              <a:cs typeface="+mn-cs"/>
                            </a:rPr>
                            <m:t>𝑟</m:t>
                          </m:r>
                        </m:e>
                      </m:d>
                      <m:r>
                        <a:rPr lang="en-US" sz="1500" i="1" kern="1200">
                          <a:solidFill>
                            <a:prstClr val="black"/>
                          </a:solidFill>
                          <a:latin typeface="Cambria Math" panose="02040503050406030204" pitchFamily="18" charset="0"/>
                          <a:ea typeface="+mn-ea"/>
                          <a:cs typeface="+mn-cs"/>
                        </a:rPr>
                        <m:t>= </m:t>
                      </m:r>
                      <m:f>
                        <m:fPr>
                          <m:ctrlPr>
                            <a:rPr lang="en-US" sz="1500" i="1" kern="1200">
                              <a:solidFill>
                                <a:prstClr val="black"/>
                              </a:solidFill>
                              <a:latin typeface="Cambria Math" panose="02040503050406030204" pitchFamily="18" charset="0"/>
                              <a:ea typeface="+mn-ea"/>
                              <a:cs typeface="+mn-cs"/>
                            </a:rPr>
                          </m:ctrlPr>
                        </m:fPr>
                        <m:num>
                          <m:r>
                            <a:rPr lang="en-US" sz="1500" i="1" kern="1200">
                              <a:solidFill>
                                <a:prstClr val="black"/>
                              </a:solidFill>
                              <a:latin typeface="Cambria Math" panose="02040503050406030204" pitchFamily="18" charset="0"/>
                              <a:ea typeface="+mn-ea"/>
                              <a:cs typeface="+mn-cs"/>
                            </a:rPr>
                            <m:t>𝑍𝑒</m:t>
                          </m:r>
                        </m:num>
                        <m:den>
                          <m:r>
                            <a:rPr lang="en-US" sz="1500" i="1" kern="1200">
                              <a:solidFill>
                                <a:prstClr val="black"/>
                              </a:solidFill>
                              <a:latin typeface="Cambria Math" panose="02040503050406030204" pitchFamily="18" charset="0"/>
                              <a:ea typeface="+mn-ea"/>
                              <a:cs typeface="+mn-cs"/>
                            </a:rPr>
                            <m:t>4</m:t>
                          </m:r>
                          <m:r>
                            <a:rPr lang="en-US" sz="1500" i="1" kern="1200">
                              <a:solidFill>
                                <a:prstClr val="black"/>
                              </a:solidFill>
                              <a:latin typeface="Cambria Math" panose="02040503050406030204" pitchFamily="18" charset="0"/>
                              <a:ea typeface="Cambria Math" panose="02040503050406030204" pitchFamily="18" charset="0"/>
                              <a:cs typeface="+mn-cs"/>
                            </a:rPr>
                            <m:t>𝜋</m:t>
                          </m:r>
                          <m:r>
                            <a:rPr lang="en-US" sz="1500" i="1" kern="1200">
                              <a:solidFill>
                                <a:prstClr val="black"/>
                              </a:solidFill>
                              <a:latin typeface="Cambria Math" panose="02040503050406030204" pitchFamily="18" charset="0"/>
                              <a:ea typeface="Cambria Math" panose="02040503050406030204" pitchFamily="18" charset="0"/>
                              <a:cs typeface="+mn-cs"/>
                            </a:rPr>
                            <m:t> </m:t>
                          </m:r>
                          <m:sSub>
                            <m:sSubPr>
                              <m:ctrlPr>
                                <a:rPr lang="en-US" sz="1500" i="1" kern="1200">
                                  <a:solidFill>
                                    <a:prstClr val="black"/>
                                  </a:solidFill>
                                  <a:latin typeface="Cambria Math" panose="02040503050406030204" pitchFamily="18" charset="0"/>
                                  <a:ea typeface="Cambria Math" panose="02040503050406030204" pitchFamily="18" charset="0"/>
                                  <a:cs typeface="+mn-cs"/>
                                </a:rPr>
                              </m:ctrlPr>
                            </m:sSubPr>
                            <m:e>
                              <m:r>
                                <a:rPr lang="en-US" sz="1500" i="1" kern="1200">
                                  <a:solidFill>
                                    <a:prstClr val="black"/>
                                  </a:solidFill>
                                  <a:latin typeface="Cambria Math" panose="02040503050406030204" pitchFamily="18" charset="0"/>
                                  <a:ea typeface="Cambria Math" panose="02040503050406030204" pitchFamily="18" charset="0"/>
                                  <a:cs typeface="+mn-cs"/>
                                </a:rPr>
                                <m:t>𝜀</m:t>
                              </m:r>
                            </m:e>
                            <m:sub>
                              <m:r>
                                <a:rPr lang="en-US" sz="1500" i="1" kern="1200">
                                  <a:solidFill>
                                    <a:prstClr val="black"/>
                                  </a:solidFill>
                                  <a:latin typeface="Cambria Math" panose="02040503050406030204" pitchFamily="18" charset="0"/>
                                  <a:ea typeface="Cambria Math" panose="02040503050406030204" pitchFamily="18" charset="0"/>
                                  <a:cs typeface="+mn-cs"/>
                                </a:rPr>
                                <m:t>0</m:t>
                              </m:r>
                            </m:sub>
                          </m:sSub>
                          <m:r>
                            <a:rPr lang="en-US" sz="1500" i="1" kern="1200">
                              <a:solidFill>
                                <a:prstClr val="black"/>
                              </a:solidFill>
                              <a:latin typeface="Cambria Math" panose="02040503050406030204" pitchFamily="18" charset="0"/>
                              <a:ea typeface="Cambria Math" panose="02040503050406030204" pitchFamily="18" charset="0"/>
                              <a:cs typeface="+mn-cs"/>
                            </a:rPr>
                            <m:t> </m:t>
                          </m:r>
                          <m:r>
                            <a:rPr lang="en-US" sz="1500" i="1" kern="1200">
                              <a:solidFill>
                                <a:prstClr val="black"/>
                              </a:solidFill>
                              <a:latin typeface="Cambria Math" panose="02040503050406030204" pitchFamily="18" charset="0"/>
                              <a:ea typeface="Cambria Math" panose="02040503050406030204" pitchFamily="18" charset="0"/>
                              <a:cs typeface="+mn-cs"/>
                            </a:rPr>
                            <m:t>𝑟</m:t>
                          </m:r>
                        </m:den>
                      </m:f>
                    </m:oMath>
                  </m:oMathPara>
                </a14:m>
                <a:endParaRPr lang="en-US" sz="1350" kern="1200" dirty="0">
                  <a:solidFill>
                    <a:prstClr val="black"/>
                  </a:solidFill>
                  <a:latin typeface="Calibri" panose="020F0502020204030204"/>
                  <a:ea typeface="+mn-ea"/>
                  <a:cs typeface="+mn-cs"/>
                </a:endParaRPr>
              </a:p>
            </p:txBody>
          </p:sp>
        </mc:Choice>
        <mc:Fallback xmlns="">
          <p:sp>
            <p:nvSpPr>
              <p:cNvPr id="60" name="TextBox 59">
                <a:extLst>
                  <a:ext uri="{FF2B5EF4-FFF2-40B4-BE49-F238E27FC236}">
                    <a16:creationId xmlns:a16="http://schemas.microsoft.com/office/drawing/2014/main" id="{07FF9249-506D-7843-7D8E-6F5CE4A34F2D}"/>
                  </a:ext>
                </a:extLst>
              </p:cNvPr>
              <p:cNvSpPr txBox="1">
                <a:spLocks noRot="1" noChangeAspect="1" noMove="1" noResize="1" noEditPoints="1" noAdjustHandles="1" noChangeArrowheads="1" noChangeShapeType="1" noTextEdit="1"/>
              </p:cNvSpPr>
              <p:nvPr/>
            </p:nvSpPr>
            <p:spPr>
              <a:xfrm>
                <a:off x="3709858" y="1235151"/>
                <a:ext cx="1590692" cy="471347"/>
              </a:xfrm>
              <a:prstGeom prst="rect">
                <a:avLst/>
              </a:prstGeom>
              <a:blipFill>
                <a:blip r:embed="rId8"/>
                <a:stretch>
                  <a:fillRect l="-2682" t="-1299" r="-1149" b="-9091"/>
                </a:stretch>
              </a:blipFill>
            </p:spPr>
            <p:txBody>
              <a:bodyPr/>
              <a:lstStyle/>
              <a:p>
                <a:r>
                  <a:rPr lang="en-US">
                    <a:noFill/>
                  </a:rPr>
                  <a:t> </a:t>
                </a:r>
              </a:p>
            </p:txBody>
          </p:sp>
        </mc:Fallback>
      </mc:AlternateContent>
      <p:sp>
        <p:nvSpPr>
          <p:cNvPr id="129" name="TextBox 128">
            <a:extLst>
              <a:ext uri="{FF2B5EF4-FFF2-40B4-BE49-F238E27FC236}">
                <a16:creationId xmlns:a16="http://schemas.microsoft.com/office/drawing/2014/main" id="{1774A165-C127-AD97-C10E-77D26875884C}"/>
              </a:ext>
            </a:extLst>
          </p:cNvPr>
          <p:cNvSpPr txBox="1"/>
          <p:nvPr/>
        </p:nvSpPr>
        <p:spPr>
          <a:xfrm>
            <a:off x="117244" y="157297"/>
            <a:ext cx="8909513" cy="600164"/>
          </a:xfrm>
          <a:prstGeom prst="rect">
            <a:avLst/>
          </a:prstGeom>
          <a:noFill/>
        </p:spPr>
        <p:txBody>
          <a:bodyPr wrap="square" rtlCol="0">
            <a:spAutoFit/>
          </a:bodyPr>
          <a:lstStyle/>
          <a:p>
            <a:pPr defTabSz="685800">
              <a:buClrTx/>
            </a:pPr>
            <a:r>
              <a:rPr lang="en-US" sz="3300" b="1" kern="120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Calibri" panose="020F0502020204030204"/>
                <a:ea typeface="+mn-ea"/>
                <a:cs typeface="+mn-cs"/>
              </a:rPr>
              <a:t>How Does a Plasma Alter Fusion Reactions?</a:t>
            </a:r>
          </a:p>
        </p:txBody>
      </p:sp>
      <p:pic>
        <p:nvPicPr>
          <p:cNvPr id="143" name="Picture 142" descr="A picture containing text, pool ball&#10;&#10;Description automatically generated">
            <a:extLst>
              <a:ext uri="{FF2B5EF4-FFF2-40B4-BE49-F238E27FC236}">
                <a16:creationId xmlns:a16="http://schemas.microsoft.com/office/drawing/2014/main" id="{65E452B5-99A2-872A-61B3-E4F2D4DE6977}"/>
              </a:ext>
            </a:extLst>
          </p:cNvPr>
          <p:cNvPicPr>
            <a:picLocks noChangeAspect="1"/>
          </p:cNvPicPr>
          <p:nvPr/>
        </p:nvPicPr>
        <p:blipFill rotWithShape="1">
          <a:blip r:embed="rId5">
            <a:extLst>
              <a:ext uri="{28A0092B-C50C-407E-A947-70E740481C1C}">
                <a14:useLocalDpi xmlns:a14="http://schemas.microsoft.com/office/drawing/2010/main" val="0"/>
              </a:ext>
            </a:extLst>
          </a:blip>
          <a:srcRect l="60618" t="49845" r="18061" b="-7309"/>
          <a:stretch/>
        </p:blipFill>
        <p:spPr>
          <a:xfrm>
            <a:off x="5333894" y="3900749"/>
            <a:ext cx="270009" cy="259163"/>
          </a:xfrm>
          <a:prstGeom prst="rect">
            <a:avLst/>
          </a:prstGeom>
        </p:spPr>
      </p:pic>
      <p:cxnSp>
        <p:nvCxnSpPr>
          <p:cNvPr id="145" name="Straight Arrow Connector 144">
            <a:extLst>
              <a:ext uri="{FF2B5EF4-FFF2-40B4-BE49-F238E27FC236}">
                <a16:creationId xmlns:a16="http://schemas.microsoft.com/office/drawing/2014/main" id="{7F66CDC8-2115-05D1-451F-5A3FAD6B1CD8}"/>
              </a:ext>
            </a:extLst>
          </p:cNvPr>
          <p:cNvCxnSpPr>
            <a:cxnSpLocks/>
          </p:cNvCxnSpPr>
          <p:nvPr/>
        </p:nvCxnSpPr>
        <p:spPr>
          <a:xfrm flipH="1" flipV="1">
            <a:off x="5148776" y="3970843"/>
            <a:ext cx="230306" cy="24755"/>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pic>
        <p:nvPicPr>
          <p:cNvPr id="147" name="Picture 146" descr="A red and grey balls with a plus sign&#10;&#10;Description automatically generated">
            <a:extLst>
              <a:ext uri="{FF2B5EF4-FFF2-40B4-BE49-F238E27FC236}">
                <a16:creationId xmlns:a16="http://schemas.microsoft.com/office/drawing/2014/main" id="{F7E5C518-383F-8757-34A8-09F918AF8C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7587" y="4358230"/>
            <a:ext cx="248143" cy="324730"/>
          </a:xfrm>
          <a:prstGeom prst="rect">
            <a:avLst/>
          </a:prstGeom>
        </p:spPr>
      </p:pic>
      <p:cxnSp>
        <p:nvCxnSpPr>
          <p:cNvPr id="149" name="Straight Arrow Connector 148">
            <a:extLst>
              <a:ext uri="{FF2B5EF4-FFF2-40B4-BE49-F238E27FC236}">
                <a16:creationId xmlns:a16="http://schemas.microsoft.com/office/drawing/2014/main" id="{6AABCD2D-6005-909B-795D-61771261FA88}"/>
              </a:ext>
            </a:extLst>
          </p:cNvPr>
          <p:cNvCxnSpPr>
            <a:cxnSpLocks/>
          </p:cNvCxnSpPr>
          <p:nvPr/>
        </p:nvCxnSpPr>
        <p:spPr>
          <a:xfrm>
            <a:off x="3759700" y="3919963"/>
            <a:ext cx="0" cy="220733"/>
          </a:xfrm>
          <a:prstGeom prst="straightConnector1">
            <a:avLst/>
          </a:prstGeom>
          <a:ln w="19050" cap="flat" cmpd="sng" algn="ctr">
            <a:solidFill>
              <a:srgbClr val="C0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51" name="TextBox 150">
            <a:extLst>
              <a:ext uri="{FF2B5EF4-FFF2-40B4-BE49-F238E27FC236}">
                <a16:creationId xmlns:a16="http://schemas.microsoft.com/office/drawing/2014/main" id="{8F4ED646-3C63-8E1A-D369-4981E4E463E0}"/>
              </a:ext>
            </a:extLst>
          </p:cNvPr>
          <p:cNvSpPr txBox="1"/>
          <p:nvPr/>
        </p:nvSpPr>
        <p:spPr>
          <a:xfrm>
            <a:off x="3759700" y="4393638"/>
            <a:ext cx="1769427" cy="461665"/>
          </a:xfrm>
          <a:prstGeom prst="rect">
            <a:avLst/>
          </a:prstGeom>
          <a:noFill/>
        </p:spPr>
        <p:txBody>
          <a:bodyPr wrap="square" rtlCol="0">
            <a:spAutoFit/>
          </a:bodyPr>
          <a:lstStyle/>
          <a:p>
            <a:pPr defTabSz="685800">
              <a:buClrTx/>
            </a:pPr>
            <a:r>
              <a:rPr lang="en-US" sz="1200" i="1" kern="1200" dirty="0">
                <a:solidFill>
                  <a:prstClr val="black"/>
                </a:solidFill>
                <a:latin typeface="Calibri" panose="020F0502020204030204"/>
                <a:ea typeface="+mn-ea"/>
                <a:cs typeface="+mn-cs"/>
              </a:rPr>
              <a:t>Electromagnetic repulsion</a:t>
            </a:r>
          </a:p>
        </p:txBody>
      </p:sp>
      <p:sp>
        <p:nvSpPr>
          <p:cNvPr id="152" name="TextBox 151">
            <a:extLst>
              <a:ext uri="{FF2B5EF4-FFF2-40B4-BE49-F238E27FC236}">
                <a16:creationId xmlns:a16="http://schemas.microsoft.com/office/drawing/2014/main" id="{3A376FEC-C4FA-47F5-BC96-D9A197B05CC1}"/>
              </a:ext>
            </a:extLst>
          </p:cNvPr>
          <p:cNvSpPr txBox="1"/>
          <p:nvPr/>
        </p:nvSpPr>
        <p:spPr>
          <a:xfrm>
            <a:off x="1768036" y="4093075"/>
            <a:ext cx="1001212" cy="646331"/>
          </a:xfrm>
          <a:prstGeom prst="rect">
            <a:avLst/>
          </a:prstGeom>
          <a:noFill/>
        </p:spPr>
        <p:txBody>
          <a:bodyPr wrap="square" rtlCol="0">
            <a:spAutoFit/>
          </a:bodyPr>
          <a:lstStyle/>
          <a:p>
            <a:pPr defTabSz="685800">
              <a:buClrTx/>
            </a:pPr>
            <a:r>
              <a:rPr lang="en-US" sz="1200" i="1" kern="1200" dirty="0">
                <a:solidFill>
                  <a:prstClr val="black"/>
                </a:solidFill>
                <a:latin typeface="Calibri" panose="020F0502020204030204"/>
                <a:ea typeface="+mn-ea"/>
                <a:cs typeface="+mn-cs"/>
              </a:rPr>
              <a:t>Strong Nuclear Attraction</a:t>
            </a:r>
          </a:p>
        </p:txBody>
      </p:sp>
      <p:sp>
        <p:nvSpPr>
          <p:cNvPr id="160" name="Oval 159">
            <a:extLst>
              <a:ext uri="{FF2B5EF4-FFF2-40B4-BE49-F238E27FC236}">
                <a16:creationId xmlns:a16="http://schemas.microsoft.com/office/drawing/2014/main" id="{B918EA64-B930-4C17-1148-6CEEA3E9FFF4}"/>
              </a:ext>
            </a:extLst>
          </p:cNvPr>
          <p:cNvSpPr/>
          <p:nvPr/>
        </p:nvSpPr>
        <p:spPr>
          <a:xfrm>
            <a:off x="1250448" y="2129532"/>
            <a:ext cx="599557" cy="599557"/>
          </a:xfrm>
          <a:prstGeom prst="ellipse">
            <a:avLst/>
          </a:prstGeom>
          <a:noFill/>
          <a:ln w="1905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57944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150"/>
                                        </p:tgtEl>
                                        <p:attrNameLst>
                                          <p:attrName>style.visibility</p:attrName>
                                        </p:attrNameLst>
                                      </p:cBhvr>
                                      <p:to>
                                        <p:strVal val="visible"/>
                                      </p:to>
                                    </p:set>
                                    <p:animEffect transition="in" filter="fade">
                                      <p:cBhvr>
                                        <p:cTn id="24" dur="500"/>
                                        <p:tgtEl>
                                          <p:spTgt spid="1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135"/>
                                        </p:tgtEl>
                                        <p:attrNameLst>
                                          <p:attrName>style.visibility</p:attrName>
                                        </p:attrNameLst>
                                      </p:cBhvr>
                                      <p:to>
                                        <p:strVal val="visible"/>
                                      </p:to>
                                    </p:set>
                                    <p:animEffect transition="in" filter="fade">
                                      <p:cBhvr>
                                        <p:cTn id="38" dur="500"/>
                                        <p:tgtEl>
                                          <p:spTgt spid="1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143"/>
                                        </p:tgtEl>
                                        <p:attrNameLst>
                                          <p:attrName>style.visibility</p:attrName>
                                        </p:attrNameLst>
                                      </p:cBhvr>
                                      <p:to>
                                        <p:strVal val="visible"/>
                                      </p:to>
                                    </p:set>
                                    <p:animEffect transition="in" filter="fade">
                                      <p:cBhvr>
                                        <p:cTn id="44" dur="500"/>
                                        <p:tgtEl>
                                          <p:spTgt spid="143"/>
                                        </p:tgtEl>
                                      </p:cBhvr>
                                    </p:animEffect>
                                  </p:childTnLst>
                                </p:cTn>
                              </p:par>
                              <p:par>
                                <p:cTn id="45" presetID="10" presetClass="entr" presetSubtype="0" fill="hold" nodeType="withEffect">
                                  <p:stCondLst>
                                    <p:cond delay="0"/>
                                  </p:stCondLst>
                                  <p:childTnLst>
                                    <p:set>
                                      <p:cBhvr>
                                        <p:cTn id="46" dur="1" fill="hold">
                                          <p:stCondLst>
                                            <p:cond delay="0"/>
                                          </p:stCondLst>
                                        </p:cTn>
                                        <p:tgtEl>
                                          <p:spTgt spid="145"/>
                                        </p:tgtEl>
                                        <p:attrNameLst>
                                          <p:attrName>style.visibility</p:attrName>
                                        </p:attrNameLst>
                                      </p:cBhvr>
                                      <p:to>
                                        <p:strVal val="visible"/>
                                      </p:to>
                                    </p:set>
                                    <p:animEffect transition="in" filter="fade">
                                      <p:cBhvr>
                                        <p:cTn id="47" dur="500"/>
                                        <p:tgtEl>
                                          <p:spTgt spid="145"/>
                                        </p:tgtEl>
                                      </p:cBhvr>
                                    </p:animEffect>
                                  </p:childTnLst>
                                </p:cTn>
                              </p:par>
                              <p:par>
                                <p:cTn id="48" presetID="10" presetClass="entr" presetSubtype="0" fill="hold" nodeType="withEffect">
                                  <p:stCondLst>
                                    <p:cond delay="0"/>
                                  </p:stCondLst>
                                  <p:childTnLst>
                                    <p:set>
                                      <p:cBhvr>
                                        <p:cTn id="49" dur="1" fill="hold">
                                          <p:stCondLst>
                                            <p:cond delay="0"/>
                                          </p:stCondLst>
                                        </p:cTn>
                                        <p:tgtEl>
                                          <p:spTgt spid="147"/>
                                        </p:tgtEl>
                                        <p:attrNameLst>
                                          <p:attrName>style.visibility</p:attrName>
                                        </p:attrNameLst>
                                      </p:cBhvr>
                                      <p:to>
                                        <p:strVal val="visible"/>
                                      </p:to>
                                    </p:set>
                                    <p:animEffect transition="in" filter="fade">
                                      <p:cBhvr>
                                        <p:cTn id="50" dur="500"/>
                                        <p:tgtEl>
                                          <p:spTgt spid="147"/>
                                        </p:tgtEl>
                                      </p:cBhvr>
                                    </p:animEffect>
                                  </p:childTnLst>
                                </p:cTn>
                              </p:par>
                              <p:par>
                                <p:cTn id="51" presetID="10" presetClass="entr" presetSubtype="0" fill="hold" nodeType="withEffect">
                                  <p:stCondLst>
                                    <p:cond delay="0"/>
                                  </p:stCondLst>
                                  <p:childTnLst>
                                    <p:set>
                                      <p:cBhvr>
                                        <p:cTn id="52" dur="1" fill="hold">
                                          <p:stCondLst>
                                            <p:cond delay="0"/>
                                          </p:stCondLst>
                                        </p:cTn>
                                        <p:tgtEl>
                                          <p:spTgt spid="149"/>
                                        </p:tgtEl>
                                        <p:attrNameLst>
                                          <p:attrName>style.visibility</p:attrName>
                                        </p:attrNameLst>
                                      </p:cBhvr>
                                      <p:to>
                                        <p:strVal val="visible"/>
                                      </p:to>
                                    </p:set>
                                    <p:animEffect transition="in" filter="fade">
                                      <p:cBhvr>
                                        <p:cTn id="53" dur="500"/>
                                        <p:tgtEl>
                                          <p:spTgt spid="1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2"/>
                                        </p:tgtEl>
                                        <p:attrNameLst>
                                          <p:attrName>style.visibility</p:attrName>
                                        </p:attrNameLst>
                                      </p:cBhvr>
                                      <p:to>
                                        <p:strVal val="visible"/>
                                      </p:to>
                                    </p:set>
                                    <p:animEffect transition="in" filter="fade">
                                      <p:cBhvr>
                                        <p:cTn id="56" dur="500"/>
                                        <p:tgtEl>
                                          <p:spTgt spid="15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1"/>
                                        </p:tgtEl>
                                        <p:attrNameLst>
                                          <p:attrName>style.visibility</p:attrName>
                                        </p:attrNameLst>
                                      </p:cBhvr>
                                      <p:to>
                                        <p:strVal val="visible"/>
                                      </p:to>
                                    </p:set>
                                    <p:animEffect transition="in" filter="fade">
                                      <p:cBhvr>
                                        <p:cTn id="59" dur="500"/>
                                        <p:tgtEl>
                                          <p:spTgt spid="15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p:bldP spid="47" grpId="0"/>
      <p:bldP spid="53" grpId="0" animBg="1"/>
      <p:bldP spid="54" grpId="0" animBg="1"/>
      <p:bldP spid="60" grpId="0"/>
      <p:bldP spid="151" grpId="0"/>
      <p:bldP spid="15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49"/>
          <p:cNvSpPr txBox="1">
            <a:spLocks noGrp="1"/>
          </p:cNvSpPr>
          <p:nvPr>
            <p:ph type="title"/>
          </p:nvPr>
        </p:nvSpPr>
        <p:spPr>
          <a:xfrm>
            <a:off x="236400" y="23425"/>
            <a:ext cx="8520600" cy="572700"/>
          </a:xfrm>
          <a:prstGeom prst="rect">
            <a:avLst/>
          </a:prstGeom>
          <a:noFill/>
          <a:ln>
            <a:noFill/>
          </a:ln>
          <a:effectLst>
            <a:outerShdw algn="bl" rotWithShape="0">
              <a:srgbClr val="000000">
                <a:alpha val="49803"/>
              </a:srgbClr>
            </a:outerShdw>
          </a:effectLst>
        </p:spPr>
        <p:txBody>
          <a:bodyPr spcFirstLastPara="1" wrap="square" lIns="91425" tIns="91425" rIns="91425" bIns="91425" anchor="t" anchorCtr="0">
            <a:normAutofit fontScale="90000"/>
          </a:bodyPr>
          <a:lstStyle/>
          <a:p>
            <a:pPr>
              <a:buSzPct val="39285"/>
            </a:pPr>
            <a:r>
              <a:rPr lang="en"/>
              <a:t>Induced Charge</a:t>
            </a:r>
            <a:endParaRPr/>
          </a:p>
        </p:txBody>
      </p:sp>
      <p:sp>
        <p:nvSpPr>
          <p:cNvPr id="796" name="Google Shape;796;p49"/>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90</a:t>
            </a:fld>
            <a:endParaRPr/>
          </a:p>
        </p:txBody>
      </p:sp>
      <p:grpSp>
        <p:nvGrpSpPr>
          <p:cNvPr id="787" name="Google Shape;787;p49"/>
          <p:cNvGrpSpPr/>
          <p:nvPr/>
        </p:nvGrpSpPr>
        <p:grpSpPr>
          <a:xfrm>
            <a:off x="128949" y="728304"/>
            <a:ext cx="4184257" cy="3017605"/>
            <a:chOff x="338500" y="596123"/>
            <a:chExt cx="3052865" cy="2204240"/>
          </a:xfrm>
        </p:grpSpPr>
        <p:pic>
          <p:nvPicPr>
            <p:cNvPr id="788" name="Google Shape;788;p49"/>
            <p:cNvPicPr preferRelativeResize="0"/>
            <p:nvPr/>
          </p:nvPicPr>
          <p:blipFill rotWithShape="1">
            <a:blip r:embed="rId3">
              <a:alphaModFix/>
            </a:blip>
            <a:srcRect/>
            <a:stretch/>
          </p:blipFill>
          <p:spPr>
            <a:xfrm>
              <a:off x="338500" y="596123"/>
              <a:ext cx="3052865" cy="2204240"/>
            </a:xfrm>
            <a:prstGeom prst="rect">
              <a:avLst/>
            </a:prstGeom>
            <a:noFill/>
            <a:ln>
              <a:noFill/>
            </a:ln>
          </p:spPr>
        </p:pic>
        <p:pic>
          <p:nvPicPr>
            <p:cNvPr id="789" name="Google Shape;789;p49"/>
            <p:cNvPicPr preferRelativeResize="0"/>
            <p:nvPr/>
          </p:nvPicPr>
          <p:blipFill rotWithShape="1">
            <a:blip r:embed="rId4">
              <a:alphaModFix/>
            </a:blip>
            <a:srcRect/>
            <a:stretch/>
          </p:blipFill>
          <p:spPr>
            <a:xfrm>
              <a:off x="1062574" y="1363693"/>
              <a:ext cx="621521" cy="246425"/>
            </a:xfrm>
            <a:prstGeom prst="rect">
              <a:avLst/>
            </a:prstGeom>
            <a:noFill/>
            <a:ln>
              <a:noFill/>
            </a:ln>
          </p:spPr>
        </p:pic>
      </p:grpSp>
      <p:sp>
        <p:nvSpPr>
          <p:cNvPr id="790" name="Google Shape;790;p49"/>
          <p:cNvSpPr txBox="1"/>
          <p:nvPr/>
        </p:nvSpPr>
        <p:spPr>
          <a:xfrm>
            <a:off x="4809075" y="341325"/>
            <a:ext cx="3899400" cy="8619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a:buSzPts val="1100"/>
            </a:pPr>
            <a:r>
              <a:rPr lang="en" sz="1100" i="1">
                <a:solidFill>
                  <a:srgbClr val="595959"/>
                </a:solidFill>
              </a:rPr>
              <a:t>As 𝛾 increases the external charge density is contracted (grows large in magnitude but smaller in space).The functional dependence of the tail changes little so appears to be small and more smeared out at high gamma.</a:t>
            </a:r>
            <a:endParaRPr sz="1100" i="1">
              <a:solidFill>
                <a:srgbClr val="595959"/>
              </a:solidFill>
            </a:endParaRPr>
          </a:p>
        </p:txBody>
      </p:sp>
      <p:grpSp>
        <p:nvGrpSpPr>
          <p:cNvPr id="791" name="Google Shape;791;p49"/>
          <p:cNvGrpSpPr/>
          <p:nvPr/>
        </p:nvGrpSpPr>
        <p:grpSpPr>
          <a:xfrm>
            <a:off x="4685103" y="1797966"/>
            <a:ext cx="4023372" cy="3017606"/>
            <a:chOff x="3889896" y="562625"/>
            <a:chExt cx="2931632" cy="2204241"/>
          </a:xfrm>
        </p:grpSpPr>
        <p:pic>
          <p:nvPicPr>
            <p:cNvPr id="792" name="Google Shape;792;p49"/>
            <p:cNvPicPr preferRelativeResize="0"/>
            <p:nvPr/>
          </p:nvPicPr>
          <p:blipFill rotWithShape="1">
            <a:blip r:embed="rId5">
              <a:alphaModFix/>
            </a:blip>
            <a:srcRect/>
            <a:stretch/>
          </p:blipFill>
          <p:spPr>
            <a:xfrm>
              <a:off x="3889896" y="562625"/>
              <a:ext cx="2931632" cy="2204241"/>
            </a:xfrm>
            <a:prstGeom prst="rect">
              <a:avLst/>
            </a:prstGeom>
            <a:noFill/>
            <a:ln>
              <a:noFill/>
            </a:ln>
          </p:spPr>
        </p:pic>
        <p:pic>
          <p:nvPicPr>
            <p:cNvPr id="793" name="Google Shape;793;p49"/>
            <p:cNvPicPr preferRelativeResize="0"/>
            <p:nvPr/>
          </p:nvPicPr>
          <p:blipFill rotWithShape="1">
            <a:blip r:embed="rId6">
              <a:alphaModFix/>
            </a:blip>
            <a:srcRect/>
            <a:stretch/>
          </p:blipFill>
          <p:spPr>
            <a:xfrm>
              <a:off x="4588096" y="1363696"/>
              <a:ext cx="834009" cy="246422"/>
            </a:xfrm>
            <a:prstGeom prst="rect">
              <a:avLst/>
            </a:prstGeom>
            <a:noFill/>
            <a:ln>
              <a:noFill/>
            </a:ln>
          </p:spPr>
        </p:pic>
        <p:pic>
          <p:nvPicPr>
            <p:cNvPr id="794" name="Google Shape;794;p49"/>
            <p:cNvPicPr preferRelativeResize="0"/>
            <p:nvPr/>
          </p:nvPicPr>
          <p:blipFill rotWithShape="1">
            <a:blip r:embed="rId7">
              <a:alphaModFix/>
            </a:blip>
            <a:srcRect/>
            <a:stretch/>
          </p:blipFill>
          <p:spPr>
            <a:xfrm>
              <a:off x="4588100" y="1706843"/>
              <a:ext cx="886250" cy="156657"/>
            </a:xfrm>
            <a:prstGeom prst="rect">
              <a:avLst/>
            </a:prstGeom>
            <a:noFill/>
            <a:ln>
              <a:noFill/>
            </a:ln>
          </p:spPr>
        </p:pic>
      </p:grpSp>
      <p:pic>
        <p:nvPicPr>
          <p:cNvPr id="795" name="Google Shape;795;p49"/>
          <p:cNvPicPr preferRelativeResize="0"/>
          <p:nvPr/>
        </p:nvPicPr>
        <p:blipFill rotWithShape="1">
          <a:blip r:embed="rId8">
            <a:alphaModFix/>
          </a:blip>
          <a:srcRect/>
          <a:stretch/>
        </p:blipFill>
        <p:spPr>
          <a:xfrm>
            <a:off x="7653900" y="4663224"/>
            <a:ext cx="1103100" cy="195350"/>
          </a:xfrm>
          <a:prstGeom prst="rect">
            <a:avLst/>
          </a:prstGeom>
          <a:noFill/>
          <a:ln>
            <a:noFill/>
          </a:ln>
        </p:spPr>
      </p:pic>
      <p:pic>
        <p:nvPicPr>
          <p:cNvPr id="797" name="Google Shape;797;p49"/>
          <p:cNvPicPr preferRelativeResize="0"/>
          <p:nvPr/>
        </p:nvPicPr>
        <p:blipFill rotWithShape="1">
          <a:blip r:embed="rId9">
            <a:alphaModFix/>
          </a:blip>
          <a:srcRect/>
          <a:stretch/>
        </p:blipFill>
        <p:spPr>
          <a:xfrm>
            <a:off x="554515" y="4739240"/>
            <a:ext cx="1847225" cy="241575"/>
          </a:xfrm>
          <a:prstGeom prst="rect">
            <a:avLst/>
          </a:prstGeom>
          <a:noFill/>
          <a:ln>
            <a:noFill/>
          </a:ln>
        </p:spPr>
      </p:pic>
      <p:pic>
        <p:nvPicPr>
          <p:cNvPr id="798" name="Google Shape;798;p49"/>
          <p:cNvPicPr preferRelativeResize="0"/>
          <p:nvPr/>
        </p:nvPicPr>
        <p:blipFill rotWithShape="1">
          <a:blip r:embed="rId10">
            <a:alphaModFix/>
          </a:blip>
          <a:srcRect l="-4866" t="-23926" r="-5484" b="-19688"/>
          <a:stretch/>
        </p:blipFill>
        <p:spPr>
          <a:xfrm>
            <a:off x="128952" y="3878077"/>
            <a:ext cx="2776123" cy="780475"/>
          </a:xfrm>
          <a:prstGeom prst="rect">
            <a:avLst/>
          </a:prstGeom>
          <a:noFill/>
          <a:ln w="9525" cap="flat" cmpd="sng">
            <a:solidFill>
              <a:schemeClr val="dk2"/>
            </a:solidFill>
            <a:prstDash val="dash"/>
            <a:round/>
            <a:headEnd type="none" w="sm" len="sm"/>
            <a:tailEnd type="none" w="sm" len="sm"/>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50"/>
          <p:cNvSpPr txBox="1">
            <a:spLocks noGrp="1"/>
          </p:cNvSpPr>
          <p:nvPr>
            <p:ph type="title"/>
          </p:nvPr>
        </p:nvSpPr>
        <p:spPr>
          <a:xfrm>
            <a:off x="236400" y="23425"/>
            <a:ext cx="8520600" cy="572700"/>
          </a:xfrm>
          <a:prstGeom prst="rect">
            <a:avLst/>
          </a:prstGeom>
          <a:noFill/>
          <a:ln>
            <a:noFill/>
          </a:ln>
          <a:effectLst>
            <a:outerShdw algn="bl" rotWithShape="0">
              <a:srgbClr val="000000">
                <a:alpha val="49803"/>
              </a:srgbClr>
            </a:outerShdw>
          </a:effectLst>
        </p:spPr>
        <p:txBody>
          <a:bodyPr spcFirstLastPara="1" wrap="square" lIns="91425" tIns="91425" rIns="91425" bIns="91425" anchor="t" anchorCtr="0">
            <a:normAutofit fontScale="90000"/>
          </a:bodyPr>
          <a:lstStyle/>
          <a:p>
            <a:pPr>
              <a:buSzPct val="39285"/>
            </a:pPr>
            <a:r>
              <a:rPr lang="en"/>
              <a:t>Induced Charge</a:t>
            </a:r>
            <a:endParaRPr/>
          </a:p>
        </p:txBody>
      </p:sp>
      <p:sp>
        <p:nvSpPr>
          <p:cNvPr id="810" name="Google Shape;810;p50"/>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91</a:t>
            </a:fld>
            <a:endParaRPr/>
          </a:p>
        </p:txBody>
      </p:sp>
      <p:sp>
        <p:nvSpPr>
          <p:cNvPr id="804" name="Google Shape;804;p50"/>
          <p:cNvSpPr txBox="1"/>
          <p:nvPr/>
        </p:nvSpPr>
        <p:spPr>
          <a:xfrm>
            <a:off x="4809075" y="341325"/>
            <a:ext cx="3899400" cy="8619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t" anchorCtr="0">
            <a:spAutoFit/>
          </a:bodyPr>
          <a:lstStyle/>
          <a:p>
            <a:pPr>
              <a:buSzPts val="1100"/>
            </a:pPr>
            <a:r>
              <a:rPr lang="en" sz="1100" i="1">
                <a:solidFill>
                  <a:srgbClr val="595959"/>
                </a:solidFill>
              </a:rPr>
              <a:t>As 𝛾 increases the external charge density is contracted (grows large in magnitude but smaller in space).The functional dependence of the tail changes little so appears to be small and more smeared out at high gamma.</a:t>
            </a:r>
            <a:endParaRPr sz="1100" i="1">
              <a:solidFill>
                <a:srgbClr val="595959"/>
              </a:solidFill>
            </a:endParaRPr>
          </a:p>
        </p:txBody>
      </p:sp>
      <p:pic>
        <p:nvPicPr>
          <p:cNvPr id="805" name="Google Shape;805;p50"/>
          <p:cNvPicPr preferRelativeResize="0"/>
          <p:nvPr/>
        </p:nvPicPr>
        <p:blipFill rotWithShape="1">
          <a:blip r:embed="rId3">
            <a:alphaModFix/>
          </a:blip>
          <a:srcRect/>
          <a:stretch/>
        </p:blipFill>
        <p:spPr>
          <a:xfrm>
            <a:off x="272829" y="676702"/>
            <a:ext cx="4013302" cy="3017520"/>
          </a:xfrm>
          <a:prstGeom prst="rect">
            <a:avLst/>
          </a:prstGeom>
          <a:noFill/>
          <a:ln>
            <a:noFill/>
          </a:ln>
        </p:spPr>
      </p:pic>
      <p:pic>
        <p:nvPicPr>
          <p:cNvPr id="806" name="Google Shape;806;p50"/>
          <p:cNvPicPr preferRelativeResize="0"/>
          <p:nvPr/>
        </p:nvPicPr>
        <p:blipFill rotWithShape="1">
          <a:blip r:embed="rId4">
            <a:alphaModFix/>
          </a:blip>
          <a:srcRect/>
          <a:stretch/>
        </p:blipFill>
        <p:spPr>
          <a:xfrm>
            <a:off x="4725351" y="1903203"/>
            <a:ext cx="3983128" cy="3017519"/>
          </a:xfrm>
          <a:prstGeom prst="rect">
            <a:avLst/>
          </a:prstGeom>
          <a:noFill/>
          <a:ln>
            <a:noFill/>
          </a:ln>
        </p:spPr>
      </p:pic>
      <p:pic>
        <p:nvPicPr>
          <p:cNvPr id="807" name="Google Shape;807;p50"/>
          <p:cNvPicPr preferRelativeResize="0"/>
          <p:nvPr/>
        </p:nvPicPr>
        <p:blipFill rotWithShape="1">
          <a:blip r:embed="rId5">
            <a:alphaModFix/>
          </a:blip>
          <a:srcRect/>
          <a:stretch/>
        </p:blipFill>
        <p:spPr>
          <a:xfrm>
            <a:off x="1344404" y="2072675"/>
            <a:ext cx="862673" cy="337343"/>
          </a:xfrm>
          <a:prstGeom prst="rect">
            <a:avLst/>
          </a:prstGeom>
          <a:noFill/>
          <a:ln>
            <a:noFill/>
          </a:ln>
        </p:spPr>
      </p:pic>
      <p:pic>
        <p:nvPicPr>
          <p:cNvPr id="808" name="Google Shape;808;p50"/>
          <p:cNvPicPr preferRelativeResize="0"/>
          <p:nvPr/>
        </p:nvPicPr>
        <p:blipFill rotWithShape="1">
          <a:blip r:embed="rId6">
            <a:alphaModFix/>
          </a:blip>
          <a:srcRect/>
          <a:stretch/>
        </p:blipFill>
        <p:spPr>
          <a:xfrm>
            <a:off x="5695399" y="3299165"/>
            <a:ext cx="1215637" cy="337343"/>
          </a:xfrm>
          <a:prstGeom prst="rect">
            <a:avLst/>
          </a:prstGeom>
          <a:noFill/>
          <a:ln>
            <a:noFill/>
          </a:ln>
        </p:spPr>
      </p:pic>
      <p:pic>
        <p:nvPicPr>
          <p:cNvPr id="809" name="Google Shape;809;p50"/>
          <p:cNvPicPr preferRelativeResize="0"/>
          <p:nvPr/>
        </p:nvPicPr>
        <p:blipFill rotWithShape="1">
          <a:blip r:embed="rId7">
            <a:alphaModFix/>
          </a:blip>
          <a:srcRect/>
          <a:stretch/>
        </p:blipFill>
        <p:spPr>
          <a:xfrm>
            <a:off x="1252470" y="2541177"/>
            <a:ext cx="1210665" cy="214449"/>
          </a:xfrm>
          <a:prstGeom prst="rect">
            <a:avLst/>
          </a:prstGeom>
          <a:noFill/>
          <a:ln>
            <a:noFill/>
          </a:ln>
        </p:spPr>
      </p:pic>
      <p:pic>
        <p:nvPicPr>
          <p:cNvPr id="811" name="Google Shape;811;p50"/>
          <p:cNvPicPr preferRelativeResize="0"/>
          <p:nvPr/>
        </p:nvPicPr>
        <p:blipFill rotWithShape="1">
          <a:blip r:embed="rId8">
            <a:alphaModFix/>
          </a:blip>
          <a:srcRect/>
          <a:stretch/>
        </p:blipFill>
        <p:spPr>
          <a:xfrm>
            <a:off x="468865" y="4739240"/>
            <a:ext cx="1847225" cy="241575"/>
          </a:xfrm>
          <a:prstGeom prst="rect">
            <a:avLst/>
          </a:prstGeom>
          <a:noFill/>
          <a:ln>
            <a:noFill/>
          </a:ln>
        </p:spPr>
      </p:pic>
      <p:pic>
        <p:nvPicPr>
          <p:cNvPr id="812" name="Google Shape;812;p50"/>
          <p:cNvPicPr preferRelativeResize="0"/>
          <p:nvPr/>
        </p:nvPicPr>
        <p:blipFill rotWithShape="1">
          <a:blip r:embed="rId9">
            <a:alphaModFix/>
          </a:blip>
          <a:srcRect l="-4866" t="-23926" r="-5484" b="-19688"/>
          <a:stretch/>
        </p:blipFill>
        <p:spPr>
          <a:xfrm>
            <a:off x="199102" y="3886565"/>
            <a:ext cx="2776123" cy="780475"/>
          </a:xfrm>
          <a:prstGeom prst="rect">
            <a:avLst/>
          </a:prstGeom>
          <a:noFill/>
          <a:ln w="9525" cap="flat" cmpd="sng">
            <a:solidFill>
              <a:schemeClr val="dk2"/>
            </a:solidFill>
            <a:prstDash val="dash"/>
            <a:round/>
            <a:headEnd type="none" w="sm" len="sm"/>
            <a:tailEnd type="none" w="sm" len="sm"/>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53"/>
          <p:cNvPicPr preferRelativeResize="0"/>
          <p:nvPr/>
        </p:nvPicPr>
        <p:blipFill rotWithShape="1">
          <a:blip r:embed="rId3">
            <a:alphaModFix/>
          </a:blip>
          <a:srcRect/>
          <a:stretch/>
        </p:blipFill>
        <p:spPr>
          <a:xfrm>
            <a:off x="3245477" y="1388625"/>
            <a:ext cx="5725501" cy="3668200"/>
          </a:xfrm>
          <a:prstGeom prst="rect">
            <a:avLst/>
          </a:prstGeom>
          <a:noFill/>
          <a:ln>
            <a:noFill/>
          </a:ln>
        </p:spPr>
      </p:pic>
      <p:sp>
        <p:nvSpPr>
          <p:cNvPr id="836" name="Google Shape;836;p53"/>
          <p:cNvSpPr txBox="1">
            <a:spLocks noGrp="1"/>
          </p:cNvSpPr>
          <p:nvPr>
            <p:ph type="title"/>
          </p:nvPr>
        </p:nvSpPr>
        <p:spPr>
          <a:xfrm>
            <a:off x="311700" y="214125"/>
            <a:ext cx="8520600" cy="572700"/>
          </a:xfrm>
          <a:prstGeom prst="rect">
            <a:avLst/>
          </a:prstGeom>
          <a:noFill/>
          <a:ln>
            <a:noFill/>
          </a:ln>
          <a:effectLst>
            <a:outerShdw algn="bl" rotWithShape="0">
              <a:srgbClr val="000000">
                <a:alpha val="49803"/>
              </a:srgbClr>
            </a:outerShdw>
          </a:effectLst>
        </p:spPr>
        <p:txBody>
          <a:bodyPr spcFirstLastPara="1" wrap="square" lIns="91425" tIns="91425" rIns="91425" bIns="91425" anchor="t" anchorCtr="0">
            <a:normAutofit fontScale="90000"/>
          </a:bodyPr>
          <a:lstStyle/>
          <a:p>
            <a:pPr>
              <a:buSzPct val="39285"/>
            </a:pPr>
            <a:r>
              <a:rPr lang="en"/>
              <a:t>Induced Charge - (Single Nuclei)</a:t>
            </a:r>
            <a:endParaRPr/>
          </a:p>
        </p:txBody>
      </p:sp>
      <p:sp>
        <p:nvSpPr>
          <p:cNvPr id="837" name="Google Shape;837;p53"/>
          <p:cNvSpPr txBox="1">
            <a:spLocks noGrp="1"/>
          </p:cNvSpPr>
          <p:nvPr>
            <p:ph type="body" idx="1"/>
          </p:nvPr>
        </p:nvSpPr>
        <p:spPr>
          <a:xfrm>
            <a:off x="311700" y="710250"/>
            <a:ext cx="8520600" cy="3416400"/>
          </a:xfrm>
          <a:prstGeom prst="rect">
            <a:avLst/>
          </a:prstGeom>
          <a:noFill/>
          <a:ln>
            <a:noFill/>
          </a:ln>
        </p:spPr>
        <p:txBody>
          <a:bodyPr spcFirstLastPara="1" wrap="square" lIns="91425" tIns="91425" rIns="91425" bIns="91425" anchor="t" anchorCtr="0">
            <a:normAutofit/>
          </a:bodyPr>
          <a:lstStyle/>
          <a:p>
            <a:pPr marL="0" indent="0">
              <a:buNone/>
            </a:pPr>
            <a:r>
              <a:rPr lang="en"/>
              <a:t>Plot below shows a single ion traveling through the plasma. A trailing negatively charged wake is shown trailing behind the positive Ion.</a:t>
            </a:r>
            <a:endParaRPr/>
          </a:p>
          <a:p>
            <a:pPr marL="0" indent="0">
              <a:spcBef>
                <a:spcPts val="1200"/>
              </a:spcBef>
              <a:spcAft>
                <a:spcPts val="1200"/>
              </a:spcAft>
              <a:buNone/>
            </a:pPr>
            <a:endParaRPr/>
          </a:p>
        </p:txBody>
      </p:sp>
      <p:sp>
        <p:nvSpPr>
          <p:cNvPr id="838" name="Google Shape;838;p53"/>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92</a:t>
            </a:fld>
            <a:endParaRPr/>
          </a:p>
        </p:txBody>
      </p:sp>
      <p:pic>
        <p:nvPicPr>
          <p:cNvPr id="839" name="Google Shape;839;p53"/>
          <p:cNvPicPr preferRelativeResize="0"/>
          <p:nvPr/>
        </p:nvPicPr>
        <p:blipFill rotWithShape="1">
          <a:blip r:embed="rId4">
            <a:alphaModFix/>
          </a:blip>
          <a:srcRect/>
          <a:stretch/>
        </p:blipFill>
        <p:spPr>
          <a:xfrm>
            <a:off x="7294775" y="4836199"/>
            <a:ext cx="1103100" cy="195350"/>
          </a:xfrm>
          <a:prstGeom prst="rect">
            <a:avLst/>
          </a:prstGeom>
          <a:noFill/>
          <a:ln>
            <a:noFill/>
          </a:ln>
        </p:spPr>
      </p:pic>
      <p:pic>
        <p:nvPicPr>
          <p:cNvPr id="840" name="Google Shape;840;p53"/>
          <p:cNvPicPr preferRelativeResize="0"/>
          <p:nvPr/>
        </p:nvPicPr>
        <p:blipFill rotWithShape="1">
          <a:blip r:embed="rId5">
            <a:alphaModFix/>
          </a:blip>
          <a:srcRect/>
          <a:stretch/>
        </p:blipFill>
        <p:spPr>
          <a:xfrm>
            <a:off x="101051" y="1614490"/>
            <a:ext cx="2882250" cy="722775"/>
          </a:xfrm>
          <a:prstGeom prst="rect">
            <a:avLst/>
          </a:prstGeom>
          <a:noFill/>
          <a:ln>
            <a:noFill/>
          </a:ln>
        </p:spPr>
      </p:pic>
      <p:sp>
        <p:nvSpPr>
          <p:cNvPr id="841" name="Google Shape;841;p53"/>
          <p:cNvSpPr/>
          <p:nvPr/>
        </p:nvSpPr>
        <p:spPr>
          <a:xfrm>
            <a:off x="107125" y="2803957"/>
            <a:ext cx="3015300" cy="1359000"/>
          </a:xfrm>
          <a:prstGeom prst="rect">
            <a:avLst/>
          </a:pr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842" name="Google Shape;842;p53"/>
          <p:cNvPicPr preferRelativeResize="0"/>
          <p:nvPr/>
        </p:nvPicPr>
        <p:blipFill rotWithShape="1">
          <a:blip r:embed="rId6">
            <a:alphaModFix/>
          </a:blip>
          <a:srcRect/>
          <a:stretch/>
        </p:blipFill>
        <p:spPr>
          <a:xfrm>
            <a:off x="336330" y="3642961"/>
            <a:ext cx="1105366" cy="283328"/>
          </a:xfrm>
          <a:prstGeom prst="rect">
            <a:avLst/>
          </a:prstGeom>
          <a:noFill/>
          <a:ln>
            <a:noFill/>
          </a:ln>
        </p:spPr>
      </p:pic>
      <p:pic>
        <p:nvPicPr>
          <p:cNvPr id="843" name="Google Shape;843;p53"/>
          <p:cNvPicPr preferRelativeResize="0"/>
          <p:nvPr/>
        </p:nvPicPr>
        <p:blipFill rotWithShape="1">
          <a:blip r:embed="rId7">
            <a:alphaModFix/>
          </a:blip>
          <a:srcRect/>
          <a:stretch/>
        </p:blipFill>
        <p:spPr>
          <a:xfrm>
            <a:off x="1660617" y="3599637"/>
            <a:ext cx="1232592" cy="451567"/>
          </a:xfrm>
          <a:prstGeom prst="rect">
            <a:avLst/>
          </a:prstGeom>
          <a:noFill/>
          <a:ln>
            <a:noFill/>
          </a:ln>
        </p:spPr>
      </p:pic>
      <p:pic>
        <p:nvPicPr>
          <p:cNvPr id="844" name="Google Shape;844;p53"/>
          <p:cNvPicPr preferRelativeResize="0"/>
          <p:nvPr/>
        </p:nvPicPr>
        <p:blipFill rotWithShape="1">
          <a:blip r:embed="rId8">
            <a:alphaModFix/>
          </a:blip>
          <a:srcRect/>
          <a:stretch/>
        </p:blipFill>
        <p:spPr>
          <a:xfrm>
            <a:off x="336919" y="3019463"/>
            <a:ext cx="2010463" cy="520320"/>
          </a:xfrm>
          <a:prstGeom prst="rect">
            <a:avLst/>
          </a:prstGeom>
          <a:noFill/>
          <a:ln>
            <a:noFill/>
          </a:ln>
        </p:spPr>
      </p:pic>
      <p:sp>
        <p:nvSpPr>
          <p:cNvPr id="845" name="Google Shape;845;p53"/>
          <p:cNvSpPr/>
          <p:nvPr/>
        </p:nvSpPr>
        <p:spPr>
          <a:xfrm rot="5400000">
            <a:off x="1321975" y="2289325"/>
            <a:ext cx="440400" cy="431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846" name="Google Shape;846;p53"/>
          <p:cNvPicPr preferRelativeResize="0"/>
          <p:nvPr/>
        </p:nvPicPr>
        <p:blipFill rotWithShape="1">
          <a:blip r:embed="rId9">
            <a:alphaModFix/>
          </a:blip>
          <a:srcRect/>
          <a:stretch/>
        </p:blipFill>
        <p:spPr>
          <a:xfrm>
            <a:off x="691152" y="4490602"/>
            <a:ext cx="1847225" cy="241575"/>
          </a:xfrm>
          <a:prstGeom prst="rect">
            <a:avLst/>
          </a:prstGeom>
          <a:noFill/>
          <a:ln>
            <a:noFill/>
          </a:ln>
        </p:spPr>
      </p:pic>
      <p:pic>
        <p:nvPicPr>
          <p:cNvPr id="847" name="Google Shape;847;p53"/>
          <p:cNvPicPr preferRelativeResize="0"/>
          <p:nvPr/>
        </p:nvPicPr>
        <p:blipFill rotWithShape="1">
          <a:blip r:embed="rId10">
            <a:alphaModFix/>
          </a:blip>
          <a:srcRect/>
          <a:stretch/>
        </p:blipFill>
        <p:spPr>
          <a:xfrm>
            <a:off x="6131424" y="34749"/>
            <a:ext cx="2161149" cy="7836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54"/>
          <p:cNvPicPr preferRelativeResize="0"/>
          <p:nvPr/>
        </p:nvPicPr>
        <p:blipFill rotWithShape="1">
          <a:blip r:embed="rId3">
            <a:alphaModFix/>
          </a:blip>
          <a:srcRect/>
          <a:stretch/>
        </p:blipFill>
        <p:spPr>
          <a:xfrm>
            <a:off x="132154" y="1590752"/>
            <a:ext cx="3302399" cy="2411175"/>
          </a:xfrm>
          <a:prstGeom prst="rect">
            <a:avLst/>
          </a:prstGeom>
          <a:noFill/>
          <a:ln>
            <a:noFill/>
          </a:ln>
        </p:spPr>
      </p:pic>
      <p:sp>
        <p:nvSpPr>
          <p:cNvPr id="853" name="Google Shape;853;p54"/>
          <p:cNvSpPr txBox="1">
            <a:spLocks noGrp="1"/>
          </p:cNvSpPr>
          <p:nvPr>
            <p:ph type="title"/>
          </p:nvPr>
        </p:nvSpPr>
        <p:spPr>
          <a:xfrm>
            <a:off x="260400" y="368150"/>
            <a:ext cx="8520600" cy="572700"/>
          </a:xfrm>
          <a:prstGeom prst="rect">
            <a:avLst/>
          </a:prstGeom>
          <a:noFill/>
          <a:ln>
            <a:noFill/>
          </a:ln>
        </p:spPr>
        <p:txBody>
          <a:bodyPr spcFirstLastPara="1" wrap="square" lIns="91425" tIns="91425" rIns="91425" bIns="91425" anchor="t" anchorCtr="0">
            <a:noAutofit/>
          </a:bodyPr>
          <a:lstStyle/>
          <a:p>
            <a:r>
              <a:rPr lang="en"/>
              <a:t>Charge Conservation in the Infinite Plasma</a:t>
            </a:r>
            <a:endParaRPr/>
          </a:p>
        </p:txBody>
      </p:sp>
      <p:sp>
        <p:nvSpPr>
          <p:cNvPr id="854" name="Google Shape;854;p54"/>
          <p:cNvSpPr txBox="1">
            <a:spLocks noGrp="1"/>
          </p:cNvSpPr>
          <p:nvPr>
            <p:ph type="body" idx="1"/>
          </p:nvPr>
        </p:nvSpPr>
        <p:spPr>
          <a:xfrm>
            <a:off x="311700" y="831825"/>
            <a:ext cx="8520600" cy="3416400"/>
          </a:xfrm>
          <a:prstGeom prst="rect">
            <a:avLst/>
          </a:prstGeom>
          <a:noFill/>
          <a:ln>
            <a:noFill/>
          </a:ln>
        </p:spPr>
        <p:txBody>
          <a:bodyPr spcFirstLastPara="1" wrap="square" lIns="91425" tIns="91425" rIns="91425" bIns="91425" anchor="t" anchorCtr="0">
            <a:noAutofit/>
          </a:bodyPr>
          <a:lstStyle/>
          <a:p>
            <a:pPr marL="0" indent="0">
              <a:spcAft>
                <a:spcPts val="1600"/>
              </a:spcAft>
              <a:buNone/>
            </a:pPr>
            <a:r>
              <a:rPr lang="en"/>
              <a:t>In the case of an infinite plasma in both space and time the induced charge balancing the induced screening charges has moves to infinity. </a:t>
            </a:r>
            <a:endParaRPr/>
          </a:p>
        </p:txBody>
      </p:sp>
      <p:sp>
        <p:nvSpPr>
          <p:cNvPr id="855" name="Google Shape;855;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fld id="{00000000-1234-1234-1234-123412341234}" type="slidenum">
              <a:rPr lang="en" smtClean="0"/>
              <a:pPr/>
              <a:t>93</a:t>
            </a:fld>
            <a:endParaRPr/>
          </a:p>
        </p:txBody>
      </p:sp>
      <p:pic>
        <p:nvPicPr>
          <p:cNvPr id="856" name="Google Shape;856;p54"/>
          <p:cNvPicPr preferRelativeResize="0"/>
          <p:nvPr/>
        </p:nvPicPr>
        <p:blipFill rotWithShape="1">
          <a:blip r:embed="rId4">
            <a:alphaModFix/>
          </a:blip>
          <a:srcRect/>
          <a:stretch/>
        </p:blipFill>
        <p:spPr>
          <a:xfrm>
            <a:off x="3733576" y="1611814"/>
            <a:ext cx="3205063" cy="2369050"/>
          </a:xfrm>
          <a:prstGeom prst="rect">
            <a:avLst/>
          </a:prstGeom>
          <a:noFill/>
          <a:ln>
            <a:noFill/>
          </a:ln>
        </p:spPr>
      </p:pic>
      <p:pic>
        <p:nvPicPr>
          <p:cNvPr id="857" name="Google Shape;857;p54"/>
          <p:cNvPicPr preferRelativeResize="0"/>
          <p:nvPr/>
        </p:nvPicPr>
        <p:blipFill rotWithShape="1">
          <a:blip r:embed="rId5">
            <a:alphaModFix/>
          </a:blip>
          <a:srcRect/>
          <a:stretch/>
        </p:blipFill>
        <p:spPr>
          <a:xfrm>
            <a:off x="7090699" y="2736500"/>
            <a:ext cx="1971475" cy="151172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55"/>
          <p:cNvSpPr txBox="1">
            <a:spLocks noGrp="1"/>
          </p:cNvSpPr>
          <p:nvPr>
            <p:ph type="title"/>
          </p:nvPr>
        </p:nvSpPr>
        <p:spPr>
          <a:prstGeom prst="rect">
            <a:avLst/>
          </a:prstGeom>
          <a:noFill/>
          <a:ln>
            <a:noFill/>
          </a:ln>
        </p:spPr>
        <p:txBody>
          <a:bodyPr spcFirstLastPara="1" wrap="square" lIns="91425" tIns="91425" rIns="91425" bIns="91425" anchor="t" anchorCtr="0">
            <a:normAutofit fontScale="90000"/>
          </a:bodyPr>
          <a:lstStyle/>
          <a:p>
            <a:pPr>
              <a:buSzPct val="111111"/>
            </a:pPr>
            <a:r>
              <a:rPr lang="en"/>
              <a:t>Plasma Frequency</a:t>
            </a:r>
            <a:endParaRPr/>
          </a:p>
        </p:txBody>
      </p:sp>
      <p:sp>
        <p:nvSpPr>
          <p:cNvPr id="863" name="Google Shape;863;p55"/>
          <p:cNvSpPr txBox="1">
            <a:spLocks noGrp="1"/>
          </p:cNvSpPr>
          <p:nvPr>
            <p:ph type="body" idx="1"/>
          </p:nvPr>
        </p:nvSpPr>
        <p:spPr>
          <a:prstGeom prst="rect">
            <a:avLst/>
          </a:prstGeom>
          <a:noFill/>
          <a:ln>
            <a:noFill/>
          </a:ln>
        </p:spPr>
        <p:txBody>
          <a:bodyPr spcFirstLastPara="1" wrap="square" lIns="91425" tIns="91425" rIns="91425" bIns="91425" anchor="t" anchorCtr="0">
            <a:normAutofit fontScale="92500"/>
          </a:bodyPr>
          <a:lstStyle/>
          <a:p>
            <a:pPr marL="0" indent="0">
              <a:buNone/>
            </a:pPr>
            <a:r>
              <a:rPr lang="en"/>
              <a:t>We can use the dispersion relation to solve for the natural oscillations of the effective particles within the plasma i.e. plasmons, This is done by solving the dispersion relation in the limit k→0,</a:t>
            </a:r>
            <a:endParaRPr/>
          </a:p>
          <a:p>
            <a:pPr marL="0" indent="0">
              <a:spcBef>
                <a:spcPts val="1200"/>
              </a:spcBef>
              <a:buNone/>
            </a:pPr>
            <a:endParaRPr/>
          </a:p>
          <a:p>
            <a:pPr marL="0" indent="0">
              <a:spcBef>
                <a:spcPts val="1200"/>
              </a:spcBef>
              <a:buNone/>
            </a:pPr>
            <a:r>
              <a:rPr lang="en"/>
              <a:t> for both modes one finds,</a:t>
            </a:r>
            <a:endParaRPr/>
          </a:p>
          <a:p>
            <a:pPr marL="0" indent="0">
              <a:spcBef>
                <a:spcPts val="1200"/>
              </a:spcBef>
              <a:buNone/>
            </a:pPr>
            <a:endParaRPr/>
          </a:p>
          <a:p>
            <a:pPr marL="0" indent="0">
              <a:spcBef>
                <a:spcPts val="1200"/>
              </a:spcBef>
              <a:spcAft>
                <a:spcPts val="1200"/>
              </a:spcAft>
              <a:buNone/>
            </a:pPr>
            <a:r>
              <a:rPr lang="en"/>
              <a:t>For an oscillatory electric field, these modes are damped by the relaxation parameter</a:t>
            </a:r>
            <a:endParaRPr/>
          </a:p>
        </p:txBody>
      </p:sp>
      <p:sp>
        <p:nvSpPr>
          <p:cNvPr id="872" name="Google Shape;872;p55"/>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94</a:t>
            </a:fld>
            <a:endParaRPr/>
          </a:p>
        </p:txBody>
      </p:sp>
      <p:pic>
        <p:nvPicPr>
          <p:cNvPr id="864" name="Google Shape;864;p55"/>
          <p:cNvPicPr preferRelativeResize="0"/>
          <p:nvPr/>
        </p:nvPicPr>
        <p:blipFill rotWithShape="1">
          <a:blip r:embed="rId3">
            <a:alphaModFix/>
          </a:blip>
          <a:srcRect l="-2342" t="9461" r="-2687"/>
          <a:stretch/>
        </p:blipFill>
        <p:spPr>
          <a:xfrm>
            <a:off x="2408625" y="2154600"/>
            <a:ext cx="4623500" cy="615300"/>
          </a:xfrm>
          <a:prstGeom prst="rect">
            <a:avLst/>
          </a:prstGeom>
          <a:noFill/>
          <a:ln>
            <a:noFill/>
          </a:ln>
        </p:spPr>
      </p:pic>
      <p:pic>
        <p:nvPicPr>
          <p:cNvPr id="865" name="Google Shape;865;p55"/>
          <p:cNvPicPr preferRelativeResize="0"/>
          <p:nvPr/>
        </p:nvPicPr>
        <p:blipFill rotWithShape="1">
          <a:blip r:embed="rId4">
            <a:alphaModFix/>
          </a:blip>
          <a:srcRect l="3442" t="16554" r="3506" b="8057"/>
          <a:stretch/>
        </p:blipFill>
        <p:spPr>
          <a:xfrm>
            <a:off x="2998702" y="2973575"/>
            <a:ext cx="2295575" cy="660500"/>
          </a:xfrm>
          <a:prstGeom prst="rect">
            <a:avLst/>
          </a:prstGeom>
          <a:noFill/>
          <a:ln>
            <a:noFill/>
          </a:ln>
        </p:spPr>
      </p:pic>
      <p:grpSp>
        <p:nvGrpSpPr>
          <p:cNvPr id="866" name="Google Shape;866;p55"/>
          <p:cNvGrpSpPr/>
          <p:nvPr/>
        </p:nvGrpSpPr>
        <p:grpSpPr>
          <a:xfrm>
            <a:off x="1752125" y="4268375"/>
            <a:ext cx="3136650" cy="615300"/>
            <a:chOff x="1645075" y="4208125"/>
            <a:chExt cx="3136650" cy="615300"/>
          </a:xfrm>
        </p:grpSpPr>
        <p:pic>
          <p:nvPicPr>
            <p:cNvPr id="867" name="Google Shape;867;p55"/>
            <p:cNvPicPr preferRelativeResize="0"/>
            <p:nvPr/>
          </p:nvPicPr>
          <p:blipFill rotWithShape="1">
            <a:blip r:embed="rId5">
              <a:alphaModFix/>
            </a:blip>
            <a:srcRect/>
            <a:stretch/>
          </p:blipFill>
          <p:spPr>
            <a:xfrm>
              <a:off x="1645075" y="4208125"/>
              <a:ext cx="1823231" cy="615300"/>
            </a:xfrm>
            <a:prstGeom prst="rect">
              <a:avLst/>
            </a:prstGeom>
            <a:noFill/>
            <a:ln>
              <a:noFill/>
            </a:ln>
          </p:spPr>
        </p:pic>
        <p:cxnSp>
          <p:nvCxnSpPr>
            <p:cNvPr id="868" name="Google Shape;868;p55"/>
            <p:cNvCxnSpPr/>
            <p:nvPr/>
          </p:nvCxnSpPr>
          <p:spPr>
            <a:xfrm>
              <a:off x="3636625" y="4520650"/>
              <a:ext cx="1145100" cy="0"/>
            </a:xfrm>
            <a:prstGeom prst="straightConnector1">
              <a:avLst/>
            </a:prstGeom>
            <a:noFill/>
            <a:ln w="28575" cap="flat" cmpd="sng">
              <a:solidFill>
                <a:schemeClr val="dk2"/>
              </a:solidFill>
              <a:prstDash val="solid"/>
              <a:round/>
              <a:headEnd type="none" w="sm" len="sm"/>
              <a:tailEnd type="triangle" w="med" len="med"/>
            </a:ln>
          </p:spPr>
        </p:cxnSp>
      </p:grpSp>
      <p:sp>
        <p:nvSpPr>
          <p:cNvPr id="869" name="Google Shape;869;p55"/>
          <p:cNvSpPr txBox="1"/>
          <p:nvPr/>
        </p:nvSpPr>
        <p:spPr>
          <a:xfrm>
            <a:off x="5645800" y="3154400"/>
            <a:ext cx="1185300" cy="400200"/>
          </a:xfrm>
          <a:prstGeom prst="rect">
            <a:avLst/>
          </a:prstGeom>
          <a:noFill/>
          <a:ln>
            <a:noFill/>
          </a:ln>
        </p:spPr>
        <p:txBody>
          <a:bodyPr spcFirstLastPara="1" wrap="square" lIns="91425" tIns="91425" rIns="91425" bIns="91425" anchor="t" anchorCtr="0">
            <a:spAutoFit/>
          </a:bodyPr>
          <a:lstStyle/>
          <a:p>
            <a:pPr>
              <a:buSzPts val="1400"/>
            </a:pPr>
            <a:r>
              <a:rPr lang="en"/>
              <a:t>Where</a:t>
            </a:r>
            <a:endParaRPr/>
          </a:p>
        </p:txBody>
      </p:sp>
      <p:pic>
        <p:nvPicPr>
          <p:cNvPr id="870" name="Google Shape;870;p55"/>
          <p:cNvPicPr preferRelativeResize="0"/>
          <p:nvPr/>
        </p:nvPicPr>
        <p:blipFill rotWithShape="1">
          <a:blip r:embed="rId6">
            <a:alphaModFix/>
          </a:blip>
          <a:srcRect/>
          <a:stretch/>
        </p:blipFill>
        <p:spPr>
          <a:xfrm>
            <a:off x="6461177" y="3046850"/>
            <a:ext cx="1127001" cy="615300"/>
          </a:xfrm>
          <a:prstGeom prst="rect">
            <a:avLst/>
          </a:prstGeom>
          <a:noFill/>
          <a:ln>
            <a:noFill/>
          </a:ln>
        </p:spPr>
      </p:pic>
      <p:pic>
        <p:nvPicPr>
          <p:cNvPr id="871" name="Google Shape;871;p55"/>
          <p:cNvPicPr preferRelativeResize="0"/>
          <p:nvPr/>
        </p:nvPicPr>
        <p:blipFill rotWithShape="1">
          <a:blip r:embed="rId7">
            <a:alphaModFix/>
          </a:blip>
          <a:srcRect l="3595" t="13292"/>
          <a:stretch/>
        </p:blipFill>
        <p:spPr>
          <a:xfrm>
            <a:off x="4959575" y="4225625"/>
            <a:ext cx="3034774" cy="5727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56"/>
          <p:cNvSpPr txBox="1">
            <a:spLocks noGrp="1"/>
          </p:cNvSpPr>
          <p:nvPr>
            <p:ph type="title"/>
          </p:nvPr>
        </p:nvSpPr>
        <p:spPr>
          <a:xfrm>
            <a:off x="311700" y="306025"/>
            <a:ext cx="8520600" cy="572700"/>
          </a:xfrm>
          <a:prstGeom prst="rect">
            <a:avLst/>
          </a:prstGeom>
          <a:noFill/>
          <a:ln>
            <a:noFill/>
          </a:ln>
        </p:spPr>
        <p:txBody>
          <a:bodyPr spcFirstLastPara="1" wrap="square" lIns="91425" tIns="91425" rIns="91425" bIns="91425" anchor="t" anchorCtr="0">
            <a:normAutofit fontScale="90000"/>
          </a:bodyPr>
          <a:lstStyle/>
          <a:p>
            <a:pPr>
              <a:buSzPct val="111111"/>
            </a:pPr>
            <a:r>
              <a:rPr lang="en"/>
              <a:t>Susceptibility</a:t>
            </a:r>
            <a:endParaRPr/>
          </a:p>
        </p:txBody>
      </p:sp>
      <p:sp>
        <p:nvSpPr>
          <p:cNvPr id="884" name="Google Shape;884;p56"/>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95</a:t>
            </a:fld>
            <a:endParaRPr/>
          </a:p>
        </p:txBody>
      </p:sp>
      <p:pic>
        <p:nvPicPr>
          <p:cNvPr id="878" name="Google Shape;878;p56"/>
          <p:cNvPicPr preferRelativeResize="0"/>
          <p:nvPr/>
        </p:nvPicPr>
        <p:blipFill rotWithShape="1">
          <a:blip r:embed="rId3">
            <a:alphaModFix/>
          </a:blip>
          <a:srcRect/>
          <a:stretch/>
        </p:blipFill>
        <p:spPr>
          <a:xfrm>
            <a:off x="5084179" y="1624325"/>
            <a:ext cx="3855201" cy="663450"/>
          </a:xfrm>
          <a:prstGeom prst="rect">
            <a:avLst/>
          </a:prstGeom>
          <a:noFill/>
          <a:ln>
            <a:noFill/>
          </a:ln>
        </p:spPr>
      </p:pic>
      <p:pic>
        <p:nvPicPr>
          <p:cNvPr id="879" name="Google Shape;879;p56"/>
          <p:cNvPicPr preferRelativeResize="0"/>
          <p:nvPr/>
        </p:nvPicPr>
        <p:blipFill rotWithShape="1">
          <a:blip r:embed="rId4">
            <a:alphaModFix/>
          </a:blip>
          <a:srcRect/>
          <a:stretch/>
        </p:blipFill>
        <p:spPr>
          <a:xfrm>
            <a:off x="5390552" y="365927"/>
            <a:ext cx="3112399" cy="940125"/>
          </a:xfrm>
          <a:prstGeom prst="rect">
            <a:avLst/>
          </a:prstGeom>
          <a:noFill/>
          <a:ln>
            <a:noFill/>
          </a:ln>
        </p:spPr>
      </p:pic>
      <p:pic>
        <p:nvPicPr>
          <p:cNvPr id="880" name="Google Shape;880;p56"/>
          <p:cNvPicPr preferRelativeResize="0"/>
          <p:nvPr/>
        </p:nvPicPr>
        <p:blipFill rotWithShape="1">
          <a:blip r:embed="rId5">
            <a:alphaModFix/>
          </a:blip>
          <a:srcRect/>
          <a:stretch/>
        </p:blipFill>
        <p:spPr>
          <a:xfrm>
            <a:off x="1894702" y="2764999"/>
            <a:ext cx="5569751" cy="2213775"/>
          </a:xfrm>
          <a:prstGeom prst="rect">
            <a:avLst/>
          </a:prstGeom>
          <a:noFill/>
          <a:ln>
            <a:noFill/>
          </a:ln>
        </p:spPr>
      </p:pic>
      <p:pic>
        <p:nvPicPr>
          <p:cNvPr id="881" name="Google Shape;881;p56"/>
          <p:cNvPicPr preferRelativeResize="0"/>
          <p:nvPr/>
        </p:nvPicPr>
        <p:blipFill rotWithShape="1">
          <a:blip r:embed="rId6">
            <a:alphaModFix/>
          </a:blip>
          <a:srcRect/>
          <a:stretch/>
        </p:blipFill>
        <p:spPr>
          <a:xfrm>
            <a:off x="274277" y="892987"/>
            <a:ext cx="4662625" cy="1969326"/>
          </a:xfrm>
          <a:prstGeom prst="rect">
            <a:avLst/>
          </a:prstGeom>
          <a:noFill/>
          <a:ln>
            <a:noFill/>
          </a:ln>
        </p:spPr>
      </p:pic>
      <p:pic>
        <p:nvPicPr>
          <p:cNvPr id="882" name="Google Shape;882;p56"/>
          <p:cNvPicPr preferRelativeResize="0"/>
          <p:nvPr/>
        </p:nvPicPr>
        <p:blipFill rotWithShape="1">
          <a:blip r:embed="rId7">
            <a:alphaModFix/>
          </a:blip>
          <a:srcRect/>
          <a:stretch/>
        </p:blipFill>
        <p:spPr>
          <a:xfrm>
            <a:off x="7378627" y="2606051"/>
            <a:ext cx="1653025" cy="518875"/>
          </a:xfrm>
          <a:prstGeom prst="rect">
            <a:avLst/>
          </a:prstGeom>
          <a:noFill/>
          <a:ln>
            <a:noFill/>
          </a:ln>
        </p:spPr>
      </p:pic>
      <p:sp>
        <p:nvSpPr>
          <p:cNvPr id="883" name="Google Shape;883;p56"/>
          <p:cNvSpPr txBox="1"/>
          <p:nvPr/>
        </p:nvSpPr>
        <p:spPr>
          <a:xfrm>
            <a:off x="6546000" y="2171550"/>
            <a:ext cx="2598000" cy="400200"/>
          </a:xfrm>
          <a:prstGeom prst="rect">
            <a:avLst/>
          </a:prstGeom>
          <a:noFill/>
          <a:ln>
            <a:noFill/>
          </a:ln>
        </p:spPr>
        <p:txBody>
          <a:bodyPr spcFirstLastPara="1" wrap="square" lIns="91425" tIns="91425" rIns="91425" bIns="91425" anchor="t" anchorCtr="0">
            <a:spAutoFit/>
          </a:bodyPr>
          <a:lstStyle/>
          <a:p>
            <a:pPr>
              <a:buSzPts val="1400"/>
            </a:pPr>
            <a:r>
              <a:rPr lang="en">
                <a:solidFill>
                  <a:schemeClr val="accent1"/>
                </a:solidFill>
              </a:rPr>
              <a:t> (Rukhadze and Silin, 1961)</a:t>
            </a:r>
            <a:endParaRPr>
              <a:solidFill>
                <a:schemeClr val="accent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57"/>
          <p:cNvPicPr preferRelativeResize="0"/>
          <p:nvPr/>
        </p:nvPicPr>
        <p:blipFill rotWithShape="1">
          <a:blip r:embed="rId3">
            <a:alphaModFix/>
          </a:blip>
          <a:srcRect/>
          <a:stretch/>
        </p:blipFill>
        <p:spPr>
          <a:xfrm>
            <a:off x="53950" y="2227852"/>
            <a:ext cx="4935276" cy="2776075"/>
          </a:xfrm>
          <a:prstGeom prst="rect">
            <a:avLst/>
          </a:prstGeom>
          <a:noFill/>
          <a:ln>
            <a:noFill/>
          </a:ln>
        </p:spPr>
      </p:pic>
      <p:pic>
        <p:nvPicPr>
          <p:cNvPr id="890" name="Google Shape;890;p57"/>
          <p:cNvPicPr preferRelativeResize="0"/>
          <p:nvPr/>
        </p:nvPicPr>
        <p:blipFill rotWithShape="1">
          <a:blip r:embed="rId4">
            <a:alphaModFix/>
          </a:blip>
          <a:srcRect/>
          <a:stretch/>
        </p:blipFill>
        <p:spPr>
          <a:xfrm>
            <a:off x="4941002" y="370727"/>
            <a:ext cx="4018401" cy="2684177"/>
          </a:xfrm>
          <a:prstGeom prst="rect">
            <a:avLst/>
          </a:prstGeom>
          <a:noFill/>
          <a:ln>
            <a:noFill/>
          </a:ln>
        </p:spPr>
      </p:pic>
      <p:sp>
        <p:nvSpPr>
          <p:cNvPr id="891" name="Google Shape;891;p57"/>
          <p:cNvSpPr txBox="1">
            <a:spLocks noGrp="1"/>
          </p:cNvSpPr>
          <p:nvPr>
            <p:ph type="title"/>
          </p:nvPr>
        </p:nvSpPr>
        <p:spPr>
          <a:xfrm>
            <a:off x="120650" y="34000"/>
            <a:ext cx="8520600" cy="572700"/>
          </a:xfrm>
          <a:prstGeom prst="rect">
            <a:avLst/>
          </a:prstGeom>
          <a:noFill/>
          <a:ln>
            <a:noFill/>
          </a:ln>
        </p:spPr>
        <p:txBody>
          <a:bodyPr spcFirstLastPara="1" wrap="square" lIns="91425" tIns="91425" rIns="91425" bIns="91425" anchor="t" anchorCtr="0">
            <a:noAutofit/>
          </a:bodyPr>
          <a:lstStyle/>
          <a:p>
            <a:r>
              <a:rPr lang="en"/>
              <a:t> Fields of Colliding Ions</a:t>
            </a:r>
            <a:endParaRPr/>
          </a:p>
        </p:txBody>
      </p:sp>
      <p:cxnSp>
        <p:nvCxnSpPr>
          <p:cNvPr id="892" name="Google Shape;892;p57"/>
          <p:cNvCxnSpPr/>
          <p:nvPr/>
        </p:nvCxnSpPr>
        <p:spPr>
          <a:xfrm flipH="1">
            <a:off x="7539575" y="606700"/>
            <a:ext cx="209100" cy="573300"/>
          </a:xfrm>
          <a:prstGeom prst="straightConnector1">
            <a:avLst/>
          </a:prstGeom>
          <a:noFill/>
          <a:ln w="9525" cap="flat" cmpd="sng">
            <a:solidFill>
              <a:schemeClr val="dk2"/>
            </a:solidFill>
            <a:prstDash val="solid"/>
            <a:round/>
            <a:headEnd type="none" w="sm" len="sm"/>
            <a:tailEnd type="triangle" w="med" len="med"/>
          </a:ln>
        </p:spPr>
      </p:cxnSp>
      <p:sp>
        <p:nvSpPr>
          <p:cNvPr id="893" name="Google Shape;893;p57"/>
          <p:cNvSpPr/>
          <p:nvPr/>
        </p:nvSpPr>
        <p:spPr>
          <a:xfrm>
            <a:off x="6323200" y="34000"/>
            <a:ext cx="2157300" cy="68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SzPts val="1400"/>
            </a:pPr>
            <a:r>
              <a:rPr lang="en"/>
              <a:t>Surface indicates where potential reaches 2m</a:t>
            </a:r>
            <a:r>
              <a:rPr lang="en" sz="1000"/>
              <a:t>𝜇</a:t>
            </a:r>
            <a:endParaRPr sz="1000" baseline="-25000"/>
          </a:p>
        </p:txBody>
      </p:sp>
      <p:pic>
        <p:nvPicPr>
          <p:cNvPr id="894" name="Google Shape;894;p57"/>
          <p:cNvPicPr preferRelativeResize="0"/>
          <p:nvPr/>
        </p:nvPicPr>
        <p:blipFill rotWithShape="1">
          <a:blip r:embed="rId5">
            <a:alphaModFix/>
          </a:blip>
          <a:srcRect/>
          <a:stretch/>
        </p:blipFill>
        <p:spPr>
          <a:xfrm>
            <a:off x="5092077" y="3574469"/>
            <a:ext cx="4018401" cy="1098780"/>
          </a:xfrm>
          <a:prstGeom prst="rect">
            <a:avLst/>
          </a:prstGeom>
          <a:noFill/>
          <a:ln>
            <a:noFill/>
          </a:ln>
        </p:spPr>
      </p:pic>
      <p:sp>
        <p:nvSpPr>
          <p:cNvPr id="895" name="Google Shape;895;p57"/>
          <p:cNvSpPr txBox="1"/>
          <p:nvPr/>
        </p:nvSpPr>
        <p:spPr>
          <a:xfrm>
            <a:off x="6751750" y="2932725"/>
            <a:ext cx="2190600" cy="615600"/>
          </a:xfrm>
          <a:prstGeom prst="rect">
            <a:avLst/>
          </a:prstGeom>
          <a:noFill/>
          <a:ln>
            <a:noFill/>
          </a:ln>
        </p:spPr>
        <p:txBody>
          <a:bodyPr spcFirstLastPara="1" wrap="square" lIns="91425" tIns="91425" rIns="91425" bIns="91425" anchor="t" anchorCtr="0">
            <a:spAutoFit/>
          </a:bodyPr>
          <a:lstStyle/>
          <a:p>
            <a:pPr>
              <a:buSzPts val="1400"/>
            </a:pPr>
            <a:r>
              <a:rPr lang="en"/>
              <a:t>Blue arrows indicate direction of motion</a:t>
            </a:r>
            <a:endParaRPr/>
          </a:p>
        </p:txBody>
      </p:sp>
      <p:pic>
        <p:nvPicPr>
          <p:cNvPr id="896" name="Google Shape;896;p57"/>
          <p:cNvPicPr preferRelativeResize="0"/>
          <p:nvPr/>
        </p:nvPicPr>
        <p:blipFill rotWithShape="1">
          <a:blip r:embed="rId6">
            <a:alphaModFix/>
          </a:blip>
          <a:srcRect/>
          <a:stretch/>
        </p:blipFill>
        <p:spPr>
          <a:xfrm>
            <a:off x="166625" y="1086495"/>
            <a:ext cx="4945558" cy="569233"/>
          </a:xfrm>
          <a:prstGeom prst="rect">
            <a:avLst/>
          </a:prstGeom>
          <a:noFill/>
          <a:ln>
            <a:noFill/>
          </a:ln>
        </p:spPr>
      </p:pic>
      <p:sp>
        <p:nvSpPr>
          <p:cNvPr id="897" name="Google Shape;897;p57"/>
          <p:cNvSpPr/>
          <p:nvPr/>
        </p:nvSpPr>
        <p:spPr>
          <a:xfrm>
            <a:off x="1519872" y="1073660"/>
            <a:ext cx="1667400" cy="594900"/>
          </a:xfrm>
          <a:prstGeom prst="roundRect">
            <a:avLst>
              <a:gd name="adj" fmla="val 16667"/>
            </a:avLst>
          </a:prstGeom>
          <a:noFill/>
          <a:ln w="1905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898" name="Google Shape;898;p57"/>
          <p:cNvSpPr txBox="1"/>
          <p:nvPr/>
        </p:nvSpPr>
        <p:spPr>
          <a:xfrm>
            <a:off x="1794031" y="1668561"/>
            <a:ext cx="3160200" cy="400200"/>
          </a:xfrm>
          <a:prstGeom prst="rect">
            <a:avLst/>
          </a:prstGeom>
          <a:noFill/>
          <a:ln>
            <a:noFill/>
          </a:ln>
        </p:spPr>
        <p:txBody>
          <a:bodyPr spcFirstLastPara="1" wrap="square" lIns="91425" tIns="91425" rIns="91425" bIns="91425" anchor="t" anchorCtr="0">
            <a:spAutoFit/>
          </a:bodyPr>
          <a:lstStyle/>
          <a:p>
            <a:pPr>
              <a:buSzPts val="1400"/>
            </a:pPr>
            <a:r>
              <a:rPr lang="en">
                <a:solidFill>
                  <a:schemeClr val="accent4"/>
                </a:solidFill>
              </a:rPr>
              <a:t>Velocity Field</a:t>
            </a:r>
            <a:endParaRPr>
              <a:solidFill>
                <a:schemeClr val="accent4"/>
              </a:solidFill>
            </a:endParaRPr>
          </a:p>
        </p:txBody>
      </p:sp>
      <p:sp>
        <p:nvSpPr>
          <p:cNvPr id="899" name="Google Shape;899;p57"/>
          <p:cNvSpPr/>
          <p:nvPr/>
        </p:nvSpPr>
        <p:spPr>
          <a:xfrm>
            <a:off x="3351890" y="1077829"/>
            <a:ext cx="1530600" cy="569400"/>
          </a:xfrm>
          <a:prstGeom prst="roundRect">
            <a:avLst>
              <a:gd name="adj" fmla="val 16667"/>
            </a:avLst>
          </a:prstGeom>
          <a:noFill/>
          <a:ln w="19050" cap="flat" cmpd="sng">
            <a:solidFill>
              <a:schemeClr val="accent5"/>
            </a:solidFill>
            <a:prstDash val="dash"/>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900" name="Google Shape;900;p57"/>
          <p:cNvSpPr txBox="1"/>
          <p:nvPr/>
        </p:nvSpPr>
        <p:spPr>
          <a:xfrm>
            <a:off x="3407736" y="1668561"/>
            <a:ext cx="3160200" cy="400200"/>
          </a:xfrm>
          <a:prstGeom prst="rect">
            <a:avLst/>
          </a:prstGeom>
          <a:noFill/>
          <a:ln>
            <a:noFill/>
          </a:ln>
        </p:spPr>
        <p:txBody>
          <a:bodyPr spcFirstLastPara="1" wrap="square" lIns="91425" tIns="91425" rIns="91425" bIns="91425" anchor="t" anchorCtr="0">
            <a:spAutoFit/>
          </a:bodyPr>
          <a:lstStyle/>
          <a:p>
            <a:pPr>
              <a:buSzPts val="1400"/>
            </a:pPr>
            <a:r>
              <a:rPr lang="en">
                <a:solidFill>
                  <a:schemeClr val="accent5"/>
                </a:solidFill>
              </a:rPr>
              <a:t>Radiation Field</a:t>
            </a:r>
            <a:endParaRPr>
              <a:solidFill>
                <a:schemeClr val="accent5"/>
              </a:solidFill>
            </a:endParaRPr>
          </a:p>
        </p:txBody>
      </p:sp>
      <p:sp>
        <p:nvSpPr>
          <p:cNvPr id="901" name="Google Shape;901;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fld id="{00000000-1234-1234-1234-123412341234}" type="slidenum">
              <a:rPr lang="en" smtClean="0"/>
              <a:pPr/>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58"/>
          <p:cNvSpPr txBox="1">
            <a:spLocks noGrp="1"/>
          </p:cNvSpPr>
          <p:nvPr>
            <p:ph type="title"/>
          </p:nvPr>
        </p:nvSpPr>
        <p:spPr>
          <a:prstGeom prst="rect">
            <a:avLst/>
          </a:prstGeom>
          <a:noFill/>
          <a:ln>
            <a:noFill/>
          </a:ln>
        </p:spPr>
        <p:txBody>
          <a:bodyPr spcFirstLastPara="1" wrap="square" lIns="91425" tIns="91425" rIns="91425" bIns="91425" anchor="t" anchorCtr="0">
            <a:normAutofit fontScale="90000"/>
          </a:bodyPr>
          <a:lstStyle/>
          <a:p>
            <a:pPr>
              <a:buSzPct val="111111"/>
            </a:pPr>
            <a:r>
              <a:rPr lang="en"/>
              <a:t>Conductivity</a:t>
            </a:r>
            <a:endParaRPr/>
          </a:p>
        </p:txBody>
      </p:sp>
      <p:sp>
        <p:nvSpPr>
          <p:cNvPr id="911" name="Google Shape;911;p58"/>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97</a:t>
            </a:fld>
            <a:endParaRPr/>
          </a:p>
        </p:txBody>
      </p:sp>
      <p:pic>
        <p:nvPicPr>
          <p:cNvPr id="907" name="Google Shape;907;p58"/>
          <p:cNvPicPr preferRelativeResize="0"/>
          <p:nvPr/>
        </p:nvPicPr>
        <p:blipFill rotWithShape="1">
          <a:blip r:embed="rId3">
            <a:alphaModFix/>
          </a:blip>
          <a:srcRect/>
          <a:stretch/>
        </p:blipFill>
        <p:spPr>
          <a:xfrm>
            <a:off x="2562752" y="321201"/>
            <a:ext cx="3521577" cy="820375"/>
          </a:xfrm>
          <a:prstGeom prst="rect">
            <a:avLst/>
          </a:prstGeom>
          <a:noFill/>
          <a:ln>
            <a:noFill/>
          </a:ln>
        </p:spPr>
      </p:pic>
      <p:pic>
        <p:nvPicPr>
          <p:cNvPr id="908" name="Google Shape;908;p58"/>
          <p:cNvPicPr preferRelativeResize="0"/>
          <p:nvPr/>
        </p:nvPicPr>
        <p:blipFill rotWithShape="1">
          <a:blip r:embed="rId4">
            <a:alphaModFix/>
          </a:blip>
          <a:srcRect/>
          <a:stretch/>
        </p:blipFill>
        <p:spPr>
          <a:xfrm>
            <a:off x="504250" y="1392950"/>
            <a:ext cx="3853100" cy="3096526"/>
          </a:xfrm>
          <a:prstGeom prst="rect">
            <a:avLst/>
          </a:prstGeom>
          <a:noFill/>
          <a:ln>
            <a:noFill/>
          </a:ln>
        </p:spPr>
      </p:pic>
      <p:pic>
        <p:nvPicPr>
          <p:cNvPr id="909" name="Google Shape;909;p58"/>
          <p:cNvPicPr preferRelativeResize="0"/>
          <p:nvPr/>
        </p:nvPicPr>
        <p:blipFill rotWithShape="1">
          <a:blip r:embed="rId5">
            <a:alphaModFix/>
          </a:blip>
          <a:srcRect/>
          <a:stretch/>
        </p:blipFill>
        <p:spPr>
          <a:xfrm>
            <a:off x="4689452" y="1392950"/>
            <a:ext cx="3561125" cy="2983974"/>
          </a:xfrm>
          <a:prstGeom prst="rect">
            <a:avLst/>
          </a:prstGeom>
          <a:noFill/>
          <a:ln>
            <a:noFill/>
          </a:ln>
        </p:spPr>
      </p:pic>
      <p:sp>
        <p:nvSpPr>
          <p:cNvPr id="910" name="Google Shape;910;p58"/>
          <p:cNvSpPr txBox="1"/>
          <p:nvPr/>
        </p:nvSpPr>
        <p:spPr>
          <a:xfrm>
            <a:off x="5008725" y="4492150"/>
            <a:ext cx="3369000" cy="523200"/>
          </a:xfrm>
          <a:prstGeom prst="rect">
            <a:avLst/>
          </a:prstGeom>
          <a:noFill/>
          <a:ln>
            <a:noFill/>
          </a:ln>
        </p:spPr>
        <p:txBody>
          <a:bodyPr spcFirstLastPara="1" wrap="square" lIns="91425" tIns="91425" rIns="91425" bIns="91425" anchor="t" anchorCtr="0">
            <a:spAutoFit/>
          </a:bodyPr>
          <a:lstStyle/>
          <a:p>
            <a:pPr>
              <a:buSzPts val="1100"/>
            </a:pPr>
            <a:r>
              <a:rPr lang="en" sz="1100" i="1"/>
              <a:t>Discontinuity  at k = 0 comes from infinite extent of plasma </a:t>
            </a:r>
            <a:r>
              <a:rPr lang="en" sz="1100" i="1">
                <a:solidFill>
                  <a:schemeClr val="accent1"/>
                </a:solidFill>
              </a:rPr>
              <a:t>(Baranger 1989)</a:t>
            </a:r>
            <a:endParaRPr sz="1100" i="1">
              <a:solidFill>
                <a:schemeClr val="accent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59"/>
          <p:cNvSpPr txBox="1">
            <a:spLocks noGrp="1"/>
          </p:cNvSpPr>
          <p:nvPr>
            <p:ph type="title"/>
          </p:nvPr>
        </p:nvSpPr>
        <p:spPr>
          <a:xfrm>
            <a:off x="199275" y="130575"/>
            <a:ext cx="8520600" cy="572700"/>
          </a:xfrm>
          <a:prstGeom prst="rect">
            <a:avLst/>
          </a:prstGeom>
          <a:noFill/>
          <a:ln>
            <a:noFill/>
          </a:ln>
        </p:spPr>
        <p:txBody>
          <a:bodyPr spcFirstLastPara="1" wrap="square" lIns="91425" tIns="91425" rIns="91425" bIns="91425" anchor="t" anchorCtr="0">
            <a:normAutofit fontScale="90000"/>
          </a:bodyPr>
          <a:lstStyle/>
          <a:p>
            <a:pPr>
              <a:buSzPct val="111111"/>
            </a:pPr>
            <a:r>
              <a:rPr lang="en"/>
              <a:t>Modes - Dispersion Relation </a:t>
            </a:r>
            <a:endParaRPr/>
          </a:p>
        </p:txBody>
      </p:sp>
      <p:sp>
        <p:nvSpPr>
          <p:cNvPr id="931" name="Google Shape;931;p59"/>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98</a:t>
            </a:fld>
            <a:endParaRPr/>
          </a:p>
        </p:txBody>
      </p:sp>
      <p:pic>
        <p:nvPicPr>
          <p:cNvPr id="917" name="Google Shape;917;p59"/>
          <p:cNvPicPr preferRelativeResize="0"/>
          <p:nvPr/>
        </p:nvPicPr>
        <p:blipFill rotWithShape="1">
          <a:blip r:embed="rId3">
            <a:alphaModFix/>
          </a:blip>
          <a:srcRect l="14733"/>
          <a:stretch/>
        </p:blipFill>
        <p:spPr>
          <a:xfrm>
            <a:off x="509125" y="808052"/>
            <a:ext cx="5000498" cy="666875"/>
          </a:xfrm>
          <a:prstGeom prst="rect">
            <a:avLst/>
          </a:prstGeom>
          <a:noFill/>
          <a:ln>
            <a:noFill/>
          </a:ln>
        </p:spPr>
      </p:pic>
      <p:sp>
        <p:nvSpPr>
          <p:cNvPr id="918" name="Google Shape;918;p59"/>
          <p:cNvSpPr txBox="1"/>
          <p:nvPr/>
        </p:nvSpPr>
        <p:spPr>
          <a:xfrm>
            <a:off x="199275" y="1694575"/>
            <a:ext cx="3956100" cy="738900"/>
          </a:xfrm>
          <a:prstGeom prst="rect">
            <a:avLst/>
          </a:prstGeom>
          <a:noFill/>
          <a:ln w="19050" cap="flat" cmpd="sng">
            <a:solidFill>
              <a:schemeClr val="accent1"/>
            </a:solidFill>
            <a:prstDash val="dash"/>
            <a:round/>
            <a:headEnd type="none" w="sm" len="sm"/>
            <a:tailEnd type="none" w="sm" len="sm"/>
          </a:ln>
        </p:spPr>
        <p:txBody>
          <a:bodyPr spcFirstLastPara="1" wrap="square" lIns="91425" tIns="91425" rIns="91425" bIns="91425" anchor="t" anchorCtr="0">
            <a:spAutoFit/>
          </a:bodyPr>
          <a:lstStyle/>
          <a:p>
            <a:pPr algn="ctr">
              <a:buSzPts val="1200"/>
            </a:pPr>
            <a:r>
              <a:rPr lang="en" sz="1200" i="1" u="sng"/>
              <a:t>Longitudinal Modes</a:t>
            </a:r>
            <a:r>
              <a:rPr lang="en" sz="1200" i="1"/>
              <a:t>: Electric Charge Oscillations → Langmuir waves (density fluctuations), Debye screening (charge screening) </a:t>
            </a:r>
            <a:endParaRPr sz="1200" i="1"/>
          </a:p>
        </p:txBody>
      </p:sp>
      <p:sp>
        <p:nvSpPr>
          <p:cNvPr id="919" name="Google Shape;919;p59"/>
          <p:cNvSpPr txBox="1"/>
          <p:nvPr/>
        </p:nvSpPr>
        <p:spPr>
          <a:xfrm>
            <a:off x="4407300" y="1746975"/>
            <a:ext cx="3453900" cy="554100"/>
          </a:xfrm>
          <a:prstGeom prst="rect">
            <a:avLst/>
          </a:prstGeom>
          <a:noFill/>
          <a:ln w="19050" cap="flat" cmpd="sng">
            <a:solidFill>
              <a:schemeClr val="accent4"/>
            </a:solidFill>
            <a:prstDash val="dash"/>
            <a:round/>
            <a:headEnd type="none" w="sm" len="sm"/>
            <a:tailEnd type="none" w="sm" len="sm"/>
          </a:ln>
        </p:spPr>
        <p:txBody>
          <a:bodyPr spcFirstLastPara="1" wrap="square" lIns="91425" tIns="91425" rIns="91425" bIns="91425" anchor="t" anchorCtr="0">
            <a:spAutoFit/>
          </a:bodyPr>
          <a:lstStyle/>
          <a:p>
            <a:pPr algn="ctr">
              <a:buSzPts val="1200"/>
            </a:pPr>
            <a:r>
              <a:rPr lang="en" sz="1200" i="1" u="sng"/>
              <a:t>Transverse Modes: </a:t>
            </a:r>
            <a:r>
              <a:rPr lang="en" sz="1200" i="1"/>
              <a:t>Current Oscillations → Electromagnetic waves in vacuum</a:t>
            </a:r>
            <a:endParaRPr sz="1200" i="1"/>
          </a:p>
        </p:txBody>
      </p:sp>
      <p:cxnSp>
        <p:nvCxnSpPr>
          <p:cNvPr id="920" name="Google Shape;920;p59"/>
          <p:cNvCxnSpPr>
            <a:stCxn id="918" idx="0"/>
          </p:cNvCxnSpPr>
          <p:nvPr/>
        </p:nvCxnSpPr>
        <p:spPr>
          <a:xfrm rot="10800000">
            <a:off x="2088825" y="1310275"/>
            <a:ext cx="88500" cy="384300"/>
          </a:xfrm>
          <a:prstGeom prst="straightConnector1">
            <a:avLst/>
          </a:prstGeom>
          <a:noFill/>
          <a:ln w="9525" cap="flat" cmpd="sng">
            <a:solidFill>
              <a:schemeClr val="accent1"/>
            </a:solidFill>
            <a:prstDash val="solid"/>
            <a:round/>
            <a:headEnd type="none" w="sm" len="sm"/>
            <a:tailEnd type="triangle" w="med" len="med"/>
          </a:ln>
        </p:spPr>
      </p:cxnSp>
      <p:cxnSp>
        <p:nvCxnSpPr>
          <p:cNvPr id="921" name="Google Shape;921;p59"/>
          <p:cNvCxnSpPr>
            <a:stCxn id="919" idx="0"/>
          </p:cNvCxnSpPr>
          <p:nvPr/>
        </p:nvCxnSpPr>
        <p:spPr>
          <a:xfrm rot="10800000">
            <a:off x="4870350" y="1332675"/>
            <a:ext cx="1263900" cy="414300"/>
          </a:xfrm>
          <a:prstGeom prst="straightConnector1">
            <a:avLst/>
          </a:prstGeom>
          <a:noFill/>
          <a:ln w="9525" cap="flat" cmpd="sng">
            <a:solidFill>
              <a:schemeClr val="accent4"/>
            </a:solidFill>
            <a:prstDash val="solid"/>
            <a:round/>
            <a:headEnd type="none" w="sm" len="sm"/>
            <a:tailEnd type="triangle" w="med" len="med"/>
          </a:ln>
        </p:spPr>
      </p:cxnSp>
      <p:pic>
        <p:nvPicPr>
          <p:cNvPr id="922" name="Google Shape;922;p59"/>
          <p:cNvPicPr preferRelativeResize="0"/>
          <p:nvPr/>
        </p:nvPicPr>
        <p:blipFill rotWithShape="1">
          <a:blip r:embed="rId4">
            <a:alphaModFix/>
          </a:blip>
          <a:srcRect/>
          <a:stretch/>
        </p:blipFill>
        <p:spPr>
          <a:xfrm>
            <a:off x="441725" y="2792000"/>
            <a:ext cx="2395802" cy="1730300"/>
          </a:xfrm>
          <a:prstGeom prst="rect">
            <a:avLst/>
          </a:prstGeom>
          <a:noFill/>
          <a:ln>
            <a:noFill/>
          </a:ln>
        </p:spPr>
      </p:pic>
      <p:pic>
        <p:nvPicPr>
          <p:cNvPr id="923" name="Google Shape;923;p59"/>
          <p:cNvPicPr preferRelativeResize="0"/>
          <p:nvPr/>
        </p:nvPicPr>
        <p:blipFill rotWithShape="1">
          <a:blip r:embed="rId5">
            <a:alphaModFix/>
          </a:blip>
          <a:srcRect/>
          <a:stretch/>
        </p:blipFill>
        <p:spPr>
          <a:xfrm>
            <a:off x="4155388" y="2708027"/>
            <a:ext cx="2279520" cy="1646325"/>
          </a:xfrm>
          <a:prstGeom prst="rect">
            <a:avLst/>
          </a:prstGeom>
          <a:noFill/>
          <a:ln>
            <a:noFill/>
          </a:ln>
        </p:spPr>
      </p:pic>
      <p:pic>
        <p:nvPicPr>
          <p:cNvPr id="924" name="Google Shape;924;p59"/>
          <p:cNvPicPr preferRelativeResize="0"/>
          <p:nvPr/>
        </p:nvPicPr>
        <p:blipFill rotWithShape="1">
          <a:blip r:embed="rId6">
            <a:alphaModFix/>
          </a:blip>
          <a:srcRect/>
          <a:stretch/>
        </p:blipFill>
        <p:spPr>
          <a:xfrm>
            <a:off x="6487300" y="2666038"/>
            <a:ext cx="2447564" cy="1730300"/>
          </a:xfrm>
          <a:prstGeom prst="rect">
            <a:avLst/>
          </a:prstGeom>
          <a:noFill/>
          <a:ln>
            <a:noFill/>
          </a:ln>
        </p:spPr>
      </p:pic>
      <p:sp>
        <p:nvSpPr>
          <p:cNvPr id="925" name="Google Shape;925;p59"/>
          <p:cNvSpPr/>
          <p:nvPr/>
        </p:nvSpPr>
        <p:spPr>
          <a:xfrm>
            <a:off x="2964800" y="3331675"/>
            <a:ext cx="1138200" cy="516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SzPts val="1400"/>
            </a:pPr>
            <a:r>
              <a:rPr lang="en"/>
              <a:t>Finte </a:t>
            </a:r>
            <a:r>
              <a:rPr lang="en" sz="1700"/>
              <a:t>𝜅</a:t>
            </a:r>
            <a:endParaRPr sz="1700"/>
          </a:p>
        </p:txBody>
      </p:sp>
      <p:cxnSp>
        <p:nvCxnSpPr>
          <p:cNvPr id="926" name="Google Shape;926;p59"/>
          <p:cNvCxnSpPr/>
          <p:nvPr/>
        </p:nvCxnSpPr>
        <p:spPr>
          <a:xfrm>
            <a:off x="8310450" y="1474925"/>
            <a:ext cx="97200" cy="1167900"/>
          </a:xfrm>
          <a:prstGeom prst="straightConnector1">
            <a:avLst/>
          </a:prstGeom>
          <a:noFill/>
          <a:ln w="19050" cap="flat" cmpd="sng">
            <a:solidFill>
              <a:schemeClr val="dk2"/>
            </a:solidFill>
            <a:prstDash val="solid"/>
            <a:round/>
            <a:headEnd type="none" w="sm" len="sm"/>
            <a:tailEnd type="triangle" w="med" len="med"/>
          </a:ln>
        </p:spPr>
      </p:cxnSp>
      <p:sp>
        <p:nvSpPr>
          <p:cNvPr id="927" name="Google Shape;927;p59"/>
          <p:cNvSpPr txBox="1"/>
          <p:nvPr/>
        </p:nvSpPr>
        <p:spPr>
          <a:xfrm>
            <a:off x="7629150" y="613025"/>
            <a:ext cx="1347600" cy="86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a:buSzPts val="1100"/>
            </a:pPr>
            <a:r>
              <a:rPr lang="en" sz="1100"/>
              <a:t>Negative imaginary part means modes are damped</a:t>
            </a:r>
            <a:endParaRPr sz="1100"/>
          </a:p>
        </p:txBody>
      </p:sp>
      <p:sp>
        <p:nvSpPr>
          <p:cNvPr id="928" name="Google Shape;928;p59"/>
          <p:cNvSpPr txBox="1"/>
          <p:nvPr/>
        </p:nvSpPr>
        <p:spPr>
          <a:xfrm>
            <a:off x="6715750" y="4419550"/>
            <a:ext cx="2103900" cy="600300"/>
          </a:xfrm>
          <a:prstGeom prst="rect">
            <a:avLst/>
          </a:prstGeom>
          <a:noFill/>
          <a:ln w="19050" cap="flat" cmpd="sng">
            <a:solidFill>
              <a:srgbClr val="4A86E8"/>
            </a:solidFill>
            <a:prstDash val="dash"/>
            <a:round/>
            <a:headEnd type="none" w="sm" len="sm"/>
            <a:tailEnd type="none" w="sm" len="sm"/>
          </a:ln>
        </p:spPr>
        <p:txBody>
          <a:bodyPr spcFirstLastPara="1" wrap="square" lIns="91425" tIns="91425" rIns="91425" bIns="91425" anchor="t" anchorCtr="0">
            <a:spAutoFit/>
          </a:bodyPr>
          <a:lstStyle/>
          <a:p>
            <a:pPr>
              <a:buSzPts val="1200"/>
            </a:pPr>
            <a:r>
              <a:rPr lang="en" sz="1200"/>
              <a:t>Longitudinal solution runs into the branch cut at </a:t>
            </a:r>
            <a:r>
              <a:rPr lang="en" sz="1200" i="1"/>
              <a:t>-i</a:t>
            </a:r>
            <a:r>
              <a:rPr lang="en" sz="1500">
                <a:solidFill>
                  <a:schemeClr val="dk1"/>
                </a:solidFill>
              </a:rPr>
              <a:t>𝜅</a:t>
            </a:r>
            <a:endParaRPr sz="900"/>
          </a:p>
        </p:txBody>
      </p:sp>
      <p:cxnSp>
        <p:nvCxnSpPr>
          <p:cNvPr id="929" name="Google Shape;929;p59"/>
          <p:cNvCxnSpPr/>
          <p:nvPr/>
        </p:nvCxnSpPr>
        <p:spPr>
          <a:xfrm rot="10800000" flipH="1">
            <a:off x="8280500" y="4012875"/>
            <a:ext cx="329400" cy="396900"/>
          </a:xfrm>
          <a:prstGeom prst="straightConnector1">
            <a:avLst/>
          </a:prstGeom>
          <a:noFill/>
          <a:ln w="9525" cap="flat" cmpd="sng">
            <a:solidFill>
              <a:schemeClr val="accent1"/>
            </a:solidFill>
            <a:prstDash val="solid"/>
            <a:round/>
            <a:headEnd type="none" w="sm" len="sm"/>
            <a:tailEnd type="triangle" w="med" len="med"/>
          </a:ln>
        </p:spPr>
      </p:cxnSp>
      <p:cxnSp>
        <p:nvCxnSpPr>
          <p:cNvPr id="930" name="Google Shape;930;p59"/>
          <p:cNvCxnSpPr/>
          <p:nvPr/>
        </p:nvCxnSpPr>
        <p:spPr>
          <a:xfrm>
            <a:off x="6949700" y="4006850"/>
            <a:ext cx="1660200" cy="0"/>
          </a:xfrm>
          <a:prstGeom prst="straightConnector1">
            <a:avLst/>
          </a:prstGeom>
          <a:noFill/>
          <a:ln w="9525" cap="flat" cmpd="sng">
            <a:solidFill>
              <a:srgbClr val="999999"/>
            </a:solidFill>
            <a:prstDash val="dot"/>
            <a:round/>
            <a:headEnd type="none" w="sm" len="sm"/>
            <a:tailEnd type="none" w="sm" len="sm"/>
          </a:ln>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60"/>
          <p:cNvSpPr txBox="1">
            <a:spLocks noGrp="1"/>
          </p:cNvSpPr>
          <p:nvPr>
            <p:ph type="title"/>
          </p:nvPr>
        </p:nvSpPr>
        <p:spPr>
          <a:xfrm>
            <a:off x="199275" y="130575"/>
            <a:ext cx="8520600" cy="572700"/>
          </a:xfrm>
          <a:prstGeom prst="rect">
            <a:avLst/>
          </a:prstGeom>
          <a:noFill/>
          <a:ln>
            <a:noFill/>
          </a:ln>
        </p:spPr>
        <p:txBody>
          <a:bodyPr spcFirstLastPara="1" wrap="square" lIns="91425" tIns="91425" rIns="91425" bIns="91425" anchor="t" anchorCtr="0">
            <a:normAutofit fontScale="90000"/>
          </a:bodyPr>
          <a:lstStyle/>
          <a:p>
            <a:pPr>
              <a:buSzPct val="111111"/>
            </a:pPr>
            <a:r>
              <a:rPr lang="en"/>
              <a:t>Modes - Dispersion Relation</a:t>
            </a:r>
            <a:endParaRPr/>
          </a:p>
        </p:txBody>
      </p:sp>
      <p:sp>
        <p:nvSpPr>
          <p:cNvPr id="952" name="Google Shape;952;p60"/>
          <p:cNvSpPr txBox="1">
            <a:spLocks noGrp="1"/>
          </p:cNvSpPr>
          <p:nvPr>
            <p:ph type="sldNum" idx="12"/>
          </p:nvPr>
        </p:nvSpPr>
        <p:spPr>
          <a:prstGeom prst="rect">
            <a:avLst/>
          </a:prstGeom>
          <a:noFill/>
          <a:ln>
            <a:noFill/>
          </a:ln>
        </p:spPr>
        <p:txBody>
          <a:bodyPr spcFirstLastPara="1" wrap="square" lIns="91425" tIns="91425" rIns="91425" bIns="91425" anchor="ctr" anchorCtr="0">
            <a:normAutofit/>
          </a:bodyPr>
          <a:lstStyle/>
          <a:p>
            <a:fld id="{00000000-1234-1234-1234-123412341234}" type="slidenum">
              <a:rPr lang="en" smtClean="0"/>
              <a:pPr/>
              <a:t>99</a:t>
            </a:fld>
            <a:endParaRPr/>
          </a:p>
        </p:txBody>
      </p:sp>
      <p:pic>
        <p:nvPicPr>
          <p:cNvPr id="937" name="Google Shape;937;p60"/>
          <p:cNvPicPr preferRelativeResize="0"/>
          <p:nvPr/>
        </p:nvPicPr>
        <p:blipFill rotWithShape="1">
          <a:blip r:embed="rId3">
            <a:alphaModFix/>
          </a:blip>
          <a:srcRect l="14733"/>
          <a:stretch/>
        </p:blipFill>
        <p:spPr>
          <a:xfrm>
            <a:off x="509125" y="808052"/>
            <a:ext cx="5000498" cy="666875"/>
          </a:xfrm>
          <a:prstGeom prst="rect">
            <a:avLst/>
          </a:prstGeom>
          <a:noFill/>
          <a:ln>
            <a:noFill/>
          </a:ln>
        </p:spPr>
      </p:pic>
      <p:sp>
        <p:nvSpPr>
          <p:cNvPr id="938" name="Google Shape;938;p60"/>
          <p:cNvSpPr txBox="1"/>
          <p:nvPr/>
        </p:nvSpPr>
        <p:spPr>
          <a:xfrm>
            <a:off x="199275" y="1694575"/>
            <a:ext cx="3956100" cy="738900"/>
          </a:xfrm>
          <a:prstGeom prst="rect">
            <a:avLst/>
          </a:prstGeom>
          <a:noFill/>
          <a:ln w="19050" cap="flat" cmpd="sng">
            <a:solidFill>
              <a:schemeClr val="accent1"/>
            </a:solidFill>
            <a:prstDash val="dash"/>
            <a:round/>
            <a:headEnd type="none" w="sm" len="sm"/>
            <a:tailEnd type="none" w="sm" len="sm"/>
          </a:ln>
        </p:spPr>
        <p:txBody>
          <a:bodyPr spcFirstLastPara="1" wrap="square" lIns="91425" tIns="91425" rIns="91425" bIns="91425" anchor="t" anchorCtr="0">
            <a:spAutoFit/>
          </a:bodyPr>
          <a:lstStyle/>
          <a:p>
            <a:pPr algn="ctr">
              <a:buSzPts val="1200"/>
            </a:pPr>
            <a:r>
              <a:rPr lang="en" sz="1200" i="1" u="sng"/>
              <a:t>Longitudinal Modes</a:t>
            </a:r>
            <a:r>
              <a:rPr lang="en" sz="1200" i="1"/>
              <a:t>: Electric Charge Oscillations → Langmuir waves (density fluctuations), Debye screening (charge screening) </a:t>
            </a:r>
            <a:endParaRPr sz="1200" i="1"/>
          </a:p>
        </p:txBody>
      </p:sp>
      <p:sp>
        <p:nvSpPr>
          <p:cNvPr id="939" name="Google Shape;939;p60"/>
          <p:cNvSpPr txBox="1"/>
          <p:nvPr/>
        </p:nvSpPr>
        <p:spPr>
          <a:xfrm>
            <a:off x="4407300" y="1746975"/>
            <a:ext cx="3453900" cy="554100"/>
          </a:xfrm>
          <a:prstGeom prst="rect">
            <a:avLst/>
          </a:prstGeom>
          <a:noFill/>
          <a:ln w="19050" cap="flat" cmpd="sng">
            <a:solidFill>
              <a:schemeClr val="accent4"/>
            </a:solidFill>
            <a:prstDash val="dash"/>
            <a:round/>
            <a:headEnd type="none" w="sm" len="sm"/>
            <a:tailEnd type="none" w="sm" len="sm"/>
          </a:ln>
        </p:spPr>
        <p:txBody>
          <a:bodyPr spcFirstLastPara="1" wrap="square" lIns="91425" tIns="91425" rIns="91425" bIns="91425" anchor="t" anchorCtr="0">
            <a:spAutoFit/>
          </a:bodyPr>
          <a:lstStyle/>
          <a:p>
            <a:pPr algn="ctr">
              <a:buSzPts val="1200"/>
            </a:pPr>
            <a:r>
              <a:rPr lang="en" sz="1200" i="1" u="sng"/>
              <a:t>Transverse Modes: </a:t>
            </a:r>
            <a:r>
              <a:rPr lang="en" sz="1200" i="1"/>
              <a:t>Current Oscillations → Electromagnetic waves in vacuum</a:t>
            </a:r>
            <a:endParaRPr sz="1200" i="1"/>
          </a:p>
        </p:txBody>
      </p:sp>
      <p:cxnSp>
        <p:nvCxnSpPr>
          <p:cNvPr id="940" name="Google Shape;940;p60"/>
          <p:cNvCxnSpPr>
            <a:stCxn id="938" idx="0"/>
          </p:cNvCxnSpPr>
          <p:nvPr/>
        </p:nvCxnSpPr>
        <p:spPr>
          <a:xfrm rot="10800000">
            <a:off x="2088825" y="1310275"/>
            <a:ext cx="88500" cy="384300"/>
          </a:xfrm>
          <a:prstGeom prst="straightConnector1">
            <a:avLst/>
          </a:prstGeom>
          <a:noFill/>
          <a:ln w="9525" cap="flat" cmpd="sng">
            <a:solidFill>
              <a:schemeClr val="accent1"/>
            </a:solidFill>
            <a:prstDash val="solid"/>
            <a:round/>
            <a:headEnd type="none" w="sm" len="sm"/>
            <a:tailEnd type="triangle" w="med" len="med"/>
          </a:ln>
        </p:spPr>
      </p:cxnSp>
      <p:cxnSp>
        <p:nvCxnSpPr>
          <p:cNvPr id="941" name="Google Shape;941;p60"/>
          <p:cNvCxnSpPr>
            <a:stCxn id="939" idx="0"/>
          </p:cNvCxnSpPr>
          <p:nvPr/>
        </p:nvCxnSpPr>
        <p:spPr>
          <a:xfrm rot="10800000">
            <a:off x="4870350" y="1332675"/>
            <a:ext cx="1263900" cy="414300"/>
          </a:xfrm>
          <a:prstGeom prst="straightConnector1">
            <a:avLst/>
          </a:prstGeom>
          <a:noFill/>
          <a:ln w="9525" cap="flat" cmpd="sng">
            <a:solidFill>
              <a:schemeClr val="accent4"/>
            </a:solidFill>
            <a:prstDash val="solid"/>
            <a:round/>
            <a:headEnd type="none" w="sm" len="sm"/>
            <a:tailEnd type="triangle" w="med" len="med"/>
          </a:ln>
        </p:spPr>
      </p:cxnSp>
      <p:pic>
        <p:nvPicPr>
          <p:cNvPr id="942" name="Google Shape;942;p60"/>
          <p:cNvPicPr preferRelativeResize="0"/>
          <p:nvPr/>
        </p:nvPicPr>
        <p:blipFill rotWithShape="1">
          <a:blip r:embed="rId4">
            <a:alphaModFix/>
          </a:blip>
          <a:srcRect/>
          <a:stretch/>
        </p:blipFill>
        <p:spPr>
          <a:xfrm>
            <a:off x="199277" y="2653134"/>
            <a:ext cx="2103899" cy="1519493"/>
          </a:xfrm>
          <a:prstGeom prst="rect">
            <a:avLst/>
          </a:prstGeom>
          <a:noFill/>
          <a:ln>
            <a:noFill/>
          </a:ln>
        </p:spPr>
      </p:pic>
      <p:pic>
        <p:nvPicPr>
          <p:cNvPr id="943" name="Google Shape;943;p60"/>
          <p:cNvPicPr preferRelativeResize="0"/>
          <p:nvPr/>
        </p:nvPicPr>
        <p:blipFill rotWithShape="1">
          <a:blip r:embed="rId5">
            <a:alphaModFix/>
          </a:blip>
          <a:srcRect/>
          <a:stretch/>
        </p:blipFill>
        <p:spPr>
          <a:xfrm>
            <a:off x="2599402" y="2616653"/>
            <a:ext cx="2103899" cy="1487323"/>
          </a:xfrm>
          <a:prstGeom prst="rect">
            <a:avLst/>
          </a:prstGeom>
          <a:noFill/>
          <a:ln>
            <a:noFill/>
          </a:ln>
        </p:spPr>
      </p:pic>
      <p:sp>
        <p:nvSpPr>
          <p:cNvPr id="944" name="Google Shape;944;p60"/>
          <p:cNvSpPr txBox="1"/>
          <p:nvPr/>
        </p:nvSpPr>
        <p:spPr>
          <a:xfrm>
            <a:off x="4339900" y="4207125"/>
            <a:ext cx="2103900" cy="600300"/>
          </a:xfrm>
          <a:prstGeom prst="rect">
            <a:avLst/>
          </a:prstGeom>
          <a:noFill/>
          <a:ln w="19050" cap="flat" cmpd="sng">
            <a:solidFill>
              <a:srgbClr val="4A86E8"/>
            </a:solidFill>
            <a:prstDash val="dash"/>
            <a:round/>
            <a:headEnd type="none" w="sm" len="sm"/>
            <a:tailEnd type="none" w="sm" len="sm"/>
          </a:ln>
        </p:spPr>
        <p:txBody>
          <a:bodyPr spcFirstLastPara="1" wrap="square" lIns="91425" tIns="91425" rIns="91425" bIns="91425" anchor="t" anchorCtr="0">
            <a:spAutoFit/>
          </a:bodyPr>
          <a:lstStyle/>
          <a:p>
            <a:pPr>
              <a:buSzPts val="1200"/>
            </a:pPr>
            <a:r>
              <a:rPr lang="en" sz="1200"/>
              <a:t>Longitudinal solution runs into the branch cut at </a:t>
            </a:r>
            <a:r>
              <a:rPr lang="en" sz="1200" i="1"/>
              <a:t>-i</a:t>
            </a:r>
            <a:r>
              <a:rPr lang="en" sz="1500">
                <a:solidFill>
                  <a:schemeClr val="dk1"/>
                </a:solidFill>
              </a:rPr>
              <a:t>𝜅</a:t>
            </a:r>
            <a:endParaRPr sz="900"/>
          </a:p>
        </p:txBody>
      </p:sp>
      <p:pic>
        <p:nvPicPr>
          <p:cNvPr id="945" name="Google Shape;945;p60"/>
          <p:cNvPicPr preferRelativeResize="0"/>
          <p:nvPr/>
        </p:nvPicPr>
        <p:blipFill rotWithShape="1">
          <a:blip r:embed="rId6">
            <a:alphaModFix/>
          </a:blip>
          <a:srcRect/>
          <a:stretch/>
        </p:blipFill>
        <p:spPr>
          <a:xfrm>
            <a:off x="4999525" y="2513502"/>
            <a:ext cx="3365100" cy="1693625"/>
          </a:xfrm>
          <a:prstGeom prst="rect">
            <a:avLst/>
          </a:prstGeom>
          <a:noFill/>
          <a:ln>
            <a:noFill/>
          </a:ln>
        </p:spPr>
      </p:pic>
      <p:cxnSp>
        <p:nvCxnSpPr>
          <p:cNvPr id="946" name="Google Shape;946;p60"/>
          <p:cNvCxnSpPr>
            <a:stCxn id="944" idx="0"/>
          </p:cNvCxnSpPr>
          <p:nvPr/>
        </p:nvCxnSpPr>
        <p:spPr>
          <a:xfrm rot="10800000" flipH="1">
            <a:off x="5391850" y="3756525"/>
            <a:ext cx="559500" cy="450600"/>
          </a:xfrm>
          <a:prstGeom prst="straightConnector1">
            <a:avLst/>
          </a:prstGeom>
          <a:noFill/>
          <a:ln w="9525" cap="flat" cmpd="sng">
            <a:solidFill>
              <a:schemeClr val="accent1"/>
            </a:solidFill>
            <a:prstDash val="solid"/>
            <a:round/>
            <a:headEnd type="none" w="sm" len="sm"/>
            <a:tailEnd type="triangle" w="med" len="med"/>
          </a:ln>
        </p:spPr>
      </p:cxnSp>
      <p:sp>
        <p:nvSpPr>
          <p:cNvPr id="947" name="Google Shape;947;p60"/>
          <p:cNvSpPr txBox="1"/>
          <p:nvPr/>
        </p:nvSpPr>
        <p:spPr>
          <a:xfrm>
            <a:off x="7262300" y="3533825"/>
            <a:ext cx="396900" cy="415500"/>
          </a:xfrm>
          <a:prstGeom prst="rect">
            <a:avLst/>
          </a:prstGeom>
          <a:noFill/>
          <a:ln>
            <a:noFill/>
          </a:ln>
        </p:spPr>
        <p:txBody>
          <a:bodyPr spcFirstLastPara="1" wrap="square" lIns="91425" tIns="91425" rIns="91425" bIns="91425" anchor="t" anchorCtr="0">
            <a:spAutoFit/>
          </a:bodyPr>
          <a:lstStyle/>
          <a:p>
            <a:pPr>
              <a:buSzPts val="1200"/>
            </a:pPr>
            <a:r>
              <a:rPr lang="en" sz="1200" i="1">
                <a:solidFill>
                  <a:schemeClr val="dk1"/>
                </a:solidFill>
              </a:rPr>
              <a:t>-i</a:t>
            </a:r>
            <a:r>
              <a:rPr lang="en" sz="1500">
                <a:solidFill>
                  <a:schemeClr val="dk1"/>
                </a:solidFill>
              </a:rPr>
              <a:t>𝜅</a:t>
            </a:r>
            <a:endParaRPr/>
          </a:p>
        </p:txBody>
      </p:sp>
      <p:sp>
        <p:nvSpPr>
          <p:cNvPr id="948" name="Google Shape;948;p60"/>
          <p:cNvSpPr txBox="1"/>
          <p:nvPr/>
        </p:nvSpPr>
        <p:spPr>
          <a:xfrm>
            <a:off x="-1040675" y="1946600"/>
            <a:ext cx="831000" cy="400200"/>
          </a:xfrm>
          <a:prstGeom prst="rect">
            <a:avLst/>
          </a:prstGeom>
          <a:noFill/>
          <a:ln>
            <a:noFill/>
          </a:ln>
        </p:spPr>
        <p:txBody>
          <a:bodyPr spcFirstLastPara="1" wrap="square" lIns="91425" tIns="91425" rIns="91425" bIns="91425" anchor="t" anchorCtr="0">
            <a:spAutoFit/>
          </a:bodyPr>
          <a:lstStyle/>
          <a:p>
            <a:pPr>
              <a:buSzPts val="1400"/>
            </a:pPr>
            <a:endParaRPr/>
          </a:p>
        </p:txBody>
      </p:sp>
      <p:pic>
        <p:nvPicPr>
          <p:cNvPr id="949" name="Google Shape;949;p60"/>
          <p:cNvPicPr preferRelativeResize="0"/>
          <p:nvPr/>
        </p:nvPicPr>
        <p:blipFill rotWithShape="1">
          <a:blip r:embed="rId7">
            <a:alphaModFix/>
          </a:blip>
          <a:srcRect r="8667" b="17897"/>
          <a:stretch/>
        </p:blipFill>
        <p:spPr>
          <a:xfrm>
            <a:off x="7014402" y="3062376"/>
            <a:ext cx="417025" cy="225925"/>
          </a:xfrm>
          <a:prstGeom prst="rect">
            <a:avLst/>
          </a:prstGeom>
          <a:noFill/>
          <a:ln>
            <a:noFill/>
          </a:ln>
        </p:spPr>
      </p:pic>
      <p:sp>
        <p:nvSpPr>
          <p:cNvPr id="950" name="Google Shape;950;p60"/>
          <p:cNvSpPr txBox="1"/>
          <p:nvPr/>
        </p:nvSpPr>
        <p:spPr>
          <a:xfrm>
            <a:off x="7014400" y="4407225"/>
            <a:ext cx="1916700" cy="400200"/>
          </a:xfrm>
          <a:prstGeom prst="rect">
            <a:avLst/>
          </a:prstGeom>
          <a:noFill/>
          <a:ln>
            <a:noFill/>
          </a:ln>
        </p:spPr>
        <p:txBody>
          <a:bodyPr spcFirstLastPara="1" wrap="square" lIns="91425" tIns="91425" rIns="91425" bIns="91425" anchor="t" anchorCtr="0">
            <a:spAutoFit/>
          </a:bodyPr>
          <a:lstStyle/>
          <a:p>
            <a:pPr>
              <a:buSzPts val="1400"/>
            </a:pPr>
            <a:r>
              <a:rPr lang="en">
                <a:solidFill>
                  <a:schemeClr val="accent1"/>
                </a:solidFill>
              </a:rPr>
              <a:t>(Schenke et al. 2006)</a:t>
            </a:r>
            <a:endParaRPr>
              <a:solidFill>
                <a:schemeClr val="accent1"/>
              </a:solidFill>
            </a:endParaRPr>
          </a:p>
        </p:txBody>
      </p:sp>
      <p:pic>
        <p:nvPicPr>
          <p:cNvPr id="951" name="Google Shape;951;p60"/>
          <p:cNvPicPr preferRelativeResize="0"/>
          <p:nvPr/>
        </p:nvPicPr>
        <p:blipFill rotWithShape="1">
          <a:blip r:embed="rId8">
            <a:alphaModFix/>
          </a:blip>
          <a:srcRect l="72984" r="5480"/>
          <a:stretch/>
        </p:blipFill>
        <p:spPr>
          <a:xfrm>
            <a:off x="7307351" y="584775"/>
            <a:ext cx="1330801" cy="8901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44466</TotalTime>
  <Words>9228</Words>
  <Application>Microsoft Office PowerPoint</Application>
  <PresentationFormat>On-screen Show (16:9)</PresentationFormat>
  <Paragraphs>1056</Paragraphs>
  <Slides>112</Slides>
  <Notes>63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112</vt:i4>
      </vt:variant>
    </vt:vector>
  </HeadingPairs>
  <TitlesOfParts>
    <vt:vector size="123" baseType="lpstr">
      <vt:lpstr>Aharoni</vt:lpstr>
      <vt:lpstr>Arial</vt:lpstr>
      <vt:lpstr>Calibri</vt:lpstr>
      <vt:lpstr>Calibri Light</vt:lpstr>
      <vt:lpstr>Cambria Math</vt:lpstr>
      <vt:lpstr>Merriweather Sans</vt:lpstr>
      <vt:lpstr>Times New Roman</vt:lpstr>
      <vt:lpstr>Simple Light</vt:lpstr>
      <vt:lpstr>Office Theme</vt:lpstr>
      <vt:lpstr>1_Office Theme</vt:lpstr>
      <vt:lpstr>Acrobat Document</vt:lpstr>
      <vt:lpstr>Self-Consistent Strong Screening Applied to Thermonuclear Reactions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the Short-range Potential</vt:lpstr>
      <vt:lpstr>Finding the Short-range Potential</vt:lpstr>
      <vt:lpstr>Generalized Screening Mass: m_s (Φ)</vt:lpstr>
      <vt:lpstr>Generalized Screening Mass: m_s (Φ)</vt:lpstr>
      <vt:lpstr>Generalized Screening Mass: m_s (Φ)</vt:lpstr>
      <vt:lpstr>Ultra-relativistic Screening Mass: m_s (Φ)</vt:lpstr>
      <vt:lpstr>Ultra-relativistic Screening Mass: m_s (Φ)</vt:lpstr>
      <vt:lpstr>Ultra-relativistic Screening Mass: m_s (Φ)</vt:lpstr>
      <vt:lpstr>Solving the Nonlinear Poisson Equation</vt:lpstr>
      <vt:lpstr>Solving the Nonlinear Poisson Equation</vt:lpstr>
      <vt:lpstr>Solving the Nonlinear Poisson Equation</vt:lpstr>
      <vt:lpstr>Solving the Nonlinear Poisson Equation</vt:lpstr>
      <vt:lpstr> ^4He Strong Screening Potential</vt:lpstr>
      <vt:lpstr> ^4He Strong Screening Potential</vt:lpstr>
      <vt:lpstr> ^4He Strong Screening Potential</vt:lpstr>
      <vt:lpstr> ^4He Strong Screening Potential</vt:lpstr>
      <vt:lpstr> ^4He Strong Screening Potential</vt:lpstr>
      <vt:lpstr> ^4He Strong Screening Potential</vt:lpstr>
      <vt:lpstr>Thermonuclear reaction rate Enhancement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 of Numerical Solution - Check</vt:lpstr>
      <vt:lpstr>PowerPoint Presentation</vt:lpstr>
      <vt:lpstr>Strong Screening  Electron-Positron Plasma during BBN Epoch:</vt:lpstr>
      <vt:lpstr>PowerPoint Presentation</vt:lpstr>
      <vt:lpstr>Strong Screening During BBN</vt:lpstr>
      <vt:lpstr>Why 8Be? </vt:lpstr>
      <vt:lpstr>Why 8Be? </vt:lpstr>
      <vt:lpstr>Why 8Be? </vt:lpstr>
      <vt:lpstr>Strong Field Equilibrium Distribution</vt:lpstr>
      <vt:lpstr>The Poisson Boltzmann Equation</vt:lpstr>
      <vt:lpstr>Method of Numerical Solution – First Step</vt:lpstr>
      <vt:lpstr>Method of Numerical Solution – First Step</vt:lpstr>
      <vt:lpstr>Method of Numerical Solution - Boltzmann</vt:lpstr>
      <vt:lpstr>Method of Numerical Solution - Boltzmann</vt:lpstr>
      <vt:lpstr>Method of Numerical Solution - Boltzmann</vt:lpstr>
      <vt:lpstr>Method of Numerical Solution - Check</vt:lpstr>
      <vt:lpstr>Poisson-Fermi-Dirac Equation – Realistic Case</vt:lpstr>
      <vt:lpstr>Fermi-Dirac Vs Boltzmann Density</vt:lpstr>
      <vt:lpstr>Strong field Screening – Decrease in Coulomb Repulsion</vt:lpstr>
      <vt:lpstr>Strong field Screening</vt:lpstr>
      <vt:lpstr>Outlook</vt:lpstr>
      <vt:lpstr>Thank You!</vt:lpstr>
      <vt:lpstr>PowerPoint Presentation</vt:lpstr>
      <vt:lpstr>PowerPoint Presentation</vt:lpstr>
      <vt:lpstr>PowerPoint Presentation</vt:lpstr>
      <vt:lpstr>PowerPoint Presentation</vt:lpstr>
      <vt:lpstr>PowerPoint Presentation</vt:lpstr>
      <vt:lpstr>PowerPoint Presentation</vt:lpstr>
      <vt:lpstr>Supplemental Slides</vt:lpstr>
      <vt:lpstr>PowerPoint Presentation</vt:lpstr>
      <vt:lpstr>PowerPoint Presentation</vt:lpstr>
      <vt:lpstr>PowerPoint Presentation</vt:lpstr>
      <vt:lpstr>PowerPoint Presentation</vt:lpstr>
      <vt:lpstr>PowerPoint Presentation</vt:lpstr>
      <vt:lpstr>PowerPoint Presentation</vt:lpstr>
      <vt:lpstr>Plasma Screening Dusty (Complex) Plasmas</vt:lpstr>
      <vt:lpstr>PowerPoint Presentation</vt:lpstr>
      <vt:lpstr>PowerPoint Presentation</vt:lpstr>
      <vt:lpstr>Electric Field</vt:lpstr>
      <vt:lpstr>Electric Field</vt:lpstr>
      <vt:lpstr>Switich-On</vt:lpstr>
      <vt:lpstr>Free Charge Distribution</vt:lpstr>
      <vt:lpstr>Induced Charge</vt:lpstr>
      <vt:lpstr>Induced Charge</vt:lpstr>
      <vt:lpstr>Induced Charge - (Single Nuclei)</vt:lpstr>
      <vt:lpstr>Charge Conservation in the Infinite Plasma</vt:lpstr>
      <vt:lpstr>Plasma Frequency</vt:lpstr>
      <vt:lpstr>Susceptibility</vt:lpstr>
      <vt:lpstr> Fields of Colliding Ions</vt:lpstr>
      <vt:lpstr>Conductivity</vt:lpstr>
      <vt:lpstr>Modes - Dispersion Relation </vt:lpstr>
      <vt:lpstr>Modes - Dispersion Relation</vt:lpstr>
      <vt:lpstr>PowerPoint Presentation</vt:lpstr>
      <vt:lpstr> Big Bang Nucleosynthesis (BBN)</vt:lpstr>
      <vt:lpstr>Dispersion Relation of the Plasma</vt:lpstr>
      <vt:lpstr>Dispersion Relation of the Plasma</vt:lpstr>
      <vt:lpstr>Dispersion Relation of the Plasma</vt:lpstr>
      <vt:lpstr>Dispersion Relation of the Plasma</vt:lpstr>
      <vt:lpstr>Baryon Separation vs Debye screening </vt:lpstr>
      <vt:lpstr>Light-cone Conductivity for Ultrarelativistic Ions</vt:lpstr>
      <vt:lpstr>Magnetic Field of Heavy Ion Collisions at the Origin,</vt:lpstr>
      <vt:lpstr>Dark Energy and Dark Matter during BBN</vt:lpstr>
      <vt:lpstr>Lithium problem</vt:lpstr>
      <vt:lpstr>Damped Dynamic Screening: Plasma Parameters</vt:lpstr>
      <vt:lpstr>Multi component e^+ 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Electromagnetic Response of Viscous QGP  in Heavy Ion Collisions: Magnetic Fields</dc:title>
  <dc:creator>Christopher Grayson</dc:creator>
  <cp:lastModifiedBy>Christopher Grayson</cp:lastModifiedBy>
  <cp:revision>80</cp:revision>
  <dcterms:modified xsi:type="dcterms:W3CDTF">2024-06-11T06:51:00Z</dcterms:modified>
</cp:coreProperties>
</file>