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9" r:id="rId3"/>
    <p:sldId id="282" r:id="rId4"/>
    <p:sldId id="307" r:id="rId5"/>
    <p:sldId id="283" r:id="rId6"/>
    <p:sldId id="277" r:id="rId7"/>
    <p:sldId id="284" r:id="rId8"/>
    <p:sldId id="290" r:id="rId9"/>
    <p:sldId id="291" r:id="rId10"/>
    <p:sldId id="289" r:id="rId11"/>
    <p:sldId id="327" r:id="rId12"/>
    <p:sldId id="262" r:id="rId13"/>
    <p:sldId id="320" r:id="rId14"/>
    <p:sldId id="299" r:id="rId15"/>
    <p:sldId id="321" r:id="rId16"/>
    <p:sldId id="330" r:id="rId17"/>
    <p:sldId id="300" r:id="rId18"/>
    <p:sldId id="292" r:id="rId19"/>
    <p:sldId id="308" r:id="rId20"/>
    <p:sldId id="316" r:id="rId21"/>
    <p:sldId id="265" r:id="rId22"/>
    <p:sldId id="326" r:id="rId23"/>
    <p:sldId id="266" r:id="rId24"/>
    <p:sldId id="267" r:id="rId25"/>
    <p:sldId id="268" r:id="rId26"/>
    <p:sldId id="331" r:id="rId27"/>
    <p:sldId id="303" r:id="rId28"/>
    <p:sldId id="304" r:id="rId29"/>
    <p:sldId id="329" r:id="rId30"/>
    <p:sldId id="313" r:id="rId31"/>
    <p:sldId id="275" r:id="rId32"/>
    <p:sldId id="274" r:id="rId33"/>
    <p:sldId id="276" r:id="rId34"/>
    <p:sldId id="309" r:id="rId35"/>
    <p:sldId id="310" r:id="rId36"/>
    <p:sldId id="311" r:id="rId37"/>
    <p:sldId id="287" r:id="rId38"/>
    <p:sldId id="314" r:id="rId39"/>
    <p:sldId id="322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115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o&#243;%20Norbert\Downloads\L03_S06.21.12.13.240_Au0%20es%20Au2_Reflexiomeres_2023.02.20._27,7%20&#233;s%2010%20mJ-os%20eredm&#233;nyek%202023.04.19-i%20&#225;llapot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L03_S06.21.12.13.240_Au0%20es%20Au2_Reflexiomeres_2023.02.20._27,7%20&#233;s%2010%20mJ-os%20eredm&#233;nyek%202023.04.19-i%20&#225;llap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1215392026"/>
          <c:y val="6.2288224787112906E-2"/>
          <c:w val="0.49248193276467189"/>
          <c:h val="0.73260225540663682"/>
        </c:manualLayout>
      </c:layout>
      <c:scatterChart>
        <c:scatterStyle val="lineMarker"/>
        <c:varyColors val="0"/>
        <c:ser>
          <c:idx val="0"/>
          <c:order val="0"/>
          <c:tx>
            <c:v>Volume Au2 - 10 mJ</c:v>
          </c:tx>
          <c:spPr>
            <a:ln w="28575">
              <a:noFill/>
            </a:ln>
          </c:spPr>
          <c:xVal>
            <c:numRef>
              <c:f>'[L03_S06.21.12.13.240_Au0 es Au2_Reflexiomeres_2023.02.20._27,7 és 10 mJ-os eredmények 2023.04.19-i állapot (2).xlsx]L03_20230220._10 mJ'!$D$60:$AF$60</c:f>
              <c:numCache>
                <c:formatCode>General</c:formatCode>
                <c:ptCount val="29"/>
                <c:pt idx="0">
                  <c:v>3.6</c:v>
                </c:pt>
                <c:pt idx="1">
                  <c:v>3.6</c:v>
                </c:pt>
                <c:pt idx="2">
                  <c:v>3.4</c:v>
                </c:pt>
                <c:pt idx="3">
                  <c:v>3.2</c:v>
                </c:pt>
                <c:pt idx="4">
                  <c:v>3</c:v>
                </c:pt>
                <c:pt idx="5">
                  <c:v>2.8</c:v>
                </c:pt>
                <c:pt idx="6">
                  <c:v>2.6</c:v>
                </c:pt>
                <c:pt idx="7">
                  <c:v>2.4</c:v>
                </c:pt>
                <c:pt idx="8">
                  <c:v>2.2000000000000002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  <c:pt idx="15">
                  <c:v>0.6</c:v>
                </c:pt>
                <c:pt idx="16">
                  <c:v>0.4</c:v>
                </c:pt>
                <c:pt idx="17">
                  <c:v>0.2</c:v>
                </c:pt>
                <c:pt idx="18">
                  <c:v>0</c:v>
                </c:pt>
                <c:pt idx="19">
                  <c:v>0</c:v>
                </c:pt>
                <c:pt idx="20">
                  <c:v>-0.2</c:v>
                </c:pt>
                <c:pt idx="21">
                  <c:v>-0.4</c:v>
                </c:pt>
                <c:pt idx="22">
                  <c:v>-0.6</c:v>
                </c:pt>
                <c:pt idx="23">
                  <c:v>-0.8</c:v>
                </c:pt>
                <c:pt idx="24">
                  <c:v>-1</c:v>
                </c:pt>
                <c:pt idx="25">
                  <c:v>-1.2</c:v>
                </c:pt>
                <c:pt idx="26">
                  <c:v>-1.4</c:v>
                </c:pt>
                <c:pt idx="27">
                  <c:v>-1.4</c:v>
                </c:pt>
                <c:pt idx="28">
                  <c:v>-1.6</c:v>
                </c:pt>
              </c:numCache>
            </c:numRef>
          </c:xVal>
          <c:yVal>
            <c:numRef>
              <c:f>'[L03_S06.21.12.13.240_Au0 es Au2_Reflexiomeres_2023.02.20._27,7 és 10 mJ-os eredmények 2023.04.19-i állapot (2).xlsx]L03_20230220._10 mJ'!$D$82:$AF$82</c:f>
              <c:numCache>
                <c:formatCode>0.00E+00</c:formatCode>
                <c:ptCount val="29"/>
                <c:pt idx="0">
                  <c:v>95250.999687581076</c:v>
                </c:pt>
                <c:pt idx="1">
                  <c:v>96412.595113104675</c:v>
                </c:pt>
                <c:pt idx="2">
                  <c:v>84604.397103459967</c:v>
                </c:pt>
                <c:pt idx="3">
                  <c:v>75419.986677283538</c:v>
                </c:pt>
                <c:pt idx="4">
                  <c:v>101118.19046083301</c:v>
                </c:pt>
                <c:pt idx="5">
                  <c:v>85074.204442535149</c:v>
                </c:pt>
                <c:pt idx="6">
                  <c:v>84343.05436345833</c:v>
                </c:pt>
                <c:pt idx="7">
                  <c:v>72965.338285964361</c:v>
                </c:pt>
                <c:pt idx="8">
                  <c:v>52681.584039206209</c:v>
                </c:pt>
                <c:pt idx="9">
                  <c:v>56078.264503551763</c:v>
                </c:pt>
                <c:pt idx="10">
                  <c:v>49107.967036632501</c:v>
                </c:pt>
                <c:pt idx="11">
                  <c:v>44054.045553714197</c:v>
                </c:pt>
                <c:pt idx="12">
                  <c:v>55422.873157291673</c:v>
                </c:pt>
                <c:pt idx="13">
                  <c:v>107902.45347692873</c:v>
                </c:pt>
                <c:pt idx="14">
                  <c:v>81869.353767871115</c:v>
                </c:pt>
                <c:pt idx="15">
                  <c:v>40089.154470904949</c:v>
                </c:pt>
                <c:pt idx="16">
                  <c:v>30865.172980102536</c:v>
                </c:pt>
                <c:pt idx="17">
                  <c:v>32390.751973748051</c:v>
                </c:pt>
                <c:pt idx="18">
                  <c:v>41080.823416186526</c:v>
                </c:pt>
                <c:pt idx="19">
                  <c:v>40356.222217527677</c:v>
                </c:pt>
                <c:pt idx="20">
                  <c:v>50275.057897241204</c:v>
                </c:pt>
                <c:pt idx="21">
                  <c:v>56164.072237273445</c:v>
                </c:pt>
                <c:pt idx="22">
                  <c:v>67908.630477447921</c:v>
                </c:pt>
                <c:pt idx="23">
                  <c:v>75215.569663367525</c:v>
                </c:pt>
                <c:pt idx="24">
                  <c:v>85022.577579128905</c:v>
                </c:pt>
                <c:pt idx="25">
                  <c:v>99452.937044889637</c:v>
                </c:pt>
                <c:pt idx="26">
                  <c:v>105115.58109013086</c:v>
                </c:pt>
                <c:pt idx="27">
                  <c:v>105135.59484643326</c:v>
                </c:pt>
                <c:pt idx="28">
                  <c:v>121388.94027410074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95-46EF-92A4-F24D1C2E05D4}"/>
            </c:ext>
          </c:extLst>
        </c:ser>
        <c:ser>
          <c:idx val="1"/>
          <c:order val="1"/>
          <c:tx>
            <c:v>Volume Au2 - 25 mJ</c:v>
          </c:tx>
          <c:spPr>
            <a:ln w="28575">
              <a:noFill/>
            </a:ln>
          </c:spPr>
          <c:xVal>
            <c:numRef>
              <c:f>'[L03_S06.21.12.13.240_Au0 es Au2_Reflexiomeres_2023.02.20._27,7 és 10 mJ-os eredmények 2023.04.19-i állapot (2).xlsx]L03_20230220._25-27,7 mJ'!$D$62:$AH$62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0.6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  <c:pt idx="8">
                  <c:v>0.2</c:v>
                </c:pt>
                <c:pt idx="9">
                  <c:v>0</c:v>
                </c:pt>
                <c:pt idx="10">
                  <c:v>-0.2</c:v>
                </c:pt>
                <c:pt idx="11">
                  <c:v>-0.2</c:v>
                </c:pt>
                <c:pt idx="12">
                  <c:v>-0.4</c:v>
                </c:pt>
                <c:pt idx="13">
                  <c:v>-0.6</c:v>
                </c:pt>
                <c:pt idx="14">
                  <c:v>-0.8</c:v>
                </c:pt>
                <c:pt idx="15">
                  <c:v>-0.6</c:v>
                </c:pt>
                <c:pt idx="16">
                  <c:v>-0.4</c:v>
                </c:pt>
                <c:pt idx="17">
                  <c:v>-0.2</c:v>
                </c:pt>
                <c:pt idx="18">
                  <c:v>0</c:v>
                </c:pt>
                <c:pt idx="19">
                  <c:v>0.2</c:v>
                </c:pt>
                <c:pt idx="20">
                  <c:v>0.4</c:v>
                </c:pt>
                <c:pt idx="21">
                  <c:v>0.6</c:v>
                </c:pt>
                <c:pt idx="22">
                  <c:v>0.6</c:v>
                </c:pt>
                <c:pt idx="23">
                  <c:v>0.8</c:v>
                </c:pt>
                <c:pt idx="24">
                  <c:v>1</c:v>
                </c:pt>
                <c:pt idx="25">
                  <c:v>1.2</c:v>
                </c:pt>
                <c:pt idx="26">
                  <c:v>1.4</c:v>
                </c:pt>
                <c:pt idx="27">
                  <c:v>1.4</c:v>
                </c:pt>
                <c:pt idx="28">
                  <c:v>1.6</c:v>
                </c:pt>
                <c:pt idx="29">
                  <c:v>1.8</c:v>
                </c:pt>
                <c:pt idx="30">
                  <c:v>2.6</c:v>
                </c:pt>
              </c:numCache>
            </c:numRef>
          </c:xVal>
          <c:yVal>
            <c:numRef>
              <c:f>'[L03_S06.21.12.13.240_Au0 es Au2_Reflexiomeres_2023.02.20._27,7 és 10 mJ-os eredmények 2023.04.19-i állapot (2).xlsx]L03_20230220._25-27,7 mJ'!$D$84:$AH$84</c:f>
              <c:numCache>
                <c:formatCode>0.00E+00</c:formatCode>
                <c:ptCount val="31"/>
                <c:pt idx="0">
                  <c:v>171796.19354819012</c:v>
                </c:pt>
                <c:pt idx="1">
                  <c:v>77927.039710148107</c:v>
                </c:pt>
                <c:pt idx="2">
                  <c:v>77317.698610966792</c:v>
                </c:pt>
                <c:pt idx="3">
                  <c:v>322204.14419996261</c:v>
                </c:pt>
                <c:pt idx="4">
                  <c:v>524509.45096350112</c:v>
                </c:pt>
                <c:pt idx="5">
                  <c:v>367102.87146099127</c:v>
                </c:pt>
                <c:pt idx="6">
                  <c:v>381845.79522445321</c:v>
                </c:pt>
                <c:pt idx="7">
                  <c:v>163521.64297660647</c:v>
                </c:pt>
                <c:pt idx="8">
                  <c:v>108193.09540512043</c:v>
                </c:pt>
                <c:pt idx="9">
                  <c:v>90780.447927324203</c:v>
                </c:pt>
                <c:pt idx="10">
                  <c:v>84447.49490049803</c:v>
                </c:pt>
                <c:pt idx="11">
                  <c:v>77988.368499588236</c:v>
                </c:pt>
                <c:pt idx="12">
                  <c:v>85079.524946490885</c:v>
                </c:pt>
                <c:pt idx="13">
                  <c:v>92261.192133489589</c:v>
                </c:pt>
                <c:pt idx="14">
                  <c:v>102338.16588180827</c:v>
                </c:pt>
                <c:pt idx="15">
                  <c:v>89308.428058406585</c:v>
                </c:pt>
                <c:pt idx="16">
                  <c:v>94785.607974038081</c:v>
                </c:pt>
                <c:pt idx="17">
                  <c:v>72368.291080348325</c:v>
                </c:pt>
                <c:pt idx="18">
                  <c:v>85196.942053442399</c:v>
                </c:pt>
                <c:pt idx="19">
                  <c:v>93173.633115971665</c:v>
                </c:pt>
                <c:pt idx="20">
                  <c:v>125389.82063822429</c:v>
                </c:pt>
                <c:pt idx="21">
                  <c:v>473151.69892455079</c:v>
                </c:pt>
                <c:pt idx="22">
                  <c:v>458566.0215220704</c:v>
                </c:pt>
                <c:pt idx="23">
                  <c:v>343329.69001125649</c:v>
                </c:pt>
                <c:pt idx="24">
                  <c:v>239761.3744303906</c:v>
                </c:pt>
                <c:pt idx="25">
                  <c:v>129269.2733765739</c:v>
                </c:pt>
                <c:pt idx="26">
                  <c:v>118171.67633168297</c:v>
                </c:pt>
                <c:pt idx="27">
                  <c:v>142357.8027099121</c:v>
                </c:pt>
                <c:pt idx="28">
                  <c:v>111276.51424476074</c:v>
                </c:pt>
                <c:pt idx="29">
                  <c:v>112844.03465478515</c:v>
                </c:pt>
                <c:pt idx="30">
                  <c:v>161534.93753922265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95-46EF-92A4-F24D1C2E0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398208"/>
        <c:axId val="172398784"/>
      </c:scatterChart>
      <c:valAx>
        <c:axId val="17239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hu-HU" sz="1400" b="1" i="0" baseline="0">
                    <a:effectLst/>
                  </a:rPr>
                  <a:t>Longitudinal position [mm]</a:t>
                </a:r>
                <a:endParaRPr lang="hu-HU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398784"/>
        <c:crosses val="autoZero"/>
        <c:crossBetween val="midCat"/>
      </c:valAx>
      <c:valAx>
        <c:axId val="1723987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i="0" baseline="0" dirty="0" err="1">
                    <a:effectLst/>
                  </a:rPr>
                  <a:t>Volume</a:t>
                </a:r>
                <a:r>
                  <a:rPr lang="hu-HU" sz="1400" b="1" i="0" baseline="0" dirty="0">
                    <a:effectLst/>
                  </a:rPr>
                  <a:t> [</a:t>
                </a:r>
                <a:r>
                  <a:rPr lang="hu-HU" sz="1400" b="1" i="0" baseline="0" dirty="0">
                    <a:effectLst/>
                    <a:sym typeface="Symbol"/>
                  </a:rPr>
                  <a:t></a:t>
                </a:r>
                <a:r>
                  <a:rPr lang="hu-HU" sz="1400" b="1" i="0" baseline="0" dirty="0">
                    <a:effectLst/>
                  </a:rPr>
                  <a:t>m</a:t>
                </a:r>
                <a:r>
                  <a:rPr lang="hu-HU" sz="1400" b="1" i="0" baseline="30000" dirty="0">
                    <a:effectLst/>
                  </a:rPr>
                  <a:t>3</a:t>
                </a:r>
                <a:r>
                  <a:rPr lang="hu-HU" sz="1400" b="1" i="0" baseline="0" dirty="0">
                    <a:effectLst/>
                  </a:rPr>
                  <a:t>]</a:t>
                </a:r>
                <a:endParaRPr lang="hu-HU" sz="1400" b="1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 sz="1400" b="1" dirty="0"/>
              </a:p>
            </c:rich>
          </c:tx>
          <c:layout>
            <c:manualLayout>
              <c:xMode val="edge"/>
              <c:yMode val="edge"/>
              <c:x val="8.2661369421680245E-2"/>
              <c:y val="0.27729051484615719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172398208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67151398046496669"/>
          <c:y val="0.1532306407137691"/>
          <c:w val="0.16088612307978717"/>
          <c:h val="0.16266822541694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449216913576"/>
          <c:y val="0.31130267339258055"/>
          <c:w val="0.65122486340992181"/>
          <c:h val="0.56808918975653411"/>
        </c:manualLayout>
      </c:layout>
      <c:scatterChart>
        <c:scatterStyle val="lineMarker"/>
        <c:varyColors val="0"/>
        <c:ser>
          <c:idx val="0"/>
          <c:order val="0"/>
          <c:tx>
            <c:v>Volume - Au2 - 25 mJ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'L03_20230220._25-27,7 mJ'!$D$62:$AH$62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0.6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  <c:pt idx="8">
                  <c:v>0.2</c:v>
                </c:pt>
                <c:pt idx="9">
                  <c:v>0</c:v>
                </c:pt>
                <c:pt idx="10">
                  <c:v>-0.2</c:v>
                </c:pt>
                <c:pt idx="11">
                  <c:v>-0.2</c:v>
                </c:pt>
                <c:pt idx="12">
                  <c:v>-0.4</c:v>
                </c:pt>
                <c:pt idx="13">
                  <c:v>-0.6</c:v>
                </c:pt>
                <c:pt idx="14">
                  <c:v>-0.8</c:v>
                </c:pt>
                <c:pt idx="15">
                  <c:v>-0.6</c:v>
                </c:pt>
                <c:pt idx="16">
                  <c:v>-0.4</c:v>
                </c:pt>
                <c:pt idx="17">
                  <c:v>-0.2</c:v>
                </c:pt>
                <c:pt idx="18">
                  <c:v>0</c:v>
                </c:pt>
                <c:pt idx="19">
                  <c:v>0.2</c:v>
                </c:pt>
                <c:pt idx="20">
                  <c:v>0.4</c:v>
                </c:pt>
                <c:pt idx="21">
                  <c:v>0.6</c:v>
                </c:pt>
                <c:pt idx="22">
                  <c:v>0.6</c:v>
                </c:pt>
                <c:pt idx="23">
                  <c:v>0.8</c:v>
                </c:pt>
                <c:pt idx="24">
                  <c:v>1</c:v>
                </c:pt>
                <c:pt idx="25">
                  <c:v>1.2</c:v>
                </c:pt>
                <c:pt idx="26">
                  <c:v>1.4</c:v>
                </c:pt>
                <c:pt idx="27">
                  <c:v>1.4</c:v>
                </c:pt>
                <c:pt idx="28">
                  <c:v>1.6</c:v>
                </c:pt>
                <c:pt idx="29">
                  <c:v>1.8</c:v>
                </c:pt>
                <c:pt idx="30">
                  <c:v>2.6</c:v>
                </c:pt>
              </c:numCache>
            </c:numRef>
          </c:xVal>
          <c:yVal>
            <c:numRef>
              <c:f>'L03_20230220._25-27,7 mJ'!$D$84:$AH$84</c:f>
              <c:numCache>
                <c:formatCode>0.00E+00</c:formatCode>
                <c:ptCount val="31"/>
                <c:pt idx="0">
                  <c:v>171796.19354819012</c:v>
                </c:pt>
                <c:pt idx="1">
                  <c:v>77927.039710148107</c:v>
                </c:pt>
                <c:pt idx="2">
                  <c:v>77317.698610966792</c:v>
                </c:pt>
                <c:pt idx="3">
                  <c:v>322204.14419996261</c:v>
                </c:pt>
                <c:pt idx="4">
                  <c:v>524509.45096350112</c:v>
                </c:pt>
                <c:pt idx="5">
                  <c:v>367102.87146099127</c:v>
                </c:pt>
                <c:pt idx="6">
                  <c:v>381845.79522445321</c:v>
                </c:pt>
                <c:pt idx="7">
                  <c:v>163521.64297660647</c:v>
                </c:pt>
                <c:pt idx="8">
                  <c:v>108193.09540512043</c:v>
                </c:pt>
                <c:pt idx="9">
                  <c:v>90780.447927324203</c:v>
                </c:pt>
                <c:pt idx="10">
                  <c:v>84447.49490049803</c:v>
                </c:pt>
                <c:pt idx="11">
                  <c:v>77988.368499588236</c:v>
                </c:pt>
                <c:pt idx="12">
                  <c:v>85079.524946490885</c:v>
                </c:pt>
                <c:pt idx="13">
                  <c:v>92261.192133489589</c:v>
                </c:pt>
                <c:pt idx="14">
                  <c:v>102338.16588180827</c:v>
                </c:pt>
                <c:pt idx="15">
                  <c:v>89308.428058406585</c:v>
                </c:pt>
                <c:pt idx="16">
                  <c:v>94785.607974038081</c:v>
                </c:pt>
                <c:pt idx="17">
                  <c:v>72368.291080348325</c:v>
                </c:pt>
                <c:pt idx="18">
                  <c:v>85196.942053442399</c:v>
                </c:pt>
                <c:pt idx="19">
                  <c:v>93173.633115971665</c:v>
                </c:pt>
                <c:pt idx="20">
                  <c:v>125389.82063822429</c:v>
                </c:pt>
                <c:pt idx="21">
                  <c:v>473151.69892455079</c:v>
                </c:pt>
                <c:pt idx="22">
                  <c:v>458566.0215220704</c:v>
                </c:pt>
                <c:pt idx="23">
                  <c:v>343329.69001125649</c:v>
                </c:pt>
                <c:pt idx="24">
                  <c:v>239761.3744303906</c:v>
                </c:pt>
                <c:pt idx="25">
                  <c:v>129269.2733765739</c:v>
                </c:pt>
                <c:pt idx="26">
                  <c:v>118171.67633168297</c:v>
                </c:pt>
                <c:pt idx="27">
                  <c:v>142357.8027099121</c:v>
                </c:pt>
                <c:pt idx="28">
                  <c:v>111276.51424476074</c:v>
                </c:pt>
                <c:pt idx="29">
                  <c:v>112844.03465478515</c:v>
                </c:pt>
                <c:pt idx="30">
                  <c:v>161534.93753922265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70-4A19-ACE7-A7C89711EBB6}"/>
            </c:ext>
          </c:extLst>
        </c:ser>
        <c:ser>
          <c:idx val="1"/>
          <c:order val="1"/>
          <c:tx>
            <c:v>Volume - Au0 - 27,7 mJ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'L03_20230220._25-27,7 mJ'!$D$4:$AC$4</c:f>
              <c:numCache>
                <c:formatCode>General</c:formatCode>
                <c:ptCount val="26"/>
                <c:pt idx="0">
                  <c:v>-1.6</c:v>
                </c:pt>
                <c:pt idx="1">
                  <c:v>-1.4</c:v>
                </c:pt>
                <c:pt idx="2">
                  <c:v>-1.2</c:v>
                </c:pt>
                <c:pt idx="3">
                  <c:v>-1</c:v>
                </c:pt>
                <c:pt idx="4">
                  <c:v>-0.8</c:v>
                </c:pt>
                <c:pt idx="5">
                  <c:v>-0.4</c:v>
                </c:pt>
                <c:pt idx="6">
                  <c:v>-0.2</c:v>
                </c:pt>
                <c:pt idx="7">
                  <c:v>-0.4</c:v>
                </c:pt>
                <c:pt idx="8">
                  <c:v>-0.4</c:v>
                </c:pt>
                <c:pt idx="9">
                  <c:v>-0.2</c:v>
                </c:pt>
                <c:pt idx="10">
                  <c:v>0</c:v>
                </c:pt>
                <c:pt idx="11">
                  <c:v>0.2</c:v>
                </c:pt>
                <c:pt idx="12">
                  <c:v>0.4</c:v>
                </c:pt>
                <c:pt idx="13">
                  <c:v>0.6</c:v>
                </c:pt>
                <c:pt idx="14">
                  <c:v>0.8</c:v>
                </c:pt>
                <c:pt idx="15">
                  <c:v>1</c:v>
                </c:pt>
                <c:pt idx="16">
                  <c:v>1.2</c:v>
                </c:pt>
                <c:pt idx="17">
                  <c:v>1.4</c:v>
                </c:pt>
                <c:pt idx="18">
                  <c:v>1.6</c:v>
                </c:pt>
                <c:pt idx="19">
                  <c:v>1.8</c:v>
                </c:pt>
                <c:pt idx="20">
                  <c:v>2</c:v>
                </c:pt>
                <c:pt idx="21">
                  <c:v>2.2000000000000002</c:v>
                </c:pt>
                <c:pt idx="22">
                  <c:v>2.4</c:v>
                </c:pt>
                <c:pt idx="23">
                  <c:v>2.6</c:v>
                </c:pt>
                <c:pt idx="24">
                  <c:v>2.8</c:v>
                </c:pt>
                <c:pt idx="25">
                  <c:v>3</c:v>
                </c:pt>
              </c:numCache>
            </c:numRef>
          </c:xVal>
          <c:yVal>
            <c:numRef>
              <c:f>'L03_20230220._25-27,7 mJ'!$D$26:$AC$26</c:f>
              <c:numCache>
                <c:formatCode>0.00E+00</c:formatCode>
                <c:ptCount val="26"/>
                <c:pt idx="0">
                  <c:v>160946.96520216146</c:v>
                </c:pt>
                <c:pt idx="1">
                  <c:v>142535.46828410644</c:v>
                </c:pt>
                <c:pt idx="2">
                  <c:v>128882.90429426757</c:v>
                </c:pt>
                <c:pt idx="3">
                  <c:v>114670.36943776204</c:v>
                </c:pt>
                <c:pt idx="4">
                  <c:v>92810.558980442715</c:v>
                </c:pt>
                <c:pt idx="5">
                  <c:v>76026.882121831062</c:v>
                </c:pt>
                <c:pt idx="6">
                  <c:v>69164.455263281256</c:v>
                </c:pt>
                <c:pt idx="7">
                  <c:v>70659.714120727527</c:v>
                </c:pt>
                <c:pt idx="8">
                  <c:v>66100.603300581075</c:v>
                </c:pt>
                <c:pt idx="9">
                  <c:v>57342.235495932626</c:v>
                </c:pt>
                <c:pt idx="10">
                  <c:v>49468.178959687502</c:v>
                </c:pt>
                <c:pt idx="11">
                  <c:v>43929.630012789719</c:v>
                </c:pt>
                <c:pt idx="12">
                  <c:v>46265.560084158533</c:v>
                </c:pt>
                <c:pt idx="13">
                  <c:v>66359.764175450851</c:v>
                </c:pt>
                <c:pt idx="14">
                  <c:v>112720.19396773441</c:v>
                </c:pt>
                <c:pt idx="15">
                  <c:v>142992.36730981446</c:v>
                </c:pt>
                <c:pt idx="16">
                  <c:v>74496.54664769044</c:v>
                </c:pt>
                <c:pt idx="17">
                  <c:v>86969.534074648429</c:v>
                </c:pt>
                <c:pt idx="18">
                  <c:v>92720.072949451511</c:v>
                </c:pt>
                <c:pt idx="19">
                  <c:v>105941.99711255077</c:v>
                </c:pt>
                <c:pt idx="20">
                  <c:v>115066.90484846974</c:v>
                </c:pt>
                <c:pt idx="21">
                  <c:v>134806.28987581463</c:v>
                </c:pt>
                <c:pt idx="22">
                  <c:v>157088.44020015624</c:v>
                </c:pt>
                <c:pt idx="23">
                  <c:v>163777.43919174431</c:v>
                </c:pt>
                <c:pt idx="24">
                  <c:v>178881.15042025977</c:v>
                </c:pt>
                <c:pt idx="25">
                  <c:v>191782.95981151075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70-4A19-ACE7-A7C89711E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44704"/>
        <c:axId val="178746432"/>
      </c:scatterChart>
      <c:valAx>
        <c:axId val="17874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/>
                  <a:t>Longitudinal position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8746432"/>
        <c:crossesAt val="-1"/>
        <c:crossBetween val="midCat"/>
      </c:valAx>
      <c:valAx>
        <c:axId val="1787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/>
                  <a:t>Volume [</a:t>
                </a:r>
                <a:r>
                  <a:rPr lang="hu-HU" sz="1400" b="1" i="0" u="none" strike="noStrike" baseline="0">
                    <a:effectLst/>
                    <a:sym typeface="Symbol"/>
                  </a:rPr>
                  <a:t></a:t>
                </a:r>
                <a:r>
                  <a:rPr lang="hu-HU" sz="1400"/>
                  <a:t>m3]</a:t>
                </a:r>
              </a:p>
            </c:rich>
          </c:tx>
          <c:layout>
            <c:manualLayout>
              <c:xMode val="edge"/>
              <c:yMode val="edge"/>
              <c:x val="6.6257846683324597E-3"/>
              <c:y val="0.41972832130475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8744704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66896149507118"/>
          <c:y val="0.64637520184795894"/>
          <c:w val="0.17733103850492879"/>
          <c:h val="0.12804674450291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emf"/><Relationship Id="rId4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0.43755</cdr:x>
      <cdr:y>0.32711</cdr:y>
    </cdr:from>
    <cdr:to>
      <cdr:x>0.6442</cdr:x>
      <cdr:y>0.41131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550230" y="1184129"/>
          <a:ext cx="2149044" cy="30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 smtClean="0"/>
            <a:t>2,3.10¹⁷W/cm²</a:t>
          </a:r>
          <a:endParaRPr lang="hu-HU" sz="1600" dirty="0"/>
        </a:p>
      </cdr:txBody>
    </cdr:sp>
  </cdr:relSizeAnchor>
  <cdr:relSizeAnchor xmlns:cdr="http://schemas.openxmlformats.org/drawingml/2006/chartDrawing">
    <cdr:from>
      <cdr:x>0.41097</cdr:x>
      <cdr:y>0.37095</cdr:y>
    </cdr:from>
    <cdr:to>
      <cdr:x>0.44093</cdr:x>
      <cdr:y>0.37735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 flipH="1" flipV="1">
          <a:off x="4273872" y="1342834"/>
          <a:ext cx="311565" cy="231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25F7-77DF-4932-BE9C-972B19C4D5D2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F2A8-D4A0-48EC-AB6C-846BD8B0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F2A8-D4A0-48EC-AB6C-846BD8B0ED1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68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F0455-10B3-40DB-94A1-948CA5AF83AA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38</a:t>
            </a:fld>
            <a:endParaRPr lang="hu-HU" altLang="hu-H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4279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hu-HU" sz="1200"/>
              <a:t>CT_2004-01-20_E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9pPr>
          </a:lstStyle>
          <a:p>
            <a:fld id="{2056CF76-9458-41AC-BB9F-2DA19196524B}" type="slidenum">
              <a:rPr lang="de-DE" altLang="hu-HU" sz="1200"/>
              <a:pPr/>
              <a:t>39</a:t>
            </a:fld>
            <a:endParaRPr lang="de-DE" altLang="hu-HU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573088"/>
            <a:ext cx="5299075" cy="39735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876800"/>
            <a:ext cx="5765800" cy="4256088"/>
          </a:xfrm>
          <a:noFill/>
        </p:spPr>
        <p:txBody>
          <a:bodyPr lIns="88159" tIns="44079" rIns="88159" bIns="44079"/>
          <a:lstStyle/>
          <a:p>
            <a:endParaRPr lang="de-DE" altLang="hu-HU" smtClean="0"/>
          </a:p>
        </p:txBody>
      </p:sp>
    </p:spTree>
    <p:extLst>
      <p:ext uri="{BB962C8B-B14F-4D97-AF65-F5344CB8AC3E}">
        <p14:creationId xmlns:p14="http://schemas.microsoft.com/office/powerpoint/2010/main" val="513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AEE092-1239-499D-BF03-2D800B11E87D}" type="slidenum">
              <a:rPr lang="hu-HU" altLang="hu-H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hu-HU" altLang="hu-HU">
              <a:cs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3BAB76-7B5D-4C83-AD9C-CE8BBE97F42B}" type="slidenum">
              <a:rPr lang="hu-HU" altLang="hu-HU"/>
              <a:pPr eaLnBrk="1" hangingPunct="1">
                <a:spcBef>
                  <a:spcPct val="0"/>
                </a:spcBef>
              </a:pPr>
              <a:t>9</a:t>
            </a:fld>
            <a:endParaRPr lang="hu-HU" altLang="hu-HU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8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62A5-CB2A-4F93-8AA5-9F6DF20A2E3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26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ADDFB1-2A91-4FBB-A047-66263A920061}" type="slidenum">
              <a:rPr lang="en-US" altLang="hu-HU"/>
              <a:pPr>
                <a:spcBef>
                  <a:spcPct val="0"/>
                </a:spcBef>
              </a:pPr>
              <a:t>15</a:t>
            </a:fld>
            <a:endParaRPr lang="en-US" altLang="hu-H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0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62A5-CB2A-4F93-8AA5-9F6DF20A2E3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78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F2A8-D4A0-48EC-AB6C-846BD8B0ED1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85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62A5-CB2A-4F93-8AA5-9F6DF20A2E3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22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F2A8-D4A0-48EC-AB6C-846BD8B0ED1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1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73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6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2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68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8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29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10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1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7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E235-2E8E-4AE8-8214-DE399013C174}" type="datetimeFigureOut">
              <a:rPr lang="hu-HU" smtClean="0"/>
              <a:t>2024. 06. 10.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A871-E904-4949-B7DE-1883BCC56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3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gif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4.jpg"/><Relationship Id="rId3" Type="http://schemas.openxmlformats.org/officeDocument/2006/relationships/oleObject" Target="../embeddings/oleObject9.bin"/><Relationship Id="rId7" Type="http://schemas.openxmlformats.org/officeDocument/2006/relationships/image" Target="../media/image83.png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1.w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0.png"/><Relationship Id="rId4" Type="http://schemas.openxmlformats.org/officeDocument/2006/relationships/image" Target="../media/image10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5.jpg"/><Relationship Id="rId5" Type="http://schemas.openxmlformats.org/officeDocument/2006/relationships/image" Target="../media/image114.png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54097" y="1733550"/>
            <a:ext cx="685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HIGH FIELD NANOPLASMONICS FOR NUCLEAR FUSION</a:t>
            </a:r>
          </a:p>
          <a:p>
            <a:pPr algn="ctr"/>
            <a:endParaRPr lang="hu-HU" sz="3600" dirty="0"/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NORBERT KROO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WIGNER RESEARCH CENTER OF PHYSICS 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(</a:t>
            </a:r>
            <a:r>
              <a:rPr lang="hu-HU" sz="2400" dirty="0" err="1" smtClean="0">
                <a:solidFill>
                  <a:srgbClr val="0070C0"/>
                </a:solidFill>
              </a:rPr>
              <a:t>on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behalf</a:t>
            </a:r>
            <a:r>
              <a:rPr lang="hu-HU" sz="2400" dirty="0" smtClean="0">
                <a:solidFill>
                  <a:srgbClr val="0070C0"/>
                </a:solidFill>
              </a:rPr>
              <a:t> of </a:t>
            </a:r>
            <a:r>
              <a:rPr lang="hu-HU" sz="2400" dirty="0" err="1" smtClean="0">
                <a:solidFill>
                  <a:srgbClr val="0070C0"/>
                </a:solidFill>
              </a:rPr>
              <a:t>the</a:t>
            </a:r>
            <a:r>
              <a:rPr lang="hu-HU" sz="2400" dirty="0" smtClean="0">
                <a:solidFill>
                  <a:srgbClr val="0070C0"/>
                </a:solidFill>
              </a:rPr>
              <a:t> NAPLIFE project)</a:t>
            </a:r>
            <a:endParaRPr lang="hu-HU" sz="2400" dirty="0">
              <a:solidFill>
                <a:srgbClr val="0070C0"/>
              </a:solidFill>
            </a:endParaRPr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>
                <a:solidFill>
                  <a:srgbClr val="00B050"/>
                </a:solidFill>
              </a:rPr>
              <a:t>PP2024: 11.06.2024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51" y="5514000"/>
            <a:ext cx="1457191" cy="1163840"/>
          </a:xfrm>
          <a:prstGeom prst="rect">
            <a:avLst/>
          </a:prstGeom>
        </p:spPr>
      </p:pic>
      <p:pic>
        <p:nvPicPr>
          <p:cNvPr id="4" name="Picture 3" descr="MTA kerek log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19" y="71021"/>
            <a:ext cx="1058478" cy="14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68" y="204371"/>
            <a:ext cx="2901612" cy="96720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2" y="5514001"/>
            <a:ext cx="1703070" cy="11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3" y="837296"/>
            <a:ext cx="3123918" cy="36062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57381" y="286327"/>
            <a:ext cx="608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Nanorod:Transverse</a:t>
            </a:r>
            <a:r>
              <a:rPr lang="hu-HU" sz="2400" dirty="0" smtClean="0"/>
              <a:t> and </a:t>
            </a:r>
            <a:r>
              <a:rPr lang="hu-HU" sz="2400" dirty="0" err="1" smtClean="0"/>
              <a:t>longitudinal</a:t>
            </a:r>
            <a:r>
              <a:rPr lang="hu-HU" sz="2400" dirty="0" smtClean="0"/>
              <a:t> </a:t>
            </a:r>
            <a:r>
              <a:rPr lang="hu-HU" sz="2400" dirty="0" err="1" smtClean="0"/>
              <a:t>modes</a:t>
            </a:r>
            <a:r>
              <a:rPr lang="hu-HU" sz="2400" dirty="0" smtClean="0"/>
              <a:t>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0" y="3537527"/>
            <a:ext cx="4946804" cy="292520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29277"/>
            <a:ext cx="3010172" cy="2057084"/>
          </a:xfrm>
          <a:prstGeom prst="rect">
            <a:avLst/>
          </a:prstGeom>
        </p:spPr>
      </p:pic>
      <p:pic>
        <p:nvPicPr>
          <p:cNvPr id="6" name="Picture 3" descr="A picture containing text, plot, diagram, line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32856"/>
            <a:ext cx="3325091" cy="221210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53309" y="5107709"/>
            <a:ext cx="32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54037" y="5033818"/>
            <a:ext cx="33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2986268" y="5960962"/>
            <a:ext cx="0" cy="277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0" y="629638"/>
            <a:ext cx="3737113" cy="54665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59" y="900823"/>
            <a:ext cx="3806687" cy="546652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31345" y="6367345"/>
            <a:ext cx="516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Krystina</a:t>
            </a:r>
            <a:r>
              <a:rPr lang="hu-HU" sz="1600" dirty="0" smtClean="0"/>
              <a:t> </a:t>
            </a:r>
            <a:r>
              <a:rPr lang="hu-HU" sz="1600" dirty="0" err="1" smtClean="0"/>
              <a:t>Kolwas</a:t>
            </a:r>
            <a:r>
              <a:rPr lang="hu-HU" sz="1600" dirty="0" smtClean="0"/>
              <a:t>: </a:t>
            </a:r>
            <a:r>
              <a:rPr lang="hu-HU" sz="1600" dirty="0" err="1" smtClean="0"/>
              <a:t>Materials</a:t>
            </a:r>
            <a:r>
              <a:rPr lang="hu-HU" sz="1600" dirty="0" smtClean="0"/>
              <a:t> 2023, 16,1801, pp1-15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537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3" y="306135"/>
            <a:ext cx="5695088" cy="351475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03" y="4378613"/>
            <a:ext cx="5680605" cy="22871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212889"/>
            <a:ext cx="2687529" cy="183659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3714" y="261257"/>
            <a:ext cx="310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-HOT SPOT</a:t>
            </a:r>
          </a:p>
          <a:p>
            <a:r>
              <a:rPr lang="hu-HU" sz="2400" dirty="0" smtClean="0"/>
              <a:t>-SCREENING</a:t>
            </a:r>
          </a:p>
          <a:p>
            <a:r>
              <a:rPr lang="hu-HU" sz="2400" dirty="0" smtClean="0"/>
              <a:t>-PONDEROMOTORIC   </a:t>
            </a:r>
          </a:p>
          <a:p>
            <a:r>
              <a:rPr lang="hu-HU" sz="2400" dirty="0"/>
              <a:t> </a:t>
            </a:r>
            <a:r>
              <a:rPr lang="hu-HU" sz="2400" dirty="0" smtClean="0"/>
              <a:t>    ACCELERATION</a:t>
            </a:r>
          </a:p>
          <a:p>
            <a:r>
              <a:rPr lang="hu-HU" sz="2400" dirty="0" smtClean="0"/>
              <a:t>-CORRELATED MOTION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4" y="4545238"/>
            <a:ext cx="3203260" cy="21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3" y="540369"/>
            <a:ext cx="7722755" cy="3135704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8164945" y="1597891"/>
            <a:ext cx="323273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594764" y="1745673"/>
            <a:ext cx="997527" cy="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9" y="3438403"/>
            <a:ext cx="3759198" cy="33264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4" y="3345246"/>
            <a:ext cx="3380954" cy="35127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27200" y="129309"/>
            <a:ext cx="536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AND UP TO ~10²⁰ W/cm²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65" y="1102217"/>
            <a:ext cx="4784435" cy="47844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" y="1370154"/>
            <a:ext cx="1839500" cy="16687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7410" y="175491"/>
            <a:ext cx="89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SIMULATION OF PROTON AND ELECTRON ENERGIES  AT A SINGLE NANOROD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1" y="3836500"/>
            <a:ext cx="3915452" cy="29522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638" y="736633"/>
            <a:ext cx="2349526" cy="30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hu-HU" sz="180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44129" y="44624"/>
            <a:ext cx="8327923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Some</a:t>
            </a:r>
            <a:r>
              <a:rPr lang="hu-HU" alt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potential</a:t>
            </a:r>
            <a:r>
              <a:rPr lang="hu-HU" alt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new</a:t>
            </a:r>
            <a:r>
              <a:rPr lang="hu-HU" alt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energy</a:t>
            </a:r>
            <a:r>
              <a:rPr lang="hu-HU" alt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technologies</a:t>
            </a:r>
            <a:endParaRPr lang="hu-HU" altLang="hu-HU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hu-HU" altLang="hu-HU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involving</a:t>
            </a:r>
            <a:r>
              <a:rPr lang="hu-HU" altLang="hu-H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hu-HU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nanotechnologies</a:t>
            </a:r>
            <a:r>
              <a:rPr lang="hu-HU" altLang="hu-H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en-US" altLang="hu-H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143000" y="61722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hu-HU" sz="180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28600" y="6096000"/>
            <a:ext cx="86868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hu-HU" sz="18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73" y="4202866"/>
            <a:ext cx="2705081" cy="2453139"/>
          </a:xfrm>
          <a:prstGeom prst="rect">
            <a:avLst/>
          </a:prstGeom>
        </p:spPr>
      </p:pic>
      <p:pic>
        <p:nvPicPr>
          <p:cNvPr id="10" name="Picture 4" descr="Black Sphe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0" y="5165933"/>
            <a:ext cx="1338338" cy="10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" name="Objektum 10"/>
          <p:cNvGraphicFramePr>
            <a:graphicFrameLocks noChangeAspect="1"/>
          </p:cNvGraphicFramePr>
          <p:nvPr>
            <p:extLst/>
          </p:nvPr>
        </p:nvGraphicFramePr>
        <p:xfrm>
          <a:off x="6661052" y="4723151"/>
          <a:ext cx="2159303" cy="147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Acrobat Document" r:id="rId6" imgW="5073620" imgH="3473057" progId="AcroExch.Document.DC">
                  <p:embed/>
                </p:oleObj>
              </mc:Choice>
              <mc:Fallback>
                <p:oleObj name="Acrobat Document" r:id="rId6" imgW="5073620" imgH="3473057" progId="AcroExch.Document.DC">
                  <p:embed/>
                  <p:pic>
                    <p:nvPicPr>
                      <p:cNvPr id="11" name="Objektum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1052" y="4723151"/>
                        <a:ext cx="2159303" cy="147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GŐZ 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94" y="1097496"/>
            <a:ext cx="3705235" cy="28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photodiode 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4" y="1097496"/>
            <a:ext cx="3142112" cy="18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SPESC.bm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7" y="3325783"/>
            <a:ext cx="1831490" cy="11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348926" y="1905000"/>
            <a:ext cx="1891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hu-HU" sz="1600" b="1" dirty="0">
                <a:latin typeface="Times New Roman" pitchFamily="18" charset="0"/>
              </a:rPr>
              <a:t>P3HT </a:t>
            </a:r>
            <a:r>
              <a:rPr lang="en-US" altLang="hu-HU" sz="1600" b="1" dirty="0" smtClean="0">
                <a:latin typeface="Times New Roman" pitchFamily="18" charset="0"/>
              </a:rPr>
              <a:t>Cell</a:t>
            </a:r>
            <a:r>
              <a:rPr lang="hu-HU" altLang="hu-HU" sz="1600" b="1" dirty="0" smtClean="0">
                <a:latin typeface="Times New Roman" pitchFamily="18" charset="0"/>
              </a:rPr>
              <a:t> </a:t>
            </a:r>
            <a:r>
              <a:rPr lang="hu-HU" altLang="hu-HU" sz="1600" b="1" dirty="0" err="1" smtClean="0">
                <a:latin typeface="Times New Roman" pitchFamily="18" charset="0"/>
              </a:rPr>
              <a:t>efficiency</a:t>
            </a:r>
            <a:r>
              <a:rPr lang="en-US" altLang="hu-HU" sz="1600" b="1" dirty="0" smtClean="0">
                <a:latin typeface="Times New Roman" pitchFamily="18" charset="0"/>
              </a:rPr>
              <a:t> </a:t>
            </a:r>
            <a:r>
              <a:rPr lang="hu-HU" altLang="hu-HU" sz="1600" b="1" dirty="0" smtClean="0">
                <a:latin typeface="Times New Roman" pitchFamily="18" charset="0"/>
              </a:rPr>
              <a:t> </a:t>
            </a:r>
            <a:r>
              <a:rPr lang="en-US" altLang="hu-HU" sz="1600" b="1" dirty="0">
                <a:latin typeface="Times New Roman" pitchFamily="18" charset="0"/>
              </a:rPr>
              <a:t>= 6%</a:t>
            </a:r>
          </a:p>
          <a:p>
            <a:pPr algn="ctr">
              <a:spcBef>
                <a:spcPct val="0"/>
              </a:spcBef>
            </a:pPr>
            <a:r>
              <a:rPr lang="en-US" altLang="hu-HU" sz="1600" b="1" dirty="0">
                <a:latin typeface="Times New Roman" pitchFamily="18" charset="0"/>
              </a:rPr>
              <a:t>SPESC (P3HT) </a:t>
            </a:r>
            <a:r>
              <a:rPr lang="hu-HU" altLang="hu-HU" sz="1600" b="1" dirty="0" err="1" smtClean="0">
                <a:latin typeface="Times New Roman" pitchFamily="18" charset="0"/>
              </a:rPr>
              <a:t>efficiency</a:t>
            </a:r>
            <a:r>
              <a:rPr lang="hu-HU" altLang="hu-HU" sz="1600" b="1" dirty="0" smtClean="0">
                <a:latin typeface="Times New Roman" pitchFamily="18" charset="0"/>
              </a:rPr>
              <a:t> </a:t>
            </a:r>
            <a:r>
              <a:rPr lang="en-US" altLang="hu-HU" sz="1600" b="1" dirty="0">
                <a:latin typeface="Times New Roman" pitchFamily="18" charset="0"/>
              </a:rPr>
              <a:t>= 17.5%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553200" y="6286673"/>
            <a:ext cx="239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proposal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6844145" y="5800436"/>
            <a:ext cx="249382" cy="110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238836" y="5163127"/>
            <a:ext cx="277091" cy="110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723766"/>
            <a:ext cx="8067562" cy="527877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1055914" y="94150"/>
            <a:ext cx="674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  NIF (</a:t>
            </a:r>
            <a:r>
              <a:rPr lang="hu-HU" dirty="0" smtClean="0"/>
              <a:t>LÉZER INDUKÁLT FÚZIÓ)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7830" y="6097650"/>
            <a:ext cx="8067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dirty="0"/>
              <a:t>192 </a:t>
            </a:r>
            <a:r>
              <a:rPr lang="hu-HU" sz="1350" dirty="0" smtClean="0"/>
              <a:t>lézer</a:t>
            </a:r>
            <a:r>
              <a:rPr lang="hu-HU" sz="1350" dirty="0"/>
              <a:t>, 400MJ, a</a:t>
            </a:r>
            <a:r>
              <a:rPr lang="hu-HU" sz="1350" dirty="0" smtClean="0"/>
              <a:t> </a:t>
            </a:r>
            <a:r>
              <a:rPr lang="hu-HU" sz="1350" dirty="0" err="1" smtClean="0"/>
              <a:t>targeten</a:t>
            </a:r>
            <a:r>
              <a:rPr lang="hu-HU" sz="1350" dirty="0" smtClean="0"/>
              <a:t> 2MJ</a:t>
            </a:r>
            <a:r>
              <a:rPr lang="hu-HU" sz="1350" dirty="0"/>
              <a:t>. A</a:t>
            </a:r>
            <a:r>
              <a:rPr lang="hu-HU" sz="1350" dirty="0" smtClean="0"/>
              <a:t> generált nukleáris energia 3MJ</a:t>
            </a:r>
            <a:r>
              <a:rPr lang="hu-HU" sz="1350" dirty="0"/>
              <a:t>.  </a:t>
            </a:r>
            <a:r>
              <a:rPr lang="hu-HU" sz="1350" dirty="0" smtClean="0"/>
              <a:t>Egy  </a:t>
            </a:r>
            <a:r>
              <a:rPr lang="hu-HU" sz="1350" dirty="0" err="1" smtClean="0"/>
              <a:t>target</a:t>
            </a:r>
            <a:r>
              <a:rPr lang="hu-HU" sz="1350" dirty="0" smtClean="0"/>
              <a:t> kapszula ára  </a:t>
            </a:r>
            <a:r>
              <a:rPr lang="hu-HU" sz="1350" dirty="0"/>
              <a:t>~10⁵USD.  </a:t>
            </a:r>
            <a:r>
              <a:rPr lang="hu-HU" sz="1350" dirty="0" smtClean="0"/>
              <a:t>A lézerimpulzus hossza : </a:t>
            </a:r>
            <a:r>
              <a:rPr lang="hu-HU" sz="1350" dirty="0"/>
              <a:t>10-50ns , 1 </a:t>
            </a:r>
            <a:r>
              <a:rPr lang="hu-HU" sz="1350" dirty="0" err="1" smtClean="0"/>
              <a:t>imp</a:t>
            </a:r>
            <a:r>
              <a:rPr lang="hu-HU" sz="1350" dirty="0" smtClean="0"/>
              <a:t>/nap. A berendezés ára: sokmilliárd </a:t>
            </a:r>
            <a:r>
              <a:rPr lang="hu-HU" sz="1350" dirty="0"/>
              <a:t>USD.</a:t>
            </a:r>
            <a:endParaRPr lang="hu-HU" sz="1350" b="1" dirty="0"/>
          </a:p>
        </p:txBody>
      </p:sp>
      <p:pic>
        <p:nvPicPr>
          <p:cNvPr id="5" name="Picture 10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74" y="763394"/>
            <a:ext cx="1319422" cy="11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155778" y="1175657"/>
            <a:ext cx="852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solidFill>
                  <a:schemeClr val="bg1"/>
                </a:solidFill>
              </a:rPr>
              <a:t>10⁵USD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6" y="785728"/>
            <a:ext cx="1487973" cy="11159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64" y="4558387"/>
            <a:ext cx="1439918" cy="130580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45771" y="1475739"/>
            <a:ext cx="615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chemeClr val="bg1"/>
                </a:solidFill>
              </a:rPr>
              <a:t>Target</a:t>
            </a:r>
            <a:r>
              <a:rPr lang="hu-HU" sz="1000" dirty="0" smtClean="0">
                <a:solidFill>
                  <a:schemeClr val="bg1"/>
                </a:solidFill>
              </a:rPr>
              <a:t> tartó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39" y="3067631"/>
            <a:ext cx="3171270" cy="2167912"/>
          </a:xfrm>
          <a:prstGeom prst="rect">
            <a:avLst/>
          </a:prstGeom>
        </p:spPr>
      </p:pic>
      <p:pic>
        <p:nvPicPr>
          <p:cNvPr id="14" name="Kép 13" descr="D:\Nanoshe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" y="766749"/>
            <a:ext cx="1650172" cy="12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5056107" y="5147316"/>
            <a:ext cx="4087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FEMTOSECOND</a:t>
            </a:r>
            <a:r>
              <a:rPr lang="hu-HU" dirty="0" smtClean="0"/>
              <a:t> LASER PULSES;</a:t>
            </a:r>
          </a:p>
          <a:p>
            <a:pPr algn="ctr"/>
            <a:r>
              <a:rPr lang="hu-HU" dirty="0" smtClean="0"/>
              <a:t>HIGH REPETITION FREQUENCY;</a:t>
            </a:r>
          </a:p>
          <a:p>
            <a:pPr algn="ctr"/>
            <a:r>
              <a:rPr lang="hu-HU" dirty="0" smtClean="0"/>
              <a:t>LIGHT SPEED: NO TIME FOR INSTABILITIES;  ONLY TWO BEAMS</a:t>
            </a:r>
            <a:r>
              <a:rPr lang="hu-HU" dirty="0"/>
              <a:t>;</a:t>
            </a:r>
            <a:r>
              <a:rPr lang="hu-HU" dirty="0" smtClean="0"/>
              <a:t>                           TIMELIKE VOLUME IGNITION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09164" y="3629891"/>
            <a:ext cx="142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d</a:t>
            </a:r>
            <a:r>
              <a:rPr lang="hu-HU" dirty="0" smtClean="0">
                <a:solidFill>
                  <a:srgbClr val="FF0000"/>
                </a:solidFill>
              </a:rPr>
              <a:t> ~ n.10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87285" y="326571"/>
            <a:ext cx="141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4930475" y="4326471"/>
            <a:ext cx="806245" cy="3412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6919299" y="3517549"/>
            <a:ext cx="668592" cy="29496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" y="3453052"/>
            <a:ext cx="2791324" cy="317196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216316" y="5609954"/>
            <a:ext cx="183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NANOPARTICLES IN THE FUSION MATERIAL</a:t>
            </a:r>
            <a:endParaRPr lang="hu-HU" sz="14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" y="2591074"/>
            <a:ext cx="2378024" cy="740600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1687285" y="1154545"/>
            <a:ext cx="177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NANOSHELL</a:t>
            </a:r>
          </a:p>
          <a:p>
            <a:r>
              <a:rPr lang="hu-HU" sz="1600" dirty="0" smtClean="0"/>
              <a:t>(nx10nm)</a:t>
            </a:r>
            <a:endParaRPr lang="hu-HU" sz="16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71055" y="2306645"/>
            <a:ext cx="252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NANOROD (~85x25nm)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99" y="965153"/>
            <a:ext cx="2794597" cy="220991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7" y="3184301"/>
            <a:ext cx="1939647" cy="136794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7864" y="142613"/>
            <a:ext cx="348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:</a:t>
            </a:r>
            <a:endParaRPr lang="hu-HU" sz="2800" b="1" dirty="0">
              <a:solidFill>
                <a:srgbClr val="FFFF00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17156" y="3438159"/>
            <a:ext cx="2809433" cy="143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Jobb oldali kapcsos zárójel 15"/>
          <p:cNvSpPr/>
          <p:nvPr/>
        </p:nvSpPr>
        <p:spPr>
          <a:xfrm>
            <a:off x="2941743" y="3450657"/>
            <a:ext cx="172585" cy="3148795"/>
          </a:xfrm>
          <a:prstGeom prst="rightBrace">
            <a:avLst>
              <a:gd name="adj1" fmla="val 8333"/>
              <a:gd name="adj2" fmla="val 509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338359" y="4854048"/>
            <a:ext cx="103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n.10</a:t>
            </a:r>
            <a:r>
              <a:rPr lang="el-GR" dirty="0" smtClean="0"/>
              <a:t>μ</a:t>
            </a:r>
            <a:endParaRPr lang="hu-HU" dirty="0"/>
          </a:p>
        </p:txBody>
      </p:sp>
      <p:cxnSp>
        <p:nvCxnSpPr>
          <p:cNvPr id="27" name="Egyenes összekötő nyíllal 26"/>
          <p:cNvCxnSpPr/>
          <p:nvPr/>
        </p:nvCxnSpPr>
        <p:spPr>
          <a:xfrm flipH="1">
            <a:off x="3114328" y="4863284"/>
            <a:ext cx="12593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376218" y="255725"/>
            <a:ext cx="720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NANOPLASMONICS  AND ENERGY CONCENTRATION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7" y="4088823"/>
            <a:ext cx="1275703" cy="87178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25" y="1095380"/>
            <a:ext cx="3240278" cy="191608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34690" y="3184301"/>
            <a:ext cx="117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Λ</a:t>
            </a:r>
            <a:r>
              <a:rPr lang="hu-HU" sz="1600" dirty="0" smtClean="0"/>
              <a:t>=800nm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13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1" y="301199"/>
            <a:ext cx="8401050" cy="614362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 flipV="1">
            <a:off x="1727547" y="3794834"/>
            <a:ext cx="6337189" cy="15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2060294" y="3009418"/>
            <a:ext cx="149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Ti:Sa</a:t>
            </a:r>
            <a:r>
              <a:rPr lang="hu-HU" dirty="0" smtClean="0"/>
              <a:t> </a:t>
            </a:r>
            <a:r>
              <a:rPr lang="hu-HU" dirty="0" err="1" smtClean="0"/>
              <a:t>laser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2535157" y="3373012"/>
            <a:ext cx="7953" cy="497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24744" y="87086"/>
            <a:ext cx="540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LIGHT-MATTER INTERACTION: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PLASMA-MIRROR REFLECTIVITY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(</a:t>
            </a:r>
            <a:r>
              <a:rPr lang="hu-HU" sz="2000" b="1" dirty="0" err="1" smtClean="0">
                <a:solidFill>
                  <a:srgbClr val="FF0000"/>
                </a:solidFill>
              </a:rPr>
              <a:t>how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can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light</a:t>
            </a:r>
            <a:r>
              <a:rPr lang="hu-HU" sz="2000" b="1" dirty="0" smtClean="0">
                <a:solidFill>
                  <a:srgbClr val="FF0000"/>
                </a:solidFill>
              </a:rPr>
              <a:t> enter  </a:t>
            </a:r>
            <a:r>
              <a:rPr lang="hu-HU" sz="2000" b="1" dirty="0" err="1" smtClean="0">
                <a:solidFill>
                  <a:srgbClr val="FF0000"/>
                </a:solidFill>
              </a:rPr>
              <a:t>into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matter</a:t>
            </a:r>
            <a:r>
              <a:rPr lang="hu-HU" sz="2000" b="1" dirty="0" smtClean="0">
                <a:solidFill>
                  <a:srgbClr val="FF0000"/>
                </a:solidFill>
              </a:rPr>
              <a:t>?  )</a:t>
            </a:r>
            <a:endParaRPr lang="hu-HU" sz="20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3" y="1154062"/>
            <a:ext cx="7249246" cy="53132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37969" y="6424654"/>
            <a:ext cx="578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Ch.Ziener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al</a:t>
            </a:r>
            <a:r>
              <a:rPr lang="hu-HU" dirty="0"/>
              <a:t> </a:t>
            </a:r>
            <a:r>
              <a:rPr lang="hu-HU" dirty="0" smtClean="0"/>
              <a:t>: </a:t>
            </a:r>
            <a:r>
              <a:rPr lang="hu-HU" dirty="0" err="1" smtClean="0"/>
              <a:t>J.Appl.Phys</a:t>
            </a:r>
            <a:r>
              <a:rPr lang="hu-HU" dirty="0" smtClean="0"/>
              <a:t>. 93,768 (2013)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1012158" y="6212823"/>
            <a:ext cx="1221661" cy="29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09600" y="5930772"/>
            <a:ext cx="25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MY PAST EXPERIENCE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40361" y="2068286"/>
            <a:ext cx="14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PRESENT AND FUTURE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V="1">
            <a:off x="5954486" y="2677886"/>
            <a:ext cx="1363175" cy="10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233819" y="4276725"/>
            <a:ext cx="490331" cy="9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305550" y="4124325"/>
            <a:ext cx="11209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828800" y="0"/>
            <a:ext cx="525549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hu-HU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.Material </a:t>
            </a:r>
            <a:r>
              <a:rPr lang="hu-HU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28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</a:t>
            </a:r>
            <a:r>
              <a:rPr lang="hu-HU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 </a:t>
            </a:r>
            <a:r>
              <a:rPr lang="hu-HU" sz="28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conditions</a:t>
            </a:r>
            <a:r>
              <a:rPr lang="en-US" sz="28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3" name="Text Box 6"/>
          <p:cNvSpPr txBox="1">
            <a:spLocks noChangeArrowheads="1"/>
          </p:cNvSpPr>
          <p:nvPr/>
        </p:nvSpPr>
        <p:spPr bwMode="auto">
          <a:xfrm>
            <a:off x="6781800" y="160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altLang="hu-HU" sz="2400"/>
          </a:p>
        </p:txBody>
      </p:sp>
      <p:sp>
        <p:nvSpPr>
          <p:cNvPr id="4124" name="Text Box 7"/>
          <p:cNvSpPr txBox="1">
            <a:spLocks noChangeArrowheads="1"/>
          </p:cNvSpPr>
          <p:nvPr/>
        </p:nvSpPr>
        <p:spPr bwMode="auto">
          <a:xfrm>
            <a:off x="2438400" y="9906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hu-HU" sz="2400" i="1"/>
              <a:t>I</a:t>
            </a:r>
            <a:r>
              <a:rPr lang="en-US" altLang="hu-HU" sz="2400"/>
              <a:t> = 10</a:t>
            </a:r>
            <a:r>
              <a:rPr lang="en-US" altLang="hu-HU" sz="2400" baseline="30000"/>
              <a:t>16</a:t>
            </a:r>
            <a:r>
              <a:rPr lang="en-US" altLang="hu-HU" sz="2400"/>
              <a:t> W cm</a:t>
            </a:r>
            <a:r>
              <a:rPr lang="en-US" altLang="hu-HU" sz="2400" baseline="30000"/>
              <a:t>-2</a:t>
            </a:r>
          </a:p>
        </p:txBody>
      </p:sp>
      <p:sp>
        <p:nvSpPr>
          <p:cNvPr id="4126" name="Text Box 9"/>
          <p:cNvSpPr txBox="1">
            <a:spLocks noChangeArrowheads="1"/>
          </p:cNvSpPr>
          <p:nvPr/>
        </p:nvSpPr>
        <p:spPr bwMode="auto">
          <a:xfrm>
            <a:off x="6705600" y="198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altLang="hu-HU" sz="2400"/>
          </a:p>
        </p:txBody>
      </p:sp>
      <p:sp>
        <p:nvSpPr>
          <p:cNvPr id="4129" name="Text Box 14"/>
          <p:cNvSpPr txBox="1">
            <a:spLocks noChangeArrowheads="1"/>
          </p:cNvSpPr>
          <p:nvPr/>
        </p:nvSpPr>
        <p:spPr bwMode="auto">
          <a:xfrm>
            <a:off x="3117850" y="40020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altLang="hu-HU" sz="2000">
              <a:solidFill>
                <a:schemeClr val="accent2"/>
              </a:solidFill>
            </a:endParaRPr>
          </a:p>
        </p:txBody>
      </p:sp>
      <p:grpSp>
        <p:nvGrpSpPr>
          <p:cNvPr id="4130" name="Group 44"/>
          <p:cNvGrpSpPr>
            <a:grpSpLocks/>
          </p:cNvGrpSpPr>
          <p:nvPr/>
        </p:nvGrpSpPr>
        <p:grpSpPr bwMode="auto">
          <a:xfrm>
            <a:off x="684213" y="3500438"/>
            <a:ext cx="2738437" cy="1793875"/>
            <a:chOff x="432" y="2208"/>
            <a:chExt cx="1725" cy="1130"/>
          </a:xfrm>
        </p:grpSpPr>
        <p:sp>
          <p:nvSpPr>
            <p:cNvPr id="92177" name="Freeform 17"/>
            <p:cNvSpPr>
              <a:spLocks/>
            </p:cNvSpPr>
            <p:nvPr/>
          </p:nvSpPr>
          <p:spPr bwMode="auto">
            <a:xfrm>
              <a:off x="1113" y="2838"/>
              <a:ext cx="205" cy="82"/>
            </a:xfrm>
            <a:custGeom>
              <a:avLst/>
              <a:gdLst>
                <a:gd name="T0" fmla="*/ 5 w 410"/>
                <a:gd name="T1" fmla="*/ 164 h 164"/>
                <a:gd name="T2" fmla="*/ 13 w 410"/>
                <a:gd name="T3" fmla="*/ 163 h 164"/>
                <a:gd name="T4" fmla="*/ 21 w 410"/>
                <a:gd name="T5" fmla="*/ 160 h 164"/>
                <a:gd name="T6" fmla="*/ 29 w 410"/>
                <a:gd name="T7" fmla="*/ 159 h 164"/>
                <a:gd name="T8" fmla="*/ 35 w 410"/>
                <a:gd name="T9" fmla="*/ 156 h 164"/>
                <a:gd name="T10" fmla="*/ 43 w 410"/>
                <a:gd name="T11" fmla="*/ 154 h 164"/>
                <a:gd name="T12" fmla="*/ 51 w 410"/>
                <a:gd name="T13" fmla="*/ 150 h 164"/>
                <a:gd name="T14" fmla="*/ 59 w 410"/>
                <a:gd name="T15" fmla="*/ 146 h 164"/>
                <a:gd name="T16" fmla="*/ 67 w 410"/>
                <a:gd name="T17" fmla="*/ 141 h 164"/>
                <a:gd name="T18" fmla="*/ 74 w 410"/>
                <a:gd name="T19" fmla="*/ 134 h 164"/>
                <a:gd name="T20" fmla="*/ 82 w 410"/>
                <a:gd name="T21" fmla="*/ 128 h 164"/>
                <a:gd name="T22" fmla="*/ 90 w 410"/>
                <a:gd name="T23" fmla="*/ 121 h 164"/>
                <a:gd name="T24" fmla="*/ 97 w 410"/>
                <a:gd name="T25" fmla="*/ 112 h 164"/>
                <a:gd name="T26" fmla="*/ 105 w 410"/>
                <a:gd name="T27" fmla="*/ 103 h 164"/>
                <a:gd name="T28" fmla="*/ 112 w 410"/>
                <a:gd name="T29" fmla="*/ 93 h 164"/>
                <a:gd name="T30" fmla="*/ 120 w 410"/>
                <a:gd name="T31" fmla="*/ 83 h 164"/>
                <a:gd name="T32" fmla="*/ 128 w 410"/>
                <a:gd name="T33" fmla="*/ 73 h 164"/>
                <a:gd name="T34" fmla="*/ 136 w 410"/>
                <a:gd name="T35" fmla="*/ 62 h 164"/>
                <a:gd name="T36" fmla="*/ 144 w 410"/>
                <a:gd name="T37" fmla="*/ 52 h 164"/>
                <a:gd name="T38" fmla="*/ 150 w 410"/>
                <a:gd name="T39" fmla="*/ 41 h 164"/>
                <a:gd name="T40" fmla="*/ 158 w 410"/>
                <a:gd name="T41" fmla="*/ 31 h 164"/>
                <a:gd name="T42" fmla="*/ 166 w 410"/>
                <a:gd name="T43" fmla="*/ 23 h 164"/>
                <a:gd name="T44" fmla="*/ 174 w 410"/>
                <a:gd name="T45" fmla="*/ 15 h 164"/>
                <a:gd name="T46" fmla="*/ 182 w 410"/>
                <a:gd name="T47" fmla="*/ 8 h 164"/>
                <a:gd name="T48" fmla="*/ 190 w 410"/>
                <a:gd name="T49" fmla="*/ 4 h 164"/>
                <a:gd name="T50" fmla="*/ 198 w 410"/>
                <a:gd name="T51" fmla="*/ 2 h 164"/>
                <a:gd name="T52" fmla="*/ 205 w 410"/>
                <a:gd name="T53" fmla="*/ 0 h 164"/>
                <a:gd name="T54" fmla="*/ 212 w 410"/>
                <a:gd name="T55" fmla="*/ 2 h 164"/>
                <a:gd name="T56" fmla="*/ 220 w 410"/>
                <a:gd name="T57" fmla="*/ 4 h 164"/>
                <a:gd name="T58" fmla="*/ 228 w 410"/>
                <a:gd name="T59" fmla="*/ 8 h 164"/>
                <a:gd name="T60" fmla="*/ 236 w 410"/>
                <a:gd name="T61" fmla="*/ 15 h 164"/>
                <a:gd name="T62" fmla="*/ 243 w 410"/>
                <a:gd name="T63" fmla="*/ 23 h 164"/>
                <a:gd name="T64" fmla="*/ 251 w 410"/>
                <a:gd name="T65" fmla="*/ 31 h 164"/>
                <a:gd name="T66" fmla="*/ 259 w 410"/>
                <a:gd name="T67" fmla="*/ 41 h 164"/>
                <a:gd name="T68" fmla="*/ 266 w 410"/>
                <a:gd name="T69" fmla="*/ 52 h 164"/>
                <a:gd name="T70" fmla="*/ 274 w 410"/>
                <a:gd name="T71" fmla="*/ 62 h 164"/>
                <a:gd name="T72" fmla="*/ 281 w 410"/>
                <a:gd name="T73" fmla="*/ 73 h 164"/>
                <a:gd name="T74" fmla="*/ 289 w 410"/>
                <a:gd name="T75" fmla="*/ 83 h 164"/>
                <a:gd name="T76" fmla="*/ 297 w 410"/>
                <a:gd name="T77" fmla="*/ 93 h 164"/>
                <a:gd name="T78" fmla="*/ 305 w 410"/>
                <a:gd name="T79" fmla="*/ 103 h 164"/>
                <a:gd name="T80" fmla="*/ 313 w 410"/>
                <a:gd name="T81" fmla="*/ 112 h 164"/>
                <a:gd name="T82" fmla="*/ 319 w 410"/>
                <a:gd name="T83" fmla="*/ 121 h 164"/>
                <a:gd name="T84" fmla="*/ 327 w 410"/>
                <a:gd name="T85" fmla="*/ 128 h 164"/>
                <a:gd name="T86" fmla="*/ 335 w 410"/>
                <a:gd name="T87" fmla="*/ 134 h 164"/>
                <a:gd name="T88" fmla="*/ 343 w 410"/>
                <a:gd name="T89" fmla="*/ 141 h 164"/>
                <a:gd name="T90" fmla="*/ 351 w 410"/>
                <a:gd name="T91" fmla="*/ 146 h 164"/>
                <a:gd name="T92" fmla="*/ 359 w 410"/>
                <a:gd name="T93" fmla="*/ 150 h 164"/>
                <a:gd name="T94" fmla="*/ 367 w 410"/>
                <a:gd name="T95" fmla="*/ 154 h 164"/>
                <a:gd name="T96" fmla="*/ 375 w 410"/>
                <a:gd name="T97" fmla="*/ 156 h 164"/>
                <a:gd name="T98" fmla="*/ 381 w 410"/>
                <a:gd name="T99" fmla="*/ 159 h 164"/>
                <a:gd name="T100" fmla="*/ 389 w 410"/>
                <a:gd name="T101" fmla="*/ 160 h 164"/>
                <a:gd name="T102" fmla="*/ 397 w 410"/>
                <a:gd name="T103" fmla="*/ 163 h 164"/>
                <a:gd name="T104" fmla="*/ 405 w 410"/>
                <a:gd name="T10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0" h="164">
                  <a:moveTo>
                    <a:pt x="0" y="164"/>
                  </a:moveTo>
                  <a:lnTo>
                    <a:pt x="2" y="164"/>
                  </a:lnTo>
                  <a:lnTo>
                    <a:pt x="5" y="164"/>
                  </a:lnTo>
                  <a:lnTo>
                    <a:pt x="8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5" y="162"/>
                  </a:lnTo>
                  <a:lnTo>
                    <a:pt x="18" y="162"/>
                  </a:lnTo>
                  <a:lnTo>
                    <a:pt x="21" y="160"/>
                  </a:lnTo>
                  <a:lnTo>
                    <a:pt x="23" y="160"/>
                  </a:lnTo>
                  <a:lnTo>
                    <a:pt x="26" y="159"/>
                  </a:lnTo>
                  <a:lnTo>
                    <a:pt x="29" y="159"/>
                  </a:lnTo>
                  <a:lnTo>
                    <a:pt x="31" y="158"/>
                  </a:lnTo>
                  <a:lnTo>
                    <a:pt x="34" y="158"/>
                  </a:lnTo>
                  <a:lnTo>
                    <a:pt x="35" y="156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6" y="152"/>
                  </a:lnTo>
                  <a:lnTo>
                    <a:pt x="48" y="151"/>
                  </a:lnTo>
                  <a:lnTo>
                    <a:pt x="51" y="150"/>
                  </a:lnTo>
                  <a:lnTo>
                    <a:pt x="53" y="149"/>
                  </a:lnTo>
                  <a:lnTo>
                    <a:pt x="56" y="147"/>
                  </a:lnTo>
                  <a:lnTo>
                    <a:pt x="59" y="146"/>
                  </a:lnTo>
                  <a:lnTo>
                    <a:pt x="61" y="145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9" y="138"/>
                  </a:lnTo>
                  <a:lnTo>
                    <a:pt x="72" y="137"/>
                  </a:lnTo>
                  <a:lnTo>
                    <a:pt x="74" y="134"/>
                  </a:lnTo>
                  <a:lnTo>
                    <a:pt x="77" y="133"/>
                  </a:lnTo>
                  <a:lnTo>
                    <a:pt x="80" y="130"/>
                  </a:lnTo>
                  <a:lnTo>
                    <a:pt x="82" y="128"/>
                  </a:lnTo>
                  <a:lnTo>
                    <a:pt x="85" y="125"/>
                  </a:lnTo>
                  <a:lnTo>
                    <a:pt x="87" y="122"/>
                  </a:lnTo>
                  <a:lnTo>
                    <a:pt x="90" y="121"/>
                  </a:lnTo>
                  <a:lnTo>
                    <a:pt x="91" y="117"/>
                  </a:lnTo>
                  <a:lnTo>
                    <a:pt x="94" y="114"/>
                  </a:lnTo>
                  <a:lnTo>
                    <a:pt x="97" y="112"/>
                  </a:lnTo>
                  <a:lnTo>
                    <a:pt x="99" y="109"/>
                  </a:lnTo>
                  <a:lnTo>
                    <a:pt x="102" y="107"/>
                  </a:lnTo>
                  <a:lnTo>
                    <a:pt x="105" y="103"/>
                  </a:lnTo>
                  <a:lnTo>
                    <a:pt x="107" y="100"/>
                  </a:lnTo>
                  <a:lnTo>
                    <a:pt x="110" y="96"/>
                  </a:lnTo>
                  <a:lnTo>
                    <a:pt x="112" y="93"/>
                  </a:lnTo>
                  <a:lnTo>
                    <a:pt x="115" y="90"/>
                  </a:lnTo>
                  <a:lnTo>
                    <a:pt x="118" y="87"/>
                  </a:lnTo>
                  <a:lnTo>
                    <a:pt x="120" y="83"/>
                  </a:lnTo>
                  <a:lnTo>
                    <a:pt x="123" y="79"/>
                  </a:lnTo>
                  <a:lnTo>
                    <a:pt x="125" y="76"/>
                  </a:lnTo>
                  <a:lnTo>
                    <a:pt x="128" y="73"/>
                  </a:lnTo>
                  <a:lnTo>
                    <a:pt x="131" y="69"/>
                  </a:lnTo>
                  <a:lnTo>
                    <a:pt x="133" y="65"/>
                  </a:lnTo>
                  <a:lnTo>
                    <a:pt x="136" y="62"/>
                  </a:lnTo>
                  <a:lnTo>
                    <a:pt x="139" y="58"/>
                  </a:lnTo>
                  <a:lnTo>
                    <a:pt x="141" y="54"/>
                  </a:lnTo>
                  <a:lnTo>
                    <a:pt x="144" y="52"/>
                  </a:lnTo>
                  <a:lnTo>
                    <a:pt x="146" y="48"/>
                  </a:lnTo>
                  <a:lnTo>
                    <a:pt x="148" y="44"/>
                  </a:lnTo>
                  <a:lnTo>
                    <a:pt x="150" y="41"/>
                  </a:lnTo>
                  <a:lnTo>
                    <a:pt x="153" y="37"/>
                  </a:lnTo>
                  <a:lnTo>
                    <a:pt x="156" y="34"/>
                  </a:lnTo>
                  <a:lnTo>
                    <a:pt x="158" y="31"/>
                  </a:lnTo>
                  <a:lnTo>
                    <a:pt x="161" y="28"/>
                  </a:lnTo>
                  <a:lnTo>
                    <a:pt x="164" y="25"/>
                  </a:lnTo>
                  <a:lnTo>
                    <a:pt x="166" y="23"/>
                  </a:lnTo>
                  <a:lnTo>
                    <a:pt x="169" y="20"/>
                  </a:lnTo>
                  <a:lnTo>
                    <a:pt x="171" y="17"/>
                  </a:lnTo>
                  <a:lnTo>
                    <a:pt x="174" y="15"/>
                  </a:lnTo>
                  <a:lnTo>
                    <a:pt x="177" y="12"/>
                  </a:lnTo>
                  <a:lnTo>
                    <a:pt x="179" y="11"/>
                  </a:lnTo>
                  <a:lnTo>
                    <a:pt x="182" y="8"/>
                  </a:lnTo>
                  <a:lnTo>
                    <a:pt x="184" y="7"/>
                  </a:lnTo>
                  <a:lnTo>
                    <a:pt x="187" y="6"/>
                  </a:lnTo>
                  <a:lnTo>
                    <a:pt x="190" y="4"/>
                  </a:lnTo>
                  <a:lnTo>
                    <a:pt x="192" y="3"/>
                  </a:lnTo>
                  <a:lnTo>
                    <a:pt x="195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7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5" y="7"/>
                  </a:lnTo>
                  <a:lnTo>
                    <a:pt x="228" y="8"/>
                  </a:lnTo>
                  <a:lnTo>
                    <a:pt x="230" y="11"/>
                  </a:lnTo>
                  <a:lnTo>
                    <a:pt x="233" y="12"/>
                  </a:lnTo>
                  <a:lnTo>
                    <a:pt x="236" y="15"/>
                  </a:lnTo>
                  <a:lnTo>
                    <a:pt x="238" y="17"/>
                  </a:lnTo>
                  <a:lnTo>
                    <a:pt x="241" y="20"/>
                  </a:lnTo>
                  <a:lnTo>
                    <a:pt x="243" y="23"/>
                  </a:lnTo>
                  <a:lnTo>
                    <a:pt x="246" y="25"/>
                  </a:lnTo>
                  <a:lnTo>
                    <a:pt x="249" y="28"/>
                  </a:lnTo>
                  <a:lnTo>
                    <a:pt x="251" y="31"/>
                  </a:lnTo>
                  <a:lnTo>
                    <a:pt x="254" y="34"/>
                  </a:lnTo>
                  <a:lnTo>
                    <a:pt x="257" y="37"/>
                  </a:lnTo>
                  <a:lnTo>
                    <a:pt x="259" y="41"/>
                  </a:lnTo>
                  <a:lnTo>
                    <a:pt x="262" y="44"/>
                  </a:lnTo>
                  <a:lnTo>
                    <a:pt x="263" y="48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71" y="58"/>
                  </a:lnTo>
                  <a:lnTo>
                    <a:pt x="274" y="62"/>
                  </a:lnTo>
                  <a:lnTo>
                    <a:pt x="276" y="65"/>
                  </a:lnTo>
                  <a:lnTo>
                    <a:pt x="279" y="69"/>
                  </a:lnTo>
                  <a:lnTo>
                    <a:pt x="281" y="73"/>
                  </a:lnTo>
                  <a:lnTo>
                    <a:pt x="284" y="76"/>
                  </a:lnTo>
                  <a:lnTo>
                    <a:pt x="287" y="79"/>
                  </a:lnTo>
                  <a:lnTo>
                    <a:pt x="289" y="83"/>
                  </a:lnTo>
                  <a:lnTo>
                    <a:pt x="292" y="87"/>
                  </a:lnTo>
                  <a:lnTo>
                    <a:pt x="295" y="90"/>
                  </a:lnTo>
                  <a:lnTo>
                    <a:pt x="297" y="93"/>
                  </a:lnTo>
                  <a:lnTo>
                    <a:pt x="300" y="96"/>
                  </a:lnTo>
                  <a:lnTo>
                    <a:pt x="302" y="100"/>
                  </a:lnTo>
                  <a:lnTo>
                    <a:pt x="305" y="103"/>
                  </a:lnTo>
                  <a:lnTo>
                    <a:pt x="308" y="107"/>
                  </a:lnTo>
                  <a:lnTo>
                    <a:pt x="310" y="109"/>
                  </a:lnTo>
                  <a:lnTo>
                    <a:pt x="313" y="112"/>
                  </a:lnTo>
                  <a:lnTo>
                    <a:pt x="316" y="114"/>
                  </a:lnTo>
                  <a:lnTo>
                    <a:pt x="318" y="117"/>
                  </a:lnTo>
                  <a:lnTo>
                    <a:pt x="319" y="121"/>
                  </a:lnTo>
                  <a:lnTo>
                    <a:pt x="322" y="122"/>
                  </a:lnTo>
                  <a:lnTo>
                    <a:pt x="325" y="125"/>
                  </a:lnTo>
                  <a:lnTo>
                    <a:pt x="327" y="128"/>
                  </a:lnTo>
                  <a:lnTo>
                    <a:pt x="330" y="130"/>
                  </a:lnTo>
                  <a:lnTo>
                    <a:pt x="333" y="133"/>
                  </a:lnTo>
                  <a:lnTo>
                    <a:pt x="335" y="134"/>
                  </a:lnTo>
                  <a:lnTo>
                    <a:pt x="338" y="137"/>
                  </a:lnTo>
                  <a:lnTo>
                    <a:pt x="340" y="138"/>
                  </a:lnTo>
                  <a:lnTo>
                    <a:pt x="343" y="141"/>
                  </a:lnTo>
                  <a:lnTo>
                    <a:pt x="346" y="142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47"/>
                  </a:lnTo>
                  <a:lnTo>
                    <a:pt x="356" y="149"/>
                  </a:lnTo>
                  <a:lnTo>
                    <a:pt x="359" y="150"/>
                  </a:lnTo>
                  <a:lnTo>
                    <a:pt x="361" y="151"/>
                  </a:lnTo>
                  <a:lnTo>
                    <a:pt x="364" y="152"/>
                  </a:lnTo>
                  <a:lnTo>
                    <a:pt x="367" y="154"/>
                  </a:lnTo>
                  <a:lnTo>
                    <a:pt x="369" y="155"/>
                  </a:lnTo>
                  <a:lnTo>
                    <a:pt x="372" y="155"/>
                  </a:lnTo>
                  <a:lnTo>
                    <a:pt x="375" y="156"/>
                  </a:lnTo>
                  <a:lnTo>
                    <a:pt x="376" y="158"/>
                  </a:lnTo>
                  <a:lnTo>
                    <a:pt x="378" y="158"/>
                  </a:lnTo>
                  <a:lnTo>
                    <a:pt x="381" y="159"/>
                  </a:lnTo>
                  <a:lnTo>
                    <a:pt x="384" y="159"/>
                  </a:lnTo>
                  <a:lnTo>
                    <a:pt x="386" y="160"/>
                  </a:lnTo>
                  <a:lnTo>
                    <a:pt x="389" y="160"/>
                  </a:lnTo>
                  <a:lnTo>
                    <a:pt x="392" y="162"/>
                  </a:lnTo>
                  <a:lnTo>
                    <a:pt x="394" y="162"/>
                  </a:lnTo>
                  <a:lnTo>
                    <a:pt x="397" y="163"/>
                  </a:lnTo>
                  <a:lnTo>
                    <a:pt x="399" y="163"/>
                  </a:lnTo>
                  <a:lnTo>
                    <a:pt x="402" y="163"/>
                  </a:lnTo>
                  <a:lnTo>
                    <a:pt x="405" y="164"/>
                  </a:lnTo>
                  <a:lnTo>
                    <a:pt x="407" y="164"/>
                  </a:lnTo>
                  <a:lnTo>
                    <a:pt x="410" y="164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auto">
            <a:xfrm>
              <a:off x="565" y="2264"/>
              <a:ext cx="599" cy="1058"/>
            </a:xfrm>
            <a:custGeom>
              <a:avLst/>
              <a:gdLst>
                <a:gd name="T0" fmla="*/ 0 w 1196"/>
                <a:gd name="T1" fmla="*/ 0 h 2116"/>
                <a:gd name="T2" fmla="*/ 26 w 1196"/>
                <a:gd name="T3" fmla="*/ 13 h 2116"/>
                <a:gd name="T4" fmla="*/ 51 w 1196"/>
                <a:gd name="T5" fmla="*/ 26 h 2116"/>
                <a:gd name="T6" fmla="*/ 77 w 1196"/>
                <a:gd name="T7" fmla="*/ 41 h 2116"/>
                <a:gd name="T8" fmla="*/ 102 w 1196"/>
                <a:gd name="T9" fmla="*/ 54 h 2116"/>
                <a:gd name="T10" fmla="*/ 128 w 1196"/>
                <a:gd name="T11" fmla="*/ 68 h 2116"/>
                <a:gd name="T12" fmla="*/ 153 w 1196"/>
                <a:gd name="T13" fmla="*/ 83 h 2116"/>
                <a:gd name="T14" fmla="*/ 179 w 1196"/>
                <a:gd name="T15" fmla="*/ 96 h 2116"/>
                <a:gd name="T16" fmla="*/ 204 w 1196"/>
                <a:gd name="T17" fmla="*/ 110 h 2116"/>
                <a:gd name="T18" fmla="*/ 230 w 1196"/>
                <a:gd name="T19" fmla="*/ 125 h 2116"/>
                <a:gd name="T20" fmla="*/ 256 w 1196"/>
                <a:gd name="T21" fmla="*/ 139 h 2116"/>
                <a:gd name="T22" fmla="*/ 281 w 1196"/>
                <a:gd name="T23" fmla="*/ 153 h 2116"/>
                <a:gd name="T24" fmla="*/ 308 w 1196"/>
                <a:gd name="T25" fmla="*/ 169 h 2116"/>
                <a:gd name="T26" fmla="*/ 333 w 1196"/>
                <a:gd name="T27" fmla="*/ 184 h 2116"/>
                <a:gd name="T28" fmla="*/ 359 w 1196"/>
                <a:gd name="T29" fmla="*/ 199 h 2116"/>
                <a:gd name="T30" fmla="*/ 384 w 1196"/>
                <a:gd name="T31" fmla="*/ 215 h 2116"/>
                <a:gd name="T32" fmla="*/ 410 w 1196"/>
                <a:gd name="T33" fmla="*/ 231 h 2116"/>
                <a:gd name="T34" fmla="*/ 435 w 1196"/>
                <a:gd name="T35" fmla="*/ 246 h 2116"/>
                <a:gd name="T36" fmla="*/ 461 w 1196"/>
                <a:gd name="T37" fmla="*/ 263 h 2116"/>
                <a:gd name="T38" fmla="*/ 486 w 1196"/>
                <a:gd name="T39" fmla="*/ 279 h 2116"/>
                <a:gd name="T40" fmla="*/ 512 w 1196"/>
                <a:gd name="T41" fmla="*/ 296 h 2116"/>
                <a:gd name="T42" fmla="*/ 538 w 1196"/>
                <a:gd name="T43" fmla="*/ 315 h 2116"/>
                <a:gd name="T44" fmla="*/ 563 w 1196"/>
                <a:gd name="T45" fmla="*/ 333 h 2116"/>
                <a:gd name="T46" fmla="*/ 589 w 1196"/>
                <a:gd name="T47" fmla="*/ 351 h 2116"/>
                <a:gd name="T48" fmla="*/ 614 w 1196"/>
                <a:gd name="T49" fmla="*/ 370 h 2116"/>
                <a:gd name="T50" fmla="*/ 641 w 1196"/>
                <a:gd name="T51" fmla="*/ 389 h 2116"/>
                <a:gd name="T52" fmla="*/ 665 w 1196"/>
                <a:gd name="T53" fmla="*/ 410 h 2116"/>
                <a:gd name="T54" fmla="*/ 692 w 1196"/>
                <a:gd name="T55" fmla="*/ 431 h 2116"/>
                <a:gd name="T56" fmla="*/ 717 w 1196"/>
                <a:gd name="T57" fmla="*/ 454 h 2116"/>
                <a:gd name="T58" fmla="*/ 743 w 1196"/>
                <a:gd name="T59" fmla="*/ 477 h 2116"/>
                <a:gd name="T60" fmla="*/ 769 w 1196"/>
                <a:gd name="T61" fmla="*/ 501 h 2116"/>
                <a:gd name="T62" fmla="*/ 794 w 1196"/>
                <a:gd name="T63" fmla="*/ 527 h 2116"/>
                <a:gd name="T64" fmla="*/ 820 w 1196"/>
                <a:gd name="T65" fmla="*/ 554 h 2116"/>
                <a:gd name="T66" fmla="*/ 845 w 1196"/>
                <a:gd name="T67" fmla="*/ 583 h 2116"/>
                <a:gd name="T68" fmla="*/ 871 w 1196"/>
                <a:gd name="T69" fmla="*/ 615 h 2116"/>
                <a:gd name="T70" fmla="*/ 896 w 1196"/>
                <a:gd name="T71" fmla="*/ 649 h 2116"/>
                <a:gd name="T72" fmla="*/ 922 w 1196"/>
                <a:gd name="T73" fmla="*/ 687 h 2116"/>
                <a:gd name="T74" fmla="*/ 947 w 1196"/>
                <a:gd name="T75" fmla="*/ 729 h 2116"/>
                <a:gd name="T76" fmla="*/ 973 w 1196"/>
                <a:gd name="T77" fmla="*/ 776 h 2116"/>
                <a:gd name="T78" fmla="*/ 998 w 1196"/>
                <a:gd name="T79" fmla="*/ 828 h 2116"/>
                <a:gd name="T80" fmla="*/ 1025 w 1196"/>
                <a:gd name="T81" fmla="*/ 891 h 2116"/>
                <a:gd name="T82" fmla="*/ 1051 w 1196"/>
                <a:gd name="T83" fmla="*/ 963 h 2116"/>
                <a:gd name="T84" fmla="*/ 1076 w 1196"/>
                <a:gd name="T85" fmla="*/ 1053 h 2116"/>
                <a:gd name="T86" fmla="*/ 1102 w 1196"/>
                <a:gd name="T87" fmla="*/ 1163 h 2116"/>
                <a:gd name="T88" fmla="*/ 1127 w 1196"/>
                <a:gd name="T89" fmla="*/ 1307 h 2116"/>
                <a:gd name="T90" fmla="*/ 1153 w 1196"/>
                <a:gd name="T91" fmla="*/ 1504 h 2116"/>
                <a:gd name="T92" fmla="*/ 1178 w 1196"/>
                <a:gd name="T93" fmla="*/ 1793 h 2116"/>
                <a:gd name="T94" fmla="*/ 1196 w 1196"/>
                <a:gd name="T9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6" h="2116">
                  <a:moveTo>
                    <a:pt x="0" y="0"/>
                  </a:moveTo>
                  <a:lnTo>
                    <a:pt x="26" y="13"/>
                  </a:lnTo>
                  <a:lnTo>
                    <a:pt x="51" y="26"/>
                  </a:lnTo>
                  <a:lnTo>
                    <a:pt x="77" y="41"/>
                  </a:lnTo>
                  <a:lnTo>
                    <a:pt x="102" y="54"/>
                  </a:lnTo>
                  <a:lnTo>
                    <a:pt x="128" y="68"/>
                  </a:lnTo>
                  <a:lnTo>
                    <a:pt x="153" y="83"/>
                  </a:lnTo>
                  <a:lnTo>
                    <a:pt x="179" y="96"/>
                  </a:lnTo>
                  <a:lnTo>
                    <a:pt x="204" y="110"/>
                  </a:lnTo>
                  <a:lnTo>
                    <a:pt x="230" y="125"/>
                  </a:lnTo>
                  <a:lnTo>
                    <a:pt x="256" y="139"/>
                  </a:lnTo>
                  <a:lnTo>
                    <a:pt x="281" y="153"/>
                  </a:lnTo>
                  <a:lnTo>
                    <a:pt x="308" y="169"/>
                  </a:lnTo>
                  <a:lnTo>
                    <a:pt x="333" y="184"/>
                  </a:lnTo>
                  <a:lnTo>
                    <a:pt x="359" y="199"/>
                  </a:lnTo>
                  <a:lnTo>
                    <a:pt x="384" y="215"/>
                  </a:lnTo>
                  <a:lnTo>
                    <a:pt x="410" y="231"/>
                  </a:lnTo>
                  <a:lnTo>
                    <a:pt x="435" y="246"/>
                  </a:lnTo>
                  <a:lnTo>
                    <a:pt x="461" y="263"/>
                  </a:lnTo>
                  <a:lnTo>
                    <a:pt x="486" y="279"/>
                  </a:lnTo>
                  <a:lnTo>
                    <a:pt x="512" y="296"/>
                  </a:lnTo>
                  <a:lnTo>
                    <a:pt x="538" y="315"/>
                  </a:lnTo>
                  <a:lnTo>
                    <a:pt x="563" y="333"/>
                  </a:lnTo>
                  <a:lnTo>
                    <a:pt x="589" y="351"/>
                  </a:lnTo>
                  <a:lnTo>
                    <a:pt x="614" y="370"/>
                  </a:lnTo>
                  <a:lnTo>
                    <a:pt x="641" y="389"/>
                  </a:lnTo>
                  <a:lnTo>
                    <a:pt x="665" y="410"/>
                  </a:lnTo>
                  <a:lnTo>
                    <a:pt x="692" y="431"/>
                  </a:lnTo>
                  <a:lnTo>
                    <a:pt x="717" y="454"/>
                  </a:lnTo>
                  <a:lnTo>
                    <a:pt x="743" y="477"/>
                  </a:lnTo>
                  <a:lnTo>
                    <a:pt x="769" y="501"/>
                  </a:lnTo>
                  <a:lnTo>
                    <a:pt x="794" y="527"/>
                  </a:lnTo>
                  <a:lnTo>
                    <a:pt x="820" y="554"/>
                  </a:lnTo>
                  <a:lnTo>
                    <a:pt x="845" y="583"/>
                  </a:lnTo>
                  <a:lnTo>
                    <a:pt x="871" y="615"/>
                  </a:lnTo>
                  <a:lnTo>
                    <a:pt x="896" y="649"/>
                  </a:lnTo>
                  <a:lnTo>
                    <a:pt x="922" y="687"/>
                  </a:lnTo>
                  <a:lnTo>
                    <a:pt x="947" y="729"/>
                  </a:lnTo>
                  <a:lnTo>
                    <a:pt x="973" y="776"/>
                  </a:lnTo>
                  <a:lnTo>
                    <a:pt x="998" y="828"/>
                  </a:lnTo>
                  <a:lnTo>
                    <a:pt x="1025" y="891"/>
                  </a:lnTo>
                  <a:lnTo>
                    <a:pt x="1051" y="963"/>
                  </a:lnTo>
                  <a:lnTo>
                    <a:pt x="1076" y="1053"/>
                  </a:lnTo>
                  <a:lnTo>
                    <a:pt x="1102" y="1163"/>
                  </a:lnTo>
                  <a:lnTo>
                    <a:pt x="1127" y="1307"/>
                  </a:lnTo>
                  <a:lnTo>
                    <a:pt x="1153" y="1504"/>
                  </a:lnTo>
                  <a:lnTo>
                    <a:pt x="1178" y="1793"/>
                  </a:lnTo>
                  <a:lnTo>
                    <a:pt x="1196" y="2116"/>
                  </a:lnTo>
                </a:path>
              </a:pathLst>
            </a:cu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auto">
            <a:xfrm>
              <a:off x="1251" y="2736"/>
              <a:ext cx="595" cy="586"/>
            </a:xfrm>
            <a:custGeom>
              <a:avLst/>
              <a:gdLst>
                <a:gd name="T0" fmla="*/ 13 w 1191"/>
                <a:gd name="T1" fmla="*/ 938 h 1172"/>
                <a:gd name="T2" fmla="*/ 38 w 1191"/>
                <a:gd name="T3" fmla="*/ 671 h 1172"/>
                <a:gd name="T4" fmla="*/ 64 w 1191"/>
                <a:gd name="T5" fmla="*/ 497 h 1172"/>
                <a:gd name="T6" fmla="*/ 89 w 1191"/>
                <a:gd name="T7" fmla="*/ 375 h 1172"/>
                <a:gd name="T8" fmla="*/ 115 w 1191"/>
                <a:gd name="T9" fmla="*/ 287 h 1172"/>
                <a:gd name="T10" fmla="*/ 140 w 1191"/>
                <a:gd name="T11" fmla="*/ 220 h 1172"/>
                <a:gd name="T12" fmla="*/ 166 w 1191"/>
                <a:gd name="T13" fmla="*/ 169 h 1172"/>
                <a:gd name="T14" fmla="*/ 192 w 1191"/>
                <a:gd name="T15" fmla="*/ 130 h 1172"/>
                <a:gd name="T16" fmla="*/ 217 w 1191"/>
                <a:gd name="T17" fmla="*/ 99 h 1172"/>
                <a:gd name="T18" fmla="*/ 243 w 1191"/>
                <a:gd name="T19" fmla="*/ 75 h 1172"/>
                <a:gd name="T20" fmla="*/ 268 w 1191"/>
                <a:gd name="T21" fmla="*/ 55 h 1172"/>
                <a:gd name="T22" fmla="*/ 294 w 1191"/>
                <a:gd name="T23" fmla="*/ 39 h 1172"/>
                <a:gd name="T24" fmla="*/ 319 w 1191"/>
                <a:gd name="T25" fmla="*/ 27 h 1172"/>
                <a:gd name="T26" fmla="*/ 346 w 1191"/>
                <a:gd name="T27" fmla="*/ 18 h 1172"/>
                <a:gd name="T28" fmla="*/ 371 w 1191"/>
                <a:gd name="T29" fmla="*/ 12 h 1172"/>
                <a:gd name="T30" fmla="*/ 397 w 1191"/>
                <a:gd name="T31" fmla="*/ 6 h 1172"/>
                <a:gd name="T32" fmla="*/ 423 w 1191"/>
                <a:gd name="T33" fmla="*/ 2 h 1172"/>
                <a:gd name="T34" fmla="*/ 448 w 1191"/>
                <a:gd name="T35" fmla="*/ 0 h 1172"/>
                <a:gd name="T36" fmla="*/ 474 w 1191"/>
                <a:gd name="T37" fmla="*/ 0 h 1172"/>
                <a:gd name="T38" fmla="*/ 499 w 1191"/>
                <a:gd name="T39" fmla="*/ 0 h 1172"/>
                <a:gd name="T40" fmla="*/ 525 w 1191"/>
                <a:gd name="T41" fmla="*/ 1 h 1172"/>
                <a:gd name="T42" fmla="*/ 550 w 1191"/>
                <a:gd name="T43" fmla="*/ 2 h 1172"/>
                <a:gd name="T44" fmla="*/ 576 w 1191"/>
                <a:gd name="T45" fmla="*/ 5 h 1172"/>
                <a:gd name="T46" fmla="*/ 601 w 1191"/>
                <a:gd name="T47" fmla="*/ 8 h 1172"/>
                <a:gd name="T48" fmla="*/ 627 w 1191"/>
                <a:gd name="T49" fmla="*/ 12 h 1172"/>
                <a:gd name="T50" fmla="*/ 652 w 1191"/>
                <a:gd name="T51" fmla="*/ 17 h 1172"/>
                <a:gd name="T52" fmla="*/ 679 w 1191"/>
                <a:gd name="T53" fmla="*/ 21 h 1172"/>
                <a:gd name="T54" fmla="*/ 705 w 1191"/>
                <a:gd name="T55" fmla="*/ 26 h 1172"/>
                <a:gd name="T56" fmla="*/ 730 w 1191"/>
                <a:gd name="T57" fmla="*/ 31 h 1172"/>
                <a:gd name="T58" fmla="*/ 756 w 1191"/>
                <a:gd name="T59" fmla="*/ 38 h 1172"/>
                <a:gd name="T60" fmla="*/ 781 w 1191"/>
                <a:gd name="T61" fmla="*/ 44 h 1172"/>
                <a:gd name="T62" fmla="*/ 807 w 1191"/>
                <a:gd name="T63" fmla="*/ 50 h 1172"/>
                <a:gd name="T64" fmla="*/ 832 w 1191"/>
                <a:gd name="T65" fmla="*/ 57 h 1172"/>
                <a:gd name="T66" fmla="*/ 858 w 1191"/>
                <a:gd name="T67" fmla="*/ 64 h 1172"/>
                <a:gd name="T68" fmla="*/ 883 w 1191"/>
                <a:gd name="T69" fmla="*/ 71 h 1172"/>
                <a:gd name="T70" fmla="*/ 909 w 1191"/>
                <a:gd name="T71" fmla="*/ 78 h 1172"/>
                <a:gd name="T72" fmla="*/ 935 w 1191"/>
                <a:gd name="T73" fmla="*/ 86 h 1172"/>
                <a:gd name="T74" fmla="*/ 960 w 1191"/>
                <a:gd name="T75" fmla="*/ 94 h 1172"/>
                <a:gd name="T76" fmla="*/ 987 w 1191"/>
                <a:gd name="T77" fmla="*/ 102 h 1172"/>
                <a:gd name="T78" fmla="*/ 1011 w 1191"/>
                <a:gd name="T79" fmla="*/ 110 h 1172"/>
                <a:gd name="T80" fmla="*/ 1038 w 1191"/>
                <a:gd name="T81" fmla="*/ 118 h 1172"/>
                <a:gd name="T82" fmla="*/ 1063 w 1191"/>
                <a:gd name="T83" fmla="*/ 126 h 1172"/>
                <a:gd name="T84" fmla="*/ 1089 w 1191"/>
                <a:gd name="T85" fmla="*/ 135 h 1172"/>
                <a:gd name="T86" fmla="*/ 1114 w 1191"/>
                <a:gd name="T87" fmla="*/ 143 h 1172"/>
                <a:gd name="T88" fmla="*/ 1140 w 1191"/>
                <a:gd name="T89" fmla="*/ 152 h 1172"/>
                <a:gd name="T90" fmla="*/ 1165 w 1191"/>
                <a:gd name="T91" fmla="*/ 161 h 1172"/>
                <a:gd name="T92" fmla="*/ 1191 w 1191"/>
                <a:gd name="T93" fmla="*/ 1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1" h="1172">
                  <a:moveTo>
                    <a:pt x="0" y="1172"/>
                  </a:moveTo>
                  <a:lnTo>
                    <a:pt x="13" y="938"/>
                  </a:lnTo>
                  <a:lnTo>
                    <a:pt x="38" y="671"/>
                  </a:lnTo>
                  <a:lnTo>
                    <a:pt x="38" y="671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115" y="287"/>
                  </a:lnTo>
                  <a:lnTo>
                    <a:pt x="115" y="287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66" y="169"/>
                  </a:lnTo>
                  <a:lnTo>
                    <a:pt x="166" y="169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68" y="55"/>
                  </a:lnTo>
                  <a:lnTo>
                    <a:pt x="268" y="55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319" y="27"/>
                  </a:lnTo>
                  <a:lnTo>
                    <a:pt x="319" y="27"/>
                  </a:lnTo>
                  <a:lnTo>
                    <a:pt x="346" y="18"/>
                  </a:lnTo>
                  <a:lnTo>
                    <a:pt x="346" y="18"/>
                  </a:lnTo>
                  <a:lnTo>
                    <a:pt x="371" y="12"/>
                  </a:lnTo>
                  <a:lnTo>
                    <a:pt x="371" y="12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525" y="1"/>
                  </a:lnTo>
                  <a:lnTo>
                    <a:pt x="525" y="1"/>
                  </a:lnTo>
                  <a:lnTo>
                    <a:pt x="550" y="2"/>
                  </a:lnTo>
                  <a:lnTo>
                    <a:pt x="550" y="2"/>
                  </a:lnTo>
                  <a:lnTo>
                    <a:pt x="576" y="5"/>
                  </a:lnTo>
                  <a:lnTo>
                    <a:pt x="576" y="5"/>
                  </a:lnTo>
                  <a:lnTo>
                    <a:pt x="601" y="8"/>
                  </a:lnTo>
                  <a:lnTo>
                    <a:pt x="601" y="8"/>
                  </a:lnTo>
                  <a:lnTo>
                    <a:pt x="627" y="12"/>
                  </a:lnTo>
                  <a:lnTo>
                    <a:pt x="627" y="12"/>
                  </a:lnTo>
                  <a:lnTo>
                    <a:pt x="652" y="17"/>
                  </a:lnTo>
                  <a:lnTo>
                    <a:pt x="652" y="17"/>
                  </a:lnTo>
                  <a:lnTo>
                    <a:pt x="679" y="21"/>
                  </a:lnTo>
                  <a:lnTo>
                    <a:pt x="679" y="21"/>
                  </a:lnTo>
                  <a:lnTo>
                    <a:pt x="705" y="26"/>
                  </a:lnTo>
                  <a:lnTo>
                    <a:pt x="705" y="26"/>
                  </a:lnTo>
                  <a:lnTo>
                    <a:pt x="730" y="31"/>
                  </a:lnTo>
                  <a:lnTo>
                    <a:pt x="730" y="31"/>
                  </a:lnTo>
                  <a:lnTo>
                    <a:pt x="756" y="38"/>
                  </a:lnTo>
                  <a:lnTo>
                    <a:pt x="756" y="38"/>
                  </a:lnTo>
                  <a:lnTo>
                    <a:pt x="781" y="44"/>
                  </a:lnTo>
                  <a:lnTo>
                    <a:pt x="781" y="44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32" y="57"/>
                  </a:lnTo>
                  <a:lnTo>
                    <a:pt x="832" y="57"/>
                  </a:lnTo>
                  <a:lnTo>
                    <a:pt x="858" y="64"/>
                  </a:lnTo>
                  <a:lnTo>
                    <a:pt x="858" y="64"/>
                  </a:lnTo>
                  <a:lnTo>
                    <a:pt x="883" y="71"/>
                  </a:lnTo>
                  <a:lnTo>
                    <a:pt x="883" y="71"/>
                  </a:lnTo>
                  <a:lnTo>
                    <a:pt x="909" y="78"/>
                  </a:lnTo>
                  <a:lnTo>
                    <a:pt x="909" y="78"/>
                  </a:lnTo>
                  <a:lnTo>
                    <a:pt x="935" y="86"/>
                  </a:lnTo>
                  <a:lnTo>
                    <a:pt x="935" y="86"/>
                  </a:lnTo>
                  <a:lnTo>
                    <a:pt x="960" y="94"/>
                  </a:lnTo>
                  <a:lnTo>
                    <a:pt x="960" y="94"/>
                  </a:lnTo>
                  <a:lnTo>
                    <a:pt x="987" y="102"/>
                  </a:lnTo>
                  <a:lnTo>
                    <a:pt x="987" y="102"/>
                  </a:lnTo>
                  <a:lnTo>
                    <a:pt x="1011" y="110"/>
                  </a:lnTo>
                  <a:lnTo>
                    <a:pt x="1011" y="110"/>
                  </a:lnTo>
                  <a:lnTo>
                    <a:pt x="1038" y="118"/>
                  </a:lnTo>
                  <a:lnTo>
                    <a:pt x="1038" y="118"/>
                  </a:lnTo>
                  <a:lnTo>
                    <a:pt x="1063" y="126"/>
                  </a:lnTo>
                  <a:lnTo>
                    <a:pt x="1063" y="126"/>
                  </a:lnTo>
                  <a:lnTo>
                    <a:pt x="1089" y="135"/>
                  </a:lnTo>
                  <a:lnTo>
                    <a:pt x="1089" y="135"/>
                  </a:lnTo>
                  <a:lnTo>
                    <a:pt x="1114" y="143"/>
                  </a:lnTo>
                  <a:lnTo>
                    <a:pt x="1114" y="143"/>
                  </a:lnTo>
                  <a:lnTo>
                    <a:pt x="1140" y="152"/>
                  </a:lnTo>
                  <a:lnTo>
                    <a:pt x="1140" y="152"/>
                  </a:lnTo>
                  <a:lnTo>
                    <a:pt x="1165" y="161"/>
                  </a:lnTo>
                  <a:lnTo>
                    <a:pt x="1165" y="161"/>
                  </a:lnTo>
                  <a:lnTo>
                    <a:pt x="1191" y="169"/>
                  </a:lnTo>
                  <a:lnTo>
                    <a:pt x="1191" y="169"/>
                  </a:lnTo>
                </a:path>
              </a:pathLst>
            </a:cu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auto">
            <a:xfrm>
              <a:off x="565" y="2208"/>
              <a:ext cx="1281" cy="557"/>
            </a:xfrm>
            <a:custGeom>
              <a:avLst/>
              <a:gdLst>
                <a:gd name="T0" fmla="*/ 26 w 2562"/>
                <a:gd name="T1" fmla="*/ 10 h 1114"/>
                <a:gd name="T2" fmla="*/ 77 w 2562"/>
                <a:gd name="T3" fmla="*/ 32 h 1114"/>
                <a:gd name="T4" fmla="*/ 128 w 2562"/>
                <a:gd name="T5" fmla="*/ 55 h 1114"/>
                <a:gd name="T6" fmla="*/ 179 w 2562"/>
                <a:gd name="T7" fmla="*/ 77 h 1114"/>
                <a:gd name="T8" fmla="*/ 230 w 2562"/>
                <a:gd name="T9" fmla="*/ 99 h 1114"/>
                <a:gd name="T10" fmla="*/ 281 w 2562"/>
                <a:gd name="T11" fmla="*/ 121 h 1114"/>
                <a:gd name="T12" fmla="*/ 333 w 2562"/>
                <a:gd name="T13" fmla="*/ 144 h 1114"/>
                <a:gd name="T14" fmla="*/ 384 w 2562"/>
                <a:gd name="T15" fmla="*/ 166 h 1114"/>
                <a:gd name="T16" fmla="*/ 435 w 2562"/>
                <a:gd name="T17" fmla="*/ 188 h 1114"/>
                <a:gd name="T18" fmla="*/ 486 w 2562"/>
                <a:gd name="T19" fmla="*/ 211 h 1114"/>
                <a:gd name="T20" fmla="*/ 538 w 2562"/>
                <a:gd name="T21" fmla="*/ 233 h 1114"/>
                <a:gd name="T22" fmla="*/ 589 w 2562"/>
                <a:gd name="T23" fmla="*/ 255 h 1114"/>
                <a:gd name="T24" fmla="*/ 641 w 2562"/>
                <a:gd name="T25" fmla="*/ 277 h 1114"/>
                <a:gd name="T26" fmla="*/ 692 w 2562"/>
                <a:gd name="T27" fmla="*/ 300 h 1114"/>
                <a:gd name="T28" fmla="*/ 743 w 2562"/>
                <a:gd name="T29" fmla="*/ 322 h 1114"/>
                <a:gd name="T30" fmla="*/ 794 w 2562"/>
                <a:gd name="T31" fmla="*/ 344 h 1114"/>
                <a:gd name="T32" fmla="*/ 845 w 2562"/>
                <a:gd name="T33" fmla="*/ 367 h 1114"/>
                <a:gd name="T34" fmla="*/ 896 w 2562"/>
                <a:gd name="T35" fmla="*/ 389 h 1114"/>
                <a:gd name="T36" fmla="*/ 947 w 2562"/>
                <a:gd name="T37" fmla="*/ 411 h 1114"/>
                <a:gd name="T38" fmla="*/ 998 w 2562"/>
                <a:gd name="T39" fmla="*/ 433 h 1114"/>
                <a:gd name="T40" fmla="*/ 1051 w 2562"/>
                <a:gd name="T41" fmla="*/ 456 h 1114"/>
                <a:gd name="T42" fmla="*/ 1102 w 2562"/>
                <a:gd name="T43" fmla="*/ 478 h 1114"/>
                <a:gd name="T44" fmla="*/ 1153 w 2562"/>
                <a:gd name="T45" fmla="*/ 500 h 1114"/>
                <a:gd name="T46" fmla="*/ 1204 w 2562"/>
                <a:gd name="T47" fmla="*/ 523 h 1114"/>
                <a:gd name="T48" fmla="*/ 1255 w 2562"/>
                <a:gd name="T49" fmla="*/ 545 h 1114"/>
                <a:gd name="T50" fmla="*/ 1306 w 2562"/>
                <a:gd name="T51" fmla="*/ 567 h 1114"/>
                <a:gd name="T52" fmla="*/ 1357 w 2562"/>
                <a:gd name="T53" fmla="*/ 589 h 1114"/>
                <a:gd name="T54" fmla="*/ 1409 w 2562"/>
                <a:gd name="T55" fmla="*/ 612 h 1114"/>
                <a:gd name="T56" fmla="*/ 1460 w 2562"/>
                <a:gd name="T57" fmla="*/ 634 h 1114"/>
                <a:gd name="T58" fmla="*/ 1511 w 2562"/>
                <a:gd name="T59" fmla="*/ 656 h 1114"/>
                <a:gd name="T60" fmla="*/ 1563 w 2562"/>
                <a:gd name="T61" fmla="*/ 679 h 1114"/>
                <a:gd name="T62" fmla="*/ 1614 w 2562"/>
                <a:gd name="T63" fmla="*/ 701 h 1114"/>
                <a:gd name="T64" fmla="*/ 1665 w 2562"/>
                <a:gd name="T65" fmla="*/ 723 h 1114"/>
                <a:gd name="T66" fmla="*/ 1717 w 2562"/>
                <a:gd name="T67" fmla="*/ 745 h 1114"/>
                <a:gd name="T68" fmla="*/ 1768 w 2562"/>
                <a:gd name="T69" fmla="*/ 768 h 1114"/>
                <a:gd name="T70" fmla="*/ 1819 w 2562"/>
                <a:gd name="T71" fmla="*/ 790 h 1114"/>
                <a:gd name="T72" fmla="*/ 1870 w 2562"/>
                <a:gd name="T73" fmla="*/ 812 h 1114"/>
                <a:gd name="T74" fmla="*/ 1921 w 2562"/>
                <a:gd name="T75" fmla="*/ 835 h 1114"/>
                <a:gd name="T76" fmla="*/ 1972 w 2562"/>
                <a:gd name="T77" fmla="*/ 857 h 1114"/>
                <a:gd name="T78" fmla="*/ 2023 w 2562"/>
                <a:gd name="T79" fmla="*/ 879 h 1114"/>
                <a:gd name="T80" fmla="*/ 2076 w 2562"/>
                <a:gd name="T81" fmla="*/ 901 h 1114"/>
                <a:gd name="T82" fmla="*/ 2127 w 2562"/>
                <a:gd name="T83" fmla="*/ 924 h 1114"/>
                <a:gd name="T84" fmla="*/ 2178 w 2562"/>
                <a:gd name="T85" fmla="*/ 946 h 1114"/>
                <a:gd name="T86" fmla="*/ 2229 w 2562"/>
                <a:gd name="T87" fmla="*/ 968 h 1114"/>
                <a:gd name="T88" fmla="*/ 2280 w 2562"/>
                <a:gd name="T89" fmla="*/ 991 h 1114"/>
                <a:gd name="T90" fmla="*/ 2331 w 2562"/>
                <a:gd name="T91" fmla="*/ 1013 h 1114"/>
                <a:gd name="T92" fmla="*/ 2382 w 2562"/>
                <a:gd name="T93" fmla="*/ 1035 h 1114"/>
                <a:gd name="T94" fmla="*/ 2434 w 2562"/>
                <a:gd name="T95" fmla="*/ 1057 h 1114"/>
                <a:gd name="T96" fmla="*/ 2485 w 2562"/>
                <a:gd name="T97" fmla="*/ 1080 h 1114"/>
                <a:gd name="T98" fmla="*/ 2536 w 2562"/>
                <a:gd name="T99" fmla="*/ 110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2" h="1114">
                  <a:moveTo>
                    <a:pt x="0" y="0"/>
                  </a:moveTo>
                  <a:lnTo>
                    <a:pt x="26" y="10"/>
                  </a:lnTo>
                  <a:lnTo>
                    <a:pt x="51" y="22"/>
                  </a:lnTo>
                  <a:lnTo>
                    <a:pt x="77" y="32"/>
                  </a:lnTo>
                  <a:lnTo>
                    <a:pt x="102" y="44"/>
                  </a:lnTo>
                  <a:lnTo>
                    <a:pt x="128" y="55"/>
                  </a:lnTo>
                  <a:lnTo>
                    <a:pt x="153" y="66"/>
                  </a:lnTo>
                  <a:lnTo>
                    <a:pt x="179" y="77"/>
                  </a:lnTo>
                  <a:lnTo>
                    <a:pt x="204" y="89"/>
                  </a:lnTo>
                  <a:lnTo>
                    <a:pt x="230" y="99"/>
                  </a:lnTo>
                  <a:lnTo>
                    <a:pt x="256" y="111"/>
                  </a:lnTo>
                  <a:lnTo>
                    <a:pt x="281" y="121"/>
                  </a:lnTo>
                  <a:lnTo>
                    <a:pt x="308" y="133"/>
                  </a:lnTo>
                  <a:lnTo>
                    <a:pt x="333" y="144"/>
                  </a:lnTo>
                  <a:lnTo>
                    <a:pt x="359" y="156"/>
                  </a:lnTo>
                  <a:lnTo>
                    <a:pt x="384" y="166"/>
                  </a:lnTo>
                  <a:lnTo>
                    <a:pt x="410" y="178"/>
                  </a:lnTo>
                  <a:lnTo>
                    <a:pt x="435" y="188"/>
                  </a:lnTo>
                  <a:lnTo>
                    <a:pt x="461" y="200"/>
                  </a:lnTo>
                  <a:lnTo>
                    <a:pt x="486" y="211"/>
                  </a:lnTo>
                  <a:lnTo>
                    <a:pt x="512" y="222"/>
                  </a:lnTo>
                  <a:lnTo>
                    <a:pt x="538" y="233"/>
                  </a:lnTo>
                  <a:lnTo>
                    <a:pt x="563" y="245"/>
                  </a:lnTo>
                  <a:lnTo>
                    <a:pt x="589" y="255"/>
                  </a:lnTo>
                  <a:lnTo>
                    <a:pt x="614" y="267"/>
                  </a:lnTo>
                  <a:lnTo>
                    <a:pt x="641" y="277"/>
                  </a:lnTo>
                  <a:lnTo>
                    <a:pt x="665" y="289"/>
                  </a:lnTo>
                  <a:lnTo>
                    <a:pt x="692" y="300"/>
                  </a:lnTo>
                  <a:lnTo>
                    <a:pt x="717" y="312"/>
                  </a:lnTo>
                  <a:lnTo>
                    <a:pt x="743" y="322"/>
                  </a:lnTo>
                  <a:lnTo>
                    <a:pt x="769" y="334"/>
                  </a:lnTo>
                  <a:lnTo>
                    <a:pt x="794" y="344"/>
                  </a:lnTo>
                  <a:lnTo>
                    <a:pt x="820" y="356"/>
                  </a:lnTo>
                  <a:lnTo>
                    <a:pt x="845" y="367"/>
                  </a:lnTo>
                  <a:lnTo>
                    <a:pt x="871" y="378"/>
                  </a:lnTo>
                  <a:lnTo>
                    <a:pt x="896" y="389"/>
                  </a:lnTo>
                  <a:lnTo>
                    <a:pt x="922" y="401"/>
                  </a:lnTo>
                  <a:lnTo>
                    <a:pt x="947" y="411"/>
                  </a:lnTo>
                  <a:lnTo>
                    <a:pt x="973" y="423"/>
                  </a:lnTo>
                  <a:lnTo>
                    <a:pt x="998" y="433"/>
                  </a:lnTo>
                  <a:lnTo>
                    <a:pt x="1025" y="445"/>
                  </a:lnTo>
                  <a:lnTo>
                    <a:pt x="1051" y="456"/>
                  </a:lnTo>
                  <a:lnTo>
                    <a:pt x="1076" y="468"/>
                  </a:lnTo>
                  <a:lnTo>
                    <a:pt x="1102" y="478"/>
                  </a:lnTo>
                  <a:lnTo>
                    <a:pt x="1127" y="490"/>
                  </a:lnTo>
                  <a:lnTo>
                    <a:pt x="1153" y="500"/>
                  </a:lnTo>
                  <a:lnTo>
                    <a:pt x="1178" y="512"/>
                  </a:lnTo>
                  <a:lnTo>
                    <a:pt x="1204" y="523"/>
                  </a:lnTo>
                  <a:lnTo>
                    <a:pt x="1229" y="534"/>
                  </a:lnTo>
                  <a:lnTo>
                    <a:pt x="1255" y="545"/>
                  </a:lnTo>
                  <a:lnTo>
                    <a:pt x="1281" y="557"/>
                  </a:lnTo>
                  <a:lnTo>
                    <a:pt x="1306" y="567"/>
                  </a:lnTo>
                  <a:lnTo>
                    <a:pt x="1333" y="579"/>
                  </a:lnTo>
                  <a:lnTo>
                    <a:pt x="1357" y="589"/>
                  </a:lnTo>
                  <a:lnTo>
                    <a:pt x="1384" y="601"/>
                  </a:lnTo>
                  <a:lnTo>
                    <a:pt x="1409" y="612"/>
                  </a:lnTo>
                  <a:lnTo>
                    <a:pt x="1435" y="624"/>
                  </a:lnTo>
                  <a:lnTo>
                    <a:pt x="1460" y="634"/>
                  </a:lnTo>
                  <a:lnTo>
                    <a:pt x="1486" y="646"/>
                  </a:lnTo>
                  <a:lnTo>
                    <a:pt x="1511" y="656"/>
                  </a:lnTo>
                  <a:lnTo>
                    <a:pt x="1537" y="668"/>
                  </a:lnTo>
                  <a:lnTo>
                    <a:pt x="1563" y="679"/>
                  </a:lnTo>
                  <a:lnTo>
                    <a:pt x="1588" y="690"/>
                  </a:lnTo>
                  <a:lnTo>
                    <a:pt x="1614" y="701"/>
                  </a:lnTo>
                  <a:lnTo>
                    <a:pt x="1639" y="713"/>
                  </a:lnTo>
                  <a:lnTo>
                    <a:pt x="1665" y="723"/>
                  </a:lnTo>
                  <a:lnTo>
                    <a:pt x="1690" y="735"/>
                  </a:lnTo>
                  <a:lnTo>
                    <a:pt x="1717" y="745"/>
                  </a:lnTo>
                  <a:lnTo>
                    <a:pt x="1742" y="757"/>
                  </a:lnTo>
                  <a:lnTo>
                    <a:pt x="1768" y="768"/>
                  </a:lnTo>
                  <a:lnTo>
                    <a:pt x="1794" y="780"/>
                  </a:lnTo>
                  <a:lnTo>
                    <a:pt x="1819" y="790"/>
                  </a:lnTo>
                  <a:lnTo>
                    <a:pt x="1845" y="802"/>
                  </a:lnTo>
                  <a:lnTo>
                    <a:pt x="1870" y="812"/>
                  </a:lnTo>
                  <a:lnTo>
                    <a:pt x="1896" y="824"/>
                  </a:lnTo>
                  <a:lnTo>
                    <a:pt x="1921" y="835"/>
                  </a:lnTo>
                  <a:lnTo>
                    <a:pt x="1947" y="846"/>
                  </a:lnTo>
                  <a:lnTo>
                    <a:pt x="1972" y="857"/>
                  </a:lnTo>
                  <a:lnTo>
                    <a:pt x="1998" y="869"/>
                  </a:lnTo>
                  <a:lnTo>
                    <a:pt x="2023" y="879"/>
                  </a:lnTo>
                  <a:lnTo>
                    <a:pt x="2050" y="891"/>
                  </a:lnTo>
                  <a:lnTo>
                    <a:pt x="2076" y="901"/>
                  </a:lnTo>
                  <a:lnTo>
                    <a:pt x="2101" y="913"/>
                  </a:lnTo>
                  <a:lnTo>
                    <a:pt x="2127" y="924"/>
                  </a:lnTo>
                  <a:lnTo>
                    <a:pt x="2152" y="936"/>
                  </a:lnTo>
                  <a:lnTo>
                    <a:pt x="2178" y="946"/>
                  </a:lnTo>
                  <a:lnTo>
                    <a:pt x="2203" y="958"/>
                  </a:lnTo>
                  <a:lnTo>
                    <a:pt x="2229" y="968"/>
                  </a:lnTo>
                  <a:lnTo>
                    <a:pt x="2254" y="980"/>
                  </a:lnTo>
                  <a:lnTo>
                    <a:pt x="2280" y="991"/>
                  </a:lnTo>
                  <a:lnTo>
                    <a:pt x="2306" y="1002"/>
                  </a:lnTo>
                  <a:lnTo>
                    <a:pt x="2331" y="1013"/>
                  </a:lnTo>
                  <a:lnTo>
                    <a:pt x="2358" y="1025"/>
                  </a:lnTo>
                  <a:lnTo>
                    <a:pt x="2382" y="1035"/>
                  </a:lnTo>
                  <a:lnTo>
                    <a:pt x="2409" y="1047"/>
                  </a:lnTo>
                  <a:lnTo>
                    <a:pt x="2434" y="1057"/>
                  </a:lnTo>
                  <a:lnTo>
                    <a:pt x="2460" y="1069"/>
                  </a:lnTo>
                  <a:lnTo>
                    <a:pt x="2485" y="1080"/>
                  </a:lnTo>
                  <a:lnTo>
                    <a:pt x="2511" y="1091"/>
                  </a:lnTo>
                  <a:lnTo>
                    <a:pt x="2536" y="1102"/>
                  </a:lnTo>
                  <a:lnTo>
                    <a:pt x="2562" y="1114"/>
                  </a:lnTo>
                </a:path>
              </a:pathLst>
            </a:custGeom>
            <a:noFill/>
            <a:ln w="4826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>
              <a:off x="1322" y="2871"/>
              <a:ext cx="597" cy="1"/>
            </a:xfrm>
            <a:prstGeom prst="line">
              <a:avLst/>
            </a:prstGeom>
            <a:noFill/>
            <a:ln w="4826">
              <a:solidFill>
                <a:srgbClr val="FF0000"/>
              </a:solidFill>
              <a:round/>
              <a:headEnd/>
              <a:tailEnd type="triangle" w="med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 flipV="1">
              <a:off x="1207" y="2404"/>
              <a:ext cx="1" cy="93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>
              <a:off x="432" y="2472"/>
              <a:ext cx="153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192" name="Text Box 24"/>
            <p:cNvSpPr txBox="1">
              <a:spLocks noChangeArrowheads="1"/>
            </p:cNvSpPr>
            <p:nvPr/>
          </p:nvSpPr>
          <p:spPr bwMode="auto">
            <a:xfrm>
              <a:off x="2041" y="263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altLang="hu-HU" sz="2000">
                <a:solidFill>
                  <a:schemeClr val="accent2"/>
                </a:solidFill>
              </a:endParaRPr>
            </a:p>
          </p:txBody>
        </p:sp>
      </p:grpSp>
      <p:sp>
        <p:nvSpPr>
          <p:cNvPr id="4131" name="Rectangle 25"/>
          <p:cNvSpPr>
            <a:spLocks noChangeArrowheads="1"/>
          </p:cNvSpPr>
          <p:nvPr/>
        </p:nvSpPr>
        <p:spPr bwMode="auto">
          <a:xfrm>
            <a:off x="1138238" y="54102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hu-HU" sz="2000" dirty="0">
                <a:solidFill>
                  <a:srgbClr val="006600"/>
                </a:solidFill>
              </a:rPr>
              <a:t>Tunnel</a:t>
            </a:r>
            <a:r>
              <a:rPr lang="en-US" altLang="hu-HU" sz="2000" dirty="0" smtClean="0">
                <a:solidFill>
                  <a:srgbClr val="006600"/>
                </a:solidFill>
              </a:rPr>
              <a:t>l</a:t>
            </a:r>
            <a:r>
              <a:rPr lang="hu-HU" altLang="hu-HU" sz="2000" dirty="0" smtClean="0">
                <a:solidFill>
                  <a:srgbClr val="006600"/>
                </a:solidFill>
              </a:rPr>
              <a:t>ing</a:t>
            </a:r>
            <a:r>
              <a:rPr lang="en-GB" altLang="hu-HU" sz="2000" dirty="0" smtClean="0">
                <a:solidFill>
                  <a:srgbClr val="006600"/>
                </a:solidFill>
              </a:rPr>
              <a:t> </a:t>
            </a:r>
            <a:endParaRPr lang="en-GB" altLang="hu-HU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hu-HU" sz="2400" dirty="0">
                <a:solidFill>
                  <a:schemeClr val="accent2"/>
                </a:solidFill>
              </a:rPr>
              <a:t>10</a:t>
            </a:r>
            <a:r>
              <a:rPr lang="en-GB" altLang="hu-HU" sz="2400" baseline="30000" dirty="0">
                <a:solidFill>
                  <a:schemeClr val="accent2"/>
                </a:solidFill>
              </a:rPr>
              <a:t>14</a:t>
            </a:r>
            <a:r>
              <a:rPr lang="en-GB" altLang="hu-HU" sz="2400" dirty="0">
                <a:solidFill>
                  <a:schemeClr val="accent2"/>
                </a:solidFill>
              </a:rPr>
              <a:t> - 10</a:t>
            </a:r>
            <a:r>
              <a:rPr lang="en-GB" altLang="hu-HU" sz="2400" baseline="30000" dirty="0">
                <a:solidFill>
                  <a:schemeClr val="accent2"/>
                </a:solidFill>
              </a:rPr>
              <a:t>15</a:t>
            </a:r>
            <a:r>
              <a:rPr lang="en-GB" altLang="hu-HU" sz="2400" dirty="0">
                <a:solidFill>
                  <a:schemeClr val="accent2"/>
                </a:solidFill>
              </a:rPr>
              <a:t> W cm</a:t>
            </a:r>
            <a:r>
              <a:rPr lang="en-GB" altLang="hu-HU" sz="2400" baseline="30000" dirty="0">
                <a:solidFill>
                  <a:schemeClr val="accent2"/>
                </a:solidFill>
              </a:rPr>
              <a:t>-2</a:t>
            </a:r>
          </a:p>
        </p:txBody>
      </p:sp>
      <p:grpSp>
        <p:nvGrpSpPr>
          <p:cNvPr id="4134" name="Group 41"/>
          <p:cNvGrpSpPr>
            <a:grpSpLocks/>
          </p:cNvGrpSpPr>
          <p:nvPr/>
        </p:nvGrpSpPr>
        <p:grpSpPr bwMode="auto">
          <a:xfrm>
            <a:off x="304800" y="381000"/>
            <a:ext cx="1752600" cy="1409700"/>
            <a:chOff x="4128" y="3360"/>
            <a:chExt cx="1248" cy="960"/>
          </a:xfrm>
        </p:grpSpPr>
        <p:sp>
          <p:nvSpPr>
            <p:cNvPr id="92202" name="AutoShape 42"/>
            <p:cNvSpPr>
              <a:spLocks noChangeArrowheads="1"/>
            </p:cNvSpPr>
            <p:nvPr/>
          </p:nvSpPr>
          <p:spPr bwMode="auto">
            <a:xfrm>
              <a:off x="4128" y="3360"/>
              <a:ext cx="1248" cy="960"/>
            </a:xfrm>
            <a:prstGeom prst="irregularSeal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172" name="Text Box 43"/>
            <p:cNvSpPr txBox="1">
              <a:spLocks noChangeArrowheads="1"/>
            </p:cNvSpPr>
            <p:nvPr/>
          </p:nvSpPr>
          <p:spPr bwMode="auto">
            <a:xfrm>
              <a:off x="4406" y="3610"/>
              <a:ext cx="52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altLang="hu-HU" sz="2000" b="1" dirty="0" smtClean="0"/>
                <a:t>free</a:t>
              </a:r>
              <a:endParaRPr lang="en-US" altLang="hu-HU" sz="2000" b="1" dirty="0"/>
            </a:p>
            <a:p>
              <a:pPr eaLnBrk="0" hangingPunct="0"/>
              <a:r>
                <a:rPr lang="en-US" altLang="hu-HU" sz="2000" b="1" dirty="0"/>
                <a:t>atom</a:t>
              </a:r>
              <a:endParaRPr lang="en-US" altLang="hu-HU" sz="2000" dirty="0"/>
            </a:p>
          </p:txBody>
        </p:sp>
      </p:grp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2239963" y="20018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6" name="Freeform 46"/>
          <p:cNvSpPr>
            <a:spLocks/>
          </p:cNvSpPr>
          <p:nvPr/>
        </p:nvSpPr>
        <p:spPr bwMode="auto">
          <a:xfrm>
            <a:off x="2209800" y="2133600"/>
            <a:ext cx="1371600" cy="312738"/>
          </a:xfrm>
          <a:custGeom>
            <a:avLst/>
            <a:gdLst>
              <a:gd name="T0" fmla="*/ 0 w 384"/>
              <a:gd name="T1" fmla="*/ 48 h 104"/>
              <a:gd name="T2" fmla="*/ 48 w 384"/>
              <a:gd name="T3" fmla="*/ 96 h 104"/>
              <a:gd name="T4" fmla="*/ 96 w 384"/>
              <a:gd name="T5" fmla="*/ 0 h 104"/>
              <a:gd name="T6" fmla="*/ 144 w 384"/>
              <a:gd name="T7" fmla="*/ 96 h 104"/>
              <a:gd name="T8" fmla="*/ 192 w 384"/>
              <a:gd name="T9" fmla="*/ 0 h 104"/>
              <a:gd name="T10" fmla="*/ 240 w 384"/>
              <a:gd name="T11" fmla="*/ 96 h 104"/>
              <a:gd name="T12" fmla="*/ 288 w 384"/>
              <a:gd name="T13" fmla="*/ 0 h 104"/>
              <a:gd name="T14" fmla="*/ 336 w 384"/>
              <a:gd name="T15" fmla="*/ 96 h 104"/>
              <a:gd name="T16" fmla="*/ 384 w 384"/>
              <a:gd name="T1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104">
                <a:moveTo>
                  <a:pt x="0" y="48"/>
                </a:moveTo>
                <a:cubicBezTo>
                  <a:pt x="16" y="76"/>
                  <a:pt x="32" y="104"/>
                  <a:pt x="48" y="96"/>
                </a:cubicBezTo>
                <a:cubicBezTo>
                  <a:pt x="64" y="88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88"/>
                  <a:pt x="336" y="96"/>
                </a:cubicBezTo>
                <a:cubicBezTo>
                  <a:pt x="352" y="104"/>
                  <a:pt x="376" y="56"/>
                  <a:pt x="384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lg" len="lg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2257425" y="19859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2273300" y="19685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2289175" y="19526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2306638" y="1935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2322513" y="19192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2" name="Oval 52"/>
          <p:cNvSpPr>
            <a:spLocks noChangeArrowheads="1"/>
          </p:cNvSpPr>
          <p:nvPr/>
        </p:nvSpPr>
        <p:spPr bwMode="auto">
          <a:xfrm>
            <a:off x="2338388" y="1901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2338388" y="1901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2355850" y="18859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5" name="Oval 55"/>
          <p:cNvSpPr>
            <a:spLocks noChangeArrowheads="1"/>
          </p:cNvSpPr>
          <p:nvPr/>
        </p:nvSpPr>
        <p:spPr bwMode="auto">
          <a:xfrm>
            <a:off x="2371725" y="18684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6" name="Oval 56"/>
          <p:cNvSpPr>
            <a:spLocks noChangeArrowheads="1"/>
          </p:cNvSpPr>
          <p:nvPr/>
        </p:nvSpPr>
        <p:spPr bwMode="auto">
          <a:xfrm>
            <a:off x="2405063" y="18351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7" name="Oval 57"/>
          <p:cNvSpPr>
            <a:spLocks noChangeArrowheads="1"/>
          </p:cNvSpPr>
          <p:nvPr/>
        </p:nvSpPr>
        <p:spPr bwMode="auto">
          <a:xfrm>
            <a:off x="2420938" y="18192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8" name="Oval 58"/>
          <p:cNvSpPr>
            <a:spLocks noChangeArrowheads="1"/>
          </p:cNvSpPr>
          <p:nvPr/>
        </p:nvSpPr>
        <p:spPr bwMode="auto">
          <a:xfrm>
            <a:off x="2454275" y="17859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9" name="Oval 59"/>
          <p:cNvSpPr>
            <a:spLocks noChangeArrowheads="1"/>
          </p:cNvSpPr>
          <p:nvPr/>
        </p:nvSpPr>
        <p:spPr bwMode="auto">
          <a:xfrm>
            <a:off x="2486025" y="1752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20" name="Oval 60"/>
          <p:cNvSpPr>
            <a:spLocks noChangeArrowheads="1"/>
          </p:cNvSpPr>
          <p:nvPr/>
        </p:nvSpPr>
        <p:spPr bwMode="auto">
          <a:xfrm>
            <a:off x="2141538" y="21018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21" name="Oval 61"/>
          <p:cNvSpPr>
            <a:spLocks noChangeArrowheads="1"/>
          </p:cNvSpPr>
          <p:nvPr/>
        </p:nvSpPr>
        <p:spPr bwMode="auto">
          <a:xfrm>
            <a:off x="2133600" y="21097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52" name="Group 62"/>
          <p:cNvGrpSpPr>
            <a:grpSpLocks/>
          </p:cNvGrpSpPr>
          <p:nvPr/>
        </p:nvGrpSpPr>
        <p:grpSpPr bwMode="auto">
          <a:xfrm>
            <a:off x="889000" y="1790700"/>
            <a:ext cx="1320800" cy="1257300"/>
            <a:chOff x="560" y="552"/>
            <a:chExt cx="832" cy="792"/>
          </a:xfrm>
        </p:grpSpPr>
        <p:grpSp>
          <p:nvGrpSpPr>
            <p:cNvPr id="4154" name="Group 63"/>
            <p:cNvGrpSpPr>
              <a:grpSpLocks/>
            </p:cNvGrpSpPr>
            <p:nvPr/>
          </p:nvGrpSpPr>
          <p:grpSpPr bwMode="auto">
            <a:xfrm>
              <a:off x="560" y="552"/>
              <a:ext cx="832" cy="792"/>
              <a:chOff x="560" y="552"/>
              <a:chExt cx="832" cy="792"/>
            </a:xfrm>
          </p:grpSpPr>
          <p:sp>
            <p:nvSpPr>
              <p:cNvPr id="92224" name="Oval 64"/>
              <p:cNvSpPr>
                <a:spLocks noChangeArrowheads="1"/>
              </p:cNvSpPr>
              <p:nvPr/>
            </p:nvSpPr>
            <p:spPr bwMode="auto">
              <a:xfrm>
                <a:off x="797" y="774"/>
                <a:ext cx="340" cy="3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2225" name="Oval 65"/>
              <p:cNvSpPr>
                <a:spLocks noChangeArrowheads="1"/>
              </p:cNvSpPr>
              <p:nvPr/>
            </p:nvSpPr>
            <p:spPr bwMode="auto">
              <a:xfrm>
                <a:off x="873" y="847"/>
                <a:ext cx="193" cy="1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+</a:t>
                </a:r>
              </a:p>
            </p:txBody>
          </p:sp>
          <p:sp>
            <p:nvSpPr>
              <p:cNvPr id="92226" name="Oval 66"/>
              <p:cNvSpPr>
                <a:spLocks noChangeArrowheads="1"/>
              </p:cNvSpPr>
              <p:nvPr/>
            </p:nvSpPr>
            <p:spPr bwMode="auto">
              <a:xfrm>
                <a:off x="703" y="690"/>
                <a:ext cx="520" cy="5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2227" name="Oval 67"/>
              <p:cNvSpPr>
                <a:spLocks noChangeArrowheads="1"/>
              </p:cNvSpPr>
              <p:nvPr/>
            </p:nvSpPr>
            <p:spPr bwMode="auto">
              <a:xfrm>
                <a:off x="649" y="644"/>
                <a:ext cx="645" cy="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2228" name="Oval 68"/>
              <p:cNvSpPr>
                <a:spLocks noChangeArrowheads="1"/>
              </p:cNvSpPr>
              <p:nvPr/>
            </p:nvSpPr>
            <p:spPr bwMode="auto">
              <a:xfrm>
                <a:off x="560" y="552"/>
                <a:ext cx="832" cy="7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92229" name="Oval 69"/>
            <p:cNvSpPr>
              <a:spLocks noChangeArrowheads="1"/>
            </p:cNvSpPr>
            <p:nvPr/>
          </p:nvSpPr>
          <p:spPr bwMode="auto">
            <a:xfrm>
              <a:off x="1056" y="9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0" name="Oval 70"/>
            <p:cNvSpPr>
              <a:spLocks noChangeArrowheads="1"/>
            </p:cNvSpPr>
            <p:nvPr/>
          </p:nvSpPr>
          <p:spPr bwMode="auto">
            <a:xfrm>
              <a:off x="768" y="8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1" name="Oval 71"/>
            <p:cNvSpPr>
              <a:spLocks noChangeArrowheads="1"/>
            </p:cNvSpPr>
            <p:nvPr/>
          </p:nvSpPr>
          <p:spPr bwMode="auto">
            <a:xfrm>
              <a:off x="1200" y="10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2" name="Oval 72"/>
            <p:cNvSpPr>
              <a:spLocks noChangeArrowheads="1"/>
            </p:cNvSpPr>
            <p:nvPr/>
          </p:nvSpPr>
          <p:spPr bwMode="auto">
            <a:xfrm>
              <a:off x="1104" y="115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3" name="Oval 73"/>
            <p:cNvSpPr>
              <a:spLocks noChangeArrowheads="1"/>
            </p:cNvSpPr>
            <p:nvPr/>
          </p:nvSpPr>
          <p:spPr bwMode="auto">
            <a:xfrm>
              <a:off x="1152" y="67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4" name="Oval 74"/>
            <p:cNvSpPr>
              <a:spLocks noChangeArrowheads="1"/>
            </p:cNvSpPr>
            <p:nvPr/>
          </p:nvSpPr>
          <p:spPr bwMode="auto">
            <a:xfrm>
              <a:off x="864" y="12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5" name="Oval 75"/>
            <p:cNvSpPr>
              <a:spLocks noChangeArrowheads="1"/>
            </p:cNvSpPr>
            <p:nvPr/>
          </p:nvSpPr>
          <p:spPr bwMode="auto">
            <a:xfrm>
              <a:off x="912" y="5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6" name="Oval 76"/>
            <p:cNvSpPr>
              <a:spLocks noChangeArrowheads="1"/>
            </p:cNvSpPr>
            <p:nvPr/>
          </p:nvSpPr>
          <p:spPr bwMode="auto">
            <a:xfrm>
              <a:off x="672" y="10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7" name="Oval 77"/>
            <p:cNvSpPr>
              <a:spLocks noChangeArrowheads="1"/>
            </p:cNvSpPr>
            <p:nvPr/>
          </p:nvSpPr>
          <p:spPr bwMode="auto">
            <a:xfrm>
              <a:off x="1248" y="91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8" name="Oval 78"/>
            <p:cNvSpPr>
              <a:spLocks noChangeArrowheads="1"/>
            </p:cNvSpPr>
            <p:nvPr/>
          </p:nvSpPr>
          <p:spPr bwMode="auto">
            <a:xfrm>
              <a:off x="624" y="7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239" name="Oval 79"/>
            <p:cNvSpPr>
              <a:spLocks noChangeArrowheads="1"/>
            </p:cNvSpPr>
            <p:nvPr/>
          </p:nvSpPr>
          <p:spPr bwMode="auto">
            <a:xfrm>
              <a:off x="1152" y="12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74" name="Object 48"/>
          <p:cNvGraphicFramePr>
            <a:graphicFrameLocks noChangeAspect="1"/>
          </p:cNvGraphicFramePr>
          <p:nvPr>
            <p:extLst/>
          </p:nvPr>
        </p:nvGraphicFramePr>
        <p:xfrm>
          <a:off x="3798886" y="2087563"/>
          <a:ext cx="5165725" cy="454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Graph" r:id="rId3" imgW="4116019" imgH="3285744" progId="Origin50.Graph">
                  <p:embed/>
                </p:oleObj>
              </mc:Choice>
              <mc:Fallback>
                <p:oleObj name="Graph" r:id="rId3" imgW="4116019" imgH="3285744" progId="Origin50.Graph">
                  <p:embed/>
                  <p:pic>
                    <p:nvPicPr>
                      <p:cNvPr id="7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6" y="2087563"/>
                        <a:ext cx="5165725" cy="4547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6063343" y="4568826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Slope</a:t>
            </a:r>
            <a:r>
              <a:rPr lang="hu-HU" dirty="0" smtClean="0"/>
              <a:t>: 4.3+/-0.4</a:t>
            </a:r>
          </a:p>
          <a:p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dirty="0" err="1" smtClean="0"/>
              <a:t>perturbation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536748" y="2743200"/>
            <a:ext cx="19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Slope</a:t>
            </a:r>
            <a:r>
              <a:rPr lang="hu-HU" dirty="0" smtClean="0"/>
              <a:t>: 0.89+/-0.03</a:t>
            </a:r>
          </a:p>
          <a:p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tunnelling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7489371" y="2895600"/>
            <a:ext cx="849086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6889750" y="3589338"/>
            <a:ext cx="14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4.10¹⁰ W/cm²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7380514" y="3287486"/>
            <a:ext cx="0" cy="301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25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25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5" grpId="0" animBg="1" autoUpdateAnimBg="0"/>
      <p:bldP spid="92207" grpId="0" animBg="1" autoUpdateAnimBg="0"/>
      <p:bldP spid="92208" grpId="0" animBg="1" autoUpdateAnimBg="0"/>
      <p:bldP spid="92209" grpId="0" animBg="1" autoUpdateAnimBg="0"/>
      <p:bldP spid="92210" grpId="0" animBg="1" autoUpdateAnimBg="0"/>
      <p:bldP spid="92211" grpId="0" animBg="1" autoUpdateAnimBg="0"/>
      <p:bldP spid="92212" grpId="0" animBg="1" autoUpdateAnimBg="0"/>
      <p:bldP spid="92213" grpId="0" animBg="1" autoUpdateAnimBg="0"/>
      <p:bldP spid="92214" grpId="0" animBg="1" autoUpdateAnimBg="0"/>
      <p:bldP spid="92215" grpId="0" animBg="1" autoUpdateAnimBg="0"/>
      <p:bldP spid="92216" grpId="0" animBg="1" autoUpdateAnimBg="0"/>
      <p:bldP spid="92217" grpId="0" animBg="1" autoUpdateAnimBg="0"/>
      <p:bldP spid="92218" grpId="0" animBg="1" autoUpdateAnimBg="0"/>
      <p:bldP spid="92219" grpId="0" animBg="1" autoUpdateAnimBg="0"/>
      <p:bldP spid="92220" grpId="0" animBg="1" autoUpdateAnimBg="0"/>
      <p:bldP spid="9222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3586694"/>
            <a:ext cx="3114973" cy="13960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9" y="-24772"/>
            <a:ext cx="7200900" cy="33979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00049" y="5848350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Minta: polimer (UDMA+ TEGDMA) Au2 (0.18m/m%) rezonáns </a:t>
            </a:r>
            <a:r>
              <a:rPr lang="hu-HU" sz="1600" dirty="0" err="1" smtClean="0"/>
              <a:t>nanorúd</a:t>
            </a:r>
            <a:r>
              <a:rPr lang="hu-HU" sz="1600" dirty="0" smtClean="0"/>
              <a:t>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és Au0 (</a:t>
            </a:r>
            <a:r>
              <a:rPr lang="hu-HU" sz="1600" dirty="0" err="1" smtClean="0"/>
              <a:t>nanorudak</a:t>
            </a:r>
            <a:r>
              <a:rPr lang="hu-HU" sz="1600" dirty="0" smtClean="0"/>
              <a:t> nélkül)</a:t>
            </a:r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3596219"/>
            <a:ext cx="3649804" cy="3271306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35" y="4709780"/>
            <a:ext cx="1557487" cy="959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/>
          <p:cNvSpPr/>
          <p:nvPr/>
        </p:nvSpPr>
        <p:spPr>
          <a:xfrm>
            <a:off x="5915025" y="5305425"/>
            <a:ext cx="114300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477000" y="5381625"/>
            <a:ext cx="9525" cy="466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6477000" y="3596219"/>
            <a:ext cx="1297129" cy="385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3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" y="812800"/>
            <a:ext cx="8318884" cy="534785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005943" y="4898571"/>
            <a:ext cx="128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 = 160</a:t>
            </a:r>
            <a:r>
              <a:rPr lang="el-GR" dirty="0" smtClean="0"/>
              <a:t>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0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21" y="95417"/>
            <a:ext cx="4102874" cy="45836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" y="95417"/>
            <a:ext cx="4063117" cy="45392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" y="3998831"/>
            <a:ext cx="3481436" cy="27805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97" y="3998831"/>
            <a:ext cx="3393091" cy="27805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87" y="2653507"/>
            <a:ext cx="2117313" cy="12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/>
          </p:nvPr>
        </p:nvGraphicFramePr>
        <p:xfrm>
          <a:off x="-729343" y="0"/>
          <a:ext cx="10399368" cy="36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696929" y="373524"/>
            <a:ext cx="226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2,5.10¹⁷W/cm²</a:t>
            </a:r>
            <a:endParaRPr lang="hu-HU" sz="16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392130" y="543308"/>
            <a:ext cx="304799" cy="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005065" y="1658205"/>
            <a:ext cx="225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2.10¹⁷W/cm²</a:t>
            </a:r>
            <a:endParaRPr lang="hu-HU" sz="1600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751882" y="1803889"/>
            <a:ext cx="253182" cy="2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602658" y="1996759"/>
            <a:ext cx="209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1,2.10¹⁷W/cm²</a:t>
            </a:r>
            <a:endParaRPr lang="hu-HU" sz="1600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979174" y="2166036"/>
            <a:ext cx="285136" cy="10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660489" y="5997677"/>
            <a:ext cx="154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0,5.10¹⁷W/cm²</a:t>
            </a:r>
            <a:endParaRPr lang="hu-HU" sz="1600" dirty="0"/>
          </a:p>
        </p:txBody>
      </p:sp>
      <p:cxnSp>
        <p:nvCxnSpPr>
          <p:cNvPr id="18" name="Egyenes összekötő nyíllal 17"/>
          <p:cNvCxnSpPr>
            <a:stCxn id="16" idx="1"/>
          </p:cNvCxnSpPr>
          <p:nvPr/>
        </p:nvCxnSpPr>
        <p:spPr>
          <a:xfrm flipH="1" flipV="1">
            <a:off x="4454013" y="6096000"/>
            <a:ext cx="206476" cy="7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>
            <a:graphicFrameLocks/>
          </p:cNvGraphicFramePr>
          <p:nvPr>
            <p:extLst/>
          </p:nvPr>
        </p:nvGraphicFramePr>
        <p:xfrm>
          <a:off x="83574" y="2301559"/>
          <a:ext cx="7993626" cy="467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4247" y="5921553"/>
            <a:ext cx="23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HIGH FIELD PLASMONICS WORKS!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89275" y="126749"/>
            <a:ext cx="19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CRATER VOLUMES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88250" y="2570512"/>
            <a:ext cx="220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0,46.10¹</a:t>
            </a:r>
            <a:r>
              <a:rPr lang="hu-HU" sz="1600" dirty="0"/>
              <a:t>⁷W/cm²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4240131" y="2715707"/>
            <a:ext cx="548119" cy="7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69" y="1737910"/>
            <a:ext cx="2242603" cy="144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543" y="3178019"/>
            <a:ext cx="3385457" cy="2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3"/>
            <a:ext cx="9144000" cy="65604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2142" y="478971"/>
            <a:ext cx="202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1,2.10¹⁷ W/cm²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209551"/>
            <a:ext cx="2156113" cy="211455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272141" y="817526"/>
            <a:ext cx="152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</a:rPr>
              <a:t>Volume</a:t>
            </a:r>
            <a:r>
              <a:rPr lang="hu-HU" sz="1200" dirty="0" smtClean="0">
                <a:solidFill>
                  <a:schemeClr val="bg1"/>
                </a:solidFill>
              </a:rPr>
              <a:t> ~3,5 V₀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24" y="5510561"/>
            <a:ext cx="1131950" cy="7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43679"/>
            <a:ext cx="8526088" cy="63233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69" y="449289"/>
            <a:ext cx="3485786" cy="3197898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H="1">
            <a:off x="7924800" y="1487055"/>
            <a:ext cx="83127" cy="1440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6871855" y="3048000"/>
            <a:ext cx="997527" cy="10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4599709" y="4128655"/>
            <a:ext cx="2235200" cy="82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1995055" y="4987636"/>
            <a:ext cx="2586181" cy="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137891" y="5126182"/>
            <a:ext cx="3971636" cy="646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2133600" y="3186545"/>
            <a:ext cx="415636" cy="18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834909" y="243679"/>
            <a:ext cx="1034473" cy="728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09527" y="2207491"/>
            <a:ext cx="88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25mJ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007927" y="5388429"/>
            <a:ext cx="113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27.5mJ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02085" y="337457"/>
            <a:ext cx="300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Crater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:  ~ </a:t>
            </a:r>
            <a:r>
              <a:rPr lang="hu-HU" dirty="0" err="1" smtClean="0"/>
              <a:t>E</a:t>
            </a:r>
            <a:r>
              <a:rPr lang="hu-HU" sz="1000" dirty="0" err="1" smtClean="0"/>
              <a:t>laser</a:t>
            </a:r>
            <a:r>
              <a:rPr lang="hu-HU" sz="1000" dirty="0" smtClean="0"/>
              <a:t> </a:t>
            </a:r>
            <a:r>
              <a:rPr lang="hu-HU" sz="1000" dirty="0" err="1" smtClean="0"/>
              <a:t>imp</a:t>
            </a:r>
            <a:r>
              <a:rPr lang="hu-HU" sz="1000" dirty="0" smtClean="0"/>
              <a:t>.</a:t>
            </a:r>
            <a:endParaRPr lang="hu-HU" dirty="0" smtClean="0"/>
          </a:p>
          <a:p>
            <a:r>
              <a:rPr lang="hu-HU" dirty="0" err="1" smtClean="0"/>
              <a:t>Volume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: ~ I</a:t>
            </a:r>
            <a:r>
              <a:rPr lang="hu-HU" sz="1000" dirty="0" smtClean="0"/>
              <a:t>laser </a:t>
            </a:r>
            <a:r>
              <a:rPr lang="hu-HU" sz="1000" dirty="0" err="1" smtClean="0"/>
              <a:t>imp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7172354" y="3440814"/>
            <a:ext cx="9525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8014854" y="1272742"/>
            <a:ext cx="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>
            <a:off x="7607431" y="4996873"/>
            <a:ext cx="3044" cy="53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2266950" y="4769716"/>
            <a:ext cx="0" cy="485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28" y="4842326"/>
            <a:ext cx="4435448" cy="17994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28" y="2867781"/>
            <a:ext cx="4435448" cy="1850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28" y="748361"/>
            <a:ext cx="4435447" cy="18456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" y="748361"/>
            <a:ext cx="4301557" cy="184563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261037" y="2964873"/>
            <a:ext cx="86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Au0 12.3fs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62618" y="2964873"/>
            <a:ext cx="886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Au2 12.3fs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61037" y="4941455"/>
            <a:ext cx="1128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Au0 42fs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62618" y="4941455"/>
            <a:ext cx="886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Au2 43fs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29672" y="117690"/>
            <a:ext cx="754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CRATER VOLUME IMAGES TAKEN AT WIGNER AND ELI (25mJ </a:t>
            </a:r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5564" y="895927"/>
            <a:ext cx="80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WIGNER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124364" y="895927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Au0 42fs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93964" y="2964873"/>
            <a:ext cx="41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710545" y="2964873"/>
            <a:ext cx="40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95564" y="4941455"/>
            <a:ext cx="55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710545" y="4941455"/>
            <a:ext cx="40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710545" y="895927"/>
            <a:ext cx="729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WIGNER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862618" y="895927"/>
            <a:ext cx="692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Au2 42fs</a:t>
            </a:r>
            <a:endParaRPr lang="hu-HU" sz="1000" dirty="0">
              <a:solidFill>
                <a:schemeClr val="bg1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" y="2867782"/>
            <a:ext cx="4301557" cy="185097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" y="4842326"/>
            <a:ext cx="4348670" cy="1799434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295564" y="2964873"/>
            <a:ext cx="80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95564" y="4941455"/>
            <a:ext cx="648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ELI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124364" y="2964873"/>
            <a:ext cx="90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Au0 12.3fs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359742" y="4941455"/>
            <a:ext cx="8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Au0 43fs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3217" y="18458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2456094" y="734289"/>
          <a:ext cx="2143719" cy="302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r:id="rId3" imgW="2893017" imgH="4087276" progId="Origin95.Graph">
                  <p:embed/>
                </p:oleObj>
              </mc:Choice>
              <mc:Fallback>
                <p:oleObj r:id="rId3" imgW="2893017" imgH="4087276" progId="Origin95.Graph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94" y="734289"/>
                        <a:ext cx="2143719" cy="3028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152600" y="701812"/>
          <a:ext cx="2168501" cy="306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r:id="rId5" imgW="3021806" imgH="4286250" progId="Origin95.Graph">
                  <p:embed/>
                </p:oleObj>
              </mc:Choice>
              <mc:Fallback>
                <p:oleObj r:id="rId5" imgW="3021806" imgH="4286250" progId="Origin95.Graph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00" y="701812"/>
                        <a:ext cx="2168501" cy="306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/>
          <p:nvPr/>
        </p:nvPicPr>
        <p:blipFill>
          <a:blip r:embed="rId7"/>
          <a:stretch>
            <a:fillRect/>
          </a:stretch>
        </p:blipFill>
        <p:spPr>
          <a:xfrm>
            <a:off x="4977517" y="3303829"/>
            <a:ext cx="2488757" cy="45323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233823" y="2774732"/>
            <a:ext cx="176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</a:t>
            </a:r>
            <a:r>
              <a:rPr lang="hu-HU" sz="825" dirty="0"/>
              <a:t>laser</a:t>
            </a:r>
            <a:r>
              <a:rPr lang="hu-HU" dirty="0"/>
              <a:t> &gt; 10¹⁶ W/cm²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4647376" y="3062758"/>
            <a:ext cx="512961" cy="241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09" y="1251890"/>
            <a:ext cx="1949923" cy="155737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14400" y="159441"/>
            <a:ext cx="73053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 2.Diagnozis </a:t>
            </a:r>
            <a:r>
              <a:rPr lang="hu-HU" sz="2400" dirty="0">
                <a:solidFill>
                  <a:srgbClr val="FF0000"/>
                </a:solidFill>
              </a:rPr>
              <a:t>:</a:t>
            </a:r>
            <a:r>
              <a:rPr lang="hu-HU" sz="2400" dirty="0" err="1">
                <a:solidFill>
                  <a:srgbClr val="FF0000"/>
                </a:solidFill>
              </a:rPr>
              <a:t>Raman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scattering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from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the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crater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surface</a:t>
            </a:r>
            <a:endParaRPr lang="hu-HU" sz="2400" dirty="0">
              <a:solidFill>
                <a:srgbClr val="FF0000"/>
              </a:solidFill>
            </a:endParaRPr>
          </a:p>
          <a:p>
            <a:endParaRPr lang="hu-HU" sz="1350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907459" y="3076306"/>
            <a:ext cx="11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6817783" y="1364370"/>
            <a:ext cx="0" cy="3905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36030"/>
              </p:ext>
            </p:extLst>
          </p:nvPr>
        </p:nvGraphicFramePr>
        <p:xfrm>
          <a:off x="5643418" y="4325047"/>
          <a:ext cx="3544379" cy="248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Graph" r:id="rId9" imgW="4150519" imgH="2907506" progId="Origin50.Graph">
                  <p:embed/>
                </p:oleObj>
              </mc:Choice>
              <mc:Fallback>
                <p:oleObj name="Graph" r:id="rId9" imgW="4150519" imgH="2907506" progId="Origin50.Graph">
                  <p:embed/>
                  <p:pic>
                    <p:nvPicPr>
                      <p:cNvPr id="18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418" y="4325047"/>
                        <a:ext cx="3544379" cy="24867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gyenes összekötő 12"/>
          <p:cNvCxnSpPr/>
          <p:nvPr/>
        </p:nvCxnSpPr>
        <p:spPr>
          <a:xfrm flipV="1">
            <a:off x="5353217" y="5828145"/>
            <a:ext cx="290201" cy="12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6619568" y="5344870"/>
            <a:ext cx="1180096" cy="829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7757950" y="4783217"/>
            <a:ext cx="923636" cy="59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971071" y="6174658"/>
            <a:ext cx="1730477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6700833" y="5719305"/>
            <a:ext cx="1098831" cy="38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7758248" y="5675760"/>
            <a:ext cx="923636" cy="7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175927" y="3763225"/>
          <a:ext cx="2120990" cy="298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r:id="rId11" imgW="3021806" imgH="4286250" progId="Origin95.Graph">
                  <p:embed/>
                </p:oleObj>
              </mc:Choice>
              <mc:Fallback>
                <p:oleObj r:id="rId11" imgW="3021806" imgH="4286250" progId="Origin95.Graph">
                  <p:embed/>
                  <p:pic>
                    <p:nvPicPr>
                      <p:cNvPr id="24" name="Objektum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27" y="3763225"/>
                        <a:ext cx="2120990" cy="2989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460" y="6011357"/>
            <a:ext cx="131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12" y="4162458"/>
            <a:ext cx="3221206" cy="2529960"/>
          </a:xfrm>
          <a:prstGeom prst="rect">
            <a:avLst/>
          </a:prstGeom>
        </p:spPr>
      </p:pic>
      <p:cxnSp>
        <p:nvCxnSpPr>
          <p:cNvPr id="31" name="Egyenes összekötő 30"/>
          <p:cNvCxnSpPr/>
          <p:nvPr/>
        </p:nvCxnSpPr>
        <p:spPr>
          <a:xfrm>
            <a:off x="6700833" y="6174658"/>
            <a:ext cx="270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977518" y="528912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arXiv2210.00619(2022),</a:t>
            </a:r>
            <a:r>
              <a:rPr lang="hu-HU" sz="1400" dirty="0" err="1" smtClean="0"/>
              <a:t>submitted</a:t>
            </a:r>
            <a:r>
              <a:rPr lang="hu-HU" sz="1400" dirty="0" smtClean="0"/>
              <a:t> </a:t>
            </a:r>
            <a:r>
              <a:rPr lang="hu-HU" sz="1400" dirty="0" err="1" smtClean="0"/>
              <a:t>to</a:t>
            </a:r>
            <a:r>
              <a:rPr lang="hu-HU" sz="1400" dirty="0" smtClean="0"/>
              <a:t> Advanced </a:t>
            </a:r>
            <a:r>
              <a:rPr lang="hu-HU" sz="1400" dirty="0" err="1" smtClean="0"/>
              <a:t>Optical</a:t>
            </a:r>
            <a:r>
              <a:rPr lang="hu-HU" sz="1400" dirty="0" smtClean="0"/>
              <a:t> </a:t>
            </a:r>
            <a:r>
              <a:rPr lang="hu-HU" sz="1400" dirty="0" err="1" smtClean="0"/>
              <a:t>Materials</a:t>
            </a:r>
            <a:endParaRPr lang="hu-HU" sz="1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57886" y="6011357"/>
            <a:ext cx="57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Au0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880237" y="5374344"/>
            <a:ext cx="53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Au1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647376" y="4468633"/>
            <a:ext cx="592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Au2</a:t>
            </a:r>
            <a:endParaRPr lang="hu-HU" sz="1600" dirty="0"/>
          </a:p>
        </p:txBody>
      </p:sp>
      <p:cxnSp>
        <p:nvCxnSpPr>
          <p:cNvPr id="28" name="Egyenes összekötő 27"/>
          <p:cNvCxnSpPr/>
          <p:nvPr/>
        </p:nvCxnSpPr>
        <p:spPr>
          <a:xfrm>
            <a:off x="8681586" y="4549854"/>
            <a:ext cx="0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7817403" y="523057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8671158" y="5491272"/>
            <a:ext cx="0" cy="36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817403" y="5591175"/>
            <a:ext cx="0" cy="23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7817403" y="6011357"/>
            <a:ext cx="0" cy="25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32910" y="5993964"/>
            <a:ext cx="5140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350" dirty="0"/>
          </a:p>
          <a:p>
            <a:r>
              <a:rPr lang="hu-HU" sz="1350" dirty="0"/>
              <a:t>2D+H </a:t>
            </a:r>
            <a:r>
              <a:rPr lang="hu-HU" sz="1350" dirty="0" smtClean="0"/>
              <a:t> The </a:t>
            </a:r>
            <a:r>
              <a:rPr lang="hu-HU" sz="1350" dirty="0" err="1" smtClean="0"/>
              <a:t>total</a:t>
            </a:r>
            <a:r>
              <a:rPr lang="hu-HU" sz="1350" dirty="0" smtClean="0"/>
              <a:t> </a:t>
            </a:r>
            <a:r>
              <a:rPr lang="hu-HU" sz="1350" dirty="0" err="1" smtClean="0"/>
              <a:t>number</a:t>
            </a:r>
            <a:r>
              <a:rPr lang="hu-HU" sz="1350" dirty="0" smtClean="0"/>
              <a:t> of H </a:t>
            </a:r>
            <a:r>
              <a:rPr lang="hu-HU" sz="1350" dirty="0" err="1" smtClean="0"/>
              <a:t>atoms</a:t>
            </a:r>
            <a:r>
              <a:rPr lang="hu-HU" sz="1350" dirty="0" smtClean="0"/>
              <a:t> </a:t>
            </a:r>
            <a:r>
              <a:rPr lang="hu-HU" sz="1350" dirty="0" err="1" smtClean="0"/>
              <a:t>before</a:t>
            </a:r>
            <a:r>
              <a:rPr lang="hu-HU" sz="1350" dirty="0" smtClean="0"/>
              <a:t> </a:t>
            </a:r>
            <a:r>
              <a:rPr lang="hu-HU" sz="1350" dirty="0" err="1" smtClean="0"/>
              <a:t>the</a:t>
            </a:r>
            <a:r>
              <a:rPr lang="hu-HU" sz="1350" dirty="0" smtClean="0"/>
              <a:t> </a:t>
            </a:r>
            <a:r>
              <a:rPr lang="hu-HU" sz="1350" dirty="0" err="1" smtClean="0"/>
              <a:t>transmutation</a:t>
            </a:r>
            <a:r>
              <a:rPr lang="hu-HU" sz="1350" dirty="0" smtClean="0"/>
              <a:t> </a:t>
            </a:r>
            <a:r>
              <a:rPr lang="hu-HU" sz="1350" dirty="0" err="1" smtClean="0"/>
              <a:t>process</a:t>
            </a:r>
            <a:endParaRPr lang="hu-HU" sz="13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26691" y="6529797"/>
            <a:ext cx="536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Number</a:t>
            </a:r>
            <a:r>
              <a:rPr lang="hu-HU" sz="1400" dirty="0" smtClean="0"/>
              <a:t> of D </a:t>
            </a:r>
            <a:r>
              <a:rPr lang="hu-HU" sz="1400" dirty="0" err="1" smtClean="0"/>
              <a:t>atoms</a:t>
            </a:r>
            <a:r>
              <a:rPr lang="hu-HU" sz="1400" dirty="0" smtClean="0"/>
              <a:t>  in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case</a:t>
            </a:r>
            <a:r>
              <a:rPr lang="hu-HU" sz="1400" dirty="0" smtClean="0"/>
              <a:t> of  25mJ </a:t>
            </a:r>
            <a:r>
              <a:rPr lang="hu-HU" sz="1400" dirty="0" err="1" smtClean="0"/>
              <a:t>laser</a:t>
            </a:r>
            <a:r>
              <a:rPr lang="hu-HU" sz="1400" dirty="0" smtClean="0"/>
              <a:t> </a:t>
            </a:r>
            <a:r>
              <a:rPr lang="hu-HU" sz="1400" dirty="0" err="1" smtClean="0"/>
              <a:t>pulses</a:t>
            </a:r>
            <a:r>
              <a:rPr lang="hu-HU" sz="1400" dirty="0" smtClean="0"/>
              <a:t> : </a:t>
            </a:r>
            <a:r>
              <a:rPr lang="hu-HU" sz="1400" dirty="0"/>
              <a:t>~1.76x10¹⁵</a:t>
            </a:r>
          </a:p>
        </p:txBody>
      </p:sp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5" y="4313382"/>
            <a:ext cx="3046677" cy="199505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43709" y="165623"/>
            <a:ext cx="70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3.SOME RESULTS OF THE </a:t>
            </a:r>
            <a:r>
              <a:rPr lang="hu-HU" dirty="0">
                <a:solidFill>
                  <a:srgbClr val="FF0000"/>
                </a:solidFill>
              </a:rPr>
              <a:t>Hᵅ </a:t>
            </a:r>
            <a:r>
              <a:rPr lang="hu-HU" dirty="0" smtClean="0">
                <a:solidFill>
                  <a:srgbClr val="FF0000"/>
                </a:solidFill>
              </a:rPr>
              <a:t>AND </a:t>
            </a:r>
            <a:r>
              <a:rPr lang="hu-HU" dirty="0">
                <a:solidFill>
                  <a:srgbClr val="FF0000"/>
                </a:solidFill>
              </a:rPr>
              <a:t>Dᵅ </a:t>
            </a:r>
            <a:r>
              <a:rPr lang="hu-HU" dirty="0" smtClean="0">
                <a:solidFill>
                  <a:srgbClr val="FF0000"/>
                </a:solidFill>
              </a:rPr>
              <a:t>SPECTRAL LINES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5" y="615417"/>
            <a:ext cx="3602179" cy="2713152"/>
          </a:xfrm>
          <a:prstGeom prst="rect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>
            <a:off x="5364018" y="799833"/>
            <a:ext cx="0" cy="6719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773141" y="2417455"/>
            <a:ext cx="1268488" cy="88037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67" y="4837000"/>
            <a:ext cx="1686019" cy="12490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359872" y="4242647"/>
            <a:ext cx="1525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err="1"/>
              <a:t>Deuterated</a:t>
            </a:r>
            <a:r>
              <a:rPr lang="hu-HU" sz="1400" dirty="0"/>
              <a:t> (30%) </a:t>
            </a:r>
            <a:r>
              <a:rPr lang="hu-HU" sz="1400" dirty="0" err="1"/>
              <a:t>sample</a:t>
            </a:r>
            <a:endParaRPr lang="hu-HU" sz="14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7041629" y="4383459"/>
            <a:ext cx="395276" cy="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3335277" y="5965962"/>
            <a:ext cx="197633" cy="29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72" y="3653628"/>
            <a:ext cx="3532600" cy="257350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839855" y="4091710"/>
            <a:ext cx="230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95636" y="4242648"/>
            <a:ext cx="27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</a:t>
            </a:r>
            <a:endParaRPr lang="hu-HU" sz="14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2" y="562957"/>
            <a:ext cx="4290295" cy="3214716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720436" y="1025236"/>
            <a:ext cx="212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D</a:t>
            </a:r>
            <a:endParaRPr lang="hu-HU" sz="1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32873" y="799833"/>
            <a:ext cx="249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H</a:t>
            </a:r>
            <a:endParaRPr lang="hu-HU" sz="10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895475" y="511492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457325" y="5019675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771775" y="4765867"/>
            <a:ext cx="9525" cy="42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66963"/>
            <a:ext cx="6345382" cy="33656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3497304"/>
            <a:ext cx="6345383" cy="327521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76425" y="6353175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Au2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00225" y="301942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Au0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AV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6" y="1150374"/>
            <a:ext cx="7490468" cy="529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12489" y="368263"/>
            <a:ext cx="5656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FF0000"/>
                </a:solidFill>
                <a:latin typeface="Times New Roman" pitchFamily="18" charset="0"/>
              </a:rPr>
              <a:t> 2.The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optical</a:t>
            </a:r>
            <a:r>
              <a:rPr lang="hu-HU" altLang="hu-H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near</a:t>
            </a:r>
            <a:r>
              <a:rPr lang="hu-HU" altLang="hu-H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field</a:t>
            </a:r>
            <a:r>
              <a:rPr lang="hu-HU" altLang="hu-HU" sz="28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hu-HU" altLang="hu-H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7892" name="Picture 4" descr="MTA kerek log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429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8580582" y="1011238"/>
            <a:ext cx="134043" cy="571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777018" y="1884218"/>
            <a:ext cx="332508" cy="4939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6"/>
            <a:ext cx="4499700" cy="31718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86" y="0"/>
            <a:ext cx="4600006" cy="31718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198001"/>
            <a:ext cx="4125292" cy="36361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825"/>
            <a:ext cx="4109177" cy="36861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52475" y="457200"/>
            <a:ext cx="149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798 Au2 12.3fs 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10175" y="457200"/>
            <a:ext cx="15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102 Au0 12.3fs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247900" y="2162175"/>
            <a:ext cx="142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4</a:t>
            </a:r>
            <a:endParaRPr lang="hu-HU" sz="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04900" y="2162175"/>
            <a:ext cx="238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</a:t>
            </a:r>
            <a:endParaRPr lang="hu-HU" sz="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686050" y="2305050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12</a:t>
            </a:r>
            <a:endParaRPr lang="hu-HU" sz="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362825" y="2228849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12</a:t>
            </a:r>
            <a:endParaRPr lang="hu-HU" sz="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38975" y="2305050"/>
            <a:ext cx="200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6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0822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73" y="104776"/>
            <a:ext cx="6301302" cy="32861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73" y="3171826"/>
            <a:ext cx="6327370" cy="35980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28600" y="2667000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HIGH INTENSITY PLASMONICS WORKS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18825"/>
            <a:ext cx="4250486" cy="37724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" y="50379"/>
            <a:ext cx="4220426" cy="286924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50379"/>
            <a:ext cx="4172471" cy="28692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49" y="3214921"/>
            <a:ext cx="4172471" cy="357640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90550" y="304800"/>
            <a:ext cx="188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With</a:t>
            </a:r>
            <a:r>
              <a:rPr lang="hu-HU" sz="1400" dirty="0" smtClean="0"/>
              <a:t> boron Au2 12.3fs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24475" y="304801"/>
            <a:ext cx="192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With</a:t>
            </a:r>
            <a:r>
              <a:rPr lang="hu-HU" sz="1400" dirty="0" smtClean="0"/>
              <a:t> boron Au0 12.3fs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57400" y="1533524"/>
            <a:ext cx="96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                                6</a:t>
            </a:r>
          </a:p>
          <a:p>
            <a:r>
              <a:rPr lang="hu-HU" sz="800" dirty="0"/>
              <a:t> </a:t>
            </a:r>
            <a:r>
              <a:rPr lang="hu-HU" sz="800" dirty="0" smtClean="0"/>
              <a:t>                      4</a:t>
            </a:r>
          </a:p>
          <a:p>
            <a:r>
              <a:rPr lang="hu-HU" sz="800" dirty="0"/>
              <a:t> </a:t>
            </a:r>
            <a:r>
              <a:rPr lang="hu-HU" sz="800" dirty="0" smtClean="0"/>
              <a:t>           3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390650" y="2095722"/>
            <a:ext cx="17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932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84" y="185827"/>
            <a:ext cx="4237918" cy="34004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85827"/>
            <a:ext cx="4177377" cy="34004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84" y="3990976"/>
            <a:ext cx="4287459" cy="27989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9" y="4191000"/>
            <a:ext cx="4653047" cy="2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54" y="60274"/>
            <a:ext cx="4634746" cy="354736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429250" y="464581"/>
            <a:ext cx="62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38824" y="1314450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D?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5629275" y="718392"/>
            <a:ext cx="9525" cy="23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976937" y="1719753"/>
            <a:ext cx="57150" cy="221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334125" y="180975"/>
            <a:ext cx="5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LET</a:t>
            </a:r>
            <a:endParaRPr lang="hu-HU" sz="14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1" y="3809052"/>
            <a:ext cx="4526403" cy="296074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6" y="4266256"/>
            <a:ext cx="4315268" cy="24273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115175" y="3267076"/>
            <a:ext cx="124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LET (</a:t>
            </a:r>
            <a:r>
              <a:rPr lang="hu-HU" sz="1200" dirty="0" err="1" smtClean="0"/>
              <a:t>kev</a:t>
            </a:r>
            <a:r>
              <a:rPr lang="hu-HU" sz="1200" dirty="0" smtClean="0"/>
              <a:t>/</a:t>
            </a:r>
            <a:r>
              <a:rPr lang="hu-HU" sz="1200" dirty="0" err="1" smtClean="0"/>
              <a:t>micron</a:t>
            </a:r>
            <a:r>
              <a:rPr lang="hu-HU" sz="1200" dirty="0" smtClean="0"/>
              <a:t>)</a:t>
            </a:r>
            <a:endParaRPr lang="hu-HU" sz="1200" dirty="0"/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/>
          </p:nvPr>
        </p:nvGraphicFramePr>
        <p:xfrm>
          <a:off x="-5636" y="60274"/>
          <a:ext cx="4633067" cy="354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Graph" r:id="rId6" imgW="3901320" imgH="2986920" progId="Origin50.Graph">
                  <p:embed/>
                </p:oleObj>
              </mc:Choice>
              <mc:Fallback>
                <p:oleObj name="Graph" r:id="rId6" imgW="3901320" imgH="2986920" progId="Origin50.Graph">
                  <p:embed/>
                  <p:pic>
                    <p:nvPicPr>
                      <p:cNvPr id="14" name="Objektum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636" y="60274"/>
                        <a:ext cx="4633067" cy="3547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476500" y="3267076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DIAMETER (</a:t>
            </a:r>
            <a:r>
              <a:rPr lang="hu-HU" sz="1200" dirty="0" err="1" smtClean="0"/>
              <a:t>micron</a:t>
            </a:r>
            <a:r>
              <a:rPr lang="hu-HU" sz="1200" dirty="0" smtClean="0"/>
              <a:t>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55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/>
          </p:nvPr>
        </p:nvGraphicFramePr>
        <p:xfrm>
          <a:off x="671512" y="568325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Acrobat Document" r:id="rId3" imgW="8019807" imgH="5667133" progId="Acrobat.Document.DC">
                  <p:embed/>
                </p:oleObj>
              </mc:Choice>
              <mc:Fallback>
                <p:oleObj name="Acrobat Document" r:id="rId3" imgW="8019807" imgH="5667133" progId="Acrobat.Document.DC">
                  <p:embed/>
                  <p:pic>
                    <p:nvPicPr>
                      <p:cNvPr id="4" name="Objektum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2" y="568325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724275" y="6353175"/>
            <a:ext cx="191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DIAMETER (</a:t>
            </a:r>
            <a:r>
              <a:rPr lang="hu-HU" sz="1400" dirty="0" err="1" smtClean="0"/>
              <a:t>micron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5133975" y="3941207"/>
            <a:ext cx="0" cy="590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972049" y="3571875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9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8" y="0"/>
            <a:ext cx="858636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00650" y="6496050"/>
            <a:ext cx="215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LET (</a:t>
            </a:r>
            <a:r>
              <a:rPr lang="hu-HU" sz="1400" dirty="0" err="1" smtClean="0"/>
              <a:t>KeV</a:t>
            </a:r>
            <a:r>
              <a:rPr lang="hu-HU" sz="1400" dirty="0" smtClean="0"/>
              <a:t>/</a:t>
            </a:r>
            <a:r>
              <a:rPr lang="hu-HU" sz="1400" dirty="0" err="1" smtClean="0"/>
              <a:t>micron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829425" y="4533900"/>
            <a:ext cx="1" cy="53340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667500" y="413385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795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37418" y="688257"/>
            <a:ext cx="67252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CONCLUSIONS</a:t>
            </a:r>
          </a:p>
          <a:p>
            <a:pPr algn="ctr"/>
            <a:endParaRPr lang="hu-HU" dirty="0" smtClean="0"/>
          </a:p>
          <a:p>
            <a:r>
              <a:rPr lang="hu-HU" dirty="0" smtClean="0"/>
              <a:t>1.Table-top </a:t>
            </a:r>
            <a:r>
              <a:rPr lang="hu-HU" dirty="0" err="1" smtClean="0"/>
              <a:t>lasers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indicate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significant</a:t>
            </a:r>
            <a:r>
              <a:rPr lang="hu-HU" dirty="0" smtClean="0"/>
              <a:t> </a:t>
            </a:r>
            <a:r>
              <a:rPr lang="hu-HU" dirty="0" err="1" smtClean="0"/>
              <a:t>role</a:t>
            </a:r>
            <a:r>
              <a:rPr lang="hu-HU" dirty="0" smtClean="0"/>
              <a:t> of </a:t>
            </a:r>
          </a:p>
          <a:p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nanoplasmonics</a:t>
            </a:r>
            <a:r>
              <a:rPr lang="hu-HU" dirty="0" smtClean="0"/>
              <a:t> in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nuclear</a:t>
            </a:r>
            <a:r>
              <a:rPr lang="hu-HU" dirty="0" smtClean="0"/>
              <a:t> </a:t>
            </a:r>
            <a:r>
              <a:rPr lang="hu-HU" dirty="0" err="1" smtClean="0"/>
              <a:t>fusion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2.Above ~ 10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¹⁷W/cm²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laser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reflective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negligible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penetrates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dirty="0"/>
          </a:p>
          <a:p>
            <a:r>
              <a:rPr lang="hu-HU" dirty="0" smtClean="0"/>
              <a:t>3.Plasmonics </a:t>
            </a:r>
            <a:r>
              <a:rPr lang="hu-HU" dirty="0" err="1" smtClean="0"/>
              <a:t>works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intensities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-</a:t>
            </a:r>
            <a:r>
              <a:rPr lang="hu-HU" dirty="0" err="1" smtClean="0"/>
              <a:t>Significant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 has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detected</a:t>
            </a:r>
            <a:r>
              <a:rPr lang="hu-HU" dirty="0" smtClean="0"/>
              <a:t>, </a:t>
            </a:r>
            <a:r>
              <a:rPr lang="hu-HU" dirty="0" err="1" smtClean="0"/>
              <a:t>indicated</a:t>
            </a:r>
            <a:r>
              <a:rPr lang="hu-HU" dirty="0" smtClean="0"/>
              <a:t> 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crater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/>
              <a:t> </a:t>
            </a:r>
            <a:r>
              <a:rPr lang="hu-HU" dirty="0" smtClean="0"/>
              <a:t>and  Thomson parabola 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of BN </a:t>
            </a:r>
            <a:r>
              <a:rPr lang="hu-HU" dirty="0" err="1" smtClean="0"/>
              <a:t>seeded</a:t>
            </a:r>
            <a:r>
              <a:rPr lang="hu-HU" dirty="0" smtClean="0"/>
              <a:t> </a:t>
            </a:r>
            <a:r>
              <a:rPr lang="hu-HU" dirty="0" err="1" smtClean="0"/>
              <a:t>samples</a:t>
            </a:r>
            <a:r>
              <a:rPr lang="hu-HU" dirty="0" smtClean="0"/>
              <a:t>  </a:t>
            </a:r>
          </a:p>
          <a:p>
            <a:r>
              <a:rPr lang="hu-HU" dirty="0"/>
              <a:t> </a:t>
            </a:r>
            <a:r>
              <a:rPr lang="hu-HU" dirty="0" smtClean="0"/>
              <a:t>     -The </a:t>
            </a:r>
            <a:r>
              <a:rPr lang="hu-HU" dirty="0" err="1" smtClean="0"/>
              <a:t>source</a:t>
            </a:r>
            <a:r>
              <a:rPr lang="hu-HU" dirty="0" smtClean="0"/>
              <a:t>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excess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be  </a:t>
            </a:r>
            <a:r>
              <a:rPr lang="hu-HU" dirty="0" err="1" smtClean="0"/>
              <a:t>partly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deuterium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</a:t>
            </a:r>
            <a:r>
              <a:rPr lang="hu-HU" dirty="0" err="1" smtClean="0"/>
              <a:t>production</a:t>
            </a:r>
            <a:r>
              <a:rPr lang="hu-HU" dirty="0" smtClean="0"/>
              <a:t>, </a:t>
            </a:r>
            <a:r>
              <a:rPr lang="hu-HU" dirty="0" err="1" smtClean="0"/>
              <a:t>detected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spectroscopical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.</a:t>
            </a:r>
          </a:p>
          <a:p>
            <a:r>
              <a:rPr lang="hu-HU" dirty="0"/>
              <a:t> </a:t>
            </a:r>
            <a:r>
              <a:rPr lang="hu-HU" dirty="0" smtClean="0"/>
              <a:t>     -The </a:t>
            </a:r>
            <a:r>
              <a:rPr lang="hu-HU" dirty="0" err="1" smtClean="0"/>
              <a:t>particle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of </a:t>
            </a:r>
            <a:r>
              <a:rPr lang="hu-HU" dirty="0" err="1" smtClean="0"/>
              <a:t>ions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plume</a:t>
            </a:r>
            <a:r>
              <a:rPr lang="hu-HU" dirty="0" smtClean="0"/>
              <a:t> is </a:t>
            </a:r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</a:t>
            </a:r>
            <a:r>
              <a:rPr lang="hu-HU" dirty="0" err="1" smtClean="0"/>
              <a:t>samples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resonant</a:t>
            </a:r>
            <a:r>
              <a:rPr lang="hu-HU" dirty="0" smtClean="0"/>
              <a:t> </a:t>
            </a:r>
            <a:r>
              <a:rPr lang="hu-HU" dirty="0" err="1" smtClean="0"/>
              <a:t>plasmonic</a:t>
            </a:r>
            <a:r>
              <a:rPr lang="hu-HU" dirty="0" smtClean="0"/>
              <a:t> </a:t>
            </a:r>
            <a:r>
              <a:rPr lang="hu-HU" dirty="0" err="1" smtClean="0"/>
              <a:t>nanoparticles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 </a:t>
            </a:r>
          </a:p>
          <a:p>
            <a:r>
              <a:rPr lang="hu-HU" dirty="0"/>
              <a:t> </a:t>
            </a:r>
            <a:r>
              <a:rPr lang="hu-HU" dirty="0" smtClean="0"/>
              <a:t>       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.</a:t>
            </a:r>
          </a:p>
          <a:p>
            <a:r>
              <a:rPr lang="hu-HU" dirty="0"/>
              <a:t> </a:t>
            </a:r>
            <a:r>
              <a:rPr lang="hu-HU" dirty="0" smtClean="0"/>
              <a:t>     -The Thomson parabola </a:t>
            </a:r>
            <a:r>
              <a:rPr lang="hu-HU" dirty="0" err="1" smtClean="0"/>
              <a:t>spectrometer</a:t>
            </a:r>
            <a:r>
              <a:rPr lang="hu-HU" dirty="0" smtClean="0"/>
              <a:t>  </a:t>
            </a:r>
            <a:r>
              <a:rPr lang="hu-HU" dirty="0" err="1" smtClean="0"/>
              <a:t>spectra</a:t>
            </a:r>
            <a:r>
              <a:rPr lang="hu-HU" dirty="0" smtClean="0"/>
              <a:t> </a:t>
            </a:r>
            <a:r>
              <a:rPr lang="hu-HU" dirty="0" err="1" smtClean="0"/>
              <a:t>indicate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  </a:t>
            </a:r>
            <a:r>
              <a:rPr lang="hu-HU" dirty="0" err="1" smtClean="0"/>
              <a:t>influence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LSPP </a:t>
            </a:r>
            <a:r>
              <a:rPr lang="hu-HU" dirty="0" err="1" smtClean="0"/>
              <a:t>resonance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. </a:t>
            </a:r>
          </a:p>
          <a:p>
            <a:r>
              <a:rPr lang="hu-HU" dirty="0" smtClean="0"/>
              <a:t>4.Nuclear </a:t>
            </a:r>
            <a:r>
              <a:rPr lang="hu-HU" dirty="0" err="1" smtClean="0"/>
              <a:t>processes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been</a:t>
            </a:r>
            <a:r>
              <a:rPr lang="hu-HU" dirty="0" smtClean="0"/>
              <a:t> </a:t>
            </a:r>
            <a:r>
              <a:rPr lang="hu-HU" dirty="0" err="1" smtClean="0"/>
              <a:t>indicated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here </a:t>
            </a:r>
            <a:r>
              <a:rPr lang="hu-HU" dirty="0" err="1" smtClean="0"/>
              <a:t>further</a:t>
            </a:r>
            <a:r>
              <a:rPr lang="hu-HU" dirty="0" smtClean="0"/>
              <a:t>, more  </a:t>
            </a:r>
          </a:p>
          <a:p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 err="1" smtClean="0"/>
              <a:t>convincing</a:t>
            </a:r>
            <a:r>
              <a:rPr lang="hu-HU" dirty="0" smtClean="0"/>
              <a:t> </a:t>
            </a:r>
            <a:r>
              <a:rPr lang="hu-HU" dirty="0" err="1" smtClean="0"/>
              <a:t>studies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161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16563"/>
            <a:ext cx="7543800" cy="1081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altLang="hu-HU" sz="2400"/>
          </a:p>
          <a:p>
            <a:pPr marL="0" indent="0" algn="ctr">
              <a:buFont typeface="Wingdings" pitchFamily="2" charset="2"/>
              <a:buNone/>
              <a:defRPr/>
            </a:pPr>
            <a:endParaRPr lang="en-US" altLang="hu-HU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388" y="404813"/>
            <a:ext cx="8713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 dirty="0" smtClean="0">
                <a:solidFill>
                  <a:srgbClr val="FF0000"/>
                </a:solidFill>
                <a:cs typeface="Arial" charset="0"/>
              </a:rPr>
              <a:t>THANKS FOR YOUR ATTENTION</a:t>
            </a:r>
            <a:r>
              <a:rPr lang="en-GB" altLang="hu-HU" sz="3600" b="1" dirty="0" smtClean="0">
                <a:solidFill>
                  <a:srgbClr val="FF0000"/>
                </a:solidFill>
                <a:cs typeface="Arial" charset="0"/>
              </a:rPr>
              <a:t>!</a:t>
            </a:r>
            <a:endParaRPr lang="en-GB" altLang="hu-HU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10075" y="4572000"/>
            <a:ext cx="2730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500" i="1">
                <a:cs typeface="Arial" charset="0"/>
              </a:rPr>
              <a:t> </a:t>
            </a:r>
          </a:p>
        </p:txBody>
      </p:sp>
      <p:pic>
        <p:nvPicPr>
          <p:cNvPr id="33797" name="Picture 6" descr="interdiscipli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31913"/>
            <a:ext cx="727392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/>
          </p:nvPr>
        </p:nvGraphicFramePr>
        <p:xfrm>
          <a:off x="730250" y="992194"/>
          <a:ext cx="7498110" cy="559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CorelPhotoPaint.Image.8" r:id="rId4" imgW="6095238" imgH="4393651" progId="CorelPhotoPaint.Image.8">
                  <p:embed/>
                </p:oleObj>
              </mc:Choice>
              <mc:Fallback>
                <p:oleObj name="CorelPhotoPaint.Image.8" r:id="rId4" imgW="6095238" imgH="4393651" progId="CorelPhotoPaint.Image.8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425"/>
                      <a:stretch>
                        <a:fillRect/>
                      </a:stretch>
                    </p:blipFill>
                    <p:spPr bwMode="gray">
                      <a:xfrm>
                        <a:off x="730250" y="992194"/>
                        <a:ext cx="7498110" cy="5595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946150" y="387928"/>
            <a:ext cx="7394286" cy="847148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hu-HU" sz="2500" dirty="0" smtClean="0"/>
              <a:t> </a:t>
            </a:r>
            <a:r>
              <a:rPr lang="hu-HU" altLang="hu-HU" sz="2500" dirty="0" err="1" smtClean="0"/>
              <a:t>When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the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winds</a:t>
            </a:r>
            <a:r>
              <a:rPr lang="hu-HU" altLang="hu-HU" sz="2500" dirty="0" smtClean="0"/>
              <a:t> of </a:t>
            </a:r>
            <a:r>
              <a:rPr lang="hu-HU" altLang="hu-HU" sz="2500" dirty="0" err="1" smtClean="0"/>
              <a:t>changes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are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blowing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some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build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shelters</a:t>
            </a:r>
            <a:r>
              <a:rPr lang="hu-HU" altLang="hu-HU" sz="2500" dirty="0" smtClean="0"/>
              <a:t>, </a:t>
            </a:r>
            <a:r>
              <a:rPr lang="hu-HU" altLang="hu-HU" sz="2500" dirty="0" err="1" smtClean="0"/>
              <a:t>but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some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others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build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wind</a:t>
            </a:r>
            <a:r>
              <a:rPr lang="hu-HU" altLang="hu-HU" sz="2500" dirty="0" smtClean="0"/>
              <a:t> </a:t>
            </a:r>
            <a:r>
              <a:rPr lang="hu-HU" altLang="hu-HU" sz="2500" dirty="0" err="1" smtClean="0"/>
              <a:t>turbines</a:t>
            </a:r>
            <a:r>
              <a:rPr lang="de-DE" altLang="hu-HU" sz="2600" dirty="0" smtClean="0"/>
              <a:t/>
            </a:r>
            <a:br>
              <a:rPr lang="de-DE" altLang="hu-HU" sz="2600" dirty="0" smtClean="0"/>
            </a:br>
            <a:r>
              <a:rPr lang="de-DE" altLang="hu-HU" sz="2600" dirty="0" smtClean="0"/>
              <a:t>        </a:t>
            </a:r>
            <a:r>
              <a:rPr lang="hu-HU" altLang="hu-HU" sz="2600" dirty="0" smtClean="0"/>
              <a:t> </a:t>
            </a:r>
            <a:endParaRPr lang="de-DE" altLang="hu-HU" sz="260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gray">
          <a:xfrm>
            <a:off x="730250" y="6553200"/>
            <a:ext cx="256698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/>
          <a:lstStyle>
            <a:lvl1pPr defTabSz="738188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1pPr>
            <a:lvl2pPr marL="742950" indent="-285750" defTabSz="738188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2pPr>
            <a:lvl3pPr marL="1143000" indent="-228600" defTabSz="738188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3pPr>
            <a:lvl4pPr marL="1600200" indent="-228600" defTabSz="738188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4pPr>
            <a:lvl5pPr marL="2057400" indent="-228600" defTabSz="738188"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5pPr>
            <a:lvl6pPr marL="25146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6pPr>
            <a:lvl7pPr marL="29718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7pPr>
            <a:lvl8pPr marL="34290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8pPr>
            <a:lvl9pPr marL="3886200" indent="-228600" defTabSz="738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2B5D"/>
                </a:solidFill>
                <a:latin typeface="Arial" panose="020B0604020202020204" pitchFamily="34" charset="0"/>
              </a:defRPr>
            </a:lvl9pPr>
          </a:lstStyle>
          <a:p>
            <a:endParaRPr lang="de-DE" altLang="hu-HU" sz="90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31236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003259" y="6132945"/>
            <a:ext cx="574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Ti:Sa</a:t>
            </a:r>
            <a:r>
              <a:rPr lang="hu-HU" sz="2400" dirty="0" smtClean="0"/>
              <a:t> </a:t>
            </a:r>
            <a:r>
              <a:rPr lang="hu-HU" sz="2400" dirty="0" err="1" smtClean="0"/>
              <a:t>laser</a:t>
            </a:r>
            <a:r>
              <a:rPr lang="hu-HU" sz="2400" dirty="0" smtClean="0"/>
              <a:t>: ʎ=800nm (~1.55eV) ;  t</a:t>
            </a:r>
            <a:r>
              <a:rPr lang="hu-HU" sz="1400" dirty="0" smtClean="0"/>
              <a:t>(SPP)</a:t>
            </a:r>
            <a:r>
              <a:rPr lang="hu-HU" sz="2400" dirty="0" smtClean="0"/>
              <a:t>~30fs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4" y="1589153"/>
            <a:ext cx="6220691" cy="23729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01" y="4107887"/>
            <a:ext cx="4991449" cy="17335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629235" y="3186545"/>
            <a:ext cx="111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SPP</a:t>
            </a: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885651" y="5015345"/>
            <a:ext cx="97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LSPP</a:t>
            </a:r>
            <a:endParaRPr lang="hu-HU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476250" y="215378"/>
            <a:ext cx="8159460" cy="6835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PLASMONICS AND HIGH FIELDS APPLICATIONS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" y="4709652"/>
            <a:ext cx="2859746" cy="201684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52575" y="898967"/>
            <a:ext cx="586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133600" y="6243484"/>
            <a:ext cx="752358" cy="35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661652" y="6430297"/>
            <a:ext cx="82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r>
              <a:rPr lang="hu-HU" sz="1600" dirty="0" smtClean="0"/>
              <a:t>(eV)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4045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LASMONIC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5437476" cy="40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MTA kerek log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937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Kretschman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16" y="4719782"/>
            <a:ext cx="341147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089891" y="251670"/>
            <a:ext cx="610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1.SURFACE PLASMON POLARITONS (SPP)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72" y="5033818"/>
            <a:ext cx="5576184" cy="16163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53" y="728723"/>
            <a:ext cx="2580596" cy="18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4" descr="névt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2" y="1455090"/>
            <a:ext cx="8444284" cy="30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8" name="Text Box 6"/>
          <p:cNvSpPr txBox="1">
            <a:spLocks noChangeArrowheads="1"/>
          </p:cNvSpPr>
          <p:nvPr/>
        </p:nvSpPr>
        <p:spPr bwMode="auto">
          <a:xfrm>
            <a:off x="548641" y="381663"/>
            <a:ext cx="78031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 fény hullámhossznál sokkal kisebb méretű lyukakon (réseken) is áthalad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7" y="4701277"/>
            <a:ext cx="3486165" cy="196842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770783" y="5383033"/>
            <a:ext cx="39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AZ ENERGIA ZÖME A FELÜLETRE KONCENTRÁLÓDIK: </a:t>
            </a:r>
            <a:r>
              <a:rPr lang="hu-HU" dirty="0" smtClean="0">
                <a:solidFill>
                  <a:srgbClr val="0070C0"/>
                </a:solidFill>
              </a:rPr>
              <a:t>ÓRIÁSI TÉR ERŐSÍTÉS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8857" y="5383033"/>
            <a:ext cx="1084872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009816" y="5383033"/>
            <a:ext cx="9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VÁKUUM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918857" y="6217920"/>
            <a:ext cx="1084872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92695" y="6217920"/>
            <a:ext cx="81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FÉM   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8860" y="6188952"/>
            <a:ext cx="428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NAGYSZÁMÚ POTENCIÁLIS ALKALMAZÁS.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7" y="1450110"/>
            <a:ext cx="8493669" cy="38885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5090" y="157018"/>
            <a:ext cx="770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2.LOCALIZED PLASMONS (LSPP) UP TO  10²⁰ W/cm²)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   </a:t>
            </a:r>
            <a:r>
              <a:rPr lang="hu-HU" sz="2000" dirty="0" smtClean="0">
                <a:solidFill>
                  <a:srgbClr val="FF0000"/>
                </a:solidFill>
              </a:rPr>
              <a:t>(The </a:t>
            </a:r>
            <a:r>
              <a:rPr lang="hu-HU" sz="2000" dirty="0" err="1" smtClean="0">
                <a:solidFill>
                  <a:srgbClr val="FF0000"/>
                </a:solidFill>
              </a:rPr>
              <a:t>basic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difference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between</a:t>
            </a:r>
            <a:r>
              <a:rPr lang="hu-HU" sz="2000" dirty="0" smtClean="0">
                <a:solidFill>
                  <a:srgbClr val="FF0000"/>
                </a:solidFill>
              </a:rPr>
              <a:t> SPP-s and LSPP-s)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85091" y="5689600"/>
            <a:ext cx="770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LSPP: -NO PENETRATION INTO THE PLASMONIC MATERIAL (</a:t>
            </a:r>
            <a:r>
              <a:rPr lang="hu-HU" dirty="0" err="1" smtClean="0"/>
              <a:t>e.g</a:t>
            </a:r>
            <a:r>
              <a:rPr lang="hu-HU" dirty="0" smtClean="0"/>
              <a:t>. metal)</a:t>
            </a:r>
          </a:p>
          <a:p>
            <a:r>
              <a:rPr lang="hu-HU" dirty="0"/>
              <a:t> </a:t>
            </a:r>
            <a:r>
              <a:rPr lang="hu-HU" dirty="0" smtClean="0"/>
              <a:t>          - SMALLER PENETRATION INTO THE DIELECTRIC /VACUUM</a:t>
            </a:r>
          </a:p>
          <a:p>
            <a:r>
              <a:rPr lang="hu-HU" dirty="0"/>
              <a:t> </a:t>
            </a:r>
            <a:r>
              <a:rPr lang="hu-HU" dirty="0" smtClean="0"/>
              <a:t>          -NO DISPERSION, RESONANCE DEPENDS ON SIZE, SHAPE, MATERIAL</a:t>
            </a:r>
          </a:p>
          <a:p>
            <a:r>
              <a:rPr lang="hu-HU" dirty="0"/>
              <a:t> </a:t>
            </a:r>
            <a:r>
              <a:rPr lang="hu-HU" dirty="0" smtClean="0"/>
              <a:t>          -BROADER RESONANCE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88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33350"/>
            <a:ext cx="9144000" cy="7048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u-HU" altLang="hu-HU" sz="2400" b="1" dirty="0" smtClean="0">
                <a:solidFill>
                  <a:srgbClr val="FF0000"/>
                </a:solidFill>
              </a:rPr>
              <a:t>PLASMON RESONANCE OF NANOPARTICLES </a:t>
            </a:r>
            <a:r>
              <a:rPr lang="en-US" altLang="hu-HU" sz="24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SHAPE AND- ÉS SIZE DEPENDENT</a:t>
            </a:r>
            <a:r>
              <a:rPr lang="en-US" altLang="hu-HU" sz="2400" b="1" dirty="0" smtClean="0">
                <a:solidFill>
                  <a:srgbClr val="FF0000"/>
                </a:solidFill>
              </a:rPr>
              <a:t>!</a:t>
            </a:r>
            <a:r>
              <a:rPr lang="en-US" altLang="hu-HU" sz="2400" dirty="0" smtClean="0">
                <a:solidFill>
                  <a:srgbClr val="FF3300"/>
                </a:solidFill>
              </a:rPr>
              <a:t> 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557338"/>
          <a:ext cx="1585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" name="Equation" r:id="rId4" imgW="914400" imgH="495300" progId="Equation.3">
                  <p:embed/>
                </p:oleObj>
              </mc:Choice>
              <mc:Fallback>
                <p:oleObj name="Equation" r:id="rId4" imgW="914400" imgH="495300" progId="Equation.3">
                  <p:embed/>
                  <p:pic>
                    <p:nvPicPr>
                      <p:cNvPr id="849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158591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2576513"/>
          <a:ext cx="14890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" name="Equation" r:id="rId6" imgW="698500" imgH="419100" progId="Equation.3">
                  <p:embed/>
                </p:oleObj>
              </mc:Choice>
              <mc:Fallback>
                <p:oleObj name="Equation" r:id="rId6" imgW="698500" imgH="419100" progId="Equation.3">
                  <p:embed/>
                  <p:pic>
                    <p:nvPicPr>
                      <p:cNvPr id="849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6513"/>
                        <a:ext cx="14890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3681413"/>
          <a:ext cx="19621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" name="Equation" r:id="rId8" imgW="1054100" imgH="444500" progId="Equation.3">
                  <p:embed/>
                </p:oleObj>
              </mc:Choice>
              <mc:Fallback>
                <p:oleObj name="Equation" r:id="rId8" imgW="1054100" imgH="444500" progId="Equation.3">
                  <p:embed/>
                  <p:pic>
                    <p:nvPicPr>
                      <p:cNvPr id="8499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81413"/>
                        <a:ext cx="19621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Oval 6"/>
          <p:cNvSpPr>
            <a:spLocks noChangeArrowheads="1"/>
          </p:cNvSpPr>
          <p:nvPr/>
        </p:nvSpPr>
        <p:spPr bwMode="auto">
          <a:xfrm rot="-4459631">
            <a:off x="2067719" y="3571081"/>
            <a:ext cx="1035050" cy="1055688"/>
          </a:xfrm>
          <a:prstGeom prst="ellipse">
            <a:avLst/>
          </a:prstGeom>
          <a:gradFill rotWithShape="0">
            <a:gsLst>
              <a:gs pos="0">
                <a:srgbClr val="FFD493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u-HU" sz="1800">
              <a:latin typeface="Verdana" panose="020B0604030504040204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447800" y="3124200"/>
            <a:ext cx="1803400" cy="1524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u-HU" sz="1800">
              <a:latin typeface="Verdana" panose="020B0604030504040204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899368" y="3962400"/>
            <a:ext cx="1263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/>
              <a:t>Sphere</a:t>
            </a:r>
            <a:endParaRPr lang="en-US" altLang="hu-HU" sz="1800" dirty="0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952874" y="17272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000" dirty="0" smtClean="0"/>
              <a:t>Bulk</a:t>
            </a:r>
            <a:endParaRPr lang="en-US" altLang="hu-HU" sz="2000" dirty="0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226400" y="1022350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000" dirty="0"/>
              <a:t>Nan</a:t>
            </a:r>
            <a:r>
              <a:rPr lang="hu-HU" altLang="hu-HU" sz="2000" dirty="0" err="1" smtClean="0"/>
              <a:t>oshell</a:t>
            </a:r>
            <a:r>
              <a:rPr lang="en-US" altLang="hu-HU" sz="2000" dirty="0" smtClean="0"/>
              <a:t>:</a:t>
            </a:r>
            <a:endParaRPr lang="en-US" altLang="hu-HU" sz="2000" dirty="0"/>
          </a:p>
        </p:txBody>
      </p: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6096000" y="1543050"/>
            <a:ext cx="1955800" cy="1981200"/>
            <a:chOff x="3936" y="1344"/>
            <a:chExt cx="1232" cy="1248"/>
          </a:xfrm>
        </p:grpSpPr>
        <p:sp>
          <p:nvSpPr>
            <p:cNvPr id="85016" name="Oval 13"/>
            <p:cNvSpPr>
              <a:spLocks noChangeArrowheads="1"/>
            </p:cNvSpPr>
            <p:nvPr/>
          </p:nvSpPr>
          <p:spPr bwMode="auto">
            <a:xfrm>
              <a:off x="3936" y="1344"/>
              <a:ext cx="1232" cy="12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hu-HU" sz="1800">
                <a:latin typeface="Verdana" panose="020B0604030504040204" pitchFamily="34" charset="0"/>
              </a:endParaRPr>
            </a:p>
          </p:txBody>
        </p:sp>
        <p:sp>
          <p:nvSpPr>
            <p:cNvPr id="85017" name="Oval 14"/>
            <p:cNvSpPr>
              <a:spLocks noChangeArrowheads="1"/>
            </p:cNvSpPr>
            <p:nvPr/>
          </p:nvSpPr>
          <p:spPr bwMode="auto">
            <a:xfrm>
              <a:off x="4141" y="1552"/>
              <a:ext cx="822" cy="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hu-HU" sz="1800">
                <a:latin typeface="Verdana" panose="020B0604030504040204" pitchFamily="34" charset="0"/>
              </a:endParaRPr>
            </a:p>
          </p:txBody>
        </p:sp>
        <p:sp>
          <p:nvSpPr>
            <p:cNvPr id="85018" name="Line 15"/>
            <p:cNvSpPr>
              <a:spLocks noChangeShapeType="1"/>
            </p:cNvSpPr>
            <p:nvPr/>
          </p:nvSpPr>
          <p:spPr bwMode="auto">
            <a:xfrm flipV="1">
              <a:off x="4552" y="1760"/>
              <a:ext cx="30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5019" name="Text Box 16"/>
            <p:cNvSpPr txBox="1">
              <a:spLocks noChangeArrowheads="1"/>
            </p:cNvSpPr>
            <p:nvPr/>
          </p:nvSpPr>
          <p:spPr bwMode="auto">
            <a:xfrm>
              <a:off x="4546" y="1688"/>
              <a:ext cx="39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u-HU" sz="1800"/>
                <a:t>a</a:t>
              </a:r>
            </a:p>
          </p:txBody>
        </p:sp>
        <p:sp>
          <p:nvSpPr>
            <p:cNvPr id="85020" name="Line 17"/>
            <p:cNvSpPr>
              <a:spLocks noChangeShapeType="1"/>
            </p:cNvSpPr>
            <p:nvPr/>
          </p:nvSpPr>
          <p:spPr bwMode="auto">
            <a:xfrm>
              <a:off x="4552" y="1968"/>
              <a:ext cx="308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5021" name="Text Box 18"/>
            <p:cNvSpPr txBox="1">
              <a:spLocks noChangeArrowheads="1"/>
            </p:cNvSpPr>
            <p:nvPr/>
          </p:nvSpPr>
          <p:spPr bwMode="auto">
            <a:xfrm>
              <a:off x="4556" y="2168"/>
              <a:ext cx="1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u-HU" sz="1800"/>
                <a:t>b</a:t>
              </a:r>
            </a:p>
          </p:txBody>
        </p:sp>
      </p:grpSp>
      <p:sp>
        <p:nvSpPr>
          <p:cNvPr id="85005" name="Freeform 19"/>
          <p:cNvSpPr>
            <a:spLocks/>
          </p:cNvSpPr>
          <p:nvPr/>
        </p:nvSpPr>
        <p:spPr bwMode="auto">
          <a:xfrm>
            <a:off x="1955800" y="1524000"/>
            <a:ext cx="1320800" cy="800100"/>
          </a:xfrm>
          <a:custGeom>
            <a:avLst/>
            <a:gdLst>
              <a:gd name="T0" fmla="*/ 2147483647 w 940"/>
              <a:gd name="T1" fmla="*/ 2147483647 h 1007"/>
              <a:gd name="T2" fmla="*/ 2147483647 w 940"/>
              <a:gd name="T3" fmla="*/ 2147483647 h 1007"/>
              <a:gd name="T4" fmla="*/ 2147483647 w 940"/>
              <a:gd name="T5" fmla="*/ 2147483647 h 1007"/>
              <a:gd name="T6" fmla="*/ 0 w 940"/>
              <a:gd name="T7" fmla="*/ 2147483647 h 1007"/>
              <a:gd name="T8" fmla="*/ 2147483647 w 940"/>
              <a:gd name="T9" fmla="*/ 2147483647 h 1007"/>
              <a:gd name="T10" fmla="*/ 2147483647 w 940"/>
              <a:gd name="T11" fmla="*/ 2147483647 h 1007"/>
              <a:gd name="T12" fmla="*/ 2147483647 w 940"/>
              <a:gd name="T13" fmla="*/ 2147483647 h 1007"/>
              <a:gd name="T14" fmla="*/ 2147483647 w 940"/>
              <a:gd name="T15" fmla="*/ 2147483647 h 1007"/>
              <a:gd name="T16" fmla="*/ 2147483647 w 940"/>
              <a:gd name="T17" fmla="*/ 2147483647 h 1007"/>
              <a:gd name="T18" fmla="*/ 2147483647 w 940"/>
              <a:gd name="T19" fmla="*/ 2147483647 h 1007"/>
              <a:gd name="T20" fmla="*/ 2147483647 w 940"/>
              <a:gd name="T21" fmla="*/ 2147483647 h 1007"/>
              <a:gd name="T22" fmla="*/ 2147483647 w 940"/>
              <a:gd name="T23" fmla="*/ 2147483647 h 1007"/>
              <a:gd name="T24" fmla="*/ 2147483647 w 940"/>
              <a:gd name="T25" fmla="*/ 2147483647 h 1007"/>
              <a:gd name="T26" fmla="*/ 2147483647 w 940"/>
              <a:gd name="T27" fmla="*/ 2147483647 h 1007"/>
              <a:gd name="T28" fmla="*/ 2147483647 w 940"/>
              <a:gd name="T29" fmla="*/ 2147483647 h 1007"/>
              <a:gd name="T30" fmla="*/ 2147483647 w 940"/>
              <a:gd name="T31" fmla="*/ 2147483647 h 1007"/>
              <a:gd name="T32" fmla="*/ 2147483647 w 940"/>
              <a:gd name="T33" fmla="*/ 2147483647 h 1007"/>
              <a:gd name="T34" fmla="*/ 2147483647 w 940"/>
              <a:gd name="T35" fmla="*/ 0 h 1007"/>
              <a:gd name="T36" fmla="*/ 2147483647 w 940"/>
              <a:gd name="T37" fmla="*/ 2147483647 h 1007"/>
              <a:gd name="T38" fmla="*/ 2147483647 w 940"/>
              <a:gd name="T39" fmla="*/ 2147483647 h 1007"/>
              <a:gd name="T40" fmla="*/ 2147483647 w 940"/>
              <a:gd name="T41" fmla="*/ 2147483647 h 1007"/>
              <a:gd name="T42" fmla="*/ 2147483647 w 940"/>
              <a:gd name="T43" fmla="*/ 2147483647 h 10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0"/>
              <a:gd name="T67" fmla="*/ 0 h 1007"/>
              <a:gd name="T68" fmla="*/ 940 w 940"/>
              <a:gd name="T69" fmla="*/ 1007 h 10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0" h="1007">
                <a:moveTo>
                  <a:pt x="178" y="120"/>
                </a:moveTo>
                <a:cubicBezTo>
                  <a:pt x="135" y="79"/>
                  <a:pt x="124" y="90"/>
                  <a:pt x="57" y="95"/>
                </a:cubicBezTo>
                <a:cubicBezTo>
                  <a:pt x="35" y="107"/>
                  <a:pt x="30" y="104"/>
                  <a:pt x="19" y="127"/>
                </a:cubicBezTo>
                <a:cubicBezTo>
                  <a:pt x="11" y="143"/>
                  <a:pt x="0" y="177"/>
                  <a:pt x="0" y="177"/>
                </a:cubicBezTo>
                <a:cubicBezTo>
                  <a:pt x="4" y="314"/>
                  <a:pt x="12" y="446"/>
                  <a:pt x="19" y="583"/>
                </a:cubicBezTo>
                <a:cubicBezTo>
                  <a:pt x="22" y="638"/>
                  <a:pt x="28" y="720"/>
                  <a:pt x="57" y="772"/>
                </a:cubicBezTo>
                <a:cubicBezTo>
                  <a:pt x="95" y="840"/>
                  <a:pt x="151" y="870"/>
                  <a:pt x="203" y="924"/>
                </a:cubicBezTo>
                <a:cubicBezTo>
                  <a:pt x="231" y="953"/>
                  <a:pt x="271" y="977"/>
                  <a:pt x="311" y="988"/>
                </a:cubicBezTo>
                <a:cubicBezTo>
                  <a:pt x="357" y="1001"/>
                  <a:pt x="403" y="1003"/>
                  <a:pt x="450" y="1007"/>
                </a:cubicBezTo>
                <a:cubicBezTo>
                  <a:pt x="505" y="1005"/>
                  <a:pt x="560" y="1006"/>
                  <a:pt x="614" y="1000"/>
                </a:cubicBezTo>
                <a:cubicBezTo>
                  <a:pt x="639" y="997"/>
                  <a:pt x="664" y="951"/>
                  <a:pt x="678" y="937"/>
                </a:cubicBezTo>
                <a:cubicBezTo>
                  <a:pt x="734" y="881"/>
                  <a:pt x="767" y="836"/>
                  <a:pt x="811" y="772"/>
                </a:cubicBezTo>
                <a:cubicBezTo>
                  <a:pt x="809" y="732"/>
                  <a:pt x="808" y="692"/>
                  <a:pt x="804" y="652"/>
                </a:cubicBezTo>
                <a:cubicBezTo>
                  <a:pt x="799" y="603"/>
                  <a:pt x="748" y="576"/>
                  <a:pt x="722" y="538"/>
                </a:cubicBezTo>
                <a:cubicBezTo>
                  <a:pt x="724" y="522"/>
                  <a:pt x="724" y="452"/>
                  <a:pt x="741" y="431"/>
                </a:cubicBezTo>
                <a:cubicBezTo>
                  <a:pt x="781" y="382"/>
                  <a:pt x="848" y="362"/>
                  <a:pt x="893" y="317"/>
                </a:cubicBezTo>
                <a:cubicBezTo>
                  <a:pt x="940" y="167"/>
                  <a:pt x="811" y="94"/>
                  <a:pt x="703" y="26"/>
                </a:cubicBezTo>
                <a:cubicBezTo>
                  <a:pt x="681" y="12"/>
                  <a:pt x="651" y="9"/>
                  <a:pt x="627" y="0"/>
                </a:cubicBezTo>
                <a:cubicBezTo>
                  <a:pt x="493" y="4"/>
                  <a:pt x="432" y="2"/>
                  <a:pt x="323" y="19"/>
                </a:cubicBezTo>
                <a:cubicBezTo>
                  <a:pt x="298" y="28"/>
                  <a:pt x="272" y="37"/>
                  <a:pt x="247" y="45"/>
                </a:cubicBezTo>
                <a:cubicBezTo>
                  <a:pt x="234" y="49"/>
                  <a:pt x="209" y="57"/>
                  <a:pt x="209" y="57"/>
                </a:cubicBezTo>
                <a:cubicBezTo>
                  <a:pt x="176" y="80"/>
                  <a:pt x="150" y="82"/>
                  <a:pt x="178" y="120"/>
                </a:cubicBez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hu-HU"/>
          </a:p>
        </p:txBody>
      </p:sp>
      <p:grpSp>
        <p:nvGrpSpPr>
          <p:cNvPr id="85006" name="Group 20"/>
          <p:cNvGrpSpPr>
            <a:grpSpLocks/>
          </p:cNvGrpSpPr>
          <p:nvPr/>
        </p:nvGrpSpPr>
        <p:grpSpPr bwMode="auto">
          <a:xfrm>
            <a:off x="985838" y="4686300"/>
            <a:ext cx="2405062" cy="1803400"/>
            <a:chOff x="192" y="3408"/>
            <a:chExt cx="1064" cy="747"/>
          </a:xfrm>
        </p:grpSpPr>
        <p:sp>
          <p:nvSpPr>
            <p:cNvPr id="85014" name="Freeform 21"/>
            <p:cNvSpPr>
              <a:spLocks/>
            </p:cNvSpPr>
            <p:nvPr/>
          </p:nvSpPr>
          <p:spPr bwMode="auto">
            <a:xfrm>
              <a:off x="192" y="3408"/>
              <a:ext cx="1064" cy="747"/>
            </a:xfrm>
            <a:custGeom>
              <a:avLst/>
              <a:gdLst>
                <a:gd name="T0" fmla="*/ 0 w 1064"/>
                <a:gd name="T1" fmla="*/ 315 h 747"/>
                <a:gd name="T2" fmla="*/ 8 w 1064"/>
                <a:gd name="T3" fmla="*/ 259 h 747"/>
                <a:gd name="T4" fmla="*/ 32 w 1064"/>
                <a:gd name="T5" fmla="*/ 251 h 747"/>
                <a:gd name="T6" fmla="*/ 232 w 1064"/>
                <a:gd name="T7" fmla="*/ 187 h 747"/>
                <a:gd name="T8" fmla="*/ 320 w 1064"/>
                <a:gd name="T9" fmla="*/ 99 h 747"/>
                <a:gd name="T10" fmla="*/ 440 w 1064"/>
                <a:gd name="T11" fmla="*/ 51 h 747"/>
                <a:gd name="T12" fmla="*/ 664 w 1064"/>
                <a:gd name="T13" fmla="*/ 11 h 747"/>
                <a:gd name="T14" fmla="*/ 920 w 1064"/>
                <a:gd name="T15" fmla="*/ 107 h 747"/>
                <a:gd name="T16" fmla="*/ 976 w 1064"/>
                <a:gd name="T17" fmla="*/ 155 h 747"/>
                <a:gd name="T18" fmla="*/ 992 w 1064"/>
                <a:gd name="T19" fmla="*/ 187 h 747"/>
                <a:gd name="T20" fmla="*/ 1024 w 1064"/>
                <a:gd name="T21" fmla="*/ 211 h 747"/>
                <a:gd name="T22" fmla="*/ 1048 w 1064"/>
                <a:gd name="T23" fmla="*/ 259 h 747"/>
                <a:gd name="T24" fmla="*/ 1064 w 1064"/>
                <a:gd name="T25" fmla="*/ 363 h 747"/>
                <a:gd name="T26" fmla="*/ 1024 w 1064"/>
                <a:gd name="T27" fmla="*/ 427 h 747"/>
                <a:gd name="T28" fmla="*/ 1016 w 1064"/>
                <a:gd name="T29" fmla="*/ 451 h 747"/>
                <a:gd name="T30" fmla="*/ 928 w 1064"/>
                <a:gd name="T31" fmla="*/ 491 h 747"/>
                <a:gd name="T32" fmla="*/ 792 w 1064"/>
                <a:gd name="T33" fmla="*/ 579 h 747"/>
                <a:gd name="T34" fmla="*/ 744 w 1064"/>
                <a:gd name="T35" fmla="*/ 627 h 747"/>
                <a:gd name="T36" fmla="*/ 672 w 1064"/>
                <a:gd name="T37" fmla="*/ 659 h 747"/>
                <a:gd name="T38" fmla="*/ 576 w 1064"/>
                <a:gd name="T39" fmla="*/ 723 h 747"/>
                <a:gd name="T40" fmla="*/ 496 w 1064"/>
                <a:gd name="T41" fmla="*/ 747 h 747"/>
                <a:gd name="T42" fmla="*/ 392 w 1064"/>
                <a:gd name="T43" fmla="*/ 739 h 747"/>
                <a:gd name="T44" fmla="*/ 328 w 1064"/>
                <a:gd name="T45" fmla="*/ 651 h 747"/>
                <a:gd name="T46" fmla="*/ 280 w 1064"/>
                <a:gd name="T47" fmla="*/ 619 h 747"/>
                <a:gd name="T48" fmla="*/ 232 w 1064"/>
                <a:gd name="T49" fmla="*/ 587 h 747"/>
                <a:gd name="T50" fmla="*/ 136 w 1064"/>
                <a:gd name="T51" fmla="*/ 523 h 747"/>
                <a:gd name="T52" fmla="*/ 24 w 1064"/>
                <a:gd name="T53" fmla="*/ 355 h 747"/>
                <a:gd name="T54" fmla="*/ 0 w 1064"/>
                <a:gd name="T55" fmla="*/ 315 h 7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64"/>
                <a:gd name="T85" fmla="*/ 0 h 747"/>
                <a:gd name="T86" fmla="*/ 1064 w 1064"/>
                <a:gd name="T87" fmla="*/ 747 h 7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64" h="747">
                  <a:moveTo>
                    <a:pt x="0" y="315"/>
                  </a:moveTo>
                  <a:cubicBezTo>
                    <a:pt x="3" y="296"/>
                    <a:pt x="0" y="276"/>
                    <a:pt x="8" y="259"/>
                  </a:cubicBezTo>
                  <a:cubicBezTo>
                    <a:pt x="12" y="251"/>
                    <a:pt x="25" y="255"/>
                    <a:pt x="32" y="251"/>
                  </a:cubicBezTo>
                  <a:cubicBezTo>
                    <a:pt x="117" y="202"/>
                    <a:pt x="131" y="196"/>
                    <a:pt x="232" y="187"/>
                  </a:cubicBezTo>
                  <a:cubicBezTo>
                    <a:pt x="305" y="169"/>
                    <a:pt x="238" y="140"/>
                    <a:pt x="320" y="99"/>
                  </a:cubicBezTo>
                  <a:cubicBezTo>
                    <a:pt x="367" y="75"/>
                    <a:pt x="391" y="63"/>
                    <a:pt x="440" y="51"/>
                  </a:cubicBezTo>
                  <a:cubicBezTo>
                    <a:pt x="525" y="0"/>
                    <a:pt x="531" y="18"/>
                    <a:pt x="664" y="11"/>
                  </a:cubicBezTo>
                  <a:cubicBezTo>
                    <a:pt x="751" y="23"/>
                    <a:pt x="840" y="67"/>
                    <a:pt x="920" y="107"/>
                  </a:cubicBezTo>
                  <a:cubicBezTo>
                    <a:pt x="968" y="180"/>
                    <a:pt x="889" y="68"/>
                    <a:pt x="976" y="155"/>
                  </a:cubicBezTo>
                  <a:cubicBezTo>
                    <a:pt x="984" y="163"/>
                    <a:pt x="984" y="178"/>
                    <a:pt x="992" y="187"/>
                  </a:cubicBezTo>
                  <a:cubicBezTo>
                    <a:pt x="1001" y="197"/>
                    <a:pt x="1013" y="203"/>
                    <a:pt x="1024" y="211"/>
                  </a:cubicBezTo>
                  <a:cubicBezTo>
                    <a:pt x="1030" y="228"/>
                    <a:pt x="1044" y="242"/>
                    <a:pt x="1048" y="259"/>
                  </a:cubicBezTo>
                  <a:cubicBezTo>
                    <a:pt x="1057" y="293"/>
                    <a:pt x="1055" y="329"/>
                    <a:pt x="1064" y="363"/>
                  </a:cubicBezTo>
                  <a:cubicBezTo>
                    <a:pt x="1051" y="384"/>
                    <a:pt x="1037" y="406"/>
                    <a:pt x="1024" y="427"/>
                  </a:cubicBezTo>
                  <a:cubicBezTo>
                    <a:pt x="1020" y="434"/>
                    <a:pt x="1022" y="445"/>
                    <a:pt x="1016" y="451"/>
                  </a:cubicBezTo>
                  <a:cubicBezTo>
                    <a:pt x="997" y="470"/>
                    <a:pt x="953" y="485"/>
                    <a:pt x="928" y="491"/>
                  </a:cubicBezTo>
                  <a:cubicBezTo>
                    <a:pt x="889" y="530"/>
                    <a:pt x="834" y="545"/>
                    <a:pt x="792" y="579"/>
                  </a:cubicBezTo>
                  <a:cubicBezTo>
                    <a:pt x="774" y="593"/>
                    <a:pt x="760" y="611"/>
                    <a:pt x="744" y="627"/>
                  </a:cubicBezTo>
                  <a:cubicBezTo>
                    <a:pt x="711" y="660"/>
                    <a:pt x="720" y="627"/>
                    <a:pt x="672" y="659"/>
                  </a:cubicBezTo>
                  <a:cubicBezTo>
                    <a:pt x="650" y="674"/>
                    <a:pt x="604" y="714"/>
                    <a:pt x="576" y="723"/>
                  </a:cubicBezTo>
                  <a:cubicBezTo>
                    <a:pt x="549" y="732"/>
                    <a:pt x="523" y="738"/>
                    <a:pt x="496" y="747"/>
                  </a:cubicBezTo>
                  <a:cubicBezTo>
                    <a:pt x="461" y="744"/>
                    <a:pt x="426" y="745"/>
                    <a:pt x="392" y="739"/>
                  </a:cubicBezTo>
                  <a:cubicBezTo>
                    <a:pt x="353" y="732"/>
                    <a:pt x="349" y="676"/>
                    <a:pt x="328" y="651"/>
                  </a:cubicBezTo>
                  <a:cubicBezTo>
                    <a:pt x="291" y="607"/>
                    <a:pt x="320" y="641"/>
                    <a:pt x="280" y="619"/>
                  </a:cubicBezTo>
                  <a:cubicBezTo>
                    <a:pt x="263" y="610"/>
                    <a:pt x="232" y="587"/>
                    <a:pt x="232" y="587"/>
                  </a:cubicBezTo>
                  <a:cubicBezTo>
                    <a:pt x="208" y="551"/>
                    <a:pt x="177" y="537"/>
                    <a:pt x="136" y="523"/>
                  </a:cubicBezTo>
                  <a:cubicBezTo>
                    <a:pt x="83" y="470"/>
                    <a:pt x="73" y="404"/>
                    <a:pt x="24" y="355"/>
                  </a:cubicBezTo>
                  <a:cubicBezTo>
                    <a:pt x="14" y="324"/>
                    <a:pt x="22" y="337"/>
                    <a:pt x="0" y="315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5" name="Oval 22"/>
            <p:cNvSpPr>
              <a:spLocks noChangeArrowheads="1"/>
            </p:cNvSpPr>
            <p:nvPr/>
          </p:nvSpPr>
          <p:spPr bwMode="auto">
            <a:xfrm>
              <a:off x="576" y="355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hu-HU" sz="1800">
                <a:latin typeface="Verdana" panose="020B0604030504040204" pitchFamily="34" charset="0"/>
              </a:endParaRPr>
            </a:p>
          </p:txBody>
        </p:sp>
      </p:grpSp>
      <p:sp>
        <p:nvSpPr>
          <p:cNvPr id="85007" name="Text Box 23"/>
          <p:cNvSpPr txBox="1">
            <a:spLocks noChangeArrowheads="1"/>
          </p:cNvSpPr>
          <p:nvPr/>
        </p:nvSpPr>
        <p:spPr bwMode="auto">
          <a:xfrm>
            <a:off x="165327" y="5410200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smtClean="0"/>
              <a:t>Üreg</a:t>
            </a:r>
            <a:endParaRPr lang="en-US" altLang="hu-HU" sz="2000" dirty="0"/>
          </a:p>
        </p:txBody>
      </p:sp>
      <p:sp>
        <p:nvSpPr>
          <p:cNvPr id="85008" name="Rectangle 24"/>
          <p:cNvSpPr>
            <a:spLocks noChangeArrowheads="1"/>
          </p:cNvSpPr>
          <p:nvPr/>
        </p:nvSpPr>
        <p:spPr bwMode="auto">
          <a:xfrm>
            <a:off x="7518400" y="4457700"/>
            <a:ext cx="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u-HU" sz="3600"/>
          </a:p>
        </p:txBody>
      </p:sp>
      <p:graphicFrame>
        <p:nvGraphicFramePr>
          <p:cNvPr id="85009" name="Object 25"/>
          <p:cNvGraphicFramePr>
            <a:graphicFrameLocks noChangeAspect="1"/>
          </p:cNvGraphicFramePr>
          <p:nvPr/>
        </p:nvGraphicFramePr>
        <p:xfrm>
          <a:off x="3359150" y="5334000"/>
          <a:ext cx="206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" name="Equation" r:id="rId10" imgW="1066337" imgH="444307" progId="Equation.3">
                  <p:embed/>
                </p:oleObj>
              </mc:Choice>
              <mc:Fallback>
                <p:oleObj name="Equation" r:id="rId10" imgW="1066337" imgH="444307" progId="Equation.3">
                  <p:embed/>
                  <p:pic>
                    <p:nvPicPr>
                      <p:cNvPr id="850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334000"/>
                        <a:ext cx="206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0" name="Line 26"/>
          <p:cNvSpPr>
            <a:spLocks noChangeShapeType="1"/>
          </p:cNvSpPr>
          <p:nvPr/>
        </p:nvSpPr>
        <p:spPr bwMode="auto">
          <a:xfrm>
            <a:off x="5419725" y="16002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graphicFrame>
        <p:nvGraphicFramePr>
          <p:cNvPr id="85011" name="Object 28"/>
          <p:cNvGraphicFramePr>
            <a:graphicFrameLocks noChangeAspect="1"/>
          </p:cNvGraphicFramePr>
          <p:nvPr/>
        </p:nvGraphicFramePr>
        <p:xfrm>
          <a:off x="5514975" y="3636963"/>
          <a:ext cx="36480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" name="Equation" r:id="rId12" imgW="2324100" imgH="444500" progId="Equation.3">
                  <p:embed/>
                </p:oleObj>
              </mc:Choice>
              <mc:Fallback>
                <p:oleObj name="Equation" r:id="rId12" imgW="2324100" imgH="444500" progId="Equation.3">
                  <p:embed/>
                  <p:pic>
                    <p:nvPicPr>
                      <p:cNvPr id="8501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636963"/>
                        <a:ext cx="364807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9"/>
          <p:cNvGraphicFramePr>
            <a:graphicFrameLocks noChangeAspect="1"/>
          </p:cNvGraphicFramePr>
          <p:nvPr/>
        </p:nvGraphicFramePr>
        <p:xfrm>
          <a:off x="8115300" y="2832100"/>
          <a:ext cx="749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" name="Equation" r:id="rId14" imgW="380835" imgH="393529" progId="Equation.3">
                  <p:embed/>
                </p:oleObj>
              </mc:Choice>
              <mc:Fallback>
                <p:oleObj name="Equation" r:id="rId14" imgW="380835" imgH="393529" progId="Equation.3">
                  <p:embed/>
                  <p:pic>
                    <p:nvPicPr>
                      <p:cNvPr id="8501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2832100"/>
                        <a:ext cx="749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3" name="Text Box 30"/>
          <p:cNvSpPr txBox="1">
            <a:spLocks noChangeArrowheads="1"/>
          </p:cNvSpPr>
          <p:nvPr/>
        </p:nvSpPr>
        <p:spPr bwMode="auto">
          <a:xfrm>
            <a:off x="5684263" y="4797425"/>
            <a:ext cx="31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err="1">
                <a:solidFill>
                  <a:srgbClr val="0000FF"/>
                </a:solidFill>
              </a:rPr>
              <a:t>N</a:t>
            </a:r>
            <a:r>
              <a:rPr lang="hu-HU" altLang="hu-HU" sz="1800" b="1" dirty="0" err="1" smtClean="0">
                <a:solidFill>
                  <a:srgbClr val="0000FF"/>
                </a:solidFill>
              </a:rPr>
              <a:t>anoshell</a:t>
            </a:r>
            <a:r>
              <a:rPr lang="en-US" altLang="hu-HU" sz="1800" b="1" dirty="0" smtClean="0">
                <a:solidFill>
                  <a:srgbClr val="0000FF"/>
                </a:solidFill>
              </a:rPr>
              <a:t> </a:t>
            </a:r>
            <a:r>
              <a:rPr lang="en-US" altLang="hu-HU" sz="1800" b="1" dirty="0" err="1" smtClean="0">
                <a:solidFill>
                  <a:srgbClr val="0000FF"/>
                </a:solidFill>
              </a:rPr>
              <a:t>pla</a:t>
            </a:r>
            <a:r>
              <a:rPr lang="hu-HU" altLang="hu-HU" sz="1800" b="1" dirty="0">
                <a:solidFill>
                  <a:srgbClr val="0000FF"/>
                </a:solidFill>
              </a:rPr>
              <a:t>s</a:t>
            </a:r>
            <a:r>
              <a:rPr lang="en-US" altLang="hu-HU" sz="1800" b="1" dirty="0" smtClean="0">
                <a:solidFill>
                  <a:srgbClr val="0000FF"/>
                </a:solidFill>
              </a:rPr>
              <a:t>mon </a:t>
            </a:r>
            <a:r>
              <a:rPr lang="hu-HU" altLang="hu-HU" sz="1800" b="1" dirty="0" err="1" smtClean="0">
                <a:solidFill>
                  <a:srgbClr val="0000FF"/>
                </a:solidFill>
              </a:rPr>
              <a:t>resonance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00FF"/>
                </a:solidFill>
              </a:rPr>
              <a:t>depends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00FF"/>
                </a:solidFill>
              </a:rPr>
              <a:t>on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00FF"/>
                </a:solidFill>
              </a:rPr>
              <a:t>the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 x ratio .</a:t>
            </a:r>
            <a:r>
              <a:rPr lang="en-US" altLang="hu-HU" sz="1800" b="1" dirty="0" smtClean="0">
                <a:solidFill>
                  <a:srgbClr val="0000FF"/>
                </a:solidFill>
              </a:rPr>
              <a:t> </a:t>
            </a:r>
            <a:endParaRPr lang="en-US" altLang="hu-HU" sz="18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u-HU" sz="1800" b="1" dirty="0">
              <a:solidFill>
                <a:srgbClr val="0000FF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041058" y="2851150"/>
            <a:ext cx="105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Surface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093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782069" y="153185"/>
            <a:ext cx="53639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Spe</a:t>
            </a:r>
            <a:r>
              <a:rPr lang="hu-HU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  <a:r>
              <a:rPr lang="en-US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tr</a:t>
            </a:r>
            <a:r>
              <a:rPr lang="hu-HU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al</a:t>
            </a:r>
            <a:r>
              <a:rPr lang="hu-HU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hu-HU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tuning</a:t>
            </a:r>
            <a:r>
              <a:rPr lang="hu-HU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hu-HU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range</a:t>
            </a:r>
            <a:r>
              <a:rPr lang="en-US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 </a:t>
            </a:r>
            <a:endParaRPr lang="en-US" altLang="hu-HU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nano</a:t>
            </a:r>
            <a:r>
              <a:rPr lang="hu-HU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shell</a:t>
            </a:r>
            <a:r>
              <a:rPr lang="en-US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pla</a:t>
            </a:r>
            <a:r>
              <a:rPr lang="hu-HU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hu-HU" sz="28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mon re</a:t>
            </a:r>
            <a:r>
              <a:rPr lang="hu-HU" altLang="hu-HU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z</a:t>
            </a:r>
            <a:r>
              <a:rPr lang="en-US" altLang="hu-HU" sz="28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onanc</a:t>
            </a:r>
            <a:r>
              <a:rPr lang="hu-HU" altLang="hu-HU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endParaRPr lang="en-US" altLang="hu-HU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 flipH="1">
            <a:off x="0" y="1295400"/>
            <a:ext cx="7315200" cy="152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hu-HU" sz="1800">
              <a:latin typeface="Verdana" panose="020B0604030504040204" pitchFamily="34" charset="0"/>
            </a:endParaRPr>
          </a:p>
        </p:txBody>
      </p:sp>
      <p:sp>
        <p:nvSpPr>
          <p:cNvPr id="166916" name="Freeform 4"/>
          <p:cNvSpPr>
            <a:spLocks/>
          </p:cNvSpPr>
          <p:nvPr/>
        </p:nvSpPr>
        <p:spPr bwMode="auto">
          <a:xfrm>
            <a:off x="4224338" y="1708150"/>
            <a:ext cx="4543425" cy="3106738"/>
          </a:xfrm>
          <a:custGeom>
            <a:avLst/>
            <a:gdLst>
              <a:gd name="T0" fmla="*/ 0 w 2257"/>
              <a:gd name="T1" fmla="*/ 2147483647 h 1939"/>
              <a:gd name="T2" fmla="*/ 0 w 2257"/>
              <a:gd name="T3" fmla="*/ 0 h 1939"/>
              <a:gd name="T4" fmla="*/ 2147483647 w 2257"/>
              <a:gd name="T5" fmla="*/ 0 h 1939"/>
              <a:gd name="T6" fmla="*/ 2147483647 w 2257"/>
              <a:gd name="T7" fmla="*/ 2147483647 h 1939"/>
              <a:gd name="T8" fmla="*/ 0 w 2257"/>
              <a:gd name="T9" fmla="*/ 2147483647 h 1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7"/>
              <a:gd name="T16" fmla="*/ 0 h 1939"/>
              <a:gd name="T17" fmla="*/ 2257 w 2257"/>
              <a:gd name="T18" fmla="*/ 1939 h 1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7" h="1939">
                <a:moveTo>
                  <a:pt x="0" y="1938"/>
                </a:moveTo>
                <a:lnTo>
                  <a:pt x="0" y="0"/>
                </a:lnTo>
                <a:lnTo>
                  <a:pt x="2256" y="0"/>
                </a:lnTo>
                <a:lnTo>
                  <a:pt x="2256" y="1938"/>
                </a:lnTo>
                <a:lnTo>
                  <a:pt x="0" y="193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917" name="Freeform 5"/>
          <p:cNvSpPr>
            <a:spLocks/>
          </p:cNvSpPr>
          <p:nvPr/>
        </p:nvSpPr>
        <p:spPr bwMode="auto">
          <a:xfrm>
            <a:off x="4224338" y="1708150"/>
            <a:ext cx="4543425" cy="3106738"/>
          </a:xfrm>
          <a:custGeom>
            <a:avLst/>
            <a:gdLst>
              <a:gd name="T0" fmla="*/ 0 w 2257"/>
              <a:gd name="T1" fmla="*/ 2147483647 h 1939"/>
              <a:gd name="T2" fmla="*/ 0 w 2257"/>
              <a:gd name="T3" fmla="*/ 0 h 1939"/>
              <a:gd name="T4" fmla="*/ 2147483647 w 2257"/>
              <a:gd name="T5" fmla="*/ 0 h 1939"/>
              <a:gd name="T6" fmla="*/ 2147483647 w 2257"/>
              <a:gd name="T7" fmla="*/ 2147483647 h 1939"/>
              <a:gd name="T8" fmla="*/ 0 w 2257"/>
              <a:gd name="T9" fmla="*/ 2147483647 h 1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7"/>
              <a:gd name="T16" fmla="*/ 0 h 1939"/>
              <a:gd name="T17" fmla="*/ 2257 w 2257"/>
              <a:gd name="T18" fmla="*/ 1939 h 1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7" h="1939">
                <a:moveTo>
                  <a:pt x="0" y="1938"/>
                </a:moveTo>
                <a:lnTo>
                  <a:pt x="0" y="0"/>
                </a:lnTo>
                <a:lnTo>
                  <a:pt x="2256" y="0"/>
                </a:lnTo>
                <a:lnTo>
                  <a:pt x="2256" y="1938"/>
                </a:lnTo>
                <a:lnTo>
                  <a:pt x="0" y="1938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V="1">
            <a:off x="4224338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V="1">
            <a:off x="5127625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6035675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V="1">
            <a:off x="6946900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7853363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V="1">
            <a:off x="8766175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4233863" y="48133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4233863" y="37782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4233863" y="274161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4233863" y="17081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>
            <a:off x="4233863" y="48133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4233863" y="17081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 flipV="1">
            <a:off x="4224338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 flipV="1">
            <a:off x="8766175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4233863" y="48133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 flipV="1">
            <a:off x="4224338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 flipV="1">
            <a:off x="4224338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5" name="Line 23"/>
          <p:cNvSpPr>
            <a:spLocks noChangeShapeType="1"/>
          </p:cNvSpPr>
          <p:nvPr/>
        </p:nvSpPr>
        <p:spPr bwMode="auto">
          <a:xfrm>
            <a:off x="4224338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6" name="Rectangle 24"/>
          <p:cNvSpPr>
            <a:spLocks noChangeArrowheads="1"/>
          </p:cNvSpPr>
          <p:nvPr/>
        </p:nvSpPr>
        <p:spPr bwMode="auto">
          <a:xfrm>
            <a:off x="4081463" y="47942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0</a:t>
            </a:r>
            <a:endParaRPr lang="en-US" altLang="hu-HU" sz="2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 flipV="1">
            <a:off x="5127625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5127625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4989513" y="47942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2</a:t>
            </a:r>
            <a:endParaRPr lang="en-US" altLang="hu-HU" sz="1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V="1">
            <a:off x="6035675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>
            <a:off x="6035675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2" name="Rectangle 30"/>
          <p:cNvSpPr>
            <a:spLocks noChangeArrowheads="1"/>
          </p:cNvSpPr>
          <p:nvPr/>
        </p:nvSpPr>
        <p:spPr bwMode="auto">
          <a:xfrm>
            <a:off x="5899150" y="47942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4</a:t>
            </a:r>
            <a:endParaRPr lang="en-US" altLang="hu-HU" sz="9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 flipV="1">
            <a:off x="6946900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>
            <a:off x="6946900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5" name="Rectangle 33"/>
          <p:cNvSpPr>
            <a:spLocks noChangeArrowheads="1"/>
          </p:cNvSpPr>
          <p:nvPr/>
        </p:nvSpPr>
        <p:spPr bwMode="auto">
          <a:xfrm>
            <a:off x="6804025" y="47942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6</a:t>
            </a:r>
            <a:endParaRPr lang="en-US" altLang="hu-HU" sz="24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 flipV="1">
            <a:off x="7853363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7" name="Line 35"/>
          <p:cNvSpPr>
            <a:spLocks noChangeShapeType="1"/>
          </p:cNvSpPr>
          <p:nvPr/>
        </p:nvSpPr>
        <p:spPr bwMode="auto">
          <a:xfrm>
            <a:off x="7853363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48" name="Rectangle 36"/>
          <p:cNvSpPr>
            <a:spLocks noChangeArrowheads="1"/>
          </p:cNvSpPr>
          <p:nvPr/>
        </p:nvSpPr>
        <p:spPr bwMode="auto">
          <a:xfrm>
            <a:off x="7720013" y="47942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8</a:t>
            </a:r>
            <a:endParaRPr lang="en-US" altLang="hu-HU" sz="1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 flipV="1">
            <a:off x="8766175" y="47672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0" name="Line 38"/>
          <p:cNvSpPr>
            <a:spLocks noChangeShapeType="1"/>
          </p:cNvSpPr>
          <p:nvPr/>
        </p:nvSpPr>
        <p:spPr bwMode="auto">
          <a:xfrm>
            <a:off x="8766175" y="1716088"/>
            <a:ext cx="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8582025" y="4794250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800" b="1">
                <a:solidFill>
                  <a:srgbClr val="FFCC00"/>
                </a:solidFill>
                <a:latin typeface="Times New Roman" panose="02020603050405020304" pitchFamily="18" charset="0"/>
              </a:rPr>
              <a:t>10</a:t>
            </a:r>
            <a:endParaRPr lang="en-US" altLang="hu-HU" sz="2400" b="1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52" name="Line 40"/>
          <p:cNvSpPr>
            <a:spLocks noChangeShapeType="1"/>
          </p:cNvSpPr>
          <p:nvPr/>
        </p:nvSpPr>
        <p:spPr bwMode="auto">
          <a:xfrm>
            <a:off x="4233863" y="481330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3" name="Line 41"/>
          <p:cNvSpPr>
            <a:spLocks noChangeShapeType="1"/>
          </p:cNvSpPr>
          <p:nvPr/>
        </p:nvSpPr>
        <p:spPr bwMode="auto">
          <a:xfrm flipH="1">
            <a:off x="8731250" y="481330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4" name="Line 42"/>
          <p:cNvSpPr>
            <a:spLocks noChangeShapeType="1"/>
          </p:cNvSpPr>
          <p:nvPr/>
        </p:nvSpPr>
        <p:spPr bwMode="auto">
          <a:xfrm>
            <a:off x="4233863" y="48133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5" name="Line 43"/>
          <p:cNvSpPr>
            <a:spLocks noChangeShapeType="1"/>
          </p:cNvSpPr>
          <p:nvPr/>
        </p:nvSpPr>
        <p:spPr bwMode="auto">
          <a:xfrm>
            <a:off x="4233863" y="48133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6" name="Line 44"/>
          <p:cNvSpPr>
            <a:spLocks noChangeShapeType="1"/>
          </p:cNvSpPr>
          <p:nvPr/>
        </p:nvSpPr>
        <p:spPr bwMode="auto">
          <a:xfrm flipH="1">
            <a:off x="8710613" y="4813300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3959225" y="4659313"/>
            <a:ext cx="282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600" b="1">
                <a:solidFill>
                  <a:srgbClr val="FFCC00"/>
                </a:solidFill>
                <a:latin typeface="Times New Roman" panose="02020603050405020304" pitchFamily="18" charset="0"/>
              </a:rPr>
              <a:t>1</a:t>
            </a:r>
            <a:endParaRPr lang="en-US" altLang="hu-HU" sz="9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58" name="Line 46"/>
          <p:cNvSpPr>
            <a:spLocks noChangeShapeType="1"/>
          </p:cNvSpPr>
          <p:nvPr/>
        </p:nvSpPr>
        <p:spPr bwMode="auto">
          <a:xfrm>
            <a:off x="4233863" y="45021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59" name="Line 47"/>
          <p:cNvSpPr>
            <a:spLocks noChangeShapeType="1"/>
          </p:cNvSpPr>
          <p:nvPr/>
        </p:nvSpPr>
        <p:spPr bwMode="auto">
          <a:xfrm flipH="1">
            <a:off x="8731250" y="45021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0" name="Line 48"/>
          <p:cNvSpPr>
            <a:spLocks noChangeShapeType="1"/>
          </p:cNvSpPr>
          <p:nvPr/>
        </p:nvSpPr>
        <p:spPr bwMode="auto">
          <a:xfrm>
            <a:off x="4233863" y="45021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1" name="Line 49"/>
          <p:cNvSpPr>
            <a:spLocks noChangeShapeType="1"/>
          </p:cNvSpPr>
          <p:nvPr/>
        </p:nvSpPr>
        <p:spPr bwMode="auto">
          <a:xfrm>
            <a:off x="4233863" y="43195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2" name="Line 50"/>
          <p:cNvSpPr>
            <a:spLocks noChangeShapeType="1"/>
          </p:cNvSpPr>
          <p:nvPr/>
        </p:nvSpPr>
        <p:spPr bwMode="auto">
          <a:xfrm flipH="1">
            <a:off x="8731250" y="43195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3" name="Line 51"/>
          <p:cNvSpPr>
            <a:spLocks noChangeShapeType="1"/>
          </p:cNvSpPr>
          <p:nvPr/>
        </p:nvSpPr>
        <p:spPr bwMode="auto">
          <a:xfrm>
            <a:off x="4233863" y="431958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4" name="Line 52"/>
          <p:cNvSpPr>
            <a:spLocks noChangeShapeType="1"/>
          </p:cNvSpPr>
          <p:nvPr/>
        </p:nvSpPr>
        <p:spPr bwMode="auto">
          <a:xfrm>
            <a:off x="4233863" y="419100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5" name="Line 53"/>
          <p:cNvSpPr>
            <a:spLocks noChangeShapeType="1"/>
          </p:cNvSpPr>
          <p:nvPr/>
        </p:nvSpPr>
        <p:spPr bwMode="auto">
          <a:xfrm flipH="1">
            <a:off x="8731250" y="419100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6" name="Line 54"/>
          <p:cNvSpPr>
            <a:spLocks noChangeShapeType="1"/>
          </p:cNvSpPr>
          <p:nvPr/>
        </p:nvSpPr>
        <p:spPr bwMode="auto">
          <a:xfrm>
            <a:off x="4233863" y="41910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7" name="Line 55"/>
          <p:cNvSpPr>
            <a:spLocks noChangeShapeType="1"/>
          </p:cNvSpPr>
          <p:nvPr/>
        </p:nvSpPr>
        <p:spPr bwMode="auto">
          <a:xfrm>
            <a:off x="4233863" y="408781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8" name="Line 56"/>
          <p:cNvSpPr>
            <a:spLocks noChangeShapeType="1"/>
          </p:cNvSpPr>
          <p:nvPr/>
        </p:nvSpPr>
        <p:spPr bwMode="auto">
          <a:xfrm flipH="1">
            <a:off x="8731250" y="40878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69" name="Line 57"/>
          <p:cNvSpPr>
            <a:spLocks noChangeShapeType="1"/>
          </p:cNvSpPr>
          <p:nvPr/>
        </p:nvSpPr>
        <p:spPr bwMode="auto">
          <a:xfrm>
            <a:off x="4233863" y="408781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0" name="Line 58"/>
          <p:cNvSpPr>
            <a:spLocks noChangeShapeType="1"/>
          </p:cNvSpPr>
          <p:nvPr/>
        </p:nvSpPr>
        <p:spPr bwMode="auto">
          <a:xfrm>
            <a:off x="4233863" y="401161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1" name="Line 59"/>
          <p:cNvSpPr>
            <a:spLocks noChangeShapeType="1"/>
          </p:cNvSpPr>
          <p:nvPr/>
        </p:nvSpPr>
        <p:spPr bwMode="auto">
          <a:xfrm flipH="1">
            <a:off x="8731250" y="40116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2" name="Line 60"/>
          <p:cNvSpPr>
            <a:spLocks noChangeShapeType="1"/>
          </p:cNvSpPr>
          <p:nvPr/>
        </p:nvSpPr>
        <p:spPr bwMode="auto">
          <a:xfrm>
            <a:off x="4233863" y="401161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3" name="Line 61"/>
          <p:cNvSpPr>
            <a:spLocks noChangeShapeType="1"/>
          </p:cNvSpPr>
          <p:nvPr/>
        </p:nvSpPr>
        <p:spPr bwMode="auto">
          <a:xfrm>
            <a:off x="4233863" y="39385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4" name="Line 62"/>
          <p:cNvSpPr>
            <a:spLocks noChangeShapeType="1"/>
          </p:cNvSpPr>
          <p:nvPr/>
        </p:nvSpPr>
        <p:spPr bwMode="auto">
          <a:xfrm flipH="1">
            <a:off x="8731250" y="39385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5" name="Line 63"/>
          <p:cNvSpPr>
            <a:spLocks noChangeShapeType="1"/>
          </p:cNvSpPr>
          <p:nvPr/>
        </p:nvSpPr>
        <p:spPr bwMode="auto">
          <a:xfrm>
            <a:off x="4233863" y="393858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6" name="Line 64"/>
          <p:cNvSpPr>
            <a:spLocks noChangeShapeType="1"/>
          </p:cNvSpPr>
          <p:nvPr/>
        </p:nvSpPr>
        <p:spPr bwMode="auto">
          <a:xfrm>
            <a:off x="4233863" y="387826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7" name="Line 65"/>
          <p:cNvSpPr>
            <a:spLocks noChangeShapeType="1"/>
          </p:cNvSpPr>
          <p:nvPr/>
        </p:nvSpPr>
        <p:spPr bwMode="auto">
          <a:xfrm flipH="1">
            <a:off x="8731250" y="387826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8" name="Line 66"/>
          <p:cNvSpPr>
            <a:spLocks noChangeShapeType="1"/>
          </p:cNvSpPr>
          <p:nvPr/>
        </p:nvSpPr>
        <p:spPr bwMode="auto">
          <a:xfrm>
            <a:off x="4233863" y="387826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79" name="Line 67"/>
          <p:cNvSpPr>
            <a:spLocks noChangeShapeType="1"/>
          </p:cNvSpPr>
          <p:nvPr/>
        </p:nvSpPr>
        <p:spPr bwMode="auto">
          <a:xfrm>
            <a:off x="4233863" y="382587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0" name="Line 68"/>
          <p:cNvSpPr>
            <a:spLocks noChangeShapeType="1"/>
          </p:cNvSpPr>
          <p:nvPr/>
        </p:nvSpPr>
        <p:spPr bwMode="auto">
          <a:xfrm flipH="1">
            <a:off x="8731250" y="38258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1" name="Line 69"/>
          <p:cNvSpPr>
            <a:spLocks noChangeShapeType="1"/>
          </p:cNvSpPr>
          <p:nvPr/>
        </p:nvSpPr>
        <p:spPr bwMode="auto">
          <a:xfrm>
            <a:off x="4233863" y="3825875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2" name="Line 70"/>
          <p:cNvSpPr>
            <a:spLocks noChangeShapeType="1"/>
          </p:cNvSpPr>
          <p:nvPr/>
        </p:nvSpPr>
        <p:spPr bwMode="auto">
          <a:xfrm>
            <a:off x="4233863" y="37782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3" name="Line 71"/>
          <p:cNvSpPr>
            <a:spLocks noChangeShapeType="1"/>
          </p:cNvSpPr>
          <p:nvPr/>
        </p:nvSpPr>
        <p:spPr bwMode="auto">
          <a:xfrm flipH="1">
            <a:off x="8731250" y="37782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4" name="Line 72"/>
          <p:cNvSpPr>
            <a:spLocks noChangeShapeType="1"/>
          </p:cNvSpPr>
          <p:nvPr/>
        </p:nvSpPr>
        <p:spPr bwMode="auto">
          <a:xfrm>
            <a:off x="4233863" y="37782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5" name="Line 73"/>
          <p:cNvSpPr>
            <a:spLocks noChangeShapeType="1"/>
          </p:cNvSpPr>
          <p:nvPr/>
        </p:nvSpPr>
        <p:spPr bwMode="auto">
          <a:xfrm>
            <a:off x="4233863" y="37782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6" name="Line 74"/>
          <p:cNvSpPr>
            <a:spLocks noChangeShapeType="1"/>
          </p:cNvSpPr>
          <p:nvPr/>
        </p:nvSpPr>
        <p:spPr bwMode="auto">
          <a:xfrm flipH="1">
            <a:off x="8710613" y="3778250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7" name="Rectangle 75"/>
          <p:cNvSpPr>
            <a:spLocks noChangeArrowheads="1"/>
          </p:cNvSpPr>
          <p:nvPr/>
        </p:nvSpPr>
        <p:spPr bwMode="auto">
          <a:xfrm>
            <a:off x="3857625" y="3670300"/>
            <a:ext cx="384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600" b="1">
                <a:solidFill>
                  <a:srgbClr val="FFCC00"/>
                </a:solidFill>
                <a:latin typeface="Times New Roman" panose="02020603050405020304" pitchFamily="18" charset="0"/>
              </a:rPr>
              <a:t>10</a:t>
            </a:r>
            <a:endParaRPr lang="en-US" altLang="hu-HU" sz="9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6988" name="Line 76"/>
          <p:cNvSpPr>
            <a:spLocks noChangeShapeType="1"/>
          </p:cNvSpPr>
          <p:nvPr/>
        </p:nvSpPr>
        <p:spPr bwMode="auto">
          <a:xfrm>
            <a:off x="4233863" y="347027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89" name="Line 77"/>
          <p:cNvSpPr>
            <a:spLocks noChangeShapeType="1"/>
          </p:cNvSpPr>
          <p:nvPr/>
        </p:nvSpPr>
        <p:spPr bwMode="auto">
          <a:xfrm flipH="1">
            <a:off x="8731250" y="34702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0" name="Line 78"/>
          <p:cNvSpPr>
            <a:spLocks noChangeShapeType="1"/>
          </p:cNvSpPr>
          <p:nvPr/>
        </p:nvSpPr>
        <p:spPr bwMode="auto">
          <a:xfrm>
            <a:off x="4233863" y="3470275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1" name="Line 79"/>
          <p:cNvSpPr>
            <a:spLocks noChangeShapeType="1"/>
          </p:cNvSpPr>
          <p:nvPr/>
        </p:nvSpPr>
        <p:spPr bwMode="auto">
          <a:xfrm>
            <a:off x="4233863" y="32829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2" name="Line 80"/>
          <p:cNvSpPr>
            <a:spLocks noChangeShapeType="1"/>
          </p:cNvSpPr>
          <p:nvPr/>
        </p:nvSpPr>
        <p:spPr bwMode="auto">
          <a:xfrm flipH="1">
            <a:off x="8731250" y="32829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3" name="Line 81"/>
          <p:cNvSpPr>
            <a:spLocks noChangeShapeType="1"/>
          </p:cNvSpPr>
          <p:nvPr/>
        </p:nvSpPr>
        <p:spPr bwMode="auto">
          <a:xfrm>
            <a:off x="4233863" y="32829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4" name="Line 82"/>
          <p:cNvSpPr>
            <a:spLocks noChangeShapeType="1"/>
          </p:cNvSpPr>
          <p:nvPr/>
        </p:nvSpPr>
        <p:spPr bwMode="auto">
          <a:xfrm>
            <a:off x="4233863" y="315912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5" name="Line 83"/>
          <p:cNvSpPr>
            <a:spLocks noChangeShapeType="1"/>
          </p:cNvSpPr>
          <p:nvPr/>
        </p:nvSpPr>
        <p:spPr bwMode="auto">
          <a:xfrm flipH="1">
            <a:off x="8731250" y="31591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6" name="Line 84"/>
          <p:cNvSpPr>
            <a:spLocks noChangeShapeType="1"/>
          </p:cNvSpPr>
          <p:nvPr/>
        </p:nvSpPr>
        <p:spPr bwMode="auto">
          <a:xfrm>
            <a:off x="4233863" y="3159125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7" name="Line 85"/>
          <p:cNvSpPr>
            <a:spLocks noChangeShapeType="1"/>
          </p:cNvSpPr>
          <p:nvPr/>
        </p:nvSpPr>
        <p:spPr bwMode="auto">
          <a:xfrm>
            <a:off x="4233863" y="305276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8" name="Line 86"/>
          <p:cNvSpPr>
            <a:spLocks noChangeShapeType="1"/>
          </p:cNvSpPr>
          <p:nvPr/>
        </p:nvSpPr>
        <p:spPr bwMode="auto">
          <a:xfrm flipH="1">
            <a:off x="8731250" y="305276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6999" name="Line 87"/>
          <p:cNvSpPr>
            <a:spLocks noChangeShapeType="1"/>
          </p:cNvSpPr>
          <p:nvPr/>
        </p:nvSpPr>
        <p:spPr bwMode="auto">
          <a:xfrm>
            <a:off x="4233863" y="305276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0" name="Line 88"/>
          <p:cNvSpPr>
            <a:spLocks noChangeShapeType="1"/>
          </p:cNvSpPr>
          <p:nvPr/>
        </p:nvSpPr>
        <p:spPr bwMode="auto">
          <a:xfrm>
            <a:off x="4233863" y="297497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1" name="Line 89"/>
          <p:cNvSpPr>
            <a:spLocks noChangeShapeType="1"/>
          </p:cNvSpPr>
          <p:nvPr/>
        </p:nvSpPr>
        <p:spPr bwMode="auto">
          <a:xfrm flipH="1">
            <a:off x="8731250" y="29749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2" name="Line 90"/>
          <p:cNvSpPr>
            <a:spLocks noChangeShapeType="1"/>
          </p:cNvSpPr>
          <p:nvPr/>
        </p:nvSpPr>
        <p:spPr bwMode="auto">
          <a:xfrm>
            <a:off x="4233863" y="2974975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3" name="Line 91"/>
          <p:cNvSpPr>
            <a:spLocks noChangeShapeType="1"/>
          </p:cNvSpPr>
          <p:nvPr/>
        </p:nvSpPr>
        <p:spPr bwMode="auto">
          <a:xfrm>
            <a:off x="4233863" y="290353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4" name="Line 92"/>
          <p:cNvSpPr>
            <a:spLocks noChangeShapeType="1"/>
          </p:cNvSpPr>
          <p:nvPr/>
        </p:nvSpPr>
        <p:spPr bwMode="auto">
          <a:xfrm flipH="1">
            <a:off x="8731250" y="290353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5" name="Line 93"/>
          <p:cNvSpPr>
            <a:spLocks noChangeShapeType="1"/>
          </p:cNvSpPr>
          <p:nvPr/>
        </p:nvSpPr>
        <p:spPr bwMode="auto">
          <a:xfrm>
            <a:off x="4233863" y="290353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6" name="Line 94"/>
          <p:cNvSpPr>
            <a:spLocks noChangeShapeType="1"/>
          </p:cNvSpPr>
          <p:nvPr/>
        </p:nvSpPr>
        <p:spPr bwMode="auto">
          <a:xfrm>
            <a:off x="4233863" y="284480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7" name="Line 95"/>
          <p:cNvSpPr>
            <a:spLocks noChangeShapeType="1"/>
          </p:cNvSpPr>
          <p:nvPr/>
        </p:nvSpPr>
        <p:spPr bwMode="auto">
          <a:xfrm flipH="1">
            <a:off x="8731250" y="284480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8" name="Line 96"/>
          <p:cNvSpPr>
            <a:spLocks noChangeShapeType="1"/>
          </p:cNvSpPr>
          <p:nvPr/>
        </p:nvSpPr>
        <p:spPr bwMode="auto">
          <a:xfrm>
            <a:off x="4233863" y="28448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09" name="Line 97"/>
          <p:cNvSpPr>
            <a:spLocks noChangeShapeType="1"/>
          </p:cNvSpPr>
          <p:nvPr/>
        </p:nvSpPr>
        <p:spPr bwMode="auto">
          <a:xfrm>
            <a:off x="4233863" y="279082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0" name="Line 98"/>
          <p:cNvSpPr>
            <a:spLocks noChangeShapeType="1"/>
          </p:cNvSpPr>
          <p:nvPr/>
        </p:nvSpPr>
        <p:spPr bwMode="auto">
          <a:xfrm flipH="1">
            <a:off x="8731250" y="27908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1" name="Line 99"/>
          <p:cNvSpPr>
            <a:spLocks noChangeShapeType="1"/>
          </p:cNvSpPr>
          <p:nvPr/>
        </p:nvSpPr>
        <p:spPr bwMode="auto">
          <a:xfrm>
            <a:off x="4233863" y="2790825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2" name="Line 100"/>
          <p:cNvSpPr>
            <a:spLocks noChangeShapeType="1"/>
          </p:cNvSpPr>
          <p:nvPr/>
        </p:nvSpPr>
        <p:spPr bwMode="auto">
          <a:xfrm>
            <a:off x="4233863" y="274161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3" name="Line 101"/>
          <p:cNvSpPr>
            <a:spLocks noChangeShapeType="1"/>
          </p:cNvSpPr>
          <p:nvPr/>
        </p:nvSpPr>
        <p:spPr bwMode="auto">
          <a:xfrm flipH="1">
            <a:off x="8731250" y="27416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4" name="Line 102"/>
          <p:cNvSpPr>
            <a:spLocks noChangeShapeType="1"/>
          </p:cNvSpPr>
          <p:nvPr/>
        </p:nvSpPr>
        <p:spPr bwMode="auto">
          <a:xfrm>
            <a:off x="4233863" y="274161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5" name="Line 103"/>
          <p:cNvSpPr>
            <a:spLocks noChangeShapeType="1"/>
          </p:cNvSpPr>
          <p:nvPr/>
        </p:nvSpPr>
        <p:spPr bwMode="auto">
          <a:xfrm>
            <a:off x="4233863" y="274161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6" name="Line 104"/>
          <p:cNvSpPr>
            <a:spLocks noChangeShapeType="1"/>
          </p:cNvSpPr>
          <p:nvPr/>
        </p:nvSpPr>
        <p:spPr bwMode="auto">
          <a:xfrm flipH="1">
            <a:off x="8710613" y="2741613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7" name="Rectangle 105"/>
          <p:cNvSpPr>
            <a:spLocks noChangeArrowheads="1"/>
          </p:cNvSpPr>
          <p:nvPr/>
        </p:nvSpPr>
        <p:spPr bwMode="auto">
          <a:xfrm>
            <a:off x="3773488" y="2622550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600" b="1">
                <a:solidFill>
                  <a:srgbClr val="FFCC00"/>
                </a:solidFill>
                <a:latin typeface="Times New Roman" panose="02020603050405020304" pitchFamily="18" charset="0"/>
              </a:rPr>
              <a:t>100</a:t>
            </a:r>
            <a:endParaRPr lang="en-US" altLang="hu-HU" sz="9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7018" name="Line 106"/>
          <p:cNvSpPr>
            <a:spLocks noChangeShapeType="1"/>
          </p:cNvSpPr>
          <p:nvPr/>
        </p:nvSpPr>
        <p:spPr bwMode="auto">
          <a:xfrm>
            <a:off x="4233863" y="24320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19" name="Line 107"/>
          <p:cNvSpPr>
            <a:spLocks noChangeShapeType="1"/>
          </p:cNvSpPr>
          <p:nvPr/>
        </p:nvSpPr>
        <p:spPr bwMode="auto">
          <a:xfrm flipH="1">
            <a:off x="8731250" y="24320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0" name="Line 108"/>
          <p:cNvSpPr>
            <a:spLocks noChangeShapeType="1"/>
          </p:cNvSpPr>
          <p:nvPr/>
        </p:nvSpPr>
        <p:spPr bwMode="auto">
          <a:xfrm>
            <a:off x="4233863" y="24320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1" name="Line 109"/>
          <p:cNvSpPr>
            <a:spLocks noChangeShapeType="1"/>
          </p:cNvSpPr>
          <p:nvPr/>
        </p:nvSpPr>
        <p:spPr bwMode="auto">
          <a:xfrm>
            <a:off x="4233863" y="2249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2" name="Line 110"/>
          <p:cNvSpPr>
            <a:spLocks noChangeShapeType="1"/>
          </p:cNvSpPr>
          <p:nvPr/>
        </p:nvSpPr>
        <p:spPr bwMode="auto">
          <a:xfrm flipH="1">
            <a:off x="8731250" y="22494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3" name="Line 111"/>
          <p:cNvSpPr>
            <a:spLocks noChangeShapeType="1"/>
          </p:cNvSpPr>
          <p:nvPr/>
        </p:nvSpPr>
        <p:spPr bwMode="auto">
          <a:xfrm>
            <a:off x="4233863" y="224948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4" name="Line 112"/>
          <p:cNvSpPr>
            <a:spLocks noChangeShapeType="1"/>
          </p:cNvSpPr>
          <p:nvPr/>
        </p:nvSpPr>
        <p:spPr bwMode="auto">
          <a:xfrm>
            <a:off x="4233863" y="212090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5" name="Line 113"/>
          <p:cNvSpPr>
            <a:spLocks noChangeShapeType="1"/>
          </p:cNvSpPr>
          <p:nvPr/>
        </p:nvSpPr>
        <p:spPr bwMode="auto">
          <a:xfrm flipH="1">
            <a:off x="8731250" y="212090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6" name="Line 114"/>
          <p:cNvSpPr>
            <a:spLocks noChangeShapeType="1"/>
          </p:cNvSpPr>
          <p:nvPr/>
        </p:nvSpPr>
        <p:spPr bwMode="auto">
          <a:xfrm>
            <a:off x="4233863" y="21209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7" name="Line 115"/>
          <p:cNvSpPr>
            <a:spLocks noChangeShapeType="1"/>
          </p:cNvSpPr>
          <p:nvPr/>
        </p:nvSpPr>
        <p:spPr bwMode="auto">
          <a:xfrm>
            <a:off x="4233863" y="20208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8" name="Line 116"/>
          <p:cNvSpPr>
            <a:spLocks noChangeShapeType="1"/>
          </p:cNvSpPr>
          <p:nvPr/>
        </p:nvSpPr>
        <p:spPr bwMode="auto">
          <a:xfrm flipH="1">
            <a:off x="8731250" y="20208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29" name="Line 117"/>
          <p:cNvSpPr>
            <a:spLocks noChangeShapeType="1"/>
          </p:cNvSpPr>
          <p:nvPr/>
        </p:nvSpPr>
        <p:spPr bwMode="auto">
          <a:xfrm>
            <a:off x="4233863" y="202088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0" name="Line 118"/>
          <p:cNvSpPr>
            <a:spLocks noChangeShapeType="1"/>
          </p:cNvSpPr>
          <p:nvPr/>
        </p:nvSpPr>
        <p:spPr bwMode="auto">
          <a:xfrm>
            <a:off x="4233863" y="19367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1" name="Line 119"/>
          <p:cNvSpPr>
            <a:spLocks noChangeShapeType="1"/>
          </p:cNvSpPr>
          <p:nvPr/>
        </p:nvSpPr>
        <p:spPr bwMode="auto">
          <a:xfrm flipH="1">
            <a:off x="8731250" y="19367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2" name="Line 120"/>
          <p:cNvSpPr>
            <a:spLocks noChangeShapeType="1"/>
          </p:cNvSpPr>
          <p:nvPr/>
        </p:nvSpPr>
        <p:spPr bwMode="auto">
          <a:xfrm>
            <a:off x="4233863" y="19367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3" name="Line 121"/>
          <p:cNvSpPr>
            <a:spLocks noChangeShapeType="1"/>
          </p:cNvSpPr>
          <p:nvPr/>
        </p:nvSpPr>
        <p:spPr bwMode="auto">
          <a:xfrm>
            <a:off x="4233863" y="1868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4" name="Line 122"/>
          <p:cNvSpPr>
            <a:spLocks noChangeShapeType="1"/>
          </p:cNvSpPr>
          <p:nvPr/>
        </p:nvSpPr>
        <p:spPr bwMode="auto">
          <a:xfrm flipH="1">
            <a:off x="8731250" y="18684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5" name="Line 123"/>
          <p:cNvSpPr>
            <a:spLocks noChangeShapeType="1"/>
          </p:cNvSpPr>
          <p:nvPr/>
        </p:nvSpPr>
        <p:spPr bwMode="auto">
          <a:xfrm>
            <a:off x="4233863" y="1868488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6" name="Line 124"/>
          <p:cNvSpPr>
            <a:spLocks noChangeShapeType="1"/>
          </p:cNvSpPr>
          <p:nvPr/>
        </p:nvSpPr>
        <p:spPr bwMode="auto">
          <a:xfrm>
            <a:off x="4233863" y="180816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7" name="Line 125"/>
          <p:cNvSpPr>
            <a:spLocks noChangeShapeType="1"/>
          </p:cNvSpPr>
          <p:nvPr/>
        </p:nvSpPr>
        <p:spPr bwMode="auto">
          <a:xfrm flipH="1">
            <a:off x="8731250" y="180816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8" name="Line 126"/>
          <p:cNvSpPr>
            <a:spLocks noChangeShapeType="1"/>
          </p:cNvSpPr>
          <p:nvPr/>
        </p:nvSpPr>
        <p:spPr bwMode="auto">
          <a:xfrm>
            <a:off x="4233863" y="180816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39" name="Line 127"/>
          <p:cNvSpPr>
            <a:spLocks noChangeShapeType="1"/>
          </p:cNvSpPr>
          <p:nvPr/>
        </p:nvSpPr>
        <p:spPr bwMode="auto">
          <a:xfrm>
            <a:off x="4233863" y="175736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0" name="Line 128"/>
          <p:cNvSpPr>
            <a:spLocks noChangeShapeType="1"/>
          </p:cNvSpPr>
          <p:nvPr/>
        </p:nvSpPr>
        <p:spPr bwMode="auto">
          <a:xfrm flipH="1">
            <a:off x="8731250" y="175736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1" name="Line 129"/>
          <p:cNvSpPr>
            <a:spLocks noChangeShapeType="1"/>
          </p:cNvSpPr>
          <p:nvPr/>
        </p:nvSpPr>
        <p:spPr bwMode="auto">
          <a:xfrm>
            <a:off x="4233863" y="1757363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2" name="Line 130"/>
          <p:cNvSpPr>
            <a:spLocks noChangeShapeType="1"/>
          </p:cNvSpPr>
          <p:nvPr/>
        </p:nvSpPr>
        <p:spPr bwMode="auto">
          <a:xfrm>
            <a:off x="4233863" y="1708150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3" name="Line 131"/>
          <p:cNvSpPr>
            <a:spLocks noChangeShapeType="1"/>
          </p:cNvSpPr>
          <p:nvPr/>
        </p:nvSpPr>
        <p:spPr bwMode="auto">
          <a:xfrm flipH="1">
            <a:off x="8731250" y="17081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4" name="Line 132"/>
          <p:cNvSpPr>
            <a:spLocks noChangeShapeType="1"/>
          </p:cNvSpPr>
          <p:nvPr/>
        </p:nvSpPr>
        <p:spPr bwMode="auto">
          <a:xfrm>
            <a:off x="4233863" y="17081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5" name="Line 133"/>
          <p:cNvSpPr>
            <a:spLocks noChangeShapeType="1"/>
          </p:cNvSpPr>
          <p:nvPr/>
        </p:nvSpPr>
        <p:spPr bwMode="auto">
          <a:xfrm>
            <a:off x="4233863" y="17081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6" name="Line 134"/>
          <p:cNvSpPr>
            <a:spLocks noChangeShapeType="1"/>
          </p:cNvSpPr>
          <p:nvPr/>
        </p:nvSpPr>
        <p:spPr bwMode="auto">
          <a:xfrm flipH="1">
            <a:off x="8710613" y="1708150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7" name="Rectangle 135"/>
          <p:cNvSpPr>
            <a:spLocks noChangeArrowheads="1"/>
          </p:cNvSpPr>
          <p:nvPr/>
        </p:nvSpPr>
        <p:spPr bwMode="auto">
          <a:xfrm>
            <a:off x="3678238" y="16002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1600" b="1">
                <a:solidFill>
                  <a:srgbClr val="FFCC00"/>
                </a:solidFill>
                <a:latin typeface="Times New Roman" panose="02020603050405020304" pitchFamily="18" charset="0"/>
              </a:rPr>
              <a:t>1000</a:t>
            </a:r>
            <a:endParaRPr lang="en-US" altLang="hu-HU" sz="9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7048" name="Line 136"/>
          <p:cNvSpPr>
            <a:spLocks noChangeShapeType="1"/>
          </p:cNvSpPr>
          <p:nvPr/>
        </p:nvSpPr>
        <p:spPr bwMode="auto">
          <a:xfrm>
            <a:off x="4233863" y="481330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49" name="Line 137"/>
          <p:cNvSpPr>
            <a:spLocks noChangeShapeType="1"/>
          </p:cNvSpPr>
          <p:nvPr/>
        </p:nvSpPr>
        <p:spPr bwMode="auto">
          <a:xfrm>
            <a:off x="4233863" y="1708150"/>
            <a:ext cx="452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0" name="Line 138"/>
          <p:cNvSpPr>
            <a:spLocks noChangeShapeType="1"/>
          </p:cNvSpPr>
          <p:nvPr/>
        </p:nvSpPr>
        <p:spPr bwMode="auto">
          <a:xfrm flipV="1">
            <a:off x="4224338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1" name="Line 139"/>
          <p:cNvSpPr>
            <a:spLocks noChangeShapeType="1"/>
          </p:cNvSpPr>
          <p:nvPr/>
        </p:nvSpPr>
        <p:spPr bwMode="auto">
          <a:xfrm flipV="1">
            <a:off x="8766175" y="1703388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2" name="Line 140"/>
          <p:cNvSpPr>
            <a:spLocks noChangeShapeType="1"/>
          </p:cNvSpPr>
          <p:nvPr/>
        </p:nvSpPr>
        <p:spPr bwMode="auto">
          <a:xfrm>
            <a:off x="4441825" y="4470400"/>
            <a:ext cx="49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3" name="Line 141"/>
          <p:cNvSpPr>
            <a:spLocks noChangeShapeType="1"/>
          </p:cNvSpPr>
          <p:nvPr/>
        </p:nvSpPr>
        <p:spPr bwMode="auto">
          <a:xfrm>
            <a:off x="4462463" y="44465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4" name="Line 142"/>
          <p:cNvSpPr>
            <a:spLocks noChangeShapeType="1"/>
          </p:cNvSpPr>
          <p:nvPr/>
        </p:nvSpPr>
        <p:spPr bwMode="auto">
          <a:xfrm>
            <a:off x="4449763" y="4457700"/>
            <a:ext cx="30162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5" name="Line 143"/>
          <p:cNvSpPr>
            <a:spLocks noChangeShapeType="1"/>
          </p:cNvSpPr>
          <p:nvPr/>
        </p:nvSpPr>
        <p:spPr bwMode="auto">
          <a:xfrm flipH="1">
            <a:off x="4435475" y="4457700"/>
            <a:ext cx="587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6" name="Line 144"/>
          <p:cNvSpPr>
            <a:spLocks noChangeShapeType="1"/>
          </p:cNvSpPr>
          <p:nvPr/>
        </p:nvSpPr>
        <p:spPr bwMode="auto">
          <a:xfrm>
            <a:off x="4449763" y="4319588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7" name="Line 145"/>
          <p:cNvSpPr>
            <a:spLocks noChangeShapeType="1"/>
          </p:cNvSpPr>
          <p:nvPr/>
        </p:nvSpPr>
        <p:spPr bwMode="auto">
          <a:xfrm>
            <a:off x="4475163" y="4300538"/>
            <a:ext cx="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8" name="Line 146"/>
          <p:cNvSpPr>
            <a:spLocks noChangeShapeType="1"/>
          </p:cNvSpPr>
          <p:nvPr/>
        </p:nvSpPr>
        <p:spPr bwMode="auto">
          <a:xfrm>
            <a:off x="4464050" y="4310063"/>
            <a:ext cx="269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59" name="Line 147"/>
          <p:cNvSpPr>
            <a:spLocks noChangeShapeType="1"/>
          </p:cNvSpPr>
          <p:nvPr/>
        </p:nvSpPr>
        <p:spPr bwMode="auto">
          <a:xfrm flipH="1">
            <a:off x="4448175" y="4310063"/>
            <a:ext cx="5873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0" name="Line 148"/>
          <p:cNvSpPr>
            <a:spLocks noChangeShapeType="1"/>
          </p:cNvSpPr>
          <p:nvPr/>
        </p:nvSpPr>
        <p:spPr bwMode="auto">
          <a:xfrm>
            <a:off x="4494213" y="42259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1" name="Line 149"/>
          <p:cNvSpPr>
            <a:spLocks noChangeShapeType="1"/>
          </p:cNvSpPr>
          <p:nvPr/>
        </p:nvSpPr>
        <p:spPr bwMode="auto">
          <a:xfrm>
            <a:off x="4516438" y="42052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2" name="Line 150"/>
          <p:cNvSpPr>
            <a:spLocks noChangeShapeType="1"/>
          </p:cNvSpPr>
          <p:nvPr/>
        </p:nvSpPr>
        <p:spPr bwMode="auto">
          <a:xfrm>
            <a:off x="4506913" y="4213225"/>
            <a:ext cx="222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3" name="Line 151"/>
          <p:cNvSpPr>
            <a:spLocks noChangeShapeType="1"/>
          </p:cNvSpPr>
          <p:nvPr/>
        </p:nvSpPr>
        <p:spPr bwMode="auto">
          <a:xfrm flipH="1">
            <a:off x="4491038" y="4213225"/>
            <a:ext cx="5238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4" name="Line 152"/>
          <p:cNvSpPr>
            <a:spLocks noChangeShapeType="1"/>
          </p:cNvSpPr>
          <p:nvPr/>
        </p:nvSpPr>
        <p:spPr bwMode="auto">
          <a:xfrm>
            <a:off x="4508500" y="4068763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5" name="Line 153"/>
          <p:cNvSpPr>
            <a:spLocks noChangeShapeType="1"/>
          </p:cNvSpPr>
          <p:nvPr/>
        </p:nvSpPr>
        <p:spPr bwMode="auto">
          <a:xfrm>
            <a:off x="4530725" y="4044950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6" name="Line 154"/>
          <p:cNvSpPr>
            <a:spLocks noChangeShapeType="1"/>
          </p:cNvSpPr>
          <p:nvPr/>
        </p:nvSpPr>
        <p:spPr bwMode="auto">
          <a:xfrm>
            <a:off x="4518025" y="4056063"/>
            <a:ext cx="2540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7" name="Line 155"/>
          <p:cNvSpPr>
            <a:spLocks noChangeShapeType="1"/>
          </p:cNvSpPr>
          <p:nvPr/>
        </p:nvSpPr>
        <p:spPr bwMode="auto">
          <a:xfrm flipH="1">
            <a:off x="4503738" y="4056063"/>
            <a:ext cx="5715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8" name="Line 156"/>
          <p:cNvSpPr>
            <a:spLocks noChangeShapeType="1"/>
          </p:cNvSpPr>
          <p:nvPr/>
        </p:nvSpPr>
        <p:spPr bwMode="auto">
          <a:xfrm>
            <a:off x="4527550" y="3970338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69" name="Line 157"/>
          <p:cNvSpPr>
            <a:spLocks noChangeShapeType="1"/>
          </p:cNvSpPr>
          <p:nvPr/>
        </p:nvSpPr>
        <p:spPr bwMode="auto">
          <a:xfrm>
            <a:off x="4552950" y="39481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0" name="Line 158"/>
          <p:cNvSpPr>
            <a:spLocks noChangeShapeType="1"/>
          </p:cNvSpPr>
          <p:nvPr/>
        </p:nvSpPr>
        <p:spPr bwMode="auto">
          <a:xfrm>
            <a:off x="4537075" y="3957638"/>
            <a:ext cx="254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1" name="Line 159"/>
          <p:cNvSpPr>
            <a:spLocks noChangeShapeType="1"/>
          </p:cNvSpPr>
          <p:nvPr/>
        </p:nvSpPr>
        <p:spPr bwMode="auto">
          <a:xfrm flipH="1">
            <a:off x="4519613" y="3957638"/>
            <a:ext cx="58737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2" name="Line 160"/>
          <p:cNvSpPr>
            <a:spLocks noChangeShapeType="1"/>
          </p:cNvSpPr>
          <p:nvPr/>
        </p:nvSpPr>
        <p:spPr bwMode="auto">
          <a:xfrm>
            <a:off x="4549775" y="385603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3" name="Line 161"/>
          <p:cNvSpPr>
            <a:spLocks noChangeShapeType="1"/>
          </p:cNvSpPr>
          <p:nvPr/>
        </p:nvSpPr>
        <p:spPr bwMode="auto">
          <a:xfrm>
            <a:off x="4572000" y="3832225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4" name="Line 162"/>
          <p:cNvSpPr>
            <a:spLocks noChangeShapeType="1"/>
          </p:cNvSpPr>
          <p:nvPr/>
        </p:nvSpPr>
        <p:spPr bwMode="auto">
          <a:xfrm>
            <a:off x="4554538" y="3841750"/>
            <a:ext cx="269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5" name="Line 163"/>
          <p:cNvSpPr>
            <a:spLocks noChangeShapeType="1"/>
          </p:cNvSpPr>
          <p:nvPr/>
        </p:nvSpPr>
        <p:spPr bwMode="auto">
          <a:xfrm flipH="1">
            <a:off x="4538663" y="3841750"/>
            <a:ext cx="587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6" name="Line 164"/>
          <p:cNvSpPr>
            <a:spLocks noChangeShapeType="1"/>
          </p:cNvSpPr>
          <p:nvPr/>
        </p:nvSpPr>
        <p:spPr bwMode="auto">
          <a:xfrm>
            <a:off x="4572000" y="3765550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7" name="Line 165"/>
          <p:cNvSpPr>
            <a:spLocks noChangeShapeType="1"/>
          </p:cNvSpPr>
          <p:nvPr/>
        </p:nvSpPr>
        <p:spPr bwMode="auto">
          <a:xfrm>
            <a:off x="4595813" y="374173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8" name="Line 166"/>
          <p:cNvSpPr>
            <a:spLocks noChangeShapeType="1"/>
          </p:cNvSpPr>
          <p:nvPr/>
        </p:nvSpPr>
        <p:spPr bwMode="auto">
          <a:xfrm>
            <a:off x="4578350" y="3754438"/>
            <a:ext cx="3016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79" name="Line 167"/>
          <p:cNvSpPr>
            <a:spLocks noChangeShapeType="1"/>
          </p:cNvSpPr>
          <p:nvPr/>
        </p:nvSpPr>
        <p:spPr bwMode="auto">
          <a:xfrm flipH="1">
            <a:off x="4562475" y="3754438"/>
            <a:ext cx="635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0" name="Line 168"/>
          <p:cNvSpPr>
            <a:spLocks noChangeShapeType="1"/>
          </p:cNvSpPr>
          <p:nvPr/>
        </p:nvSpPr>
        <p:spPr bwMode="auto">
          <a:xfrm>
            <a:off x="4597400" y="3689350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1" name="Line 169"/>
          <p:cNvSpPr>
            <a:spLocks noChangeShapeType="1"/>
          </p:cNvSpPr>
          <p:nvPr/>
        </p:nvSpPr>
        <p:spPr bwMode="auto">
          <a:xfrm>
            <a:off x="4619625" y="36703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2" name="Line 170"/>
          <p:cNvSpPr>
            <a:spLocks noChangeShapeType="1"/>
          </p:cNvSpPr>
          <p:nvPr/>
        </p:nvSpPr>
        <p:spPr bwMode="auto">
          <a:xfrm>
            <a:off x="4606925" y="3675063"/>
            <a:ext cx="2698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3" name="Line 171"/>
          <p:cNvSpPr>
            <a:spLocks noChangeShapeType="1"/>
          </p:cNvSpPr>
          <p:nvPr/>
        </p:nvSpPr>
        <p:spPr bwMode="auto">
          <a:xfrm flipH="1">
            <a:off x="4592638" y="3675063"/>
            <a:ext cx="587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4" name="Line 172"/>
          <p:cNvSpPr>
            <a:spLocks noChangeShapeType="1"/>
          </p:cNvSpPr>
          <p:nvPr/>
        </p:nvSpPr>
        <p:spPr bwMode="auto">
          <a:xfrm>
            <a:off x="4627563" y="3606800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5" name="Line 173"/>
          <p:cNvSpPr>
            <a:spLocks noChangeShapeType="1"/>
          </p:cNvSpPr>
          <p:nvPr/>
        </p:nvSpPr>
        <p:spPr bwMode="auto">
          <a:xfrm>
            <a:off x="4652963" y="35845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6" name="Line 174"/>
          <p:cNvSpPr>
            <a:spLocks noChangeShapeType="1"/>
          </p:cNvSpPr>
          <p:nvPr/>
        </p:nvSpPr>
        <p:spPr bwMode="auto">
          <a:xfrm>
            <a:off x="4640263" y="3592513"/>
            <a:ext cx="254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7" name="Line 175"/>
          <p:cNvSpPr>
            <a:spLocks noChangeShapeType="1"/>
          </p:cNvSpPr>
          <p:nvPr/>
        </p:nvSpPr>
        <p:spPr bwMode="auto">
          <a:xfrm flipH="1">
            <a:off x="4622800" y="3592513"/>
            <a:ext cx="6032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8" name="Line 176"/>
          <p:cNvSpPr>
            <a:spLocks noChangeShapeType="1"/>
          </p:cNvSpPr>
          <p:nvPr/>
        </p:nvSpPr>
        <p:spPr bwMode="auto">
          <a:xfrm>
            <a:off x="4664075" y="3525838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89" name="Line 177"/>
          <p:cNvSpPr>
            <a:spLocks noChangeShapeType="1"/>
          </p:cNvSpPr>
          <p:nvPr/>
        </p:nvSpPr>
        <p:spPr bwMode="auto">
          <a:xfrm>
            <a:off x="4689475" y="350837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0" name="Line 178"/>
          <p:cNvSpPr>
            <a:spLocks noChangeShapeType="1"/>
          </p:cNvSpPr>
          <p:nvPr/>
        </p:nvSpPr>
        <p:spPr bwMode="auto">
          <a:xfrm>
            <a:off x="4675188" y="3516313"/>
            <a:ext cx="2381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1" name="Line 179"/>
          <p:cNvSpPr>
            <a:spLocks noChangeShapeType="1"/>
          </p:cNvSpPr>
          <p:nvPr/>
        </p:nvSpPr>
        <p:spPr bwMode="auto">
          <a:xfrm flipH="1">
            <a:off x="4660900" y="3516313"/>
            <a:ext cx="55563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2" name="Line 180"/>
          <p:cNvSpPr>
            <a:spLocks noChangeShapeType="1"/>
          </p:cNvSpPr>
          <p:nvPr/>
        </p:nvSpPr>
        <p:spPr bwMode="auto">
          <a:xfrm>
            <a:off x="4768850" y="3409950"/>
            <a:ext cx="5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3" name="Line 181"/>
          <p:cNvSpPr>
            <a:spLocks noChangeShapeType="1"/>
          </p:cNvSpPr>
          <p:nvPr/>
        </p:nvSpPr>
        <p:spPr bwMode="auto">
          <a:xfrm>
            <a:off x="4789488" y="33909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4" name="Line 182"/>
          <p:cNvSpPr>
            <a:spLocks noChangeShapeType="1"/>
          </p:cNvSpPr>
          <p:nvPr/>
        </p:nvSpPr>
        <p:spPr bwMode="auto">
          <a:xfrm>
            <a:off x="4779963" y="3397250"/>
            <a:ext cx="269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5" name="Line 183"/>
          <p:cNvSpPr>
            <a:spLocks noChangeShapeType="1"/>
          </p:cNvSpPr>
          <p:nvPr/>
        </p:nvSpPr>
        <p:spPr bwMode="auto">
          <a:xfrm flipH="1">
            <a:off x="4764088" y="3397250"/>
            <a:ext cx="587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6" name="Line 184"/>
          <p:cNvSpPr>
            <a:spLocks noChangeShapeType="1"/>
          </p:cNvSpPr>
          <p:nvPr/>
        </p:nvSpPr>
        <p:spPr bwMode="auto">
          <a:xfrm>
            <a:off x="4783138" y="3392488"/>
            <a:ext cx="46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7" name="Line 185"/>
          <p:cNvSpPr>
            <a:spLocks noChangeShapeType="1"/>
          </p:cNvSpPr>
          <p:nvPr/>
        </p:nvSpPr>
        <p:spPr bwMode="auto">
          <a:xfrm>
            <a:off x="4802188" y="3371850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8" name="Line 186"/>
          <p:cNvSpPr>
            <a:spLocks noChangeShapeType="1"/>
          </p:cNvSpPr>
          <p:nvPr/>
        </p:nvSpPr>
        <p:spPr bwMode="auto">
          <a:xfrm>
            <a:off x="4787900" y="3382963"/>
            <a:ext cx="317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099" name="Line 187"/>
          <p:cNvSpPr>
            <a:spLocks noChangeShapeType="1"/>
          </p:cNvSpPr>
          <p:nvPr/>
        </p:nvSpPr>
        <p:spPr bwMode="auto">
          <a:xfrm flipH="1">
            <a:off x="4773613" y="3382963"/>
            <a:ext cx="6032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0" name="Line 188"/>
          <p:cNvSpPr>
            <a:spLocks noChangeShapeType="1"/>
          </p:cNvSpPr>
          <p:nvPr/>
        </p:nvSpPr>
        <p:spPr bwMode="auto">
          <a:xfrm>
            <a:off x="4791075" y="33766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1" name="Line 189"/>
          <p:cNvSpPr>
            <a:spLocks noChangeShapeType="1"/>
          </p:cNvSpPr>
          <p:nvPr/>
        </p:nvSpPr>
        <p:spPr bwMode="auto">
          <a:xfrm>
            <a:off x="4819650" y="33559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2" name="Line 190"/>
          <p:cNvSpPr>
            <a:spLocks noChangeShapeType="1"/>
          </p:cNvSpPr>
          <p:nvPr/>
        </p:nvSpPr>
        <p:spPr bwMode="auto">
          <a:xfrm>
            <a:off x="4805363" y="3363913"/>
            <a:ext cx="2540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3" name="Line 191"/>
          <p:cNvSpPr>
            <a:spLocks noChangeShapeType="1"/>
          </p:cNvSpPr>
          <p:nvPr/>
        </p:nvSpPr>
        <p:spPr bwMode="auto">
          <a:xfrm flipH="1">
            <a:off x="4787900" y="3363913"/>
            <a:ext cx="5873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4" name="Line 192"/>
          <p:cNvSpPr>
            <a:spLocks noChangeShapeType="1"/>
          </p:cNvSpPr>
          <p:nvPr/>
        </p:nvSpPr>
        <p:spPr bwMode="auto">
          <a:xfrm>
            <a:off x="4808538" y="33559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5" name="Line 193"/>
          <p:cNvSpPr>
            <a:spLocks noChangeShapeType="1"/>
          </p:cNvSpPr>
          <p:nvPr/>
        </p:nvSpPr>
        <p:spPr bwMode="auto">
          <a:xfrm>
            <a:off x="4830763" y="33385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6" name="Line 194"/>
          <p:cNvSpPr>
            <a:spLocks noChangeShapeType="1"/>
          </p:cNvSpPr>
          <p:nvPr/>
        </p:nvSpPr>
        <p:spPr bwMode="auto">
          <a:xfrm>
            <a:off x="4814888" y="3349625"/>
            <a:ext cx="2698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7" name="Line 195"/>
          <p:cNvSpPr>
            <a:spLocks noChangeShapeType="1"/>
          </p:cNvSpPr>
          <p:nvPr/>
        </p:nvSpPr>
        <p:spPr bwMode="auto">
          <a:xfrm flipH="1">
            <a:off x="4800600" y="3349625"/>
            <a:ext cx="5556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8" name="Line 196"/>
          <p:cNvSpPr>
            <a:spLocks noChangeShapeType="1"/>
          </p:cNvSpPr>
          <p:nvPr/>
        </p:nvSpPr>
        <p:spPr bwMode="auto">
          <a:xfrm>
            <a:off x="4822825" y="3341688"/>
            <a:ext cx="42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09" name="Line 197"/>
          <p:cNvSpPr>
            <a:spLocks noChangeShapeType="1"/>
          </p:cNvSpPr>
          <p:nvPr/>
        </p:nvSpPr>
        <p:spPr bwMode="auto">
          <a:xfrm>
            <a:off x="4845050" y="3319463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0" name="Line 198"/>
          <p:cNvSpPr>
            <a:spLocks noChangeShapeType="1"/>
          </p:cNvSpPr>
          <p:nvPr/>
        </p:nvSpPr>
        <p:spPr bwMode="auto">
          <a:xfrm>
            <a:off x="4833938" y="3327400"/>
            <a:ext cx="23812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1" name="Line 199"/>
          <p:cNvSpPr>
            <a:spLocks noChangeShapeType="1"/>
          </p:cNvSpPr>
          <p:nvPr/>
        </p:nvSpPr>
        <p:spPr bwMode="auto">
          <a:xfrm flipH="1">
            <a:off x="4819650" y="3327400"/>
            <a:ext cx="5556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2" name="Line 200"/>
          <p:cNvSpPr>
            <a:spLocks noChangeShapeType="1"/>
          </p:cNvSpPr>
          <p:nvPr/>
        </p:nvSpPr>
        <p:spPr bwMode="auto">
          <a:xfrm>
            <a:off x="4833938" y="33178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3" name="Line 201"/>
          <p:cNvSpPr>
            <a:spLocks noChangeShapeType="1"/>
          </p:cNvSpPr>
          <p:nvPr/>
        </p:nvSpPr>
        <p:spPr bwMode="auto">
          <a:xfrm>
            <a:off x="4856163" y="330041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4" name="Line 202"/>
          <p:cNvSpPr>
            <a:spLocks noChangeShapeType="1"/>
          </p:cNvSpPr>
          <p:nvPr/>
        </p:nvSpPr>
        <p:spPr bwMode="auto">
          <a:xfrm>
            <a:off x="4845050" y="3308350"/>
            <a:ext cx="2857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5" name="Line 203"/>
          <p:cNvSpPr>
            <a:spLocks noChangeShapeType="1"/>
          </p:cNvSpPr>
          <p:nvPr/>
        </p:nvSpPr>
        <p:spPr bwMode="auto">
          <a:xfrm flipH="1">
            <a:off x="4829175" y="3308350"/>
            <a:ext cx="6032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6" name="Line 204"/>
          <p:cNvSpPr>
            <a:spLocks noChangeShapeType="1"/>
          </p:cNvSpPr>
          <p:nvPr/>
        </p:nvSpPr>
        <p:spPr bwMode="auto">
          <a:xfrm>
            <a:off x="4852988" y="3302000"/>
            <a:ext cx="42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7" name="Line 205"/>
          <p:cNvSpPr>
            <a:spLocks noChangeShapeType="1"/>
          </p:cNvSpPr>
          <p:nvPr/>
        </p:nvSpPr>
        <p:spPr bwMode="auto">
          <a:xfrm>
            <a:off x="4873625" y="32813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8" name="Line 206"/>
          <p:cNvSpPr>
            <a:spLocks noChangeShapeType="1"/>
          </p:cNvSpPr>
          <p:nvPr/>
        </p:nvSpPr>
        <p:spPr bwMode="auto">
          <a:xfrm>
            <a:off x="4856163" y="3289300"/>
            <a:ext cx="2540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19" name="Line 207"/>
          <p:cNvSpPr>
            <a:spLocks noChangeShapeType="1"/>
          </p:cNvSpPr>
          <p:nvPr/>
        </p:nvSpPr>
        <p:spPr bwMode="auto">
          <a:xfrm flipH="1">
            <a:off x="4841875" y="3289300"/>
            <a:ext cx="5715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0" name="Line 208"/>
          <p:cNvSpPr>
            <a:spLocks noChangeShapeType="1"/>
          </p:cNvSpPr>
          <p:nvPr/>
        </p:nvSpPr>
        <p:spPr bwMode="auto">
          <a:xfrm>
            <a:off x="4865688" y="3282950"/>
            <a:ext cx="46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1" name="Line 209"/>
          <p:cNvSpPr>
            <a:spLocks noChangeShapeType="1"/>
          </p:cNvSpPr>
          <p:nvPr/>
        </p:nvSpPr>
        <p:spPr bwMode="auto">
          <a:xfrm>
            <a:off x="4887913" y="3263900"/>
            <a:ext cx="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2" name="Line 210"/>
          <p:cNvSpPr>
            <a:spLocks noChangeShapeType="1"/>
          </p:cNvSpPr>
          <p:nvPr/>
        </p:nvSpPr>
        <p:spPr bwMode="auto">
          <a:xfrm>
            <a:off x="4876800" y="3270250"/>
            <a:ext cx="2381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3" name="Line 211"/>
          <p:cNvSpPr>
            <a:spLocks noChangeShapeType="1"/>
          </p:cNvSpPr>
          <p:nvPr/>
        </p:nvSpPr>
        <p:spPr bwMode="auto">
          <a:xfrm flipH="1">
            <a:off x="4859338" y="3270250"/>
            <a:ext cx="587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4" name="Line 212"/>
          <p:cNvSpPr>
            <a:spLocks noChangeShapeType="1"/>
          </p:cNvSpPr>
          <p:nvPr/>
        </p:nvSpPr>
        <p:spPr bwMode="auto">
          <a:xfrm>
            <a:off x="4899025" y="3241675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5" name="Line 213"/>
          <p:cNvSpPr>
            <a:spLocks noChangeShapeType="1"/>
          </p:cNvSpPr>
          <p:nvPr/>
        </p:nvSpPr>
        <p:spPr bwMode="auto">
          <a:xfrm>
            <a:off x="4919663" y="322262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6" name="Line 214"/>
          <p:cNvSpPr>
            <a:spLocks noChangeShapeType="1"/>
          </p:cNvSpPr>
          <p:nvPr/>
        </p:nvSpPr>
        <p:spPr bwMode="auto">
          <a:xfrm>
            <a:off x="4908550" y="3228975"/>
            <a:ext cx="26988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7" name="Line 215"/>
          <p:cNvSpPr>
            <a:spLocks noChangeShapeType="1"/>
          </p:cNvSpPr>
          <p:nvPr/>
        </p:nvSpPr>
        <p:spPr bwMode="auto">
          <a:xfrm flipH="1">
            <a:off x="4891088" y="3228975"/>
            <a:ext cx="587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8" name="Line 216"/>
          <p:cNvSpPr>
            <a:spLocks noChangeShapeType="1"/>
          </p:cNvSpPr>
          <p:nvPr/>
        </p:nvSpPr>
        <p:spPr bwMode="auto">
          <a:xfrm>
            <a:off x="4918075" y="3216275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29" name="Line 217"/>
          <p:cNvSpPr>
            <a:spLocks noChangeShapeType="1"/>
          </p:cNvSpPr>
          <p:nvPr/>
        </p:nvSpPr>
        <p:spPr bwMode="auto">
          <a:xfrm>
            <a:off x="4940300" y="31972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0" name="Line 218"/>
          <p:cNvSpPr>
            <a:spLocks noChangeShapeType="1"/>
          </p:cNvSpPr>
          <p:nvPr/>
        </p:nvSpPr>
        <p:spPr bwMode="auto">
          <a:xfrm>
            <a:off x="4926013" y="3201988"/>
            <a:ext cx="2857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1" name="Line 219"/>
          <p:cNvSpPr>
            <a:spLocks noChangeShapeType="1"/>
          </p:cNvSpPr>
          <p:nvPr/>
        </p:nvSpPr>
        <p:spPr bwMode="auto">
          <a:xfrm flipH="1">
            <a:off x="4911725" y="3201988"/>
            <a:ext cx="571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2" name="Line 220"/>
          <p:cNvSpPr>
            <a:spLocks noChangeShapeType="1"/>
          </p:cNvSpPr>
          <p:nvPr/>
        </p:nvSpPr>
        <p:spPr bwMode="auto">
          <a:xfrm>
            <a:off x="4935538" y="319563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3" name="Line 221"/>
          <p:cNvSpPr>
            <a:spLocks noChangeShapeType="1"/>
          </p:cNvSpPr>
          <p:nvPr/>
        </p:nvSpPr>
        <p:spPr bwMode="auto">
          <a:xfrm>
            <a:off x="4957763" y="31797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4" name="Line 222"/>
          <p:cNvSpPr>
            <a:spLocks noChangeShapeType="1"/>
          </p:cNvSpPr>
          <p:nvPr/>
        </p:nvSpPr>
        <p:spPr bwMode="auto">
          <a:xfrm>
            <a:off x="4945063" y="3186113"/>
            <a:ext cx="26987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5" name="Line 223"/>
          <p:cNvSpPr>
            <a:spLocks noChangeShapeType="1"/>
          </p:cNvSpPr>
          <p:nvPr/>
        </p:nvSpPr>
        <p:spPr bwMode="auto">
          <a:xfrm flipH="1">
            <a:off x="4929188" y="3186113"/>
            <a:ext cx="6032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6" name="Line 224"/>
          <p:cNvSpPr>
            <a:spLocks noChangeShapeType="1"/>
          </p:cNvSpPr>
          <p:nvPr/>
        </p:nvSpPr>
        <p:spPr bwMode="auto">
          <a:xfrm>
            <a:off x="4954588" y="3175000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7" name="Line 225"/>
          <p:cNvSpPr>
            <a:spLocks noChangeShapeType="1"/>
          </p:cNvSpPr>
          <p:nvPr/>
        </p:nvSpPr>
        <p:spPr bwMode="auto">
          <a:xfrm>
            <a:off x="4976813" y="31543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8" name="Line 226"/>
          <p:cNvSpPr>
            <a:spLocks noChangeShapeType="1"/>
          </p:cNvSpPr>
          <p:nvPr/>
        </p:nvSpPr>
        <p:spPr bwMode="auto">
          <a:xfrm>
            <a:off x="4964113" y="3163888"/>
            <a:ext cx="2698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39" name="Line 227"/>
          <p:cNvSpPr>
            <a:spLocks noChangeShapeType="1"/>
          </p:cNvSpPr>
          <p:nvPr/>
        </p:nvSpPr>
        <p:spPr bwMode="auto">
          <a:xfrm flipH="1">
            <a:off x="4946650" y="3163888"/>
            <a:ext cx="6191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0" name="Line 228"/>
          <p:cNvSpPr>
            <a:spLocks noChangeShapeType="1"/>
          </p:cNvSpPr>
          <p:nvPr/>
        </p:nvSpPr>
        <p:spPr bwMode="auto">
          <a:xfrm>
            <a:off x="4978400" y="3149600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1" name="Line 229"/>
          <p:cNvSpPr>
            <a:spLocks noChangeShapeType="1"/>
          </p:cNvSpPr>
          <p:nvPr/>
        </p:nvSpPr>
        <p:spPr bwMode="auto">
          <a:xfrm>
            <a:off x="5000625" y="31289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2" name="Line 230"/>
          <p:cNvSpPr>
            <a:spLocks noChangeShapeType="1"/>
          </p:cNvSpPr>
          <p:nvPr/>
        </p:nvSpPr>
        <p:spPr bwMode="auto">
          <a:xfrm>
            <a:off x="4983163" y="3138488"/>
            <a:ext cx="2857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3" name="Line 231"/>
          <p:cNvSpPr>
            <a:spLocks noChangeShapeType="1"/>
          </p:cNvSpPr>
          <p:nvPr/>
        </p:nvSpPr>
        <p:spPr bwMode="auto">
          <a:xfrm flipH="1">
            <a:off x="4967288" y="3138488"/>
            <a:ext cx="603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4" name="Line 232"/>
          <p:cNvSpPr>
            <a:spLocks noChangeShapeType="1"/>
          </p:cNvSpPr>
          <p:nvPr/>
        </p:nvSpPr>
        <p:spPr bwMode="auto">
          <a:xfrm>
            <a:off x="5000625" y="3122613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5" name="Line 233"/>
          <p:cNvSpPr>
            <a:spLocks noChangeShapeType="1"/>
          </p:cNvSpPr>
          <p:nvPr/>
        </p:nvSpPr>
        <p:spPr bwMode="auto">
          <a:xfrm>
            <a:off x="5019675" y="31083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6" name="Line 234"/>
          <p:cNvSpPr>
            <a:spLocks noChangeShapeType="1"/>
          </p:cNvSpPr>
          <p:nvPr/>
        </p:nvSpPr>
        <p:spPr bwMode="auto">
          <a:xfrm>
            <a:off x="5008563" y="3111500"/>
            <a:ext cx="2698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7" name="Line 235"/>
          <p:cNvSpPr>
            <a:spLocks noChangeShapeType="1"/>
          </p:cNvSpPr>
          <p:nvPr/>
        </p:nvSpPr>
        <p:spPr bwMode="auto">
          <a:xfrm flipH="1">
            <a:off x="4991100" y="3111500"/>
            <a:ext cx="6191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8" name="Line 236"/>
          <p:cNvSpPr>
            <a:spLocks noChangeShapeType="1"/>
          </p:cNvSpPr>
          <p:nvPr/>
        </p:nvSpPr>
        <p:spPr bwMode="auto">
          <a:xfrm>
            <a:off x="5024438" y="3103563"/>
            <a:ext cx="42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49" name="Line 237"/>
          <p:cNvSpPr>
            <a:spLocks noChangeShapeType="1"/>
          </p:cNvSpPr>
          <p:nvPr/>
        </p:nvSpPr>
        <p:spPr bwMode="auto">
          <a:xfrm>
            <a:off x="5046663" y="30813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0" name="Line 238"/>
          <p:cNvSpPr>
            <a:spLocks noChangeShapeType="1"/>
          </p:cNvSpPr>
          <p:nvPr/>
        </p:nvSpPr>
        <p:spPr bwMode="auto">
          <a:xfrm>
            <a:off x="5033963" y="3089275"/>
            <a:ext cx="2540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1" name="Line 239"/>
          <p:cNvSpPr>
            <a:spLocks noChangeShapeType="1"/>
          </p:cNvSpPr>
          <p:nvPr/>
        </p:nvSpPr>
        <p:spPr bwMode="auto">
          <a:xfrm flipH="1">
            <a:off x="5016500" y="3089275"/>
            <a:ext cx="603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2" name="Line 240"/>
          <p:cNvSpPr>
            <a:spLocks noChangeShapeType="1"/>
          </p:cNvSpPr>
          <p:nvPr/>
        </p:nvSpPr>
        <p:spPr bwMode="auto">
          <a:xfrm>
            <a:off x="5048250" y="30718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3" name="Line 241"/>
          <p:cNvSpPr>
            <a:spLocks noChangeShapeType="1"/>
          </p:cNvSpPr>
          <p:nvPr/>
        </p:nvSpPr>
        <p:spPr bwMode="auto">
          <a:xfrm>
            <a:off x="5070475" y="30527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4" name="Line 242"/>
          <p:cNvSpPr>
            <a:spLocks noChangeShapeType="1"/>
          </p:cNvSpPr>
          <p:nvPr/>
        </p:nvSpPr>
        <p:spPr bwMode="auto">
          <a:xfrm>
            <a:off x="5057775" y="3060700"/>
            <a:ext cx="254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5" name="Line 243"/>
          <p:cNvSpPr>
            <a:spLocks noChangeShapeType="1"/>
          </p:cNvSpPr>
          <p:nvPr/>
        </p:nvSpPr>
        <p:spPr bwMode="auto">
          <a:xfrm flipH="1">
            <a:off x="5041900" y="3060700"/>
            <a:ext cx="5873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6" name="Line 244"/>
          <p:cNvSpPr>
            <a:spLocks noChangeShapeType="1"/>
          </p:cNvSpPr>
          <p:nvPr/>
        </p:nvSpPr>
        <p:spPr bwMode="auto">
          <a:xfrm>
            <a:off x="5076825" y="30495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7" name="Line 245"/>
          <p:cNvSpPr>
            <a:spLocks noChangeShapeType="1"/>
          </p:cNvSpPr>
          <p:nvPr/>
        </p:nvSpPr>
        <p:spPr bwMode="auto">
          <a:xfrm>
            <a:off x="5099050" y="30321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8" name="Line 246"/>
          <p:cNvSpPr>
            <a:spLocks noChangeShapeType="1"/>
          </p:cNvSpPr>
          <p:nvPr/>
        </p:nvSpPr>
        <p:spPr bwMode="auto">
          <a:xfrm>
            <a:off x="5081588" y="3038475"/>
            <a:ext cx="30162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59" name="Line 247"/>
          <p:cNvSpPr>
            <a:spLocks noChangeShapeType="1"/>
          </p:cNvSpPr>
          <p:nvPr/>
        </p:nvSpPr>
        <p:spPr bwMode="auto">
          <a:xfrm flipH="1">
            <a:off x="5067300" y="3038475"/>
            <a:ext cx="58738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0" name="Line 248"/>
          <p:cNvSpPr>
            <a:spLocks noChangeShapeType="1"/>
          </p:cNvSpPr>
          <p:nvPr/>
        </p:nvSpPr>
        <p:spPr bwMode="auto">
          <a:xfrm>
            <a:off x="5100638" y="3022600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1" name="Line 249"/>
          <p:cNvSpPr>
            <a:spLocks noChangeShapeType="1"/>
          </p:cNvSpPr>
          <p:nvPr/>
        </p:nvSpPr>
        <p:spPr bwMode="auto">
          <a:xfrm>
            <a:off x="5124450" y="2998788"/>
            <a:ext cx="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2" name="Line 250"/>
          <p:cNvSpPr>
            <a:spLocks noChangeShapeType="1"/>
          </p:cNvSpPr>
          <p:nvPr/>
        </p:nvSpPr>
        <p:spPr bwMode="auto">
          <a:xfrm>
            <a:off x="5106988" y="3009900"/>
            <a:ext cx="317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3" name="Line 251"/>
          <p:cNvSpPr>
            <a:spLocks noChangeShapeType="1"/>
          </p:cNvSpPr>
          <p:nvPr/>
        </p:nvSpPr>
        <p:spPr bwMode="auto">
          <a:xfrm flipH="1">
            <a:off x="5092700" y="3009900"/>
            <a:ext cx="6191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4" name="Line 252"/>
          <p:cNvSpPr>
            <a:spLocks noChangeShapeType="1"/>
          </p:cNvSpPr>
          <p:nvPr/>
        </p:nvSpPr>
        <p:spPr bwMode="auto">
          <a:xfrm>
            <a:off x="5132388" y="2994025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5" name="Line 253"/>
          <p:cNvSpPr>
            <a:spLocks noChangeShapeType="1"/>
          </p:cNvSpPr>
          <p:nvPr/>
        </p:nvSpPr>
        <p:spPr bwMode="auto">
          <a:xfrm>
            <a:off x="5157788" y="29733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6" name="Line 254"/>
          <p:cNvSpPr>
            <a:spLocks noChangeShapeType="1"/>
          </p:cNvSpPr>
          <p:nvPr/>
        </p:nvSpPr>
        <p:spPr bwMode="auto">
          <a:xfrm>
            <a:off x="5143500" y="2984500"/>
            <a:ext cx="2381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7" name="Line 255"/>
          <p:cNvSpPr>
            <a:spLocks noChangeShapeType="1"/>
          </p:cNvSpPr>
          <p:nvPr/>
        </p:nvSpPr>
        <p:spPr bwMode="auto">
          <a:xfrm flipH="1">
            <a:off x="5126038" y="2984500"/>
            <a:ext cx="571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8" name="Line 256"/>
          <p:cNvSpPr>
            <a:spLocks noChangeShapeType="1"/>
          </p:cNvSpPr>
          <p:nvPr/>
        </p:nvSpPr>
        <p:spPr bwMode="auto">
          <a:xfrm>
            <a:off x="5165725" y="2968625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69" name="Line 257"/>
          <p:cNvSpPr>
            <a:spLocks noChangeShapeType="1"/>
          </p:cNvSpPr>
          <p:nvPr/>
        </p:nvSpPr>
        <p:spPr bwMode="auto">
          <a:xfrm>
            <a:off x="5187950" y="2946400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0" name="Line 258"/>
          <p:cNvSpPr>
            <a:spLocks noChangeShapeType="1"/>
          </p:cNvSpPr>
          <p:nvPr/>
        </p:nvSpPr>
        <p:spPr bwMode="auto">
          <a:xfrm>
            <a:off x="5172075" y="2955925"/>
            <a:ext cx="2698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1" name="Line 259"/>
          <p:cNvSpPr>
            <a:spLocks noChangeShapeType="1"/>
          </p:cNvSpPr>
          <p:nvPr/>
        </p:nvSpPr>
        <p:spPr bwMode="auto">
          <a:xfrm flipH="1">
            <a:off x="5157788" y="2955925"/>
            <a:ext cx="571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2" name="Line 260"/>
          <p:cNvSpPr>
            <a:spLocks noChangeShapeType="1"/>
          </p:cNvSpPr>
          <p:nvPr/>
        </p:nvSpPr>
        <p:spPr bwMode="auto">
          <a:xfrm>
            <a:off x="5202238" y="2936875"/>
            <a:ext cx="39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3" name="Line 261"/>
          <p:cNvSpPr>
            <a:spLocks noChangeShapeType="1"/>
          </p:cNvSpPr>
          <p:nvPr/>
        </p:nvSpPr>
        <p:spPr bwMode="auto">
          <a:xfrm>
            <a:off x="5218113" y="291623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4" name="Line 262"/>
          <p:cNvSpPr>
            <a:spLocks noChangeShapeType="1"/>
          </p:cNvSpPr>
          <p:nvPr/>
        </p:nvSpPr>
        <p:spPr bwMode="auto">
          <a:xfrm>
            <a:off x="5210175" y="2927350"/>
            <a:ext cx="254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5" name="Line 263"/>
          <p:cNvSpPr>
            <a:spLocks noChangeShapeType="1"/>
          </p:cNvSpPr>
          <p:nvPr/>
        </p:nvSpPr>
        <p:spPr bwMode="auto">
          <a:xfrm flipH="1">
            <a:off x="5192713" y="2927350"/>
            <a:ext cx="5873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6" name="Line 264"/>
          <p:cNvSpPr>
            <a:spLocks noChangeShapeType="1"/>
          </p:cNvSpPr>
          <p:nvPr/>
        </p:nvSpPr>
        <p:spPr bwMode="auto">
          <a:xfrm>
            <a:off x="5237163" y="29051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7" name="Line 265"/>
          <p:cNvSpPr>
            <a:spLocks noChangeShapeType="1"/>
          </p:cNvSpPr>
          <p:nvPr/>
        </p:nvSpPr>
        <p:spPr bwMode="auto">
          <a:xfrm>
            <a:off x="5257800" y="28860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8" name="Line 266"/>
          <p:cNvSpPr>
            <a:spLocks noChangeShapeType="1"/>
          </p:cNvSpPr>
          <p:nvPr/>
        </p:nvSpPr>
        <p:spPr bwMode="auto">
          <a:xfrm>
            <a:off x="5245100" y="2892425"/>
            <a:ext cx="2540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79" name="Line 267"/>
          <p:cNvSpPr>
            <a:spLocks noChangeShapeType="1"/>
          </p:cNvSpPr>
          <p:nvPr/>
        </p:nvSpPr>
        <p:spPr bwMode="auto">
          <a:xfrm flipH="1">
            <a:off x="5229225" y="2892425"/>
            <a:ext cx="5556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0" name="Line 268"/>
          <p:cNvSpPr>
            <a:spLocks noChangeShapeType="1"/>
          </p:cNvSpPr>
          <p:nvPr/>
        </p:nvSpPr>
        <p:spPr bwMode="auto">
          <a:xfrm>
            <a:off x="5278438" y="287337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1" name="Line 269"/>
          <p:cNvSpPr>
            <a:spLocks noChangeShapeType="1"/>
          </p:cNvSpPr>
          <p:nvPr/>
        </p:nvSpPr>
        <p:spPr bwMode="auto">
          <a:xfrm>
            <a:off x="5300663" y="2854325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2" name="Line 270"/>
          <p:cNvSpPr>
            <a:spLocks noChangeShapeType="1"/>
          </p:cNvSpPr>
          <p:nvPr/>
        </p:nvSpPr>
        <p:spPr bwMode="auto">
          <a:xfrm>
            <a:off x="5283200" y="2860675"/>
            <a:ext cx="285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3" name="Line 271"/>
          <p:cNvSpPr>
            <a:spLocks noChangeShapeType="1"/>
          </p:cNvSpPr>
          <p:nvPr/>
        </p:nvSpPr>
        <p:spPr bwMode="auto">
          <a:xfrm flipH="1">
            <a:off x="5267325" y="2860675"/>
            <a:ext cx="603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4" name="Line 272"/>
          <p:cNvSpPr>
            <a:spLocks noChangeShapeType="1"/>
          </p:cNvSpPr>
          <p:nvPr/>
        </p:nvSpPr>
        <p:spPr bwMode="auto">
          <a:xfrm>
            <a:off x="5319713" y="2841625"/>
            <a:ext cx="49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5" name="Line 273"/>
          <p:cNvSpPr>
            <a:spLocks noChangeShapeType="1"/>
          </p:cNvSpPr>
          <p:nvPr/>
        </p:nvSpPr>
        <p:spPr bwMode="auto">
          <a:xfrm>
            <a:off x="5341938" y="281781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6" name="Line 274"/>
          <p:cNvSpPr>
            <a:spLocks noChangeShapeType="1"/>
          </p:cNvSpPr>
          <p:nvPr/>
        </p:nvSpPr>
        <p:spPr bwMode="auto">
          <a:xfrm>
            <a:off x="5327650" y="2830513"/>
            <a:ext cx="28575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7" name="Line 275"/>
          <p:cNvSpPr>
            <a:spLocks noChangeShapeType="1"/>
          </p:cNvSpPr>
          <p:nvPr/>
        </p:nvSpPr>
        <p:spPr bwMode="auto">
          <a:xfrm flipH="1">
            <a:off x="5311775" y="2830513"/>
            <a:ext cx="60325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8" name="Line 276"/>
          <p:cNvSpPr>
            <a:spLocks noChangeShapeType="1"/>
          </p:cNvSpPr>
          <p:nvPr/>
        </p:nvSpPr>
        <p:spPr bwMode="auto">
          <a:xfrm>
            <a:off x="5364163" y="2808288"/>
            <a:ext cx="49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89" name="Line 277"/>
          <p:cNvSpPr>
            <a:spLocks noChangeShapeType="1"/>
          </p:cNvSpPr>
          <p:nvPr/>
        </p:nvSpPr>
        <p:spPr bwMode="auto">
          <a:xfrm>
            <a:off x="5387975" y="278765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0" name="Line 278"/>
          <p:cNvSpPr>
            <a:spLocks noChangeShapeType="1"/>
          </p:cNvSpPr>
          <p:nvPr/>
        </p:nvSpPr>
        <p:spPr bwMode="auto">
          <a:xfrm>
            <a:off x="5373688" y="2794000"/>
            <a:ext cx="2540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1" name="Line 279"/>
          <p:cNvSpPr>
            <a:spLocks noChangeShapeType="1"/>
          </p:cNvSpPr>
          <p:nvPr/>
        </p:nvSpPr>
        <p:spPr bwMode="auto">
          <a:xfrm flipH="1">
            <a:off x="5357813" y="2794000"/>
            <a:ext cx="587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2" name="Line 280"/>
          <p:cNvSpPr>
            <a:spLocks noChangeShapeType="1"/>
          </p:cNvSpPr>
          <p:nvPr/>
        </p:nvSpPr>
        <p:spPr bwMode="auto">
          <a:xfrm>
            <a:off x="5416550" y="276860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3" name="Line 281"/>
          <p:cNvSpPr>
            <a:spLocks noChangeShapeType="1"/>
          </p:cNvSpPr>
          <p:nvPr/>
        </p:nvSpPr>
        <p:spPr bwMode="auto">
          <a:xfrm>
            <a:off x="5438775" y="274955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4" name="Line 282"/>
          <p:cNvSpPr>
            <a:spLocks noChangeShapeType="1"/>
          </p:cNvSpPr>
          <p:nvPr/>
        </p:nvSpPr>
        <p:spPr bwMode="auto">
          <a:xfrm>
            <a:off x="5426075" y="2760663"/>
            <a:ext cx="2698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5" name="Line 283"/>
          <p:cNvSpPr>
            <a:spLocks noChangeShapeType="1"/>
          </p:cNvSpPr>
          <p:nvPr/>
        </p:nvSpPr>
        <p:spPr bwMode="auto">
          <a:xfrm flipH="1">
            <a:off x="5410200" y="2760663"/>
            <a:ext cx="5873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6" name="Line 284"/>
          <p:cNvSpPr>
            <a:spLocks noChangeShapeType="1"/>
          </p:cNvSpPr>
          <p:nvPr/>
        </p:nvSpPr>
        <p:spPr bwMode="auto">
          <a:xfrm>
            <a:off x="5470525" y="2735263"/>
            <a:ext cx="49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7" name="Line 285"/>
          <p:cNvSpPr>
            <a:spLocks noChangeShapeType="1"/>
          </p:cNvSpPr>
          <p:nvPr/>
        </p:nvSpPr>
        <p:spPr bwMode="auto">
          <a:xfrm>
            <a:off x="5495925" y="2717800"/>
            <a:ext cx="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8" name="Line 286"/>
          <p:cNvSpPr>
            <a:spLocks noChangeShapeType="1"/>
          </p:cNvSpPr>
          <p:nvPr/>
        </p:nvSpPr>
        <p:spPr bwMode="auto">
          <a:xfrm>
            <a:off x="5484813" y="2724150"/>
            <a:ext cx="222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199" name="Line 287"/>
          <p:cNvSpPr>
            <a:spLocks noChangeShapeType="1"/>
          </p:cNvSpPr>
          <p:nvPr/>
        </p:nvSpPr>
        <p:spPr bwMode="auto">
          <a:xfrm flipH="1">
            <a:off x="5468938" y="2724150"/>
            <a:ext cx="539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0" name="Line 288"/>
          <p:cNvSpPr>
            <a:spLocks noChangeShapeType="1"/>
          </p:cNvSpPr>
          <p:nvPr/>
        </p:nvSpPr>
        <p:spPr bwMode="auto">
          <a:xfrm>
            <a:off x="5534025" y="2697163"/>
            <a:ext cx="42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1" name="Line 289"/>
          <p:cNvSpPr>
            <a:spLocks noChangeShapeType="1"/>
          </p:cNvSpPr>
          <p:nvPr/>
        </p:nvSpPr>
        <p:spPr bwMode="auto">
          <a:xfrm>
            <a:off x="5556250" y="267493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2" name="Line 290"/>
          <p:cNvSpPr>
            <a:spLocks noChangeShapeType="1"/>
          </p:cNvSpPr>
          <p:nvPr/>
        </p:nvSpPr>
        <p:spPr bwMode="auto">
          <a:xfrm>
            <a:off x="5541963" y="2684463"/>
            <a:ext cx="254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3" name="Line 291"/>
          <p:cNvSpPr>
            <a:spLocks noChangeShapeType="1"/>
          </p:cNvSpPr>
          <p:nvPr/>
        </p:nvSpPr>
        <p:spPr bwMode="auto">
          <a:xfrm flipH="1">
            <a:off x="5526088" y="2684463"/>
            <a:ext cx="571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4" name="Line 292"/>
          <p:cNvSpPr>
            <a:spLocks noChangeShapeType="1"/>
          </p:cNvSpPr>
          <p:nvPr/>
        </p:nvSpPr>
        <p:spPr bwMode="auto">
          <a:xfrm>
            <a:off x="5599113" y="2652713"/>
            <a:ext cx="49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5" name="Line 293"/>
          <p:cNvSpPr>
            <a:spLocks noChangeShapeType="1"/>
          </p:cNvSpPr>
          <p:nvPr/>
        </p:nvSpPr>
        <p:spPr bwMode="auto">
          <a:xfrm>
            <a:off x="5621338" y="2635250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6" name="Line 294"/>
          <p:cNvSpPr>
            <a:spLocks noChangeShapeType="1"/>
          </p:cNvSpPr>
          <p:nvPr/>
        </p:nvSpPr>
        <p:spPr bwMode="auto">
          <a:xfrm>
            <a:off x="5611813" y="2640013"/>
            <a:ext cx="2540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7" name="Line 295"/>
          <p:cNvSpPr>
            <a:spLocks noChangeShapeType="1"/>
          </p:cNvSpPr>
          <p:nvPr/>
        </p:nvSpPr>
        <p:spPr bwMode="auto">
          <a:xfrm flipH="1">
            <a:off x="5595938" y="2640013"/>
            <a:ext cx="55562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8" name="Line 296"/>
          <p:cNvSpPr>
            <a:spLocks noChangeShapeType="1"/>
          </p:cNvSpPr>
          <p:nvPr/>
        </p:nvSpPr>
        <p:spPr bwMode="auto">
          <a:xfrm>
            <a:off x="5637213" y="2632075"/>
            <a:ext cx="42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09" name="Line 297"/>
          <p:cNvSpPr>
            <a:spLocks noChangeShapeType="1"/>
          </p:cNvSpPr>
          <p:nvPr/>
        </p:nvSpPr>
        <p:spPr bwMode="auto">
          <a:xfrm>
            <a:off x="5657850" y="26130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0" name="Line 298"/>
          <p:cNvSpPr>
            <a:spLocks noChangeShapeType="1"/>
          </p:cNvSpPr>
          <p:nvPr/>
        </p:nvSpPr>
        <p:spPr bwMode="auto">
          <a:xfrm>
            <a:off x="5641975" y="2619375"/>
            <a:ext cx="2540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1" name="Line 299"/>
          <p:cNvSpPr>
            <a:spLocks noChangeShapeType="1"/>
          </p:cNvSpPr>
          <p:nvPr/>
        </p:nvSpPr>
        <p:spPr bwMode="auto">
          <a:xfrm flipH="1">
            <a:off x="5626100" y="2619375"/>
            <a:ext cx="5873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2" name="Line 300"/>
          <p:cNvSpPr>
            <a:spLocks noChangeShapeType="1"/>
          </p:cNvSpPr>
          <p:nvPr/>
        </p:nvSpPr>
        <p:spPr bwMode="auto">
          <a:xfrm>
            <a:off x="5672138" y="2608263"/>
            <a:ext cx="49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3" name="Line 301"/>
          <p:cNvSpPr>
            <a:spLocks noChangeShapeType="1"/>
          </p:cNvSpPr>
          <p:nvPr/>
        </p:nvSpPr>
        <p:spPr bwMode="auto">
          <a:xfrm>
            <a:off x="5699125" y="2590800"/>
            <a:ext cx="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4" name="Line 302"/>
          <p:cNvSpPr>
            <a:spLocks noChangeShapeType="1"/>
          </p:cNvSpPr>
          <p:nvPr/>
        </p:nvSpPr>
        <p:spPr bwMode="auto">
          <a:xfrm>
            <a:off x="5684838" y="2597150"/>
            <a:ext cx="2698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5" name="Line 303"/>
          <p:cNvSpPr>
            <a:spLocks noChangeShapeType="1"/>
          </p:cNvSpPr>
          <p:nvPr/>
        </p:nvSpPr>
        <p:spPr bwMode="auto">
          <a:xfrm flipH="1">
            <a:off x="5667375" y="2597150"/>
            <a:ext cx="6191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6" name="Line 304"/>
          <p:cNvSpPr>
            <a:spLocks noChangeShapeType="1"/>
          </p:cNvSpPr>
          <p:nvPr/>
        </p:nvSpPr>
        <p:spPr bwMode="auto">
          <a:xfrm>
            <a:off x="5711825" y="25892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7" name="Line 305"/>
          <p:cNvSpPr>
            <a:spLocks noChangeShapeType="1"/>
          </p:cNvSpPr>
          <p:nvPr/>
        </p:nvSpPr>
        <p:spPr bwMode="auto">
          <a:xfrm>
            <a:off x="5738813" y="2570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8" name="Line 306"/>
          <p:cNvSpPr>
            <a:spLocks noChangeShapeType="1"/>
          </p:cNvSpPr>
          <p:nvPr/>
        </p:nvSpPr>
        <p:spPr bwMode="auto">
          <a:xfrm>
            <a:off x="5724525" y="2578100"/>
            <a:ext cx="269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19" name="Line 307"/>
          <p:cNvSpPr>
            <a:spLocks noChangeShapeType="1"/>
          </p:cNvSpPr>
          <p:nvPr/>
        </p:nvSpPr>
        <p:spPr bwMode="auto">
          <a:xfrm flipH="1">
            <a:off x="5708650" y="2578100"/>
            <a:ext cx="5873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0" name="Line 308"/>
          <p:cNvSpPr>
            <a:spLocks noChangeShapeType="1"/>
          </p:cNvSpPr>
          <p:nvPr/>
        </p:nvSpPr>
        <p:spPr bwMode="auto">
          <a:xfrm>
            <a:off x="5754688" y="25622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1" name="Line 309"/>
          <p:cNvSpPr>
            <a:spLocks noChangeShapeType="1"/>
          </p:cNvSpPr>
          <p:nvPr/>
        </p:nvSpPr>
        <p:spPr bwMode="auto">
          <a:xfrm>
            <a:off x="5776913" y="25447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2" name="Line 310"/>
          <p:cNvSpPr>
            <a:spLocks noChangeShapeType="1"/>
          </p:cNvSpPr>
          <p:nvPr/>
        </p:nvSpPr>
        <p:spPr bwMode="auto">
          <a:xfrm>
            <a:off x="5767388" y="2551113"/>
            <a:ext cx="254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3" name="Line 311"/>
          <p:cNvSpPr>
            <a:spLocks noChangeShapeType="1"/>
          </p:cNvSpPr>
          <p:nvPr/>
        </p:nvSpPr>
        <p:spPr bwMode="auto">
          <a:xfrm flipH="1">
            <a:off x="5751513" y="2551113"/>
            <a:ext cx="571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4" name="Line 312"/>
          <p:cNvSpPr>
            <a:spLocks noChangeShapeType="1"/>
          </p:cNvSpPr>
          <p:nvPr/>
        </p:nvSpPr>
        <p:spPr bwMode="auto">
          <a:xfrm>
            <a:off x="5800725" y="2540000"/>
            <a:ext cx="42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5" name="Line 313"/>
          <p:cNvSpPr>
            <a:spLocks noChangeShapeType="1"/>
          </p:cNvSpPr>
          <p:nvPr/>
        </p:nvSpPr>
        <p:spPr bwMode="auto">
          <a:xfrm>
            <a:off x="5822950" y="251777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6" name="Line 314"/>
          <p:cNvSpPr>
            <a:spLocks noChangeShapeType="1"/>
          </p:cNvSpPr>
          <p:nvPr/>
        </p:nvSpPr>
        <p:spPr bwMode="auto">
          <a:xfrm>
            <a:off x="5813425" y="2525713"/>
            <a:ext cx="2381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7" name="Line 315"/>
          <p:cNvSpPr>
            <a:spLocks noChangeShapeType="1"/>
          </p:cNvSpPr>
          <p:nvPr/>
        </p:nvSpPr>
        <p:spPr bwMode="auto">
          <a:xfrm flipH="1">
            <a:off x="5797550" y="2525713"/>
            <a:ext cx="5556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8" name="Line 316"/>
          <p:cNvSpPr>
            <a:spLocks noChangeShapeType="1"/>
          </p:cNvSpPr>
          <p:nvPr/>
        </p:nvSpPr>
        <p:spPr bwMode="auto">
          <a:xfrm>
            <a:off x="5846763" y="2514600"/>
            <a:ext cx="46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29" name="Line 317"/>
          <p:cNvSpPr>
            <a:spLocks noChangeShapeType="1"/>
          </p:cNvSpPr>
          <p:nvPr/>
        </p:nvSpPr>
        <p:spPr bwMode="auto">
          <a:xfrm>
            <a:off x="5868988" y="2495550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0" name="Line 318"/>
          <p:cNvSpPr>
            <a:spLocks noChangeShapeType="1"/>
          </p:cNvSpPr>
          <p:nvPr/>
        </p:nvSpPr>
        <p:spPr bwMode="auto">
          <a:xfrm>
            <a:off x="5854700" y="2501900"/>
            <a:ext cx="269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1" name="Line 319"/>
          <p:cNvSpPr>
            <a:spLocks noChangeShapeType="1"/>
          </p:cNvSpPr>
          <p:nvPr/>
        </p:nvSpPr>
        <p:spPr bwMode="auto">
          <a:xfrm flipH="1">
            <a:off x="5840413" y="2501900"/>
            <a:ext cx="571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2" name="Line 320"/>
          <p:cNvSpPr>
            <a:spLocks noChangeShapeType="1"/>
          </p:cNvSpPr>
          <p:nvPr/>
        </p:nvSpPr>
        <p:spPr bwMode="auto">
          <a:xfrm>
            <a:off x="5895975" y="2493963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3" name="Line 321"/>
          <p:cNvSpPr>
            <a:spLocks noChangeShapeType="1"/>
          </p:cNvSpPr>
          <p:nvPr/>
        </p:nvSpPr>
        <p:spPr bwMode="auto">
          <a:xfrm>
            <a:off x="5919788" y="24717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4" name="Line 322"/>
          <p:cNvSpPr>
            <a:spLocks noChangeShapeType="1"/>
          </p:cNvSpPr>
          <p:nvPr/>
        </p:nvSpPr>
        <p:spPr bwMode="auto">
          <a:xfrm>
            <a:off x="5908675" y="2481263"/>
            <a:ext cx="2381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5" name="Line 323"/>
          <p:cNvSpPr>
            <a:spLocks noChangeShapeType="1"/>
          </p:cNvSpPr>
          <p:nvPr/>
        </p:nvSpPr>
        <p:spPr bwMode="auto">
          <a:xfrm flipH="1">
            <a:off x="5891213" y="2481263"/>
            <a:ext cx="571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6" name="Line 324"/>
          <p:cNvSpPr>
            <a:spLocks noChangeShapeType="1"/>
          </p:cNvSpPr>
          <p:nvPr/>
        </p:nvSpPr>
        <p:spPr bwMode="auto">
          <a:xfrm>
            <a:off x="5949950" y="2462213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7" name="Line 325"/>
          <p:cNvSpPr>
            <a:spLocks noChangeShapeType="1"/>
          </p:cNvSpPr>
          <p:nvPr/>
        </p:nvSpPr>
        <p:spPr bwMode="auto">
          <a:xfrm>
            <a:off x="5976938" y="2444750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8" name="Line 326"/>
          <p:cNvSpPr>
            <a:spLocks noChangeShapeType="1"/>
          </p:cNvSpPr>
          <p:nvPr/>
        </p:nvSpPr>
        <p:spPr bwMode="auto">
          <a:xfrm>
            <a:off x="5959475" y="2449513"/>
            <a:ext cx="269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39" name="Line 327"/>
          <p:cNvSpPr>
            <a:spLocks noChangeShapeType="1"/>
          </p:cNvSpPr>
          <p:nvPr/>
        </p:nvSpPr>
        <p:spPr bwMode="auto">
          <a:xfrm flipH="1">
            <a:off x="5943600" y="2449513"/>
            <a:ext cx="5873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0" name="Line 328"/>
          <p:cNvSpPr>
            <a:spLocks noChangeShapeType="1"/>
          </p:cNvSpPr>
          <p:nvPr/>
        </p:nvSpPr>
        <p:spPr bwMode="auto">
          <a:xfrm>
            <a:off x="6008688" y="24399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1" name="Line 329"/>
          <p:cNvSpPr>
            <a:spLocks noChangeShapeType="1"/>
          </p:cNvSpPr>
          <p:nvPr/>
        </p:nvSpPr>
        <p:spPr bwMode="auto">
          <a:xfrm>
            <a:off x="6030913" y="2419350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2" name="Line 330"/>
          <p:cNvSpPr>
            <a:spLocks noChangeShapeType="1"/>
          </p:cNvSpPr>
          <p:nvPr/>
        </p:nvSpPr>
        <p:spPr bwMode="auto">
          <a:xfrm>
            <a:off x="6015038" y="2427288"/>
            <a:ext cx="3016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3" name="Line 331"/>
          <p:cNvSpPr>
            <a:spLocks noChangeShapeType="1"/>
          </p:cNvSpPr>
          <p:nvPr/>
        </p:nvSpPr>
        <p:spPr bwMode="auto">
          <a:xfrm flipH="1">
            <a:off x="5999163" y="2427288"/>
            <a:ext cx="6191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4" name="Line 332"/>
          <p:cNvSpPr>
            <a:spLocks noChangeShapeType="1"/>
          </p:cNvSpPr>
          <p:nvPr/>
        </p:nvSpPr>
        <p:spPr bwMode="auto">
          <a:xfrm>
            <a:off x="6069013" y="24145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5" name="Line 333"/>
          <p:cNvSpPr>
            <a:spLocks noChangeShapeType="1"/>
          </p:cNvSpPr>
          <p:nvPr/>
        </p:nvSpPr>
        <p:spPr bwMode="auto">
          <a:xfrm>
            <a:off x="6089650" y="23923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6" name="Line 334"/>
          <p:cNvSpPr>
            <a:spLocks noChangeShapeType="1"/>
          </p:cNvSpPr>
          <p:nvPr/>
        </p:nvSpPr>
        <p:spPr bwMode="auto">
          <a:xfrm>
            <a:off x="6073775" y="2398713"/>
            <a:ext cx="269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7" name="Line 335"/>
          <p:cNvSpPr>
            <a:spLocks noChangeShapeType="1"/>
          </p:cNvSpPr>
          <p:nvPr/>
        </p:nvSpPr>
        <p:spPr bwMode="auto">
          <a:xfrm flipH="1">
            <a:off x="6057900" y="2398713"/>
            <a:ext cx="5873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8" name="Line 336"/>
          <p:cNvSpPr>
            <a:spLocks noChangeShapeType="1"/>
          </p:cNvSpPr>
          <p:nvPr/>
        </p:nvSpPr>
        <p:spPr bwMode="auto">
          <a:xfrm>
            <a:off x="6129338" y="2381250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49" name="Line 337"/>
          <p:cNvSpPr>
            <a:spLocks noChangeShapeType="1"/>
          </p:cNvSpPr>
          <p:nvPr/>
        </p:nvSpPr>
        <p:spPr bwMode="auto">
          <a:xfrm>
            <a:off x="6151563" y="2359025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0" name="Line 338"/>
          <p:cNvSpPr>
            <a:spLocks noChangeShapeType="1"/>
          </p:cNvSpPr>
          <p:nvPr/>
        </p:nvSpPr>
        <p:spPr bwMode="auto">
          <a:xfrm>
            <a:off x="6140450" y="2370138"/>
            <a:ext cx="2857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1" name="Line 339"/>
          <p:cNvSpPr>
            <a:spLocks noChangeShapeType="1"/>
          </p:cNvSpPr>
          <p:nvPr/>
        </p:nvSpPr>
        <p:spPr bwMode="auto">
          <a:xfrm flipH="1">
            <a:off x="6124575" y="2370138"/>
            <a:ext cx="603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2" name="Line 340"/>
          <p:cNvSpPr>
            <a:spLocks noChangeShapeType="1"/>
          </p:cNvSpPr>
          <p:nvPr/>
        </p:nvSpPr>
        <p:spPr bwMode="auto">
          <a:xfrm>
            <a:off x="6200775" y="23510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3" name="Line 341"/>
          <p:cNvSpPr>
            <a:spLocks noChangeShapeType="1"/>
          </p:cNvSpPr>
          <p:nvPr/>
        </p:nvSpPr>
        <p:spPr bwMode="auto">
          <a:xfrm>
            <a:off x="6223000" y="233362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4" name="Line 342"/>
          <p:cNvSpPr>
            <a:spLocks noChangeShapeType="1"/>
          </p:cNvSpPr>
          <p:nvPr/>
        </p:nvSpPr>
        <p:spPr bwMode="auto">
          <a:xfrm>
            <a:off x="6211888" y="2339975"/>
            <a:ext cx="23812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5" name="Line 343"/>
          <p:cNvSpPr>
            <a:spLocks noChangeShapeType="1"/>
          </p:cNvSpPr>
          <p:nvPr/>
        </p:nvSpPr>
        <p:spPr bwMode="auto">
          <a:xfrm flipH="1">
            <a:off x="6196013" y="2339975"/>
            <a:ext cx="55562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6" name="Line 344"/>
          <p:cNvSpPr>
            <a:spLocks noChangeShapeType="1"/>
          </p:cNvSpPr>
          <p:nvPr/>
        </p:nvSpPr>
        <p:spPr bwMode="auto">
          <a:xfrm>
            <a:off x="6275388" y="2320925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7" name="Line 345"/>
          <p:cNvSpPr>
            <a:spLocks noChangeShapeType="1"/>
          </p:cNvSpPr>
          <p:nvPr/>
        </p:nvSpPr>
        <p:spPr bwMode="auto">
          <a:xfrm>
            <a:off x="6296025" y="230187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8" name="Line 346"/>
          <p:cNvSpPr>
            <a:spLocks noChangeShapeType="1"/>
          </p:cNvSpPr>
          <p:nvPr/>
        </p:nvSpPr>
        <p:spPr bwMode="auto">
          <a:xfrm>
            <a:off x="6286500" y="2308225"/>
            <a:ext cx="222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59" name="Line 347"/>
          <p:cNvSpPr>
            <a:spLocks noChangeShapeType="1"/>
          </p:cNvSpPr>
          <p:nvPr/>
        </p:nvSpPr>
        <p:spPr bwMode="auto">
          <a:xfrm flipH="1">
            <a:off x="6270625" y="2308225"/>
            <a:ext cx="5397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0" name="Line 348"/>
          <p:cNvSpPr>
            <a:spLocks noChangeShapeType="1"/>
          </p:cNvSpPr>
          <p:nvPr/>
        </p:nvSpPr>
        <p:spPr bwMode="auto">
          <a:xfrm>
            <a:off x="6356350" y="2290763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1" name="Line 349"/>
          <p:cNvSpPr>
            <a:spLocks noChangeShapeType="1"/>
          </p:cNvSpPr>
          <p:nvPr/>
        </p:nvSpPr>
        <p:spPr bwMode="auto">
          <a:xfrm>
            <a:off x="6376988" y="226853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2" name="Line 350"/>
          <p:cNvSpPr>
            <a:spLocks noChangeShapeType="1"/>
          </p:cNvSpPr>
          <p:nvPr/>
        </p:nvSpPr>
        <p:spPr bwMode="auto">
          <a:xfrm>
            <a:off x="6364288" y="2279650"/>
            <a:ext cx="2698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3" name="Line 351"/>
          <p:cNvSpPr>
            <a:spLocks noChangeShapeType="1"/>
          </p:cNvSpPr>
          <p:nvPr/>
        </p:nvSpPr>
        <p:spPr bwMode="auto">
          <a:xfrm flipH="1">
            <a:off x="6348413" y="2279650"/>
            <a:ext cx="5873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4" name="Line 352"/>
          <p:cNvSpPr>
            <a:spLocks noChangeShapeType="1"/>
          </p:cNvSpPr>
          <p:nvPr/>
        </p:nvSpPr>
        <p:spPr bwMode="auto">
          <a:xfrm>
            <a:off x="6443663" y="2255838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5" name="Line 353"/>
          <p:cNvSpPr>
            <a:spLocks noChangeShapeType="1"/>
          </p:cNvSpPr>
          <p:nvPr/>
        </p:nvSpPr>
        <p:spPr bwMode="auto">
          <a:xfrm>
            <a:off x="6462713" y="22367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6" name="Line 354"/>
          <p:cNvSpPr>
            <a:spLocks noChangeShapeType="1"/>
          </p:cNvSpPr>
          <p:nvPr/>
        </p:nvSpPr>
        <p:spPr bwMode="auto">
          <a:xfrm>
            <a:off x="6453188" y="2243138"/>
            <a:ext cx="206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7" name="Line 355"/>
          <p:cNvSpPr>
            <a:spLocks noChangeShapeType="1"/>
          </p:cNvSpPr>
          <p:nvPr/>
        </p:nvSpPr>
        <p:spPr bwMode="auto">
          <a:xfrm flipH="1">
            <a:off x="6437313" y="2243138"/>
            <a:ext cx="539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8" name="Line 356"/>
          <p:cNvSpPr>
            <a:spLocks noChangeShapeType="1"/>
          </p:cNvSpPr>
          <p:nvPr/>
        </p:nvSpPr>
        <p:spPr bwMode="auto">
          <a:xfrm>
            <a:off x="6537325" y="2225675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69" name="Line 357"/>
          <p:cNvSpPr>
            <a:spLocks noChangeShapeType="1"/>
          </p:cNvSpPr>
          <p:nvPr/>
        </p:nvSpPr>
        <p:spPr bwMode="auto">
          <a:xfrm>
            <a:off x="6559550" y="22018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0" name="Line 358"/>
          <p:cNvSpPr>
            <a:spLocks noChangeShapeType="1"/>
          </p:cNvSpPr>
          <p:nvPr/>
        </p:nvSpPr>
        <p:spPr bwMode="auto">
          <a:xfrm>
            <a:off x="6543675" y="2212975"/>
            <a:ext cx="269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1" name="Line 359"/>
          <p:cNvSpPr>
            <a:spLocks noChangeShapeType="1"/>
          </p:cNvSpPr>
          <p:nvPr/>
        </p:nvSpPr>
        <p:spPr bwMode="auto">
          <a:xfrm flipH="1">
            <a:off x="6527800" y="2212975"/>
            <a:ext cx="5873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2" name="Line 360"/>
          <p:cNvSpPr>
            <a:spLocks noChangeShapeType="1"/>
          </p:cNvSpPr>
          <p:nvPr/>
        </p:nvSpPr>
        <p:spPr bwMode="auto">
          <a:xfrm>
            <a:off x="6638925" y="219233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3" name="Line 361"/>
          <p:cNvSpPr>
            <a:spLocks noChangeShapeType="1"/>
          </p:cNvSpPr>
          <p:nvPr/>
        </p:nvSpPr>
        <p:spPr bwMode="auto">
          <a:xfrm>
            <a:off x="6657975" y="21717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4" name="Line 362"/>
          <p:cNvSpPr>
            <a:spLocks noChangeShapeType="1"/>
          </p:cNvSpPr>
          <p:nvPr/>
        </p:nvSpPr>
        <p:spPr bwMode="auto">
          <a:xfrm>
            <a:off x="6643688" y="2179638"/>
            <a:ext cx="285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5" name="Line 363"/>
          <p:cNvSpPr>
            <a:spLocks noChangeShapeType="1"/>
          </p:cNvSpPr>
          <p:nvPr/>
        </p:nvSpPr>
        <p:spPr bwMode="auto">
          <a:xfrm flipH="1">
            <a:off x="6629400" y="2179638"/>
            <a:ext cx="571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6" name="Line 364"/>
          <p:cNvSpPr>
            <a:spLocks noChangeShapeType="1"/>
          </p:cNvSpPr>
          <p:nvPr/>
        </p:nvSpPr>
        <p:spPr bwMode="auto">
          <a:xfrm>
            <a:off x="6745288" y="2155825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7" name="Line 365"/>
          <p:cNvSpPr>
            <a:spLocks noChangeShapeType="1"/>
          </p:cNvSpPr>
          <p:nvPr/>
        </p:nvSpPr>
        <p:spPr bwMode="auto">
          <a:xfrm>
            <a:off x="6767513" y="2133600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8" name="Line 366"/>
          <p:cNvSpPr>
            <a:spLocks noChangeShapeType="1"/>
          </p:cNvSpPr>
          <p:nvPr/>
        </p:nvSpPr>
        <p:spPr bwMode="auto">
          <a:xfrm>
            <a:off x="6754813" y="2143125"/>
            <a:ext cx="30162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79" name="Line 367"/>
          <p:cNvSpPr>
            <a:spLocks noChangeShapeType="1"/>
          </p:cNvSpPr>
          <p:nvPr/>
        </p:nvSpPr>
        <p:spPr bwMode="auto">
          <a:xfrm flipH="1">
            <a:off x="6740525" y="2143125"/>
            <a:ext cx="5873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0" name="Line 368"/>
          <p:cNvSpPr>
            <a:spLocks noChangeShapeType="1"/>
          </p:cNvSpPr>
          <p:nvPr/>
        </p:nvSpPr>
        <p:spPr bwMode="auto">
          <a:xfrm>
            <a:off x="6869113" y="2120900"/>
            <a:ext cx="42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1" name="Line 369"/>
          <p:cNvSpPr>
            <a:spLocks noChangeShapeType="1"/>
          </p:cNvSpPr>
          <p:nvPr/>
        </p:nvSpPr>
        <p:spPr bwMode="auto">
          <a:xfrm>
            <a:off x="6889750" y="21002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2" name="Line 370"/>
          <p:cNvSpPr>
            <a:spLocks noChangeShapeType="1"/>
          </p:cNvSpPr>
          <p:nvPr/>
        </p:nvSpPr>
        <p:spPr bwMode="auto">
          <a:xfrm>
            <a:off x="6875463" y="2105025"/>
            <a:ext cx="2698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3" name="Line 371"/>
          <p:cNvSpPr>
            <a:spLocks noChangeShapeType="1"/>
          </p:cNvSpPr>
          <p:nvPr/>
        </p:nvSpPr>
        <p:spPr bwMode="auto">
          <a:xfrm flipH="1">
            <a:off x="6858000" y="2105025"/>
            <a:ext cx="6191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4" name="Line 372"/>
          <p:cNvSpPr>
            <a:spLocks noChangeShapeType="1"/>
          </p:cNvSpPr>
          <p:nvPr/>
        </p:nvSpPr>
        <p:spPr bwMode="auto">
          <a:xfrm>
            <a:off x="7000875" y="20843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5" name="Line 373"/>
          <p:cNvSpPr>
            <a:spLocks noChangeShapeType="1"/>
          </p:cNvSpPr>
          <p:nvPr/>
        </p:nvSpPr>
        <p:spPr bwMode="auto">
          <a:xfrm>
            <a:off x="7023100" y="2062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6" name="Line 374"/>
          <p:cNvSpPr>
            <a:spLocks noChangeShapeType="1"/>
          </p:cNvSpPr>
          <p:nvPr/>
        </p:nvSpPr>
        <p:spPr bwMode="auto">
          <a:xfrm>
            <a:off x="7011988" y="2074863"/>
            <a:ext cx="2698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7" name="Line 375"/>
          <p:cNvSpPr>
            <a:spLocks noChangeShapeType="1"/>
          </p:cNvSpPr>
          <p:nvPr/>
        </p:nvSpPr>
        <p:spPr bwMode="auto">
          <a:xfrm flipH="1">
            <a:off x="6994525" y="2074863"/>
            <a:ext cx="6191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8" name="Line 376"/>
          <p:cNvSpPr>
            <a:spLocks noChangeShapeType="1"/>
          </p:cNvSpPr>
          <p:nvPr/>
        </p:nvSpPr>
        <p:spPr bwMode="auto">
          <a:xfrm>
            <a:off x="7072313" y="2070100"/>
            <a:ext cx="42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89" name="Line 377"/>
          <p:cNvSpPr>
            <a:spLocks noChangeShapeType="1"/>
          </p:cNvSpPr>
          <p:nvPr/>
        </p:nvSpPr>
        <p:spPr bwMode="auto">
          <a:xfrm>
            <a:off x="7096125" y="20478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0" name="Line 378"/>
          <p:cNvSpPr>
            <a:spLocks noChangeShapeType="1"/>
          </p:cNvSpPr>
          <p:nvPr/>
        </p:nvSpPr>
        <p:spPr bwMode="auto">
          <a:xfrm>
            <a:off x="7083425" y="2058988"/>
            <a:ext cx="3016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1" name="Line 379"/>
          <p:cNvSpPr>
            <a:spLocks noChangeShapeType="1"/>
          </p:cNvSpPr>
          <p:nvPr/>
        </p:nvSpPr>
        <p:spPr bwMode="auto">
          <a:xfrm flipH="1">
            <a:off x="7067550" y="2058988"/>
            <a:ext cx="6191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2" name="Line 380"/>
          <p:cNvSpPr>
            <a:spLocks noChangeShapeType="1"/>
          </p:cNvSpPr>
          <p:nvPr/>
        </p:nvSpPr>
        <p:spPr bwMode="auto">
          <a:xfrm>
            <a:off x="7148513" y="2052638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3" name="Line 381"/>
          <p:cNvSpPr>
            <a:spLocks noChangeShapeType="1"/>
          </p:cNvSpPr>
          <p:nvPr/>
        </p:nvSpPr>
        <p:spPr bwMode="auto">
          <a:xfrm>
            <a:off x="7170738" y="20335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4" name="Line 382"/>
          <p:cNvSpPr>
            <a:spLocks noChangeShapeType="1"/>
          </p:cNvSpPr>
          <p:nvPr/>
        </p:nvSpPr>
        <p:spPr bwMode="auto">
          <a:xfrm>
            <a:off x="7156450" y="2039938"/>
            <a:ext cx="2857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5" name="Line 383"/>
          <p:cNvSpPr>
            <a:spLocks noChangeShapeType="1"/>
          </p:cNvSpPr>
          <p:nvPr/>
        </p:nvSpPr>
        <p:spPr bwMode="auto">
          <a:xfrm flipH="1">
            <a:off x="7138988" y="2039938"/>
            <a:ext cx="635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6" name="Line 384"/>
          <p:cNvSpPr>
            <a:spLocks noChangeShapeType="1"/>
          </p:cNvSpPr>
          <p:nvPr/>
        </p:nvSpPr>
        <p:spPr bwMode="auto">
          <a:xfrm>
            <a:off x="7229475" y="203358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7" name="Line 385"/>
          <p:cNvSpPr>
            <a:spLocks noChangeShapeType="1"/>
          </p:cNvSpPr>
          <p:nvPr/>
        </p:nvSpPr>
        <p:spPr bwMode="auto">
          <a:xfrm>
            <a:off x="7248525" y="2009775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8" name="Line 386"/>
          <p:cNvSpPr>
            <a:spLocks noChangeShapeType="1"/>
          </p:cNvSpPr>
          <p:nvPr/>
        </p:nvSpPr>
        <p:spPr bwMode="auto">
          <a:xfrm>
            <a:off x="7237413" y="2020888"/>
            <a:ext cx="2540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299" name="Line 387"/>
          <p:cNvSpPr>
            <a:spLocks noChangeShapeType="1"/>
          </p:cNvSpPr>
          <p:nvPr/>
        </p:nvSpPr>
        <p:spPr bwMode="auto">
          <a:xfrm flipH="1">
            <a:off x="7219950" y="2020888"/>
            <a:ext cx="5873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0" name="Line 388"/>
          <p:cNvSpPr>
            <a:spLocks noChangeShapeType="1"/>
          </p:cNvSpPr>
          <p:nvPr/>
        </p:nvSpPr>
        <p:spPr bwMode="auto">
          <a:xfrm>
            <a:off x="7313613" y="2014538"/>
            <a:ext cx="46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1" name="Line 389"/>
          <p:cNvSpPr>
            <a:spLocks noChangeShapeType="1"/>
          </p:cNvSpPr>
          <p:nvPr/>
        </p:nvSpPr>
        <p:spPr bwMode="auto">
          <a:xfrm>
            <a:off x="7337425" y="1997075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2" name="Line 390"/>
          <p:cNvSpPr>
            <a:spLocks noChangeShapeType="1"/>
          </p:cNvSpPr>
          <p:nvPr/>
        </p:nvSpPr>
        <p:spPr bwMode="auto">
          <a:xfrm>
            <a:off x="7319963" y="2006600"/>
            <a:ext cx="28575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3" name="Line 391"/>
          <p:cNvSpPr>
            <a:spLocks noChangeShapeType="1"/>
          </p:cNvSpPr>
          <p:nvPr/>
        </p:nvSpPr>
        <p:spPr bwMode="auto">
          <a:xfrm flipH="1">
            <a:off x="7305675" y="2006600"/>
            <a:ext cx="5715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4" name="Line 392"/>
          <p:cNvSpPr>
            <a:spLocks noChangeShapeType="1"/>
          </p:cNvSpPr>
          <p:nvPr/>
        </p:nvSpPr>
        <p:spPr bwMode="auto">
          <a:xfrm>
            <a:off x="7404100" y="1998663"/>
            <a:ext cx="42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5" name="Line 393"/>
          <p:cNvSpPr>
            <a:spLocks noChangeShapeType="1"/>
          </p:cNvSpPr>
          <p:nvPr/>
        </p:nvSpPr>
        <p:spPr bwMode="auto">
          <a:xfrm>
            <a:off x="7424738" y="197961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6" name="Line 394"/>
          <p:cNvSpPr>
            <a:spLocks noChangeShapeType="1"/>
          </p:cNvSpPr>
          <p:nvPr/>
        </p:nvSpPr>
        <p:spPr bwMode="auto">
          <a:xfrm>
            <a:off x="7410450" y="1987550"/>
            <a:ext cx="3016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7" name="Line 395"/>
          <p:cNvSpPr>
            <a:spLocks noChangeShapeType="1"/>
          </p:cNvSpPr>
          <p:nvPr/>
        </p:nvSpPr>
        <p:spPr bwMode="auto">
          <a:xfrm flipH="1">
            <a:off x="7396163" y="1987550"/>
            <a:ext cx="5873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8" name="Line 396"/>
          <p:cNvSpPr>
            <a:spLocks noChangeShapeType="1"/>
          </p:cNvSpPr>
          <p:nvPr/>
        </p:nvSpPr>
        <p:spPr bwMode="auto">
          <a:xfrm>
            <a:off x="7494588" y="1982788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09" name="Line 397"/>
          <p:cNvSpPr>
            <a:spLocks noChangeShapeType="1"/>
          </p:cNvSpPr>
          <p:nvPr/>
        </p:nvSpPr>
        <p:spPr bwMode="auto">
          <a:xfrm>
            <a:off x="7519988" y="19637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0" name="Line 398"/>
          <p:cNvSpPr>
            <a:spLocks noChangeShapeType="1"/>
          </p:cNvSpPr>
          <p:nvPr/>
        </p:nvSpPr>
        <p:spPr bwMode="auto">
          <a:xfrm>
            <a:off x="7504113" y="1970088"/>
            <a:ext cx="30162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1" name="Line 399"/>
          <p:cNvSpPr>
            <a:spLocks noChangeShapeType="1"/>
          </p:cNvSpPr>
          <p:nvPr/>
        </p:nvSpPr>
        <p:spPr bwMode="auto">
          <a:xfrm flipH="1">
            <a:off x="7488238" y="1970088"/>
            <a:ext cx="635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2" name="Line 400"/>
          <p:cNvSpPr>
            <a:spLocks noChangeShapeType="1"/>
          </p:cNvSpPr>
          <p:nvPr/>
        </p:nvSpPr>
        <p:spPr bwMode="auto">
          <a:xfrm>
            <a:off x="7599363" y="1963738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3" name="Line 401"/>
          <p:cNvSpPr>
            <a:spLocks noChangeShapeType="1"/>
          </p:cNvSpPr>
          <p:nvPr/>
        </p:nvSpPr>
        <p:spPr bwMode="auto">
          <a:xfrm>
            <a:off x="7616825" y="19446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4" name="Line 402"/>
          <p:cNvSpPr>
            <a:spLocks noChangeShapeType="1"/>
          </p:cNvSpPr>
          <p:nvPr/>
        </p:nvSpPr>
        <p:spPr bwMode="auto">
          <a:xfrm>
            <a:off x="7605713" y="1951038"/>
            <a:ext cx="2540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5" name="Line 403"/>
          <p:cNvSpPr>
            <a:spLocks noChangeShapeType="1"/>
          </p:cNvSpPr>
          <p:nvPr/>
        </p:nvSpPr>
        <p:spPr bwMode="auto">
          <a:xfrm flipH="1">
            <a:off x="7588250" y="1951038"/>
            <a:ext cx="587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6" name="Line 404"/>
          <p:cNvSpPr>
            <a:spLocks noChangeShapeType="1"/>
          </p:cNvSpPr>
          <p:nvPr/>
        </p:nvSpPr>
        <p:spPr bwMode="auto">
          <a:xfrm>
            <a:off x="7705725" y="1944688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7" name="Line 405"/>
          <p:cNvSpPr>
            <a:spLocks noChangeShapeType="1"/>
          </p:cNvSpPr>
          <p:nvPr/>
        </p:nvSpPr>
        <p:spPr bwMode="auto">
          <a:xfrm>
            <a:off x="7723188" y="192881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8" name="Line 406"/>
          <p:cNvSpPr>
            <a:spLocks noChangeShapeType="1"/>
          </p:cNvSpPr>
          <p:nvPr/>
        </p:nvSpPr>
        <p:spPr bwMode="auto">
          <a:xfrm>
            <a:off x="7713663" y="1936750"/>
            <a:ext cx="20637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19" name="Line 407"/>
          <p:cNvSpPr>
            <a:spLocks noChangeShapeType="1"/>
          </p:cNvSpPr>
          <p:nvPr/>
        </p:nvSpPr>
        <p:spPr bwMode="auto">
          <a:xfrm flipH="1">
            <a:off x="7697788" y="1936750"/>
            <a:ext cx="52387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0" name="Line 408"/>
          <p:cNvSpPr>
            <a:spLocks noChangeShapeType="1"/>
          </p:cNvSpPr>
          <p:nvPr/>
        </p:nvSpPr>
        <p:spPr bwMode="auto">
          <a:xfrm>
            <a:off x="7813675" y="1930400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1" name="Line 409"/>
          <p:cNvSpPr>
            <a:spLocks noChangeShapeType="1"/>
          </p:cNvSpPr>
          <p:nvPr/>
        </p:nvSpPr>
        <p:spPr bwMode="auto">
          <a:xfrm>
            <a:off x="7835900" y="19097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2" name="Line 410"/>
          <p:cNvSpPr>
            <a:spLocks noChangeShapeType="1"/>
          </p:cNvSpPr>
          <p:nvPr/>
        </p:nvSpPr>
        <p:spPr bwMode="auto">
          <a:xfrm>
            <a:off x="7826375" y="1917700"/>
            <a:ext cx="254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3" name="Line 411"/>
          <p:cNvSpPr>
            <a:spLocks noChangeShapeType="1"/>
          </p:cNvSpPr>
          <p:nvPr/>
        </p:nvSpPr>
        <p:spPr bwMode="auto">
          <a:xfrm flipH="1">
            <a:off x="7810500" y="1917700"/>
            <a:ext cx="571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4" name="Line 412"/>
          <p:cNvSpPr>
            <a:spLocks noChangeShapeType="1"/>
          </p:cNvSpPr>
          <p:nvPr/>
        </p:nvSpPr>
        <p:spPr bwMode="auto">
          <a:xfrm>
            <a:off x="7937500" y="1911350"/>
            <a:ext cx="44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5" name="Line 413"/>
          <p:cNvSpPr>
            <a:spLocks noChangeShapeType="1"/>
          </p:cNvSpPr>
          <p:nvPr/>
        </p:nvSpPr>
        <p:spPr bwMode="auto">
          <a:xfrm>
            <a:off x="7959725" y="18938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6" name="Line 414"/>
          <p:cNvSpPr>
            <a:spLocks noChangeShapeType="1"/>
          </p:cNvSpPr>
          <p:nvPr/>
        </p:nvSpPr>
        <p:spPr bwMode="auto">
          <a:xfrm>
            <a:off x="7945438" y="1897063"/>
            <a:ext cx="2698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7" name="Line 415"/>
          <p:cNvSpPr>
            <a:spLocks noChangeShapeType="1"/>
          </p:cNvSpPr>
          <p:nvPr/>
        </p:nvSpPr>
        <p:spPr bwMode="auto">
          <a:xfrm flipH="1">
            <a:off x="7927975" y="1897063"/>
            <a:ext cx="6191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8" name="Line 416"/>
          <p:cNvSpPr>
            <a:spLocks noChangeShapeType="1"/>
          </p:cNvSpPr>
          <p:nvPr/>
        </p:nvSpPr>
        <p:spPr bwMode="auto">
          <a:xfrm>
            <a:off x="8062913" y="1897063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29" name="Line 417"/>
          <p:cNvSpPr>
            <a:spLocks noChangeShapeType="1"/>
          </p:cNvSpPr>
          <p:nvPr/>
        </p:nvSpPr>
        <p:spPr bwMode="auto">
          <a:xfrm>
            <a:off x="8085138" y="1876425"/>
            <a:ext cx="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0" name="Line 418"/>
          <p:cNvSpPr>
            <a:spLocks noChangeShapeType="1"/>
          </p:cNvSpPr>
          <p:nvPr/>
        </p:nvSpPr>
        <p:spPr bwMode="auto">
          <a:xfrm>
            <a:off x="8074025" y="1884363"/>
            <a:ext cx="2698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1" name="Line 419"/>
          <p:cNvSpPr>
            <a:spLocks noChangeShapeType="1"/>
          </p:cNvSpPr>
          <p:nvPr/>
        </p:nvSpPr>
        <p:spPr bwMode="auto">
          <a:xfrm flipH="1">
            <a:off x="8058150" y="1884363"/>
            <a:ext cx="587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2" name="Line 420"/>
          <p:cNvSpPr>
            <a:spLocks noChangeShapeType="1"/>
          </p:cNvSpPr>
          <p:nvPr/>
        </p:nvSpPr>
        <p:spPr bwMode="auto">
          <a:xfrm>
            <a:off x="8204200" y="1879600"/>
            <a:ext cx="42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3" name="Line 421"/>
          <p:cNvSpPr>
            <a:spLocks noChangeShapeType="1"/>
          </p:cNvSpPr>
          <p:nvPr/>
        </p:nvSpPr>
        <p:spPr bwMode="auto">
          <a:xfrm>
            <a:off x="8226425" y="1860550"/>
            <a:ext cx="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4" name="Line 422"/>
          <p:cNvSpPr>
            <a:spLocks noChangeShapeType="1"/>
          </p:cNvSpPr>
          <p:nvPr/>
        </p:nvSpPr>
        <p:spPr bwMode="auto">
          <a:xfrm>
            <a:off x="8216900" y="1868488"/>
            <a:ext cx="2381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5" name="Line 423"/>
          <p:cNvSpPr>
            <a:spLocks noChangeShapeType="1"/>
          </p:cNvSpPr>
          <p:nvPr/>
        </p:nvSpPr>
        <p:spPr bwMode="auto">
          <a:xfrm flipH="1">
            <a:off x="8201025" y="1868488"/>
            <a:ext cx="571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6" name="Line 424"/>
          <p:cNvSpPr>
            <a:spLocks noChangeShapeType="1"/>
          </p:cNvSpPr>
          <p:nvPr/>
        </p:nvSpPr>
        <p:spPr bwMode="auto">
          <a:xfrm>
            <a:off x="8351838" y="186531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7" name="Line 425"/>
          <p:cNvSpPr>
            <a:spLocks noChangeShapeType="1"/>
          </p:cNvSpPr>
          <p:nvPr/>
        </p:nvSpPr>
        <p:spPr bwMode="auto">
          <a:xfrm>
            <a:off x="8374063" y="18415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8" name="Line 426"/>
          <p:cNvSpPr>
            <a:spLocks noChangeShapeType="1"/>
          </p:cNvSpPr>
          <p:nvPr/>
        </p:nvSpPr>
        <p:spPr bwMode="auto">
          <a:xfrm>
            <a:off x="8364538" y="1852613"/>
            <a:ext cx="26987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39" name="Line 427"/>
          <p:cNvSpPr>
            <a:spLocks noChangeShapeType="1"/>
          </p:cNvSpPr>
          <p:nvPr/>
        </p:nvSpPr>
        <p:spPr bwMode="auto">
          <a:xfrm flipH="1">
            <a:off x="8348663" y="1852613"/>
            <a:ext cx="571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0" name="Line 428"/>
          <p:cNvSpPr>
            <a:spLocks noChangeShapeType="1"/>
          </p:cNvSpPr>
          <p:nvPr/>
        </p:nvSpPr>
        <p:spPr bwMode="auto">
          <a:xfrm>
            <a:off x="8509000" y="1846263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1" name="Line 429"/>
          <p:cNvSpPr>
            <a:spLocks noChangeShapeType="1"/>
          </p:cNvSpPr>
          <p:nvPr/>
        </p:nvSpPr>
        <p:spPr bwMode="auto">
          <a:xfrm>
            <a:off x="8531225" y="182721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2" name="Line 430"/>
          <p:cNvSpPr>
            <a:spLocks noChangeShapeType="1"/>
          </p:cNvSpPr>
          <p:nvPr/>
        </p:nvSpPr>
        <p:spPr bwMode="auto">
          <a:xfrm>
            <a:off x="8518525" y="1839913"/>
            <a:ext cx="317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3" name="Line 431"/>
          <p:cNvSpPr>
            <a:spLocks noChangeShapeType="1"/>
          </p:cNvSpPr>
          <p:nvPr/>
        </p:nvSpPr>
        <p:spPr bwMode="auto">
          <a:xfrm flipH="1">
            <a:off x="8504238" y="1839913"/>
            <a:ext cx="6032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4" name="Line 432"/>
          <p:cNvSpPr>
            <a:spLocks noChangeShapeType="1"/>
          </p:cNvSpPr>
          <p:nvPr/>
        </p:nvSpPr>
        <p:spPr bwMode="auto">
          <a:xfrm>
            <a:off x="8685213" y="1831975"/>
            <a:ext cx="46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5" name="Line 433"/>
          <p:cNvSpPr>
            <a:spLocks noChangeShapeType="1"/>
          </p:cNvSpPr>
          <p:nvPr/>
        </p:nvSpPr>
        <p:spPr bwMode="auto">
          <a:xfrm>
            <a:off x="8701088" y="18129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6" name="Line 434"/>
          <p:cNvSpPr>
            <a:spLocks noChangeShapeType="1"/>
          </p:cNvSpPr>
          <p:nvPr/>
        </p:nvSpPr>
        <p:spPr bwMode="auto">
          <a:xfrm>
            <a:off x="8691563" y="1819275"/>
            <a:ext cx="2698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7" name="Line 435"/>
          <p:cNvSpPr>
            <a:spLocks noChangeShapeType="1"/>
          </p:cNvSpPr>
          <p:nvPr/>
        </p:nvSpPr>
        <p:spPr bwMode="auto">
          <a:xfrm flipH="1">
            <a:off x="8675688" y="1819275"/>
            <a:ext cx="5873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348" name="Rectangle 436"/>
          <p:cNvSpPr>
            <a:spLocks noChangeArrowheads="1"/>
          </p:cNvSpPr>
          <p:nvPr/>
        </p:nvSpPr>
        <p:spPr bwMode="auto">
          <a:xfrm>
            <a:off x="5216525" y="5029200"/>
            <a:ext cx="28533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hu-HU" sz="2000" dirty="0">
                <a:solidFill>
                  <a:srgbClr val="0070C0"/>
                </a:solidFill>
                <a:latin typeface="Lucida Sans Unicode" panose="020B0602030504020204" pitchFamily="34" charset="0"/>
              </a:rPr>
              <a:t>Wavelength (microns)</a:t>
            </a:r>
          </a:p>
        </p:txBody>
      </p:sp>
      <p:sp>
        <p:nvSpPr>
          <p:cNvPr id="167349" name="Rectangle 437"/>
          <p:cNvSpPr>
            <a:spLocks noChangeArrowheads="1"/>
          </p:cNvSpPr>
          <p:nvPr/>
        </p:nvSpPr>
        <p:spPr bwMode="auto">
          <a:xfrm rot="-5460000">
            <a:off x="1913732" y="3056731"/>
            <a:ext cx="3429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hu-HU" sz="1800" dirty="0">
                <a:solidFill>
                  <a:srgbClr val="0070C0"/>
                </a:solidFill>
                <a:latin typeface="Lucida Sans Unicode" panose="020B0602030504020204" pitchFamily="34" charset="0"/>
              </a:rPr>
              <a:t>Core/Shell Ratio r</a:t>
            </a:r>
            <a:r>
              <a:rPr lang="en-US" altLang="hu-HU" sz="1800" baseline="-25000" dirty="0">
                <a:solidFill>
                  <a:srgbClr val="0070C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hu-HU" sz="1800" dirty="0">
                <a:solidFill>
                  <a:srgbClr val="0070C0"/>
                </a:solidFill>
                <a:latin typeface="Lucida Sans Unicode" panose="020B0602030504020204" pitchFamily="34" charset="0"/>
              </a:rPr>
              <a:t>/(r</a:t>
            </a:r>
            <a:r>
              <a:rPr lang="en-US" altLang="hu-HU" sz="1800" baseline="-25000" dirty="0">
                <a:solidFill>
                  <a:srgbClr val="0070C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hu-HU" sz="1800" dirty="0">
                <a:solidFill>
                  <a:srgbClr val="0070C0"/>
                </a:solidFill>
                <a:latin typeface="Lucida Sans Unicode" panose="020B0602030504020204" pitchFamily="34" charset="0"/>
              </a:rPr>
              <a:t>-r</a:t>
            </a:r>
            <a:r>
              <a:rPr lang="en-US" altLang="hu-HU" sz="1800" baseline="-25000" dirty="0">
                <a:solidFill>
                  <a:srgbClr val="0070C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hu-HU" sz="1800" dirty="0">
                <a:solidFill>
                  <a:srgbClr val="0070C0"/>
                </a:solidFill>
                <a:latin typeface="Lucida Sans Unicode" panose="020B0602030504020204" pitchFamily="34" charset="0"/>
              </a:rPr>
              <a:t>)</a:t>
            </a:r>
            <a:endParaRPr lang="en-US" altLang="hu-HU" sz="1800" b="1" dirty="0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167350" name="Group 438"/>
          <p:cNvGrpSpPr>
            <a:grpSpLocks/>
          </p:cNvGrpSpPr>
          <p:nvPr/>
        </p:nvGrpSpPr>
        <p:grpSpPr bwMode="auto">
          <a:xfrm>
            <a:off x="3878263" y="5470525"/>
            <a:ext cx="5189537" cy="1235075"/>
            <a:chOff x="1531" y="3446"/>
            <a:chExt cx="3269" cy="778"/>
          </a:xfrm>
        </p:grpSpPr>
        <p:sp>
          <p:nvSpPr>
            <p:cNvPr id="167361" name="Text Box 439"/>
            <p:cNvSpPr txBox="1">
              <a:spLocks noChangeArrowheads="1"/>
            </p:cNvSpPr>
            <p:nvPr/>
          </p:nvSpPr>
          <p:spPr bwMode="auto">
            <a:xfrm>
              <a:off x="1632" y="3446"/>
              <a:ext cx="31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2000">
                  <a:solidFill>
                    <a:srgbClr val="FFCC00"/>
                  </a:solidFill>
                  <a:latin typeface="Lucida Sans Unicode" panose="020B0602030504020204" pitchFamily="34" charset="0"/>
                </a:rPr>
                <a:t> 1.24         electron volts             0.124</a:t>
              </a:r>
            </a:p>
          </p:txBody>
        </p:sp>
        <p:sp>
          <p:nvSpPr>
            <p:cNvPr id="167362" name="Line 440"/>
            <p:cNvSpPr>
              <a:spLocks noChangeShapeType="1"/>
            </p:cNvSpPr>
            <p:nvPr/>
          </p:nvSpPr>
          <p:spPr bwMode="auto">
            <a:xfrm flipH="1">
              <a:off x="2208" y="3552"/>
              <a:ext cx="33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7363" name="Line 441"/>
            <p:cNvSpPr>
              <a:spLocks noChangeShapeType="1"/>
            </p:cNvSpPr>
            <p:nvPr/>
          </p:nvSpPr>
          <p:spPr bwMode="auto">
            <a:xfrm>
              <a:off x="3696" y="3552"/>
              <a:ext cx="48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67364" name="Group 442"/>
            <p:cNvGrpSpPr>
              <a:grpSpLocks/>
            </p:cNvGrpSpPr>
            <p:nvPr/>
          </p:nvGrpSpPr>
          <p:grpSpPr bwMode="auto">
            <a:xfrm>
              <a:off x="1531" y="3974"/>
              <a:ext cx="3269" cy="250"/>
              <a:chOff x="1452" y="3571"/>
              <a:chExt cx="3269" cy="250"/>
            </a:xfrm>
          </p:grpSpPr>
          <p:sp>
            <p:nvSpPr>
              <p:cNvPr id="167368" name="Text Box 443"/>
              <p:cNvSpPr txBox="1">
                <a:spLocks noChangeArrowheads="1"/>
              </p:cNvSpPr>
              <p:nvPr/>
            </p:nvSpPr>
            <p:spPr bwMode="auto">
              <a:xfrm>
                <a:off x="1452" y="3571"/>
                <a:ext cx="32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"/>
                  <a:defRPr sz="21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"/>
                  <a:defRPr sz="19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"/>
                  <a:defRPr sz="17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"/>
                  <a:defRPr sz="16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anose="05000000000000000000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anose="05000000000000000000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anose="05000000000000000000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anose="05000000000000000000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hu-HU" sz="2000" dirty="0">
                    <a:solidFill>
                      <a:srgbClr val="FFCC00"/>
                    </a:solidFill>
                    <a:latin typeface="Lucida Sans Unicode" panose="020B0602030504020204" pitchFamily="34" charset="0"/>
                  </a:rPr>
                  <a:t>10,000                cm</a:t>
                </a:r>
                <a:r>
                  <a:rPr lang="en-US" altLang="hu-HU" sz="2000" baseline="30000" dirty="0">
                    <a:solidFill>
                      <a:srgbClr val="FFCC00"/>
                    </a:solidFill>
                    <a:latin typeface="Lucida Sans Unicode" panose="020B0602030504020204" pitchFamily="34" charset="0"/>
                  </a:rPr>
                  <a:t>-1</a:t>
                </a:r>
                <a:r>
                  <a:rPr lang="en-US" altLang="hu-HU" sz="2000" dirty="0">
                    <a:solidFill>
                      <a:srgbClr val="FFCC00"/>
                    </a:solidFill>
                    <a:latin typeface="Lucida Sans Unicode" panose="020B0602030504020204" pitchFamily="34" charset="0"/>
                  </a:rPr>
                  <a:t>                   1,000</a:t>
                </a:r>
              </a:p>
            </p:txBody>
          </p:sp>
          <p:sp>
            <p:nvSpPr>
              <p:cNvPr id="167369" name="Line 444"/>
              <p:cNvSpPr>
                <a:spLocks noChangeShapeType="1"/>
              </p:cNvSpPr>
              <p:nvPr/>
            </p:nvSpPr>
            <p:spPr bwMode="auto">
              <a:xfrm flipH="1">
                <a:off x="2160" y="3696"/>
                <a:ext cx="672" cy="0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7370" name="Line 445"/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67365" name="Text Box 446"/>
            <p:cNvSpPr txBox="1">
              <a:spLocks noChangeArrowheads="1"/>
            </p:cNvSpPr>
            <p:nvPr/>
          </p:nvSpPr>
          <p:spPr bwMode="auto">
            <a:xfrm>
              <a:off x="1728" y="3722"/>
              <a:ext cx="29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2000">
                  <a:solidFill>
                    <a:srgbClr val="FFCC00"/>
                  </a:solidFill>
                  <a:latin typeface="Lucida Sans Unicode" panose="020B0602030504020204" pitchFamily="34" charset="0"/>
                </a:rPr>
                <a:t>300                 THz                       30</a:t>
              </a:r>
            </a:p>
          </p:txBody>
        </p:sp>
        <p:sp>
          <p:nvSpPr>
            <p:cNvPr id="167366" name="Line 447"/>
            <p:cNvSpPr>
              <a:spLocks noChangeShapeType="1"/>
            </p:cNvSpPr>
            <p:nvPr/>
          </p:nvSpPr>
          <p:spPr bwMode="auto">
            <a:xfrm flipH="1">
              <a:off x="2226" y="3810"/>
              <a:ext cx="67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7367" name="Line 448"/>
            <p:cNvSpPr>
              <a:spLocks noChangeShapeType="1"/>
            </p:cNvSpPr>
            <p:nvPr/>
          </p:nvSpPr>
          <p:spPr bwMode="auto">
            <a:xfrm>
              <a:off x="3501" y="3810"/>
              <a:ext cx="67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67351" name="Group 449"/>
          <p:cNvGrpSpPr>
            <a:grpSpLocks/>
          </p:cNvGrpSpPr>
          <p:nvPr/>
        </p:nvGrpSpPr>
        <p:grpSpPr bwMode="auto">
          <a:xfrm>
            <a:off x="142875" y="2808288"/>
            <a:ext cx="3006725" cy="2743200"/>
            <a:chOff x="2304" y="1200"/>
            <a:chExt cx="1409" cy="1296"/>
          </a:xfrm>
        </p:grpSpPr>
        <p:sp>
          <p:nvSpPr>
            <p:cNvPr id="167352" name="Oval 450"/>
            <p:cNvSpPr>
              <a:spLocks noChangeArrowheads="1"/>
            </p:cNvSpPr>
            <p:nvPr/>
          </p:nvSpPr>
          <p:spPr bwMode="auto">
            <a:xfrm>
              <a:off x="2304" y="1200"/>
              <a:ext cx="1296" cy="1296"/>
            </a:xfrm>
            <a:prstGeom prst="ellipse">
              <a:avLst/>
            </a:prstGeom>
            <a:gradFill rotWithShape="0">
              <a:gsLst>
                <a:gs pos="0">
                  <a:srgbClr val="FFF0B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hu-HU" sz="1800">
                <a:latin typeface="Verdana" panose="020B0604030504040204" pitchFamily="34" charset="0"/>
              </a:endParaRPr>
            </a:p>
          </p:txBody>
        </p:sp>
        <p:sp>
          <p:nvSpPr>
            <p:cNvPr id="167353" name="Oval 451"/>
            <p:cNvSpPr>
              <a:spLocks noChangeArrowheads="1"/>
            </p:cNvSpPr>
            <p:nvPr/>
          </p:nvSpPr>
          <p:spPr bwMode="auto">
            <a:xfrm>
              <a:off x="2592" y="1488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A1C9C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hu-HU" sz="1800">
                <a:latin typeface="Verdana" panose="020B0604030504040204" pitchFamily="34" charset="0"/>
              </a:endParaRPr>
            </a:p>
          </p:txBody>
        </p:sp>
        <p:sp>
          <p:nvSpPr>
            <p:cNvPr id="167354" name="Line 452"/>
            <p:cNvSpPr>
              <a:spLocks noChangeShapeType="1"/>
            </p:cNvSpPr>
            <p:nvPr/>
          </p:nvSpPr>
          <p:spPr bwMode="auto">
            <a:xfrm>
              <a:off x="2928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7355" name="Line 453"/>
            <p:cNvSpPr>
              <a:spLocks noChangeShapeType="1"/>
            </p:cNvSpPr>
            <p:nvPr/>
          </p:nvSpPr>
          <p:spPr bwMode="auto">
            <a:xfrm>
              <a:off x="2928" y="1872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7356" name="Text Box 454"/>
            <p:cNvSpPr txBox="1">
              <a:spLocks noChangeArrowheads="1"/>
            </p:cNvSpPr>
            <p:nvPr/>
          </p:nvSpPr>
          <p:spPr bwMode="auto">
            <a:xfrm>
              <a:off x="2917" y="1968"/>
              <a:ext cx="15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1600">
                  <a:latin typeface="Times New Roman" panose="02020603050405020304" pitchFamily="18" charset="0"/>
                </a:rPr>
                <a:t>r</a:t>
              </a:r>
              <a:r>
                <a:rPr lang="en-US" altLang="hu-HU" sz="1600" baseline="-25000">
                  <a:latin typeface="Times New Roman" panose="02020603050405020304" pitchFamily="18" charset="0"/>
                </a:rPr>
                <a:t>2</a:t>
              </a:r>
              <a:endParaRPr lang="en-US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167357" name="Text Box 455"/>
            <p:cNvSpPr txBox="1">
              <a:spLocks noChangeArrowheads="1"/>
            </p:cNvSpPr>
            <p:nvPr/>
          </p:nvSpPr>
          <p:spPr bwMode="auto">
            <a:xfrm>
              <a:off x="2976" y="1680"/>
              <a:ext cx="15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1600">
                  <a:latin typeface="Times New Roman" panose="02020603050405020304" pitchFamily="18" charset="0"/>
                </a:rPr>
                <a:t>r</a:t>
              </a:r>
              <a:r>
                <a:rPr lang="en-US" altLang="hu-HU" sz="1600" baseline="-25000">
                  <a:latin typeface="Times New Roman" panose="02020603050405020304" pitchFamily="18" charset="0"/>
                </a:rPr>
                <a:t>1</a:t>
              </a:r>
              <a:endParaRPr lang="en-US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167358" name="Text Box 456"/>
            <p:cNvSpPr txBox="1">
              <a:spLocks noChangeArrowheads="1"/>
            </p:cNvSpPr>
            <p:nvPr/>
          </p:nvSpPr>
          <p:spPr bwMode="auto">
            <a:xfrm>
              <a:off x="2976" y="1248"/>
              <a:ext cx="16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1600">
                  <a:latin typeface="Symbol" panose="05050102010706020507" pitchFamily="18" charset="2"/>
                </a:rPr>
                <a:t>e</a:t>
              </a:r>
              <a:r>
                <a:rPr lang="en-US" altLang="hu-HU" sz="1600" baseline="-25000">
                  <a:latin typeface="Symbol" panose="05050102010706020507" pitchFamily="18" charset="2"/>
                </a:rPr>
                <a:t>2</a:t>
              </a:r>
              <a:endParaRPr lang="en-US" altLang="hu-HU" sz="1600">
                <a:latin typeface="Symbol" panose="05050102010706020507" pitchFamily="18" charset="2"/>
              </a:endParaRPr>
            </a:p>
          </p:txBody>
        </p:sp>
        <p:sp>
          <p:nvSpPr>
            <p:cNvPr id="167359" name="Text Box 457"/>
            <p:cNvSpPr txBox="1">
              <a:spLocks noChangeArrowheads="1"/>
            </p:cNvSpPr>
            <p:nvPr/>
          </p:nvSpPr>
          <p:spPr bwMode="auto">
            <a:xfrm>
              <a:off x="2784" y="1536"/>
              <a:ext cx="16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1600">
                  <a:latin typeface="Symbol" panose="05050102010706020507" pitchFamily="18" charset="2"/>
                </a:rPr>
                <a:t>e</a:t>
              </a:r>
              <a:r>
                <a:rPr lang="en-US" altLang="hu-HU" sz="1600" baseline="-25000">
                  <a:latin typeface="Symbol" panose="05050102010706020507" pitchFamily="18" charset="2"/>
                </a:rPr>
                <a:t>1</a:t>
              </a:r>
              <a:endParaRPr lang="en-US" altLang="hu-HU" sz="1600">
                <a:latin typeface="Symbol" panose="05050102010706020507" pitchFamily="18" charset="2"/>
              </a:endParaRPr>
            </a:p>
          </p:txBody>
        </p:sp>
        <p:sp>
          <p:nvSpPr>
            <p:cNvPr id="167360" name="Text Box 458"/>
            <p:cNvSpPr txBox="1">
              <a:spLocks noChangeArrowheads="1"/>
            </p:cNvSpPr>
            <p:nvPr/>
          </p:nvSpPr>
          <p:spPr bwMode="auto">
            <a:xfrm>
              <a:off x="3552" y="1344"/>
              <a:ext cx="16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hu-HU" sz="1600">
                  <a:solidFill>
                    <a:srgbClr val="FFCC00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hu-HU" sz="1600" baseline="-25000">
                  <a:solidFill>
                    <a:srgbClr val="FFCC00"/>
                  </a:solidFill>
                  <a:latin typeface="Symbol" panose="05050102010706020507" pitchFamily="18" charset="2"/>
                </a:rPr>
                <a:t>3</a:t>
              </a:r>
              <a:endParaRPr lang="en-US" altLang="hu-HU" sz="1600">
                <a:solidFill>
                  <a:srgbClr val="FFCC00"/>
                </a:solidFill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940</Words>
  <Application>Microsoft Office PowerPoint</Application>
  <PresentationFormat>Diavetítés a képernyőre (4:3 oldalarány)</PresentationFormat>
  <Paragraphs>227</Paragraphs>
  <Slides>39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39</vt:i4>
      </vt:variant>
    </vt:vector>
  </HeadingPairs>
  <TitlesOfParts>
    <vt:vector size="53" baseType="lpstr">
      <vt:lpstr>Arial</vt:lpstr>
      <vt:lpstr>Calibri</vt:lpstr>
      <vt:lpstr>Calibri Light</vt:lpstr>
      <vt:lpstr>Lucida Sans Unicode</vt:lpstr>
      <vt:lpstr>Symbol</vt:lpstr>
      <vt:lpstr>Times New Roman</vt:lpstr>
      <vt:lpstr>Verdana</vt:lpstr>
      <vt:lpstr>Wingdings</vt:lpstr>
      <vt:lpstr>Office-téma</vt:lpstr>
      <vt:lpstr>Graph</vt:lpstr>
      <vt:lpstr>Equation</vt:lpstr>
      <vt:lpstr>Acrobat Document</vt:lpstr>
      <vt:lpstr>Origin Project</vt:lpstr>
      <vt:lpstr>CorelPhotoPaint.Image.8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PLASMON RESONANCE OF NANOPARTICLES  SHAPE AND- ÉS SIZE DEPENDENT!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When the winds of changes are blowing some build shelters, but some others build wind turbines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Kroo Norbert</cp:lastModifiedBy>
  <cp:revision>89</cp:revision>
  <dcterms:created xsi:type="dcterms:W3CDTF">2024-05-08T12:46:59Z</dcterms:created>
  <dcterms:modified xsi:type="dcterms:W3CDTF">2024-06-10T15:08:08Z</dcterms:modified>
</cp:coreProperties>
</file>