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2"/>
  </p:notesMasterIdLst>
  <p:sldIdLst>
    <p:sldId id="382" r:id="rId2"/>
    <p:sldId id="381" r:id="rId3"/>
    <p:sldId id="397" r:id="rId4"/>
    <p:sldId id="398" r:id="rId5"/>
    <p:sldId id="262" r:id="rId6"/>
    <p:sldId id="407" r:id="rId7"/>
    <p:sldId id="402" r:id="rId8"/>
    <p:sldId id="403" r:id="rId9"/>
    <p:sldId id="404" r:id="rId10"/>
    <p:sldId id="424" r:id="rId11"/>
    <p:sldId id="393" r:id="rId12"/>
    <p:sldId id="410" r:id="rId13"/>
    <p:sldId id="383" r:id="rId14"/>
    <p:sldId id="384" r:id="rId15"/>
    <p:sldId id="405" r:id="rId16"/>
    <p:sldId id="400" r:id="rId17"/>
    <p:sldId id="273" r:id="rId18"/>
    <p:sldId id="274" r:id="rId19"/>
    <p:sldId id="276" r:id="rId20"/>
    <p:sldId id="275" r:id="rId21"/>
    <p:sldId id="401" r:id="rId22"/>
    <p:sldId id="409" r:id="rId23"/>
    <p:sldId id="425" r:id="rId24"/>
    <p:sldId id="387" r:id="rId25"/>
    <p:sldId id="408" r:id="rId26"/>
    <p:sldId id="413" r:id="rId27"/>
    <p:sldId id="419" r:id="rId28"/>
    <p:sldId id="394" r:id="rId29"/>
    <p:sldId id="422" r:id="rId30"/>
    <p:sldId id="388" r:id="rId31"/>
  </p:sldIdLst>
  <p:sldSz cx="9144000" cy="6858000" type="screen4x3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3333FF"/>
    <a:srgbClr val="FFFFFF"/>
    <a:srgbClr val="FF9900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6688" autoAdjust="0"/>
    <p:restoredTop sz="94660"/>
  </p:normalViewPr>
  <p:slideViewPr>
    <p:cSldViewPr snapToGrid="0">
      <p:cViewPr varScale="1">
        <p:scale>
          <a:sx n="88" d="100"/>
          <a:sy n="88" d="100"/>
        </p:scale>
        <p:origin x="114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E3DC4EE8-2EFD-4417-B319-0654A2100714}" type="datetimeFigureOut">
              <a:rPr lang="en-US" smtClean="0"/>
              <a:t>6/7/2024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4183706D-ED44-40DC-A05B-AA2AA0FE12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147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F3840-0CD9-4E2F-B1B5-C0946B6C0789}" type="datetime1">
              <a:rPr lang="en-US" smtClean="0"/>
              <a:t>6/7/2024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Csernai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152B5-655A-4903-97AF-B33B98D802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66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103C0-06EA-42E3-8EB1-314B19CE3D66}" type="datetime1">
              <a:rPr lang="en-US" smtClean="0"/>
              <a:t>6/7/2024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Csernai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152B5-655A-4903-97AF-B33B98D802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7651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CB12E-4D6C-49D1-8639-C700BCD1F623}" type="datetime1">
              <a:rPr lang="en-US" smtClean="0"/>
              <a:t>6/7/2024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Csernai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152B5-655A-4903-97AF-B33B98D802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793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A2BC8-99BF-4B09-8EE3-8DA6D608544B}" type="datetime1">
              <a:rPr lang="en-US" smtClean="0"/>
              <a:t>6/7/2024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Csernai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152B5-655A-4903-97AF-B33B98D802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8005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1F7E8-F428-461D-8A92-87E13354CE0C}" type="datetime1">
              <a:rPr lang="en-US" smtClean="0"/>
              <a:t>6/7/2024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Csernai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152B5-655A-4903-97AF-B33B98D802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362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5F48B-89E6-4A35-BF6F-F4B6031ECC91}" type="datetime1">
              <a:rPr lang="en-US" smtClean="0"/>
              <a:t>6/7/2024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Csernai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152B5-655A-4903-97AF-B33B98D802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2069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ABFBC-F667-46ED-99DF-557D4394ADF0}" type="datetime1">
              <a:rPr lang="en-US" smtClean="0"/>
              <a:t>6/7/2024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Csernai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152B5-655A-4903-97AF-B33B98D802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018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A7DDB-E6A0-448E-9FDF-AAE616AE996D}" type="datetime1">
              <a:rPr lang="en-US" smtClean="0"/>
              <a:t>6/7/2024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Csernai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152B5-655A-4903-97AF-B33B98D802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4914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F508E-28D9-4126-8FB1-564969553852}" type="datetime1">
              <a:rPr lang="en-US" smtClean="0"/>
              <a:t>6/7/2024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Csernai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152B5-655A-4903-97AF-B33B98D802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1089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A0948-D894-4346-B194-8F2D16546042}" type="datetime1">
              <a:rPr lang="en-US" smtClean="0"/>
              <a:t>6/7/2024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Csernai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152B5-655A-4903-97AF-B33B98D802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0620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D19CA-1361-4416-A7C4-C3358708F3FD}" type="datetime1">
              <a:rPr lang="en-US" smtClean="0"/>
              <a:t>6/7/2024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Csernai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152B5-655A-4903-97AF-B33B98D802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3898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041C108-6A75-4561-B349-FB96BFF166B0}" type="datetime1">
              <a:rPr lang="en-US" smtClean="0"/>
              <a:t>6/7/2024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/>
              <a:t>Csernai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2E152B5-655A-4903-97AF-B33B98D802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692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arxiv.org/search/physics?searchtype=author&amp;query=Szenes,+A" TargetMode="External"/><Relationship Id="rId13" Type="http://schemas.openxmlformats.org/officeDocument/2006/relationships/image" Target="../media/image34.emf"/><Relationship Id="rId3" Type="http://schemas.openxmlformats.org/officeDocument/2006/relationships/image" Target="../media/image33.emf"/><Relationship Id="rId7" Type="http://schemas.openxmlformats.org/officeDocument/2006/relationships/hyperlink" Target="https://arxiv.org/search/physics?searchtype=author&amp;query=Csete,+M" TargetMode="External"/><Relationship Id="rId12" Type="http://schemas.openxmlformats.org/officeDocument/2006/relationships/hyperlink" Target="https://arxiv.org/abs/2309.05156v3" TargetMode="External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arxiv.org/search/physics?searchtype=author&amp;query=Papp,+I" TargetMode="External"/><Relationship Id="rId11" Type="http://schemas.openxmlformats.org/officeDocument/2006/relationships/hyperlink" Target="https://arxiv.org/search/physics?searchtype=author&amp;query=Kro%C3%B3,+N" TargetMode="External"/><Relationship Id="rId5" Type="http://schemas.openxmlformats.org/officeDocument/2006/relationships/hyperlink" Target="https://arxiv.org/search/physics?searchtype=author&amp;query=Cs%C3%B6rg%C5%91,+T" TargetMode="External"/><Relationship Id="rId10" Type="http://schemas.openxmlformats.org/officeDocument/2006/relationships/hyperlink" Target="https://arxiv.org/search/physics?searchtype=author&amp;query=Bir%C3%B3,+T" TargetMode="External"/><Relationship Id="rId4" Type="http://schemas.openxmlformats.org/officeDocument/2006/relationships/hyperlink" Target="https://arxiv.org/search/physics?searchtype=author&amp;query=Csernai,+L" TargetMode="External"/><Relationship Id="rId9" Type="http://schemas.openxmlformats.org/officeDocument/2006/relationships/hyperlink" Target="https://arxiv.org/search/physics?searchtype=author&amp;query=Vass,+D" TargetMode="External"/><Relationship Id="rId1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tif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13" Type="http://schemas.openxmlformats.org/officeDocument/2006/relationships/image" Target="../media/image13.jpg"/><Relationship Id="rId18" Type="http://schemas.openxmlformats.org/officeDocument/2006/relationships/image" Target="../media/image18.jpg"/><Relationship Id="rId3" Type="http://schemas.openxmlformats.org/officeDocument/2006/relationships/image" Target="../media/image3.jpg"/><Relationship Id="rId7" Type="http://schemas.openxmlformats.org/officeDocument/2006/relationships/image" Target="../media/image7.jpg"/><Relationship Id="rId12" Type="http://schemas.openxmlformats.org/officeDocument/2006/relationships/image" Target="../media/image12.jpg"/><Relationship Id="rId17" Type="http://schemas.openxmlformats.org/officeDocument/2006/relationships/image" Target="../media/image17.jpg"/><Relationship Id="rId2" Type="http://schemas.openxmlformats.org/officeDocument/2006/relationships/image" Target="../media/image1.png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jpg"/><Relationship Id="rId15" Type="http://schemas.openxmlformats.org/officeDocument/2006/relationships/image" Target="../media/image15.jpg"/><Relationship Id="rId10" Type="http://schemas.openxmlformats.org/officeDocument/2006/relationships/image" Target="../media/image10.png"/><Relationship Id="rId4" Type="http://schemas.openxmlformats.org/officeDocument/2006/relationships/image" Target="../media/image4.jpg"/><Relationship Id="rId9" Type="http://schemas.openxmlformats.org/officeDocument/2006/relationships/image" Target="../media/image9.jpg"/><Relationship Id="rId14" Type="http://schemas.openxmlformats.org/officeDocument/2006/relationships/image" Target="../media/image14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0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B898748-94A4-BCFC-81F4-9824D22515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Csernai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C73CB12-E4B8-8284-8973-98F6268C28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152B5-655A-4903-97AF-B33B98D802EE}" type="slidenum">
              <a:rPr lang="en-US" smtClean="0"/>
              <a:t>1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B419CB5-C30F-0DDF-A4C9-DC8C9B2F0698}"/>
              </a:ext>
            </a:extLst>
          </p:cNvPr>
          <p:cNvSpPr txBox="1"/>
          <p:nvPr/>
        </p:nvSpPr>
        <p:spPr>
          <a:xfrm>
            <a:off x="1878504" y="265090"/>
            <a:ext cx="538698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effectLst>
                  <a:outerShdw blurRad="25400" dist="38100" dir="2700000" algn="tl">
                    <a:schemeClr val="tx1"/>
                  </a:outerShdw>
                </a:effectLst>
              </a:rPr>
              <a:t>High-energy </a:t>
            </a:r>
            <a:r>
              <a:rPr lang="nb-NO" sz="3200" b="1" dirty="0">
                <a:solidFill>
                  <a:srgbClr val="FF0000"/>
                </a:solidFill>
                <a:effectLst>
                  <a:outerShdw blurRad="25400" dist="38100" dir="2700000" algn="tl">
                    <a:schemeClr val="tx1"/>
                  </a:outerShdw>
                </a:effectLst>
              </a:rPr>
              <a:t>Non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25400" dist="38100" dir="2700000" algn="tl">
                    <a:schemeClr val="tx1"/>
                  </a:outerShdw>
                </a:effectLst>
              </a:rPr>
              <a:t>-thermal  </a:t>
            </a:r>
            <a:br>
              <a:rPr lang="en-US" sz="3200" b="1" dirty="0">
                <a:solidFill>
                  <a:srgbClr val="FF0000"/>
                </a:solidFill>
                <a:effectLst>
                  <a:outerShdw blurRad="25400" dist="38100" dir="2700000" algn="tl">
                    <a:schemeClr val="tx1"/>
                  </a:outerShdw>
                </a:effectLst>
              </a:rPr>
            </a:br>
            <a:r>
              <a:rPr lang="en-US" sz="3200" b="1" dirty="0">
                <a:solidFill>
                  <a:srgbClr val="FF0000"/>
                </a:solidFill>
                <a:effectLst>
                  <a:outerShdw blurRad="25400" dist="38100" dir="2700000" algn="tl">
                    <a:schemeClr val="tx1"/>
                  </a:outerShdw>
                </a:effectLst>
              </a:rPr>
              <a:t>Laser-induced Nano-fusion</a:t>
            </a:r>
          </a:p>
        </p:txBody>
      </p:sp>
      <p:pic>
        <p:nvPicPr>
          <p:cNvPr id="5" name="Picture 4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F4939D37-35F1-5B1C-9327-2069E9A4D5C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29533"/>
            <a:ext cx="2083806" cy="892016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  <a:reflection stA="4000" endPos="65000" dist="50800" dir="5400000" sy="-100000" algn="bl" rotWithShape="0"/>
          </a:effectLst>
        </p:spPr>
      </p:pic>
      <p:pic>
        <p:nvPicPr>
          <p:cNvPr id="11" name="Picture 10" descr="A bright light in the sky&#10;&#10;Description automatically generated">
            <a:extLst>
              <a:ext uri="{FF2B5EF4-FFF2-40B4-BE49-F238E27FC236}">
                <a16:creationId xmlns:a16="http://schemas.microsoft.com/office/drawing/2014/main" id="{3C7AD745-872B-77A2-04CF-E28540D0CD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773" y="3568714"/>
            <a:ext cx="7332453" cy="1649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5851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51FC838-9054-3BC8-0E39-B95C557CDA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Csernai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CF0BCF2-6265-6C2D-3F3F-436A29959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152B5-655A-4903-97AF-B33B98D802EE}" type="slidenum">
              <a:rPr lang="en-US" smtClean="0"/>
              <a:t>10</a:t>
            </a:fld>
            <a:endParaRPr lang="en-US"/>
          </a:p>
        </p:txBody>
      </p:sp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FFA52D4A-58A1-5A72-C116-CF252C0DDC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175" y="1392463"/>
            <a:ext cx="8121650" cy="29845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84848B7-7CFB-DC30-2DB4-403F745748FD}"/>
              </a:ext>
            </a:extLst>
          </p:cNvPr>
          <p:cNvSpPr txBox="1"/>
          <p:nvPr/>
        </p:nvSpPr>
        <p:spPr>
          <a:xfrm>
            <a:off x="224971" y="326571"/>
            <a:ext cx="87085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effectLst>
                  <a:outerShdw blurRad="63500" dist="50800" dir="2700000" algn="tl">
                    <a:srgbClr val="000000">
                      <a:alpha val="43137"/>
                    </a:srgbClr>
                  </a:outerShdw>
                </a:effectLst>
              </a:rPr>
              <a:t>PROOF of  Proton acceleration by nano-rod antennas </a:t>
            </a:r>
            <a:r>
              <a:rPr lang="en-US" dirty="0"/>
              <a:t>(by Thompson Parabola)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C26D92F-DB10-534C-AE3B-563C9D6C8FF1}"/>
              </a:ext>
            </a:extLst>
          </p:cNvPr>
          <p:cNvSpPr txBox="1"/>
          <p:nvPr/>
        </p:nvSpPr>
        <p:spPr>
          <a:xfrm>
            <a:off x="614816" y="5160291"/>
            <a:ext cx="7914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With Au2 nano-antennas we observe accelerated, ~100 keV protons, while</a:t>
            </a:r>
            <a:br>
              <a:rPr lang="en-US" dirty="0"/>
            </a:br>
            <a:r>
              <a:rPr lang="en-US" dirty="0"/>
              <a:t>without none! </a:t>
            </a:r>
            <a:r>
              <a:rPr lang="en-US" dirty="0">
                <a:solidFill>
                  <a:srgbClr val="009900"/>
                </a:solidFill>
              </a:rPr>
              <a:t>[M. Kedves, M. </a:t>
            </a:r>
            <a:r>
              <a:rPr lang="en-US" dirty="0" err="1">
                <a:solidFill>
                  <a:srgbClr val="009900"/>
                </a:solidFill>
              </a:rPr>
              <a:t>Aladi</a:t>
            </a:r>
            <a:r>
              <a:rPr lang="en-US" dirty="0">
                <a:solidFill>
                  <a:srgbClr val="009900"/>
                </a:solidFill>
              </a:rPr>
              <a:t> et al., ELI-ALPS  preliminary]</a:t>
            </a:r>
          </a:p>
        </p:txBody>
      </p:sp>
    </p:spTree>
    <p:extLst>
      <p:ext uri="{BB962C8B-B14F-4D97-AF65-F5344CB8AC3E}">
        <p14:creationId xmlns:p14="http://schemas.microsoft.com/office/powerpoint/2010/main" val="3378166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DCD9E2F-4ACC-A922-1CE6-7059C2B7A3DF}"/>
              </a:ext>
            </a:extLst>
          </p:cNvPr>
          <p:cNvSpPr txBox="1"/>
          <p:nvPr/>
        </p:nvSpPr>
        <p:spPr>
          <a:xfrm>
            <a:off x="590908" y="193175"/>
            <a:ext cx="79621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The Yagi-</a:t>
            </a:r>
            <a:r>
              <a:rPr lang="en-US" sz="2400" b="1" dirty="0" err="1">
                <a:solidFill>
                  <a:srgbClr val="FF0000"/>
                </a:solidFill>
              </a:rPr>
              <a:t>Uda</a:t>
            </a:r>
            <a:r>
              <a:rPr lang="en-US" sz="2400" b="1" dirty="0">
                <a:solidFill>
                  <a:srgbClr val="FF0000"/>
                </a:solidFill>
              </a:rPr>
              <a:t> antennas  (in short Yagi-antennas) 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63500" dist="38100" dir="2700000" algn="tl">
                    <a:schemeClr val="tx1">
                      <a:alpha val="78000"/>
                    </a:schemeClr>
                  </a:outerShdw>
                </a:effectLst>
              </a:rPr>
              <a:t>1926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D547E7C-C1E1-9FFF-73AD-E1E5922B981D}"/>
              </a:ext>
            </a:extLst>
          </p:cNvPr>
          <p:cNvSpPr txBox="1"/>
          <p:nvPr/>
        </p:nvSpPr>
        <p:spPr>
          <a:xfrm>
            <a:off x="434332" y="929506"/>
            <a:ext cx="769476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 The single thin wire resonant dipole antenna can receive EM broadcast even from weak signal and considerable noise. Then the received signal can be led to the receiver with a cable (e.g. coaxial or other type)</a:t>
            </a:r>
            <a:br>
              <a:rPr lang="en-US" dirty="0"/>
            </a:br>
            <a:r>
              <a:rPr lang="en-US" dirty="0"/>
              <a:t>- </a:t>
            </a:r>
            <a:r>
              <a:rPr lang="en-US" b="1" dirty="0">
                <a:solidFill>
                  <a:srgbClr val="009900"/>
                </a:solidFill>
              </a:rPr>
              <a:t>Yagi H.</a:t>
            </a:r>
            <a:r>
              <a:rPr lang="en-US" b="1" dirty="0"/>
              <a:t> </a:t>
            </a:r>
            <a:r>
              <a:rPr lang="en-US" dirty="0"/>
              <a:t>and</a:t>
            </a:r>
            <a:r>
              <a:rPr lang="en-US" b="1" dirty="0"/>
              <a:t> </a:t>
            </a:r>
            <a:r>
              <a:rPr lang="en-US" b="1" dirty="0" err="1">
                <a:solidFill>
                  <a:srgbClr val="009900"/>
                </a:solidFill>
              </a:rPr>
              <a:t>Uda</a:t>
            </a:r>
            <a:r>
              <a:rPr lang="en-US" b="1" dirty="0">
                <a:solidFill>
                  <a:srgbClr val="009900"/>
                </a:solidFill>
              </a:rPr>
              <a:t> S</a:t>
            </a:r>
            <a:r>
              <a:rPr lang="en-US" dirty="0">
                <a:solidFill>
                  <a:srgbClr val="009900"/>
                </a:solidFill>
              </a:rPr>
              <a:t>.</a:t>
            </a:r>
            <a:r>
              <a:rPr lang="en-US" dirty="0"/>
              <a:t> increased the efficiency of these antennas in </a:t>
            </a:r>
            <a:r>
              <a:rPr lang="en-US" b="1" dirty="0">
                <a:solidFill>
                  <a:srgbClr val="009900"/>
                </a:solidFill>
              </a:rPr>
              <a:t>1926</a:t>
            </a:r>
            <a:r>
              <a:rPr lang="en-US" dirty="0"/>
              <a:t> by adding director and reflector elements to the dipole.</a:t>
            </a:r>
          </a:p>
        </p:txBody>
      </p:sp>
      <p:pic>
        <p:nvPicPr>
          <p:cNvPr id="5" name="Picture 4" descr="A graph of a radio frequency&#10;&#10;Description automatically generated with medium confidence">
            <a:extLst>
              <a:ext uri="{FF2B5EF4-FFF2-40B4-BE49-F238E27FC236}">
                <a16:creationId xmlns:a16="http://schemas.microsoft.com/office/drawing/2014/main" id="{993906AB-782A-0736-61ED-F9AA6B8383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1067" y="2969725"/>
            <a:ext cx="2878937" cy="345698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886BA85-05BC-088B-EB33-2A845636086C}"/>
              </a:ext>
            </a:extLst>
          </p:cNvPr>
          <p:cNvSpPr txBox="1"/>
          <p:nvPr/>
        </p:nvSpPr>
        <p:spPr>
          <a:xfrm>
            <a:off x="3243530" y="3139592"/>
            <a:ext cx="280365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[K. Rotamer: </a:t>
            </a:r>
            <a:r>
              <a:rPr lang="en-US" b="1" i="1" dirty="0">
                <a:solidFill>
                  <a:srgbClr val="00B050"/>
                </a:solidFill>
              </a:rPr>
              <a:t>Antennenbuch,</a:t>
            </a:r>
            <a:r>
              <a:rPr lang="en-US" b="1" dirty="0">
                <a:solidFill>
                  <a:srgbClr val="00B050"/>
                </a:solidFill>
              </a:rPr>
              <a:t> Deutscher Milit</a:t>
            </a:r>
            <a:r>
              <a:rPr lang="de-DE" b="1" dirty="0" err="1">
                <a:solidFill>
                  <a:srgbClr val="00B050"/>
                </a:solidFill>
              </a:rPr>
              <a:t>är</a:t>
            </a:r>
            <a:r>
              <a:rPr lang="en-US" b="1" dirty="0">
                <a:solidFill>
                  <a:srgbClr val="00B050"/>
                </a:solidFill>
              </a:rPr>
              <a:t>verlag, Berlin (2017)]</a:t>
            </a:r>
          </a:p>
          <a:p>
            <a:br>
              <a:rPr lang="en-US" b="1" dirty="0"/>
            </a:br>
            <a:r>
              <a:rPr lang="en-US" b="1" dirty="0">
                <a:sym typeface="Wingdings" panose="05000000000000000000" pitchFamily="2" charset="2"/>
              </a:rPr>
              <a:t>For us no feed line and no looped dipole are needed!</a:t>
            </a:r>
            <a:endParaRPr lang="en-US" b="1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5B01CB9-B3C4-15BF-C0BB-D8CE6CDAB6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Csernai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AFFE9E-5F62-C06C-B660-40C74E32A7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152B5-655A-4903-97AF-B33B98D802EE}" type="slidenum">
              <a:rPr lang="en-US" smtClean="0"/>
              <a:t>11</a:t>
            </a:fld>
            <a:endParaRPr lang="en-US"/>
          </a:p>
        </p:txBody>
      </p:sp>
      <p:pic>
        <p:nvPicPr>
          <p:cNvPr id="11" name="Picture 10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1336FD0C-378C-7823-9CDE-3B0E5FBD4F3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29533"/>
            <a:ext cx="2083806" cy="892016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  <a:reflection stA="4000" endPos="65000" dist="50800" dir="5400000" sy="-100000" algn="bl" rotWithShape="0"/>
          </a:effectLst>
        </p:spPr>
      </p:pic>
      <p:pic>
        <p:nvPicPr>
          <p:cNvPr id="7" name="Picture 6" descr="Diagram of a diagram of a diagram&#10;&#10;Description automatically generated with medium confidence">
            <a:extLst>
              <a:ext uri="{FF2B5EF4-FFF2-40B4-BE49-F238E27FC236}">
                <a16:creationId xmlns:a16="http://schemas.microsoft.com/office/drawing/2014/main" id="{99C9FB40-F4F9-521A-AC81-03199C7BC5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388" y="2681500"/>
            <a:ext cx="2472546" cy="3552224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A8C4D9C-8DA2-E6CE-0BD2-FE5125CED7FD}"/>
              </a:ext>
            </a:extLst>
          </p:cNvPr>
          <p:cNvCxnSpPr/>
          <p:nvPr/>
        </p:nvCxnSpPr>
        <p:spPr>
          <a:xfrm>
            <a:off x="7213600" y="725714"/>
            <a:ext cx="827314" cy="0"/>
          </a:xfrm>
          <a:prstGeom prst="line">
            <a:avLst/>
          </a:prstGeom>
          <a:ln w="889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8583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ACB8FF3-B1DE-9233-EBCC-07F7C38AC0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Csernai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AFFD509-5A61-0489-1A5E-E7A28C2677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152B5-655A-4903-97AF-B33B98D802EE}" type="slidenum">
              <a:rPr lang="en-US" smtClean="0"/>
              <a:t>12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1947DFA-7080-C4AC-2FCE-15F0588DEE50}"/>
              </a:ext>
            </a:extLst>
          </p:cNvPr>
          <p:cNvSpPr txBox="1"/>
          <p:nvPr/>
        </p:nvSpPr>
        <p:spPr>
          <a:xfrm>
            <a:off x="1030514" y="682171"/>
            <a:ext cx="73006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effectLst>
                  <a:outerShdw blurRad="38100" dist="50800" dir="2700000" algn="tl">
                    <a:srgbClr val="000000">
                      <a:alpha val="50000"/>
                    </a:srgbClr>
                  </a:outerShdw>
                </a:effectLst>
              </a:rPr>
              <a:t>Laser-induced proton acceleration</a:t>
            </a:r>
          </a:p>
          <a:p>
            <a:pPr algn="ctr"/>
            <a:r>
              <a:rPr lang="en-US" sz="2800" b="1" dirty="0">
                <a:solidFill>
                  <a:srgbClr val="FF0000"/>
                </a:solidFill>
                <a:effectLst>
                  <a:outerShdw blurRad="38100" dist="50800" dir="2700000" algn="tl">
                    <a:srgbClr val="000000">
                      <a:alpha val="50000"/>
                    </a:srgbClr>
                  </a:outerShdw>
                </a:effectLst>
              </a:rPr>
              <a:t>by a resonant nanoantenna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6E08222-1158-62F5-97B4-1AEE13F1D9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1682" y="2100136"/>
            <a:ext cx="2453545" cy="146755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9A49449-22A8-DFB5-3551-3A0BA2302E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0815" y="1911853"/>
            <a:ext cx="4404601" cy="186911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5B77727-2429-4C4E-00E6-5A791CE682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67423" y="3911549"/>
            <a:ext cx="2498981" cy="115711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379CF87-5447-2735-865C-68A3779780CC}"/>
              </a:ext>
            </a:extLst>
          </p:cNvPr>
          <p:cNvSpPr txBox="1"/>
          <p:nvPr/>
        </p:nvSpPr>
        <p:spPr>
          <a:xfrm>
            <a:off x="573314" y="4158343"/>
            <a:ext cx="440460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[</a:t>
            </a:r>
            <a:r>
              <a:rPr lang="en-US" dirty="0">
                <a:solidFill>
                  <a:srgbClr val="009900"/>
                </a:solidFill>
              </a:rPr>
              <a:t>arXiv:2306.13445v2,  István Papp, Larissa Bravina, </a:t>
            </a:r>
            <a:r>
              <a:rPr lang="en-US" dirty="0" err="1">
                <a:solidFill>
                  <a:srgbClr val="009900"/>
                </a:solidFill>
              </a:rPr>
              <a:t>Mária</a:t>
            </a:r>
            <a:r>
              <a:rPr lang="en-US" dirty="0">
                <a:solidFill>
                  <a:srgbClr val="009900"/>
                </a:solidFill>
              </a:rPr>
              <a:t> Csete, Archana Kumari, Igor N. Mishustin, Anton </a:t>
            </a:r>
            <a:r>
              <a:rPr lang="en-US" dirty="0" err="1">
                <a:solidFill>
                  <a:srgbClr val="009900"/>
                </a:solidFill>
              </a:rPr>
              <a:t>Motornenko</a:t>
            </a:r>
            <a:r>
              <a:rPr lang="en-US" dirty="0">
                <a:solidFill>
                  <a:srgbClr val="009900"/>
                </a:solidFill>
              </a:rPr>
              <a:t>, </a:t>
            </a:r>
            <a:r>
              <a:rPr lang="en-US" dirty="0" err="1">
                <a:solidFill>
                  <a:srgbClr val="009900"/>
                </a:solidFill>
              </a:rPr>
              <a:t>Péter</a:t>
            </a:r>
            <a:r>
              <a:rPr lang="en-US" dirty="0">
                <a:solidFill>
                  <a:srgbClr val="009900"/>
                </a:solidFill>
              </a:rPr>
              <a:t> </a:t>
            </a:r>
            <a:r>
              <a:rPr lang="en-US" dirty="0" err="1">
                <a:solidFill>
                  <a:srgbClr val="009900"/>
                </a:solidFill>
              </a:rPr>
              <a:t>Rácz</a:t>
            </a:r>
            <a:r>
              <a:rPr lang="en-US" dirty="0">
                <a:solidFill>
                  <a:srgbClr val="009900"/>
                </a:solidFill>
              </a:rPr>
              <a:t>, Leonid M. Satarov, Horst Stöcker, András Szenes, Dávid Vass, </a:t>
            </a:r>
            <a:r>
              <a:rPr lang="en-US" dirty="0" err="1">
                <a:solidFill>
                  <a:srgbClr val="009900"/>
                </a:solidFill>
              </a:rPr>
              <a:t>Tamás</a:t>
            </a:r>
            <a:r>
              <a:rPr lang="en-US" dirty="0">
                <a:solidFill>
                  <a:srgbClr val="009900"/>
                </a:solidFill>
              </a:rPr>
              <a:t> S. Biró, László P. Csernai, Norbert Kroó]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EF1200F-90CD-7F0B-AEBE-2917776438C3}"/>
              </a:ext>
            </a:extLst>
          </p:cNvPr>
          <p:cNvSpPr txBox="1"/>
          <p:nvPr/>
        </p:nvSpPr>
        <p:spPr>
          <a:xfrm>
            <a:off x="6017433" y="5580512"/>
            <a:ext cx="19001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See tomorrow ! </a:t>
            </a:r>
          </a:p>
        </p:txBody>
      </p:sp>
    </p:spTree>
    <p:extLst>
      <p:ext uri="{BB962C8B-B14F-4D97-AF65-F5344CB8AC3E}">
        <p14:creationId xmlns:p14="http://schemas.microsoft.com/office/powerpoint/2010/main" val="14467409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A31F764-DDD5-7319-BF0A-46F8033CAA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Csernai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AFD2CC9-7E5B-4097-DDFF-FF7559B1DD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152B5-655A-4903-97AF-B33B98D802EE}" type="slidenum">
              <a:rPr lang="en-US" smtClean="0"/>
              <a:t>13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116A046-85D5-E453-67B9-66C48A45C7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1759" y="3962398"/>
            <a:ext cx="7160481" cy="247888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8ABD34F-2A8A-44C0-F0FD-C35251F9DAF8}"/>
              </a:ext>
            </a:extLst>
          </p:cNvPr>
          <p:cNvSpPr txBox="1"/>
          <p:nvPr/>
        </p:nvSpPr>
        <p:spPr>
          <a:xfrm>
            <a:off x="2829464" y="2199735"/>
            <a:ext cx="13284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3333FF"/>
                </a:solidFill>
              </a:rPr>
              <a:t>(2021)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7A2EE54-F59E-EF0F-F15A-BDEBE6C2F2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4072647"/>
          </a:xfrm>
          <a:prstGeom prst="rect">
            <a:avLst/>
          </a:prstGeom>
        </p:spPr>
      </p:pic>
      <p:pic>
        <p:nvPicPr>
          <p:cNvPr id="4" name="Picture 3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5C2DDC03-51B2-D256-0B00-9A2CA55014EB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29533"/>
            <a:ext cx="2083806" cy="892016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  <a:reflection stA="4000" endPos="65000" dist="50800" dir="5400000" sy="-100000" algn="bl" rotWithShape="0"/>
          </a:effec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01C1881-9209-B678-5B72-0BFB377D5F49}"/>
              </a:ext>
            </a:extLst>
          </p:cNvPr>
          <p:cNvSpPr/>
          <p:nvPr/>
        </p:nvSpPr>
        <p:spPr>
          <a:xfrm>
            <a:off x="0" y="3180631"/>
            <a:ext cx="1225685" cy="401502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0477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A82E235-2616-4F21-3352-36206D513E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Csernai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33BAF62-BD5B-6686-AC61-F3D3FE976C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152B5-655A-4903-97AF-B33B98D802EE}" type="slidenum">
              <a:rPr lang="en-US" smtClean="0"/>
              <a:t>14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6B8D422-6275-5935-E6BD-4BF1EF05D0AC}"/>
              </a:ext>
            </a:extLst>
          </p:cNvPr>
          <p:cNvSpPr txBox="1"/>
          <p:nvPr/>
        </p:nvSpPr>
        <p:spPr>
          <a:xfrm>
            <a:off x="871267" y="888521"/>
            <a:ext cx="63231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Laser Wake Field Collider</a:t>
            </a:r>
            <a:br>
              <a:rPr lang="en-US" sz="3200" b="1" dirty="0">
                <a:solidFill>
                  <a:srgbClr val="FF0000"/>
                </a:solidFill>
              </a:rPr>
            </a:br>
            <a:r>
              <a:rPr lang="en-US" sz="2400" b="1" dirty="0">
                <a:solidFill>
                  <a:srgbClr val="FF0000"/>
                </a:solidFill>
              </a:rPr>
              <a:t>non-spherical, non-thermal, </a:t>
            </a:r>
            <a:r>
              <a:rPr lang="en-US" sz="2400" b="1" dirty="0">
                <a:solidFill>
                  <a:srgbClr val="009900"/>
                </a:solidFill>
              </a:rPr>
              <a:t>not “NIF-TYPE”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8FB31C4-6EC6-8F92-93FF-D042B612DB62}"/>
              </a:ext>
            </a:extLst>
          </p:cNvPr>
          <p:cNvSpPr txBox="1"/>
          <p:nvPr/>
        </p:nvSpPr>
        <p:spPr>
          <a:xfrm>
            <a:off x="517585" y="2294627"/>
            <a:ext cx="7910423" cy="33752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Deuterons, (protons, 3He ions, … ) can be accelerated </a:t>
            </a:r>
            <a:br>
              <a:rPr lang="en-US" sz="2000" dirty="0"/>
            </a:br>
            <a:r>
              <a:rPr lang="en-US" sz="2000" dirty="0"/>
              <a:t>in </a:t>
            </a:r>
            <a:r>
              <a:rPr lang="en-US" sz="2000" b="1" dirty="0"/>
              <a:t>one direction  </a:t>
            </a:r>
            <a:r>
              <a:rPr lang="en-US" sz="2000" dirty="0"/>
              <a:t>(not thermalized !!!).</a:t>
            </a:r>
          </a:p>
          <a:p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Two such colliding beams with full energy may lead to  </a:t>
            </a:r>
            <a:br>
              <a:rPr lang="en-US" sz="2000" dirty="0"/>
            </a:br>
            <a:r>
              <a:rPr lang="en-US" sz="2000" b="1" dirty="0">
                <a:solidFill>
                  <a:srgbClr val="FF0000"/>
                </a:solidFill>
              </a:rPr>
              <a:t>higher energy nuclear fusion reactions</a:t>
            </a:r>
            <a:r>
              <a:rPr lang="en-US" sz="2000" dirty="0"/>
              <a:t>, with higher reaction rate.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In the x (E-field) direction two slabs (/w </a:t>
            </a:r>
            <a:r>
              <a:rPr lang="en-US" sz="2000" dirty="0" err="1"/>
              <a:t>evt</a:t>
            </a:r>
            <a:r>
              <a:rPr lang="en-US" sz="2000" dirty="0"/>
              <a:t> gap) on top of each other</a:t>
            </a:r>
            <a:br>
              <a:rPr lang="en-US" sz="2000" dirty="0"/>
            </a:br>
            <a:r>
              <a:rPr lang="en-US" sz="2000" dirty="0"/>
              <a:t>accelerated towards each other with non-thermal speed. The materials of the two slabs may be different, </a:t>
            </a:r>
            <a:br>
              <a:rPr lang="en-US" sz="2000" dirty="0"/>
            </a:br>
            <a:r>
              <a:rPr lang="en-US" sz="2000" dirty="0"/>
              <a:t>e.g.  Deuteron </a:t>
            </a:r>
            <a:r>
              <a:rPr lang="en-US" sz="2000" dirty="0">
                <a:sym typeface="Wingdings" panose="05000000000000000000" pitchFamily="2" charset="2"/>
              </a:rPr>
              <a:t> </a:t>
            </a:r>
            <a:r>
              <a:rPr lang="en-US" sz="2000" dirty="0"/>
              <a:t> He</a:t>
            </a:r>
            <a:r>
              <a:rPr lang="en-US" sz="2000" baseline="30000" dirty="0"/>
              <a:t>3      </a:t>
            </a:r>
            <a:r>
              <a:rPr lang="en-US" sz="2000" dirty="0"/>
              <a:t>or     d </a:t>
            </a:r>
            <a:r>
              <a:rPr lang="en-US" sz="2000" dirty="0">
                <a:sym typeface="Wingdings" panose="05000000000000000000" pitchFamily="2" charset="2"/>
              </a:rPr>
              <a:t>  t</a:t>
            </a:r>
            <a:endParaRPr lang="en-US" sz="2000" dirty="0"/>
          </a:p>
          <a:p>
            <a:endParaRPr lang="en-US" sz="2000" baseline="30000" dirty="0"/>
          </a:p>
        </p:txBody>
      </p:sp>
      <p:pic>
        <p:nvPicPr>
          <p:cNvPr id="6" name="Picture 5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357FB15A-2987-204E-F0C1-2C715BE483C9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29533"/>
            <a:ext cx="2083806" cy="892016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  <a:reflection stA="4000" endPos="65000" dist="508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66397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5714C31-D0EE-4968-5F99-DDCBD6957B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Csernai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7EAF76A-3149-EFB5-0B39-B14C3A2F3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152B5-655A-4903-97AF-B33B98D802EE}" type="slidenum">
              <a:rPr lang="en-US" smtClean="0"/>
              <a:t>15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291B47C-B1C6-3D49-3F5B-199899D0D0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687" y="1612929"/>
            <a:ext cx="2317237" cy="234808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B947BCE-7C3A-E8B8-1115-49C9BCF13D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2210" y="1572642"/>
            <a:ext cx="2539580" cy="242866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CBFD6F4-A03E-0B14-AA1A-E13DE4541B22}"/>
              </a:ext>
            </a:extLst>
          </p:cNvPr>
          <p:cNvSpPr txBox="1"/>
          <p:nvPr/>
        </p:nvSpPr>
        <p:spPr>
          <a:xfrm>
            <a:off x="3028950" y="4777847"/>
            <a:ext cx="4899497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Lucida Grande"/>
              </a:rPr>
              <a:t>Nuclear physics method to detect size, timespan and flow in </a:t>
            </a:r>
            <a:r>
              <a:rPr lang="en-US" b="1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Lucida Grande"/>
              </a:rPr>
              <a:t>nanoplasmonic</a:t>
            </a:r>
            <a:r>
              <a:rPr lang="en-US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Lucida Grande"/>
              </a:rPr>
              <a:t> fusion</a:t>
            </a:r>
          </a:p>
          <a:p>
            <a:pPr algn="l"/>
            <a:r>
              <a:rPr lang="en-US" b="0" i="0" u="none" strike="noStrike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Lucida Grande"/>
                <a:hlinkClick r:id="rId4"/>
              </a:rPr>
              <a:t>L.P. Csernai</a:t>
            </a:r>
            <a:r>
              <a:rPr lang="en-US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Lucida Grande"/>
              </a:rPr>
              <a:t>, 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Lucida Grande"/>
                <a:hlinkClick r:id="rId5"/>
              </a:rPr>
              <a:t>T. Csörgő</a:t>
            </a:r>
            <a:r>
              <a:rPr lang="en-US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Lucida Grande"/>
              </a:rPr>
              <a:t>, 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Lucida Grande"/>
                <a:hlinkClick r:id="rId6"/>
              </a:rPr>
              <a:t>I. Papp</a:t>
            </a:r>
            <a:r>
              <a:rPr lang="en-US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Lucida Grande"/>
              </a:rPr>
              <a:t>, 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Lucida Grande"/>
                <a:hlinkClick r:id="rId7"/>
              </a:rPr>
              <a:t>M. Csete</a:t>
            </a:r>
            <a:r>
              <a:rPr lang="en-US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Lucida Grande"/>
              </a:rPr>
              <a:t>, 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Lucida Grande"/>
                <a:hlinkClick r:id="rId8"/>
              </a:rPr>
              <a:t>András Szenes</a:t>
            </a:r>
            <a:r>
              <a:rPr lang="en-US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Lucida Grande"/>
              </a:rPr>
              <a:t>, 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Lucida Grande"/>
                <a:hlinkClick r:id="rId9"/>
              </a:rPr>
              <a:t>Dávid Vass</a:t>
            </a:r>
            <a:r>
              <a:rPr lang="en-US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Lucida Grande"/>
              </a:rPr>
              <a:t>, 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Lucida Grande"/>
                <a:hlinkClick r:id="rId10"/>
              </a:rPr>
              <a:t>T.S. Biró</a:t>
            </a:r>
            <a:r>
              <a:rPr lang="en-US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Lucida Grande"/>
              </a:rPr>
              <a:t>, 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Lucida Grande"/>
                <a:hlinkClick r:id="rId11"/>
              </a:rPr>
              <a:t>N. Kroó</a:t>
            </a:r>
            <a:endParaRPr lang="en-US" b="0" i="0" dirty="0">
              <a:solidFill>
                <a:srgbClr val="000000"/>
              </a:solidFill>
              <a:effectLst/>
              <a:highlight>
                <a:srgbClr val="FFFFFF"/>
              </a:highlight>
              <a:latin typeface="Lucida Grande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187DFF0-96BE-4A85-4B3C-9A454B47C6F6}"/>
              </a:ext>
            </a:extLst>
          </p:cNvPr>
          <p:cNvSpPr txBox="1"/>
          <p:nvPr/>
        </p:nvSpPr>
        <p:spPr>
          <a:xfrm>
            <a:off x="2971470" y="4316182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Lucida Grande"/>
              </a:rPr>
              <a:t> 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Lucida Grande"/>
                <a:hlinkClick r:id="rId12"/>
              </a:rPr>
              <a:t>arXiv:2309.05156v3</a:t>
            </a:r>
            <a:endParaRPr lang="en-US" sz="24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E705F99-45CC-C7E1-A9FF-69F4080C349B}"/>
              </a:ext>
            </a:extLst>
          </p:cNvPr>
          <p:cNvSpPr txBox="1"/>
          <p:nvPr/>
        </p:nvSpPr>
        <p:spPr>
          <a:xfrm>
            <a:off x="1046939" y="459971"/>
            <a:ext cx="643971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effectLst>
                  <a:outerShdw blurRad="25400" dist="50800" dir="5400000" algn="ctr" rotWithShape="0">
                    <a:schemeClr val="tx1"/>
                  </a:outerShdw>
                </a:effectLst>
              </a:rPr>
              <a:t>Proton emission from resonant targets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endParaRPr lang="en-US" sz="2800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79C444C-5940-AEAC-BD6F-282B99497E2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316672" y="1720948"/>
            <a:ext cx="2339955" cy="2280356"/>
          </a:xfrm>
          <a:prstGeom prst="rect">
            <a:avLst/>
          </a:prstGeom>
        </p:spPr>
      </p:pic>
      <p:pic>
        <p:nvPicPr>
          <p:cNvPr id="17" name="Picture 16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9178F3E9-BE74-E0C8-936F-37761E25AB5D}"/>
              </a:ext>
            </a:extLst>
          </p:cNvPr>
          <p:cNvPicPr>
            <a:picLocks noChangeAspect="1"/>
          </p:cNvPicPr>
          <p:nvPr/>
        </p:nvPicPr>
        <p:blipFill>
          <a:blip r:embed="rId14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29533"/>
            <a:ext cx="2083806" cy="892016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  <a:reflection stA="4000" endPos="65000" dist="508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1506081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B911121-C83E-B40A-EA9F-C1867C093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Csernai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0D0DAA9-177A-C97C-885F-CA9F0215D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152B5-655A-4903-97AF-B33B98D802EE}" type="slidenum">
              <a:rPr lang="en-US" smtClean="0"/>
              <a:t>16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56AB8E5-DC78-C6DE-2379-4EC862A1845A}"/>
              </a:ext>
            </a:extLst>
          </p:cNvPr>
          <p:cNvSpPr txBox="1"/>
          <p:nvPr/>
        </p:nvSpPr>
        <p:spPr>
          <a:xfrm>
            <a:off x="3028950" y="254391"/>
            <a:ext cx="263162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effectLst>
                  <a:outerShdw blurRad="25400" dist="50800" dir="5400000" algn="ctr" rotWithShape="0">
                    <a:schemeClr val="tx1"/>
                  </a:outerShdw>
                </a:effectLst>
              </a:rPr>
              <a:t>Resonant targets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endParaRPr lang="en-US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F54922F-1EF0-E1B2-727F-C53D97057EDA}"/>
              </a:ext>
            </a:extLst>
          </p:cNvPr>
          <p:cNvSpPr txBox="1"/>
          <p:nvPr/>
        </p:nvSpPr>
        <p:spPr>
          <a:xfrm>
            <a:off x="827314" y="921657"/>
            <a:ext cx="7489371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Solid targets at room temperature </a:t>
            </a:r>
            <a:r>
              <a:rPr lang="en-US" dirty="0">
                <a:sym typeface="Wingdings" panose="05000000000000000000" pitchFamily="2" charset="2"/>
              </a:rPr>
              <a:t>  hard polymer: </a:t>
            </a:r>
            <a:r>
              <a:rPr lang="pt-BR" dirty="0"/>
              <a:t>UDMA (470: H38, C23, O8, N2)</a:t>
            </a:r>
            <a:r>
              <a:rPr lang="en-US" dirty="0">
                <a:sym typeface="Wingdings" panose="05000000000000000000" pitchFamily="2" charset="2"/>
              </a:rPr>
              <a:t>, TEGDMA, MMA - large hydrogen content (</a:t>
            </a:r>
            <a:r>
              <a:rPr lang="en-US" dirty="0" err="1">
                <a:sym typeface="Wingdings" panose="05000000000000000000" pitchFamily="2" charset="2"/>
              </a:rPr>
              <a:t>evt</a:t>
            </a:r>
            <a:r>
              <a:rPr lang="en-US" dirty="0">
                <a:sym typeface="Wingdings" panose="05000000000000000000" pitchFamily="2" charset="2"/>
              </a:rPr>
              <a:t>. deuterated)  &amp; 85x25 nm nanorod antennas (sort !)</a:t>
            </a:r>
            <a:br>
              <a:rPr lang="en-US" dirty="0">
                <a:sym typeface="Wingdings" panose="05000000000000000000" pitchFamily="2" charset="2"/>
              </a:rPr>
            </a:br>
            <a:endParaRPr lang="en-US" dirty="0">
              <a:sym typeface="Wingdings" panose="05000000000000000000" pitchFamily="2" charset="2"/>
            </a:endParaRPr>
          </a:p>
          <a:p>
            <a:endParaRPr lang="en-US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1</a:t>
            </a:r>
            <a:r>
              <a:rPr lang="en-US" baseline="30000" dirty="0">
                <a:sym typeface="Wingdings" panose="05000000000000000000" pitchFamily="2" charset="2"/>
              </a:rPr>
              <a:t>st</a:t>
            </a:r>
            <a:r>
              <a:rPr lang="en-US" dirty="0">
                <a:sym typeface="Wingdings" panose="05000000000000000000" pitchFamily="2" charset="2"/>
              </a:rPr>
              <a:t> random orientation, 85x25nm, </a:t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US" dirty="0">
                <a:sym typeface="Wingdings" panose="05000000000000000000" pitchFamily="2" charset="2"/>
              </a:rPr>
              <a:t>Au0,   </a:t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US" dirty="0">
                <a:sym typeface="Wingdings" panose="05000000000000000000" pitchFamily="2" charset="2"/>
              </a:rPr>
              <a:t>Au1 (0.1m%),   </a:t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US" dirty="0">
                <a:sym typeface="Wingdings" panose="05000000000000000000" pitchFamily="2" charset="2"/>
              </a:rPr>
              <a:t>Au2 (0.2m%)</a:t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US" dirty="0">
                <a:sym typeface="Wingdings" panose="05000000000000000000" pitchFamily="2" charset="2"/>
              </a:rPr>
              <a:t>[A. Bony</a:t>
            </a:r>
            <a:r>
              <a:rPr lang="hu-HU" dirty="0">
                <a:sym typeface="Wingdings" panose="05000000000000000000" pitchFamily="2" charset="2"/>
              </a:rPr>
              <a:t>á</a:t>
            </a:r>
            <a:r>
              <a:rPr lang="en-US" dirty="0">
                <a:sym typeface="Wingdings" panose="05000000000000000000" pitchFamily="2" charset="2"/>
              </a:rPr>
              <a:t>r et al., (BME)]</a:t>
            </a:r>
          </a:p>
          <a:p>
            <a:endParaRPr lang="en-US" dirty="0">
              <a:sym typeface="Wingdings" panose="05000000000000000000" pitchFamily="2" charset="2"/>
            </a:endParaRPr>
          </a:p>
          <a:p>
            <a:endParaRPr lang="en-US" dirty="0">
              <a:sym typeface="Wingdings" panose="05000000000000000000" pitchFamily="2" charset="2"/>
            </a:endParaRPr>
          </a:p>
          <a:p>
            <a:endParaRPr lang="en-US" dirty="0">
              <a:sym typeface="Wingdings" panose="05000000000000000000" pitchFamily="2" charset="2"/>
            </a:endParaRPr>
          </a:p>
          <a:p>
            <a:endParaRPr lang="en-US" dirty="0">
              <a:sym typeface="Wingdings" panose="05000000000000000000" pitchFamily="2" charset="2"/>
            </a:endParaRPr>
          </a:p>
          <a:p>
            <a:endParaRPr lang="en-US" dirty="0">
              <a:sym typeface="Wingdings" panose="05000000000000000000" pitchFamily="2" charset="2"/>
            </a:endParaRPr>
          </a:p>
          <a:p>
            <a:endParaRPr lang="en-US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2</a:t>
            </a:r>
            <a:r>
              <a:rPr lang="en-US" baseline="30000" dirty="0">
                <a:sym typeface="Wingdings" panose="05000000000000000000" pitchFamily="2" charset="2"/>
              </a:rPr>
              <a:t>nd</a:t>
            </a:r>
            <a:r>
              <a:rPr lang="en-US" dirty="0">
                <a:sym typeface="Wingdings" panose="05000000000000000000" pitchFamily="2" charset="2"/>
              </a:rPr>
              <a:t> directed &amp; ordered  [</a:t>
            </a:r>
            <a:r>
              <a:rPr lang="en-US" b="1" dirty="0">
                <a:solidFill>
                  <a:srgbClr val="FF0000"/>
                </a:solidFill>
                <a:sym typeface="Wingdings" panose="05000000000000000000" pitchFamily="2" charset="2"/>
              </a:rPr>
              <a:t>in progress</a:t>
            </a:r>
            <a:r>
              <a:rPr lang="en-US" dirty="0">
                <a:sym typeface="Wingdings" panose="05000000000000000000" pitchFamily="2" charset="2"/>
              </a:rPr>
              <a:t>]</a:t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US" dirty="0">
                <a:sym typeface="Wingdings" panose="05000000000000000000" pitchFamily="2" charset="2"/>
              </a:rPr>
              <a:t>[Zs. M</a:t>
            </a:r>
            <a:r>
              <a:rPr lang="hu-HU" dirty="0">
                <a:sym typeface="Wingdings" panose="05000000000000000000" pitchFamily="2" charset="2"/>
              </a:rPr>
              <a:t>á</a:t>
            </a:r>
            <a:r>
              <a:rPr lang="en-US" dirty="0" err="1">
                <a:sym typeface="Wingdings" panose="05000000000000000000" pitchFamily="2" charset="2"/>
              </a:rPr>
              <a:t>rton</a:t>
            </a:r>
            <a:r>
              <a:rPr lang="en-US" dirty="0">
                <a:sym typeface="Wingdings" panose="05000000000000000000" pitchFamily="2" charset="2"/>
              </a:rPr>
              <a:t>, J. </a:t>
            </a:r>
            <a:r>
              <a:rPr lang="en-US" dirty="0" err="1">
                <a:sym typeface="Wingdings" panose="05000000000000000000" pitchFamily="2" charset="2"/>
              </a:rPr>
              <a:t>Budai</a:t>
            </a:r>
            <a:r>
              <a:rPr lang="en-US" dirty="0">
                <a:sym typeface="Wingdings" panose="05000000000000000000" pitchFamily="2" charset="2"/>
              </a:rPr>
              <a:t>, M. Csete et al., </a:t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US" dirty="0">
                <a:sym typeface="Wingdings" panose="05000000000000000000" pitchFamily="2" charset="2"/>
              </a:rPr>
              <a:t>ELI-ALPS ]</a:t>
            </a:r>
          </a:p>
        </p:txBody>
      </p:sp>
      <p:pic>
        <p:nvPicPr>
          <p:cNvPr id="8" name="Picture 7" descr="A close-up of a microscope&#10;&#10;Description automatically generated">
            <a:extLst>
              <a:ext uri="{FF2B5EF4-FFF2-40B4-BE49-F238E27FC236}">
                <a16:creationId xmlns:a16="http://schemas.microsoft.com/office/drawing/2014/main" id="{A6887F31-3427-1F72-9C1A-83FF125DE9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2464" y="1527294"/>
            <a:ext cx="3194214" cy="3111660"/>
          </a:xfrm>
          <a:prstGeom prst="rect">
            <a:avLst/>
          </a:prstGeom>
        </p:spPr>
      </p:pic>
      <p:pic>
        <p:nvPicPr>
          <p:cNvPr id="10" name="Picture 9" descr="A screenshot of a computer&#10;&#10;Description automatically generated">
            <a:extLst>
              <a:ext uri="{FF2B5EF4-FFF2-40B4-BE49-F238E27FC236}">
                <a16:creationId xmlns:a16="http://schemas.microsoft.com/office/drawing/2014/main" id="{1E759974-C593-461E-210A-3986395895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7950" y="4638954"/>
            <a:ext cx="2958728" cy="2219046"/>
          </a:xfrm>
          <a:prstGeom prst="rect">
            <a:avLst/>
          </a:prstGeom>
        </p:spPr>
      </p:pic>
      <p:pic>
        <p:nvPicPr>
          <p:cNvPr id="4" name="Picture 3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0E041601-B738-8072-CC38-9D2C5A6D7700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29533"/>
            <a:ext cx="2083806" cy="892016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  <a:reflection stA="4000" endPos="65000" dist="508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7107114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DCD9E2F-4ACC-A922-1CE6-7059C2B7A3DF}"/>
              </a:ext>
            </a:extLst>
          </p:cNvPr>
          <p:cNvSpPr txBox="1"/>
          <p:nvPr/>
        </p:nvSpPr>
        <p:spPr>
          <a:xfrm>
            <a:off x="724618" y="396816"/>
            <a:ext cx="79621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Long Yagi antennas with many directors </a:t>
            </a:r>
            <a:endParaRPr lang="en-US" sz="2400" b="1" dirty="0">
              <a:solidFill>
                <a:srgbClr val="FF0000"/>
              </a:solidFill>
              <a:effectLst>
                <a:outerShdw blurRad="63500" dist="38100" dir="2700000" algn="tl">
                  <a:schemeClr val="tx1">
                    <a:alpha val="78000"/>
                  </a:schemeClr>
                </a:outerShdw>
              </a:effectLst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D547E7C-C1E1-9FFF-73AD-E1E5922B981D}"/>
              </a:ext>
            </a:extLst>
          </p:cNvPr>
          <p:cNvSpPr txBox="1"/>
          <p:nvPr/>
        </p:nvSpPr>
        <p:spPr>
          <a:xfrm>
            <a:off x="724618" y="1000663"/>
            <a:ext cx="61624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Nano-wire rods can also be used for good absorption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E1ECCB8-AE29-E013-D7B6-0338726B57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82" y="1483570"/>
            <a:ext cx="3592489" cy="239499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886BA85-05BC-088B-EB33-2A845636086C}"/>
              </a:ext>
            </a:extLst>
          </p:cNvPr>
          <p:cNvSpPr txBox="1"/>
          <p:nvPr/>
        </p:nvSpPr>
        <p:spPr>
          <a:xfrm>
            <a:off x="4624902" y="4094633"/>
            <a:ext cx="43013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Butterfly </a:t>
            </a:r>
            <a:r>
              <a:rPr lang="en-US" sz="2000" dirty="0">
                <a:sym typeface="Wingdings" panose="05000000000000000000" pitchFamily="2" charset="2"/>
              </a:rPr>
              <a:t> increased Band width</a:t>
            </a:r>
            <a:endParaRPr lang="en-US" sz="20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5B01CB9-B3C4-15BF-C0BB-D8CE6CDAB6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49" y="6467535"/>
            <a:ext cx="3086100" cy="365125"/>
          </a:xfrm>
        </p:spPr>
        <p:txBody>
          <a:bodyPr/>
          <a:lstStyle/>
          <a:p>
            <a:r>
              <a:rPr lang="en-US" dirty="0"/>
              <a:t>Csernai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AFFE9E-5F62-C06C-B660-40C74E32A7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152B5-655A-4903-97AF-B33B98D802EE}" type="slidenum">
              <a:rPr lang="en-US" smtClean="0"/>
              <a:t>17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A404CB8-8073-6716-56F3-509CFE6C3805}"/>
              </a:ext>
            </a:extLst>
          </p:cNvPr>
          <p:cNvSpPr txBox="1"/>
          <p:nvPr/>
        </p:nvSpPr>
        <p:spPr>
          <a:xfrm>
            <a:off x="4624901" y="1690953"/>
            <a:ext cx="406189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Length  ≈ 10 </a:t>
            </a:r>
            <a:r>
              <a:rPr lang="el-GR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λ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= 5-6 </a:t>
            </a:r>
            <a:r>
              <a:rPr lang="el-GR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b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Transverse size</a:t>
            </a:r>
            <a:r>
              <a:rPr lang="en-US" sz="2000" dirty="0"/>
              <a:t>  </a:t>
            </a:r>
            <a:br>
              <a:rPr lang="en-US" sz="2000" dirty="0"/>
            </a:br>
            <a:r>
              <a:rPr lang="en-US" sz="2000" dirty="0"/>
              <a:t>             ≈  0.4-0.5 </a:t>
            </a:r>
            <a:r>
              <a:rPr lang="el-GR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λ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= 0.01 </a:t>
            </a:r>
            <a:r>
              <a:rPr lang="el-GR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b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000" dirty="0"/>
          </a:p>
        </p:txBody>
      </p:sp>
      <p:pic>
        <p:nvPicPr>
          <p:cNvPr id="13" name="Picture 12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168CDF99-800E-A852-3A3C-16FD6BFBF1C8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29533"/>
            <a:ext cx="2083806" cy="892016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  <a:reflection stA="4000" endPos="65000" dist="50800" dir="5400000" sy="-100000" algn="bl" rotWithShape="0"/>
          </a:effectLst>
        </p:spPr>
      </p:pic>
      <p:pic>
        <p:nvPicPr>
          <p:cNvPr id="12" name="Picture 11" descr="A long shot of a tv antenna&#10;&#10;Description automatically generated">
            <a:extLst>
              <a:ext uri="{FF2B5EF4-FFF2-40B4-BE49-F238E27FC236}">
                <a16:creationId xmlns:a16="http://schemas.microsoft.com/office/drawing/2014/main" id="{3E328122-5008-FBE5-E7B1-1FE114C3BF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618" y="4024753"/>
            <a:ext cx="3623337" cy="2391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1848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large antenna on a pole&#10;&#10;Description automatically generated">
            <a:extLst>
              <a:ext uri="{FF2B5EF4-FFF2-40B4-BE49-F238E27FC236}">
                <a16:creationId xmlns:a16="http://schemas.microsoft.com/office/drawing/2014/main" id="{25A6BDB1-5408-C804-59F2-5194AD76C0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160541"/>
            <a:ext cx="4131812" cy="3476625"/>
          </a:xfrm>
          <a:prstGeom prst="rect">
            <a:avLst/>
          </a:prstGeom>
        </p:spPr>
      </p:pic>
      <p:pic>
        <p:nvPicPr>
          <p:cNvPr id="5" name="Picture 4" descr="A antenna on top of a roof&#10;&#10;Description automatically generated">
            <a:extLst>
              <a:ext uri="{FF2B5EF4-FFF2-40B4-BE49-F238E27FC236}">
                <a16:creationId xmlns:a16="http://schemas.microsoft.com/office/drawing/2014/main" id="{A3594251-A3E8-130D-5183-8C46DB9B5D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604" y="1160541"/>
            <a:ext cx="3810000" cy="347662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B1EBD63-3C03-8B5F-38E1-3796F9E89EE3}"/>
              </a:ext>
            </a:extLst>
          </p:cNvPr>
          <p:cNvSpPr txBox="1"/>
          <p:nvPr/>
        </p:nvSpPr>
        <p:spPr>
          <a:xfrm>
            <a:off x="1431983" y="387569"/>
            <a:ext cx="72375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Stacked Yagi antennas  ~   Nanowire arrays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649E8F1-77FD-8BC5-CE16-CEE2B1210642}"/>
              </a:ext>
            </a:extLst>
          </p:cNvPr>
          <p:cNvSpPr txBox="1"/>
          <p:nvPr/>
        </p:nvSpPr>
        <p:spPr>
          <a:xfrm>
            <a:off x="3124901" y="4814266"/>
            <a:ext cx="51046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/>
              <a:t>We do not need “FEED Line”,   </a:t>
            </a:r>
          </a:p>
          <a:p>
            <a:pPr marL="285750" indent="-285750">
              <a:buFontTx/>
              <a:buChar char="-"/>
            </a:pPr>
            <a:r>
              <a:rPr lang="en-US" dirty="0"/>
              <a:t>We want to </a:t>
            </a:r>
            <a:r>
              <a:rPr lang="en-US" b="1" dirty="0">
                <a:solidFill>
                  <a:srgbClr val="FF0000"/>
                </a:solidFill>
              </a:rPr>
              <a:t>accelerate protons or deuterons,</a:t>
            </a:r>
          </a:p>
          <a:p>
            <a:pPr marL="285750" indent="-285750">
              <a:buFontTx/>
              <a:buChar char="-"/>
            </a:pPr>
            <a:r>
              <a:rPr lang="en-US" dirty="0"/>
              <a:t>In the direction of the dipoles</a:t>
            </a:r>
          </a:p>
          <a:p>
            <a:pPr marL="285750" indent="-285750">
              <a:buFontTx/>
              <a:buChar char="-"/>
            </a:pPr>
            <a:r>
              <a:rPr lang="en-US" dirty="0"/>
              <a:t>With two-sided laser irradiation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E23AE84-6433-1455-F658-E057A5DCFF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Csernai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A024F6-AB77-0EF5-F3F3-CE8B0F6138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152B5-655A-4903-97AF-B33B98D802EE}" type="slidenum">
              <a:rPr lang="en-US" smtClean="0"/>
              <a:t>18</a:t>
            </a:fld>
            <a:endParaRPr lang="en-US"/>
          </a:p>
        </p:txBody>
      </p:sp>
      <p:pic>
        <p:nvPicPr>
          <p:cNvPr id="8" name="Picture 7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54A2682E-7A16-EDA3-5170-FEBFE1532F80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29533"/>
            <a:ext cx="2083806" cy="892016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  <a:reflection stA="4000" endPos="65000" dist="50800" dir="5400000" sy="-100000" algn="bl" rotWithShape="0"/>
          </a:effectLst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5D7932E2-BFE3-3F89-FFCB-56D049062382}"/>
              </a:ext>
            </a:extLst>
          </p:cNvPr>
          <p:cNvCxnSpPr>
            <a:cxnSpLocks/>
          </p:cNvCxnSpPr>
          <p:nvPr/>
        </p:nvCxnSpPr>
        <p:spPr>
          <a:xfrm flipH="1" flipV="1">
            <a:off x="370936" y="1837426"/>
            <a:ext cx="1820173" cy="569344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4EA3CD52-1B74-B414-C211-7102A072060C}"/>
              </a:ext>
            </a:extLst>
          </p:cNvPr>
          <p:cNvSpPr txBox="1"/>
          <p:nvPr/>
        </p:nvSpPr>
        <p:spPr>
          <a:xfrm>
            <a:off x="17253" y="1454018"/>
            <a:ext cx="3536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</a:p>
        </p:txBody>
      </p:sp>
    </p:spTree>
    <p:extLst>
      <p:ext uri="{BB962C8B-B14F-4D97-AF65-F5344CB8AC3E}">
        <p14:creationId xmlns:p14="http://schemas.microsoft.com/office/powerpoint/2010/main" val="19441158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57A6E4A-2818-C89F-339A-AE065AA739F6}"/>
              </a:ext>
            </a:extLst>
          </p:cNvPr>
          <p:cNvSpPr txBox="1"/>
          <p:nvPr/>
        </p:nvSpPr>
        <p:spPr>
          <a:xfrm>
            <a:off x="845389" y="672860"/>
            <a:ext cx="74963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Distance between Yagi-type antenna array columns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984D352-840C-5A97-60BB-DA05840A9B5C}"/>
              </a:ext>
            </a:extLst>
          </p:cNvPr>
          <p:cNvSpPr txBox="1"/>
          <p:nvPr/>
        </p:nvSpPr>
        <p:spPr>
          <a:xfrm>
            <a:off x="741872" y="1377436"/>
            <a:ext cx="75998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Director distance should be such that the protons/deuterons are reaching the next array  when that is in the phase, which accelerates it further.</a:t>
            </a:r>
          </a:p>
        </p:txBody>
      </p:sp>
      <p:pic>
        <p:nvPicPr>
          <p:cNvPr id="8" name="Picture 7" descr="A graph with a red line&#10;&#10;Description automatically generated">
            <a:extLst>
              <a:ext uri="{FF2B5EF4-FFF2-40B4-BE49-F238E27FC236}">
                <a16:creationId xmlns:a16="http://schemas.microsoft.com/office/drawing/2014/main" id="{15009E07-EC57-F568-A977-CCE894D645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0147" y="2023767"/>
            <a:ext cx="6223320" cy="4597636"/>
          </a:xfrm>
          <a:prstGeom prst="rect">
            <a:avLst/>
          </a:prstGeom>
        </p:spPr>
      </p:pic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CC5C5710-B9EB-E6C0-C45E-8937198DB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Csernai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62478A7-CFE8-1C7D-3597-5DA1902EA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152B5-655A-4903-97AF-B33B98D802EE}" type="slidenum">
              <a:rPr lang="en-US" smtClean="0"/>
              <a:t>19</a:t>
            </a:fld>
            <a:endParaRPr lang="en-US"/>
          </a:p>
        </p:txBody>
      </p:sp>
      <p:pic>
        <p:nvPicPr>
          <p:cNvPr id="11" name="Picture 10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DC34DAA5-8C9E-CB87-BB69-E3E412AA322B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29533"/>
            <a:ext cx="2083806" cy="892016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  <a:reflection stA="4000" endPos="65000" dist="508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5883406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1EC758B-4BE0-CE07-9D8F-433C0D0A4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78FE8-EE0E-4AB8-ABB8-240F4ABA3969}" type="slidenum">
              <a:rPr lang="en-US" smtClean="0"/>
              <a:t>2</a:t>
            </a:fld>
            <a:endParaRPr lang="en-US"/>
          </a:p>
        </p:txBody>
      </p:sp>
      <p:pic>
        <p:nvPicPr>
          <p:cNvPr id="3" name="Picture 2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2ED82998-5938-3DD5-066C-867E1EA7F50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29533"/>
            <a:ext cx="2083806" cy="892016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  <a:reflection stA="4000" endPos="65000" dist="50800" dir="5400000" sy="-100000" algn="bl" rotWithShape="0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947B874-68F9-19B9-69EF-DF93AF01018B}"/>
              </a:ext>
            </a:extLst>
          </p:cNvPr>
          <p:cNvSpPr txBox="1"/>
          <p:nvPr/>
        </p:nvSpPr>
        <p:spPr>
          <a:xfrm>
            <a:off x="5501640" y="6161252"/>
            <a:ext cx="35730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2000" dirty="0">
                <a:solidFill>
                  <a:srgbClr val="0070C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Csernai László</a:t>
            </a:r>
            <a:br>
              <a:rPr lang="hu-HU" sz="2000" dirty="0">
                <a:solidFill>
                  <a:srgbClr val="0070C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</a:br>
            <a:r>
              <a:rPr lang="hu-HU" sz="2000" dirty="0">
                <a:solidFill>
                  <a:srgbClr val="0070C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University of Bergen</a:t>
            </a:r>
            <a:r>
              <a:rPr lang="en-US" sz="2000" dirty="0">
                <a:solidFill>
                  <a:srgbClr val="0070C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, </a:t>
            </a:r>
            <a:r>
              <a:rPr lang="hu-HU" sz="2000" dirty="0" err="1">
                <a:solidFill>
                  <a:srgbClr val="0070C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Norway</a:t>
            </a:r>
            <a:endParaRPr lang="en-US" sz="2000" dirty="0">
              <a:solidFill>
                <a:srgbClr val="0070C0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10" name="Picture 9" descr="A close-up of a logo&#10;&#10;Description automatically generated">
            <a:extLst>
              <a:ext uri="{FF2B5EF4-FFF2-40B4-BE49-F238E27FC236}">
                <a16:creationId xmlns:a16="http://schemas.microsoft.com/office/drawing/2014/main" id="{AA5BCD20-A9F5-7858-FCA0-278A783FC5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247" y="2701645"/>
            <a:ext cx="3920581" cy="1023932"/>
          </a:xfrm>
          <a:prstGeom prst="rect">
            <a:avLst/>
          </a:prstGeom>
        </p:spPr>
      </p:pic>
      <p:pic>
        <p:nvPicPr>
          <p:cNvPr id="14" name="Picture 13" descr="A logo with a bridge and a sun&#10;&#10;Description automatically generated with medium confidence">
            <a:extLst>
              <a:ext uri="{FF2B5EF4-FFF2-40B4-BE49-F238E27FC236}">
                <a16:creationId xmlns:a16="http://schemas.microsoft.com/office/drawing/2014/main" id="{E289A399-6364-4725-42D7-B3ED6D98F7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069" y="4525258"/>
            <a:ext cx="1756362" cy="905210"/>
          </a:xfrm>
          <a:prstGeom prst="rect">
            <a:avLst/>
          </a:prstGeom>
        </p:spPr>
      </p:pic>
      <p:pic>
        <p:nvPicPr>
          <p:cNvPr id="20" name="Picture 19" descr="A person with a beard and red text&#10;&#10;Description automatically generated">
            <a:extLst>
              <a:ext uri="{FF2B5EF4-FFF2-40B4-BE49-F238E27FC236}">
                <a16:creationId xmlns:a16="http://schemas.microsoft.com/office/drawing/2014/main" id="{AEC79725-5274-E715-AB5C-A88B101A31E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3500" y="284128"/>
            <a:ext cx="2951397" cy="1399029"/>
          </a:xfrm>
          <a:prstGeom prst="rect">
            <a:avLst/>
          </a:prstGeom>
        </p:spPr>
      </p:pic>
      <p:pic>
        <p:nvPicPr>
          <p:cNvPr id="22" name="Picture 21" descr="A black and white logo with an owl&#10;&#10;Description automatically generated">
            <a:extLst>
              <a:ext uri="{FF2B5EF4-FFF2-40B4-BE49-F238E27FC236}">
                <a16:creationId xmlns:a16="http://schemas.microsoft.com/office/drawing/2014/main" id="{C01181F8-2876-3403-7CF1-15232FB0C95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280" y="349293"/>
            <a:ext cx="1532905" cy="1407769"/>
          </a:xfrm>
          <a:prstGeom prst="rect">
            <a:avLst/>
          </a:prstGeom>
        </p:spPr>
      </p:pic>
      <p:pic>
        <p:nvPicPr>
          <p:cNvPr id="26" name="Picture 25" descr="A red and green shield with a gold crown&#10;&#10;Description automatically generated">
            <a:extLst>
              <a:ext uri="{FF2B5EF4-FFF2-40B4-BE49-F238E27FC236}">
                <a16:creationId xmlns:a16="http://schemas.microsoft.com/office/drawing/2014/main" id="{0AF2B791-2C5F-D85F-5C87-FE6AD3B3C46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1719" y="2686932"/>
            <a:ext cx="1885950" cy="2152650"/>
          </a:xfrm>
          <a:prstGeom prst="rect">
            <a:avLst/>
          </a:prstGeom>
        </p:spPr>
      </p:pic>
      <p:pic>
        <p:nvPicPr>
          <p:cNvPr id="28" name="Picture 27" descr="A logo with a cross and a robe&#10;&#10;Description automatically generated">
            <a:extLst>
              <a:ext uri="{FF2B5EF4-FFF2-40B4-BE49-F238E27FC236}">
                <a16:creationId xmlns:a16="http://schemas.microsoft.com/office/drawing/2014/main" id="{B22E8F8D-B72D-F15C-A242-42D54A6E9DE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491" y="3763257"/>
            <a:ext cx="1443894" cy="1214606"/>
          </a:xfrm>
          <a:prstGeom prst="rect">
            <a:avLst/>
          </a:prstGeom>
        </p:spPr>
      </p:pic>
      <p:pic>
        <p:nvPicPr>
          <p:cNvPr id="30" name="Picture 29" descr="A black and white logo">
            <a:extLst>
              <a:ext uri="{FF2B5EF4-FFF2-40B4-BE49-F238E27FC236}">
                <a16:creationId xmlns:a16="http://schemas.microsoft.com/office/drawing/2014/main" id="{D3AB543C-8ED7-5B87-EA2D-97725042A0F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3187" y="3771274"/>
            <a:ext cx="1478040" cy="599286"/>
          </a:xfrm>
          <a:prstGeom prst="rect">
            <a:avLst/>
          </a:prstGeom>
        </p:spPr>
      </p:pic>
      <p:pic>
        <p:nvPicPr>
          <p:cNvPr id="32" name="Picture 31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9BFD0CFE-A607-109F-1105-34D5A917758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1476" y="2888544"/>
            <a:ext cx="1478039" cy="630418"/>
          </a:xfrm>
          <a:prstGeom prst="rect">
            <a:avLst/>
          </a:prstGeom>
        </p:spPr>
      </p:pic>
      <p:pic>
        <p:nvPicPr>
          <p:cNvPr id="34" name="Picture 33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15B22A23-AB9C-9545-DC00-E9A2CBCDB09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8757" y="5299073"/>
            <a:ext cx="1092123" cy="1119427"/>
          </a:xfrm>
          <a:prstGeom prst="rect">
            <a:avLst/>
          </a:prstGeom>
        </p:spPr>
      </p:pic>
      <p:pic>
        <p:nvPicPr>
          <p:cNvPr id="12" name="Picture 11" descr="A black and white logo&#10;&#10;Description automatically generated">
            <a:extLst>
              <a:ext uri="{FF2B5EF4-FFF2-40B4-BE49-F238E27FC236}">
                <a16:creationId xmlns:a16="http://schemas.microsoft.com/office/drawing/2014/main" id="{89217FEC-6231-0D9C-C8EC-BF4AA1254D9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3120" y="1210770"/>
            <a:ext cx="1478039" cy="1476162"/>
          </a:xfrm>
          <a:prstGeom prst="rect">
            <a:avLst/>
          </a:prstGeom>
        </p:spPr>
      </p:pic>
      <p:pic>
        <p:nvPicPr>
          <p:cNvPr id="13" name="Picture 12" descr="A person holding a shield and a bird&#10;&#10;Description automatically generated">
            <a:extLst>
              <a:ext uri="{FF2B5EF4-FFF2-40B4-BE49-F238E27FC236}">
                <a16:creationId xmlns:a16="http://schemas.microsoft.com/office/drawing/2014/main" id="{E7343454-CB88-729F-CDA3-140A8061370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5004" y="4370560"/>
            <a:ext cx="1133982" cy="1465258"/>
          </a:xfrm>
          <a:prstGeom prst="rect">
            <a:avLst/>
          </a:prstGeom>
        </p:spPr>
      </p:pic>
      <p:pic>
        <p:nvPicPr>
          <p:cNvPr id="16" name="Picture 15" descr="A logo of a company&#10;&#10;Description automatically generated">
            <a:extLst>
              <a:ext uri="{FF2B5EF4-FFF2-40B4-BE49-F238E27FC236}">
                <a16:creationId xmlns:a16="http://schemas.microsoft.com/office/drawing/2014/main" id="{6F2AF821-45A3-6D86-0CE1-D8EDAA7AB11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6196" y="4708184"/>
            <a:ext cx="1364920" cy="1181779"/>
          </a:xfrm>
          <a:prstGeom prst="rect">
            <a:avLst/>
          </a:prstGeom>
        </p:spPr>
      </p:pic>
      <p:pic>
        <p:nvPicPr>
          <p:cNvPr id="11" name="Picture 10" descr="A black and white logo&#10;&#10;Description automatically generated">
            <a:extLst>
              <a:ext uri="{FF2B5EF4-FFF2-40B4-BE49-F238E27FC236}">
                <a16:creationId xmlns:a16="http://schemas.microsoft.com/office/drawing/2014/main" id="{E86022CD-25D5-2800-2C65-8F6CB3E7B194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6706" y="5374044"/>
            <a:ext cx="1266170" cy="126617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6621A9-7C58-A150-03B5-E1DA2B70E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Csernai</a:t>
            </a:r>
          </a:p>
        </p:txBody>
      </p:sp>
      <p:pic>
        <p:nvPicPr>
          <p:cNvPr id="7" name="Picture 6" descr="A red and black logo&#10;&#10;Description automatically generated">
            <a:extLst>
              <a:ext uri="{FF2B5EF4-FFF2-40B4-BE49-F238E27FC236}">
                <a16:creationId xmlns:a16="http://schemas.microsoft.com/office/drawing/2014/main" id="{816E957C-84C1-E8DB-AB39-A0F87B4B7F3D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402" y="1901964"/>
            <a:ext cx="2576285" cy="569345"/>
          </a:xfrm>
          <a:prstGeom prst="rect">
            <a:avLst/>
          </a:prstGeom>
        </p:spPr>
      </p:pic>
      <p:pic>
        <p:nvPicPr>
          <p:cNvPr id="8" name="Picture 7" descr="A red and white circle with a green hexagon and white text&#10;&#10;Description automatically generated">
            <a:extLst>
              <a:ext uri="{FF2B5EF4-FFF2-40B4-BE49-F238E27FC236}">
                <a16:creationId xmlns:a16="http://schemas.microsoft.com/office/drawing/2014/main" id="{47621947-52B9-E84B-A7F6-5F2AE010C111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0737" y="1741980"/>
            <a:ext cx="1468531" cy="1417795"/>
          </a:xfrm>
          <a:prstGeom prst="rect">
            <a:avLst/>
          </a:prstGeom>
        </p:spPr>
      </p:pic>
      <p:pic>
        <p:nvPicPr>
          <p:cNvPr id="9" name="Picture 8" descr="A logo for a company&#10;&#10;Description automatically generated">
            <a:extLst>
              <a:ext uri="{FF2B5EF4-FFF2-40B4-BE49-F238E27FC236}">
                <a16:creationId xmlns:a16="http://schemas.microsoft.com/office/drawing/2014/main" id="{EAF52973-732E-9C3E-8E82-F5C84E82E999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6196" y="100744"/>
            <a:ext cx="1146329" cy="968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6537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DBB4655-CAD6-F2BE-3886-08E05D0B95D0}"/>
              </a:ext>
            </a:extLst>
          </p:cNvPr>
          <p:cNvSpPr txBox="1"/>
          <p:nvPr/>
        </p:nvSpPr>
        <p:spPr>
          <a:xfrm>
            <a:off x="7116792" y="1285336"/>
            <a:ext cx="20272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Industrial setup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404B7A-E62D-FC44-448F-DDE5DE9121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Csernai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779E8E-302B-EF52-FF96-59BF304AC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152B5-655A-4903-97AF-B33B98D802EE}" type="slidenum">
              <a:rPr lang="en-US" smtClean="0"/>
              <a:t>20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7441678-7086-0ED2-4FAB-DF26C7B4FA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7821355" cy="6409426"/>
          </a:xfrm>
          <a:prstGeom prst="rect">
            <a:avLst/>
          </a:prstGeom>
        </p:spPr>
      </p:pic>
      <p:pic>
        <p:nvPicPr>
          <p:cNvPr id="7" name="Picture 6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90034124-A718-1F11-3DBD-B6A1158B641E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40837"/>
            <a:ext cx="2057400" cy="880712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  <a:reflection stA="4000" endPos="65000" dist="508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1368200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F8DF0406-E420-B19C-AECD-B574324093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451"/>
            <a:ext cx="5332594" cy="3481480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924483F-4B37-260F-2B0C-38A8063A3C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Csernai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3C29995-7B47-EF77-E0A9-2F336CAB63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A2E152B5-655A-4903-97AF-B33B98D802EE}" type="slidenum">
              <a:rPr lang="en-US" smtClean="0"/>
              <a:pPr>
                <a:spcAft>
                  <a:spcPts val="600"/>
                </a:spcAft>
              </a:pPr>
              <a:t>21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9361CC8-5BC0-9FA8-EEBB-8F04F0A6E078}"/>
              </a:ext>
            </a:extLst>
          </p:cNvPr>
          <p:cNvSpPr txBox="1"/>
          <p:nvPr/>
        </p:nvSpPr>
        <p:spPr>
          <a:xfrm>
            <a:off x="5394281" y="224972"/>
            <a:ext cx="36916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000" b="1" dirty="0">
                <a:solidFill>
                  <a:srgbClr val="FF0000"/>
                </a:solidFill>
              </a:rPr>
              <a:t> acceleration in one direction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56A2D7F-A669-5152-EC35-5CCAAA8CF3B2}"/>
              </a:ext>
            </a:extLst>
          </p:cNvPr>
          <p:cNvSpPr txBox="1"/>
          <p:nvPr/>
        </p:nvSpPr>
        <p:spPr>
          <a:xfrm>
            <a:off x="5483180" y="899886"/>
            <a:ext cx="357192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Expectation: protons can leave the asymmetric nano-rod antenna  more at the sharp edge (like in case of lightening rods).</a:t>
            </a:r>
          </a:p>
          <a:p>
            <a:endParaRPr lang="en-US" dirty="0"/>
          </a:p>
          <a:p>
            <a:r>
              <a:rPr lang="en-US" dirty="0"/>
              <a:t>This is similar to directed laser beam radiation  where at one end of the resonating  lasing body there is a half reflecting mirror, while at the other end there isa fully reflecting one.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B361217-511B-F2EC-0B6D-4759DFCCE6CB}"/>
              </a:ext>
            </a:extLst>
          </p:cNvPr>
          <p:cNvSpPr txBox="1"/>
          <p:nvPr/>
        </p:nvSpPr>
        <p:spPr>
          <a:xfrm>
            <a:off x="689429" y="4455886"/>
            <a:ext cx="79030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prime resonance of the asymmetric nanorod antenna is sharp, well separated from the much weaker higher harmonics.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This feature enables us to generate correlated and aligned, </a:t>
            </a:r>
            <a:r>
              <a:rPr lang="en-US" b="1" i="1" dirty="0">
                <a:solidFill>
                  <a:srgbClr val="FF0000"/>
                </a:solidFill>
              </a:rPr>
              <a:t>non-thermal </a:t>
            </a:r>
            <a:r>
              <a:rPr lang="en-US" dirty="0"/>
              <a:t>proton beams!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Thus, in all steps of ignition process we can avoid losses arising  from thermalization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4063C2A-9F3B-0897-401D-B0D9C0841A08}"/>
              </a:ext>
            </a:extLst>
          </p:cNvPr>
          <p:cNvSpPr txBox="1"/>
          <p:nvPr/>
        </p:nvSpPr>
        <p:spPr>
          <a:xfrm>
            <a:off x="442686" y="3853543"/>
            <a:ext cx="44742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[J. </a:t>
            </a:r>
            <a:r>
              <a:rPr lang="en-US" dirty="0" err="1">
                <a:solidFill>
                  <a:srgbClr val="00B050"/>
                </a:solidFill>
              </a:rPr>
              <a:t>Budai</a:t>
            </a:r>
            <a:r>
              <a:rPr lang="en-US" dirty="0">
                <a:solidFill>
                  <a:srgbClr val="00B050"/>
                </a:solidFill>
              </a:rPr>
              <a:t>, Zs. M</a:t>
            </a:r>
            <a:r>
              <a:rPr lang="hu-HU" dirty="0">
                <a:solidFill>
                  <a:srgbClr val="00B050"/>
                </a:solidFill>
              </a:rPr>
              <a:t>á</a:t>
            </a:r>
            <a:r>
              <a:rPr lang="en-US" dirty="0" err="1">
                <a:solidFill>
                  <a:srgbClr val="00B050"/>
                </a:solidFill>
              </a:rPr>
              <a:t>rton</a:t>
            </a:r>
            <a:r>
              <a:rPr lang="en-US" dirty="0">
                <a:solidFill>
                  <a:srgbClr val="00B050"/>
                </a:solidFill>
              </a:rPr>
              <a:t>,  M. Csete et al., 2024] </a:t>
            </a:r>
          </a:p>
        </p:txBody>
      </p:sp>
      <p:pic>
        <p:nvPicPr>
          <p:cNvPr id="9" name="Picture 8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68BA29CB-5C3C-9942-0895-7A71FC6DE4D7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40837"/>
            <a:ext cx="2057400" cy="880712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  <a:reflection stA="4000" endPos="65000" dist="50800" dir="5400000" sy="-100000" algn="bl" rotWithShape="0"/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7E237C3-8074-F764-8E30-0A4B8730AD01}"/>
              </a:ext>
            </a:extLst>
          </p:cNvPr>
          <p:cNvSpPr txBox="1"/>
          <p:nvPr/>
        </p:nvSpPr>
        <p:spPr>
          <a:xfrm>
            <a:off x="292100" y="625082"/>
            <a:ext cx="147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w/ sharp tip</a:t>
            </a:r>
          </a:p>
        </p:txBody>
      </p:sp>
    </p:spTree>
    <p:extLst>
      <p:ext uri="{BB962C8B-B14F-4D97-AF65-F5344CB8AC3E}">
        <p14:creationId xmlns:p14="http://schemas.microsoft.com/office/powerpoint/2010/main" val="29626046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E7BDC1C-8D09-C97F-665D-F44EE701C8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Csernai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8F9E3B3-1C12-11B9-DC19-EAABB4C3A0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152B5-655A-4903-97AF-B33B98D802EE}" type="slidenum">
              <a:rPr lang="en-US" smtClean="0"/>
              <a:t>22</a:t>
            </a:fld>
            <a:endParaRPr lang="en-US"/>
          </a:p>
        </p:txBody>
      </p:sp>
      <p:pic>
        <p:nvPicPr>
          <p:cNvPr id="5" name="Picture 4" descr="A graph of a pulse&#10;&#10;Description automatically generated with medium confidence">
            <a:extLst>
              <a:ext uri="{FF2B5EF4-FFF2-40B4-BE49-F238E27FC236}">
                <a16:creationId xmlns:a16="http://schemas.microsoft.com/office/drawing/2014/main" id="{B62B21AA-DA8E-C9A2-6C24-6A299378AD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034" y="574097"/>
            <a:ext cx="8090316" cy="452143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CEC3231-1095-21EC-3B3F-0A8114587745}"/>
              </a:ext>
            </a:extLst>
          </p:cNvPr>
          <p:cNvSpPr txBox="1"/>
          <p:nvPr/>
        </p:nvSpPr>
        <p:spPr>
          <a:xfrm>
            <a:off x="628851" y="5283200"/>
            <a:ext cx="768268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Resonance response  bandwidth  depends on the  length of irradiation pulse</a:t>
            </a:r>
          </a:p>
          <a:p>
            <a:r>
              <a:rPr lang="en-US" dirty="0"/>
              <a:t>[M. Csete, A. Szenes, et al. 2024]</a:t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0E7606E8-C99B-C5CB-0A25-45BD612F7FD6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40837"/>
            <a:ext cx="2057400" cy="880712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  <a:reflection stA="4000" endPos="65000" dist="508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1848013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95C0405-06F7-88E6-E501-E8D45C4560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1172936" cy="365125"/>
          </a:xfrm>
        </p:spPr>
        <p:txBody>
          <a:bodyPr/>
          <a:lstStyle/>
          <a:p>
            <a:r>
              <a:rPr lang="en-US" dirty="0"/>
              <a:t>Csernai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7221562-C459-E0B0-89B8-7E00B549AA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152B5-655A-4903-97AF-B33B98D802EE}" type="slidenum">
              <a:rPr lang="en-US" smtClean="0"/>
              <a:t>23</a:t>
            </a:fld>
            <a:endParaRPr lang="en-US" dirty="0"/>
          </a:p>
        </p:txBody>
      </p:sp>
      <p:pic>
        <p:nvPicPr>
          <p:cNvPr id="6" name="Picture 5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CCD414CF-4595-5268-F448-4D10A5F33C9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40837"/>
            <a:ext cx="2057400" cy="880712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  <a:reflection stA="4000" endPos="65000" dist="50800" dir="5400000" sy="-100000" algn="bl" rotWithShape="0"/>
          </a:effectLst>
        </p:spPr>
      </p:pic>
      <p:pic>
        <p:nvPicPr>
          <p:cNvPr id="5" name="Picture 4" descr="A diagram of components of a component">
            <a:extLst>
              <a:ext uri="{FF2B5EF4-FFF2-40B4-BE49-F238E27FC236}">
                <a16:creationId xmlns:a16="http://schemas.microsoft.com/office/drawing/2014/main" id="{F736A415-9A85-D83D-05C7-7B701FCE24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921" y="932214"/>
            <a:ext cx="5871029" cy="544897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FED47E3-BE48-3B35-B0DD-E5A3DFA8D943}"/>
              </a:ext>
            </a:extLst>
          </p:cNvPr>
          <p:cNvSpPr txBox="1"/>
          <p:nvPr/>
        </p:nvSpPr>
        <p:spPr>
          <a:xfrm>
            <a:off x="703943" y="166914"/>
            <a:ext cx="75837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effectLst>
                  <a:outerShdw blurRad="63500" dist="63500" dir="2700000" algn="tl">
                    <a:srgbClr val="000000">
                      <a:alpha val="43137"/>
                    </a:srgbClr>
                  </a:outerShdw>
                </a:effectLst>
              </a:rPr>
              <a:t>EM Fields around nano-antenna with sharp tip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520E0DF-4EB1-3EBB-E4A6-B0A0596E1E0B}"/>
              </a:ext>
            </a:extLst>
          </p:cNvPr>
          <p:cNvSpPr txBox="1"/>
          <p:nvPr/>
        </p:nvSpPr>
        <p:spPr>
          <a:xfrm>
            <a:off x="6669314" y="983014"/>
            <a:ext cx="226785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Electric field (E) at</a:t>
            </a:r>
            <a:br>
              <a:rPr lang="en-US" dirty="0"/>
            </a:br>
            <a:r>
              <a:rPr lang="en-US" dirty="0"/>
              <a:t>sharp tip is extreme high  (COMSOL) </a:t>
            </a:r>
            <a:br>
              <a:rPr lang="en-US" dirty="0"/>
            </a:br>
            <a:r>
              <a:rPr lang="en-US" dirty="0">
                <a:solidFill>
                  <a:srgbClr val="009900"/>
                </a:solidFill>
              </a:rPr>
              <a:t>[</a:t>
            </a:r>
            <a:r>
              <a:rPr lang="en-US" dirty="0" err="1">
                <a:solidFill>
                  <a:srgbClr val="009900"/>
                </a:solidFill>
              </a:rPr>
              <a:t>A.Szenes</a:t>
            </a:r>
            <a:r>
              <a:rPr lang="en-US" dirty="0">
                <a:solidFill>
                  <a:srgbClr val="009900"/>
                </a:solidFill>
              </a:rPr>
              <a:t>, </a:t>
            </a:r>
            <a:r>
              <a:rPr lang="en-US" dirty="0" err="1">
                <a:solidFill>
                  <a:srgbClr val="009900"/>
                </a:solidFill>
              </a:rPr>
              <a:t>M.Csete</a:t>
            </a:r>
            <a:r>
              <a:rPr lang="en-US" dirty="0">
                <a:solidFill>
                  <a:srgbClr val="009900"/>
                </a:solidFill>
              </a:rPr>
              <a:t> et al.]   </a:t>
            </a:r>
            <a:r>
              <a:rPr lang="en-US" dirty="0">
                <a:solidFill>
                  <a:srgbClr val="FF0000"/>
                </a:solidFill>
                <a:sym typeface="Wingdings" panose="05000000000000000000" pitchFamily="2" charset="2"/>
              </a:rPr>
              <a:t></a:t>
            </a:r>
            <a:br>
              <a:rPr lang="en-US" dirty="0">
                <a:sym typeface="Wingdings" panose="05000000000000000000" pitchFamily="2" charset="2"/>
              </a:rPr>
            </a:br>
            <a:br>
              <a:rPr lang="en-US" dirty="0">
                <a:sym typeface="Wingdings" panose="05000000000000000000" pitchFamily="2" charset="2"/>
              </a:rPr>
            </a:br>
            <a:r>
              <a:rPr lang="en-US" dirty="0">
                <a:sym typeface="Wingdings" panose="05000000000000000000" pitchFamily="2" charset="2"/>
              </a:rPr>
              <a:t>Large proton flux is </a:t>
            </a:r>
            <a:r>
              <a:rPr lang="en-US" b="1" dirty="0">
                <a:sym typeface="Wingdings" panose="05000000000000000000" pitchFamily="2" charset="2"/>
              </a:rPr>
              <a:t>expected</a:t>
            </a:r>
            <a:r>
              <a:rPr lang="en-US" dirty="0">
                <a:sym typeface="Wingdings" panose="05000000000000000000" pitchFamily="2" charset="2"/>
              </a:rPr>
              <a:t> in EPOCH</a:t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US" dirty="0">
                <a:sym typeface="Wingdings" panose="05000000000000000000" pitchFamily="2" charset="2"/>
              </a:rPr>
              <a:t>PIC kinetic model with sharply directed and near monochromatic  emission to one direction!  </a:t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US" dirty="0">
                <a:solidFill>
                  <a:srgbClr val="FF0000"/>
                </a:solidFill>
                <a:sym typeface="Wingdings" panose="05000000000000000000" pitchFamily="2" charset="2"/>
              </a:rPr>
              <a:t>Non-thermal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16AE26-08C5-9F6B-8EEC-9E189D715B91}"/>
              </a:ext>
            </a:extLst>
          </p:cNvPr>
          <p:cNvSpPr txBox="1"/>
          <p:nvPr/>
        </p:nvSpPr>
        <p:spPr>
          <a:xfrm>
            <a:off x="4572000" y="6308984"/>
            <a:ext cx="12298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latin typeface="Arial Narrow" panose="020B0606020202030204" pitchFamily="34" charset="0"/>
              </a:rPr>
              <a:t>Laser from</a:t>
            </a:r>
            <a:br>
              <a:rPr lang="en-US" sz="1600" b="1" dirty="0">
                <a:latin typeface="Arial Narrow" panose="020B0606020202030204" pitchFamily="34" charset="0"/>
              </a:rPr>
            </a:br>
            <a:r>
              <a:rPr lang="en-US" sz="1600" b="1" dirty="0">
                <a:latin typeface="Arial Narrow" panose="020B0606020202030204" pitchFamily="34" charset="0"/>
              </a:rPr>
              <a:t>top &amp; bottom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A20FBAC-229F-FEEB-0A66-72CF14A351D3}"/>
              </a:ext>
            </a:extLst>
          </p:cNvPr>
          <p:cNvSpPr txBox="1"/>
          <p:nvPr/>
        </p:nvSpPr>
        <p:spPr>
          <a:xfrm>
            <a:off x="165287" y="1698171"/>
            <a:ext cx="6319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latin typeface="Arial Narrow" panose="020B0606020202030204" pitchFamily="34" charset="0"/>
              </a:rPr>
              <a:t>Laser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EFCBFCA-701E-FC13-D2EF-742D7205A2D3}"/>
              </a:ext>
            </a:extLst>
          </p:cNvPr>
          <p:cNvSpPr txBox="1"/>
          <p:nvPr/>
        </p:nvSpPr>
        <p:spPr>
          <a:xfrm>
            <a:off x="165287" y="3722914"/>
            <a:ext cx="6319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latin typeface="Arial Narrow" panose="020B0606020202030204" pitchFamily="34" charset="0"/>
              </a:rPr>
              <a:t>Laser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47DB60B-57C8-3203-F14F-8E0D708D61C8}"/>
              </a:ext>
            </a:extLst>
          </p:cNvPr>
          <p:cNvSpPr txBox="1"/>
          <p:nvPr/>
        </p:nvSpPr>
        <p:spPr>
          <a:xfrm>
            <a:off x="140794" y="5500481"/>
            <a:ext cx="6319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latin typeface="Arial Narrow" panose="020B0606020202030204" pitchFamily="34" charset="0"/>
              </a:rPr>
              <a:t>Laser</a:t>
            </a:r>
          </a:p>
        </p:txBody>
      </p:sp>
    </p:spTree>
    <p:extLst>
      <p:ext uri="{BB962C8B-B14F-4D97-AF65-F5344CB8AC3E}">
        <p14:creationId xmlns:p14="http://schemas.microsoft.com/office/powerpoint/2010/main" val="19894460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70E35B4-34C6-377D-FEFA-2664182686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Csernai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CED620B-1DC9-36D5-A573-BBAE53064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152B5-655A-4903-97AF-B33B98D802EE}" type="slidenum">
              <a:rPr lang="en-US" smtClean="0"/>
              <a:t>24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0FBCA01-340C-07F1-3767-6C26AAC507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288" y="626913"/>
            <a:ext cx="8363564" cy="4633427"/>
          </a:xfrm>
          <a:prstGeom prst="rect">
            <a:avLst/>
          </a:prstGeom>
        </p:spPr>
      </p:pic>
      <p:pic>
        <p:nvPicPr>
          <p:cNvPr id="6" name="Picture 5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1D9B8AAD-61A5-9465-DA82-AC48ECFBF315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29533"/>
            <a:ext cx="2083806" cy="892016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  <a:reflection stA="4000" endPos="65000" dist="50800" dir="5400000" sy="-100000" algn="bl" rotWithShape="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18CCCF2-1B5E-2F5D-9BA5-F1CC6944D87F}"/>
              </a:ext>
            </a:extLst>
          </p:cNvPr>
          <p:cNvSpPr txBox="1"/>
          <p:nvPr/>
        </p:nvSpPr>
        <p:spPr>
          <a:xfrm>
            <a:off x="2147977" y="5167743"/>
            <a:ext cx="63673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Laser beam from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±</a:t>
            </a:r>
            <a:r>
              <a:rPr lang="en-US" sz="2400" dirty="0"/>
              <a:t> 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 </a:t>
            </a:r>
            <a:r>
              <a:rPr lang="en-US" sz="2400" dirty="0"/>
              <a:t>direction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Nanorod antennas pointing to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±</a:t>
            </a:r>
            <a:r>
              <a:rPr lang="en-US" sz="2400" dirty="0"/>
              <a:t> 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/>
              <a:t> direction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Flat fusion fuel target is in the  [ 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 –y</a:t>
            </a:r>
            <a:r>
              <a:rPr lang="en-US" sz="2400" dirty="0"/>
              <a:t> ] plane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427EBA9-71D3-8BE6-3250-ECDFB1CA6CD8}"/>
                  </a:ext>
                </a:extLst>
              </p:cNvPr>
              <p:cNvSpPr txBox="1"/>
              <p:nvPr/>
            </p:nvSpPr>
            <p:spPr>
              <a:xfrm>
                <a:off x="5185458" y="4155311"/>
                <a:ext cx="2777924" cy="669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lang="en-US" dirty="0"/>
                  <a:t> directed ion radiation </a:t>
                </a:r>
                <a:br>
                  <a:rPr lang="en-US" dirty="0"/>
                </a:br>
                <a:r>
                  <a:rPr lang="en-US" dirty="0"/>
                  <a:t>~ e.g. lightening rods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427EBA9-71D3-8BE6-3250-ECDFB1CA6C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5458" y="4155311"/>
                <a:ext cx="2777924" cy="669992"/>
              </a:xfrm>
              <a:prstGeom prst="rect">
                <a:avLst/>
              </a:prstGeom>
              <a:blipFill>
                <a:blip r:embed="rId4"/>
                <a:stretch>
                  <a:fillRect t="-909"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469174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ABD2E89-6550-88AF-224F-1A90614901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Csernai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3C41658-438C-BB01-3CCD-358CA1958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152B5-655A-4903-97AF-B33B98D802EE}" type="slidenum">
              <a:rPr lang="en-US" smtClean="0"/>
              <a:t>25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B620CA-3C57-C877-45C1-454177829524}"/>
              </a:ext>
            </a:extLst>
          </p:cNvPr>
          <p:cNvSpPr txBox="1"/>
          <p:nvPr/>
        </p:nvSpPr>
        <p:spPr>
          <a:xfrm>
            <a:off x="2452914" y="1263134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3333FF"/>
                </a:solidFill>
              </a:rPr>
              <a:t>(ii)</a:t>
            </a:r>
            <a:r>
              <a:rPr lang="en-US" sz="3600" dirty="0"/>
              <a:t>  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50800" dir="2700000" algn="tl">
                    <a:srgbClr val="000000">
                      <a:alpha val="43137"/>
                    </a:srgbClr>
                  </a:outerShdw>
                </a:effectLst>
              </a:rPr>
              <a:t>Validation status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F121AB3-8B51-5212-A8A8-640CC2194660}"/>
              </a:ext>
            </a:extLst>
          </p:cNvPr>
          <p:cNvSpPr txBox="1"/>
          <p:nvPr/>
        </p:nvSpPr>
        <p:spPr>
          <a:xfrm>
            <a:off x="1418771" y="3214913"/>
            <a:ext cx="727891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Targets,  Polymers, UDMA, TEGDMA, MMA, Deuterated MMA,</a:t>
            </a:r>
            <a:br>
              <a:rPr lang="en-US" dirty="0"/>
            </a:br>
            <a:r>
              <a:rPr lang="en-US" dirty="0"/>
              <a:t>resonant nano-rods random oriented and placed [BME, U. Debrecen]</a:t>
            </a:r>
            <a:br>
              <a:rPr lang="en-US" dirty="0"/>
            </a:br>
            <a:r>
              <a:rPr lang="en-US" dirty="0"/>
              <a:t>ordered &amp; aligned nanorods [ELI – ALPS], 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directed nanorods </a:t>
            </a:r>
            <a:r>
              <a:rPr lang="en-US" dirty="0"/>
              <a:t>[…]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Laser irradiation</a:t>
            </a:r>
            <a:br>
              <a:rPr lang="en-US" dirty="0"/>
            </a:br>
            <a:r>
              <a:rPr lang="en-US" dirty="0"/>
              <a:t>one sided irradiation up to now,  </a:t>
            </a:r>
            <a:br>
              <a:rPr lang="en-US" dirty="0"/>
            </a:br>
            <a:r>
              <a:rPr lang="en-US" dirty="0"/>
              <a:t>Wigner RCP  Budapest, 30 </a:t>
            </a:r>
            <a:r>
              <a:rPr lang="en-US" dirty="0" err="1"/>
              <a:t>mJ</a:t>
            </a:r>
            <a:r>
              <a:rPr lang="en-US" dirty="0"/>
              <a:t>  </a:t>
            </a:r>
            <a:r>
              <a:rPr lang="en-US" dirty="0" err="1"/>
              <a:t>Ti:Sa</a:t>
            </a:r>
            <a:r>
              <a:rPr lang="en-US" dirty="0"/>
              <a:t> Hydra  </a:t>
            </a:r>
            <a:r>
              <a:rPr lang="pl-PL" dirty="0"/>
              <a:t> I= ~ 2  10</a:t>
            </a:r>
            <a:r>
              <a:rPr lang="pl-PL" baseline="30000" dirty="0"/>
              <a:t>17</a:t>
            </a:r>
            <a:r>
              <a:rPr lang="pl-PL" dirty="0"/>
              <a:t> W/cm</a:t>
            </a:r>
            <a:r>
              <a:rPr lang="pl-PL" baseline="30000" dirty="0"/>
              <a:t>2</a:t>
            </a:r>
            <a:br>
              <a:rPr lang="en-US" dirty="0"/>
            </a:br>
            <a:r>
              <a:rPr lang="en-US" dirty="0"/>
              <a:t>ELI-ALPS  Szeged,  30 </a:t>
            </a:r>
            <a:r>
              <a:rPr lang="en-US" dirty="0" err="1"/>
              <a:t>mJ</a:t>
            </a:r>
            <a:r>
              <a:rPr lang="en-US" dirty="0"/>
              <a:t>    SYLOS              </a:t>
            </a:r>
            <a:r>
              <a:rPr lang="pl-PL" dirty="0"/>
              <a:t>I= ~ 2  10</a:t>
            </a:r>
            <a:r>
              <a:rPr lang="pl-PL" baseline="30000" dirty="0"/>
              <a:t>1</a:t>
            </a:r>
            <a:r>
              <a:rPr lang="en-US" baseline="30000" dirty="0"/>
              <a:t>9</a:t>
            </a:r>
            <a:r>
              <a:rPr lang="pl-PL" dirty="0"/>
              <a:t> W/cm</a:t>
            </a:r>
            <a:r>
              <a:rPr lang="pl-PL" baseline="30000" dirty="0"/>
              <a:t>2</a:t>
            </a:r>
            <a:endParaRPr lang="en-US" dirty="0"/>
          </a:p>
        </p:txBody>
      </p:sp>
      <p:pic>
        <p:nvPicPr>
          <p:cNvPr id="6" name="Picture 5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ACB47FC3-ABE5-F1C8-D04E-4F54D064DF5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40837"/>
            <a:ext cx="2057400" cy="880712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  <a:reflection stA="4000" endPos="65000" dist="508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8622544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7009A41-27AF-228B-E9DA-4819A057E7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Csernai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41E3692-F020-F1AA-79A6-18A08FF078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152B5-655A-4903-97AF-B33B98D802EE}" type="slidenum">
              <a:rPr lang="en-US" smtClean="0"/>
              <a:t>26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9BC9776-8000-C0C4-8EAE-067E7FFAC2DC}"/>
              </a:ext>
            </a:extLst>
          </p:cNvPr>
          <p:cNvSpPr txBox="1"/>
          <p:nvPr/>
        </p:nvSpPr>
        <p:spPr>
          <a:xfrm>
            <a:off x="515257" y="239877"/>
            <a:ext cx="219891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Crater Volume</a:t>
            </a:r>
            <a:endParaRPr lang="en-US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B2964F8-DC86-4E66-0FD1-CF8D19721E22}"/>
              </a:ext>
            </a:extLst>
          </p:cNvPr>
          <p:cNvSpPr txBox="1"/>
          <p:nvPr/>
        </p:nvSpPr>
        <p:spPr>
          <a:xfrm>
            <a:off x="1195763" y="5110867"/>
            <a:ext cx="74402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Change of the crater volume with the amount of laser light reflected by the target (plasma mirror) for the laser irradiations of the undoped (Au0) and gold nanorod containing (</a:t>
            </a:r>
            <a:r>
              <a:rPr lang="en-US" b="1" dirty="0"/>
              <a:t>Au2</a:t>
            </a:r>
            <a:r>
              <a:rPr lang="en-US" dirty="0"/>
              <a:t>) targets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096AC1A-B029-69F2-F2C5-13717B8283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0893" y="136524"/>
            <a:ext cx="6009528" cy="495662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FFDC5D4-03E2-B4C8-3C6E-E62A07A8A1DE}"/>
              </a:ext>
            </a:extLst>
          </p:cNvPr>
          <p:cNvSpPr txBox="1"/>
          <p:nvPr/>
        </p:nvSpPr>
        <p:spPr>
          <a:xfrm>
            <a:off x="515257" y="1290890"/>
            <a:ext cx="201189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9900"/>
                </a:solidFill>
              </a:rPr>
              <a:t>[Ágnes Nagyné Szokol et al.,</a:t>
            </a:r>
          </a:p>
          <a:p>
            <a:r>
              <a:rPr lang="en-US" dirty="0">
                <a:solidFill>
                  <a:srgbClr val="009900"/>
                </a:solidFill>
              </a:rPr>
              <a:t>arxiv.org/pdf/2402.18138]</a:t>
            </a:r>
          </a:p>
          <a:p>
            <a:endParaRPr lang="en-US" dirty="0">
              <a:solidFill>
                <a:srgbClr val="009900"/>
              </a:solidFill>
            </a:endParaRPr>
          </a:p>
          <a:p>
            <a:r>
              <a:rPr lang="en-US" b="1" dirty="0"/>
              <a:t>See next talk in detail !!</a:t>
            </a:r>
            <a:br>
              <a:rPr lang="en-US" b="1" dirty="0"/>
            </a:br>
            <a:r>
              <a:rPr lang="en-US" b="1" dirty="0"/>
              <a:t>Q =  ~ 6</a:t>
            </a:r>
          </a:p>
        </p:txBody>
      </p:sp>
      <p:pic>
        <p:nvPicPr>
          <p:cNvPr id="11" name="Picture 10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4CFAE385-EBB6-770A-1B6E-3B50D58A3128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40837"/>
            <a:ext cx="2057400" cy="880712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  <a:reflection stA="4000" endPos="65000" dist="508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5672124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9EA7FF2-A1B3-8236-5D86-95096AB50F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Csernai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BD84EF5-24D6-BF28-4452-51BAEC7F3A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152B5-655A-4903-97AF-B33B98D802EE}" type="slidenum">
              <a:rPr lang="en-US" smtClean="0"/>
              <a:t>27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E44CF41-E35B-91E2-6EB7-2F8A246C9EDA}"/>
              </a:ext>
            </a:extLst>
          </p:cNvPr>
          <p:cNvSpPr txBox="1"/>
          <p:nvPr/>
        </p:nvSpPr>
        <p:spPr>
          <a:xfrm>
            <a:off x="304799" y="210848"/>
            <a:ext cx="803365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ELI-ALPS – High Intensity Tests 2024 –Thompson Parabola</a:t>
            </a:r>
            <a:endParaRPr lang="en-US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D1CDC00-608D-03CE-2784-FEF55FEA8102}"/>
              </a:ext>
            </a:extLst>
          </p:cNvPr>
          <p:cNvSpPr txBox="1"/>
          <p:nvPr/>
        </p:nvSpPr>
        <p:spPr>
          <a:xfrm>
            <a:off x="5145315" y="6075145"/>
            <a:ext cx="291737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9900"/>
                </a:solidFill>
              </a:rPr>
              <a:t>[M. Kedves, M. </a:t>
            </a:r>
            <a:r>
              <a:rPr lang="en-US" dirty="0" err="1">
                <a:solidFill>
                  <a:srgbClr val="009900"/>
                </a:solidFill>
              </a:rPr>
              <a:t>Aladi</a:t>
            </a:r>
            <a:r>
              <a:rPr lang="en-US" dirty="0">
                <a:solidFill>
                  <a:srgbClr val="009900"/>
                </a:solidFill>
              </a:rPr>
              <a:t> et al.,  (2024) preliminary. ]</a:t>
            </a:r>
          </a:p>
        </p:txBody>
      </p:sp>
      <p:pic>
        <p:nvPicPr>
          <p:cNvPr id="5" name="Picture 4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9094BE91-5028-E23D-0E71-88789593A76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40837"/>
            <a:ext cx="2057400" cy="880712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  <a:reflection stA="4000" endPos="65000" dist="50800" dir="5400000" sy="-100000" algn="bl" rotWithShape="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4B3B4A8-10CC-DB66-FAF8-D0BE4C0DD9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5914" y="726061"/>
            <a:ext cx="7032171" cy="5161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5841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A06C525-3506-99BE-0B37-9E571A5DB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Csernai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FABEBB2-D930-743D-68C6-7E21037E8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152B5-655A-4903-97AF-B33B98D802EE}" type="slidenum">
              <a:rPr lang="en-US" smtClean="0"/>
              <a:t>28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91F8579-8050-863D-BF9B-7BCBA65253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70332"/>
            <a:ext cx="9144000" cy="511733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504F215-5F50-0B66-395D-46EB4CF5ADEA}"/>
              </a:ext>
            </a:extLst>
          </p:cNvPr>
          <p:cNvSpPr txBox="1"/>
          <p:nvPr/>
        </p:nvSpPr>
        <p:spPr>
          <a:xfrm>
            <a:off x="551542" y="254391"/>
            <a:ext cx="717005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[NAPLIFE –ELI-ALPS 2024]  preliminary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C26DC85-6199-54CA-B3DC-F6F9CB29AF85}"/>
              </a:ext>
            </a:extLst>
          </p:cNvPr>
          <p:cNvSpPr txBox="1"/>
          <p:nvPr/>
        </p:nvSpPr>
        <p:spPr>
          <a:xfrm>
            <a:off x="892629" y="5416234"/>
            <a:ext cx="11393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= D100</a:t>
            </a:r>
          </a:p>
        </p:txBody>
      </p:sp>
      <p:pic>
        <p:nvPicPr>
          <p:cNvPr id="6" name="Picture 5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3BB4813B-68E5-CED9-82D7-E8B0813AD00A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29533"/>
            <a:ext cx="2083806" cy="892016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  <a:reflection stA="4000" endPos="65000" dist="50800" dir="5400000" sy="-100000" algn="bl" rotWithShape="0"/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21400DF-00D9-84CF-103F-CE91C99ABEC9}"/>
              </a:ext>
            </a:extLst>
          </p:cNvPr>
          <p:cNvSpPr txBox="1"/>
          <p:nvPr/>
        </p:nvSpPr>
        <p:spPr>
          <a:xfrm>
            <a:off x="2032000" y="5957278"/>
            <a:ext cx="291737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9900"/>
                </a:solidFill>
              </a:rPr>
              <a:t>[M. Kedves, M. </a:t>
            </a:r>
            <a:r>
              <a:rPr lang="en-US" dirty="0" err="1">
                <a:solidFill>
                  <a:srgbClr val="009900"/>
                </a:solidFill>
              </a:rPr>
              <a:t>Aladi</a:t>
            </a:r>
            <a:r>
              <a:rPr lang="en-US" dirty="0">
                <a:solidFill>
                  <a:srgbClr val="009900"/>
                </a:solidFill>
              </a:rPr>
              <a:t> et al.,  (2024) </a:t>
            </a:r>
            <a:r>
              <a:rPr lang="en-US" b="1" dirty="0">
                <a:solidFill>
                  <a:srgbClr val="009900"/>
                </a:solidFill>
              </a:rPr>
              <a:t>preliminary</a:t>
            </a:r>
            <a:r>
              <a:rPr lang="en-US" dirty="0">
                <a:solidFill>
                  <a:srgbClr val="009900"/>
                </a:solidFill>
              </a:rPr>
              <a:t>. ]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5F5A1A7-B3A6-97EB-F3B8-B5AE7ADBBA74}"/>
              </a:ext>
            </a:extLst>
          </p:cNvPr>
          <p:cNvSpPr txBox="1"/>
          <p:nvPr/>
        </p:nvSpPr>
        <p:spPr>
          <a:xfrm>
            <a:off x="5152572" y="6080388"/>
            <a:ext cx="17489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See tomorrow ! </a:t>
            </a:r>
          </a:p>
        </p:txBody>
      </p:sp>
    </p:spTree>
    <p:extLst>
      <p:ext uri="{BB962C8B-B14F-4D97-AF65-F5344CB8AC3E}">
        <p14:creationId xmlns:p14="http://schemas.microsoft.com/office/powerpoint/2010/main" val="14871893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9EA7FF2-A1B3-8236-5D86-95096AB50F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Csernai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BD84EF5-24D6-BF28-4452-51BAEC7F3A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152B5-655A-4903-97AF-B33B98D802EE}" type="slidenum">
              <a:rPr lang="en-US" smtClean="0"/>
              <a:t>29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E44CF41-E35B-91E2-6EB7-2F8A246C9EDA}"/>
              </a:ext>
            </a:extLst>
          </p:cNvPr>
          <p:cNvSpPr txBox="1"/>
          <p:nvPr/>
        </p:nvSpPr>
        <p:spPr>
          <a:xfrm>
            <a:off x="2891971" y="254390"/>
            <a:ext cx="336005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effectLst>
                  <a:outerShdw blurRad="63500" dist="635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CONCLUSIONS</a:t>
            </a:r>
          </a:p>
        </p:txBody>
      </p:sp>
      <p:pic>
        <p:nvPicPr>
          <p:cNvPr id="5" name="Picture 4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9094BE91-5028-E23D-0E71-88789593A76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40837"/>
            <a:ext cx="2057400" cy="880712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  <a:reflection stA="4000" endPos="65000" dist="50800" dir="5400000" sy="-100000" algn="bl" rotWithShape="0"/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0421F64-345D-F3CE-3EDA-C807068A17DF}"/>
              </a:ext>
            </a:extLst>
          </p:cNvPr>
          <p:cNvSpPr txBox="1"/>
          <p:nvPr/>
        </p:nvSpPr>
        <p:spPr>
          <a:xfrm>
            <a:off x="1233714" y="1536174"/>
            <a:ext cx="7608207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Plasmonic amplification is verified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Proton acceleration is verified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Nuclear transmutation reactions are achieved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Formation of Deuteron nuclei is verified</a:t>
            </a:r>
            <a:br>
              <a:rPr lang="en-US" sz="2800" dirty="0"/>
            </a:br>
            <a:br>
              <a:rPr lang="en-US" sz="2800" dirty="0"/>
            </a:br>
            <a:r>
              <a:rPr lang="en-US" sz="2800" dirty="0"/>
              <a:t>        contrary to the fact that</a:t>
            </a:r>
            <a:br>
              <a:rPr lang="en-US" sz="2800" dirty="0"/>
            </a:b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Only  30 </a:t>
            </a:r>
            <a:r>
              <a:rPr lang="en-US" sz="2800" dirty="0" err="1"/>
              <a:t>mJ</a:t>
            </a:r>
            <a:r>
              <a:rPr lang="en-US" sz="2800" dirty="0"/>
              <a:t> laser pulse energy was used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Only one-sided laser irradiation was available</a:t>
            </a:r>
            <a:br>
              <a:rPr lang="en-US" sz="2800" dirty="0"/>
            </a:br>
            <a:br>
              <a:rPr lang="en-US" sz="2800" dirty="0"/>
            </a:br>
            <a:br>
              <a:rPr lang="en-US" sz="2000" dirty="0"/>
            </a:b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2582123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502A74E-0227-8E60-8EF8-DFD750B436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Csernai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AD73E47-300D-15BC-93E2-7A0B499D82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152B5-655A-4903-97AF-B33B98D802EE}" type="slidenum">
              <a:rPr lang="en-US" smtClean="0"/>
              <a:t>3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2C774EF-083C-C978-666F-DC50D350E35A}"/>
              </a:ext>
            </a:extLst>
          </p:cNvPr>
          <p:cNvSpPr txBox="1"/>
          <p:nvPr/>
        </p:nvSpPr>
        <p:spPr>
          <a:xfrm>
            <a:off x="1041903" y="742175"/>
            <a:ext cx="77724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000" dirty="0">
                <a:latin typeface="Arial" panose="020B0604020202020204" pitchFamily="34" charset="0"/>
              </a:rPr>
              <a:t>Nour Jalal </a:t>
            </a:r>
            <a:r>
              <a:rPr lang="en-US" sz="2000" dirty="0" err="1">
                <a:latin typeface="Arial" panose="020B0604020202020204" pitchFamily="34" charset="0"/>
              </a:rPr>
              <a:t>Abdulameer</a:t>
            </a:r>
            <a:r>
              <a:rPr lang="en-US" sz="2000" dirty="0">
                <a:latin typeface="Arial" panose="020B0604020202020204" pitchFamily="34" charset="0"/>
              </a:rPr>
              <a:t>, </a:t>
            </a:r>
            <a:r>
              <a:rPr lang="en-US" sz="2000" dirty="0" err="1">
                <a:latin typeface="Arial" panose="020B0604020202020204" pitchFamily="34" charset="0"/>
              </a:rPr>
              <a:t>Márk</a:t>
            </a:r>
            <a:r>
              <a:rPr lang="en-US" sz="2000" dirty="0">
                <a:latin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</a:rPr>
              <a:t>Aladi</a:t>
            </a:r>
            <a:r>
              <a:rPr lang="en-US" sz="2000" dirty="0">
                <a:latin typeface="Arial" panose="020B0604020202020204" pitchFamily="34" charset="0"/>
              </a:rPr>
              <a:t>, L. </a:t>
            </a:r>
            <a:r>
              <a:rPr lang="en-US" sz="2000" dirty="0" err="1">
                <a:latin typeface="Arial" panose="020B0604020202020204" pitchFamily="34" charset="0"/>
              </a:rPr>
              <a:t>Balázs</a:t>
            </a:r>
            <a:r>
              <a:rPr lang="en-US" sz="2000" dirty="0">
                <a:latin typeface="Arial" panose="020B0604020202020204" pitchFamily="34" charset="0"/>
              </a:rPr>
              <a:t>, </a:t>
            </a:r>
            <a:r>
              <a:rPr lang="en-US" sz="2000" dirty="0" err="1">
                <a:latin typeface="Arial" panose="020B0604020202020204" pitchFamily="34" charset="0"/>
              </a:rPr>
              <a:t>Balázs</a:t>
            </a:r>
            <a:r>
              <a:rPr lang="en-US" sz="2000" dirty="0">
                <a:latin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</a:rPr>
              <a:t>Bánhelyi</a:t>
            </a:r>
            <a:r>
              <a:rPr lang="en-US" sz="2000" dirty="0">
                <a:latin typeface="Arial" panose="020B0604020202020204" pitchFamily="34" charset="0"/>
              </a:rPr>
              <a:t>, </a:t>
            </a:r>
            <a:r>
              <a:rPr lang="en-US" sz="2000" dirty="0" err="1">
                <a:latin typeface="Arial" panose="020B0604020202020204" pitchFamily="34" charset="0"/>
              </a:rPr>
              <a:t>Tamás</a:t>
            </a:r>
            <a:r>
              <a:rPr lang="en-US" sz="2000" dirty="0">
                <a:latin typeface="Arial" panose="020B0604020202020204" pitchFamily="34" charset="0"/>
              </a:rPr>
              <a:t> S. Biró, Attila </a:t>
            </a:r>
            <a:r>
              <a:rPr lang="en-US" sz="2000" dirty="0" err="1">
                <a:latin typeface="Arial" panose="020B0604020202020204" pitchFamily="34" charset="0"/>
              </a:rPr>
              <a:t>Bonyár</a:t>
            </a:r>
            <a:r>
              <a:rPr lang="en-US" sz="2000" dirty="0">
                <a:latin typeface="Arial" panose="020B0604020202020204" pitchFamily="34" charset="0"/>
              </a:rPr>
              <a:t>, Alexandra </a:t>
            </a:r>
            <a:r>
              <a:rPr lang="en-US" sz="2000" dirty="0" err="1">
                <a:latin typeface="Arial" panose="020B0604020202020204" pitchFamily="34" charset="0"/>
              </a:rPr>
              <a:t>Borók</a:t>
            </a:r>
            <a:r>
              <a:rPr lang="en-US" sz="2000" dirty="0">
                <a:latin typeface="Arial" panose="020B0604020202020204" pitchFamily="34" charset="0"/>
              </a:rPr>
              <a:t>, Larissa Bravina, István </a:t>
            </a:r>
            <a:r>
              <a:rPr lang="en-US" sz="2000" dirty="0" err="1">
                <a:latin typeface="Arial" panose="020B0604020202020204" pitchFamily="34" charset="0"/>
              </a:rPr>
              <a:t>Csarnovics</a:t>
            </a:r>
            <a:r>
              <a:rPr lang="en-US" sz="2000" dirty="0">
                <a:latin typeface="Arial" panose="020B0604020202020204" pitchFamily="34" charset="0"/>
              </a:rPr>
              <a:t>, László Pál Csernai, </a:t>
            </a:r>
            <a:r>
              <a:rPr lang="en-US" sz="2000" dirty="0" err="1">
                <a:latin typeface="Arial" panose="020B0604020202020204" pitchFamily="34" charset="0"/>
              </a:rPr>
              <a:t>Mária</a:t>
            </a:r>
            <a:r>
              <a:rPr lang="en-US" sz="2000" dirty="0">
                <a:latin typeface="Arial" panose="020B0604020202020204" pitchFamily="34" charset="0"/>
              </a:rPr>
              <a:t> Csete A. </a:t>
            </a:r>
            <a:r>
              <a:rPr lang="en-US" sz="2000" dirty="0" err="1">
                <a:latin typeface="Arial" panose="020B0604020202020204" pitchFamily="34" charset="0"/>
              </a:rPr>
              <a:t>Csik</a:t>
            </a:r>
            <a:r>
              <a:rPr lang="en-US" sz="2000" dirty="0">
                <a:latin typeface="Arial" panose="020B0604020202020204" pitchFamily="34" charset="0"/>
              </a:rPr>
              <a:t>, Gábor </a:t>
            </a:r>
            <a:r>
              <a:rPr lang="en-US" sz="2000" dirty="0" err="1">
                <a:latin typeface="Arial" panose="020B0604020202020204" pitchFamily="34" charset="0"/>
              </a:rPr>
              <a:t>Galbács</a:t>
            </a:r>
            <a:r>
              <a:rPr lang="en-US" sz="2000" dirty="0">
                <a:latin typeface="Arial" panose="020B0604020202020204" pitchFamily="34" charset="0"/>
              </a:rPr>
              <a:t>, Chris Grayson, </a:t>
            </a:r>
            <a:r>
              <a:rPr lang="en-US" sz="2000" dirty="0" err="1">
                <a:latin typeface="Arial" panose="020B0604020202020204" pitchFamily="34" charset="0"/>
              </a:rPr>
              <a:t>Tamás</a:t>
            </a:r>
            <a:r>
              <a:rPr lang="en-US" sz="2000" dirty="0">
                <a:latin typeface="Arial" panose="020B0604020202020204" pitchFamily="34" charset="0"/>
              </a:rPr>
              <a:t> Csörgő, </a:t>
            </a:r>
            <a:r>
              <a:rPr lang="en-US" sz="2000" dirty="0" err="1">
                <a:latin typeface="Arial" panose="020B0604020202020204" pitchFamily="34" charset="0"/>
              </a:rPr>
              <a:t>Olivér</a:t>
            </a:r>
            <a:r>
              <a:rPr lang="en-US" sz="2000" dirty="0">
                <a:latin typeface="Arial" panose="020B0604020202020204" pitchFamily="34" charset="0"/>
              </a:rPr>
              <a:t> Fekete, L. </a:t>
            </a:r>
            <a:r>
              <a:rPr lang="en-US" sz="2000" dirty="0" err="1">
                <a:latin typeface="Arial" panose="020B0604020202020204" pitchFamily="34" charset="0"/>
              </a:rPr>
              <a:t>Himics</a:t>
            </a:r>
            <a:r>
              <a:rPr lang="en-US" sz="2000" dirty="0">
                <a:latin typeface="Arial" panose="020B0604020202020204" pitchFamily="34" charset="0"/>
              </a:rPr>
              <a:t>, Román </a:t>
            </a:r>
            <a:r>
              <a:rPr lang="en-US" sz="2000" dirty="0" err="1">
                <a:latin typeface="Arial" panose="020B0604020202020204" pitchFamily="34" charset="0"/>
              </a:rPr>
              <a:t>Holomb</a:t>
            </a:r>
            <a:r>
              <a:rPr lang="en-US" sz="2000" dirty="0">
                <a:latin typeface="Arial" panose="020B0604020202020204" pitchFamily="34" charset="0"/>
              </a:rPr>
              <a:t>, L. </a:t>
            </a:r>
            <a:r>
              <a:rPr lang="en-US" sz="2000" dirty="0" err="1">
                <a:latin typeface="Arial" panose="020B0604020202020204" pitchFamily="34" charset="0"/>
              </a:rPr>
              <a:t>Juhász</a:t>
            </a:r>
            <a:r>
              <a:rPr lang="en-US" sz="2000" dirty="0">
                <a:latin typeface="Arial" panose="020B0604020202020204" pitchFamily="34" charset="0"/>
              </a:rPr>
              <a:t>, Gábor </a:t>
            </a:r>
            <a:r>
              <a:rPr lang="en-US" sz="2000" dirty="0" err="1">
                <a:latin typeface="Arial" panose="020B0604020202020204" pitchFamily="34" charset="0"/>
              </a:rPr>
              <a:t>Kasza</a:t>
            </a:r>
            <a:r>
              <a:rPr lang="en-US" sz="2000" dirty="0">
                <a:latin typeface="Arial" panose="020B0604020202020204" pitchFamily="34" charset="0"/>
              </a:rPr>
              <a:t>, </a:t>
            </a:r>
            <a:r>
              <a:rPr lang="en-US" sz="2000" dirty="0" err="1">
                <a:latin typeface="Arial" panose="020B0604020202020204" pitchFamily="34" charset="0"/>
              </a:rPr>
              <a:t>Judit</a:t>
            </a:r>
            <a:r>
              <a:rPr lang="en-US" sz="2000" dirty="0">
                <a:latin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</a:rPr>
              <a:t>Kámán</a:t>
            </a:r>
            <a:r>
              <a:rPr lang="en-US" sz="2000" dirty="0">
                <a:latin typeface="Arial" panose="020B0604020202020204" pitchFamily="34" charset="0"/>
              </a:rPr>
              <a:t>, Miklós Kedves, Rebeka </a:t>
            </a:r>
            <a:r>
              <a:rPr lang="en-US" sz="2000" dirty="0" err="1">
                <a:latin typeface="Arial" panose="020B0604020202020204" pitchFamily="34" charset="0"/>
              </a:rPr>
              <a:t>Kovács</a:t>
            </a:r>
            <a:r>
              <a:rPr lang="en-US" sz="2000" dirty="0">
                <a:latin typeface="Arial" panose="020B0604020202020204" pitchFamily="34" charset="0"/>
              </a:rPr>
              <a:t>, S. </a:t>
            </a:r>
            <a:r>
              <a:rPr lang="en-US" sz="2000" dirty="0" err="1">
                <a:latin typeface="Arial" panose="020B0604020202020204" pitchFamily="34" charset="0"/>
              </a:rPr>
              <a:t>Kökényesi</a:t>
            </a:r>
            <a:r>
              <a:rPr lang="en-US" sz="2000" dirty="0">
                <a:latin typeface="Arial" panose="020B0604020202020204" pitchFamily="34" charset="0"/>
              </a:rPr>
              <a:t>, Norbert Kroó, Archana Kumari, Tomás </a:t>
            </a:r>
            <a:r>
              <a:rPr lang="en-US" sz="2000" dirty="0" err="1">
                <a:latin typeface="Arial" panose="020B0604020202020204" pitchFamily="34" charset="0"/>
              </a:rPr>
              <a:t>Lednický</a:t>
            </a:r>
            <a:r>
              <a:rPr lang="en-US" sz="2000" dirty="0">
                <a:latin typeface="Arial" panose="020B0604020202020204" pitchFamily="34" charset="0"/>
              </a:rPr>
              <a:t>, </a:t>
            </a:r>
            <a:r>
              <a:rPr lang="en-US" sz="2000" dirty="0" err="1">
                <a:latin typeface="Arial" panose="020B0604020202020204" pitchFamily="34" charset="0"/>
              </a:rPr>
              <a:t>Péter</a:t>
            </a:r>
            <a:r>
              <a:rPr lang="en-US" sz="2000" dirty="0">
                <a:latin typeface="Arial" panose="020B0604020202020204" pitchFamily="34" charset="0"/>
              </a:rPr>
              <a:t> József </a:t>
            </a:r>
            <a:r>
              <a:rPr lang="en-US" sz="2000" dirty="0" err="1">
                <a:latin typeface="Arial" panose="020B0604020202020204" pitchFamily="34" charset="0"/>
              </a:rPr>
              <a:t>Lévai</a:t>
            </a:r>
            <a:r>
              <a:rPr lang="en-US" sz="2000" dirty="0">
                <a:latin typeface="Arial" panose="020B0604020202020204" pitchFamily="34" charset="0"/>
              </a:rPr>
              <a:t>, Igor N. Mishustin, </a:t>
            </a:r>
            <a:r>
              <a:rPr lang="en-US" sz="2000" dirty="0" err="1">
                <a:latin typeface="Arial" panose="020B0604020202020204" pitchFamily="34" charset="0"/>
              </a:rPr>
              <a:t>Dénes</a:t>
            </a:r>
            <a:r>
              <a:rPr lang="en-US" sz="2000" dirty="0">
                <a:latin typeface="Arial" panose="020B0604020202020204" pitchFamily="34" charset="0"/>
              </a:rPr>
              <a:t> Molnár, Anton </a:t>
            </a:r>
            <a:r>
              <a:rPr lang="en-US" sz="2000" dirty="0" err="1">
                <a:latin typeface="Arial" panose="020B0604020202020204" pitchFamily="34" charset="0"/>
              </a:rPr>
              <a:t>Motornenko</a:t>
            </a:r>
            <a:r>
              <a:rPr lang="en-US" sz="2000" dirty="0">
                <a:latin typeface="Arial" panose="020B0604020202020204" pitchFamily="34" charset="0"/>
              </a:rPr>
              <a:t>, Ágnes Nagyné Szokol, István Papp, Petra Pál, Béla </a:t>
            </a:r>
            <a:r>
              <a:rPr lang="en-US" sz="2000" dirty="0" err="1">
                <a:latin typeface="Arial" panose="020B0604020202020204" pitchFamily="34" charset="0"/>
              </a:rPr>
              <a:t>Ráczkevi</a:t>
            </a:r>
            <a:r>
              <a:rPr lang="en-US" sz="2000" dirty="0">
                <a:latin typeface="Arial" panose="020B0604020202020204" pitchFamily="34" charset="0"/>
              </a:rPr>
              <a:t>, </a:t>
            </a:r>
            <a:r>
              <a:rPr lang="en-US" sz="2000" dirty="0" err="1">
                <a:latin typeface="Arial" panose="020B0604020202020204" pitchFamily="34" charset="0"/>
              </a:rPr>
              <a:t>Péter</a:t>
            </a:r>
            <a:r>
              <a:rPr lang="en-US" sz="2000" dirty="0">
                <a:latin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</a:rPr>
              <a:t>Rácz</a:t>
            </a:r>
            <a:r>
              <a:rPr lang="en-US" sz="2000" dirty="0">
                <a:latin typeface="Arial" panose="020B0604020202020204" pitchFamily="34" charset="0"/>
              </a:rPr>
              <a:t>, Johann Rafelski, István </a:t>
            </a:r>
            <a:r>
              <a:rPr lang="en-US" sz="2000" dirty="0" err="1">
                <a:latin typeface="Arial" panose="020B0604020202020204" pitchFamily="34" charset="0"/>
              </a:rPr>
              <a:t>Rigó</a:t>
            </a:r>
            <a:r>
              <a:rPr lang="en-US" sz="2000" dirty="0">
                <a:latin typeface="Arial" panose="020B0604020202020204" pitchFamily="34" charset="0"/>
              </a:rPr>
              <a:t>, Leonid M. Satarov, Horst Stöcker, Daniel D. Strottman, G. Szabó, Melinda </a:t>
            </a:r>
            <a:r>
              <a:rPr lang="en-US" sz="2000" dirty="0" err="1">
                <a:latin typeface="Arial" panose="020B0604020202020204" pitchFamily="34" charset="0"/>
              </a:rPr>
              <a:t>Szalóki</a:t>
            </a:r>
            <a:r>
              <a:rPr lang="en-US" sz="2000" dirty="0">
                <a:latin typeface="Arial" panose="020B0604020202020204" pitchFamily="34" charset="0"/>
              </a:rPr>
              <a:t>, </a:t>
            </a:r>
            <a:r>
              <a:rPr lang="en-US" sz="2000" dirty="0" err="1">
                <a:latin typeface="Arial" panose="020B0604020202020204" pitchFamily="34" charset="0"/>
              </a:rPr>
              <a:t>Géza</a:t>
            </a:r>
            <a:r>
              <a:rPr lang="en-US" sz="2000" dirty="0">
                <a:latin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</a:rPr>
              <a:t>Szántó</a:t>
            </a:r>
            <a:r>
              <a:rPr lang="en-US" sz="2000" dirty="0">
                <a:latin typeface="Arial" panose="020B0604020202020204" pitchFamily="34" charset="0"/>
              </a:rPr>
              <a:t>, András Szenes, </a:t>
            </a:r>
            <a:r>
              <a:rPr lang="en-US" sz="2000" dirty="0" err="1">
                <a:latin typeface="Arial" panose="020B0604020202020204" pitchFamily="34" charset="0"/>
              </a:rPr>
              <a:t>Karolis</a:t>
            </a:r>
            <a:r>
              <a:rPr lang="en-US" sz="2000" dirty="0">
                <a:latin typeface="Arial" panose="020B0604020202020204" pitchFamily="34" charset="0"/>
              </a:rPr>
              <a:t> Tamosiunas, </a:t>
            </a:r>
            <a:r>
              <a:rPr lang="en-US" sz="2000" dirty="0" err="1">
                <a:latin typeface="Arial" panose="020B0604020202020204" pitchFamily="34" charset="0"/>
              </a:rPr>
              <a:t>Nóra</a:t>
            </a:r>
            <a:r>
              <a:rPr lang="en-US" sz="2000" dirty="0">
                <a:latin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</a:rPr>
              <a:t>Tarpataki</a:t>
            </a:r>
            <a:r>
              <a:rPr lang="en-US" sz="2000" dirty="0">
                <a:latin typeface="Arial" panose="020B0604020202020204" pitchFamily="34" charset="0"/>
              </a:rPr>
              <a:t>, </a:t>
            </a:r>
            <a:r>
              <a:rPr lang="en-US" sz="2000" dirty="0" err="1">
                <a:latin typeface="Arial" panose="020B0604020202020204" pitchFamily="34" charset="0"/>
              </a:rPr>
              <a:t>Bálint</a:t>
            </a:r>
            <a:r>
              <a:rPr lang="en-US" sz="2000" dirty="0">
                <a:latin typeface="Arial" panose="020B0604020202020204" pitchFamily="34" charset="0"/>
              </a:rPr>
              <a:t> Ferenc </a:t>
            </a:r>
            <a:r>
              <a:rPr lang="en-US" sz="2000" dirty="0" err="1">
                <a:latin typeface="Arial" panose="020B0604020202020204" pitchFamily="34" charset="0"/>
              </a:rPr>
              <a:t>Tóth</a:t>
            </a:r>
            <a:r>
              <a:rPr lang="en-US" sz="2000" dirty="0">
                <a:latin typeface="Arial" panose="020B0604020202020204" pitchFamily="34" charset="0"/>
              </a:rPr>
              <a:t>, </a:t>
            </a:r>
            <a:r>
              <a:rPr lang="en-US" sz="2000" dirty="0" err="1">
                <a:latin typeface="Arial" panose="020B0604020202020204" pitchFamily="34" charset="0"/>
              </a:rPr>
              <a:t>Emese</a:t>
            </a:r>
            <a:r>
              <a:rPr lang="en-US" sz="2000" dirty="0">
                <a:latin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</a:rPr>
              <a:t>Tóth</a:t>
            </a:r>
            <a:r>
              <a:rPr lang="en-US" sz="2000" dirty="0">
                <a:latin typeface="Arial" panose="020B0604020202020204" pitchFamily="34" charset="0"/>
              </a:rPr>
              <a:t>, Dávid Vass, Miklós </a:t>
            </a:r>
            <a:r>
              <a:rPr lang="en-US" sz="2000" dirty="0" err="1">
                <a:latin typeface="Arial" panose="020B0604020202020204" pitchFamily="34" charset="0"/>
              </a:rPr>
              <a:t>Veres</a:t>
            </a:r>
            <a:r>
              <a:rPr lang="en-US" sz="2000" dirty="0">
                <a:latin typeface="Arial" panose="020B0604020202020204" pitchFamily="34" charset="0"/>
              </a:rPr>
              <a:t>, Shereen </a:t>
            </a:r>
            <a:r>
              <a:rPr lang="en-US" sz="2000" dirty="0" err="1">
                <a:latin typeface="Arial" panose="020B0604020202020204" pitchFamily="34" charset="0"/>
              </a:rPr>
              <a:t>Zangana</a:t>
            </a:r>
            <a:r>
              <a:rPr lang="en-US" sz="2000" dirty="0">
                <a:latin typeface="Arial" panose="020B0604020202020204" pitchFamily="34" charset="0"/>
              </a:rPr>
              <a:t>, Konstantin Zhukovsky,          (NAPLIFE Collaboration)        </a:t>
            </a:r>
            <a:r>
              <a:rPr lang="en-US" sz="2000" b="1" dirty="0">
                <a:latin typeface="Arial" panose="020B0604020202020204" pitchFamily="34" charset="0"/>
              </a:rPr>
              <a:t>~ 50 participants</a:t>
            </a:r>
            <a:br>
              <a:rPr lang="en-US" sz="2000" dirty="0">
                <a:latin typeface="Arial" panose="020B0604020202020204" pitchFamily="34" charset="0"/>
              </a:rPr>
            </a:br>
            <a:br>
              <a:rPr lang="en-US" sz="2000" dirty="0">
                <a:latin typeface="Arial" panose="020B0604020202020204" pitchFamily="34" charset="0"/>
              </a:rPr>
            </a:br>
            <a:r>
              <a:rPr lang="en-US" sz="2000" dirty="0">
                <a:latin typeface="Arial" panose="020B0604020202020204" pitchFamily="34" charset="0"/>
              </a:rPr>
              <a:t>About half of participants supported in part by  NKFIH, Budapest.</a:t>
            </a:r>
          </a:p>
        </p:txBody>
      </p:sp>
      <p:pic>
        <p:nvPicPr>
          <p:cNvPr id="5" name="Picture 4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5C450C88-0F76-CAFF-761F-054FF10C016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29533"/>
            <a:ext cx="2083806" cy="892016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  <a:reflection stA="4000" endPos="65000" dist="508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02101043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76FCE36-F31C-64DD-D2C9-4975ABBFC2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Csernai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F1F1681-A2E8-0B70-0F44-FA6957553E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152B5-655A-4903-97AF-B33B98D802EE}" type="slidenum">
              <a:rPr lang="en-US" smtClean="0"/>
              <a:t>30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1448F48-D2D6-ACC3-ADCD-E57FC0EEE6F8}"/>
              </a:ext>
            </a:extLst>
          </p:cNvPr>
          <p:cNvSpPr txBox="1"/>
          <p:nvPr/>
        </p:nvSpPr>
        <p:spPr>
          <a:xfrm>
            <a:off x="3236976" y="978408"/>
            <a:ext cx="2878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Thanks for your attention</a:t>
            </a:r>
          </a:p>
        </p:txBody>
      </p:sp>
    </p:spTree>
    <p:extLst>
      <p:ext uri="{BB962C8B-B14F-4D97-AF65-F5344CB8AC3E}">
        <p14:creationId xmlns:p14="http://schemas.microsoft.com/office/powerpoint/2010/main" val="15764875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B9E3F54-4019-9B46-213D-4D000E1CBF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Csernai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273498A-B4E3-D6BE-CEC9-0A8FB777D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152B5-655A-4903-97AF-B33B98D802EE}" type="slidenum">
              <a:rPr lang="en-US" smtClean="0"/>
              <a:t>4</a:t>
            </a:fld>
            <a:endParaRPr lang="en-US"/>
          </a:p>
        </p:txBody>
      </p:sp>
      <p:pic>
        <p:nvPicPr>
          <p:cNvPr id="4" name="Picture 3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DB2C7E44-DDDC-2CE5-0A3F-69C62092FE9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29533"/>
            <a:ext cx="2083806" cy="892016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  <a:reflection stA="4000" endPos="65000" dist="50800" dir="5400000" sy="-100000" algn="bl" rotWithShape="0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0538D71-CA4E-9EA5-7284-AC6EF2F4FA12}"/>
              </a:ext>
            </a:extLst>
          </p:cNvPr>
          <p:cNvSpPr txBox="1"/>
          <p:nvPr/>
        </p:nvSpPr>
        <p:spPr>
          <a:xfrm>
            <a:off x="1757494" y="240955"/>
            <a:ext cx="587547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effectLst>
                  <a:outerShdw blurRad="25400" dist="25400" dir="5400000" algn="ctr" rotWithShape="0">
                    <a:schemeClr val="tx1"/>
                  </a:outerShdw>
                </a:effectLst>
              </a:rPr>
              <a:t>NAPLIFE:   Three unique, new ideas </a:t>
            </a:r>
            <a:endParaRPr lang="en-US" sz="2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2F163F9-1C0E-FC1E-31C4-C98A6B96E47F}"/>
              </a:ext>
            </a:extLst>
          </p:cNvPr>
          <p:cNvSpPr txBox="1"/>
          <p:nvPr/>
        </p:nvSpPr>
        <p:spPr>
          <a:xfrm>
            <a:off x="457200" y="1118291"/>
            <a:ext cx="8229600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Simultaneous ignition by monochromatic, linearly polarized laser light to avoid instabilities. Short pulse length is needed </a:t>
            </a:r>
            <a:r>
              <a:rPr lang="en-US" sz="2000" dirty="0">
                <a:sym typeface="Wingdings" panose="05000000000000000000" pitchFamily="2" charset="2"/>
              </a:rPr>
              <a:t> Only ELI-ALPS !</a:t>
            </a:r>
            <a:r>
              <a:rPr lang="en-US" sz="2000" dirty="0"/>
              <a:t> (regular nonthermal) [Patented]</a:t>
            </a:r>
            <a:br>
              <a:rPr lang="en-US" sz="2000" dirty="0"/>
            </a:br>
            <a:br>
              <a:rPr lang="en-US" sz="2000" dirty="0"/>
            </a:b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Using resonant nanorod antennas to increase and regulate light absorption (regular nonthermal) [Patented]</a:t>
            </a:r>
            <a:br>
              <a:rPr lang="en-US" sz="2000" dirty="0"/>
            </a:br>
            <a:br>
              <a:rPr lang="en-US" sz="2000" dirty="0"/>
            </a:b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Accelerating protons via LWFA &amp; LWFC mechanisms in one direction, orthogonal to the two colliding laser beams  to start nuclear reactions (regular </a:t>
            </a:r>
            <a:r>
              <a:rPr lang="en-US" sz="2000" b="1" dirty="0">
                <a:solidFill>
                  <a:srgbClr val="FF0000"/>
                </a:solidFill>
              </a:rPr>
              <a:t>nonthermal</a:t>
            </a:r>
            <a:r>
              <a:rPr lang="en-US" sz="2000" dirty="0"/>
              <a:t>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Now:          </a:t>
            </a:r>
            <a:r>
              <a:rPr lang="en-US" sz="2400" b="1" dirty="0">
                <a:solidFill>
                  <a:srgbClr val="3333FF"/>
                </a:solidFill>
              </a:rPr>
              <a:t>(</a:t>
            </a:r>
            <a:r>
              <a:rPr lang="en-US" sz="2400" b="1" dirty="0" err="1">
                <a:solidFill>
                  <a:srgbClr val="3333FF"/>
                </a:solidFill>
              </a:rPr>
              <a:t>i</a:t>
            </a:r>
            <a:r>
              <a:rPr lang="en-US" sz="2400" b="1" dirty="0">
                <a:solidFill>
                  <a:srgbClr val="3333FF"/>
                </a:solidFill>
              </a:rPr>
              <a:t>)</a:t>
            </a:r>
            <a:r>
              <a:rPr lang="en-US" sz="2400" dirty="0"/>
              <a:t>  Theory &amp; ideas           </a:t>
            </a:r>
            <a:r>
              <a:rPr lang="en-US" sz="2400" b="1" dirty="0">
                <a:solidFill>
                  <a:srgbClr val="3333FF"/>
                </a:solidFill>
              </a:rPr>
              <a:t>(ii) </a:t>
            </a:r>
            <a:r>
              <a:rPr lang="en-US" sz="2400" dirty="0"/>
              <a:t>Validation status</a:t>
            </a:r>
          </a:p>
        </p:txBody>
      </p:sp>
    </p:spTree>
    <p:extLst>
      <p:ext uri="{BB962C8B-B14F-4D97-AF65-F5344CB8AC3E}">
        <p14:creationId xmlns:p14="http://schemas.microsoft.com/office/powerpoint/2010/main" val="37327200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57B67A7-1266-101C-5D61-5124EDBD1AD6}"/>
              </a:ext>
            </a:extLst>
          </p:cNvPr>
          <p:cNvSpPr txBox="1"/>
          <p:nvPr/>
        </p:nvSpPr>
        <p:spPr>
          <a:xfrm>
            <a:off x="828136" y="785004"/>
            <a:ext cx="7513607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Radiative electro-magnetic (EM) energy transfer</a:t>
            </a:r>
            <a:br>
              <a:rPr lang="en-US" dirty="0"/>
            </a:br>
            <a:endParaRPr lang="en-US" dirty="0"/>
          </a:p>
          <a:p>
            <a:r>
              <a:rPr lang="en-US" b="1" dirty="0"/>
              <a:t>Thermal or mechanical ?  Possible both ways:</a:t>
            </a:r>
            <a:br>
              <a:rPr lang="en-US" b="1" dirty="0"/>
            </a:br>
            <a:endParaRPr lang="en-US" b="1" dirty="0"/>
          </a:p>
          <a:p>
            <a:r>
              <a:rPr lang="en-US" dirty="0"/>
              <a:t>- Thermal:  Black body radiation </a:t>
            </a:r>
            <a:r>
              <a:rPr lang="en-US" dirty="0">
                <a:sym typeface="Wingdings" panose="05000000000000000000" pitchFamily="2" charset="2"/>
              </a:rPr>
              <a:t>  loss &amp;  Carnot efficiency  Entropy current.    Most fusion energy schemes assume thermal processes  loss!</a:t>
            </a:r>
            <a:br>
              <a:rPr lang="en-US" dirty="0"/>
            </a:br>
            <a:r>
              <a:rPr lang="en-US" dirty="0"/>
              <a:t>- “Mechanical”:  Monochromatic conductors, Coaxial or Rectangular Wave guides, Lasers, Monochromatic (~~~) broadcast, near to 100% efficiency!</a:t>
            </a:r>
            <a:br>
              <a:rPr lang="en-US" dirty="0"/>
            </a:br>
            <a:r>
              <a:rPr lang="en-US" dirty="0"/>
              <a:t>(Directed radio (TV) broadcast possible to astronomical distances!)</a:t>
            </a:r>
          </a:p>
          <a:p>
            <a:endParaRPr lang="en-US" dirty="0"/>
          </a:p>
          <a:p>
            <a:r>
              <a:rPr lang="en-US" b="1" dirty="0"/>
              <a:t>Goal: Laser Induced Fusion Energy </a:t>
            </a:r>
          </a:p>
          <a:p>
            <a:r>
              <a:rPr lang="en-US" dirty="0"/>
              <a:t>– Transfer laser energy to nuclear reactions  with minimal loss </a:t>
            </a:r>
            <a:r>
              <a:rPr lang="en-US" dirty="0">
                <a:sym typeface="Wingdings" panose="05000000000000000000" pitchFamily="2" charset="2"/>
              </a:rPr>
              <a:t></a:t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US" dirty="0">
                <a:sym typeface="Wingdings" panose="05000000000000000000" pitchFamily="2" charset="2"/>
              </a:rPr>
              <a:t>- </a:t>
            </a:r>
            <a:r>
              <a:rPr lang="en-US" dirty="0">
                <a:solidFill>
                  <a:srgbClr val="FF0000"/>
                </a:solidFill>
                <a:sym typeface="Wingdings" panose="05000000000000000000" pitchFamily="2" charset="2"/>
              </a:rPr>
              <a:t>Non-thermal processes are preferred</a:t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US" dirty="0">
                <a:sym typeface="Wingdings" panose="05000000000000000000" pitchFamily="2" charset="2"/>
              </a:rPr>
              <a:t>- E.g. convert laser energy to fusion target nuclei (p, d, t, He3, etc. ) with</a:t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US" dirty="0">
                <a:sym typeface="Wingdings" panose="05000000000000000000" pitchFamily="2" charset="2"/>
              </a:rPr>
              <a:t>   </a:t>
            </a:r>
            <a:r>
              <a:rPr lang="en-US" dirty="0">
                <a:solidFill>
                  <a:srgbClr val="FF0000"/>
                </a:solidFill>
                <a:sym typeface="Wingdings" panose="05000000000000000000" pitchFamily="2" charset="2"/>
              </a:rPr>
              <a:t>least possible loss</a:t>
            </a:r>
          </a:p>
          <a:p>
            <a:endParaRPr lang="en-US" dirty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r>
              <a:rPr lang="en-US" b="1" dirty="0">
                <a:sym typeface="Wingdings" panose="05000000000000000000" pitchFamily="2" charset="2"/>
              </a:rPr>
              <a:t>Most  other  fusion initiatives are thermal !</a:t>
            </a:r>
            <a:br>
              <a:rPr lang="en-US" dirty="0"/>
            </a:b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E023DE3-F24E-765B-C39C-28414817E6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Csernai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144FD2-1ED0-04D5-2FBD-9FBF379761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152B5-655A-4903-97AF-B33B98D802EE}" type="slidenum">
              <a:rPr lang="en-US" smtClean="0"/>
              <a:t>5</a:t>
            </a:fld>
            <a:endParaRPr lang="en-US"/>
          </a:p>
        </p:txBody>
      </p:sp>
      <p:pic>
        <p:nvPicPr>
          <p:cNvPr id="5" name="Picture 4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F8564A39-5379-49FB-44AA-75A4FC42F24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29533"/>
            <a:ext cx="2083806" cy="892016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  <a:reflection stA="4000" endPos="65000" dist="508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6083194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ABD2E89-6550-88AF-224F-1A90614901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Csernai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3C41658-438C-BB01-3CCD-358CA1958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152B5-655A-4903-97AF-B33B98D802EE}" type="slidenum">
              <a:rPr lang="en-US" smtClean="0"/>
              <a:t>6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B620CA-3C57-C877-45C1-454177829524}"/>
              </a:ext>
            </a:extLst>
          </p:cNvPr>
          <p:cNvSpPr txBox="1"/>
          <p:nvPr/>
        </p:nvSpPr>
        <p:spPr>
          <a:xfrm>
            <a:off x="2452914" y="1263134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3333FF"/>
                </a:solidFill>
              </a:rPr>
              <a:t>(</a:t>
            </a:r>
            <a:r>
              <a:rPr lang="en-US" sz="3600" b="1" dirty="0" err="1">
                <a:solidFill>
                  <a:srgbClr val="3333FF"/>
                </a:solidFill>
              </a:rPr>
              <a:t>i</a:t>
            </a:r>
            <a:r>
              <a:rPr lang="en-US" sz="3600" b="1" dirty="0">
                <a:solidFill>
                  <a:srgbClr val="3333FF"/>
                </a:solidFill>
              </a:rPr>
              <a:t>)</a:t>
            </a:r>
            <a:r>
              <a:rPr lang="en-US" sz="3600" dirty="0"/>
              <a:t>  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50800" dir="2700000" algn="tl">
                    <a:srgbClr val="000000">
                      <a:alpha val="43137"/>
                    </a:srgbClr>
                  </a:outerShdw>
                </a:effectLst>
              </a:rPr>
              <a:t>Theory &amp; ideas </a:t>
            </a:r>
          </a:p>
        </p:txBody>
      </p:sp>
    </p:spTree>
    <p:extLst>
      <p:ext uri="{BB962C8B-B14F-4D97-AF65-F5344CB8AC3E}">
        <p14:creationId xmlns:p14="http://schemas.microsoft.com/office/powerpoint/2010/main" val="1763906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AF329DF-4D36-8115-F9C9-F7DC6019E1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Csernai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3ED4AD6-3C5C-17C3-5B6A-ECAA0A50D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152B5-655A-4903-97AF-B33B98D802EE}" type="slidenum">
              <a:rPr lang="en-US" smtClean="0"/>
              <a:t>7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772CD99-E515-8AEF-39FF-2E7FA8C0406E}"/>
              </a:ext>
            </a:extLst>
          </p:cNvPr>
          <p:cNvSpPr txBox="1"/>
          <p:nvPr/>
        </p:nvSpPr>
        <p:spPr>
          <a:xfrm>
            <a:off x="1309585" y="127236"/>
            <a:ext cx="664763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effectLst>
                  <a:outerShdw blurRad="25400" dist="25400" dir="5400000" algn="ctr" rotWithShape="0">
                    <a:schemeClr val="tx1"/>
                  </a:outerShdw>
                </a:effectLst>
              </a:rPr>
              <a:t>Simultaneous ignition – no instabilities</a:t>
            </a:r>
            <a:endParaRPr lang="en-US" sz="28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EA2F6F8-E4DC-3CE9-0717-CD8F28BB78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91" y="591048"/>
            <a:ext cx="4675762" cy="299464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0CFF0BA-EB0F-9CB3-E819-A6136B06A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4761" y="651927"/>
            <a:ext cx="3756169" cy="518587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7C6B059-8BDD-5AF3-2C9F-DD1EF70A75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791" y="3526279"/>
            <a:ext cx="3185437" cy="333172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9E5FE53-4FAB-3A36-5197-8633239CAB90}"/>
              </a:ext>
            </a:extLst>
          </p:cNvPr>
          <p:cNvSpPr txBox="1"/>
          <p:nvPr/>
        </p:nvSpPr>
        <p:spPr>
          <a:xfrm>
            <a:off x="3476017" y="3981855"/>
            <a:ext cx="162776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3333FF"/>
                </a:solidFill>
              </a:rPr>
              <a:t>[ N. Kroo (2017) &amp;</a:t>
            </a:r>
          </a:p>
          <a:p>
            <a:r>
              <a:rPr lang="en-US" sz="1600" b="1" dirty="0">
                <a:solidFill>
                  <a:srgbClr val="3333FF"/>
                </a:solidFill>
              </a:rPr>
              <a:t>M. Csete et al.,  (2021) ]</a:t>
            </a:r>
          </a:p>
        </p:txBody>
      </p:sp>
    </p:spTree>
    <p:extLst>
      <p:ext uri="{BB962C8B-B14F-4D97-AF65-F5344CB8AC3E}">
        <p14:creationId xmlns:p14="http://schemas.microsoft.com/office/powerpoint/2010/main" val="20913564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DA79972-2A8B-90C5-4F36-DB66800958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Csernai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3C719BB-584D-13B8-678A-2B91258BF2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152B5-655A-4903-97AF-B33B98D802EE}" type="slidenum">
              <a:rPr lang="en-US" smtClean="0"/>
              <a:t>8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3033E89-6DD1-9C6F-2CA3-D837F47086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6393" y="194554"/>
            <a:ext cx="8817227" cy="621524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E0DFFCD-DBA9-597E-BC71-722696F8052E}"/>
              </a:ext>
            </a:extLst>
          </p:cNvPr>
          <p:cNvSpPr/>
          <p:nvPr/>
        </p:nvSpPr>
        <p:spPr>
          <a:xfrm>
            <a:off x="5674468" y="5907932"/>
            <a:ext cx="2425430" cy="4484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0945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C295CEB-4E7B-8502-EF7A-64C5C833A6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Csernai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EC1C977-BC8E-328D-6E0F-C40B179FC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152B5-655A-4903-97AF-B33B98D802EE}" type="slidenum">
              <a:rPr lang="en-US" smtClean="0"/>
              <a:t>9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02C072A-31EB-DC4E-2D1C-AAE22A9A09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05748" cy="633687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2BAEA4B-AD97-C022-EF83-E250D8FC739B}"/>
              </a:ext>
            </a:extLst>
          </p:cNvPr>
          <p:cNvSpPr/>
          <p:nvPr/>
        </p:nvSpPr>
        <p:spPr>
          <a:xfrm>
            <a:off x="3696511" y="5881991"/>
            <a:ext cx="4377446" cy="2983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9900"/>
                </a:solidFill>
              </a:rPr>
              <a:t>[ I. Papp et al. EPOCH PIC kinetic model ]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E1BBD6A-2220-091A-3544-7D35387E6BD0}"/>
              </a:ext>
            </a:extLst>
          </p:cNvPr>
          <p:cNvSpPr/>
          <p:nvPr/>
        </p:nvSpPr>
        <p:spPr>
          <a:xfrm>
            <a:off x="8073957" y="5797685"/>
            <a:ext cx="369652" cy="2983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9E66ADE-D5FA-5374-E667-8A582428178B}"/>
              </a:ext>
            </a:extLst>
          </p:cNvPr>
          <p:cNvSpPr txBox="1"/>
          <p:nvPr/>
        </p:nvSpPr>
        <p:spPr>
          <a:xfrm>
            <a:off x="7003914" y="1442175"/>
            <a:ext cx="1997413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Nuclear </a:t>
            </a:r>
            <a:r>
              <a:rPr lang="en-US" sz="2000" b="1" dirty="0">
                <a:solidFill>
                  <a:srgbClr val="FF0000"/>
                </a:solidFill>
              </a:rPr>
              <a:t>transmutation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  <a:sym typeface="Wingdings" panose="05000000000000000000" pitchFamily="2" charset="2"/>
              </a:rPr>
              <a:t> Deuterium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54921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2282</TotalTime>
  <Words>1680</Words>
  <Application>Microsoft Office PowerPoint</Application>
  <PresentationFormat>On-screen Show (4:3)</PresentationFormat>
  <Paragraphs>174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40" baseType="lpstr">
      <vt:lpstr>Aptos</vt:lpstr>
      <vt:lpstr>Aptos Display</vt:lpstr>
      <vt:lpstr>Arial</vt:lpstr>
      <vt:lpstr>Arial Narrow</vt:lpstr>
      <vt:lpstr>Cambria Math</vt:lpstr>
      <vt:lpstr>Lucida Grande</vt:lpstr>
      <vt:lpstr>Microsoft Sans Serif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Laszlo Csernai</dc:creator>
  <cp:lastModifiedBy>Laszlo Csernai</cp:lastModifiedBy>
  <cp:revision>60</cp:revision>
  <cp:lastPrinted>2024-04-12T19:07:26Z</cp:lastPrinted>
  <dcterms:created xsi:type="dcterms:W3CDTF">2024-03-28T13:23:29Z</dcterms:created>
  <dcterms:modified xsi:type="dcterms:W3CDTF">2024-06-07T12:41:00Z</dcterms:modified>
</cp:coreProperties>
</file>