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24"/>
  </p:notesMasterIdLst>
  <p:sldIdLst>
    <p:sldId id="280" r:id="rId2"/>
    <p:sldId id="258" r:id="rId3"/>
    <p:sldId id="264" r:id="rId4"/>
    <p:sldId id="265" r:id="rId5"/>
    <p:sldId id="282" r:id="rId6"/>
    <p:sldId id="267" r:id="rId7"/>
    <p:sldId id="269" r:id="rId8"/>
    <p:sldId id="272" r:id="rId9"/>
    <p:sldId id="279" r:id="rId10"/>
    <p:sldId id="273" r:id="rId11"/>
    <p:sldId id="283" r:id="rId12"/>
    <p:sldId id="284" r:id="rId13"/>
    <p:sldId id="285" r:id="rId14"/>
    <p:sldId id="270" r:id="rId15"/>
    <p:sldId id="287" r:id="rId16"/>
    <p:sldId id="281" r:id="rId17"/>
    <p:sldId id="274" r:id="rId18"/>
    <p:sldId id="275" r:id="rId19"/>
    <p:sldId id="286" r:id="rId20"/>
    <p:sldId id="277" r:id="rId21"/>
    <p:sldId id="260" r:id="rId22"/>
    <p:sldId id="261" r:id="rId2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BB9"/>
    <a:srgbClr val="E898DD"/>
    <a:srgbClr val="245F9C"/>
    <a:srgbClr val="000000"/>
    <a:srgbClr val="E3EBD2"/>
    <a:srgbClr val="154E6D"/>
    <a:srgbClr val="4E8F00"/>
    <a:srgbClr val="00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BC51B-CD1E-4B97-A499-F00DF4309EC3}" v="5" dt="2024-06-10T20:19:45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0815" autoAdjust="0"/>
  </p:normalViewPr>
  <p:slideViewPr>
    <p:cSldViewPr snapToGrid="0" snapToObjects="1">
      <p:cViewPr varScale="1">
        <p:scale>
          <a:sx n="76" d="100"/>
          <a:sy n="76" d="100"/>
        </p:scale>
        <p:origin x="1064" y="52"/>
      </p:cViewPr>
      <p:guideLst>
        <p:guide orient="horz" pos="1617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lós Veres" userId="3a7d2d0dc8e6bfd3" providerId="LiveId" clId="{2F0BC51B-CD1E-4B97-A499-F00DF4309EC3}"/>
    <pc:docChg chg="modSld">
      <pc:chgData name="Miklós Veres" userId="3a7d2d0dc8e6bfd3" providerId="LiveId" clId="{2F0BC51B-CD1E-4B97-A499-F00DF4309EC3}" dt="2024-06-10T20:21:28.870" v="98" actId="20577"/>
      <pc:docMkLst>
        <pc:docMk/>
      </pc:docMkLst>
      <pc:sldChg chg="modSp mod">
        <pc:chgData name="Miklós Veres" userId="3a7d2d0dc8e6bfd3" providerId="LiveId" clId="{2F0BC51B-CD1E-4B97-A499-F00DF4309EC3}" dt="2024-06-10T20:15:20.381" v="0" actId="6549"/>
        <pc:sldMkLst>
          <pc:docMk/>
          <pc:sldMk cId="3359587243" sldId="258"/>
        </pc:sldMkLst>
        <pc:spChg chg="mod">
          <ac:chgData name="Miklós Veres" userId="3a7d2d0dc8e6bfd3" providerId="LiveId" clId="{2F0BC51B-CD1E-4B97-A499-F00DF4309EC3}" dt="2024-06-10T20:15:20.381" v="0" actId="6549"/>
          <ac:spMkLst>
            <pc:docMk/>
            <pc:sldMk cId="3359587243" sldId="258"/>
            <ac:spMk id="3" creationId="{00000000-0000-0000-0000-000000000000}"/>
          </ac:spMkLst>
        </pc:spChg>
      </pc:sldChg>
      <pc:sldChg chg="modSp mod">
        <pc:chgData name="Miklós Veres" userId="3a7d2d0dc8e6bfd3" providerId="LiveId" clId="{2F0BC51B-CD1E-4B97-A499-F00DF4309EC3}" dt="2024-06-10T20:21:28.870" v="98" actId="20577"/>
        <pc:sldMkLst>
          <pc:docMk/>
          <pc:sldMk cId="645120747" sldId="260"/>
        </pc:sldMkLst>
        <pc:spChg chg="mod">
          <ac:chgData name="Miklós Veres" userId="3a7d2d0dc8e6bfd3" providerId="LiveId" clId="{2F0BC51B-CD1E-4B97-A499-F00DF4309EC3}" dt="2024-06-10T20:21:28.870" v="98" actId="20577"/>
          <ac:spMkLst>
            <pc:docMk/>
            <pc:sldMk cId="645120747" sldId="260"/>
            <ac:spMk id="12" creationId="{00000000-0000-0000-0000-000000000000}"/>
          </ac:spMkLst>
        </pc:spChg>
      </pc:sldChg>
      <pc:sldChg chg="modSp mod">
        <pc:chgData name="Miklós Veres" userId="3a7d2d0dc8e6bfd3" providerId="LiveId" clId="{2F0BC51B-CD1E-4B97-A499-F00DF4309EC3}" dt="2024-06-10T20:16:55.175" v="4" actId="20577"/>
        <pc:sldMkLst>
          <pc:docMk/>
          <pc:sldMk cId="2317559160" sldId="267"/>
        </pc:sldMkLst>
        <pc:spChg chg="mod">
          <ac:chgData name="Miklós Veres" userId="3a7d2d0dc8e6bfd3" providerId="LiveId" clId="{2F0BC51B-CD1E-4B97-A499-F00DF4309EC3}" dt="2024-06-10T20:16:55.175" v="4" actId="20577"/>
          <ac:spMkLst>
            <pc:docMk/>
            <pc:sldMk cId="2317559160" sldId="267"/>
            <ac:spMk id="34" creationId="{BCE510F1-4442-77DA-8F37-6018D308F8F5}"/>
          </ac:spMkLst>
        </pc:spChg>
        <pc:cxnChg chg="mod">
          <ac:chgData name="Miklós Veres" userId="3a7d2d0dc8e6bfd3" providerId="LiveId" clId="{2F0BC51B-CD1E-4B97-A499-F00DF4309EC3}" dt="2024-06-10T20:16:55.175" v="4" actId="20577"/>
          <ac:cxnSpMkLst>
            <pc:docMk/>
            <pc:sldMk cId="2317559160" sldId="267"/>
            <ac:cxnSpMk id="31" creationId="{D8D6F2DE-D768-C857-CDAF-DD9AB0582578}"/>
          </ac:cxnSpMkLst>
        </pc:cxnChg>
      </pc:sldChg>
      <pc:sldChg chg="modSp mod">
        <pc:chgData name="Miklós Veres" userId="3a7d2d0dc8e6bfd3" providerId="LiveId" clId="{2F0BC51B-CD1E-4B97-A499-F00DF4309EC3}" dt="2024-06-10T20:18:43.718" v="34" actId="20577"/>
        <pc:sldMkLst>
          <pc:docMk/>
          <pc:sldMk cId="2093241428" sldId="270"/>
        </pc:sldMkLst>
        <pc:spChg chg="mod">
          <ac:chgData name="Miklós Veres" userId="3a7d2d0dc8e6bfd3" providerId="LiveId" clId="{2F0BC51B-CD1E-4B97-A499-F00DF4309EC3}" dt="2024-06-10T20:18:43.718" v="34" actId="20577"/>
          <ac:spMkLst>
            <pc:docMk/>
            <pc:sldMk cId="2093241428" sldId="270"/>
            <ac:spMk id="6" creationId="{D317177E-F8B5-01C2-BED2-E16E2275F2D0}"/>
          </ac:spMkLst>
        </pc:spChg>
      </pc:sldChg>
      <pc:sldChg chg="modSp mod">
        <pc:chgData name="Miklós Veres" userId="3a7d2d0dc8e6bfd3" providerId="LiveId" clId="{2F0BC51B-CD1E-4B97-A499-F00DF4309EC3}" dt="2024-06-10T20:17:39.555" v="22" actId="6549"/>
        <pc:sldMkLst>
          <pc:docMk/>
          <pc:sldMk cId="2189407922" sldId="272"/>
        </pc:sldMkLst>
        <pc:spChg chg="mod">
          <ac:chgData name="Miklós Veres" userId="3a7d2d0dc8e6bfd3" providerId="LiveId" clId="{2F0BC51B-CD1E-4B97-A499-F00DF4309EC3}" dt="2024-06-10T20:17:39.555" v="22" actId="6549"/>
          <ac:spMkLst>
            <pc:docMk/>
            <pc:sldMk cId="2189407922" sldId="272"/>
            <ac:spMk id="3" creationId="{00000000-0000-0000-0000-000000000000}"/>
          </ac:spMkLst>
        </pc:spChg>
      </pc:sldChg>
      <pc:sldChg chg="modSp">
        <pc:chgData name="Miklós Veres" userId="3a7d2d0dc8e6bfd3" providerId="LiveId" clId="{2F0BC51B-CD1E-4B97-A499-F00DF4309EC3}" dt="2024-06-10T20:18:11.579" v="30" actId="20577"/>
        <pc:sldMkLst>
          <pc:docMk/>
          <pc:sldMk cId="3217627418" sldId="273"/>
        </pc:sldMkLst>
        <pc:spChg chg="mod">
          <ac:chgData name="Miklós Veres" userId="3a7d2d0dc8e6bfd3" providerId="LiveId" clId="{2F0BC51B-CD1E-4B97-A499-F00DF4309EC3}" dt="2024-06-10T20:18:11.579" v="30" actId="20577"/>
          <ac:spMkLst>
            <pc:docMk/>
            <pc:sldMk cId="3217627418" sldId="273"/>
            <ac:spMk id="20" creationId="{00000000-0000-0000-0000-000000000000}"/>
          </ac:spMkLst>
        </pc:spChg>
      </pc:sldChg>
      <pc:sldChg chg="modSp mod">
        <pc:chgData name="Miklós Veres" userId="3a7d2d0dc8e6bfd3" providerId="LiveId" clId="{2F0BC51B-CD1E-4B97-A499-F00DF4309EC3}" dt="2024-06-10T20:21:06.286" v="90" actId="20577"/>
        <pc:sldMkLst>
          <pc:docMk/>
          <pc:sldMk cId="977010509" sldId="277"/>
        </pc:sldMkLst>
        <pc:spChg chg="mod">
          <ac:chgData name="Miklós Veres" userId="3a7d2d0dc8e6bfd3" providerId="LiveId" clId="{2F0BC51B-CD1E-4B97-A499-F00DF4309EC3}" dt="2024-06-10T20:21:06.286" v="90" actId="20577"/>
          <ac:spMkLst>
            <pc:docMk/>
            <pc:sldMk cId="977010509" sldId="277"/>
            <ac:spMk id="3" creationId="{00000000-0000-0000-0000-000000000000}"/>
          </ac:spMkLst>
        </pc:spChg>
      </pc:sldChg>
      <pc:sldChg chg="modSp mod">
        <pc:chgData name="Miklós Veres" userId="3a7d2d0dc8e6bfd3" providerId="LiveId" clId="{2F0BC51B-CD1E-4B97-A499-F00DF4309EC3}" dt="2024-06-10T20:17:57.379" v="26" actId="20577"/>
        <pc:sldMkLst>
          <pc:docMk/>
          <pc:sldMk cId="3722267019" sldId="279"/>
        </pc:sldMkLst>
        <pc:spChg chg="mod">
          <ac:chgData name="Miklós Veres" userId="3a7d2d0dc8e6bfd3" providerId="LiveId" clId="{2F0BC51B-CD1E-4B97-A499-F00DF4309EC3}" dt="2024-06-10T20:17:57.379" v="26" actId="20577"/>
          <ac:spMkLst>
            <pc:docMk/>
            <pc:sldMk cId="3722267019" sldId="279"/>
            <ac:spMk id="10" creationId="{00000000-0000-0000-0000-000000000000}"/>
          </ac:spMkLst>
        </pc:spChg>
      </pc:sldChg>
      <pc:sldChg chg="modSp mod">
        <pc:chgData name="Miklós Veres" userId="3a7d2d0dc8e6bfd3" providerId="LiveId" clId="{2F0BC51B-CD1E-4B97-A499-F00DF4309EC3}" dt="2024-06-10T20:16:41.128" v="2" actId="20577"/>
        <pc:sldMkLst>
          <pc:docMk/>
          <pc:sldMk cId="238550725" sldId="282"/>
        </pc:sldMkLst>
        <pc:spChg chg="mod">
          <ac:chgData name="Miklós Veres" userId="3a7d2d0dc8e6bfd3" providerId="LiveId" clId="{2F0BC51B-CD1E-4B97-A499-F00DF4309EC3}" dt="2024-06-10T20:16:41.128" v="2" actId="20577"/>
          <ac:spMkLst>
            <pc:docMk/>
            <pc:sldMk cId="238550725" sldId="282"/>
            <ac:spMk id="10" creationId="{C4DD9CFE-0EDF-DA71-0333-AE7C63C6114C}"/>
          </ac:spMkLst>
        </pc:spChg>
      </pc:sldChg>
      <pc:sldChg chg="modSp mod">
        <pc:chgData name="Miklós Veres" userId="3a7d2d0dc8e6bfd3" providerId="LiveId" clId="{2F0BC51B-CD1E-4B97-A499-F00DF4309EC3}" dt="2024-06-10T20:18:24.035" v="31" actId="20577"/>
        <pc:sldMkLst>
          <pc:docMk/>
          <pc:sldMk cId="2529391419" sldId="283"/>
        </pc:sldMkLst>
        <pc:spChg chg="mod">
          <ac:chgData name="Miklós Veres" userId="3a7d2d0dc8e6bfd3" providerId="LiveId" clId="{2F0BC51B-CD1E-4B97-A499-F00DF4309EC3}" dt="2024-06-10T20:18:24.035" v="31" actId="20577"/>
          <ac:spMkLst>
            <pc:docMk/>
            <pc:sldMk cId="2529391419" sldId="283"/>
            <ac:spMk id="4" creationId="{E4FB69D9-550C-1077-F133-057E067DBCB0}"/>
          </ac:spMkLst>
        </pc:spChg>
      </pc:sldChg>
      <pc:sldChg chg="modSp mod">
        <pc:chgData name="Miklós Veres" userId="3a7d2d0dc8e6bfd3" providerId="LiveId" clId="{2F0BC51B-CD1E-4B97-A499-F00DF4309EC3}" dt="2024-06-10T20:18:33.263" v="32" actId="20577"/>
        <pc:sldMkLst>
          <pc:docMk/>
          <pc:sldMk cId="2731889096" sldId="284"/>
        </pc:sldMkLst>
        <pc:spChg chg="mod">
          <ac:chgData name="Miklós Veres" userId="3a7d2d0dc8e6bfd3" providerId="LiveId" clId="{2F0BC51B-CD1E-4B97-A499-F00DF4309EC3}" dt="2024-06-10T20:18:33.263" v="32" actId="20577"/>
          <ac:spMkLst>
            <pc:docMk/>
            <pc:sldMk cId="2731889096" sldId="284"/>
            <ac:spMk id="4" creationId="{688F8853-4CEE-0C51-B086-A072FC79CCD0}"/>
          </ac:spMkLst>
        </pc:spChg>
      </pc:sldChg>
      <pc:sldChg chg="modSp mod">
        <pc:chgData name="Miklós Veres" userId="3a7d2d0dc8e6bfd3" providerId="LiveId" clId="{2F0BC51B-CD1E-4B97-A499-F00DF4309EC3}" dt="2024-06-10T20:18:40.358" v="33" actId="20577"/>
        <pc:sldMkLst>
          <pc:docMk/>
          <pc:sldMk cId="471553265" sldId="285"/>
        </pc:sldMkLst>
        <pc:spChg chg="mod">
          <ac:chgData name="Miklós Veres" userId="3a7d2d0dc8e6bfd3" providerId="LiveId" clId="{2F0BC51B-CD1E-4B97-A499-F00DF4309EC3}" dt="2024-06-10T20:18:40.358" v="33" actId="20577"/>
          <ac:spMkLst>
            <pc:docMk/>
            <pc:sldMk cId="471553265" sldId="285"/>
            <ac:spMk id="4" creationId="{C4B94A4D-FA32-65F8-C646-A9B4FBC8A318}"/>
          </ac:spMkLst>
        </pc:spChg>
      </pc:sldChg>
      <pc:sldChg chg="modSp mod">
        <pc:chgData name="Miklós Veres" userId="3a7d2d0dc8e6bfd3" providerId="LiveId" clId="{2F0BC51B-CD1E-4B97-A499-F00DF4309EC3}" dt="2024-06-10T20:18:57.046" v="53" actId="6549"/>
        <pc:sldMkLst>
          <pc:docMk/>
          <pc:sldMk cId="1321204936" sldId="287"/>
        </pc:sldMkLst>
        <pc:spChg chg="mod">
          <ac:chgData name="Miklós Veres" userId="3a7d2d0dc8e6bfd3" providerId="LiveId" clId="{2F0BC51B-CD1E-4B97-A499-F00DF4309EC3}" dt="2024-06-10T20:18:57.046" v="53" actId="6549"/>
          <ac:spMkLst>
            <pc:docMk/>
            <pc:sldMk cId="1321204936" sldId="287"/>
            <ac:spMk id="2" creationId="{97850CA5-F0E2-3102-DCFE-BBD3C502B5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1pPr>
    <a:lvl2pPr marL="408271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2pPr>
    <a:lvl3pPr marL="816387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3pPr>
    <a:lvl4pPr marL="1224658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4pPr>
    <a:lvl5pPr marL="1632774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5pPr>
    <a:lvl6pPr marL="2041045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6pPr>
    <a:lvl7pPr marL="2449161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7pPr>
    <a:lvl8pPr marL="2857433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8pPr>
    <a:lvl9pPr marL="3265549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3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74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74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EXAMPLES!!!!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74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light interferometry images of the craters formed during the irradiation with low (top two) and high-energy (bottom two) laser pulse in undoped (Au0) and Au nanorod-doped (Au2t samples. The three columns represent conditions when the target is longitudinally after (left), in (</a:t>
            </a:r>
            <a:r>
              <a:rPr lang="en-GB" sz="1074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GB" sz="1074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before (right) the focal point.</a:t>
            </a:r>
            <a:endParaRPr lang="hu-HU" sz="1074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074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craters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midle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colom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focal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spot,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intensity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towo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coloms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craters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of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074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sample surface is in the focal point, the crater diameters are around 130-160 microns and 260-270 microns for the 10 </a:t>
            </a:r>
            <a:r>
              <a:rPr lang="en-GB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high-energy irradiations, respectively. As expected, larger craters form in the out-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the-focus positions in both directions, having diameters above 200 microns and above 300 microns for the two cases, respectively. </a:t>
            </a:r>
            <a:endParaRPr lang="hu-HU" sz="1074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074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4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effectLst/>
              </a:rPr>
              <a:t>Craters deepest profiles </a:t>
            </a:r>
            <a:r>
              <a:rPr lang="hu-HU" sz="1050" dirty="0" err="1">
                <a:effectLst/>
              </a:rPr>
              <a:t>were</a:t>
            </a:r>
            <a:r>
              <a:rPr lang="hu-HU" sz="1050" dirty="0">
                <a:effectLst/>
              </a:rPr>
              <a:t> </a:t>
            </a:r>
            <a:r>
              <a:rPr lang="hu-HU" sz="1050" dirty="0" err="1">
                <a:effectLst/>
              </a:rPr>
              <a:t>taken</a:t>
            </a:r>
            <a:r>
              <a:rPr lang="hu-HU" sz="1050" dirty="0">
                <a:effectLst/>
              </a:rPr>
              <a:t> </a:t>
            </a:r>
            <a:r>
              <a:rPr lang="en-GB" sz="1050" dirty="0">
                <a:effectLst/>
              </a:rPr>
              <a:t>at different focal distances</a:t>
            </a:r>
            <a:r>
              <a:rPr lang="hu-HU" sz="1050" baseline="0" dirty="0">
                <a:effectLst/>
              </a:rPr>
              <a:t> and </a:t>
            </a:r>
            <a:r>
              <a:rPr lang="hu-HU" sz="1050" baseline="0" dirty="0" err="1">
                <a:effectLst/>
              </a:rPr>
              <a:t>translated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to</a:t>
            </a:r>
            <a:r>
              <a:rPr lang="hu-HU" sz="1050" baseline="0" dirty="0">
                <a:effectLst/>
              </a:rPr>
              <a:t> be </a:t>
            </a:r>
            <a:r>
              <a:rPr lang="hu-HU" sz="1050" baseline="0" dirty="0" err="1">
                <a:effectLst/>
              </a:rPr>
              <a:t>comparable</a:t>
            </a:r>
            <a:r>
              <a:rPr lang="hu-HU" sz="1050" baseline="0" dirty="0">
                <a:effectLst/>
              </a:rPr>
              <a:t>.</a:t>
            </a:r>
          </a:p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aseline="0" dirty="0">
                <a:effectLst/>
              </a:rPr>
              <a:t>Here </a:t>
            </a:r>
            <a:r>
              <a:rPr lang="hu-HU" sz="1050" baseline="0" dirty="0" err="1">
                <a:effectLst/>
              </a:rPr>
              <a:t>we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can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observe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the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craters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profiles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for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sample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without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gold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after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irradiation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with</a:t>
            </a:r>
            <a:r>
              <a:rPr lang="hu-HU" sz="1050" baseline="0" dirty="0">
                <a:effectLst/>
              </a:rPr>
              <a:t> 10 </a:t>
            </a:r>
            <a:r>
              <a:rPr lang="hu-HU" sz="1050" baseline="0" dirty="0" err="1">
                <a:effectLst/>
              </a:rPr>
              <a:t>mJ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pulse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energy</a:t>
            </a:r>
            <a:r>
              <a:rPr lang="hu-HU" sz="1050" baseline="0" dirty="0">
                <a:effectLst/>
              </a:rPr>
              <a:t>.</a:t>
            </a:r>
          </a:p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aseline="0" dirty="0">
                <a:effectLst/>
              </a:rPr>
              <a:t>The </a:t>
            </a:r>
            <a:r>
              <a:rPr lang="hu-HU" sz="1050" baseline="0" dirty="0" err="1">
                <a:effectLst/>
              </a:rPr>
              <a:t>craters</a:t>
            </a:r>
            <a:r>
              <a:rPr lang="hu-HU" sz="1050" baseline="0" dirty="0">
                <a:effectLst/>
              </a:rPr>
              <a:t> out of </a:t>
            </a:r>
            <a:r>
              <a:rPr lang="hu-HU" sz="1050" baseline="0" dirty="0" err="1">
                <a:effectLst/>
              </a:rPr>
              <a:t>the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focus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are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wide</a:t>
            </a:r>
            <a:r>
              <a:rPr lang="hu-HU" sz="1050" baseline="0" dirty="0">
                <a:effectLst/>
              </a:rPr>
              <a:t> and </a:t>
            </a:r>
            <a:r>
              <a:rPr lang="hu-HU" sz="1050" baseline="0" dirty="0" err="1">
                <a:effectLst/>
              </a:rPr>
              <a:t>shallow</a:t>
            </a:r>
            <a:r>
              <a:rPr lang="hu-HU" sz="1050" baseline="0" dirty="0">
                <a:effectLst/>
              </a:rPr>
              <a:t>. </a:t>
            </a:r>
            <a:r>
              <a:rPr lang="hu-HU" sz="1050" baseline="0" dirty="0" err="1">
                <a:effectLst/>
              </a:rPr>
              <a:t>Approaching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toward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the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focus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the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craters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are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deaper</a:t>
            </a:r>
            <a:r>
              <a:rPr lang="hu-HU" sz="1050" baseline="0" dirty="0">
                <a:effectLst/>
              </a:rPr>
              <a:t> and </a:t>
            </a:r>
            <a:r>
              <a:rPr lang="hu-HU" sz="1050" baseline="0" dirty="0" err="1">
                <a:effectLst/>
              </a:rPr>
              <a:t>deaper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but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relativly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nerrow</a:t>
            </a:r>
            <a:r>
              <a:rPr lang="hu-HU" sz="1050" baseline="0" dirty="0">
                <a:effectLst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effectLst/>
              </a:rPr>
              <a:t>Craters deepest profiles </a:t>
            </a:r>
            <a:r>
              <a:rPr lang="hu-HU" sz="1050" dirty="0" err="1">
                <a:effectLst/>
              </a:rPr>
              <a:t>were</a:t>
            </a:r>
            <a:r>
              <a:rPr lang="hu-HU" sz="1050" dirty="0">
                <a:effectLst/>
              </a:rPr>
              <a:t> </a:t>
            </a:r>
            <a:r>
              <a:rPr lang="hu-HU" sz="1050" dirty="0" err="1">
                <a:effectLst/>
              </a:rPr>
              <a:t>taken</a:t>
            </a:r>
            <a:r>
              <a:rPr lang="hu-HU" sz="1050" dirty="0">
                <a:effectLst/>
              </a:rPr>
              <a:t> </a:t>
            </a:r>
            <a:r>
              <a:rPr lang="en-GB" sz="1050" dirty="0">
                <a:effectLst/>
              </a:rPr>
              <a:t>at different focal distances</a:t>
            </a:r>
            <a:r>
              <a:rPr lang="hu-HU" sz="1050" baseline="0" dirty="0">
                <a:effectLst/>
              </a:rPr>
              <a:t> and </a:t>
            </a:r>
            <a:r>
              <a:rPr lang="hu-HU" sz="1050" baseline="0" dirty="0" err="1">
                <a:effectLst/>
              </a:rPr>
              <a:t>translated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to</a:t>
            </a:r>
            <a:r>
              <a:rPr lang="hu-HU" sz="1050" baseline="0" dirty="0">
                <a:effectLst/>
              </a:rPr>
              <a:t> be </a:t>
            </a:r>
            <a:r>
              <a:rPr lang="hu-HU" sz="1050" baseline="0" dirty="0" err="1">
                <a:effectLst/>
              </a:rPr>
              <a:t>comparable</a:t>
            </a:r>
            <a:r>
              <a:rPr lang="hu-HU" sz="1050" baseline="0" dirty="0">
                <a:effectLst/>
              </a:rPr>
              <a:t>.</a:t>
            </a:r>
          </a:p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sample</a:t>
            </a:r>
            <a:r>
              <a:rPr lang="hu-HU" dirty="0"/>
              <a:t> </a:t>
            </a:r>
            <a:r>
              <a:rPr lang="hu-HU" dirty="0" err="1"/>
              <a:t>containing</a:t>
            </a:r>
            <a:r>
              <a:rPr lang="hu-HU" dirty="0"/>
              <a:t> </a:t>
            </a:r>
            <a:r>
              <a:rPr lang="hu-HU" dirty="0" err="1"/>
              <a:t>gold</a:t>
            </a:r>
            <a:r>
              <a:rPr lang="hu-HU" dirty="0"/>
              <a:t> </a:t>
            </a:r>
            <a:r>
              <a:rPr lang="hu-HU" dirty="0" err="1"/>
              <a:t>nanoparticles</a:t>
            </a:r>
            <a:r>
              <a:rPr lang="hu-HU" dirty="0"/>
              <a:t> and </a:t>
            </a:r>
            <a:r>
              <a:rPr lang="hu-HU" dirty="0" err="1"/>
              <a:t>irradiated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10 </a:t>
            </a:r>
            <a:r>
              <a:rPr lang="hu-HU" dirty="0" err="1"/>
              <a:t>mJ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results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t</a:t>
            </a:r>
            <a:r>
              <a:rPr lang="hu-HU" sz="1050" baseline="0" noProof="0" dirty="0">
                <a:effectLst/>
              </a:rPr>
              <a:t>he </a:t>
            </a:r>
            <a:r>
              <a:rPr lang="hu-HU" sz="1050" baseline="0" noProof="0" dirty="0" err="1">
                <a:effectLst/>
              </a:rPr>
              <a:t>waist</a:t>
            </a:r>
            <a:r>
              <a:rPr lang="hu-HU" sz="1050" baseline="0" noProof="0" dirty="0">
                <a:effectLst/>
              </a:rPr>
              <a:t> of </a:t>
            </a:r>
            <a:r>
              <a:rPr lang="hu-HU" sz="1050" baseline="0" noProof="0" dirty="0" err="1">
                <a:effectLst/>
              </a:rPr>
              <a:t>the</a:t>
            </a:r>
            <a:r>
              <a:rPr lang="hu-HU" sz="1050" baseline="0" noProof="0" dirty="0">
                <a:effectLst/>
              </a:rPr>
              <a:t> </a:t>
            </a:r>
            <a:r>
              <a:rPr lang="hu-HU" sz="1050" baseline="0" noProof="0" dirty="0" err="1">
                <a:effectLst/>
              </a:rPr>
              <a:t>crater</a:t>
            </a:r>
            <a:r>
              <a:rPr lang="hu-HU" sz="1050" baseline="0" noProof="0" dirty="0">
                <a:effectLst/>
              </a:rPr>
              <a:t> is </a:t>
            </a:r>
            <a:r>
              <a:rPr lang="hu-HU" sz="1050" baseline="0" noProof="0" dirty="0" err="1">
                <a:effectLst/>
              </a:rPr>
              <a:t>larger</a:t>
            </a:r>
            <a:r>
              <a:rPr lang="hu-HU" sz="1050" baseline="0" noProof="0" dirty="0">
                <a:effectLst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8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effectLst/>
              </a:rPr>
              <a:t>Craters deepest profiles </a:t>
            </a:r>
            <a:r>
              <a:rPr lang="hu-HU" sz="1050" dirty="0" err="1">
                <a:effectLst/>
              </a:rPr>
              <a:t>were</a:t>
            </a:r>
            <a:r>
              <a:rPr lang="hu-HU" sz="1050" dirty="0">
                <a:effectLst/>
              </a:rPr>
              <a:t> </a:t>
            </a:r>
            <a:r>
              <a:rPr lang="hu-HU" sz="1050" dirty="0" err="1">
                <a:effectLst/>
              </a:rPr>
              <a:t>taken</a:t>
            </a:r>
            <a:r>
              <a:rPr lang="hu-HU" sz="1050" dirty="0">
                <a:effectLst/>
              </a:rPr>
              <a:t> </a:t>
            </a:r>
            <a:r>
              <a:rPr lang="en-GB" sz="1050" dirty="0">
                <a:effectLst/>
              </a:rPr>
              <a:t>at different focal distances</a:t>
            </a:r>
            <a:r>
              <a:rPr lang="hu-HU" sz="1050" baseline="0" dirty="0">
                <a:effectLst/>
              </a:rPr>
              <a:t> and </a:t>
            </a:r>
            <a:r>
              <a:rPr lang="hu-HU" sz="1050" baseline="0" dirty="0" err="1">
                <a:effectLst/>
              </a:rPr>
              <a:t>translated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to</a:t>
            </a:r>
            <a:r>
              <a:rPr lang="hu-HU" sz="1050" baseline="0" dirty="0">
                <a:effectLst/>
              </a:rPr>
              <a:t> be </a:t>
            </a:r>
            <a:r>
              <a:rPr lang="hu-HU" sz="1050" baseline="0" dirty="0" err="1">
                <a:effectLst/>
              </a:rPr>
              <a:t>comparable</a:t>
            </a:r>
            <a:r>
              <a:rPr lang="hu-HU" sz="1050" baseline="0" dirty="0">
                <a:effectLst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91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effectLst/>
              </a:rPr>
              <a:t>Craters deepest profiles </a:t>
            </a:r>
            <a:r>
              <a:rPr lang="hu-HU" sz="1100" dirty="0" err="1">
                <a:effectLst/>
              </a:rPr>
              <a:t>were</a:t>
            </a:r>
            <a:r>
              <a:rPr lang="hu-HU" sz="1100" dirty="0">
                <a:effectLst/>
              </a:rPr>
              <a:t> </a:t>
            </a:r>
            <a:r>
              <a:rPr lang="hu-HU" sz="1100" dirty="0" err="1">
                <a:effectLst/>
              </a:rPr>
              <a:t>taken</a:t>
            </a:r>
            <a:r>
              <a:rPr lang="hu-HU" sz="1100" dirty="0">
                <a:effectLst/>
              </a:rPr>
              <a:t> </a:t>
            </a:r>
            <a:r>
              <a:rPr lang="en-GB" sz="1100" dirty="0">
                <a:effectLst/>
              </a:rPr>
              <a:t>at different focal distances</a:t>
            </a:r>
            <a:r>
              <a:rPr lang="hu-HU" sz="1100" baseline="0" dirty="0">
                <a:effectLst/>
              </a:rPr>
              <a:t> and </a:t>
            </a:r>
            <a:r>
              <a:rPr lang="hu-HU" sz="1100" baseline="0" dirty="0" err="1">
                <a:effectLst/>
              </a:rPr>
              <a:t>translated</a:t>
            </a:r>
            <a:r>
              <a:rPr lang="hu-HU" sz="1100" baseline="0" dirty="0">
                <a:effectLst/>
              </a:rPr>
              <a:t> </a:t>
            </a:r>
            <a:r>
              <a:rPr lang="hu-HU" sz="1100" baseline="0" dirty="0" err="1">
                <a:effectLst/>
              </a:rPr>
              <a:t>to</a:t>
            </a:r>
            <a:r>
              <a:rPr lang="hu-HU" sz="1100" baseline="0" dirty="0">
                <a:effectLst/>
              </a:rPr>
              <a:t> be </a:t>
            </a:r>
            <a:r>
              <a:rPr lang="hu-HU" sz="1100" baseline="0" dirty="0" err="1">
                <a:effectLst/>
              </a:rPr>
              <a:t>comparable</a:t>
            </a:r>
            <a:r>
              <a:rPr lang="hu-HU" sz="1100" baseline="0" dirty="0">
                <a:effectLst/>
              </a:rPr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effectLst/>
              </a:rPr>
              <a:t>________________________________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noProof="0" dirty="0">
                <a:effectLst/>
              </a:rPr>
              <a:t>In the first line you can </a:t>
            </a:r>
            <a:r>
              <a:rPr lang="hu-HU" sz="1100" baseline="0" noProof="0" dirty="0" err="1">
                <a:effectLst/>
              </a:rPr>
              <a:t>find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craters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profiles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produced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by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lower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energy</a:t>
            </a:r>
            <a:r>
              <a:rPr lang="hu-HU" sz="1100" baseline="0" noProof="0" dirty="0">
                <a:effectLst/>
              </a:rPr>
              <a:t>, and </a:t>
            </a:r>
            <a:r>
              <a:rPr lang="hu-HU" sz="1100" baseline="0" noProof="0" dirty="0" err="1">
                <a:effectLst/>
              </a:rPr>
              <a:t>under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them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higher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energies</a:t>
            </a:r>
            <a:r>
              <a:rPr lang="en-GB" sz="1100" baseline="0" noProof="0" dirty="0">
                <a:effectLst/>
              </a:rPr>
              <a:t>. In the first column 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are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without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gold</a:t>
            </a:r>
            <a:r>
              <a:rPr lang="hu-HU" sz="1100" baseline="0" noProof="0" dirty="0">
                <a:effectLst/>
              </a:rPr>
              <a:t>, </a:t>
            </a:r>
            <a:r>
              <a:rPr lang="hu-HU" sz="1100" baseline="0" noProof="0" dirty="0" err="1">
                <a:effectLst/>
              </a:rPr>
              <a:t>in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second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with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gold</a:t>
            </a:r>
            <a:r>
              <a:rPr lang="hu-HU" sz="1100" baseline="0" noProof="0" dirty="0">
                <a:effectLst/>
              </a:rPr>
              <a:t>. 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>
                <a:effectLst/>
              </a:rPr>
              <a:t>The </a:t>
            </a:r>
            <a:r>
              <a:rPr lang="hu-HU" sz="1100" baseline="0" noProof="0" dirty="0" err="1">
                <a:effectLst/>
              </a:rPr>
              <a:t>black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lines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shows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crater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profile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in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case</a:t>
            </a:r>
            <a:r>
              <a:rPr lang="hu-HU" sz="1100" baseline="0" noProof="0" dirty="0">
                <a:effectLst/>
              </a:rPr>
              <a:t> of 0 </a:t>
            </a:r>
            <a:r>
              <a:rPr lang="hu-HU" sz="1100" baseline="0" noProof="0" dirty="0" err="1">
                <a:effectLst/>
              </a:rPr>
              <a:t>longitudinal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distance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from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focal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point</a:t>
            </a:r>
            <a:r>
              <a:rPr lang="hu-HU" sz="1100" baseline="0" noProof="0" dirty="0">
                <a:effectLst/>
              </a:rPr>
              <a:t> (</a:t>
            </a:r>
            <a:r>
              <a:rPr lang="hu-HU" sz="1100" baseline="0" noProof="0" dirty="0" err="1">
                <a:effectLst/>
              </a:rPr>
              <a:t>where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waist</a:t>
            </a:r>
            <a:r>
              <a:rPr lang="hu-HU" sz="1100" baseline="0" noProof="0" dirty="0">
                <a:effectLst/>
              </a:rPr>
              <a:t> of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beam</a:t>
            </a:r>
            <a:r>
              <a:rPr lang="hu-HU" sz="1100" baseline="0" noProof="0" dirty="0">
                <a:effectLst/>
              </a:rPr>
              <a:t> is </a:t>
            </a:r>
            <a:r>
              <a:rPr lang="hu-HU" sz="1100" baseline="0" noProof="0" dirty="0" err="1">
                <a:effectLst/>
              </a:rPr>
              <a:t>minimal</a:t>
            </a:r>
            <a:r>
              <a:rPr lang="hu-HU" sz="1100" baseline="0" noProof="0" dirty="0">
                <a:effectLst/>
              </a:rPr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 err="1">
                <a:effectLst/>
              </a:rPr>
              <a:t>At</a:t>
            </a:r>
            <a:r>
              <a:rPr lang="hu-HU" sz="1100" baseline="0" noProof="0" dirty="0">
                <a:effectLst/>
              </a:rPr>
              <a:t> 10 </a:t>
            </a:r>
            <a:r>
              <a:rPr lang="hu-HU" sz="1100" baseline="0" noProof="0" dirty="0" err="1">
                <a:effectLst/>
              </a:rPr>
              <a:t>mJ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there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are</a:t>
            </a:r>
            <a:r>
              <a:rPr lang="hu-HU" sz="1100" baseline="0" noProof="0" dirty="0">
                <a:effectLst/>
              </a:rPr>
              <a:t> no </a:t>
            </a:r>
            <a:r>
              <a:rPr lang="hu-HU" sz="1100" baseline="0" noProof="0" dirty="0" err="1">
                <a:effectLst/>
              </a:rPr>
              <a:t>big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differences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between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sample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without</a:t>
            </a:r>
            <a:r>
              <a:rPr lang="hu-HU" sz="1100" baseline="0" noProof="0" dirty="0">
                <a:effectLst/>
              </a:rPr>
              <a:t> and </a:t>
            </a:r>
            <a:r>
              <a:rPr lang="hu-HU" sz="1100" baseline="0" noProof="0" dirty="0" err="1">
                <a:effectLst/>
              </a:rPr>
              <a:t>with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gold</a:t>
            </a:r>
            <a:r>
              <a:rPr lang="hu-HU" sz="1100" baseline="0" noProof="0" dirty="0">
                <a:effectLst/>
              </a:rPr>
              <a:t>, </a:t>
            </a:r>
            <a:r>
              <a:rPr lang="hu-HU" sz="1100" baseline="0" noProof="0" dirty="0" err="1">
                <a:effectLst/>
              </a:rPr>
              <a:t>but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waist</a:t>
            </a:r>
            <a:r>
              <a:rPr lang="hu-HU" sz="1100" baseline="0" noProof="0" dirty="0">
                <a:effectLst/>
              </a:rPr>
              <a:t> of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craters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are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thicker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in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case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if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sample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containing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gold</a:t>
            </a:r>
            <a:r>
              <a:rPr lang="hu-HU" sz="1100" baseline="0" noProof="0" dirty="0">
                <a:effectLst/>
              </a:rPr>
              <a:t>. </a:t>
            </a:r>
            <a:r>
              <a:rPr lang="hu-HU" sz="1100" baseline="0" noProof="0" dirty="0" err="1">
                <a:effectLst/>
              </a:rPr>
              <a:t>Mooving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away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target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from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focal</a:t>
            </a:r>
            <a:r>
              <a:rPr lang="hu-HU" sz="1100" baseline="0" noProof="0" dirty="0">
                <a:effectLst/>
              </a:rPr>
              <a:t> spot,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diameter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changes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are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similar</a:t>
            </a:r>
            <a:r>
              <a:rPr lang="hu-HU" sz="1100" baseline="0" noProof="0" dirty="0">
                <a:effectLst/>
              </a:rPr>
              <a:t>.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found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that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are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mooving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away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from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smallest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beam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waist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,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crater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diameter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is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bigger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and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bigger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parallel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craters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become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shallower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 err="1">
                <a:effectLst/>
              </a:rPr>
              <a:t>But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at</a:t>
            </a:r>
            <a:r>
              <a:rPr lang="hu-HU" sz="1100" baseline="0" noProof="0" dirty="0">
                <a:effectLst/>
              </a:rPr>
              <a:t> 25 </a:t>
            </a:r>
            <a:r>
              <a:rPr lang="hu-HU" sz="1100" baseline="0" noProof="0" dirty="0" err="1">
                <a:effectLst/>
              </a:rPr>
              <a:t>mJ</a:t>
            </a:r>
            <a:r>
              <a:rPr lang="hu-HU" sz="1100" baseline="0" noProof="0" dirty="0">
                <a:effectLst/>
              </a:rPr>
              <a:t>: </a:t>
            </a:r>
            <a:r>
              <a:rPr lang="hu-HU" sz="1100" baseline="0" noProof="0" dirty="0" err="1">
                <a:effectLst/>
              </a:rPr>
              <a:t>we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can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observ</a:t>
            </a:r>
            <a:r>
              <a:rPr lang="hu-HU" sz="1100" baseline="0" noProof="0" dirty="0">
                <a:effectLst/>
              </a:rPr>
              <a:t>, </a:t>
            </a:r>
            <a:r>
              <a:rPr lang="hu-HU" sz="1100" baseline="0" noProof="0" dirty="0" err="1">
                <a:effectLst/>
              </a:rPr>
              <a:t>that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change</a:t>
            </a:r>
            <a:r>
              <a:rPr lang="hu-HU" sz="1100" baseline="0" noProof="0" dirty="0">
                <a:effectLst/>
              </a:rPr>
              <a:t> of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depth</a:t>
            </a:r>
            <a:r>
              <a:rPr lang="hu-HU" sz="1100" baseline="0" noProof="0" dirty="0">
                <a:effectLst/>
              </a:rPr>
              <a:t> is </a:t>
            </a:r>
            <a:r>
              <a:rPr lang="hu-HU" sz="1100" baseline="0" noProof="0" dirty="0" err="1">
                <a:effectLst/>
              </a:rPr>
              <a:t>little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bigger</a:t>
            </a:r>
            <a:r>
              <a:rPr lang="hu-HU" sz="1100" baseline="0" noProof="0" dirty="0">
                <a:effectLst/>
              </a:rPr>
              <a:t> (36%) </a:t>
            </a:r>
            <a:r>
              <a:rPr lang="hu-HU" sz="1100" baseline="0" noProof="0" dirty="0" err="1">
                <a:effectLst/>
              </a:rPr>
              <a:t>then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at</a:t>
            </a:r>
            <a:r>
              <a:rPr lang="hu-HU" sz="1100" baseline="0" noProof="0" dirty="0">
                <a:effectLst/>
              </a:rPr>
              <a:t> 10 </a:t>
            </a:r>
            <a:r>
              <a:rPr lang="hu-HU" sz="1100" baseline="0" noProof="0" dirty="0" err="1">
                <a:effectLst/>
              </a:rPr>
              <a:t>mJ</a:t>
            </a:r>
            <a:r>
              <a:rPr lang="hu-HU" sz="1100" baseline="0" noProof="0" dirty="0">
                <a:effectLst/>
              </a:rPr>
              <a:t>, </a:t>
            </a:r>
            <a:r>
              <a:rPr lang="hu-HU" sz="1100" baseline="0" noProof="0" dirty="0" err="1">
                <a:effectLst/>
              </a:rPr>
              <a:t>but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diameter</a:t>
            </a:r>
            <a:r>
              <a:rPr lang="hu-HU" sz="1100" baseline="0" noProof="0" dirty="0">
                <a:effectLst/>
              </a:rPr>
              <a:t> of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crater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varies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on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contrary</a:t>
            </a:r>
            <a:r>
              <a:rPr lang="hu-HU" sz="1100" baseline="0" noProof="0" dirty="0">
                <a:effectLst/>
              </a:rPr>
              <a:t>. The </a:t>
            </a:r>
            <a:r>
              <a:rPr lang="hu-HU" sz="1100" baseline="0" noProof="0" dirty="0" err="1">
                <a:effectLst/>
              </a:rPr>
              <a:t>waist</a:t>
            </a:r>
            <a:r>
              <a:rPr lang="hu-HU" sz="1100" baseline="0" noProof="0" dirty="0">
                <a:effectLst/>
              </a:rPr>
              <a:t> of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crater</a:t>
            </a:r>
            <a:r>
              <a:rPr lang="hu-HU" sz="1100" baseline="0" noProof="0" dirty="0">
                <a:effectLst/>
              </a:rPr>
              <a:t> is </a:t>
            </a:r>
            <a:r>
              <a:rPr lang="hu-HU" sz="1100" baseline="0" noProof="0" dirty="0" err="1">
                <a:effectLst/>
              </a:rPr>
              <a:t>larger</a:t>
            </a:r>
            <a:r>
              <a:rPr lang="hu-HU" sz="1100" baseline="0" noProof="0" dirty="0">
                <a:effectLst/>
              </a:rPr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If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compare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depth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intensity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dependence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find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that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depth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of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craters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is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much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bigger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over 10</a:t>
            </a:r>
            <a:r>
              <a:rPr lang="hu-HU" sz="1100" baseline="30000" noProof="0" dirty="0">
                <a:effectLst/>
                <a:latin typeface="+mn-lt"/>
                <a:ea typeface="Calibri"/>
                <a:cs typeface="Times New Roman"/>
              </a:rPr>
              <a:t>17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W/cm</a:t>
            </a:r>
            <a:r>
              <a:rPr lang="hu-HU" sz="1100" baseline="30000" noProof="0" dirty="0">
                <a:effectLst/>
                <a:latin typeface="+mn-lt"/>
                <a:ea typeface="Calibri"/>
                <a:cs typeface="Times New Roman"/>
              </a:rPr>
              <a:t>2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intensity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,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which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be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reach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higher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energies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  <a:latin typeface="+mn-lt"/>
              <a:ea typeface="Calibri"/>
              <a:cs typeface="Times New Roman"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be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observed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that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craters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’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wall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is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much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smoother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case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of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samples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without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gold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case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of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samples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with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gold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nanoparticles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So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calculated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roughnesses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</a:t>
            </a:r>
            <a:endParaRPr lang="en-GB" sz="1100" noProof="0" dirty="0">
              <a:effectLst/>
              <a:latin typeface="+mn-lt"/>
              <a:ea typeface="Calibri"/>
              <a:cs typeface="Times New Roman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compare</a:t>
            </a:r>
            <a:r>
              <a:rPr lang="hu-HU" dirty="0"/>
              <a:t> </a:t>
            </a:r>
            <a:r>
              <a:rPr lang="hu-HU" dirty="0" err="1"/>
              <a:t>profiles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sample</a:t>
            </a:r>
            <a:r>
              <a:rPr lang="hu-HU" dirty="0"/>
              <a:t> and </a:t>
            </a:r>
            <a:r>
              <a:rPr lang="hu-HU" dirty="0" err="1"/>
              <a:t>energy</a:t>
            </a:r>
            <a:r>
              <a:rPr lang="hu-HU" dirty="0"/>
              <a:t>. </a:t>
            </a:r>
            <a:r>
              <a:rPr lang="hu-HU" sz="1050" dirty="0" err="1"/>
              <a:t>We</a:t>
            </a:r>
            <a:r>
              <a:rPr lang="hu-HU" sz="1050" dirty="0"/>
              <a:t> </a:t>
            </a:r>
            <a:r>
              <a:rPr lang="hu-HU" sz="1050" dirty="0" err="1"/>
              <a:t>can</a:t>
            </a:r>
            <a:r>
              <a:rPr lang="hu-HU" sz="1050" dirty="0"/>
              <a:t> </a:t>
            </a:r>
            <a:r>
              <a:rPr lang="hu-HU" sz="1050" dirty="0" err="1"/>
              <a:t>conclude</a:t>
            </a:r>
            <a:r>
              <a:rPr lang="hu-HU" sz="1050" dirty="0"/>
              <a:t> </a:t>
            </a:r>
            <a:r>
              <a:rPr lang="hu-HU" sz="1050" baseline="0" dirty="0" err="1">
                <a:effectLst/>
              </a:rPr>
              <a:t>that</a:t>
            </a:r>
            <a:r>
              <a:rPr lang="hu-HU" sz="1050" baseline="0" dirty="0">
                <a:effectLst/>
              </a:rPr>
              <a:t> </a:t>
            </a:r>
            <a:r>
              <a:rPr lang="hu-HU" sz="1050" baseline="0" dirty="0" err="1">
                <a:effectLst/>
              </a:rPr>
              <a:t>the</a:t>
            </a:r>
            <a:r>
              <a:rPr lang="hu-HU" sz="1050" baseline="0" dirty="0">
                <a:effectLst/>
              </a:rPr>
              <a:t> </a:t>
            </a:r>
            <a:r>
              <a:rPr lang="hu-HU" sz="1050" dirty="0" err="1"/>
              <a:t>diameter</a:t>
            </a:r>
            <a:r>
              <a:rPr lang="hu-HU" sz="1050" dirty="0"/>
              <a:t> of </a:t>
            </a:r>
            <a:r>
              <a:rPr lang="hu-HU" sz="1050" dirty="0" err="1"/>
              <a:t>the</a:t>
            </a:r>
            <a:r>
              <a:rPr lang="hu-HU" sz="1050" dirty="0"/>
              <a:t> </a:t>
            </a:r>
            <a:r>
              <a:rPr lang="hu-HU" sz="1050" dirty="0" err="1"/>
              <a:t>craters</a:t>
            </a:r>
            <a:r>
              <a:rPr lang="hu-HU" sz="1050" dirty="0"/>
              <a:t> </a:t>
            </a:r>
            <a:r>
              <a:rPr lang="hu-HU" sz="1050" dirty="0" err="1"/>
              <a:t>decreased</a:t>
            </a:r>
            <a:r>
              <a:rPr lang="hu-HU" sz="1050" dirty="0"/>
              <a:t> and </a:t>
            </a:r>
            <a:r>
              <a:rPr lang="hu-HU" sz="1050" dirty="0" err="1"/>
              <a:t>the</a:t>
            </a:r>
            <a:r>
              <a:rPr lang="hu-HU" sz="1050" dirty="0"/>
              <a:t> </a:t>
            </a:r>
            <a:r>
              <a:rPr lang="hu-HU" sz="1050" dirty="0" err="1"/>
              <a:t>depth</a:t>
            </a:r>
            <a:r>
              <a:rPr lang="hu-HU" sz="1050" dirty="0"/>
              <a:t> of </a:t>
            </a:r>
            <a:r>
              <a:rPr lang="hu-HU" sz="1050" dirty="0" err="1"/>
              <a:t>the</a:t>
            </a:r>
            <a:r>
              <a:rPr lang="hu-HU" sz="1050" dirty="0"/>
              <a:t> </a:t>
            </a:r>
            <a:r>
              <a:rPr lang="hu-HU" sz="1050" dirty="0" err="1"/>
              <a:t>craters</a:t>
            </a:r>
            <a:r>
              <a:rPr lang="hu-HU" sz="1050" dirty="0"/>
              <a:t> </a:t>
            </a:r>
            <a:r>
              <a:rPr lang="hu-HU" sz="1050" dirty="0" err="1"/>
              <a:t>increased</a:t>
            </a:r>
            <a:r>
              <a:rPr lang="hu-HU" sz="1050" baseline="0" dirty="0"/>
              <a:t> </a:t>
            </a:r>
            <a:r>
              <a:rPr lang="hu-HU" sz="1050" baseline="0" dirty="0" err="1"/>
              <a:t>as</a:t>
            </a:r>
            <a:r>
              <a:rPr lang="hu-HU" sz="1050" baseline="0" dirty="0"/>
              <a:t> </a:t>
            </a:r>
            <a:r>
              <a:rPr lang="hu-HU" sz="1050" baseline="0" dirty="0" err="1"/>
              <a:t>the</a:t>
            </a:r>
            <a:r>
              <a:rPr lang="hu-HU" sz="1050" baseline="0" dirty="0"/>
              <a:t> </a:t>
            </a:r>
            <a:r>
              <a:rPr lang="hu-HU" sz="1050" baseline="0" dirty="0" err="1"/>
              <a:t>intesity</a:t>
            </a:r>
            <a:r>
              <a:rPr lang="hu-HU" sz="1050" baseline="0" dirty="0"/>
              <a:t> of </a:t>
            </a:r>
            <a:r>
              <a:rPr lang="hu-HU" sz="1050" baseline="0" dirty="0" err="1"/>
              <a:t>the</a:t>
            </a:r>
            <a:r>
              <a:rPr lang="hu-HU" sz="1050" baseline="0" dirty="0"/>
              <a:t> </a:t>
            </a:r>
            <a:r>
              <a:rPr lang="hu-HU" sz="1050" baseline="0" dirty="0" err="1"/>
              <a:t>laser</a:t>
            </a:r>
            <a:r>
              <a:rPr lang="hu-HU" sz="1050" baseline="0" dirty="0"/>
              <a:t> </a:t>
            </a:r>
            <a:r>
              <a:rPr lang="hu-HU" sz="1050" baseline="0" dirty="0" err="1"/>
              <a:t>was</a:t>
            </a:r>
            <a:r>
              <a:rPr lang="hu-HU" sz="1050" baseline="0" dirty="0"/>
              <a:t> </a:t>
            </a:r>
            <a:r>
              <a:rPr lang="hu-HU" sz="1050" baseline="0" dirty="0" err="1"/>
              <a:t>larger</a:t>
            </a:r>
            <a:r>
              <a:rPr lang="hu-HU" sz="1050" baseline="0" dirty="0"/>
              <a:t> and </a:t>
            </a:r>
            <a:r>
              <a:rPr lang="hu-HU" sz="1050" baseline="0" dirty="0" err="1"/>
              <a:t>larger</a:t>
            </a:r>
            <a:r>
              <a:rPr lang="hu-HU" sz="1050" baseline="0" dirty="0"/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It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can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be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observed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well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that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craters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’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wall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is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much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smoother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in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case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of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samples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without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gold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then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in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case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of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samples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with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gold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nanoparticles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.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So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we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calculated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roughnesses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050" baseline="0" noProof="0" dirty="0" err="1">
                <a:effectLst/>
                <a:latin typeface="+mn-lt"/>
                <a:ea typeface="Calibri"/>
                <a:cs typeface="Times New Roman"/>
              </a:rPr>
              <a:t>well</a:t>
            </a:r>
            <a:r>
              <a:rPr lang="hu-HU" sz="1050" baseline="0" noProof="0" dirty="0">
                <a:effectLst/>
                <a:latin typeface="+mn-lt"/>
                <a:ea typeface="Calibri"/>
                <a:cs typeface="Times New Roman"/>
              </a:rPr>
              <a:t>.</a:t>
            </a:r>
            <a:endParaRPr lang="en-GB" sz="1050" noProof="0" dirty="0">
              <a:effectLst/>
              <a:latin typeface="+mn-lt"/>
              <a:ea typeface="Calibri"/>
              <a:cs typeface="Times New Roman"/>
            </a:endParaRPr>
          </a:p>
          <a:p>
            <a:r>
              <a:rPr lang="hu-HU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67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effectLst/>
              </a:rPr>
              <a:t>Craters deepest profiles </a:t>
            </a:r>
            <a:r>
              <a:rPr lang="hu-HU" sz="1100" dirty="0" err="1">
                <a:effectLst/>
              </a:rPr>
              <a:t>were</a:t>
            </a:r>
            <a:r>
              <a:rPr lang="hu-HU" sz="1100" dirty="0">
                <a:effectLst/>
              </a:rPr>
              <a:t> </a:t>
            </a:r>
            <a:r>
              <a:rPr lang="hu-HU" sz="1100" dirty="0" err="1">
                <a:effectLst/>
              </a:rPr>
              <a:t>taken</a:t>
            </a:r>
            <a:r>
              <a:rPr lang="hu-HU" sz="1100" dirty="0">
                <a:effectLst/>
              </a:rPr>
              <a:t> </a:t>
            </a:r>
            <a:r>
              <a:rPr lang="en-GB" sz="1100" dirty="0">
                <a:effectLst/>
              </a:rPr>
              <a:t>at different focal distances</a:t>
            </a:r>
            <a:r>
              <a:rPr lang="hu-HU" sz="1100" baseline="0" dirty="0">
                <a:effectLst/>
              </a:rPr>
              <a:t> and </a:t>
            </a:r>
            <a:r>
              <a:rPr lang="hu-HU" sz="1100" baseline="0" dirty="0" err="1">
                <a:effectLst/>
              </a:rPr>
              <a:t>translated</a:t>
            </a:r>
            <a:r>
              <a:rPr lang="hu-HU" sz="1100" baseline="0" dirty="0">
                <a:effectLst/>
              </a:rPr>
              <a:t> </a:t>
            </a:r>
            <a:r>
              <a:rPr lang="hu-HU" sz="1100" baseline="0" dirty="0" err="1">
                <a:effectLst/>
              </a:rPr>
              <a:t>to</a:t>
            </a:r>
            <a:r>
              <a:rPr lang="hu-HU" sz="1100" baseline="0" dirty="0">
                <a:effectLst/>
              </a:rPr>
              <a:t> be </a:t>
            </a:r>
            <a:r>
              <a:rPr lang="hu-HU" sz="1100" baseline="0" dirty="0" err="1">
                <a:effectLst/>
              </a:rPr>
              <a:t>comparable</a:t>
            </a:r>
            <a:r>
              <a:rPr lang="hu-HU" sz="1100" baseline="0" dirty="0">
                <a:effectLst/>
              </a:rPr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dirty="0" err="1">
                <a:effectLst/>
              </a:rPr>
              <a:t>It</a:t>
            </a:r>
            <a:r>
              <a:rPr lang="hu-HU" sz="1100" baseline="0" dirty="0">
                <a:effectLst/>
              </a:rPr>
              <a:t> </a:t>
            </a:r>
            <a:r>
              <a:rPr lang="hu-HU" sz="1100" baseline="0" dirty="0" err="1">
                <a:effectLst/>
              </a:rPr>
              <a:t>was</a:t>
            </a:r>
            <a:r>
              <a:rPr lang="hu-HU" sz="1100" baseline="0" dirty="0">
                <a:effectLst/>
              </a:rPr>
              <a:t> </a:t>
            </a:r>
            <a:r>
              <a:rPr lang="hu-HU" sz="1100" baseline="0" dirty="0" err="1">
                <a:effectLst/>
              </a:rPr>
              <a:t>fount</a:t>
            </a:r>
            <a:r>
              <a:rPr lang="hu-HU" sz="1100" baseline="0" dirty="0">
                <a:effectLst/>
              </a:rPr>
              <a:t> </a:t>
            </a:r>
            <a:r>
              <a:rPr lang="hu-HU" sz="1100" baseline="0" dirty="0" err="1">
                <a:effectLst/>
              </a:rPr>
              <a:t>that</a:t>
            </a:r>
            <a:r>
              <a:rPr lang="hu-HU" sz="1100" baseline="0" dirty="0">
                <a:effectLst/>
              </a:rPr>
              <a:t> </a:t>
            </a:r>
            <a:r>
              <a:rPr lang="hu-HU" sz="1100" baseline="0" dirty="0" err="1">
                <a:effectLst/>
              </a:rPr>
              <a:t>the</a:t>
            </a:r>
            <a:r>
              <a:rPr lang="hu-HU" sz="1100" baseline="0" dirty="0">
                <a:effectLst/>
              </a:rPr>
              <a:t> </a:t>
            </a:r>
            <a:r>
              <a:rPr lang="hu-HU" sz="1100" dirty="0" err="1"/>
              <a:t>diameter</a:t>
            </a:r>
            <a:r>
              <a:rPr lang="hu-HU" sz="1100" dirty="0"/>
              <a:t> of </a:t>
            </a:r>
            <a:r>
              <a:rPr lang="hu-HU" sz="1100" dirty="0" err="1"/>
              <a:t>the</a:t>
            </a:r>
            <a:r>
              <a:rPr lang="hu-HU" sz="1100" dirty="0"/>
              <a:t> </a:t>
            </a:r>
            <a:r>
              <a:rPr lang="hu-HU" sz="1100" dirty="0" err="1"/>
              <a:t>craters</a:t>
            </a:r>
            <a:r>
              <a:rPr lang="hu-HU" sz="1100" dirty="0"/>
              <a:t> </a:t>
            </a:r>
            <a:r>
              <a:rPr lang="hu-HU" sz="1100" dirty="0" err="1"/>
              <a:t>decreased</a:t>
            </a:r>
            <a:r>
              <a:rPr lang="hu-HU" sz="1100" dirty="0"/>
              <a:t> and </a:t>
            </a:r>
            <a:r>
              <a:rPr lang="hu-HU" sz="1100" dirty="0" err="1"/>
              <a:t>the</a:t>
            </a:r>
            <a:r>
              <a:rPr lang="hu-HU" sz="1100" dirty="0"/>
              <a:t> </a:t>
            </a:r>
            <a:r>
              <a:rPr lang="hu-HU" sz="1100" dirty="0" err="1"/>
              <a:t>depth</a:t>
            </a:r>
            <a:r>
              <a:rPr lang="hu-HU" sz="1100" dirty="0"/>
              <a:t> of </a:t>
            </a:r>
            <a:r>
              <a:rPr lang="hu-HU" sz="1100" dirty="0" err="1"/>
              <a:t>the</a:t>
            </a:r>
            <a:r>
              <a:rPr lang="hu-HU" sz="1100" dirty="0"/>
              <a:t> </a:t>
            </a:r>
            <a:r>
              <a:rPr lang="hu-HU" sz="1100" dirty="0" err="1"/>
              <a:t>craters</a:t>
            </a:r>
            <a:r>
              <a:rPr lang="hu-HU" sz="1100" dirty="0"/>
              <a:t> </a:t>
            </a:r>
            <a:r>
              <a:rPr lang="hu-HU" sz="1100" dirty="0" err="1"/>
              <a:t>increased</a:t>
            </a:r>
            <a:r>
              <a:rPr lang="hu-HU" sz="1100" baseline="0" dirty="0"/>
              <a:t> </a:t>
            </a:r>
            <a:r>
              <a:rPr lang="hu-HU" sz="1100" baseline="0" dirty="0" err="1"/>
              <a:t>as</a:t>
            </a:r>
            <a:r>
              <a:rPr lang="hu-HU" sz="1100" baseline="0" dirty="0"/>
              <a:t> </a:t>
            </a:r>
            <a:r>
              <a:rPr lang="hu-HU" sz="1100" baseline="0" dirty="0" err="1"/>
              <a:t>the</a:t>
            </a:r>
            <a:r>
              <a:rPr lang="hu-HU" sz="1100" baseline="0" dirty="0"/>
              <a:t> </a:t>
            </a:r>
            <a:r>
              <a:rPr lang="hu-HU" sz="1100" baseline="0" dirty="0" err="1"/>
              <a:t>intesity</a:t>
            </a:r>
            <a:r>
              <a:rPr lang="hu-HU" sz="1100" baseline="0" dirty="0"/>
              <a:t> </a:t>
            </a:r>
            <a:r>
              <a:rPr lang="hu-HU" sz="1100" baseline="0" dirty="0" err="1"/>
              <a:t>of</a:t>
            </a:r>
            <a:r>
              <a:rPr lang="hu-HU" sz="1100" baseline="0" dirty="0"/>
              <a:t> </a:t>
            </a:r>
            <a:r>
              <a:rPr lang="hu-HU" sz="1100" baseline="0" dirty="0" err="1"/>
              <a:t>the</a:t>
            </a:r>
            <a:r>
              <a:rPr lang="hu-HU" sz="1100" baseline="0" dirty="0"/>
              <a:t> </a:t>
            </a:r>
            <a:r>
              <a:rPr lang="hu-HU" sz="1100" baseline="0" dirty="0" err="1"/>
              <a:t>laser</a:t>
            </a:r>
            <a:r>
              <a:rPr lang="hu-HU" sz="1100" baseline="0" dirty="0"/>
              <a:t> </a:t>
            </a:r>
            <a:r>
              <a:rPr lang="hu-HU" sz="1100" baseline="0" dirty="0" err="1"/>
              <a:t>was</a:t>
            </a:r>
            <a:r>
              <a:rPr lang="hu-HU" sz="1100" baseline="0" dirty="0"/>
              <a:t> </a:t>
            </a:r>
            <a:r>
              <a:rPr lang="hu-HU" sz="1100" baseline="0" dirty="0" err="1"/>
              <a:t>larger</a:t>
            </a:r>
            <a:r>
              <a:rPr lang="hu-HU" sz="1100" baseline="0" dirty="0"/>
              <a:t> and </a:t>
            </a:r>
            <a:r>
              <a:rPr lang="hu-HU" sz="1100" baseline="0" dirty="0" err="1"/>
              <a:t>larger</a:t>
            </a:r>
            <a:r>
              <a:rPr lang="hu-HU" sz="1100" baseline="0" dirty="0"/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be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observed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that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craters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’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wall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is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much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smoother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case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of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samples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without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gold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case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of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samples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with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gold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nanoparticles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So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calculated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roughnesses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</a:t>
            </a:r>
            <a:endParaRPr lang="en-GB" sz="1100" noProof="0" dirty="0">
              <a:effectLst/>
              <a:latin typeface="+mn-lt"/>
              <a:ea typeface="Calibri"/>
              <a:cs typeface="Times New Roman"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effectLst/>
              </a:rPr>
              <a:t>________________________________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noProof="0" dirty="0">
                <a:effectLst/>
              </a:rPr>
              <a:t>In the first line you can </a:t>
            </a:r>
            <a:r>
              <a:rPr lang="hu-HU" sz="1100" baseline="0" noProof="0" dirty="0" err="1">
                <a:effectLst/>
              </a:rPr>
              <a:t>find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craters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profiles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produced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by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lower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energy</a:t>
            </a:r>
            <a:r>
              <a:rPr lang="hu-HU" sz="1100" baseline="0" noProof="0" dirty="0">
                <a:effectLst/>
              </a:rPr>
              <a:t>, and </a:t>
            </a:r>
            <a:r>
              <a:rPr lang="hu-HU" sz="1100" baseline="0" noProof="0" dirty="0" err="1">
                <a:effectLst/>
              </a:rPr>
              <a:t>under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them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higher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energies</a:t>
            </a:r>
            <a:r>
              <a:rPr lang="en-GB" sz="1100" baseline="0" noProof="0" dirty="0">
                <a:effectLst/>
              </a:rPr>
              <a:t>. In the first column 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are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without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gold</a:t>
            </a:r>
            <a:r>
              <a:rPr lang="hu-HU" sz="1100" baseline="0" noProof="0" dirty="0">
                <a:effectLst/>
              </a:rPr>
              <a:t>, </a:t>
            </a:r>
            <a:r>
              <a:rPr lang="hu-HU" sz="1100" baseline="0" noProof="0" dirty="0" err="1">
                <a:effectLst/>
              </a:rPr>
              <a:t>in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second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with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gold</a:t>
            </a:r>
            <a:r>
              <a:rPr lang="hu-HU" sz="1100" baseline="0" noProof="0" dirty="0">
                <a:effectLst/>
              </a:rPr>
              <a:t>. 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>
                <a:effectLst/>
              </a:rPr>
              <a:t>The </a:t>
            </a:r>
            <a:r>
              <a:rPr lang="hu-HU" sz="1100" baseline="0" noProof="0" dirty="0" err="1">
                <a:effectLst/>
              </a:rPr>
              <a:t>black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lines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shows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crater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profile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in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case</a:t>
            </a:r>
            <a:r>
              <a:rPr lang="hu-HU" sz="1100" baseline="0" noProof="0" dirty="0">
                <a:effectLst/>
              </a:rPr>
              <a:t> of 0 </a:t>
            </a:r>
            <a:r>
              <a:rPr lang="hu-HU" sz="1100" baseline="0" noProof="0" dirty="0" err="1">
                <a:effectLst/>
              </a:rPr>
              <a:t>longitudinal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distance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from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focal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point</a:t>
            </a:r>
            <a:r>
              <a:rPr lang="hu-HU" sz="1100" baseline="0" noProof="0" dirty="0">
                <a:effectLst/>
              </a:rPr>
              <a:t> (</a:t>
            </a:r>
            <a:r>
              <a:rPr lang="hu-HU" sz="1100" baseline="0" noProof="0" dirty="0" err="1">
                <a:effectLst/>
              </a:rPr>
              <a:t>where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waist</a:t>
            </a:r>
            <a:r>
              <a:rPr lang="hu-HU" sz="1100" baseline="0" noProof="0" dirty="0">
                <a:effectLst/>
              </a:rPr>
              <a:t> of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beam</a:t>
            </a:r>
            <a:r>
              <a:rPr lang="hu-HU" sz="1100" baseline="0" noProof="0" dirty="0">
                <a:effectLst/>
              </a:rPr>
              <a:t> is </a:t>
            </a:r>
            <a:r>
              <a:rPr lang="hu-HU" sz="1100" baseline="0" noProof="0" dirty="0" err="1">
                <a:effectLst/>
              </a:rPr>
              <a:t>minimal</a:t>
            </a:r>
            <a:r>
              <a:rPr lang="hu-HU" sz="1100" baseline="0" noProof="0" dirty="0">
                <a:effectLst/>
              </a:rPr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 err="1">
                <a:effectLst/>
              </a:rPr>
              <a:t>At</a:t>
            </a:r>
            <a:r>
              <a:rPr lang="hu-HU" sz="1100" baseline="0" noProof="0" dirty="0">
                <a:effectLst/>
              </a:rPr>
              <a:t> 10 </a:t>
            </a:r>
            <a:r>
              <a:rPr lang="hu-HU" sz="1100" baseline="0" noProof="0" dirty="0" err="1">
                <a:effectLst/>
              </a:rPr>
              <a:t>mJ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there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are</a:t>
            </a:r>
            <a:r>
              <a:rPr lang="hu-HU" sz="1100" baseline="0" noProof="0" dirty="0">
                <a:effectLst/>
              </a:rPr>
              <a:t> no </a:t>
            </a:r>
            <a:r>
              <a:rPr lang="hu-HU" sz="1100" baseline="0" noProof="0" dirty="0" err="1">
                <a:effectLst/>
              </a:rPr>
              <a:t>big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differences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between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sample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without</a:t>
            </a:r>
            <a:r>
              <a:rPr lang="hu-HU" sz="1100" baseline="0" noProof="0" dirty="0">
                <a:effectLst/>
              </a:rPr>
              <a:t> and </a:t>
            </a:r>
            <a:r>
              <a:rPr lang="hu-HU" sz="1100" baseline="0" noProof="0" dirty="0" err="1">
                <a:effectLst/>
              </a:rPr>
              <a:t>with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gold</a:t>
            </a:r>
            <a:r>
              <a:rPr lang="hu-HU" sz="1100" baseline="0" noProof="0" dirty="0">
                <a:effectLst/>
              </a:rPr>
              <a:t>, </a:t>
            </a:r>
            <a:r>
              <a:rPr lang="hu-HU" sz="1100" baseline="0" noProof="0" dirty="0" err="1">
                <a:effectLst/>
              </a:rPr>
              <a:t>but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waist</a:t>
            </a:r>
            <a:r>
              <a:rPr lang="hu-HU" sz="1100" baseline="0" noProof="0" dirty="0">
                <a:effectLst/>
              </a:rPr>
              <a:t> of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craters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are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thicker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in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case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if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sample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containing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gold</a:t>
            </a:r>
            <a:r>
              <a:rPr lang="hu-HU" sz="1100" baseline="0" noProof="0" dirty="0">
                <a:effectLst/>
              </a:rPr>
              <a:t>. </a:t>
            </a:r>
            <a:r>
              <a:rPr lang="hu-HU" sz="1100" baseline="0" noProof="0" dirty="0" err="1">
                <a:effectLst/>
              </a:rPr>
              <a:t>Mooving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away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target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from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focal</a:t>
            </a:r>
            <a:r>
              <a:rPr lang="hu-HU" sz="1100" baseline="0" noProof="0" dirty="0">
                <a:effectLst/>
              </a:rPr>
              <a:t> spot,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diameter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changes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are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similar</a:t>
            </a:r>
            <a:r>
              <a:rPr lang="hu-HU" sz="1100" baseline="0" noProof="0" dirty="0">
                <a:effectLst/>
              </a:rPr>
              <a:t>.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found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that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are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mooving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away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from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smallest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beam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waist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,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crater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diameter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is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bigger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and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bigger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parallel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craters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become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shallower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 err="1">
                <a:effectLst/>
              </a:rPr>
              <a:t>But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at</a:t>
            </a:r>
            <a:r>
              <a:rPr lang="hu-HU" sz="1100" baseline="0" noProof="0" dirty="0">
                <a:effectLst/>
              </a:rPr>
              <a:t> 25 </a:t>
            </a:r>
            <a:r>
              <a:rPr lang="hu-HU" sz="1100" baseline="0" noProof="0" dirty="0" err="1">
                <a:effectLst/>
              </a:rPr>
              <a:t>mJ</a:t>
            </a:r>
            <a:r>
              <a:rPr lang="hu-HU" sz="1100" baseline="0" noProof="0" dirty="0">
                <a:effectLst/>
              </a:rPr>
              <a:t>: </a:t>
            </a:r>
            <a:r>
              <a:rPr lang="hu-HU" sz="1100" baseline="0" noProof="0" dirty="0" err="1">
                <a:effectLst/>
              </a:rPr>
              <a:t>we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can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observ</a:t>
            </a:r>
            <a:r>
              <a:rPr lang="hu-HU" sz="1100" baseline="0" noProof="0" dirty="0">
                <a:effectLst/>
              </a:rPr>
              <a:t>, </a:t>
            </a:r>
            <a:r>
              <a:rPr lang="hu-HU" sz="1100" baseline="0" noProof="0" dirty="0" err="1">
                <a:effectLst/>
              </a:rPr>
              <a:t>that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change</a:t>
            </a:r>
            <a:r>
              <a:rPr lang="hu-HU" sz="1100" baseline="0" noProof="0" dirty="0">
                <a:effectLst/>
              </a:rPr>
              <a:t> of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depth</a:t>
            </a:r>
            <a:r>
              <a:rPr lang="hu-HU" sz="1100" baseline="0" noProof="0" dirty="0">
                <a:effectLst/>
              </a:rPr>
              <a:t> is </a:t>
            </a:r>
            <a:r>
              <a:rPr lang="hu-HU" sz="1100" baseline="0" noProof="0" dirty="0" err="1">
                <a:effectLst/>
              </a:rPr>
              <a:t>little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bigger</a:t>
            </a:r>
            <a:r>
              <a:rPr lang="hu-HU" sz="1100" baseline="0" noProof="0" dirty="0">
                <a:effectLst/>
              </a:rPr>
              <a:t> (36%) </a:t>
            </a:r>
            <a:r>
              <a:rPr lang="hu-HU" sz="1100" baseline="0" noProof="0" dirty="0" err="1">
                <a:effectLst/>
              </a:rPr>
              <a:t>then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at</a:t>
            </a:r>
            <a:r>
              <a:rPr lang="hu-HU" sz="1100" baseline="0" noProof="0" dirty="0">
                <a:effectLst/>
              </a:rPr>
              <a:t> 10 </a:t>
            </a:r>
            <a:r>
              <a:rPr lang="hu-HU" sz="1100" baseline="0" noProof="0" dirty="0" err="1">
                <a:effectLst/>
              </a:rPr>
              <a:t>mJ</a:t>
            </a:r>
            <a:r>
              <a:rPr lang="hu-HU" sz="1100" baseline="0" noProof="0" dirty="0">
                <a:effectLst/>
              </a:rPr>
              <a:t>, </a:t>
            </a:r>
            <a:r>
              <a:rPr lang="hu-HU" sz="1100" baseline="0" noProof="0" dirty="0" err="1">
                <a:effectLst/>
              </a:rPr>
              <a:t>but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diameter</a:t>
            </a:r>
            <a:r>
              <a:rPr lang="hu-HU" sz="1100" baseline="0" noProof="0" dirty="0">
                <a:effectLst/>
              </a:rPr>
              <a:t> of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crater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varies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on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the</a:t>
            </a:r>
            <a:r>
              <a:rPr lang="hu-HU" sz="1100" baseline="0" noProof="0" dirty="0">
                <a:effectLst/>
              </a:rPr>
              <a:t> </a:t>
            </a:r>
            <a:r>
              <a:rPr lang="hu-HU" sz="1100" baseline="0" noProof="0" dirty="0" err="1">
                <a:effectLst/>
              </a:rPr>
              <a:t>contrary</a:t>
            </a:r>
            <a:r>
              <a:rPr lang="hu-HU" sz="1100" baseline="0" noProof="0" dirty="0">
                <a:effectLst/>
              </a:rPr>
              <a:t>. 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If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compare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depth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intensity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dependence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find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that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depth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of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craters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is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much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bigger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over 10</a:t>
            </a:r>
            <a:r>
              <a:rPr lang="hu-HU" sz="1100" baseline="30000" noProof="0" dirty="0">
                <a:effectLst/>
                <a:latin typeface="+mn-lt"/>
                <a:ea typeface="Calibri"/>
                <a:cs typeface="Times New Roman"/>
              </a:rPr>
              <a:t>17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W/cm</a:t>
            </a:r>
            <a:r>
              <a:rPr lang="hu-HU" sz="1100" baseline="30000" noProof="0" dirty="0">
                <a:effectLst/>
                <a:latin typeface="+mn-lt"/>
                <a:ea typeface="Calibri"/>
                <a:cs typeface="Times New Roman"/>
              </a:rPr>
              <a:t>2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intensity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,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which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be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reach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higher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energies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baseline="0" noProof="0" dirty="0">
              <a:effectLst/>
              <a:latin typeface="+mn-lt"/>
              <a:ea typeface="Calibri"/>
              <a:cs typeface="Times New Roman"/>
            </a:endParaRP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be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observed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that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craters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’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wall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is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much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smoother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case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of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samples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without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gold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in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case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of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samples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with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gold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nanoparticles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So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calculated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the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roughnesses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as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hu-HU" sz="1100" baseline="0" noProof="0" dirty="0" err="1">
                <a:effectLst/>
                <a:latin typeface="+mn-lt"/>
                <a:ea typeface="Calibri"/>
                <a:cs typeface="Times New Roman"/>
              </a:rPr>
              <a:t>well</a:t>
            </a:r>
            <a:r>
              <a:rPr lang="hu-HU" sz="1100" baseline="0" noProof="0" dirty="0">
                <a:effectLst/>
                <a:latin typeface="+mn-lt"/>
                <a:ea typeface="Calibri"/>
                <a:cs typeface="Times New Roman"/>
              </a:rPr>
              <a:t>.</a:t>
            </a:r>
            <a:endParaRPr lang="en-GB" sz="1100" noProof="0" dirty="0">
              <a:effectLst/>
              <a:latin typeface="+mn-lt"/>
              <a:ea typeface="Calibri"/>
              <a:cs typeface="Times New Roman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 </a:t>
            </a:r>
            <a:r>
              <a:rPr lang="hu-HU" dirty="0" err="1"/>
              <a:t>already</a:t>
            </a:r>
            <a:r>
              <a:rPr lang="hu-HU" dirty="0"/>
              <a:t> </a:t>
            </a:r>
            <a:r>
              <a:rPr lang="hu-HU" dirty="0" err="1"/>
              <a:t>referred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craters</a:t>
            </a:r>
            <a:r>
              <a:rPr lang="hu-HU" dirty="0"/>
              <a:t> </a:t>
            </a:r>
            <a:r>
              <a:rPr lang="hu-HU" dirty="0" err="1"/>
              <a:t>surface</a:t>
            </a:r>
            <a:r>
              <a:rPr lang="hu-HU" dirty="0"/>
              <a:t> </a:t>
            </a:r>
            <a:r>
              <a:rPr lang="hu-HU" dirty="0" err="1"/>
              <a:t>structure</a:t>
            </a:r>
            <a:r>
              <a:rPr lang="hu-HU" dirty="0"/>
              <a:t> </a:t>
            </a:r>
            <a:r>
              <a:rPr lang="hu-HU" dirty="0" err="1"/>
              <a:t>differences</a:t>
            </a:r>
            <a:r>
              <a:rPr lang="hu-HU" dirty="0"/>
              <a:t>.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found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roughness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be </a:t>
            </a:r>
            <a:r>
              <a:rPr lang="hu-HU" dirty="0" err="1"/>
              <a:t>adequate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describe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differences</a:t>
            </a:r>
            <a:r>
              <a:rPr lang="hu-HU" dirty="0"/>
              <a:t>.</a:t>
            </a:r>
          </a:p>
          <a:p>
            <a:r>
              <a:rPr lang="hu-HU" dirty="0" err="1"/>
              <a:t>Sa</a:t>
            </a:r>
            <a:r>
              <a:rPr lang="hu-HU" dirty="0"/>
              <a:t> – </a:t>
            </a:r>
            <a:r>
              <a:rPr lang="hu-HU" dirty="0" err="1"/>
              <a:t>Arithmetical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deviation</a:t>
            </a:r>
            <a:r>
              <a:rPr lang="hu-HU" dirty="0"/>
              <a:t>.</a:t>
            </a:r>
          </a:p>
          <a:p>
            <a:r>
              <a:rPr lang="hu-HU" dirty="0" err="1"/>
              <a:t>Sq</a:t>
            </a:r>
            <a:r>
              <a:rPr lang="hu-HU" dirty="0"/>
              <a:t> = </a:t>
            </a:r>
            <a:r>
              <a:rPr lang="hu-HU" dirty="0" err="1"/>
              <a:t>Root-mean-square</a:t>
            </a:r>
            <a:r>
              <a:rPr lang="hu-HU" dirty="0"/>
              <a:t> </a:t>
            </a:r>
          </a:p>
          <a:p>
            <a:r>
              <a:rPr lang="hu-HU" dirty="0"/>
              <a:t>The </a:t>
            </a:r>
            <a:r>
              <a:rPr lang="hu-HU" dirty="0" err="1"/>
              <a:t>roughness</a:t>
            </a:r>
            <a:r>
              <a:rPr lang="hu-HU" baseline="0" dirty="0"/>
              <a:t> </a:t>
            </a:r>
            <a:r>
              <a:rPr lang="hu-HU" baseline="0" dirty="0" err="1"/>
              <a:t>changes</a:t>
            </a:r>
            <a:r>
              <a:rPr lang="hu-HU" baseline="0" dirty="0"/>
              <a:t> </a:t>
            </a:r>
            <a:r>
              <a:rPr lang="hu-HU" baseline="0" dirty="0" err="1"/>
              <a:t>were</a:t>
            </a:r>
            <a:r>
              <a:rPr lang="hu-HU" baseline="0" dirty="0"/>
              <a:t> </a:t>
            </a:r>
            <a:r>
              <a:rPr lang="hu-HU" baseline="0" dirty="0" err="1"/>
              <a:t>examinated</a:t>
            </a:r>
            <a:r>
              <a:rPr lang="hu-HU" baseline="0" dirty="0"/>
              <a:t> </a:t>
            </a:r>
            <a:r>
              <a:rPr lang="hu-HU" baseline="0" dirty="0" err="1"/>
              <a:t>as</a:t>
            </a:r>
            <a:r>
              <a:rPr lang="hu-HU" baseline="0" dirty="0"/>
              <a:t> </a:t>
            </a:r>
            <a:r>
              <a:rPr lang="hu-HU" baseline="0" dirty="0" err="1"/>
              <a:t>well</a:t>
            </a:r>
            <a:r>
              <a:rPr lang="hu-HU" baseline="0" dirty="0"/>
              <a:t> in </a:t>
            </a:r>
            <a:r>
              <a:rPr lang="hu-HU" baseline="0" dirty="0" err="1"/>
              <a:t>dependence</a:t>
            </a:r>
            <a:r>
              <a:rPr lang="hu-HU" baseline="0" dirty="0"/>
              <a:t> of </a:t>
            </a:r>
            <a:r>
              <a:rPr lang="hu-HU" baseline="0" dirty="0" err="1"/>
              <a:t>lasaer</a:t>
            </a:r>
            <a:r>
              <a:rPr lang="hu-HU" baseline="0" dirty="0"/>
              <a:t> </a:t>
            </a:r>
            <a:r>
              <a:rPr lang="hu-HU" baseline="0" dirty="0" err="1"/>
              <a:t>intensity</a:t>
            </a:r>
            <a:r>
              <a:rPr lang="hu-HU" baseline="0" dirty="0"/>
              <a:t> </a:t>
            </a:r>
            <a:r>
              <a:rPr lang="hu-HU" baseline="0" dirty="0" err="1"/>
              <a:t>changes</a:t>
            </a:r>
            <a:r>
              <a:rPr lang="hu-HU" baseline="0" dirty="0"/>
              <a:t>. </a:t>
            </a:r>
            <a:r>
              <a:rPr lang="hu-HU" baseline="0" dirty="0" err="1"/>
              <a:t>You</a:t>
            </a:r>
            <a:r>
              <a:rPr lang="hu-HU" baseline="0" dirty="0"/>
              <a:t> </a:t>
            </a:r>
            <a:r>
              <a:rPr lang="hu-HU" baseline="0" dirty="0" err="1"/>
              <a:t>can</a:t>
            </a:r>
            <a:r>
              <a:rPr lang="hu-HU" baseline="0" dirty="0"/>
              <a:t> </a:t>
            </a:r>
            <a:r>
              <a:rPr lang="hu-HU" baseline="0" dirty="0" err="1"/>
              <a:t>compare</a:t>
            </a:r>
            <a:r>
              <a:rPr lang="hu-HU" baseline="0" dirty="0"/>
              <a:t> </a:t>
            </a:r>
            <a:r>
              <a:rPr lang="hu-HU" baseline="0" dirty="0" err="1"/>
              <a:t>them</a:t>
            </a:r>
            <a:r>
              <a:rPr lang="hu-HU" baseline="0" dirty="0"/>
              <a:t> </a:t>
            </a:r>
            <a:r>
              <a:rPr lang="hu-HU" baseline="0" dirty="0" err="1"/>
              <a:t>for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higher</a:t>
            </a:r>
            <a:r>
              <a:rPr lang="hu-HU" baseline="0" dirty="0"/>
              <a:t> </a:t>
            </a:r>
            <a:r>
              <a:rPr lang="hu-HU" baseline="0" dirty="0" err="1"/>
              <a:t>energies</a:t>
            </a:r>
            <a:r>
              <a:rPr lang="hu-HU" baseline="0" dirty="0"/>
              <a:t> (27,7 </a:t>
            </a:r>
            <a:r>
              <a:rPr lang="hu-HU" baseline="0" dirty="0" err="1"/>
              <a:t>mJ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case</a:t>
            </a:r>
            <a:r>
              <a:rPr lang="hu-HU" baseline="0" dirty="0"/>
              <a:t> of Au0, and 25 </a:t>
            </a:r>
            <a:r>
              <a:rPr lang="hu-HU" baseline="0" dirty="0" err="1"/>
              <a:t>mJ</a:t>
            </a:r>
            <a:r>
              <a:rPr lang="hu-HU" baseline="0" dirty="0"/>
              <a:t> </a:t>
            </a:r>
            <a:r>
              <a:rPr lang="hu-HU" baseline="0" dirty="0" err="1"/>
              <a:t>for</a:t>
            </a:r>
            <a:r>
              <a:rPr lang="hu-HU" baseline="0" dirty="0"/>
              <a:t> Au2). </a:t>
            </a:r>
          </a:p>
          <a:p>
            <a:r>
              <a:rPr lang="hu-HU" dirty="0"/>
              <a:t>T</a:t>
            </a:r>
            <a:r>
              <a:rPr lang="en-US" dirty="0"/>
              <a:t>he quadratic (</a:t>
            </a:r>
            <a:r>
              <a:rPr lang="en-US" dirty="0" err="1"/>
              <a:t>Sq</a:t>
            </a:r>
            <a:r>
              <a:rPr lang="en-US" dirty="0"/>
              <a:t>) and averaged (Sa) surface roughness values were calculated from the white light interferometric images. </a:t>
            </a:r>
            <a:endParaRPr lang="hu-HU" dirty="0"/>
          </a:p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found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increas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laser</a:t>
            </a:r>
            <a:r>
              <a:rPr lang="hu-HU" baseline="0" dirty="0"/>
              <a:t> </a:t>
            </a:r>
            <a:r>
              <a:rPr lang="hu-HU" dirty="0" err="1"/>
              <a:t>intensity</a:t>
            </a:r>
            <a:r>
              <a:rPr lang="hu-HU" dirty="0"/>
              <a:t> </a:t>
            </a:r>
            <a:r>
              <a:rPr lang="hu-HU" dirty="0" err="1"/>
              <a:t>causes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rise</a:t>
            </a:r>
            <a:r>
              <a:rPr lang="hu-HU" baseline="0" dirty="0"/>
              <a:t> </a:t>
            </a:r>
            <a:r>
              <a:rPr lang="hu-HU" baseline="0" dirty="0" err="1"/>
              <a:t>of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surface</a:t>
            </a:r>
            <a:r>
              <a:rPr lang="hu-HU" baseline="0" dirty="0"/>
              <a:t> </a:t>
            </a:r>
            <a:r>
              <a:rPr lang="hu-HU" baseline="0" dirty="0" err="1"/>
              <a:t>roughness</a:t>
            </a:r>
            <a:r>
              <a:rPr lang="hu-HU" baseline="0" dirty="0"/>
              <a:t>. </a:t>
            </a:r>
            <a:r>
              <a:rPr lang="hu-HU" baseline="0" dirty="0" err="1"/>
              <a:t>It</a:t>
            </a:r>
            <a:r>
              <a:rPr lang="hu-HU" baseline="0" dirty="0"/>
              <a:t> is </a:t>
            </a:r>
            <a:r>
              <a:rPr lang="hu-HU" baseline="0" dirty="0" err="1"/>
              <a:t>much</a:t>
            </a:r>
            <a:r>
              <a:rPr lang="hu-HU" baseline="0" dirty="0"/>
              <a:t> more </a:t>
            </a:r>
            <a:r>
              <a:rPr lang="hu-HU" baseline="0" dirty="0" err="1"/>
              <a:t>obvious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case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sample</a:t>
            </a:r>
            <a:r>
              <a:rPr lang="hu-HU" baseline="0" dirty="0"/>
              <a:t> </a:t>
            </a:r>
            <a:r>
              <a:rPr lang="hu-HU" baseline="0" dirty="0" err="1"/>
              <a:t>containing</a:t>
            </a:r>
            <a:r>
              <a:rPr lang="hu-HU" baseline="0" dirty="0"/>
              <a:t> </a:t>
            </a:r>
            <a:r>
              <a:rPr lang="hu-HU" baseline="0" dirty="0" err="1"/>
              <a:t>gold</a:t>
            </a:r>
            <a:r>
              <a:rPr lang="hu-HU" baseline="0" dirty="0"/>
              <a:t>.</a:t>
            </a:r>
          </a:p>
          <a:p>
            <a:endParaRPr lang="hu-HU" baseline="0" dirty="0"/>
          </a:p>
          <a:p>
            <a:r>
              <a:rPr lang="hu-HU" baseline="0" dirty="0"/>
              <a:t>The </a:t>
            </a:r>
            <a:r>
              <a:rPr lang="hu-HU" baseline="0" dirty="0" err="1"/>
              <a:t>diffrence</a:t>
            </a:r>
            <a:r>
              <a:rPr lang="hu-HU" baseline="0" dirty="0"/>
              <a:t> </a:t>
            </a:r>
            <a:r>
              <a:rPr lang="hu-HU" baseline="0" dirty="0" err="1"/>
              <a:t>between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two</a:t>
            </a:r>
            <a:r>
              <a:rPr lang="hu-HU" baseline="0" dirty="0"/>
              <a:t> </a:t>
            </a:r>
            <a:r>
              <a:rPr lang="hu-HU" baseline="0" dirty="0" err="1"/>
              <a:t>craters</a:t>
            </a:r>
            <a:r>
              <a:rPr lang="hu-HU" baseline="0" dirty="0"/>
              <a:t> is </a:t>
            </a:r>
            <a:r>
              <a:rPr lang="hu-HU" baseline="0" dirty="0" err="1"/>
              <a:t>visible</a:t>
            </a:r>
            <a:r>
              <a:rPr lang="hu-HU" baseline="0" dirty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074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irradiation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longitudinal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illumination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arround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focal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crater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extremly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9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intensity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intesities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crater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aproximately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linearly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decreasing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1,25 x 10</a:t>
            </a:r>
            <a:r>
              <a:rPr lang="hu-HU" sz="1074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W/cm</a:t>
            </a:r>
            <a:r>
              <a:rPr lang="hu-HU" sz="1074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rapid, almost 7-fold 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obeserved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74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attributed only to the presence 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gold nanoparticles, since those constituting the only difference between the two targets.</a:t>
            </a:r>
            <a:endParaRPr lang="hu-H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84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12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68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Let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baseline="0" dirty="0"/>
              <a:t> </a:t>
            </a:r>
            <a:r>
              <a:rPr lang="hu-HU" baseline="0" dirty="0" err="1"/>
              <a:t>imagine</a:t>
            </a:r>
            <a:r>
              <a:rPr lang="hu-HU" baseline="0" dirty="0"/>
              <a:t> a </a:t>
            </a:r>
            <a:r>
              <a:rPr lang="hu-HU" baseline="0" dirty="0" err="1"/>
              <a:t>polymer-matrix</a:t>
            </a:r>
            <a:r>
              <a:rPr lang="hu-HU" baseline="0" dirty="0"/>
              <a:t> –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our</a:t>
            </a:r>
            <a:r>
              <a:rPr lang="hu-HU" baseline="0" dirty="0"/>
              <a:t> </a:t>
            </a:r>
            <a:r>
              <a:rPr lang="hu-HU" baseline="0" dirty="0" err="1"/>
              <a:t>case</a:t>
            </a:r>
            <a:r>
              <a:rPr lang="hu-HU" baseline="0" dirty="0"/>
              <a:t> </a:t>
            </a:r>
            <a:r>
              <a:rPr lang="hu-HU" baseline="0" dirty="0" err="1"/>
              <a:t>urethan-dimetacrylate</a:t>
            </a:r>
            <a:r>
              <a:rPr lang="hu-HU" baseline="0" dirty="0"/>
              <a:t> (UDMA) </a:t>
            </a:r>
            <a:r>
              <a:rPr lang="hu-HU" baseline="0" dirty="0" err="1"/>
              <a:t>fool</a:t>
            </a:r>
            <a:r>
              <a:rPr lang="hu-HU" baseline="0" dirty="0"/>
              <a:t> of </a:t>
            </a:r>
            <a:r>
              <a:rPr lang="hu-HU" baseline="0" dirty="0" err="1"/>
              <a:t>Hydrogen</a:t>
            </a:r>
            <a:r>
              <a:rPr lang="hu-HU" baseline="0" dirty="0"/>
              <a:t> (</a:t>
            </a:r>
            <a:r>
              <a:rPr lang="hu-HU" sz="1074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hu-HU" sz="1074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hu-HU" sz="1074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hu-HU" sz="1074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38</a:t>
            </a:r>
            <a:r>
              <a:rPr lang="hu-HU" sz="1074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hu-HU" sz="1074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hu-HU" sz="1074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hu-HU" sz="1074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hu-HU" sz="1074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baseline="0" dirty="0"/>
              <a:t>) </a:t>
            </a:r>
            <a:r>
              <a:rPr lang="hu-HU" baseline="0" dirty="0" err="1"/>
              <a:t>with</a:t>
            </a:r>
            <a:r>
              <a:rPr lang="hu-HU" baseline="0" dirty="0"/>
              <a:t> + </a:t>
            </a:r>
            <a:r>
              <a:rPr lang="hu-HU" sz="1100" dirty="0" err="1"/>
              <a:t>Triethylene</a:t>
            </a:r>
            <a:r>
              <a:rPr lang="hu-HU" sz="1100" dirty="0"/>
              <a:t> </a:t>
            </a:r>
            <a:r>
              <a:rPr lang="hu-HU" sz="1100" dirty="0" err="1"/>
              <a:t>Glycol</a:t>
            </a:r>
            <a:r>
              <a:rPr lang="hu-HU" sz="1100" dirty="0"/>
              <a:t> </a:t>
            </a:r>
            <a:r>
              <a:rPr lang="hu-HU" sz="1100" dirty="0" err="1"/>
              <a:t>Dimethacrylate</a:t>
            </a:r>
            <a:r>
              <a:rPr lang="hu-HU" sz="1100" dirty="0"/>
              <a:t> </a:t>
            </a:r>
            <a:r>
              <a:rPr lang="hu-HU" baseline="0" dirty="0"/>
              <a:t>TEGDMA </a:t>
            </a:r>
            <a:r>
              <a:rPr lang="hu-HU" sz="1100" dirty="0" err="1"/>
              <a:t>dilution</a:t>
            </a:r>
            <a:r>
              <a:rPr lang="hu-HU" sz="1100" dirty="0"/>
              <a:t> monomer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ration</a:t>
            </a:r>
            <a:r>
              <a:rPr lang="hu-HU" baseline="0" dirty="0"/>
              <a:t> of 3:1. 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err="1"/>
              <a:t>Let</a:t>
            </a:r>
            <a:r>
              <a:rPr lang="hu-HU" baseline="0" dirty="0"/>
              <a:t> </a:t>
            </a:r>
            <a:r>
              <a:rPr lang="hu-HU" baseline="0" dirty="0" err="1"/>
              <a:t>we</a:t>
            </a:r>
            <a:r>
              <a:rPr lang="hu-HU" baseline="0" dirty="0"/>
              <a:t> add </a:t>
            </a:r>
            <a:r>
              <a:rPr lang="hu-HU" baseline="0" dirty="0" err="1"/>
              <a:t>some</a:t>
            </a:r>
            <a:r>
              <a:rPr lang="hu-HU" baseline="0" dirty="0"/>
              <a:t> </a:t>
            </a:r>
            <a:r>
              <a:rPr lang="hu-HU" baseline="0" dirty="0" err="1"/>
              <a:t>gold</a:t>
            </a:r>
            <a:r>
              <a:rPr lang="hu-HU" baseline="0" dirty="0"/>
              <a:t> </a:t>
            </a:r>
            <a:r>
              <a:rPr lang="hu-HU" baseline="0" dirty="0" err="1"/>
              <a:t>nanoantennas</a:t>
            </a:r>
            <a:r>
              <a:rPr lang="hu-HU" baseline="0" dirty="0"/>
              <a:t> </a:t>
            </a:r>
            <a:r>
              <a:rPr lang="hu-HU" baseline="0" dirty="0" err="1"/>
              <a:t>with</a:t>
            </a:r>
            <a:r>
              <a:rPr lang="hu-HU" baseline="0" dirty="0"/>
              <a:t> </a:t>
            </a:r>
            <a:r>
              <a:rPr lang="hu-HU" baseline="0" dirty="0" err="1"/>
              <a:t>size</a:t>
            </a:r>
            <a:r>
              <a:rPr lang="hu-HU" baseline="0" dirty="0"/>
              <a:t> </a:t>
            </a:r>
            <a:r>
              <a:rPr lang="hu-HU" baseline="0" dirty="0" err="1"/>
              <a:t>tuned</a:t>
            </a:r>
            <a:r>
              <a:rPr lang="hu-HU" baseline="0" dirty="0"/>
              <a:t> </a:t>
            </a:r>
            <a:r>
              <a:rPr lang="hu-HU" baseline="0" dirty="0" err="1"/>
              <a:t>to</a:t>
            </a:r>
            <a:r>
              <a:rPr lang="hu-HU" baseline="0" dirty="0"/>
              <a:t> be </a:t>
            </a:r>
            <a:r>
              <a:rPr lang="hu-HU" baseline="0" dirty="0" err="1"/>
              <a:t>resonant</a:t>
            </a:r>
            <a:r>
              <a:rPr lang="hu-HU" baseline="0" dirty="0"/>
              <a:t> </a:t>
            </a:r>
            <a:r>
              <a:rPr lang="hu-HU" baseline="0" dirty="0" err="1"/>
              <a:t>for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laser</a:t>
            </a:r>
            <a:r>
              <a:rPr lang="hu-HU" baseline="0" dirty="0"/>
              <a:t> </a:t>
            </a:r>
            <a:r>
              <a:rPr lang="hu-HU" baseline="0" dirty="0" err="1"/>
              <a:t>wavelength</a:t>
            </a:r>
            <a:r>
              <a:rPr lang="hu-HU" baseline="0" dirty="0"/>
              <a:t>. 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The </a:t>
            </a:r>
            <a:r>
              <a:rPr lang="hu-HU" baseline="0" dirty="0" err="1"/>
              <a:t>polymerization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carried</a:t>
            </a:r>
            <a:r>
              <a:rPr lang="hu-HU" baseline="0" dirty="0"/>
              <a:t> out </a:t>
            </a:r>
            <a:r>
              <a:rPr lang="hu-HU" baseline="0" dirty="0" err="1"/>
              <a:t>with</a:t>
            </a:r>
            <a:r>
              <a:rPr lang="hu-HU" baseline="0" dirty="0"/>
              <a:t> a </a:t>
            </a:r>
            <a:r>
              <a:rPr lang="hu-HU" baseline="0" dirty="0" err="1"/>
              <a:t>normal</a:t>
            </a:r>
            <a:r>
              <a:rPr lang="hu-HU" baseline="0" dirty="0"/>
              <a:t> </a:t>
            </a:r>
            <a:r>
              <a:rPr lang="hu-HU" baseline="0" dirty="0" err="1"/>
              <a:t>dental</a:t>
            </a:r>
            <a:r>
              <a:rPr lang="hu-HU" baseline="0" dirty="0"/>
              <a:t> </a:t>
            </a:r>
            <a:r>
              <a:rPr lang="hu-HU" baseline="0" dirty="0" err="1"/>
              <a:t>blue</a:t>
            </a:r>
            <a:r>
              <a:rPr lang="hu-HU" baseline="0" dirty="0"/>
              <a:t> </a:t>
            </a:r>
            <a:r>
              <a:rPr lang="hu-HU" baseline="0" dirty="0" err="1"/>
              <a:t>light</a:t>
            </a:r>
            <a:r>
              <a:rPr lang="hu-HU" baseline="0" dirty="0"/>
              <a:t> </a:t>
            </a:r>
            <a:r>
              <a:rPr lang="hu-HU" baseline="0" dirty="0" err="1"/>
              <a:t>cure</a:t>
            </a:r>
            <a:r>
              <a:rPr lang="hu-HU" baseline="0" dirty="0"/>
              <a:t> </a:t>
            </a:r>
            <a:r>
              <a:rPr lang="hu-HU" baseline="0" dirty="0" err="1"/>
              <a:t>lamp</a:t>
            </a:r>
            <a:r>
              <a:rPr lang="hu-HU" baseline="0" dirty="0"/>
              <a:t>.</a:t>
            </a:r>
          </a:p>
          <a:p>
            <a:r>
              <a:rPr lang="hu-HU" baseline="0" dirty="0"/>
              <a:t> 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74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Urethan-dimetacrylate</a:t>
            </a:r>
            <a:r>
              <a:rPr lang="hu-HU" sz="1074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(UDMA )- </a:t>
            </a:r>
            <a:r>
              <a:rPr lang="hu-HU" sz="1074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Triethylene</a:t>
            </a:r>
            <a:r>
              <a:rPr lang="hu-HU" sz="1074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glycol</a:t>
            </a:r>
            <a:r>
              <a:rPr lang="hu-HU" sz="1074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dimethacrylate</a:t>
            </a:r>
            <a:r>
              <a:rPr lang="hu-HU" sz="1074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(TEGDMA)</a:t>
            </a:r>
          </a:p>
          <a:p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result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got</a:t>
            </a:r>
            <a:r>
              <a:rPr lang="hu-HU" dirty="0"/>
              <a:t> </a:t>
            </a:r>
            <a:r>
              <a:rPr lang="hu-HU" baseline="0" dirty="0"/>
              <a:t>160-200 </a:t>
            </a:r>
            <a:r>
              <a:rPr lang="hu-HU" baseline="0" dirty="0" err="1"/>
              <a:t>um-thick</a:t>
            </a:r>
            <a:r>
              <a:rPr lang="hu-HU" baseline="0" dirty="0"/>
              <a:t> </a:t>
            </a:r>
            <a:r>
              <a:rPr lang="hu-HU" baseline="0" dirty="0" err="1"/>
              <a:t>discs</a:t>
            </a:r>
            <a:r>
              <a:rPr lang="hu-HU" baseline="0" dirty="0"/>
              <a:t>. 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such</a:t>
            </a:r>
            <a:r>
              <a:rPr lang="hu-HU" baseline="0" dirty="0"/>
              <a:t> </a:t>
            </a:r>
            <a:r>
              <a:rPr lang="hu-HU" baseline="0" dirty="0" err="1"/>
              <a:t>way</a:t>
            </a:r>
            <a:r>
              <a:rPr lang="hu-HU" baseline="0" dirty="0"/>
              <a:t> </a:t>
            </a:r>
            <a:r>
              <a:rPr lang="hu-HU" baseline="0" dirty="0" err="1"/>
              <a:t>polimerized</a:t>
            </a:r>
            <a:r>
              <a:rPr lang="hu-HU" baseline="0" dirty="0"/>
              <a:t> UDMA –TEGDMA </a:t>
            </a:r>
            <a:r>
              <a:rPr lang="hu-HU" baseline="0" dirty="0" err="1"/>
              <a:t>without</a:t>
            </a:r>
            <a:r>
              <a:rPr lang="hu-HU" baseline="0" dirty="0"/>
              <a:t> </a:t>
            </a:r>
            <a:r>
              <a:rPr lang="hu-HU" baseline="0" dirty="0" err="1"/>
              <a:t>gold</a:t>
            </a:r>
            <a:r>
              <a:rPr lang="hu-HU" baseline="0" dirty="0"/>
              <a:t> is </a:t>
            </a:r>
            <a:r>
              <a:rPr lang="hu-HU" baseline="0" dirty="0" err="1"/>
              <a:t>transporent</a:t>
            </a:r>
            <a:r>
              <a:rPr lang="hu-HU" baseline="0" dirty="0"/>
              <a:t> </a:t>
            </a:r>
            <a:r>
              <a:rPr lang="hu-HU" baseline="0" dirty="0" err="1"/>
              <a:t>for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visible</a:t>
            </a:r>
            <a:r>
              <a:rPr lang="hu-HU" baseline="0" dirty="0"/>
              <a:t> </a:t>
            </a:r>
            <a:r>
              <a:rPr lang="hu-HU" baseline="0" dirty="0" err="1"/>
              <a:t>light</a:t>
            </a:r>
            <a:r>
              <a:rPr lang="hu-HU" baseline="0" dirty="0"/>
              <a:t>.</a:t>
            </a:r>
          </a:p>
          <a:p>
            <a:r>
              <a:rPr lang="hu-HU" baseline="0" dirty="0"/>
              <a:t>The </a:t>
            </a:r>
            <a:r>
              <a:rPr lang="hu-HU" baseline="0" dirty="0" err="1"/>
              <a:t>discs</a:t>
            </a:r>
            <a:r>
              <a:rPr lang="hu-HU" baseline="0" dirty="0"/>
              <a:t> </a:t>
            </a:r>
            <a:r>
              <a:rPr lang="hu-HU" baseline="0" dirty="0" err="1"/>
              <a:t>containing</a:t>
            </a:r>
            <a:r>
              <a:rPr lang="hu-HU" baseline="0" dirty="0"/>
              <a:t> </a:t>
            </a:r>
            <a:r>
              <a:rPr lang="hu-HU" baseline="0" dirty="0" err="1"/>
              <a:t>gold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</a:t>
            </a:r>
            <a:r>
              <a:rPr lang="hu-HU" baseline="0" dirty="0" err="1"/>
              <a:t>redish</a:t>
            </a:r>
            <a:r>
              <a:rPr lang="hu-HU" baseline="0" dirty="0"/>
              <a:t>.</a:t>
            </a:r>
          </a:p>
          <a:p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next</a:t>
            </a:r>
            <a:r>
              <a:rPr lang="hu-HU" baseline="0" dirty="0"/>
              <a:t> </a:t>
            </a:r>
            <a:r>
              <a:rPr lang="hu-HU" baseline="0" dirty="0" err="1"/>
              <a:t>slides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samples</a:t>
            </a:r>
            <a:r>
              <a:rPr lang="hu-HU" baseline="0" dirty="0"/>
              <a:t> </a:t>
            </a:r>
            <a:r>
              <a:rPr lang="hu-HU" baseline="0" dirty="0" err="1"/>
              <a:t>without</a:t>
            </a:r>
            <a:r>
              <a:rPr lang="hu-HU" baseline="0" dirty="0"/>
              <a:t> </a:t>
            </a:r>
            <a:r>
              <a:rPr lang="hu-HU" baseline="0" dirty="0" err="1"/>
              <a:t>gold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</a:t>
            </a:r>
            <a:r>
              <a:rPr lang="hu-HU" baseline="0" dirty="0" err="1"/>
              <a:t>signed</a:t>
            </a:r>
            <a:r>
              <a:rPr lang="hu-HU" baseline="0" dirty="0"/>
              <a:t> </a:t>
            </a:r>
            <a:r>
              <a:rPr lang="hu-HU" baseline="0" dirty="0" err="1"/>
              <a:t>by</a:t>
            </a:r>
            <a:r>
              <a:rPr lang="hu-HU" baseline="0" dirty="0"/>
              <a:t> UDMA-Au0, </a:t>
            </a:r>
            <a:r>
              <a:rPr lang="hu-HU" baseline="0" dirty="0" err="1"/>
              <a:t>samples</a:t>
            </a:r>
            <a:r>
              <a:rPr lang="hu-HU" baseline="0" dirty="0"/>
              <a:t> </a:t>
            </a:r>
            <a:r>
              <a:rPr lang="hu-HU" baseline="0" dirty="0" err="1"/>
              <a:t>containing</a:t>
            </a:r>
            <a:r>
              <a:rPr lang="hu-HU" baseline="0" dirty="0"/>
              <a:t> less </a:t>
            </a:r>
            <a:r>
              <a:rPr lang="hu-HU" baseline="0" dirty="0" err="1"/>
              <a:t>gold</a:t>
            </a:r>
            <a:r>
              <a:rPr lang="hu-HU" baseline="0" dirty="0"/>
              <a:t> </a:t>
            </a:r>
            <a:r>
              <a:rPr lang="hu-HU" baseline="0" dirty="0" err="1"/>
              <a:t>nanoantennas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</a:t>
            </a:r>
            <a:r>
              <a:rPr lang="hu-HU" baseline="0" dirty="0" err="1"/>
              <a:t>signed</a:t>
            </a:r>
            <a:r>
              <a:rPr lang="hu-HU" baseline="0" dirty="0"/>
              <a:t> </a:t>
            </a:r>
            <a:r>
              <a:rPr lang="hu-HU" baseline="0" dirty="0" err="1"/>
              <a:t>by</a:t>
            </a:r>
            <a:r>
              <a:rPr lang="hu-HU" baseline="0" dirty="0"/>
              <a:t> UDMA-Au1, </a:t>
            </a:r>
            <a:r>
              <a:rPr lang="hu-HU" baseline="0" dirty="0" err="1"/>
              <a:t>ans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samples</a:t>
            </a:r>
            <a:r>
              <a:rPr lang="hu-HU" baseline="0" dirty="0"/>
              <a:t> </a:t>
            </a:r>
            <a:r>
              <a:rPr lang="hu-HU" baseline="0" dirty="0" err="1"/>
              <a:t>containing</a:t>
            </a:r>
            <a:r>
              <a:rPr lang="hu-HU" baseline="0" dirty="0"/>
              <a:t> </a:t>
            </a:r>
            <a:r>
              <a:rPr lang="hu-HU" baseline="0" dirty="0" err="1"/>
              <a:t>larger</a:t>
            </a:r>
            <a:r>
              <a:rPr lang="hu-HU" baseline="0" dirty="0"/>
              <a:t> </a:t>
            </a:r>
            <a:r>
              <a:rPr lang="hu-HU" baseline="0" dirty="0" err="1"/>
              <a:t>amount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gold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</a:t>
            </a:r>
            <a:r>
              <a:rPr lang="hu-HU" baseline="0" dirty="0" err="1"/>
              <a:t>signed</a:t>
            </a:r>
            <a:r>
              <a:rPr lang="hu-HU" baseline="0" dirty="0"/>
              <a:t> </a:t>
            </a:r>
            <a:r>
              <a:rPr lang="hu-HU" baseline="0" dirty="0" err="1"/>
              <a:t>by</a:t>
            </a:r>
            <a:r>
              <a:rPr lang="hu-HU" baseline="0" dirty="0"/>
              <a:t> UDMA-Au2.</a:t>
            </a:r>
          </a:p>
          <a:p>
            <a:r>
              <a:rPr lang="hu-HU" dirty="0" err="1"/>
              <a:t>Let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place</a:t>
            </a:r>
            <a:r>
              <a:rPr lang="hu-HU" baseline="0" dirty="0"/>
              <a:t> </a:t>
            </a:r>
            <a:r>
              <a:rPr lang="hu-HU" baseline="0" dirty="0" err="1"/>
              <a:t>them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a </a:t>
            </a:r>
            <a:r>
              <a:rPr lang="hu-HU" baseline="0" dirty="0" err="1"/>
              <a:t>sample</a:t>
            </a:r>
            <a:r>
              <a:rPr lang="hu-HU" baseline="0" dirty="0"/>
              <a:t> </a:t>
            </a:r>
            <a:r>
              <a:rPr lang="hu-HU" baseline="0" dirty="0" err="1"/>
              <a:t>holder</a:t>
            </a:r>
            <a:r>
              <a:rPr lang="hu-HU" baseline="0" dirty="0"/>
              <a:t> and </a:t>
            </a:r>
            <a:r>
              <a:rPr lang="hu-HU" baseline="0" dirty="0" err="1"/>
              <a:t>let</a:t>
            </a:r>
            <a:r>
              <a:rPr lang="hu-HU" baseline="0" dirty="0"/>
              <a:t> </a:t>
            </a:r>
            <a:r>
              <a:rPr lang="hu-HU" baseline="0" dirty="0" err="1"/>
              <a:t>we</a:t>
            </a:r>
            <a:r>
              <a:rPr lang="hu-HU" baseline="0" dirty="0"/>
              <a:t> </a:t>
            </a:r>
            <a:r>
              <a:rPr lang="hu-HU" baseline="0" dirty="0" err="1"/>
              <a:t>put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to</a:t>
            </a:r>
            <a:r>
              <a:rPr lang="hu-HU" baseline="0" dirty="0"/>
              <a:t> a </a:t>
            </a:r>
            <a:r>
              <a:rPr lang="hu-HU" baseline="0" dirty="0" err="1"/>
              <a:t>vacuum</a:t>
            </a:r>
            <a:r>
              <a:rPr lang="hu-HU" baseline="0" dirty="0"/>
              <a:t> </a:t>
            </a:r>
            <a:r>
              <a:rPr lang="hu-HU" baseline="0" dirty="0" err="1"/>
              <a:t>chamber</a:t>
            </a:r>
            <a:r>
              <a:rPr lang="hu-HU" baseline="0" dirty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err="1"/>
              <a:t>Put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samples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to</a:t>
            </a:r>
            <a:r>
              <a:rPr lang="hu-HU" baseline="0" dirty="0"/>
              <a:t> a </a:t>
            </a:r>
            <a:r>
              <a:rPr lang="hu-HU" baseline="0" dirty="0" err="1"/>
              <a:t>vacuum</a:t>
            </a:r>
            <a:r>
              <a:rPr lang="hu-HU" baseline="0" dirty="0"/>
              <a:t> </a:t>
            </a:r>
            <a:r>
              <a:rPr lang="hu-HU" baseline="0" dirty="0" err="1"/>
              <a:t>chamber</a:t>
            </a:r>
            <a:r>
              <a:rPr lang="hu-HU" baseline="0" dirty="0"/>
              <a:t>. In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vaccuum</a:t>
            </a:r>
            <a:r>
              <a:rPr lang="hu-HU" baseline="0" dirty="0"/>
              <a:t> </a:t>
            </a:r>
            <a:r>
              <a:rPr lang="hu-HU" baseline="0" dirty="0" err="1"/>
              <a:t>chamber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pressure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arround</a:t>
            </a:r>
            <a:r>
              <a:rPr lang="hu-HU" baseline="0" dirty="0"/>
              <a:t> 10</a:t>
            </a:r>
            <a:r>
              <a:rPr lang="hu-HU" baseline="30000" dirty="0"/>
              <a:t>-6</a:t>
            </a:r>
            <a:r>
              <a:rPr lang="hu-HU" baseline="0" dirty="0"/>
              <a:t> Pa. </a:t>
            </a:r>
            <a:r>
              <a:rPr lang="hu-HU" baseline="0" dirty="0" err="1"/>
              <a:t>It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illuminated</a:t>
            </a:r>
            <a:r>
              <a:rPr lang="hu-HU" baseline="0" dirty="0"/>
              <a:t> </a:t>
            </a:r>
            <a:r>
              <a:rPr lang="hu-HU" baseline="0" dirty="0" err="1"/>
              <a:t>with</a:t>
            </a:r>
            <a:r>
              <a:rPr lang="hu-HU" baseline="0" dirty="0"/>
              <a:t> a </a:t>
            </a:r>
            <a:r>
              <a:rPr lang="hu-HU" baseline="0" dirty="0" err="1"/>
              <a:t>high</a:t>
            </a:r>
            <a:r>
              <a:rPr lang="hu-HU" baseline="0" dirty="0"/>
              <a:t> </a:t>
            </a:r>
            <a:r>
              <a:rPr lang="hu-HU" baseline="0" dirty="0" err="1"/>
              <a:t>intensity</a:t>
            </a:r>
            <a:r>
              <a:rPr lang="hu-HU" baseline="0" dirty="0"/>
              <a:t> </a:t>
            </a:r>
            <a:r>
              <a:rPr lang="hu-HU" baseline="0" dirty="0" err="1"/>
              <a:t>single</a:t>
            </a:r>
            <a:r>
              <a:rPr lang="hu-HU" baseline="0" dirty="0"/>
              <a:t> </a:t>
            </a:r>
            <a:r>
              <a:rPr lang="hu-HU" baseline="0" dirty="0" err="1"/>
              <a:t>laser</a:t>
            </a:r>
            <a:r>
              <a:rPr lang="hu-HU" baseline="0" dirty="0"/>
              <a:t> </a:t>
            </a:r>
            <a:r>
              <a:rPr lang="hu-HU" baseline="0" dirty="0" err="1"/>
              <a:t>pulse</a:t>
            </a:r>
            <a:r>
              <a:rPr lang="hu-HU" baseline="0" dirty="0"/>
              <a:t>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Coherent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Hidra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Ti:Sapphire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chirped-pulse two-stage amplifier-laser system having a central wavelength of 795 nm. </a:t>
            </a:r>
            <a:endParaRPr lang="hu-HU" baseline="0" dirty="0"/>
          </a:p>
          <a:p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carried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out.</a:t>
            </a:r>
          </a:p>
          <a:p>
            <a:pPr marL="228600" indent="-228600">
              <a:buAutoNum type="arabicPeriod"/>
            </a:pP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examinated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morphology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irradiations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carried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focal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energies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25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nanopartoicles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conatining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nanorods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/>
              <a:t>in two different concentrations</a:t>
            </a:r>
            <a:r>
              <a:rPr lang="hu-HU" dirty="0"/>
              <a:t>.</a:t>
            </a:r>
          </a:p>
          <a:p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investigating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happens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longitudinal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focal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</a:t>
            </a:r>
            <a:r>
              <a:rPr lang="hu-HU" sz="1074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illuminations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carried out with 10 </a:t>
            </a:r>
            <a:r>
              <a:rPr lang="en-GB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25-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27.7 </a:t>
            </a:r>
            <a:r>
              <a:rPr lang="en-GB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pulse energies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undoped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074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doped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polymer matrix</a:t>
            </a:r>
            <a:r>
              <a:rPr lang="hu-HU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u-HU" baseline="0" dirty="0"/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laser intensity on the target surface was </a:t>
            </a:r>
            <a:r>
              <a:rPr lang="hu-HU" dirty="0" err="1"/>
              <a:t>varied</a:t>
            </a:r>
            <a:r>
              <a:rPr lang="en-GB" dirty="0"/>
              <a:t> by </a:t>
            </a:r>
            <a:r>
              <a:rPr lang="hu-HU" dirty="0" err="1"/>
              <a:t>changing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target</a:t>
            </a:r>
            <a:r>
              <a:rPr lang="hu-HU" dirty="0"/>
              <a:t>’s</a:t>
            </a:r>
            <a:r>
              <a:rPr lang="en-GB" dirty="0"/>
              <a:t> longitudinal displacement from the focal plane. </a:t>
            </a:r>
            <a:endParaRPr lang="hu-HU" dirty="0"/>
          </a:p>
          <a:p>
            <a:r>
              <a:rPr lang="hu-HU" dirty="0" err="1"/>
              <a:t>Motorized</a:t>
            </a:r>
            <a:r>
              <a:rPr lang="hu-HU" dirty="0"/>
              <a:t> </a:t>
            </a:r>
            <a:r>
              <a:rPr lang="hu-HU" dirty="0" err="1"/>
              <a:t>stage</a:t>
            </a:r>
            <a:r>
              <a:rPr lang="hu-HU" dirty="0"/>
              <a:t> </a:t>
            </a:r>
            <a:r>
              <a:rPr lang="hu-HU" dirty="0" err="1"/>
              <a:t>assured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changes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position</a:t>
            </a:r>
            <a:r>
              <a:rPr lang="hu-HU" baseline="0" dirty="0"/>
              <a:t> </a:t>
            </a:r>
            <a:r>
              <a:rPr lang="hu-HU" baseline="0" dirty="0" err="1"/>
              <a:t>of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target</a:t>
            </a:r>
            <a:r>
              <a:rPr lang="hu-HU" baseline="0" dirty="0"/>
              <a:t>. The </a:t>
            </a:r>
            <a:r>
              <a:rPr lang="hu-HU" baseline="0" dirty="0" err="1"/>
              <a:t>changes</a:t>
            </a:r>
            <a:r>
              <a:rPr lang="hu-HU" baseline="0" dirty="0"/>
              <a:t> </a:t>
            </a:r>
            <a:r>
              <a:rPr lang="hu-HU" baseline="0" dirty="0" err="1"/>
              <a:t>were</a:t>
            </a:r>
            <a:r>
              <a:rPr lang="hu-HU" baseline="0" dirty="0"/>
              <a:t> </a:t>
            </a:r>
            <a:r>
              <a:rPr lang="hu-HU" baseline="0" dirty="0" err="1"/>
              <a:t>carried</a:t>
            </a:r>
            <a:r>
              <a:rPr lang="hu-HU" baseline="0" dirty="0"/>
              <a:t> out </a:t>
            </a:r>
            <a:r>
              <a:rPr lang="hu-HU" baseline="0" dirty="0" err="1"/>
              <a:t>in</a:t>
            </a:r>
            <a:r>
              <a:rPr lang="hu-HU" baseline="0" dirty="0"/>
              <a:t> 0,2 mm </a:t>
            </a:r>
            <a:r>
              <a:rPr lang="hu-HU" baseline="0" dirty="0" err="1"/>
              <a:t>long</a:t>
            </a:r>
            <a:r>
              <a:rPr lang="hu-HU" baseline="0" dirty="0"/>
              <a:t> </a:t>
            </a:r>
            <a:r>
              <a:rPr lang="hu-HU" baseline="0" dirty="0" err="1"/>
              <a:t>steps</a:t>
            </a:r>
            <a:r>
              <a:rPr lang="hu-HU" baseline="0" dirty="0"/>
              <a:t>. </a:t>
            </a:r>
            <a:r>
              <a:rPr lang="hu-HU" baseline="0" dirty="0" err="1"/>
              <a:t>After</a:t>
            </a:r>
            <a:r>
              <a:rPr lang="hu-HU" baseline="0" dirty="0"/>
              <a:t> </a:t>
            </a:r>
            <a:r>
              <a:rPr lang="hu-HU" baseline="0" dirty="0" err="1"/>
              <a:t>every</a:t>
            </a:r>
            <a:r>
              <a:rPr lang="hu-HU" baseline="0" dirty="0"/>
              <a:t> </a:t>
            </a:r>
            <a:r>
              <a:rPr lang="hu-HU" baseline="0" dirty="0" err="1"/>
              <a:t>shot</a:t>
            </a:r>
            <a:r>
              <a:rPr lang="hu-HU" baseline="0" dirty="0"/>
              <a:t> </a:t>
            </a:r>
            <a:r>
              <a:rPr lang="hu-HU" baseline="0" dirty="0" err="1"/>
              <a:t>tha</a:t>
            </a:r>
            <a:r>
              <a:rPr lang="hu-HU" baseline="0" dirty="0"/>
              <a:t> </a:t>
            </a:r>
            <a:r>
              <a:rPr lang="hu-HU" baseline="0" dirty="0" err="1"/>
              <a:t>sample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mooved</a:t>
            </a:r>
            <a:r>
              <a:rPr lang="hu-HU" baseline="0" dirty="0"/>
              <a:t> </a:t>
            </a:r>
            <a:r>
              <a:rPr lang="hu-HU" baseline="0" dirty="0" err="1"/>
              <a:t>on</a:t>
            </a:r>
            <a:r>
              <a:rPr lang="hu-HU" baseline="0" dirty="0"/>
              <a:t>, </a:t>
            </a:r>
            <a:r>
              <a:rPr lang="hu-HU" baseline="0" dirty="0" err="1"/>
              <a:t>so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new</a:t>
            </a:r>
            <a:r>
              <a:rPr lang="hu-HU" baseline="0" dirty="0"/>
              <a:t> </a:t>
            </a:r>
            <a:r>
              <a:rPr lang="hu-HU" baseline="0" dirty="0" err="1"/>
              <a:t>shot</a:t>
            </a:r>
            <a:r>
              <a:rPr lang="hu-HU" baseline="0" dirty="0"/>
              <a:t> </a:t>
            </a:r>
            <a:r>
              <a:rPr lang="hu-HU" baseline="0" dirty="0" err="1"/>
              <a:t>reached</a:t>
            </a:r>
            <a:r>
              <a:rPr lang="hu-HU" baseline="0" dirty="0"/>
              <a:t> an </a:t>
            </a:r>
            <a:r>
              <a:rPr lang="hu-HU" baseline="0" dirty="0" err="1"/>
              <a:t>untuched</a:t>
            </a:r>
            <a:r>
              <a:rPr lang="hu-HU" baseline="0" dirty="0"/>
              <a:t> </a:t>
            </a:r>
            <a:r>
              <a:rPr lang="hu-HU" baseline="0" dirty="0" err="1"/>
              <a:t>surface</a:t>
            </a:r>
            <a:r>
              <a:rPr lang="hu-HU" baseline="0" dirty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Here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position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sample</a:t>
            </a:r>
            <a:r>
              <a:rPr lang="hu-HU" dirty="0"/>
              <a:t> </a:t>
            </a:r>
            <a:r>
              <a:rPr lang="hu-HU" dirty="0" err="1"/>
              <a:t>holder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incoming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reaches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sample</a:t>
            </a:r>
            <a:r>
              <a:rPr lang="hu-HU" dirty="0"/>
              <a:t> </a:t>
            </a:r>
            <a:r>
              <a:rPr lang="hu-HU" dirty="0" err="1"/>
              <a:t>surface</a:t>
            </a:r>
            <a:r>
              <a:rPr lang="hu-HU" dirty="0"/>
              <a:t> </a:t>
            </a:r>
            <a:r>
              <a:rPr lang="hu-HU" dirty="0" err="1"/>
              <a:t>under</a:t>
            </a:r>
            <a:r>
              <a:rPr lang="hu-HU" dirty="0"/>
              <a:t> 45 </a:t>
            </a:r>
            <a:r>
              <a:rPr lang="hu-HU" dirty="0" err="1"/>
              <a:t>degree</a:t>
            </a:r>
            <a:r>
              <a:rPr lang="hu-HU" dirty="0"/>
              <a:t>.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avoid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light’s</a:t>
            </a:r>
            <a:r>
              <a:rPr lang="hu-HU" dirty="0"/>
              <a:t> back </a:t>
            </a:r>
            <a:r>
              <a:rPr lang="hu-HU" dirty="0" err="1"/>
              <a:t>scattering</a:t>
            </a:r>
            <a:r>
              <a:rPr lang="hu-HU" dirty="0"/>
              <a:t> </a:t>
            </a:r>
            <a:r>
              <a:rPr lang="hu-HU" dirty="0" err="1"/>
              <a:t>toward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,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hand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placement</a:t>
            </a:r>
            <a:r>
              <a:rPr lang="hu-HU" dirty="0"/>
              <a:t> </a:t>
            </a:r>
            <a:r>
              <a:rPr lang="hu-HU" dirty="0" err="1"/>
              <a:t>insured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possibility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in-situ </a:t>
            </a:r>
            <a:r>
              <a:rPr lang="hu-HU" dirty="0" err="1"/>
              <a:t>measurements</a:t>
            </a:r>
            <a:r>
              <a:rPr lang="hu-HU" dirty="0"/>
              <a:t>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reflected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.</a:t>
            </a:r>
          </a:p>
          <a:p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experiment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sampleholder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placed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motorized</a:t>
            </a:r>
            <a:r>
              <a:rPr lang="hu-HU" dirty="0"/>
              <a:t> </a:t>
            </a:r>
            <a:r>
              <a:rPr lang="hu-HU" dirty="0" err="1"/>
              <a:t>stage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mooved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sample</a:t>
            </a:r>
            <a:r>
              <a:rPr lang="hu-HU" dirty="0"/>
              <a:t> in </a:t>
            </a:r>
            <a:r>
              <a:rPr lang="hu-HU" dirty="0" err="1"/>
              <a:t>steps</a:t>
            </a:r>
            <a:r>
              <a:rPr lang="hu-HU" dirty="0"/>
              <a:t> of 0.2 mm </a:t>
            </a:r>
            <a:r>
              <a:rPr lang="hu-HU" dirty="0" err="1"/>
              <a:t>toward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beam</a:t>
            </a:r>
            <a:r>
              <a:rPr lang="hu-HU" dirty="0"/>
              <a:t> </a:t>
            </a:r>
            <a:r>
              <a:rPr lang="hu-HU" dirty="0" err="1"/>
              <a:t>focal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 and </a:t>
            </a:r>
            <a:r>
              <a:rPr lang="hu-HU" dirty="0" err="1"/>
              <a:t>removeing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.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acheave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changes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irradiation</a:t>
            </a:r>
            <a:r>
              <a:rPr lang="hu-HU" dirty="0"/>
              <a:t> </a:t>
            </a:r>
            <a:r>
              <a:rPr lang="hu-HU" dirty="0" err="1"/>
              <a:t>intensity</a:t>
            </a:r>
            <a:r>
              <a:rPr lang="hu-HU" dirty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8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reached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surface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target</a:t>
            </a:r>
            <a:r>
              <a:rPr lang="hu-HU" baseline="0" dirty="0"/>
              <a:t>, </a:t>
            </a:r>
            <a:r>
              <a:rPr lang="hu-HU" baseline="0" dirty="0" err="1"/>
              <a:t>laser-matter</a:t>
            </a:r>
            <a:r>
              <a:rPr lang="hu-HU" baseline="0" dirty="0"/>
              <a:t> </a:t>
            </a:r>
            <a:r>
              <a:rPr lang="hu-HU" baseline="0" dirty="0" err="1"/>
              <a:t>interaction</a:t>
            </a:r>
            <a:r>
              <a:rPr lang="hu-HU" baseline="0" dirty="0"/>
              <a:t> </a:t>
            </a:r>
            <a:r>
              <a:rPr lang="hu-HU" baseline="0" dirty="0" err="1"/>
              <a:t>accured</a:t>
            </a:r>
            <a:r>
              <a:rPr lang="hu-HU" baseline="0" dirty="0"/>
              <a:t>. </a:t>
            </a:r>
            <a:r>
              <a:rPr lang="hu-HU" baseline="0" dirty="0" err="1"/>
              <a:t>Some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material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ablated</a:t>
            </a:r>
            <a:r>
              <a:rPr lang="hu-HU" baseline="0" dirty="0"/>
              <a:t> and </a:t>
            </a:r>
            <a:r>
              <a:rPr lang="hu-HU" baseline="0" dirty="0" err="1"/>
              <a:t>appeared</a:t>
            </a:r>
            <a:r>
              <a:rPr lang="hu-HU" baseline="0" dirty="0"/>
              <a:t> a </a:t>
            </a:r>
            <a:r>
              <a:rPr lang="hu-HU" baseline="0" dirty="0" err="1"/>
              <a:t>plasma</a:t>
            </a:r>
            <a:r>
              <a:rPr lang="hu-HU" baseline="0" dirty="0"/>
              <a:t> </a:t>
            </a:r>
            <a:r>
              <a:rPr lang="hu-HU" baseline="0" dirty="0" err="1"/>
              <a:t>plume</a:t>
            </a:r>
            <a:r>
              <a:rPr lang="hu-HU" baseline="0" dirty="0"/>
              <a:t>.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target</a:t>
            </a:r>
            <a:r>
              <a:rPr lang="hu-HU" baseline="0" dirty="0"/>
              <a:t> a </a:t>
            </a:r>
            <a:r>
              <a:rPr lang="hu-HU" baseline="0" dirty="0" err="1"/>
              <a:t>crater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formated</a:t>
            </a:r>
            <a:r>
              <a:rPr lang="hu-HU" baseline="0" dirty="0"/>
              <a:t> </a:t>
            </a:r>
            <a:r>
              <a:rPr lang="hu-HU" baseline="0" dirty="0" err="1"/>
              <a:t>at</a:t>
            </a:r>
            <a:r>
              <a:rPr lang="hu-HU" baseline="0" dirty="0"/>
              <a:t> </a:t>
            </a:r>
            <a:r>
              <a:rPr lang="hu-HU" baseline="0" dirty="0" err="1"/>
              <a:t>every</a:t>
            </a:r>
            <a:r>
              <a:rPr lang="hu-HU" baseline="0" dirty="0"/>
              <a:t> </a:t>
            </a:r>
            <a:r>
              <a:rPr lang="hu-HU" baseline="0" dirty="0" err="1"/>
              <a:t>single</a:t>
            </a:r>
            <a:r>
              <a:rPr lang="hu-HU" baseline="0" dirty="0"/>
              <a:t> </a:t>
            </a:r>
            <a:r>
              <a:rPr lang="hu-HU" baseline="0" dirty="0" err="1"/>
              <a:t>shot</a:t>
            </a:r>
            <a:r>
              <a:rPr lang="hu-HU" baseline="0" dirty="0"/>
              <a:t>. </a:t>
            </a:r>
          </a:p>
          <a:p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target</a:t>
            </a:r>
            <a:r>
              <a:rPr lang="hu-HU" dirty="0"/>
              <a:t>’s</a:t>
            </a:r>
            <a:r>
              <a:rPr lang="en-GB" dirty="0"/>
              <a:t> longitudinal displacement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focal</a:t>
            </a:r>
            <a:r>
              <a:rPr lang="hu-HU" dirty="0"/>
              <a:t> </a:t>
            </a:r>
            <a:r>
              <a:rPr lang="hu-HU" dirty="0" err="1"/>
              <a:t>plane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changed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irradiation</a:t>
            </a:r>
            <a:r>
              <a:rPr lang="hu-HU" dirty="0"/>
              <a:t> </a:t>
            </a:r>
            <a:r>
              <a:rPr lang="hu-HU" dirty="0" err="1"/>
              <a:t>resulted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craters</a:t>
            </a:r>
            <a:r>
              <a:rPr lang="en-GB" dirty="0"/>
              <a:t>. </a:t>
            </a:r>
            <a:endParaRPr lang="hu-HU" dirty="0"/>
          </a:p>
          <a:p>
            <a:endParaRPr lang="hu-HU" baseline="0" dirty="0"/>
          </a:p>
          <a:p>
            <a:r>
              <a:rPr lang="hu-HU" baseline="0" dirty="0"/>
              <a:t>The </a:t>
            </a:r>
            <a:r>
              <a:rPr lang="hu-HU" baseline="0" dirty="0" err="1"/>
              <a:t>crater</a:t>
            </a:r>
            <a:r>
              <a:rPr lang="hu-HU" baseline="0" dirty="0"/>
              <a:t> a.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created</a:t>
            </a:r>
            <a:r>
              <a:rPr lang="hu-HU" baseline="0" dirty="0"/>
              <a:t>, </a:t>
            </a:r>
            <a:r>
              <a:rPr lang="hu-HU" baseline="0" dirty="0" err="1"/>
              <a:t>when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target</a:t>
            </a:r>
            <a:r>
              <a:rPr lang="hu-HU" baseline="0" dirty="0"/>
              <a:t> </a:t>
            </a:r>
            <a:r>
              <a:rPr lang="hu-HU" baseline="0" dirty="0" err="1"/>
              <a:t>distance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4,2 mm </a:t>
            </a:r>
            <a:r>
              <a:rPr lang="hu-HU" baseline="0" dirty="0" err="1"/>
              <a:t>from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minimum </a:t>
            </a:r>
            <a:r>
              <a:rPr lang="hu-HU" baseline="0" dirty="0" err="1"/>
              <a:t>laser-focus</a:t>
            </a:r>
            <a:r>
              <a:rPr lang="hu-HU" baseline="0" dirty="0"/>
              <a:t> spot,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crater</a:t>
            </a:r>
            <a:r>
              <a:rPr lang="hu-HU" baseline="0" dirty="0"/>
              <a:t> b. </a:t>
            </a:r>
            <a:r>
              <a:rPr lang="hu-HU" baseline="0" dirty="0" err="1"/>
              <a:t>when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surface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foil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focal</a:t>
            </a:r>
            <a:r>
              <a:rPr lang="hu-HU" baseline="0" dirty="0"/>
              <a:t> spot.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1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 I</a:t>
            </a:r>
            <a:r>
              <a:rPr lang="hu-HU" baseline="0" dirty="0"/>
              <a:t> </a:t>
            </a:r>
            <a:r>
              <a:rPr lang="hu-HU" baseline="0" dirty="0" err="1"/>
              <a:t>will</a:t>
            </a:r>
            <a:r>
              <a:rPr lang="hu-HU" baseline="0" dirty="0"/>
              <a:t> </a:t>
            </a:r>
            <a:r>
              <a:rPr lang="hu-HU" baseline="0" dirty="0" err="1"/>
              <a:t>highlight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morphology</a:t>
            </a:r>
            <a:r>
              <a:rPr lang="hu-HU" baseline="0" dirty="0"/>
              <a:t> </a:t>
            </a:r>
            <a:r>
              <a:rPr lang="hu-HU" baseline="0" dirty="0" err="1"/>
              <a:t>mesurements</a:t>
            </a:r>
            <a:r>
              <a:rPr lang="hu-HU" baseline="0" dirty="0"/>
              <a:t>.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experiments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morphology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craters</a:t>
            </a:r>
            <a:r>
              <a:rPr lang="hu-HU" dirty="0"/>
              <a:t> </a:t>
            </a:r>
            <a:r>
              <a:rPr lang="hu-HU" dirty="0" err="1"/>
              <a:t>were</a:t>
            </a:r>
            <a:r>
              <a:rPr lang="hu-HU" dirty="0"/>
              <a:t> </a:t>
            </a:r>
            <a:r>
              <a:rPr lang="hu-HU" dirty="0" err="1"/>
              <a:t>investigated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baseline="0" dirty="0"/>
              <a:t> </a:t>
            </a:r>
            <a:r>
              <a:rPr lang="hu-HU" baseline="0" dirty="0" err="1"/>
              <a:t>white</a:t>
            </a:r>
            <a:r>
              <a:rPr lang="hu-HU" baseline="0" dirty="0"/>
              <a:t> </a:t>
            </a:r>
            <a:r>
              <a:rPr lang="hu-HU" baseline="0" dirty="0" err="1"/>
              <a:t>light</a:t>
            </a:r>
            <a:r>
              <a:rPr lang="hu-HU" baseline="0" dirty="0"/>
              <a:t> </a:t>
            </a:r>
            <a:r>
              <a:rPr lang="hu-HU" baseline="0" dirty="0" err="1"/>
              <a:t>interferometry</a:t>
            </a:r>
            <a:r>
              <a:rPr lang="hu-HU" baseline="0" dirty="0"/>
              <a:t> </a:t>
            </a:r>
            <a:r>
              <a:rPr lang="hu-HU" baseline="0" dirty="0" err="1"/>
              <a:t>which</a:t>
            </a:r>
            <a:r>
              <a:rPr lang="hu-HU" baseline="0" dirty="0"/>
              <a:t> is a </a:t>
            </a:r>
            <a:r>
              <a:rPr lang="hu-HU" b="1" baseline="0" dirty="0" err="1"/>
              <a:t>non-contact</a:t>
            </a:r>
            <a:r>
              <a:rPr lang="hu-HU" b="1" baseline="0" dirty="0"/>
              <a:t> and </a:t>
            </a:r>
            <a:r>
              <a:rPr lang="hu-HU" b="0" baseline="0" dirty="0" err="1"/>
              <a:t>non-destructive</a:t>
            </a:r>
            <a:r>
              <a:rPr lang="hu-HU" b="0" baseline="0" dirty="0"/>
              <a:t> 3D </a:t>
            </a:r>
            <a:r>
              <a:rPr lang="hu-HU" b="0" baseline="0" dirty="0" err="1"/>
              <a:t>measuring</a:t>
            </a:r>
            <a:r>
              <a:rPr lang="hu-HU" b="0" baseline="0" dirty="0"/>
              <a:t> </a:t>
            </a:r>
            <a:r>
              <a:rPr lang="hu-HU" b="0" baseline="0" dirty="0" err="1"/>
              <a:t>method</a:t>
            </a:r>
            <a:r>
              <a:rPr lang="hu-HU" baseline="0" dirty="0"/>
              <a:t>.</a:t>
            </a:r>
          </a:p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The </a:t>
            </a:r>
            <a:r>
              <a:rPr lang="hu-HU" baseline="0" dirty="0" err="1"/>
              <a:t>measurements</a:t>
            </a:r>
            <a:r>
              <a:rPr lang="hu-HU" baseline="0" dirty="0"/>
              <a:t> </a:t>
            </a:r>
            <a:r>
              <a:rPr lang="hu-HU" baseline="0" dirty="0" err="1"/>
              <a:t>were</a:t>
            </a:r>
            <a:r>
              <a:rPr lang="hu-HU" baseline="0" dirty="0"/>
              <a:t> </a:t>
            </a:r>
            <a:r>
              <a:rPr lang="hu-HU" baseline="0" dirty="0" err="1"/>
              <a:t>carried</a:t>
            </a:r>
            <a:r>
              <a:rPr lang="hu-HU" baseline="0" dirty="0"/>
              <a:t> out </a:t>
            </a:r>
            <a:r>
              <a:rPr lang="hu-HU" baseline="0" dirty="0" err="1"/>
              <a:t>by</a:t>
            </a:r>
            <a:r>
              <a:rPr lang="hu-HU" baseline="0" dirty="0"/>
              <a:t> a </a:t>
            </a:r>
            <a:r>
              <a:rPr lang="hu-HU" baseline="0" dirty="0" err="1"/>
              <a:t>Zygo</a:t>
            </a:r>
            <a:r>
              <a:rPr lang="hu-HU" baseline="0" dirty="0"/>
              <a:t> </a:t>
            </a:r>
            <a:r>
              <a:rPr lang="hu-HU" baseline="0" dirty="0" err="1"/>
              <a:t>NewView</a:t>
            </a:r>
            <a:r>
              <a:rPr lang="hu-HU" baseline="0" dirty="0"/>
              <a:t> 7100.  White </a:t>
            </a:r>
            <a:r>
              <a:rPr lang="hu-HU" baseline="0" dirty="0" err="1"/>
              <a:t>light</a:t>
            </a:r>
            <a:r>
              <a:rPr lang="hu-HU" baseline="0" dirty="0"/>
              <a:t> is </a:t>
            </a:r>
            <a:r>
              <a:rPr lang="hu-HU" baseline="0" dirty="0" err="1"/>
              <a:t>suitable</a:t>
            </a:r>
            <a:r>
              <a:rPr lang="hu-HU" baseline="0" dirty="0"/>
              <a:t> </a:t>
            </a:r>
            <a:r>
              <a:rPr lang="hu-HU" baseline="0" dirty="0" err="1"/>
              <a:t>for</a:t>
            </a:r>
            <a:r>
              <a:rPr lang="hu-HU" baseline="0" dirty="0"/>
              <a:t> </a:t>
            </a:r>
            <a:r>
              <a:rPr lang="hu-HU" baseline="0" dirty="0" err="1"/>
              <a:t>interferometric</a:t>
            </a:r>
            <a:r>
              <a:rPr lang="hu-HU" baseline="0" dirty="0"/>
              <a:t> </a:t>
            </a:r>
            <a:r>
              <a:rPr lang="hu-HU" baseline="0" dirty="0" err="1"/>
              <a:t>measurements</a:t>
            </a:r>
            <a:r>
              <a:rPr lang="hu-HU" baseline="0" dirty="0"/>
              <a:t> </a:t>
            </a:r>
            <a:r>
              <a:rPr lang="hu-HU" baseline="0" dirty="0" err="1"/>
              <a:t>as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w</a:t>
            </a:r>
            <a:r>
              <a:rPr lang="en-US" dirty="0" err="1"/>
              <a:t>hite</a:t>
            </a:r>
            <a:r>
              <a:rPr lang="en-US" dirty="0"/>
              <a:t> light is coherent only over a very short</a:t>
            </a:r>
            <a:r>
              <a:rPr lang="hu-HU" dirty="0"/>
              <a:t> </a:t>
            </a:r>
            <a:r>
              <a:rPr lang="en-US" dirty="0"/>
              <a:t>distance </a:t>
            </a:r>
            <a:r>
              <a:rPr lang="hu-HU" dirty="0"/>
              <a:t>(</a:t>
            </a:r>
            <a:r>
              <a:rPr lang="en-US" dirty="0"/>
              <a:t>&lt; 3 </a:t>
            </a:r>
            <a:r>
              <a:rPr lang="en-US" dirty="0" err="1"/>
              <a:t>μm</a:t>
            </a:r>
            <a:r>
              <a:rPr lang="hu-HU" dirty="0"/>
              <a:t>) </a:t>
            </a:r>
            <a:r>
              <a:rPr lang="en-US" dirty="0"/>
              <a:t>around the point where OPD = 0</a:t>
            </a:r>
            <a:r>
              <a:rPr lang="hu-HU" dirty="0"/>
              <a:t> </a:t>
            </a:r>
            <a:r>
              <a:rPr lang="en-US" dirty="0"/>
              <a:t>(optical path difference)</a:t>
            </a:r>
            <a:r>
              <a:rPr lang="hu-HU" dirty="0"/>
              <a:t>. </a:t>
            </a:r>
            <a:r>
              <a:rPr lang="hu-HU" dirty="0" err="1"/>
              <a:t>So</a:t>
            </a:r>
            <a:r>
              <a:rPr lang="hu-HU" dirty="0"/>
              <a:t> t</a:t>
            </a:r>
            <a:r>
              <a:rPr lang="en-US" dirty="0"/>
              <a:t>he interference pattern of</a:t>
            </a:r>
            <a:r>
              <a:rPr lang="hu-HU" dirty="0"/>
              <a:t> </a:t>
            </a:r>
            <a:r>
              <a:rPr lang="en-US" dirty="0"/>
              <a:t>the white light </a:t>
            </a:r>
            <a:r>
              <a:rPr lang="hu-HU" dirty="0" err="1"/>
              <a:t>occures</a:t>
            </a:r>
            <a:r>
              <a:rPr lang="en-US" dirty="0"/>
              <a:t> only in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en-US" dirty="0"/>
              <a:t>small vertical range.</a:t>
            </a:r>
            <a:r>
              <a:rPr lang="hu-HU" dirty="0"/>
              <a:t> </a:t>
            </a:r>
          </a:p>
          <a:p>
            <a:r>
              <a:rPr lang="hu-HU" sz="1100" dirty="0" err="1"/>
              <a:t>Vertical</a:t>
            </a:r>
            <a:r>
              <a:rPr lang="hu-HU" sz="1100" dirty="0"/>
              <a:t> </a:t>
            </a:r>
            <a:r>
              <a:rPr lang="hu-HU" sz="1100" dirty="0" err="1"/>
              <a:t>resolution</a:t>
            </a:r>
            <a:r>
              <a:rPr lang="hu-HU" sz="1100" dirty="0"/>
              <a:t>: 0,1 nm</a:t>
            </a:r>
          </a:p>
          <a:p>
            <a:r>
              <a:rPr lang="hu-HU" sz="1100" dirty="0" err="1"/>
              <a:t>Optical</a:t>
            </a:r>
            <a:r>
              <a:rPr lang="hu-HU" sz="1100" dirty="0"/>
              <a:t> </a:t>
            </a:r>
            <a:r>
              <a:rPr lang="hu-HU" sz="1100" dirty="0" err="1"/>
              <a:t>resolution</a:t>
            </a:r>
            <a:r>
              <a:rPr lang="hu-HU" sz="1100" dirty="0"/>
              <a:t>: 0,52 </a:t>
            </a:r>
            <a:r>
              <a:rPr lang="hu-HU" sz="1100" dirty="0">
                <a:sym typeface="Symbol"/>
              </a:rPr>
              <a:t>m</a:t>
            </a:r>
          </a:p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objective</a:t>
            </a:r>
            <a:r>
              <a:rPr lang="hu-HU" dirty="0"/>
              <a:t>’s </a:t>
            </a:r>
            <a:r>
              <a:rPr lang="hu-HU" dirty="0" err="1"/>
              <a:t>field</a:t>
            </a:r>
            <a:r>
              <a:rPr lang="hu-HU" dirty="0"/>
              <a:t> of </a:t>
            </a:r>
            <a:r>
              <a:rPr lang="hu-HU" dirty="0" err="1"/>
              <a:t>view</a:t>
            </a:r>
            <a:r>
              <a:rPr lang="hu-HU" dirty="0"/>
              <a:t> </a:t>
            </a:r>
            <a:r>
              <a:rPr lang="en-GB" sz="107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(0.19 mm x 0.14 mm) </a:t>
            </a:r>
            <a:r>
              <a:rPr lang="hu-HU" dirty="0" err="1"/>
              <a:t>in</a:t>
            </a:r>
            <a:r>
              <a:rPr lang="hu-HU" dirty="0"/>
              <a:t> most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dirty="0" err="1"/>
              <a:t>wasn</a:t>
            </a:r>
            <a:r>
              <a:rPr lang="hu-HU" dirty="0"/>
              <a:t>’t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big</a:t>
            </a:r>
            <a:r>
              <a:rPr lang="hu-HU" dirty="0"/>
              <a:t>, </a:t>
            </a:r>
            <a:r>
              <a:rPr lang="hu-HU" dirty="0" err="1"/>
              <a:t>stitching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performed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extend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resolution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reguired</a:t>
            </a:r>
            <a:r>
              <a:rPr lang="hu-HU" dirty="0"/>
              <a:t> </a:t>
            </a:r>
            <a:r>
              <a:rPr lang="hu-HU" dirty="0" err="1"/>
              <a:t>region</a:t>
            </a:r>
            <a:r>
              <a:rPr lang="hu-HU" dirty="0"/>
              <a:t>.</a:t>
            </a:r>
          </a:p>
          <a:p>
            <a:endParaRPr lang="hu-HU" dirty="0"/>
          </a:p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The </a:t>
            </a:r>
            <a:r>
              <a:rPr lang="hu-HU" baseline="0" dirty="0" err="1"/>
              <a:t>incomeing</a:t>
            </a:r>
            <a:r>
              <a:rPr lang="hu-HU" baseline="0" dirty="0"/>
              <a:t> </a:t>
            </a:r>
            <a:r>
              <a:rPr lang="hu-HU" baseline="0" dirty="0" err="1"/>
              <a:t>light</a:t>
            </a:r>
            <a:r>
              <a:rPr lang="hu-HU" baseline="0" dirty="0"/>
              <a:t> </a:t>
            </a:r>
            <a:r>
              <a:rPr lang="hu-HU" baseline="0" dirty="0" err="1"/>
              <a:t>partialy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absorbed</a:t>
            </a:r>
            <a:r>
              <a:rPr lang="hu-HU" baseline="0" dirty="0"/>
              <a:t>, </a:t>
            </a:r>
            <a:r>
              <a:rPr lang="hu-HU" baseline="0" dirty="0" err="1"/>
              <a:t>some</a:t>
            </a:r>
            <a:r>
              <a:rPr lang="hu-HU" baseline="0" dirty="0"/>
              <a:t> of </a:t>
            </a:r>
            <a:r>
              <a:rPr lang="hu-HU" baseline="0" dirty="0" err="1"/>
              <a:t>it</a:t>
            </a:r>
            <a:r>
              <a:rPr lang="hu-HU" baseline="0" dirty="0"/>
              <a:t> </a:t>
            </a:r>
            <a:r>
              <a:rPr lang="hu-HU" baseline="0" dirty="0" err="1"/>
              <a:t>trasmitted</a:t>
            </a:r>
            <a:r>
              <a:rPr lang="hu-HU" baseline="0" dirty="0"/>
              <a:t> and a </a:t>
            </a:r>
            <a:r>
              <a:rPr lang="hu-HU" baseline="0" dirty="0" err="1"/>
              <a:t>portion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reflected</a:t>
            </a:r>
            <a:r>
              <a:rPr lang="hu-HU" baseline="0" dirty="0"/>
              <a:t>.</a:t>
            </a:r>
            <a:r>
              <a:rPr lang="hu-HU" dirty="0"/>
              <a:t> The </a:t>
            </a:r>
            <a:r>
              <a:rPr lang="hu-HU" dirty="0" err="1"/>
              <a:t>reflected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measured</a:t>
            </a:r>
            <a:r>
              <a:rPr lang="hu-HU" dirty="0"/>
              <a:t>.</a:t>
            </a:r>
          </a:p>
          <a:p>
            <a:pPr marL="0" marR="0" lvl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Getting the raw data set it </a:t>
            </a:r>
            <a:r>
              <a:rPr lang="hu-HU" noProof="0" dirty="0" err="1"/>
              <a:t>can</a:t>
            </a:r>
            <a:r>
              <a:rPr lang="hu-HU" noProof="0" dirty="0"/>
              <a:t> be </a:t>
            </a:r>
            <a:r>
              <a:rPr lang="en-GB" noProof="0" dirty="0"/>
              <a:t>see</a:t>
            </a:r>
            <a:r>
              <a:rPr lang="hu-HU" noProof="0" dirty="0"/>
              <a:t>n here</a:t>
            </a:r>
            <a:r>
              <a:rPr lang="en-GB" noProof="0" dirty="0"/>
              <a:t> that</a:t>
            </a:r>
            <a:r>
              <a:rPr lang="en-GB" baseline="0" noProof="0" dirty="0"/>
              <a:t> it </a:t>
            </a:r>
            <a:r>
              <a:rPr lang="en-GB" noProof="0" dirty="0"/>
              <a:t>contains</a:t>
            </a:r>
            <a:r>
              <a:rPr lang="en-GB" baseline="0" noProof="0" dirty="0"/>
              <a:t> artificial elements, so digital filtering was applied. After low pass filtering the median was taken from 11 data point for every filtered new data. The result can be see</a:t>
            </a:r>
            <a:r>
              <a:rPr lang="hu-HU" baseline="0" noProof="0" dirty="0"/>
              <a:t>n here</a:t>
            </a:r>
            <a:r>
              <a:rPr lang="en-GB" baseline="0" noProof="0" dirty="0"/>
              <a:t>.</a:t>
            </a:r>
          </a:p>
          <a:p>
            <a:r>
              <a:rPr lang="en-GB" baseline="0" noProof="0" dirty="0"/>
              <a:t>The irrelevant area</a:t>
            </a:r>
            <a:r>
              <a:rPr lang="hu-HU" baseline="0" noProof="0" dirty="0"/>
              <a:t>s</a:t>
            </a:r>
            <a:r>
              <a:rPr lang="en-GB" baseline="0" noProof="0" dirty="0"/>
              <a:t> w</a:t>
            </a:r>
            <a:r>
              <a:rPr lang="hu-HU" baseline="0" noProof="0" dirty="0"/>
              <a:t>ere</a:t>
            </a:r>
            <a:r>
              <a:rPr lang="en-GB" baseline="0" noProof="0" dirty="0"/>
              <a:t> masked.</a:t>
            </a:r>
          </a:p>
          <a:p>
            <a:r>
              <a:rPr lang="en-GB" baseline="0" noProof="0" dirty="0"/>
              <a:t>In the next step a plane was removed, so the data was ready to measure the volume of the crater. </a:t>
            </a:r>
            <a:r>
              <a:rPr lang="hu-HU" baseline="0" noProof="0" dirty="0"/>
              <a:t>(</a:t>
            </a:r>
            <a:r>
              <a:rPr lang="hu-HU" baseline="0" noProof="0" dirty="0" err="1"/>
              <a:t>It</a:t>
            </a:r>
            <a:r>
              <a:rPr lang="hu-HU" baseline="0" noProof="0" dirty="0"/>
              <a:t> </a:t>
            </a:r>
            <a:r>
              <a:rPr lang="hu-HU" baseline="0" noProof="0" dirty="0" err="1"/>
              <a:t>allowed</a:t>
            </a:r>
            <a:r>
              <a:rPr lang="hu-HU" baseline="0" noProof="0" dirty="0"/>
              <a:t> </a:t>
            </a:r>
            <a:r>
              <a:rPr lang="hu-HU" baseline="0" noProof="0" dirty="0" err="1"/>
              <a:t>to</a:t>
            </a:r>
            <a:r>
              <a:rPr lang="hu-HU" baseline="0" noProof="0" dirty="0"/>
              <a:t> </a:t>
            </a:r>
            <a:r>
              <a:rPr lang="hu-HU" baseline="0" noProof="0" dirty="0" err="1"/>
              <a:t>calculate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volume</a:t>
            </a:r>
            <a:r>
              <a:rPr lang="hu-HU" baseline="0" noProof="0" dirty="0"/>
              <a:t>….)</a:t>
            </a:r>
          </a:p>
          <a:p>
            <a:r>
              <a:rPr lang="en-GB" baseline="0" noProof="0" dirty="0"/>
              <a:t>The </a:t>
            </a:r>
            <a:r>
              <a:rPr lang="en-GB" baseline="0" noProof="0" dirty="0" err="1"/>
              <a:t>softw</a:t>
            </a:r>
            <a:r>
              <a:rPr lang="hu-HU" baseline="0" noProof="0" dirty="0"/>
              <a:t>a</a:t>
            </a:r>
            <a:r>
              <a:rPr lang="en-GB" baseline="0" noProof="0" dirty="0"/>
              <a:t>r</a:t>
            </a:r>
            <a:r>
              <a:rPr lang="hu-HU" baseline="0" noProof="0" dirty="0"/>
              <a:t>e</a:t>
            </a:r>
            <a:r>
              <a:rPr lang="en-GB" baseline="0" noProof="0" dirty="0"/>
              <a:t> defines two volumes: </a:t>
            </a:r>
          </a:p>
          <a:p>
            <a:r>
              <a:rPr lang="en-GB" baseline="0" noProof="0" dirty="0"/>
              <a:t>1. volume between the reference plane and the surface above it</a:t>
            </a:r>
          </a:p>
          <a:p>
            <a:r>
              <a:rPr lang="en-GB" baseline="0" noProof="0" dirty="0"/>
              <a:t>2. Volume between the reference plane and the surface under the reference plane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/>
              <a:t>But we need  the whole craters </a:t>
            </a:r>
            <a:r>
              <a:rPr lang="hu-HU" baseline="0" noProof="0" dirty="0" err="1"/>
              <a:t>inner</a:t>
            </a:r>
            <a:r>
              <a:rPr lang="hu-HU" baseline="0" noProof="0" dirty="0"/>
              <a:t> </a:t>
            </a:r>
            <a:r>
              <a:rPr lang="en-GB" baseline="0" noProof="0" dirty="0"/>
              <a:t>volume</a:t>
            </a:r>
            <a:r>
              <a:rPr lang="hu-HU" baseline="0" noProof="0" dirty="0"/>
              <a:t> </a:t>
            </a:r>
            <a:r>
              <a:rPr lang="hu-HU" baseline="0" noProof="0" dirty="0" err="1"/>
              <a:t>so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ablated</a:t>
            </a:r>
            <a:r>
              <a:rPr lang="hu-HU" baseline="0" noProof="0" dirty="0"/>
              <a:t> </a:t>
            </a:r>
            <a:r>
              <a:rPr lang="hu-HU" baseline="0" noProof="0" dirty="0" err="1"/>
              <a:t>materials</a:t>
            </a:r>
            <a:r>
              <a:rPr lang="hu-HU" baseline="0" noProof="0" dirty="0"/>
              <a:t> </a:t>
            </a:r>
            <a:r>
              <a:rPr lang="hu-HU" baseline="0" noProof="0" dirty="0" err="1"/>
              <a:t>volume</a:t>
            </a:r>
            <a:r>
              <a:rPr lang="en-GB" baseline="0" noProof="0" dirty="0"/>
              <a:t>. Let we imagine a c</a:t>
            </a:r>
            <a:r>
              <a:rPr lang="hu-HU" baseline="0" noProof="0" dirty="0"/>
              <a:t>y</a:t>
            </a:r>
            <a:r>
              <a:rPr lang="en-GB" baseline="0" noProof="0" dirty="0"/>
              <a:t>linder over the reference plane with the height </a:t>
            </a:r>
            <a:r>
              <a:rPr lang="en-GB" baseline="0" noProof="0" dirty="0" err="1"/>
              <a:t>Hmin</a:t>
            </a:r>
            <a:r>
              <a:rPr lang="en-GB" baseline="0" noProof="0" dirty="0"/>
              <a:t> measured in 4 different points and averaged. </a:t>
            </a:r>
            <a:r>
              <a:rPr lang="hu-HU" baseline="0" noProof="0" dirty="0"/>
              <a:t>A</a:t>
            </a:r>
            <a:r>
              <a:rPr lang="en-GB" baseline="0" noProof="0" dirty="0" err="1"/>
              <a:t>ccording</a:t>
            </a:r>
            <a:r>
              <a:rPr lang="en-GB" baseline="0" noProof="0" dirty="0"/>
              <a:t> the </a:t>
            </a:r>
            <a:r>
              <a:rPr lang="hu-HU" baseline="0" noProof="0" dirty="0" err="1"/>
              <a:t>resolution</a:t>
            </a:r>
            <a:r>
              <a:rPr lang="hu-HU" baseline="0" noProof="0" dirty="0"/>
              <a:t> of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camera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area</a:t>
            </a:r>
            <a:r>
              <a:rPr lang="hu-HU" baseline="0" noProof="0" dirty="0"/>
              <a:t> of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pixels</a:t>
            </a:r>
            <a:r>
              <a:rPr lang="hu-HU" baseline="0" noProof="0" dirty="0"/>
              <a:t> </a:t>
            </a:r>
            <a:r>
              <a:rPr lang="hu-HU" baseline="0" noProof="0" dirty="0" err="1"/>
              <a:t>could</a:t>
            </a:r>
            <a:r>
              <a:rPr lang="hu-HU" baseline="0" noProof="0" dirty="0"/>
              <a:t> be </a:t>
            </a:r>
            <a:r>
              <a:rPr lang="hu-HU" baseline="0" noProof="0" dirty="0" err="1"/>
              <a:t>calculated</a:t>
            </a:r>
            <a:r>
              <a:rPr lang="hu-HU" baseline="0" noProof="0" dirty="0"/>
              <a:t>. 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/>
              <a:t>The </a:t>
            </a:r>
            <a:r>
              <a:rPr lang="hu-HU" baseline="0" noProof="0" dirty="0" err="1"/>
              <a:t>Zygo</a:t>
            </a:r>
            <a:r>
              <a:rPr lang="hu-HU" baseline="0" noProof="0" dirty="0"/>
              <a:t> </a:t>
            </a:r>
            <a:r>
              <a:rPr lang="en-GB" baseline="0" noProof="0" dirty="0" err="1"/>
              <a:t>softv</a:t>
            </a:r>
            <a:r>
              <a:rPr lang="hu-HU" baseline="0" noProof="0" dirty="0"/>
              <a:t>a</a:t>
            </a:r>
            <a:r>
              <a:rPr lang="en-GB" baseline="0" noProof="0" dirty="0"/>
              <a:t>r</a:t>
            </a:r>
            <a:r>
              <a:rPr lang="hu-HU" baseline="0" noProof="0" dirty="0"/>
              <a:t>e</a:t>
            </a:r>
            <a:r>
              <a:rPr lang="en-GB" baseline="0" noProof="0" dirty="0"/>
              <a:t> gives the number of the pixels</a:t>
            </a:r>
            <a:r>
              <a:rPr lang="hu-HU" baseline="0" noProof="0" dirty="0"/>
              <a:t> and </a:t>
            </a:r>
            <a:r>
              <a:rPr lang="hu-HU" baseline="0" noProof="0" dirty="0" err="1"/>
              <a:t>this</a:t>
            </a:r>
            <a:r>
              <a:rPr lang="hu-HU" baseline="0" noProof="0" dirty="0"/>
              <a:t> </a:t>
            </a:r>
            <a:r>
              <a:rPr lang="hu-HU" baseline="0" noProof="0" dirty="0" err="1"/>
              <a:t>way</a:t>
            </a:r>
            <a:r>
              <a:rPr lang="hu-HU" baseline="0" noProof="0" dirty="0"/>
              <a:t> </a:t>
            </a:r>
            <a:r>
              <a:rPr lang="hu-HU" baseline="0" noProof="0" dirty="0" err="1"/>
              <a:t>can</a:t>
            </a:r>
            <a:r>
              <a:rPr lang="hu-HU" baseline="0" noProof="0" dirty="0"/>
              <a:t> be </a:t>
            </a:r>
            <a:r>
              <a:rPr lang="hu-HU" baseline="0" noProof="0" dirty="0" err="1"/>
              <a:t>already</a:t>
            </a:r>
            <a:r>
              <a:rPr lang="hu-HU" baseline="0" noProof="0" dirty="0"/>
              <a:t> </a:t>
            </a:r>
            <a:r>
              <a:rPr lang="hu-HU" baseline="0" noProof="0" dirty="0" err="1"/>
              <a:t>calculated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teritory</a:t>
            </a:r>
            <a:r>
              <a:rPr lang="hu-HU" baseline="0" noProof="0" dirty="0"/>
              <a:t> </a:t>
            </a:r>
            <a:r>
              <a:rPr lang="hu-HU" baseline="0" noProof="0" dirty="0" err="1"/>
              <a:t>for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base</a:t>
            </a:r>
            <a:r>
              <a:rPr lang="hu-HU" baseline="0" noProof="0" dirty="0"/>
              <a:t> of </a:t>
            </a:r>
            <a:r>
              <a:rPr lang="hu-HU" baseline="0" noProof="0" dirty="0" err="1"/>
              <a:t>cylinder</a:t>
            </a:r>
            <a:r>
              <a:rPr lang="hu-HU" baseline="0" noProof="0" dirty="0"/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noProof="0" dirty="0"/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noProof="0" dirty="0" err="1"/>
              <a:t>In</a:t>
            </a:r>
            <a:r>
              <a:rPr lang="hu-HU" baseline="0" noProof="0" dirty="0"/>
              <a:t> </a:t>
            </a:r>
            <a:r>
              <a:rPr lang="hu-HU" baseline="0" noProof="0" dirty="0" err="1"/>
              <a:t>this</a:t>
            </a:r>
            <a:r>
              <a:rPr lang="hu-HU" baseline="0" noProof="0" dirty="0"/>
              <a:t> </a:t>
            </a:r>
            <a:r>
              <a:rPr lang="hu-HU" baseline="0" noProof="0" dirty="0" err="1"/>
              <a:t>way</a:t>
            </a:r>
            <a:r>
              <a:rPr lang="hu-HU" baseline="0" noProof="0" dirty="0"/>
              <a:t> </a:t>
            </a:r>
            <a:r>
              <a:rPr lang="hu-HU" baseline="0" noProof="0" dirty="0" err="1"/>
              <a:t>were</a:t>
            </a:r>
            <a:r>
              <a:rPr lang="hu-HU" baseline="0" noProof="0" dirty="0"/>
              <a:t> </a:t>
            </a:r>
            <a:r>
              <a:rPr lang="hu-HU" baseline="0" noProof="0" dirty="0" err="1"/>
              <a:t>performed</a:t>
            </a:r>
            <a:r>
              <a:rPr lang="hu-HU" baseline="0" noProof="0" dirty="0"/>
              <a:t> </a:t>
            </a:r>
            <a:r>
              <a:rPr lang="hu-HU" baseline="0" noProof="0" dirty="0" err="1"/>
              <a:t>all</a:t>
            </a:r>
            <a:r>
              <a:rPr lang="hu-HU" baseline="0" noProof="0" dirty="0"/>
              <a:t> </a:t>
            </a:r>
            <a:r>
              <a:rPr lang="hu-HU" baseline="0" noProof="0" dirty="0" err="1"/>
              <a:t>the</a:t>
            </a:r>
            <a:r>
              <a:rPr lang="hu-HU" baseline="0" noProof="0" dirty="0"/>
              <a:t> </a:t>
            </a:r>
            <a:r>
              <a:rPr lang="hu-HU" baseline="0" noProof="0" dirty="0" err="1"/>
              <a:t>crater</a:t>
            </a:r>
            <a:r>
              <a:rPr lang="hu-HU" baseline="0" noProof="0" dirty="0"/>
              <a:t> </a:t>
            </a:r>
            <a:r>
              <a:rPr lang="hu-HU" baseline="0" noProof="0" dirty="0" err="1"/>
              <a:t>measurements</a:t>
            </a:r>
            <a:r>
              <a:rPr lang="hu-HU" baseline="0" noProof="0" dirty="0"/>
              <a:t>.</a:t>
            </a:r>
          </a:p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08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dippendens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crater</a:t>
            </a:r>
            <a:r>
              <a:rPr lang="hu-HU" dirty="0"/>
              <a:t> </a:t>
            </a:r>
            <a:r>
              <a:rPr lang="hu-HU" dirty="0" err="1"/>
              <a:t>volumes</a:t>
            </a:r>
            <a:r>
              <a:rPr lang="hu-HU" dirty="0"/>
              <a:t> – </a:t>
            </a:r>
            <a:r>
              <a:rPr lang="hu-HU" dirty="0" err="1"/>
              <a:t>in</a:t>
            </a:r>
            <a:r>
              <a:rPr lang="hu-HU" dirty="0"/>
              <a:t> 5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and </a:t>
            </a:r>
            <a:r>
              <a:rPr lang="hu-HU" dirty="0" err="1"/>
              <a:t>target</a:t>
            </a:r>
            <a:endParaRPr lang="hu-HU" dirty="0"/>
          </a:p>
          <a:p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5 </a:t>
            </a:r>
            <a:r>
              <a:rPr lang="hu-HU" dirty="0" err="1"/>
              <a:t>diffrent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target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shot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a </a:t>
            </a:r>
            <a:r>
              <a:rPr lang="hu-HU" dirty="0" err="1"/>
              <a:t>single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pulse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sample</a:t>
            </a:r>
            <a:r>
              <a:rPr lang="hu-HU" dirty="0"/>
              <a:t>. The </a:t>
            </a:r>
            <a:r>
              <a:rPr lang="hu-HU" dirty="0" err="1"/>
              <a:t>focal</a:t>
            </a:r>
            <a:r>
              <a:rPr lang="hu-HU" dirty="0"/>
              <a:t> </a:t>
            </a:r>
            <a:r>
              <a:rPr lang="hu-HU" dirty="0" err="1"/>
              <a:t>distance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same</a:t>
            </a:r>
            <a:r>
              <a:rPr lang="hu-HU" baseline="0" dirty="0"/>
              <a:t>.</a:t>
            </a:r>
          </a:p>
          <a:p>
            <a:r>
              <a:rPr lang="hu-HU" baseline="0" dirty="0"/>
              <a:t>The </a:t>
            </a:r>
            <a:r>
              <a:rPr lang="hu-HU" baseline="0" dirty="0" err="1"/>
              <a:t>volume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measured</a:t>
            </a:r>
            <a:r>
              <a:rPr lang="hu-HU" baseline="0" dirty="0"/>
              <a:t> and </a:t>
            </a:r>
            <a:r>
              <a:rPr lang="hu-HU" baseline="0" dirty="0" err="1"/>
              <a:t>averaged</a:t>
            </a:r>
            <a:r>
              <a:rPr lang="hu-HU" baseline="0" dirty="0"/>
              <a:t> </a:t>
            </a:r>
            <a:r>
              <a:rPr lang="hu-HU" baseline="0" dirty="0" err="1"/>
              <a:t>at</a:t>
            </a:r>
            <a:r>
              <a:rPr lang="hu-HU" baseline="0" dirty="0"/>
              <a:t> </a:t>
            </a:r>
            <a:r>
              <a:rPr lang="hu-HU" baseline="0" dirty="0" err="1"/>
              <a:t>every</a:t>
            </a:r>
            <a:r>
              <a:rPr lang="hu-HU" baseline="0" dirty="0"/>
              <a:t> </a:t>
            </a:r>
            <a:r>
              <a:rPr lang="hu-HU" baseline="0" dirty="0" err="1"/>
              <a:t>single</a:t>
            </a:r>
            <a:r>
              <a:rPr lang="hu-HU" baseline="0" dirty="0"/>
              <a:t> </a:t>
            </a:r>
            <a:r>
              <a:rPr lang="hu-HU" baseline="0" dirty="0" err="1"/>
              <a:t>crater</a:t>
            </a:r>
            <a:r>
              <a:rPr lang="hu-HU" baseline="0" dirty="0"/>
              <a:t>.</a:t>
            </a:r>
          </a:p>
          <a:p>
            <a:r>
              <a:rPr lang="hu-HU" baseline="0" dirty="0" err="1"/>
              <a:t>At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lower</a:t>
            </a:r>
            <a:r>
              <a:rPr lang="hu-HU" baseline="0" dirty="0"/>
              <a:t> </a:t>
            </a:r>
            <a:r>
              <a:rPr lang="hu-HU" baseline="0" dirty="0" err="1"/>
              <a:t>energies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craters</a:t>
            </a:r>
            <a:r>
              <a:rPr lang="hu-HU" baseline="0" dirty="0"/>
              <a:t> </a:t>
            </a:r>
            <a:r>
              <a:rPr lang="hu-HU" baseline="0" dirty="0" err="1"/>
              <a:t>volume</a:t>
            </a:r>
            <a:r>
              <a:rPr lang="hu-HU" baseline="0" dirty="0"/>
              <a:t> </a:t>
            </a:r>
            <a:r>
              <a:rPr lang="hu-HU" baseline="0" dirty="0" err="1"/>
              <a:t>do</a:t>
            </a:r>
            <a:r>
              <a:rPr lang="hu-HU" baseline="0" dirty="0"/>
              <a:t> </a:t>
            </a:r>
            <a:r>
              <a:rPr lang="hu-HU" baseline="0" dirty="0" err="1"/>
              <a:t>not</a:t>
            </a:r>
            <a:r>
              <a:rPr lang="hu-HU" baseline="0" dirty="0"/>
              <a:t> </a:t>
            </a:r>
            <a:r>
              <a:rPr lang="hu-HU" baseline="0" dirty="0" err="1"/>
              <a:t>shows</a:t>
            </a:r>
            <a:r>
              <a:rPr lang="hu-HU" baseline="0" dirty="0"/>
              <a:t> </a:t>
            </a:r>
            <a:r>
              <a:rPr lang="hu-HU" baseline="0" dirty="0" err="1"/>
              <a:t>difrences</a:t>
            </a:r>
            <a:r>
              <a:rPr lang="hu-HU" baseline="0" dirty="0"/>
              <a:t>.</a:t>
            </a:r>
          </a:p>
          <a:p>
            <a:r>
              <a:rPr lang="hu-HU" baseline="0" dirty="0" err="1"/>
              <a:t>But</a:t>
            </a:r>
            <a:r>
              <a:rPr lang="hu-HU" baseline="0" dirty="0"/>
              <a:t> </a:t>
            </a:r>
            <a:r>
              <a:rPr lang="hu-HU" baseline="0" dirty="0" err="1"/>
              <a:t>from</a:t>
            </a:r>
            <a:r>
              <a:rPr lang="hu-HU" baseline="0" dirty="0"/>
              <a:t> 10 </a:t>
            </a:r>
            <a:r>
              <a:rPr lang="hu-HU" baseline="0" dirty="0" err="1"/>
              <a:t>mJ</a:t>
            </a:r>
            <a:r>
              <a:rPr lang="hu-HU" baseline="0" dirty="0"/>
              <a:t> </a:t>
            </a:r>
            <a:r>
              <a:rPr lang="hu-HU" baseline="0" dirty="0" err="1"/>
              <a:t>they</a:t>
            </a:r>
            <a:r>
              <a:rPr lang="hu-HU" baseline="0" dirty="0"/>
              <a:t> </a:t>
            </a:r>
            <a:r>
              <a:rPr lang="hu-HU" baseline="0" dirty="0" err="1"/>
              <a:t>seaparates</a:t>
            </a:r>
            <a:r>
              <a:rPr lang="hu-HU" baseline="0" dirty="0"/>
              <a:t>. The </a:t>
            </a:r>
            <a:r>
              <a:rPr lang="hu-HU" baseline="0" dirty="0" err="1"/>
              <a:t>craters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sample</a:t>
            </a:r>
            <a:r>
              <a:rPr lang="hu-HU" baseline="0" dirty="0"/>
              <a:t> </a:t>
            </a:r>
            <a:r>
              <a:rPr lang="hu-HU" baseline="0" dirty="0" err="1"/>
              <a:t>with</a:t>
            </a:r>
            <a:r>
              <a:rPr lang="hu-HU" baseline="0" dirty="0"/>
              <a:t> </a:t>
            </a:r>
            <a:r>
              <a:rPr lang="hu-HU" baseline="0" dirty="0" err="1"/>
              <a:t>gold</a:t>
            </a:r>
            <a:r>
              <a:rPr lang="hu-HU" baseline="0" dirty="0"/>
              <a:t> </a:t>
            </a:r>
            <a:r>
              <a:rPr lang="hu-HU" baseline="0" dirty="0" err="1"/>
              <a:t>nanoantennas</a:t>
            </a:r>
            <a:r>
              <a:rPr lang="hu-HU" baseline="0" dirty="0"/>
              <a:t> </a:t>
            </a:r>
            <a:r>
              <a:rPr lang="hu-HU" baseline="0" dirty="0" err="1"/>
              <a:t>have</a:t>
            </a:r>
            <a:r>
              <a:rPr lang="hu-HU" baseline="0" dirty="0"/>
              <a:t> </a:t>
            </a:r>
            <a:r>
              <a:rPr lang="hu-HU" baseline="0" dirty="0" err="1"/>
              <a:t>larger</a:t>
            </a:r>
            <a:r>
              <a:rPr lang="hu-HU" baseline="0" dirty="0"/>
              <a:t> </a:t>
            </a:r>
            <a:r>
              <a:rPr lang="hu-HU" baseline="0" dirty="0" err="1"/>
              <a:t>volume</a:t>
            </a:r>
            <a:r>
              <a:rPr lang="hu-HU" baseline="0" dirty="0"/>
              <a:t> </a:t>
            </a:r>
            <a:r>
              <a:rPr lang="hu-HU" baseline="0" dirty="0" err="1"/>
              <a:t>then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sample</a:t>
            </a:r>
            <a:r>
              <a:rPr lang="hu-HU" baseline="0" dirty="0"/>
              <a:t> </a:t>
            </a:r>
            <a:r>
              <a:rPr lang="hu-HU" baseline="0" dirty="0" err="1"/>
              <a:t>without</a:t>
            </a:r>
            <a:r>
              <a:rPr lang="hu-HU" baseline="0" dirty="0"/>
              <a:t> </a:t>
            </a:r>
            <a:r>
              <a:rPr lang="hu-HU" baseline="0" dirty="0" err="1"/>
              <a:t>gold</a:t>
            </a:r>
            <a:r>
              <a:rPr lang="hu-HU" baseline="0" dirty="0"/>
              <a:t>.</a:t>
            </a:r>
          </a:p>
          <a:p>
            <a:r>
              <a:rPr lang="hu-HU" baseline="0" dirty="0"/>
              <a:t>The </a:t>
            </a:r>
            <a:r>
              <a:rPr lang="hu-HU" baseline="0" dirty="0" err="1"/>
              <a:t>result</a:t>
            </a:r>
            <a:r>
              <a:rPr lang="hu-HU" baseline="0" dirty="0"/>
              <a:t> </a:t>
            </a:r>
            <a:r>
              <a:rPr lang="hu-HU" baseline="0" dirty="0" err="1"/>
              <a:t>shows</a:t>
            </a:r>
            <a:r>
              <a:rPr lang="hu-HU" baseline="0" dirty="0"/>
              <a:t> </a:t>
            </a:r>
            <a:r>
              <a:rPr lang="hu-HU" baseline="0" dirty="0" err="1"/>
              <a:t>that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higher</a:t>
            </a:r>
            <a:r>
              <a:rPr lang="hu-HU" baseline="0" dirty="0"/>
              <a:t> </a:t>
            </a:r>
            <a:r>
              <a:rPr lang="hu-HU" baseline="0" dirty="0" err="1"/>
              <a:t>amount</a:t>
            </a:r>
            <a:r>
              <a:rPr lang="hu-HU" baseline="0" dirty="0"/>
              <a:t> of </a:t>
            </a:r>
            <a:r>
              <a:rPr lang="hu-HU" baseline="0" dirty="0" err="1"/>
              <a:t>gold</a:t>
            </a:r>
            <a:r>
              <a:rPr lang="hu-HU" baseline="0" dirty="0"/>
              <a:t> </a:t>
            </a:r>
            <a:r>
              <a:rPr lang="hu-HU" baseline="0" dirty="0" err="1"/>
              <a:t>nanoparticles</a:t>
            </a:r>
            <a:r>
              <a:rPr lang="hu-HU" baseline="0" dirty="0"/>
              <a:t> </a:t>
            </a:r>
            <a:r>
              <a:rPr lang="hu-HU" baseline="0" dirty="0" err="1"/>
              <a:t>coses</a:t>
            </a:r>
            <a:r>
              <a:rPr lang="hu-HU" baseline="0" dirty="0"/>
              <a:t> </a:t>
            </a:r>
            <a:r>
              <a:rPr lang="hu-HU" baseline="0" dirty="0" err="1"/>
              <a:t>bigger</a:t>
            </a:r>
            <a:r>
              <a:rPr lang="hu-HU" baseline="0" dirty="0"/>
              <a:t> </a:t>
            </a:r>
            <a:r>
              <a:rPr lang="hu-HU" baseline="0" dirty="0" err="1"/>
              <a:t>material</a:t>
            </a:r>
            <a:r>
              <a:rPr lang="hu-HU" baseline="0" dirty="0"/>
              <a:t> </a:t>
            </a:r>
            <a:r>
              <a:rPr lang="hu-HU" baseline="0" dirty="0" err="1"/>
              <a:t>loss</a:t>
            </a:r>
            <a:r>
              <a:rPr lang="hu-HU" baseline="0" dirty="0"/>
              <a:t>.</a:t>
            </a:r>
          </a:p>
          <a:p>
            <a:r>
              <a:rPr lang="hu-HU" baseline="0" dirty="0" err="1"/>
              <a:t>It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</a:t>
            </a:r>
            <a:r>
              <a:rPr lang="hu-HU" baseline="0" dirty="0" err="1"/>
              <a:t>found</a:t>
            </a:r>
            <a:r>
              <a:rPr lang="hu-HU" baseline="0" dirty="0"/>
              <a:t> </a:t>
            </a:r>
            <a:r>
              <a:rPr lang="hu-HU" baseline="0" dirty="0" err="1"/>
              <a:t>that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volume</a:t>
            </a:r>
            <a:r>
              <a:rPr lang="hu-HU" baseline="0" dirty="0"/>
              <a:t> </a:t>
            </a:r>
            <a:r>
              <a:rPr lang="hu-HU" baseline="0" dirty="0" err="1"/>
              <a:t>loss</a:t>
            </a:r>
            <a:r>
              <a:rPr lang="hu-HU" baseline="0" dirty="0"/>
              <a:t> is </a:t>
            </a:r>
            <a:r>
              <a:rPr lang="hu-HU" baseline="0" dirty="0" err="1"/>
              <a:t>growing</a:t>
            </a:r>
            <a:r>
              <a:rPr lang="hu-HU" baseline="0" dirty="0"/>
              <a:t> </a:t>
            </a:r>
            <a:r>
              <a:rPr lang="hu-HU" baseline="0" dirty="0" err="1"/>
              <a:t>as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energy</a:t>
            </a:r>
            <a:r>
              <a:rPr lang="hu-HU" baseline="0" dirty="0"/>
              <a:t> </a:t>
            </a:r>
            <a:r>
              <a:rPr lang="hu-HU" baseline="0" dirty="0" err="1"/>
              <a:t>is</a:t>
            </a:r>
            <a:r>
              <a:rPr lang="hu-HU" baseline="0" dirty="0"/>
              <a:t> </a:t>
            </a:r>
            <a:r>
              <a:rPr lang="hu-HU" baseline="0" dirty="0" err="1"/>
              <a:t>growing</a:t>
            </a:r>
            <a:r>
              <a:rPr lang="hu-HU" baseline="0" dirty="0"/>
              <a:t>.</a:t>
            </a:r>
          </a:p>
          <a:p>
            <a:endParaRPr lang="hu-HU" baseline="0" dirty="0"/>
          </a:p>
          <a:p>
            <a:r>
              <a:rPr lang="hu-HU" baseline="0" dirty="0" err="1"/>
              <a:t>Error</a:t>
            </a:r>
            <a:r>
              <a:rPr lang="hu-HU" baseline="0" dirty="0"/>
              <a:t> </a:t>
            </a:r>
            <a:r>
              <a:rPr lang="hu-HU" baseline="0" dirty="0" err="1"/>
              <a:t>bars</a:t>
            </a:r>
            <a:r>
              <a:rPr lang="hu-HU" baseline="0" dirty="0"/>
              <a:t> </a:t>
            </a:r>
            <a:r>
              <a:rPr lang="hu-HU" baseline="0" dirty="0" err="1"/>
              <a:t>were</a:t>
            </a:r>
            <a:r>
              <a:rPr lang="hu-HU" baseline="0" dirty="0"/>
              <a:t> </a:t>
            </a:r>
            <a:r>
              <a:rPr lang="hu-HU" baseline="0" dirty="0" err="1"/>
              <a:t>placed</a:t>
            </a:r>
            <a:r>
              <a:rPr lang="hu-HU" baseline="0" dirty="0"/>
              <a:t> </a:t>
            </a:r>
            <a:r>
              <a:rPr lang="hu-HU" baseline="0" dirty="0" err="1"/>
              <a:t>according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minimum and maximum </a:t>
            </a:r>
            <a:r>
              <a:rPr lang="hu-HU" baseline="0" dirty="0" err="1"/>
              <a:t>values</a:t>
            </a:r>
            <a:r>
              <a:rPr lang="hu-HU" baseline="0" dirty="0"/>
              <a:t> – </a:t>
            </a:r>
            <a:r>
              <a:rPr lang="hu-HU" baseline="0" dirty="0" err="1"/>
              <a:t>as</a:t>
            </a:r>
            <a:r>
              <a:rPr lang="hu-HU" baseline="0" dirty="0"/>
              <a:t> </a:t>
            </a:r>
            <a:r>
              <a:rPr lang="hu-HU" baseline="0" dirty="0" err="1"/>
              <a:t>we</a:t>
            </a:r>
            <a:r>
              <a:rPr lang="hu-HU" baseline="0" dirty="0"/>
              <a:t> had </a:t>
            </a:r>
            <a:r>
              <a:rPr lang="hu-HU" baseline="0" dirty="0" err="1"/>
              <a:t>only</a:t>
            </a:r>
            <a:r>
              <a:rPr lang="hu-HU" baseline="0" dirty="0"/>
              <a:t> 5 </a:t>
            </a:r>
            <a:r>
              <a:rPr lang="hu-HU" baseline="0" dirty="0" err="1"/>
              <a:t>shots</a:t>
            </a:r>
            <a:r>
              <a:rPr lang="hu-HU" baseline="0" dirty="0"/>
              <a:t> </a:t>
            </a:r>
            <a:r>
              <a:rPr lang="hu-HU" baseline="0" dirty="0" err="1"/>
              <a:t>for</a:t>
            </a:r>
            <a:r>
              <a:rPr lang="hu-HU" baseline="0" dirty="0"/>
              <a:t> </a:t>
            </a:r>
            <a:r>
              <a:rPr lang="hu-HU" baseline="0" dirty="0" err="1"/>
              <a:t>every</a:t>
            </a:r>
            <a:r>
              <a:rPr lang="hu-HU" baseline="0" dirty="0"/>
              <a:t> </a:t>
            </a:r>
            <a:r>
              <a:rPr lang="hu-HU" baseline="0" dirty="0" err="1"/>
              <a:t>sample</a:t>
            </a:r>
            <a:r>
              <a:rPr lang="hu-HU" baseline="0" dirty="0"/>
              <a:t> and </a:t>
            </a:r>
            <a:r>
              <a:rPr lang="hu-HU" baseline="0" dirty="0" err="1"/>
              <a:t>energy</a:t>
            </a:r>
            <a:r>
              <a:rPr lang="hu-HU" baseline="0" dirty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5 April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5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XII Interdisciplinar Doctoral Conference, 5-6 April 2024                                                                                               Ágnes Nagyné Szokol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zokol.agnes@wigner.hun-ren.hu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3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9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A 25a\Desktop\Munka\Projektek\2020\NAPLIFE\Konferencia\PP 2024\L01_Au2_4_25mJ_feher ha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8" y="1479629"/>
            <a:ext cx="4222605" cy="22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72504" y="1363651"/>
            <a:ext cx="4819179" cy="2649058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en-US" sz="2800" b="1" dirty="0"/>
              <a:t>Morphology studies on craters created by femtosecond laser irradiation in UDMA polymer targets embedded with </a:t>
            </a:r>
            <a:r>
              <a:rPr lang="en-US" sz="2800" b="1" dirty="0" err="1"/>
              <a:t>plasmonic</a:t>
            </a:r>
            <a:r>
              <a:rPr lang="en-US" sz="2800" b="1" dirty="0"/>
              <a:t> gold </a:t>
            </a:r>
            <a:r>
              <a:rPr lang="en-US" sz="2800" b="1" dirty="0" err="1"/>
              <a:t>nanorods</a:t>
            </a:r>
            <a:r>
              <a:rPr lang="en-US" sz="2800" b="1" dirty="0"/>
              <a:t> </a:t>
            </a:r>
            <a:endParaRPr lang="hu-HU" sz="2800" b="1" dirty="0"/>
          </a:p>
        </p:txBody>
      </p:sp>
      <p:pic>
        <p:nvPicPr>
          <p:cNvPr id="4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54" y="308148"/>
            <a:ext cx="2880000" cy="633598"/>
          </a:xfrm>
          <a:prstGeom prst="rect">
            <a:avLst/>
          </a:prstGeom>
        </p:spPr>
      </p:pic>
      <p:pic>
        <p:nvPicPr>
          <p:cNvPr id="6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2" y="113732"/>
            <a:ext cx="1800000" cy="9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2"/>
          <p:cNvSpPr txBox="1">
            <a:spLocks noChangeArrowheads="1"/>
          </p:cNvSpPr>
          <p:nvPr/>
        </p:nvSpPr>
        <p:spPr bwMode="auto">
          <a:xfrm>
            <a:off x="9238276" y="3641383"/>
            <a:ext cx="5661965" cy="773002"/>
          </a:xfrm>
          <a:prstGeom prst="rect">
            <a:avLst/>
          </a:prstGeom>
          <a:noFill/>
          <a:ln>
            <a:noFill/>
          </a:ln>
        </p:spPr>
        <p:txBody>
          <a:bodyPr wrap="square" lIns="34005" tIns="17003" rIns="34005" bIns="17003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hu-HU" sz="1200" dirty="0"/>
              <a:t>Roman </a:t>
            </a:r>
            <a:r>
              <a:rPr lang="hu-HU" sz="1200" dirty="0" err="1"/>
              <a:t>Holomb</a:t>
            </a:r>
            <a:r>
              <a:rPr lang="hu-HU" sz="1200" dirty="0"/>
              <a:t>, </a:t>
            </a:r>
            <a:r>
              <a:rPr lang="en-GB" sz="1200" dirty="0" err="1"/>
              <a:t>István</a:t>
            </a:r>
            <a:r>
              <a:rPr lang="en-GB" sz="1200" dirty="0"/>
              <a:t> </a:t>
            </a:r>
            <a:r>
              <a:rPr lang="en-GB" sz="1200" dirty="0" err="1"/>
              <a:t>Rigó</a:t>
            </a:r>
            <a:r>
              <a:rPr lang="en-GB" sz="1200" dirty="0"/>
              <a:t>, </a:t>
            </a:r>
            <a:r>
              <a:rPr lang="en-GB" sz="1200" dirty="0" err="1"/>
              <a:t>Márk</a:t>
            </a:r>
            <a:r>
              <a:rPr lang="en-GB" sz="1200" dirty="0"/>
              <a:t> </a:t>
            </a:r>
            <a:r>
              <a:rPr lang="en-GB" sz="1200" dirty="0" err="1"/>
              <a:t>Aladi</a:t>
            </a:r>
            <a:r>
              <a:rPr lang="en-GB" sz="1200" dirty="0"/>
              <a:t>, </a:t>
            </a:r>
            <a:r>
              <a:rPr lang="en-GB" sz="1200" dirty="0" err="1"/>
              <a:t>Miklós</a:t>
            </a:r>
            <a:r>
              <a:rPr lang="en-GB" sz="1200" dirty="0"/>
              <a:t> </a:t>
            </a:r>
            <a:r>
              <a:rPr lang="en-GB" sz="1200" dirty="0" err="1"/>
              <a:t>Kedves</a:t>
            </a:r>
            <a:r>
              <a:rPr lang="en-GB" sz="1200" dirty="0"/>
              <a:t>, Béla </a:t>
            </a:r>
            <a:r>
              <a:rPr lang="en-GB" sz="1200" dirty="0" err="1"/>
              <a:t>Ráczkevi</a:t>
            </a:r>
            <a:r>
              <a:rPr lang="en-GB" sz="1200" dirty="0"/>
              <a:t>, </a:t>
            </a:r>
            <a:br>
              <a:rPr lang="hu-HU" sz="1200" dirty="0"/>
            </a:br>
            <a:r>
              <a:rPr lang="en-GB" sz="1200" dirty="0"/>
              <a:t>Attila </a:t>
            </a:r>
            <a:r>
              <a:rPr lang="en-GB" sz="1200" dirty="0" err="1"/>
              <a:t>Bonyár</a:t>
            </a:r>
            <a:r>
              <a:rPr lang="en-GB" sz="1200" dirty="0"/>
              <a:t>, Melinda </a:t>
            </a:r>
            <a:r>
              <a:rPr lang="en-GB" sz="1200" dirty="0" err="1"/>
              <a:t>Szalóki</a:t>
            </a:r>
            <a:r>
              <a:rPr lang="en-GB" sz="1200" dirty="0"/>
              <a:t>, Alexandra </a:t>
            </a:r>
            <a:r>
              <a:rPr lang="en-GB" sz="1200" dirty="0" err="1"/>
              <a:t>Borók</a:t>
            </a:r>
            <a:r>
              <a:rPr lang="en-GB" sz="1200" dirty="0"/>
              <a:t>, László </a:t>
            </a:r>
            <a:r>
              <a:rPr lang="en-GB" sz="1200" dirty="0" err="1"/>
              <a:t>Csernai</a:t>
            </a:r>
            <a:r>
              <a:rPr lang="en-GB" sz="1200" dirty="0"/>
              <a:t>, Norbert </a:t>
            </a:r>
            <a:r>
              <a:rPr lang="en-GB" sz="1200" dirty="0" err="1"/>
              <a:t>Kroó</a:t>
            </a:r>
            <a:r>
              <a:rPr lang="en-GB" sz="1200" dirty="0"/>
              <a:t>, </a:t>
            </a:r>
            <a:r>
              <a:rPr lang="en-GB" sz="1200" dirty="0" err="1"/>
              <a:t>Tamás</a:t>
            </a:r>
            <a:r>
              <a:rPr lang="en-GB" sz="1200" dirty="0"/>
              <a:t> </a:t>
            </a:r>
            <a:r>
              <a:rPr lang="en-GB" sz="1200" dirty="0" err="1"/>
              <a:t>Biró</a:t>
            </a:r>
            <a:r>
              <a:rPr lang="en-GB" sz="1200" dirty="0"/>
              <a:t>, </a:t>
            </a:r>
            <a:r>
              <a:rPr lang="en-GB" sz="1200" dirty="0" err="1"/>
              <a:t>Miklós</a:t>
            </a:r>
            <a:r>
              <a:rPr lang="en-GB" sz="1200" dirty="0"/>
              <a:t> </a:t>
            </a:r>
            <a:r>
              <a:rPr lang="en-GB" sz="1200" dirty="0" err="1"/>
              <a:t>Veres</a:t>
            </a:r>
            <a:r>
              <a:rPr lang="hu-HU" sz="1200" dirty="0"/>
              <a:t> </a:t>
            </a:r>
          </a:p>
          <a:p>
            <a:pPr algn="ctr" eaLnBrk="1" hangingPunct="1"/>
            <a:r>
              <a:rPr lang="hu-HU" sz="1200" dirty="0" err="1"/>
              <a:t>Former</a:t>
            </a:r>
            <a:r>
              <a:rPr lang="hu-HU" sz="1200" dirty="0"/>
              <a:t>: </a:t>
            </a:r>
            <a:r>
              <a:rPr lang="en-GB" sz="1200" dirty="0" err="1"/>
              <a:t>Judit</a:t>
            </a:r>
            <a:r>
              <a:rPr lang="en-GB" sz="1200" dirty="0"/>
              <a:t> </a:t>
            </a:r>
            <a:r>
              <a:rPr lang="en-GB" sz="1200" dirty="0" err="1"/>
              <a:t>Kámán</a:t>
            </a:r>
            <a:r>
              <a:rPr lang="en-GB" sz="1200" dirty="0"/>
              <a:t>, </a:t>
            </a:r>
            <a:r>
              <a:rPr lang="en-GB" sz="1200" dirty="0" err="1"/>
              <a:t>Péter</a:t>
            </a:r>
            <a:r>
              <a:rPr lang="en-GB" sz="1200" dirty="0"/>
              <a:t> </a:t>
            </a:r>
            <a:r>
              <a:rPr lang="en-GB" sz="1200" dirty="0" err="1"/>
              <a:t>Rácz</a:t>
            </a:r>
            <a:r>
              <a:rPr lang="en-GB" sz="1200" dirty="0"/>
              <a:t>, Archana Kumari</a:t>
            </a:r>
            <a:endParaRPr lang="en-US" sz="1200" dirty="0"/>
          </a:p>
        </p:txBody>
      </p:sp>
      <p:sp>
        <p:nvSpPr>
          <p:cNvPr id="8" name="Alcím 3"/>
          <p:cNvSpPr txBox="1">
            <a:spLocks/>
          </p:cNvSpPr>
          <p:nvPr/>
        </p:nvSpPr>
        <p:spPr>
          <a:xfrm>
            <a:off x="3784029" y="4306906"/>
            <a:ext cx="5596128" cy="214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/>
              <a:t>Ágnes Nagyné Szokol </a:t>
            </a:r>
          </a:p>
          <a:p>
            <a:r>
              <a:rPr lang="hu-HU" sz="1100" b="1" dirty="0"/>
              <a:t>E-mail: </a:t>
            </a:r>
            <a:r>
              <a:rPr lang="hu-HU" sz="1100" b="1" dirty="0" err="1">
                <a:hlinkClick r:id="rId6"/>
              </a:rPr>
              <a:t>szokol.agnes</a:t>
            </a:r>
            <a:r>
              <a:rPr lang="hu-HU" sz="1100" b="1" dirty="0">
                <a:hlinkClick r:id="rId6"/>
              </a:rPr>
              <a:t>@</a:t>
            </a:r>
            <a:r>
              <a:rPr lang="hu-HU" sz="1100" b="1" dirty="0" err="1">
                <a:hlinkClick r:id="rId6"/>
              </a:rPr>
              <a:t>wigner.hun-ren.hu</a:t>
            </a:r>
            <a:endParaRPr lang="hu-H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39384-7BF6-2189-FC87-0467F9EF734C}"/>
              </a:ext>
            </a:extLst>
          </p:cNvPr>
          <p:cNvSpPr txBox="1"/>
          <p:nvPr/>
        </p:nvSpPr>
        <p:spPr>
          <a:xfrm>
            <a:off x="2403253" y="171627"/>
            <a:ext cx="3327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/>
              <a:t>Particles</a:t>
            </a:r>
            <a:r>
              <a:rPr lang="hu-HU" sz="2400" b="1" dirty="0"/>
              <a:t> &amp; </a:t>
            </a:r>
            <a:r>
              <a:rPr lang="hu-HU" sz="2400" b="1" dirty="0" err="1"/>
              <a:t>Plasmas</a:t>
            </a:r>
            <a:r>
              <a:rPr lang="hu-HU" sz="2400" b="1" dirty="0"/>
              <a:t> </a:t>
            </a:r>
            <a:r>
              <a:rPr lang="hu-HU" sz="2400" b="1" dirty="0" err="1"/>
              <a:t>Symposium</a:t>
            </a:r>
            <a:r>
              <a:rPr lang="hu-HU" sz="2400" b="1" dirty="0"/>
              <a:t> 2024 </a:t>
            </a:r>
            <a:endParaRPr lang="en-GB" sz="2400" b="1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BAC38CD-6659-D8F7-C6B5-DAC17F937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29" y="4216047"/>
            <a:ext cx="2880000" cy="76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8758" y="19401"/>
            <a:ext cx="6418578" cy="994172"/>
          </a:xfrm>
        </p:spPr>
        <p:txBody>
          <a:bodyPr>
            <a:normAutofit/>
          </a:bodyPr>
          <a:lstStyle/>
          <a:p>
            <a:pPr algn="ctr"/>
            <a:r>
              <a:rPr lang="hu-HU" dirty="0" err="1"/>
              <a:t>Crater</a:t>
            </a:r>
            <a:r>
              <a:rPr lang="hu-HU" dirty="0"/>
              <a:t> </a:t>
            </a:r>
            <a:r>
              <a:rPr lang="hu-HU" dirty="0" err="1"/>
              <a:t>morphology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.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intensity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10</a:t>
            </a:fld>
            <a:endParaRPr lang="en-US"/>
          </a:p>
        </p:txBody>
      </p:sp>
      <p:pic>
        <p:nvPicPr>
          <p:cNvPr id="6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36" y="124386"/>
            <a:ext cx="1638090" cy="360379"/>
          </a:xfrm>
          <a:prstGeom prst="rect">
            <a:avLst/>
          </a:prstGeom>
        </p:spPr>
      </p:pic>
      <p:pic>
        <p:nvPicPr>
          <p:cNvPr id="7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13165"/>
              </p:ext>
            </p:extLst>
          </p:nvPr>
        </p:nvGraphicFramePr>
        <p:xfrm>
          <a:off x="198305" y="1006277"/>
          <a:ext cx="8736376" cy="37609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50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9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 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61" marR="2746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Csoportba foglalás 14"/>
          <p:cNvGrpSpPr/>
          <p:nvPr/>
        </p:nvGrpSpPr>
        <p:grpSpPr>
          <a:xfrm>
            <a:off x="1779567" y="1477412"/>
            <a:ext cx="1910211" cy="1656000"/>
            <a:chOff x="1779567" y="1477412"/>
            <a:chExt cx="1910211" cy="1656000"/>
          </a:xfrm>
        </p:grpSpPr>
        <p:pic>
          <p:nvPicPr>
            <p:cNvPr id="3084" name="Kép 32" descr="L03_Au0_2023.0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"/>
            <a:stretch/>
          </p:blipFill>
          <p:spPr bwMode="auto">
            <a:xfrm>
              <a:off x="1779568" y="1477412"/>
              <a:ext cx="1910209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Kép 29" descr="L03_Au0_2023.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567" y="2305412"/>
              <a:ext cx="1910211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Csoportba foglalás 15"/>
          <p:cNvGrpSpPr/>
          <p:nvPr/>
        </p:nvGrpSpPr>
        <p:grpSpPr>
          <a:xfrm>
            <a:off x="1779568" y="3123029"/>
            <a:ext cx="1910212" cy="1644349"/>
            <a:chOff x="1779568" y="3123029"/>
            <a:chExt cx="1910212" cy="1644349"/>
          </a:xfrm>
        </p:grpSpPr>
        <p:pic>
          <p:nvPicPr>
            <p:cNvPr id="3078" name="Kép 26" descr="L03_Au0_2023.0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568" y="3123029"/>
              <a:ext cx="1910211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Kép 23" descr="L03_Au2_2023.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569" y="3939378"/>
              <a:ext cx="1910211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Csoportba foglalás 12"/>
          <p:cNvGrpSpPr/>
          <p:nvPr/>
        </p:nvGrpSpPr>
        <p:grpSpPr>
          <a:xfrm>
            <a:off x="4361947" y="1476375"/>
            <a:ext cx="1910211" cy="1656000"/>
            <a:chOff x="4361947" y="1476375"/>
            <a:chExt cx="1910211" cy="1656000"/>
          </a:xfrm>
        </p:grpSpPr>
        <p:pic>
          <p:nvPicPr>
            <p:cNvPr id="3083" name="Kép 31" descr="L03_Au0_2023.0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"/>
            <a:stretch/>
          </p:blipFill>
          <p:spPr bwMode="auto">
            <a:xfrm>
              <a:off x="4361947" y="1476375"/>
              <a:ext cx="1910211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Kép 28" descr="L03_Au0_2023.0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947" y="2304375"/>
              <a:ext cx="1910211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Csoportba foglalás 13"/>
          <p:cNvGrpSpPr/>
          <p:nvPr/>
        </p:nvGrpSpPr>
        <p:grpSpPr>
          <a:xfrm>
            <a:off x="4361948" y="3111378"/>
            <a:ext cx="1910211" cy="1650939"/>
            <a:chOff x="4361948" y="3111378"/>
            <a:chExt cx="1910211" cy="1650939"/>
          </a:xfrm>
        </p:grpSpPr>
        <p:pic>
          <p:nvPicPr>
            <p:cNvPr id="3077" name="Kép 25" descr="L03_Au0_2023.0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948" y="3111378"/>
              <a:ext cx="1910211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Kép 22" descr="L03_Au2_2023.0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" r="353"/>
            <a:stretch/>
          </p:blipFill>
          <p:spPr bwMode="auto">
            <a:xfrm>
              <a:off x="4361949" y="3934317"/>
              <a:ext cx="191021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Csoportba foglalás 16"/>
          <p:cNvGrpSpPr/>
          <p:nvPr/>
        </p:nvGrpSpPr>
        <p:grpSpPr>
          <a:xfrm>
            <a:off x="6821512" y="1455378"/>
            <a:ext cx="1912696" cy="1656000"/>
            <a:chOff x="6821512" y="1455378"/>
            <a:chExt cx="1912696" cy="1656000"/>
          </a:xfrm>
        </p:grpSpPr>
        <p:pic>
          <p:nvPicPr>
            <p:cNvPr id="3082" name="Kép 30" descr="L03_Au0_2023.0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"/>
            <a:stretch/>
          </p:blipFill>
          <p:spPr bwMode="auto">
            <a:xfrm>
              <a:off x="6821512" y="1455378"/>
              <a:ext cx="1911094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Kép 27" descr="L03_Au0_2023.02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"/>
            <a:stretch/>
          </p:blipFill>
          <p:spPr bwMode="auto">
            <a:xfrm>
              <a:off x="6821512" y="2283378"/>
              <a:ext cx="1912696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Csoportba foglalás 17"/>
          <p:cNvGrpSpPr/>
          <p:nvPr/>
        </p:nvGrpSpPr>
        <p:grpSpPr>
          <a:xfrm>
            <a:off x="6820801" y="3111378"/>
            <a:ext cx="1910922" cy="1650939"/>
            <a:chOff x="6820801" y="3111378"/>
            <a:chExt cx="1910922" cy="1650939"/>
          </a:xfrm>
        </p:grpSpPr>
        <p:pic>
          <p:nvPicPr>
            <p:cNvPr id="3076" name="Kép 24" descr="L03_Au0_2023.0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801" y="3111378"/>
              <a:ext cx="1910211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" name="Kép 21" descr="L03_Au2_2023.0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512" y="3934317"/>
              <a:ext cx="1910211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Szövegdoboz 18"/>
          <p:cNvSpPr txBox="1"/>
          <p:nvPr/>
        </p:nvSpPr>
        <p:spPr>
          <a:xfrm>
            <a:off x="221584" y="959211"/>
            <a:ext cx="1713418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hu-HU" sz="1400" dirty="0" err="1"/>
              <a:t>Laser</a:t>
            </a:r>
            <a:r>
              <a:rPr lang="hu-HU" sz="1400" dirty="0"/>
              <a:t> </a:t>
            </a:r>
            <a:r>
              <a:rPr lang="hu-HU" sz="1400" dirty="0" err="1"/>
              <a:t>energy</a:t>
            </a:r>
            <a:r>
              <a:rPr lang="hu-HU" sz="1400" dirty="0"/>
              <a:t> / </a:t>
            </a:r>
            <a:r>
              <a:rPr lang="hu-HU" sz="1400" dirty="0" err="1"/>
              <a:t>Target</a:t>
            </a:r>
            <a:endParaRPr lang="hu-HU" sz="1400" dirty="0">
              <a:ea typeface="Calibri"/>
              <a:cs typeface="Times New Roman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156320" y="959211"/>
            <a:ext cx="6755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/>
              <a:t>Target</a:t>
            </a:r>
            <a:r>
              <a:rPr lang="hu-HU" sz="1400" dirty="0"/>
              <a:t> </a:t>
            </a:r>
            <a:r>
              <a:rPr lang="hu-HU" sz="1400" dirty="0" err="1"/>
              <a:t>position</a:t>
            </a:r>
            <a:r>
              <a:rPr lang="hu-HU" sz="1400" dirty="0"/>
              <a:t> </a:t>
            </a:r>
            <a:r>
              <a:rPr lang="hu-HU" sz="1400" dirty="0" err="1"/>
              <a:t>relative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focal</a:t>
            </a:r>
            <a:r>
              <a:rPr lang="hu-HU" sz="1400" dirty="0"/>
              <a:t> </a:t>
            </a:r>
            <a:r>
              <a:rPr lang="hu-HU" sz="1400" dirty="0" err="1"/>
              <a:t>point</a:t>
            </a:r>
            <a:r>
              <a:rPr lang="hu-HU" sz="1400" dirty="0"/>
              <a:t>/</a:t>
            </a:r>
            <a:r>
              <a:rPr lang="hu-HU" sz="1400" dirty="0" err="1"/>
              <a:t>Laser</a:t>
            </a:r>
            <a:r>
              <a:rPr lang="hu-HU" sz="1400" dirty="0"/>
              <a:t> </a:t>
            </a:r>
            <a:r>
              <a:rPr lang="hu-HU" sz="1400" dirty="0" err="1"/>
              <a:t>intensity</a:t>
            </a:r>
            <a:r>
              <a:rPr lang="hu-HU" sz="1400" dirty="0"/>
              <a:t> </a:t>
            </a:r>
            <a:r>
              <a:rPr lang="hu-HU" sz="1400" dirty="0" err="1"/>
              <a:t>compared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in-</a:t>
            </a:r>
            <a:r>
              <a:rPr lang="hu-HU" sz="1400" dirty="0" err="1"/>
              <a:t>the</a:t>
            </a:r>
            <a:r>
              <a:rPr lang="hu-HU" sz="1400" dirty="0"/>
              <a:t>-</a:t>
            </a:r>
            <a:r>
              <a:rPr lang="hu-HU" sz="1400" dirty="0" err="1"/>
              <a:t>focus</a:t>
            </a:r>
            <a:r>
              <a:rPr lang="hu-HU" sz="1400" dirty="0"/>
              <a:t> </a:t>
            </a:r>
            <a:r>
              <a:rPr lang="hu-HU" sz="1400" dirty="0" err="1"/>
              <a:t>case</a:t>
            </a:r>
            <a:endParaRPr lang="hu-HU" sz="1400" dirty="0">
              <a:ea typeface="Calibri"/>
              <a:cs typeface="Times New Roman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64511" y="1758034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10 </a:t>
            </a:r>
            <a:r>
              <a:rPr lang="hu-HU" sz="1400" dirty="0" err="1"/>
              <a:t>mJ</a:t>
            </a:r>
            <a:r>
              <a:rPr lang="hu-HU" sz="1400" dirty="0"/>
              <a:t> / Au0</a:t>
            </a:r>
            <a:endParaRPr lang="hu-HU" sz="1400" dirty="0">
              <a:ea typeface="Calibri"/>
              <a:cs typeface="Times New Roman"/>
            </a:endParaRPr>
          </a:p>
          <a:p>
            <a:endParaRPr lang="hu-HU" sz="14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64511" y="2471809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10 </a:t>
            </a:r>
            <a:r>
              <a:rPr lang="hu-HU" sz="1400" dirty="0" err="1"/>
              <a:t>mJ</a:t>
            </a:r>
            <a:r>
              <a:rPr lang="hu-HU" sz="1400" dirty="0"/>
              <a:t> / Au2 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364511" y="3263768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27.7 </a:t>
            </a:r>
            <a:r>
              <a:rPr lang="hu-HU" sz="1400" dirty="0" err="1"/>
              <a:t>mJ</a:t>
            </a:r>
            <a:r>
              <a:rPr lang="hu-HU" sz="1400" dirty="0">
                <a:cs typeface="Times New Roman"/>
              </a:rPr>
              <a:t> </a:t>
            </a:r>
            <a:r>
              <a:rPr lang="hu-HU" sz="1400" dirty="0"/>
              <a:t>/ Au0 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432638" y="3951786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25 </a:t>
            </a:r>
            <a:r>
              <a:rPr lang="hu-HU" sz="1400" dirty="0" err="1"/>
              <a:t>mJ</a:t>
            </a:r>
            <a:r>
              <a:rPr lang="hu-HU" sz="1400" dirty="0">
                <a:cs typeface="Times New Roman"/>
              </a:rPr>
              <a:t> </a:t>
            </a:r>
            <a:r>
              <a:rPr lang="hu-HU" sz="1400" dirty="0"/>
              <a:t>/ Au2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2329633" y="1204245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-1.8 mm </a:t>
            </a:r>
            <a:endParaRPr lang="hu-HU" sz="1400" dirty="0">
              <a:ea typeface="Calibri"/>
              <a:cs typeface="Times New Roman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7364124" y="1204245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+0.6 mm</a:t>
            </a:r>
            <a:endParaRPr lang="hu-HU" sz="1400" dirty="0">
              <a:ea typeface="Calibri"/>
              <a:cs typeface="Times New Roman"/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4928161" y="1204242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0.0 mm </a:t>
            </a:r>
            <a:endParaRPr lang="hu-H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76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4" grpId="0"/>
      <p:bldP spid="35" grpId="0"/>
      <p:bldP spid="36" grpId="0"/>
      <p:bldP spid="22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1571A-6298-32F9-0782-FC47F3BF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rtalom helye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593076"/>
              </p:ext>
            </p:extLst>
          </p:nvPr>
        </p:nvGraphicFramePr>
        <p:xfrm>
          <a:off x="1571232" y="584185"/>
          <a:ext cx="5650405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750934" imgH="2867974" progId="Origin95.Graph">
                  <p:embed/>
                </p:oleObj>
              </mc:Choice>
              <mc:Fallback>
                <p:oleObj name="Graph" r:id="rId3" imgW="3750934" imgH="2867974" progId="Origin95.Graph">
                  <p:embed/>
                  <p:pic>
                    <p:nvPicPr>
                      <p:cNvPr id="6" name="Tartalom hely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232" y="584185"/>
                        <a:ext cx="5650405" cy="43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Élőláb helye 3">
            <a:extLst>
              <a:ext uri="{FF2B5EF4-FFF2-40B4-BE49-F238E27FC236}">
                <a16:creationId xmlns:a16="http://schemas.microsoft.com/office/drawing/2014/main" id="{1B9A89E7-CE79-5F7D-BCC1-97FB19D5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3385" y="4767263"/>
            <a:ext cx="3086100" cy="273844"/>
          </a:xfrm>
        </p:spPr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pic>
        <p:nvPicPr>
          <p:cNvPr id="8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37775A63-FE28-53F9-B5B7-9E4C2036D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9" name="Picture 2" descr="C:\Users\MTA 25a\Desktop\Munka\Projektek\2020\NAPLIFE\Naplife_embléma_bordó.jpg">
            <a:extLst>
              <a:ext uri="{FF2B5EF4-FFF2-40B4-BE49-F238E27FC236}">
                <a16:creationId xmlns:a16="http://schemas.microsoft.com/office/drawing/2014/main" id="{F5186D8B-9DAF-F19A-E4D0-85BFE3D9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4FB69D9-550C-1077-F133-057E067D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273844"/>
            <a:ext cx="6285339" cy="51165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Deepest </a:t>
            </a:r>
            <a:r>
              <a:rPr lang="hu-HU" dirty="0" err="1"/>
              <a:t>profiles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10 </a:t>
            </a:r>
            <a:r>
              <a:rPr lang="hu-HU" dirty="0" err="1"/>
              <a:t>mJ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Au0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38711-58D2-8279-260E-C1540FA82F95}"/>
              </a:ext>
            </a:extLst>
          </p:cNvPr>
          <p:cNvSpPr/>
          <p:nvPr/>
        </p:nvSpPr>
        <p:spPr>
          <a:xfrm>
            <a:off x="3288484" y="713064"/>
            <a:ext cx="2214694" cy="3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9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DD3F8-3401-B41F-BC84-B1F36FE1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12</a:t>
            </a:fld>
            <a:endParaRPr lang="en-US"/>
          </a:p>
        </p:txBody>
      </p:sp>
      <p:sp>
        <p:nvSpPr>
          <p:cNvPr id="6" name="Élőláb helye 3">
            <a:extLst>
              <a:ext uri="{FF2B5EF4-FFF2-40B4-BE49-F238E27FC236}">
                <a16:creationId xmlns:a16="http://schemas.microsoft.com/office/drawing/2014/main" id="{F654B80B-49DB-380E-70A5-8E141D9721EB}"/>
              </a:ext>
            </a:extLst>
          </p:cNvPr>
          <p:cNvSpPr txBox="1">
            <a:spLocks/>
          </p:cNvSpPr>
          <p:nvPr/>
        </p:nvSpPr>
        <p:spPr>
          <a:xfrm>
            <a:off x="2877948" y="477233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pic>
        <p:nvPicPr>
          <p:cNvPr id="7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DEAB0CCD-D0C5-38BA-7E77-7372E9785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8" name="Picture 2" descr="C:\Users\MTA 25a\Desktop\Munka\Projektek\2020\NAPLIFE\Naplife_embléma_bordó.jpg">
            <a:extLst>
              <a:ext uri="{FF2B5EF4-FFF2-40B4-BE49-F238E27FC236}">
                <a16:creationId xmlns:a16="http://schemas.microsoft.com/office/drawing/2014/main" id="{907773F4-225D-2514-D189-DA36BA88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ktum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696381"/>
              </p:ext>
            </p:extLst>
          </p:nvPr>
        </p:nvGraphicFramePr>
        <p:xfrm>
          <a:off x="1596382" y="584185"/>
          <a:ext cx="5649231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750934" imgH="2867974" progId="Origin95.Graph">
                  <p:embed/>
                </p:oleObj>
              </mc:Choice>
              <mc:Fallback>
                <p:oleObj name="Graph" r:id="rId5" imgW="3750934" imgH="2867974" progId="Origin95.Graph">
                  <p:embed/>
                  <p:pic>
                    <p:nvPicPr>
                      <p:cNvPr id="9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382" y="584185"/>
                        <a:ext cx="5649231" cy="43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DD93E8-1DF3-94A8-3431-B7C6C9A0557B}"/>
              </a:ext>
            </a:extLst>
          </p:cNvPr>
          <p:cNvSpPr/>
          <p:nvPr/>
        </p:nvSpPr>
        <p:spPr>
          <a:xfrm>
            <a:off x="3288484" y="713064"/>
            <a:ext cx="2214694" cy="3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8F8853-4CEE-0C51-B086-A072FC79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273844"/>
            <a:ext cx="6285339" cy="51165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Deepest </a:t>
            </a:r>
            <a:r>
              <a:rPr lang="hu-HU" dirty="0" err="1"/>
              <a:t>profiles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10 </a:t>
            </a:r>
            <a:r>
              <a:rPr lang="hu-HU" dirty="0" err="1"/>
              <a:t>mJ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Au2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8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FEBDB-F7FE-CF5D-E608-F4B06D84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13</a:t>
            </a:fld>
            <a:endParaRPr lang="en-US"/>
          </a:p>
        </p:txBody>
      </p:sp>
      <p:sp>
        <p:nvSpPr>
          <p:cNvPr id="6" name="Élőláb helye 3">
            <a:extLst>
              <a:ext uri="{FF2B5EF4-FFF2-40B4-BE49-F238E27FC236}">
                <a16:creationId xmlns:a16="http://schemas.microsoft.com/office/drawing/2014/main" id="{CFBBC0CF-1EB7-2647-3981-9B3A9349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3385" y="4767263"/>
            <a:ext cx="3086100" cy="273844"/>
          </a:xfrm>
        </p:spPr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pic>
        <p:nvPicPr>
          <p:cNvPr id="7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4B27E502-8C06-C1F0-E87B-CA5BEACBA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8" name="Picture 2" descr="C:\Users\MTA 25a\Desktop\Munka\Projektek\2020\NAPLIFE\Naplife_embléma_bordó.jpg">
            <a:extLst>
              <a:ext uri="{FF2B5EF4-FFF2-40B4-BE49-F238E27FC236}">
                <a16:creationId xmlns:a16="http://schemas.microsoft.com/office/drawing/2014/main" id="{783E991B-7729-EE9B-8043-026EFBE9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ktum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690172"/>
              </p:ext>
            </p:extLst>
          </p:nvPr>
        </p:nvGraphicFramePr>
        <p:xfrm>
          <a:off x="1571819" y="597293"/>
          <a:ext cx="5649231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750934" imgH="2867974" progId="Origin95.Graph">
                  <p:embed/>
                </p:oleObj>
              </mc:Choice>
              <mc:Fallback>
                <p:oleObj name="Graph" r:id="rId5" imgW="3750934" imgH="2867974" progId="Origin95.Graph">
                  <p:embed/>
                  <p:pic>
                    <p:nvPicPr>
                      <p:cNvPr id="9" name="Objektum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819" y="597293"/>
                        <a:ext cx="5649231" cy="43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168F776-59F0-AED9-8258-6324B09CC5EF}"/>
              </a:ext>
            </a:extLst>
          </p:cNvPr>
          <p:cNvSpPr/>
          <p:nvPr/>
        </p:nvSpPr>
        <p:spPr>
          <a:xfrm>
            <a:off x="3288484" y="721453"/>
            <a:ext cx="2214694" cy="3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B94A4D-FA32-65F8-C646-A9B4FBC8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273844"/>
            <a:ext cx="6285339" cy="51165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Deepest </a:t>
            </a:r>
            <a:r>
              <a:rPr lang="hu-HU" dirty="0" err="1"/>
              <a:t>profiles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27.7 </a:t>
            </a:r>
            <a:r>
              <a:rPr lang="hu-HU" dirty="0" err="1"/>
              <a:t>mJ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Au0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55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B4944-65A7-642D-F7EC-28874CD7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14969"/>
            <a:ext cx="3086100" cy="273844"/>
          </a:xfrm>
        </p:spPr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0D8CD-A736-C583-2E05-EC60BCCA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63541"/>
              </p:ext>
            </p:extLst>
          </p:nvPr>
        </p:nvGraphicFramePr>
        <p:xfrm>
          <a:off x="1741654" y="584185"/>
          <a:ext cx="5660691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750934" imgH="2867974" progId="Origin95.Graph">
                  <p:embed/>
                </p:oleObj>
              </mc:Choice>
              <mc:Fallback>
                <p:oleObj name="Graph" r:id="rId3" imgW="3750934" imgH="2867974" progId="Origin95.Graph">
                  <p:embed/>
                  <p:pic>
                    <p:nvPicPr>
                      <p:cNvPr id="9" name="Objektum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654" y="584185"/>
                        <a:ext cx="5660691" cy="43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23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zövegdoboz 24"/>
          <p:cNvSpPr txBox="1"/>
          <p:nvPr/>
        </p:nvSpPr>
        <p:spPr>
          <a:xfrm>
            <a:off x="5987331" y="3814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60DEB-93C3-FE35-EA85-86A4F5ED921B}"/>
              </a:ext>
            </a:extLst>
          </p:cNvPr>
          <p:cNvSpPr/>
          <p:nvPr/>
        </p:nvSpPr>
        <p:spPr>
          <a:xfrm>
            <a:off x="3397541" y="713064"/>
            <a:ext cx="2214694" cy="3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17177E-F8B5-01C2-BED2-E16E2275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273844"/>
            <a:ext cx="6285339" cy="51165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Deepest </a:t>
            </a:r>
            <a:r>
              <a:rPr lang="hu-HU" dirty="0" err="1"/>
              <a:t>profiles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25 </a:t>
            </a:r>
            <a:r>
              <a:rPr lang="hu-HU" dirty="0" err="1"/>
              <a:t>mJ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Au2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24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0CA5-F0E2-3102-DCFE-BBD3C502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273844"/>
            <a:ext cx="6285339" cy="51165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/>
              <a:t>Comparison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deepest</a:t>
            </a:r>
            <a:r>
              <a:rPr lang="hu-HU" dirty="0"/>
              <a:t> </a:t>
            </a:r>
            <a:r>
              <a:rPr lang="hu-HU" dirty="0" err="1"/>
              <a:t>profiles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4E2D9-CA40-BB72-C5A8-D4B9A46B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BE195AB0-C7AE-A407-9EBF-1B966AD6C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233737"/>
              </p:ext>
            </p:extLst>
          </p:nvPr>
        </p:nvGraphicFramePr>
        <p:xfrm>
          <a:off x="1342764" y="764414"/>
          <a:ext cx="2825203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750934" imgH="2867974" progId="Origin95.Graph">
                  <p:embed/>
                </p:oleObj>
              </mc:Choice>
              <mc:Fallback>
                <p:oleObj name="Graph" r:id="rId3" imgW="3750934" imgH="2867974" progId="Origin95.Graph">
                  <p:embed/>
                  <p:pic>
                    <p:nvPicPr>
                      <p:cNvPr id="6" name="Tartalom helye 5">
                        <a:extLst>
                          <a:ext uri="{FF2B5EF4-FFF2-40B4-BE49-F238E27FC236}">
                            <a16:creationId xmlns:a16="http://schemas.microsoft.com/office/drawing/2014/main" id="{BE195AB0-C7AE-A407-9EBF-1B966AD6C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764" y="764414"/>
                        <a:ext cx="2825203" cy="21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>
            <a:extLst>
              <a:ext uri="{FF2B5EF4-FFF2-40B4-BE49-F238E27FC236}">
                <a16:creationId xmlns:a16="http://schemas.microsoft.com/office/drawing/2014/main" id="{659561FB-8282-B528-966A-0DDAAC02E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07272"/>
              </p:ext>
            </p:extLst>
          </p:nvPr>
        </p:nvGraphicFramePr>
        <p:xfrm>
          <a:off x="5502782" y="764414"/>
          <a:ext cx="2824616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750934" imgH="2867974" progId="Origin95.Graph">
                  <p:embed/>
                </p:oleObj>
              </mc:Choice>
              <mc:Fallback>
                <p:oleObj name="Graph" r:id="rId5" imgW="3750934" imgH="2867974" progId="Origin95.Graph">
                  <p:embed/>
                  <p:pic>
                    <p:nvPicPr>
                      <p:cNvPr id="7" name="Objektum 6">
                        <a:extLst>
                          <a:ext uri="{FF2B5EF4-FFF2-40B4-BE49-F238E27FC236}">
                            <a16:creationId xmlns:a16="http://schemas.microsoft.com/office/drawing/2014/main" id="{659561FB-8282-B528-966A-0DDAAC02E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782" y="764414"/>
                        <a:ext cx="2824616" cy="21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654B87AB-BCD2-7F07-598A-E5825627C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875469"/>
              </p:ext>
            </p:extLst>
          </p:nvPr>
        </p:nvGraphicFramePr>
        <p:xfrm>
          <a:off x="1342764" y="2794519"/>
          <a:ext cx="2824616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750934" imgH="2867974" progId="Origin95.Graph">
                  <p:embed/>
                </p:oleObj>
              </mc:Choice>
              <mc:Fallback>
                <p:oleObj name="Graph" r:id="rId7" imgW="3750934" imgH="2867974" progId="Origin95.Graph">
                  <p:embed/>
                  <p:pic>
                    <p:nvPicPr>
                      <p:cNvPr id="8" name="Objektum 7">
                        <a:extLst>
                          <a:ext uri="{FF2B5EF4-FFF2-40B4-BE49-F238E27FC236}">
                            <a16:creationId xmlns:a16="http://schemas.microsoft.com/office/drawing/2014/main" id="{654B87AB-BCD2-7F07-598A-E5825627C5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764" y="2794519"/>
                        <a:ext cx="2824616" cy="21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>
            <a:extLst>
              <a:ext uri="{FF2B5EF4-FFF2-40B4-BE49-F238E27FC236}">
                <a16:creationId xmlns:a16="http://schemas.microsoft.com/office/drawing/2014/main" id="{6693B17F-8D36-1F16-DB1C-3990573AA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25633"/>
              </p:ext>
            </p:extLst>
          </p:nvPr>
        </p:nvGraphicFramePr>
        <p:xfrm>
          <a:off x="5497052" y="2794519"/>
          <a:ext cx="2830346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9" imgW="3750934" imgH="2867974" progId="Origin95.Graph">
                  <p:embed/>
                </p:oleObj>
              </mc:Choice>
              <mc:Fallback>
                <p:oleObj name="Graph" r:id="rId9" imgW="3750934" imgH="2867974" progId="Origin95.Graph">
                  <p:embed/>
                  <p:pic>
                    <p:nvPicPr>
                      <p:cNvPr id="9" name="Objektum 8">
                        <a:extLst>
                          <a:ext uri="{FF2B5EF4-FFF2-40B4-BE49-F238E27FC236}">
                            <a16:creationId xmlns:a16="http://schemas.microsoft.com/office/drawing/2014/main" id="{6693B17F-8D36-1F16-DB1C-3990573AA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052" y="2794519"/>
                        <a:ext cx="2830346" cy="21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0557766-B8D3-999D-89CF-CA9F4D61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14969"/>
            <a:ext cx="3086100" cy="273844"/>
          </a:xfrm>
        </p:spPr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pic>
        <p:nvPicPr>
          <p:cNvPr id="11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83F2D384-B776-92E1-C63A-C17DDC09FD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12" name="Picture 2" descr="C:\Users\MTA 25a\Desktop\Munka\Projektek\2020\NAPLIFE\Naplife_embléma_bordó.jpg">
            <a:extLst>
              <a:ext uri="{FF2B5EF4-FFF2-40B4-BE49-F238E27FC236}">
                <a16:creationId xmlns:a16="http://schemas.microsoft.com/office/drawing/2014/main" id="{69D4D20B-168F-E5B0-F8A5-02DA19EC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0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19" y="551257"/>
            <a:ext cx="5642986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14691-3DA4-C63E-1C01-6B8AB5F3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58" y="11455"/>
            <a:ext cx="6388761" cy="994172"/>
          </a:xfrm>
        </p:spPr>
        <p:txBody>
          <a:bodyPr>
            <a:normAutofit/>
          </a:bodyPr>
          <a:lstStyle/>
          <a:p>
            <a:pPr algn="ctr"/>
            <a:r>
              <a:rPr lang="hu-HU" dirty="0" err="1"/>
              <a:t>Single</a:t>
            </a:r>
            <a:r>
              <a:rPr lang="hu-HU" dirty="0"/>
              <a:t> </a:t>
            </a:r>
            <a:r>
              <a:rPr lang="hu-HU" dirty="0" err="1"/>
              <a:t>craters</a:t>
            </a:r>
            <a:r>
              <a:rPr lang="hu-HU" dirty="0"/>
              <a:t> </a:t>
            </a:r>
            <a:r>
              <a:rPr lang="hu-HU" dirty="0" err="1"/>
              <a:t>depth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B4944-65A7-642D-F7EC-28874CD7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14969"/>
            <a:ext cx="3086100" cy="273844"/>
          </a:xfrm>
        </p:spPr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0D8CD-A736-C583-2E05-EC60BCCA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16</a:t>
            </a:fld>
            <a:endParaRPr lang="en-US"/>
          </a:p>
        </p:txBody>
      </p:sp>
      <p:pic>
        <p:nvPicPr>
          <p:cNvPr id="22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23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zövegdoboz 24"/>
          <p:cNvSpPr txBox="1"/>
          <p:nvPr/>
        </p:nvSpPr>
        <p:spPr>
          <a:xfrm>
            <a:off x="5987331" y="3814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áblázat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209386"/>
                  </p:ext>
                </p:extLst>
              </p:nvPr>
            </p:nvGraphicFramePr>
            <p:xfrm>
              <a:off x="146044" y="1820410"/>
              <a:ext cx="4029739" cy="13881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35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3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30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/>
                            <a:t>Ratio of </a:t>
                          </a:r>
                          <a:r>
                            <a:rPr lang="hu-HU" sz="1800" b="1" dirty="0" err="1"/>
                            <a:t>the</a:t>
                          </a:r>
                          <a:r>
                            <a:rPr lang="hu-HU" sz="1800" b="1" dirty="0"/>
                            <a:t> maximum </a:t>
                          </a:r>
                          <a:r>
                            <a:rPr lang="hu-HU" sz="1800" b="1" dirty="0" err="1"/>
                            <a:t>depth</a:t>
                          </a:r>
                          <a:endParaRPr lang="hu-HU" sz="18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hu-H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hu-HU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0641">
                    <a:tc>
                      <a:txBody>
                        <a:bodyPr/>
                        <a:lstStyle/>
                        <a:p>
                          <a:endParaRPr lang="hu-HU" sz="1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dirty="0"/>
                            <a:t> 10 </a:t>
                          </a:r>
                          <a:r>
                            <a:rPr lang="hu-HU" sz="1800" dirty="0" err="1"/>
                            <a:t>mJ</a:t>
                          </a:r>
                          <a:endParaRPr lang="hu-HU" sz="1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dirty="0"/>
                            <a:t> 25 </a:t>
                          </a:r>
                          <a:r>
                            <a:rPr lang="hu-HU" sz="1800" dirty="0" err="1"/>
                            <a:t>mJ</a:t>
                          </a:r>
                          <a:endParaRPr lang="hu-HU" sz="1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hu-HU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1800" b="0" i="1" smtClean="0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hu-HU" sz="1800" b="0" i="1" smtClean="0">
                                            <a:latin typeface="Cambria Math"/>
                                          </a:rPr>
                                          <m:t>𝐴𝑢</m:t>
                                        </m:r>
                                        <m:r>
                                          <a:rPr lang="hu-HU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hu-HU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1800" b="0" i="1" smtClean="0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hu-HU" sz="1800" b="0" i="1" smtClean="0">
                                            <a:latin typeface="Cambria Math"/>
                                          </a:rPr>
                                          <m:t>𝐴𝑢</m:t>
                                        </m:r>
                                        <m:r>
                                          <a:rPr lang="hu-HU" sz="18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hu-H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1800" baseline="0" dirty="0"/>
                            <a:t>1.</a:t>
                          </a:r>
                          <a:r>
                            <a:rPr lang="hu-HU" sz="1800" dirty="0"/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dirty="0"/>
                            <a:t>1.36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áblázat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209386"/>
                  </p:ext>
                </p:extLst>
              </p:nvPr>
            </p:nvGraphicFramePr>
            <p:xfrm>
              <a:off x="146044" y="1820410"/>
              <a:ext cx="4029739" cy="13881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35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3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30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/>
                            <a:t>Ratio of </a:t>
                          </a:r>
                          <a:r>
                            <a:rPr lang="hu-HU" sz="1800" b="1" dirty="0" err="1"/>
                            <a:t>the</a:t>
                          </a:r>
                          <a:r>
                            <a:rPr lang="hu-HU" sz="1800" b="1" dirty="0"/>
                            <a:t> maximum </a:t>
                          </a:r>
                          <a:r>
                            <a:rPr lang="hu-HU" sz="1800" b="1" dirty="0" err="1"/>
                            <a:t>depth</a:t>
                          </a:r>
                          <a:endParaRPr lang="hu-HU" sz="18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hu-H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hu-HU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hu-HU" sz="1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dirty="0"/>
                            <a:t> 10 </a:t>
                          </a:r>
                          <a:r>
                            <a:rPr lang="hu-HU" sz="1800" dirty="0" err="1"/>
                            <a:t>mJ</a:t>
                          </a:r>
                          <a:endParaRPr lang="hu-HU" sz="1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dirty="0"/>
                            <a:t> 25 </a:t>
                          </a:r>
                          <a:r>
                            <a:rPr lang="hu-HU" sz="1800" dirty="0" err="1"/>
                            <a:t>mJ</a:t>
                          </a:r>
                          <a:endParaRPr lang="hu-HU" sz="1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1574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6"/>
                          <a:stretch>
                            <a:fillRect t="-118692" r="-4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1800" baseline="0" dirty="0"/>
                            <a:t>1.</a:t>
                          </a:r>
                          <a:r>
                            <a:rPr lang="hu-HU" sz="1800" dirty="0"/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dirty="0"/>
                            <a:t>1.36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327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0" y="1422915"/>
            <a:ext cx="470248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1422915"/>
            <a:ext cx="470248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8758" y="8760"/>
            <a:ext cx="6328491" cy="994172"/>
          </a:xfrm>
        </p:spPr>
        <p:txBody>
          <a:bodyPr/>
          <a:lstStyle/>
          <a:p>
            <a:pPr algn="ctr"/>
            <a:r>
              <a:rPr lang="hu-HU" dirty="0" err="1"/>
              <a:t>Roughness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craters</a:t>
            </a:r>
            <a:r>
              <a:rPr lang="hu-HU" dirty="0"/>
              <a:t>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17</a:t>
            </a:fld>
            <a:endParaRPr lang="en-US"/>
          </a:p>
        </p:txBody>
      </p:sp>
      <p:pic>
        <p:nvPicPr>
          <p:cNvPr id="6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7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25" descr="L03_Au0_2023.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" y="898765"/>
            <a:ext cx="1910211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22" descr="L03_Au2_2023.0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r="353"/>
          <a:stretch/>
        </p:blipFill>
        <p:spPr bwMode="auto">
          <a:xfrm>
            <a:off x="7172248" y="898765"/>
            <a:ext cx="191021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36610" y="2569731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27,7 </a:t>
            </a:r>
            <a:r>
              <a:rPr lang="hu-HU" dirty="0" err="1"/>
              <a:t>mJ</a:t>
            </a:r>
            <a:r>
              <a:rPr lang="hu-HU" dirty="0"/>
              <a:t> / Au0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434064" y="2569731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25 </a:t>
            </a:r>
            <a:r>
              <a:rPr lang="hu-HU" dirty="0" err="1"/>
              <a:t>mJ</a:t>
            </a:r>
            <a:r>
              <a:rPr lang="hu-HU" dirty="0"/>
              <a:t> / Au2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359EBC-0728-2CA4-59CD-9101DD79B6E5}"/>
                  </a:ext>
                </a:extLst>
              </p:cNvPr>
              <p:cNvSpPr txBox="1"/>
              <p:nvPr/>
            </p:nvSpPr>
            <p:spPr>
              <a:xfrm>
                <a:off x="2024370" y="837265"/>
                <a:ext cx="2739661" cy="720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nary>
                            <m:nary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hu-H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u-H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359EBC-0728-2CA4-59CD-9101DD79B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370" y="837265"/>
                <a:ext cx="2739661" cy="720000"/>
              </a:xfrm>
              <a:prstGeom prst="rect">
                <a:avLst/>
              </a:prstGeom>
              <a:blipFill>
                <a:blip r:embed="rId9"/>
                <a:stretch>
                  <a:fillRect b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5D0BBD-55E2-A3A1-53BD-21FB784AF791}"/>
                  </a:ext>
                </a:extLst>
              </p:cNvPr>
              <p:cNvSpPr txBox="1"/>
              <p:nvPr/>
            </p:nvSpPr>
            <p:spPr>
              <a:xfrm>
                <a:off x="5135865" y="898765"/>
                <a:ext cx="1882695" cy="720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5D0BBD-55E2-A3A1-53BD-21FB784AF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65" y="898765"/>
                <a:ext cx="1882695" cy="72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41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18</a:t>
            </a:fld>
            <a:endParaRPr lang="en-US"/>
          </a:p>
        </p:txBody>
      </p:sp>
      <p:pic>
        <p:nvPicPr>
          <p:cNvPr id="6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7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978758" y="8760"/>
            <a:ext cx="6328491" cy="994172"/>
          </a:xfrm>
        </p:spPr>
        <p:txBody>
          <a:bodyPr>
            <a:normAutofit/>
          </a:bodyPr>
          <a:lstStyle/>
          <a:p>
            <a:pPr algn="ctr"/>
            <a:r>
              <a:rPr lang="hu-HU" dirty="0" err="1"/>
              <a:t>Crater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. </a:t>
            </a:r>
            <a:r>
              <a:rPr lang="hu-HU" dirty="0" err="1"/>
              <a:t>Focus</a:t>
            </a:r>
            <a:r>
              <a:rPr lang="hu-HU" dirty="0"/>
              <a:t> </a:t>
            </a:r>
            <a:r>
              <a:rPr lang="hu-HU" dirty="0" err="1"/>
              <a:t>position</a:t>
            </a:r>
            <a:endParaRPr lang="hu-H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12" y="882356"/>
            <a:ext cx="470248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291193" y="4714842"/>
            <a:ext cx="2141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Á. N. Szokol </a:t>
            </a:r>
            <a:r>
              <a:rPr lang="hu-HU" sz="900" dirty="0" err="1"/>
              <a:t>at</a:t>
            </a:r>
            <a:r>
              <a:rPr lang="hu-HU" sz="900" dirty="0"/>
              <a:t> </a:t>
            </a:r>
            <a:r>
              <a:rPr lang="hu-HU" sz="900" dirty="0" err="1"/>
              <a:t>al</a:t>
            </a:r>
            <a:r>
              <a:rPr lang="hu-HU" sz="900" dirty="0"/>
              <a:t>,  </a:t>
            </a:r>
            <a:r>
              <a:rPr lang="hu-HU" sz="900" i="1" dirty="0" err="1"/>
              <a:t>arXiv</a:t>
            </a:r>
            <a:r>
              <a:rPr lang="hu-HU" sz="900" i="1" dirty="0"/>
              <a:t>:</a:t>
            </a:r>
            <a:r>
              <a:rPr lang="hu-HU" sz="900" dirty="0"/>
              <a:t>2402.18138. 2024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" y="882356"/>
            <a:ext cx="470248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3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43A8F4D-1F0C-9B88-A3CB-999F38BA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58" y="872728"/>
            <a:ext cx="4438684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B05A9-2604-478C-070C-47260537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Intensity</a:t>
            </a:r>
            <a:r>
              <a:rPr lang="hu-HU" dirty="0"/>
              <a:t> </a:t>
            </a:r>
            <a:r>
              <a:rPr lang="hu-HU" dirty="0" err="1"/>
              <a:t>dependence</a:t>
            </a:r>
            <a:r>
              <a:rPr lang="hu-HU" dirty="0"/>
              <a:t> - </a:t>
            </a:r>
            <a:r>
              <a:rPr lang="hu-HU" dirty="0" err="1"/>
              <a:t>crater</a:t>
            </a:r>
            <a:r>
              <a:rPr lang="hu-HU" dirty="0"/>
              <a:t> </a:t>
            </a:r>
            <a:r>
              <a:rPr lang="hu-HU" dirty="0" err="1"/>
              <a:t>volume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C0B75-ADD7-E218-E1C4-18177EBE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19</a:t>
            </a:fld>
            <a:endParaRPr lang="en-US"/>
          </a:p>
        </p:txBody>
      </p:sp>
      <p:cxnSp>
        <p:nvCxnSpPr>
          <p:cNvPr id="10" name="Egyenes összekötő 9"/>
          <p:cNvCxnSpPr/>
          <p:nvPr/>
        </p:nvCxnSpPr>
        <p:spPr>
          <a:xfrm>
            <a:off x="3461309" y="3428279"/>
            <a:ext cx="1609801" cy="153619"/>
          </a:xfrm>
          <a:prstGeom prst="line">
            <a:avLst/>
          </a:prstGeom>
          <a:ln w="19050">
            <a:solidFill>
              <a:srgbClr val="E898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>
            <a:off x="5832198" y="1706110"/>
            <a:ext cx="111557" cy="150819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3836594" y="3274660"/>
            <a:ext cx="1365559" cy="15361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Élőláb helye 3">
            <a:extLst>
              <a:ext uri="{FF2B5EF4-FFF2-40B4-BE49-F238E27FC236}">
                <a16:creationId xmlns:a16="http://schemas.microsoft.com/office/drawing/2014/main" id="{B92AABE5-7A62-BD3F-6A54-D66ABC2A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pic>
        <p:nvPicPr>
          <p:cNvPr id="8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81647929-FFF2-682C-DD81-3919D69C1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9" name="Picture 2" descr="C:\Users\MTA 25a\Desktop\Munka\Projektek\2020\NAPLIFE\Naplife_embléma_bordó.jpg">
            <a:extLst>
              <a:ext uri="{FF2B5EF4-FFF2-40B4-BE49-F238E27FC236}">
                <a16:creationId xmlns:a16="http://schemas.microsoft.com/office/drawing/2014/main" id="{965BD388-5105-4A67-8C75-9E0EC8AC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"/>
          <p:cNvSpPr txBox="1"/>
          <p:nvPr/>
        </p:nvSpPr>
        <p:spPr>
          <a:xfrm>
            <a:off x="2719238" y="4228335"/>
            <a:ext cx="456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</a:t>
            </a:r>
            <a:r>
              <a:rPr lang="hu-HU" dirty="0"/>
              <a:t> Au2 almost 7-fold </a:t>
            </a:r>
            <a:r>
              <a:rPr lang="en-GB" dirty="0"/>
              <a:t>increase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.  </a:t>
            </a:r>
          </a:p>
        </p:txBody>
      </p:sp>
      <p:cxnSp>
        <p:nvCxnSpPr>
          <p:cNvPr id="14" name="Egyenes összekötő 13"/>
          <p:cNvCxnSpPr/>
          <p:nvPr/>
        </p:nvCxnSpPr>
        <p:spPr>
          <a:xfrm flipV="1">
            <a:off x="5146374" y="2999010"/>
            <a:ext cx="741602" cy="40134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6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EEB3C4-FA7B-577F-0CB1-E3B3022DE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29" y="639628"/>
            <a:ext cx="4612442" cy="30951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8392" y="51780"/>
            <a:ext cx="6329127" cy="994172"/>
          </a:xfrm>
        </p:spPr>
        <p:txBody>
          <a:bodyPr/>
          <a:lstStyle/>
          <a:p>
            <a:pPr algn="ctr"/>
            <a:r>
              <a:rPr lang="hu-HU" dirty="0" err="1"/>
              <a:t>Overview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Sample</a:t>
            </a:r>
            <a:r>
              <a:rPr lang="hu-HU" dirty="0"/>
              <a:t> preparation</a:t>
            </a:r>
          </a:p>
          <a:p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setup</a:t>
            </a:r>
            <a:endParaRPr lang="hu-HU" dirty="0"/>
          </a:p>
          <a:p>
            <a:r>
              <a:rPr lang="hu-HU" dirty="0" err="1"/>
              <a:t>Measurements</a:t>
            </a:r>
            <a:endParaRPr lang="hu-HU" dirty="0"/>
          </a:p>
          <a:p>
            <a:r>
              <a:rPr lang="hu-HU" dirty="0"/>
              <a:t>Data </a:t>
            </a:r>
            <a:r>
              <a:rPr lang="hu-HU" dirty="0" err="1"/>
              <a:t>evaulation</a:t>
            </a:r>
            <a:endParaRPr lang="hu-HU" dirty="0"/>
          </a:p>
          <a:p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dependence</a:t>
            </a:r>
            <a:r>
              <a:rPr lang="hu-HU" dirty="0"/>
              <a:t> of </a:t>
            </a:r>
            <a:r>
              <a:rPr lang="hu-HU" dirty="0" err="1"/>
              <a:t>crater</a:t>
            </a:r>
            <a:r>
              <a:rPr lang="hu-HU" dirty="0"/>
              <a:t> </a:t>
            </a:r>
            <a:r>
              <a:rPr lang="hu-HU" dirty="0" err="1"/>
              <a:t>volume</a:t>
            </a:r>
            <a:endParaRPr lang="hu-HU" dirty="0"/>
          </a:p>
          <a:p>
            <a:r>
              <a:rPr lang="hu-HU" dirty="0" err="1"/>
              <a:t>Intensity</a:t>
            </a:r>
            <a:r>
              <a:rPr lang="hu-HU" dirty="0"/>
              <a:t> </a:t>
            </a:r>
            <a:r>
              <a:rPr lang="hu-HU" dirty="0" err="1"/>
              <a:t>dependence</a:t>
            </a:r>
            <a:r>
              <a:rPr lang="hu-HU" dirty="0"/>
              <a:t> of </a:t>
            </a:r>
            <a:r>
              <a:rPr lang="hu-HU" dirty="0" err="1"/>
              <a:t>crater</a:t>
            </a:r>
            <a:r>
              <a:rPr lang="hu-HU" dirty="0"/>
              <a:t> </a:t>
            </a:r>
            <a:r>
              <a:rPr lang="hu-HU" dirty="0" err="1"/>
              <a:t>morphology</a:t>
            </a:r>
            <a:endParaRPr lang="hu-HU" dirty="0"/>
          </a:p>
          <a:p>
            <a:r>
              <a:rPr lang="hu-HU" dirty="0" err="1"/>
              <a:t>Conclusions</a:t>
            </a:r>
            <a:r>
              <a:rPr lang="hu-HU" dirty="0"/>
              <a:t>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262581" y="4772331"/>
            <a:ext cx="2824124" cy="273844"/>
          </a:xfrm>
        </p:spPr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2</a:t>
            </a:fld>
            <a:endParaRPr lang="en-US"/>
          </a:p>
        </p:txBody>
      </p:sp>
      <p:pic>
        <p:nvPicPr>
          <p:cNvPr id="8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36" y="124386"/>
            <a:ext cx="1638090" cy="360379"/>
          </a:xfrm>
          <a:prstGeom prst="rect">
            <a:avLst/>
          </a:prstGeom>
        </p:spPr>
      </p:pic>
      <p:pic>
        <p:nvPicPr>
          <p:cNvPr id="10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87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8758" y="19401"/>
            <a:ext cx="6388761" cy="994172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18558"/>
            <a:ext cx="7886700" cy="351416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sz="2400" dirty="0"/>
              <a:t>Crater morphology was studied in </a:t>
            </a:r>
            <a:r>
              <a:rPr lang="en-US" sz="2400" dirty="0" err="1"/>
              <a:t>UDMA-TEGDMA</a:t>
            </a:r>
            <a:r>
              <a:rPr lang="en-US" sz="2400" dirty="0"/>
              <a:t> polymer targets without and with gold nanorods </a:t>
            </a:r>
            <a:r>
              <a:rPr lang="hu-HU" sz="2400" dirty="0" err="1"/>
              <a:t>irradiated</a:t>
            </a:r>
            <a:r>
              <a:rPr lang="hu-HU" sz="2400" dirty="0"/>
              <a:t> </a:t>
            </a: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en-US" sz="2400" dirty="0"/>
              <a:t>42 fs long laser pulses.</a:t>
            </a:r>
          </a:p>
          <a:p>
            <a:pPr marL="0" indent="0" algn="just">
              <a:buNone/>
            </a:pPr>
            <a:r>
              <a:rPr lang="en-US" sz="2400" dirty="0"/>
              <a:t>It was observed, that the crater volume is higher:</a:t>
            </a:r>
          </a:p>
          <a:p>
            <a:pPr algn="just"/>
            <a:r>
              <a:rPr lang="en-US" sz="2400" dirty="0"/>
              <a:t>in the presence of gold nanorods over 10 </a:t>
            </a:r>
            <a:r>
              <a:rPr lang="en-US" sz="2400" dirty="0" err="1"/>
              <a:t>mJ</a:t>
            </a:r>
            <a:r>
              <a:rPr lang="en-US" sz="2400" dirty="0"/>
              <a:t> </a:t>
            </a:r>
            <a:r>
              <a:rPr lang="en-US" sz="2400" dirty="0" err="1"/>
              <a:t>irradiatio</a:t>
            </a:r>
            <a:r>
              <a:rPr lang="hu-HU" sz="2400" dirty="0"/>
              <a:t>n</a:t>
            </a:r>
            <a:r>
              <a:rPr lang="en-US" sz="2400" dirty="0"/>
              <a:t> energy;</a:t>
            </a:r>
          </a:p>
          <a:p>
            <a:pPr algn="just"/>
            <a:r>
              <a:rPr lang="en-US" sz="2400" dirty="0"/>
              <a:t>at higher gold </a:t>
            </a:r>
            <a:r>
              <a:rPr lang="en-US" sz="2400" dirty="0" err="1"/>
              <a:t>nanopartic</a:t>
            </a:r>
            <a:r>
              <a:rPr lang="hu-HU" sz="2400" dirty="0"/>
              <a:t>le </a:t>
            </a:r>
            <a:r>
              <a:rPr lang="en-US" sz="2400" dirty="0"/>
              <a:t>density.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hu-HU" sz="2400" dirty="0" err="1"/>
              <a:t>With</a:t>
            </a:r>
            <a:r>
              <a:rPr lang="hu-HU" sz="2400" dirty="0"/>
              <a:t> i</a:t>
            </a:r>
            <a:r>
              <a:rPr lang="en-US" sz="2400" dirty="0" err="1"/>
              <a:t>ncreasing</a:t>
            </a:r>
            <a:r>
              <a:rPr lang="en-US" sz="2400" dirty="0"/>
              <a:t> intensity of irradiation</a:t>
            </a:r>
          </a:p>
          <a:p>
            <a:pPr algn="just"/>
            <a:r>
              <a:rPr lang="en-US" sz="2400" dirty="0"/>
              <a:t>the diameter of the craters decreased;</a:t>
            </a:r>
          </a:p>
          <a:p>
            <a:pPr algn="just"/>
            <a:r>
              <a:rPr lang="en-US" sz="2400" dirty="0"/>
              <a:t>the depth of the craters increased</a:t>
            </a:r>
            <a:r>
              <a:rPr lang="hu-HU" sz="2400" dirty="0"/>
              <a:t>;</a:t>
            </a:r>
            <a:endParaRPr lang="en-US" sz="2400" dirty="0"/>
          </a:p>
          <a:p>
            <a:pPr algn="just"/>
            <a:r>
              <a:rPr lang="en-US" sz="2400" dirty="0"/>
              <a:t>the craters depth was higher in the presence of gold nanorods.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Over 1.25·10</a:t>
            </a:r>
            <a:r>
              <a:rPr lang="en-US" sz="2400" baseline="30000" dirty="0"/>
              <a:t>17</a:t>
            </a:r>
            <a:r>
              <a:rPr lang="en-US" sz="2400" dirty="0"/>
              <a:t> W/cm</a:t>
            </a:r>
            <a:r>
              <a:rPr lang="en-US" sz="2400" baseline="30000" dirty="0"/>
              <a:t>2</a:t>
            </a:r>
            <a:r>
              <a:rPr lang="en-US" sz="2400" dirty="0"/>
              <a:t> intensity in the presence of gold nanorods</a:t>
            </a:r>
          </a:p>
          <a:p>
            <a:pPr algn="just"/>
            <a:r>
              <a:rPr lang="en-US" sz="2400" dirty="0"/>
              <a:t>the roughness values doubled</a:t>
            </a:r>
            <a:r>
              <a:rPr lang="hu-HU" sz="2400" dirty="0"/>
              <a:t>;</a:t>
            </a:r>
            <a:endParaRPr lang="en-US" sz="2400" dirty="0"/>
          </a:p>
          <a:p>
            <a:pPr algn="just"/>
            <a:r>
              <a:rPr lang="en-US" sz="2400" dirty="0"/>
              <a:t>the volume of the craters rapidly increased – almost 7 times</a:t>
            </a:r>
            <a:r>
              <a:rPr lang="hu-HU" sz="2400" dirty="0"/>
              <a:t>.</a:t>
            </a:r>
            <a:endParaRPr lang="en-US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Particles &amp; Plasmas Symposium 2024 – 11  Jun 2024.                                                                                               </a:t>
            </a:r>
            <a:r>
              <a:rPr lang="en-US" dirty="0" err="1"/>
              <a:t>Ágnes</a:t>
            </a:r>
            <a:r>
              <a:rPr lang="en-US" dirty="0"/>
              <a:t> </a:t>
            </a:r>
            <a:r>
              <a:rPr lang="en-US" dirty="0" err="1"/>
              <a:t>Nagyné</a:t>
            </a:r>
            <a:r>
              <a:rPr lang="en-US" dirty="0"/>
              <a:t> </a:t>
            </a:r>
            <a:r>
              <a:rPr lang="en-US" dirty="0" err="1"/>
              <a:t>Szokol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7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1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8758" y="0"/>
            <a:ext cx="6408639" cy="994172"/>
          </a:xfrm>
        </p:spPr>
        <p:txBody>
          <a:bodyPr/>
          <a:lstStyle/>
          <a:p>
            <a:pPr algn="ctr"/>
            <a:r>
              <a:rPr lang="hu-HU" dirty="0" err="1"/>
              <a:t>Acknowledgements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3500" y="1060754"/>
            <a:ext cx="3829373" cy="2240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1500" dirty="0" err="1"/>
              <a:t>Members</a:t>
            </a:r>
            <a:r>
              <a:rPr lang="hu-HU" sz="1500" dirty="0"/>
              <a:t> of </a:t>
            </a:r>
            <a:r>
              <a:rPr lang="hu-HU" sz="1500" dirty="0" err="1"/>
              <a:t>the</a:t>
            </a:r>
            <a:r>
              <a:rPr lang="hu-HU" sz="1500" dirty="0"/>
              <a:t> NAPLIFE </a:t>
            </a:r>
            <a:r>
              <a:rPr lang="hu-HU" sz="1500" dirty="0" err="1"/>
              <a:t>Structural</a:t>
            </a:r>
            <a:r>
              <a:rPr lang="hu-HU" sz="1500" dirty="0"/>
              <a:t> </a:t>
            </a:r>
            <a:r>
              <a:rPr lang="hu-HU" sz="1500" dirty="0" err="1"/>
              <a:t>Characterization</a:t>
            </a:r>
            <a:r>
              <a:rPr lang="hu-HU" sz="1500" dirty="0"/>
              <a:t> Group </a:t>
            </a:r>
          </a:p>
          <a:p>
            <a:pPr marL="0" indent="0" algn="ctr">
              <a:buNone/>
            </a:pPr>
            <a:r>
              <a:rPr lang="hu-HU" sz="1500" dirty="0"/>
              <a:t>Miklós Veres</a:t>
            </a:r>
          </a:p>
          <a:p>
            <a:pPr marL="0" indent="0" algn="ctr">
              <a:buNone/>
            </a:pPr>
            <a:r>
              <a:rPr lang="hu-HU" sz="1500" dirty="0"/>
              <a:t>Gábor </a:t>
            </a:r>
            <a:r>
              <a:rPr lang="hu-HU" sz="1500" dirty="0" err="1"/>
              <a:t>Galbács</a:t>
            </a:r>
            <a:endParaRPr lang="hu-HU" sz="1500" dirty="0"/>
          </a:p>
          <a:p>
            <a:pPr marL="0" indent="0" algn="ctr">
              <a:buNone/>
            </a:pPr>
            <a:r>
              <a:rPr lang="hu-HU" sz="1500" dirty="0" err="1"/>
              <a:t>Roman</a:t>
            </a:r>
            <a:r>
              <a:rPr lang="hu-HU" sz="1500" dirty="0"/>
              <a:t> </a:t>
            </a:r>
            <a:r>
              <a:rPr lang="hu-HU" sz="1500" dirty="0" err="1"/>
              <a:t>Holomb</a:t>
            </a:r>
            <a:endParaRPr lang="hu-HU" sz="1500" dirty="0"/>
          </a:p>
          <a:p>
            <a:pPr marL="0" indent="0" algn="ctr">
              <a:buNone/>
            </a:pPr>
            <a:r>
              <a:rPr lang="hu-HU" sz="1500" dirty="0"/>
              <a:t>Judit Kámán</a:t>
            </a:r>
          </a:p>
          <a:p>
            <a:pPr marL="0" indent="0" algn="ctr">
              <a:buNone/>
            </a:pPr>
            <a:r>
              <a:rPr lang="hu-HU" sz="1500" dirty="0"/>
              <a:t>István Rigó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2" descr="C:\Users\MTA 25a\Desktop\Munka\Projektek\2020\NAPLIFE\Konferencia\NKFIH_logo_2-1158467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65" y="751916"/>
            <a:ext cx="1412522" cy="8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TA 25a\Desktop\Munka\Projektek\2020\NAPLIFE\Konferencia\ELKH_horizontal_crest_logo_EN-657308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83" y="2608345"/>
            <a:ext cx="1327464" cy="6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A 25a\Desktop\Munka\hun-ren-logo-h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55" y="1888788"/>
            <a:ext cx="1506055" cy="3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97" y="124386"/>
            <a:ext cx="1638090" cy="360379"/>
          </a:xfrm>
          <a:prstGeom prst="rect">
            <a:avLst/>
          </a:prstGeom>
        </p:spPr>
      </p:pic>
      <p:pic>
        <p:nvPicPr>
          <p:cNvPr id="11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102873" y="1060754"/>
            <a:ext cx="328452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err="1"/>
              <a:t>Members</a:t>
            </a:r>
            <a:r>
              <a:rPr lang="hu-HU" sz="1500" dirty="0"/>
              <a:t> of </a:t>
            </a:r>
            <a:r>
              <a:rPr lang="hu-HU" sz="1500" dirty="0" err="1"/>
              <a:t>the</a:t>
            </a:r>
            <a:r>
              <a:rPr lang="hu-HU" sz="1500" dirty="0"/>
              <a:t> NAPLIFE </a:t>
            </a:r>
            <a:r>
              <a:rPr lang="hu-HU" sz="1500" dirty="0" err="1"/>
              <a:t>Laser</a:t>
            </a:r>
            <a:r>
              <a:rPr lang="hu-HU" sz="1500" dirty="0"/>
              <a:t> Group</a:t>
            </a:r>
          </a:p>
          <a:p>
            <a:pPr algn="ctr" defTabSz="685800">
              <a:lnSpc>
                <a:spcPct val="80000"/>
              </a:lnSpc>
              <a:spcBef>
                <a:spcPts val="750"/>
              </a:spcBef>
            </a:pPr>
            <a:r>
              <a:rPr lang="hu-HU" sz="1500" dirty="0"/>
              <a:t>Miklós Kedves</a:t>
            </a:r>
          </a:p>
          <a:p>
            <a:pPr algn="ctr" defTabSz="685800">
              <a:lnSpc>
                <a:spcPct val="80000"/>
              </a:lnSpc>
              <a:spcBef>
                <a:spcPts val="750"/>
              </a:spcBef>
            </a:pPr>
            <a:r>
              <a:rPr lang="hu-HU" sz="1500" dirty="0"/>
              <a:t>Márk </a:t>
            </a:r>
            <a:r>
              <a:rPr lang="hu-HU" sz="1500" dirty="0" err="1"/>
              <a:t>Aladi</a:t>
            </a:r>
            <a:endParaRPr lang="hu-HU" sz="1500" dirty="0"/>
          </a:p>
          <a:p>
            <a:pPr algn="ctr" defTabSz="685800">
              <a:lnSpc>
                <a:spcPct val="80000"/>
              </a:lnSpc>
              <a:spcBef>
                <a:spcPts val="750"/>
              </a:spcBef>
            </a:pPr>
            <a:r>
              <a:rPr lang="hu-HU" sz="1500" dirty="0"/>
              <a:t>Béla </a:t>
            </a:r>
            <a:r>
              <a:rPr lang="hu-HU" sz="1500" dirty="0" err="1"/>
              <a:t>Ráczkevi</a:t>
            </a:r>
            <a:endParaRPr lang="hu-HU" sz="1500" dirty="0"/>
          </a:p>
          <a:p>
            <a:pPr algn="ctr" defTabSz="685800">
              <a:lnSpc>
                <a:spcPct val="80000"/>
              </a:lnSpc>
              <a:spcBef>
                <a:spcPts val="750"/>
              </a:spcBef>
            </a:pPr>
            <a:r>
              <a:rPr lang="hu-HU" sz="1500" dirty="0"/>
              <a:t>Péter Rácz</a:t>
            </a:r>
          </a:p>
          <a:p>
            <a:pPr algn="ctr" defTabSz="685800">
              <a:lnSpc>
                <a:spcPct val="80000"/>
              </a:lnSpc>
              <a:spcBef>
                <a:spcPts val="750"/>
              </a:spcBef>
            </a:pPr>
            <a:r>
              <a:rPr lang="hu-HU" sz="1500" dirty="0" err="1"/>
              <a:t>Archana</a:t>
            </a:r>
            <a:r>
              <a:rPr lang="hu-HU" sz="1500" dirty="0"/>
              <a:t> </a:t>
            </a:r>
            <a:r>
              <a:rPr lang="hu-HU" sz="1500" dirty="0" err="1"/>
              <a:t>Kumari</a:t>
            </a:r>
            <a:endParaRPr lang="hu-HU" sz="1500" dirty="0"/>
          </a:p>
          <a:p>
            <a:pPr algn="ctr" defTabSz="685800">
              <a:lnSpc>
                <a:spcPct val="80000"/>
              </a:lnSpc>
              <a:spcBef>
                <a:spcPts val="750"/>
              </a:spcBef>
            </a:pPr>
            <a:r>
              <a:rPr lang="hu-HU" sz="1500" dirty="0" err="1"/>
              <a:t>Nour</a:t>
            </a:r>
            <a:r>
              <a:rPr lang="hu-HU" sz="1500" dirty="0"/>
              <a:t> </a:t>
            </a:r>
            <a:r>
              <a:rPr lang="hu-HU" sz="1500" dirty="0" err="1"/>
              <a:t>Jalal</a:t>
            </a:r>
            <a:r>
              <a:rPr lang="hu-HU" sz="1500" dirty="0"/>
              <a:t> </a:t>
            </a:r>
            <a:r>
              <a:rPr lang="hu-HU" sz="1500" dirty="0" err="1"/>
              <a:t>Abdulameer</a:t>
            </a:r>
            <a:endParaRPr lang="hu-HU" sz="15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054318" y="3420969"/>
            <a:ext cx="79990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This work was supported by </a:t>
            </a:r>
            <a:r>
              <a:rPr lang="en-US" sz="1500" dirty="0" err="1"/>
              <a:t>Nanoplasmonic</a:t>
            </a:r>
            <a:r>
              <a:rPr lang="en-US" sz="1500" dirty="0"/>
              <a:t> Laser Fusion Research Laboratory project financed by the National Research and Innovation Office of Hungary (NKFIH-468-3/2021)</a:t>
            </a:r>
            <a:r>
              <a:rPr lang="hu-HU" sz="1500" dirty="0"/>
              <a:t>,</a:t>
            </a:r>
            <a:r>
              <a:rPr lang="en-US" sz="1500" dirty="0"/>
              <a:t> by the Eötvös </a:t>
            </a:r>
            <a:r>
              <a:rPr lang="en-US" sz="1500" dirty="0" err="1"/>
              <a:t>Lóránd</a:t>
            </a:r>
            <a:r>
              <a:rPr lang="en-US" sz="1500" dirty="0"/>
              <a:t> Research Network of Hungary (ELKH)</a:t>
            </a:r>
            <a:r>
              <a:rPr lang="hu-HU" sz="1500" dirty="0"/>
              <a:t> and </a:t>
            </a:r>
            <a:r>
              <a:rPr lang="hu-HU" sz="1500" dirty="0" err="1"/>
              <a:t>by</a:t>
            </a:r>
            <a:r>
              <a:rPr lang="hu-HU" sz="1500" dirty="0"/>
              <a:t> </a:t>
            </a:r>
            <a:r>
              <a:rPr lang="hu-HU" sz="1500" dirty="0" err="1"/>
              <a:t>the</a:t>
            </a:r>
            <a:r>
              <a:rPr lang="hu-HU" sz="1500" dirty="0"/>
              <a:t> </a:t>
            </a:r>
            <a:r>
              <a:rPr lang="hu-HU" sz="1500" dirty="0" err="1"/>
              <a:t>Hungarian</a:t>
            </a:r>
            <a:r>
              <a:rPr lang="hu-HU" sz="1500" dirty="0"/>
              <a:t> Research Network (HUN-REN)</a:t>
            </a:r>
            <a:r>
              <a:rPr lang="en-US" sz="1500" dirty="0"/>
              <a:t>.</a:t>
            </a:r>
            <a:endParaRPr lang="hu-HU" sz="1500" dirty="0"/>
          </a:p>
          <a:p>
            <a:pPr algn="ctr"/>
            <a:r>
              <a:rPr lang="en-US" sz="1500" dirty="0"/>
              <a:t> </a:t>
            </a:r>
            <a:endParaRPr lang="hu-HU" sz="1500" dirty="0"/>
          </a:p>
          <a:p>
            <a:pPr algn="ctr"/>
            <a:r>
              <a:rPr lang="en-US" sz="1500" dirty="0"/>
              <a:t>The research reported in this talk</a:t>
            </a:r>
            <a:r>
              <a:rPr lang="hu-HU" sz="1500" dirty="0"/>
              <a:t> </a:t>
            </a:r>
            <a:r>
              <a:rPr lang="en-US" sz="1500" dirty="0"/>
              <a:t>carried out at the </a:t>
            </a:r>
            <a:r>
              <a:rPr lang="hu-HU" sz="1500" dirty="0"/>
              <a:t>HUN-</a:t>
            </a:r>
            <a:r>
              <a:rPr lang="hu-HU" sz="1500" dirty="0" err="1"/>
              <a:t>REN</a:t>
            </a:r>
            <a:r>
              <a:rPr lang="hu-HU" sz="1500" dirty="0"/>
              <a:t> </a:t>
            </a:r>
            <a:r>
              <a:rPr lang="en-US" sz="1500" dirty="0"/>
              <a:t>Wigner Research Centre for Physics.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722723" y="3027194"/>
            <a:ext cx="22339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/>
              <a:t>The NAPLIFE </a:t>
            </a:r>
            <a:r>
              <a:rPr lang="hu-HU" sz="1500" dirty="0" err="1"/>
              <a:t>collaboration</a:t>
            </a:r>
            <a:endParaRPr lang="hu-HU" sz="1500" dirty="0"/>
          </a:p>
          <a:p>
            <a:endParaRPr lang="hu-HU" sz="1500" dirty="0"/>
          </a:p>
        </p:txBody>
      </p:sp>
      <p:pic>
        <p:nvPicPr>
          <p:cNvPr id="7" name="Picture 2" descr="C:\Users\MTA 25a\Desktop\Munka\Projektek\2020\NAPLIFE\Konferencia\Kolymbari 2022.szeptember\SZTElogo-41000881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1" y="2724357"/>
            <a:ext cx="106609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TA 25a\Desktop\Munka\Projektek\2020\NAPLIFE\Konferencia\Kolymbari 2022.szeptember\vik-logo-en-2018-100799362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149175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TA 25a\Desktop\Munka\Projektek\2020\NAPLIFE\Konferencia\PP 2024\Ud-also-eng-wiki-300x300-301368718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" y="396110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120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55044"/>
            <a:ext cx="7886700" cy="2535566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b="1" dirty="0" err="1"/>
              <a:t>Thank</a:t>
            </a:r>
            <a:r>
              <a:rPr lang="hu-HU" sz="2400" b="1" dirty="0"/>
              <a:t> </a:t>
            </a:r>
            <a:r>
              <a:rPr lang="hu-HU" sz="2400" b="1" dirty="0" err="1"/>
              <a:t>you</a:t>
            </a:r>
            <a:r>
              <a:rPr lang="hu-HU" sz="2400" b="1" dirty="0"/>
              <a:t> </a:t>
            </a:r>
            <a:r>
              <a:rPr lang="hu-HU" sz="2400" b="1" dirty="0" err="1"/>
              <a:t>for</a:t>
            </a:r>
            <a:r>
              <a:rPr lang="hu-HU" sz="2400" b="1" dirty="0"/>
              <a:t> </a:t>
            </a:r>
            <a:r>
              <a:rPr lang="hu-HU" sz="2400" b="1" dirty="0" err="1"/>
              <a:t>your</a:t>
            </a:r>
            <a:r>
              <a:rPr lang="hu-HU" sz="2400" b="1" dirty="0"/>
              <a:t> </a:t>
            </a:r>
            <a:r>
              <a:rPr lang="hu-HU" sz="2400" b="1" dirty="0" err="1"/>
              <a:t>attention</a:t>
            </a:r>
            <a:r>
              <a:rPr lang="hu-HU" sz="2400" b="1" dirty="0"/>
              <a:t>!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22</a:t>
            </a:fld>
            <a:endParaRPr lang="en-US"/>
          </a:p>
        </p:txBody>
      </p:sp>
      <p:pic>
        <p:nvPicPr>
          <p:cNvPr id="7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58" y="124386"/>
            <a:ext cx="1638090" cy="360379"/>
          </a:xfrm>
          <a:prstGeom prst="rect">
            <a:avLst/>
          </a:prstGeom>
        </p:spPr>
      </p:pic>
      <p:pic>
        <p:nvPicPr>
          <p:cNvPr id="8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Élőláb helye 4"/>
          <p:cNvSpPr txBox="1">
            <a:spLocks/>
          </p:cNvSpPr>
          <p:nvPr/>
        </p:nvSpPr>
        <p:spPr>
          <a:xfrm>
            <a:off x="3116613" y="478315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Particles &amp; Plasmas Symposium 2024 – 11  Jun </a:t>
            </a:r>
            <a:r>
              <a:rPr lang="es-ES"/>
              <a:t>2024                                                                                               Ágnes Nagyné Szokol</a:t>
            </a:r>
            <a:endParaRPr lang="en-US" dirty="0"/>
          </a:p>
        </p:txBody>
      </p:sp>
      <p:pic>
        <p:nvPicPr>
          <p:cNvPr id="5" name="Picture 4" descr="A person and person sitting at a desk with computers&#10;&#10;Description automatically generated">
            <a:extLst>
              <a:ext uri="{FF2B5EF4-FFF2-40B4-BE49-F238E27FC236}">
                <a16:creationId xmlns:a16="http://schemas.microsoft.com/office/drawing/2014/main" id="{A7232371-4209-7AAB-E209-9D38E3301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663" y="2244669"/>
            <a:ext cx="37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1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4534" y="27353"/>
            <a:ext cx="6362985" cy="994172"/>
          </a:xfrm>
        </p:spPr>
        <p:txBody>
          <a:bodyPr/>
          <a:lstStyle/>
          <a:p>
            <a:pPr algn="ctr"/>
            <a:r>
              <a:rPr lang="hu-HU" dirty="0" err="1"/>
              <a:t>Sample</a:t>
            </a:r>
            <a:r>
              <a:rPr lang="hu-HU" dirty="0"/>
              <a:t> </a:t>
            </a:r>
            <a:r>
              <a:rPr lang="hu-HU" dirty="0" err="1"/>
              <a:t>preparation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20" y="1279536"/>
            <a:ext cx="4193584" cy="201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21556" y="1079404"/>
            <a:ext cx="4064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UDMA-TEGDMA monomer</a:t>
            </a:r>
          </a:p>
          <a:p>
            <a:pPr algn="ctr"/>
            <a:r>
              <a:rPr lang="hu-HU" dirty="0"/>
              <a:t>C</a:t>
            </a:r>
            <a:r>
              <a:rPr lang="hu-HU" baseline="-25000" dirty="0"/>
              <a:t>23</a:t>
            </a:r>
            <a:r>
              <a:rPr lang="hu-HU" dirty="0"/>
              <a:t>H</a:t>
            </a:r>
            <a:r>
              <a:rPr lang="hu-HU" baseline="-25000" dirty="0"/>
              <a:t>38</a:t>
            </a:r>
            <a:r>
              <a:rPr lang="hu-HU" dirty="0"/>
              <a:t>N</a:t>
            </a:r>
            <a:r>
              <a:rPr lang="hu-HU" baseline="-25000" dirty="0"/>
              <a:t>2</a:t>
            </a:r>
            <a:r>
              <a:rPr lang="hu-HU" dirty="0"/>
              <a:t>O</a:t>
            </a:r>
            <a:r>
              <a:rPr lang="hu-HU" baseline="-25000" dirty="0"/>
              <a:t>8 </a:t>
            </a:r>
            <a:r>
              <a:rPr lang="hu-HU" dirty="0"/>
              <a:t>+ C</a:t>
            </a:r>
            <a:r>
              <a:rPr lang="hu-HU" baseline="-25000" dirty="0"/>
              <a:t>14</a:t>
            </a:r>
            <a:r>
              <a:rPr lang="hu-HU" dirty="0"/>
              <a:t>H</a:t>
            </a:r>
            <a:r>
              <a:rPr lang="hu-HU" baseline="-25000" dirty="0"/>
              <a:t>22</a:t>
            </a:r>
            <a:r>
              <a:rPr lang="hu-HU" dirty="0"/>
              <a:t>O</a:t>
            </a:r>
            <a:r>
              <a:rPr lang="hu-HU" baseline="-25000" dirty="0"/>
              <a:t>6</a:t>
            </a:r>
          </a:p>
          <a:p>
            <a:pPr algn="ctr"/>
            <a:r>
              <a:rPr lang="hu-HU" dirty="0"/>
              <a:t>+</a:t>
            </a:r>
          </a:p>
          <a:p>
            <a:pPr algn="ctr"/>
            <a:r>
              <a:rPr lang="hu-HU" dirty="0"/>
              <a:t>Au </a:t>
            </a:r>
            <a:r>
              <a:rPr lang="hu-HU" dirty="0" err="1"/>
              <a:t>nanorods</a:t>
            </a:r>
            <a:r>
              <a:rPr lang="hu-HU" dirty="0"/>
              <a:t> (85 nm x 25 nm)</a:t>
            </a:r>
          </a:p>
          <a:p>
            <a:pPr algn="ctr"/>
            <a:endParaRPr lang="hu-HU" dirty="0"/>
          </a:p>
          <a:p>
            <a:pPr algn="ctr"/>
            <a:r>
              <a:rPr lang="hu-HU" dirty="0" err="1"/>
              <a:t>Polymerized</a:t>
            </a:r>
            <a:endParaRPr lang="hu-HU" dirty="0"/>
          </a:p>
        </p:txBody>
      </p:sp>
      <p:pic>
        <p:nvPicPr>
          <p:cNvPr id="8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9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TA 25a\Desktop\Munka\Projektek\2020\NAPLIFE\Konferencia\Mintatarto_AuX es Au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9" y="3084483"/>
            <a:ext cx="1600458" cy="22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7443838" y="3949931"/>
            <a:ext cx="17251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err="1"/>
              <a:t>A.Bonyar</a:t>
            </a:r>
            <a:r>
              <a:rPr lang="hu-HU" sz="900" dirty="0"/>
              <a:t> </a:t>
            </a:r>
            <a:r>
              <a:rPr lang="hu-HU" sz="900" dirty="0" err="1"/>
              <a:t>at</a:t>
            </a:r>
            <a:r>
              <a:rPr lang="hu-HU" sz="900" dirty="0"/>
              <a:t> </a:t>
            </a:r>
            <a:r>
              <a:rPr lang="hu-HU" sz="900" dirty="0" err="1"/>
              <a:t>al</a:t>
            </a:r>
            <a:r>
              <a:rPr lang="hu-HU" sz="900" dirty="0"/>
              <a:t>. Int. J. Mol. </a:t>
            </a:r>
            <a:r>
              <a:rPr lang="hu-HU" sz="900" dirty="0" err="1"/>
              <a:t>Sci</a:t>
            </a:r>
            <a:r>
              <a:rPr lang="hu-HU" sz="900" dirty="0"/>
              <a:t>.</a:t>
            </a:r>
          </a:p>
          <a:p>
            <a:r>
              <a:rPr lang="hu-HU" sz="900" b="1" dirty="0"/>
              <a:t>2022</a:t>
            </a:r>
            <a:r>
              <a:rPr lang="hu-HU" sz="900" dirty="0"/>
              <a:t>, 23, 13575. https://doi.org/</a:t>
            </a:r>
          </a:p>
          <a:p>
            <a:r>
              <a:rPr lang="hu-HU" sz="900" dirty="0"/>
              <a:t>10.3390/ijms232113575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B10DF-BE51-928B-7C57-D8ED7D7ABB8C}"/>
              </a:ext>
            </a:extLst>
          </p:cNvPr>
          <p:cNvSpPr txBox="1"/>
          <p:nvPr/>
        </p:nvSpPr>
        <p:spPr>
          <a:xfrm>
            <a:off x="4546435" y="910204"/>
            <a:ext cx="402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/>
              <a:t>Samples</a:t>
            </a:r>
            <a:r>
              <a:rPr lang="hu-HU" i="1" dirty="0"/>
              <a:t> </a:t>
            </a:r>
            <a:r>
              <a:rPr lang="hu-HU" i="1" dirty="0" err="1"/>
              <a:t>without</a:t>
            </a:r>
            <a:r>
              <a:rPr lang="hu-HU" i="1" dirty="0"/>
              <a:t> and </a:t>
            </a:r>
            <a:r>
              <a:rPr lang="hu-HU" i="1" dirty="0" err="1"/>
              <a:t>with</a:t>
            </a:r>
            <a:r>
              <a:rPr lang="hu-HU" i="1" dirty="0"/>
              <a:t> </a:t>
            </a:r>
            <a:r>
              <a:rPr lang="hu-HU" i="1" dirty="0" err="1"/>
              <a:t>gold</a:t>
            </a:r>
            <a:r>
              <a:rPr lang="hu-HU" i="1" dirty="0"/>
              <a:t> </a:t>
            </a:r>
            <a:r>
              <a:rPr lang="hu-HU" i="1" dirty="0" err="1"/>
              <a:t>nanorods</a:t>
            </a:r>
            <a:endParaRPr lang="hu-HU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58FD5-8017-9C01-C3CF-24DF01933561}"/>
              </a:ext>
            </a:extLst>
          </p:cNvPr>
          <p:cNvSpPr txBox="1"/>
          <p:nvPr/>
        </p:nvSpPr>
        <p:spPr>
          <a:xfrm>
            <a:off x="267966" y="2891610"/>
            <a:ext cx="39180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err="1"/>
              <a:t>Thickness</a:t>
            </a:r>
            <a:r>
              <a:rPr lang="hu-HU" sz="1800" dirty="0"/>
              <a:t>: 160-180 </a:t>
            </a:r>
            <a:r>
              <a:rPr lang="hu-HU" sz="1800" dirty="0">
                <a:sym typeface="Symbol"/>
              </a:rPr>
              <a:t>m, </a:t>
            </a:r>
            <a:r>
              <a:rPr lang="hu-HU" sz="1800" dirty="0"/>
              <a:t>400 </a:t>
            </a:r>
            <a:r>
              <a:rPr lang="hu-HU" sz="1800" dirty="0">
                <a:sym typeface="Symbol"/>
              </a:rPr>
              <a:t>m</a:t>
            </a:r>
          </a:p>
          <a:p>
            <a:r>
              <a:rPr lang="hu-HU" sz="1800" dirty="0" err="1">
                <a:sym typeface="Symbol"/>
              </a:rPr>
              <a:t>Diameter</a:t>
            </a:r>
            <a:r>
              <a:rPr lang="hu-HU" sz="1800" dirty="0">
                <a:sym typeface="Symbol"/>
              </a:rPr>
              <a:t>: 1,5-2 cm</a:t>
            </a:r>
          </a:p>
          <a:p>
            <a:endParaRPr lang="hu-HU" sz="1800" dirty="0">
              <a:sym typeface="Symbol"/>
            </a:endParaRPr>
          </a:p>
          <a:p>
            <a:r>
              <a:rPr lang="hu-HU" sz="1800" dirty="0">
                <a:sym typeface="Symbol"/>
              </a:rPr>
              <a:t>UDMA–Au0 – </a:t>
            </a:r>
            <a:r>
              <a:rPr lang="hu-HU" sz="1800" dirty="0" err="1">
                <a:sym typeface="Symbol"/>
              </a:rPr>
              <a:t>without</a:t>
            </a:r>
            <a:r>
              <a:rPr lang="hu-HU" sz="1800" dirty="0">
                <a:sym typeface="Symbol"/>
              </a:rPr>
              <a:t> </a:t>
            </a:r>
            <a:r>
              <a:rPr lang="hu-HU" sz="1800" dirty="0" err="1">
                <a:sym typeface="Symbol"/>
              </a:rPr>
              <a:t>gold</a:t>
            </a:r>
            <a:endParaRPr lang="hu-HU" sz="1800" dirty="0">
              <a:sym typeface="Symbol"/>
            </a:endParaRPr>
          </a:p>
          <a:p>
            <a:r>
              <a:rPr lang="hu-HU" sz="1800" dirty="0">
                <a:sym typeface="Symbol"/>
              </a:rPr>
              <a:t>UDMA–Au1 – </a:t>
            </a:r>
            <a:r>
              <a:rPr lang="hu-HU" sz="1800" dirty="0" err="1">
                <a:sym typeface="Symbol"/>
              </a:rPr>
              <a:t>with</a:t>
            </a:r>
            <a:r>
              <a:rPr lang="hu-HU" sz="1800" dirty="0">
                <a:sym typeface="Symbol"/>
              </a:rPr>
              <a:t> </a:t>
            </a:r>
            <a:r>
              <a:rPr lang="hu-HU" sz="1800" dirty="0" err="1">
                <a:sym typeface="Symbol"/>
              </a:rPr>
              <a:t>gold</a:t>
            </a:r>
            <a:r>
              <a:rPr lang="hu-HU" sz="1800" dirty="0">
                <a:sym typeface="Symbol"/>
              </a:rPr>
              <a:t> (</a:t>
            </a:r>
            <a:r>
              <a:rPr lang="hu-HU" sz="1800" dirty="0" err="1">
                <a:sym typeface="Symbol"/>
              </a:rPr>
              <a:t>lower</a:t>
            </a:r>
            <a:r>
              <a:rPr lang="hu-HU" sz="1800" dirty="0">
                <a:sym typeface="Symbol"/>
              </a:rPr>
              <a:t> </a:t>
            </a:r>
            <a:r>
              <a:rPr lang="hu-HU" sz="1800" dirty="0" err="1">
                <a:sym typeface="Symbol"/>
              </a:rPr>
              <a:t>density</a:t>
            </a:r>
            <a:r>
              <a:rPr lang="hu-HU" sz="1800" dirty="0">
                <a:sym typeface="Symbol"/>
              </a:rPr>
              <a:t>)</a:t>
            </a:r>
          </a:p>
          <a:p>
            <a:r>
              <a:rPr lang="hu-HU" sz="1800" dirty="0">
                <a:sym typeface="Symbol"/>
              </a:rPr>
              <a:t>UDMA–Au2 – </a:t>
            </a:r>
            <a:r>
              <a:rPr lang="hu-HU" sz="1800" dirty="0" err="1">
                <a:sym typeface="Symbol"/>
              </a:rPr>
              <a:t>with</a:t>
            </a:r>
            <a:r>
              <a:rPr lang="hu-HU" sz="1800" dirty="0">
                <a:sym typeface="Symbol"/>
              </a:rPr>
              <a:t> </a:t>
            </a:r>
            <a:r>
              <a:rPr lang="hu-HU" sz="1800" dirty="0" err="1">
                <a:sym typeface="Symbol"/>
              </a:rPr>
              <a:t>gold</a:t>
            </a:r>
            <a:r>
              <a:rPr lang="hu-HU" sz="1800" dirty="0">
                <a:sym typeface="Symbol"/>
              </a:rPr>
              <a:t> (</a:t>
            </a:r>
            <a:r>
              <a:rPr lang="hu-HU" sz="1800" dirty="0" err="1">
                <a:sym typeface="Symbol"/>
              </a:rPr>
              <a:t>higher</a:t>
            </a:r>
            <a:r>
              <a:rPr lang="hu-HU" sz="1800" dirty="0">
                <a:sym typeface="Symbol"/>
              </a:rPr>
              <a:t> </a:t>
            </a:r>
            <a:r>
              <a:rPr lang="hu-HU" sz="1800" dirty="0" err="1">
                <a:sym typeface="Symbol"/>
              </a:rPr>
              <a:t>density</a:t>
            </a:r>
            <a:r>
              <a:rPr lang="hu-HU" sz="1800" dirty="0">
                <a:sym typeface="Symbol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8758" y="0"/>
            <a:ext cx="6388761" cy="994172"/>
          </a:xfrm>
        </p:spPr>
        <p:txBody>
          <a:bodyPr/>
          <a:lstStyle/>
          <a:p>
            <a:pPr algn="ctr"/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setup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3616" y="1251511"/>
            <a:ext cx="3875454" cy="33021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 err="1"/>
              <a:t>Vacuum</a:t>
            </a:r>
            <a:r>
              <a:rPr lang="hu-HU" dirty="0"/>
              <a:t> </a:t>
            </a:r>
            <a:r>
              <a:rPr lang="hu-HU" dirty="0" err="1"/>
              <a:t>chamber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/>
              <a:t>Pressure</a:t>
            </a:r>
            <a:r>
              <a:rPr lang="hu-HU" dirty="0"/>
              <a:t>: ~ 10</a:t>
            </a:r>
            <a:r>
              <a:rPr lang="hu-HU" baseline="30000" dirty="0"/>
              <a:t>-6 </a:t>
            </a:r>
            <a:r>
              <a:rPr lang="hu-HU" dirty="0"/>
              <a:t>Pa</a:t>
            </a:r>
          </a:p>
          <a:p>
            <a:pPr marL="0" indent="0">
              <a:buNone/>
            </a:pPr>
            <a:r>
              <a:rPr lang="hu-HU" dirty="0" err="1"/>
              <a:t>Illumination</a:t>
            </a:r>
            <a:r>
              <a:rPr lang="hu-HU" dirty="0"/>
              <a:t> </a:t>
            </a:r>
            <a:r>
              <a:rPr lang="hu-HU" dirty="0" err="1"/>
              <a:t>direction</a:t>
            </a:r>
            <a:r>
              <a:rPr lang="hu-HU" dirty="0"/>
              <a:t>: 45</a:t>
            </a:r>
            <a:r>
              <a:rPr lang="hu-HU" dirty="0">
                <a:sym typeface="Symbol"/>
              </a:rPr>
              <a:t></a:t>
            </a:r>
          </a:p>
          <a:p>
            <a:pPr marL="0" indent="0">
              <a:buNone/>
            </a:pPr>
            <a:r>
              <a:rPr lang="hu-HU" b="1" dirty="0" err="1">
                <a:sym typeface="Symbol"/>
              </a:rPr>
              <a:t>Single</a:t>
            </a:r>
            <a:r>
              <a:rPr lang="hu-HU" b="1" dirty="0">
                <a:sym typeface="Symbol"/>
              </a:rPr>
              <a:t> </a:t>
            </a:r>
            <a:r>
              <a:rPr lang="hu-HU" b="1" dirty="0" err="1">
                <a:sym typeface="Symbol"/>
              </a:rPr>
              <a:t>laser</a:t>
            </a:r>
            <a:r>
              <a:rPr lang="hu-HU" b="1" dirty="0">
                <a:sym typeface="Symbol"/>
              </a:rPr>
              <a:t> </a:t>
            </a:r>
            <a:r>
              <a:rPr lang="hu-HU" b="1" dirty="0" err="1">
                <a:sym typeface="Symbol"/>
              </a:rPr>
              <a:t>shots</a:t>
            </a:r>
            <a:r>
              <a:rPr lang="hu-HU" dirty="0">
                <a:sym typeface="Symbol"/>
              </a:rPr>
              <a:t> </a:t>
            </a:r>
            <a:r>
              <a:rPr lang="hu-HU" dirty="0" err="1">
                <a:sym typeface="Symbol"/>
              </a:rPr>
              <a:t>with</a:t>
            </a:r>
            <a:r>
              <a:rPr lang="hu-HU" dirty="0">
                <a:sym typeface="Symbol"/>
              </a:rPr>
              <a:t> Ti:</a:t>
            </a:r>
            <a:r>
              <a:rPr lang="hu-HU" dirty="0" err="1">
                <a:sym typeface="Symbol"/>
              </a:rPr>
              <a:t>Sa</a:t>
            </a:r>
            <a:r>
              <a:rPr lang="hu-HU" dirty="0">
                <a:sym typeface="Symbol"/>
              </a:rPr>
              <a:t> </a:t>
            </a:r>
            <a:r>
              <a:rPr lang="hu-HU" dirty="0" err="1">
                <a:sym typeface="Symbol"/>
              </a:rPr>
              <a:t>laser</a:t>
            </a:r>
            <a:endParaRPr lang="hu-HU" dirty="0">
              <a:sym typeface="Symbol"/>
            </a:endParaRPr>
          </a:p>
          <a:p>
            <a:pPr marL="342900" lvl="1" indent="0">
              <a:buNone/>
            </a:pPr>
            <a:r>
              <a:rPr lang="hu-HU" dirty="0" err="1">
                <a:sym typeface="Symbol"/>
              </a:rPr>
              <a:t>Wavelength</a:t>
            </a:r>
            <a:r>
              <a:rPr lang="hu-HU" dirty="0">
                <a:sym typeface="Symbol"/>
              </a:rPr>
              <a:t>: 795 nm</a:t>
            </a:r>
          </a:p>
          <a:p>
            <a:pPr marL="342900" lvl="1" indent="0">
              <a:buNone/>
            </a:pPr>
            <a:r>
              <a:rPr lang="hu-HU" b="1" dirty="0" err="1">
                <a:sym typeface="Symbol"/>
              </a:rPr>
              <a:t>Pulse</a:t>
            </a:r>
            <a:r>
              <a:rPr lang="hu-HU" b="1" dirty="0">
                <a:sym typeface="Symbol"/>
              </a:rPr>
              <a:t> </a:t>
            </a:r>
            <a:r>
              <a:rPr lang="hu-HU" b="1" dirty="0" err="1">
                <a:sym typeface="Symbol"/>
              </a:rPr>
              <a:t>length</a:t>
            </a:r>
            <a:r>
              <a:rPr lang="hu-HU" b="1" dirty="0">
                <a:sym typeface="Symbol"/>
              </a:rPr>
              <a:t>: 42 </a:t>
            </a:r>
            <a:r>
              <a:rPr lang="hu-HU" b="1" dirty="0" err="1">
                <a:sym typeface="Symbol"/>
              </a:rPr>
              <a:t>fs</a:t>
            </a:r>
            <a:endParaRPr lang="hu-HU" b="1" dirty="0">
              <a:sym typeface="Symbol"/>
            </a:endParaRPr>
          </a:p>
          <a:p>
            <a:pPr marL="342900" lvl="1" indent="0">
              <a:buNone/>
            </a:pPr>
            <a:r>
              <a:rPr lang="hu-HU" dirty="0" err="1">
                <a:sym typeface="Symbol"/>
              </a:rPr>
              <a:t>Intensity</a:t>
            </a:r>
            <a:r>
              <a:rPr lang="hu-HU" dirty="0">
                <a:sym typeface="Symbol"/>
              </a:rPr>
              <a:t>: 10</a:t>
            </a:r>
            <a:r>
              <a:rPr lang="hu-HU" baseline="30000" dirty="0">
                <a:sym typeface="Symbol"/>
              </a:rPr>
              <a:t>16</a:t>
            </a:r>
            <a:r>
              <a:rPr lang="hu-HU" dirty="0">
                <a:sym typeface="Symbol"/>
              </a:rPr>
              <a:t>-10</a:t>
            </a:r>
            <a:r>
              <a:rPr lang="hu-HU" baseline="30000" dirty="0">
                <a:sym typeface="Symbol"/>
              </a:rPr>
              <a:t>17</a:t>
            </a:r>
            <a:r>
              <a:rPr lang="hu-HU" dirty="0">
                <a:sym typeface="Symbol"/>
              </a:rPr>
              <a:t> W/cm</a:t>
            </a:r>
            <a:r>
              <a:rPr lang="hu-HU" baseline="30000" dirty="0">
                <a:sym typeface="Symbol"/>
              </a:rPr>
              <a:t>2</a:t>
            </a:r>
          </a:p>
          <a:p>
            <a:pPr marL="342900" lvl="1" indent="0">
              <a:buNone/>
            </a:pPr>
            <a:r>
              <a:rPr lang="hu-HU" dirty="0" err="1">
                <a:sym typeface="Symbol"/>
              </a:rPr>
              <a:t>Pulse</a:t>
            </a:r>
            <a:r>
              <a:rPr lang="hu-HU" dirty="0">
                <a:sym typeface="Symbol"/>
              </a:rPr>
              <a:t> </a:t>
            </a:r>
            <a:r>
              <a:rPr lang="hu-HU" dirty="0" err="1">
                <a:sym typeface="Symbol"/>
              </a:rPr>
              <a:t>energy</a:t>
            </a:r>
            <a:r>
              <a:rPr lang="hu-HU" dirty="0">
                <a:sym typeface="Symbol"/>
              </a:rPr>
              <a:t>: </a:t>
            </a:r>
          </a:p>
          <a:p>
            <a:pPr marL="628650" lvl="1" indent="-285750"/>
            <a:r>
              <a:rPr lang="hu-HU" dirty="0" err="1">
                <a:sym typeface="Symbol"/>
              </a:rPr>
              <a:t>Pulse</a:t>
            </a:r>
            <a:r>
              <a:rPr lang="hu-HU" dirty="0">
                <a:sym typeface="Symbol"/>
              </a:rPr>
              <a:t> </a:t>
            </a:r>
            <a:r>
              <a:rPr lang="hu-HU" dirty="0" err="1">
                <a:sym typeface="Symbol"/>
              </a:rPr>
              <a:t>energy</a:t>
            </a:r>
            <a:r>
              <a:rPr lang="hu-HU" dirty="0">
                <a:sym typeface="Symbol"/>
              </a:rPr>
              <a:t> </a:t>
            </a:r>
            <a:r>
              <a:rPr lang="hu-HU" dirty="0" err="1">
                <a:sym typeface="Symbol"/>
              </a:rPr>
              <a:t>dependence</a:t>
            </a:r>
            <a:r>
              <a:rPr lang="hu-HU" dirty="0">
                <a:sym typeface="Symbol"/>
              </a:rPr>
              <a:t> </a:t>
            </a:r>
            <a:r>
              <a:rPr lang="hu-HU" dirty="0" err="1">
                <a:sym typeface="Symbol"/>
              </a:rPr>
              <a:t>experiment</a:t>
            </a:r>
            <a:r>
              <a:rPr lang="hu-HU" dirty="0">
                <a:sym typeface="Symbol"/>
              </a:rPr>
              <a:t>: </a:t>
            </a:r>
            <a:br>
              <a:rPr lang="hu-HU" dirty="0">
                <a:sym typeface="Symbol"/>
              </a:rPr>
            </a:br>
            <a:r>
              <a:rPr lang="hu-HU" dirty="0"/>
              <a:t>1 </a:t>
            </a:r>
            <a:r>
              <a:rPr lang="hu-HU" dirty="0" err="1"/>
              <a:t>mJ</a:t>
            </a:r>
            <a:r>
              <a:rPr lang="hu-HU" dirty="0"/>
              <a:t>, 5 </a:t>
            </a:r>
            <a:r>
              <a:rPr lang="hu-HU" dirty="0" err="1"/>
              <a:t>mJ</a:t>
            </a:r>
            <a:r>
              <a:rPr lang="hu-HU" dirty="0"/>
              <a:t>, 10 </a:t>
            </a:r>
            <a:r>
              <a:rPr lang="hu-HU" dirty="0" err="1"/>
              <a:t>mJ</a:t>
            </a:r>
            <a:r>
              <a:rPr lang="hu-HU" dirty="0"/>
              <a:t>, 15 </a:t>
            </a:r>
            <a:r>
              <a:rPr lang="hu-HU" dirty="0" err="1"/>
              <a:t>mJ</a:t>
            </a:r>
            <a:r>
              <a:rPr lang="hu-HU" dirty="0"/>
              <a:t>, 20 </a:t>
            </a:r>
            <a:r>
              <a:rPr lang="hu-HU" dirty="0" err="1"/>
              <a:t>mJ</a:t>
            </a:r>
            <a:r>
              <a:rPr lang="hu-HU" dirty="0"/>
              <a:t>, 25 </a:t>
            </a:r>
            <a:r>
              <a:rPr lang="hu-HU" dirty="0" err="1"/>
              <a:t>mJ</a:t>
            </a:r>
            <a:r>
              <a:rPr lang="hu-HU" dirty="0"/>
              <a:t> </a:t>
            </a:r>
            <a:endParaRPr lang="hu-HU" dirty="0">
              <a:sym typeface="Symbol"/>
            </a:endParaRPr>
          </a:p>
          <a:p>
            <a:pPr marL="628650" lvl="1" indent="-285750"/>
            <a:r>
              <a:rPr lang="hu-HU" dirty="0" err="1">
                <a:sym typeface="Symbol"/>
              </a:rPr>
              <a:t>Laser</a:t>
            </a:r>
            <a:r>
              <a:rPr lang="hu-HU" dirty="0">
                <a:sym typeface="Symbol"/>
              </a:rPr>
              <a:t> </a:t>
            </a:r>
            <a:r>
              <a:rPr lang="hu-HU" dirty="0" err="1">
                <a:sym typeface="Symbol"/>
              </a:rPr>
              <a:t>intensity</a:t>
            </a:r>
            <a:r>
              <a:rPr lang="hu-HU" dirty="0">
                <a:sym typeface="Symbol"/>
              </a:rPr>
              <a:t> </a:t>
            </a:r>
            <a:r>
              <a:rPr lang="hu-HU" dirty="0" err="1">
                <a:sym typeface="Symbol"/>
              </a:rPr>
              <a:t>dependence</a:t>
            </a:r>
            <a:r>
              <a:rPr lang="hu-HU" dirty="0">
                <a:sym typeface="Symbol"/>
              </a:rPr>
              <a:t> </a:t>
            </a:r>
            <a:r>
              <a:rPr lang="hu-HU" dirty="0" err="1">
                <a:sym typeface="Symbol"/>
              </a:rPr>
              <a:t>experiment</a:t>
            </a:r>
            <a:r>
              <a:rPr lang="hu-HU" dirty="0">
                <a:sym typeface="Symbol"/>
              </a:rPr>
              <a:t>: 10 </a:t>
            </a:r>
            <a:r>
              <a:rPr lang="hu-HU" dirty="0" err="1">
                <a:sym typeface="Symbol"/>
              </a:rPr>
              <a:t>mJ</a:t>
            </a:r>
            <a:r>
              <a:rPr lang="hu-HU" dirty="0">
                <a:sym typeface="Symbol"/>
              </a:rPr>
              <a:t>, 25-27.7 </a:t>
            </a:r>
            <a:r>
              <a:rPr lang="hu-HU" dirty="0" err="1">
                <a:sym typeface="Symbol"/>
              </a:rPr>
              <a:t>mJ</a:t>
            </a:r>
            <a:endParaRPr lang="hu-HU" dirty="0">
              <a:sym typeface="Symbol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853385" y="4767263"/>
            <a:ext cx="3086100" cy="273844"/>
          </a:xfrm>
        </p:spPr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4</a:t>
            </a:fld>
            <a:endParaRPr lang="en-US"/>
          </a:p>
        </p:txBody>
      </p:sp>
      <p:pic>
        <p:nvPicPr>
          <p:cNvPr id="8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12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3010E0-F4FC-76B0-8213-80CA77E4864E}"/>
              </a:ext>
            </a:extLst>
          </p:cNvPr>
          <p:cNvSpPr txBox="1"/>
          <p:nvPr/>
        </p:nvSpPr>
        <p:spPr>
          <a:xfrm>
            <a:off x="4437564" y="3821528"/>
            <a:ext cx="456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/>
              <a:t>Coherent</a:t>
            </a:r>
            <a:r>
              <a:rPr lang="hu-HU" i="1" dirty="0"/>
              <a:t> Hidra </a:t>
            </a:r>
            <a:r>
              <a:rPr lang="hu-HU" i="1" dirty="0" err="1"/>
              <a:t>laser</a:t>
            </a:r>
            <a:r>
              <a:rPr lang="hu-HU" i="1" dirty="0"/>
              <a:t> </a:t>
            </a:r>
            <a:r>
              <a:rPr lang="hu-HU" i="1" dirty="0" err="1"/>
              <a:t>system</a:t>
            </a:r>
            <a:r>
              <a:rPr lang="hu-HU" i="1" dirty="0"/>
              <a:t> in </a:t>
            </a:r>
            <a:r>
              <a:rPr lang="hu-HU" i="1" dirty="0" err="1"/>
              <a:t>the</a:t>
            </a:r>
            <a:r>
              <a:rPr lang="hu-HU" i="1" dirty="0"/>
              <a:t> Wigner RCP</a:t>
            </a:r>
            <a:endParaRPr lang="en-GB" i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682D55-F80C-5514-4ED1-3E90FB7938B1}"/>
              </a:ext>
            </a:extLst>
          </p:cNvPr>
          <p:cNvGrpSpPr/>
          <p:nvPr/>
        </p:nvGrpSpPr>
        <p:grpSpPr>
          <a:xfrm>
            <a:off x="4446519" y="1253191"/>
            <a:ext cx="4550134" cy="2568337"/>
            <a:chOff x="4446519" y="1449586"/>
            <a:chExt cx="4550134" cy="2568337"/>
          </a:xfrm>
        </p:grpSpPr>
        <p:pic>
          <p:nvPicPr>
            <p:cNvPr id="2050" name="Picture 2" descr="C:\Users\MTA 25a\Desktop\Munka\Projektek\2020\NAPLIFE\Konferencia\Kolymbari 2022.szeptember\OurLaserSetup-2048x115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519" y="1449586"/>
              <a:ext cx="4550134" cy="2568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E521BC6-050F-066C-02B5-E3687674D7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55080" y="2839720"/>
              <a:ext cx="218440" cy="1879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941731-BD69-95D9-32F5-882FA94D7B51}"/>
                </a:ext>
              </a:extLst>
            </p:cNvPr>
            <p:cNvSpPr txBox="1"/>
            <p:nvPr/>
          </p:nvSpPr>
          <p:spPr>
            <a:xfrm>
              <a:off x="6531192" y="1587867"/>
              <a:ext cx="11031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err="1">
                  <a:solidFill>
                    <a:srgbClr val="FF0000"/>
                  </a:solidFill>
                </a:rPr>
                <a:t>Illumination</a:t>
              </a:r>
              <a:r>
                <a:rPr lang="hu-HU" sz="1400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hu-HU" sz="1400" dirty="0" err="1">
                  <a:solidFill>
                    <a:srgbClr val="FF0000"/>
                  </a:solidFill>
                </a:rPr>
                <a:t>direction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7D4C627-BFA5-26EF-0134-B8CBA42058F4}"/>
                </a:ext>
              </a:extLst>
            </p:cNvPr>
            <p:cNvCxnSpPr/>
            <p:nvPr/>
          </p:nvCxnSpPr>
          <p:spPr>
            <a:xfrm flipH="1">
              <a:off x="6457950" y="2052563"/>
              <a:ext cx="440690" cy="787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96F37E-2255-B463-FAC2-A27B92E46FB7}"/>
              </a:ext>
            </a:extLst>
          </p:cNvPr>
          <p:cNvCxnSpPr>
            <a:cxnSpLocks/>
          </p:cNvCxnSpPr>
          <p:nvPr/>
        </p:nvCxnSpPr>
        <p:spPr>
          <a:xfrm flipV="1">
            <a:off x="7176089" y="1745655"/>
            <a:ext cx="1761097" cy="47752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FB4B23E-98A0-19CC-E61F-BB200643C2F3}"/>
              </a:ext>
            </a:extLst>
          </p:cNvPr>
          <p:cNvSpPr txBox="1"/>
          <p:nvPr/>
        </p:nvSpPr>
        <p:spPr>
          <a:xfrm>
            <a:off x="7609189" y="164531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chemeClr val="accent2"/>
                </a:solidFill>
                <a:sym typeface="Symbol" panose="05050102010706020507" pitchFamily="18" charset="2"/>
              </a:rPr>
              <a:t></a:t>
            </a:r>
            <a:r>
              <a:rPr lang="hu-HU" sz="1600" dirty="0">
                <a:solidFill>
                  <a:schemeClr val="accent2"/>
                </a:solidFill>
              </a:rPr>
              <a:t>1.5 m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8445-FF2D-8B50-E49B-349F55C5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Target</a:t>
            </a:r>
            <a:r>
              <a:rPr lang="hu-HU" dirty="0"/>
              <a:t> </a:t>
            </a:r>
            <a:r>
              <a:rPr lang="hu-HU" dirty="0" err="1"/>
              <a:t>position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7C7F4-3449-9F4D-C0D0-6B76BC6D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Élőláb helye 3">
            <a:extLst>
              <a:ext uri="{FF2B5EF4-FFF2-40B4-BE49-F238E27FC236}">
                <a16:creationId xmlns:a16="http://schemas.microsoft.com/office/drawing/2014/main" id="{387E2A8E-CCDB-C72C-FFED-C7143FE8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3385" y="4767263"/>
            <a:ext cx="3086100" cy="273844"/>
          </a:xfrm>
        </p:spPr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pic>
        <p:nvPicPr>
          <p:cNvPr id="7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87C4B742-4992-745B-9C40-F6AE88D96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8" name="Picture 2" descr="C:\Users\MTA 25a\Desktop\Munka\Projektek\2020\NAPLIFE\Naplife_embléma_bordó.jpg">
            <a:extLst>
              <a:ext uri="{FF2B5EF4-FFF2-40B4-BE49-F238E27FC236}">
                <a16:creationId xmlns:a16="http://schemas.microsoft.com/office/drawing/2014/main" id="{6A7966B9-3E69-FF21-C5FA-9706B790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5C835EF-0CA4-109C-5B70-48635C57445E}"/>
              </a:ext>
            </a:extLst>
          </p:cNvPr>
          <p:cNvGrpSpPr/>
          <p:nvPr/>
        </p:nvGrpSpPr>
        <p:grpSpPr>
          <a:xfrm>
            <a:off x="1335819" y="1554178"/>
            <a:ext cx="2694600" cy="2432216"/>
            <a:chOff x="1335819" y="1554178"/>
            <a:chExt cx="2694600" cy="243221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455BDAF-D740-D596-3627-F160D84D5F2A}"/>
                </a:ext>
              </a:extLst>
            </p:cNvPr>
            <p:cNvCxnSpPr>
              <a:cxnSpLocks/>
            </p:cNvCxnSpPr>
            <p:nvPr/>
          </p:nvCxnSpPr>
          <p:spPr>
            <a:xfrm>
              <a:off x="1961885" y="2021143"/>
              <a:ext cx="1052248" cy="94373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47BE59-5EF2-F0B6-9498-94A6D61B44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9542" y="2497908"/>
              <a:ext cx="0" cy="123920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B25A9E-D7FF-7499-AEB8-E0C2614EA5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5819" y="2493008"/>
              <a:ext cx="1143723" cy="49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37740F-3B22-BDAD-4839-201AA478B0A4}"/>
                </a:ext>
              </a:extLst>
            </p:cNvPr>
            <p:cNvSpPr txBox="1"/>
            <p:nvPr/>
          </p:nvSpPr>
          <p:spPr>
            <a:xfrm>
              <a:off x="2488009" y="1554178"/>
              <a:ext cx="154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Sample</a:t>
              </a:r>
              <a:r>
                <a:rPr lang="hu-HU" dirty="0"/>
                <a:t> </a:t>
              </a:r>
              <a:r>
                <a:rPr lang="hu-HU" dirty="0" err="1"/>
                <a:t>holder</a:t>
              </a:r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59A77F-6A95-107F-D462-E5331B4163B3}"/>
                </a:ext>
              </a:extLst>
            </p:cNvPr>
            <p:cNvSpPr/>
            <p:nvPr/>
          </p:nvSpPr>
          <p:spPr>
            <a:xfrm rot="2521694">
              <a:off x="1625546" y="2102645"/>
              <a:ext cx="1985885" cy="4017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BD48F4-3F78-A98E-B24E-1674394EE100}"/>
                </a:ext>
              </a:extLst>
            </p:cNvPr>
            <p:cNvSpPr txBox="1"/>
            <p:nvPr/>
          </p:nvSpPr>
          <p:spPr>
            <a:xfrm>
              <a:off x="2465200" y="3340063"/>
              <a:ext cx="1097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err="1"/>
                <a:t>Incoming</a:t>
              </a:r>
              <a:endParaRPr lang="hu-HU" dirty="0"/>
            </a:p>
            <a:p>
              <a:pPr algn="ctr"/>
              <a:r>
                <a:rPr lang="hu-HU" dirty="0" err="1"/>
                <a:t>laser</a:t>
              </a:r>
              <a:r>
                <a:rPr lang="hu-HU" dirty="0"/>
                <a:t> </a:t>
              </a:r>
              <a:r>
                <a:rPr lang="hu-HU" dirty="0" err="1"/>
                <a:t>light</a:t>
              </a:r>
              <a:endParaRPr lang="en-GB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C3B62D7-6A5C-E01A-8F6A-B3D6DF073C25}"/>
              </a:ext>
            </a:extLst>
          </p:cNvPr>
          <p:cNvSpPr txBox="1"/>
          <p:nvPr/>
        </p:nvSpPr>
        <p:spPr>
          <a:xfrm>
            <a:off x="721686" y="1848219"/>
            <a:ext cx="1097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/>
              <a:t>Reflected</a:t>
            </a:r>
            <a:endParaRPr lang="hu-HU" dirty="0"/>
          </a:p>
          <a:p>
            <a:pPr algn="ctr"/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light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85AD9-8014-DD08-A03F-19364917E918}"/>
              </a:ext>
            </a:extLst>
          </p:cNvPr>
          <p:cNvSpPr txBox="1"/>
          <p:nvPr/>
        </p:nvSpPr>
        <p:spPr>
          <a:xfrm>
            <a:off x="2567031" y="298966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45</a:t>
            </a:r>
            <a:r>
              <a:rPr lang="hu-HU" dirty="0">
                <a:sym typeface="Symbol" panose="05050102010706020507" pitchFamily="18" charset="2"/>
              </a:rPr>
              <a:t>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F173C-AFEE-C114-8327-4134792376B9}"/>
              </a:ext>
            </a:extLst>
          </p:cNvPr>
          <p:cNvGrpSpPr/>
          <p:nvPr/>
        </p:nvGrpSpPr>
        <p:grpSpPr>
          <a:xfrm>
            <a:off x="4792257" y="1218929"/>
            <a:ext cx="4456206" cy="3327672"/>
            <a:chOff x="4792257" y="1218929"/>
            <a:chExt cx="4456206" cy="33276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60044F-6302-5274-BDC4-D56A172A9693}"/>
                </a:ext>
              </a:extLst>
            </p:cNvPr>
            <p:cNvGrpSpPr/>
            <p:nvPr/>
          </p:nvGrpSpPr>
          <p:grpSpPr>
            <a:xfrm>
              <a:off x="4792257" y="1218929"/>
              <a:ext cx="4456206" cy="3327672"/>
              <a:chOff x="4792257" y="1218929"/>
              <a:chExt cx="4456206" cy="332767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900D50C-AF17-3858-2140-CA99AEBE2001}"/>
                  </a:ext>
                </a:extLst>
              </p:cNvPr>
              <p:cNvGrpSpPr/>
              <p:nvPr/>
            </p:nvGrpSpPr>
            <p:grpSpPr>
              <a:xfrm>
                <a:off x="4792257" y="1218929"/>
                <a:ext cx="4456206" cy="3051541"/>
                <a:chOff x="3513786" y="1257741"/>
                <a:chExt cx="4456206" cy="3051541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5E5B54D0-6804-5F3B-D1D3-AA5E2BE35F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8562" t="3009" r="3165"/>
                <a:stretch/>
              </p:blipFill>
              <p:spPr>
                <a:xfrm rot="8126779">
                  <a:off x="3709900" y="1564325"/>
                  <a:ext cx="2653192" cy="2558967"/>
                </a:xfrm>
                <a:prstGeom prst="rect">
                  <a:avLst/>
                </a:prstGeom>
              </p:spPr>
            </p:pic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1B76D1A1-7062-121C-12E4-FB5109B6B1EB}"/>
                    </a:ext>
                  </a:extLst>
                </p:cNvPr>
                <p:cNvCxnSpPr/>
                <p:nvPr/>
              </p:nvCxnSpPr>
              <p:spPr>
                <a:xfrm>
                  <a:off x="5000306" y="2433514"/>
                  <a:ext cx="0" cy="820586"/>
                </a:xfrm>
                <a:prstGeom prst="straightConnector1">
                  <a:avLst/>
                </a:prstGeom>
                <a:ln w="1905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1B6282D-471E-91CF-E64A-BD5959CE523F}"/>
                    </a:ext>
                  </a:extLst>
                </p:cNvPr>
                <p:cNvSpPr txBox="1"/>
                <p:nvPr/>
              </p:nvSpPr>
              <p:spPr>
                <a:xfrm>
                  <a:off x="3513786" y="2659141"/>
                  <a:ext cx="13644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dirty="0"/>
                    <a:t>2w</a:t>
                  </a:r>
                  <a:r>
                    <a:rPr lang="hu-HU" baseline="-25000" dirty="0"/>
                    <a:t>0</a:t>
                  </a:r>
                  <a:r>
                    <a:rPr lang="hu-HU" dirty="0"/>
                    <a:t> = 20 µm</a:t>
                  </a:r>
                  <a:endParaRPr lang="en-GB" dirty="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F977287-00BF-D004-5739-2FC8AA653594}"/>
                    </a:ext>
                  </a:extLst>
                </p:cNvPr>
                <p:cNvSpPr/>
                <p:nvPr/>
              </p:nvSpPr>
              <p:spPr>
                <a:xfrm>
                  <a:off x="5441742" y="1257741"/>
                  <a:ext cx="2528250" cy="305154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2400" dirty="0" err="1"/>
                    <a:t>Target</a:t>
                  </a:r>
                  <a:endParaRPr lang="en-GB" sz="2400" dirty="0"/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1BBD07D-E3AD-33F5-69C5-B503B39186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2071" y="4546601"/>
                <a:ext cx="1403291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DD9CFE-0EDF-DA71-0333-AE7C63C6114C}"/>
                </a:ext>
              </a:extLst>
            </p:cNvPr>
            <p:cNvSpPr txBox="1"/>
            <p:nvPr/>
          </p:nvSpPr>
          <p:spPr>
            <a:xfrm>
              <a:off x="5615636" y="4177269"/>
              <a:ext cx="1702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Steps</a:t>
              </a:r>
              <a:r>
                <a:rPr lang="hu-HU" dirty="0"/>
                <a:t> of 0.2 mm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85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4985" y="27353"/>
            <a:ext cx="6372595" cy="994172"/>
          </a:xfrm>
        </p:spPr>
        <p:txBody>
          <a:bodyPr/>
          <a:lstStyle/>
          <a:p>
            <a:pPr algn="ctr"/>
            <a:r>
              <a:rPr lang="hu-HU" dirty="0" err="1"/>
              <a:t>Observations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7917" y="932034"/>
            <a:ext cx="1749651" cy="347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dirty="0" err="1"/>
              <a:t>Target</a:t>
            </a:r>
            <a:r>
              <a:rPr lang="hu-HU" sz="1800" dirty="0"/>
              <a:t> </a:t>
            </a:r>
            <a:r>
              <a:rPr lang="hu-HU" sz="1800" dirty="0" err="1"/>
              <a:t>ablation</a:t>
            </a:r>
            <a:endParaRPr lang="hu-HU" sz="1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6</a:t>
            </a:fld>
            <a:endParaRPr lang="en-US"/>
          </a:p>
        </p:txBody>
      </p:sp>
      <p:pic>
        <p:nvPicPr>
          <p:cNvPr id="7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80" y="94569"/>
            <a:ext cx="1638090" cy="360379"/>
          </a:xfrm>
          <a:prstGeom prst="rect">
            <a:avLst/>
          </a:prstGeom>
        </p:spPr>
      </p:pic>
      <p:pic>
        <p:nvPicPr>
          <p:cNvPr id="8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TA 25a\Desktop\Munka\Projektek\2020\NAPLIFE\Konferencia\Kolymbari 2022.szeptember\front_2022-06-15-191030-006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r="35218" b="31257"/>
          <a:stretch/>
        </p:blipFill>
        <p:spPr bwMode="auto">
          <a:xfrm>
            <a:off x="628650" y="1515006"/>
            <a:ext cx="2259123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400833" y="910032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Plasma</a:t>
            </a:r>
            <a:r>
              <a:rPr lang="hu-HU" dirty="0"/>
              <a:t> </a:t>
            </a:r>
            <a:r>
              <a:rPr lang="hu-HU" dirty="0" err="1"/>
              <a:t>plume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766473" y="910032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Crater</a:t>
            </a:r>
            <a:r>
              <a:rPr lang="hu-HU" dirty="0"/>
              <a:t> </a:t>
            </a:r>
            <a:r>
              <a:rPr lang="hu-HU" dirty="0" err="1"/>
              <a:t>formation</a:t>
            </a:r>
            <a:endParaRPr lang="hu-HU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3401232" y="1515006"/>
            <a:ext cx="2869419" cy="2376000"/>
            <a:chOff x="3460360" y="1299671"/>
            <a:chExt cx="2869419" cy="2376000"/>
          </a:xfrm>
        </p:grpSpPr>
        <p:grpSp>
          <p:nvGrpSpPr>
            <p:cNvPr id="15" name="Csoportba foglalás 14"/>
            <p:cNvGrpSpPr/>
            <p:nvPr/>
          </p:nvGrpSpPr>
          <p:grpSpPr>
            <a:xfrm>
              <a:off x="3460360" y="1299671"/>
              <a:ext cx="2627421" cy="2376000"/>
              <a:chOff x="3460360" y="1018901"/>
              <a:chExt cx="2627421" cy="2376000"/>
            </a:xfrm>
          </p:grpSpPr>
          <p:pic>
            <p:nvPicPr>
              <p:cNvPr id="9" name="Picture 3" descr="C:\Users\MTA 25a\Desktop\Munka\Projektek\2020\NAPLIFE\Konferencia\Kolymbari 2022.szeptember\side_2022-06-22-155919-0002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75" r="15696"/>
              <a:stretch/>
            </p:blipFill>
            <p:spPr bwMode="auto">
              <a:xfrm>
                <a:off x="3460360" y="1018901"/>
                <a:ext cx="1499600" cy="23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Szövegdoboz 10"/>
              <p:cNvSpPr txBox="1"/>
              <p:nvPr/>
            </p:nvSpPr>
            <p:spPr>
              <a:xfrm>
                <a:off x="5310004" y="2206901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err="1"/>
                  <a:t>Plume</a:t>
                </a:r>
                <a:endParaRPr lang="hu-HU" dirty="0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EC48A6-84FE-1614-E528-1C9585784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5633" y="1299671"/>
              <a:ext cx="1364146" cy="1210242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32F85D-662A-A3DF-4963-1328DA11CD83}"/>
                </a:ext>
              </a:extLst>
            </p:cNvPr>
            <p:cNvSpPr/>
            <p:nvPr/>
          </p:nvSpPr>
          <p:spPr>
            <a:xfrm>
              <a:off x="4089828" y="2196582"/>
              <a:ext cx="308552" cy="3133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DC9442-40CA-1F3D-D91D-954994523CB3}"/>
                </a:ext>
              </a:extLst>
            </p:cNvPr>
            <p:cNvCxnSpPr/>
            <p:nvPr/>
          </p:nvCxnSpPr>
          <p:spPr>
            <a:xfrm flipV="1">
              <a:off x="4089828" y="1299671"/>
              <a:ext cx="870132" cy="8969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7A559E2-6CE9-1D37-1AC3-171DDBED3AB1}"/>
                </a:ext>
              </a:extLst>
            </p:cNvPr>
            <p:cNvCxnSpPr/>
            <p:nvPr/>
          </p:nvCxnSpPr>
          <p:spPr>
            <a:xfrm>
              <a:off x="4376155" y="2509913"/>
              <a:ext cx="587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A close-up of a white object">
            <a:extLst>
              <a:ext uri="{FF2B5EF4-FFF2-40B4-BE49-F238E27FC236}">
                <a16:creationId xmlns:a16="http://schemas.microsoft.com/office/drawing/2014/main" id="{FA61B2DD-E019-530A-6A1A-2B8C81752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5022" y="1515006"/>
            <a:ext cx="2113727" cy="19974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B78A4C-D9DD-1ECC-385C-43B51895A917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6182323" y="3115795"/>
            <a:ext cx="584150" cy="3992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6109EF4-757C-F6A7-0C65-38F5B6BF042B}"/>
              </a:ext>
            </a:extLst>
          </p:cNvPr>
          <p:cNvSpPr txBox="1"/>
          <p:nvPr/>
        </p:nvSpPr>
        <p:spPr>
          <a:xfrm>
            <a:off x="5007065" y="3515050"/>
            <a:ext cx="235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Crater</a:t>
            </a:r>
            <a:r>
              <a:rPr lang="hu-HU" dirty="0"/>
              <a:t> out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focus</a:t>
            </a:r>
            <a:r>
              <a:rPr lang="hu-HU" dirty="0"/>
              <a:t> </a:t>
            </a:r>
          </a:p>
          <a:p>
            <a:r>
              <a:rPr lang="hu-HU" dirty="0"/>
              <a:t>(4.2 mm </a:t>
            </a:r>
            <a:r>
              <a:rPr lang="hu-HU" dirty="0" err="1"/>
              <a:t>distance</a:t>
            </a:r>
            <a:r>
              <a:rPr lang="hu-HU" dirty="0"/>
              <a:t>)</a:t>
            </a:r>
            <a:endParaRPr lang="en-GB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D6F2DE-D768-C857-CDAF-DD9AB0582578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8171271" y="2672337"/>
            <a:ext cx="221984" cy="13859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CE510F1-4442-77DA-8F37-6018D308F8F5}"/>
              </a:ext>
            </a:extLst>
          </p:cNvPr>
          <p:cNvSpPr txBox="1"/>
          <p:nvPr/>
        </p:nvSpPr>
        <p:spPr>
          <a:xfrm>
            <a:off x="7218029" y="4058321"/>
            <a:ext cx="19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Crater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focus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55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7836" y="0"/>
            <a:ext cx="6418578" cy="994172"/>
          </a:xfrm>
        </p:spPr>
        <p:txBody>
          <a:bodyPr/>
          <a:lstStyle/>
          <a:p>
            <a:pPr algn="ctr"/>
            <a:r>
              <a:rPr lang="hu-HU" dirty="0" err="1"/>
              <a:t>Measurements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869" y="838898"/>
            <a:ext cx="7328428" cy="793209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err="1"/>
              <a:t>Morphology</a:t>
            </a:r>
            <a:r>
              <a:rPr lang="hu-HU" b="1" dirty="0"/>
              <a:t> of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craters</a:t>
            </a:r>
            <a:r>
              <a:rPr lang="hu-HU" b="1" dirty="0"/>
              <a:t> – White </a:t>
            </a:r>
            <a:r>
              <a:rPr lang="hu-HU" b="1" dirty="0" err="1"/>
              <a:t>light</a:t>
            </a:r>
            <a:r>
              <a:rPr lang="hu-HU" b="1" dirty="0"/>
              <a:t> </a:t>
            </a:r>
            <a:r>
              <a:rPr lang="hu-HU" b="1" dirty="0" err="1"/>
              <a:t>interferometry</a:t>
            </a:r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 descr="C:\Users\MTA 25a\Desktop\Munka\Projektek\2020\NAPLIFE\Konferencia\Zygo_Krater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8754" y="1632904"/>
            <a:ext cx="2694431" cy="20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36" y="124386"/>
            <a:ext cx="1638090" cy="360379"/>
          </a:xfrm>
          <a:prstGeom prst="rect">
            <a:avLst/>
          </a:prstGeom>
        </p:spPr>
      </p:pic>
      <p:pic>
        <p:nvPicPr>
          <p:cNvPr id="23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487869" y="1357848"/>
            <a:ext cx="43046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Zygo</a:t>
            </a:r>
            <a:r>
              <a:rPr lang="hu-HU" sz="1600" dirty="0"/>
              <a:t> </a:t>
            </a:r>
            <a:r>
              <a:rPr lang="hu-HU" sz="1600" dirty="0" err="1"/>
              <a:t>NewView</a:t>
            </a:r>
            <a:r>
              <a:rPr lang="hu-HU" sz="1600" baseline="30000" dirty="0" err="1"/>
              <a:t>TM</a:t>
            </a:r>
            <a:r>
              <a:rPr lang="hu-HU" sz="1600" dirty="0"/>
              <a:t> 7100</a:t>
            </a:r>
          </a:p>
          <a:p>
            <a:r>
              <a:rPr lang="hu-HU" sz="1600" dirty="0" err="1"/>
              <a:t>Central</a:t>
            </a:r>
            <a:r>
              <a:rPr lang="hu-HU" sz="1600" dirty="0"/>
              <a:t> </a:t>
            </a:r>
            <a:r>
              <a:rPr lang="hu-HU" sz="1600" dirty="0" err="1"/>
              <a:t>wavelength</a:t>
            </a:r>
            <a:r>
              <a:rPr lang="hu-HU" sz="1600" dirty="0"/>
              <a:t>: 580 nm (</a:t>
            </a:r>
            <a:r>
              <a:rPr lang="hu-HU" sz="1400" dirty="0">
                <a:sym typeface="Symbol"/>
              </a:rPr>
              <a:t></a:t>
            </a:r>
            <a:r>
              <a:rPr lang="el-GR" sz="1400" dirty="0">
                <a:sym typeface="Symbol"/>
              </a:rPr>
              <a:t>λ</a:t>
            </a:r>
            <a:r>
              <a:rPr lang="hu-HU" sz="1400" dirty="0">
                <a:sym typeface="Symbol"/>
              </a:rPr>
              <a:t> = 140 nm</a:t>
            </a:r>
            <a:r>
              <a:rPr lang="hu-HU" sz="1600" dirty="0">
                <a:sym typeface="Symbol"/>
              </a:rPr>
              <a:t>)</a:t>
            </a:r>
            <a:endParaRPr lang="hu-HU" sz="1600" dirty="0"/>
          </a:p>
          <a:p>
            <a:r>
              <a:rPr lang="hu-HU" sz="1600" dirty="0" err="1"/>
              <a:t>Vertical</a:t>
            </a:r>
            <a:r>
              <a:rPr lang="hu-HU" sz="1600" dirty="0"/>
              <a:t> </a:t>
            </a:r>
            <a:r>
              <a:rPr lang="hu-HU" sz="1600" dirty="0" err="1"/>
              <a:t>resolution</a:t>
            </a:r>
            <a:r>
              <a:rPr lang="hu-HU" sz="1600" dirty="0"/>
              <a:t>: 0.1 nm</a:t>
            </a:r>
          </a:p>
          <a:p>
            <a:r>
              <a:rPr lang="hu-HU" sz="1600" dirty="0" err="1"/>
              <a:t>Optical</a:t>
            </a:r>
            <a:r>
              <a:rPr lang="hu-HU" sz="1600" dirty="0"/>
              <a:t> </a:t>
            </a:r>
            <a:r>
              <a:rPr lang="hu-HU" sz="1600" dirty="0" err="1"/>
              <a:t>resolution</a:t>
            </a:r>
            <a:r>
              <a:rPr lang="hu-HU" sz="1600" dirty="0"/>
              <a:t>: 0.52 </a:t>
            </a:r>
            <a:r>
              <a:rPr lang="hu-HU" sz="1600" dirty="0">
                <a:sym typeface="Symbol"/>
              </a:rPr>
              <a:t>m</a:t>
            </a:r>
          </a:p>
          <a:p>
            <a:r>
              <a:rPr lang="hu-HU" sz="1600" dirty="0" err="1"/>
              <a:t>Objective</a:t>
            </a:r>
            <a:r>
              <a:rPr lang="hu-HU" sz="1600" dirty="0"/>
              <a:t>: </a:t>
            </a:r>
            <a:r>
              <a:rPr lang="hu-HU" sz="1600" dirty="0" err="1"/>
              <a:t>Mirau</a:t>
            </a:r>
            <a:r>
              <a:rPr lang="hu-HU" sz="1600" dirty="0"/>
              <a:t> 50x</a:t>
            </a:r>
          </a:p>
          <a:p>
            <a:r>
              <a:rPr lang="hu-HU" sz="1600" dirty="0" err="1"/>
              <a:t>Scanning</a:t>
            </a:r>
            <a:r>
              <a:rPr lang="hu-HU" sz="1600" dirty="0"/>
              <a:t> </a:t>
            </a:r>
            <a:r>
              <a:rPr lang="hu-HU" sz="1600" dirty="0" err="1"/>
              <a:t>length</a:t>
            </a:r>
            <a:r>
              <a:rPr lang="hu-HU" sz="1600" dirty="0"/>
              <a:t>: 20-65 </a:t>
            </a:r>
            <a:r>
              <a:rPr lang="hu-HU" sz="1600" dirty="0">
                <a:sym typeface="Symbol"/>
              </a:rPr>
              <a:t>m</a:t>
            </a:r>
          </a:p>
          <a:p>
            <a:r>
              <a:rPr lang="hu-HU" sz="1600" dirty="0" err="1"/>
              <a:t>Minimal</a:t>
            </a:r>
            <a:r>
              <a:rPr lang="hu-HU" sz="1600" dirty="0"/>
              <a:t> </a:t>
            </a:r>
            <a:r>
              <a:rPr lang="hu-HU" sz="1600" dirty="0" err="1"/>
              <a:t>modulation</a:t>
            </a:r>
            <a:r>
              <a:rPr lang="hu-HU" sz="1600" dirty="0"/>
              <a:t>: 0.001%</a:t>
            </a:r>
          </a:p>
          <a:p>
            <a:r>
              <a:rPr lang="hu-HU" sz="1600" dirty="0" err="1"/>
              <a:t>Objective</a:t>
            </a:r>
            <a:r>
              <a:rPr lang="hu-HU" sz="1600" dirty="0"/>
              <a:t>’s </a:t>
            </a:r>
            <a:r>
              <a:rPr lang="hu-HU" sz="1600" dirty="0" err="1"/>
              <a:t>field</a:t>
            </a:r>
            <a:r>
              <a:rPr lang="hu-HU" sz="1600" dirty="0"/>
              <a:t> of </a:t>
            </a:r>
            <a:r>
              <a:rPr lang="hu-HU" sz="1600" dirty="0" err="1"/>
              <a:t>view</a:t>
            </a:r>
            <a:r>
              <a:rPr lang="hu-HU" sz="1600" dirty="0"/>
              <a:t>: </a:t>
            </a:r>
            <a:r>
              <a:rPr lang="en-GB" sz="1600" dirty="0"/>
              <a:t>0.19 mm x 0.14 mm</a:t>
            </a:r>
            <a:endParaRPr lang="hu-HU" sz="1600" dirty="0"/>
          </a:p>
          <a:p>
            <a:endParaRPr lang="hu-HU" sz="1600" dirty="0">
              <a:sym typeface="Symbol"/>
            </a:endParaRPr>
          </a:p>
          <a:p>
            <a:endParaRPr lang="hu-HU" sz="1600" dirty="0">
              <a:sym typeface="Symbol"/>
            </a:endParaRPr>
          </a:p>
          <a:p>
            <a:pPr algn="r"/>
            <a:r>
              <a:rPr lang="hu-HU" sz="1600" dirty="0" err="1">
                <a:sym typeface="Symbol"/>
              </a:rPr>
              <a:t>Stitching</a:t>
            </a:r>
            <a:r>
              <a:rPr lang="hu-HU" sz="1600" dirty="0">
                <a:sym typeface="Symbol"/>
              </a:rPr>
              <a:t> </a:t>
            </a:r>
            <a:r>
              <a:rPr lang="hu-HU" sz="1600" dirty="0" err="1">
                <a:sym typeface="Symbol"/>
              </a:rPr>
              <a:t>method</a:t>
            </a:r>
            <a:r>
              <a:rPr lang="hu-HU" sz="1600" dirty="0"/>
              <a:t> </a:t>
            </a:r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b="1" dirty="0"/>
          </a:p>
          <a:p>
            <a:endParaRPr lang="hu-HU" sz="1600" dirty="0"/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1308008" y="3511394"/>
            <a:ext cx="1630381" cy="1326462"/>
            <a:chOff x="0" y="0"/>
            <a:chExt cx="2012280" cy="1776729"/>
          </a:xfrm>
        </p:grpSpPr>
        <p:grpSp>
          <p:nvGrpSpPr>
            <p:cNvPr id="27" name="Csoportba foglalás 26"/>
            <p:cNvGrpSpPr/>
            <p:nvPr/>
          </p:nvGrpSpPr>
          <p:grpSpPr>
            <a:xfrm>
              <a:off x="0" y="0"/>
              <a:ext cx="2012280" cy="1776729"/>
              <a:chOff x="0" y="0"/>
              <a:chExt cx="2012280" cy="1776729"/>
            </a:xfrm>
          </p:grpSpPr>
          <p:grpSp>
            <p:nvGrpSpPr>
              <p:cNvPr id="29" name="Csoportba foglalás 28"/>
              <p:cNvGrpSpPr/>
              <p:nvPr/>
            </p:nvGrpSpPr>
            <p:grpSpPr>
              <a:xfrm>
                <a:off x="0" y="0"/>
                <a:ext cx="2012280" cy="1776729"/>
                <a:chOff x="0" y="0"/>
                <a:chExt cx="2729079" cy="2515971"/>
              </a:xfrm>
            </p:grpSpPr>
            <p:sp>
              <p:nvSpPr>
                <p:cNvPr id="38" name="Fazetta 37"/>
                <p:cNvSpPr/>
                <p:nvPr/>
              </p:nvSpPr>
              <p:spPr>
                <a:xfrm>
                  <a:off x="914400" y="617792"/>
                  <a:ext cx="906780" cy="628650"/>
                </a:xfrm>
                <a:prstGeom prst="bevel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/>
                </a:p>
              </p:txBody>
            </p:sp>
            <p:grpSp>
              <p:nvGrpSpPr>
                <p:cNvPr id="39" name="Csoportba foglalás 38"/>
                <p:cNvGrpSpPr/>
                <p:nvPr/>
              </p:nvGrpSpPr>
              <p:grpSpPr>
                <a:xfrm>
                  <a:off x="0" y="0"/>
                  <a:ext cx="2729079" cy="2515971"/>
                  <a:chOff x="0" y="0"/>
                  <a:chExt cx="2729079" cy="2515971"/>
                </a:xfrm>
              </p:grpSpPr>
              <p:sp>
                <p:nvSpPr>
                  <p:cNvPr id="40" name="Fazetta 39"/>
                  <p:cNvSpPr/>
                  <p:nvPr/>
                </p:nvSpPr>
                <p:spPr>
                  <a:xfrm>
                    <a:off x="0" y="0"/>
                    <a:ext cx="906780" cy="629107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41" name="Fazetta 40"/>
                  <p:cNvSpPr/>
                  <p:nvPr/>
                </p:nvSpPr>
                <p:spPr>
                  <a:xfrm>
                    <a:off x="907085" y="0"/>
                    <a:ext cx="906780" cy="628650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42" name="Fazetta 41"/>
                  <p:cNvSpPr/>
                  <p:nvPr/>
                </p:nvSpPr>
                <p:spPr>
                  <a:xfrm>
                    <a:off x="1822299" y="0"/>
                    <a:ext cx="906780" cy="628650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43" name="Fazetta 42"/>
                  <p:cNvSpPr/>
                  <p:nvPr/>
                </p:nvSpPr>
                <p:spPr>
                  <a:xfrm>
                    <a:off x="7315" y="617792"/>
                    <a:ext cx="906780" cy="628650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44" name="Fazetta 43"/>
                  <p:cNvSpPr/>
                  <p:nvPr/>
                </p:nvSpPr>
                <p:spPr>
                  <a:xfrm>
                    <a:off x="1821485" y="629107"/>
                    <a:ext cx="906780" cy="628650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45" name="Fazetta 44"/>
                  <p:cNvSpPr/>
                  <p:nvPr/>
                </p:nvSpPr>
                <p:spPr>
                  <a:xfrm>
                    <a:off x="0" y="1252899"/>
                    <a:ext cx="906780" cy="628650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46" name="Fazetta 45"/>
                  <p:cNvSpPr/>
                  <p:nvPr/>
                </p:nvSpPr>
                <p:spPr>
                  <a:xfrm>
                    <a:off x="914400" y="1252899"/>
                    <a:ext cx="906780" cy="628650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47" name="Fazetta 46"/>
                  <p:cNvSpPr/>
                  <p:nvPr/>
                </p:nvSpPr>
                <p:spPr>
                  <a:xfrm>
                    <a:off x="1821485" y="1258214"/>
                    <a:ext cx="906780" cy="628650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48" name="Fazetta 47"/>
                  <p:cNvSpPr/>
                  <p:nvPr/>
                </p:nvSpPr>
                <p:spPr>
                  <a:xfrm>
                    <a:off x="7315" y="1887321"/>
                    <a:ext cx="906780" cy="628650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49" name="Fazetta 48"/>
                  <p:cNvSpPr/>
                  <p:nvPr/>
                </p:nvSpPr>
                <p:spPr>
                  <a:xfrm>
                    <a:off x="914400" y="1887321"/>
                    <a:ext cx="906780" cy="628650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50" name="Fazetta 49"/>
                  <p:cNvSpPr/>
                  <p:nvPr/>
                </p:nvSpPr>
                <p:spPr>
                  <a:xfrm>
                    <a:off x="1814170" y="1887321"/>
                    <a:ext cx="906780" cy="628650"/>
                  </a:xfrm>
                  <a:prstGeom prst="bevel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hu-HU"/>
                  </a:p>
                </p:txBody>
              </p:sp>
            </p:grpSp>
          </p:grpSp>
          <p:grpSp>
            <p:nvGrpSpPr>
              <p:cNvPr id="30" name="Csoportba foglalás 29"/>
              <p:cNvGrpSpPr/>
              <p:nvPr/>
            </p:nvGrpSpPr>
            <p:grpSpPr>
              <a:xfrm>
                <a:off x="380391" y="212140"/>
                <a:ext cx="1323544" cy="1338682"/>
                <a:chOff x="0" y="0"/>
                <a:chExt cx="1323544" cy="1338682"/>
              </a:xfrm>
            </p:grpSpPr>
            <p:cxnSp>
              <p:nvCxnSpPr>
                <p:cNvPr id="31" name="Egyenes összekötő nyíllal 30"/>
                <p:cNvCxnSpPr/>
                <p:nvPr/>
              </p:nvCxnSpPr>
              <p:spPr>
                <a:xfrm flipH="1">
                  <a:off x="0" y="0"/>
                  <a:ext cx="1323544" cy="0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gyenes összekötő nyíllal 32"/>
                <p:cNvCxnSpPr/>
                <p:nvPr/>
              </p:nvCxnSpPr>
              <p:spPr>
                <a:xfrm flipH="1">
                  <a:off x="0" y="1338682"/>
                  <a:ext cx="1323340" cy="0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gyenes összekötő nyíllal 33"/>
                <p:cNvCxnSpPr/>
                <p:nvPr/>
              </p:nvCxnSpPr>
              <p:spPr>
                <a:xfrm flipH="1">
                  <a:off x="0" y="446228"/>
                  <a:ext cx="1323340" cy="0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gyenes összekötő nyíllal 34"/>
                <p:cNvCxnSpPr/>
                <p:nvPr/>
              </p:nvCxnSpPr>
              <p:spPr>
                <a:xfrm flipH="1">
                  <a:off x="0" y="892455"/>
                  <a:ext cx="1323340" cy="0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gyenes összekötő nyíllal 35"/>
                <p:cNvCxnSpPr/>
                <p:nvPr/>
              </p:nvCxnSpPr>
              <p:spPr>
                <a:xfrm>
                  <a:off x="0" y="0"/>
                  <a:ext cx="0" cy="446228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Egyenes összekötő nyíllal 36"/>
                <p:cNvCxnSpPr/>
                <p:nvPr/>
              </p:nvCxnSpPr>
              <p:spPr>
                <a:xfrm>
                  <a:off x="7315" y="892455"/>
                  <a:ext cx="0" cy="445770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Egyenes összekötő nyíllal 27"/>
            <p:cNvCxnSpPr/>
            <p:nvPr/>
          </p:nvCxnSpPr>
          <p:spPr>
            <a:xfrm>
              <a:off x="1697127" y="658368"/>
              <a:ext cx="0" cy="44577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79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8758" y="-12321"/>
            <a:ext cx="6388761" cy="994172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Data </a:t>
            </a:r>
            <a:r>
              <a:rPr lang="hu-HU" dirty="0" err="1"/>
              <a:t>evaluation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93247"/>
            <a:ext cx="7886700" cy="290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1. Digital </a:t>
            </a:r>
            <a:r>
              <a:rPr lang="hu-HU" sz="2000" dirty="0" err="1"/>
              <a:t>noise</a:t>
            </a:r>
            <a:r>
              <a:rPr lang="hu-HU" sz="2000" dirty="0"/>
              <a:t> </a:t>
            </a:r>
            <a:r>
              <a:rPr lang="hu-HU" sz="2000" dirty="0" err="1"/>
              <a:t>reduction</a:t>
            </a: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/>
              <a:t>2. </a:t>
            </a:r>
            <a:r>
              <a:rPr lang="hu-HU" sz="2000" dirty="0" err="1"/>
              <a:t>Selection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range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measuring</a:t>
            </a:r>
            <a:r>
              <a:rPr lang="hu-HU" sz="2000" dirty="0"/>
              <a:t> </a:t>
            </a:r>
          </a:p>
          <a:p>
            <a:pPr marL="0" indent="0">
              <a:buNone/>
            </a:pPr>
            <a:r>
              <a:rPr lang="hu-HU" sz="2000" dirty="0"/>
              <a:t>3. </a:t>
            </a:r>
            <a:r>
              <a:rPr lang="hu-HU" sz="2000" dirty="0" err="1"/>
              <a:t>Finding</a:t>
            </a:r>
            <a:r>
              <a:rPr lang="hu-HU" sz="2000" dirty="0"/>
              <a:t> </a:t>
            </a:r>
            <a:r>
              <a:rPr lang="hu-HU" sz="2000" dirty="0" err="1"/>
              <a:t>reference</a:t>
            </a:r>
            <a:r>
              <a:rPr lang="hu-HU" sz="2000" dirty="0"/>
              <a:t> </a:t>
            </a:r>
            <a:r>
              <a:rPr lang="hu-HU" sz="2000" dirty="0" err="1"/>
              <a:t>plane</a:t>
            </a:r>
            <a:endParaRPr lang="hu-HU" sz="2000" dirty="0"/>
          </a:p>
          <a:p>
            <a:pPr marL="0" indent="0">
              <a:buNone/>
            </a:pPr>
            <a:r>
              <a:rPr lang="hu-HU" sz="2000" dirty="0"/>
              <a:t>4. </a:t>
            </a:r>
            <a:r>
              <a:rPr lang="hu-HU" sz="2000" dirty="0" err="1"/>
              <a:t>Calculate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volume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crater</a:t>
            </a:r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3" descr="C:\Users\MTA 25a\Desktop\Munka\Projektek\2020\NAPLIFE\Konferencia\L1-Au1_10mJ-1-RP_FLPMed1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70" y="984104"/>
            <a:ext cx="2211953" cy="12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TA 25a\Desktop\Munka\Projektek\2020\NAPLIFE\Konferencia\L1-Au1_10mJ-1-NoFilter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77" y="977400"/>
            <a:ext cx="2211953" cy="12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526917" y="2192103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Raw</a:t>
            </a:r>
            <a:r>
              <a:rPr lang="hu-HU" dirty="0"/>
              <a:t> </a:t>
            </a:r>
            <a:r>
              <a:rPr lang="hu-HU" dirty="0" err="1"/>
              <a:t>picture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078688" y="2234574"/>
            <a:ext cx="16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Filtered </a:t>
            </a:r>
            <a:r>
              <a:rPr lang="hu-HU" dirty="0" err="1"/>
              <a:t>picture</a:t>
            </a:r>
            <a:endParaRPr lang="hu-HU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07" y="3072831"/>
            <a:ext cx="3810300" cy="172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7826318" y="3708403"/>
            <a:ext cx="1378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Reference</a:t>
            </a:r>
            <a:r>
              <a:rPr lang="hu-HU" sz="1400" dirty="0"/>
              <a:t> </a:t>
            </a:r>
            <a:r>
              <a:rPr lang="hu-HU" sz="1400" dirty="0" err="1"/>
              <a:t>plane</a:t>
            </a:r>
            <a:endParaRPr lang="hu-H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/>
              <p:cNvSpPr txBox="1"/>
              <p:nvPr/>
            </p:nvSpPr>
            <p:spPr>
              <a:xfrm>
                <a:off x="671798" y="3986763"/>
                <a:ext cx="4714304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𝑉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r>
                      <a:rPr lang="hu-HU" i="1">
                        <a:latin typeface="Cambria Math"/>
                      </a:rPr>
                      <m:t>𝑉𝑜𝑙</m:t>
                    </m:r>
                    <m:r>
                      <a:rPr lang="hu-HU" b="0" i="1" smtClean="0">
                        <a:latin typeface="Cambria Math"/>
                      </a:rPr>
                      <m:t>𝐷𝑛</m:t>
                    </m:r>
                    <m:r>
                      <a:rPr lang="hu-HU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𝑝𝑖𝑥𝑒𝑙</m:t>
                        </m:r>
                      </m:sub>
                    </m:sSub>
                    <m:r>
                      <a:rPr lang="hu-HU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</a:rPr>
                          <m:t>𝑝𝑜𝑖𝑛𝑡𝑠</m:t>
                        </m:r>
                      </m:sub>
                    </m:sSub>
                    <m:r>
                      <a:rPr lang="hu-HU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/>
                      </a:rPr>
                      <m:t>𝐻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𝑉𝑜𝑙𝑈𝑝</m:t>
                    </m:r>
                  </m:oMath>
                </a14:m>
                <a:r>
                  <a:rPr lang="hu-HU" dirty="0"/>
                  <a:t>         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19" name="Szövegdoboz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98" y="3986763"/>
                <a:ext cx="4714304" cy="667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23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C50D92-9984-B230-8A01-52FFC890AE02}"/>
              </a:ext>
            </a:extLst>
          </p:cNvPr>
          <p:cNvSpPr txBox="1"/>
          <p:nvPr/>
        </p:nvSpPr>
        <p:spPr>
          <a:xfrm>
            <a:off x="7808397" y="3364039"/>
            <a:ext cx="4890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u-HU" i="1" dirty="0"/>
              <a:t>H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8940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Particles</a:t>
            </a:r>
            <a:r>
              <a:rPr lang="hu-HU" dirty="0"/>
              <a:t> &amp;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Symposium</a:t>
            </a:r>
            <a:r>
              <a:rPr lang="hu-HU" dirty="0"/>
              <a:t> 2024 – 11  </a:t>
            </a:r>
            <a:r>
              <a:rPr lang="hu-HU" dirty="0" err="1"/>
              <a:t>Jun</a:t>
            </a:r>
            <a:r>
              <a:rPr lang="hu-HU" dirty="0"/>
              <a:t> </a:t>
            </a:r>
            <a:r>
              <a:rPr lang="es-ES" dirty="0"/>
              <a:t>2024</a:t>
            </a:r>
            <a:r>
              <a:rPr lang="hu-HU" dirty="0"/>
              <a:t>. </a:t>
            </a:r>
            <a:r>
              <a:rPr lang="es-ES" dirty="0"/>
              <a:t>                                                                                              Ágnes Nagyné Szokol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9</a:t>
            </a:fld>
            <a:endParaRPr lang="en-US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978758" y="19401"/>
            <a:ext cx="6388761" cy="994172"/>
          </a:xfrm>
        </p:spPr>
        <p:txBody>
          <a:bodyPr>
            <a:normAutofit/>
          </a:bodyPr>
          <a:lstStyle/>
          <a:p>
            <a:pPr algn="ctr"/>
            <a:r>
              <a:rPr lang="hu-HU" dirty="0" err="1"/>
              <a:t>Crater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. </a:t>
            </a:r>
            <a:r>
              <a:rPr lang="hu-HU" dirty="0" err="1"/>
              <a:t>Pulse</a:t>
            </a:r>
            <a:r>
              <a:rPr lang="hu-HU" dirty="0"/>
              <a:t> </a:t>
            </a:r>
            <a:r>
              <a:rPr lang="hu-HU" dirty="0" err="1"/>
              <a:t>energy</a:t>
            </a:r>
            <a:endParaRPr lang="hu-HU" dirty="0"/>
          </a:p>
        </p:txBody>
      </p:sp>
      <p:pic>
        <p:nvPicPr>
          <p:cNvPr id="7" name="Kép 10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98D4CD45-6604-217F-9F5D-C1FD7E3F3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19" y="124386"/>
            <a:ext cx="1638090" cy="360379"/>
          </a:xfrm>
          <a:prstGeom prst="rect">
            <a:avLst/>
          </a:prstGeom>
        </p:spPr>
      </p:pic>
      <p:pic>
        <p:nvPicPr>
          <p:cNvPr id="8" name="Picture 2" descr="C:\Users\MTA 25a\Desktop\Munka\Projektek\2020\NAPLIFE\Naplife_embléma_bord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" y="41841"/>
            <a:ext cx="900000" cy="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214685" y="1000681"/>
            <a:ext cx="879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Crater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 in 5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and </a:t>
            </a:r>
            <a:r>
              <a:rPr lang="hu-HU" dirty="0" err="1"/>
              <a:t>target</a:t>
            </a:r>
            <a:endParaRPr lang="hu-HU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1543260" y="1466043"/>
            <a:ext cx="7050088" cy="3228975"/>
            <a:chOff x="1543260" y="1466043"/>
            <a:chExt cx="7050088" cy="3228975"/>
          </a:xfrm>
        </p:grpSpPr>
        <p:pic>
          <p:nvPicPr>
            <p:cNvPr id="2050" name="Picture 2" descr="C:\Users\MTA 25a\Desktop\Munka\Projektek\2020\NAPLIFE\Konferencia\PP 2024\Térfogatfugge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260" y="1466043"/>
              <a:ext cx="7050088" cy="322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34259" y="2625015"/>
              <a:ext cx="417409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26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24594</TotalTime>
  <Words>3532</Words>
  <Application>Microsoft Office PowerPoint</Application>
  <PresentationFormat>On-screen Show (16:9)</PresentationFormat>
  <Paragraphs>334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Graph</vt:lpstr>
      <vt:lpstr>Morphology studies on craters created by femtosecond laser irradiation in UDMA polymer targets embedded with plasmonic gold nanorods </vt:lpstr>
      <vt:lpstr>Overview</vt:lpstr>
      <vt:lpstr>Sample preparation</vt:lpstr>
      <vt:lpstr>Laser setup</vt:lpstr>
      <vt:lpstr>Target position</vt:lpstr>
      <vt:lpstr>Observations</vt:lpstr>
      <vt:lpstr>Measurements</vt:lpstr>
      <vt:lpstr>Data evaluation</vt:lpstr>
      <vt:lpstr>Crater volume vs. Pulse energy</vt:lpstr>
      <vt:lpstr>Crater morphology vs. Laser intensity</vt:lpstr>
      <vt:lpstr>Deepest profiles at 10 mJ for Au0</vt:lpstr>
      <vt:lpstr>Deepest profiles at 10 mJ for Au2</vt:lpstr>
      <vt:lpstr>Deepest profiles at 27.7 mJ for Au0</vt:lpstr>
      <vt:lpstr>Deepest profiles at 25 mJ for Au2</vt:lpstr>
      <vt:lpstr>Comparison of the deepest profiles</vt:lpstr>
      <vt:lpstr>Single craters depth</vt:lpstr>
      <vt:lpstr>Roughness of the craters </vt:lpstr>
      <vt:lpstr>Crater volume vs. Focus position</vt:lpstr>
      <vt:lpstr>Intensity dependence - crater volume</vt:lpstr>
      <vt:lpstr>Conclusions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Nagyné Szokol Ágnes</cp:lastModifiedBy>
  <cp:revision>183</cp:revision>
  <dcterms:created xsi:type="dcterms:W3CDTF">2017-08-28T19:07:00Z</dcterms:created>
  <dcterms:modified xsi:type="dcterms:W3CDTF">2024-06-11T09:10:17Z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