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9"/>
  </p:notesMasterIdLst>
  <p:sldIdLst>
    <p:sldId id="256" r:id="rId4"/>
    <p:sldId id="257" r:id="rId5"/>
    <p:sldId id="272" r:id="rId6"/>
    <p:sldId id="273" r:id="rId7"/>
    <p:sldId id="274" r:id="rId8"/>
    <p:sldId id="275" r:id="rId9"/>
    <p:sldId id="276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9" r:id="rId22"/>
    <p:sldId id="281" r:id="rId23"/>
    <p:sldId id="282" r:id="rId24"/>
    <p:sldId id="280" r:id="rId25"/>
    <p:sldId id="278" r:id="rId26"/>
    <p:sldId id="283" r:id="rId27"/>
    <p:sldId id="277" r:id="rId28"/>
  </p:sldIdLst>
  <p:sldSz cx="10080625" cy="5670550"/>
  <p:notesSz cx="7559675" cy="106918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ABC78-00C5-4F76-83F4-52E59B2AEF91}" type="datetimeFigureOut">
              <a:rPr lang="hu-HU" smtClean="0"/>
              <a:t>2024. 06. 12.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C3C12-F394-4BCF-9756-C2E5F79D00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8829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3B76942-3100-48E5-9FF5-E80CAEECF84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40000" y="355572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1368A0B-CBDD-40ED-9412-C5038174645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16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388B54B-C64B-4782-AAE5-8C209ED338C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8308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2580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4000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8308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2580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097C9A-87F6-4825-8896-1FAB7D37F3C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87774D5-05E7-4874-AF73-BE8C2FAA01A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40000" y="1440000"/>
            <a:ext cx="900000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000" b="1" strike="noStrike" spc="-1">
              <a:solidFill>
                <a:srgbClr val="009EDA"/>
              </a:solidFill>
              <a:latin typeface="Source Sans Pro Blac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AD53679-6E7E-4CB3-B5DB-CF3752C8A90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900000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E5F606A-98CB-4CF6-A083-7074AA7DACB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3872A29-1DC2-4A06-B7D1-8E9EECB8E23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D076245-A392-49E3-AFC4-275F1943297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459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000" b="1" strike="noStrike" spc="-1">
              <a:solidFill>
                <a:srgbClr val="009EDA"/>
              </a:solidFill>
              <a:latin typeface="Source Sans Pro Blac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AD7343F-981F-4CC4-B7E7-4F41620A46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C21B141-F14E-4327-9199-B3CD34BA879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40000" y="1440000"/>
            <a:ext cx="900000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000" b="1" strike="noStrike" spc="-1">
              <a:solidFill>
                <a:srgbClr val="009EDA"/>
              </a:solidFill>
              <a:latin typeface="Source Sans Pro Blac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306E0F4-FC81-4675-9E62-E5293FDAAD87}" type="slidenum">
              <a:t>‹#›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51516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36F6CA5-8B97-4D29-9442-4AD13FE63E8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BA69D1D-F17F-48CC-87E5-47ED8DA2E48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540000" y="355572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5E5104E-365D-4838-9FA4-95F48E7640D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1516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598C00A-46DE-4280-9259-72451A03E51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58308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62580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54000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58308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662580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BC30C8E-898A-40B7-881C-6CC139BB2A6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02E0CFE-BF07-45D2-8B3C-DB67C56E00E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540000" y="1440000"/>
            <a:ext cx="900000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000" b="1" strike="noStrike" spc="-1">
              <a:solidFill>
                <a:srgbClr val="009EDA"/>
              </a:solidFill>
              <a:latin typeface="Source Sans Pro Blac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8F04CE0-E036-4DEB-AD90-7621A2A5019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900000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146BEC5-6522-4103-8D1C-0F26E045F79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B72A7BF-4442-47B5-A741-08C1F18943E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21723DB-9F1D-452D-A0C8-DE035CA8911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900000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3390A5D-FBA3-4708-BFE0-6D4DFF67674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459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000" b="1" strike="noStrike" spc="-1">
              <a:solidFill>
                <a:srgbClr val="009EDA"/>
              </a:solidFill>
              <a:latin typeface="Source Sans Pro Blac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49224F1-1071-487F-B406-2A4FEA0FBB0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6BD2BB5-98C1-42C0-B778-786969A7C85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51516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5382162-5EAA-4419-8016-65AF3893432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1A69F55-9C9E-4522-B77B-5BF619F6D02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540000" y="355572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A9521AC-49C9-467B-8294-98DD7B95B14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51516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EC5E578-D495-4707-BAD3-A1B048C470A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358308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625800" y="144000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54000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358308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6625800" y="3555720"/>
            <a:ext cx="2897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EF9B88D-A810-47D2-9F0A-C962D7201FC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A308A18-AFDA-4E6D-B2EC-42D6A254577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D48BDF-2C68-443A-A12C-A299B6659E3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459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000" b="1" strike="noStrike" spc="-1">
              <a:solidFill>
                <a:srgbClr val="009EDA"/>
              </a:solidFill>
              <a:latin typeface="Source Sans Pro Blac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254E031-59EE-43D0-ACFC-80FA94C24E6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CD3838C-D5A0-429B-B756-B2F5F40A0F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1600" y="355572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3AC3FC0-DF53-43FA-84F4-BEB0B0A5EE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500" b="0" strike="noStrike" spc="-1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1600" y="1440000"/>
            <a:ext cx="439164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40000" y="3555720"/>
            <a:ext cx="9000000" cy="193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057"/>
              </a:spcAft>
              <a:buNone/>
            </a:pPr>
            <a:endParaRPr lang="en-US" sz="24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A4C7470-D49C-4451-8DBC-EEE56B40F1A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3780000"/>
            <a:ext cx="10080000" cy="189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36000" dir="162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6000" tIns="36000" rIns="36000" bIns="36000" anchor="ctr">
            <a:noAutofit/>
          </a:bodyPr>
          <a:lstStyle/>
          <a:p>
            <a:endParaRPr lang="en-US" sz="22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dt" idx="1"/>
          </p:nvPr>
        </p:nvSpPr>
        <p:spPr>
          <a:xfrm>
            <a:off x="450000" y="5130000"/>
            <a:ext cx="2340000" cy="450000"/>
          </a:xfrm>
          <a:prstGeom prst="rect">
            <a:avLst/>
          </a:prstGeom>
          <a:noFill/>
          <a:ln w="0">
            <a:solidFill>
              <a:srgbClr val="808080"/>
            </a:solidFill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2400" b="0" strike="noStrike" spc="-1">
                <a:solidFill>
                  <a:srgbClr val="DBF5F9"/>
                </a:solidFill>
                <a:latin typeface="Source Sans Pro"/>
              </a:defRPr>
            </a:lvl1pPr>
          </a:lstStyle>
          <a:p>
            <a:pPr indent="0">
              <a:buNone/>
            </a:pPr>
            <a:r>
              <a:rPr lang="en-US" sz="2400" b="0" strike="noStrike" spc="-1">
                <a:solidFill>
                  <a:srgbClr val="DBF5F9"/>
                </a:solidFill>
                <a:latin typeface="Source Sans Pro"/>
              </a:rPr>
              <a:t>06/11/24 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ftr" idx="2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solidFill>
              <a:srgbClr val="808080"/>
            </a:solidFill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2400" b="0" strike="noStrike" spc="-1">
                <a:solidFill>
                  <a:srgbClr val="DBF5F9"/>
                </a:solidFill>
                <a:latin typeface="Source Sans Pro"/>
              </a:defRPr>
            </a:lvl1pPr>
          </a:lstStyle>
          <a:p>
            <a:pPr indent="0" algn="ctr">
              <a:buNone/>
            </a:pPr>
            <a:r>
              <a:rPr lang="en-US" sz="2400" b="0" strike="noStrike" spc="-1">
                <a:solidFill>
                  <a:srgbClr val="DBF5F9"/>
                </a:solidFill>
                <a:latin typeface="Source Sans Pro"/>
              </a:rPr>
              <a:t>&lt;footer&gt; 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sldNum" idx="3"/>
          </p:nvPr>
        </p:nvSpPr>
        <p:spPr>
          <a:xfrm>
            <a:off x="7200000" y="5130000"/>
            <a:ext cx="2340000" cy="450000"/>
          </a:xfrm>
          <a:prstGeom prst="rect">
            <a:avLst/>
          </a:prstGeom>
          <a:noFill/>
          <a:ln w="0">
            <a:solidFill>
              <a:srgbClr val="808080"/>
            </a:solidFill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2400" b="0" strike="noStrike" spc="-1">
                <a:solidFill>
                  <a:srgbClr val="DBF5F9"/>
                </a:solidFill>
                <a:latin typeface="Source Sans Pro"/>
              </a:defRPr>
            </a:lvl1pPr>
          </a:lstStyle>
          <a:p>
            <a:pPr indent="0" algn="r">
              <a:buNone/>
            </a:pPr>
            <a:fld id="{2ADEE643-C2FE-4FAD-B8A0-DAA002DEFDA4}" type="slidenum">
              <a:rPr lang="en-US" sz="2400" b="0" strike="noStrike" spc="-1">
                <a:solidFill>
                  <a:srgbClr val="DBF5F9"/>
                </a:solidFill>
                <a:latin typeface="Source Sans Pro"/>
              </a:rPr>
              <a:t>‹#›</a:t>
            </a:fld>
            <a:r>
              <a:rPr lang="en-US" sz="2400" b="0" strike="noStrike" spc="-1">
                <a:solidFill>
                  <a:srgbClr val="DBF5F9"/>
                </a:solidFill>
                <a:latin typeface="Source Sans Pro"/>
              </a:rPr>
              <a:t> 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450000" y="27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buNone/>
            </a:pPr>
            <a:r>
              <a:rPr lang="en-US" sz="6000" b="0" strike="noStrike" spc="-1">
                <a:solidFill>
                  <a:srgbClr val="04617B"/>
                </a:solidFill>
                <a:latin typeface="Source Sans Pro Light"/>
              </a:rPr>
              <a:t>Click to edit the title text format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0000" y="3870000"/>
            <a:ext cx="9000000" cy="117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3323"/>
          </a:bodyPr>
          <a:lstStyle/>
          <a:p>
            <a:pPr marL="432000" indent="-324000">
              <a:spcAft>
                <a:spcPts val="924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DBF5F9"/>
                </a:solidFill>
                <a:latin typeface="Source Sans Pro"/>
              </a:rPr>
              <a:t>Click to edit the outline text format</a:t>
            </a:r>
          </a:p>
          <a:p>
            <a:pPr marL="864000" lvl="1" indent="-324000">
              <a:spcAft>
                <a:spcPts val="842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lang="en-US" sz="1650" b="0" strike="noStrike" spc="-1">
                <a:solidFill>
                  <a:srgbClr val="DBF5F9"/>
                </a:solidFill>
                <a:latin typeface="Source Sans Pro"/>
              </a:rPr>
              <a:t>Second Outline Level</a:t>
            </a:r>
          </a:p>
          <a:p>
            <a:pPr marL="1296000" lvl="2" indent="-288000">
              <a:spcAft>
                <a:spcPts val="635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DBF5F9"/>
                </a:solidFill>
                <a:latin typeface="Source Sans Pro"/>
              </a:rPr>
              <a:t>Third Outline Level</a:t>
            </a:r>
          </a:p>
          <a:p>
            <a:pPr marL="1728000" lvl="3" indent="-216000">
              <a:spcAft>
                <a:spcPts val="422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DBF5F9"/>
                </a:solidFill>
                <a:latin typeface="Source Sans Pro"/>
              </a:rPr>
              <a:t>Fourth Outline Level</a:t>
            </a:r>
          </a:p>
          <a:p>
            <a:pPr marL="2160000" lvl="4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DBF5F9"/>
                </a:solidFill>
                <a:latin typeface="Source Sans Pro"/>
              </a:rPr>
              <a:t>Fifth Outline Level</a:t>
            </a:r>
          </a:p>
          <a:p>
            <a:pPr marL="2592000" lvl="5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DBF5F9"/>
                </a:solidFill>
                <a:latin typeface="Source Sans Pro"/>
              </a:rPr>
              <a:t>Sixth Outline Level</a:t>
            </a:r>
          </a:p>
          <a:p>
            <a:pPr marL="3024000" lvl="6" indent="-216000">
              <a:spcAft>
                <a:spcPts val="21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DBF5F9"/>
                </a:solidFill>
                <a:latin typeface="Source Sans Pro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églalap 41"/>
          <p:cNvSpPr/>
          <p:nvPr/>
        </p:nvSpPr>
        <p:spPr>
          <a:xfrm flipV="1">
            <a:off x="0" y="0"/>
            <a:ext cx="10080000" cy="108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10800" dir="54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6000" tIns="36000" rIns="36000" bIns="36000" anchor="ctr">
            <a:noAutofit/>
          </a:bodyPr>
          <a:lstStyle/>
          <a:p>
            <a:endParaRPr lang="en-US" sz="22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40000" y="9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buNone/>
            </a:pPr>
            <a:r>
              <a:rPr lang="en-US" sz="4500" b="0" strike="noStrike" spc="-1">
                <a:solidFill>
                  <a:srgbClr val="FFFFFF"/>
                </a:solidFill>
                <a:latin typeface="Source Sans Pro Light"/>
              </a:rPr>
              <a:t>Click to edit the title text format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40000" y="1440000"/>
            <a:ext cx="9000000" cy="351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Source Sans Pro"/>
              </a:rPr>
              <a:t>Click to edit the outline text format</a:t>
            </a:r>
          </a:p>
          <a:p>
            <a:pPr marL="864000" lvl="1" indent="-324000">
              <a:spcAft>
                <a:spcPts val="842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Source Sans Pro"/>
              </a:rPr>
              <a:t>Second Outline Level</a:t>
            </a:r>
          </a:p>
          <a:p>
            <a:pPr marL="1296000" lvl="2" indent="-288000">
              <a:spcAft>
                <a:spcPts val="635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Third Outline Level</a:t>
            </a:r>
          </a:p>
          <a:p>
            <a:pPr marL="1728000" lvl="3" indent="-216000">
              <a:spcAft>
                <a:spcPts val="422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Fourth Outline Level</a:t>
            </a:r>
          </a:p>
          <a:p>
            <a:pPr marL="2160000" lvl="4" indent="-216000">
              <a:spcAft>
                <a:spcPts val="210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Fifth Outline Level</a:t>
            </a:r>
          </a:p>
          <a:p>
            <a:pPr marL="2592000" lvl="5" indent="-216000">
              <a:spcAft>
                <a:spcPts val="210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Sixth Outline Level</a:t>
            </a:r>
          </a:p>
          <a:p>
            <a:pPr marL="3024000" lvl="6" indent="-216000">
              <a:spcAft>
                <a:spcPts val="210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Seventh Outline Level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dt" idx="4"/>
          </p:nvPr>
        </p:nvSpPr>
        <p:spPr>
          <a:xfrm>
            <a:off x="540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2400" b="0" strike="noStrike" spc="-1">
                <a:solidFill>
                  <a:srgbClr val="484848"/>
                </a:solidFill>
                <a:latin typeface="Source Sans Pro"/>
              </a:defRPr>
            </a:lvl1pPr>
          </a:lstStyle>
          <a:p>
            <a:pPr indent="0">
              <a:buNone/>
            </a:pPr>
            <a:r>
              <a:rPr lang="en-US" sz="2400" b="0" strike="noStrike" spc="-1">
                <a:solidFill>
                  <a:srgbClr val="484848"/>
                </a:solidFill>
                <a:latin typeface="Source Sans Pro"/>
              </a:rPr>
              <a:t>&lt;date/time&gt; 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ftr" idx="5"/>
          </p:nvPr>
        </p:nvSpPr>
        <p:spPr>
          <a:xfrm>
            <a:off x="3420000" y="51300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2400" b="0" strike="noStrike" spc="-1">
                <a:solidFill>
                  <a:srgbClr val="484848"/>
                </a:solidFill>
                <a:latin typeface="Source Sans Pro"/>
              </a:defRPr>
            </a:lvl1pPr>
          </a:lstStyle>
          <a:p>
            <a:pPr indent="0" algn="ctr">
              <a:buNone/>
            </a:pPr>
            <a:r>
              <a:rPr lang="en-US" sz="2400" b="0" strike="noStrike" spc="-1">
                <a:solidFill>
                  <a:srgbClr val="484848"/>
                </a:solidFill>
                <a:latin typeface="Source Sans Pro"/>
              </a:rPr>
              <a:t>&lt;footer&gt; 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sldNum" idx="6"/>
          </p:nvPr>
        </p:nvSpPr>
        <p:spPr>
          <a:xfrm>
            <a:off x="7200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2400" b="0" strike="noStrike" spc="-1">
                <a:solidFill>
                  <a:srgbClr val="484848"/>
                </a:solidFill>
                <a:latin typeface="Source Sans Pro"/>
              </a:defRPr>
            </a:lvl1pPr>
          </a:lstStyle>
          <a:p>
            <a:pPr indent="0" algn="r">
              <a:buNone/>
            </a:pPr>
            <a:fld id="{8538D402-0029-4174-9E24-C1F44A8F2330}" type="slidenum">
              <a:rPr lang="en-US" sz="2400" b="0" strike="noStrike" spc="-1">
                <a:solidFill>
                  <a:srgbClr val="484848"/>
                </a:solidFill>
                <a:latin typeface="Source Sans Pro"/>
              </a:rPr>
              <a:t>‹#›</a:t>
            </a:fld>
            <a:r>
              <a:rPr lang="en-US" sz="2400" b="0" strike="noStrike" spc="-1">
                <a:solidFill>
                  <a:srgbClr val="484848"/>
                </a:solidFill>
                <a:latin typeface="Source Sans Pro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églalap 83"/>
          <p:cNvSpPr/>
          <p:nvPr/>
        </p:nvSpPr>
        <p:spPr>
          <a:xfrm flipV="1">
            <a:off x="0" y="0"/>
            <a:ext cx="10080000" cy="18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10800" dir="54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6000" tIns="36000" rIns="36000" bIns="36000" anchor="ctr">
            <a:noAutofit/>
          </a:bodyPr>
          <a:lstStyle/>
          <a:p>
            <a:endParaRPr lang="en-US" sz="2200" b="0" strike="noStrike" spc="-1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9000000" cy="99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r>
              <a:rPr lang="en-US" sz="4500" b="0" strike="noStrike" spc="-1">
                <a:solidFill>
                  <a:srgbClr val="04617B"/>
                </a:solidFill>
                <a:latin typeface="Source Sans Pro Light"/>
              </a:rPr>
              <a:t>Click to edit the title text format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40000" y="1440000"/>
            <a:ext cx="9000000" cy="40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057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Source Sans Pro"/>
              </a:rPr>
              <a:t>Click to edit the outline text format</a:t>
            </a:r>
          </a:p>
          <a:p>
            <a:pPr marL="864000" lvl="1" indent="-324000">
              <a:spcAft>
                <a:spcPts val="84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lang="en-US" sz="2100" b="0" strike="noStrike" spc="-1">
                <a:solidFill>
                  <a:srgbClr val="000000"/>
                </a:solidFill>
                <a:latin typeface="Source Sans Pro"/>
              </a:rPr>
              <a:t>Second Outline Level</a:t>
            </a:r>
          </a:p>
          <a:p>
            <a:pPr marL="1296000" lvl="2" indent="-288000">
              <a:spcAft>
                <a:spcPts val="635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Third Outline Level</a:t>
            </a:r>
          </a:p>
          <a:p>
            <a:pPr marL="1728000" lvl="3" indent="-216000">
              <a:spcAft>
                <a:spcPts val="422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Fourth Outline Level</a:t>
            </a:r>
          </a:p>
          <a:p>
            <a:pPr marL="2160000" lvl="4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Fifth Outline Level</a:t>
            </a:r>
          </a:p>
          <a:p>
            <a:pPr marL="2592000" lvl="5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Sixth Outline Level</a:t>
            </a:r>
          </a:p>
          <a:p>
            <a:pPr marL="3024000" lvl="6" indent="-216000">
              <a:spcAft>
                <a:spcPts val="21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Source Sans Pro"/>
              </a:rPr>
              <a:t>Seventh Outline Level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dt" idx="7"/>
          </p:nvPr>
        </p:nvSpPr>
        <p:spPr>
          <a:xfrm>
            <a:off x="540000" y="5130000"/>
            <a:ext cx="2340000" cy="4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2400" b="0" strike="noStrike" spc="-1">
                <a:solidFill>
                  <a:srgbClr val="484848"/>
                </a:solidFill>
                <a:latin typeface="Source Sans Pro"/>
              </a:defRPr>
            </a:lvl1pPr>
          </a:lstStyle>
          <a:p>
            <a:pPr indent="0">
              <a:buNone/>
            </a:pPr>
            <a:r>
              <a:rPr lang="en-US" sz="2400" b="0" strike="noStrike" spc="-1">
                <a:solidFill>
                  <a:srgbClr val="484848"/>
                </a:solidFill>
                <a:latin typeface="Source Sans Pro"/>
              </a:rPr>
              <a:t>&lt;date/time&gt; 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ftr" idx="8"/>
          </p:nvPr>
        </p:nvSpPr>
        <p:spPr>
          <a:xfrm>
            <a:off x="3420000" y="5119200"/>
            <a:ext cx="3240000" cy="4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2400" b="0" strike="noStrike" spc="-1">
                <a:solidFill>
                  <a:srgbClr val="484848"/>
                </a:solidFill>
                <a:latin typeface="Source Sans Pro"/>
              </a:defRPr>
            </a:lvl1pPr>
          </a:lstStyle>
          <a:p>
            <a:pPr indent="0" algn="ctr">
              <a:buNone/>
            </a:pPr>
            <a:r>
              <a:rPr lang="en-US" sz="2400" b="0" strike="noStrike" spc="-1">
                <a:solidFill>
                  <a:srgbClr val="484848"/>
                </a:solidFill>
                <a:latin typeface="Source Sans Pro"/>
              </a:rPr>
              <a:t>&lt;footer&gt; 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sldNum" idx="9"/>
          </p:nvPr>
        </p:nvSpPr>
        <p:spPr>
          <a:xfrm>
            <a:off x="7650000" y="5130000"/>
            <a:ext cx="1890000" cy="45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2400" b="0" strike="noStrike" spc="-1">
                <a:solidFill>
                  <a:srgbClr val="484848"/>
                </a:solidFill>
                <a:latin typeface="Source Sans Pro"/>
              </a:defRPr>
            </a:lvl1pPr>
          </a:lstStyle>
          <a:p>
            <a:pPr indent="0" algn="r">
              <a:buNone/>
            </a:pPr>
            <a:fld id="{7F978E8F-AD6A-45AB-BF85-38A32B3E1E7E}" type="slidenum">
              <a:rPr lang="en-US" sz="2400" b="0" strike="noStrike" spc="-1">
                <a:solidFill>
                  <a:srgbClr val="484848"/>
                </a:solidFill>
                <a:latin typeface="Source Sans Pro"/>
              </a:rPr>
              <a:t>‹#›</a:t>
            </a:fld>
            <a:r>
              <a:rPr lang="en-US" sz="2400" b="0" strike="noStrike" spc="-1">
                <a:solidFill>
                  <a:srgbClr val="484848"/>
                </a:solidFill>
                <a:latin typeface="Source Sans Pro"/>
              </a:rPr>
              <a:t> </a:t>
            </a:r>
          </a:p>
        </p:txBody>
      </p:sp>
      <p:sp>
        <p:nvSpPr>
          <p:cNvPr id="90" name="Téglalap 89"/>
          <p:cNvSpPr/>
          <p:nvPr/>
        </p:nvSpPr>
        <p:spPr>
          <a:xfrm>
            <a:off x="0" y="5580000"/>
            <a:ext cx="10080000" cy="90000"/>
          </a:xfrm>
          <a:prstGeom prst="rect">
            <a:avLst/>
          </a:prstGeom>
          <a:pattFill prst="lgGrid">
            <a:fgClr>
              <a:srgbClr val="3465A4"/>
            </a:fgClr>
            <a:bgClr>
              <a:srgbClr val="009EDA"/>
            </a:bgClr>
          </a:pattFill>
          <a:ln w="18000">
            <a:noFill/>
          </a:ln>
          <a:effectLst>
            <a:outerShdw dist="10800" dir="162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6000" tIns="36000" rIns="36000" bIns="36000" anchor="ctr">
            <a:noAutofit/>
          </a:bodyPr>
          <a:lstStyle/>
          <a:p>
            <a:endParaRPr lang="en-US" sz="2200" b="0" strike="noStrike" spc="-1">
              <a:solidFill>
                <a:srgbClr val="000000"/>
              </a:solidFill>
              <a:latin typeface="Source Sans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93831" y="885218"/>
            <a:ext cx="9000000" cy="195005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buNone/>
            </a:pPr>
            <a:r>
              <a:rPr lang="en-US" sz="4000" b="1" strike="noStrike" spc="-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High-intensity femtosecond laser irradiation experiments on polymer targets doped with gold nanorods</a:t>
            </a:r>
          </a:p>
        </p:txBody>
      </p:sp>
      <p:sp>
        <p:nvSpPr>
          <p:cNvPr id="128" name="Szövegdoboz 127"/>
          <p:cNvSpPr txBox="1"/>
          <p:nvPr/>
        </p:nvSpPr>
        <p:spPr>
          <a:xfrm>
            <a:off x="1464013" y="3977280"/>
            <a:ext cx="7315200" cy="154188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Márk</a:t>
            </a:r>
            <a:r>
              <a:rPr lang="en-US" sz="2400" b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Aladi</a:t>
            </a:r>
            <a:r>
              <a:rPr lang="en-US" sz="2400" b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Ádám</a:t>
            </a:r>
            <a:r>
              <a:rPr lang="en-US" sz="2400" b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Inger, </a:t>
            </a:r>
            <a:r>
              <a:rPr lang="en-US" sz="2400" b="1" u="sng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Miklós Á. Kedves</a:t>
            </a:r>
            <a:r>
              <a:rPr lang="en-US" sz="2400" b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US" sz="2400" b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Ráczkevi</a:t>
            </a:r>
            <a:endParaRPr lang="en-US" sz="2400" b="0" strike="noStrike" spc="-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2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Wigner Research Centre for Physics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2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NAPLIFE Collaboration</a:t>
            </a:r>
          </a:p>
        </p:txBody>
      </p:sp>
      <p:pic>
        <p:nvPicPr>
          <p:cNvPr id="6" name="Kép 5" descr="A képen szöveg, Betűtípus, képernyőkép, Grafika látható&#10;&#10;Automatikusan generált leírás">
            <a:extLst>
              <a:ext uri="{FF2B5EF4-FFF2-40B4-BE49-F238E27FC236}">
                <a16:creationId xmlns:a16="http://schemas.microsoft.com/office/drawing/2014/main" id="{2D5DB916-D7FC-659F-0EC7-D8023068F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98" y="4748220"/>
            <a:ext cx="1276534" cy="657912"/>
          </a:xfrm>
          <a:prstGeom prst="rect">
            <a:avLst/>
          </a:prstGeom>
        </p:spPr>
      </p:pic>
      <p:pic>
        <p:nvPicPr>
          <p:cNvPr id="12" name="Kép 11" descr="A képen embléma, Betűtípus, Grafika, szöveg látható&#10;&#10;Automatikusan generált leírás">
            <a:extLst>
              <a:ext uri="{FF2B5EF4-FFF2-40B4-BE49-F238E27FC236}">
                <a16:creationId xmlns:a16="http://schemas.microsoft.com/office/drawing/2014/main" id="{C97EE10F-2D2A-DFF1-C7DA-C39A71DCE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3" y="4789140"/>
            <a:ext cx="1563624" cy="5760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zövegdoboz 134"/>
          <p:cNvSpPr txBox="1"/>
          <p:nvPr/>
        </p:nvSpPr>
        <p:spPr>
          <a:xfrm>
            <a:off x="372796" y="1053790"/>
            <a:ext cx="4127810" cy="4083205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b="0" strike="noStrike" spc="-1" dirty="0">
                <a:solidFill>
                  <a:srgbClr val="000000"/>
                </a:solidFill>
              </a:rPr>
              <a:t>Target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types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used</a:t>
            </a:r>
            <a:r>
              <a:rPr lang="hu-HU" b="0" strike="noStrike" spc="-1" dirty="0">
                <a:solidFill>
                  <a:srgbClr val="000000"/>
                </a:solidFill>
              </a:rPr>
              <a:t> in </a:t>
            </a:r>
            <a:r>
              <a:rPr lang="hu-HU" b="0" strike="noStrike" spc="-1" dirty="0" err="1">
                <a:solidFill>
                  <a:srgbClr val="000000"/>
                </a:solidFill>
              </a:rPr>
              <a:t>the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experiments</a:t>
            </a:r>
            <a:r>
              <a:rPr lang="en-US" b="0" strike="noStrike" spc="-1" dirty="0">
                <a:solidFill>
                  <a:srgbClr val="000000"/>
                </a:solidFill>
              </a:rPr>
              <a:t>:</a:t>
            </a:r>
            <a:endParaRPr lang="hu-HU" b="0" strike="noStrike" spc="-1" dirty="0">
              <a:solidFill>
                <a:srgbClr val="000000"/>
              </a:solidFill>
            </a:endParaRPr>
          </a:p>
          <a:p>
            <a:endParaRPr lang="hu-HU" spc="-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0" strike="noStrike" spc="-1" dirty="0">
                <a:solidFill>
                  <a:srgbClr val="000000"/>
                </a:solidFill>
              </a:rPr>
              <a:t>UDMA-TEGDMA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pc="-1" dirty="0">
                <a:solidFill>
                  <a:srgbClr val="000000"/>
                </a:solidFill>
              </a:rPr>
              <a:t>UDMA-MMA, </a:t>
            </a:r>
            <a:r>
              <a:rPr lang="hu-HU" spc="-1" dirty="0" err="1">
                <a:solidFill>
                  <a:srgbClr val="000000"/>
                </a:solidFill>
              </a:rPr>
              <a:t>deuterated</a:t>
            </a:r>
            <a:r>
              <a:rPr lang="hu-HU" spc="-1" dirty="0">
                <a:solidFill>
                  <a:srgbClr val="000000"/>
                </a:solidFill>
              </a:rPr>
              <a:t> (D100)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pc="-1" dirty="0">
                <a:solidFill>
                  <a:srgbClr val="000000"/>
                </a:solidFill>
              </a:rPr>
              <a:t>UDMA-TEGDMA </a:t>
            </a:r>
            <a:r>
              <a:rPr lang="hu-HU" spc="-1" dirty="0" err="1">
                <a:solidFill>
                  <a:srgbClr val="000000"/>
                </a:solidFill>
              </a:rPr>
              <a:t>with</a:t>
            </a:r>
            <a:r>
              <a:rPr lang="hu-HU" spc="-1" dirty="0">
                <a:solidFill>
                  <a:srgbClr val="000000"/>
                </a:solidFill>
              </a:rPr>
              <a:t> BN</a:t>
            </a:r>
          </a:p>
          <a:p>
            <a:endParaRPr lang="hu-HU" spc="-1" dirty="0">
              <a:solidFill>
                <a:srgbClr val="000000"/>
              </a:solidFill>
            </a:endParaRPr>
          </a:p>
          <a:p>
            <a:r>
              <a:rPr lang="hu-HU" spc="-1" dirty="0" err="1">
                <a:solidFill>
                  <a:srgbClr val="000000"/>
                </a:solidFill>
              </a:rPr>
              <a:t>All</a:t>
            </a:r>
            <a:r>
              <a:rPr lang="hu-HU" spc="-1" dirty="0">
                <a:solidFill>
                  <a:srgbClr val="000000"/>
                </a:solidFill>
              </a:rPr>
              <a:t> 3 </a:t>
            </a:r>
            <a:r>
              <a:rPr lang="hu-HU" spc="-1" dirty="0" err="1">
                <a:solidFill>
                  <a:srgbClr val="000000"/>
                </a:solidFill>
              </a:rPr>
              <a:t>types</a:t>
            </a:r>
            <a:r>
              <a:rPr lang="hu-HU" spc="-1" dirty="0">
                <a:solidFill>
                  <a:srgbClr val="000000"/>
                </a:solidFill>
              </a:rPr>
              <a:t>:</a:t>
            </a:r>
            <a:endParaRPr lang="hu-HU" b="0" strike="noStrike" spc="-1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pc="-1" dirty="0">
                <a:solidFill>
                  <a:srgbClr val="000000"/>
                </a:solidFill>
              </a:rPr>
              <a:t>Au0: </a:t>
            </a:r>
            <a:r>
              <a:rPr lang="hu-HU" spc="-1" dirty="0" err="1">
                <a:solidFill>
                  <a:srgbClr val="000000"/>
                </a:solidFill>
              </a:rPr>
              <a:t>without</a:t>
            </a:r>
            <a:r>
              <a:rPr lang="hu-HU" spc="-1" dirty="0">
                <a:solidFill>
                  <a:srgbClr val="000000"/>
                </a:solidFill>
              </a:rPr>
              <a:t> </a:t>
            </a:r>
            <a:r>
              <a:rPr lang="hu-HU" spc="-1" dirty="0" err="1">
                <a:solidFill>
                  <a:srgbClr val="000000"/>
                </a:solidFill>
              </a:rPr>
              <a:t>gold</a:t>
            </a:r>
            <a:r>
              <a:rPr lang="hu-HU" spc="-1" dirty="0">
                <a:solidFill>
                  <a:srgbClr val="000000"/>
                </a:solidFill>
              </a:rPr>
              <a:t> </a:t>
            </a:r>
            <a:r>
              <a:rPr lang="hu-HU" spc="-1" dirty="0" err="1">
                <a:solidFill>
                  <a:srgbClr val="000000"/>
                </a:solidFill>
              </a:rPr>
              <a:t>nanorods</a:t>
            </a:r>
            <a:endParaRPr lang="hu-HU" spc="-1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pc="-1" dirty="0">
                <a:solidFill>
                  <a:srgbClr val="000000"/>
                </a:solidFill>
              </a:rPr>
              <a:t>Au2_RE: </a:t>
            </a:r>
            <a:r>
              <a:rPr lang="hu-HU" spc="-1" dirty="0" err="1">
                <a:solidFill>
                  <a:srgbClr val="000000"/>
                </a:solidFill>
              </a:rPr>
              <a:t>with</a:t>
            </a:r>
            <a:r>
              <a:rPr lang="hu-HU" spc="-1" dirty="0">
                <a:solidFill>
                  <a:srgbClr val="000000"/>
                </a:solidFill>
              </a:rPr>
              <a:t> </a:t>
            </a:r>
            <a:r>
              <a:rPr lang="hu-HU" spc="-1" dirty="0" err="1">
                <a:solidFill>
                  <a:srgbClr val="000000"/>
                </a:solidFill>
              </a:rPr>
              <a:t>gold</a:t>
            </a:r>
            <a:r>
              <a:rPr lang="hu-HU" spc="-1" dirty="0">
                <a:solidFill>
                  <a:srgbClr val="000000"/>
                </a:solidFill>
              </a:rPr>
              <a:t> </a:t>
            </a:r>
            <a:r>
              <a:rPr lang="hu-HU" spc="-1" dirty="0" err="1">
                <a:solidFill>
                  <a:srgbClr val="000000"/>
                </a:solidFill>
              </a:rPr>
              <a:t>nanorods</a:t>
            </a:r>
            <a:r>
              <a:rPr lang="hu-HU" spc="-1" dirty="0">
                <a:solidFill>
                  <a:srgbClr val="000000"/>
                </a:solidFill>
              </a:rPr>
              <a:t> of </a:t>
            </a:r>
            <a:r>
              <a:rPr lang="hu-HU" spc="-1" dirty="0" err="1">
                <a:solidFill>
                  <a:srgbClr val="000000"/>
                </a:solidFill>
              </a:rPr>
              <a:t>resonant</a:t>
            </a:r>
            <a:r>
              <a:rPr lang="hu-HU" spc="-1" dirty="0">
                <a:solidFill>
                  <a:srgbClr val="000000"/>
                </a:solidFill>
              </a:rPr>
              <a:t> </a:t>
            </a:r>
            <a:r>
              <a:rPr lang="hu-HU" spc="-1" dirty="0" err="1">
                <a:solidFill>
                  <a:srgbClr val="000000"/>
                </a:solidFill>
              </a:rPr>
              <a:t>size</a:t>
            </a:r>
            <a:r>
              <a:rPr lang="hu-HU" spc="-1" dirty="0">
                <a:solidFill>
                  <a:srgbClr val="000000"/>
                </a:solidFill>
              </a:rPr>
              <a:t> (25 x 85 nm)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pc="-1" dirty="0">
                <a:solidFill>
                  <a:srgbClr val="000000"/>
                </a:solidFill>
              </a:rPr>
              <a:t>Au2_NR: </a:t>
            </a:r>
            <a:r>
              <a:rPr lang="hu-HU" spc="-1" dirty="0" err="1">
                <a:solidFill>
                  <a:srgbClr val="000000"/>
                </a:solidFill>
              </a:rPr>
              <a:t>with</a:t>
            </a:r>
            <a:r>
              <a:rPr lang="hu-HU" spc="-1" dirty="0">
                <a:solidFill>
                  <a:srgbClr val="000000"/>
                </a:solidFill>
              </a:rPr>
              <a:t> </a:t>
            </a:r>
            <a:r>
              <a:rPr lang="hu-HU" spc="-1" dirty="0" err="1">
                <a:solidFill>
                  <a:srgbClr val="000000"/>
                </a:solidFill>
              </a:rPr>
              <a:t>gold</a:t>
            </a:r>
            <a:r>
              <a:rPr lang="hu-HU" spc="-1" dirty="0">
                <a:solidFill>
                  <a:srgbClr val="000000"/>
                </a:solidFill>
              </a:rPr>
              <a:t> </a:t>
            </a:r>
            <a:r>
              <a:rPr lang="hu-HU" spc="-1" dirty="0" err="1">
                <a:solidFill>
                  <a:srgbClr val="000000"/>
                </a:solidFill>
              </a:rPr>
              <a:t>nanorods</a:t>
            </a:r>
            <a:r>
              <a:rPr lang="hu-HU" spc="-1" dirty="0">
                <a:solidFill>
                  <a:srgbClr val="000000"/>
                </a:solidFill>
              </a:rPr>
              <a:t> of non-</a:t>
            </a:r>
            <a:r>
              <a:rPr lang="hu-HU" spc="-1" dirty="0" err="1">
                <a:solidFill>
                  <a:srgbClr val="000000"/>
                </a:solidFill>
              </a:rPr>
              <a:t>resonant</a:t>
            </a:r>
            <a:r>
              <a:rPr lang="hu-HU" spc="-1" dirty="0">
                <a:solidFill>
                  <a:srgbClr val="000000"/>
                </a:solidFill>
              </a:rPr>
              <a:t> </a:t>
            </a:r>
            <a:r>
              <a:rPr lang="hu-HU" spc="-1" dirty="0" err="1">
                <a:solidFill>
                  <a:srgbClr val="000000"/>
                </a:solidFill>
              </a:rPr>
              <a:t>size</a:t>
            </a:r>
            <a:r>
              <a:rPr lang="hu-HU" spc="-1" dirty="0">
                <a:solidFill>
                  <a:srgbClr val="000000"/>
                </a:solidFill>
              </a:rPr>
              <a:t> (25 x 34 nm)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pc="-1" dirty="0">
              <a:solidFill>
                <a:srgbClr val="000000"/>
              </a:solidFill>
            </a:endParaRPr>
          </a:p>
          <a:p>
            <a:r>
              <a:rPr lang="hu-HU" spc="-1" dirty="0" err="1">
                <a:solidFill>
                  <a:srgbClr val="000000"/>
                </a:solidFill>
              </a:rPr>
              <a:t>Thicknesses</a:t>
            </a:r>
            <a:r>
              <a:rPr lang="hu-HU" spc="-1" dirty="0">
                <a:solidFill>
                  <a:srgbClr val="000000"/>
                </a:solidFill>
              </a:rPr>
              <a:t>: 150 </a:t>
            </a:r>
            <a:r>
              <a:rPr lang="hu-HU" spc="-1" dirty="0" err="1">
                <a:solidFill>
                  <a:srgbClr val="000000"/>
                </a:solidFill>
              </a:rPr>
              <a:t>or</a:t>
            </a:r>
            <a:r>
              <a:rPr lang="hu-HU" spc="-1" dirty="0">
                <a:solidFill>
                  <a:srgbClr val="000000"/>
                </a:solidFill>
              </a:rPr>
              <a:t> 400 </a:t>
            </a:r>
            <a:r>
              <a:rPr lang="el-GR" spc="-1" dirty="0">
                <a:solidFill>
                  <a:srgbClr val="000000"/>
                </a:solidFill>
              </a:rPr>
              <a:t>μ</a:t>
            </a:r>
            <a:r>
              <a:rPr lang="hu-HU" spc="-1" dirty="0">
                <a:solidFill>
                  <a:srgbClr val="000000"/>
                </a:solidFill>
              </a:rPr>
              <a:t>m</a:t>
            </a:r>
          </a:p>
        </p:txBody>
      </p:sp>
      <p:pic>
        <p:nvPicPr>
          <p:cNvPr id="3" name="Kép 2" descr="A képen szöveg, képernyőkép, szám, Párhuzamos látható&#10;&#10;Automatikusan generált leírás">
            <a:extLst>
              <a:ext uri="{FF2B5EF4-FFF2-40B4-BE49-F238E27FC236}">
                <a16:creationId xmlns:a16="http://schemas.microsoft.com/office/drawing/2014/main" id="{CDC2AF06-86AD-3995-6CE0-D97F39033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228600"/>
            <a:ext cx="4667517" cy="530627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09E1F23-C594-3CE2-BBEE-112272D49114}"/>
              </a:ext>
            </a:extLst>
          </p:cNvPr>
          <p:cNvSpPr txBox="1"/>
          <p:nvPr/>
        </p:nvSpPr>
        <p:spPr>
          <a:xfrm>
            <a:off x="298455" y="320340"/>
            <a:ext cx="321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Targets</a:t>
            </a:r>
            <a:endParaRPr lang="hu-HU" sz="2800" dirty="0">
              <a:solidFill>
                <a:srgbClr val="009ED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230458" y="359210"/>
            <a:ext cx="5300545" cy="49571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hu-HU" sz="2400" spc="-1" dirty="0" err="1"/>
              <a:t>P</a:t>
            </a:r>
            <a:r>
              <a:rPr lang="hu-HU" sz="2400" strike="noStrike" spc="-1" dirty="0" err="1"/>
              <a:t>ictures</a:t>
            </a:r>
            <a:r>
              <a:rPr lang="hu-HU" sz="2400" strike="noStrike" spc="-1" dirty="0"/>
              <a:t> of </a:t>
            </a:r>
            <a:r>
              <a:rPr lang="hu-HU" sz="2400" strike="noStrike" spc="-1" dirty="0" err="1"/>
              <a:t>the</a:t>
            </a:r>
            <a:r>
              <a:rPr lang="hu-HU" sz="2400" strike="noStrike" spc="-1" dirty="0"/>
              <a:t> </a:t>
            </a:r>
            <a:r>
              <a:rPr lang="hu-HU" sz="2400" strike="noStrike" spc="-1" dirty="0" err="1"/>
              <a:t>targets</a:t>
            </a:r>
            <a:r>
              <a:rPr lang="hu-HU" sz="2400" strike="noStrike" spc="-1" dirty="0"/>
              <a:t> and </a:t>
            </a:r>
            <a:r>
              <a:rPr lang="hu-HU" sz="2400" strike="noStrike" spc="-1" dirty="0" err="1"/>
              <a:t>holders</a:t>
            </a:r>
            <a:endParaRPr lang="en-US" sz="2400" strike="noStrike" spc="-1" dirty="0"/>
          </a:p>
        </p:txBody>
      </p:sp>
      <p:pic>
        <p:nvPicPr>
          <p:cNvPr id="139" name="Kép 138"/>
          <p:cNvPicPr/>
          <p:nvPr/>
        </p:nvPicPr>
        <p:blipFill>
          <a:blip r:embed="rId2"/>
          <a:stretch/>
        </p:blipFill>
        <p:spPr>
          <a:xfrm>
            <a:off x="142920" y="1143000"/>
            <a:ext cx="3057480" cy="4077000"/>
          </a:xfrm>
          <a:prstGeom prst="rect">
            <a:avLst/>
          </a:prstGeom>
          <a:ln w="18000">
            <a:noFill/>
          </a:ln>
        </p:spPr>
      </p:pic>
      <p:pic>
        <p:nvPicPr>
          <p:cNvPr id="140" name="Kép 139"/>
          <p:cNvPicPr/>
          <p:nvPr/>
        </p:nvPicPr>
        <p:blipFill>
          <a:blip r:embed="rId3"/>
          <a:stretch/>
        </p:blipFill>
        <p:spPr>
          <a:xfrm>
            <a:off x="3429000" y="1143000"/>
            <a:ext cx="3057840" cy="4077000"/>
          </a:xfrm>
          <a:prstGeom prst="rect">
            <a:avLst/>
          </a:prstGeom>
          <a:ln w="18000">
            <a:noFill/>
          </a:ln>
        </p:spPr>
      </p:pic>
      <p:pic>
        <p:nvPicPr>
          <p:cNvPr id="141" name="Kép 140"/>
          <p:cNvPicPr/>
          <p:nvPr/>
        </p:nvPicPr>
        <p:blipFill>
          <a:blip r:embed="rId4"/>
          <a:stretch/>
        </p:blipFill>
        <p:spPr>
          <a:xfrm>
            <a:off x="7076880" y="1143000"/>
            <a:ext cx="2295720" cy="4077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Kép 141"/>
          <p:cNvPicPr/>
          <p:nvPr/>
        </p:nvPicPr>
        <p:blipFill>
          <a:blip r:embed="rId2"/>
          <a:stretch/>
        </p:blipFill>
        <p:spPr>
          <a:xfrm>
            <a:off x="-181800" y="1828800"/>
            <a:ext cx="3610800" cy="2997360"/>
          </a:xfrm>
          <a:prstGeom prst="rect">
            <a:avLst/>
          </a:prstGeom>
          <a:ln w="18000">
            <a:noFill/>
          </a:ln>
        </p:spPr>
      </p:pic>
      <p:pic>
        <p:nvPicPr>
          <p:cNvPr id="143" name="Kép 142"/>
          <p:cNvPicPr/>
          <p:nvPr/>
        </p:nvPicPr>
        <p:blipFill>
          <a:blip r:embed="rId3"/>
          <a:stretch/>
        </p:blipFill>
        <p:spPr>
          <a:xfrm>
            <a:off x="7086600" y="1828800"/>
            <a:ext cx="2795400" cy="2971800"/>
          </a:xfrm>
          <a:prstGeom prst="rect">
            <a:avLst/>
          </a:prstGeom>
          <a:ln w="18000">
            <a:noFill/>
          </a:ln>
        </p:spPr>
      </p:pic>
      <p:pic>
        <p:nvPicPr>
          <p:cNvPr id="144" name="Kép 143"/>
          <p:cNvPicPr/>
          <p:nvPr/>
        </p:nvPicPr>
        <p:blipFill>
          <a:blip r:embed="rId4"/>
          <a:stretch/>
        </p:blipFill>
        <p:spPr>
          <a:xfrm>
            <a:off x="3657600" y="2057400"/>
            <a:ext cx="3211200" cy="2743200"/>
          </a:xfrm>
          <a:prstGeom prst="rect">
            <a:avLst/>
          </a:prstGeom>
          <a:ln w="18000">
            <a:noFill/>
          </a:ln>
        </p:spPr>
      </p:pic>
      <p:sp>
        <p:nvSpPr>
          <p:cNvPr id="145" name="Szövegdoboz 144"/>
          <p:cNvSpPr txBox="1"/>
          <p:nvPr/>
        </p:nvSpPr>
        <p:spPr>
          <a:xfrm>
            <a:off x="228600" y="228600"/>
            <a:ext cx="8686800" cy="68580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sz="2200" b="0" strike="noStrike" spc="-1" dirty="0">
                <a:solidFill>
                  <a:srgbClr val="000000"/>
                </a:solidFill>
              </a:rPr>
              <a:t>Target inspection during the irradiation</a:t>
            </a:r>
          </a:p>
        </p:txBody>
      </p:sp>
      <p:sp>
        <p:nvSpPr>
          <p:cNvPr id="146" name="Szövegdoboz 145"/>
          <p:cNvSpPr txBox="1"/>
          <p:nvPr/>
        </p:nvSpPr>
        <p:spPr>
          <a:xfrm>
            <a:off x="457200" y="1143000"/>
            <a:ext cx="2286000" cy="68580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sz="2200" b="0" strike="noStrike" spc="-1">
                <a:solidFill>
                  <a:srgbClr val="000000"/>
                </a:solidFill>
                <a:latin typeface="Source Sans Pro"/>
              </a:rPr>
              <a:t>#4 Au2-400</a:t>
            </a:r>
          </a:p>
        </p:txBody>
      </p:sp>
      <p:sp>
        <p:nvSpPr>
          <p:cNvPr id="147" name="Szövegdoboz 146"/>
          <p:cNvSpPr txBox="1"/>
          <p:nvPr/>
        </p:nvSpPr>
        <p:spPr>
          <a:xfrm>
            <a:off x="3886200" y="1371600"/>
            <a:ext cx="2743200" cy="45720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sz="2200" b="0" strike="noStrike" spc="-1">
                <a:solidFill>
                  <a:srgbClr val="000000"/>
                </a:solidFill>
                <a:latin typeface="Source Sans Pro"/>
              </a:rPr>
              <a:t>BN-APTES-Au2_NR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Kép 148"/>
          <p:cNvPicPr/>
          <p:nvPr/>
        </p:nvPicPr>
        <p:blipFill>
          <a:blip r:embed="rId2"/>
          <a:stretch/>
        </p:blipFill>
        <p:spPr>
          <a:xfrm>
            <a:off x="3174480" y="457200"/>
            <a:ext cx="6655320" cy="4991400"/>
          </a:xfrm>
          <a:prstGeom prst="rect">
            <a:avLst/>
          </a:prstGeom>
          <a:ln w="18000">
            <a:noFill/>
          </a:ln>
        </p:spPr>
      </p:pic>
      <p:sp>
        <p:nvSpPr>
          <p:cNvPr id="150" name="Szövegdoboz 149"/>
          <p:cNvSpPr txBox="1"/>
          <p:nvPr/>
        </p:nvSpPr>
        <p:spPr>
          <a:xfrm>
            <a:off x="250825" y="685799"/>
            <a:ext cx="2668415" cy="1090961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hu-HU" sz="2200" b="0" strike="noStrike" spc="-1" dirty="0" err="1">
                <a:solidFill>
                  <a:srgbClr val="000000"/>
                </a:solidFill>
              </a:rPr>
              <a:t>Photos</a:t>
            </a:r>
            <a:r>
              <a:rPr lang="hu-HU" sz="2200" b="0" strike="noStrike" spc="-1" dirty="0">
                <a:solidFill>
                  <a:srgbClr val="000000"/>
                </a:solidFill>
              </a:rPr>
              <a:t> of </a:t>
            </a:r>
            <a:r>
              <a:rPr lang="hu-HU" sz="2200" b="0" strike="noStrike" spc="-1" dirty="0" err="1">
                <a:solidFill>
                  <a:srgbClr val="000000"/>
                </a:solidFill>
              </a:rPr>
              <a:t>the</a:t>
            </a:r>
            <a:r>
              <a:rPr lang="hu-HU" sz="2200" b="0" strike="noStrike" spc="-1" dirty="0">
                <a:solidFill>
                  <a:srgbClr val="000000"/>
                </a:solidFill>
              </a:rPr>
              <a:t> e</a:t>
            </a:r>
            <a:r>
              <a:rPr lang="en-US" sz="2200" b="0" strike="noStrike" spc="-1" dirty="0" err="1">
                <a:solidFill>
                  <a:srgbClr val="000000"/>
                </a:solidFill>
              </a:rPr>
              <a:t>xperimental</a:t>
            </a:r>
            <a:r>
              <a:rPr lang="en-US" sz="2200" b="0" strike="noStrike" spc="-1" dirty="0">
                <a:solidFill>
                  <a:srgbClr val="000000"/>
                </a:solidFill>
              </a:rPr>
              <a:t> set-up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459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000" b="1" strike="noStrike" spc="-1">
              <a:solidFill>
                <a:srgbClr val="009EDA"/>
              </a:solidFill>
              <a:latin typeface="Source Sans Pro Black"/>
            </a:endParaRPr>
          </a:p>
        </p:txBody>
      </p:sp>
      <p:pic>
        <p:nvPicPr>
          <p:cNvPr id="152" name="Kép 151"/>
          <p:cNvPicPr/>
          <p:nvPr/>
        </p:nvPicPr>
        <p:blipFill>
          <a:blip r:embed="rId2"/>
          <a:stretch/>
        </p:blipFill>
        <p:spPr>
          <a:xfrm>
            <a:off x="1282320" y="7560"/>
            <a:ext cx="7559640" cy="566964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459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000" b="1" strike="noStrike" spc="-1">
              <a:solidFill>
                <a:srgbClr val="009EDA"/>
              </a:solidFill>
              <a:latin typeface="Source Sans Pro Black"/>
            </a:endParaRPr>
          </a:p>
        </p:txBody>
      </p:sp>
      <p:pic>
        <p:nvPicPr>
          <p:cNvPr id="154" name="Kép 153"/>
          <p:cNvPicPr/>
          <p:nvPr/>
        </p:nvPicPr>
        <p:blipFill>
          <a:blip r:embed="rId2"/>
          <a:stretch/>
        </p:blipFill>
        <p:spPr>
          <a:xfrm>
            <a:off x="1282320" y="7560"/>
            <a:ext cx="7559640" cy="566964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Kép 154"/>
          <p:cNvPicPr/>
          <p:nvPr/>
        </p:nvPicPr>
        <p:blipFill>
          <a:blip r:embed="rId2"/>
          <a:stretch/>
        </p:blipFill>
        <p:spPr>
          <a:xfrm>
            <a:off x="2057760" y="914400"/>
            <a:ext cx="3428640" cy="4572000"/>
          </a:xfrm>
          <a:prstGeom prst="rect">
            <a:avLst/>
          </a:prstGeom>
          <a:ln w="18000">
            <a:noFill/>
          </a:ln>
        </p:spPr>
      </p:pic>
      <p:pic>
        <p:nvPicPr>
          <p:cNvPr id="156" name="Kép 155"/>
          <p:cNvPicPr/>
          <p:nvPr/>
        </p:nvPicPr>
        <p:blipFill>
          <a:blip r:embed="rId3"/>
          <a:stretch/>
        </p:blipFill>
        <p:spPr>
          <a:xfrm>
            <a:off x="5968080" y="907200"/>
            <a:ext cx="3571920" cy="4762800"/>
          </a:xfrm>
          <a:prstGeom prst="rect">
            <a:avLst/>
          </a:prstGeom>
          <a:ln w="18000">
            <a:noFill/>
          </a:ln>
        </p:spPr>
      </p:pic>
      <p:sp>
        <p:nvSpPr>
          <p:cNvPr id="157" name="Szövegdoboz 156"/>
          <p:cNvSpPr txBox="1"/>
          <p:nvPr/>
        </p:nvSpPr>
        <p:spPr>
          <a:xfrm>
            <a:off x="228600" y="228600"/>
            <a:ext cx="8915400" cy="45720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sz="2200" b="0" strike="noStrike" spc="-1" dirty="0">
                <a:solidFill>
                  <a:srgbClr val="000000"/>
                </a:solidFill>
              </a:rPr>
              <a:t>Thomson Parabola Spectrometer                                        MCP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Kép 157"/>
          <p:cNvPicPr/>
          <p:nvPr/>
        </p:nvPicPr>
        <p:blipFill>
          <a:blip r:embed="rId2"/>
          <a:stretch/>
        </p:blipFill>
        <p:spPr>
          <a:xfrm>
            <a:off x="238680" y="1143000"/>
            <a:ext cx="5486400" cy="4114800"/>
          </a:xfrm>
          <a:prstGeom prst="rect">
            <a:avLst/>
          </a:prstGeom>
          <a:ln w="18000">
            <a:noFill/>
          </a:ln>
        </p:spPr>
      </p:pic>
      <p:sp>
        <p:nvSpPr>
          <p:cNvPr id="159" name="Szövegdoboz 158"/>
          <p:cNvSpPr txBox="1"/>
          <p:nvPr/>
        </p:nvSpPr>
        <p:spPr>
          <a:xfrm>
            <a:off x="228600" y="457200"/>
            <a:ext cx="8915400" cy="405161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sz="2400" b="0" strike="noStrike" spc="-1" dirty="0">
                <a:solidFill>
                  <a:srgbClr val="000000"/>
                </a:solidFill>
              </a:rPr>
              <a:t>Exposure of CR-39 trace detector plates</a:t>
            </a:r>
          </a:p>
        </p:txBody>
      </p:sp>
      <p:pic>
        <p:nvPicPr>
          <p:cNvPr id="160" name="Kép 159"/>
          <p:cNvPicPr/>
          <p:nvPr/>
        </p:nvPicPr>
        <p:blipFill>
          <a:blip r:embed="rId3"/>
          <a:stretch/>
        </p:blipFill>
        <p:spPr>
          <a:xfrm>
            <a:off x="6400800" y="990360"/>
            <a:ext cx="3200400" cy="426744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zövegdoboz 160"/>
          <p:cNvSpPr txBox="1"/>
          <p:nvPr/>
        </p:nvSpPr>
        <p:spPr>
          <a:xfrm>
            <a:off x="228600" y="457200"/>
            <a:ext cx="2971800" cy="45720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sz="2400" b="0" strike="noStrike" spc="-1" dirty="0">
                <a:solidFill>
                  <a:srgbClr val="000000"/>
                </a:solidFill>
              </a:rPr>
              <a:t>Scintillation detectors</a:t>
            </a:r>
          </a:p>
        </p:txBody>
      </p:sp>
      <p:pic>
        <p:nvPicPr>
          <p:cNvPr id="162" name="Kép 161"/>
          <p:cNvPicPr/>
          <p:nvPr/>
        </p:nvPicPr>
        <p:blipFill>
          <a:blip r:embed="rId2"/>
          <a:stretch/>
        </p:blipFill>
        <p:spPr>
          <a:xfrm>
            <a:off x="152640" y="1600200"/>
            <a:ext cx="3047760" cy="2286000"/>
          </a:xfrm>
          <a:prstGeom prst="rect">
            <a:avLst/>
          </a:prstGeom>
          <a:ln w="18000">
            <a:noFill/>
          </a:ln>
        </p:spPr>
      </p:pic>
      <p:pic>
        <p:nvPicPr>
          <p:cNvPr id="163" name="Kép 162"/>
          <p:cNvPicPr/>
          <p:nvPr/>
        </p:nvPicPr>
        <p:blipFill>
          <a:blip r:embed="rId3"/>
          <a:stretch/>
        </p:blipFill>
        <p:spPr>
          <a:xfrm>
            <a:off x="7115040" y="952200"/>
            <a:ext cx="2714760" cy="3619800"/>
          </a:xfrm>
          <a:prstGeom prst="rect">
            <a:avLst/>
          </a:prstGeom>
          <a:ln w="18000">
            <a:noFill/>
          </a:ln>
        </p:spPr>
      </p:pic>
      <p:pic>
        <p:nvPicPr>
          <p:cNvPr id="164" name="Kép 163"/>
          <p:cNvPicPr/>
          <p:nvPr/>
        </p:nvPicPr>
        <p:blipFill>
          <a:blip r:embed="rId4"/>
          <a:stretch/>
        </p:blipFill>
        <p:spPr>
          <a:xfrm>
            <a:off x="3429000" y="1409400"/>
            <a:ext cx="3607560" cy="27054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A2637CE5-F492-D48F-8559-6803FE26010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79805" y="299737"/>
            <a:ext cx="9000000" cy="1157356"/>
          </a:xfrm>
        </p:spPr>
        <p:txBody>
          <a:bodyPr/>
          <a:lstStyle/>
          <a:p>
            <a:pPr marL="0" indent="0">
              <a:buNone/>
            </a:pPr>
            <a:r>
              <a:rPr lang="hu-HU" dirty="0" err="1">
                <a:solidFill>
                  <a:srgbClr val="009EDA"/>
                </a:solidFill>
              </a:rPr>
              <a:t>Results</a:t>
            </a:r>
            <a:endParaRPr lang="hu-HU" dirty="0">
              <a:solidFill>
                <a:srgbClr val="009EDA"/>
              </a:solidFill>
            </a:endParaRPr>
          </a:p>
          <a:p>
            <a:pPr marL="0" indent="0">
              <a:buNone/>
            </a:pPr>
            <a:r>
              <a:rPr lang="hu-HU" sz="2400" dirty="0"/>
              <a:t>Thomson parabola </a:t>
            </a:r>
            <a:r>
              <a:rPr lang="hu-HU" sz="2400" dirty="0" err="1"/>
              <a:t>spectra</a:t>
            </a:r>
            <a:endParaRPr lang="hu-HU" sz="2400" dirty="0"/>
          </a:p>
        </p:txBody>
      </p:sp>
      <p:pic>
        <p:nvPicPr>
          <p:cNvPr id="4" name="Kép 3" descr="A képen képernyőkép, tér, csillagászat látható&#10;&#10;Automatikusan generált leírás">
            <a:extLst>
              <a:ext uri="{FF2B5EF4-FFF2-40B4-BE49-F238E27FC236}">
                <a16:creationId xmlns:a16="http://schemas.microsoft.com/office/drawing/2014/main" id="{365C3CE4-BB4C-DB7C-B658-2A84EA22D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9" y="1529411"/>
            <a:ext cx="4802459" cy="2377572"/>
          </a:xfrm>
          <a:prstGeom prst="rect">
            <a:avLst/>
          </a:prstGeom>
        </p:spPr>
      </p:pic>
      <p:pic>
        <p:nvPicPr>
          <p:cNvPr id="6" name="Kép 5" descr="A képen képernyőkép, tér, Világűr, Univerzum látható&#10;&#10;Automatikusan generált leírás">
            <a:extLst>
              <a:ext uri="{FF2B5EF4-FFF2-40B4-BE49-F238E27FC236}">
                <a16:creationId xmlns:a16="http://schemas.microsoft.com/office/drawing/2014/main" id="{33335A20-615F-4CE3-7E55-ADCA7D177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48" y="1529411"/>
            <a:ext cx="4834528" cy="237757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484519F-CDAB-7001-90E9-4E3FB9D56454}"/>
              </a:ext>
            </a:extLst>
          </p:cNvPr>
          <p:cNvSpPr txBox="1"/>
          <p:nvPr/>
        </p:nvSpPr>
        <p:spPr>
          <a:xfrm>
            <a:off x="1211766" y="4289502"/>
            <a:ext cx="769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UDMA </a:t>
            </a:r>
            <a:r>
              <a:rPr lang="hu-HU" dirty="0" err="1"/>
              <a:t>without</a:t>
            </a:r>
            <a:r>
              <a:rPr lang="hu-HU" dirty="0"/>
              <a:t> </a:t>
            </a:r>
            <a:r>
              <a:rPr lang="hu-HU" dirty="0" err="1"/>
              <a:t>gold</a:t>
            </a:r>
            <a:r>
              <a:rPr lang="hu-HU" dirty="0"/>
              <a:t>                                                        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gold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59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193288" y="202434"/>
            <a:ext cx="3062868" cy="55584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hu-HU" b="1" strike="noStrike" spc="-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US" b="1" strike="noStrike" spc="-1" dirty="0">
              <a:solidFill>
                <a:srgbClr val="009ED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EA37939-5C84-CD39-E128-DC4646E872D4}"/>
              </a:ext>
            </a:extLst>
          </p:cNvPr>
          <p:cNvSpPr txBox="1"/>
          <p:nvPr/>
        </p:nvSpPr>
        <p:spPr>
          <a:xfrm>
            <a:off x="563333" y="847493"/>
            <a:ext cx="89539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Motivation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plasmonic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amplification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protons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ions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alpha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Deuterium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Wigner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LIBS (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breakdown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spectroscopy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MS (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spectrometry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transmission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ELI-ALPS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(in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NLTL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Univerity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Szeged)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Thomson Parabola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Spectrometer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detectors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colleagues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ATOMKI)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(Márk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Aladi’s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5F48920D-8BF1-499A-CF67-5102986DE35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978937"/>
          </a:xfrm>
        </p:spPr>
        <p:txBody>
          <a:bodyPr/>
          <a:lstStyle/>
          <a:p>
            <a:r>
              <a:rPr lang="hu-HU" sz="2400" dirty="0" err="1"/>
              <a:t>Energy</a:t>
            </a:r>
            <a:r>
              <a:rPr lang="hu-HU" sz="2400" dirty="0"/>
              <a:t> </a:t>
            </a:r>
            <a:r>
              <a:rPr lang="hu-HU" sz="2400" dirty="0" err="1"/>
              <a:t>distributions</a:t>
            </a:r>
            <a:endParaRPr lang="hu-HU" sz="2400" dirty="0"/>
          </a:p>
        </p:txBody>
      </p:sp>
      <p:pic>
        <p:nvPicPr>
          <p:cNvPr id="4" name="Kép 3" descr="A képen szöveg, képernyőkép, diagram, Diagram látható&#10;&#10;Automatikusan generált leírás">
            <a:extLst>
              <a:ext uri="{FF2B5EF4-FFF2-40B4-BE49-F238E27FC236}">
                <a16:creationId xmlns:a16="http://schemas.microsoft.com/office/drawing/2014/main" id="{BFADCB0C-3053-7D94-F86E-EB8A0B780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27" y="1010326"/>
            <a:ext cx="7157522" cy="43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34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25EDE94D-8BE5-F4B4-F338-FE307D889FF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50069" y="262566"/>
            <a:ext cx="9000000" cy="584927"/>
          </a:xfrm>
        </p:spPr>
        <p:txBody>
          <a:bodyPr/>
          <a:lstStyle/>
          <a:p>
            <a:r>
              <a:rPr lang="hu-HU" sz="2400" dirty="0"/>
              <a:t>D+ </a:t>
            </a:r>
            <a:r>
              <a:rPr lang="hu-HU" sz="2400" dirty="0" err="1"/>
              <a:t>ions</a:t>
            </a:r>
            <a:r>
              <a:rPr lang="hu-HU" sz="2400" dirty="0"/>
              <a:t> </a:t>
            </a:r>
            <a:r>
              <a:rPr lang="hu-HU" sz="2400" dirty="0" err="1"/>
              <a:t>obtained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</a:t>
            </a:r>
            <a:r>
              <a:rPr lang="hu-HU" sz="2400" dirty="0" err="1"/>
              <a:t>deuterated</a:t>
            </a:r>
            <a:r>
              <a:rPr lang="hu-HU" sz="2400" dirty="0"/>
              <a:t> </a:t>
            </a:r>
            <a:r>
              <a:rPr lang="hu-HU" sz="2400" dirty="0" err="1"/>
              <a:t>samples</a:t>
            </a:r>
            <a:endParaRPr lang="hu-HU" sz="2400" dirty="0"/>
          </a:p>
        </p:txBody>
      </p:sp>
      <p:pic>
        <p:nvPicPr>
          <p:cNvPr id="4" name="Kép 3" descr="A képen képernyőkép, tér, Univerzum, Színesség látható&#10;&#10;Automatikusan generált leírás">
            <a:extLst>
              <a:ext uri="{FF2B5EF4-FFF2-40B4-BE49-F238E27FC236}">
                <a16:creationId xmlns:a16="http://schemas.microsoft.com/office/drawing/2014/main" id="{3A5D057A-CEA8-61D2-5336-67F1BABC2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6" y="936991"/>
            <a:ext cx="9014023" cy="41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59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5F3D5129-286C-D114-7C41-58072C52BED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837688"/>
          </a:xfrm>
        </p:spPr>
        <p:txBody>
          <a:bodyPr/>
          <a:lstStyle/>
          <a:p>
            <a:r>
              <a:rPr lang="hu-HU" dirty="0"/>
              <a:t>TPS </a:t>
            </a:r>
            <a:r>
              <a:rPr lang="hu-HU" dirty="0" err="1"/>
              <a:t>signals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durations</a:t>
            </a:r>
            <a:endParaRPr lang="hu-HU" dirty="0"/>
          </a:p>
        </p:txBody>
      </p:sp>
      <p:pic>
        <p:nvPicPr>
          <p:cNvPr id="4" name="Kép 3" descr="A képen képernyőkép, tér, szöveg, Univerzum látható&#10;&#10;Automatikusan generált leírás">
            <a:extLst>
              <a:ext uri="{FF2B5EF4-FFF2-40B4-BE49-F238E27FC236}">
                <a16:creationId xmlns:a16="http://schemas.microsoft.com/office/drawing/2014/main" id="{FC073402-0A67-42A5-8CF1-4513F81AA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1" y="1436829"/>
            <a:ext cx="3055380" cy="1421107"/>
          </a:xfrm>
          <a:prstGeom prst="rect">
            <a:avLst/>
          </a:prstGeom>
        </p:spPr>
      </p:pic>
      <p:pic>
        <p:nvPicPr>
          <p:cNvPr id="6" name="Kép 5" descr="A képen szöveg, diagram, sor, Diagram látható&#10;&#10;Automatikusan generált leírás">
            <a:extLst>
              <a:ext uri="{FF2B5EF4-FFF2-40B4-BE49-F238E27FC236}">
                <a16:creationId xmlns:a16="http://schemas.microsoft.com/office/drawing/2014/main" id="{9AA2E6DF-BE32-7755-680A-281D10C36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" y="3141754"/>
            <a:ext cx="3400085" cy="1581435"/>
          </a:xfrm>
          <a:prstGeom prst="rect">
            <a:avLst/>
          </a:prstGeom>
        </p:spPr>
      </p:pic>
      <p:pic>
        <p:nvPicPr>
          <p:cNvPr id="8" name="Kép 7" descr="A képen képernyőkép, szöveg, tér, Univerzum látható&#10;&#10;Automatikusan generált leírás">
            <a:extLst>
              <a:ext uri="{FF2B5EF4-FFF2-40B4-BE49-F238E27FC236}">
                <a16:creationId xmlns:a16="http://schemas.microsoft.com/office/drawing/2014/main" id="{1BFB4988-14D5-ECE9-2D35-C01EDBA56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8" y="1436828"/>
            <a:ext cx="3055380" cy="1421107"/>
          </a:xfrm>
          <a:prstGeom prst="rect">
            <a:avLst/>
          </a:prstGeom>
        </p:spPr>
      </p:pic>
      <p:pic>
        <p:nvPicPr>
          <p:cNvPr id="10" name="Kép 9" descr="A képen szöveg, diagram, sor, képernyőkép látható&#10;&#10;Automatikusan generált leírás">
            <a:extLst>
              <a:ext uri="{FF2B5EF4-FFF2-40B4-BE49-F238E27FC236}">
                <a16:creationId xmlns:a16="http://schemas.microsoft.com/office/drawing/2014/main" id="{71ECC734-64F6-B17C-B673-A4C324E1A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2" y="3141755"/>
            <a:ext cx="3400084" cy="1581435"/>
          </a:xfrm>
          <a:prstGeom prst="rect">
            <a:avLst/>
          </a:prstGeom>
        </p:spPr>
      </p:pic>
      <p:pic>
        <p:nvPicPr>
          <p:cNvPr id="12" name="Kép 11" descr="A képen képernyőkép, tér, szöveg, Univerzum látható&#10;&#10;Automatikusan generált leírás">
            <a:extLst>
              <a:ext uri="{FF2B5EF4-FFF2-40B4-BE49-F238E27FC236}">
                <a16:creationId xmlns:a16="http://schemas.microsoft.com/office/drawing/2014/main" id="{0B3A2F28-A55D-3BA7-15F3-4FDF1702D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1436828"/>
            <a:ext cx="3055381" cy="1421107"/>
          </a:xfrm>
          <a:prstGeom prst="rect">
            <a:avLst/>
          </a:prstGeom>
        </p:spPr>
      </p:pic>
      <p:pic>
        <p:nvPicPr>
          <p:cNvPr id="14" name="Kép 13" descr="A képen szöveg, diagram, sor, képernyőkép látható&#10;&#10;Automatikusan generált leírás">
            <a:extLst>
              <a:ext uri="{FF2B5EF4-FFF2-40B4-BE49-F238E27FC236}">
                <a16:creationId xmlns:a16="http://schemas.microsoft.com/office/drawing/2014/main" id="{2F403C34-DE05-B11A-18A1-5BDBA5F9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15" y="3141754"/>
            <a:ext cx="3509166" cy="163217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77EAB951-211B-27B7-E3F0-9FA339ABEDCE}"/>
              </a:ext>
            </a:extLst>
          </p:cNvPr>
          <p:cNvSpPr txBox="1"/>
          <p:nvPr/>
        </p:nvSpPr>
        <p:spPr>
          <a:xfrm>
            <a:off x="453483" y="4773924"/>
            <a:ext cx="9175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          12 </a:t>
            </a:r>
            <a:r>
              <a:rPr lang="hu-HU" dirty="0" err="1"/>
              <a:t>fs</a:t>
            </a:r>
            <a:r>
              <a:rPr lang="hu-HU" dirty="0"/>
              <a:t>			       50 </a:t>
            </a:r>
            <a:r>
              <a:rPr lang="hu-HU" dirty="0" err="1"/>
              <a:t>fs</a:t>
            </a:r>
            <a:r>
              <a:rPr lang="hu-HU" dirty="0"/>
              <a:t>                                        120 </a:t>
            </a:r>
            <a:r>
              <a:rPr lang="hu-HU" dirty="0" err="1"/>
              <a:t>fs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6476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E0EA3E09-2F31-BAFE-BA6F-C318AF1AE65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91317" y="299738"/>
            <a:ext cx="8611434" cy="644400"/>
          </a:xfrm>
        </p:spPr>
        <p:txBody>
          <a:bodyPr/>
          <a:lstStyle/>
          <a:p>
            <a:r>
              <a:rPr lang="hu-HU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hu-HU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CR-39 </a:t>
            </a:r>
            <a:r>
              <a:rPr lang="hu-HU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trace</a:t>
            </a:r>
            <a:r>
              <a:rPr lang="hu-HU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</a:t>
            </a:r>
            <a:r>
              <a:rPr lang="hu-HU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hu-HU" dirty="0">
              <a:solidFill>
                <a:srgbClr val="009ED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31BCBE8-7BB4-7569-E31A-A5001685BCFA}"/>
              </a:ext>
            </a:extLst>
          </p:cNvPr>
          <p:cNvSpPr txBox="1"/>
          <p:nvPr/>
        </p:nvSpPr>
        <p:spPr>
          <a:xfrm>
            <a:off x="391317" y="945166"/>
            <a:ext cx="595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Trace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 </a:t>
            </a:r>
            <a:r>
              <a:rPr lang="hu-HU" dirty="0" err="1"/>
              <a:t>distribution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unshielded</a:t>
            </a:r>
            <a:r>
              <a:rPr lang="hu-HU" dirty="0"/>
              <a:t> </a:t>
            </a:r>
            <a:r>
              <a:rPr lang="hu-HU" dirty="0" err="1"/>
              <a:t>area</a:t>
            </a:r>
            <a:endParaRPr lang="hu-HU" dirty="0"/>
          </a:p>
          <a:p>
            <a:r>
              <a:rPr lang="hu-HU" dirty="0" err="1"/>
              <a:t>Target</a:t>
            </a:r>
            <a:r>
              <a:rPr lang="hu-HU" dirty="0"/>
              <a:t> </a:t>
            </a:r>
            <a:r>
              <a:rPr lang="hu-HU" dirty="0" err="1"/>
              <a:t>was</a:t>
            </a:r>
            <a:r>
              <a:rPr lang="hu-HU" dirty="0"/>
              <a:t> UDMA-BN  </a:t>
            </a:r>
          </a:p>
        </p:txBody>
      </p:sp>
      <p:pic>
        <p:nvPicPr>
          <p:cNvPr id="8" name="Kép 7" descr="A képen szürke látható&#10;&#10;Automatikusan generált leírás">
            <a:extLst>
              <a:ext uri="{FF2B5EF4-FFF2-40B4-BE49-F238E27FC236}">
                <a16:creationId xmlns:a16="http://schemas.microsoft.com/office/drawing/2014/main" id="{6D517E74-8EEE-B5EA-E301-CBC2C4C34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59" y="3042933"/>
            <a:ext cx="3313014" cy="2482373"/>
          </a:xfrm>
          <a:prstGeom prst="rect">
            <a:avLst/>
          </a:prstGeom>
        </p:spPr>
      </p:pic>
      <p:pic>
        <p:nvPicPr>
          <p:cNvPr id="12" name="Kép 11" descr="A képen szürke látható&#10;&#10;Automatikusan generált leírás">
            <a:extLst>
              <a:ext uri="{FF2B5EF4-FFF2-40B4-BE49-F238E27FC236}">
                <a16:creationId xmlns:a16="http://schemas.microsoft.com/office/drawing/2014/main" id="{3DF74355-A34C-989C-0AA8-64C9876B4E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59" y="443673"/>
            <a:ext cx="3313014" cy="2482373"/>
          </a:xfrm>
          <a:prstGeom prst="rect">
            <a:avLst/>
          </a:prstGeom>
        </p:spPr>
      </p:pic>
      <p:pic>
        <p:nvPicPr>
          <p:cNvPr id="14" name="Kép 13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80079450-70C2-0AF5-E00D-4F2C94EAA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0" y="1730044"/>
            <a:ext cx="3206080" cy="180342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6399210A-3FFC-6CB2-BAFA-2495AF1AF038}"/>
              </a:ext>
            </a:extLst>
          </p:cNvPr>
          <p:cNvSpPr txBox="1"/>
          <p:nvPr/>
        </p:nvSpPr>
        <p:spPr>
          <a:xfrm>
            <a:off x="5486400" y="1360712"/>
            <a:ext cx="121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No </a:t>
            </a:r>
            <a:r>
              <a:rPr lang="hu-HU" dirty="0" err="1"/>
              <a:t>gold</a:t>
            </a:r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8788EE1-1417-8E2C-D12E-3F04374CD4D0}"/>
              </a:ext>
            </a:extLst>
          </p:cNvPr>
          <p:cNvSpPr txBox="1"/>
          <p:nvPr/>
        </p:nvSpPr>
        <p:spPr>
          <a:xfrm>
            <a:off x="5404825" y="4435174"/>
            <a:ext cx="117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gold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51475F7E-3522-BAB3-6089-E7743112C4FF}"/>
              </a:ext>
            </a:extLst>
          </p:cNvPr>
          <p:cNvSpPr txBox="1"/>
          <p:nvPr/>
        </p:nvSpPr>
        <p:spPr>
          <a:xfrm>
            <a:off x="3754244" y="2377814"/>
            <a:ext cx="144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 h </a:t>
            </a:r>
            <a:r>
              <a:rPr lang="hu-HU" dirty="0" err="1"/>
              <a:t>etching</a:t>
            </a:r>
            <a:endParaRPr lang="hu-HU" dirty="0"/>
          </a:p>
        </p:txBody>
      </p:sp>
      <p:pic>
        <p:nvPicPr>
          <p:cNvPr id="18" name="Kép 17" descr="A képen szöveg, képernyőkép, diagram, Diagram látható&#10;&#10;Automatikusan generált leírás">
            <a:extLst>
              <a:ext uri="{FF2B5EF4-FFF2-40B4-BE49-F238E27FC236}">
                <a16:creationId xmlns:a16="http://schemas.microsoft.com/office/drawing/2014/main" id="{E08E4567-1B51-3608-B969-E042065A42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9" y="3533464"/>
            <a:ext cx="3206081" cy="1803420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63504099-43B4-E33F-66D8-DD8F3C41A576}"/>
              </a:ext>
            </a:extLst>
          </p:cNvPr>
          <p:cNvSpPr txBox="1"/>
          <p:nvPr/>
        </p:nvSpPr>
        <p:spPr>
          <a:xfrm>
            <a:off x="3798849" y="4007005"/>
            <a:ext cx="135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 h </a:t>
            </a:r>
            <a:r>
              <a:rPr lang="hu-HU" dirty="0" err="1"/>
              <a:t>etching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6625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7F61F223-6701-96B6-1635-A3DEFCE71795}"/>
              </a:ext>
            </a:extLst>
          </p:cNvPr>
          <p:cNvSpPr txBox="1"/>
          <p:nvPr/>
        </p:nvSpPr>
        <p:spPr>
          <a:xfrm>
            <a:off x="408878" y="498088"/>
            <a:ext cx="8103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Traces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shielded</a:t>
            </a:r>
            <a:r>
              <a:rPr lang="hu-HU" dirty="0"/>
              <a:t> </a:t>
            </a:r>
            <a:r>
              <a:rPr lang="hu-HU" dirty="0" err="1"/>
              <a:t>region</a:t>
            </a:r>
            <a:r>
              <a:rPr lang="hu-HU" dirty="0"/>
              <a:t>, </a:t>
            </a:r>
            <a:r>
              <a:rPr lang="hu-HU" dirty="0" err="1"/>
              <a:t>target</a:t>
            </a:r>
            <a:r>
              <a:rPr lang="hu-HU" dirty="0"/>
              <a:t>: UDMA-D100 </a:t>
            </a:r>
            <a:r>
              <a:rPr lang="hu-HU" dirty="0" err="1"/>
              <a:t>deuterated</a:t>
            </a:r>
            <a:r>
              <a:rPr lang="hu-HU" dirty="0"/>
              <a:t> </a:t>
            </a:r>
            <a:r>
              <a:rPr lang="hu-HU" dirty="0" err="1"/>
              <a:t>polymer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Exposed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65 </a:t>
            </a:r>
            <a:r>
              <a:rPr lang="hu-HU" dirty="0" err="1"/>
              <a:t>shots</a:t>
            </a:r>
            <a:r>
              <a:rPr lang="hu-HU" dirty="0"/>
              <a:t>, </a:t>
            </a:r>
            <a:r>
              <a:rPr lang="hu-HU" dirty="0" err="1"/>
              <a:t>including</a:t>
            </a:r>
            <a:r>
              <a:rPr lang="hu-HU" dirty="0"/>
              <a:t> 12 </a:t>
            </a:r>
            <a:r>
              <a:rPr lang="hu-HU" dirty="0" err="1"/>
              <a:t>fs</a:t>
            </a:r>
            <a:r>
              <a:rPr lang="hu-HU" dirty="0"/>
              <a:t> and 120 </a:t>
            </a:r>
            <a:r>
              <a:rPr lang="hu-HU" dirty="0" err="1"/>
              <a:t>fs</a:t>
            </a:r>
            <a:r>
              <a:rPr lang="hu-HU" dirty="0"/>
              <a:t> </a:t>
            </a:r>
            <a:r>
              <a:rPr lang="hu-HU" dirty="0" err="1"/>
              <a:t>pulses</a:t>
            </a:r>
            <a:endParaRPr lang="hu-HU" dirty="0"/>
          </a:p>
        </p:txBody>
      </p:sp>
      <p:pic>
        <p:nvPicPr>
          <p:cNvPr id="10" name="Kép 9" descr="A képen képernyőkép, Színesség látható&#10;&#10;Automatikusan generált leírás">
            <a:extLst>
              <a:ext uri="{FF2B5EF4-FFF2-40B4-BE49-F238E27FC236}">
                <a16:creationId xmlns:a16="http://schemas.microsoft.com/office/drawing/2014/main" id="{C6FBD3F9-5D77-2A97-0184-787587A04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3" y="1940774"/>
            <a:ext cx="4928839" cy="2436152"/>
          </a:xfrm>
          <a:prstGeom prst="rect">
            <a:avLst/>
          </a:prstGeom>
        </p:spPr>
      </p:pic>
      <p:pic>
        <p:nvPicPr>
          <p:cNvPr id="14" name="Kép 13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CDCF103A-9B5D-4511-CA26-5B852290B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95" y="1940774"/>
            <a:ext cx="4330937" cy="2436152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37969BAF-C9CF-0599-738C-A7405F5567DD}"/>
              </a:ext>
            </a:extLst>
          </p:cNvPr>
          <p:cNvSpPr txBox="1"/>
          <p:nvPr/>
        </p:nvSpPr>
        <p:spPr>
          <a:xfrm>
            <a:off x="661639" y="4876800"/>
            <a:ext cx="926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CR-39 </a:t>
            </a:r>
            <a:r>
              <a:rPr lang="hu-HU" sz="1400" dirty="0" err="1"/>
              <a:t>plates</a:t>
            </a:r>
            <a:r>
              <a:rPr lang="hu-HU" sz="1400" dirty="0"/>
              <a:t> </a:t>
            </a:r>
            <a:r>
              <a:rPr lang="hu-HU" sz="1400" dirty="0" err="1"/>
              <a:t>evaluation</a:t>
            </a:r>
            <a:r>
              <a:rPr lang="hu-HU" sz="1400" dirty="0"/>
              <a:t> </a:t>
            </a:r>
            <a:r>
              <a:rPr lang="hu-HU" sz="1400" dirty="0" err="1"/>
              <a:t>with</a:t>
            </a:r>
            <a:r>
              <a:rPr lang="hu-HU" sz="1400" dirty="0"/>
              <a:t> </a:t>
            </a:r>
            <a:r>
              <a:rPr lang="hu-HU" sz="1400" dirty="0" err="1"/>
              <a:t>the</a:t>
            </a:r>
            <a:r>
              <a:rPr lang="hu-HU" sz="1400" dirty="0"/>
              <a:t> </a:t>
            </a:r>
            <a:r>
              <a:rPr lang="hu-HU" sz="1400" dirty="0" err="1"/>
              <a:t>help</a:t>
            </a:r>
            <a:r>
              <a:rPr lang="hu-HU" sz="1400" dirty="0"/>
              <a:t> of Julianna Szabó </a:t>
            </a:r>
            <a:r>
              <a:rPr lang="hu-HU" sz="1400" dirty="0" err="1"/>
              <a:t>from</a:t>
            </a:r>
            <a:r>
              <a:rPr lang="hu-HU" sz="1400" dirty="0"/>
              <a:t> EK (</a:t>
            </a:r>
            <a:r>
              <a:rPr lang="hu-HU" sz="1400" dirty="0" err="1"/>
              <a:t>Energy</a:t>
            </a:r>
            <a:r>
              <a:rPr lang="hu-HU" sz="1400" dirty="0"/>
              <a:t> Research Centre).</a:t>
            </a:r>
          </a:p>
        </p:txBody>
      </p:sp>
    </p:spTree>
    <p:extLst>
      <p:ext uri="{BB962C8B-B14F-4D97-AF65-F5344CB8AC3E}">
        <p14:creationId xmlns:p14="http://schemas.microsoft.com/office/powerpoint/2010/main" val="1336833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6E6AD4C2-0029-2ECB-AFDF-D93C135509A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16975" y="344342"/>
            <a:ext cx="8247161" cy="480849"/>
          </a:xfrm>
        </p:spPr>
        <p:txBody>
          <a:bodyPr/>
          <a:lstStyle/>
          <a:p>
            <a:pPr marL="0" indent="0">
              <a:buNone/>
            </a:pPr>
            <a:r>
              <a:rPr lang="hu-HU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hu-HU" dirty="0">
              <a:solidFill>
                <a:srgbClr val="009ED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8C8A43B-57BF-25D1-3C62-EB34D41C87CD}"/>
              </a:ext>
            </a:extLst>
          </p:cNvPr>
          <p:cNvSpPr txBox="1"/>
          <p:nvPr/>
        </p:nvSpPr>
        <p:spPr>
          <a:xfrm>
            <a:off x="293610" y="652582"/>
            <a:ext cx="9493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contrast</a:t>
            </a:r>
            <a:r>
              <a:rPr lang="hu-HU" dirty="0"/>
              <a:t> is </a:t>
            </a:r>
            <a:r>
              <a:rPr lang="hu-HU" dirty="0" err="1"/>
              <a:t>important</a:t>
            </a:r>
            <a:r>
              <a:rPr lang="hu-HU" dirty="0"/>
              <a:t>, </a:t>
            </a:r>
            <a:r>
              <a:rPr lang="hu-HU" dirty="0" err="1"/>
              <a:t>working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improving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WRCP </a:t>
            </a: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lab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TPS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analysis</a:t>
            </a:r>
            <a:r>
              <a:rPr lang="hu-HU" dirty="0"/>
              <a:t> is </a:t>
            </a:r>
            <a:r>
              <a:rPr lang="hu-HU" dirty="0" err="1"/>
              <a:t>ongoing</a:t>
            </a:r>
            <a:r>
              <a:rPr lang="hu-HU" dirty="0"/>
              <a:t>, </a:t>
            </a:r>
            <a:r>
              <a:rPr lang="hu-HU" dirty="0" err="1"/>
              <a:t>results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preliminary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Promising</a:t>
            </a:r>
            <a:r>
              <a:rPr lang="hu-HU" dirty="0"/>
              <a:t> TPS </a:t>
            </a:r>
            <a:r>
              <a:rPr lang="hu-HU" dirty="0" err="1"/>
              <a:t>results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seen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higher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ions</a:t>
            </a:r>
            <a:r>
              <a:rPr lang="hu-HU" dirty="0"/>
              <a:t> </a:t>
            </a:r>
            <a:r>
              <a:rPr lang="hu-HU" dirty="0" err="1"/>
              <a:t>detected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gold</a:t>
            </a:r>
            <a:r>
              <a:rPr lang="hu-HU" dirty="0"/>
              <a:t> </a:t>
            </a:r>
            <a:r>
              <a:rPr lang="hu-HU" dirty="0" err="1"/>
              <a:t>nanorods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promising</a:t>
            </a:r>
            <a:r>
              <a:rPr lang="hu-HU" dirty="0"/>
              <a:t> CR-39 </a:t>
            </a:r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traces</a:t>
            </a:r>
            <a:r>
              <a:rPr lang="hu-HU" dirty="0"/>
              <a:t> </a:t>
            </a:r>
            <a:r>
              <a:rPr lang="hu-HU" dirty="0" err="1"/>
              <a:t>seen</a:t>
            </a:r>
            <a:r>
              <a:rPr lang="hu-HU" dirty="0"/>
              <a:t>, </a:t>
            </a:r>
            <a:r>
              <a:rPr lang="hu-HU" dirty="0" err="1"/>
              <a:t>but</a:t>
            </a:r>
            <a:r>
              <a:rPr lang="hu-HU" dirty="0"/>
              <a:t> </a:t>
            </a:r>
            <a:r>
              <a:rPr lang="hu-HU" dirty="0" err="1"/>
              <a:t>calibration</a:t>
            </a:r>
            <a:r>
              <a:rPr lang="hu-HU" dirty="0"/>
              <a:t> is </a:t>
            </a:r>
            <a:r>
              <a:rPr lang="hu-HU" dirty="0" err="1"/>
              <a:t>needed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kinds</a:t>
            </a:r>
            <a:r>
              <a:rPr lang="hu-HU" dirty="0"/>
              <a:t> of </a:t>
            </a:r>
            <a:r>
              <a:rPr lang="hu-HU" dirty="0" err="1"/>
              <a:t>particles</a:t>
            </a:r>
            <a:r>
              <a:rPr lang="hu-HU" dirty="0"/>
              <a:t> and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ranges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Nuclear</a:t>
            </a:r>
            <a:r>
              <a:rPr lang="hu-HU" dirty="0"/>
              <a:t> </a:t>
            </a:r>
            <a:r>
              <a:rPr lang="hu-HU" dirty="0" err="1"/>
              <a:t>detector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still</a:t>
            </a:r>
            <a:r>
              <a:rPr lang="hu-HU" dirty="0"/>
              <a:t> </a:t>
            </a:r>
            <a:r>
              <a:rPr lang="hu-HU" dirty="0" err="1"/>
              <a:t>under</a:t>
            </a:r>
            <a:r>
              <a:rPr lang="hu-HU" dirty="0"/>
              <a:t> </a:t>
            </a:r>
            <a:r>
              <a:rPr lang="hu-HU" dirty="0" err="1"/>
              <a:t>evaluation</a:t>
            </a:r>
            <a:r>
              <a:rPr lang="hu-HU" dirty="0"/>
              <a:t>, </a:t>
            </a:r>
            <a:r>
              <a:rPr lang="hu-HU" dirty="0" err="1"/>
              <a:t>but</a:t>
            </a:r>
            <a:r>
              <a:rPr lang="hu-HU" dirty="0"/>
              <a:t> </a:t>
            </a:r>
            <a:r>
              <a:rPr lang="hu-HU" dirty="0" err="1"/>
              <a:t>photon</a:t>
            </a:r>
            <a:r>
              <a:rPr lang="hu-HU" dirty="0"/>
              <a:t> </a:t>
            </a:r>
            <a:r>
              <a:rPr lang="hu-HU" dirty="0" err="1"/>
              <a:t>signals</a:t>
            </a:r>
            <a:r>
              <a:rPr lang="hu-HU" dirty="0"/>
              <a:t> </a:t>
            </a:r>
            <a:r>
              <a:rPr lang="hu-HU" dirty="0" err="1"/>
              <a:t>were</a:t>
            </a:r>
            <a:r>
              <a:rPr lang="hu-HU" dirty="0"/>
              <a:t> </a:t>
            </a:r>
            <a:r>
              <a:rPr lang="hu-HU" dirty="0" err="1"/>
              <a:t>definitely</a:t>
            </a:r>
            <a:r>
              <a:rPr lang="hu-HU" dirty="0"/>
              <a:t> </a:t>
            </a:r>
            <a:r>
              <a:rPr lang="hu-HU" dirty="0" err="1"/>
              <a:t>larger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targets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gold</a:t>
            </a:r>
            <a:r>
              <a:rPr lang="hu-HU" dirty="0"/>
              <a:t> </a:t>
            </a:r>
            <a:r>
              <a:rPr lang="hu-HU" dirty="0" err="1"/>
              <a:t>nanorods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Sample</a:t>
            </a:r>
            <a:r>
              <a:rPr lang="hu-HU" dirty="0"/>
              <a:t> </a:t>
            </a:r>
            <a:r>
              <a:rPr lang="hu-HU" dirty="0" err="1"/>
              <a:t>surface</a:t>
            </a:r>
            <a:r>
              <a:rPr lang="hu-HU" dirty="0"/>
              <a:t> </a:t>
            </a:r>
            <a:r>
              <a:rPr lang="hu-HU" dirty="0" err="1"/>
              <a:t>positioning</a:t>
            </a:r>
            <a:r>
              <a:rPr lang="hu-HU" dirty="0"/>
              <a:t> is </a:t>
            </a:r>
            <a:r>
              <a:rPr lang="hu-HU" dirty="0" err="1"/>
              <a:t>critical</a:t>
            </a:r>
            <a:endParaRPr lang="hu-HU" dirty="0"/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183D1E7-D920-6288-ED17-216745E18731}"/>
              </a:ext>
            </a:extLst>
          </p:cNvPr>
          <p:cNvSpPr txBox="1"/>
          <p:nvPr/>
        </p:nvSpPr>
        <p:spPr>
          <a:xfrm>
            <a:off x="319552" y="3362226"/>
            <a:ext cx="90845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Future</a:t>
            </a:r>
            <a:r>
              <a:rPr lang="hu-HU" dirty="0"/>
              <a:t> </a:t>
            </a:r>
            <a:r>
              <a:rPr lang="hu-HU" dirty="0" err="1"/>
              <a:t>plans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experiments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ELI-ALPS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Find</a:t>
            </a:r>
            <a:r>
              <a:rPr lang="hu-HU" dirty="0"/>
              <a:t> </a:t>
            </a:r>
            <a:r>
              <a:rPr lang="hu-HU" dirty="0" err="1"/>
              <a:t>methods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manufacture</a:t>
            </a:r>
            <a:r>
              <a:rPr lang="hu-HU" dirty="0"/>
              <a:t> </a:t>
            </a:r>
            <a:r>
              <a:rPr lang="hu-HU" dirty="0" err="1"/>
              <a:t>targets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very</a:t>
            </a:r>
            <a:r>
              <a:rPr lang="hu-HU" dirty="0"/>
              <a:t> </a:t>
            </a:r>
            <a:r>
              <a:rPr lang="hu-HU" dirty="0" err="1"/>
              <a:t>good</a:t>
            </a:r>
            <a:r>
              <a:rPr lang="hu-HU" dirty="0"/>
              <a:t> </a:t>
            </a:r>
            <a:r>
              <a:rPr lang="hu-HU" dirty="0" err="1"/>
              <a:t>flatness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Find</a:t>
            </a:r>
            <a:r>
              <a:rPr lang="hu-HU" dirty="0"/>
              <a:t> </a:t>
            </a:r>
            <a:r>
              <a:rPr lang="hu-HU" dirty="0" err="1"/>
              <a:t>methods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position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sample</a:t>
            </a:r>
            <a:r>
              <a:rPr lang="hu-HU" dirty="0"/>
              <a:t> </a:t>
            </a:r>
            <a:r>
              <a:rPr lang="hu-HU" dirty="0" err="1"/>
              <a:t>surface</a:t>
            </a:r>
            <a:r>
              <a:rPr lang="hu-HU" dirty="0"/>
              <a:t> </a:t>
            </a:r>
            <a:r>
              <a:rPr lang="hu-HU" dirty="0" err="1"/>
              <a:t>exactly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focus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Make</a:t>
            </a:r>
            <a:r>
              <a:rPr lang="hu-HU" dirty="0"/>
              <a:t> </a:t>
            </a:r>
            <a:r>
              <a:rPr lang="hu-HU" dirty="0" err="1"/>
              <a:t>sure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orientation</a:t>
            </a:r>
            <a:r>
              <a:rPr lang="hu-HU" dirty="0"/>
              <a:t> is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correct</a:t>
            </a:r>
            <a:r>
              <a:rPr lang="hu-HU" dirty="0"/>
              <a:t> and </a:t>
            </a:r>
            <a:r>
              <a:rPr lang="hu-HU" dirty="0" err="1"/>
              <a:t>reproducible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Use</a:t>
            </a:r>
            <a:r>
              <a:rPr lang="hu-HU" dirty="0"/>
              <a:t> </a:t>
            </a:r>
            <a:r>
              <a:rPr lang="hu-HU" dirty="0" err="1"/>
              <a:t>thin</a:t>
            </a:r>
            <a:r>
              <a:rPr lang="hu-HU" dirty="0"/>
              <a:t> </a:t>
            </a:r>
            <a:r>
              <a:rPr lang="hu-HU" dirty="0" err="1"/>
              <a:t>targets</a:t>
            </a:r>
            <a:r>
              <a:rPr lang="hu-HU" dirty="0"/>
              <a:t> (&lt;~ 1 </a:t>
            </a:r>
            <a:r>
              <a:rPr lang="hu-HU" dirty="0" err="1"/>
              <a:t>μm</a:t>
            </a:r>
            <a:r>
              <a:rPr lang="hu-HU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case</a:t>
            </a:r>
            <a:r>
              <a:rPr lang="hu-HU" dirty="0"/>
              <a:t> of </a:t>
            </a:r>
            <a:r>
              <a:rPr lang="hu-HU" dirty="0" err="1"/>
              <a:t>thick</a:t>
            </a:r>
            <a:r>
              <a:rPr lang="hu-HU" dirty="0"/>
              <a:t> </a:t>
            </a:r>
            <a:r>
              <a:rPr lang="hu-HU" dirty="0" err="1"/>
              <a:t>targets</a:t>
            </a:r>
            <a:r>
              <a:rPr lang="hu-HU" dirty="0"/>
              <a:t>, </a:t>
            </a:r>
            <a:r>
              <a:rPr lang="hu-HU" dirty="0" err="1"/>
              <a:t>leave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substrate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995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9ACF55E3-94E1-EFEF-1F4C-DE3D40AD721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644400"/>
          </a:xfrm>
        </p:spPr>
        <p:txBody>
          <a:bodyPr/>
          <a:lstStyle/>
          <a:p>
            <a:pPr marL="0" indent="0">
              <a:buNone/>
            </a:pPr>
            <a:r>
              <a:rPr lang="hu-HU" b="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Reflection</a:t>
            </a:r>
            <a:r>
              <a:rPr lang="hu-HU" b="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hu-HU" b="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transmission</a:t>
            </a:r>
            <a:r>
              <a:rPr lang="hu-HU" b="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hu-HU" b="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hu-HU" b="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Wigner RCP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4B705D1-94A2-E7AB-CA46-928598EE358C}"/>
              </a:ext>
            </a:extLst>
          </p:cNvPr>
          <p:cNvSpPr txBox="1"/>
          <p:nvPr/>
        </p:nvSpPr>
        <p:spPr>
          <a:xfrm>
            <a:off x="319023" y="997534"/>
            <a:ext cx="580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Arrangement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hu-H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ép 5" descr="A képen képernyőkép, diagram, Grafika, sor látható">
            <a:extLst>
              <a:ext uri="{FF2B5EF4-FFF2-40B4-BE49-F238E27FC236}">
                <a16:creationId xmlns:a16="http://schemas.microsoft.com/office/drawing/2014/main" id="{34ECECAF-BA33-440F-2F92-785781F1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3" y="1843692"/>
            <a:ext cx="5353797" cy="2429214"/>
          </a:xfrm>
          <a:prstGeom prst="rect">
            <a:avLst/>
          </a:prstGeom>
        </p:spPr>
      </p:pic>
      <p:pic>
        <p:nvPicPr>
          <p:cNvPr id="8" name="Kép 7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600EBC51-8206-969A-4DC5-CF4EF16ED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23" y="1053661"/>
            <a:ext cx="3217777" cy="43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53EDFDD8-6ACA-D591-C540-4D8C46CDC80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0000" y="270000"/>
            <a:ext cx="5474224" cy="651834"/>
          </a:xfrm>
        </p:spPr>
        <p:txBody>
          <a:bodyPr/>
          <a:lstStyle/>
          <a:p>
            <a:pPr marL="0" indent="0">
              <a:buNone/>
            </a:pPr>
            <a:r>
              <a:rPr lang="hu-HU" b="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hu-HU" b="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</a:t>
            </a:r>
            <a:r>
              <a:rPr lang="hu-HU" b="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hu-HU" b="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hu-HU" b="1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Wigner RCP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662DDE4-9263-334A-E276-1D45DBE6553A}"/>
              </a:ext>
            </a:extLst>
          </p:cNvPr>
          <p:cNvSpPr txBox="1"/>
          <p:nvPr/>
        </p:nvSpPr>
        <p:spPr>
          <a:xfrm>
            <a:off x="581912" y="1018478"/>
            <a:ext cx="8809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Parameters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Coherent</a:t>
            </a:r>
            <a:r>
              <a:rPr lang="hu-HU" dirty="0"/>
              <a:t> Hidra </a:t>
            </a: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Wigner RCP </a:t>
            </a: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plasma</a:t>
            </a:r>
            <a:r>
              <a:rPr lang="hu-HU" dirty="0"/>
              <a:t> </a:t>
            </a:r>
            <a:r>
              <a:rPr lang="hu-HU" dirty="0" err="1"/>
              <a:t>laboratory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Maximum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: 30 </a:t>
            </a:r>
            <a:r>
              <a:rPr lang="hu-HU" dirty="0" err="1"/>
              <a:t>mJ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Minimum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duration</a:t>
            </a:r>
            <a:r>
              <a:rPr lang="hu-HU" dirty="0"/>
              <a:t>: 40 </a:t>
            </a:r>
            <a:r>
              <a:rPr lang="hu-HU" dirty="0" err="1"/>
              <a:t>fs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wavelength</a:t>
            </a:r>
            <a:r>
              <a:rPr lang="hu-HU" dirty="0"/>
              <a:t>: ~800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Repetition</a:t>
            </a:r>
            <a:r>
              <a:rPr lang="hu-HU" dirty="0"/>
              <a:t> </a:t>
            </a:r>
            <a:r>
              <a:rPr lang="hu-HU" dirty="0" err="1"/>
              <a:t>rate</a:t>
            </a:r>
            <a:r>
              <a:rPr lang="hu-HU" dirty="0"/>
              <a:t>: 10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diameter</a:t>
            </a:r>
            <a:r>
              <a:rPr lang="hu-HU" dirty="0"/>
              <a:t> (1/e</a:t>
            </a:r>
            <a:r>
              <a:rPr lang="hu-HU" baseline="30000" dirty="0"/>
              <a:t>2</a:t>
            </a:r>
            <a:r>
              <a:rPr lang="hu-HU" dirty="0"/>
              <a:t>): 15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Contrast</a:t>
            </a:r>
            <a:r>
              <a:rPr lang="hu-HU" dirty="0"/>
              <a:t> (</a:t>
            </a:r>
            <a:r>
              <a:rPr lang="hu-HU" dirty="0" err="1"/>
              <a:t>ns</a:t>
            </a:r>
            <a:r>
              <a:rPr lang="hu-HU" dirty="0"/>
              <a:t>): 10</a:t>
            </a:r>
            <a:r>
              <a:rPr lang="hu-HU" baseline="30000" dirty="0"/>
              <a:t>6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slicer</a:t>
            </a:r>
            <a:r>
              <a:rPr lang="hu-HU" dirty="0"/>
              <a:t> (no </a:t>
            </a:r>
            <a:r>
              <a:rPr lang="hu-HU" dirty="0" err="1"/>
              <a:t>specification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ps </a:t>
            </a:r>
            <a:r>
              <a:rPr lang="hu-HU" dirty="0" err="1"/>
              <a:t>contrast</a:t>
            </a:r>
            <a:r>
              <a:rPr lang="hu-HU" dirty="0"/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6C72488-0E82-6AE7-DCAA-8E060092D565}"/>
              </a:ext>
            </a:extLst>
          </p:cNvPr>
          <p:cNvSpPr txBox="1"/>
          <p:nvPr/>
        </p:nvSpPr>
        <p:spPr>
          <a:xfrm>
            <a:off x="581912" y="3241287"/>
            <a:ext cx="4621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Recent</a:t>
            </a:r>
            <a:r>
              <a:rPr lang="hu-HU" dirty="0"/>
              <a:t> </a:t>
            </a:r>
            <a:r>
              <a:rPr lang="hu-HU" dirty="0" err="1"/>
              <a:t>measurements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a </a:t>
            </a:r>
            <a:r>
              <a:rPr lang="hu-HU" dirty="0" err="1"/>
              <a:t>photodiode</a:t>
            </a:r>
            <a:r>
              <a:rPr lang="hu-HU" dirty="0"/>
              <a:t>:</a:t>
            </a:r>
          </a:p>
          <a:p>
            <a:endParaRPr lang="hu-HU" dirty="0"/>
          </a:p>
          <a:p>
            <a:r>
              <a:rPr lang="hu-HU" dirty="0" err="1"/>
              <a:t>prepulse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-2.8 </a:t>
            </a:r>
            <a:r>
              <a:rPr lang="hu-HU" dirty="0" err="1"/>
              <a:t>ns</a:t>
            </a:r>
            <a:endParaRPr lang="hu-HU" dirty="0"/>
          </a:p>
        </p:txBody>
      </p:sp>
      <p:pic>
        <p:nvPicPr>
          <p:cNvPr id="7" name="Kép 6" descr="A képen szöveg, sor, Diagram, diagram látható">
            <a:extLst>
              <a:ext uri="{FF2B5EF4-FFF2-40B4-BE49-F238E27FC236}">
                <a16:creationId xmlns:a16="http://schemas.microsoft.com/office/drawing/2014/main" id="{DA3ECB26-EB5F-0C90-7ADE-62BDDD753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90" y="3146447"/>
            <a:ext cx="4007294" cy="225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12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89D6A9E1-943A-918D-1A4C-3D6F6E0D338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46049" y="307170"/>
            <a:ext cx="9346712" cy="570059"/>
          </a:xfrm>
        </p:spPr>
        <p:txBody>
          <a:bodyPr/>
          <a:lstStyle/>
          <a:p>
            <a:pPr marL="0" indent="0">
              <a:buNone/>
            </a:pP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3rd order </a:t>
            </a:r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autocorrelator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 descr="A képen szöveg, sor, Diagram, képernyőkép látható&#10;&#10;Automatikusan generált leírás">
            <a:extLst>
              <a:ext uri="{FF2B5EF4-FFF2-40B4-BE49-F238E27FC236}">
                <a16:creationId xmlns:a16="http://schemas.microsoft.com/office/drawing/2014/main" id="{B6F445D4-177A-221B-0656-4C642509C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37" y="825190"/>
            <a:ext cx="3099962" cy="174372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B14B8ED-2325-48FE-F1C9-9508C3C7BFE2}"/>
              </a:ext>
            </a:extLst>
          </p:cNvPr>
          <p:cNvSpPr txBox="1"/>
          <p:nvPr/>
        </p:nvSpPr>
        <p:spPr>
          <a:xfrm>
            <a:off x="446049" y="994330"/>
            <a:ext cx="555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Prepulse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-2.8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ns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optimization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pulse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slicer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59F9A8A-3787-A8EE-86F9-04043E124FE1}"/>
              </a:ext>
            </a:extLst>
          </p:cNvPr>
          <p:cNvSpPr txBox="1"/>
          <p:nvPr/>
        </p:nvSpPr>
        <p:spPr>
          <a:xfrm>
            <a:off x="446049" y="2179630"/>
            <a:ext cx="555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3rd order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autocorrelation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and ps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range</a:t>
            </a:r>
            <a:endParaRPr lang="hu-H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Kép 7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0932EFDB-29B2-C6C4-60F2-2AC34432B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8" y="2641965"/>
            <a:ext cx="3944233" cy="2823957"/>
          </a:xfrm>
          <a:prstGeom prst="rect">
            <a:avLst/>
          </a:prstGeom>
        </p:spPr>
      </p:pic>
      <p:pic>
        <p:nvPicPr>
          <p:cNvPr id="12" name="Kép 11" descr="A képen szöveg, képernyőkép, Diagram, Betűtípus látható&#10;&#10;Automatikusan generált leírás">
            <a:extLst>
              <a:ext uri="{FF2B5EF4-FFF2-40B4-BE49-F238E27FC236}">
                <a16:creationId xmlns:a16="http://schemas.microsoft.com/office/drawing/2014/main" id="{D6AF83BE-56FA-BD81-D63B-3A32D3049D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26" y="2579740"/>
            <a:ext cx="4073362" cy="29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1D59DD90-BE68-BCB3-1F20-94A967DBAFE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2923" y="887035"/>
            <a:ext cx="3169249" cy="4123580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 err="1">
                <a:ea typeface="Calibri" panose="020F0502020204030204" pitchFamily="34" charset="0"/>
                <a:cs typeface="Calibri" panose="020F0502020204030204" pitchFamily="34" charset="0"/>
              </a:rPr>
              <a:t>Plasma</a:t>
            </a: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a typeface="Calibri" panose="020F0502020204030204" pitchFamily="34" charset="0"/>
                <a:cs typeface="Calibri" panose="020F0502020204030204" pitchFamily="34" charset="0"/>
              </a:rPr>
              <a:t>plume</a:t>
            </a: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a typeface="Calibri" panose="020F0502020204030204" pitchFamily="34" charset="0"/>
                <a:cs typeface="Calibri" panose="020F0502020204030204" pitchFamily="34" charset="0"/>
              </a:rPr>
              <a:t>prepulse</a:t>
            </a:r>
            <a:endParaRPr lang="hu-HU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Maxwell-Boltzmann fit:</a:t>
            </a:r>
          </a:p>
          <a:p>
            <a:pPr marL="0" indent="0">
              <a:buNone/>
            </a:pP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v = 9∙10</a:t>
            </a:r>
            <a:r>
              <a:rPr lang="hu-HU" sz="1800" baseline="30000" dirty="0"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m/s</a:t>
            </a:r>
          </a:p>
          <a:p>
            <a:pPr marL="0" indent="0">
              <a:buNone/>
            </a:pPr>
            <a:endParaRPr lang="hu-HU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hu-HU" sz="1800" dirty="0" err="1">
                <a:ea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a typeface="Calibri" panose="020F0502020204030204" pitchFamily="34" charset="0"/>
                <a:cs typeface="Calibri" panose="020F0502020204030204" pitchFamily="34" charset="0"/>
              </a:rPr>
              <a:t>prepulse</a:t>
            </a:r>
            <a:endParaRPr lang="hu-HU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v = 1.1∙10</a:t>
            </a:r>
            <a:r>
              <a:rPr lang="hu-HU" sz="1800" baseline="30000" dirty="0"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hu-HU" sz="1800" dirty="0">
                <a:ea typeface="Calibri" panose="020F0502020204030204" pitchFamily="34" charset="0"/>
                <a:cs typeface="Calibri" panose="020F0502020204030204" pitchFamily="34" charset="0"/>
              </a:rPr>
              <a:t> m/s</a:t>
            </a:r>
          </a:p>
        </p:txBody>
      </p:sp>
      <p:pic>
        <p:nvPicPr>
          <p:cNvPr id="4" name="Kép 3" descr="A képen képernyőkép, szöveg, Színesség látható&#10;&#10;Automatikusan generált leírás">
            <a:extLst>
              <a:ext uri="{FF2B5EF4-FFF2-40B4-BE49-F238E27FC236}">
                <a16:creationId xmlns:a16="http://schemas.microsoft.com/office/drawing/2014/main" id="{D747097A-F6DD-93C8-EA2C-E4CE6B25A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32" y="2948825"/>
            <a:ext cx="6038069" cy="2597019"/>
          </a:xfrm>
          <a:prstGeom prst="rect">
            <a:avLst/>
          </a:prstGeom>
        </p:spPr>
      </p:pic>
      <p:pic>
        <p:nvPicPr>
          <p:cNvPr id="6" name="Kép 5" descr="A képen képernyőkép, szöveg, Színesség látható&#10;&#10;Automatikusan generált leírás">
            <a:extLst>
              <a:ext uri="{FF2B5EF4-FFF2-40B4-BE49-F238E27FC236}">
                <a16:creationId xmlns:a16="http://schemas.microsoft.com/office/drawing/2014/main" id="{43CCC651-ABD6-1024-53FC-B58F2C351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94" y="317166"/>
            <a:ext cx="6118607" cy="26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4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>
            <a:extLst>
              <a:ext uri="{FF2B5EF4-FFF2-40B4-BE49-F238E27FC236}">
                <a16:creationId xmlns:a16="http://schemas.microsoft.com/office/drawing/2014/main" id="{53592D77-11DB-03F9-E7D9-07B3C4827F3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0000" y="270000"/>
            <a:ext cx="9000000" cy="544270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hu-HU" sz="2800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hu-HU" sz="2800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sz="2800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ELI-ALPS </a:t>
            </a:r>
            <a:r>
              <a:rPr lang="hu-HU" sz="2800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hu-HU" sz="2800" dirty="0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009ED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facility</a:t>
            </a:r>
            <a:endParaRPr lang="hu-HU" dirty="0">
              <a:solidFill>
                <a:srgbClr val="009EDA"/>
              </a:solidFill>
            </a:endParaRPr>
          </a:p>
        </p:txBody>
      </p:sp>
      <p:sp>
        <p:nvSpPr>
          <p:cNvPr id="132" name="Szövegdoboz 131"/>
          <p:cNvSpPr txBox="1"/>
          <p:nvPr/>
        </p:nvSpPr>
        <p:spPr>
          <a:xfrm>
            <a:off x="429322" y="814270"/>
            <a:ext cx="9420922" cy="1914062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b="0" strike="noStrike" spc="-1" dirty="0">
                <a:solidFill>
                  <a:srgbClr val="000000"/>
                </a:solidFill>
              </a:rPr>
              <a:t>Laser irradiation of the targets, detection of particles by:</a:t>
            </a:r>
          </a:p>
          <a:p>
            <a:r>
              <a:rPr lang="en-US" b="0" strike="noStrike" spc="-1" dirty="0">
                <a:solidFill>
                  <a:srgbClr val="000000"/>
                </a:solidFill>
              </a:rPr>
              <a:t>- Thomson Parabola Spectrometer (TPS)</a:t>
            </a:r>
            <a:r>
              <a:rPr lang="hu-HU" b="0" strike="noStrike" spc="-1" dirty="0">
                <a:solidFill>
                  <a:srgbClr val="000000"/>
                </a:solidFill>
              </a:rPr>
              <a:t>, in </a:t>
            </a:r>
            <a:r>
              <a:rPr lang="hu-HU" b="0" strike="noStrike" spc="-1" dirty="0" err="1">
                <a:solidFill>
                  <a:srgbClr val="000000"/>
                </a:solidFill>
              </a:rPr>
              <a:t>cooperation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with</a:t>
            </a:r>
            <a:r>
              <a:rPr lang="hu-HU" b="0" strike="noStrike" spc="-1" dirty="0">
                <a:solidFill>
                  <a:srgbClr val="000000"/>
                </a:solidFill>
              </a:rPr>
              <a:t> Károly </a:t>
            </a:r>
            <a:r>
              <a:rPr lang="hu-HU" b="0" strike="noStrike" spc="-1" dirty="0" err="1">
                <a:solidFill>
                  <a:srgbClr val="000000"/>
                </a:solidFill>
              </a:rPr>
              <a:t>Osvay’s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group</a:t>
            </a:r>
            <a:r>
              <a:rPr lang="hu-HU" b="0" strike="noStrike" spc="-1" dirty="0">
                <a:solidFill>
                  <a:srgbClr val="000000"/>
                </a:solidFill>
              </a:rPr>
              <a:t> of NLTL </a:t>
            </a:r>
            <a:r>
              <a:rPr lang="hu-HU" b="0" strike="noStrike" spc="-1" dirty="0" err="1">
                <a:solidFill>
                  <a:srgbClr val="000000"/>
                </a:solidFill>
              </a:rPr>
              <a:t>lab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at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the</a:t>
            </a:r>
            <a:r>
              <a:rPr lang="hu-HU" b="0" strike="noStrike" spc="-1" dirty="0">
                <a:solidFill>
                  <a:srgbClr val="000000"/>
                </a:solidFill>
              </a:rPr>
              <a:t> University of Szeged </a:t>
            </a:r>
            <a:endParaRPr lang="en-US" b="0" strike="noStrike" spc="-1" dirty="0">
              <a:solidFill>
                <a:srgbClr val="000000"/>
              </a:solidFill>
            </a:endParaRPr>
          </a:p>
          <a:p>
            <a:r>
              <a:rPr lang="en-US" b="0" strike="noStrike" spc="-1" dirty="0">
                <a:solidFill>
                  <a:srgbClr val="000000"/>
                </a:solidFill>
              </a:rPr>
              <a:t>- CR-39 trace detector plates</a:t>
            </a:r>
          </a:p>
          <a:p>
            <a:r>
              <a:rPr lang="en-US" b="0" strike="noStrike" spc="-1" dirty="0">
                <a:solidFill>
                  <a:srgbClr val="000000"/>
                </a:solidFill>
              </a:rPr>
              <a:t>- scintillation detectors for neutron (and X-ray/gamma)</a:t>
            </a:r>
          </a:p>
          <a:p>
            <a:r>
              <a:rPr lang="en-US" b="0" strike="noStrike" spc="-1" dirty="0">
                <a:solidFill>
                  <a:srgbClr val="000000"/>
                </a:solidFill>
              </a:rPr>
              <a:t>  (by </a:t>
            </a:r>
            <a:r>
              <a:rPr lang="en-US" b="0" strike="noStrike" spc="-1" dirty="0" err="1">
                <a:solidFill>
                  <a:srgbClr val="000000"/>
                </a:solidFill>
              </a:rPr>
              <a:t>Barna</a:t>
            </a:r>
            <a:r>
              <a:rPr lang="en-US" b="0" strike="noStrike" spc="-1" dirty="0">
                <a:solidFill>
                  <a:srgbClr val="000000"/>
                </a:solidFill>
              </a:rPr>
              <a:t> </a:t>
            </a:r>
            <a:r>
              <a:rPr lang="en-US" b="0" strike="noStrike" spc="-1" dirty="0" err="1">
                <a:solidFill>
                  <a:srgbClr val="000000"/>
                </a:solidFill>
              </a:rPr>
              <a:t>Biró</a:t>
            </a:r>
            <a:r>
              <a:rPr lang="en-US" b="0" strike="noStrike" spc="-1" dirty="0">
                <a:solidFill>
                  <a:srgbClr val="000000"/>
                </a:solidFill>
              </a:rPr>
              <a:t> and László Stuhl from ATOMKI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, Institute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ea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hu-HU" dirty="0">
                <a:ea typeface="Calibri" panose="020F0502020204030204" pitchFamily="34" charset="0"/>
                <a:cs typeface="Calibri" panose="020F0502020204030204" pitchFamily="34" charset="0"/>
              </a:rPr>
              <a:t> Research)</a:t>
            </a:r>
            <a:r>
              <a:rPr lang="en-US" b="0" strike="noStrike" spc="-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3997CAC-BB09-51AA-0536-1DDA310B5B52}"/>
              </a:ext>
            </a:extLst>
          </p:cNvPr>
          <p:cNvSpPr txBox="1"/>
          <p:nvPr/>
        </p:nvSpPr>
        <p:spPr>
          <a:xfrm>
            <a:off x="373654" y="2728332"/>
            <a:ext cx="5347010" cy="2585014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b="0" strike="noStrike" spc="-1" dirty="0">
                <a:solidFill>
                  <a:srgbClr val="000000"/>
                </a:solidFill>
              </a:rPr>
              <a:t>Laser</a:t>
            </a:r>
            <a:r>
              <a:rPr lang="hu-HU" b="0" strike="noStrike" spc="-1" dirty="0">
                <a:solidFill>
                  <a:srgbClr val="000000"/>
                </a:solidFill>
              </a:rPr>
              <a:t>: </a:t>
            </a:r>
            <a:r>
              <a:rPr lang="hu-HU" b="0" strike="noStrike" spc="-1" dirty="0" err="1">
                <a:solidFill>
                  <a:srgbClr val="000000"/>
                </a:solidFill>
              </a:rPr>
              <a:t>Sylos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Experiment</a:t>
            </a:r>
            <a:r>
              <a:rPr lang="hu-HU" b="0" strike="noStrike" spc="-1" dirty="0">
                <a:solidFill>
                  <a:srgbClr val="000000"/>
                </a:solidFill>
              </a:rPr>
              <a:t> </a:t>
            </a:r>
            <a:r>
              <a:rPr lang="hu-HU" b="0" strike="noStrike" spc="-1" dirty="0" err="1">
                <a:solidFill>
                  <a:srgbClr val="000000"/>
                </a:solidFill>
              </a:rPr>
              <a:t>Alignment</a:t>
            </a:r>
            <a:r>
              <a:rPr lang="en-US" b="0" strike="noStrike" spc="-1" dirty="0">
                <a:solidFill>
                  <a:srgbClr val="000000"/>
                </a:solidFill>
              </a:rPr>
              <a:t> parameters:</a:t>
            </a:r>
          </a:p>
          <a:p>
            <a:r>
              <a:rPr lang="en-US" b="0" strike="noStrike" spc="-1" dirty="0">
                <a:solidFill>
                  <a:srgbClr val="000000"/>
                </a:solidFill>
              </a:rPr>
              <a:t>- max energy ~ 40 </a:t>
            </a:r>
            <a:r>
              <a:rPr lang="en-US" b="0" strike="noStrike" spc="-1" dirty="0" err="1">
                <a:solidFill>
                  <a:srgbClr val="000000"/>
                </a:solidFill>
              </a:rPr>
              <a:t>mJ</a:t>
            </a:r>
            <a:r>
              <a:rPr lang="en-US" b="0" strike="noStrike" spc="-1" dirty="0">
                <a:solidFill>
                  <a:srgbClr val="000000"/>
                </a:solidFill>
              </a:rPr>
              <a:t> from the laser, 70-80% on the target surface</a:t>
            </a:r>
          </a:p>
          <a:p>
            <a:r>
              <a:rPr lang="en-US" b="0" strike="noStrike" spc="-1" dirty="0">
                <a:solidFill>
                  <a:srgbClr val="000000"/>
                </a:solidFill>
              </a:rPr>
              <a:t>- wavelength </a:t>
            </a:r>
            <a:r>
              <a:rPr lang="en-US" b="0" strike="noStrike" spc="-1" dirty="0" err="1">
                <a:solidFill>
                  <a:srgbClr val="000000"/>
                </a:solidFill>
              </a:rPr>
              <a:t>centre</a:t>
            </a:r>
            <a:r>
              <a:rPr lang="en-US" b="0" strike="noStrike" spc="-1" dirty="0">
                <a:solidFill>
                  <a:srgbClr val="000000"/>
                </a:solidFill>
              </a:rPr>
              <a:t> 825 nm, typical spectrum 750 – 960 nm</a:t>
            </a:r>
          </a:p>
          <a:p>
            <a:r>
              <a:rPr lang="en-US" b="0" strike="noStrike" spc="-1" dirty="0">
                <a:solidFill>
                  <a:srgbClr val="000000"/>
                </a:solidFill>
              </a:rPr>
              <a:t>- min pulse length 12 fs, longer pulses with negative  chirp</a:t>
            </a:r>
          </a:p>
          <a:p>
            <a:pPr marL="285750" indent="-285750">
              <a:buFontTx/>
              <a:buChar char="-"/>
            </a:pPr>
            <a:r>
              <a:rPr lang="en-US" b="0" strike="noStrike" spc="-1" dirty="0">
                <a:solidFill>
                  <a:srgbClr val="000000"/>
                </a:solidFill>
              </a:rPr>
              <a:t>focused beam size min ~ 3 </a:t>
            </a:r>
            <a:r>
              <a:rPr lang="en-US" b="0" strike="noStrike" spc="-1" dirty="0" err="1">
                <a:solidFill>
                  <a:srgbClr val="000000"/>
                </a:solidFill>
                <a:ea typeface="Source Sans Pro"/>
              </a:rPr>
              <a:t>μm</a:t>
            </a:r>
            <a:endParaRPr lang="hu-HU" b="0" strike="noStrike" spc="-1" dirty="0">
              <a:solidFill>
                <a:srgbClr val="000000"/>
              </a:solidFill>
              <a:ea typeface="Source Sans Pro"/>
            </a:endParaRPr>
          </a:p>
          <a:p>
            <a:pPr marL="285750" indent="-285750">
              <a:buFontTx/>
              <a:buChar char="-"/>
            </a:pPr>
            <a:r>
              <a:rPr lang="hu-HU" spc="-1" dirty="0" err="1">
                <a:solidFill>
                  <a:srgbClr val="000000"/>
                </a:solidFill>
                <a:ea typeface="Source Sans Pro"/>
              </a:rPr>
              <a:t>Contrast</a:t>
            </a:r>
            <a:r>
              <a:rPr lang="hu-HU" spc="-1" dirty="0">
                <a:solidFill>
                  <a:srgbClr val="000000"/>
                </a:solidFill>
                <a:ea typeface="Source Sans Pro"/>
              </a:rPr>
              <a:t> 10</a:t>
            </a:r>
            <a:r>
              <a:rPr lang="hu-HU" spc="-1" baseline="30000" dirty="0">
                <a:solidFill>
                  <a:srgbClr val="000000"/>
                </a:solidFill>
                <a:ea typeface="Source Sans Pro"/>
              </a:rPr>
              <a:t>10</a:t>
            </a:r>
            <a:endParaRPr lang="en-US" b="0" strike="noStrike" spc="-1" baseline="30000" dirty="0">
              <a:solidFill>
                <a:srgbClr val="000000"/>
              </a:solidFill>
            </a:endParaRPr>
          </a:p>
        </p:txBody>
      </p:sp>
      <p:pic>
        <p:nvPicPr>
          <p:cNvPr id="6" name="Kép 5" descr="A képen szöveg, diagram, képernyőkép, sor látható&#10;&#10;Automatikusan generált leírás">
            <a:extLst>
              <a:ext uri="{FF2B5EF4-FFF2-40B4-BE49-F238E27FC236}">
                <a16:creationId xmlns:a16="http://schemas.microsoft.com/office/drawing/2014/main" id="{143CD6E5-A49B-D6D8-9794-F4DD9C3E3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64" y="3047801"/>
            <a:ext cx="4359961" cy="21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6F1BB990-9632-D732-7BE8-0209FF711559}"/>
              </a:ext>
            </a:extLst>
          </p:cNvPr>
          <p:cNvSpPr txBox="1"/>
          <p:nvPr/>
        </p:nvSpPr>
        <p:spPr>
          <a:xfrm>
            <a:off x="297366" y="468350"/>
            <a:ext cx="556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Thomson Parabola </a:t>
            </a:r>
            <a:r>
              <a:rPr lang="hu-HU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Spectrometer</a:t>
            </a:r>
            <a:endParaRPr lang="hu-H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0C91379E-4B27-1A27-E2E7-F59945ABF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3" y="1303249"/>
            <a:ext cx="6361172" cy="3064050"/>
          </a:xfrm>
          <a:prstGeom prst="rect">
            <a:avLst/>
          </a:prstGeom>
        </p:spPr>
      </p:pic>
      <p:pic>
        <p:nvPicPr>
          <p:cNvPr id="6" name="Kép 5" descr="A képen Betűtípus, fehér, diagram, szöveg látható&#10;&#10;Automatikusan generált leírás">
            <a:extLst>
              <a:ext uri="{FF2B5EF4-FFF2-40B4-BE49-F238E27FC236}">
                <a16:creationId xmlns:a16="http://schemas.microsoft.com/office/drawing/2014/main" id="{AFC61D28-F7B4-A1F9-D6FC-46411E571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80" y="969589"/>
            <a:ext cx="2760846" cy="1100899"/>
          </a:xfrm>
          <a:prstGeom prst="rect">
            <a:avLst/>
          </a:prstGeom>
        </p:spPr>
      </p:pic>
      <p:pic>
        <p:nvPicPr>
          <p:cNvPr id="8" name="Kép 7" descr="A képen Betűtípus, szöveg, fehér, tipográfia látható&#10;&#10;Automatikusan generált leírás">
            <a:extLst>
              <a:ext uri="{FF2B5EF4-FFF2-40B4-BE49-F238E27FC236}">
                <a16:creationId xmlns:a16="http://schemas.microsoft.com/office/drawing/2014/main" id="{961F1C15-DC80-F164-5307-E2993C129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55" y="3917490"/>
            <a:ext cx="2261313" cy="1115274"/>
          </a:xfrm>
          <a:prstGeom prst="rect">
            <a:avLst/>
          </a:prstGeom>
        </p:spPr>
      </p:pic>
      <p:pic>
        <p:nvPicPr>
          <p:cNvPr id="10" name="Kép 9" descr="A képen Betűtípus, szöveg, fehér, sor látható&#10;&#10;Automatikusan generált leírás">
            <a:extLst>
              <a:ext uri="{FF2B5EF4-FFF2-40B4-BE49-F238E27FC236}">
                <a16:creationId xmlns:a16="http://schemas.microsoft.com/office/drawing/2014/main" id="{A17BE7E5-6CDF-868D-1A64-BE677B8D5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85" y="2185078"/>
            <a:ext cx="3436757" cy="1300394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6AA848-7A81-2AA7-05DD-414A37140D9B}"/>
              </a:ext>
            </a:extLst>
          </p:cNvPr>
          <p:cNvSpPr txBox="1"/>
          <p:nvPr/>
        </p:nvSpPr>
        <p:spPr>
          <a:xfrm>
            <a:off x="624468" y="4678978"/>
            <a:ext cx="465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(</a:t>
            </a:r>
            <a:r>
              <a:rPr lang="en-US" dirty="0"/>
              <a:t>Master Thesis of Nils </a:t>
            </a:r>
            <a:r>
              <a:rPr lang="en-US" dirty="0" err="1"/>
              <a:t>Schroeter</a:t>
            </a:r>
            <a:r>
              <a:rPr lang="hu-HU" dirty="0"/>
              <a:t>,  2017)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zövegdoboz 132"/>
          <p:cNvSpPr txBox="1"/>
          <p:nvPr/>
        </p:nvSpPr>
        <p:spPr>
          <a:xfrm>
            <a:off x="154259" y="176940"/>
            <a:ext cx="4800600" cy="1474920"/>
          </a:xfrm>
          <a:prstGeom prst="rect">
            <a:avLst/>
          </a:prstGeom>
          <a:noFill/>
          <a:ln w="18000">
            <a:noFill/>
          </a:ln>
        </p:spPr>
        <p:txBody>
          <a:bodyPr lIns="36000" tIns="36000" rIns="36000" bIns="36000" anchor="ctr">
            <a:noAutofit/>
          </a:bodyPr>
          <a:lstStyle/>
          <a:p>
            <a:r>
              <a:rPr lang="en-US" b="0" strike="noStrike" spc="-1" dirty="0">
                <a:solidFill>
                  <a:srgbClr val="000000"/>
                </a:solidFill>
              </a:rPr>
              <a:t>Experimental system of the NLTL Group of the University of Szeged</a:t>
            </a:r>
          </a:p>
          <a:p>
            <a:r>
              <a:rPr lang="en-US" b="0" strike="noStrike" spc="-1" dirty="0">
                <a:solidFill>
                  <a:srgbClr val="000000"/>
                </a:solidFill>
              </a:rPr>
              <a:t>(K. </a:t>
            </a:r>
            <a:r>
              <a:rPr lang="en-US" b="0" strike="noStrike" spc="-1" dirty="0" err="1">
                <a:solidFill>
                  <a:srgbClr val="000000"/>
                </a:solidFill>
              </a:rPr>
              <a:t>Osvay</a:t>
            </a:r>
            <a:r>
              <a:rPr lang="en-US" b="0" strike="noStrike" spc="-1" dirty="0">
                <a:solidFill>
                  <a:srgbClr val="000000"/>
                </a:solidFill>
              </a:rPr>
              <a:t> and coworkers)</a:t>
            </a:r>
          </a:p>
          <a:p>
            <a:endParaRPr lang="en-US" sz="2200" b="0" strike="noStrike" spc="-1" dirty="0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134" name="Kép 133"/>
          <p:cNvPicPr/>
          <p:nvPr/>
        </p:nvPicPr>
        <p:blipFill>
          <a:blip r:embed="rId2"/>
          <a:stretch/>
        </p:blipFill>
        <p:spPr>
          <a:xfrm>
            <a:off x="1861711" y="423522"/>
            <a:ext cx="8218914" cy="5070088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774</Words>
  <Application>Microsoft Office PowerPoint</Application>
  <PresentationFormat>Egyéni</PresentationFormat>
  <Paragraphs>112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25</vt:i4>
      </vt:variant>
    </vt:vector>
  </HeadingPairs>
  <TitlesOfParts>
    <vt:vector size="36" baseType="lpstr">
      <vt:lpstr>Aptos</vt:lpstr>
      <vt:lpstr>Arial</vt:lpstr>
      <vt:lpstr>Calibri</vt:lpstr>
      <vt:lpstr>Source Sans Pro</vt:lpstr>
      <vt:lpstr>Source Sans Pro Black</vt:lpstr>
      <vt:lpstr>Source Sans Pro Light</vt:lpstr>
      <vt:lpstr>Symbol</vt:lpstr>
      <vt:lpstr>Wingdings</vt:lpstr>
      <vt:lpstr>Office Theme</vt:lpstr>
      <vt:lpstr>Office Theme</vt:lpstr>
      <vt:lpstr>Office Theme</vt:lpstr>
      <vt:lpstr>High-intensity femtosecond laser irradiation experiments on polymer targets doped with gold nanorods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Vivid</dc:title>
  <dc:subject/>
  <dc:creator/>
  <dc:description/>
  <cp:lastModifiedBy>Kedves Miklós</cp:lastModifiedBy>
  <cp:revision>87</cp:revision>
  <dcterms:created xsi:type="dcterms:W3CDTF">2024-02-15T15:11:12Z</dcterms:created>
  <dcterms:modified xsi:type="dcterms:W3CDTF">2024-06-11T23:42:57Z</dcterms:modified>
  <dc:language>en-US</dc:language>
</cp:coreProperties>
</file>