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90" r:id="rId2"/>
    <p:sldId id="266" r:id="rId3"/>
    <p:sldId id="307" r:id="rId4"/>
    <p:sldId id="267" r:id="rId5"/>
    <p:sldId id="308" r:id="rId6"/>
    <p:sldId id="263" r:id="rId7"/>
    <p:sldId id="289" r:id="rId8"/>
    <p:sldId id="268" r:id="rId9"/>
    <p:sldId id="278" r:id="rId10"/>
    <p:sldId id="296" r:id="rId11"/>
    <p:sldId id="287" r:id="rId12"/>
    <p:sldId id="310" r:id="rId13"/>
    <p:sldId id="309" r:id="rId14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61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68" autoAdjust="0"/>
    <p:restoredTop sz="81675" autoAdjust="0"/>
  </p:normalViewPr>
  <p:slideViewPr>
    <p:cSldViewPr snapToGrid="0">
      <p:cViewPr varScale="1">
        <p:scale>
          <a:sx n="56" d="100"/>
          <a:sy n="56" d="100"/>
        </p:scale>
        <p:origin x="10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A3E223-1845-4CF5-8638-8043FF7A8CF7}" type="datetimeFigureOut">
              <a:rPr lang="hu-HU" smtClean="0"/>
              <a:t>2024. 06. 11.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5AD184-1CA6-4763-A5B0-BF99FD4BD29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11630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latin typeface="Arial" panose="020B0604020202020204" pitchFamily="34" charset="0"/>
              </a:rPr>
              <a:t>laser heated </a:t>
            </a:r>
            <a:r>
              <a:rPr lang="hu-HU" b="1" dirty="0" smtClean="0">
                <a:latin typeface="Arial" panose="020B0604020202020204" pitchFamily="34" charset="0"/>
              </a:rPr>
              <a:t>D</a:t>
            </a:r>
            <a:r>
              <a:rPr lang="hu-HU" b="1" baseline="-25000" dirty="0" smtClean="0">
                <a:latin typeface="Arial" panose="020B0604020202020204" pitchFamily="34" charset="0"/>
              </a:rPr>
              <a:t>2</a:t>
            </a:r>
            <a:r>
              <a:rPr lang="hu-HU" b="1" dirty="0" smtClean="0">
                <a:latin typeface="Arial" panose="020B0604020202020204" pitchFamily="34" charset="0"/>
              </a:rPr>
              <a:t> </a:t>
            </a:r>
            <a:r>
              <a:rPr lang="en-US" b="1" dirty="0" smtClean="0">
                <a:latin typeface="Arial" panose="020B0604020202020204" pitchFamily="34" charset="0"/>
              </a:rPr>
              <a:t>cluster </a:t>
            </a:r>
            <a:r>
              <a:rPr lang="hu-HU" b="1" dirty="0" err="1" smtClean="0">
                <a:latin typeface="Arial" panose="020B0604020202020204" pitchFamily="34" charset="0"/>
              </a:rPr>
              <a:t>jet</a:t>
            </a:r>
            <a:r>
              <a:rPr lang="hu-HU" b="1" dirty="0" smtClean="0">
                <a:latin typeface="Arial" panose="020B0604020202020204" pitchFamily="34" charset="0"/>
              </a:rPr>
              <a:t>: </a:t>
            </a:r>
            <a:r>
              <a:rPr lang="hu-HU" b="1" dirty="0" err="1" smtClean="0">
                <a:latin typeface="Arial" panose="020B0604020202020204" pitchFamily="34" charset="0"/>
              </a:rPr>
              <a:t>exploding</a:t>
            </a:r>
            <a:r>
              <a:rPr lang="hu-HU" b="1" dirty="0" smtClean="0">
                <a:latin typeface="Arial" panose="020B0604020202020204" pitchFamily="34" charset="0"/>
              </a:rPr>
              <a:t> </a:t>
            </a:r>
            <a:r>
              <a:rPr lang="hu-HU" b="1" dirty="0" err="1" smtClean="0">
                <a:latin typeface="Arial" panose="020B0604020202020204" pitchFamily="34" charset="0"/>
              </a:rPr>
              <a:t>clusters</a:t>
            </a:r>
            <a:endParaRPr lang="hu-HU" b="1" dirty="0" smtClean="0">
              <a:latin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dirty="0" smtClean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AD184-1CA6-4763-A5B0-BF99FD4BD294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9837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dirty="0" smtClean="0">
                <a:solidFill>
                  <a:srgbClr val="000000"/>
                </a:solidFill>
              </a:rPr>
              <a:t>Fusion </a:t>
            </a:r>
            <a:r>
              <a:rPr lang="de-DE" sz="1200" dirty="0" err="1" smtClean="0">
                <a:solidFill>
                  <a:srgbClr val="000000"/>
                </a:solidFill>
              </a:rPr>
              <a:t>cross-sections</a:t>
            </a:r>
            <a:r>
              <a:rPr lang="de-DE" sz="1200" dirty="0" smtClean="0">
                <a:solidFill>
                  <a:srgbClr val="000000"/>
                </a:solidFill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</a:rPr>
              <a:t>of</a:t>
            </a:r>
            <a:r>
              <a:rPr lang="de-DE" sz="1200" dirty="0" smtClean="0">
                <a:solidFill>
                  <a:srgbClr val="000000"/>
                </a:solidFill>
              </a:rPr>
              <a:t> Deuterium–Tritium (DT), Deuterium–Deuterium (DD) </a:t>
            </a:r>
            <a:r>
              <a:rPr lang="de-DE" sz="1200" dirty="0" err="1" smtClean="0">
                <a:solidFill>
                  <a:srgbClr val="000000"/>
                </a:solidFill>
              </a:rPr>
              <a:t>and</a:t>
            </a:r>
            <a:r>
              <a:rPr lang="de-DE" sz="1200" dirty="0" smtClean="0">
                <a:solidFill>
                  <a:srgbClr val="000000"/>
                </a:solidFill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</a:rPr>
              <a:t>proton</a:t>
            </a:r>
            <a:r>
              <a:rPr lang="de-DE" sz="1200" dirty="0" smtClean="0">
                <a:solidFill>
                  <a:srgbClr val="000000"/>
                </a:solidFill>
              </a:rPr>
              <a:t>–</a:t>
            </a:r>
            <a:r>
              <a:rPr lang="de-DE" sz="1200" dirty="0" err="1" smtClean="0">
                <a:solidFill>
                  <a:srgbClr val="000000"/>
                </a:solidFill>
              </a:rPr>
              <a:t>Boron</a:t>
            </a:r>
            <a:r>
              <a:rPr lang="hu-HU" sz="1200" dirty="0" smtClean="0">
                <a:solidFill>
                  <a:srgbClr val="000000"/>
                </a:solidFill>
              </a:rPr>
              <a:t> </a:t>
            </a:r>
            <a:r>
              <a:rPr lang="en-US" sz="1200" dirty="0" smtClean="0">
                <a:solidFill>
                  <a:srgbClr val="000000"/>
                </a:solidFill>
              </a:rPr>
              <a:t>(</a:t>
            </a:r>
            <a:r>
              <a:rPr lang="en-US" sz="1200" dirty="0" err="1" smtClean="0">
                <a:solidFill>
                  <a:srgbClr val="000000"/>
                </a:solidFill>
              </a:rPr>
              <a:t>pB</a:t>
            </a:r>
            <a:r>
              <a:rPr lang="en-US" sz="1200" dirty="0" smtClean="0">
                <a:solidFill>
                  <a:srgbClr val="000000"/>
                </a:solidFill>
              </a:rPr>
              <a:t>) as a function of the center of mass kinetic energy.</a:t>
            </a:r>
            <a:r>
              <a:rPr lang="hu-HU" sz="1200" dirty="0" smtClean="0">
                <a:solidFill>
                  <a:srgbClr val="000000"/>
                </a:solidFill>
              </a:rPr>
              <a:t> </a:t>
            </a:r>
            <a:r>
              <a:rPr lang="hu-HU" dirty="0" smtClean="0">
                <a:solidFill>
                  <a:srgbClr val="000000"/>
                </a:solidFill>
                <a:latin typeface="Times-Roman"/>
              </a:rPr>
              <a:t>A</a:t>
            </a:r>
            <a:r>
              <a:rPr lang="en-US" sz="1200" b="0" i="0" u="none" strike="noStrike" baseline="0" dirty="0" smtClean="0">
                <a:solidFill>
                  <a:srgbClr val="000000"/>
                </a:solidFill>
                <a:latin typeface="Times-Roman"/>
              </a:rPr>
              <a:t> main resonance peak occurring at 675 </a:t>
            </a:r>
            <a:r>
              <a:rPr lang="en-US" sz="1200" b="0" i="0" u="none" strike="noStrike" baseline="0" dirty="0" err="1" smtClean="0">
                <a:solidFill>
                  <a:srgbClr val="000000"/>
                </a:solidFill>
                <a:latin typeface="Times-Roman"/>
              </a:rPr>
              <a:t>keV</a:t>
            </a:r>
            <a:r>
              <a:rPr lang="en-US" sz="1200" b="0" i="0" u="none" strike="noStrike" baseline="0" dirty="0" smtClean="0">
                <a:solidFill>
                  <a:srgbClr val="000000"/>
                </a:solidFill>
                <a:latin typeface="Times-Roman"/>
              </a:rPr>
              <a:t> proton energy, with a maximum cross section of 1.2 barn</a:t>
            </a:r>
            <a:r>
              <a:rPr lang="hu-HU" dirty="0" smtClean="0">
                <a:solidFill>
                  <a:srgbClr val="000000"/>
                </a:solidFill>
                <a:latin typeface="Times-Roman"/>
              </a:rPr>
              <a:t>. </a:t>
            </a:r>
            <a:r>
              <a:rPr lang="en-US" sz="1200" b="0" i="0" u="none" strike="noStrike" baseline="0" dirty="0" smtClean="0">
                <a:solidFill>
                  <a:srgbClr val="000000"/>
                </a:solidFill>
                <a:latin typeface="Times-Roman"/>
              </a:rPr>
              <a:t>A second resonance at 160 </a:t>
            </a:r>
            <a:r>
              <a:rPr lang="en-US" sz="1200" b="0" i="0" u="none" strike="noStrike" baseline="0" dirty="0" err="1" smtClean="0">
                <a:solidFill>
                  <a:srgbClr val="000000"/>
                </a:solidFill>
                <a:latin typeface="Times-Roman"/>
              </a:rPr>
              <a:t>keV</a:t>
            </a:r>
            <a:r>
              <a:rPr lang="en-US" sz="1200" b="0" i="0" u="none" strike="noStrike" baseline="0" dirty="0" smtClean="0">
                <a:solidFill>
                  <a:srgbClr val="000000"/>
                </a:solidFill>
                <a:latin typeface="Times-Roman"/>
              </a:rPr>
              <a:t> has a maximum</a:t>
            </a:r>
            <a:r>
              <a:rPr lang="hu-HU" sz="1200" b="0" i="0" u="none" strike="noStrike" baseline="0" dirty="0" smtClean="0">
                <a:solidFill>
                  <a:srgbClr val="000000"/>
                </a:solidFill>
                <a:latin typeface="Times-Roman"/>
              </a:rPr>
              <a:t> </a:t>
            </a:r>
            <a:r>
              <a:rPr lang="en-US" sz="1200" b="0" i="0" u="none" strike="noStrike" baseline="0" dirty="0" smtClean="0">
                <a:solidFill>
                  <a:srgbClr val="000000"/>
                </a:solidFill>
                <a:latin typeface="Times-Roman"/>
              </a:rPr>
              <a:t>cross section of about 100 </a:t>
            </a:r>
            <a:r>
              <a:rPr lang="en-US" sz="1200" b="0" i="0" u="none" strike="noStrike" baseline="0" dirty="0" err="1" smtClean="0">
                <a:solidFill>
                  <a:srgbClr val="000000"/>
                </a:solidFill>
                <a:latin typeface="Times-Roman"/>
              </a:rPr>
              <a:t>mbarn</a:t>
            </a:r>
            <a:r>
              <a:rPr lang="en-US" sz="1200" b="0" i="0" u="none" strike="noStrike" baseline="0" dirty="0" smtClean="0">
                <a:solidFill>
                  <a:srgbClr val="000000"/>
                </a:solidFill>
                <a:latin typeface="Times-Roman"/>
              </a:rPr>
              <a:t>.</a:t>
            </a:r>
            <a:r>
              <a:rPr lang="hu-HU" sz="1200" b="0" i="0" u="none" strike="noStrike" baseline="0" dirty="0" smtClean="0">
                <a:solidFill>
                  <a:srgbClr val="000000"/>
                </a:solidFill>
                <a:latin typeface="Times-Roman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important quantity is reactivity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rv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defined as the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probability of reaction per unit time per unit density of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target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nuclei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a simplified view, on average one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particle is emitted with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4 </a:t>
            </a:r>
            <a:r>
              <a:rPr lang="hu-H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MeV</a:t>
            </a:r>
            <a:r>
              <a:rPr lang="hu-HU" sz="1200" b="0" i="0" u="none" strike="noStrike" kern="1200" baseline="0" dirty="0" smtClean="0">
                <a:solidFill>
                  <a:srgbClr val="000000"/>
                </a:solidFill>
                <a:latin typeface="Times-Roman"/>
                <a:ea typeface="+mn-ea"/>
                <a:cs typeface="+mn-cs"/>
              </a:rPr>
              <a:t>.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energy of 1 MeV and the other two with the energy of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4 </a:t>
            </a:r>
            <a:r>
              <a:rPr lang="hu-H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MeV</a:t>
            </a:r>
            <a:endParaRPr lang="hu-H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non-thermal reaction driven by laser pulses</a:t>
            </a:r>
            <a:endParaRPr lang="hu-H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endParaRPr lang="hu-HU" dirty="0" smtClean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AD184-1CA6-4763-A5B0-BF99FD4BD294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72647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err="1" smtClean="0">
                <a:solidFill>
                  <a:srgbClr val="231F20"/>
                </a:solidFill>
                <a:latin typeface="AdvOT483a8203"/>
              </a:rPr>
              <a:t>Hydrogen-enriched</a:t>
            </a:r>
            <a:r>
              <a:rPr lang="hu-HU" dirty="0" smtClean="0">
                <a:solidFill>
                  <a:srgbClr val="231F20"/>
                </a:solidFill>
                <a:latin typeface="AdvOT483a8203"/>
              </a:rPr>
              <a:t> and B-</a:t>
            </a:r>
            <a:r>
              <a:rPr lang="hu-HU" dirty="0" err="1" smtClean="0">
                <a:solidFill>
                  <a:srgbClr val="231F20"/>
                </a:solidFill>
                <a:latin typeface="AdvOT483a8203"/>
              </a:rPr>
              <a:t>doped</a:t>
            </a:r>
            <a:r>
              <a:rPr lang="hu-HU" dirty="0" smtClean="0">
                <a:solidFill>
                  <a:srgbClr val="231F20"/>
                </a:solidFill>
                <a:latin typeface="AdvOT483a8203"/>
              </a:rPr>
              <a:t> </a:t>
            </a:r>
            <a:r>
              <a:rPr lang="hu-HU" dirty="0" err="1" smtClean="0">
                <a:solidFill>
                  <a:srgbClr val="231F20"/>
                </a:solidFill>
                <a:latin typeface="AdvOT483a8203"/>
              </a:rPr>
              <a:t>silicon</a:t>
            </a:r>
            <a:r>
              <a:rPr lang="hu-HU" dirty="0" smtClean="0">
                <a:solidFill>
                  <a:srgbClr val="231F20"/>
                </a:solidFill>
                <a:latin typeface="AdvOT483a8203"/>
              </a:rPr>
              <a:t> </a:t>
            </a:r>
            <a:r>
              <a:rPr lang="hu-HU" dirty="0" err="1" smtClean="0">
                <a:solidFill>
                  <a:srgbClr val="231F20"/>
                </a:solidFill>
                <a:latin typeface="AdvOT483a8203"/>
              </a:rPr>
              <a:t>target</a:t>
            </a:r>
            <a:r>
              <a:rPr lang="hu-HU" dirty="0" smtClean="0">
                <a:solidFill>
                  <a:srgbClr val="231F20"/>
                </a:solidFill>
                <a:latin typeface="AdvOT483a8203"/>
              </a:rPr>
              <a:t> (</a:t>
            </a:r>
            <a:r>
              <a:rPr lang="hu-HU" dirty="0" err="1" smtClean="0">
                <a:solidFill>
                  <a:srgbClr val="231F20"/>
                </a:solidFill>
                <a:latin typeface="AdvOT483a8203"/>
              </a:rPr>
              <a:t>Si</a:t>
            </a:r>
            <a:r>
              <a:rPr lang="hu-HU" dirty="0" smtClean="0">
                <a:solidFill>
                  <a:srgbClr val="231F20"/>
                </a:solidFill>
                <a:latin typeface="AdvOT483a8203"/>
              </a:rPr>
              <a:t>-H-B).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mean electric field of 35 kV/cm in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depleted region allows a fast collection of the electron–hole pairs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generated by the radiation, so achieving fast detector response.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 of the chip with three detectors</a:t>
            </a:r>
            <a:endParaRPr lang="hu-H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hu-H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channel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generates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alpha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particles with an energy distribution ranging from 2.5 to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5.5 MeV and a maximum at around 4.3 MeV (α1).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secondary channel generating alpha particles in the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energy range 6–10 MeV can also be present (α2)</a:t>
            </a:r>
            <a:endParaRPr lang="hu-HU" dirty="0" smtClean="0"/>
          </a:p>
          <a:p>
            <a:endParaRPr lang="hu-HU" dirty="0" smtClean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AD184-1CA6-4763-A5B0-BF99FD4BD294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38067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AD184-1CA6-4763-A5B0-BF99FD4BD294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79140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156F5-FFF6-4813-ADBB-A28CD4C76473}" type="datetimeFigureOut">
              <a:rPr lang="hu-HU" smtClean="0"/>
              <a:t>2024. 06. 11.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68930-AF68-4817-A9BB-820ADD6FD1D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4109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156F5-FFF6-4813-ADBB-A28CD4C76473}" type="datetimeFigureOut">
              <a:rPr lang="hu-HU" smtClean="0"/>
              <a:t>2024. 06. 11.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68930-AF68-4817-A9BB-820ADD6FD1D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0094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156F5-FFF6-4813-ADBB-A28CD4C76473}" type="datetimeFigureOut">
              <a:rPr lang="hu-HU" smtClean="0"/>
              <a:t>2024. 06. 11.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68930-AF68-4817-A9BB-820ADD6FD1D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8111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156F5-FFF6-4813-ADBB-A28CD4C76473}" type="datetimeFigureOut">
              <a:rPr lang="hu-HU" smtClean="0"/>
              <a:t>2024. 06. 11.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68930-AF68-4817-A9BB-820ADD6FD1D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27963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156F5-FFF6-4813-ADBB-A28CD4C76473}" type="datetimeFigureOut">
              <a:rPr lang="hu-HU" smtClean="0"/>
              <a:t>2024. 06. 11.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68930-AF68-4817-A9BB-820ADD6FD1D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79754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156F5-FFF6-4813-ADBB-A28CD4C76473}" type="datetimeFigureOut">
              <a:rPr lang="hu-HU" smtClean="0"/>
              <a:t>2024. 06. 11.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68930-AF68-4817-A9BB-820ADD6FD1D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59806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156F5-FFF6-4813-ADBB-A28CD4C76473}" type="datetimeFigureOut">
              <a:rPr lang="hu-HU" smtClean="0"/>
              <a:t>2024. 06. 11.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68930-AF68-4817-A9BB-820ADD6FD1D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8992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156F5-FFF6-4813-ADBB-A28CD4C76473}" type="datetimeFigureOut">
              <a:rPr lang="hu-HU" smtClean="0"/>
              <a:t>2024. 06. 11.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68930-AF68-4817-A9BB-820ADD6FD1D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56512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156F5-FFF6-4813-ADBB-A28CD4C76473}" type="datetimeFigureOut">
              <a:rPr lang="hu-HU" smtClean="0"/>
              <a:t>2024. 06. 11.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68930-AF68-4817-A9BB-820ADD6FD1D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66585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156F5-FFF6-4813-ADBB-A28CD4C76473}" type="datetimeFigureOut">
              <a:rPr lang="hu-HU" smtClean="0"/>
              <a:t>2024. 06. 11.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68930-AF68-4817-A9BB-820ADD6FD1D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78606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156F5-FFF6-4813-ADBB-A28CD4C76473}" type="datetimeFigureOut">
              <a:rPr lang="hu-HU" smtClean="0"/>
              <a:t>2024. 06. 11.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68930-AF68-4817-A9BB-820ADD6FD1D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3460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156F5-FFF6-4813-ADBB-A28CD4C76473}" type="datetimeFigureOut">
              <a:rPr lang="hu-HU" smtClean="0"/>
              <a:t>2024. 06. 11.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68930-AF68-4817-A9BB-820ADD6FD1D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93654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31.emf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662940" y="546678"/>
            <a:ext cx="10858501" cy="48750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hu-HU" sz="2400" b="1" kern="100" dirty="0" err="1">
                <a:solidFill>
                  <a:schemeClr val="bg1"/>
                </a:solidFill>
                <a:latin typeface="Aptos"/>
                <a:ea typeface="Aptos"/>
                <a:cs typeface="Times New Roman" panose="02020603050405020304" pitchFamily="18" charset="0"/>
              </a:rPr>
              <a:t>Particle</a:t>
            </a:r>
            <a:r>
              <a:rPr lang="hu-HU" sz="2400" b="1" kern="100" dirty="0">
                <a:solidFill>
                  <a:schemeClr val="bg1"/>
                </a:solidFill>
                <a:latin typeface="Aptos"/>
                <a:ea typeface="Aptos"/>
                <a:cs typeface="Times New Roman" panose="02020603050405020304" pitchFamily="18" charset="0"/>
              </a:rPr>
              <a:t> </a:t>
            </a:r>
            <a:r>
              <a:rPr lang="hu-HU" sz="2400" b="1" kern="100" dirty="0" err="1">
                <a:solidFill>
                  <a:schemeClr val="bg1"/>
                </a:solidFill>
                <a:latin typeface="Aptos"/>
                <a:ea typeface="Aptos"/>
                <a:cs typeface="Times New Roman" panose="02020603050405020304" pitchFamily="18" charset="0"/>
              </a:rPr>
              <a:t>acceleration</a:t>
            </a:r>
            <a:r>
              <a:rPr lang="hu-HU" sz="2400" b="1" kern="100" dirty="0">
                <a:solidFill>
                  <a:schemeClr val="bg1"/>
                </a:solidFill>
                <a:latin typeface="Aptos"/>
                <a:ea typeface="Aptos"/>
                <a:cs typeface="Times New Roman" panose="02020603050405020304" pitchFamily="18" charset="0"/>
              </a:rPr>
              <a:t> and </a:t>
            </a:r>
            <a:r>
              <a:rPr lang="hu-HU" sz="2400" b="1" kern="100" dirty="0" err="1">
                <a:solidFill>
                  <a:schemeClr val="bg1"/>
                </a:solidFill>
                <a:latin typeface="Aptos"/>
                <a:ea typeface="Aptos"/>
                <a:cs typeface="Times New Roman" panose="02020603050405020304" pitchFamily="18" charset="0"/>
              </a:rPr>
              <a:t>fusion</a:t>
            </a:r>
            <a:r>
              <a:rPr lang="hu-HU" sz="2400" b="1" kern="100" dirty="0">
                <a:solidFill>
                  <a:schemeClr val="bg1"/>
                </a:solidFill>
                <a:latin typeface="Aptos"/>
                <a:ea typeface="Aptos"/>
                <a:cs typeface="Times New Roman" panose="02020603050405020304" pitchFamily="18" charset="0"/>
              </a:rPr>
              <a:t> </a:t>
            </a:r>
            <a:r>
              <a:rPr lang="hu-HU" sz="2400" b="1" kern="100" dirty="0" err="1">
                <a:solidFill>
                  <a:schemeClr val="bg1"/>
                </a:solidFill>
                <a:latin typeface="Aptos"/>
                <a:ea typeface="Aptos"/>
                <a:cs typeface="Times New Roman" panose="02020603050405020304" pitchFamily="18" charset="0"/>
              </a:rPr>
              <a:t>reactions</a:t>
            </a:r>
            <a:r>
              <a:rPr lang="hu-HU" sz="2400" b="1" kern="100" dirty="0">
                <a:solidFill>
                  <a:schemeClr val="bg1"/>
                </a:solidFill>
                <a:latin typeface="Aptos"/>
                <a:ea typeface="Aptos"/>
                <a:cs typeface="Times New Roman" panose="02020603050405020304" pitchFamily="18" charset="0"/>
              </a:rPr>
              <a:t> </a:t>
            </a:r>
            <a:r>
              <a:rPr lang="hu-HU" sz="2400" b="1" kern="100" dirty="0" err="1">
                <a:solidFill>
                  <a:schemeClr val="bg1"/>
                </a:solidFill>
                <a:latin typeface="Aptos"/>
                <a:ea typeface="Aptos"/>
                <a:cs typeface="Times New Roman" panose="02020603050405020304" pitchFamily="18" charset="0"/>
              </a:rPr>
              <a:t>driven</a:t>
            </a:r>
            <a:r>
              <a:rPr lang="hu-HU" sz="2400" b="1" kern="100" dirty="0">
                <a:solidFill>
                  <a:schemeClr val="bg1"/>
                </a:solidFill>
                <a:latin typeface="Aptos"/>
                <a:ea typeface="Aptos"/>
                <a:cs typeface="Times New Roman" panose="02020603050405020304" pitchFamily="18" charset="0"/>
              </a:rPr>
              <a:t> </a:t>
            </a:r>
            <a:r>
              <a:rPr lang="hu-HU" sz="2400" b="1" kern="100" dirty="0" err="1">
                <a:solidFill>
                  <a:schemeClr val="bg1"/>
                </a:solidFill>
                <a:latin typeface="Aptos"/>
                <a:ea typeface="Aptos"/>
                <a:cs typeface="Times New Roman" panose="02020603050405020304" pitchFamily="18" charset="0"/>
              </a:rPr>
              <a:t>by</a:t>
            </a:r>
            <a:r>
              <a:rPr lang="hu-HU" sz="2400" b="1" kern="100" dirty="0">
                <a:solidFill>
                  <a:schemeClr val="bg1"/>
                </a:solidFill>
                <a:latin typeface="Aptos"/>
                <a:ea typeface="Aptos"/>
                <a:cs typeface="Times New Roman" panose="02020603050405020304" pitchFamily="18" charset="0"/>
              </a:rPr>
              <a:t> </a:t>
            </a:r>
            <a:r>
              <a:rPr lang="hu-HU" sz="2400" b="1" kern="100" dirty="0" err="1">
                <a:solidFill>
                  <a:schemeClr val="bg1"/>
                </a:solidFill>
                <a:latin typeface="Aptos"/>
                <a:ea typeface="Aptos"/>
                <a:cs typeface="Times New Roman" panose="02020603050405020304" pitchFamily="18" charset="0"/>
              </a:rPr>
              <a:t>ultrafast</a:t>
            </a:r>
            <a:r>
              <a:rPr lang="hu-HU" sz="2400" b="1" kern="100" dirty="0">
                <a:solidFill>
                  <a:schemeClr val="bg1"/>
                </a:solidFill>
                <a:latin typeface="Aptos"/>
                <a:ea typeface="Aptos"/>
                <a:cs typeface="Times New Roman" panose="02020603050405020304" pitchFamily="18" charset="0"/>
              </a:rPr>
              <a:t> </a:t>
            </a:r>
            <a:r>
              <a:rPr lang="hu-HU" sz="2400" b="1" kern="100" dirty="0" err="1">
                <a:solidFill>
                  <a:schemeClr val="bg1"/>
                </a:solidFill>
                <a:latin typeface="Aptos"/>
                <a:ea typeface="Aptos"/>
                <a:cs typeface="Times New Roman" panose="02020603050405020304" pitchFamily="18" charset="0"/>
              </a:rPr>
              <a:t>laser</a:t>
            </a:r>
            <a:r>
              <a:rPr lang="hu-HU" sz="2400" b="1" kern="100" dirty="0">
                <a:solidFill>
                  <a:schemeClr val="bg1"/>
                </a:solidFill>
                <a:latin typeface="Aptos"/>
                <a:ea typeface="Aptos"/>
                <a:cs typeface="Times New Roman" panose="02020603050405020304" pitchFamily="18" charset="0"/>
              </a:rPr>
              <a:t> </a:t>
            </a:r>
            <a:r>
              <a:rPr lang="hu-HU" sz="2400" b="1" kern="100" dirty="0" err="1">
                <a:solidFill>
                  <a:schemeClr val="bg1"/>
                </a:solidFill>
                <a:latin typeface="Aptos"/>
                <a:ea typeface="Aptos"/>
                <a:cs typeface="Times New Roman" panose="02020603050405020304" pitchFamily="18" charset="0"/>
              </a:rPr>
              <a:t>pulses</a:t>
            </a:r>
            <a:endParaRPr lang="hu-HU" sz="2400" kern="100" dirty="0">
              <a:solidFill>
                <a:schemeClr val="bg1"/>
              </a:solidFill>
              <a:latin typeface="Aptos"/>
              <a:ea typeface="Aptos"/>
              <a:cs typeface="Times New Roman" panose="02020603050405020304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26124" y="1943280"/>
            <a:ext cx="118200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Márk Aladi</a:t>
            </a:r>
          </a:p>
          <a:p>
            <a:pPr algn="ctr"/>
            <a:r>
              <a:rPr lang="hu-HU" sz="2000" dirty="0" smtClean="0"/>
              <a:t>Wigner Research Centre </a:t>
            </a:r>
            <a:r>
              <a:rPr lang="hu-HU" sz="2000" dirty="0" err="1" smtClean="0"/>
              <a:t>for</a:t>
            </a:r>
            <a:r>
              <a:rPr lang="hu-HU" sz="2000" dirty="0" smtClean="0"/>
              <a:t> </a:t>
            </a:r>
            <a:r>
              <a:rPr lang="hu-HU" sz="2000" dirty="0" err="1" smtClean="0"/>
              <a:t>Physics</a:t>
            </a:r>
            <a:endParaRPr lang="hu-HU" sz="20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812" y="3650543"/>
            <a:ext cx="3139863" cy="694087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4543264" y="4712915"/>
            <a:ext cx="3172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1" cap="all" dirty="0" err="1" smtClean="0">
                <a:latin typeface="ui-sans-serif"/>
              </a:rPr>
              <a:t>NAPLIFe</a:t>
            </a:r>
            <a:endParaRPr lang="hu-HU" b="1" cap="all" dirty="0" smtClean="0">
              <a:latin typeface="ui-sans-serif"/>
            </a:endParaRPr>
          </a:p>
          <a:p>
            <a:pPr algn="ctr"/>
            <a:r>
              <a:rPr lang="hu-HU" dirty="0" err="1" smtClean="0">
                <a:latin typeface="ui-sans-serif"/>
              </a:rPr>
              <a:t>Nanoplasmonic</a:t>
            </a:r>
            <a:r>
              <a:rPr lang="hu-HU" dirty="0" smtClean="0">
                <a:latin typeface="ui-sans-serif"/>
              </a:rPr>
              <a:t> </a:t>
            </a:r>
            <a:r>
              <a:rPr lang="hu-HU" dirty="0" err="1">
                <a:latin typeface="ui-sans-serif"/>
              </a:rPr>
              <a:t>Laser</a:t>
            </a:r>
            <a:r>
              <a:rPr lang="hu-HU" dirty="0">
                <a:latin typeface="ui-sans-serif"/>
              </a:rPr>
              <a:t> </a:t>
            </a:r>
            <a:r>
              <a:rPr lang="hu-HU" dirty="0" err="1">
                <a:latin typeface="ui-sans-serif"/>
              </a:rPr>
              <a:t>Fusion</a:t>
            </a:r>
            <a:endParaRPr lang="hu-HU" b="0" i="0" dirty="0">
              <a:effectLst/>
              <a:latin typeface="ui-sans-serif"/>
            </a:endParaRPr>
          </a:p>
        </p:txBody>
      </p:sp>
    </p:spTree>
    <p:extLst>
      <p:ext uri="{BB962C8B-B14F-4D97-AF65-F5344CB8AC3E}">
        <p14:creationId xmlns:p14="http://schemas.microsoft.com/office/powerpoint/2010/main" val="407546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Kép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5728" y="632160"/>
            <a:ext cx="4190037" cy="3373369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" y="2465116"/>
            <a:ext cx="3638550" cy="800100"/>
          </a:xfrm>
          <a:prstGeom prst="rect">
            <a:avLst/>
          </a:prstGeom>
          <a:ln>
            <a:solidFill>
              <a:srgbClr val="D86158"/>
            </a:solidFill>
          </a:ln>
        </p:spPr>
      </p:pic>
      <p:sp>
        <p:nvSpPr>
          <p:cNvPr id="12" name="Téglalap 11"/>
          <p:cNvSpPr/>
          <p:nvPr/>
        </p:nvSpPr>
        <p:spPr>
          <a:xfrm>
            <a:off x="251460" y="121763"/>
            <a:ext cx="7715249" cy="52322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2800" b="1" dirty="0" err="1">
                <a:solidFill>
                  <a:schemeClr val="bg1"/>
                </a:solidFill>
              </a:rPr>
              <a:t>Fusion</a:t>
            </a:r>
            <a:r>
              <a:rPr lang="hu-HU" sz="2800" b="1" dirty="0">
                <a:solidFill>
                  <a:schemeClr val="bg1"/>
                </a:solidFill>
              </a:rPr>
              <a:t> </a:t>
            </a:r>
            <a:r>
              <a:rPr lang="hu-HU" sz="2800" b="1" dirty="0" err="1">
                <a:solidFill>
                  <a:schemeClr val="bg1"/>
                </a:solidFill>
              </a:rPr>
              <a:t>fuels</a:t>
            </a:r>
            <a:r>
              <a:rPr lang="hu-HU" sz="2800" b="1" dirty="0">
                <a:solidFill>
                  <a:schemeClr val="bg1"/>
                </a:solidFill>
              </a:rPr>
              <a:t> </a:t>
            </a:r>
            <a:r>
              <a:rPr lang="hu-HU" sz="2800" b="1" dirty="0" err="1">
                <a:solidFill>
                  <a:schemeClr val="bg1"/>
                </a:solidFill>
              </a:rPr>
              <a:t>as</a:t>
            </a:r>
            <a:r>
              <a:rPr lang="hu-HU" sz="2800" b="1" dirty="0">
                <a:solidFill>
                  <a:schemeClr val="bg1"/>
                </a:solidFill>
              </a:rPr>
              <a:t> </a:t>
            </a:r>
            <a:r>
              <a:rPr lang="hu-HU" sz="2800" b="1" dirty="0" err="1">
                <a:solidFill>
                  <a:schemeClr val="bg1"/>
                </a:solidFill>
              </a:rPr>
              <a:t>laser</a:t>
            </a:r>
            <a:r>
              <a:rPr lang="hu-HU" sz="2800" b="1" dirty="0">
                <a:solidFill>
                  <a:schemeClr val="bg1"/>
                </a:solidFill>
              </a:rPr>
              <a:t> </a:t>
            </a:r>
            <a:r>
              <a:rPr lang="hu-HU" sz="2800" b="1" dirty="0" err="1" smtClean="0">
                <a:solidFill>
                  <a:schemeClr val="bg1"/>
                </a:solidFill>
              </a:rPr>
              <a:t>targets</a:t>
            </a:r>
            <a:r>
              <a:rPr lang="hu-HU" sz="2800" b="1" dirty="0" smtClean="0">
                <a:solidFill>
                  <a:schemeClr val="bg1"/>
                </a:solidFill>
              </a:rPr>
              <a:t>: </a:t>
            </a:r>
            <a:r>
              <a:rPr lang="hu-HU" sz="2800" b="1" dirty="0">
                <a:solidFill>
                  <a:schemeClr val="bg1"/>
                </a:solidFill>
              </a:rPr>
              <a:t>DD and </a:t>
            </a:r>
            <a:r>
              <a:rPr lang="hu-HU" sz="2800" b="1" dirty="0" err="1" smtClean="0">
                <a:solidFill>
                  <a:schemeClr val="bg1"/>
                </a:solidFill>
              </a:rPr>
              <a:t>pB</a:t>
            </a:r>
            <a:r>
              <a:rPr lang="hu-HU" sz="2800" b="1" dirty="0" smtClean="0">
                <a:solidFill>
                  <a:schemeClr val="bg1"/>
                </a:solidFill>
              </a:rPr>
              <a:t> </a:t>
            </a:r>
            <a:r>
              <a:rPr lang="hu-HU" sz="2800" b="1" dirty="0" err="1" smtClean="0">
                <a:solidFill>
                  <a:schemeClr val="bg1"/>
                </a:solidFill>
              </a:rPr>
              <a:t>reaction</a:t>
            </a:r>
            <a:endParaRPr lang="hu-HU" sz="2800" b="1" dirty="0">
              <a:solidFill>
                <a:schemeClr val="bg1"/>
              </a:solidFill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53984" y="760612"/>
            <a:ext cx="47356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 err="1" smtClean="0"/>
              <a:t>Deuterium</a:t>
            </a:r>
            <a:r>
              <a:rPr lang="hu-HU" dirty="0" smtClean="0"/>
              <a:t> (</a:t>
            </a:r>
            <a:r>
              <a:rPr lang="hu-HU" dirty="0" err="1" smtClean="0"/>
              <a:t>not</a:t>
            </a:r>
            <a:r>
              <a:rPr lang="hu-HU" dirty="0" smtClean="0"/>
              <a:t> </a:t>
            </a:r>
            <a:r>
              <a:rPr lang="hu-HU" dirty="0" err="1" smtClean="0"/>
              <a:t>very</a:t>
            </a:r>
            <a:r>
              <a:rPr lang="hu-HU" dirty="0" smtClean="0"/>
              <a:t> </a:t>
            </a:r>
            <a:r>
              <a:rPr lang="hu-HU" dirty="0" err="1" smtClean="0"/>
              <a:t>rare</a:t>
            </a:r>
            <a:r>
              <a:rPr lang="hu-HU" dirty="0" smtClean="0"/>
              <a:t>: 0.0184–0.0026 %)</a:t>
            </a:r>
            <a:endParaRPr lang="hu-H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 err="1"/>
              <a:t>Tritium</a:t>
            </a:r>
            <a:r>
              <a:rPr lang="hu-HU" dirty="0"/>
              <a:t> (</a:t>
            </a:r>
            <a:r>
              <a:rPr lang="hu-HU" dirty="0" err="1"/>
              <a:t>radioactive</a:t>
            </a:r>
            <a:r>
              <a:rPr lang="hu-HU" dirty="0"/>
              <a:t> and </a:t>
            </a:r>
            <a:r>
              <a:rPr lang="hu-HU" dirty="0" err="1" smtClean="0"/>
              <a:t>very</a:t>
            </a:r>
            <a:r>
              <a:rPr lang="hu-HU" dirty="0" smtClean="0"/>
              <a:t> </a:t>
            </a:r>
            <a:r>
              <a:rPr lang="hu-HU" dirty="0" err="1" smtClean="0"/>
              <a:t>rare</a:t>
            </a:r>
            <a:r>
              <a:rPr lang="hu-HU" dirty="0"/>
              <a:t>!)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baseline="30000" dirty="0"/>
              <a:t>3</a:t>
            </a:r>
            <a:r>
              <a:rPr lang="hu-HU" dirty="0"/>
              <a:t>Helium (</a:t>
            </a:r>
            <a:r>
              <a:rPr lang="hu-HU" dirty="0" err="1" smtClean="0"/>
              <a:t>rare</a:t>
            </a:r>
            <a:r>
              <a:rPr lang="hu-HU" dirty="0"/>
              <a:t>,</a:t>
            </a:r>
            <a:r>
              <a:rPr lang="hu-HU" dirty="0" smtClean="0"/>
              <a:t> 0.0002 %)</a:t>
            </a:r>
            <a:endParaRPr lang="hu-H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baseline="30000" dirty="0"/>
              <a:t>6</a:t>
            </a:r>
            <a:r>
              <a:rPr lang="hu-HU" dirty="0"/>
              <a:t>Lithium and </a:t>
            </a:r>
            <a:r>
              <a:rPr lang="hu-HU" baseline="30000" dirty="0"/>
              <a:t>7</a:t>
            </a:r>
            <a:r>
              <a:rPr lang="hu-HU" dirty="0"/>
              <a:t>Lithium </a:t>
            </a:r>
            <a:r>
              <a:rPr lang="hu-HU" dirty="0" smtClean="0"/>
              <a:t>(7.5/92.5 %)</a:t>
            </a:r>
            <a:endParaRPr lang="hu-H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baseline="30000" dirty="0"/>
              <a:t>11</a:t>
            </a:r>
            <a:r>
              <a:rPr lang="hu-HU" dirty="0"/>
              <a:t>Boron (80 %)</a:t>
            </a: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5"/>
          <a:srcRect b="47223"/>
          <a:stretch/>
        </p:blipFill>
        <p:spPr>
          <a:xfrm>
            <a:off x="251460" y="3484553"/>
            <a:ext cx="2590800" cy="452426"/>
          </a:xfrm>
          <a:prstGeom prst="rect">
            <a:avLst/>
          </a:prstGeom>
          <a:ln>
            <a:solidFill>
              <a:srgbClr val="D86158"/>
            </a:solidFill>
          </a:ln>
        </p:spPr>
      </p:pic>
      <p:sp>
        <p:nvSpPr>
          <p:cNvPr id="18" name="Téglalap 17"/>
          <p:cNvSpPr/>
          <p:nvPr/>
        </p:nvSpPr>
        <p:spPr>
          <a:xfrm>
            <a:off x="8643002" y="351194"/>
            <a:ext cx="35489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>
                <a:latin typeface="Calibri" panose="020F0502020204030204" pitchFamily="34" charset="0"/>
                <a:cs typeface="Calibri" panose="020F0502020204030204" pitchFamily="34" charset="0"/>
              </a:rPr>
              <a:t>X. </a:t>
            </a:r>
            <a:r>
              <a:rPr lang="hu-HU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Ribeyre</a:t>
            </a:r>
            <a:r>
              <a:rPr lang="hu-H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hu-HU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al</a:t>
            </a:r>
            <a:r>
              <a:rPr lang="hu-HU" sz="1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hu-HU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Scientific</a:t>
            </a:r>
            <a:r>
              <a:rPr lang="hu-HU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Reports</a:t>
            </a:r>
            <a:r>
              <a:rPr lang="hu-H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12:4665 </a:t>
            </a:r>
            <a:r>
              <a:rPr lang="hu-HU" sz="1200" dirty="0">
                <a:latin typeface="Calibri" panose="020F0502020204030204" pitchFamily="34" charset="0"/>
                <a:cs typeface="Calibri" panose="020F0502020204030204" pitchFamily="34" charset="0"/>
              </a:rPr>
              <a:t>(2022</a:t>
            </a:r>
            <a:r>
              <a:rPr lang="hu-H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hu-HU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églalap 18"/>
          <p:cNvSpPr/>
          <p:nvPr/>
        </p:nvSpPr>
        <p:spPr>
          <a:xfrm>
            <a:off x="10828418" y="699176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-Roman"/>
              </a:rPr>
              <a:t>1.2 barn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20" name="Téglalap 19"/>
          <p:cNvSpPr/>
          <p:nvPr/>
        </p:nvSpPr>
        <p:spPr>
          <a:xfrm>
            <a:off x="9449205" y="1295157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  <a:latin typeface="Times-Roman"/>
              </a:rPr>
              <a:t>0.1</a:t>
            </a:r>
            <a:r>
              <a:rPr lang="en-US" dirty="0" smtClean="0">
                <a:solidFill>
                  <a:srgbClr val="FF0000"/>
                </a:solidFill>
                <a:latin typeface="Times-Roman"/>
              </a:rPr>
              <a:t> </a:t>
            </a:r>
            <a:r>
              <a:rPr lang="en-US" dirty="0">
                <a:solidFill>
                  <a:srgbClr val="FF0000"/>
                </a:solidFill>
                <a:latin typeface="Times-Roman"/>
              </a:rPr>
              <a:t>barn</a:t>
            </a:r>
            <a:endParaRPr lang="hu-HU" dirty="0">
              <a:solidFill>
                <a:srgbClr val="FF0000"/>
              </a:solidFill>
            </a:endParaRPr>
          </a:p>
        </p:txBody>
      </p:sp>
      <p:pic>
        <p:nvPicPr>
          <p:cNvPr id="21" name="Kép 20"/>
          <p:cNvPicPr>
            <a:picLocks noChangeAspect="1"/>
          </p:cNvPicPr>
          <p:nvPr/>
        </p:nvPicPr>
        <p:blipFill rotWithShape="1">
          <a:blip r:embed="rId6"/>
          <a:srcRect l="50777"/>
          <a:stretch/>
        </p:blipFill>
        <p:spPr>
          <a:xfrm>
            <a:off x="4384942" y="1060925"/>
            <a:ext cx="3250464" cy="2439094"/>
          </a:xfrm>
          <a:prstGeom prst="rect">
            <a:avLst/>
          </a:prstGeom>
        </p:spPr>
      </p:pic>
      <p:sp>
        <p:nvSpPr>
          <p:cNvPr id="22" name="Téglalap 21"/>
          <p:cNvSpPr/>
          <p:nvPr/>
        </p:nvSpPr>
        <p:spPr>
          <a:xfrm>
            <a:off x="4810707" y="3379062"/>
            <a:ext cx="28582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Low-temperature reactivity for </a:t>
            </a:r>
            <a:r>
              <a:rPr lang="en-US" sz="1600" dirty="0" err="1">
                <a:solidFill>
                  <a:srgbClr val="000000"/>
                </a:solidFill>
              </a:rPr>
              <a:t>pB</a:t>
            </a:r>
            <a:r>
              <a:rPr lang="en-US" sz="1600" dirty="0">
                <a:solidFill>
                  <a:srgbClr val="000000"/>
                </a:solidFill>
              </a:rPr>
              <a:t> and DT fusion. </a:t>
            </a:r>
            <a:endParaRPr lang="hu-HU" sz="1600" dirty="0"/>
          </a:p>
        </p:txBody>
      </p:sp>
      <p:sp>
        <p:nvSpPr>
          <p:cNvPr id="23" name="Téglalap 22"/>
          <p:cNvSpPr/>
          <p:nvPr/>
        </p:nvSpPr>
        <p:spPr>
          <a:xfrm>
            <a:off x="4910328" y="686675"/>
            <a:ext cx="28279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/>
              <a:t>LORENZO GIUFFRIDA </a:t>
            </a:r>
            <a:r>
              <a:rPr lang="it-IT" sz="1200" i="1" dirty="0"/>
              <a:t>et al. </a:t>
            </a:r>
            <a:r>
              <a:rPr lang="it-IT" sz="1200" dirty="0"/>
              <a:t>PHYSICAL REVIEW E </a:t>
            </a:r>
            <a:r>
              <a:rPr lang="it-IT" sz="1200" b="1" dirty="0"/>
              <a:t>101</a:t>
            </a:r>
            <a:r>
              <a:rPr lang="it-IT" sz="1200" dirty="0"/>
              <a:t>, 013204 (2020</a:t>
            </a:r>
            <a:r>
              <a:rPr lang="it-IT" sz="1200" dirty="0" smtClean="0"/>
              <a:t>)</a:t>
            </a:r>
            <a:r>
              <a:rPr lang="hu-HU" sz="1200" dirty="0" smtClean="0"/>
              <a:t>.</a:t>
            </a:r>
            <a:endParaRPr lang="hu-HU" sz="1200" dirty="0"/>
          </a:p>
        </p:txBody>
      </p:sp>
      <p:pic>
        <p:nvPicPr>
          <p:cNvPr id="25" name="Kép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8276" y="4039127"/>
            <a:ext cx="3855742" cy="2804282"/>
          </a:xfrm>
          <a:prstGeom prst="rect">
            <a:avLst/>
          </a:prstGeom>
        </p:spPr>
      </p:pic>
      <p:sp>
        <p:nvSpPr>
          <p:cNvPr id="26" name="Téglalap 25"/>
          <p:cNvSpPr/>
          <p:nvPr/>
        </p:nvSpPr>
        <p:spPr>
          <a:xfrm>
            <a:off x="5768337" y="4659224"/>
            <a:ext cx="20687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 smtClean="0"/>
              <a:t>D. </a:t>
            </a:r>
            <a:r>
              <a:rPr lang="hu-HU" sz="1200" dirty="0" err="1" smtClean="0"/>
              <a:t>Margarone</a:t>
            </a:r>
            <a:r>
              <a:rPr lang="hu-HU" sz="1200" dirty="0" smtClean="0"/>
              <a:t> et </a:t>
            </a:r>
            <a:r>
              <a:rPr lang="hu-HU" sz="1200" dirty="0" err="1" smtClean="0"/>
              <a:t>al</a:t>
            </a:r>
            <a:r>
              <a:rPr lang="hu-HU" sz="1200" dirty="0" smtClean="0"/>
              <a:t>. </a:t>
            </a:r>
            <a:r>
              <a:rPr lang="hu-HU" sz="1200" dirty="0" err="1" smtClean="0"/>
              <a:t>Appl</a:t>
            </a:r>
            <a:r>
              <a:rPr lang="hu-HU" sz="1200" dirty="0"/>
              <a:t>. </a:t>
            </a:r>
            <a:r>
              <a:rPr lang="hu-HU" sz="1200" dirty="0" err="1"/>
              <a:t>Sci</a:t>
            </a:r>
            <a:r>
              <a:rPr lang="hu-HU" sz="1200" dirty="0"/>
              <a:t>. 2022, 12, </a:t>
            </a:r>
            <a:r>
              <a:rPr lang="hu-HU" sz="1200" dirty="0" smtClean="0"/>
              <a:t>1444.</a:t>
            </a:r>
            <a:endParaRPr lang="hu-HU" sz="1200" dirty="0"/>
          </a:p>
        </p:txBody>
      </p:sp>
      <p:pic>
        <p:nvPicPr>
          <p:cNvPr id="27" name="Kép 26"/>
          <p:cNvPicPr>
            <a:picLocks noChangeAspect="1"/>
          </p:cNvPicPr>
          <p:nvPr/>
        </p:nvPicPr>
        <p:blipFill rotWithShape="1">
          <a:blip r:embed="rId8"/>
          <a:srcRect l="3966" t="33699"/>
          <a:stretch/>
        </p:blipFill>
        <p:spPr>
          <a:xfrm>
            <a:off x="357981" y="4558955"/>
            <a:ext cx="3089717" cy="2247786"/>
          </a:xfrm>
          <a:prstGeom prst="rect">
            <a:avLst/>
          </a:prstGeom>
        </p:spPr>
      </p:pic>
      <p:sp>
        <p:nvSpPr>
          <p:cNvPr id="28" name="Téglalap 27"/>
          <p:cNvSpPr/>
          <p:nvPr/>
        </p:nvSpPr>
        <p:spPr>
          <a:xfrm>
            <a:off x="3754257" y="5963726"/>
            <a:ext cx="21128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 smtClean="0"/>
              <a:t>D. </a:t>
            </a:r>
            <a:r>
              <a:rPr lang="hu-HU" sz="1200" dirty="0" err="1" smtClean="0"/>
              <a:t>Margarone</a:t>
            </a:r>
            <a:r>
              <a:rPr lang="hu-HU" sz="1200" dirty="0" smtClean="0"/>
              <a:t> et </a:t>
            </a:r>
            <a:r>
              <a:rPr lang="hu-HU" sz="1200" dirty="0" err="1" smtClean="0"/>
              <a:t>al</a:t>
            </a:r>
            <a:r>
              <a:rPr lang="hu-HU" sz="1200" dirty="0" smtClean="0"/>
              <a:t>. Front</a:t>
            </a:r>
            <a:r>
              <a:rPr lang="hu-HU" sz="1200" dirty="0"/>
              <a:t>. </a:t>
            </a:r>
            <a:r>
              <a:rPr lang="hu-HU" sz="1200" dirty="0" err="1"/>
              <a:t>Phys</a:t>
            </a:r>
            <a:r>
              <a:rPr lang="hu-HU" sz="1200" dirty="0"/>
              <a:t>. </a:t>
            </a:r>
            <a:r>
              <a:rPr lang="hu-HU" sz="1200" dirty="0" smtClean="0"/>
              <a:t>8:343 (2020).</a:t>
            </a:r>
            <a:endParaRPr lang="hu-HU" sz="1200" b="1" dirty="0" smtClean="0"/>
          </a:p>
        </p:txBody>
      </p:sp>
      <p:sp>
        <p:nvSpPr>
          <p:cNvPr id="6" name="Téglalap 5"/>
          <p:cNvSpPr/>
          <p:nvPr/>
        </p:nvSpPr>
        <p:spPr>
          <a:xfrm>
            <a:off x="5867156" y="6425391"/>
            <a:ext cx="2257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P</a:t>
            </a:r>
            <a:r>
              <a:rPr lang="en-US" dirty="0" err="1" smtClean="0"/>
              <a:t>rogress</a:t>
            </a:r>
            <a:r>
              <a:rPr lang="en-US" dirty="0" smtClean="0"/>
              <a:t> </a:t>
            </a:r>
            <a:r>
              <a:rPr lang="en-US" dirty="0"/>
              <a:t>in </a:t>
            </a:r>
            <a:r>
              <a:rPr lang="en-US" dirty="0" err="1"/>
              <a:t>pB</a:t>
            </a:r>
            <a:r>
              <a:rPr lang="en-US" dirty="0"/>
              <a:t> </a:t>
            </a:r>
            <a:r>
              <a:rPr lang="en-US" dirty="0" smtClean="0"/>
              <a:t>fusion</a:t>
            </a:r>
            <a:r>
              <a:rPr lang="hu-HU" dirty="0" smtClean="0"/>
              <a:t>: </a:t>
            </a:r>
            <a:endParaRPr lang="hu-HU" dirty="0"/>
          </a:p>
        </p:txBody>
      </p:sp>
      <p:sp>
        <p:nvSpPr>
          <p:cNvPr id="7" name="Téglalap 6"/>
          <p:cNvSpPr/>
          <p:nvPr/>
        </p:nvSpPr>
        <p:spPr>
          <a:xfrm>
            <a:off x="194160" y="4175492"/>
            <a:ext cx="3037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err="1" smtClean="0"/>
              <a:t>Two</a:t>
            </a:r>
            <a:r>
              <a:rPr lang="hu-HU" dirty="0" smtClean="0"/>
              <a:t> </a:t>
            </a:r>
            <a:r>
              <a:rPr lang="hu-HU" dirty="0" err="1"/>
              <a:t>experimental</a:t>
            </a:r>
            <a:r>
              <a:rPr lang="hu-HU" dirty="0"/>
              <a:t> </a:t>
            </a:r>
            <a:r>
              <a:rPr lang="hu-HU" dirty="0" err="1" smtClean="0"/>
              <a:t>geometries</a:t>
            </a:r>
            <a:r>
              <a:rPr lang="hu-HU" dirty="0" smtClean="0"/>
              <a:t>: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6567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45959" y="181674"/>
            <a:ext cx="8958355" cy="52322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hu-HU"/>
            </a:defPPr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hu-HU" b="1" dirty="0"/>
              <a:t>Time-of-</a:t>
            </a:r>
            <a:r>
              <a:rPr lang="hu-HU" b="1" dirty="0" err="1"/>
              <a:t>flight</a:t>
            </a:r>
            <a:r>
              <a:rPr lang="hu-HU" b="1" dirty="0"/>
              <a:t> </a:t>
            </a:r>
            <a:r>
              <a:rPr lang="hu-HU" b="1" dirty="0" err="1"/>
              <a:t>detector</a:t>
            </a:r>
            <a:r>
              <a:rPr lang="hu-HU" b="1" dirty="0"/>
              <a:t>: </a:t>
            </a:r>
            <a:r>
              <a:rPr lang="hu-HU" b="1" dirty="0" err="1"/>
              <a:t>alpha</a:t>
            </a:r>
            <a:r>
              <a:rPr lang="hu-HU" b="1" dirty="0"/>
              <a:t> </a:t>
            </a:r>
            <a:r>
              <a:rPr lang="hu-HU" b="1" dirty="0" err="1"/>
              <a:t>particle</a:t>
            </a:r>
            <a:r>
              <a:rPr lang="hu-HU" b="1" dirty="0"/>
              <a:t> </a:t>
            </a:r>
            <a:r>
              <a:rPr lang="hu-HU" b="1" dirty="0" err="1"/>
              <a:t>spectra</a:t>
            </a:r>
            <a:r>
              <a:rPr lang="hu-HU" b="1" dirty="0"/>
              <a:t> in </a:t>
            </a:r>
            <a:r>
              <a:rPr lang="hu-HU" b="1" dirty="0" err="1"/>
              <a:t>pB</a:t>
            </a:r>
            <a:r>
              <a:rPr lang="hu-HU" b="1" dirty="0"/>
              <a:t> </a:t>
            </a:r>
            <a:r>
              <a:rPr lang="hu-HU" b="1" dirty="0" err="1"/>
              <a:t>fusion</a:t>
            </a:r>
            <a:endParaRPr lang="hu-HU" b="1" dirty="0"/>
          </a:p>
        </p:txBody>
      </p:sp>
      <p:pic>
        <p:nvPicPr>
          <p:cNvPr id="18" name="Kép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6034" y="1212541"/>
            <a:ext cx="3790211" cy="2754662"/>
          </a:xfrm>
          <a:prstGeom prst="rect">
            <a:avLst/>
          </a:prstGeom>
        </p:spPr>
      </p:pic>
      <p:sp>
        <p:nvSpPr>
          <p:cNvPr id="19" name="Téglalap 18"/>
          <p:cNvSpPr/>
          <p:nvPr/>
        </p:nvSpPr>
        <p:spPr>
          <a:xfrm>
            <a:off x="8562566" y="4137757"/>
            <a:ext cx="33897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231F20"/>
                </a:solidFill>
              </a:rPr>
              <a:t>Ion TOF distribution for the Si-H-B target (</a:t>
            </a:r>
            <a:r>
              <a:rPr lang="en-US" sz="1600" dirty="0" smtClean="0">
                <a:solidFill>
                  <a:srgbClr val="231F20"/>
                </a:solidFill>
              </a:rPr>
              <a:t>orange</a:t>
            </a:r>
            <a:r>
              <a:rPr lang="hu-HU" sz="1600" dirty="0" smtClean="0">
                <a:solidFill>
                  <a:srgbClr val="231F20"/>
                </a:solidFill>
              </a:rPr>
              <a:t> </a:t>
            </a:r>
            <a:r>
              <a:rPr lang="en-US" sz="1600" dirty="0" smtClean="0">
                <a:solidFill>
                  <a:srgbClr val="231F20"/>
                </a:solidFill>
              </a:rPr>
              <a:t>curve</a:t>
            </a:r>
            <a:r>
              <a:rPr lang="en-US" sz="1600" dirty="0">
                <a:solidFill>
                  <a:srgbClr val="231F20"/>
                </a:solidFill>
              </a:rPr>
              <a:t>) with the alpha-particle signal (α1 and α2) and plasma </a:t>
            </a:r>
            <a:r>
              <a:rPr lang="en-US" sz="1600" dirty="0" smtClean="0">
                <a:solidFill>
                  <a:srgbClr val="231F20"/>
                </a:solidFill>
              </a:rPr>
              <a:t>ions</a:t>
            </a:r>
            <a:r>
              <a:rPr lang="hu-HU" sz="1600" dirty="0" smtClean="0">
                <a:solidFill>
                  <a:srgbClr val="231F20"/>
                </a:solidFill>
              </a:rPr>
              <a:t> </a:t>
            </a:r>
            <a:r>
              <a:rPr lang="en-US" sz="1600" dirty="0" smtClean="0">
                <a:solidFill>
                  <a:srgbClr val="231F20"/>
                </a:solidFill>
              </a:rPr>
              <a:t>measured </a:t>
            </a:r>
            <a:r>
              <a:rPr lang="en-US" sz="1600" dirty="0">
                <a:solidFill>
                  <a:srgbClr val="231F20"/>
                </a:solidFill>
              </a:rPr>
              <a:t>by the </a:t>
            </a:r>
            <a:r>
              <a:rPr lang="en-US" sz="1600" dirty="0" err="1">
                <a:solidFill>
                  <a:srgbClr val="231F20"/>
                </a:solidFill>
              </a:rPr>
              <a:t>SiC</a:t>
            </a:r>
            <a:r>
              <a:rPr lang="en-US" sz="1600" dirty="0">
                <a:solidFill>
                  <a:srgbClr val="231F20"/>
                </a:solidFill>
              </a:rPr>
              <a:t> detector covered by a 8-μm aluminum </a:t>
            </a:r>
            <a:r>
              <a:rPr lang="en-US" sz="1600" dirty="0" smtClean="0">
                <a:solidFill>
                  <a:srgbClr val="231F20"/>
                </a:solidFill>
              </a:rPr>
              <a:t>foil</a:t>
            </a:r>
            <a:r>
              <a:rPr lang="hu-HU" sz="1600" dirty="0" smtClean="0">
                <a:solidFill>
                  <a:srgbClr val="231F20"/>
                </a:solidFill>
              </a:rPr>
              <a:t>.</a:t>
            </a:r>
            <a:endParaRPr lang="hu-HU" sz="16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5399493" y="6040146"/>
            <a:ext cx="3675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Our</a:t>
            </a:r>
            <a:r>
              <a:rPr lang="hu-HU" dirty="0" smtClean="0"/>
              <a:t> TOF </a:t>
            </a:r>
            <a:r>
              <a:rPr lang="hu-HU" dirty="0" err="1" smtClean="0"/>
              <a:t>detector</a:t>
            </a:r>
            <a:r>
              <a:rPr lang="hu-HU" dirty="0" smtClean="0"/>
              <a:t> </a:t>
            </a:r>
            <a:r>
              <a:rPr lang="hu-HU" dirty="0" err="1" smtClean="0"/>
              <a:t>system</a:t>
            </a:r>
            <a:r>
              <a:rPr lang="hu-HU" dirty="0" smtClean="0"/>
              <a:t> is </a:t>
            </a:r>
            <a:r>
              <a:rPr lang="hu-HU" dirty="0" err="1" smtClean="0"/>
              <a:t>under</a:t>
            </a:r>
            <a:r>
              <a:rPr lang="hu-HU" dirty="0" smtClean="0"/>
              <a:t> </a:t>
            </a:r>
            <a:r>
              <a:rPr lang="hu-HU" dirty="0" err="1" smtClean="0"/>
              <a:t>construction</a:t>
            </a:r>
            <a:r>
              <a:rPr lang="hu-HU" dirty="0" smtClean="0"/>
              <a:t>.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/>
          <a:srcRect b="10282"/>
          <a:stretch/>
        </p:blipFill>
        <p:spPr>
          <a:xfrm>
            <a:off x="4394241" y="1842031"/>
            <a:ext cx="3519679" cy="191477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358" y="855829"/>
            <a:ext cx="3434891" cy="2520000"/>
          </a:xfrm>
          <a:prstGeom prst="rect">
            <a:avLst/>
          </a:prstGeom>
        </p:spPr>
      </p:pic>
      <p:sp>
        <p:nvSpPr>
          <p:cNvPr id="7" name="Ellipszis 6"/>
          <p:cNvSpPr/>
          <p:nvPr/>
        </p:nvSpPr>
        <p:spPr>
          <a:xfrm>
            <a:off x="1364463" y="1121374"/>
            <a:ext cx="1394691" cy="167178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358" y="3717279"/>
            <a:ext cx="3434892" cy="2377544"/>
          </a:xfrm>
          <a:prstGeom prst="rect">
            <a:avLst/>
          </a:prstGeom>
        </p:spPr>
      </p:pic>
      <p:cxnSp>
        <p:nvCxnSpPr>
          <p:cNvPr id="20" name="Egyenes összekötő nyíllal 19"/>
          <p:cNvCxnSpPr/>
          <p:nvPr/>
        </p:nvCxnSpPr>
        <p:spPr>
          <a:xfrm flipH="1">
            <a:off x="2061809" y="2636144"/>
            <a:ext cx="203200" cy="15447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églalap 20"/>
          <p:cNvSpPr/>
          <p:nvPr/>
        </p:nvSpPr>
        <p:spPr>
          <a:xfrm>
            <a:off x="4916789" y="3842366"/>
            <a:ext cx="25956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Section of the </a:t>
            </a:r>
            <a:r>
              <a:rPr lang="en-US" sz="1600" dirty="0" err="1"/>
              <a:t>SiC</a:t>
            </a:r>
            <a:r>
              <a:rPr lang="en-US" sz="1600" dirty="0"/>
              <a:t> </a:t>
            </a:r>
            <a:r>
              <a:rPr lang="en-US" sz="1600" dirty="0" smtClean="0"/>
              <a:t>detectors</a:t>
            </a:r>
            <a:r>
              <a:rPr lang="hu-HU" sz="1600" dirty="0" smtClean="0"/>
              <a:t>.</a:t>
            </a:r>
            <a:endParaRPr lang="hu-HU" sz="4400" dirty="0"/>
          </a:p>
        </p:txBody>
      </p:sp>
      <p:sp>
        <p:nvSpPr>
          <p:cNvPr id="22" name="Téglalap 21"/>
          <p:cNvSpPr/>
          <p:nvPr/>
        </p:nvSpPr>
        <p:spPr>
          <a:xfrm>
            <a:off x="245959" y="6328825"/>
            <a:ext cx="46708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dirty="0"/>
              <a:t>Giuseppe </a:t>
            </a:r>
            <a:r>
              <a:rPr lang="hu-HU" sz="1200" dirty="0" err="1" smtClean="0"/>
              <a:t>Bertuccioa</a:t>
            </a:r>
            <a:r>
              <a:rPr lang="hu-HU" sz="1200" dirty="0" smtClean="0"/>
              <a:t> et </a:t>
            </a:r>
            <a:r>
              <a:rPr lang="hu-HU" sz="1200" dirty="0" err="1" smtClean="0"/>
              <a:t>al</a:t>
            </a:r>
            <a:r>
              <a:rPr lang="hu-HU" sz="1200" dirty="0" smtClean="0"/>
              <a:t>. </a:t>
            </a:r>
            <a:r>
              <a:rPr lang="hu-HU" sz="1200" dirty="0" err="1" smtClean="0">
                <a:solidFill>
                  <a:srgbClr val="000066"/>
                </a:solidFill>
              </a:rPr>
              <a:t>Applied</a:t>
            </a:r>
            <a:r>
              <a:rPr lang="hu-HU" sz="1200" dirty="0" smtClean="0">
                <a:solidFill>
                  <a:srgbClr val="000066"/>
                </a:solidFill>
              </a:rPr>
              <a:t> </a:t>
            </a:r>
            <a:r>
              <a:rPr lang="hu-HU" sz="1200" dirty="0" err="1">
                <a:solidFill>
                  <a:srgbClr val="000066"/>
                </a:solidFill>
              </a:rPr>
              <a:t>Surface</a:t>
            </a:r>
            <a:r>
              <a:rPr lang="hu-HU" sz="1200" dirty="0">
                <a:solidFill>
                  <a:srgbClr val="000066"/>
                </a:solidFill>
              </a:rPr>
              <a:t> Science 272 (2013) 128– 131</a:t>
            </a:r>
            <a:endParaRPr lang="hu-HU" sz="1200" dirty="0"/>
          </a:p>
        </p:txBody>
      </p:sp>
      <p:sp>
        <p:nvSpPr>
          <p:cNvPr id="23" name="Szövegdoboz 22"/>
          <p:cNvSpPr txBox="1"/>
          <p:nvPr/>
        </p:nvSpPr>
        <p:spPr>
          <a:xfrm>
            <a:off x="8842248" y="2115829"/>
            <a:ext cx="1554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accent2"/>
                </a:solidFill>
              </a:rPr>
              <a:t>6-10 </a:t>
            </a:r>
            <a:r>
              <a:rPr lang="hu-HU" dirty="0" err="1" smtClean="0">
                <a:solidFill>
                  <a:schemeClr val="accent2"/>
                </a:solidFill>
              </a:rPr>
              <a:t>MeV</a:t>
            </a:r>
            <a:endParaRPr lang="hu-HU" dirty="0">
              <a:solidFill>
                <a:schemeClr val="accent2"/>
              </a:solidFill>
            </a:endParaRPr>
          </a:p>
        </p:txBody>
      </p:sp>
      <p:sp>
        <p:nvSpPr>
          <p:cNvPr id="24" name="Szövegdoboz 23"/>
          <p:cNvSpPr txBox="1"/>
          <p:nvPr/>
        </p:nvSpPr>
        <p:spPr>
          <a:xfrm>
            <a:off x="10397812" y="1472699"/>
            <a:ext cx="1554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accent2"/>
                </a:solidFill>
              </a:rPr>
              <a:t>2.5-5.5 </a:t>
            </a:r>
            <a:r>
              <a:rPr lang="hu-HU" dirty="0" err="1" smtClean="0">
                <a:solidFill>
                  <a:schemeClr val="accent2"/>
                </a:solidFill>
              </a:rPr>
              <a:t>MeV</a:t>
            </a:r>
            <a:endParaRPr lang="hu-HU" dirty="0">
              <a:solidFill>
                <a:schemeClr val="accent2"/>
              </a:solidFill>
            </a:endParaRPr>
          </a:p>
        </p:txBody>
      </p:sp>
      <p:sp>
        <p:nvSpPr>
          <p:cNvPr id="15" name="Téglalap 14"/>
          <p:cNvSpPr/>
          <p:nvPr/>
        </p:nvSpPr>
        <p:spPr>
          <a:xfrm>
            <a:off x="9075174" y="5489492"/>
            <a:ext cx="2364509" cy="522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dirty="0" smtClean="0">
                <a:solidFill>
                  <a:srgbClr val="231F20"/>
                </a:solidFill>
              </a:rPr>
              <a:t>A. </a:t>
            </a:r>
            <a:r>
              <a:rPr lang="hu-HU" sz="1400" dirty="0" err="1" smtClean="0">
                <a:solidFill>
                  <a:srgbClr val="231F20"/>
                </a:solidFill>
              </a:rPr>
              <a:t>Picciotto</a:t>
            </a:r>
            <a:r>
              <a:rPr lang="hu-HU" sz="1400" dirty="0" smtClean="0">
                <a:solidFill>
                  <a:srgbClr val="231F20"/>
                </a:solidFill>
              </a:rPr>
              <a:t> et </a:t>
            </a:r>
            <a:r>
              <a:rPr lang="hu-HU" sz="1400" dirty="0" err="1" smtClean="0">
                <a:solidFill>
                  <a:srgbClr val="231F20"/>
                </a:solidFill>
              </a:rPr>
              <a:t>al</a:t>
            </a:r>
            <a:r>
              <a:rPr lang="hu-HU" sz="1400" dirty="0" smtClean="0">
                <a:solidFill>
                  <a:srgbClr val="231F20"/>
                </a:solidFill>
              </a:rPr>
              <a:t>. </a:t>
            </a:r>
            <a:r>
              <a:rPr lang="en-US" sz="1400" dirty="0" smtClean="0"/>
              <a:t>PHYSICAL </a:t>
            </a:r>
            <a:r>
              <a:rPr lang="en-US" sz="1400" dirty="0"/>
              <a:t>REVIEW X 4, 031030 (</a:t>
            </a:r>
            <a:r>
              <a:rPr lang="en-US" sz="1400" dirty="0" smtClean="0"/>
              <a:t>2014)</a:t>
            </a:r>
            <a:r>
              <a:rPr lang="hu-HU" sz="1400" dirty="0" smtClean="0"/>
              <a:t>.</a:t>
            </a:r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287562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954" y="1459093"/>
            <a:ext cx="2631491" cy="1973618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954" y="3707295"/>
            <a:ext cx="2628899" cy="1972326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" y="1115568"/>
            <a:ext cx="6085403" cy="4564053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273634" y="118761"/>
            <a:ext cx="6435776" cy="52322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hu-HU"/>
            </a:defPPr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hu-HU" b="1" dirty="0" err="1"/>
              <a:t>Metallic</a:t>
            </a:r>
            <a:r>
              <a:rPr lang="hu-HU" b="1" dirty="0"/>
              <a:t> MBE (</a:t>
            </a:r>
            <a:r>
              <a:rPr lang="hu-HU" b="1" dirty="0" err="1"/>
              <a:t>molecular</a:t>
            </a:r>
            <a:r>
              <a:rPr lang="hu-HU" b="1" dirty="0"/>
              <a:t> </a:t>
            </a:r>
            <a:r>
              <a:rPr lang="hu-HU" b="1" dirty="0" err="1"/>
              <a:t>beam</a:t>
            </a:r>
            <a:r>
              <a:rPr lang="hu-HU" b="1" dirty="0"/>
              <a:t> </a:t>
            </a:r>
            <a:r>
              <a:rPr lang="hu-HU" b="1" dirty="0" err="1"/>
              <a:t>epitaxy</a:t>
            </a:r>
            <a:r>
              <a:rPr lang="hu-HU" b="1" dirty="0"/>
              <a:t>)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7" r="20166"/>
          <a:stretch/>
        </p:blipFill>
        <p:spPr>
          <a:xfrm>
            <a:off x="9418988" y="3983036"/>
            <a:ext cx="2377302" cy="280538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3" t="32321" r="36000" b="28864"/>
          <a:stretch/>
        </p:blipFill>
        <p:spPr>
          <a:xfrm rot="5400000">
            <a:off x="9071222" y="1110243"/>
            <a:ext cx="3070242" cy="23798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Szövegdoboz 8"/>
              <p:cNvSpPr txBox="1"/>
              <p:nvPr/>
            </p:nvSpPr>
            <p:spPr>
              <a:xfrm>
                <a:off x="7993817" y="412560"/>
                <a:ext cx="3910278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dirty="0" smtClean="0">
                    <a:solidFill>
                      <a:schemeClr val="tx1"/>
                    </a:solidFill>
                  </a:rPr>
                  <a:t>Carbon </a:t>
                </a:r>
                <a:r>
                  <a:rPr lang="hu-HU" dirty="0" err="1" smtClean="0">
                    <a:solidFill>
                      <a:schemeClr val="tx1"/>
                    </a:solidFill>
                  </a:rPr>
                  <a:t>nanotube</a:t>
                </a:r>
                <a:r>
                  <a:rPr lang="hu-HU" dirty="0" smtClean="0">
                    <a:solidFill>
                      <a:schemeClr val="tx1"/>
                    </a:solidFill>
                  </a:rPr>
                  <a:t> </a:t>
                </a:r>
                <a:r>
                  <a:rPr lang="hu-HU" dirty="0" err="1" smtClean="0">
                    <a:solidFill>
                      <a:schemeClr val="tx1"/>
                    </a:solidFill>
                  </a:rPr>
                  <a:t>foil</a:t>
                </a:r>
                <a:r>
                  <a:rPr lang="hu-HU" dirty="0" smtClean="0">
                    <a:solidFill>
                      <a:schemeClr val="tx1"/>
                    </a:solidFill>
                  </a:rPr>
                  <a:t> (</a:t>
                </a:r>
                <a14:m>
                  <m:oMath xmlns:m="http://schemas.openxmlformats.org/officeDocument/2006/math">
                    <m:r>
                      <a:rPr lang="hu-HU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hu-HU" dirty="0" smtClean="0">
                    <a:solidFill>
                      <a:schemeClr val="tx1"/>
                    </a:solidFill>
                  </a:rPr>
                  <a:t>100 nm)</a:t>
                </a:r>
              </a:p>
              <a:p>
                <a:r>
                  <a:rPr lang="hu-HU" sz="1200" dirty="0" err="1" smtClean="0"/>
                  <a:t>By</a:t>
                </a:r>
                <a:r>
                  <a:rPr lang="hu-HU" sz="1200" dirty="0" smtClean="0"/>
                  <a:t> Gergely Németh </a:t>
                </a:r>
                <a:endParaRPr lang="hu-HU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Szövegdoboz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3817" y="412560"/>
                <a:ext cx="3910278" cy="553998"/>
              </a:xfrm>
              <a:prstGeom prst="rect">
                <a:avLst/>
              </a:prstGeom>
              <a:blipFill>
                <a:blip r:embed="rId8"/>
                <a:stretch>
                  <a:fillRect l="-1246" t="-6593" b="-7692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zövegdoboz 9"/>
          <p:cNvSpPr txBox="1"/>
          <p:nvPr/>
        </p:nvSpPr>
        <p:spPr>
          <a:xfrm>
            <a:off x="9756648" y="6413516"/>
            <a:ext cx="1975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FF00"/>
                </a:solidFill>
              </a:rPr>
              <a:t>+ 10 nm </a:t>
            </a:r>
            <a:r>
              <a:rPr lang="hu-HU" dirty="0" err="1" smtClean="0">
                <a:solidFill>
                  <a:srgbClr val="FFFF00"/>
                </a:solidFill>
              </a:rPr>
              <a:t>gold</a:t>
            </a:r>
            <a:r>
              <a:rPr lang="hu-HU" dirty="0" smtClean="0">
                <a:solidFill>
                  <a:srgbClr val="FFFF00"/>
                </a:solidFill>
              </a:rPr>
              <a:t> </a:t>
            </a:r>
            <a:r>
              <a:rPr lang="hu-HU" dirty="0" err="1" smtClean="0">
                <a:solidFill>
                  <a:srgbClr val="FFFF00"/>
                </a:solidFill>
              </a:rPr>
              <a:t>layer</a:t>
            </a:r>
            <a:endParaRPr lang="hu-HU" dirty="0">
              <a:solidFill>
                <a:srgbClr val="FFFF00"/>
              </a:solidFill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6433820" y="3059953"/>
            <a:ext cx="2287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err="1">
                <a:solidFill>
                  <a:srgbClr val="FFFF00"/>
                </a:solidFill>
              </a:rPr>
              <a:t>Evaporation</a:t>
            </a:r>
            <a:r>
              <a:rPr lang="hu-HU" dirty="0">
                <a:solidFill>
                  <a:srgbClr val="FFFF00"/>
                </a:solidFill>
              </a:rPr>
              <a:t> </a:t>
            </a:r>
            <a:r>
              <a:rPr lang="hu-HU" dirty="0" err="1">
                <a:solidFill>
                  <a:srgbClr val="FFFF00"/>
                </a:solidFill>
              </a:rPr>
              <a:t>Materials</a:t>
            </a:r>
            <a:endParaRPr lang="hu-HU" i="0" dirty="0">
              <a:solidFill>
                <a:srgbClr val="FFFF00"/>
              </a:solidFill>
              <a:effectLst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6262954" y="3665048"/>
            <a:ext cx="2551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err="1" smtClean="0">
                <a:solidFill>
                  <a:srgbClr val="FFFF00"/>
                </a:solidFill>
              </a:rPr>
              <a:t>Substrate</a:t>
            </a:r>
            <a:r>
              <a:rPr lang="hu-HU" sz="1600" dirty="0" smtClean="0">
                <a:solidFill>
                  <a:srgbClr val="FFFF00"/>
                </a:solidFill>
              </a:rPr>
              <a:t> </a:t>
            </a:r>
            <a:r>
              <a:rPr lang="hu-HU" sz="1600" dirty="0" err="1" smtClean="0">
                <a:solidFill>
                  <a:srgbClr val="FFFF00"/>
                </a:solidFill>
              </a:rPr>
              <a:t>annealing</a:t>
            </a:r>
            <a:r>
              <a:rPr lang="hu-HU" sz="1600" dirty="0" smtClean="0">
                <a:solidFill>
                  <a:srgbClr val="FFFF00"/>
                </a:solidFill>
              </a:rPr>
              <a:t> </a:t>
            </a:r>
            <a:r>
              <a:rPr lang="hu-HU" sz="1600" dirty="0" err="1" smtClean="0">
                <a:solidFill>
                  <a:srgbClr val="FFFF00"/>
                </a:solidFill>
              </a:rPr>
              <a:t>molybdenum</a:t>
            </a:r>
            <a:r>
              <a:rPr lang="hu-HU" sz="1600" dirty="0" smtClean="0">
                <a:solidFill>
                  <a:srgbClr val="FFFF00"/>
                </a:solidFill>
              </a:rPr>
              <a:t> </a:t>
            </a:r>
            <a:r>
              <a:rPr lang="hu-HU" sz="1600" dirty="0" err="1" smtClean="0">
                <a:solidFill>
                  <a:srgbClr val="FFFF00"/>
                </a:solidFill>
              </a:rPr>
              <a:t>block</a:t>
            </a:r>
            <a:endParaRPr lang="hu-HU" sz="1600" dirty="0">
              <a:solidFill>
                <a:srgbClr val="FFFF00"/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331910" y="5800680"/>
            <a:ext cx="42400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Goals</a:t>
            </a:r>
            <a:r>
              <a:rPr lang="hu-HU" dirty="0" smtClean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boron </a:t>
            </a:r>
            <a:r>
              <a:rPr lang="hu-HU" dirty="0" err="1" smtClean="0"/>
              <a:t>layer</a:t>
            </a:r>
            <a:r>
              <a:rPr lang="hu-HU" dirty="0" smtClean="0"/>
              <a:t> </a:t>
            </a:r>
            <a:r>
              <a:rPr lang="hu-HU" dirty="0" err="1" smtClean="0"/>
              <a:t>evaporation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polymer</a:t>
            </a:r>
            <a:r>
              <a:rPr lang="hu-HU" dirty="0" smtClean="0"/>
              <a:t> </a:t>
            </a:r>
            <a:r>
              <a:rPr lang="hu-HU" dirty="0" err="1" smtClean="0"/>
              <a:t>foil</a:t>
            </a: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Boron-</a:t>
            </a:r>
            <a:r>
              <a:rPr lang="hu-HU" dirty="0" err="1" smtClean="0"/>
              <a:t>polymer</a:t>
            </a:r>
            <a:r>
              <a:rPr lang="hu-HU" dirty="0" smtClean="0"/>
              <a:t> </a:t>
            </a:r>
            <a:r>
              <a:rPr lang="hu-HU" dirty="0" err="1" smtClean="0"/>
              <a:t>multilayers</a:t>
            </a:r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273634" y="812670"/>
            <a:ext cx="41429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 smtClean="0"/>
              <a:t>By</a:t>
            </a:r>
            <a:r>
              <a:rPr lang="hu-HU" sz="1400" dirty="0" smtClean="0"/>
              <a:t> Gergő Hegedűs, Dániel </a:t>
            </a:r>
            <a:r>
              <a:rPr lang="hu-HU" sz="1400" dirty="0" err="1" smtClean="0"/>
              <a:t>Merkel</a:t>
            </a:r>
            <a:endParaRPr lang="hu-HU" sz="1400" dirty="0"/>
          </a:p>
        </p:txBody>
      </p:sp>
      <p:sp>
        <p:nvSpPr>
          <p:cNvPr id="8" name="Téglalap 7"/>
          <p:cNvSpPr/>
          <p:nvPr/>
        </p:nvSpPr>
        <p:spPr>
          <a:xfrm>
            <a:off x="4920409" y="6455901"/>
            <a:ext cx="1105231" cy="13103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Téglalap 14"/>
          <p:cNvSpPr/>
          <p:nvPr/>
        </p:nvSpPr>
        <p:spPr>
          <a:xfrm>
            <a:off x="4920409" y="6334842"/>
            <a:ext cx="1105232" cy="1296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Szövegdoboz 15"/>
          <p:cNvSpPr txBox="1"/>
          <p:nvPr/>
        </p:nvSpPr>
        <p:spPr>
          <a:xfrm>
            <a:off x="6040030" y="6238406"/>
            <a:ext cx="604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CH</a:t>
            </a:r>
          </a:p>
          <a:p>
            <a:r>
              <a:rPr lang="hu-HU" sz="1400" dirty="0" smtClean="0"/>
              <a:t>B</a:t>
            </a:r>
          </a:p>
        </p:txBody>
      </p:sp>
      <p:sp>
        <p:nvSpPr>
          <p:cNvPr id="17" name="Szövegdoboz 16"/>
          <p:cNvSpPr txBox="1"/>
          <p:nvPr/>
        </p:nvSpPr>
        <p:spPr>
          <a:xfrm>
            <a:off x="5473024" y="5790761"/>
            <a:ext cx="22776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err="1" smtClean="0"/>
              <a:t>Few</a:t>
            </a:r>
            <a:r>
              <a:rPr lang="hu-HU" sz="1200" dirty="0" smtClean="0"/>
              <a:t> 100 nm </a:t>
            </a:r>
            <a:r>
              <a:rPr lang="hu-HU" sz="1200" dirty="0" err="1" smtClean="0"/>
              <a:t>thickness</a:t>
            </a:r>
            <a:r>
              <a:rPr lang="hu-HU" sz="1200" dirty="0" smtClean="0"/>
              <a:t> of 1 </a:t>
            </a:r>
            <a:r>
              <a:rPr lang="hu-HU" sz="1200" dirty="0" err="1" smtClean="0"/>
              <a:t>layer</a:t>
            </a:r>
            <a:endParaRPr lang="hu-HU" sz="1200" dirty="0"/>
          </a:p>
        </p:txBody>
      </p:sp>
      <p:sp>
        <p:nvSpPr>
          <p:cNvPr id="18" name="Téglalap 17"/>
          <p:cNvSpPr/>
          <p:nvPr/>
        </p:nvSpPr>
        <p:spPr>
          <a:xfrm>
            <a:off x="7027932" y="6542356"/>
            <a:ext cx="1105231" cy="13103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Téglalap 18"/>
          <p:cNvSpPr/>
          <p:nvPr/>
        </p:nvSpPr>
        <p:spPr>
          <a:xfrm>
            <a:off x="7027932" y="6421297"/>
            <a:ext cx="1105232" cy="1296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Szövegdoboz 19"/>
          <p:cNvSpPr txBox="1"/>
          <p:nvPr/>
        </p:nvSpPr>
        <p:spPr>
          <a:xfrm>
            <a:off x="8189765" y="6037366"/>
            <a:ext cx="6042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B</a:t>
            </a:r>
          </a:p>
          <a:p>
            <a:r>
              <a:rPr lang="hu-HU" sz="1400" dirty="0" smtClean="0"/>
              <a:t>CH</a:t>
            </a:r>
          </a:p>
          <a:p>
            <a:r>
              <a:rPr lang="hu-HU" sz="1400" dirty="0" smtClean="0"/>
              <a:t>B</a:t>
            </a:r>
          </a:p>
        </p:txBody>
      </p:sp>
      <p:sp>
        <p:nvSpPr>
          <p:cNvPr id="21" name="Téglalap 20"/>
          <p:cNvSpPr/>
          <p:nvPr/>
        </p:nvSpPr>
        <p:spPr>
          <a:xfrm>
            <a:off x="7027932" y="6290264"/>
            <a:ext cx="1105231" cy="13103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0992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92320" y="2750284"/>
            <a:ext cx="3020060" cy="646331"/>
          </a:xfr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Thank</a:t>
            </a:r>
            <a:r>
              <a:rPr lang="hu-HU" sz="40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4000" b="1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you</a:t>
            </a:r>
            <a:r>
              <a:rPr lang="hu-HU" sz="400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!</a:t>
            </a:r>
            <a:endParaRPr lang="hu-HU" sz="40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969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zövegdoboz 11"/>
          <p:cNvSpPr txBox="1"/>
          <p:nvPr/>
        </p:nvSpPr>
        <p:spPr>
          <a:xfrm>
            <a:off x="226143" y="279285"/>
            <a:ext cx="8436792" cy="52322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chemeClr val="bg1"/>
                </a:solidFill>
              </a:rPr>
              <a:t>Outline: an </a:t>
            </a:r>
            <a:r>
              <a:rPr lang="hu-HU" sz="2800" b="1" dirty="0" err="1" smtClean="0">
                <a:solidFill>
                  <a:schemeClr val="bg1"/>
                </a:solidFill>
              </a:rPr>
              <a:t>experiment</a:t>
            </a:r>
            <a:r>
              <a:rPr lang="hu-HU" sz="2800" b="1" dirty="0">
                <a:solidFill>
                  <a:schemeClr val="bg1"/>
                </a:solidFill>
              </a:rPr>
              <a:t> </a:t>
            </a:r>
            <a:r>
              <a:rPr lang="hu-HU" sz="2800" b="1" dirty="0" err="1" smtClean="0">
                <a:solidFill>
                  <a:schemeClr val="bg1"/>
                </a:solidFill>
              </a:rPr>
              <a:t>with</a:t>
            </a:r>
            <a:r>
              <a:rPr lang="hu-HU" sz="2800" b="1" dirty="0" smtClean="0">
                <a:solidFill>
                  <a:schemeClr val="bg1"/>
                </a:solidFill>
              </a:rPr>
              <a:t> </a:t>
            </a:r>
            <a:r>
              <a:rPr lang="hu-HU" sz="2800" b="1" dirty="0" err="1" smtClean="0">
                <a:solidFill>
                  <a:schemeClr val="bg1"/>
                </a:solidFill>
              </a:rPr>
              <a:t>high</a:t>
            </a:r>
            <a:r>
              <a:rPr lang="hu-HU" sz="2800" b="1" dirty="0" smtClean="0">
                <a:solidFill>
                  <a:schemeClr val="bg1"/>
                </a:solidFill>
              </a:rPr>
              <a:t> </a:t>
            </a:r>
            <a:r>
              <a:rPr lang="hu-HU" sz="2800" b="1" dirty="0" err="1" smtClean="0">
                <a:solidFill>
                  <a:schemeClr val="bg1"/>
                </a:solidFill>
              </a:rPr>
              <a:t>intensity</a:t>
            </a:r>
            <a:r>
              <a:rPr lang="hu-HU" sz="2800" b="1" dirty="0" smtClean="0">
                <a:solidFill>
                  <a:schemeClr val="bg1"/>
                </a:solidFill>
              </a:rPr>
              <a:t> </a:t>
            </a:r>
            <a:r>
              <a:rPr lang="hu-HU" sz="2800" b="1" dirty="0" err="1" smtClean="0">
                <a:solidFill>
                  <a:schemeClr val="bg1"/>
                </a:solidFill>
              </a:rPr>
              <a:t>laser</a:t>
            </a:r>
            <a:r>
              <a:rPr lang="hu-HU" sz="2800" b="1" dirty="0" smtClean="0">
                <a:solidFill>
                  <a:schemeClr val="bg1"/>
                </a:solidFill>
              </a:rPr>
              <a:t> </a:t>
            </a:r>
            <a:r>
              <a:rPr lang="hu-HU" sz="2800" b="1" dirty="0" err="1" smtClean="0">
                <a:solidFill>
                  <a:schemeClr val="bg1"/>
                </a:solidFill>
              </a:rPr>
              <a:t>pulses</a:t>
            </a:r>
            <a:r>
              <a:rPr lang="hu-HU" sz="2800" b="1" dirty="0" smtClean="0">
                <a:solidFill>
                  <a:schemeClr val="bg1"/>
                </a:solidFill>
              </a:rPr>
              <a:t>..</a:t>
            </a:r>
            <a:endParaRPr lang="hu-HU" sz="2800" b="1" dirty="0">
              <a:solidFill>
                <a:schemeClr val="bg1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3385273" y="2337341"/>
            <a:ext cx="1209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 smtClean="0"/>
              <a:t>Target</a:t>
            </a:r>
            <a:endParaRPr lang="hu-HU" dirty="0"/>
          </a:p>
        </p:txBody>
      </p:sp>
      <p:sp>
        <p:nvSpPr>
          <p:cNvPr id="16" name="Téglalap 15"/>
          <p:cNvSpPr/>
          <p:nvPr/>
        </p:nvSpPr>
        <p:spPr>
          <a:xfrm rot="19367586">
            <a:off x="5637105" y="1943659"/>
            <a:ext cx="1220710" cy="64633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 smtClean="0">
                <a:solidFill>
                  <a:schemeClr val="tx1"/>
                </a:solidFill>
              </a:rPr>
              <a:t>Detector</a:t>
            </a:r>
            <a:r>
              <a:rPr lang="hu-HU" dirty="0" smtClean="0"/>
              <a:t> </a:t>
            </a:r>
            <a:r>
              <a:rPr lang="hu-HU" dirty="0" smtClean="0">
                <a:solidFill>
                  <a:schemeClr val="tx1"/>
                </a:solidFill>
              </a:rPr>
              <a:t>1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20" name="Téglalap 19"/>
          <p:cNvSpPr/>
          <p:nvPr/>
        </p:nvSpPr>
        <p:spPr>
          <a:xfrm>
            <a:off x="6118122" y="3099085"/>
            <a:ext cx="1241239" cy="64633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 smtClean="0">
                <a:solidFill>
                  <a:schemeClr val="tx1"/>
                </a:solidFill>
              </a:rPr>
              <a:t>Detector</a:t>
            </a:r>
            <a:r>
              <a:rPr lang="hu-HU" dirty="0" smtClean="0">
                <a:solidFill>
                  <a:schemeClr val="tx1"/>
                </a:solidFill>
              </a:rPr>
              <a:t> 2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21" name="Téglalap 20"/>
          <p:cNvSpPr/>
          <p:nvPr/>
        </p:nvSpPr>
        <p:spPr>
          <a:xfrm rot="1970715">
            <a:off x="5627200" y="4538485"/>
            <a:ext cx="1302095" cy="64633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 smtClean="0">
                <a:solidFill>
                  <a:schemeClr val="tx1"/>
                </a:solidFill>
              </a:rPr>
              <a:t>Detector</a:t>
            </a:r>
            <a:r>
              <a:rPr lang="hu-HU" dirty="0" smtClean="0">
                <a:solidFill>
                  <a:schemeClr val="tx1"/>
                </a:solidFill>
              </a:rPr>
              <a:t> n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6653307" y="3730643"/>
            <a:ext cx="4779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.</a:t>
            </a:r>
          </a:p>
          <a:p>
            <a:r>
              <a:rPr lang="hu-HU" dirty="0" smtClean="0"/>
              <a:t>.</a:t>
            </a:r>
          </a:p>
          <a:p>
            <a:r>
              <a:rPr lang="hu-HU" dirty="0"/>
              <a:t>.</a:t>
            </a:r>
          </a:p>
        </p:txBody>
      </p:sp>
      <p:pic>
        <p:nvPicPr>
          <p:cNvPr id="25" name="Picture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54" y="2893291"/>
            <a:ext cx="1919895" cy="1116000"/>
          </a:xfrm>
          <a:prstGeom prst="rect">
            <a:avLst/>
          </a:prstGeom>
        </p:spPr>
      </p:pic>
      <p:pic>
        <p:nvPicPr>
          <p:cNvPr id="26" name="Kép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21"/>
          <a:stretch/>
        </p:blipFill>
        <p:spPr>
          <a:xfrm>
            <a:off x="2805686" y="2824887"/>
            <a:ext cx="2162952" cy="1841058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sp>
        <p:nvSpPr>
          <p:cNvPr id="17" name="Jobbra nyíl 16"/>
          <p:cNvSpPr/>
          <p:nvPr/>
        </p:nvSpPr>
        <p:spPr>
          <a:xfrm>
            <a:off x="1081581" y="3637818"/>
            <a:ext cx="1432805" cy="572615"/>
          </a:xfrm>
          <a:prstGeom prst="rightArrow">
            <a:avLst/>
          </a:prstGeom>
          <a:solidFill>
            <a:srgbClr val="D861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rgbClr val="D86158"/>
              </a:solidFill>
            </a:endParaRPr>
          </a:p>
        </p:txBody>
      </p:sp>
      <p:sp>
        <p:nvSpPr>
          <p:cNvPr id="24" name="Téglalap 23"/>
          <p:cNvSpPr/>
          <p:nvPr/>
        </p:nvSpPr>
        <p:spPr>
          <a:xfrm>
            <a:off x="1057435" y="3754849"/>
            <a:ext cx="11144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dirty="0" err="1"/>
              <a:t>Laser</a:t>
            </a:r>
            <a:r>
              <a:rPr lang="hu-HU" sz="1600" dirty="0"/>
              <a:t> </a:t>
            </a:r>
            <a:r>
              <a:rPr lang="hu-HU" sz="1600" dirty="0" err="1"/>
              <a:t>pulse</a:t>
            </a:r>
            <a:endParaRPr lang="hu-HU" sz="1600" dirty="0"/>
          </a:p>
        </p:txBody>
      </p:sp>
      <p:pic>
        <p:nvPicPr>
          <p:cNvPr id="27" name="Kép 26" descr="A képen szöveg, képernyőkép, diagram, kör látható&#10;&#10;Automatikusan generált leírás">
            <a:extLst>
              <a:ext uri="{FF2B5EF4-FFF2-40B4-BE49-F238E27FC236}">
                <a16:creationId xmlns:a16="http://schemas.microsoft.com/office/drawing/2014/main" id="{2B6A9FAF-B07B-ADF9-121F-CFA8B472E0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594" y="2556154"/>
            <a:ext cx="3342259" cy="2633066"/>
          </a:xfrm>
          <a:prstGeom prst="rect">
            <a:avLst/>
          </a:prstGeom>
        </p:spPr>
      </p:pic>
      <p:sp>
        <p:nvSpPr>
          <p:cNvPr id="28" name="Jobbra nyíl 27"/>
          <p:cNvSpPr/>
          <p:nvPr/>
        </p:nvSpPr>
        <p:spPr>
          <a:xfrm>
            <a:off x="7597777" y="3302152"/>
            <a:ext cx="536606" cy="2294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Szövegdoboz 13"/>
          <p:cNvSpPr txBox="1"/>
          <p:nvPr/>
        </p:nvSpPr>
        <p:spPr>
          <a:xfrm>
            <a:off x="2805686" y="4991823"/>
            <a:ext cx="3817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particle</a:t>
            </a:r>
            <a:r>
              <a:rPr lang="hu-HU" dirty="0" smtClean="0"/>
              <a:t> </a:t>
            </a:r>
            <a:r>
              <a:rPr lang="hu-HU" dirty="0" err="1" smtClean="0"/>
              <a:t>acceleration</a:t>
            </a: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fusion</a:t>
            </a:r>
            <a:r>
              <a:rPr lang="hu-HU" dirty="0" smtClean="0"/>
              <a:t> </a:t>
            </a:r>
            <a:r>
              <a:rPr lang="hu-HU" dirty="0" err="1" smtClean="0"/>
              <a:t>reaction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7496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Szövegdoboz 4"/>
              <p:cNvSpPr txBox="1"/>
              <p:nvPr/>
            </p:nvSpPr>
            <p:spPr>
              <a:xfrm>
                <a:off x="17862" y="5168828"/>
                <a:ext cx="5936891" cy="19432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31" tIns="45715" rIns="91431" bIns="45715" rtlCol="0">
                <a:spAutoFit/>
              </a:bodyPr>
              <a:lstStyle/>
              <a:p>
                <a:r>
                  <a:rPr lang="hu-HU" sz="2400" dirty="0" err="1">
                    <a:solidFill>
                      <a:schemeClr val="bg1"/>
                    </a:solidFill>
                    <a:latin typeface="Symbol" panose="05050102010706020507" pitchFamily="18" charset="2"/>
                  </a:rPr>
                  <a:t>l</a:t>
                </a:r>
                <a:r>
                  <a:rPr lang="hu-HU" sz="2400" baseline="-250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hu-HU" sz="2400" baseline="-250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hu-HU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800 nm (</a:t>
                </a:r>
                <a:r>
                  <a:rPr lang="hu-HU" sz="24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central</a:t>
                </a:r>
                <a:r>
                  <a:rPr lang="hu-HU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hu-HU" sz="24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wavelength</a:t>
                </a:r>
                <a:r>
                  <a:rPr lang="hu-HU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hu-HU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hu-HU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𝜏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hu-HU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p</m:t>
                        </m:r>
                      </m:sub>
                    </m:sSub>
                  </m:oMath>
                </a14:m>
                <a:r>
                  <a:rPr lang="hu-HU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40 </a:t>
                </a:r>
                <a:r>
                  <a:rPr lang="hu-HU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fs</a:t>
                </a:r>
                <a:r>
                  <a:rPr lang="hu-HU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hu-HU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hu-HU" sz="24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pulse</a:t>
                </a:r>
                <a:r>
                  <a:rPr lang="hu-HU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duration, </a:t>
                </a:r>
                <a:r>
                  <a:rPr lang="hu-HU" sz="24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femto</a:t>
                </a:r>
                <a:r>
                  <a:rPr lang="hu-HU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hu-HU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hu-HU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10</m:t>
                        </m:r>
                      </m:e>
                      <m:sup>
                        <m:r>
                          <a:rPr lang="hu-HU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−15</m:t>
                        </m:r>
                      </m:sup>
                    </m:sSup>
                  </m:oMath>
                </a14:m>
                <a:r>
                  <a:rPr lang="hu-HU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hu-HU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hu-HU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hu-HU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</m:oMath>
                </a14:m>
                <a:r>
                  <a:rPr lang="hu-HU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30 </a:t>
                </a:r>
                <a:r>
                  <a:rPr lang="hu-HU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mJ</a:t>
                </a:r>
                <a:r>
                  <a:rPr lang="hu-HU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hu-HU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hu-HU" sz="24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pulse</a:t>
                </a:r>
                <a:r>
                  <a:rPr lang="hu-HU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hu-HU" sz="24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energy</a:t>
                </a:r>
                <a:r>
                  <a:rPr lang="hu-HU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hu-HU" sz="2400" dirty="0" smtClean="0">
                    <a:solidFill>
                      <a:schemeClr val="bg1"/>
                    </a:solidFill>
                    <a:latin typeface="Symbol" panose="05050102010706020507" pitchFamily="18" charset="2"/>
                  </a:rPr>
                  <a:t>I</a:t>
                </a:r>
                <a:r>
                  <a:rPr lang="hu-HU" sz="2400" b="1" baseline="-250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 </a:t>
                </a:r>
                <a14:m>
                  <m:oMath xmlns:m="http://schemas.openxmlformats.org/officeDocument/2006/math">
                    <m:r>
                      <a:rPr lang="hu-HU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</m:oMath>
                </a14:m>
                <a:r>
                  <a:rPr lang="hu-HU" sz="24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hu-HU" sz="2400" b="1" baseline="300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17</a:t>
                </a:r>
                <a:r>
                  <a:rPr lang="hu-HU" sz="24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W/cm</a:t>
                </a:r>
                <a:r>
                  <a:rPr lang="hu-HU" sz="2400" b="1" baseline="300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hu-HU" sz="24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hu-HU" sz="2400" b="1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laser</a:t>
                </a:r>
                <a:r>
                  <a:rPr lang="hu-HU" sz="24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hu-HU" sz="2400" b="1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intensity</a:t>
                </a:r>
                <a:r>
                  <a:rPr lang="hu-HU" sz="24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hu-HU" sz="2400" b="1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hu-HU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Szövegdoboz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62" y="5168828"/>
                <a:ext cx="5936891" cy="1943214"/>
              </a:xfrm>
              <a:prstGeom prst="rect">
                <a:avLst/>
              </a:prstGeom>
              <a:blipFill>
                <a:blip r:embed="rId3"/>
                <a:stretch>
                  <a:fillRect l="-1643" t="-282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zövegdoboz 2"/>
          <p:cNvSpPr txBox="1"/>
          <p:nvPr/>
        </p:nvSpPr>
        <p:spPr>
          <a:xfrm>
            <a:off x="234176" y="81353"/>
            <a:ext cx="6921004" cy="52322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hu-HU"/>
            </a:defPPr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hu-HU" b="1" dirty="0" err="1"/>
              <a:t>High</a:t>
            </a:r>
            <a:r>
              <a:rPr lang="hu-HU" b="1" dirty="0"/>
              <a:t> </a:t>
            </a:r>
            <a:r>
              <a:rPr lang="hu-HU" b="1" dirty="0" err="1"/>
              <a:t>intensity</a:t>
            </a:r>
            <a:r>
              <a:rPr lang="hu-HU" b="1" dirty="0"/>
              <a:t> </a:t>
            </a:r>
            <a:r>
              <a:rPr lang="hu-HU" b="1" dirty="0" err="1"/>
              <a:t>laser</a:t>
            </a:r>
            <a:r>
              <a:rPr lang="hu-HU" b="1" dirty="0"/>
              <a:t> </a:t>
            </a:r>
            <a:r>
              <a:rPr lang="hu-HU" b="1" dirty="0" err="1"/>
              <a:t>source</a:t>
            </a:r>
            <a:r>
              <a:rPr lang="hu-HU" b="1" dirty="0"/>
              <a:t> in </a:t>
            </a:r>
            <a:r>
              <a:rPr lang="hu-HU" b="1" dirty="0" err="1"/>
              <a:t>the</a:t>
            </a:r>
            <a:r>
              <a:rPr lang="hu-HU" b="1" dirty="0"/>
              <a:t> Wigner RCP</a:t>
            </a:r>
          </a:p>
        </p:txBody>
      </p:sp>
      <p:sp>
        <p:nvSpPr>
          <p:cNvPr id="4" name="Szövegdoboz 5"/>
          <p:cNvSpPr txBox="1"/>
          <p:nvPr/>
        </p:nvSpPr>
        <p:spPr>
          <a:xfrm>
            <a:off x="2894874" y="979283"/>
            <a:ext cx="3472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FF00"/>
                </a:solidFill>
              </a:rPr>
              <a:t>Titanium-sapphire</a:t>
            </a:r>
            <a:r>
              <a:rPr lang="hu-HU" b="1" dirty="0">
                <a:solidFill>
                  <a:srgbClr val="FFFF00"/>
                </a:solidFill>
              </a:rPr>
              <a:t> </a:t>
            </a:r>
            <a:r>
              <a:rPr lang="hu-HU" b="1" dirty="0" err="1" smtClean="0">
                <a:solidFill>
                  <a:srgbClr val="FFFF00"/>
                </a:solidFill>
              </a:rPr>
              <a:t>laser</a:t>
            </a:r>
            <a:r>
              <a:rPr lang="hu-HU" b="1" dirty="0" smtClean="0">
                <a:solidFill>
                  <a:srgbClr val="FFFF00"/>
                </a:solidFill>
              </a:rPr>
              <a:t> </a:t>
            </a:r>
            <a:r>
              <a:rPr lang="hu-HU" b="1" dirty="0" err="1" smtClean="0">
                <a:solidFill>
                  <a:srgbClr val="FFFF00"/>
                </a:solidFill>
              </a:rPr>
              <a:t>system</a:t>
            </a:r>
            <a:endParaRPr lang="hu-HU" altLang="hu-H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68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39955" y="240414"/>
            <a:ext cx="2311806" cy="52322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hu-HU"/>
            </a:defPPr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hu-HU" b="1" dirty="0"/>
              <a:t>A </a:t>
            </a:r>
            <a:r>
              <a:rPr lang="hu-HU" b="1" dirty="0" err="1"/>
              <a:t>laser</a:t>
            </a:r>
            <a:r>
              <a:rPr lang="hu-HU" b="1" dirty="0"/>
              <a:t> </a:t>
            </a:r>
            <a:r>
              <a:rPr lang="hu-HU" b="1" dirty="0" err="1" smtClean="0"/>
              <a:t>pulse</a:t>
            </a:r>
            <a:endParaRPr lang="hu-HU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281016" y="1005040"/>
            <a:ext cx="57780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Many</a:t>
            </a:r>
            <a:r>
              <a:rPr lang="hu-HU" dirty="0" smtClean="0"/>
              <a:t> </a:t>
            </a:r>
            <a:r>
              <a:rPr lang="hu-HU" dirty="0" err="1" smtClean="0"/>
              <a:t>parameters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characterization</a:t>
            </a:r>
            <a:r>
              <a:rPr lang="hu-HU" dirty="0" smtClean="0"/>
              <a:t> of a </a:t>
            </a:r>
            <a:r>
              <a:rPr lang="hu-HU" dirty="0" err="1" smtClean="0"/>
              <a:t>laser</a:t>
            </a:r>
            <a:r>
              <a:rPr lang="hu-HU" dirty="0" smtClean="0"/>
              <a:t> </a:t>
            </a:r>
            <a:r>
              <a:rPr lang="hu-HU" dirty="0" err="1" smtClean="0"/>
              <a:t>pulse</a:t>
            </a:r>
            <a:r>
              <a:rPr lang="hu-HU" dirty="0" smtClean="0"/>
              <a:t>:</a:t>
            </a:r>
          </a:p>
          <a:p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Repetition</a:t>
            </a:r>
            <a:r>
              <a:rPr lang="hu-HU" dirty="0" smtClean="0"/>
              <a:t> </a:t>
            </a:r>
            <a:r>
              <a:rPr lang="hu-HU" dirty="0" err="1" smtClean="0"/>
              <a:t>rate</a:t>
            </a: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Pulse</a:t>
            </a:r>
            <a:r>
              <a:rPr lang="hu-HU" dirty="0" smtClean="0"/>
              <a:t> duration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Pulse</a:t>
            </a:r>
            <a:r>
              <a:rPr lang="hu-HU" dirty="0" smtClean="0"/>
              <a:t> </a:t>
            </a:r>
            <a:r>
              <a:rPr lang="hu-HU" dirty="0" err="1" smtClean="0"/>
              <a:t>energy</a:t>
            </a: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Chirp</a:t>
            </a: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Polarization</a:t>
            </a:r>
            <a:endParaRPr lang="hu-HU" dirty="0" smtClean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2"/>
          <a:srcRect t="14763" b="-14334"/>
          <a:stretch/>
        </p:blipFill>
        <p:spPr>
          <a:xfrm>
            <a:off x="669869" y="4772997"/>
            <a:ext cx="2679659" cy="21600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128" y="5711419"/>
            <a:ext cx="993540" cy="762168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637544" y="4796119"/>
            <a:ext cx="28650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>
                <a:solidFill>
                  <a:schemeClr val="bg1"/>
                </a:solidFill>
              </a:rPr>
              <a:t>Focused</a:t>
            </a:r>
            <a:r>
              <a:rPr lang="hu-HU" sz="1400" dirty="0">
                <a:solidFill>
                  <a:schemeClr val="bg1"/>
                </a:solidFill>
              </a:rPr>
              <a:t> </a:t>
            </a:r>
            <a:r>
              <a:rPr lang="hu-HU" sz="1400" dirty="0" err="1">
                <a:solidFill>
                  <a:schemeClr val="bg1"/>
                </a:solidFill>
              </a:rPr>
              <a:t>beam</a:t>
            </a:r>
            <a:r>
              <a:rPr lang="hu-HU" sz="1400" dirty="0">
                <a:solidFill>
                  <a:schemeClr val="bg1"/>
                </a:solidFill>
              </a:rPr>
              <a:t> </a:t>
            </a:r>
            <a:r>
              <a:rPr lang="hu-HU" sz="1400" dirty="0" err="1">
                <a:solidFill>
                  <a:schemeClr val="bg1"/>
                </a:solidFill>
              </a:rPr>
              <a:t>diameter</a:t>
            </a:r>
            <a:endParaRPr lang="hu-HU" sz="1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églalap 10"/>
              <p:cNvSpPr/>
              <p:nvPr/>
            </p:nvSpPr>
            <p:spPr>
              <a:xfrm>
                <a:off x="703867" y="5944342"/>
                <a:ext cx="171277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hu-HU" sz="16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sz="16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hu-HU" sz="1600" b="0" i="0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</m:t>
                        </m:r>
                      </m:sub>
                    </m:sSub>
                    <m:r>
                      <a:rPr lang="hu-HU" sz="1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hu-HU" dirty="0" smtClean="0">
                    <a:solidFill>
                      <a:schemeClr val="bg1"/>
                    </a:solidFill>
                  </a:rPr>
                  <a:t>10</a:t>
                </a:r>
                <a:r>
                  <a:rPr lang="hu-HU" baseline="30000" dirty="0" smtClean="0">
                    <a:solidFill>
                      <a:schemeClr val="bg1"/>
                    </a:solidFill>
                  </a:rPr>
                  <a:t>17</a:t>
                </a:r>
                <a:r>
                  <a:rPr lang="hu-HU" dirty="0" smtClean="0">
                    <a:solidFill>
                      <a:schemeClr val="bg1"/>
                    </a:solidFill>
                  </a:rPr>
                  <a:t> </a:t>
                </a:r>
                <a:r>
                  <a:rPr lang="hu-HU" dirty="0">
                    <a:solidFill>
                      <a:schemeClr val="bg1"/>
                    </a:solidFill>
                  </a:rPr>
                  <a:t>W/cm</a:t>
                </a:r>
                <a:r>
                  <a:rPr lang="hu-HU" baseline="30000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</mc:Choice>
        <mc:Fallback xmlns="">
          <p:sp>
            <p:nvSpPr>
              <p:cNvPr id="11" name="Téglalap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867" y="5944342"/>
                <a:ext cx="1712777" cy="369332"/>
              </a:xfrm>
              <a:prstGeom prst="rect">
                <a:avLst/>
              </a:prstGeom>
              <a:blipFill>
                <a:blip r:embed="rId4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Kép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1" y="1733881"/>
            <a:ext cx="3202376" cy="2489005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3847907" y="3110302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accent1"/>
                </a:solidFill>
              </a:rPr>
              <a:t>32 </a:t>
            </a:r>
            <a:r>
              <a:rPr lang="hu-HU" dirty="0">
                <a:solidFill>
                  <a:schemeClr val="accent1"/>
                </a:solidFill>
              </a:rPr>
              <a:t>nm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5905" y="4720161"/>
            <a:ext cx="2526582" cy="1924178"/>
          </a:xfrm>
          <a:prstGeom prst="rect">
            <a:avLst/>
          </a:prstGeom>
        </p:spPr>
      </p:pic>
      <p:cxnSp>
        <p:nvCxnSpPr>
          <p:cNvPr id="6" name="Egyenes összekötő nyíllal 5"/>
          <p:cNvCxnSpPr/>
          <p:nvPr/>
        </p:nvCxnSpPr>
        <p:spPr>
          <a:xfrm>
            <a:off x="3838671" y="3087370"/>
            <a:ext cx="69717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Kép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4801" y="378557"/>
            <a:ext cx="5083023" cy="3639429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 rotWithShape="1">
          <a:blip r:embed="rId8"/>
          <a:srcRect t="17835"/>
          <a:stretch/>
        </p:blipFill>
        <p:spPr>
          <a:xfrm>
            <a:off x="7578091" y="4186674"/>
            <a:ext cx="4357696" cy="2591018"/>
          </a:xfrm>
          <a:prstGeom prst="rect">
            <a:avLst/>
          </a:prstGeom>
        </p:spPr>
      </p:pic>
      <p:sp>
        <p:nvSpPr>
          <p:cNvPr id="19" name="Téglalap 18"/>
          <p:cNvSpPr/>
          <p:nvPr/>
        </p:nvSpPr>
        <p:spPr>
          <a:xfrm>
            <a:off x="10405718" y="328120"/>
            <a:ext cx="1672105" cy="654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Téglalap 22"/>
          <p:cNvSpPr/>
          <p:nvPr/>
        </p:nvSpPr>
        <p:spPr>
          <a:xfrm>
            <a:off x="4036989" y="4771595"/>
            <a:ext cx="23858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dirty="0" err="1" smtClean="0">
                <a:solidFill>
                  <a:schemeClr val="bg1"/>
                </a:solidFill>
              </a:rPr>
              <a:t>Beam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size</a:t>
            </a:r>
            <a:r>
              <a:rPr lang="hu-HU" sz="1400" dirty="0" smtClean="0">
                <a:solidFill>
                  <a:schemeClr val="bg1"/>
                </a:solidFill>
              </a:rPr>
              <a:t> and </a:t>
            </a:r>
            <a:r>
              <a:rPr lang="hu-HU" sz="1400" dirty="0" err="1">
                <a:solidFill>
                  <a:schemeClr val="bg1"/>
                </a:solidFill>
              </a:rPr>
              <a:t>t</a:t>
            </a:r>
            <a:r>
              <a:rPr lang="hu-HU" sz="1400" dirty="0" err="1" smtClean="0">
                <a:solidFill>
                  <a:schemeClr val="bg1"/>
                </a:solidFill>
              </a:rPr>
              <a:t>ranverse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>
                <a:solidFill>
                  <a:schemeClr val="bg1"/>
                </a:solidFill>
              </a:rPr>
              <a:t>distribution</a:t>
            </a:r>
            <a:endParaRPr lang="hu-HU" sz="1400" dirty="0">
              <a:solidFill>
                <a:schemeClr val="bg1"/>
              </a:solidFill>
            </a:endParaRPr>
          </a:p>
        </p:txBody>
      </p:sp>
      <p:sp>
        <p:nvSpPr>
          <p:cNvPr id="24" name="Téglalap 23"/>
          <p:cNvSpPr/>
          <p:nvPr/>
        </p:nvSpPr>
        <p:spPr>
          <a:xfrm>
            <a:off x="2988005" y="1682437"/>
            <a:ext cx="26321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dirty="0" err="1"/>
              <a:t>Spectrum</a:t>
            </a:r>
            <a:r>
              <a:rPr lang="hu-HU" sz="1400" dirty="0"/>
              <a:t> and </a:t>
            </a:r>
            <a:r>
              <a:rPr lang="hu-HU" sz="1400" dirty="0" err="1"/>
              <a:t>central</a:t>
            </a:r>
            <a:r>
              <a:rPr lang="hu-HU" sz="1400" dirty="0"/>
              <a:t> </a:t>
            </a:r>
            <a:r>
              <a:rPr lang="hu-HU" sz="1400" dirty="0" err="1"/>
              <a:t>wavelength</a:t>
            </a:r>
            <a:endParaRPr lang="hu-HU" sz="1400" dirty="0"/>
          </a:p>
        </p:txBody>
      </p:sp>
      <p:sp>
        <p:nvSpPr>
          <p:cNvPr id="25" name="Téglalap 24"/>
          <p:cNvSpPr/>
          <p:nvPr/>
        </p:nvSpPr>
        <p:spPr>
          <a:xfrm>
            <a:off x="8780197" y="1223706"/>
            <a:ext cx="1241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err="1" smtClean="0"/>
              <a:t>Contrast</a:t>
            </a:r>
            <a:r>
              <a:rPr lang="hu-HU" dirty="0" smtClean="0"/>
              <a:t> </a:t>
            </a:r>
            <a:r>
              <a:rPr lang="hu-HU" dirty="0" err="1" smtClean="0"/>
              <a:t>ns</a:t>
            </a:r>
            <a:endParaRPr lang="hu-HU" dirty="0"/>
          </a:p>
        </p:txBody>
      </p:sp>
      <p:sp>
        <p:nvSpPr>
          <p:cNvPr id="26" name="Téglalap 25"/>
          <p:cNvSpPr/>
          <p:nvPr/>
        </p:nvSpPr>
        <p:spPr>
          <a:xfrm>
            <a:off x="9136320" y="5852997"/>
            <a:ext cx="1240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err="1" smtClean="0"/>
              <a:t>Contrast</a:t>
            </a:r>
            <a:r>
              <a:rPr lang="hu-HU" dirty="0" smtClean="0"/>
              <a:t> </a:t>
            </a:r>
            <a:r>
              <a:rPr lang="hu-HU" dirty="0" err="1"/>
              <a:t>p</a:t>
            </a:r>
            <a:r>
              <a:rPr lang="hu-HU" dirty="0" err="1" smtClean="0"/>
              <a:t>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7869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5D83E372-415A-2407-8CD7-59B23D67929A}"/>
              </a:ext>
            </a:extLst>
          </p:cNvPr>
          <p:cNvSpPr txBox="1"/>
          <p:nvPr/>
        </p:nvSpPr>
        <p:spPr>
          <a:xfrm>
            <a:off x="80010" y="91440"/>
            <a:ext cx="10058400" cy="52322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hu-HU" sz="2800" b="1" dirty="0" err="1" smtClean="0">
                <a:solidFill>
                  <a:schemeClr val="bg1"/>
                </a:solidFill>
              </a:rPr>
              <a:t>Experimental</a:t>
            </a:r>
            <a:r>
              <a:rPr lang="hu-HU" sz="2800" b="1" dirty="0" smtClean="0">
                <a:solidFill>
                  <a:schemeClr val="bg1"/>
                </a:solidFill>
              </a:rPr>
              <a:t> </a:t>
            </a:r>
            <a:r>
              <a:rPr lang="hu-HU" sz="2800" b="1" dirty="0" err="1" smtClean="0">
                <a:solidFill>
                  <a:schemeClr val="bg1"/>
                </a:solidFill>
              </a:rPr>
              <a:t>setup</a:t>
            </a:r>
            <a:r>
              <a:rPr lang="hu-HU" sz="2800" b="1" dirty="0" smtClean="0">
                <a:solidFill>
                  <a:schemeClr val="bg1"/>
                </a:solidFill>
              </a:rPr>
              <a:t> </a:t>
            </a:r>
            <a:r>
              <a:rPr lang="hu-HU" sz="2800" b="1" dirty="0" err="1" smtClean="0">
                <a:solidFill>
                  <a:schemeClr val="bg1"/>
                </a:solidFill>
              </a:rPr>
              <a:t>for</a:t>
            </a:r>
            <a:r>
              <a:rPr lang="hu-HU" sz="2800" b="1" dirty="0" smtClean="0">
                <a:solidFill>
                  <a:schemeClr val="bg1"/>
                </a:solidFill>
              </a:rPr>
              <a:t> </a:t>
            </a:r>
            <a:r>
              <a:rPr lang="hu-HU" sz="2800" b="1" dirty="0" err="1" smtClean="0">
                <a:solidFill>
                  <a:schemeClr val="bg1"/>
                </a:solidFill>
              </a:rPr>
              <a:t>acceleration</a:t>
            </a:r>
            <a:r>
              <a:rPr lang="hu-HU" sz="2800" b="1" dirty="0" smtClean="0">
                <a:solidFill>
                  <a:schemeClr val="bg1"/>
                </a:solidFill>
              </a:rPr>
              <a:t> and </a:t>
            </a:r>
            <a:r>
              <a:rPr lang="hu-HU" sz="2800" b="1" dirty="0" err="1" smtClean="0">
                <a:solidFill>
                  <a:schemeClr val="bg1"/>
                </a:solidFill>
              </a:rPr>
              <a:t>fusion</a:t>
            </a:r>
            <a:r>
              <a:rPr lang="hu-HU" sz="2800" b="1" dirty="0" smtClean="0">
                <a:solidFill>
                  <a:schemeClr val="bg1"/>
                </a:solidFill>
              </a:rPr>
              <a:t> in </a:t>
            </a:r>
            <a:r>
              <a:rPr lang="hu-HU" sz="2800" b="1" dirty="0" err="1" smtClean="0">
                <a:solidFill>
                  <a:schemeClr val="bg1"/>
                </a:solidFill>
              </a:rPr>
              <a:t>the</a:t>
            </a:r>
            <a:r>
              <a:rPr lang="hu-HU" sz="2800" b="1" dirty="0" smtClean="0">
                <a:solidFill>
                  <a:schemeClr val="bg1"/>
                </a:solidFill>
              </a:rPr>
              <a:t> Wigner RCP</a:t>
            </a:r>
            <a:endParaRPr lang="hu-HU" sz="2800" b="1" dirty="0">
              <a:solidFill>
                <a:schemeClr val="bg1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935580" y="2913571"/>
            <a:ext cx="2104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hu-HU" b="1" dirty="0" smtClean="0">
                <a:solidFill>
                  <a:srgbClr val="FFFF00"/>
                </a:solidFill>
              </a:rPr>
              <a:t>Thomson parabola </a:t>
            </a:r>
            <a:r>
              <a:rPr lang="hu-HU" altLang="hu-HU" b="1" dirty="0" err="1" smtClean="0">
                <a:solidFill>
                  <a:srgbClr val="FFFF00"/>
                </a:solidFill>
              </a:rPr>
              <a:t>spectrometer</a:t>
            </a:r>
            <a:endParaRPr lang="hu-HU" altLang="hu-HU" b="1" dirty="0">
              <a:solidFill>
                <a:srgbClr val="FFFF0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4903722" y="3375236"/>
            <a:ext cx="2104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hu-HU" b="1" dirty="0" err="1" smtClean="0">
                <a:solidFill>
                  <a:srgbClr val="FFFF00"/>
                </a:solidFill>
              </a:rPr>
              <a:t>Target</a:t>
            </a:r>
            <a:r>
              <a:rPr lang="hu-HU" altLang="hu-HU" b="1" dirty="0" smtClean="0">
                <a:solidFill>
                  <a:srgbClr val="FFFF00"/>
                </a:solidFill>
              </a:rPr>
              <a:t> </a:t>
            </a:r>
            <a:r>
              <a:rPr lang="hu-HU" altLang="hu-HU" b="1" dirty="0" err="1" smtClean="0">
                <a:solidFill>
                  <a:srgbClr val="FFFF00"/>
                </a:solidFill>
              </a:rPr>
              <a:t>chamber</a:t>
            </a:r>
            <a:endParaRPr lang="hu-HU" altLang="hu-H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17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90"/>
          <a:stretch/>
        </p:blipFill>
        <p:spPr>
          <a:xfrm>
            <a:off x="6203885" y="1031317"/>
            <a:ext cx="5321808" cy="276782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1822324" y="627224"/>
            <a:ext cx="2954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 smtClean="0"/>
              <a:t>Gas</a:t>
            </a:r>
            <a:r>
              <a:rPr lang="hu-HU" sz="2000" dirty="0" smtClean="0"/>
              <a:t>/fluid </a:t>
            </a:r>
            <a:r>
              <a:rPr lang="hu-HU" sz="2000" dirty="0" err="1" smtClean="0"/>
              <a:t>target</a:t>
            </a:r>
            <a:endParaRPr lang="hu-HU" sz="20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8391674" y="618751"/>
            <a:ext cx="20897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>
              <a:defRPr sz="2000"/>
            </a:lvl1pPr>
          </a:lstStyle>
          <a:p>
            <a:r>
              <a:rPr lang="hu-HU" dirty="0" err="1" smtClean="0"/>
              <a:t>Solid</a:t>
            </a:r>
            <a:r>
              <a:rPr lang="hu-HU" dirty="0" smtClean="0"/>
              <a:t> </a:t>
            </a:r>
            <a:r>
              <a:rPr lang="hu-HU" dirty="0" err="1"/>
              <a:t>target</a:t>
            </a:r>
            <a:endParaRPr lang="hu-HU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6482978" y="3017477"/>
            <a:ext cx="2466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00B0F0"/>
                </a:solidFill>
              </a:rPr>
              <a:t>THICK </a:t>
            </a:r>
            <a:r>
              <a:rPr lang="hu-HU" dirty="0" err="1" smtClean="0">
                <a:solidFill>
                  <a:srgbClr val="00B0F0"/>
                </a:solidFill>
              </a:rPr>
              <a:t>foil</a:t>
            </a:r>
            <a:r>
              <a:rPr lang="hu-HU" dirty="0" smtClean="0">
                <a:solidFill>
                  <a:srgbClr val="00B0F0"/>
                </a:solidFill>
              </a:rPr>
              <a:t> </a:t>
            </a:r>
            <a:r>
              <a:rPr lang="hu-HU" dirty="0" err="1" smtClean="0">
                <a:solidFill>
                  <a:srgbClr val="00B0F0"/>
                </a:solidFill>
              </a:rPr>
              <a:t>target</a:t>
            </a:r>
            <a:endParaRPr lang="hu-HU" dirty="0">
              <a:solidFill>
                <a:srgbClr val="00B0F0"/>
              </a:solidFill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6380879" y="1757135"/>
            <a:ext cx="2165190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dirty="0" err="1" smtClean="0">
                <a:solidFill>
                  <a:schemeClr val="bg1"/>
                </a:solidFill>
              </a:rPr>
              <a:t>Particle</a:t>
            </a:r>
            <a:r>
              <a:rPr lang="hu-HU" dirty="0" smtClean="0">
                <a:solidFill>
                  <a:schemeClr val="bg1"/>
                </a:solidFill>
              </a:rPr>
              <a:t> </a:t>
            </a:r>
            <a:r>
              <a:rPr lang="hu-HU" dirty="0" err="1" smtClean="0">
                <a:solidFill>
                  <a:schemeClr val="bg1"/>
                </a:solidFill>
              </a:rPr>
              <a:t>jet</a:t>
            </a:r>
            <a:r>
              <a:rPr lang="hu-HU" dirty="0" smtClean="0">
                <a:solidFill>
                  <a:schemeClr val="bg1"/>
                </a:solidFill>
              </a:rPr>
              <a:t> in </a:t>
            </a:r>
            <a:r>
              <a:rPr lang="hu-HU" dirty="0" err="1" smtClean="0">
                <a:solidFill>
                  <a:schemeClr val="bg1"/>
                </a:solidFill>
              </a:rPr>
              <a:t>the</a:t>
            </a:r>
            <a:r>
              <a:rPr lang="hu-HU" dirty="0" smtClean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b</a:t>
            </a:r>
            <a:r>
              <a:rPr lang="hu-HU" dirty="0" err="1" smtClean="0">
                <a:solidFill>
                  <a:schemeClr val="bg1"/>
                </a:solidFill>
              </a:rPr>
              <a:t>ackward</a:t>
            </a:r>
            <a:r>
              <a:rPr lang="hu-HU" dirty="0" smtClean="0">
                <a:solidFill>
                  <a:schemeClr val="bg1"/>
                </a:solidFill>
              </a:rPr>
              <a:t> </a:t>
            </a:r>
            <a:r>
              <a:rPr lang="hu-HU" dirty="0" err="1" smtClean="0">
                <a:solidFill>
                  <a:schemeClr val="bg1"/>
                </a:solidFill>
              </a:rPr>
              <a:t>direction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10226028" y="1325639"/>
            <a:ext cx="1765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>
                <a:solidFill>
                  <a:srgbClr val="FF0000"/>
                </a:solidFill>
              </a:rPr>
              <a:t>Laser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pulse</a:t>
            </a:r>
            <a:endParaRPr lang="hu-HU" dirty="0">
              <a:solidFill>
                <a:srgbClr val="FF0000"/>
              </a:solidFill>
            </a:endParaRPr>
          </a:p>
        </p:txBody>
      </p:sp>
      <p:cxnSp>
        <p:nvCxnSpPr>
          <p:cNvPr id="22" name="Egyenes összekötő nyíllal 21"/>
          <p:cNvCxnSpPr/>
          <p:nvPr/>
        </p:nvCxnSpPr>
        <p:spPr>
          <a:xfrm>
            <a:off x="8532447" y="2403466"/>
            <a:ext cx="563877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Háromszög 23"/>
          <p:cNvSpPr/>
          <p:nvPr/>
        </p:nvSpPr>
        <p:spPr>
          <a:xfrm>
            <a:off x="9562573" y="1456339"/>
            <a:ext cx="350874" cy="1355797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>
              <a:rot lat="0" lon="0" rev="81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7" name="Kép 3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0" t="38205" r="4152" b="8555"/>
          <a:stretch/>
        </p:blipFill>
        <p:spPr>
          <a:xfrm>
            <a:off x="6203885" y="3845362"/>
            <a:ext cx="5337543" cy="2921167"/>
          </a:xfrm>
          <a:prstGeom prst="rect">
            <a:avLst/>
          </a:prstGeom>
        </p:spPr>
      </p:pic>
      <p:sp>
        <p:nvSpPr>
          <p:cNvPr id="38" name="Háromszög 37"/>
          <p:cNvSpPr/>
          <p:nvPr/>
        </p:nvSpPr>
        <p:spPr>
          <a:xfrm>
            <a:off x="9098060" y="3865326"/>
            <a:ext cx="350874" cy="1355797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>
              <a:rot lat="0" lon="0" rev="81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9" name="Szövegdoboz 38"/>
          <p:cNvSpPr txBox="1"/>
          <p:nvPr/>
        </p:nvSpPr>
        <p:spPr>
          <a:xfrm>
            <a:off x="9938804" y="3943322"/>
            <a:ext cx="1765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>
                <a:solidFill>
                  <a:srgbClr val="FF0000"/>
                </a:solidFill>
              </a:rPr>
              <a:t>Laser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pulse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40" name="Szövegdoboz 39"/>
          <p:cNvSpPr txBox="1"/>
          <p:nvPr/>
        </p:nvSpPr>
        <p:spPr>
          <a:xfrm>
            <a:off x="6463728" y="6243431"/>
            <a:ext cx="2466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00B0F0"/>
                </a:solidFill>
              </a:rPr>
              <a:t>THIN </a:t>
            </a:r>
            <a:r>
              <a:rPr lang="hu-HU" dirty="0" err="1" smtClean="0">
                <a:solidFill>
                  <a:srgbClr val="00B0F0"/>
                </a:solidFill>
              </a:rPr>
              <a:t>foil</a:t>
            </a:r>
            <a:r>
              <a:rPr lang="hu-HU" dirty="0" smtClean="0">
                <a:solidFill>
                  <a:srgbClr val="00B0F0"/>
                </a:solidFill>
              </a:rPr>
              <a:t> </a:t>
            </a:r>
            <a:r>
              <a:rPr lang="hu-HU" dirty="0" err="1" smtClean="0">
                <a:solidFill>
                  <a:srgbClr val="00B0F0"/>
                </a:solidFill>
              </a:rPr>
              <a:t>target</a:t>
            </a:r>
            <a:endParaRPr lang="hu-HU" dirty="0">
              <a:solidFill>
                <a:srgbClr val="00B0F0"/>
              </a:solidFill>
            </a:endParaRPr>
          </a:p>
        </p:txBody>
      </p:sp>
      <p:sp>
        <p:nvSpPr>
          <p:cNvPr id="41" name="Szövegdoboz 40"/>
          <p:cNvSpPr txBox="1"/>
          <p:nvPr/>
        </p:nvSpPr>
        <p:spPr>
          <a:xfrm>
            <a:off x="8754825" y="6026955"/>
            <a:ext cx="2728051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err="1" smtClean="0">
                <a:solidFill>
                  <a:schemeClr val="bg1"/>
                </a:solidFill>
              </a:rPr>
              <a:t>Particle</a:t>
            </a:r>
            <a:r>
              <a:rPr lang="hu-HU" dirty="0" smtClean="0">
                <a:solidFill>
                  <a:schemeClr val="bg1"/>
                </a:solidFill>
              </a:rPr>
              <a:t> </a:t>
            </a:r>
            <a:r>
              <a:rPr lang="hu-HU" dirty="0" err="1" smtClean="0">
                <a:solidFill>
                  <a:schemeClr val="bg1"/>
                </a:solidFill>
              </a:rPr>
              <a:t>jet</a:t>
            </a:r>
            <a:r>
              <a:rPr lang="hu-HU" dirty="0" smtClean="0">
                <a:solidFill>
                  <a:schemeClr val="bg1"/>
                </a:solidFill>
              </a:rPr>
              <a:t> in </a:t>
            </a:r>
            <a:r>
              <a:rPr lang="hu-HU" dirty="0" err="1" smtClean="0">
                <a:solidFill>
                  <a:schemeClr val="bg1"/>
                </a:solidFill>
              </a:rPr>
              <a:t>the</a:t>
            </a:r>
            <a:r>
              <a:rPr lang="hu-HU" dirty="0" smtClean="0">
                <a:solidFill>
                  <a:schemeClr val="bg1"/>
                </a:solidFill>
              </a:rPr>
              <a:t> </a:t>
            </a:r>
            <a:r>
              <a:rPr lang="hu-HU" dirty="0" err="1" smtClean="0">
                <a:solidFill>
                  <a:schemeClr val="bg1"/>
                </a:solidFill>
              </a:rPr>
              <a:t>backward</a:t>
            </a:r>
            <a:r>
              <a:rPr lang="hu-HU" dirty="0" smtClean="0">
                <a:solidFill>
                  <a:schemeClr val="bg1"/>
                </a:solidFill>
              </a:rPr>
              <a:t> and </a:t>
            </a:r>
            <a:r>
              <a:rPr lang="hu-HU" dirty="0" err="1" smtClean="0">
                <a:solidFill>
                  <a:schemeClr val="bg1"/>
                </a:solidFill>
              </a:rPr>
              <a:t>forward</a:t>
            </a:r>
            <a:r>
              <a:rPr lang="hu-HU" dirty="0" smtClean="0">
                <a:solidFill>
                  <a:schemeClr val="bg1"/>
                </a:solidFill>
              </a:rPr>
              <a:t> </a:t>
            </a:r>
            <a:r>
              <a:rPr lang="hu-HU" dirty="0" err="1" smtClean="0">
                <a:solidFill>
                  <a:schemeClr val="bg1"/>
                </a:solidFill>
              </a:rPr>
              <a:t>direction</a:t>
            </a:r>
            <a:r>
              <a:rPr lang="hu-HU" dirty="0" smtClean="0">
                <a:solidFill>
                  <a:schemeClr val="bg1"/>
                </a:solidFill>
              </a:rPr>
              <a:t>, </a:t>
            </a:r>
            <a:r>
              <a:rPr lang="hu-HU" dirty="0" err="1" smtClean="0">
                <a:solidFill>
                  <a:schemeClr val="bg1"/>
                </a:solidFill>
              </a:rPr>
              <a:t>too</a:t>
            </a: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49" name="Kép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164" y="1027334"/>
            <a:ext cx="5372100" cy="5676900"/>
          </a:xfrm>
          <a:prstGeom prst="rect">
            <a:avLst/>
          </a:prstGeom>
        </p:spPr>
      </p:pic>
      <p:sp>
        <p:nvSpPr>
          <p:cNvPr id="51" name="Szövegdoboz 50"/>
          <p:cNvSpPr txBox="1"/>
          <p:nvPr/>
        </p:nvSpPr>
        <p:spPr>
          <a:xfrm>
            <a:off x="700727" y="6207246"/>
            <a:ext cx="1765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>
                <a:solidFill>
                  <a:srgbClr val="FF0000"/>
                </a:solidFill>
              </a:rPr>
              <a:t>Laser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pulse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52" name="Háromszög 51"/>
          <p:cNvSpPr/>
          <p:nvPr/>
        </p:nvSpPr>
        <p:spPr>
          <a:xfrm rot="13500000">
            <a:off x="1282236" y="5322916"/>
            <a:ext cx="350874" cy="1355797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>
              <a:rot lat="0" lon="0" rev="81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3" name="Szövegdoboz 52"/>
          <p:cNvSpPr txBox="1"/>
          <p:nvPr/>
        </p:nvSpPr>
        <p:spPr>
          <a:xfrm>
            <a:off x="1583684" y="4902225"/>
            <a:ext cx="2466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>
                <a:solidFill>
                  <a:srgbClr val="00B0F0"/>
                </a:solidFill>
              </a:rPr>
              <a:t>Gas</a:t>
            </a:r>
            <a:r>
              <a:rPr lang="hu-HU" dirty="0" smtClean="0">
                <a:solidFill>
                  <a:srgbClr val="00B0F0"/>
                </a:solidFill>
              </a:rPr>
              <a:t> </a:t>
            </a:r>
            <a:r>
              <a:rPr lang="hu-HU" dirty="0" err="1" smtClean="0">
                <a:solidFill>
                  <a:srgbClr val="00B0F0"/>
                </a:solidFill>
              </a:rPr>
              <a:t>cluster</a:t>
            </a:r>
            <a:r>
              <a:rPr lang="hu-HU" dirty="0" smtClean="0">
                <a:solidFill>
                  <a:srgbClr val="00B0F0"/>
                </a:solidFill>
              </a:rPr>
              <a:t> </a:t>
            </a:r>
            <a:r>
              <a:rPr lang="hu-HU" dirty="0" err="1" smtClean="0">
                <a:solidFill>
                  <a:srgbClr val="00B0F0"/>
                </a:solidFill>
              </a:rPr>
              <a:t>target</a:t>
            </a:r>
            <a:endParaRPr lang="hu-HU" dirty="0">
              <a:solidFill>
                <a:srgbClr val="00B0F0"/>
              </a:solidFill>
            </a:endParaRPr>
          </a:p>
        </p:txBody>
      </p:sp>
      <p:sp>
        <p:nvSpPr>
          <p:cNvPr id="54" name="Szövegdoboz 53"/>
          <p:cNvSpPr txBox="1"/>
          <p:nvPr/>
        </p:nvSpPr>
        <p:spPr>
          <a:xfrm>
            <a:off x="3126384" y="5884080"/>
            <a:ext cx="2451572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Coulomb </a:t>
            </a:r>
            <a:r>
              <a:rPr lang="hu-HU" dirty="0" err="1" smtClean="0">
                <a:solidFill>
                  <a:schemeClr val="bg1"/>
                </a:solidFill>
              </a:rPr>
              <a:t>explosion</a:t>
            </a:r>
            <a:r>
              <a:rPr lang="hu-HU" dirty="0" smtClean="0">
                <a:solidFill>
                  <a:schemeClr val="bg1"/>
                </a:solidFill>
              </a:rPr>
              <a:t>, </a:t>
            </a:r>
            <a:r>
              <a:rPr lang="hu-HU" dirty="0" err="1" smtClean="0">
                <a:solidFill>
                  <a:schemeClr val="bg1"/>
                </a:solidFill>
              </a:rPr>
              <a:t>isotropic</a:t>
            </a:r>
            <a:r>
              <a:rPr lang="hu-HU" dirty="0" smtClean="0">
                <a:solidFill>
                  <a:schemeClr val="bg1"/>
                </a:solidFill>
              </a:rPr>
              <a:t>  ion </a:t>
            </a:r>
            <a:r>
              <a:rPr lang="hu-HU" dirty="0" err="1" smtClean="0">
                <a:solidFill>
                  <a:schemeClr val="bg1"/>
                </a:solidFill>
              </a:rPr>
              <a:t>emission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224230" y="179575"/>
            <a:ext cx="1305520" cy="52322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hu-HU"/>
            </a:defPPr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hu-HU" b="1" dirty="0" err="1" smtClean="0"/>
              <a:t>Target</a:t>
            </a:r>
            <a:endParaRPr lang="hu-HU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3164312" y="1080730"/>
            <a:ext cx="24136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>
                <a:solidFill>
                  <a:schemeClr val="bg1"/>
                </a:solidFill>
              </a:rPr>
              <a:t>If</a:t>
            </a:r>
            <a:r>
              <a:rPr lang="hu-HU" dirty="0" smtClean="0">
                <a:solidFill>
                  <a:schemeClr val="bg1"/>
                </a:solidFill>
              </a:rPr>
              <a:t> </a:t>
            </a:r>
            <a:r>
              <a:rPr lang="hu-HU" dirty="0" err="1" smtClean="0">
                <a:solidFill>
                  <a:schemeClr val="bg1"/>
                </a:solidFill>
              </a:rPr>
              <a:t>the</a:t>
            </a:r>
            <a:r>
              <a:rPr lang="hu-HU" dirty="0" smtClean="0">
                <a:solidFill>
                  <a:schemeClr val="bg1"/>
                </a:solidFill>
              </a:rPr>
              <a:t> </a:t>
            </a:r>
            <a:r>
              <a:rPr lang="hu-HU" dirty="0" err="1" smtClean="0">
                <a:solidFill>
                  <a:schemeClr val="bg1"/>
                </a:solidFill>
              </a:rPr>
              <a:t>gas</a:t>
            </a:r>
            <a:r>
              <a:rPr lang="hu-HU" dirty="0" smtClean="0">
                <a:solidFill>
                  <a:schemeClr val="bg1"/>
                </a:solidFill>
              </a:rPr>
              <a:t> is D</a:t>
            </a:r>
            <a:r>
              <a:rPr lang="hu-HU" baseline="-25000" dirty="0" smtClean="0">
                <a:solidFill>
                  <a:schemeClr val="bg1"/>
                </a:solidFill>
              </a:rPr>
              <a:t>2</a:t>
            </a:r>
            <a:r>
              <a:rPr lang="hu-HU" dirty="0" smtClean="0">
                <a:solidFill>
                  <a:schemeClr val="bg1"/>
                </a:solidFill>
              </a:rPr>
              <a:t>:</a:t>
            </a:r>
          </a:p>
          <a:p>
            <a:r>
              <a:rPr lang="hu-HU" dirty="0" err="1">
                <a:solidFill>
                  <a:schemeClr val="bg1"/>
                </a:solidFill>
                <a:latin typeface="Arial" panose="020B0604020202020204" pitchFamily="34" charset="0"/>
              </a:rPr>
              <a:t>ns</a:t>
            </a:r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hu-HU" dirty="0" err="1">
                <a:solidFill>
                  <a:schemeClr val="bg1"/>
                </a:solidFill>
                <a:latin typeface="Arial" panose="020B0604020202020204" pitchFamily="34" charset="0"/>
              </a:rPr>
              <a:t>pulse</a:t>
            </a:r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</a:rPr>
              <a:t> of </a:t>
            </a:r>
            <a:r>
              <a:rPr lang="hu-HU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neutrons</a:t>
            </a:r>
            <a:r>
              <a:rPr lang="hu-HU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hu-HU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with</a:t>
            </a:r>
            <a:r>
              <a:rPr lang="hu-HU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hu-HU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the</a:t>
            </a:r>
            <a:r>
              <a:rPr lang="hu-HU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hu-HU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yield</a:t>
            </a:r>
            <a:r>
              <a:rPr lang="hu-HU" dirty="0" smtClean="0">
                <a:solidFill>
                  <a:schemeClr val="bg1"/>
                </a:solidFill>
                <a:latin typeface="Arial" panose="020B0604020202020204" pitchFamily="34" charset="0"/>
              </a:rPr>
              <a:t> of </a:t>
            </a:r>
            <a:r>
              <a:rPr lang="hu-HU" dirty="0">
                <a:solidFill>
                  <a:schemeClr val="bg1"/>
                </a:solidFill>
              </a:rPr>
              <a:t>10</a:t>
            </a:r>
            <a:r>
              <a:rPr lang="hu-HU" baseline="30000" dirty="0">
                <a:solidFill>
                  <a:schemeClr val="bg1"/>
                </a:solidFill>
              </a:rPr>
              <a:t>4</a:t>
            </a:r>
            <a:r>
              <a:rPr lang="hu-HU" dirty="0">
                <a:solidFill>
                  <a:schemeClr val="bg1"/>
                </a:solidFill>
              </a:rPr>
              <a:t> neutron/200 </a:t>
            </a:r>
            <a:r>
              <a:rPr lang="hu-HU" dirty="0" err="1">
                <a:solidFill>
                  <a:schemeClr val="bg1"/>
                </a:solidFill>
              </a:rPr>
              <a:t>mJ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laser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energy</a:t>
            </a:r>
            <a:r>
              <a:rPr lang="hu-HU" dirty="0">
                <a:solidFill>
                  <a:schemeClr val="bg1"/>
                </a:solidFill>
              </a:rPr>
              <a:t> </a:t>
            </a:r>
          </a:p>
          <a:p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319734" y="1065728"/>
            <a:ext cx="2803008" cy="8695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3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203" y="1187351"/>
            <a:ext cx="786539" cy="457200"/>
          </a:xfrm>
          <a:prstGeom prst="rect">
            <a:avLst/>
          </a:prstGeom>
        </p:spPr>
      </p:pic>
      <p:pic>
        <p:nvPicPr>
          <p:cNvPr id="2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12" y="1187351"/>
            <a:ext cx="786539" cy="457200"/>
          </a:xfrm>
          <a:prstGeom prst="rect">
            <a:avLst/>
          </a:prstGeom>
        </p:spPr>
      </p:pic>
      <p:sp>
        <p:nvSpPr>
          <p:cNvPr id="26" name="Right Arrow 44"/>
          <p:cNvSpPr/>
          <p:nvPr/>
        </p:nvSpPr>
        <p:spPr>
          <a:xfrm>
            <a:off x="1746518" y="1397163"/>
            <a:ext cx="217140" cy="1192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7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01" y="1188748"/>
            <a:ext cx="1590174" cy="62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74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391" y="1021780"/>
            <a:ext cx="8920717" cy="5306818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4262161" y="6403336"/>
            <a:ext cx="61580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dirty="0" smtClean="0">
                <a:latin typeface="AdvP6EC0"/>
              </a:rPr>
              <a:t>Andrea </a:t>
            </a:r>
            <a:r>
              <a:rPr lang="hu-HU" sz="1400" dirty="0" err="1" smtClean="0">
                <a:latin typeface="AdvP6EC0"/>
              </a:rPr>
              <a:t>Macchi</a:t>
            </a:r>
            <a:r>
              <a:rPr lang="hu-HU" sz="1400" dirty="0" smtClean="0">
                <a:latin typeface="AdvP6EC0"/>
              </a:rPr>
              <a:t> et </a:t>
            </a:r>
            <a:r>
              <a:rPr lang="hu-HU" sz="1400" dirty="0" err="1" smtClean="0">
                <a:latin typeface="AdvP6EC0"/>
              </a:rPr>
              <a:t>al</a:t>
            </a:r>
            <a:r>
              <a:rPr lang="hu-HU" sz="1400" dirty="0" smtClean="0">
                <a:latin typeface="AdvP6EC0"/>
              </a:rPr>
              <a:t>. </a:t>
            </a:r>
            <a:r>
              <a:rPr lang="hu-HU" sz="1400" dirty="0" err="1" smtClean="0"/>
              <a:t>Rev</a:t>
            </a:r>
            <a:r>
              <a:rPr lang="hu-HU" sz="1400" dirty="0" smtClean="0"/>
              <a:t>. </a:t>
            </a:r>
            <a:r>
              <a:rPr lang="hu-HU" sz="1400" dirty="0" err="1" smtClean="0"/>
              <a:t>Mod</a:t>
            </a:r>
            <a:r>
              <a:rPr lang="hu-HU" sz="1400" dirty="0" smtClean="0"/>
              <a:t>. </a:t>
            </a:r>
            <a:r>
              <a:rPr lang="hu-HU" sz="1400" dirty="0" err="1" smtClean="0"/>
              <a:t>Phys</a:t>
            </a:r>
            <a:r>
              <a:rPr lang="hu-HU" sz="1400" dirty="0" smtClean="0"/>
              <a:t>., </a:t>
            </a:r>
            <a:r>
              <a:rPr lang="hu-HU" sz="1400" dirty="0" err="1" smtClean="0"/>
              <a:t>Vol</a:t>
            </a:r>
            <a:r>
              <a:rPr lang="hu-HU" sz="1400" dirty="0" smtClean="0"/>
              <a:t>. 85, No. 2, 2013.</a:t>
            </a:r>
            <a:endParaRPr lang="hu-HU" sz="14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212651" y="233917"/>
            <a:ext cx="10485829" cy="52322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hu-HU"/>
            </a:defPPr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hu-HU" b="1" dirty="0" err="1"/>
              <a:t>Particle</a:t>
            </a:r>
            <a:r>
              <a:rPr lang="hu-HU" b="1" dirty="0"/>
              <a:t> </a:t>
            </a:r>
            <a:r>
              <a:rPr lang="hu-HU" b="1" dirty="0" err="1"/>
              <a:t>acceleration</a:t>
            </a:r>
            <a:r>
              <a:rPr lang="hu-HU" b="1" dirty="0"/>
              <a:t>: </a:t>
            </a:r>
            <a:r>
              <a:rPr lang="hu-HU" b="1" dirty="0" err="1"/>
              <a:t>some</a:t>
            </a:r>
            <a:r>
              <a:rPr lang="hu-HU" b="1" dirty="0"/>
              <a:t> of </a:t>
            </a:r>
            <a:r>
              <a:rPr lang="hu-HU" b="1" dirty="0" err="1"/>
              <a:t>the</a:t>
            </a:r>
            <a:r>
              <a:rPr lang="hu-HU" b="1" dirty="0"/>
              <a:t> </a:t>
            </a:r>
            <a:r>
              <a:rPr lang="hu-HU" b="1" dirty="0" err="1"/>
              <a:t>possible</a:t>
            </a:r>
            <a:r>
              <a:rPr lang="hu-HU" b="1" dirty="0"/>
              <a:t> </a:t>
            </a:r>
            <a:r>
              <a:rPr lang="hu-HU" b="1" dirty="0" err="1"/>
              <a:t>acceleration</a:t>
            </a:r>
            <a:r>
              <a:rPr lang="hu-HU" b="1" dirty="0"/>
              <a:t> </a:t>
            </a:r>
            <a:r>
              <a:rPr lang="hu-HU" b="1" dirty="0" err="1"/>
              <a:t>mechanisms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38525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DBC06036-3FE8-4F8C-75FA-87C3D08A8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173" y="977618"/>
            <a:ext cx="2392931" cy="1816585"/>
          </a:xfrm>
          <a:prstGeom prst="rect">
            <a:avLst/>
          </a:prstGeom>
        </p:spPr>
      </p:pic>
      <p:pic>
        <p:nvPicPr>
          <p:cNvPr id="17" name="Kép 16" descr="A képen gép, mérnöki tudomány, Autóalkatrész, síp látható&#10;&#10;Automatikusan generált leírás">
            <a:extLst>
              <a:ext uri="{FF2B5EF4-FFF2-40B4-BE49-F238E27FC236}">
                <a16:creationId xmlns:a16="http://schemas.microsoft.com/office/drawing/2014/main" id="{8FB0B56B-0CF5-6B26-C887-31000BCD46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/>
          <a:stretch/>
        </p:blipFill>
        <p:spPr>
          <a:xfrm>
            <a:off x="466612" y="3252829"/>
            <a:ext cx="2029115" cy="3422204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952FB7DA-8300-AAEA-8360-4A8869B253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711" b="3986"/>
          <a:stretch/>
        </p:blipFill>
        <p:spPr>
          <a:xfrm rot="16200000">
            <a:off x="3319544" y="2357007"/>
            <a:ext cx="1359033" cy="2383773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2724388" y="930243"/>
            <a:ext cx="15556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dirty="0" err="1">
                <a:solidFill>
                  <a:schemeClr val="bg1"/>
                </a:solidFill>
              </a:rPr>
              <a:t>Energy</a:t>
            </a:r>
            <a:r>
              <a:rPr lang="hu-HU" sz="1600" dirty="0">
                <a:solidFill>
                  <a:schemeClr val="bg1"/>
                </a:solidFill>
              </a:rPr>
              <a:t>: 5,4 </a:t>
            </a:r>
            <a:r>
              <a:rPr lang="hu-HU" sz="1600" dirty="0" err="1">
                <a:solidFill>
                  <a:schemeClr val="bg1"/>
                </a:solidFill>
              </a:rPr>
              <a:t>MeV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233444" y="217906"/>
            <a:ext cx="10567906" cy="52322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hu-HU"/>
            </a:defPPr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hu-HU" b="1" dirty="0" err="1"/>
              <a:t>Detectors</a:t>
            </a:r>
            <a:r>
              <a:rPr lang="hu-HU" b="1" dirty="0"/>
              <a:t>: Thomson parabola </a:t>
            </a:r>
            <a:r>
              <a:rPr lang="hu-HU" b="1" dirty="0" err="1"/>
              <a:t>spectrometer</a:t>
            </a:r>
            <a:r>
              <a:rPr lang="hu-HU" b="1" dirty="0"/>
              <a:t> and CR-39 </a:t>
            </a:r>
            <a:r>
              <a:rPr lang="hu-HU" b="1" dirty="0" err="1"/>
              <a:t>track</a:t>
            </a:r>
            <a:r>
              <a:rPr lang="hu-HU" b="1" dirty="0"/>
              <a:t> </a:t>
            </a:r>
            <a:r>
              <a:rPr lang="hu-HU" b="1" dirty="0" err="1"/>
              <a:t>detector</a:t>
            </a:r>
            <a:endParaRPr lang="hu-HU" b="1" dirty="0"/>
          </a:p>
        </p:txBody>
      </p:sp>
      <p:pic>
        <p:nvPicPr>
          <p:cNvPr id="21" name="Kép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99"/>
          <a:stretch/>
        </p:blipFill>
        <p:spPr>
          <a:xfrm>
            <a:off x="486440" y="902396"/>
            <a:ext cx="1615151" cy="2237606"/>
          </a:xfrm>
          <a:prstGeom prst="rect">
            <a:avLst/>
          </a:prstGeom>
        </p:spPr>
      </p:pic>
      <p:sp>
        <p:nvSpPr>
          <p:cNvPr id="22" name="Szövegdoboz 38"/>
          <p:cNvSpPr txBox="1">
            <a:spLocks noChangeArrowheads="1"/>
          </p:cNvSpPr>
          <p:nvPr/>
        </p:nvSpPr>
        <p:spPr bwMode="auto">
          <a:xfrm>
            <a:off x="552579" y="1803655"/>
            <a:ext cx="1334626" cy="30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altLang="hu-HU" sz="1600" b="1" dirty="0" err="1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Magnets</a:t>
            </a:r>
            <a:r>
              <a:rPr kumimoji="0" lang="hu-HU" altLang="hu-HU" sz="11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hu-HU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Szövegdoboz 38"/>
          <p:cNvSpPr txBox="1">
            <a:spLocks noChangeArrowheads="1"/>
          </p:cNvSpPr>
          <p:nvPr/>
        </p:nvSpPr>
        <p:spPr bwMode="auto">
          <a:xfrm>
            <a:off x="743669" y="1368019"/>
            <a:ext cx="1570182" cy="38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altLang="hu-HU" sz="1600" b="1" dirty="0" err="1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Electric</a:t>
            </a:r>
            <a:r>
              <a:rPr lang="hu-HU" altLang="hu-HU" sz="1600" b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altLang="hu-HU" sz="1600" b="1" dirty="0" err="1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plates</a:t>
            </a:r>
            <a:r>
              <a:rPr kumimoji="0" lang="hu-HU" altLang="hu-HU" sz="11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hu-HU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802909" y="3120935"/>
            <a:ext cx="1616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FF00"/>
                </a:solidFill>
              </a:rPr>
              <a:t>CR-39 </a:t>
            </a:r>
            <a:r>
              <a:rPr lang="hu-HU" dirty="0" err="1" smtClean="0">
                <a:solidFill>
                  <a:srgbClr val="FFFF00"/>
                </a:solidFill>
              </a:rPr>
              <a:t>plate</a:t>
            </a:r>
            <a:endParaRPr lang="hu-HU" dirty="0">
              <a:solidFill>
                <a:srgbClr val="FFFF00"/>
              </a:solidFill>
            </a:endParaRPr>
          </a:p>
        </p:txBody>
      </p:sp>
      <p:pic>
        <p:nvPicPr>
          <p:cNvPr id="29" name="Kép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41205" y="4155907"/>
            <a:ext cx="2656587" cy="1992440"/>
          </a:xfrm>
          <a:prstGeom prst="rect">
            <a:avLst/>
          </a:prstGeom>
        </p:spPr>
      </p:pic>
      <p:sp>
        <p:nvSpPr>
          <p:cNvPr id="30" name="Szövegdoboz 29"/>
          <p:cNvSpPr txBox="1"/>
          <p:nvPr/>
        </p:nvSpPr>
        <p:spPr>
          <a:xfrm>
            <a:off x="9677715" y="5692939"/>
            <a:ext cx="22316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>
                <a:solidFill>
                  <a:srgbClr val="FFFF00"/>
                </a:solidFill>
              </a:rPr>
              <a:t>Mix of C, H, O, N </a:t>
            </a:r>
            <a:r>
              <a:rPr lang="hu-HU" sz="2000" dirty="0" err="1" smtClean="0">
                <a:solidFill>
                  <a:srgbClr val="FFFF00"/>
                </a:solidFill>
              </a:rPr>
              <a:t>ions</a:t>
            </a:r>
            <a:endParaRPr lang="hu-HU" sz="2000" dirty="0">
              <a:solidFill>
                <a:srgbClr val="FFFF00"/>
              </a:solidFill>
            </a:endParaRPr>
          </a:p>
        </p:txBody>
      </p:sp>
      <p:sp>
        <p:nvSpPr>
          <p:cNvPr id="33" name="Téglalap 32"/>
          <p:cNvSpPr/>
          <p:nvPr/>
        </p:nvSpPr>
        <p:spPr>
          <a:xfrm>
            <a:off x="9584541" y="3887529"/>
            <a:ext cx="18582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err="1" smtClean="0"/>
              <a:t>From</a:t>
            </a:r>
            <a:r>
              <a:rPr lang="hu-HU" dirty="0" smtClean="0"/>
              <a:t> </a:t>
            </a:r>
            <a:r>
              <a:rPr lang="hu-HU" dirty="0" err="1" smtClean="0"/>
              <a:t>laser-target</a:t>
            </a:r>
            <a:r>
              <a:rPr lang="hu-HU" dirty="0" smtClean="0"/>
              <a:t> </a:t>
            </a:r>
          </a:p>
          <a:p>
            <a:r>
              <a:rPr lang="hu-HU" dirty="0" err="1" smtClean="0"/>
              <a:t>interaction</a:t>
            </a:r>
            <a:endParaRPr lang="hu-HU" dirty="0"/>
          </a:p>
        </p:txBody>
      </p:sp>
      <p:pic>
        <p:nvPicPr>
          <p:cNvPr id="34" name="Kép 33">
            <a:extLst>
              <a:ext uri="{FF2B5EF4-FFF2-40B4-BE49-F238E27FC236}">
                <a16:creationId xmlns:a16="http://schemas.microsoft.com/office/drawing/2014/main" id="{0FB983F5-7CE3-8629-F86D-7F92974BE8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825" y="1546484"/>
            <a:ext cx="3314384" cy="3476259"/>
          </a:xfrm>
          <a:prstGeom prst="rect">
            <a:avLst/>
          </a:prstGeom>
        </p:spPr>
      </p:pic>
      <p:sp>
        <p:nvSpPr>
          <p:cNvPr id="35" name="Ellipszis 34">
            <a:extLst>
              <a:ext uri="{FF2B5EF4-FFF2-40B4-BE49-F238E27FC236}">
                <a16:creationId xmlns:a16="http://schemas.microsoft.com/office/drawing/2014/main" id="{F66379CD-754E-1289-4699-7F85A1F592C7}"/>
              </a:ext>
            </a:extLst>
          </p:cNvPr>
          <p:cNvSpPr/>
          <p:nvPr/>
        </p:nvSpPr>
        <p:spPr>
          <a:xfrm rot="2700000">
            <a:off x="7799952" y="2727844"/>
            <a:ext cx="147348" cy="64981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6" name="Téglalap 35">
            <a:extLst>
              <a:ext uri="{FF2B5EF4-FFF2-40B4-BE49-F238E27FC236}">
                <a16:creationId xmlns:a16="http://schemas.microsoft.com/office/drawing/2014/main" id="{181145A3-19AD-CC70-2609-A8508E77FE51}"/>
              </a:ext>
            </a:extLst>
          </p:cNvPr>
          <p:cNvSpPr/>
          <p:nvPr/>
        </p:nvSpPr>
        <p:spPr>
          <a:xfrm>
            <a:off x="6763864" y="1658623"/>
            <a:ext cx="156784" cy="90209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7" name="Téglalap 36">
            <a:extLst>
              <a:ext uri="{FF2B5EF4-FFF2-40B4-BE49-F238E27FC236}">
                <a16:creationId xmlns:a16="http://schemas.microsoft.com/office/drawing/2014/main" id="{1ADEFC08-35FA-792F-F1ED-100DE8A9B14D}"/>
              </a:ext>
            </a:extLst>
          </p:cNvPr>
          <p:cNvSpPr/>
          <p:nvPr/>
        </p:nvSpPr>
        <p:spPr>
          <a:xfrm>
            <a:off x="6784872" y="2343896"/>
            <a:ext cx="990915" cy="2143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8" name="Szövegdoboz 37">
            <a:extLst>
              <a:ext uri="{FF2B5EF4-FFF2-40B4-BE49-F238E27FC236}">
                <a16:creationId xmlns:a16="http://schemas.microsoft.com/office/drawing/2014/main" id="{72441045-38D0-BBBD-256B-11F2DC8728AD}"/>
              </a:ext>
            </a:extLst>
          </p:cNvPr>
          <p:cNvSpPr txBox="1"/>
          <p:nvPr/>
        </p:nvSpPr>
        <p:spPr>
          <a:xfrm>
            <a:off x="6763864" y="2965258"/>
            <a:ext cx="916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>
                <a:solidFill>
                  <a:schemeClr val="accent1"/>
                </a:solidFill>
              </a:rPr>
              <a:t>target</a:t>
            </a:r>
            <a:endParaRPr lang="hu-HU" dirty="0">
              <a:solidFill>
                <a:schemeClr val="accent1"/>
              </a:solidFill>
            </a:endParaRPr>
          </a:p>
        </p:txBody>
      </p:sp>
      <p:sp>
        <p:nvSpPr>
          <p:cNvPr id="39" name="Téglalap 38">
            <a:extLst>
              <a:ext uri="{FF2B5EF4-FFF2-40B4-BE49-F238E27FC236}">
                <a16:creationId xmlns:a16="http://schemas.microsoft.com/office/drawing/2014/main" id="{5035BA8E-BB84-46E3-C1E0-17D5C9381E51}"/>
              </a:ext>
            </a:extLst>
          </p:cNvPr>
          <p:cNvSpPr/>
          <p:nvPr/>
        </p:nvSpPr>
        <p:spPr>
          <a:xfrm rot="-2700000">
            <a:off x="7751869" y="3020521"/>
            <a:ext cx="59841" cy="843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0" name="Téglalap 39">
            <a:extLst>
              <a:ext uri="{FF2B5EF4-FFF2-40B4-BE49-F238E27FC236}">
                <a16:creationId xmlns:a16="http://schemas.microsoft.com/office/drawing/2014/main" id="{ECE035F8-FDB5-7D29-1A57-33475C7DC41F}"/>
              </a:ext>
            </a:extLst>
          </p:cNvPr>
          <p:cNvSpPr/>
          <p:nvPr/>
        </p:nvSpPr>
        <p:spPr>
          <a:xfrm rot="2700000">
            <a:off x="7616436" y="3619876"/>
            <a:ext cx="1031342" cy="3713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/>
              <a:t>XYZ </a:t>
            </a:r>
            <a:r>
              <a:rPr lang="hu-HU" sz="1400" dirty="0" err="1" smtClean="0"/>
              <a:t>stage</a:t>
            </a:r>
            <a:endParaRPr lang="hu-HU" sz="1400" dirty="0"/>
          </a:p>
        </p:txBody>
      </p:sp>
      <p:cxnSp>
        <p:nvCxnSpPr>
          <p:cNvPr id="41" name="Egyenes összekötő 40">
            <a:extLst>
              <a:ext uri="{FF2B5EF4-FFF2-40B4-BE49-F238E27FC236}">
                <a16:creationId xmlns:a16="http://schemas.microsoft.com/office/drawing/2014/main" id="{1CDA63E5-DD76-A68D-80AD-72EA8A0D947C}"/>
              </a:ext>
            </a:extLst>
          </p:cNvPr>
          <p:cNvCxnSpPr/>
          <p:nvPr/>
        </p:nvCxnSpPr>
        <p:spPr>
          <a:xfrm flipV="1">
            <a:off x="7630097" y="3258583"/>
            <a:ext cx="15533" cy="1159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2" name="Háromszög 41">
            <a:extLst>
              <a:ext uri="{FF2B5EF4-FFF2-40B4-BE49-F238E27FC236}">
                <a16:creationId xmlns:a16="http://schemas.microsoft.com/office/drawing/2014/main" id="{3D578B12-FD4D-EA79-F4B0-280DB2D3D505}"/>
              </a:ext>
            </a:extLst>
          </p:cNvPr>
          <p:cNvSpPr/>
          <p:nvPr/>
        </p:nvSpPr>
        <p:spPr>
          <a:xfrm rot="10800000">
            <a:off x="7530562" y="2550875"/>
            <a:ext cx="245225" cy="701954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3" name="Téglalap 42">
            <a:extLst>
              <a:ext uri="{FF2B5EF4-FFF2-40B4-BE49-F238E27FC236}">
                <a16:creationId xmlns:a16="http://schemas.microsoft.com/office/drawing/2014/main" id="{2B304DD7-02FC-A24F-05F5-A978BD8D7A1F}"/>
              </a:ext>
            </a:extLst>
          </p:cNvPr>
          <p:cNvSpPr/>
          <p:nvPr/>
        </p:nvSpPr>
        <p:spPr>
          <a:xfrm rot="-2700000">
            <a:off x="6662166" y="2133368"/>
            <a:ext cx="339634" cy="73379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44" name="Téglalap 43">
            <a:extLst>
              <a:ext uri="{FF2B5EF4-FFF2-40B4-BE49-F238E27FC236}">
                <a16:creationId xmlns:a16="http://schemas.microsoft.com/office/drawing/2014/main" id="{7FB67A99-607A-40AB-C604-E2D11980D073}"/>
              </a:ext>
            </a:extLst>
          </p:cNvPr>
          <p:cNvSpPr/>
          <p:nvPr/>
        </p:nvSpPr>
        <p:spPr>
          <a:xfrm>
            <a:off x="7884420" y="2179708"/>
            <a:ext cx="136993" cy="47222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5" name="Derékszögű háromszög 44">
            <a:extLst>
              <a:ext uri="{FF2B5EF4-FFF2-40B4-BE49-F238E27FC236}">
                <a16:creationId xmlns:a16="http://schemas.microsoft.com/office/drawing/2014/main" id="{14920355-C47B-8753-359B-764B6254BD35}"/>
              </a:ext>
            </a:extLst>
          </p:cNvPr>
          <p:cNvSpPr/>
          <p:nvPr/>
        </p:nvSpPr>
        <p:spPr>
          <a:xfrm flipH="1" flipV="1">
            <a:off x="7267892" y="2179708"/>
            <a:ext cx="616527" cy="472229"/>
          </a:xfrm>
          <a:prstGeom prst="rtTriangl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6" name="Szövegdoboz 45">
            <a:extLst>
              <a:ext uri="{FF2B5EF4-FFF2-40B4-BE49-F238E27FC236}">
                <a16:creationId xmlns:a16="http://schemas.microsoft.com/office/drawing/2014/main" id="{03C3D359-C267-EDE3-0E00-CF9E6B43B596}"/>
              </a:ext>
            </a:extLst>
          </p:cNvPr>
          <p:cNvSpPr txBox="1"/>
          <p:nvPr/>
        </p:nvSpPr>
        <p:spPr>
          <a:xfrm>
            <a:off x="7065260" y="1918524"/>
            <a:ext cx="14893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err="1"/>
              <a:t>Parabolic</a:t>
            </a:r>
            <a:r>
              <a:rPr lang="hu-HU" sz="1200" dirty="0"/>
              <a:t> </a:t>
            </a:r>
            <a:r>
              <a:rPr lang="hu-HU" sz="1200" dirty="0" err="1"/>
              <a:t>mirror</a:t>
            </a:r>
            <a:endParaRPr lang="hu-HU" sz="1200" dirty="0"/>
          </a:p>
        </p:txBody>
      </p:sp>
      <p:sp>
        <p:nvSpPr>
          <p:cNvPr id="47" name="Szövegdoboz 46">
            <a:extLst>
              <a:ext uri="{FF2B5EF4-FFF2-40B4-BE49-F238E27FC236}">
                <a16:creationId xmlns:a16="http://schemas.microsoft.com/office/drawing/2014/main" id="{AF45B128-915E-DE5B-6537-A1DA6F156897}"/>
              </a:ext>
            </a:extLst>
          </p:cNvPr>
          <p:cNvSpPr txBox="1"/>
          <p:nvPr/>
        </p:nvSpPr>
        <p:spPr>
          <a:xfrm>
            <a:off x="5531016" y="1771063"/>
            <a:ext cx="1311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rgbClr val="C00000"/>
                </a:solidFill>
              </a:rPr>
              <a:t>Laser</a:t>
            </a:r>
            <a:r>
              <a:rPr lang="hu-HU" dirty="0">
                <a:solidFill>
                  <a:srgbClr val="C00000"/>
                </a:solidFill>
              </a:rPr>
              <a:t> </a:t>
            </a:r>
            <a:r>
              <a:rPr lang="hu-HU" dirty="0" err="1">
                <a:solidFill>
                  <a:srgbClr val="C00000"/>
                </a:solidFill>
              </a:rPr>
              <a:t>beam</a:t>
            </a:r>
            <a:endParaRPr lang="hu-HU" dirty="0">
              <a:solidFill>
                <a:srgbClr val="C00000"/>
              </a:solidFill>
            </a:endParaRPr>
          </a:p>
        </p:txBody>
      </p:sp>
      <p:sp>
        <p:nvSpPr>
          <p:cNvPr id="48" name="Ellipszis 47">
            <a:extLst>
              <a:ext uri="{FF2B5EF4-FFF2-40B4-BE49-F238E27FC236}">
                <a16:creationId xmlns:a16="http://schemas.microsoft.com/office/drawing/2014/main" id="{F66379CD-754E-1289-4699-7F85A1F592C7}"/>
              </a:ext>
            </a:extLst>
          </p:cNvPr>
          <p:cNvSpPr/>
          <p:nvPr/>
        </p:nvSpPr>
        <p:spPr>
          <a:xfrm rot="2700000">
            <a:off x="7345810" y="3186215"/>
            <a:ext cx="147348" cy="64981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9" name="Kép 4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14" r="63193" b="24782"/>
          <a:stretch/>
        </p:blipFill>
        <p:spPr>
          <a:xfrm rot="-2700000">
            <a:off x="4812706" y="4332370"/>
            <a:ext cx="2081096" cy="1551709"/>
          </a:xfrm>
          <a:prstGeom prst="rect">
            <a:avLst/>
          </a:prstGeom>
        </p:spPr>
      </p:pic>
      <p:pic>
        <p:nvPicPr>
          <p:cNvPr id="50" name="Kép 49">
            <a:extLst>
              <a:ext uri="{FF2B5EF4-FFF2-40B4-BE49-F238E27FC236}">
                <a16:creationId xmlns:a16="http://schemas.microsoft.com/office/drawing/2014/main" id="{837C9C53-01CD-A2DB-151C-E773B5E725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9" t="7453" r="9950" b="11846"/>
          <a:stretch/>
        </p:blipFill>
        <p:spPr>
          <a:xfrm>
            <a:off x="6029262" y="5743688"/>
            <a:ext cx="565474" cy="446224"/>
          </a:xfrm>
          <a:prstGeom prst="rect">
            <a:avLst/>
          </a:prstGeom>
        </p:spPr>
      </p:pic>
      <p:sp>
        <p:nvSpPr>
          <p:cNvPr id="51" name="Szabadkézi sokszög 50"/>
          <p:cNvSpPr/>
          <p:nvPr/>
        </p:nvSpPr>
        <p:spPr>
          <a:xfrm>
            <a:off x="6751546" y="4675496"/>
            <a:ext cx="307745" cy="320445"/>
          </a:xfrm>
          <a:custGeom>
            <a:avLst/>
            <a:gdLst>
              <a:gd name="connsiteX0" fmla="*/ 74099 w 307745"/>
              <a:gd name="connsiteY0" fmla="*/ 314387 h 320445"/>
              <a:gd name="connsiteX1" fmla="*/ 249590 w 307745"/>
              <a:gd name="connsiteY1" fmla="*/ 258969 h 320445"/>
              <a:gd name="connsiteX2" fmla="*/ 277299 w 307745"/>
              <a:gd name="connsiteY2" fmla="*/ 231260 h 320445"/>
              <a:gd name="connsiteX3" fmla="*/ 286536 w 307745"/>
              <a:gd name="connsiteY3" fmla="*/ 18824 h 320445"/>
              <a:gd name="connsiteX4" fmla="*/ 212645 w 307745"/>
              <a:gd name="connsiteY4" fmla="*/ 351 h 320445"/>
              <a:gd name="connsiteX5" fmla="*/ 175699 w 307745"/>
              <a:gd name="connsiteY5" fmla="*/ 28060 h 320445"/>
              <a:gd name="connsiteX6" fmla="*/ 147990 w 307745"/>
              <a:gd name="connsiteY6" fmla="*/ 46533 h 320445"/>
              <a:gd name="connsiteX7" fmla="*/ 129518 w 307745"/>
              <a:gd name="connsiteY7" fmla="*/ 74242 h 320445"/>
              <a:gd name="connsiteX8" fmla="*/ 101809 w 307745"/>
              <a:gd name="connsiteY8" fmla="*/ 111187 h 320445"/>
              <a:gd name="connsiteX9" fmla="*/ 92572 w 307745"/>
              <a:gd name="connsiteY9" fmla="*/ 138897 h 320445"/>
              <a:gd name="connsiteX10" fmla="*/ 9445 w 307745"/>
              <a:gd name="connsiteY10" fmla="*/ 212787 h 320445"/>
              <a:gd name="connsiteX11" fmla="*/ 209 w 307745"/>
              <a:gd name="connsiteY11" fmla="*/ 249733 h 320445"/>
              <a:gd name="connsiteX12" fmla="*/ 74099 w 307745"/>
              <a:gd name="connsiteY12" fmla="*/ 314387 h 320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7745" h="320445">
                <a:moveTo>
                  <a:pt x="74099" y="314387"/>
                </a:moveTo>
                <a:cubicBezTo>
                  <a:pt x="115662" y="315926"/>
                  <a:pt x="187879" y="345367"/>
                  <a:pt x="249590" y="258969"/>
                </a:cubicBezTo>
                <a:cubicBezTo>
                  <a:pt x="257182" y="248340"/>
                  <a:pt x="268063" y="240496"/>
                  <a:pt x="277299" y="231260"/>
                </a:cubicBezTo>
                <a:cubicBezTo>
                  <a:pt x="301122" y="159792"/>
                  <a:pt x="327153" y="104570"/>
                  <a:pt x="286536" y="18824"/>
                </a:cubicBezTo>
                <a:cubicBezTo>
                  <a:pt x="275668" y="-4120"/>
                  <a:pt x="212645" y="351"/>
                  <a:pt x="212645" y="351"/>
                </a:cubicBezTo>
                <a:cubicBezTo>
                  <a:pt x="200330" y="9587"/>
                  <a:pt x="188226" y="19112"/>
                  <a:pt x="175699" y="28060"/>
                </a:cubicBezTo>
                <a:cubicBezTo>
                  <a:pt x="166666" y="34512"/>
                  <a:pt x="155839" y="38683"/>
                  <a:pt x="147990" y="46533"/>
                </a:cubicBezTo>
                <a:cubicBezTo>
                  <a:pt x="140141" y="54382"/>
                  <a:pt x="135970" y="65209"/>
                  <a:pt x="129518" y="74242"/>
                </a:cubicBezTo>
                <a:cubicBezTo>
                  <a:pt x="120571" y="86768"/>
                  <a:pt x="111045" y="98872"/>
                  <a:pt x="101809" y="111187"/>
                </a:cubicBezTo>
                <a:cubicBezTo>
                  <a:pt x="98730" y="120424"/>
                  <a:pt x="98550" y="131212"/>
                  <a:pt x="92572" y="138897"/>
                </a:cubicBezTo>
                <a:cubicBezTo>
                  <a:pt x="58504" y="182699"/>
                  <a:pt x="46484" y="188095"/>
                  <a:pt x="9445" y="212787"/>
                </a:cubicBezTo>
                <a:cubicBezTo>
                  <a:pt x="6366" y="225102"/>
                  <a:pt x="-1365" y="237137"/>
                  <a:pt x="209" y="249733"/>
                </a:cubicBezTo>
                <a:cubicBezTo>
                  <a:pt x="210" y="249738"/>
                  <a:pt x="32536" y="312848"/>
                  <a:pt x="74099" y="3143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BA0B0972-949A-610B-3159-647AAEB997D2}"/>
              </a:ext>
            </a:extLst>
          </p:cNvPr>
          <p:cNvSpPr txBox="1"/>
          <p:nvPr/>
        </p:nvSpPr>
        <p:spPr>
          <a:xfrm>
            <a:off x="2756807" y="2178535"/>
            <a:ext cx="2484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err="1">
                <a:solidFill>
                  <a:srgbClr val="FFFF00"/>
                </a:solidFill>
              </a:rPr>
              <a:t>Tracks</a:t>
            </a:r>
            <a:r>
              <a:rPr lang="hu-HU" sz="1600" dirty="0">
                <a:solidFill>
                  <a:srgbClr val="FFFF00"/>
                </a:solidFill>
              </a:rPr>
              <a:t> of </a:t>
            </a:r>
            <a:r>
              <a:rPr lang="el-GR" sz="1600" dirty="0">
                <a:solidFill>
                  <a:srgbClr val="FFFF00"/>
                </a:solidFill>
              </a:rPr>
              <a:t>α</a:t>
            </a:r>
            <a:r>
              <a:rPr lang="hu-HU" sz="1600" dirty="0">
                <a:solidFill>
                  <a:srgbClr val="FFFF00"/>
                </a:solidFill>
              </a:rPr>
              <a:t> </a:t>
            </a:r>
            <a:r>
              <a:rPr lang="hu-HU" sz="1600" dirty="0" err="1" smtClean="0">
                <a:solidFill>
                  <a:srgbClr val="FFFF00"/>
                </a:solidFill>
              </a:rPr>
              <a:t>particles</a:t>
            </a:r>
            <a:r>
              <a:rPr lang="hu-HU" sz="1600" dirty="0">
                <a:solidFill>
                  <a:srgbClr val="FFFF00"/>
                </a:solidFill>
              </a:rPr>
              <a:t> </a:t>
            </a:r>
            <a:r>
              <a:rPr lang="hu-HU" sz="1600" dirty="0" err="1" smtClean="0">
                <a:solidFill>
                  <a:srgbClr val="FFFF00"/>
                </a:solidFill>
              </a:rPr>
              <a:t>from</a:t>
            </a:r>
            <a:r>
              <a:rPr lang="hu-HU" sz="1600" dirty="0" smtClean="0">
                <a:solidFill>
                  <a:srgbClr val="FFFF00"/>
                </a:solidFill>
              </a:rPr>
              <a:t> </a:t>
            </a:r>
            <a:r>
              <a:rPr lang="hu-HU" sz="1600" baseline="30000" dirty="0">
                <a:solidFill>
                  <a:srgbClr val="FFFF00"/>
                </a:solidFill>
              </a:rPr>
              <a:t>210</a:t>
            </a:r>
            <a:r>
              <a:rPr lang="hu-HU" sz="1600" dirty="0">
                <a:solidFill>
                  <a:srgbClr val="FFFF00"/>
                </a:solidFill>
              </a:rPr>
              <a:t>Po </a:t>
            </a:r>
            <a:r>
              <a:rPr lang="hu-HU" sz="1600" dirty="0" err="1" smtClean="0">
                <a:solidFill>
                  <a:srgbClr val="FFFF00"/>
                </a:solidFill>
              </a:rPr>
              <a:t>isotope</a:t>
            </a:r>
            <a:r>
              <a:rPr lang="hu-HU" sz="1600" dirty="0" smtClean="0">
                <a:solidFill>
                  <a:srgbClr val="FFFF00"/>
                </a:solidFill>
              </a:rPr>
              <a:t> </a:t>
            </a:r>
            <a:r>
              <a:rPr lang="hu-HU" sz="1600" dirty="0" err="1" smtClean="0">
                <a:solidFill>
                  <a:srgbClr val="FFFF00"/>
                </a:solidFill>
              </a:rPr>
              <a:t>for</a:t>
            </a:r>
            <a:r>
              <a:rPr lang="hu-HU" sz="1600" dirty="0" smtClean="0">
                <a:solidFill>
                  <a:srgbClr val="FFFF00"/>
                </a:solidFill>
              </a:rPr>
              <a:t> </a:t>
            </a:r>
            <a:r>
              <a:rPr lang="hu-HU" sz="1600" dirty="0" err="1" smtClean="0">
                <a:solidFill>
                  <a:srgbClr val="FFFF00"/>
                </a:solidFill>
              </a:rPr>
              <a:t>calibration</a:t>
            </a:r>
            <a:r>
              <a:rPr lang="hu-HU" sz="1600" dirty="0" smtClean="0">
                <a:solidFill>
                  <a:srgbClr val="FFFF00"/>
                </a:solidFill>
              </a:rPr>
              <a:t> </a:t>
            </a:r>
            <a:endParaRPr lang="hu-HU" sz="1600" dirty="0">
              <a:solidFill>
                <a:srgbClr val="FFFF00"/>
              </a:solidFill>
            </a:endParaRPr>
          </a:p>
        </p:txBody>
      </p:sp>
      <p:pic>
        <p:nvPicPr>
          <p:cNvPr id="56" name="Kép 5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605" y="1143337"/>
            <a:ext cx="2347521" cy="1761286"/>
          </a:xfrm>
          <a:prstGeom prst="rect">
            <a:avLst/>
          </a:prstGeom>
        </p:spPr>
      </p:pic>
      <p:sp>
        <p:nvSpPr>
          <p:cNvPr id="57" name="Téglalap 56">
            <a:extLst>
              <a:ext uri="{FF2B5EF4-FFF2-40B4-BE49-F238E27FC236}">
                <a16:creationId xmlns:a16="http://schemas.microsoft.com/office/drawing/2014/main" id="{88C72CD8-A681-E11B-E734-DE17E0C7A713}"/>
              </a:ext>
            </a:extLst>
          </p:cNvPr>
          <p:cNvSpPr/>
          <p:nvPr/>
        </p:nvSpPr>
        <p:spPr>
          <a:xfrm>
            <a:off x="9542973" y="1652649"/>
            <a:ext cx="1113682" cy="958047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CR-39</a:t>
            </a:r>
          </a:p>
          <a:p>
            <a:pPr algn="ctr"/>
            <a:r>
              <a:rPr lang="hu-HU" sz="1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hu-HU" sz="16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plate</a:t>
            </a:r>
            <a:endParaRPr lang="hu-HU" sz="1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4" name="Felfelé nyíl 3"/>
          <p:cNvSpPr/>
          <p:nvPr/>
        </p:nvSpPr>
        <p:spPr>
          <a:xfrm>
            <a:off x="10078248" y="2951147"/>
            <a:ext cx="363973" cy="79634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10410718" y="3179562"/>
            <a:ext cx="1573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Better</a:t>
            </a:r>
            <a:r>
              <a:rPr lang="hu-HU" dirty="0" smtClean="0"/>
              <a:t> </a:t>
            </a:r>
            <a:r>
              <a:rPr lang="hu-HU" dirty="0" err="1" smtClean="0"/>
              <a:t>way</a:t>
            </a:r>
            <a:endParaRPr lang="hu-HU" dirty="0"/>
          </a:p>
        </p:txBody>
      </p:sp>
      <p:sp>
        <p:nvSpPr>
          <p:cNvPr id="58" name="Téglalap 57">
            <a:extLst>
              <a:ext uri="{FF2B5EF4-FFF2-40B4-BE49-F238E27FC236}">
                <a16:creationId xmlns:a16="http://schemas.microsoft.com/office/drawing/2014/main" id="{88C72CD8-A681-E11B-E734-DE17E0C7A713}"/>
              </a:ext>
            </a:extLst>
          </p:cNvPr>
          <p:cNvSpPr/>
          <p:nvPr/>
        </p:nvSpPr>
        <p:spPr>
          <a:xfrm rot="2698287">
            <a:off x="6708386" y="3876470"/>
            <a:ext cx="595586" cy="220970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CR-39</a:t>
            </a:r>
            <a:endParaRPr lang="hu-HU" sz="1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59" name="Téglalap 58">
            <a:extLst>
              <a:ext uri="{FF2B5EF4-FFF2-40B4-BE49-F238E27FC236}">
                <a16:creationId xmlns:a16="http://schemas.microsoft.com/office/drawing/2014/main" id="{88C72CD8-A681-E11B-E734-DE17E0C7A713}"/>
              </a:ext>
            </a:extLst>
          </p:cNvPr>
          <p:cNvSpPr/>
          <p:nvPr/>
        </p:nvSpPr>
        <p:spPr>
          <a:xfrm rot="2727806">
            <a:off x="8068913" y="2472552"/>
            <a:ext cx="595586" cy="220970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CR-39</a:t>
            </a:r>
            <a:endParaRPr lang="hu-HU" sz="1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60" name="Téglalap 59">
            <a:extLst>
              <a:ext uri="{FF2B5EF4-FFF2-40B4-BE49-F238E27FC236}">
                <a16:creationId xmlns:a16="http://schemas.microsoft.com/office/drawing/2014/main" id="{88C72CD8-A681-E11B-E734-DE17E0C7A713}"/>
              </a:ext>
            </a:extLst>
          </p:cNvPr>
          <p:cNvSpPr/>
          <p:nvPr/>
        </p:nvSpPr>
        <p:spPr>
          <a:xfrm rot="4673917">
            <a:off x="8287957" y="3114568"/>
            <a:ext cx="595586" cy="220970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CR-39</a:t>
            </a:r>
            <a:endParaRPr lang="hu-HU" sz="1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61" name="Téglalap 60">
            <a:extLst>
              <a:ext uri="{FF2B5EF4-FFF2-40B4-BE49-F238E27FC236}">
                <a16:creationId xmlns:a16="http://schemas.microsoft.com/office/drawing/2014/main" id="{88C72CD8-A681-E11B-E734-DE17E0C7A713}"/>
              </a:ext>
            </a:extLst>
          </p:cNvPr>
          <p:cNvSpPr/>
          <p:nvPr/>
        </p:nvSpPr>
        <p:spPr>
          <a:xfrm rot="16687982">
            <a:off x="6357439" y="3247441"/>
            <a:ext cx="595586" cy="220970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CR-39</a:t>
            </a:r>
            <a:endParaRPr lang="hu-HU" sz="1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cxnSp>
        <p:nvCxnSpPr>
          <p:cNvPr id="16" name="Egyenes összekötő nyíllal 15"/>
          <p:cNvCxnSpPr/>
          <p:nvPr/>
        </p:nvCxnSpPr>
        <p:spPr>
          <a:xfrm flipH="1">
            <a:off x="9075174" y="4835718"/>
            <a:ext cx="602541" cy="43437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Szövegdoboz 61"/>
          <p:cNvSpPr txBox="1"/>
          <p:nvPr/>
        </p:nvSpPr>
        <p:spPr>
          <a:xfrm>
            <a:off x="8415290" y="5237929"/>
            <a:ext cx="1664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Shield</a:t>
            </a:r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5033189" y="6328206"/>
            <a:ext cx="4675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2 µm </a:t>
            </a:r>
            <a:r>
              <a:rPr lang="hu-HU" dirty="0" err="1" smtClean="0"/>
              <a:t>Al</a:t>
            </a:r>
            <a:r>
              <a:rPr lang="hu-HU" dirty="0" smtClean="0"/>
              <a:t> </a:t>
            </a:r>
            <a:r>
              <a:rPr lang="hu-HU" dirty="0" err="1" smtClean="0"/>
              <a:t>foil</a:t>
            </a:r>
            <a:r>
              <a:rPr lang="hu-HU" dirty="0" smtClean="0"/>
              <a:t> </a:t>
            </a:r>
            <a:r>
              <a:rPr lang="hu-HU" dirty="0" err="1" smtClean="0"/>
              <a:t>blocks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low</a:t>
            </a:r>
            <a:r>
              <a:rPr lang="hu-HU" dirty="0" smtClean="0"/>
              <a:t> </a:t>
            </a:r>
            <a:r>
              <a:rPr lang="hu-HU" dirty="0" err="1" smtClean="0"/>
              <a:t>energy</a:t>
            </a:r>
            <a:r>
              <a:rPr lang="hu-HU" dirty="0" smtClean="0"/>
              <a:t> </a:t>
            </a:r>
            <a:r>
              <a:rPr lang="hu-HU" dirty="0" err="1" smtClean="0"/>
              <a:t>plasma</a:t>
            </a:r>
            <a:r>
              <a:rPr lang="hu-HU" dirty="0" smtClean="0"/>
              <a:t> </a:t>
            </a:r>
            <a:r>
              <a:rPr lang="hu-HU" dirty="0" err="1" smtClean="0"/>
              <a:t>ions</a:t>
            </a:r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52" name="Téglalap 51">
            <a:extLst>
              <a:ext uri="{FF2B5EF4-FFF2-40B4-BE49-F238E27FC236}">
                <a16:creationId xmlns:a16="http://schemas.microsoft.com/office/drawing/2014/main" id="{88C72CD8-A681-E11B-E734-DE17E0C7A713}"/>
              </a:ext>
            </a:extLst>
          </p:cNvPr>
          <p:cNvSpPr/>
          <p:nvPr/>
        </p:nvSpPr>
        <p:spPr>
          <a:xfrm>
            <a:off x="7555930" y="4292348"/>
            <a:ext cx="595586" cy="220970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CR-39</a:t>
            </a:r>
            <a:endParaRPr lang="hu-HU" sz="1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02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837C9C53-01CD-A2DB-151C-E773B5E725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2" b="44470"/>
          <a:stretch/>
        </p:blipFill>
        <p:spPr>
          <a:xfrm>
            <a:off x="2864464" y="3106288"/>
            <a:ext cx="7527361" cy="3709672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BE83E781-421A-877E-C353-E4039FB3DB38}"/>
              </a:ext>
            </a:extLst>
          </p:cNvPr>
          <p:cNvSpPr txBox="1"/>
          <p:nvPr/>
        </p:nvSpPr>
        <p:spPr>
          <a:xfrm>
            <a:off x="3290416" y="3836034"/>
            <a:ext cx="1349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Proton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94244143-B107-BA16-2047-1E7FF7A7F764}"/>
              </a:ext>
            </a:extLst>
          </p:cNvPr>
          <p:cNvSpPr txBox="1"/>
          <p:nvPr/>
        </p:nvSpPr>
        <p:spPr>
          <a:xfrm>
            <a:off x="4171479" y="3762816"/>
            <a:ext cx="1349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FF0000"/>
                </a:solidFill>
              </a:rPr>
              <a:t>Deuteron</a:t>
            </a:r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2785D419-CA3D-CFBA-5798-E5C507FDEE19}"/>
              </a:ext>
            </a:extLst>
          </p:cNvPr>
          <p:cNvSpPr/>
          <p:nvPr/>
        </p:nvSpPr>
        <p:spPr>
          <a:xfrm>
            <a:off x="3532332" y="3035266"/>
            <a:ext cx="5530788" cy="545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68E29876-1B7E-DA42-753F-75CBF7C42C6E}"/>
              </a:ext>
            </a:extLst>
          </p:cNvPr>
          <p:cNvSpPr txBox="1"/>
          <p:nvPr/>
        </p:nvSpPr>
        <p:spPr>
          <a:xfrm>
            <a:off x="7509550" y="3107751"/>
            <a:ext cx="1349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/>
              <a:t>C</a:t>
            </a:r>
            <a:r>
              <a:rPr lang="hu-HU" sz="2000" b="1" baseline="30000" dirty="0"/>
              <a:t>2+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40E27316-D5E5-5974-C44E-D006949D28F4}"/>
              </a:ext>
            </a:extLst>
          </p:cNvPr>
          <p:cNvSpPr txBox="1"/>
          <p:nvPr/>
        </p:nvSpPr>
        <p:spPr>
          <a:xfrm>
            <a:off x="6834847" y="3106287"/>
            <a:ext cx="1349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/>
              <a:t>C</a:t>
            </a:r>
            <a:r>
              <a:rPr lang="hu-HU" sz="2000" b="1" baseline="30000" dirty="0"/>
              <a:t>3+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148CEDEA-6FDB-2F1A-F74B-6BEE33621536}"/>
              </a:ext>
            </a:extLst>
          </p:cNvPr>
          <p:cNvSpPr txBox="1"/>
          <p:nvPr/>
        </p:nvSpPr>
        <p:spPr>
          <a:xfrm>
            <a:off x="6180845" y="3104823"/>
            <a:ext cx="1349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/>
              <a:t>C</a:t>
            </a:r>
            <a:r>
              <a:rPr lang="hu-HU" sz="2000" b="1" baseline="30000" dirty="0"/>
              <a:t>4+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E6DEBCF-5AE0-63A4-909C-929113BBE49B}"/>
              </a:ext>
            </a:extLst>
          </p:cNvPr>
          <p:cNvSpPr txBox="1"/>
          <p:nvPr/>
        </p:nvSpPr>
        <p:spPr>
          <a:xfrm>
            <a:off x="7966767" y="3085326"/>
            <a:ext cx="1349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/>
              <a:t>C</a:t>
            </a:r>
            <a:r>
              <a:rPr lang="hu-HU" sz="2000" b="1" baseline="30000" dirty="0"/>
              <a:t>1+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B6EC0133-08D4-3CBD-5E95-8EDF1A514785}"/>
              </a:ext>
            </a:extLst>
          </p:cNvPr>
          <p:cNvSpPr txBox="1"/>
          <p:nvPr/>
        </p:nvSpPr>
        <p:spPr>
          <a:xfrm>
            <a:off x="5550530" y="3109556"/>
            <a:ext cx="1349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/>
              <a:t>C</a:t>
            </a:r>
            <a:r>
              <a:rPr lang="hu-HU" sz="2000" b="1" baseline="30000" dirty="0"/>
              <a:t>5+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BD7A73AF-7197-0E54-6969-40F6FD55EB21}"/>
              </a:ext>
            </a:extLst>
          </p:cNvPr>
          <p:cNvSpPr txBox="1"/>
          <p:nvPr/>
        </p:nvSpPr>
        <p:spPr>
          <a:xfrm>
            <a:off x="7803765" y="6457620"/>
            <a:ext cx="1349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/>
              <a:t>C</a:t>
            </a:r>
            <a:r>
              <a:rPr lang="hu-HU" sz="2000" b="1" baseline="30000" dirty="0"/>
              <a:t>6+</a:t>
            </a:r>
          </a:p>
        </p:txBody>
      </p:sp>
      <p:cxnSp>
        <p:nvCxnSpPr>
          <p:cNvPr id="18" name="Egyenes összekötő nyíllal 17">
            <a:extLst>
              <a:ext uri="{FF2B5EF4-FFF2-40B4-BE49-F238E27FC236}">
                <a16:creationId xmlns:a16="http://schemas.microsoft.com/office/drawing/2014/main" id="{D6BDD5BC-D898-7C38-EB06-EF74AAA63A3C}"/>
              </a:ext>
            </a:extLst>
          </p:cNvPr>
          <p:cNvCxnSpPr>
            <a:cxnSpLocks/>
          </p:cNvCxnSpPr>
          <p:nvPr/>
        </p:nvCxnSpPr>
        <p:spPr>
          <a:xfrm flipH="1">
            <a:off x="6964999" y="3430911"/>
            <a:ext cx="717504" cy="9236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Egyenes összekötő nyíllal 19">
            <a:extLst>
              <a:ext uri="{FF2B5EF4-FFF2-40B4-BE49-F238E27FC236}">
                <a16:creationId xmlns:a16="http://schemas.microsoft.com/office/drawing/2014/main" id="{22CE2334-1141-8DD5-DBB2-77C2090CFC62}"/>
              </a:ext>
            </a:extLst>
          </p:cNvPr>
          <p:cNvCxnSpPr>
            <a:cxnSpLocks/>
          </p:cNvCxnSpPr>
          <p:nvPr/>
        </p:nvCxnSpPr>
        <p:spPr>
          <a:xfrm flipH="1">
            <a:off x="6540390" y="3443973"/>
            <a:ext cx="425391" cy="9105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Egyenes összekötő nyíllal 21">
            <a:extLst>
              <a:ext uri="{FF2B5EF4-FFF2-40B4-BE49-F238E27FC236}">
                <a16:creationId xmlns:a16="http://schemas.microsoft.com/office/drawing/2014/main" id="{FEA84B0D-8175-6C69-2FA6-464A79C62ECE}"/>
              </a:ext>
            </a:extLst>
          </p:cNvPr>
          <p:cNvCxnSpPr>
            <a:cxnSpLocks/>
          </p:cNvCxnSpPr>
          <p:nvPr/>
        </p:nvCxnSpPr>
        <p:spPr>
          <a:xfrm flipH="1">
            <a:off x="6093539" y="3452095"/>
            <a:ext cx="294468" cy="8625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Egyenes összekötő nyíllal 24">
            <a:extLst>
              <a:ext uri="{FF2B5EF4-FFF2-40B4-BE49-F238E27FC236}">
                <a16:creationId xmlns:a16="http://schemas.microsoft.com/office/drawing/2014/main" id="{18A7B3E4-AD52-D6AD-1D91-F550D68F49B5}"/>
              </a:ext>
            </a:extLst>
          </p:cNvPr>
          <p:cNvCxnSpPr>
            <a:cxnSpLocks/>
          </p:cNvCxnSpPr>
          <p:nvPr/>
        </p:nvCxnSpPr>
        <p:spPr>
          <a:xfrm>
            <a:off x="5768063" y="3504933"/>
            <a:ext cx="65012" cy="8096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Egyenes összekötő nyíllal 26">
            <a:extLst>
              <a:ext uri="{FF2B5EF4-FFF2-40B4-BE49-F238E27FC236}">
                <a16:creationId xmlns:a16="http://schemas.microsoft.com/office/drawing/2014/main" id="{62AC9C8D-2F33-4445-4D2B-775E9A323197}"/>
              </a:ext>
            </a:extLst>
          </p:cNvPr>
          <p:cNvCxnSpPr>
            <a:cxnSpLocks/>
          </p:cNvCxnSpPr>
          <p:nvPr/>
        </p:nvCxnSpPr>
        <p:spPr>
          <a:xfrm flipH="1" flipV="1">
            <a:off x="7509549" y="6355528"/>
            <a:ext cx="303324" cy="2782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Egyenes összekötő nyíllal 32">
            <a:extLst>
              <a:ext uri="{FF2B5EF4-FFF2-40B4-BE49-F238E27FC236}">
                <a16:creationId xmlns:a16="http://schemas.microsoft.com/office/drawing/2014/main" id="{80C6A9F7-4760-8EE6-6ADD-08A0527B8712}"/>
              </a:ext>
            </a:extLst>
          </p:cNvPr>
          <p:cNvCxnSpPr>
            <a:cxnSpLocks/>
          </p:cNvCxnSpPr>
          <p:nvPr/>
        </p:nvCxnSpPr>
        <p:spPr>
          <a:xfrm>
            <a:off x="4793543" y="4099246"/>
            <a:ext cx="1039532" cy="7674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6" name="Szövegdoboz 35">
            <a:extLst>
              <a:ext uri="{FF2B5EF4-FFF2-40B4-BE49-F238E27FC236}">
                <a16:creationId xmlns:a16="http://schemas.microsoft.com/office/drawing/2014/main" id="{6267C3A0-7C14-64C5-F86F-51338DA5F9B6}"/>
              </a:ext>
            </a:extLst>
          </p:cNvPr>
          <p:cNvSpPr txBox="1"/>
          <p:nvPr/>
        </p:nvSpPr>
        <p:spPr>
          <a:xfrm>
            <a:off x="2881220" y="6001585"/>
            <a:ext cx="1904635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sz="2000" dirty="0" err="1" smtClean="0">
                <a:solidFill>
                  <a:srgbClr val="FF0000"/>
                </a:solidFill>
              </a:rPr>
              <a:t>Deuterated</a:t>
            </a:r>
            <a:r>
              <a:rPr lang="hu-HU" sz="2000" dirty="0" smtClean="0">
                <a:solidFill>
                  <a:srgbClr val="FF0000"/>
                </a:solidFill>
              </a:rPr>
              <a:t> </a:t>
            </a:r>
            <a:r>
              <a:rPr lang="hu-HU" sz="2000" dirty="0" err="1" smtClean="0">
                <a:solidFill>
                  <a:srgbClr val="FF0000"/>
                </a:solidFill>
              </a:rPr>
              <a:t>polymer</a:t>
            </a:r>
            <a:r>
              <a:rPr lang="hu-HU" sz="2000" dirty="0" smtClean="0">
                <a:solidFill>
                  <a:srgbClr val="FF0000"/>
                </a:solidFill>
              </a:rPr>
              <a:t> </a:t>
            </a:r>
            <a:r>
              <a:rPr lang="hu-HU" sz="2000" dirty="0" err="1" smtClean="0">
                <a:solidFill>
                  <a:srgbClr val="FF0000"/>
                </a:solidFill>
              </a:rPr>
              <a:t>target</a:t>
            </a:r>
            <a:endParaRPr lang="hu-HU" sz="2000" dirty="0">
              <a:solidFill>
                <a:srgbClr val="FF0000"/>
              </a:solidFill>
            </a:endParaRPr>
          </a:p>
        </p:txBody>
      </p:sp>
      <p:sp>
        <p:nvSpPr>
          <p:cNvPr id="37" name="Szövegdoboz 36">
            <a:extLst>
              <a:ext uri="{FF2B5EF4-FFF2-40B4-BE49-F238E27FC236}">
                <a16:creationId xmlns:a16="http://schemas.microsoft.com/office/drawing/2014/main" id="{B7F099D2-7B9A-9A53-5B14-5968017DA34F}"/>
              </a:ext>
            </a:extLst>
          </p:cNvPr>
          <p:cNvSpPr txBox="1"/>
          <p:nvPr/>
        </p:nvSpPr>
        <p:spPr>
          <a:xfrm>
            <a:off x="9723765" y="3635979"/>
            <a:ext cx="1349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rgbClr val="C00000"/>
                </a:solidFill>
              </a:rPr>
              <a:t>O</a:t>
            </a:r>
            <a:r>
              <a:rPr lang="hu-HU" sz="2000" b="1" baseline="30000" dirty="0">
                <a:solidFill>
                  <a:srgbClr val="C00000"/>
                </a:solidFill>
              </a:rPr>
              <a:t>1+</a:t>
            </a:r>
          </a:p>
        </p:txBody>
      </p:sp>
      <p:cxnSp>
        <p:nvCxnSpPr>
          <p:cNvPr id="38" name="Egyenes összekötő nyíllal 37">
            <a:extLst>
              <a:ext uri="{FF2B5EF4-FFF2-40B4-BE49-F238E27FC236}">
                <a16:creationId xmlns:a16="http://schemas.microsoft.com/office/drawing/2014/main" id="{63DE0128-660F-AD8C-6A8E-D0446C0F5FCC}"/>
              </a:ext>
            </a:extLst>
          </p:cNvPr>
          <p:cNvCxnSpPr>
            <a:cxnSpLocks/>
          </p:cNvCxnSpPr>
          <p:nvPr/>
        </p:nvCxnSpPr>
        <p:spPr>
          <a:xfrm flipH="1">
            <a:off x="7857251" y="3885546"/>
            <a:ext cx="1855809" cy="6743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0" name="Szövegdoboz 39">
            <a:extLst>
              <a:ext uri="{FF2B5EF4-FFF2-40B4-BE49-F238E27FC236}">
                <a16:creationId xmlns:a16="http://schemas.microsoft.com/office/drawing/2014/main" id="{C34957B9-7415-9E25-2E08-6CE692A66033}"/>
              </a:ext>
            </a:extLst>
          </p:cNvPr>
          <p:cNvSpPr txBox="1"/>
          <p:nvPr/>
        </p:nvSpPr>
        <p:spPr>
          <a:xfrm>
            <a:off x="9717122" y="4147357"/>
            <a:ext cx="1349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rgbClr val="C00000"/>
                </a:solidFill>
              </a:rPr>
              <a:t>O</a:t>
            </a:r>
            <a:r>
              <a:rPr lang="hu-HU" sz="2000" b="1" baseline="30000" dirty="0">
                <a:solidFill>
                  <a:srgbClr val="C00000"/>
                </a:solidFill>
              </a:rPr>
              <a:t>2+</a:t>
            </a:r>
          </a:p>
        </p:txBody>
      </p:sp>
      <p:cxnSp>
        <p:nvCxnSpPr>
          <p:cNvPr id="41" name="Egyenes összekötő nyíllal 40">
            <a:extLst>
              <a:ext uri="{FF2B5EF4-FFF2-40B4-BE49-F238E27FC236}">
                <a16:creationId xmlns:a16="http://schemas.microsoft.com/office/drawing/2014/main" id="{DDCFC5B9-A401-795C-FEB3-C52FCEB4405D}"/>
              </a:ext>
            </a:extLst>
          </p:cNvPr>
          <p:cNvCxnSpPr>
            <a:cxnSpLocks/>
          </p:cNvCxnSpPr>
          <p:nvPr/>
        </p:nvCxnSpPr>
        <p:spPr>
          <a:xfrm flipH="1">
            <a:off x="7390391" y="4397182"/>
            <a:ext cx="2284194" cy="3545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5" name="Szövegdoboz 44">
            <a:extLst>
              <a:ext uri="{FF2B5EF4-FFF2-40B4-BE49-F238E27FC236}">
                <a16:creationId xmlns:a16="http://schemas.microsoft.com/office/drawing/2014/main" id="{E72068CB-BFE9-8DBF-FA58-4F5BCA9A961B}"/>
              </a:ext>
            </a:extLst>
          </p:cNvPr>
          <p:cNvSpPr txBox="1"/>
          <p:nvPr/>
        </p:nvSpPr>
        <p:spPr>
          <a:xfrm>
            <a:off x="9684578" y="4710795"/>
            <a:ext cx="1349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rgbClr val="C00000"/>
                </a:solidFill>
              </a:rPr>
              <a:t>O</a:t>
            </a:r>
            <a:r>
              <a:rPr lang="hu-HU" sz="2000" b="1" baseline="30000" dirty="0">
                <a:solidFill>
                  <a:srgbClr val="C00000"/>
                </a:solidFill>
              </a:rPr>
              <a:t>3+</a:t>
            </a:r>
          </a:p>
        </p:txBody>
      </p:sp>
      <p:cxnSp>
        <p:nvCxnSpPr>
          <p:cNvPr id="46" name="Egyenes összekötő nyíllal 45">
            <a:extLst>
              <a:ext uri="{FF2B5EF4-FFF2-40B4-BE49-F238E27FC236}">
                <a16:creationId xmlns:a16="http://schemas.microsoft.com/office/drawing/2014/main" id="{CE6EEB80-7580-CFF3-F078-D018E7E2F5DB}"/>
              </a:ext>
            </a:extLst>
          </p:cNvPr>
          <p:cNvCxnSpPr>
            <a:cxnSpLocks/>
          </p:cNvCxnSpPr>
          <p:nvPr/>
        </p:nvCxnSpPr>
        <p:spPr>
          <a:xfrm flipH="1" flipV="1">
            <a:off x="7101155" y="4951299"/>
            <a:ext cx="2573430" cy="4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9" name="Szövegdoboz 48">
            <a:extLst>
              <a:ext uri="{FF2B5EF4-FFF2-40B4-BE49-F238E27FC236}">
                <a16:creationId xmlns:a16="http://schemas.microsoft.com/office/drawing/2014/main" id="{7BCD1CEF-D9D0-ACD5-B56F-084F4EF809E3}"/>
              </a:ext>
            </a:extLst>
          </p:cNvPr>
          <p:cNvSpPr txBox="1"/>
          <p:nvPr/>
        </p:nvSpPr>
        <p:spPr>
          <a:xfrm>
            <a:off x="9684578" y="5231750"/>
            <a:ext cx="1349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rgbClr val="C00000"/>
                </a:solidFill>
              </a:rPr>
              <a:t>O</a:t>
            </a:r>
            <a:r>
              <a:rPr lang="hu-HU" sz="2000" b="1" baseline="30000" dirty="0">
                <a:solidFill>
                  <a:srgbClr val="C00000"/>
                </a:solidFill>
              </a:rPr>
              <a:t>4+</a:t>
            </a:r>
          </a:p>
        </p:txBody>
      </p:sp>
      <p:cxnSp>
        <p:nvCxnSpPr>
          <p:cNvPr id="50" name="Egyenes összekötő nyíllal 49">
            <a:extLst>
              <a:ext uri="{FF2B5EF4-FFF2-40B4-BE49-F238E27FC236}">
                <a16:creationId xmlns:a16="http://schemas.microsoft.com/office/drawing/2014/main" id="{660DD902-412C-391D-A7A2-D587FE703A4F}"/>
              </a:ext>
            </a:extLst>
          </p:cNvPr>
          <p:cNvCxnSpPr>
            <a:cxnSpLocks/>
          </p:cNvCxnSpPr>
          <p:nvPr/>
        </p:nvCxnSpPr>
        <p:spPr>
          <a:xfrm flipH="1" flipV="1">
            <a:off x="7101155" y="5302419"/>
            <a:ext cx="2573430" cy="1490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3" name="Szövegdoboz 52">
            <a:extLst>
              <a:ext uri="{FF2B5EF4-FFF2-40B4-BE49-F238E27FC236}">
                <a16:creationId xmlns:a16="http://schemas.microsoft.com/office/drawing/2014/main" id="{116469DA-8BE7-A08A-8FC7-30F5E12893E5}"/>
              </a:ext>
            </a:extLst>
          </p:cNvPr>
          <p:cNvSpPr txBox="1"/>
          <p:nvPr/>
        </p:nvSpPr>
        <p:spPr>
          <a:xfrm>
            <a:off x="5943760" y="6236680"/>
            <a:ext cx="1349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rgbClr val="C00000"/>
                </a:solidFill>
                <a:highlight>
                  <a:srgbClr val="C0C0C0"/>
                </a:highlight>
              </a:rPr>
              <a:t>O</a:t>
            </a:r>
            <a:r>
              <a:rPr lang="hu-HU" sz="2000" b="1" baseline="30000" dirty="0">
                <a:solidFill>
                  <a:srgbClr val="C00000"/>
                </a:solidFill>
                <a:highlight>
                  <a:srgbClr val="C0C0C0"/>
                </a:highlight>
              </a:rPr>
              <a:t>5+</a:t>
            </a:r>
          </a:p>
        </p:txBody>
      </p:sp>
      <p:cxnSp>
        <p:nvCxnSpPr>
          <p:cNvPr id="54" name="Egyenes összekötő nyíllal 53">
            <a:extLst>
              <a:ext uri="{FF2B5EF4-FFF2-40B4-BE49-F238E27FC236}">
                <a16:creationId xmlns:a16="http://schemas.microsoft.com/office/drawing/2014/main" id="{35BC5EF9-6603-B0AE-A674-E9F207A35231}"/>
              </a:ext>
            </a:extLst>
          </p:cNvPr>
          <p:cNvCxnSpPr>
            <a:cxnSpLocks/>
          </p:cNvCxnSpPr>
          <p:nvPr/>
        </p:nvCxnSpPr>
        <p:spPr>
          <a:xfrm flipV="1">
            <a:off x="6114860" y="4461054"/>
            <a:ext cx="110372" cy="16991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9" name="Szövegdoboz 58">
            <a:extLst>
              <a:ext uri="{FF2B5EF4-FFF2-40B4-BE49-F238E27FC236}">
                <a16:creationId xmlns:a16="http://schemas.microsoft.com/office/drawing/2014/main" id="{8B84C142-8D15-6216-9382-23625E48A5F3}"/>
              </a:ext>
            </a:extLst>
          </p:cNvPr>
          <p:cNvSpPr txBox="1"/>
          <p:nvPr/>
        </p:nvSpPr>
        <p:spPr>
          <a:xfrm>
            <a:off x="5478799" y="6139724"/>
            <a:ext cx="1349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rgbClr val="C00000"/>
                </a:solidFill>
                <a:highlight>
                  <a:srgbClr val="C0C0C0"/>
                </a:highlight>
              </a:rPr>
              <a:t>O</a:t>
            </a:r>
            <a:r>
              <a:rPr lang="hu-HU" sz="2000" b="1" baseline="30000" dirty="0">
                <a:solidFill>
                  <a:srgbClr val="C00000"/>
                </a:solidFill>
                <a:highlight>
                  <a:srgbClr val="C0C0C0"/>
                </a:highlight>
              </a:rPr>
              <a:t>6+</a:t>
            </a:r>
          </a:p>
        </p:txBody>
      </p:sp>
      <p:cxnSp>
        <p:nvCxnSpPr>
          <p:cNvPr id="60" name="Egyenes összekötő nyíllal 59">
            <a:extLst>
              <a:ext uri="{FF2B5EF4-FFF2-40B4-BE49-F238E27FC236}">
                <a16:creationId xmlns:a16="http://schemas.microsoft.com/office/drawing/2014/main" id="{EE85A309-59CF-5674-42CE-5F91911C295B}"/>
              </a:ext>
            </a:extLst>
          </p:cNvPr>
          <p:cNvCxnSpPr>
            <a:cxnSpLocks/>
          </p:cNvCxnSpPr>
          <p:nvPr/>
        </p:nvCxnSpPr>
        <p:spPr>
          <a:xfrm flipV="1">
            <a:off x="5775100" y="4559918"/>
            <a:ext cx="300303" cy="15087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3" name="Szövegdoboz 62">
            <a:extLst>
              <a:ext uri="{FF2B5EF4-FFF2-40B4-BE49-F238E27FC236}">
                <a16:creationId xmlns:a16="http://schemas.microsoft.com/office/drawing/2014/main" id="{C08D03B8-59D1-9C56-D039-93B25FF4A371}"/>
              </a:ext>
            </a:extLst>
          </p:cNvPr>
          <p:cNvSpPr txBox="1"/>
          <p:nvPr/>
        </p:nvSpPr>
        <p:spPr>
          <a:xfrm>
            <a:off x="2978978" y="5202951"/>
            <a:ext cx="1595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</a:rPr>
              <a:t>C</a:t>
            </a:r>
            <a:r>
              <a:rPr lang="hu-HU" b="1" baseline="30000" dirty="0">
                <a:solidFill>
                  <a:schemeClr val="bg1"/>
                </a:solidFill>
              </a:rPr>
              <a:t>6+ </a:t>
            </a:r>
            <a:r>
              <a:rPr lang="hu-HU" b="1" dirty="0">
                <a:solidFill>
                  <a:schemeClr val="bg1"/>
                </a:solidFill>
              </a:rPr>
              <a:t>: 490 </a:t>
            </a:r>
            <a:r>
              <a:rPr lang="hu-HU" b="1" dirty="0" smtClean="0">
                <a:solidFill>
                  <a:schemeClr val="bg1"/>
                </a:solidFill>
              </a:rPr>
              <a:t>eV</a:t>
            </a:r>
          </a:p>
          <a:p>
            <a:r>
              <a:rPr lang="hu-HU" b="1" dirty="0">
                <a:solidFill>
                  <a:schemeClr val="bg1"/>
                </a:solidFill>
              </a:rPr>
              <a:t>O</a:t>
            </a:r>
            <a:r>
              <a:rPr lang="hu-HU" b="1" baseline="30000" dirty="0">
                <a:solidFill>
                  <a:schemeClr val="bg1"/>
                </a:solidFill>
              </a:rPr>
              <a:t>7+ </a:t>
            </a:r>
            <a:r>
              <a:rPr lang="hu-HU" b="1" dirty="0">
                <a:solidFill>
                  <a:schemeClr val="bg1"/>
                </a:solidFill>
              </a:rPr>
              <a:t>: 740 </a:t>
            </a:r>
            <a:r>
              <a:rPr lang="hu-HU" b="1" dirty="0" smtClean="0">
                <a:solidFill>
                  <a:schemeClr val="bg1"/>
                </a:solidFill>
              </a:rPr>
              <a:t>eV</a:t>
            </a:r>
            <a:endParaRPr lang="hu-HU" b="1" baseline="30000" dirty="0">
              <a:solidFill>
                <a:schemeClr val="bg1"/>
              </a:solidFill>
            </a:endParaRPr>
          </a:p>
        </p:txBody>
      </p:sp>
      <p:sp>
        <p:nvSpPr>
          <p:cNvPr id="66" name="Szövegdoboz 65">
            <a:extLst>
              <a:ext uri="{FF2B5EF4-FFF2-40B4-BE49-F238E27FC236}">
                <a16:creationId xmlns:a16="http://schemas.microsoft.com/office/drawing/2014/main" id="{92EC1D42-7FE6-FB32-583E-104CCB78EEA2}"/>
              </a:ext>
            </a:extLst>
          </p:cNvPr>
          <p:cNvSpPr txBox="1"/>
          <p:nvPr/>
        </p:nvSpPr>
        <p:spPr>
          <a:xfrm>
            <a:off x="8890769" y="3292873"/>
            <a:ext cx="1349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</a:t>
            </a:r>
            <a:r>
              <a:rPr lang="hu-HU" sz="2000" b="1" baseline="30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1+</a:t>
            </a:r>
          </a:p>
        </p:txBody>
      </p:sp>
      <p:cxnSp>
        <p:nvCxnSpPr>
          <p:cNvPr id="67" name="Egyenes összekötő nyíllal 66">
            <a:extLst>
              <a:ext uri="{FF2B5EF4-FFF2-40B4-BE49-F238E27FC236}">
                <a16:creationId xmlns:a16="http://schemas.microsoft.com/office/drawing/2014/main" id="{9062AD0D-240D-D6C5-8050-40C53B219027}"/>
              </a:ext>
            </a:extLst>
          </p:cNvPr>
          <p:cNvCxnSpPr>
            <a:cxnSpLocks/>
          </p:cNvCxnSpPr>
          <p:nvPr/>
        </p:nvCxnSpPr>
        <p:spPr>
          <a:xfrm flipH="1">
            <a:off x="7682633" y="3656570"/>
            <a:ext cx="1303533" cy="8500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9" name="Szövegdoboz 68">
            <a:extLst>
              <a:ext uri="{FF2B5EF4-FFF2-40B4-BE49-F238E27FC236}">
                <a16:creationId xmlns:a16="http://schemas.microsoft.com/office/drawing/2014/main" id="{694A74D8-9A8F-4D25-24CF-9A5401DFFECC}"/>
              </a:ext>
            </a:extLst>
          </p:cNvPr>
          <p:cNvSpPr txBox="1"/>
          <p:nvPr/>
        </p:nvSpPr>
        <p:spPr>
          <a:xfrm>
            <a:off x="8471271" y="3293044"/>
            <a:ext cx="1349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</a:t>
            </a:r>
            <a:r>
              <a:rPr lang="hu-HU" sz="2000" b="1" baseline="30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2+</a:t>
            </a:r>
          </a:p>
        </p:txBody>
      </p:sp>
      <p:cxnSp>
        <p:nvCxnSpPr>
          <p:cNvPr id="70" name="Egyenes összekötő nyíllal 69">
            <a:extLst>
              <a:ext uri="{FF2B5EF4-FFF2-40B4-BE49-F238E27FC236}">
                <a16:creationId xmlns:a16="http://schemas.microsoft.com/office/drawing/2014/main" id="{D1C16AA1-4D1A-9764-DB9B-5AFBFD74AA08}"/>
              </a:ext>
            </a:extLst>
          </p:cNvPr>
          <p:cNvCxnSpPr>
            <a:cxnSpLocks/>
          </p:cNvCxnSpPr>
          <p:nvPr/>
        </p:nvCxnSpPr>
        <p:spPr>
          <a:xfrm flipH="1">
            <a:off x="7147114" y="3623491"/>
            <a:ext cx="1375525" cy="9080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5" name="Szövegdoboz 74">
            <a:extLst>
              <a:ext uri="{FF2B5EF4-FFF2-40B4-BE49-F238E27FC236}">
                <a16:creationId xmlns:a16="http://schemas.microsoft.com/office/drawing/2014/main" id="{BC2DCE15-B805-B5E6-B5CF-B4A144C9685C}"/>
              </a:ext>
            </a:extLst>
          </p:cNvPr>
          <p:cNvSpPr txBox="1"/>
          <p:nvPr/>
        </p:nvSpPr>
        <p:spPr>
          <a:xfrm>
            <a:off x="7095933" y="3301443"/>
            <a:ext cx="1349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</a:t>
            </a:r>
            <a:r>
              <a:rPr lang="hu-HU" sz="2000" b="1" baseline="30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3+</a:t>
            </a:r>
          </a:p>
        </p:txBody>
      </p:sp>
      <p:cxnSp>
        <p:nvCxnSpPr>
          <p:cNvPr id="76" name="Egyenes összekötő nyíllal 75">
            <a:extLst>
              <a:ext uri="{FF2B5EF4-FFF2-40B4-BE49-F238E27FC236}">
                <a16:creationId xmlns:a16="http://schemas.microsoft.com/office/drawing/2014/main" id="{2485BC65-B525-4586-C761-80806907EAAD}"/>
              </a:ext>
            </a:extLst>
          </p:cNvPr>
          <p:cNvCxnSpPr>
            <a:cxnSpLocks/>
          </p:cNvCxnSpPr>
          <p:nvPr/>
        </p:nvCxnSpPr>
        <p:spPr>
          <a:xfrm flipH="1">
            <a:off x="6748781" y="3586463"/>
            <a:ext cx="466861" cy="8726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8" name="Szövegdoboz 77">
            <a:extLst>
              <a:ext uri="{FF2B5EF4-FFF2-40B4-BE49-F238E27FC236}">
                <a16:creationId xmlns:a16="http://schemas.microsoft.com/office/drawing/2014/main" id="{C46A771E-AFCB-A61B-C725-D0B515DA4FE3}"/>
              </a:ext>
            </a:extLst>
          </p:cNvPr>
          <p:cNvSpPr txBox="1"/>
          <p:nvPr/>
        </p:nvSpPr>
        <p:spPr>
          <a:xfrm>
            <a:off x="6433524" y="3311858"/>
            <a:ext cx="1349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</a:t>
            </a:r>
            <a:r>
              <a:rPr lang="hu-HU" sz="2000" b="1" baseline="30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4+</a:t>
            </a:r>
          </a:p>
        </p:txBody>
      </p:sp>
      <p:cxnSp>
        <p:nvCxnSpPr>
          <p:cNvPr id="80" name="Egyenes összekötő nyíllal 79">
            <a:extLst>
              <a:ext uri="{FF2B5EF4-FFF2-40B4-BE49-F238E27FC236}">
                <a16:creationId xmlns:a16="http://schemas.microsoft.com/office/drawing/2014/main" id="{BF8DEC0F-24EA-1200-743C-262F78B646ED}"/>
              </a:ext>
            </a:extLst>
          </p:cNvPr>
          <p:cNvCxnSpPr>
            <a:cxnSpLocks/>
          </p:cNvCxnSpPr>
          <p:nvPr/>
        </p:nvCxnSpPr>
        <p:spPr>
          <a:xfrm flipH="1">
            <a:off x="6332098" y="3665860"/>
            <a:ext cx="252461" cy="7149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3" name="Szövegdoboz 82">
            <a:extLst>
              <a:ext uri="{FF2B5EF4-FFF2-40B4-BE49-F238E27FC236}">
                <a16:creationId xmlns:a16="http://schemas.microsoft.com/office/drawing/2014/main" id="{4D25AF75-6539-7DF4-01C4-FBDBF3E7E6B6}"/>
              </a:ext>
            </a:extLst>
          </p:cNvPr>
          <p:cNvSpPr txBox="1"/>
          <p:nvPr/>
        </p:nvSpPr>
        <p:spPr>
          <a:xfrm>
            <a:off x="5822725" y="3318215"/>
            <a:ext cx="1349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</a:t>
            </a:r>
            <a:r>
              <a:rPr lang="hu-HU" sz="2000" b="1" baseline="30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5+</a:t>
            </a:r>
          </a:p>
        </p:txBody>
      </p:sp>
      <p:cxnSp>
        <p:nvCxnSpPr>
          <p:cNvPr id="86" name="Egyenes összekötő nyíllal 85">
            <a:extLst>
              <a:ext uri="{FF2B5EF4-FFF2-40B4-BE49-F238E27FC236}">
                <a16:creationId xmlns:a16="http://schemas.microsoft.com/office/drawing/2014/main" id="{3E8FB0A6-CE4A-AED8-1F38-C932EACA9CFC}"/>
              </a:ext>
            </a:extLst>
          </p:cNvPr>
          <p:cNvCxnSpPr>
            <a:cxnSpLocks/>
          </p:cNvCxnSpPr>
          <p:nvPr/>
        </p:nvCxnSpPr>
        <p:spPr>
          <a:xfrm>
            <a:off x="6000166" y="3676872"/>
            <a:ext cx="80088" cy="8447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Egyenes összekötő nyíllal 13">
            <a:extLst>
              <a:ext uri="{FF2B5EF4-FFF2-40B4-BE49-F238E27FC236}">
                <a16:creationId xmlns:a16="http://schemas.microsoft.com/office/drawing/2014/main" id="{E203BDC6-B2D8-3F6B-B1DC-654FDDABF8F6}"/>
              </a:ext>
            </a:extLst>
          </p:cNvPr>
          <p:cNvCxnSpPr>
            <a:cxnSpLocks/>
          </p:cNvCxnSpPr>
          <p:nvPr/>
        </p:nvCxnSpPr>
        <p:spPr>
          <a:xfrm flipH="1">
            <a:off x="7598306" y="3388250"/>
            <a:ext cx="469712" cy="10017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6" name="Kép 55" descr="A képen szöveg, képernyőkép, diagram, Diagram látható&#10;&#10;Automatikusan generált leírás">
            <a:extLst>
              <a:ext uri="{FF2B5EF4-FFF2-40B4-BE49-F238E27FC236}">
                <a16:creationId xmlns:a16="http://schemas.microsoft.com/office/drawing/2014/main" id="{3F93D67D-6476-8D52-5751-631667A9CD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90" y="522816"/>
            <a:ext cx="4320000" cy="3240000"/>
          </a:xfrm>
          <a:prstGeom prst="rect">
            <a:avLst/>
          </a:prstGeom>
        </p:spPr>
      </p:pic>
      <p:cxnSp>
        <p:nvCxnSpPr>
          <p:cNvPr id="57" name="Egyenes összekötő 56">
            <a:extLst>
              <a:ext uri="{FF2B5EF4-FFF2-40B4-BE49-F238E27FC236}">
                <a16:creationId xmlns:a16="http://schemas.microsoft.com/office/drawing/2014/main" id="{3D23DCD7-CF31-1F06-2655-5C7C148B85D0}"/>
              </a:ext>
            </a:extLst>
          </p:cNvPr>
          <p:cNvCxnSpPr>
            <a:cxnSpLocks/>
          </p:cNvCxnSpPr>
          <p:nvPr/>
        </p:nvCxnSpPr>
        <p:spPr>
          <a:xfrm flipH="1">
            <a:off x="2461219" y="892712"/>
            <a:ext cx="29994" cy="257054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8" name="Szövegdoboz 57">
            <a:extLst>
              <a:ext uri="{FF2B5EF4-FFF2-40B4-BE49-F238E27FC236}">
                <a16:creationId xmlns:a16="http://schemas.microsoft.com/office/drawing/2014/main" id="{70D91F5D-C9F1-DC38-47B0-DA265AEC27F0}"/>
              </a:ext>
            </a:extLst>
          </p:cNvPr>
          <p:cNvSpPr txBox="1"/>
          <p:nvPr/>
        </p:nvSpPr>
        <p:spPr>
          <a:xfrm>
            <a:off x="2497406" y="1335705"/>
            <a:ext cx="2050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err="1">
                <a:solidFill>
                  <a:schemeClr val="accent5">
                    <a:lumMod val="75000"/>
                  </a:schemeClr>
                </a:solidFill>
              </a:rPr>
              <a:t>Cutoff</a:t>
            </a:r>
            <a:r>
              <a:rPr lang="hu-HU" sz="1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u-HU" sz="1600" dirty="0" err="1">
                <a:solidFill>
                  <a:schemeClr val="accent5">
                    <a:lumMod val="75000"/>
                  </a:schemeClr>
                </a:solidFill>
              </a:rPr>
              <a:t>energy</a:t>
            </a:r>
            <a:endParaRPr lang="hu-HU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1" name="Szövegdoboz 60">
            <a:extLst>
              <a:ext uri="{FF2B5EF4-FFF2-40B4-BE49-F238E27FC236}">
                <a16:creationId xmlns:a16="http://schemas.microsoft.com/office/drawing/2014/main" id="{73BDCC7E-0FD1-44FF-0B9C-14DCBD5B7FA6}"/>
              </a:ext>
            </a:extLst>
          </p:cNvPr>
          <p:cNvSpPr txBox="1"/>
          <p:nvPr/>
        </p:nvSpPr>
        <p:spPr>
          <a:xfrm>
            <a:off x="4479037" y="1401976"/>
            <a:ext cx="2592126" cy="641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Polymer</a:t>
            </a:r>
            <a:r>
              <a:rPr lang="hu-HU" dirty="0" smtClean="0"/>
              <a:t> film </a:t>
            </a:r>
            <a:r>
              <a:rPr lang="hu-HU" dirty="0" err="1"/>
              <a:t>with</a:t>
            </a:r>
            <a:r>
              <a:rPr lang="hu-HU" dirty="0"/>
              <a:t> </a:t>
            </a:r>
            <a:r>
              <a:rPr lang="hu-HU" dirty="0" err="1"/>
              <a:t>resonant</a:t>
            </a:r>
            <a:r>
              <a:rPr lang="hu-HU" dirty="0"/>
              <a:t> </a:t>
            </a:r>
            <a:r>
              <a:rPr lang="hu-HU" dirty="0" err="1"/>
              <a:t>gold</a:t>
            </a:r>
            <a:r>
              <a:rPr lang="hu-HU" dirty="0"/>
              <a:t> </a:t>
            </a:r>
            <a:r>
              <a:rPr lang="hu-HU" dirty="0" err="1"/>
              <a:t>nanorods</a:t>
            </a:r>
            <a:endParaRPr lang="hu-HU" dirty="0"/>
          </a:p>
        </p:txBody>
      </p:sp>
      <p:sp>
        <p:nvSpPr>
          <p:cNvPr id="32" name="Szövegdoboz 31"/>
          <p:cNvSpPr txBox="1"/>
          <p:nvPr/>
        </p:nvSpPr>
        <p:spPr>
          <a:xfrm>
            <a:off x="243976" y="155575"/>
            <a:ext cx="11819049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hu-HU"/>
            </a:defPPr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hu-HU" sz="2400" dirty="0" err="1"/>
              <a:t>Experiment</a:t>
            </a:r>
            <a:r>
              <a:rPr lang="hu-HU" sz="2400" dirty="0"/>
              <a:t> </a:t>
            </a:r>
            <a:r>
              <a:rPr lang="hu-HU" sz="2400" dirty="0" err="1"/>
              <a:t>at</a:t>
            </a:r>
            <a:r>
              <a:rPr lang="hu-HU" sz="2400" dirty="0"/>
              <a:t> ELI-ALPS </a:t>
            </a:r>
            <a:r>
              <a:rPr lang="hu-HU" sz="2400" dirty="0" err="1"/>
              <a:t>with</a:t>
            </a:r>
            <a:r>
              <a:rPr lang="hu-HU" sz="2400" dirty="0"/>
              <a:t> </a:t>
            </a:r>
            <a:r>
              <a:rPr lang="hu-HU" sz="2400" dirty="0" err="1"/>
              <a:t>the</a:t>
            </a:r>
            <a:r>
              <a:rPr lang="hu-HU" sz="2400" dirty="0"/>
              <a:t> </a:t>
            </a:r>
            <a:r>
              <a:rPr lang="hu-HU" sz="2400" dirty="0" err="1"/>
              <a:t>setup</a:t>
            </a:r>
            <a:r>
              <a:rPr lang="hu-HU" sz="2400" dirty="0"/>
              <a:t> of National </a:t>
            </a:r>
            <a:r>
              <a:rPr lang="hu-HU" sz="2400" dirty="0" err="1"/>
              <a:t>Laser-Initiated</a:t>
            </a:r>
            <a:r>
              <a:rPr lang="hu-HU" sz="2400" dirty="0"/>
              <a:t> </a:t>
            </a:r>
            <a:r>
              <a:rPr lang="hu-HU" sz="2400" dirty="0" err="1"/>
              <a:t>Transmutation</a:t>
            </a:r>
            <a:r>
              <a:rPr lang="hu-HU" sz="2400" dirty="0"/>
              <a:t> </a:t>
            </a:r>
            <a:r>
              <a:rPr lang="hu-HU" sz="2400" dirty="0" err="1"/>
              <a:t>Laboratory</a:t>
            </a:r>
            <a:endParaRPr lang="hu-HU" sz="2400" dirty="0"/>
          </a:p>
        </p:txBody>
      </p:sp>
      <p:pic>
        <p:nvPicPr>
          <p:cNvPr id="62" name="Kép 61" descr="A képen szöveg, diagram, Diagram, sor látható&#10;&#10;Automatikusan generált leírás">
            <a:extLst>
              <a:ext uri="{FF2B5EF4-FFF2-40B4-BE49-F238E27FC236}">
                <a16:creationId xmlns:a16="http://schemas.microsoft.com/office/drawing/2014/main" id="{3B3E90FA-BF96-ECB1-D39C-CAA7A5EDB5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8" r="7330"/>
          <a:stretch/>
        </p:blipFill>
        <p:spPr>
          <a:xfrm>
            <a:off x="8358966" y="903133"/>
            <a:ext cx="2991092" cy="2252202"/>
          </a:xfrm>
          <a:prstGeom prst="rect">
            <a:avLst/>
          </a:prstGeom>
        </p:spPr>
      </p:pic>
      <p:cxnSp>
        <p:nvCxnSpPr>
          <p:cNvPr id="28" name="Egyenes összekötő nyíllal 27"/>
          <p:cNvCxnSpPr/>
          <p:nvPr/>
        </p:nvCxnSpPr>
        <p:spPr>
          <a:xfrm flipV="1">
            <a:off x="8204953" y="2516229"/>
            <a:ext cx="753652" cy="5891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215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4208</TotalTime>
  <Words>843</Words>
  <Application>Microsoft Office PowerPoint</Application>
  <PresentationFormat>Szélesvásznú</PresentationFormat>
  <Paragraphs>164</Paragraphs>
  <Slides>13</Slides>
  <Notes>4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13</vt:i4>
      </vt:variant>
    </vt:vector>
  </HeadingPairs>
  <TitlesOfParts>
    <vt:vector size="26" baseType="lpstr">
      <vt:lpstr>AdvOT483a8203</vt:lpstr>
      <vt:lpstr>AdvP6EC0</vt:lpstr>
      <vt:lpstr>Aptos</vt:lpstr>
      <vt:lpstr>Arial</vt:lpstr>
      <vt:lpstr>Calibri</vt:lpstr>
      <vt:lpstr>Calibri Light</vt:lpstr>
      <vt:lpstr>Cambria Math</vt:lpstr>
      <vt:lpstr>Symbol</vt:lpstr>
      <vt:lpstr>Times New Roman</vt:lpstr>
      <vt:lpstr>Times-Roman</vt:lpstr>
      <vt:lpstr>ui-sans-serif</vt:lpstr>
      <vt:lpstr>Wingdings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Aladi Márk</dc:creator>
  <cp:lastModifiedBy>Aladi Márk</cp:lastModifiedBy>
  <cp:revision>197</cp:revision>
  <dcterms:created xsi:type="dcterms:W3CDTF">2024-06-05T15:35:24Z</dcterms:created>
  <dcterms:modified xsi:type="dcterms:W3CDTF">2024-06-11T21:48:48Z</dcterms:modified>
</cp:coreProperties>
</file>