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1"/>
  </p:notesMasterIdLst>
  <p:handoutMasterIdLst>
    <p:handoutMasterId r:id="rId42"/>
  </p:handoutMasterIdLst>
  <p:sldIdLst>
    <p:sldId id="706" r:id="rId3"/>
    <p:sldId id="707" r:id="rId4"/>
    <p:sldId id="708" r:id="rId5"/>
    <p:sldId id="709" r:id="rId6"/>
    <p:sldId id="648" r:id="rId7"/>
    <p:sldId id="720" r:id="rId8"/>
    <p:sldId id="446" r:id="rId9"/>
    <p:sldId id="712" r:id="rId10"/>
    <p:sldId id="713" r:id="rId11"/>
    <p:sldId id="714" r:id="rId12"/>
    <p:sldId id="715" r:id="rId13"/>
    <p:sldId id="595" r:id="rId14"/>
    <p:sldId id="710" r:id="rId15"/>
    <p:sldId id="721" r:id="rId16"/>
    <p:sldId id="589" r:id="rId17"/>
    <p:sldId id="590" r:id="rId18"/>
    <p:sldId id="548" r:id="rId19"/>
    <p:sldId id="486" r:id="rId20"/>
    <p:sldId id="564" r:id="rId21"/>
    <p:sldId id="582" r:id="rId22"/>
    <p:sldId id="722" r:id="rId23"/>
    <p:sldId id="566" r:id="rId24"/>
    <p:sldId id="567" r:id="rId25"/>
    <p:sldId id="568" r:id="rId26"/>
    <p:sldId id="577" r:id="rId27"/>
    <p:sldId id="569" r:id="rId28"/>
    <p:sldId id="494" r:id="rId29"/>
    <p:sldId id="561" r:id="rId30"/>
    <p:sldId id="578" r:id="rId31"/>
    <p:sldId id="570" r:id="rId32"/>
    <p:sldId id="551" r:id="rId33"/>
    <p:sldId id="571" r:id="rId34"/>
    <p:sldId id="579" r:id="rId35"/>
    <p:sldId id="550" r:id="rId36"/>
    <p:sldId id="574" r:id="rId37"/>
    <p:sldId id="581" r:id="rId38"/>
    <p:sldId id="497" r:id="rId39"/>
    <p:sldId id="719" r:id="rId40"/>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CC"/>
    <a:srgbClr val="003399"/>
    <a:srgbClr val="6600FF"/>
    <a:srgbClr val="FF00FF"/>
    <a:srgbClr val="CC6600"/>
    <a:srgbClr val="FF9933"/>
    <a:srgbClr val="FF9900"/>
    <a:srgbClr val="3333FF"/>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3" autoAdjust="0"/>
    <p:restoredTop sz="94660"/>
  </p:normalViewPr>
  <p:slideViewPr>
    <p:cSldViewPr>
      <p:cViewPr varScale="1">
        <p:scale>
          <a:sx n="104" d="100"/>
          <a:sy n="104" d="100"/>
        </p:scale>
        <p:origin x="1314" y="114"/>
      </p:cViewPr>
      <p:guideLst>
        <p:guide orient="horz" pos="2112"/>
        <p:guide pos="2880"/>
      </p:guideLst>
    </p:cSldViewPr>
  </p:slideViewPr>
  <p:notesTextViewPr>
    <p:cViewPr>
      <p:scale>
        <a:sx n="100" d="100"/>
        <a:sy n="100" d="100"/>
      </p:scale>
      <p:origin x="0" y="0"/>
    </p:cViewPr>
  </p:notesTextViewPr>
  <p:sorterViewPr>
    <p:cViewPr>
      <p:scale>
        <a:sx n="84" d="100"/>
        <a:sy n="84" d="100"/>
      </p:scale>
      <p:origin x="0" y="-1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48" tIns="46374" rIns="92748" bIns="46374" numCol="1" anchor="t" anchorCtr="0" compatLnSpc="1">
            <a:prstTxWarp prst="textNoShape">
              <a:avLst/>
            </a:prstTxWarp>
          </a:bodyPr>
          <a:lstStyle>
            <a:lvl1pPr>
              <a:defRPr sz="1200"/>
            </a:lvl1pPr>
          </a:lstStyle>
          <a:p>
            <a:pPr>
              <a:defRPr/>
            </a:pPr>
            <a:endParaRPr lang="de-DE" altLang="de-DE"/>
          </a:p>
        </p:txBody>
      </p:sp>
      <p:sp>
        <p:nvSpPr>
          <p:cNvPr id="206851" name="Rectangle 3"/>
          <p:cNvSpPr>
            <a:spLocks noGrp="1" noChangeArrowheads="1"/>
          </p:cNvSpPr>
          <p:nvPr>
            <p:ph type="dt" sz="quarter" idx="1"/>
          </p:nvPr>
        </p:nvSpPr>
        <p:spPr bwMode="auto">
          <a:xfrm>
            <a:off x="3851275"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48" tIns="46374" rIns="92748" bIns="46374" numCol="1" anchor="t" anchorCtr="0" compatLnSpc="1">
            <a:prstTxWarp prst="textNoShape">
              <a:avLst/>
            </a:prstTxWarp>
          </a:bodyPr>
          <a:lstStyle>
            <a:lvl1pPr algn="r">
              <a:defRPr sz="1200"/>
            </a:lvl1pPr>
          </a:lstStyle>
          <a:p>
            <a:pPr>
              <a:defRPr/>
            </a:pPr>
            <a:endParaRPr lang="de-DE" altLang="de-DE"/>
          </a:p>
        </p:txBody>
      </p:sp>
      <p:sp>
        <p:nvSpPr>
          <p:cNvPr id="206852" name="Rectangle 4"/>
          <p:cNvSpPr>
            <a:spLocks noGrp="1" noChangeArrowheads="1"/>
          </p:cNvSpPr>
          <p:nvPr>
            <p:ph type="ftr" sz="quarter" idx="2"/>
          </p:nvPr>
        </p:nvSpPr>
        <p:spPr bwMode="auto">
          <a:xfrm>
            <a:off x="0" y="9431338"/>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48" tIns="46374" rIns="92748" bIns="46374" numCol="1" anchor="b" anchorCtr="0" compatLnSpc="1">
            <a:prstTxWarp prst="textNoShape">
              <a:avLst/>
            </a:prstTxWarp>
          </a:bodyPr>
          <a:lstStyle>
            <a:lvl1pPr>
              <a:defRPr sz="1200"/>
            </a:lvl1pPr>
          </a:lstStyle>
          <a:p>
            <a:pPr>
              <a:defRPr/>
            </a:pPr>
            <a:endParaRPr lang="de-DE" altLang="de-DE"/>
          </a:p>
        </p:txBody>
      </p:sp>
      <p:sp>
        <p:nvSpPr>
          <p:cNvPr id="206853" name="Rectangle 5"/>
          <p:cNvSpPr>
            <a:spLocks noGrp="1" noChangeArrowheads="1"/>
          </p:cNvSpPr>
          <p:nvPr>
            <p:ph type="sldNum" sz="quarter" idx="3"/>
          </p:nvPr>
        </p:nvSpPr>
        <p:spPr bwMode="auto">
          <a:xfrm>
            <a:off x="3851275" y="9431338"/>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48" tIns="46374" rIns="92748" bIns="46374" numCol="1" anchor="b" anchorCtr="0" compatLnSpc="1">
            <a:prstTxWarp prst="textNoShape">
              <a:avLst/>
            </a:prstTxWarp>
          </a:bodyPr>
          <a:lstStyle>
            <a:lvl1pPr algn="r">
              <a:defRPr sz="1200"/>
            </a:lvl1pPr>
          </a:lstStyle>
          <a:p>
            <a:pPr>
              <a:defRPr/>
            </a:pPr>
            <a:fld id="{B4F3E52F-1009-402D-9EAD-19D23CC4259A}" type="slidenum">
              <a:rPr lang="de-DE" altLang="de-DE"/>
              <a:pPr>
                <a:defRPr/>
              </a:pPr>
              <a:t>‹#›</a:t>
            </a:fld>
            <a:endParaRPr lang="de-DE" altLang="de-DE"/>
          </a:p>
        </p:txBody>
      </p:sp>
    </p:spTree>
    <p:extLst>
      <p:ext uri="{BB962C8B-B14F-4D97-AF65-F5344CB8AC3E}">
        <p14:creationId xmlns:p14="http://schemas.microsoft.com/office/powerpoint/2010/main" val="571392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B50A9DF5-AB68-4ED8-BE66-73AFD7067C8D}" type="datetimeFigureOut">
              <a:rPr lang="de-DE" smtClean="0"/>
              <a:t>06.06.2024</a:t>
            </a:fld>
            <a:endParaRPr lang="de-DE"/>
          </a:p>
        </p:txBody>
      </p:sp>
      <p:sp>
        <p:nvSpPr>
          <p:cNvPr id="4" name="Folienbildplatzhalt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A1BA1AA8-3D71-4FFE-8B3B-573E9E279DC6}" type="slidenum">
              <a:rPr lang="de-DE" smtClean="0"/>
              <a:t>‹#›</a:t>
            </a:fld>
            <a:endParaRPr lang="de-DE"/>
          </a:p>
        </p:txBody>
      </p:sp>
    </p:spTree>
    <p:extLst>
      <p:ext uri="{BB962C8B-B14F-4D97-AF65-F5344CB8AC3E}">
        <p14:creationId xmlns:p14="http://schemas.microsoft.com/office/powerpoint/2010/main" val="3241218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5AB2FFA6-582F-4EE5-A483-6004F8DD79C3}" type="slidenum">
              <a:rPr lang="en-US" altLang="de-DE"/>
              <a:pPr>
                <a:defRPr/>
              </a:pPr>
              <a:t>‹#›</a:t>
            </a:fld>
            <a:endParaRPr lang="en-US" altLang="de-DE"/>
          </a:p>
        </p:txBody>
      </p:sp>
    </p:spTree>
    <p:extLst>
      <p:ext uri="{BB962C8B-B14F-4D97-AF65-F5344CB8AC3E}">
        <p14:creationId xmlns:p14="http://schemas.microsoft.com/office/powerpoint/2010/main" val="109555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659C15E6-AB4D-453D-BADD-F4BAF9067438}" type="slidenum">
              <a:rPr lang="en-US" altLang="de-DE"/>
              <a:pPr>
                <a:defRPr/>
              </a:pPr>
              <a:t>‹#›</a:t>
            </a:fld>
            <a:endParaRPr lang="en-US" altLang="de-DE"/>
          </a:p>
        </p:txBody>
      </p:sp>
    </p:spTree>
    <p:extLst>
      <p:ext uri="{BB962C8B-B14F-4D97-AF65-F5344CB8AC3E}">
        <p14:creationId xmlns:p14="http://schemas.microsoft.com/office/powerpoint/2010/main" val="255127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3D85367D-5718-4569-9A2D-842CA8F4AD0C}" type="slidenum">
              <a:rPr lang="en-US" altLang="de-DE"/>
              <a:pPr>
                <a:defRPr/>
              </a:pPr>
              <a:t>‹#›</a:t>
            </a:fld>
            <a:endParaRPr lang="en-US" altLang="de-DE"/>
          </a:p>
        </p:txBody>
      </p:sp>
    </p:spTree>
    <p:extLst>
      <p:ext uri="{BB962C8B-B14F-4D97-AF65-F5344CB8AC3E}">
        <p14:creationId xmlns:p14="http://schemas.microsoft.com/office/powerpoint/2010/main" val="3961914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5" name="Rectangle 6"/>
          <p:cNvSpPr>
            <a:spLocks noGrp="1" noChangeArrowheads="1"/>
          </p:cNvSpPr>
          <p:nvPr>
            <p:ph type="sldNum" sz="quarter" idx="12"/>
          </p:nvPr>
        </p:nvSpPr>
        <p:spPr>
          <a:ln/>
        </p:spPr>
        <p:txBody>
          <a:bodyPr/>
          <a:lstStyle>
            <a:lvl1pPr>
              <a:defRPr/>
            </a:lvl1pPr>
          </a:lstStyle>
          <a:p>
            <a:pPr>
              <a:defRPr/>
            </a:pPr>
            <a:fld id="{E130D684-B400-41A3-A49E-244884CD1D0A}" type="slidenum">
              <a:rPr lang="en-US" altLang="de-DE"/>
              <a:pPr>
                <a:defRPr/>
              </a:pPr>
              <a:t>‹#›</a:t>
            </a:fld>
            <a:endParaRPr lang="en-US" altLang="de-DE"/>
          </a:p>
        </p:txBody>
      </p:sp>
    </p:spTree>
    <p:extLst>
      <p:ext uri="{BB962C8B-B14F-4D97-AF65-F5344CB8AC3E}">
        <p14:creationId xmlns:p14="http://schemas.microsoft.com/office/powerpoint/2010/main" val="2221939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8200" y="3938588"/>
            <a:ext cx="4038600" cy="21875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8" name="Rectangle 6"/>
          <p:cNvSpPr>
            <a:spLocks noGrp="1" noChangeArrowheads="1"/>
          </p:cNvSpPr>
          <p:nvPr>
            <p:ph type="sldNum" sz="quarter" idx="12"/>
          </p:nvPr>
        </p:nvSpPr>
        <p:spPr>
          <a:ln/>
        </p:spPr>
        <p:txBody>
          <a:bodyPr/>
          <a:lstStyle>
            <a:lvl1pPr>
              <a:defRPr/>
            </a:lvl1pPr>
          </a:lstStyle>
          <a:p>
            <a:pPr>
              <a:defRPr/>
            </a:pPr>
            <a:fld id="{1AC2FE7B-24AE-4DA4-9816-52234D8210CA}" type="slidenum">
              <a:rPr lang="en-US" altLang="de-DE"/>
              <a:pPr>
                <a:defRPr/>
              </a:pPr>
              <a:t>‹#›</a:t>
            </a:fld>
            <a:endParaRPr lang="en-US" altLang="de-DE"/>
          </a:p>
        </p:txBody>
      </p:sp>
    </p:spTree>
    <p:extLst>
      <p:ext uri="{BB962C8B-B14F-4D97-AF65-F5344CB8AC3E}">
        <p14:creationId xmlns:p14="http://schemas.microsoft.com/office/powerpoint/2010/main" val="910907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4AEDDB9-132F-4F0F-A0E9-3B0039DF9F77}" type="datetimeFigureOut">
              <a:rPr lang="de-DE" smtClean="0"/>
              <a:t>06.06.2024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121060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4AEDDB9-132F-4F0F-A0E9-3B0039DF9F77}" type="datetimeFigureOut">
              <a:rPr lang="de-DE" smtClean="0"/>
              <a:t>06.06.2024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1803851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4AEDDB9-132F-4F0F-A0E9-3B0039DF9F77}" type="datetimeFigureOut">
              <a:rPr lang="de-DE" smtClean="0"/>
              <a:t>06.06.2024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2910349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4AEDDB9-132F-4F0F-A0E9-3B0039DF9F77}" type="datetimeFigureOut">
              <a:rPr lang="de-DE" smtClean="0"/>
              <a:t>06.06.2024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4204711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4AEDDB9-132F-4F0F-A0E9-3B0039DF9F77}" type="datetimeFigureOut">
              <a:rPr lang="de-DE" smtClean="0"/>
              <a:t>06.06.2024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322596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4AEDDB9-132F-4F0F-A0E9-3B0039DF9F77}" type="datetimeFigureOut">
              <a:rPr lang="de-DE" smtClean="0"/>
              <a:t>06.06.2024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2745348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3895BC85-A976-47E5-B373-ACBEEFEB486C}" type="slidenum">
              <a:rPr lang="en-US" altLang="de-DE"/>
              <a:pPr>
                <a:defRPr/>
              </a:pPr>
              <a:t>‹#›</a:t>
            </a:fld>
            <a:endParaRPr lang="en-US" altLang="de-DE"/>
          </a:p>
        </p:txBody>
      </p:sp>
    </p:spTree>
    <p:extLst>
      <p:ext uri="{BB962C8B-B14F-4D97-AF65-F5344CB8AC3E}">
        <p14:creationId xmlns:p14="http://schemas.microsoft.com/office/powerpoint/2010/main" val="3081618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4AEDDB9-132F-4F0F-A0E9-3B0039DF9F77}" type="datetimeFigureOut">
              <a:rPr lang="de-DE" smtClean="0"/>
              <a:t>06.06.2024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2680078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74AEDDB9-132F-4F0F-A0E9-3B0039DF9F77}" type="datetimeFigureOut">
              <a:rPr lang="de-DE" smtClean="0"/>
              <a:t>06.06.2024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3280434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74AEDDB9-132F-4F0F-A0E9-3B0039DF9F77}" type="datetimeFigureOut">
              <a:rPr lang="de-DE" smtClean="0"/>
              <a:t>06.06.2024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2797954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4AEDDB9-132F-4F0F-A0E9-3B0039DF9F77}" type="datetimeFigureOut">
              <a:rPr lang="de-DE" smtClean="0"/>
              <a:t>06.06.2024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1799586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4AEDDB9-132F-4F0F-A0E9-3B0039DF9F77}" type="datetimeFigureOut">
              <a:rPr lang="de-DE" smtClean="0"/>
              <a:t>06.06.2024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2D57795-CF9C-427E-A620-D549BA356DAE}" type="slidenum">
              <a:rPr lang="de-DE" smtClean="0"/>
              <a:t>‹#›</a:t>
            </a:fld>
            <a:endParaRPr lang="de-DE"/>
          </a:p>
        </p:txBody>
      </p:sp>
    </p:spTree>
    <p:extLst>
      <p:ext uri="{BB962C8B-B14F-4D97-AF65-F5344CB8AC3E}">
        <p14:creationId xmlns:p14="http://schemas.microsoft.com/office/powerpoint/2010/main" val="1137835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5" name="Rectangle 6"/>
          <p:cNvSpPr>
            <a:spLocks noGrp="1" noChangeArrowheads="1"/>
          </p:cNvSpPr>
          <p:nvPr>
            <p:ph type="sldNum" sz="quarter" idx="12"/>
          </p:nvPr>
        </p:nvSpPr>
        <p:spPr>
          <a:ln/>
        </p:spPr>
        <p:txBody>
          <a:bodyPr/>
          <a:lstStyle>
            <a:lvl1pPr>
              <a:defRPr/>
            </a:lvl1pPr>
          </a:lstStyle>
          <a:p>
            <a:pPr>
              <a:defRPr/>
            </a:pPr>
            <a:fld id="{4E2C1B90-6D60-4542-A777-0C65243CFFE0}" type="slidenum">
              <a:rPr lang="en-US" altLang="de-DE"/>
              <a:pPr>
                <a:defRPr/>
              </a:pPr>
              <a:t>‹#›</a:t>
            </a:fld>
            <a:endParaRPr lang="en-US" altLang="de-DE"/>
          </a:p>
        </p:txBody>
      </p:sp>
    </p:spTree>
    <p:extLst>
      <p:ext uri="{BB962C8B-B14F-4D97-AF65-F5344CB8AC3E}">
        <p14:creationId xmlns:p14="http://schemas.microsoft.com/office/powerpoint/2010/main" val="3272033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quarter" idx="1"/>
          </p:nvPr>
        </p:nvSpPr>
        <p:spPr>
          <a:xfrm>
            <a:off x="457200" y="1600200"/>
            <a:ext cx="4038600" cy="21859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57200" y="3938588"/>
            <a:ext cx="4038600" cy="21875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8200" y="3938588"/>
            <a:ext cx="4038600" cy="21875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9" name="Rectangle 6"/>
          <p:cNvSpPr>
            <a:spLocks noGrp="1" noChangeArrowheads="1"/>
          </p:cNvSpPr>
          <p:nvPr>
            <p:ph type="sldNum" sz="quarter" idx="12"/>
          </p:nvPr>
        </p:nvSpPr>
        <p:spPr>
          <a:ln/>
        </p:spPr>
        <p:txBody>
          <a:bodyPr/>
          <a:lstStyle>
            <a:lvl1pPr>
              <a:defRPr/>
            </a:lvl1pPr>
          </a:lstStyle>
          <a:p>
            <a:pPr>
              <a:defRPr/>
            </a:pPr>
            <a:fld id="{133924ED-177C-4B04-B89C-4C2D14741B16}" type="slidenum">
              <a:rPr lang="en-US" altLang="de-DE"/>
              <a:pPr>
                <a:defRPr/>
              </a:pPr>
              <a:t>‹#›</a:t>
            </a:fld>
            <a:endParaRPr lang="en-US" altLang="de-DE"/>
          </a:p>
        </p:txBody>
      </p:sp>
    </p:spTree>
    <p:extLst>
      <p:ext uri="{BB962C8B-B14F-4D97-AF65-F5344CB8AC3E}">
        <p14:creationId xmlns:p14="http://schemas.microsoft.com/office/powerpoint/2010/main" val="4164518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8200" y="3938588"/>
            <a:ext cx="4038600" cy="21875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8" name="Rectangle 6"/>
          <p:cNvSpPr>
            <a:spLocks noGrp="1" noChangeArrowheads="1"/>
          </p:cNvSpPr>
          <p:nvPr>
            <p:ph type="sldNum" sz="quarter" idx="12"/>
          </p:nvPr>
        </p:nvSpPr>
        <p:spPr>
          <a:ln/>
        </p:spPr>
        <p:txBody>
          <a:bodyPr/>
          <a:lstStyle>
            <a:lvl1pPr>
              <a:defRPr/>
            </a:lvl1pPr>
          </a:lstStyle>
          <a:p>
            <a:pPr>
              <a:defRPr/>
            </a:pPr>
            <a:fld id="{F82B0F25-65B3-4A74-9F64-7FD5A43FBE8F}" type="slidenum">
              <a:rPr lang="en-US" altLang="de-DE"/>
              <a:pPr>
                <a:defRPr/>
              </a:pPr>
              <a:t>‹#›</a:t>
            </a:fld>
            <a:endParaRPr lang="en-US" altLang="de-DE"/>
          </a:p>
        </p:txBody>
      </p:sp>
    </p:spTree>
    <p:extLst>
      <p:ext uri="{BB962C8B-B14F-4D97-AF65-F5344CB8AC3E}">
        <p14:creationId xmlns:p14="http://schemas.microsoft.com/office/powerpoint/2010/main" val="845251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F99460E9-2FAA-4A1B-8D4C-50BE2A1F9B58}" type="slidenum">
              <a:rPr lang="en-US" altLang="de-DE"/>
              <a:pPr>
                <a:defRPr/>
              </a:pPr>
              <a:t>‹#›</a:t>
            </a:fld>
            <a:endParaRPr lang="en-US" altLang="de-DE"/>
          </a:p>
        </p:txBody>
      </p:sp>
    </p:spTree>
    <p:extLst>
      <p:ext uri="{BB962C8B-B14F-4D97-AF65-F5344CB8AC3E}">
        <p14:creationId xmlns:p14="http://schemas.microsoft.com/office/powerpoint/2010/main" val="122823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13834D13-2AB8-4227-A9B6-0449B1D2D678}" type="slidenum">
              <a:rPr lang="en-US" altLang="de-DE"/>
              <a:pPr>
                <a:defRPr/>
              </a:pPr>
              <a:t>‹#›</a:t>
            </a:fld>
            <a:endParaRPr lang="en-US" altLang="de-DE"/>
          </a:p>
        </p:txBody>
      </p:sp>
    </p:spTree>
    <p:extLst>
      <p:ext uri="{BB962C8B-B14F-4D97-AF65-F5344CB8AC3E}">
        <p14:creationId xmlns:p14="http://schemas.microsoft.com/office/powerpoint/2010/main" val="275711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3EA53158-9B11-4B90-9ADF-2FFD6997D126}" type="slidenum">
              <a:rPr lang="en-US" altLang="de-DE"/>
              <a:pPr>
                <a:defRPr/>
              </a:pPr>
              <a:t>‹#›</a:t>
            </a:fld>
            <a:endParaRPr lang="en-US" altLang="de-DE"/>
          </a:p>
        </p:txBody>
      </p:sp>
    </p:spTree>
    <p:extLst>
      <p:ext uri="{BB962C8B-B14F-4D97-AF65-F5344CB8AC3E}">
        <p14:creationId xmlns:p14="http://schemas.microsoft.com/office/powerpoint/2010/main" val="145553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9" name="Rectangle 6"/>
          <p:cNvSpPr>
            <a:spLocks noGrp="1" noChangeArrowheads="1"/>
          </p:cNvSpPr>
          <p:nvPr>
            <p:ph type="sldNum" sz="quarter" idx="12"/>
          </p:nvPr>
        </p:nvSpPr>
        <p:spPr>
          <a:ln/>
        </p:spPr>
        <p:txBody>
          <a:bodyPr/>
          <a:lstStyle>
            <a:lvl1pPr>
              <a:defRPr/>
            </a:lvl1pPr>
          </a:lstStyle>
          <a:p>
            <a:pPr>
              <a:defRPr/>
            </a:pPr>
            <a:fld id="{B9B1D656-DBFA-45E3-B175-58E58978F25F}" type="slidenum">
              <a:rPr lang="en-US" altLang="de-DE"/>
              <a:pPr>
                <a:defRPr/>
              </a:pPr>
              <a:t>‹#›</a:t>
            </a:fld>
            <a:endParaRPr lang="en-US" altLang="de-DE"/>
          </a:p>
        </p:txBody>
      </p:sp>
    </p:spTree>
    <p:extLst>
      <p:ext uri="{BB962C8B-B14F-4D97-AF65-F5344CB8AC3E}">
        <p14:creationId xmlns:p14="http://schemas.microsoft.com/office/powerpoint/2010/main" val="147492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5" name="Rectangle 6"/>
          <p:cNvSpPr>
            <a:spLocks noGrp="1" noChangeArrowheads="1"/>
          </p:cNvSpPr>
          <p:nvPr>
            <p:ph type="sldNum" sz="quarter" idx="12"/>
          </p:nvPr>
        </p:nvSpPr>
        <p:spPr>
          <a:ln/>
        </p:spPr>
        <p:txBody>
          <a:bodyPr/>
          <a:lstStyle>
            <a:lvl1pPr>
              <a:defRPr/>
            </a:lvl1pPr>
          </a:lstStyle>
          <a:p>
            <a:pPr>
              <a:defRPr/>
            </a:pPr>
            <a:fld id="{8A3A7483-EFF0-4A37-AB9C-F0246F0F1A44}" type="slidenum">
              <a:rPr lang="en-US" altLang="de-DE"/>
              <a:pPr>
                <a:defRPr/>
              </a:pPr>
              <a:t>‹#›</a:t>
            </a:fld>
            <a:endParaRPr lang="en-US" altLang="de-DE"/>
          </a:p>
        </p:txBody>
      </p:sp>
    </p:spTree>
    <p:extLst>
      <p:ext uri="{BB962C8B-B14F-4D97-AF65-F5344CB8AC3E}">
        <p14:creationId xmlns:p14="http://schemas.microsoft.com/office/powerpoint/2010/main" val="371665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4" name="Rectangle 6"/>
          <p:cNvSpPr>
            <a:spLocks noGrp="1" noChangeArrowheads="1"/>
          </p:cNvSpPr>
          <p:nvPr>
            <p:ph type="sldNum" sz="quarter" idx="12"/>
          </p:nvPr>
        </p:nvSpPr>
        <p:spPr>
          <a:ln/>
        </p:spPr>
        <p:txBody>
          <a:bodyPr/>
          <a:lstStyle>
            <a:lvl1pPr>
              <a:defRPr/>
            </a:lvl1pPr>
          </a:lstStyle>
          <a:p>
            <a:pPr>
              <a:defRPr/>
            </a:pPr>
            <a:fld id="{6413303D-4350-4BFE-B068-A5DB84949540}" type="slidenum">
              <a:rPr lang="en-US" altLang="de-DE"/>
              <a:pPr>
                <a:defRPr/>
              </a:pPr>
              <a:t>‹#›</a:t>
            </a:fld>
            <a:endParaRPr lang="en-US" altLang="de-DE"/>
          </a:p>
        </p:txBody>
      </p:sp>
    </p:spTree>
    <p:extLst>
      <p:ext uri="{BB962C8B-B14F-4D97-AF65-F5344CB8AC3E}">
        <p14:creationId xmlns:p14="http://schemas.microsoft.com/office/powerpoint/2010/main" val="102953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A248B018-8672-4C45-BCCD-69CC69BE9D05}" type="slidenum">
              <a:rPr lang="en-US" altLang="de-DE"/>
              <a:pPr>
                <a:defRPr/>
              </a:pPr>
              <a:t>‹#›</a:t>
            </a:fld>
            <a:endParaRPr lang="en-US" altLang="de-DE"/>
          </a:p>
        </p:txBody>
      </p:sp>
    </p:spTree>
    <p:extLst>
      <p:ext uri="{BB962C8B-B14F-4D97-AF65-F5344CB8AC3E}">
        <p14:creationId xmlns:p14="http://schemas.microsoft.com/office/powerpoint/2010/main" val="373057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398EDA51-879C-47FF-9EBC-0F88D115292A}" type="slidenum">
              <a:rPr lang="en-US" altLang="de-DE"/>
              <a:pPr>
                <a:defRPr/>
              </a:pPr>
              <a:t>‹#›</a:t>
            </a:fld>
            <a:endParaRPr lang="en-US" altLang="de-DE"/>
          </a:p>
        </p:txBody>
      </p:sp>
    </p:spTree>
    <p:extLst>
      <p:ext uri="{BB962C8B-B14F-4D97-AF65-F5344CB8AC3E}">
        <p14:creationId xmlns:p14="http://schemas.microsoft.com/office/powerpoint/2010/main" val="60786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A9DE793-9136-4DE9-92BE-1B56EDE940F8}" type="slidenum">
              <a:rPr lang="en-US" altLang="de-DE"/>
              <a:pPr>
                <a:defRPr/>
              </a:pPr>
              <a:t>‹#›</a:t>
            </a:fld>
            <a:endParaRPr lang="en-US"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EDDB9-132F-4F0F-A0E9-3B0039DF9F77}" type="datetimeFigureOut">
              <a:rPr lang="de-DE" smtClean="0"/>
              <a:t>06.06.2024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57795-CF9C-427E-A620-D549BA356DAE}" type="slidenum">
              <a:rPr lang="de-DE" smtClean="0"/>
              <a:t>‹#›</a:t>
            </a:fld>
            <a:endParaRPr lang="de-DE"/>
          </a:p>
        </p:txBody>
      </p:sp>
    </p:spTree>
    <p:extLst>
      <p:ext uri="{BB962C8B-B14F-4D97-AF65-F5344CB8AC3E}">
        <p14:creationId xmlns:p14="http://schemas.microsoft.com/office/powerpoint/2010/main" val="29745500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0.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B86FD2-8B83-4CE0-9D1D-34E73594E03B}"/>
              </a:ext>
            </a:extLst>
          </p:cNvPr>
          <p:cNvSpPr/>
          <p:nvPr/>
        </p:nvSpPr>
        <p:spPr>
          <a:xfrm>
            <a:off x="838200" y="3733800"/>
            <a:ext cx="7848600" cy="2954655"/>
          </a:xfrm>
          <a:prstGeom prst="rect">
            <a:avLst/>
          </a:prstGeom>
        </p:spPr>
        <p:txBody>
          <a:bodyPr wrap="square">
            <a:spAutoFit/>
          </a:bodyPr>
          <a:lstStyle/>
          <a:p>
            <a:r>
              <a:rPr lang="en-AU" sz="2400" dirty="0"/>
              <a:t>‘Time is a strange thing. When we live from day to day, time means nothing. But then, suddenly, all we feel is time: It's around us, it's inside us. Time shows in our faces, it shows in the mirror, and it throbs in my temples. And between you and me time flows again, soundlessly, like an hourglass.’</a:t>
            </a:r>
          </a:p>
          <a:p>
            <a:endParaRPr lang="de-DE" sz="2400" dirty="0"/>
          </a:p>
          <a:p>
            <a:r>
              <a:rPr lang="de-DE" dirty="0"/>
              <a:t>Hugo von Hofmannsthal, Der Rosenkavalier</a:t>
            </a:r>
            <a:r>
              <a:rPr lang="de-DE" b="1" dirty="0"/>
              <a:t> </a:t>
            </a:r>
            <a:r>
              <a:rPr lang="de-DE" dirty="0"/>
              <a:t>(1911) </a:t>
            </a:r>
          </a:p>
        </p:txBody>
      </p:sp>
      <p:pic>
        <p:nvPicPr>
          <p:cNvPr id="4" name="Picture 3">
            <a:extLst>
              <a:ext uri="{FF2B5EF4-FFF2-40B4-BE49-F238E27FC236}">
                <a16:creationId xmlns:a16="http://schemas.microsoft.com/office/drawing/2014/main" id="{36AD4E87-1F2F-4505-9720-EB96A1E191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81000"/>
            <a:ext cx="2770288" cy="3124201"/>
          </a:xfrm>
          <a:prstGeom prst="rect">
            <a:avLst/>
          </a:prstGeom>
        </p:spPr>
      </p:pic>
    </p:spTree>
    <p:extLst>
      <p:ext uri="{BB962C8B-B14F-4D97-AF65-F5344CB8AC3E}">
        <p14:creationId xmlns:p14="http://schemas.microsoft.com/office/powerpoint/2010/main" val="17409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5">
            <a:extLst>
              <a:ext uri="{FF2B5EF4-FFF2-40B4-BE49-F238E27FC236}">
                <a16:creationId xmlns:a16="http://schemas.microsoft.com/office/drawing/2014/main" id="{B1968DDA-A4A1-42EA-8613-CC2451264443}"/>
              </a:ext>
            </a:extLst>
          </p:cNvPr>
          <p:cNvSpPr>
            <a:spLocks noChangeShapeType="1"/>
          </p:cNvSpPr>
          <p:nvPr/>
        </p:nvSpPr>
        <p:spPr bwMode="auto">
          <a:xfrm>
            <a:off x="419100" y="7620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 name="Textfeld 3">
            <a:extLst>
              <a:ext uri="{FF2B5EF4-FFF2-40B4-BE49-F238E27FC236}">
                <a16:creationId xmlns:a16="http://schemas.microsoft.com/office/drawing/2014/main" id="{9DD8862A-55D4-469E-B8F5-AD342B3588C9}"/>
              </a:ext>
            </a:extLst>
          </p:cNvPr>
          <p:cNvSpPr txBox="1"/>
          <p:nvPr/>
        </p:nvSpPr>
        <p:spPr>
          <a:xfrm>
            <a:off x="3124200" y="228662"/>
            <a:ext cx="3048000" cy="461645"/>
          </a:xfrm>
          <a:prstGeom prst="rect">
            <a:avLst/>
          </a:prstGeom>
          <a:noFill/>
        </p:spPr>
        <p:txBody>
          <a:bodyPr wrap="square" rtlCol="0">
            <a:spAutoFit/>
          </a:bodyPr>
          <a:lstStyle/>
          <a:p>
            <a:r>
              <a:rPr lang="de-DE" sz="2400" b="1" dirty="0" err="1">
                <a:solidFill>
                  <a:srgbClr val="0000CC"/>
                </a:solidFill>
              </a:rPr>
              <a:t>Electrodynamics</a:t>
            </a:r>
            <a:endParaRPr lang="de-DE" sz="2400" b="1" dirty="0">
              <a:solidFill>
                <a:srgbClr val="0000CC"/>
              </a:solidFill>
            </a:endParaRPr>
          </a:p>
        </p:txBody>
      </p:sp>
      <p:pic>
        <p:nvPicPr>
          <p:cNvPr id="5" name="Grafik 4">
            <a:extLst>
              <a:ext uri="{FF2B5EF4-FFF2-40B4-BE49-F238E27FC236}">
                <a16:creationId xmlns:a16="http://schemas.microsoft.com/office/drawing/2014/main" id="{B6706B4A-729E-4E6D-BAFC-CE8B8E761D0B}"/>
              </a:ext>
            </a:extLst>
          </p:cNvPr>
          <p:cNvPicPr>
            <a:picLocks noChangeAspect="1"/>
          </p:cNvPicPr>
          <p:nvPr/>
        </p:nvPicPr>
        <p:blipFill>
          <a:blip r:embed="rId2"/>
          <a:stretch>
            <a:fillRect/>
          </a:stretch>
        </p:blipFill>
        <p:spPr>
          <a:xfrm>
            <a:off x="2438400" y="2362200"/>
            <a:ext cx="4267200" cy="1746885"/>
          </a:xfrm>
          <a:prstGeom prst="rect">
            <a:avLst/>
          </a:prstGeom>
        </p:spPr>
      </p:pic>
    </p:spTree>
    <p:extLst>
      <p:ext uri="{BB962C8B-B14F-4D97-AF65-F5344CB8AC3E}">
        <p14:creationId xmlns:p14="http://schemas.microsoft.com/office/powerpoint/2010/main" val="988631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5">
            <a:extLst>
              <a:ext uri="{FF2B5EF4-FFF2-40B4-BE49-F238E27FC236}">
                <a16:creationId xmlns:a16="http://schemas.microsoft.com/office/drawing/2014/main" id="{09ED2745-FEB6-4E3E-8F76-023939EB255D}"/>
              </a:ext>
            </a:extLst>
          </p:cNvPr>
          <p:cNvSpPr>
            <a:spLocks noChangeShapeType="1"/>
          </p:cNvSpPr>
          <p:nvPr/>
        </p:nvSpPr>
        <p:spPr bwMode="auto">
          <a:xfrm>
            <a:off x="419100" y="766467"/>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 name="Textfeld 3">
            <a:extLst>
              <a:ext uri="{FF2B5EF4-FFF2-40B4-BE49-F238E27FC236}">
                <a16:creationId xmlns:a16="http://schemas.microsoft.com/office/drawing/2014/main" id="{9181A856-D7AB-43B2-8B47-D0C0052B2441}"/>
              </a:ext>
            </a:extLst>
          </p:cNvPr>
          <p:cNvSpPr txBox="1"/>
          <p:nvPr/>
        </p:nvSpPr>
        <p:spPr>
          <a:xfrm>
            <a:off x="1104900" y="304802"/>
            <a:ext cx="7048500" cy="461665"/>
          </a:xfrm>
          <a:prstGeom prst="rect">
            <a:avLst/>
          </a:prstGeom>
          <a:noFill/>
        </p:spPr>
        <p:txBody>
          <a:bodyPr wrap="square" rtlCol="0">
            <a:spAutoFit/>
          </a:bodyPr>
          <a:lstStyle/>
          <a:p>
            <a:r>
              <a:rPr lang="de-DE" sz="2400" b="1" dirty="0">
                <a:solidFill>
                  <a:srgbClr val="0000CC"/>
                </a:solidFill>
              </a:rPr>
              <a:t>                               H-Theorem</a:t>
            </a:r>
          </a:p>
        </p:txBody>
      </p:sp>
      <p:pic>
        <p:nvPicPr>
          <p:cNvPr id="5" name="Grafik 4">
            <a:extLst>
              <a:ext uri="{FF2B5EF4-FFF2-40B4-BE49-F238E27FC236}">
                <a16:creationId xmlns:a16="http://schemas.microsoft.com/office/drawing/2014/main" id="{A21128CD-BA36-4553-B5DA-1AF0DE002B41}"/>
              </a:ext>
            </a:extLst>
          </p:cNvPr>
          <p:cNvPicPr>
            <a:picLocks noChangeAspect="1"/>
          </p:cNvPicPr>
          <p:nvPr/>
        </p:nvPicPr>
        <p:blipFill>
          <a:blip r:embed="rId2"/>
          <a:stretch>
            <a:fillRect/>
          </a:stretch>
        </p:blipFill>
        <p:spPr>
          <a:xfrm>
            <a:off x="3428999" y="2848672"/>
            <a:ext cx="2438399" cy="1650379"/>
          </a:xfrm>
          <a:prstGeom prst="rect">
            <a:avLst/>
          </a:prstGeom>
        </p:spPr>
      </p:pic>
    </p:spTree>
    <p:extLst>
      <p:ext uri="{BB962C8B-B14F-4D97-AF65-F5344CB8AC3E}">
        <p14:creationId xmlns:p14="http://schemas.microsoft.com/office/powerpoint/2010/main" val="4114107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9CAA659-016D-473A-BD19-1A8B2A1BD8E2}"/>
              </a:ext>
            </a:extLst>
          </p:cNvPr>
          <p:cNvPicPr>
            <a:picLocks noChangeAspect="1"/>
          </p:cNvPicPr>
          <p:nvPr/>
        </p:nvPicPr>
        <p:blipFill>
          <a:blip r:embed="rId2"/>
          <a:stretch>
            <a:fillRect/>
          </a:stretch>
        </p:blipFill>
        <p:spPr>
          <a:xfrm>
            <a:off x="1219200" y="147902"/>
            <a:ext cx="6483148" cy="2637064"/>
          </a:xfrm>
          <a:prstGeom prst="rect">
            <a:avLst/>
          </a:prstGeom>
        </p:spPr>
      </p:pic>
      <p:pic>
        <p:nvPicPr>
          <p:cNvPr id="3" name="Grafik 2">
            <a:extLst>
              <a:ext uri="{FF2B5EF4-FFF2-40B4-BE49-F238E27FC236}">
                <a16:creationId xmlns:a16="http://schemas.microsoft.com/office/drawing/2014/main" id="{71CE5043-05D2-4C70-8C60-CF9C79A7A275}"/>
              </a:ext>
            </a:extLst>
          </p:cNvPr>
          <p:cNvPicPr>
            <a:picLocks noChangeAspect="1"/>
          </p:cNvPicPr>
          <p:nvPr/>
        </p:nvPicPr>
        <p:blipFill>
          <a:blip r:embed="rId3"/>
          <a:stretch>
            <a:fillRect/>
          </a:stretch>
        </p:blipFill>
        <p:spPr>
          <a:xfrm>
            <a:off x="1371600" y="2861176"/>
            <a:ext cx="3292642" cy="606064"/>
          </a:xfrm>
          <a:prstGeom prst="rect">
            <a:avLst/>
          </a:prstGeom>
        </p:spPr>
      </p:pic>
      <p:pic>
        <p:nvPicPr>
          <p:cNvPr id="7" name="Grafik 6">
            <a:extLst>
              <a:ext uri="{FF2B5EF4-FFF2-40B4-BE49-F238E27FC236}">
                <a16:creationId xmlns:a16="http://schemas.microsoft.com/office/drawing/2014/main" id="{102494A3-DBF0-46AD-A8EB-BEC0B20B4965}"/>
              </a:ext>
            </a:extLst>
          </p:cNvPr>
          <p:cNvPicPr>
            <a:picLocks noChangeAspect="1"/>
          </p:cNvPicPr>
          <p:nvPr/>
        </p:nvPicPr>
        <p:blipFill>
          <a:blip r:embed="rId4"/>
          <a:stretch>
            <a:fillRect/>
          </a:stretch>
        </p:blipFill>
        <p:spPr>
          <a:xfrm>
            <a:off x="3276897" y="3543450"/>
            <a:ext cx="2590206" cy="3230563"/>
          </a:xfrm>
          <a:prstGeom prst="rect">
            <a:avLst/>
          </a:prstGeom>
        </p:spPr>
      </p:pic>
    </p:spTree>
    <p:extLst>
      <p:ext uri="{BB962C8B-B14F-4D97-AF65-F5344CB8AC3E}">
        <p14:creationId xmlns:p14="http://schemas.microsoft.com/office/powerpoint/2010/main" val="3680317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C9D4DF0-582A-4618-BC41-B55234AA5196}"/>
              </a:ext>
            </a:extLst>
          </p:cNvPr>
          <p:cNvPicPr>
            <a:picLocks noChangeAspect="1"/>
          </p:cNvPicPr>
          <p:nvPr/>
        </p:nvPicPr>
        <p:blipFill>
          <a:blip r:embed="rId2"/>
          <a:stretch>
            <a:fillRect/>
          </a:stretch>
        </p:blipFill>
        <p:spPr>
          <a:xfrm>
            <a:off x="609600" y="2895600"/>
            <a:ext cx="5300752" cy="3799277"/>
          </a:xfrm>
          <a:prstGeom prst="rect">
            <a:avLst/>
          </a:prstGeom>
        </p:spPr>
      </p:pic>
      <p:pic>
        <p:nvPicPr>
          <p:cNvPr id="2" name="Grafik 1">
            <a:extLst>
              <a:ext uri="{FF2B5EF4-FFF2-40B4-BE49-F238E27FC236}">
                <a16:creationId xmlns:a16="http://schemas.microsoft.com/office/drawing/2014/main" id="{DC3CD26B-84E0-4C32-9122-1413E27D5D76}"/>
              </a:ext>
            </a:extLst>
          </p:cNvPr>
          <p:cNvPicPr>
            <a:picLocks noChangeAspect="1"/>
          </p:cNvPicPr>
          <p:nvPr/>
        </p:nvPicPr>
        <p:blipFill>
          <a:blip r:embed="rId3"/>
          <a:stretch>
            <a:fillRect/>
          </a:stretch>
        </p:blipFill>
        <p:spPr>
          <a:xfrm rot="20823005">
            <a:off x="-153246" y="517253"/>
            <a:ext cx="6131709" cy="1368406"/>
          </a:xfrm>
          <a:prstGeom prst="rect">
            <a:avLst/>
          </a:prstGeom>
        </p:spPr>
      </p:pic>
      <p:pic>
        <p:nvPicPr>
          <p:cNvPr id="5" name="Grafik 4">
            <a:extLst>
              <a:ext uri="{FF2B5EF4-FFF2-40B4-BE49-F238E27FC236}">
                <a16:creationId xmlns:a16="http://schemas.microsoft.com/office/drawing/2014/main" id="{A5D081B0-DB75-4935-BF3C-CB45A245A980}"/>
              </a:ext>
            </a:extLst>
          </p:cNvPr>
          <p:cNvPicPr>
            <a:picLocks noChangeAspect="1"/>
          </p:cNvPicPr>
          <p:nvPr/>
        </p:nvPicPr>
        <p:blipFill>
          <a:blip r:embed="rId4"/>
          <a:stretch>
            <a:fillRect/>
          </a:stretch>
        </p:blipFill>
        <p:spPr>
          <a:xfrm rot="862267">
            <a:off x="3179435" y="2371246"/>
            <a:ext cx="5989832" cy="1284394"/>
          </a:xfrm>
          <a:prstGeom prst="rect">
            <a:avLst/>
          </a:prstGeom>
        </p:spPr>
      </p:pic>
    </p:spTree>
    <p:extLst>
      <p:ext uri="{BB962C8B-B14F-4D97-AF65-F5344CB8AC3E}">
        <p14:creationId xmlns:p14="http://schemas.microsoft.com/office/powerpoint/2010/main" val="2954228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oedel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79248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goe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38400"/>
            <a:ext cx="3741738"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3" descr="goedeleinste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289718"/>
            <a:ext cx="4191000" cy="6278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5836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body" idx="1"/>
          </p:nvPr>
        </p:nvSpPr>
        <p:spPr/>
        <p:txBody>
          <a:bodyPr/>
          <a:lstStyle/>
          <a:p>
            <a:pPr>
              <a:lnSpc>
                <a:spcPct val="90000"/>
              </a:lnSpc>
            </a:pPr>
            <a:r>
              <a:rPr lang="en-US" altLang="de-DE" sz="2800" dirty="0"/>
              <a:t>Born 28. April 1906 (Br</a:t>
            </a:r>
            <a:r>
              <a:rPr lang="de-DE" altLang="de-DE" sz="2800" dirty="0"/>
              <a:t>ü</a:t>
            </a:r>
            <a:r>
              <a:rPr lang="en-US" altLang="de-DE" sz="2800" dirty="0" err="1"/>
              <a:t>nn</a:t>
            </a:r>
            <a:r>
              <a:rPr lang="en-US" altLang="de-DE" sz="2800" dirty="0"/>
              <a:t>)</a:t>
            </a:r>
          </a:p>
          <a:p>
            <a:pPr>
              <a:lnSpc>
                <a:spcPct val="90000"/>
              </a:lnSpc>
            </a:pPr>
            <a:r>
              <a:rPr lang="en-US" altLang="de-DE" sz="2800" dirty="0"/>
              <a:t>Died 14. January 1978 (Princeton)</a:t>
            </a:r>
          </a:p>
          <a:p>
            <a:pPr>
              <a:lnSpc>
                <a:spcPct val="90000"/>
              </a:lnSpc>
            </a:pPr>
            <a:r>
              <a:rPr lang="en-US" altLang="de-DE" sz="2800" dirty="0"/>
              <a:t>Studied in Vienna 1923</a:t>
            </a:r>
          </a:p>
          <a:p>
            <a:pPr>
              <a:lnSpc>
                <a:spcPct val="90000"/>
              </a:lnSpc>
            </a:pPr>
            <a:r>
              <a:rPr lang="en-US" altLang="de-DE" sz="2800" dirty="0"/>
              <a:t>Doctorate 1929</a:t>
            </a:r>
          </a:p>
          <a:p>
            <a:pPr>
              <a:lnSpc>
                <a:spcPct val="90000"/>
              </a:lnSpc>
            </a:pPr>
            <a:r>
              <a:rPr lang="de-DE" altLang="de-DE" sz="2800" dirty="0" err="1"/>
              <a:t>Incompleteness</a:t>
            </a:r>
            <a:r>
              <a:rPr lang="de-DE" altLang="de-DE" sz="2800" dirty="0"/>
              <a:t> </a:t>
            </a:r>
            <a:r>
              <a:rPr lang="de-DE" altLang="de-DE" sz="2800" dirty="0" err="1"/>
              <a:t>theorem</a:t>
            </a:r>
            <a:r>
              <a:rPr lang="de-DE" altLang="de-DE" sz="2800" dirty="0"/>
              <a:t> 1931</a:t>
            </a:r>
          </a:p>
          <a:p>
            <a:pPr>
              <a:lnSpc>
                <a:spcPct val="90000"/>
              </a:lnSpc>
            </a:pPr>
            <a:r>
              <a:rPr lang="de-DE" altLang="de-DE" sz="2800" dirty="0" err="1"/>
              <a:t>Marriage</a:t>
            </a:r>
            <a:r>
              <a:rPr lang="de-DE" altLang="de-DE" sz="2800" dirty="0"/>
              <a:t> </a:t>
            </a:r>
            <a:r>
              <a:rPr lang="de-DE" altLang="de-DE" sz="2800" dirty="0" err="1"/>
              <a:t>to</a:t>
            </a:r>
            <a:r>
              <a:rPr lang="de-DE" altLang="de-DE" sz="2800" dirty="0"/>
              <a:t> Adele</a:t>
            </a:r>
            <a:r>
              <a:rPr lang="en-US" altLang="de-DE" sz="2800" dirty="0"/>
              <a:t> </a:t>
            </a:r>
            <a:r>
              <a:rPr lang="en-US" altLang="de-DE" sz="2800" dirty="0" err="1"/>
              <a:t>Porkot</a:t>
            </a:r>
            <a:r>
              <a:rPr lang="en-US" altLang="de-DE" sz="2800" dirty="0"/>
              <a:t> 1938</a:t>
            </a:r>
          </a:p>
          <a:p>
            <a:pPr>
              <a:lnSpc>
                <a:spcPct val="90000"/>
              </a:lnSpc>
            </a:pPr>
            <a:r>
              <a:rPr lang="en-US" altLang="de-DE" sz="2800" dirty="0"/>
              <a:t>Arrival in USA 1940</a:t>
            </a:r>
          </a:p>
          <a:p>
            <a:pPr>
              <a:lnSpc>
                <a:spcPct val="90000"/>
              </a:lnSpc>
            </a:pPr>
            <a:r>
              <a:rPr lang="en-US" altLang="de-DE" sz="2800" dirty="0"/>
              <a:t>US Citizenship</a:t>
            </a:r>
            <a:r>
              <a:rPr lang="de-DE" altLang="de-DE" sz="2800" dirty="0"/>
              <a:t> 1948</a:t>
            </a:r>
          </a:p>
          <a:p>
            <a:pPr>
              <a:lnSpc>
                <a:spcPct val="90000"/>
              </a:lnSpc>
            </a:pPr>
            <a:r>
              <a:rPr lang="en-US" altLang="de-DE" sz="2800" dirty="0"/>
              <a:t>Institute of Advanced Studies</a:t>
            </a:r>
          </a:p>
        </p:txBody>
      </p:sp>
      <p:sp>
        <p:nvSpPr>
          <p:cNvPr id="159747" name="Line 3"/>
          <p:cNvSpPr>
            <a:spLocks noChangeShapeType="1"/>
          </p:cNvSpPr>
          <p:nvPr/>
        </p:nvSpPr>
        <p:spPr bwMode="auto">
          <a:xfrm>
            <a:off x="457200" y="7620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9748" name="Text Box 4"/>
          <p:cNvSpPr txBox="1">
            <a:spLocks noChangeArrowheads="1"/>
          </p:cNvSpPr>
          <p:nvPr/>
        </p:nvSpPr>
        <p:spPr bwMode="auto">
          <a:xfrm>
            <a:off x="609600" y="3048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de-DE" sz="2400" b="1" dirty="0">
                <a:solidFill>
                  <a:srgbClr val="0000CC"/>
                </a:solidFill>
                <a:latin typeface="+mj-lt"/>
              </a:rPr>
              <a:t>Kurt G</a:t>
            </a:r>
            <a:r>
              <a:rPr lang="de-DE" altLang="de-DE" sz="2400" b="1" dirty="0">
                <a:solidFill>
                  <a:srgbClr val="0000CC"/>
                </a:solidFill>
                <a:latin typeface="+mj-lt"/>
              </a:rPr>
              <a:t>ö</a:t>
            </a:r>
            <a:r>
              <a:rPr lang="en-US" altLang="de-DE" sz="2400" b="1" dirty="0">
                <a:solidFill>
                  <a:srgbClr val="0000CC"/>
                </a:solidFill>
                <a:latin typeface="+mj-lt"/>
              </a:rPr>
              <a:t>del</a:t>
            </a:r>
            <a:endParaRPr lang="en-US" altLang="de-DE" sz="1400" dirty="0">
              <a:latin typeface="+mj-lt"/>
            </a:endParaRPr>
          </a:p>
        </p:txBody>
      </p:sp>
    </p:spTree>
    <p:extLst>
      <p:ext uri="{BB962C8B-B14F-4D97-AF65-F5344CB8AC3E}">
        <p14:creationId xmlns:p14="http://schemas.microsoft.com/office/powerpoint/2010/main" val="1702836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b="35707"/>
          <a:stretch>
            <a:fillRect/>
          </a:stretch>
        </p:blipFill>
        <p:spPr bwMode="auto">
          <a:xfrm rot="-720000">
            <a:off x="-34925" y="460375"/>
            <a:ext cx="5345113" cy="168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b="35786"/>
          <a:stretch>
            <a:fillRect/>
          </a:stretch>
        </p:blipFill>
        <p:spPr bwMode="auto">
          <a:xfrm rot="900000">
            <a:off x="4149725" y="1268413"/>
            <a:ext cx="4995863" cy="211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2" descr="The image “file:///W:/MS-Office/Dokumente/Schleich/dfg-logo.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410200"/>
            <a:ext cx="3276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8"/>
          <p:cNvPicPr>
            <a:picLocks noChangeAspect="1" noChangeArrowheads="1"/>
          </p:cNvPicPr>
          <p:nvPr/>
        </p:nvPicPr>
        <p:blipFill>
          <a:blip r:embed="rId5">
            <a:extLst>
              <a:ext uri="{28A0092B-C50C-407E-A947-70E740481C1C}">
                <a14:useLocalDpi xmlns:a14="http://schemas.microsoft.com/office/drawing/2010/main" val="0"/>
              </a:ext>
            </a:extLst>
          </a:blip>
          <a:srcRect b="29401"/>
          <a:stretch>
            <a:fillRect/>
          </a:stretch>
        </p:blipFill>
        <p:spPr bwMode="auto">
          <a:xfrm>
            <a:off x="304800" y="4038600"/>
            <a:ext cx="32766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11" descr="Quantus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3288" y="3621088"/>
            <a:ext cx="25908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descr="LsBW_LogoLoewe_mCl_1c_P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876800"/>
            <a:ext cx="28194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7200" y="1524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a:ln>
                  <a:noFill/>
                </a:ln>
                <a:solidFill>
                  <a:srgbClr val="0000CC"/>
                </a:solidFill>
                <a:effectLst/>
                <a:uLnTx/>
                <a:uFillTx/>
                <a:latin typeface="Helvetica" pitchFamily="34" charset="0"/>
                <a:ea typeface="+mn-ea"/>
                <a:cs typeface="+mn-cs"/>
              </a:rPr>
              <a:t>Gödel universe: line element</a:t>
            </a:r>
            <a:endParaRPr kumimoji="0" lang="en-US" altLang="de-DE" sz="1400" b="0" i="0" u="none" strike="noStrike" kern="1200" cap="none" spc="0" normalizeH="0" baseline="0" noProof="0">
              <a:ln>
                <a:noFill/>
              </a:ln>
              <a:solidFill>
                <a:srgbClr val="000000"/>
              </a:solidFill>
              <a:effectLst/>
              <a:uLnTx/>
              <a:uFillTx/>
              <a:latin typeface="Palatino" pitchFamily="18" charset="0"/>
              <a:ea typeface="+mn-ea"/>
              <a:cs typeface="+mn-cs"/>
            </a:endParaRPr>
          </a:p>
        </p:txBody>
      </p:sp>
      <p:sp>
        <p:nvSpPr>
          <p:cNvPr id="7171" name="Line 3"/>
          <p:cNvSpPr>
            <a:spLocks noChangeShapeType="1"/>
          </p:cNvSpPr>
          <p:nvPr/>
        </p:nvSpPr>
        <p:spPr bwMode="auto">
          <a:xfrm>
            <a:off x="457200" y="6096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172" name="Picture 4" descr="formel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057400"/>
            <a:ext cx="46101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formel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572000"/>
            <a:ext cx="86010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formel1"/>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905000" y="2971800"/>
            <a:ext cx="4953000" cy="66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feld 3"/>
          <p:cNvSpPr txBox="1">
            <a:spLocks noChangeArrowheads="1"/>
          </p:cNvSpPr>
          <p:nvPr/>
        </p:nvSpPr>
        <p:spPr bwMode="auto">
          <a:xfrm>
            <a:off x="2306638" y="152400"/>
            <a:ext cx="3789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b="1" dirty="0">
                <a:solidFill>
                  <a:srgbClr val="0000CC"/>
                </a:solidFill>
                <a:latin typeface="+mj-lt"/>
              </a:rPr>
              <a:t>Light </a:t>
            </a:r>
            <a:r>
              <a:rPr lang="de-DE" altLang="de-DE" sz="2400" b="1" dirty="0" err="1">
                <a:solidFill>
                  <a:srgbClr val="0000CC"/>
                </a:solidFill>
                <a:latin typeface="+mj-lt"/>
              </a:rPr>
              <a:t>cones</a:t>
            </a:r>
            <a:endParaRPr lang="de-DE" altLang="de-DE" sz="2400" b="1" dirty="0">
              <a:solidFill>
                <a:srgbClr val="0000CC"/>
              </a:solidFill>
              <a:latin typeface="+mj-lt"/>
            </a:endParaRPr>
          </a:p>
        </p:txBody>
      </p:sp>
      <p:pic>
        <p:nvPicPr>
          <p:cNvPr id="81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813" y="1219200"/>
            <a:ext cx="512837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6" name="Line 3"/>
          <p:cNvSpPr>
            <a:spLocks noChangeShapeType="1"/>
          </p:cNvSpPr>
          <p:nvPr/>
        </p:nvSpPr>
        <p:spPr bwMode="auto">
          <a:xfrm>
            <a:off x="442913" y="6858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975227-617F-4DE7-AB97-4DB72A21269D}"/>
              </a:ext>
            </a:extLst>
          </p:cNvPr>
          <p:cNvSpPr>
            <a:spLocks noChangeArrowheads="1"/>
          </p:cNvSpPr>
          <p:nvPr/>
        </p:nvSpPr>
        <p:spPr bwMode="auto">
          <a:xfrm>
            <a:off x="609600" y="2514600"/>
            <a:ext cx="815340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r>
              <a:rPr lang="en-AU" altLang="de-DE" sz="2400" dirty="0">
                <a:latin typeface="Arial" panose="020B0604020202020204" pitchFamily="34" charset="0"/>
              </a:rPr>
              <a:t>‘So what is time? </a:t>
            </a:r>
          </a:p>
          <a:p>
            <a:pPr lvl="0" eaLnBrk="0" hangingPunct="0"/>
            <a:r>
              <a:rPr lang="en-AU" altLang="de-DE" sz="2400" dirty="0">
                <a:latin typeface="Arial" panose="020B0604020202020204" pitchFamily="34" charset="0"/>
              </a:rPr>
              <a:t>If nobody asks me about it, I know it; </a:t>
            </a:r>
          </a:p>
          <a:p>
            <a:pPr lvl="0" eaLnBrk="0" hangingPunct="0"/>
            <a:r>
              <a:rPr lang="en-AU" altLang="de-DE" sz="2400" dirty="0">
                <a:latin typeface="Arial" panose="020B0604020202020204" pitchFamily="34" charset="0"/>
              </a:rPr>
              <a:t>but if I want to explain it to someone when they ask, </a:t>
            </a:r>
          </a:p>
          <a:p>
            <a:pPr lvl="0" eaLnBrk="0" hangingPunct="0"/>
            <a:r>
              <a:rPr lang="en-AU" altLang="de-DE" sz="2400" dirty="0">
                <a:latin typeface="Arial" panose="020B0604020202020204" pitchFamily="34" charset="0"/>
              </a:rPr>
              <a:t>I don't know. </a:t>
            </a:r>
          </a:p>
          <a:p>
            <a:pPr lvl="0" eaLnBrk="0" hangingPunct="0"/>
            <a:r>
              <a:rPr lang="en-AU" altLang="de-DE" sz="2400" dirty="0">
                <a:latin typeface="Arial" panose="020B0604020202020204" pitchFamily="34" charset="0"/>
              </a:rPr>
              <a:t>But this I can say with confidence: I know that there would be no past time if nothing passed, </a:t>
            </a:r>
          </a:p>
          <a:p>
            <a:pPr lvl="0" eaLnBrk="0" hangingPunct="0"/>
            <a:r>
              <a:rPr lang="en-AU" altLang="de-DE" sz="2400" dirty="0">
                <a:latin typeface="Arial" panose="020B0604020202020204" pitchFamily="34" charset="0"/>
              </a:rPr>
              <a:t>no future time if nothing existed.</a:t>
            </a:r>
          </a:p>
          <a:p>
            <a:pPr lvl="0" eaLnBrk="0" hangingPunct="0"/>
            <a:r>
              <a:rPr lang="en-AU" altLang="de-DE" sz="2400" dirty="0">
                <a:latin typeface="Arial" panose="020B0604020202020204" pitchFamily="34" charset="0"/>
              </a:rPr>
              <a:t>But what are these two times, the past and the future, since the past is no more and the future is not yet?’</a:t>
            </a:r>
          </a:p>
          <a:p>
            <a:pPr lvl="0" eaLnBrk="0" hangingPunct="0"/>
            <a:endParaRPr kumimoji="0" lang="de-DE" altLang="de-DE" sz="2400" i="0" u="none" strike="noStrike" cap="none" normalizeH="0" baseline="0" dirty="0">
              <a:ln>
                <a:noFill/>
              </a:ln>
              <a:solidFill>
                <a:schemeClr val="tx1"/>
              </a:solidFill>
              <a:effectLst/>
              <a:latin typeface="Arial" panose="020B0604020202020204" pitchFamily="34" charset="0"/>
            </a:endParaRPr>
          </a:p>
          <a:p>
            <a:pPr lvl="0" eaLnBrk="0" hangingPunct="0"/>
            <a:r>
              <a:rPr lang="de-DE" altLang="de-DE" dirty="0">
                <a:latin typeface="Arial" panose="020B0604020202020204" pitchFamily="34" charset="0"/>
              </a:rPr>
              <a:t>Augustinus Aurelius (354 - 430) </a:t>
            </a:r>
          </a:p>
        </p:txBody>
      </p:sp>
      <p:pic>
        <p:nvPicPr>
          <p:cNvPr id="4" name="Picture 3">
            <a:extLst>
              <a:ext uri="{FF2B5EF4-FFF2-40B4-BE49-F238E27FC236}">
                <a16:creationId xmlns:a16="http://schemas.microsoft.com/office/drawing/2014/main" id="{960DE9A6-3A84-479C-A92E-399E99D0F2ED}"/>
              </a:ext>
            </a:extLst>
          </p:cNvPr>
          <p:cNvPicPr>
            <a:picLocks noChangeAspect="1"/>
          </p:cNvPicPr>
          <p:nvPr/>
        </p:nvPicPr>
        <p:blipFill rotWithShape="1">
          <a:blip r:embed="rId2">
            <a:extLst>
              <a:ext uri="{28A0092B-C50C-407E-A947-70E740481C1C}">
                <a14:useLocalDpi xmlns:a14="http://schemas.microsoft.com/office/drawing/2010/main" val="0"/>
              </a:ext>
            </a:extLst>
          </a:blip>
          <a:srcRect b="14695"/>
          <a:stretch/>
        </p:blipFill>
        <p:spPr>
          <a:xfrm>
            <a:off x="6248400" y="280749"/>
            <a:ext cx="2209800" cy="2945422"/>
          </a:xfrm>
          <a:prstGeom prst="rect">
            <a:avLst/>
          </a:prstGeom>
        </p:spPr>
      </p:pic>
    </p:spTree>
    <p:extLst>
      <p:ext uri="{BB962C8B-B14F-4D97-AF65-F5344CB8AC3E}">
        <p14:creationId xmlns:p14="http://schemas.microsoft.com/office/powerpoint/2010/main" val="3535402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feld 3"/>
          <p:cNvSpPr txBox="1">
            <a:spLocks noChangeArrowheads="1"/>
          </p:cNvSpPr>
          <p:nvPr/>
        </p:nvSpPr>
        <p:spPr bwMode="auto">
          <a:xfrm>
            <a:off x="2306638" y="152400"/>
            <a:ext cx="3789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b="1" dirty="0">
                <a:solidFill>
                  <a:srgbClr val="0000CC"/>
                </a:solidFill>
              </a:rPr>
              <a:t>Light </a:t>
            </a:r>
            <a:r>
              <a:rPr lang="de-DE" altLang="de-DE" sz="2400" b="1" dirty="0" err="1">
                <a:solidFill>
                  <a:srgbClr val="0000CC"/>
                </a:solidFill>
              </a:rPr>
              <a:t>cones</a:t>
            </a:r>
            <a:endParaRPr lang="de-DE" altLang="de-DE" sz="2400" b="1" dirty="0">
              <a:solidFill>
                <a:srgbClr val="0000CC"/>
              </a:solidFill>
            </a:endParaRPr>
          </a:p>
          <a:p>
            <a:pPr algn="ctr" eaLnBrk="1" hangingPunct="1"/>
            <a:endParaRPr lang="de-DE" altLang="de-DE" sz="2400" b="1" dirty="0">
              <a:solidFill>
                <a:srgbClr val="0000CC"/>
              </a:solidFill>
              <a:latin typeface="Helvetica" pitchFamily="34" charset="0"/>
            </a:endParaRPr>
          </a:p>
        </p:txBody>
      </p:sp>
      <p:sp>
        <p:nvSpPr>
          <p:cNvPr id="8196" name="Line 3"/>
          <p:cNvSpPr>
            <a:spLocks noChangeShapeType="1"/>
          </p:cNvSpPr>
          <p:nvPr/>
        </p:nvSpPr>
        <p:spPr bwMode="auto">
          <a:xfrm>
            <a:off x="442913" y="6858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5" name="NJP448757movie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9731" y="1219200"/>
            <a:ext cx="5144538" cy="5144538"/>
          </a:xfrm>
          <a:prstGeom prst="rect">
            <a:avLst/>
          </a:prstGeom>
        </p:spPr>
      </p:pic>
    </p:spTree>
    <p:extLst>
      <p:ext uri="{BB962C8B-B14F-4D97-AF65-F5344CB8AC3E}">
        <p14:creationId xmlns:p14="http://schemas.microsoft.com/office/powerpoint/2010/main" val="109877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ichtkegelGoeupdate"/>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200400" y="838200"/>
            <a:ext cx="5748338" cy="581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609600" y="1752600"/>
            <a:ext cx="26987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charset="0"/>
                <a:ea typeface="+mn-ea"/>
                <a:cs typeface="+mn-cs"/>
              </a:rPr>
              <a:t>„ ... i.e., it is theoretically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charset="0"/>
                <a:ea typeface="+mn-ea"/>
                <a:cs typeface="+mn-cs"/>
              </a:rPr>
              <a:t>possible in these worlds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charset="0"/>
                <a:ea typeface="+mn-ea"/>
                <a:cs typeface="+mn-cs"/>
              </a:rPr>
              <a:t>to travel into the past, 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charset="0"/>
                <a:ea typeface="+mn-ea"/>
                <a:cs typeface="+mn-cs"/>
              </a:rPr>
              <a:t>otherwise influence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charset="0"/>
                <a:ea typeface="+mn-ea"/>
                <a:cs typeface="+mn-cs"/>
              </a:rPr>
              <a:t>past.“</a:t>
            </a:r>
            <a:endParaRPr kumimoji="0" lang="en-US" altLang="de-DE"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4" name="Text Box 4"/>
          <p:cNvSpPr txBox="1">
            <a:spLocks noChangeArrowheads="1"/>
          </p:cNvSpPr>
          <p:nvPr/>
        </p:nvSpPr>
        <p:spPr bwMode="auto">
          <a:xfrm>
            <a:off x="457200" y="1524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a:ln>
                  <a:noFill/>
                </a:ln>
                <a:solidFill>
                  <a:srgbClr val="0000CC"/>
                </a:solidFill>
                <a:effectLst/>
                <a:uLnTx/>
                <a:uFillTx/>
                <a:latin typeface="Helvetica" pitchFamily="34" charset="0"/>
                <a:ea typeface="+mn-ea"/>
                <a:cs typeface="+mn-cs"/>
              </a:rPr>
              <a:t>Example of closed world line</a:t>
            </a:r>
            <a:endParaRPr kumimoji="0" lang="en-US" altLang="de-DE" sz="1400" b="0" i="0" u="none" strike="noStrike" kern="1200" cap="none" spc="0" normalizeH="0" baseline="0" noProof="0">
              <a:ln>
                <a:noFill/>
              </a:ln>
              <a:solidFill>
                <a:srgbClr val="000000"/>
              </a:solidFill>
              <a:effectLst/>
              <a:uLnTx/>
              <a:uFillTx/>
              <a:latin typeface="Palatino" pitchFamily="18" charset="0"/>
              <a:ea typeface="+mn-ea"/>
              <a:cs typeface="+mn-cs"/>
            </a:endParaRPr>
          </a:p>
        </p:txBody>
      </p:sp>
      <p:sp>
        <p:nvSpPr>
          <p:cNvPr id="10245" name="Line 5"/>
          <p:cNvSpPr>
            <a:spLocks noChangeShapeType="1"/>
          </p:cNvSpPr>
          <p:nvPr/>
        </p:nvSpPr>
        <p:spPr bwMode="auto">
          <a:xfrm>
            <a:off x="457200" y="6096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6" name="Text Box 6"/>
          <p:cNvSpPr txBox="1">
            <a:spLocks noChangeArrowheads="1"/>
          </p:cNvSpPr>
          <p:nvPr/>
        </p:nvSpPr>
        <p:spPr bwMode="auto">
          <a:xfrm>
            <a:off x="609600" y="1066800"/>
            <a:ext cx="26860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charset="0"/>
                <a:ea typeface="+mn-ea"/>
                <a:cs typeface="+mn-cs"/>
              </a:rPr>
              <a:t>K. Gödel,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charset="0"/>
                <a:ea typeface="+mn-ea"/>
                <a:cs typeface="+mn-cs"/>
              </a:rPr>
              <a:t>Rev. Mod. Phys. 21, 447 (1949)</a:t>
            </a:r>
            <a:endParaRPr kumimoji="0" lang="en-US" alt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1882775"/>
            <a:ext cx="7054850" cy="337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extfeld 2"/>
          <p:cNvSpPr txBox="1">
            <a:spLocks noChangeArrowheads="1"/>
          </p:cNvSpPr>
          <p:nvPr/>
        </p:nvSpPr>
        <p:spPr bwMode="auto">
          <a:xfrm>
            <a:off x="3124200" y="22860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400" b="1" dirty="0">
                <a:solidFill>
                  <a:srgbClr val="0000CC"/>
                </a:solidFill>
                <a:latin typeface="+mj-lt"/>
              </a:rPr>
              <a:t>Null </a:t>
            </a:r>
            <a:r>
              <a:rPr lang="de-DE" altLang="de-DE" sz="2400" b="1" dirty="0" err="1">
                <a:solidFill>
                  <a:srgbClr val="0000CC"/>
                </a:solidFill>
                <a:latin typeface="+mj-lt"/>
              </a:rPr>
              <a:t>geodesics</a:t>
            </a:r>
            <a:endParaRPr lang="de-DE" altLang="de-DE" sz="2400" b="1" dirty="0">
              <a:solidFill>
                <a:srgbClr val="0000CC"/>
              </a:solidFill>
              <a:latin typeface="+mj-lt"/>
            </a:endParaRPr>
          </a:p>
        </p:txBody>
      </p:sp>
      <p:sp>
        <p:nvSpPr>
          <p:cNvPr id="11268" name="Line 5"/>
          <p:cNvSpPr>
            <a:spLocks noChangeShapeType="1"/>
          </p:cNvSpPr>
          <p:nvPr/>
        </p:nvSpPr>
        <p:spPr bwMode="auto">
          <a:xfrm>
            <a:off x="442913" y="690563"/>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feld 3"/>
          <p:cNvSpPr txBox="1">
            <a:spLocks noChangeArrowheads="1"/>
          </p:cNvSpPr>
          <p:nvPr/>
        </p:nvSpPr>
        <p:spPr bwMode="auto">
          <a:xfrm>
            <a:off x="2438400" y="2286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a:ln>
                  <a:noFill/>
                </a:ln>
                <a:solidFill>
                  <a:srgbClr val="0000CC"/>
                </a:solidFill>
                <a:effectLst/>
                <a:uLnTx/>
                <a:uFillTx/>
                <a:latin typeface="Helvetica" pitchFamily="34" charset="0"/>
                <a:ea typeface="+mn-ea"/>
                <a:cs typeface="+mn-cs"/>
              </a:rPr>
              <a:t>Wave front of a flash of light </a:t>
            </a: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238" y="1236663"/>
            <a:ext cx="3967162" cy="521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2" name="Line 5"/>
          <p:cNvSpPr>
            <a:spLocks noChangeShapeType="1"/>
          </p:cNvSpPr>
          <p:nvPr/>
        </p:nvSpPr>
        <p:spPr bwMode="auto">
          <a:xfrm>
            <a:off x="442913" y="690563"/>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QuantUser\Desktop\movi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881" y="-3175"/>
            <a:ext cx="3424238" cy="6861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JP448757movie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7500" y="0"/>
            <a:ext cx="3429000" cy="6858000"/>
          </a:xfrm>
          <a:prstGeom prst="rect">
            <a:avLst/>
          </a:prstGeom>
        </p:spPr>
      </p:pic>
    </p:spTree>
    <p:extLst>
      <p:ext uri="{BB962C8B-B14F-4D97-AF65-F5344CB8AC3E}">
        <p14:creationId xmlns:p14="http://schemas.microsoft.com/office/powerpoint/2010/main" val="44346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2133600"/>
            <a:ext cx="7532688" cy="360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9" name="Line 5"/>
          <p:cNvSpPr>
            <a:spLocks noChangeShapeType="1"/>
          </p:cNvSpPr>
          <p:nvPr/>
        </p:nvSpPr>
        <p:spPr bwMode="auto">
          <a:xfrm>
            <a:off x="442913" y="690563"/>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340" name="Textfeld 2"/>
          <p:cNvSpPr txBox="1">
            <a:spLocks noChangeArrowheads="1"/>
          </p:cNvSpPr>
          <p:nvPr/>
        </p:nvSpPr>
        <p:spPr bwMode="auto">
          <a:xfrm>
            <a:off x="2819400" y="152400"/>
            <a:ext cx="495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400" b="1" dirty="0" err="1">
                <a:solidFill>
                  <a:srgbClr val="0000CC"/>
                </a:solidFill>
                <a:latin typeface="+mj-lt"/>
              </a:rPr>
              <a:t>Two</a:t>
            </a:r>
            <a:r>
              <a:rPr lang="de-DE" altLang="de-DE" sz="2400" b="1" dirty="0">
                <a:solidFill>
                  <a:srgbClr val="0000CC"/>
                </a:solidFill>
                <a:latin typeface="+mj-lt"/>
              </a:rPr>
              <a:t> </a:t>
            </a:r>
            <a:r>
              <a:rPr lang="de-DE" altLang="de-DE" sz="2400" b="1" dirty="0" err="1">
                <a:solidFill>
                  <a:srgbClr val="0000CC"/>
                </a:solidFill>
                <a:latin typeface="+mj-lt"/>
              </a:rPr>
              <a:t>pictures</a:t>
            </a:r>
            <a:r>
              <a:rPr lang="de-DE" altLang="de-DE" sz="2400" b="1" dirty="0">
                <a:solidFill>
                  <a:srgbClr val="0000CC"/>
                </a:solidFill>
                <a:latin typeface="+mj-lt"/>
              </a:rPr>
              <a:t> </a:t>
            </a:r>
            <a:r>
              <a:rPr lang="de-DE" altLang="de-DE" sz="2400" b="1" dirty="0" err="1">
                <a:solidFill>
                  <a:srgbClr val="0000CC"/>
                </a:solidFill>
                <a:latin typeface="+mj-lt"/>
              </a:rPr>
              <a:t>of</a:t>
            </a:r>
            <a:r>
              <a:rPr lang="de-DE" altLang="de-DE" sz="2400" b="1" dirty="0">
                <a:solidFill>
                  <a:srgbClr val="0000CC"/>
                </a:solidFill>
                <a:latin typeface="+mj-lt"/>
              </a:rPr>
              <a:t> an </a:t>
            </a:r>
            <a:r>
              <a:rPr lang="de-DE" altLang="de-DE" sz="2400" b="1" dirty="0" err="1">
                <a:solidFill>
                  <a:srgbClr val="0000CC"/>
                </a:solidFill>
                <a:latin typeface="+mj-lt"/>
              </a:rPr>
              <a:t>object</a:t>
            </a:r>
            <a:endParaRPr lang="de-DE" altLang="de-DE" sz="2400" b="1" dirty="0">
              <a:solidFill>
                <a:srgbClr val="0000CC"/>
              </a:solidFill>
              <a:latin typeface="+mj-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463" y="333375"/>
            <a:ext cx="479107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QuantUser\Desktop\movi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8626"/>
            <a:ext cx="9144000" cy="23007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JP448757movie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18" y="2284131"/>
            <a:ext cx="9139382" cy="2289738"/>
          </a:xfrm>
          <a:prstGeom prst="rect">
            <a:avLst/>
          </a:prstGeom>
        </p:spPr>
      </p:pic>
    </p:spTree>
    <p:extLst>
      <p:ext uri="{BB962C8B-B14F-4D97-AF65-F5344CB8AC3E}">
        <p14:creationId xmlns:p14="http://schemas.microsoft.com/office/powerpoint/2010/main" val="44599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73C4CDE-1F18-4535-B416-D77628E38ADC}"/>
              </a:ext>
            </a:extLst>
          </p:cNvPr>
          <p:cNvSpPr/>
          <p:nvPr/>
        </p:nvSpPr>
        <p:spPr>
          <a:xfrm>
            <a:off x="838200" y="4724400"/>
            <a:ext cx="8077200" cy="1477328"/>
          </a:xfrm>
          <a:prstGeom prst="rect">
            <a:avLst/>
          </a:prstGeom>
        </p:spPr>
        <p:txBody>
          <a:bodyPr wrap="square">
            <a:spAutoFit/>
          </a:bodyPr>
          <a:lstStyle/>
          <a:p>
            <a:r>
              <a:rPr lang="en-US" sz="2400" dirty="0"/>
              <a:t>“Time is nature’s way of preventing everything from happening at once.”</a:t>
            </a:r>
          </a:p>
          <a:p>
            <a:endParaRPr lang="en-US" sz="2400" dirty="0"/>
          </a:p>
          <a:p>
            <a:r>
              <a:rPr lang="en-US" dirty="0"/>
              <a:t>John Archibald Wheeler</a:t>
            </a:r>
          </a:p>
        </p:txBody>
      </p:sp>
      <p:pic>
        <p:nvPicPr>
          <p:cNvPr id="4" name="Picture 3">
            <a:extLst>
              <a:ext uri="{FF2B5EF4-FFF2-40B4-BE49-F238E27FC236}">
                <a16:creationId xmlns:a16="http://schemas.microsoft.com/office/drawing/2014/main" id="{C30BC78E-980D-429C-A379-F853FC88F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860980"/>
            <a:ext cx="5005532" cy="3366293"/>
          </a:xfrm>
          <a:prstGeom prst="rect">
            <a:avLst/>
          </a:prstGeom>
        </p:spPr>
      </p:pic>
    </p:spTree>
    <p:extLst>
      <p:ext uri="{BB962C8B-B14F-4D97-AF65-F5344CB8AC3E}">
        <p14:creationId xmlns:p14="http://schemas.microsoft.com/office/powerpoint/2010/main" val="116563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1219200"/>
            <a:ext cx="49053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Line 5"/>
          <p:cNvSpPr>
            <a:spLocks noChangeShapeType="1"/>
          </p:cNvSpPr>
          <p:nvPr/>
        </p:nvSpPr>
        <p:spPr bwMode="auto">
          <a:xfrm>
            <a:off x="442913" y="690563"/>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12" name="Textfeld 3"/>
          <p:cNvSpPr txBox="1">
            <a:spLocks noChangeArrowheads="1"/>
          </p:cNvSpPr>
          <p:nvPr/>
        </p:nvSpPr>
        <p:spPr bwMode="auto">
          <a:xfrm>
            <a:off x="2362200" y="152400"/>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a:ln>
                  <a:noFill/>
                </a:ln>
                <a:solidFill>
                  <a:srgbClr val="0000CC"/>
                </a:solidFill>
                <a:effectLst/>
                <a:uLnTx/>
                <a:uFillTx/>
                <a:latin typeface="Helvetica" pitchFamily="34" charset="0"/>
                <a:ea typeface="+mn-ea"/>
                <a:cs typeface="+mn-cs"/>
              </a:rPr>
              <a:t>Multiple images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84963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QuantUser\Desktop\movi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044" y="762000"/>
            <a:ext cx="6665913"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JP448757movie6.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8250" y="762000"/>
            <a:ext cx="6667500" cy="5334000"/>
          </a:xfrm>
          <a:prstGeom prst="rect">
            <a:avLst/>
          </a:prstGeom>
        </p:spPr>
      </p:pic>
    </p:spTree>
    <p:extLst>
      <p:ext uri="{BB962C8B-B14F-4D97-AF65-F5344CB8AC3E}">
        <p14:creationId xmlns:p14="http://schemas.microsoft.com/office/powerpoint/2010/main" val="130318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70433"/>
            <a:ext cx="4873625"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75870"/>
            <a:ext cx="3276600" cy="485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ine 5"/>
          <p:cNvSpPr>
            <a:spLocks noChangeShapeType="1"/>
          </p:cNvSpPr>
          <p:nvPr/>
        </p:nvSpPr>
        <p:spPr bwMode="auto">
          <a:xfrm>
            <a:off x="442913" y="690563"/>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Textfeld 1"/>
          <p:cNvSpPr txBox="1"/>
          <p:nvPr/>
        </p:nvSpPr>
        <p:spPr>
          <a:xfrm>
            <a:off x="2819400" y="152400"/>
            <a:ext cx="4038600" cy="461665"/>
          </a:xfrm>
          <a:prstGeom prst="rect">
            <a:avLst/>
          </a:prstGeom>
          <a:noFill/>
        </p:spPr>
        <p:txBody>
          <a:bodyPr wrap="square" rtlCol="0">
            <a:spAutoFit/>
          </a:bodyPr>
          <a:lstStyle/>
          <a:p>
            <a:r>
              <a:rPr lang="de-DE" sz="2400" b="1" dirty="0" err="1">
                <a:solidFill>
                  <a:srgbClr val="0000CC"/>
                </a:solidFill>
                <a:latin typeface="+mj-lt"/>
              </a:rPr>
              <a:t>Closed</a:t>
            </a:r>
            <a:r>
              <a:rPr lang="de-DE" sz="2400" b="1" dirty="0">
                <a:solidFill>
                  <a:srgbClr val="0000CC"/>
                </a:solidFill>
                <a:latin typeface="+mj-lt"/>
              </a:rPr>
              <a:t> </a:t>
            </a:r>
            <a:r>
              <a:rPr lang="de-DE" sz="2400" b="1" dirty="0" err="1">
                <a:solidFill>
                  <a:srgbClr val="0000CC"/>
                </a:solidFill>
                <a:latin typeface="+mj-lt"/>
              </a:rPr>
              <a:t>world</a:t>
            </a:r>
            <a:r>
              <a:rPr lang="de-DE" sz="2400" b="1" dirty="0">
                <a:solidFill>
                  <a:srgbClr val="0000CC"/>
                </a:solidFill>
                <a:latin typeface="+mj-lt"/>
              </a:rPr>
              <a:t> </a:t>
            </a:r>
            <a:r>
              <a:rPr lang="de-DE" sz="2400" b="1" dirty="0" err="1">
                <a:solidFill>
                  <a:srgbClr val="0000CC"/>
                </a:solidFill>
                <a:latin typeface="+mj-lt"/>
              </a:rPr>
              <a:t>lines</a:t>
            </a:r>
            <a:endParaRPr lang="de-DE" sz="2400" b="1" dirty="0">
              <a:solidFill>
                <a:srgbClr val="0000CC"/>
              </a:solidFill>
              <a:latin typeface="+mj-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Users\QuantUser\Desktop\movi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 y="2288382"/>
            <a:ext cx="9142413" cy="2281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JP448757movie1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7588"/>
            <a:ext cx="9144000" cy="2281237"/>
          </a:xfrm>
          <a:prstGeom prst="rect">
            <a:avLst/>
          </a:prstGeom>
        </p:spPr>
      </p:pic>
    </p:spTree>
    <p:extLst>
      <p:ext uri="{BB962C8B-B14F-4D97-AF65-F5344CB8AC3E}">
        <p14:creationId xmlns:p14="http://schemas.microsoft.com/office/powerpoint/2010/main" val="17849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hilobil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38400" y="2819400"/>
            <a:ext cx="1639888" cy="1633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descr="philo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28600" y="685800"/>
            <a:ext cx="4267200" cy="1322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descr="philo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988" y="5334000"/>
            <a:ext cx="49260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philo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00400"/>
            <a:ext cx="2438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philo7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590800"/>
            <a:ext cx="41671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philo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781425"/>
            <a:ext cx="41417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philo7a"/>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4724400" y="1943100"/>
            <a:ext cx="4130675" cy="684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457200" y="1447802"/>
            <a:ext cx="8229600" cy="4678362"/>
          </a:xfrm>
        </p:spPr>
        <p:txBody>
          <a:bodyPr/>
          <a:lstStyle/>
          <a:p>
            <a:pPr eaLnBrk="1" hangingPunct="1"/>
            <a:r>
              <a:rPr lang="en-US" altLang="de-DE" sz="2800" dirty="0">
                <a:solidFill>
                  <a:srgbClr val="003399"/>
                </a:solidFill>
              </a:rPr>
              <a:t>Time in physics</a:t>
            </a:r>
          </a:p>
          <a:p>
            <a:pPr eaLnBrk="1" hangingPunct="1"/>
            <a:endParaRPr lang="en-US" altLang="de-DE" sz="2800" dirty="0">
              <a:solidFill>
                <a:srgbClr val="0000FF"/>
              </a:solidFill>
            </a:endParaRPr>
          </a:p>
          <a:p>
            <a:pPr eaLnBrk="1" hangingPunct="1"/>
            <a:r>
              <a:rPr lang="de-DE" altLang="de-DE" sz="2800" dirty="0">
                <a:solidFill>
                  <a:srgbClr val="009999"/>
                </a:solidFill>
              </a:rPr>
              <a:t>Light </a:t>
            </a:r>
            <a:r>
              <a:rPr lang="de-DE" altLang="de-DE" sz="2800" dirty="0" err="1">
                <a:solidFill>
                  <a:srgbClr val="009999"/>
                </a:solidFill>
              </a:rPr>
              <a:t>cone</a:t>
            </a:r>
            <a:endParaRPr lang="de-DE" altLang="de-DE" sz="2800" dirty="0">
              <a:solidFill>
                <a:srgbClr val="009999"/>
              </a:solidFill>
            </a:endParaRPr>
          </a:p>
          <a:p>
            <a:pPr eaLnBrk="1" hangingPunct="1"/>
            <a:endParaRPr lang="de-DE" altLang="de-DE" sz="2800" dirty="0">
              <a:solidFill>
                <a:srgbClr val="FF0000"/>
              </a:solidFill>
            </a:endParaRPr>
          </a:p>
          <a:p>
            <a:pPr eaLnBrk="1" hangingPunct="1"/>
            <a:r>
              <a:rPr lang="de-DE" altLang="de-DE" sz="2800" dirty="0">
                <a:solidFill>
                  <a:srgbClr val="990099"/>
                </a:solidFill>
              </a:rPr>
              <a:t>A </a:t>
            </a:r>
            <a:r>
              <a:rPr lang="de-DE" altLang="de-DE" sz="2800" dirty="0" err="1">
                <a:solidFill>
                  <a:srgbClr val="990099"/>
                </a:solidFill>
              </a:rPr>
              <a:t>world</a:t>
            </a:r>
            <a:r>
              <a:rPr lang="de-DE" altLang="de-DE" sz="2800" dirty="0">
                <a:solidFill>
                  <a:srgbClr val="990099"/>
                </a:solidFill>
              </a:rPr>
              <a:t> </a:t>
            </a:r>
            <a:r>
              <a:rPr lang="de-DE" altLang="de-DE" sz="2800" dirty="0" err="1">
                <a:solidFill>
                  <a:srgbClr val="990099"/>
                </a:solidFill>
              </a:rPr>
              <a:t>without</a:t>
            </a:r>
            <a:r>
              <a:rPr lang="de-DE" altLang="de-DE" sz="2800" dirty="0">
                <a:solidFill>
                  <a:srgbClr val="990099"/>
                </a:solidFill>
              </a:rPr>
              <a:t> time</a:t>
            </a:r>
          </a:p>
          <a:p>
            <a:pPr eaLnBrk="1" hangingPunct="1"/>
            <a:endParaRPr lang="de-DE" altLang="de-DE" sz="2800" dirty="0">
              <a:solidFill>
                <a:srgbClr val="7030A0"/>
              </a:solidFill>
            </a:endParaRPr>
          </a:p>
          <a:p>
            <a:pPr eaLnBrk="1" hangingPunct="1"/>
            <a:r>
              <a:rPr lang="de-DE" altLang="de-DE" sz="2800" dirty="0">
                <a:solidFill>
                  <a:srgbClr val="CC6600"/>
                </a:solidFill>
              </a:rPr>
              <a:t>Propagation </a:t>
            </a:r>
            <a:r>
              <a:rPr lang="de-DE" altLang="de-DE" sz="2800" dirty="0" err="1">
                <a:solidFill>
                  <a:srgbClr val="CC6600"/>
                </a:solidFill>
              </a:rPr>
              <a:t>of</a:t>
            </a:r>
            <a:r>
              <a:rPr lang="de-DE" altLang="de-DE" sz="2800" dirty="0">
                <a:solidFill>
                  <a:srgbClr val="CC6600"/>
                </a:solidFill>
              </a:rPr>
              <a:t> light</a:t>
            </a:r>
          </a:p>
          <a:p>
            <a:pPr eaLnBrk="1" hangingPunct="1"/>
            <a:endParaRPr lang="en-US" altLang="de-DE" sz="2800" dirty="0">
              <a:solidFill>
                <a:srgbClr val="CC6600"/>
              </a:solidFill>
            </a:endParaRPr>
          </a:p>
          <a:p>
            <a:pPr eaLnBrk="1" hangingPunct="1"/>
            <a:r>
              <a:rPr lang="de-DE" altLang="de-DE" sz="2800" dirty="0">
                <a:solidFill>
                  <a:srgbClr val="6600FF"/>
                </a:solidFill>
              </a:rPr>
              <a:t>Time </a:t>
            </a:r>
            <a:r>
              <a:rPr lang="de-DE" altLang="de-DE" sz="2800" dirty="0" err="1">
                <a:solidFill>
                  <a:srgbClr val="6600FF"/>
                </a:solidFill>
              </a:rPr>
              <a:t>travel</a:t>
            </a:r>
            <a:endParaRPr lang="de-DE" altLang="de-DE" sz="2800" dirty="0">
              <a:solidFill>
                <a:srgbClr val="6600FF"/>
              </a:solidFill>
            </a:endParaRPr>
          </a:p>
        </p:txBody>
      </p:sp>
      <p:sp>
        <p:nvSpPr>
          <p:cNvPr id="5123" name="Text Box 3"/>
          <p:cNvSpPr txBox="1">
            <a:spLocks noChangeArrowheads="1"/>
          </p:cNvSpPr>
          <p:nvPr/>
        </p:nvSpPr>
        <p:spPr bwMode="auto">
          <a:xfrm>
            <a:off x="457200" y="1524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de-DE" sz="2400" b="1" dirty="0">
                <a:solidFill>
                  <a:srgbClr val="0000CC"/>
                </a:solidFill>
                <a:latin typeface="+mj-lt"/>
              </a:rPr>
              <a:t>Summary</a:t>
            </a:r>
            <a:endParaRPr lang="en-US" altLang="de-DE" sz="1400" dirty="0">
              <a:latin typeface="+mj-lt"/>
            </a:endParaRPr>
          </a:p>
        </p:txBody>
      </p:sp>
      <p:sp>
        <p:nvSpPr>
          <p:cNvPr id="5124" name="Line 4"/>
          <p:cNvSpPr>
            <a:spLocks noChangeShapeType="1"/>
          </p:cNvSpPr>
          <p:nvPr/>
        </p:nvSpPr>
        <p:spPr bwMode="auto">
          <a:xfrm>
            <a:off x="457200" y="6096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93519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2FFC37C-DCF5-4B56-BBD0-6519846D15B4}"/>
              </a:ext>
            </a:extLst>
          </p:cNvPr>
          <p:cNvSpPr txBox="1"/>
          <p:nvPr/>
        </p:nvSpPr>
        <p:spPr>
          <a:xfrm>
            <a:off x="838199" y="5334000"/>
            <a:ext cx="7719646" cy="1107996"/>
          </a:xfrm>
          <a:prstGeom prst="rect">
            <a:avLst/>
          </a:prstGeom>
          <a:noFill/>
        </p:spPr>
        <p:txBody>
          <a:bodyPr wrap="square" rtlCol="0">
            <a:spAutoFit/>
          </a:bodyPr>
          <a:lstStyle/>
          <a:p>
            <a:r>
              <a:rPr lang="de-DE" sz="2400" dirty="0"/>
              <a:t>“</a:t>
            </a:r>
            <a:r>
              <a:rPr lang="de-DE" sz="2400" dirty="0" err="1"/>
              <a:t>It's</a:t>
            </a:r>
            <a:r>
              <a:rPr lang="de-DE" sz="2400" dirty="0"/>
              <a:t> a </a:t>
            </a:r>
            <a:r>
              <a:rPr lang="de-DE" sz="2400" dirty="0" err="1"/>
              <a:t>poor</a:t>
            </a:r>
            <a:r>
              <a:rPr lang="de-DE" sz="2400" dirty="0"/>
              <a:t> </a:t>
            </a:r>
            <a:r>
              <a:rPr lang="de-DE" sz="2400" dirty="0" err="1"/>
              <a:t>sort</a:t>
            </a:r>
            <a:r>
              <a:rPr lang="de-DE" sz="2400" dirty="0"/>
              <a:t> </a:t>
            </a:r>
            <a:r>
              <a:rPr lang="de-DE" sz="2400" dirty="0" err="1"/>
              <a:t>of</a:t>
            </a:r>
            <a:r>
              <a:rPr lang="de-DE" sz="2400" dirty="0"/>
              <a:t> </a:t>
            </a:r>
            <a:r>
              <a:rPr lang="de-DE" sz="2400" dirty="0" err="1"/>
              <a:t>memory</a:t>
            </a:r>
            <a:r>
              <a:rPr lang="de-DE" sz="2400" dirty="0"/>
              <a:t> </a:t>
            </a:r>
            <a:r>
              <a:rPr lang="de-DE" sz="2400" dirty="0" err="1"/>
              <a:t>that</a:t>
            </a:r>
            <a:r>
              <a:rPr lang="de-DE" sz="2400" dirty="0"/>
              <a:t> </a:t>
            </a:r>
            <a:r>
              <a:rPr lang="de-DE" sz="2400" dirty="0" err="1"/>
              <a:t>only</a:t>
            </a:r>
            <a:r>
              <a:rPr lang="de-DE" sz="2400" dirty="0"/>
              <a:t> </a:t>
            </a:r>
            <a:r>
              <a:rPr lang="de-DE" sz="2400" dirty="0" err="1"/>
              <a:t>works</a:t>
            </a:r>
            <a:r>
              <a:rPr lang="de-DE" sz="2400" dirty="0"/>
              <a:t> </a:t>
            </a:r>
            <a:r>
              <a:rPr lang="de-DE" sz="2400" dirty="0" err="1"/>
              <a:t>backwards</a:t>
            </a:r>
            <a:r>
              <a:rPr lang="de-DE" sz="2400" dirty="0"/>
              <a:t>.“</a:t>
            </a:r>
          </a:p>
          <a:p>
            <a:endParaRPr lang="de-DE" sz="2400" b="1" dirty="0"/>
          </a:p>
          <a:p>
            <a:r>
              <a:rPr lang="de-DE" dirty="0"/>
              <a:t>White Queen </a:t>
            </a:r>
            <a:r>
              <a:rPr lang="de-DE" dirty="0" err="1"/>
              <a:t>to</a:t>
            </a:r>
            <a:r>
              <a:rPr lang="de-DE" dirty="0"/>
              <a:t> Alice, Lewis Carroll: Through </a:t>
            </a:r>
            <a:r>
              <a:rPr lang="de-DE" dirty="0" err="1"/>
              <a:t>the</a:t>
            </a:r>
            <a:r>
              <a:rPr lang="de-DE" dirty="0"/>
              <a:t> </a:t>
            </a:r>
            <a:r>
              <a:rPr lang="de-DE" dirty="0" err="1"/>
              <a:t>looking</a:t>
            </a:r>
            <a:r>
              <a:rPr lang="de-DE" dirty="0"/>
              <a:t> </a:t>
            </a:r>
            <a:r>
              <a:rPr lang="de-DE" dirty="0" err="1"/>
              <a:t>glass</a:t>
            </a:r>
            <a:endParaRPr lang="de-DE" dirty="0"/>
          </a:p>
        </p:txBody>
      </p:sp>
      <p:pic>
        <p:nvPicPr>
          <p:cNvPr id="4" name="Picture 3">
            <a:extLst>
              <a:ext uri="{FF2B5EF4-FFF2-40B4-BE49-F238E27FC236}">
                <a16:creationId xmlns:a16="http://schemas.microsoft.com/office/drawing/2014/main" id="{E824AF34-1ABE-4308-AB00-B9761D7F2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91047"/>
            <a:ext cx="3621049" cy="5010626"/>
          </a:xfrm>
          <a:prstGeom prst="rect">
            <a:avLst/>
          </a:prstGeom>
        </p:spPr>
      </p:pic>
    </p:spTree>
    <p:extLst>
      <p:ext uri="{BB962C8B-B14F-4D97-AF65-F5344CB8AC3E}">
        <p14:creationId xmlns:p14="http://schemas.microsoft.com/office/powerpoint/2010/main" val="273635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Grafik 11">
            <a:extLst>
              <a:ext uri="{FF2B5EF4-FFF2-40B4-BE49-F238E27FC236}">
                <a16:creationId xmlns:a16="http://schemas.microsoft.com/office/drawing/2014/main" id="{5C812F5A-7809-4038-902D-1A6808CE0383}"/>
              </a:ext>
            </a:extLst>
          </p:cNvPr>
          <p:cNvPicPr>
            <a:picLocks noChangeAspect="1"/>
          </p:cNvPicPr>
          <p:nvPr/>
        </p:nvPicPr>
        <p:blipFill>
          <a:blip r:embed="rId2">
            <a:extLst>
              <a:ext uri="{28A0092B-C50C-407E-A947-70E740481C1C}">
                <a14:useLocalDpi xmlns:a14="http://schemas.microsoft.com/office/drawing/2010/main" val="0"/>
              </a:ext>
            </a:extLst>
          </a:blip>
          <a:srcRect l="6465" r="6471"/>
          <a:stretch>
            <a:fillRect/>
          </a:stretch>
        </p:blipFill>
        <p:spPr bwMode="auto">
          <a:xfrm>
            <a:off x="177205" y="2649537"/>
            <a:ext cx="3944938"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1" descr="unilogo">
            <a:extLst>
              <a:ext uri="{FF2B5EF4-FFF2-40B4-BE49-F238E27FC236}">
                <a16:creationId xmlns:a16="http://schemas.microsoft.com/office/drawing/2014/main" id="{A39D055D-72EB-4BB3-9769-2C570527D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80" y="2622872"/>
            <a:ext cx="914400" cy="93186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feld 6">
            <a:extLst>
              <a:ext uri="{FF2B5EF4-FFF2-40B4-BE49-F238E27FC236}">
                <a16:creationId xmlns:a16="http://schemas.microsoft.com/office/drawing/2014/main" id="{037E2887-3530-48AD-B26B-01A3422A4FE9}"/>
              </a:ext>
            </a:extLst>
          </p:cNvPr>
          <p:cNvSpPr txBox="1">
            <a:spLocks noChangeArrowheads="1"/>
          </p:cNvSpPr>
          <p:nvPr/>
        </p:nvSpPr>
        <p:spPr bwMode="auto">
          <a:xfrm>
            <a:off x="139080" y="5750720"/>
            <a:ext cx="450435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Institut für Quantenphysik</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Center for Integrated Quantum Science and Technology</a:t>
            </a:r>
            <a:r>
              <a:rPr kumimoji="0" lang="de-DE" alt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IQ</a:t>
            </a:r>
            <a:r>
              <a:rPr kumimoji="0" lang="de-DE" altLang="de-DE"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ST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Universität Ulm</a:t>
            </a:r>
          </a:p>
        </p:txBody>
      </p:sp>
      <p:sp>
        <p:nvSpPr>
          <p:cNvPr id="2054" name="Textfeld 6">
            <a:extLst>
              <a:ext uri="{FF2B5EF4-FFF2-40B4-BE49-F238E27FC236}">
                <a16:creationId xmlns:a16="http://schemas.microsoft.com/office/drawing/2014/main" id="{E55ED3DE-1759-4AC6-A3A5-95AD13833F3D}"/>
              </a:ext>
            </a:extLst>
          </p:cNvPr>
          <p:cNvSpPr txBox="1">
            <a:spLocks noChangeArrowheads="1"/>
          </p:cNvSpPr>
          <p:nvPr/>
        </p:nvSpPr>
        <p:spPr bwMode="auto">
          <a:xfrm>
            <a:off x="4499992" y="5733257"/>
            <a:ext cx="4110608" cy="95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de-DE"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Hagler</a:t>
            </a:r>
            <a:r>
              <a:rPr kumimoji="0" lang="en-US" alt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Institute for Advanced Study at Texas A&amp;M University Texas A&amp;M AgriLife Research</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Institute for Quantum Science and Engineering (IQSE) and Department of Physics and Astronomy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Texas A&amp;M University, College Station</a:t>
            </a:r>
            <a:endParaRPr kumimoji="0" lang="de-DE" alt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5" name="Picture 2" descr="Main Campus Aerial">
            <a:extLst>
              <a:ext uri="{FF2B5EF4-FFF2-40B4-BE49-F238E27FC236}">
                <a16:creationId xmlns:a16="http://schemas.microsoft.com/office/drawing/2014/main" id="{737C0ECD-7557-43D9-9DE9-1FD107D50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845" y="2649537"/>
            <a:ext cx="441007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6" descr="Professional School Advising at Texas A&amp;M University">
            <a:extLst>
              <a:ext uri="{FF2B5EF4-FFF2-40B4-BE49-F238E27FC236}">
                <a16:creationId xmlns:a16="http://schemas.microsoft.com/office/drawing/2014/main" id="{570F9475-802A-4E79-9D00-8F0513C4E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229" y="5254624"/>
            <a:ext cx="1300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4">
            <a:extLst>
              <a:ext uri="{FF2B5EF4-FFF2-40B4-BE49-F238E27FC236}">
                <a16:creationId xmlns:a16="http://schemas.microsoft.com/office/drawing/2014/main" id="{FB1C1D48-0DFE-4947-9614-809622FF6A27}"/>
              </a:ext>
            </a:extLst>
          </p:cNvPr>
          <p:cNvSpPr txBox="1">
            <a:spLocks noChangeArrowheads="1"/>
          </p:cNvSpPr>
          <p:nvPr/>
        </p:nvSpPr>
        <p:spPr bwMode="auto">
          <a:xfrm>
            <a:off x="323528" y="404664"/>
            <a:ext cx="842493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de-DE" b="1" dirty="0">
                <a:solidFill>
                  <a:srgbClr val="0000CC"/>
                </a:solidFill>
                <a:cs typeface="Arial" panose="020B0604020202020204" pitchFamily="34" charset="0"/>
              </a:rPr>
              <a:t>The Arrow of Time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de-DE" sz="2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de-DE" sz="2400" b="1" dirty="0">
                <a:solidFill>
                  <a:srgbClr val="0000CC"/>
                </a:solidFill>
                <a:cs typeface="Arial" panose="020B0604020202020204" pitchFamily="34" charset="0"/>
              </a:rPr>
              <a:t>W.P. Schleich</a:t>
            </a:r>
            <a:r>
              <a:rPr kumimoji="0" lang="en-US" altLang="de-DE"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endParaRPr kumimoji="0" lang="de-DE" altLang="de-DE" sz="1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ws">
            <a:extLst>
              <a:ext uri="{FF2B5EF4-FFF2-40B4-BE49-F238E27FC236}">
                <a16:creationId xmlns:a16="http://schemas.microsoft.com/office/drawing/2014/main" id="{437F3B72-99A0-4BD5-AA14-6DB92B15498B}"/>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207" y="327818"/>
            <a:ext cx="5081587" cy="620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0950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457200" y="1447802"/>
            <a:ext cx="8229600" cy="4678362"/>
          </a:xfrm>
        </p:spPr>
        <p:txBody>
          <a:bodyPr/>
          <a:lstStyle/>
          <a:p>
            <a:pPr eaLnBrk="1" hangingPunct="1"/>
            <a:r>
              <a:rPr lang="en-US" altLang="de-DE" sz="2800" dirty="0">
                <a:solidFill>
                  <a:srgbClr val="003399"/>
                </a:solidFill>
              </a:rPr>
              <a:t>Time in physics</a:t>
            </a:r>
          </a:p>
          <a:p>
            <a:pPr eaLnBrk="1" hangingPunct="1"/>
            <a:endParaRPr lang="en-US" altLang="de-DE" sz="2800" dirty="0">
              <a:solidFill>
                <a:srgbClr val="0000FF"/>
              </a:solidFill>
            </a:endParaRPr>
          </a:p>
          <a:p>
            <a:pPr eaLnBrk="1" hangingPunct="1"/>
            <a:r>
              <a:rPr lang="de-DE" altLang="de-DE" sz="2800" dirty="0">
                <a:solidFill>
                  <a:srgbClr val="009999"/>
                </a:solidFill>
              </a:rPr>
              <a:t>Light </a:t>
            </a:r>
            <a:r>
              <a:rPr lang="de-DE" altLang="de-DE" sz="2800" dirty="0" err="1">
                <a:solidFill>
                  <a:srgbClr val="009999"/>
                </a:solidFill>
              </a:rPr>
              <a:t>cone</a:t>
            </a:r>
            <a:endParaRPr lang="de-DE" altLang="de-DE" sz="2800" dirty="0">
              <a:solidFill>
                <a:srgbClr val="009999"/>
              </a:solidFill>
            </a:endParaRPr>
          </a:p>
          <a:p>
            <a:pPr eaLnBrk="1" hangingPunct="1"/>
            <a:endParaRPr lang="de-DE" altLang="de-DE" sz="2800" dirty="0">
              <a:solidFill>
                <a:srgbClr val="FF0000"/>
              </a:solidFill>
            </a:endParaRPr>
          </a:p>
          <a:p>
            <a:pPr eaLnBrk="1" hangingPunct="1"/>
            <a:r>
              <a:rPr lang="de-DE" altLang="de-DE" sz="2800" dirty="0">
                <a:solidFill>
                  <a:srgbClr val="990099"/>
                </a:solidFill>
              </a:rPr>
              <a:t>A </a:t>
            </a:r>
            <a:r>
              <a:rPr lang="de-DE" altLang="de-DE" sz="2800" dirty="0" err="1">
                <a:solidFill>
                  <a:srgbClr val="990099"/>
                </a:solidFill>
              </a:rPr>
              <a:t>world</a:t>
            </a:r>
            <a:r>
              <a:rPr lang="de-DE" altLang="de-DE" sz="2800" dirty="0">
                <a:solidFill>
                  <a:srgbClr val="990099"/>
                </a:solidFill>
              </a:rPr>
              <a:t> </a:t>
            </a:r>
            <a:r>
              <a:rPr lang="de-DE" altLang="de-DE" sz="2800" dirty="0" err="1">
                <a:solidFill>
                  <a:srgbClr val="990099"/>
                </a:solidFill>
              </a:rPr>
              <a:t>without</a:t>
            </a:r>
            <a:r>
              <a:rPr lang="de-DE" altLang="de-DE" sz="2800" dirty="0">
                <a:solidFill>
                  <a:srgbClr val="990099"/>
                </a:solidFill>
              </a:rPr>
              <a:t> time</a:t>
            </a:r>
          </a:p>
          <a:p>
            <a:pPr eaLnBrk="1" hangingPunct="1"/>
            <a:endParaRPr lang="de-DE" altLang="de-DE" sz="2800" dirty="0">
              <a:solidFill>
                <a:srgbClr val="7030A0"/>
              </a:solidFill>
            </a:endParaRPr>
          </a:p>
          <a:p>
            <a:pPr eaLnBrk="1" hangingPunct="1"/>
            <a:r>
              <a:rPr lang="de-DE" altLang="de-DE" sz="2800" dirty="0">
                <a:solidFill>
                  <a:srgbClr val="CC6600"/>
                </a:solidFill>
              </a:rPr>
              <a:t>Propagation </a:t>
            </a:r>
            <a:r>
              <a:rPr lang="de-DE" altLang="de-DE" sz="2800" dirty="0" err="1">
                <a:solidFill>
                  <a:srgbClr val="CC6600"/>
                </a:solidFill>
              </a:rPr>
              <a:t>of</a:t>
            </a:r>
            <a:r>
              <a:rPr lang="de-DE" altLang="de-DE" sz="2800" dirty="0">
                <a:solidFill>
                  <a:srgbClr val="CC6600"/>
                </a:solidFill>
              </a:rPr>
              <a:t> light</a:t>
            </a:r>
          </a:p>
          <a:p>
            <a:pPr eaLnBrk="1" hangingPunct="1"/>
            <a:endParaRPr lang="en-US" altLang="de-DE" sz="2800" dirty="0">
              <a:solidFill>
                <a:srgbClr val="CC6600"/>
              </a:solidFill>
            </a:endParaRPr>
          </a:p>
          <a:p>
            <a:pPr eaLnBrk="1" hangingPunct="1"/>
            <a:r>
              <a:rPr lang="de-DE" altLang="de-DE" sz="2800" dirty="0">
                <a:solidFill>
                  <a:srgbClr val="6600FF"/>
                </a:solidFill>
              </a:rPr>
              <a:t>Time </a:t>
            </a:r>
            <a:r>
              <a:rPr lang="de-DE" altLang="de-DE" sz="2800" dirty="0" err="1">
                <a:solidFill>
                  <a:srgbClr val="6600FF"/>
                </a:solidFill>
              </a:rPr>
              <a:t>travel</a:t>
            </a:r>
            <a:endParaRPr lang="de-DE" altLang="de-DE" sz="2800" dirty="0">
              <a:solidFill>
                <a:srgbClr val="6600FF"/>
              </a:solidFill>
            </a:endParaRPr>
          </a:p>
        </p:txBody>
      </p:sp>
      <p:sp>
        <p:nvSpPr>
          <p:cNvPr id="5123" name="Text Box 3"/>
          <p:cNvSpPr txBox="1">
            <a:spLocks noChangeArrowheads="1"/>
          </p:cNvSpPr>
          <p:nvPr/>
        </p:nvSpPr>
        <p:spPr bwMode="auto">
          <a:xfrm>
            <a:off x="457200" y="1524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de-DE" sz="2400" b="1" dirty="0">
                <a:solidFill>
                  <a:srgbClr val="0000CC"/>
                </a:solidFill>
                <a:latin typeface="+mj-lt"/>
              </a:rPr>
              <a:t>Overview</a:t>
            </a:r>
            <a:endParaRPr lang="en-US" altLang="de-DE" sz="1400" dirty="0">
              <a:latin typeface="+mj-lt"/>
            </a:endParaRPr>
          </a:p>
        </p:txBody>
      </p:sp>
      <p:sp>
        <p:nvSpPr>
          <p:cNvPr id="5124" name="Line 4"/>
          <p:cNvSpPr>
            <a:spLocks noChangeShapeType="1"/>
          </p:cNvSpPr>
          <p:nvPr/>
        </p:nvSpPr>
        <p:spPr bwMode="auto">
          <a:xfrm>
            <a:off x="457200" y="6096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2495437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D2EE4BC-8E8F-44B1-B09F-3DFB05CF8A21}"/>
              </a:ext>
            </a:extLst>
          </p:cNvPr>
          <p:cNvSpPr txBox="1"/>
          <p:nvPr/>
        </p:nvSpPr>
        <p:spPr>
          <a:xfrm>
            <a:off x="2133600" y="2514609"/>
            <a:ext cx="5732145" cy="800219"/>
          </a:xfrm>
          <a:prstGeom prst="rect">
            <a:avLst/>
          </a:prstGeom>
          <a:noFill/>
        </p:spPr>
        <p:txBody>
          <a:bodyPr wrap="square" rtlCol="0">
            <a:spAutoFit/>
          </a:bodyPr>
          <a:lstStyle/>
          <a:p>
            <a:endParaRPr lang="de-DE" dirty="0"/>
          </a:p>
          <a:p>
            <a:r>
              <a:rPr lang="de-DE" sz="2800" dirty="0"/>
              <a:t>Force = </a:t>
            </a:r>
            <a:r>
              <a:rPr lang="en-US" sz="2800" dirty="0"/>
              <a:t>mass</a:t>
            </a:r>
            <a:r>
              <a:rPr lang="de-DE" sz="2800" dirty="0"/>
              <a:t> x </a:t>
            </a:r>
            <a:r>
              <a:rPr lang="en-US" sz="2800" dirty="0"/>
              <a:t>acceleration</a:t>
            </a:r>
          </a:p>
        </p:txBody>
      </p:sp>
      <p:sp>
        <p:nvSpPr>
          <p:cNvPr id="3" name="Line 5">
            <a:extLst>
              <a:ext uri="{FF2B5EF4-FFF2-40B4-BE49-F238E27FC236}">
                <a16:creationId xmlns:a16="http://schemas.microsoft.com/office/drawing/2014/main" id="{49E4614E-6483-4DF8-92EE-3669E2515CAE}"/>
              </a:ext>
            </a:extLst>
          </p:cNvPr>
          <p:cNvSpPr>
            <a:spLocks noChangeShapeType="1"/>
          </p:cNvSpPr>
          <p:nvPr/>
        </p:nvSpPr>
        <p:spPr bwMode="auto">
          <a:xfrm>
            <a:off x="419100" y="7620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 name="Textfeld 3">
            <a:extLst>
              <a:ext uri="{FF2B5EF4-FFF2-40B4-BE49-F238E27FC236}">
                <a16:creationId xmlns:a16="http://schemas.microsoft.com/office/drawing/2014/main" id="{474E5D1F-B9AA-436B-B650-432BBF504D6E}"/>
              </a:ext>
            </a:extLst>
          </p:cNvPr>
          <p:cNvSpPr txBox="1"/>
          <p:nvPr/>
        </p:nvSpPr>
        <p:spPr>
          <a:xfrm>
            <a:off x="2858646" y="304805"/>
            <a:ext cx="4608954" cy="461665"/>
          </a:xfrm>
          <a:prstGeom prst="rect">
            <a:avLst/>
          </a:prstGeom>
          <a:noFill/>
        </p:spPr>
        <p:txBody>
          <a:bodyPr wrap="square" rtlCol="0">
            <a:spAutoFit/>
          </a:bodyPr>
          <a:lstStyle/>
          <a:p>
            <a:r>
              <a:rPr lang="de-DE" sz="2400" b="1" dirty="0">
                <a:solidFill>
                  <a:srgbClr val="0000CC"/>
                </a:solidFill>
              </a:rPr>
              <a:t>  Newton </a:t>
            </a:r>
            <a:r>
              <a:rPr lang="de-DE" sz="2400" b="1" dirty="0" err="1">
                <a:solidFill>
                  <a:srgbClr val="0000CC"/>
                </a:solidFill>
              </a:rPr>
              <a:t>mechanics</a:t>
            </a:r>
            <a:endParaRPr lang="de-DE" sz="2400" b="1" dirty="0">
              <a:solidFill>
                <a:srgbClr val="0000CC"/>
              </a:solidFill>
            </a:endParaRPr>
          </a:p>
        </p:txBody>
      </p:sp>
    </p:spTree>
    <p:extLst>
      <p:ext uri="{BB962C8B-B14F-4D97-AF65-F5344CB8AC3E}">
        <p14:creationId xmlns:p14="http://schemas.microsoft.com/office/powerpoint/2010/main" val="297144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5">
            <a:extLst>
              <a:ext uri="{FF2B5EF4-FFF2-40B4-BE49-F238E27FC236}">
                <a16:creationId xmlns:a16="http://schemas.microsoft.com/office/drawing/2014/main" id="{E5BBD305-BA2F-460E-9003-8881D9B280D8}"/>
              </a:ext>
            </a:extLst>
          </p:cNvPr>
          <p:cNvSpPr>
            <a:spLocks noChangeShapeType="1"/>
          </p:cNvSpPr>
          <p:nvPr/>
        </p:nvSpPr>
        <p:spPr bwMode="auto">
          <a:xfrm>
            <a:off x="419100" y="762000"/>
            <a:ext cx="8305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 name="Textfeld 6">
            <a:extLst>
              <a:ext uri="{FF2B5EF4-FFF2-40B4-BE49-F238E27FC236}">
                <a16:creationId xmlns:a16="http://schemas.microsoft.com/office/drawing/2014/main" id="{15F4EE3B-0615-4EE8-A9B0-371A5471EE23}"/>
              </a:ext>
            </a:extLst>
          </p:cNvPr>
          <p:cNvSpPr txBox="1"/>
          <p:nvPr/>
        </p:nvSpPr>
        <p:spPr>
          <a:xfrm>
            <a:off x="3200400" y="240268"/>
            <a:ext cx="4038600" cy="738664"/>
          </a:xfrm>
          <a:prstGeom prst="rect">
            <a:avLst/>
          </a:prstGeom>
          <a:noFill/>
        </p:spPr>
        <p:txBody>
          <a:bodyPr wrap="square" rtlCol="0">
            <a:spAutoFit/>
          </a:bodyPr>
          <a:lstStyle/>
          <a:p>
            <a:r>
              <a:rPr lang="en-US" altLang="de-DE" sz="2400" b="1" dirty="0">
                <a:solidFill>
                  <a:srgbClr val="0000CC"/>
                </a:solidFill>
              </a:rPr>
              <a:t>Quantum mechanics  </a:t>
            </a:r>
            <a:endParaRPr lang="en-US" altLang="de-DE" sz="2400" dirty="0"/>
          </a:p>
          <a:p>
            <a:endParaRPr lang="de-DE" dirty="0"/>
          </a:p>
        </p:txBody>
      </p:sp>
      <p:pic>
        <p:nvPicPr>
          <p:cNvPr id="8" name="Grafik 7">
            <a:extLst>
              <a:ext uri="{FF2B5EF4-FFF2-40B4-BE49-F238E27FC236}">
                <a16:creationId xmlns:a16="http://schemas.microsoft.com/office/drawing/2014/main" id="{4B5B6E00-4144-4A63-BEEE-17E323D321A1}"/>
              </a:ext>
            </a:extLst>
          </p:cNvPr>
          <p:cNvPicPr>
            <a:picLocks noChangeAspect="1"/>
          </p:cNvPicPr>
          <p:nvPr/>
        </p:nvPicPr>
        <p:blipFill>
          <a:blip r:embed="rId2"/>
          <a:stretch>
            <a:fillRect/>
          </a:stretch>
        </p:blipFill>
        <p:spPr>
          <a:xfrm>
            <a:off x="2971800" y="4018612"/>
            <a:ext cx="3048000" cy="1726407"/>
          </a:xfrm>
          <a:prstGeom prst="rect">
            <a:avLst/>
          </a:prstGeom>
        </p:spPr>
      </p:pic>
      <p:pic>
        <p:nvPicPr>
          <p:cNvPr id="9" name="Picture 2" descr="schrdngr">
            <a:extLst>
              <a:ext uri="{FF2B5EF4-FFF2-40B4-BE49-F238E27FC236}">
                <a16:creationId xmlns:a16="http://schemas.microsoft.com/office/drawing/2014/main" id="{0D4A8B6A-8157-4D25-95E1-C3C29093E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276" y="1436558"/>
            <a:ext cx="3857448" cy="190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627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442</Words>
  <Application>Microsoft Office PowerPoint</Application>
  <PresentationFormat>On-screen Show (4:3)</PresentationFormat>
  <Paragraphs>79</Paragraphs>
  <Slides>38</Slides>
  <Notes>0</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Helvetica</vt:lpstr>
      <vt:lpstr>Palatino</vt:lpstr>
      <vt:lpstr>Default Design</vt:lpstr>
      <vt:lpstr>Larissa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Universitaet Ulm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fiebelkorn</dc:creator>
  <cp:lastModifiedBy>Katherine Bomm</cp:lastModifiedBy>
  <cp:revision>292</cp:revision>
  <cp:lastPrinted>2017-05-24T13:26:36Z</cp:lastPrinted>
  <dcterms:created xsi:type="dcterms:W3CDTF">2005-05-10T09:09:32Z</dcterms:created>
  <dcterms:modified xsi:type="dcterms:W3CDTF">2024-06-06T09:15:08Z</dcterms:modified>
</cp:coreProperties>
</file>