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1"/>
  </p:sldMasterIdLst>
  <p:notesMasterIdLst>
    <p:notesMasterId r:id="rId38"/>
  </p:notesMasterIdLst>
  <p:sldIdLst>
    <p:sldId id="256" r:id="rId2"/>
    <p:sldId id="257" r:id="rId3"/>
    <p:sldId id="332" r:id="rId4"/>
    <p:sldId id="330" r:id="rId5"/>
    <p:sldId id="265" r:id="rId6"/>
    <p:sldId id="259" r:id="rId7"/>
    <p:sldId id="329" r:id="rId8"/>
    <p:sldId id="263" r:id="rId9"/>
    <p:sldId id="261" r:id="rId10"/>
    <p:sldId id="262" r:id="rId11"/>
    <p:sldId id="331" r:id="rId12"/>
    <p:sldId id="338" r:id="rId13"/>
    <p:sldId id="260" r:id="rId14"/>
    <p:sldId id="351" r:id="rId15"/>
    <p:sldId id="340" r:id="rId16"/>
    <p:sldId id="324" r:id="rId17"/>
    <p:sldId id="274" r:id="rId18"/>
    <p:sldId id="341" r:id="rId19"/>
    <p:sldId id="342" r:id="rId20"/>
    <p:sldId id="321" r:id="rId21"/>
    <p:sldId id="343" r:id="rId22"/>
    <p:sldId id="344" r:id="rId23"/>
    <p:sldId id="325" r:id="rId24"/>
    <p:sldId id="337" r:id="rId25"/>
    <p:sldId id="333" r:id="rId26"/>
    <p:sldId id="336" r:id="rId27"/>
    <p:sldId id="346" r:id="rId28"/>
    <p:sldId id="345" r:id="rId29"/>
    <p:sldId id="348" r:id="rId30"/>
    <p:sldId id="349" r:id="rId31"/>
    <p:sldId id="264" r:id="rId32"/>
    <p:sldId id="352" r:id="rId33"/>
    <p:sldId id="272" r:id="rId34"/>
    <p:sldId id="266" r:id="rId35"/>
    <p:sldId id="271" r:id="rId36"/>
    <p:sldId id="350" r:id="rId37"/>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p:scale>
          <a:sx n="66" d="100"/>
          <a:sy n="66" d="100"/>
        </p:scale>
        <p:origin x="476" y="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087DF7-607C-49C8-BA03-3BC3F430ADBA}" type="datetimeFigureOut">
              <a:rPr lang="hu-HU" smtClean="0"/>
              <a:t>2024. 06. 07.</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C8898-6C1D-4F1A-90A2-C45FF4AFE535}" type="slidenum">
              <a:rPr lang="hu-HU" smtClean="0"/>
              <a:t>‹#›</a:t>
            </a:fld>
            <a:endParaRPr lang="hu-HU"/>
          </a:p>
        </p:txBody>
      </p:sp>
    </p:spTree>
    <p:extLst>
      <p:ext uri="{BB962C8B-B14F-4D97-AF65-F5344CB8AC3E}">
        <p14:creationId xmlns:p14="http://schemas.microsoft.com/office/powerpoint/2010/main" val="3482079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1583719-3C33-BF53-AFC3-659984EE8D7D}"/>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70184442-32C3-613B-5E08-6A8C119611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837A0FEB-2E99-0FCC-CA37-87859471C2CC}"/>
              </a:ext>
            </a:extLst>
          </p:cNvPr>
          <p:cNvSpPr>
            <a:spLocks noGrp="1"/>
          </p:cNvSpPr>
          <p:nvPr>
            <p:ph type="dt" sz="half" idx="10"/>
          </p:nvPr>
        </p:nvSpPr>
        <p:spPr/>
        <p:txBody>
          <a:bodyPr/>
          <a:lstStyle/>
          <a:p>
            <a:fld id="{0D0536A8-C47D-448A-BC1D-0DFF936C8852}" type="datetime1">
              <a:rPr lang="hu-HU" smtClean="0"/>
              <a:t>2024. 06. 07.</a:t>
            </a:fld>
            <a:endParaRPr lang="hu-HU"/>
          </a:p>
        </p:txBody>
      </p:sp>
      <p:sp>
        <p:nvSpPr>
          <p:cNvPr id="5" name="Élőláb helye 4">
            <a:extLst>
              <a:ext uri="{FF2B5EF4-FFF2-40B4-BE49-F238E27FC236}">
                <a16:creationId xmlns:a16="http://schemas.microsoft.com/office/drawing/2014/main" id="{129F211E-7381-DF05-F63D-35F89FF88B82}"/>
              </a:ext>
            </a:extLst>
          </p:cNvPr>
          <p:cNvSpPr>
            <a:spLocks noGrp="1"/>
          </p:cNvSpPr>
          <p:nvPr>
            <p:ph type="ftr" sz="quarter" idx="11"/>
          </p:nvPr>
        </p:nvSpPr>
        <p:spPr/>
        <p:txBody>
          <a:bodyPr/>
          <a:lstStyle/>
          <a:p>
            <a:r>
              <a:rPr lang="hu-HU"/>
              <a:t>SWATNET, 13 June 2023</a:t>
            </a:r>
          </a:p>
        </p:txBody>
      </p:sp>
      <p:sp>
        <p:nvSpPr>
          <p:cNvPr id="6" name="Dia számának helye 5">
            <a:extLst>
              <a:ext uri="{FF2B5EF4-FFF2-40B4-BE49-F238E27FC236}">
                <a16:creationId xmlns:a16="http://schemas.microsoft.com/office/drawing/2014/main" id="{547BE4FE-8B81-BED8-B028-67BAA3A6D1D9}"/>
              </a:ext>
            </a:extLst>
          </p:cNvPr>
          <p:cNvSpPr>
            <a:spLocks noGrp="1"/>
          </p:cNvSpPr>
          <p:nvPr>
            <p:ph type="sldNum" sz="quarter" idx="12"/>
          </p:nvPr>
        </p:nvSpPr>
        <p:spPr/>
        <p:txBody>
          <a:bodyPr/>
          <a:lstStyle/>
          <a:p>
            <a:fld id="{4DB8A441-15C5-4363-8938-80CCFE8A9160}" type="slidenum">
              <a:rPr lang="hu-HU" smtClean="0"/>
              <a:t>‹#›</a:t>
            </a:fld>
            <a:endParaRPr lang="hu-HU"/>
          </a:p>
        </p:txBody>
      </p:sp>
    </p:spTree>
    <p:extLst>
      <p:ext uri="{BB962C8B-B14F-4D97-AF65-F5344CB8AC3E}">
        <p14:creationId xmlns:p14="http://schemas.microsoft.com/office/powerpoint/2010/main" val="1327383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0D66C04-DC0B-5D3B-25FA-5E6593097E7F}"/>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07E46A66-AEB6-0538-26F0-C20D68A335D6}"/>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80038EBB-DC68-D841-CA21-C6C18656E3FF}"/>
              </a:ext>
            </a:extLst>
          </p:cNvPr>
          <p:cNvSpPr>
            <a:spLocks noGrp="1"/>
          </p:cNvSpPr>
          <p:nvPr>
            <p:ph type="dt" sz="half" idx="10"/>
          </p:nvPr>
        </p:nvSpPr>
        <p:spPr/>
        <p:txBody>
          <a:bodyPr/>
          <a:lstStyle/>
          <a:p>
            <a:fld id="{6B63DEA2-4AA0-4F8D-A256-654E22EFD487}" type="datetime1">
              <a:rPr lang="hu-HU" smtClean="0"/>
              <a:t>2024. 06. 07.</a:t>
            </a:fld>
            <a:endParaRPr lang="hu-HU"/>
          </a:p>
        </p:txBody>
      </p:sp>
      <p:sp>
        <p:nvSpPr>
          <p:cNvPr id="5" name="Élőláb helye 4">
            <a:extLst>
              <a:ext uri="{FF2B5EF4-FFF2-40B4-BE49-F238E27FC236}">
                <a16:creationId xmlns:a16="http://schemas.microsoft.com/office/drawing/2014/main" id="{03C51BB0-29C9-2A83-BD03-5CE3E6E71935}"/>
              </a:ext>
            </a:extLst>
          </p:cNvPr>
          <p:cNvSpPr>
            <a:spLocks noGrp="1"/>
          </p:cNvSpPr>
          <p:nvPr>
            <p:ph type="ftr" sz="quarter" idx="11"/>
          </p:nvPr>
        </p:nvSpPr>
        <p:spPr/>
        <p:txBody>
          <a:bodyPr/>
          <a:lstStyle/>
          <a:p>
            <a:r>
              <a:rPr lang="hu-HU"/>
              <a:t>SWATNET, 13 June 2023</a:t>
            </a:r>
          </a:p>
        </p:txBody>
      </p:sp>
      <p:sp>
        <p:nvSpPr>
          <p:cNvPr id="6" name="Dia számának helye 5">
            <a:extLst>
              <a:ext uri="{FF2B5EF4-FFF2-40B4-BE49-F238E27FC236}">
                <a16:creationId xmlns:a16="http://schemas.microsoft.com/office/drawing/2014/main" id="{DB0E38AA-063A-6E01-68A4-434A742D374E}"/>
              </a:ext>
            </a:extLst>
          </p:cNvPr>
          <p:cNvSpPr>
            <a:spLocks noGrp="1"/>
          </p:cNvSpPr>
          <p:nvPr>
            <p:ph type="sldNum" sz="quarter" idx="12"/>
          </p:nvPr>
        </p:nvSpPr>
        <p:spPr/>
        <p:txBody>
          <a:bodyPr/>
          <a:lstStyle/>
          <a:p>
            <a:fld id="{4DB8A441-15C5-4363-8938-80CCFE8A9160}" type="slidenum">
              <a:rPr lang="hu-HU" smtClean="0"/>
              <a:t>‹#›</a:t>
            </a:fld>
            <a:endParaRPr lang="hu-HU"/>
          </a:p>
        </p:txBody>
      </p:sp>
    </p:spTree>
    <p:extLst>
      <p:ext uri="{BB962C8B-B14F-4D97-AF65-F5344CB8AC3E}">
        <p14:creationId xmlns:p14="http://schemas.microsoft.com/office/powerpoint/2010/main" val="1229999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EEC12A5A-D87C-FD4C-8870-EDB8E81AE654}"/>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BCE9DFAF-4995-7639-5520-A5CF25D69906}"/>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59F72493-68D4-BB80-72E8-850463A505F3}"/>
              </a:ext>
            </a:extLst>
          </p:cNvPr>
          <p:cNvSpPr>
            <a:spLocks noGrp="1"/>
          </p:cNvSpPr>
          <p:nvPr>
            <p:ph type="dt" sz="half" idx="10"/>
          </p:nvPr>
        </p:nvSpPr>
        <p:spPr/>
        <p:txBody>
          <a:bodyPr/>
          <a:lstStyle/>
          <a:p>
            <a:fld id="{A23955EC-DB0B-47B4-B215-FB2033084478}" type="datetime1">
              <a:rPr lang="hu-HU" smtClean="0"/>
              <a:t>2024. 06. 07.</a:t>
            </a:fld>
            <a:endParaRPr lang="hu-HU"/>
          </a:p>
        </p:txBody>
      </p:sp>
      <p:sp>
        <p:nvSpPr>
          <p:cNvPr id="5" name="Élőláb helye 4">
            <a:extLst>
              <a:ext uri="{FF2B5EF4-FFF2-40B4-BE49-F238E27FC236}">
                <a16:creationId xmlns:a16="http://schemas.microsoft.com/office/drawing/2014/main" id="{0472F790-3FC3-060E-F07E-69874ABCB269}"/>
              </a:ext>
            </a:extLst>
          </p:cNvPr>
          <p:cNvSpPr>
            <a:spLocks noGrp="1"/>
          </p:cNvSpPr>
          <p:nvPr>
            <p:ph type="ftr" sz="quarter" idx="11"/>
          </p:nvPr>
        </p:nvSpPr>
        <p:spPr/>
        <p:txBody>
          <a:bodyPr/>
          <a:lstStyle/>
          <a:p>
            <a:r>
              <a:rPr lang="hu-HU"/>
              <a:t>SWATNET, 13 June 2023</a:t>
            </a:r>
          </a:p>
        </p:txBody>
      </p:sp>
      <p:sp>
        <p:nvSpPr>
          <p:cNvPr id="6" name="Dia számának helye 5">
            <a:extLst>
              <a:ext uri="{FF2B5EF4-FFF2-40B4-BE49-F238E27FC236}">
                <a16:creationId xmlns:a16="http://schemas.microsoft.com/office/drawing/2014/main" id="{58BDEB1D-131C-B43F-F67A-BAA8720B8AEF}"/>
              </a:ext>
            </a:extLst>
          </p:cNvPr>
          <p:cNvSpPr>
            <a:spLocks noGrp="1"/>
          </p:cNvSpPr>
          <p:nvPr>
            <p:ph type="sldNum" sz="quarter" idx="12"/>
          </p:nvPr>
        </p:nvSpPr>
        <p:spPr/>
        <p:txBody>
          <a:bodyPr/>
          <a:lstStyle/>
          <a:p>
            <a:fld id="{4DB8A441-15C5-4363-8938-80CCFE8A9160}" type="slidenum">
              <a:rPr lang="hu-HU" smtClean="0"/>
              <a:t>‹#›</a:t>
            </a:fld>
            <a:endParaRPr lang="hu-HU"/>
          </a:p>
        </p:txBody>
      </p:sp>
    </p:spTree>
    <p:extLst>
      <p:ext uri="{BB962C8B-B14F-4D97-AF65-F5344CB8AC3E}">
        <p14:creationId xmlns:p14="http://schemas.microsoft.com/office/powerpoint/2010/main" val="225263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E8E602A-238A-1974-F777-4E185D372C75}"/>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4C0B9512-71CD-9381-5E4F-90E88FA6A04E}"/>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F2AF940B-F111-A00B-2812-77292ED27BF0}"/>
              </a:ext>
            </a:extLst>
          </p:cNvPr>
          <p:cNvSpPr>
            <a:spLocks noGrp="1"/>
          </p:cNvSpPr>
          <p:nvPr>
            <p:ph type="dt" sz="half" idx="10"/>
          </p:nvPr>
        </p:nvSpPr>
        <p:spPr/>
        <p:txBody>
          <a:bodyPr/>
          <a:lstStyle/>
          <a:p>
            <a:fld id="{59D0D96F-CBEC-4244-B6B0-724F4074577D}" type="datetime1">
              <a:rPr lang="hu-HU" smtClean="0"/>
              <a:t>2024. 06. 07.</a:t>
            </a:fld>
            <a:endParaRPr lang="hu-HU"/>
          </a:p>
        </p:txBody>
      </p:sp>
      <p:sp>
        <p:nvSpPr>
          <p:cNvPr id="5" name="Élőláb helye 4">
            <a:extLst>
              <a:ext uri="{FF2B5EF4-FFF2-40B4-BE49-F238E27FC236}">
                <a16:creationId xmlns:a16="http://schemas.microsoft.com/office/drawing/2014/main" id="{C296862B-5521-A7D1-4239-FB63D5E6A741}"/>
              </a:ext>
            </a:extLst>
          </p:cNvPr>
          <p:cNvSpPr>
            <a:spLocks noGrp="1"/>
          </p:cNvSpPr>
          <p:nvPr>
            <p:ph type="ftr" sz="quarter" idx="11"/>
          </p:nvPr>
        </p:nvSpPr>
        <p:spPr/>
        <p:txBody>
          <a:bodyPr/>
          <a:lstStyle/>
          <a:p>
            <a:r>
              <a:rPr lang="hu-HU"/>
              <a:t>SWATNET, 13 June 2023</a:t>
            </a:r>
          </a:p>
        </p:txBody>
      </p:sp>
      <p:sp>
        <p:nvSpPr>
          <p:cNvPr id="6" name="Dia számának helye 5">
            <a:extLst>
              <a:ext uri="{FF2B5EF4-FFF2-40B4-BE49-F238E27FC236}">
                <a16:creationId xmlns:a16="http://schemas.microsoft.com/office/drawing/2014/main" id="{C1E1EBF6-B200-6432-7CF6-0AA54C4E3311}"/>
              </a:ext>
            </a:extLst>
          </p:cNvPr>
          <p:cNvSpPr>
            <a:spLocks noGrp="1"/>
          </p:cNvSpPr>
          <p:nvPr>
            <p:ph type="sldNum" sz="quarter" idx="12"/>
          </p:nvPr>
        </p:nvSpPr>
        <p:spPr/>
        <p:txBody>
          <a:bodyPr/>
          <a:lstStyle/>
          <a:p>
            <a:fld id="{4DB8A441-15C5-4363-8938-80CCFE8A9160}" type="slidenum">
              <a:rPr lang="hu-HU" smtClean="0"/>
              <a:t>‹#›</a:t>
            </a:fld>
            <a:endParaRPr lang="hu-HU"/>
          </a:p>
        </p:txBody>
      </p:sp>
    </p:spTree>
    <p:extLst>
      <p:ext uri="{BB962C8B-B14F-4D97-AF65-F5344CB8AC3E}">
        <p14:creationId xmlns:p14="http://schemas.microsoft.com/office/powerpoint/2010/main" val="4255921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8936849-C3DE-1E4A-4854-7ED5DCC7B133}"/>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199A70BE-80B9-5689-5E4A-D29263E6BF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C7D0C5A1-607E-16C0-8DDF-1F3158B300F1}"/>
              </a:ext>
            </a:extLst>
          </p:cNvPr>
          <p:cNvSpPr>
            <a:spLocks noGrp="1"/>
          </p:cNvSpPr>
          <p:nvPr>
            <p:ph type="dt" sz="half" idx="10"/>
          </p:nvPr>
        </p:nvSpPr>
        <p:spPr/>
        <p:txBody>
          <a:bodyPr/>
          <a:lstStyle/>
          <a:p>
            <a:fld id="{EDD74474-76C2-4243-B16E-2611609B59A8}" type="datetime1">
              <a:rPr lang="hu-HU" smtClean="0"/>
              <a:t>2024. 06. 07.</a:t>
            </a:fld>
            <a:endParaRPr lang="hu-HU"/>
          </a:p>
        </p:txBody>
      </p:sp>
      <p:sp>
        <p:nvSpPr>
          <p:cNvPr id="5" name="Élőláb helye 4">
            <a:extLst>
              <a:ext uri="{FF2B5EF4-FFF2-40B4-BE49-F238E27FC236}">
                <a16:creationId xmlns:a16="http://schemas.microsoft.com/office/drawing/2014/main" id="{30CF650F-BEC5-C95E-455C-32CC64BEB675}"/>
              </a:ext>
            </a:extLst>
          </p:cNvPr>
          <p:cNvSpPr>
            <a:spLocks noGrp="1"/>
          </p:cNvSpPr>
          <p:nvPr>
            <p:ph type="ftr" sz="quarter" idx="11"/>
          </p:nvPr>
        </p:nvSpPr>
        <p:spPr/>
        <p:txBody>
          <a:bodyPr/>
          <a:lstStyle/>
          <a:p>
            <a:r>
              <a:rPr lang="hu-HU"/>
              <a:t>SWATNET, 13 June 2023</a:t>
            </a:r>
          </a:p>
        </p:txBody>
      </p:sp>
      <p:sp>
        <p:nvSpPr>
          <p:cNvPr id="6" name="Dia számának helye 5">
            <a:extLst>
              <a:ext uri="{FF2B5EF4-FFF2-40B4-BE49-F238E27FC236}">
                <a16:creationId xmlns:a16="http://schemas.microsoft.com/office/drawing/2014/main" id="{D4539E05-8E98-A5E8-06AD-6439DA861897}"/>
              </a:ext>
            </a:extLst>
          </p:cNvPr>
          <p:cNvSpPr>
            <a:spLocks noGrp="1"/>
          </p:cNvSpPr>
          <p:nvPr>
            <p:ph type="sldNum" sz="quarter" idx="12"/>
          </p:nvPr>
        </p:nvSpPr>
        <p:spPr/>
        <p:txBody>
          <a:bodyPr/>
          <a:lstStyle/>
          <a:p>
            <a:fld id="{4DB8A441-15C5-4363-8938-80CCFE8A9160}" type="slidenum">
              <a:rPr lang="hu-HU" smtClean="0"/>
              <a:t>‹#›</a:t>
            </a:fld>
            <a:endParaRPr lang="hu-HU"/>
          </a:p>
        </p:txBody>
      </p:sp>
    </p:spTree>
    <p:extLst>
      <p:ext uri="{BB962C8B-B14F-4D97-AF65-F5344CB8AC3E}">
        <p14:creationId xmlns:p14="http://schemas.microsoft.com/office/powerpoint/2010/main" val="2944430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04FC611-FFFF-71D1-2E9A-1D2B76CE97F4}"/>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54C511AE-D059-3DE7-0612-931E7A2807AE}"/>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4F83632C-9A9A-9057-95E3-C82C19B58FC1}"/>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2A988326-05AA-9459-6E5D-48B6528AF33A}"/>
              </a:ext>
            </a:extLst>
          </p:cNvPr>
          <p:cNvSpPr>
            <a:spLocks noGrp="1"/>
          </p:cNvSpPr>
          <p:nvPr>
            <p:ph type="dt" sz="half" idx="10"/>
          </p:nvPr>
        </p:nvSpPr>
        <p:spPr/>
        <p:txBody>
          <a:bodyPr/>
          <a:lstStyle/>
          <a:p>
            <a:fld id="{B25306FD-5DBE-4BEB-AAC5-2F39AE76B237}" type="datetime1">
              <a:rPr lang="hu-HU" smtClean="0"/>
              <a:t>2024. 06. 07.</a:t>
            </a:fld>
            <a:endParaRPr lang="hu-HU"/>
          </a:p>
        </p:txBody>
      </p:sp>
      <p:sp>
        <p:nvSpPr>
          <p:cNvPr id="6" name="Élőláb helye 5">
            <a:extLst>
              <a:ext uri="{FF2B5EF4-FFF2-40B4-BE49-F238E27FC236}">
                <a16:creationId xmlns:a16="http://schemas.microsoft.com/office/drawing/2014/main" id="{77A3791B-0DC0-AE76-26B0-7E646A3F88B1}"/>
              </a:ext>
            </a:extLst>
          </p:cNvPr>
          <p:cNvSpPr>
            <a:spLocks noGrp="1"/>
          </p:cNvSpPr>
          <p:nvPr>
            <p:ph type="ftr" sz="quarter" idx="11"/>
          </p:nvPr>
        </p:nvSpPr>
        <p:spPr/>
        <p:txBody>
          <a:bodyPr/>
          <a:lstStyle/>
          <a:p>
            <a:r>
              <a:rPr lang="hu-HU"/>
              <a:t>SWATNET, 13 June 2023</a:t>
            </a:r>
          </a:p>
        </p:txBody>
      </p:sp>
      <p:sp>
        <p:nvSpPr>
          <p:cNvPr id="7" name="Dia számának helye 6">
            <a:extLst>
              <a:ext uri="{FF2B5EF4-FFF2-40B4-BE49-F238E27FC236}">
                <a16:creationId xmlns:a16="http://schemas.microsoft.com/office/drawing/2014/main" id="{C5599AD5-D8BD-AA69-9C1A-4AC1FB5E6E9C}"/>
              </a:ext>
            </a:extLst>
          </p:cNvPr>
          <p:cNvSpPr>
            <a:spLocks noGrp="1"/>
          </p:cNvSpPr>
          <p:nvPr>
            <p:ph type="sldNum" sz="quarter" idx="12"/>
          </p:nvPr>
        </p:nvSpPr>
        <p:spPr/>
        <p:txBody>
          <a:bodyPr/>
          <a:lstStyle/>
          <a:p>
            <a:fld id="{4DB8A441-15C5-4363-8938-80CCFE8A9160}" type="slidenum">
              <a:rPr lang="hu-HU" smtClean="0"/>
              <a:t>‹#›</a:t>
            </a:fld>
            <a:endParaRPr lang="hu-HU"/>
          </a:p>
        </p:txBody>
      </p:sp>
    </p:spTree>
    <p:extLst>
      <p:ext uri="{BB962C8B-B14F-4D97-AF65-F5344CB8AC3E}">
        <p14:creationId xmlns:p14="http://schemas.microsoft.com/office/powerpoint/2010/main" val="1236340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0DC66DD-8935-9A4F-637F-C9D702C78659}"/>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68D573DF-8E48-583C-0ADF-47DC930629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5E268768-8E39-1567-6A6A-47DD9DFDD9B7}"/>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FFB2BCC9-1187-26C3-A43B-22B532C2DA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566D8201-E5ED-92ED-8ADF-00F8625FCD0F}"/>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086A0518-BEE7-4F2E-6F71-F56E9EEB690B}"/>
              </a:ext>
            </a:extLst>
          </p:cNvPr>
          <p:cNvSpPr>
            <a:spLocks noGrp="1"/>
          </p:cNvSpPr>
          <p:nvPr>
            <p:ph type="dt" sz="half" idx="10"/>
          </p:nvPr>
        </p:nvSpPr>
        <p:spPr/>
        <p:txBody>
          <a:bodyPr/>
          <a:lstStyle/>
          <a:p>
            <a:fld id="{95AE2E09-E685-47AC-AAD4-5DA8ACE54A3F}" type="datetime1">
              <a:rPr lang="hu-HU" smtClean="0"/>
              <a:t>2024. 06. 07.</a:t>
            </a:fld>
            <a:endParaRPr lang="hu-HU"/>
          </a:p>
        </p:txBody>
      </p:sp>
      <p:sp>
        <p:nvSpPr>
          <p:cNvPr id="8" name="Élőláb helye 7">
            <a:extLst>
              <a:ext uri="{FF2B5EF4-FFF2-40B4-BE49-F238E27FC236}">
                <a16:creationId xmlns:a16="http://schemas.microsoft.com/office/drawing/2014/main" id="{4BB37608-C174-7A39-09E2-155E322F769F}"/>
              </a:ext>
            </a:extLst>
          </p:cNvPr>
          <p:cNvSpPr>
            <a:spLocks noGrp="1"/>
          </p:cNvSpPr>
          <p:nvPr>
            <p:ph type="ftr" sz="quarter" idx="11"/>
          </p:nvPr>
        </p:nvSpPr>
        <p:spPr/>
        <p:txBody>
          <a:bodyPr/>
          <a:lstStyle/>
          <a:p>
            <a:r>
              <a:rPr lang="hu-HU"/>
              <a:t>SWATNET, 13 June 2023</a:t>
            </a:r>
          </a:p>
        </p:txBody>
      </p:sp>
      <p:sp>
        <p:nvSpPr>
          <p:cNvPr id="9" name="Dia számának helye 8">
            <a:extLst>
              <a:ext uri="{FF2B5EF4-FFF2-40B4-BE49-F238E27FC236}">
                <a16:creationId xmlns:a16="http://schemas.microsoft.com/office/drawing/2014/main" id="{C00614A8-97BB-6264-8408-566E7727DFBE}"/>
              </a:ext>
            </a:extLst>
          </p:cNvPr>
          <p:cNvSpPr>
            <a:spLocks noGrp="1"/>
          </p:cNvSpPr>
          <p:nvPr>
            <p:ph type="sldNum" sz="quarter" idx="12"/>
          </p:nvPr>
        </p:nvSpPr>
        <p:spPr/>
        <p:txBody>
          <a:bodyPr/>
          <a:lstStyle/>
          <a:p>
            <a:fld id="{4DB8A441-15C5-4363-8938-80CCFE8A9160}" type="slidenum">
              <a:rPr lang="hu-HU" smtClean="0"/>
              <a:t>‹#›</a:t>
            </a:fld>
            <a:endParaRPr lang="hu-HU"/>
          </a:p>
        </p:txBody>
      </p:sp>
    </p:spTree>
    <p:extLst>
      <p:ext uri="{BB962C8B-B14F-4D97-AF65-F5344CB8AC3E}">
        <p14:creationId xmlns:p14="http://schemas.microsoft.com/office/powerpoint/2010/main" val="3946528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70AE505-4B8B-B557-2A04-9139192B6EE3}"/>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9E0EDF69-7BD8-7F1B-B53A-545A0CD0361F}"/>
              </a:ext>
            </a:extLst>
          </p:cNvPr>
          <p:cNvSpPr>
            <a:spLocks noGrp="1"/>
          </p:cNvSpPr>
          <p:nvPr>
            <p:ph type="dt" sz="half" idx="10"/>
          </p:nvPr>
        </p:nvSpPr>
        <p:spPr/>
        <p:txBody>
          <a:bodyPr/>
          <a:lstStyle/>
          <a:p>
            <a:fld id="{2F494B3D-AADD-4FAE-B587-59E9E0087EDF}" type="datetime1">
              <a:rPr lang="hu-HU" smtClean="0"/>
              <a:t>2024. 06. 07.</a:t>
            </a:fld>
            <a:endParaRPr lang="hu-HU"/>
          </a:p>
        </p:txBody>
      </p:sp>
      <p:sp>
        <p:nvSpPr>
          <p:cNvPr id="4" name="Élőláb helye 3">
            <a:extLst>
              <a:ext uri="{FF2B5EF4-FFF2-40B4-BE49-F238E27FC236}">
                <a16:creationId xmlns:a16="http://schemas.microsoft.com/office/drawing/2014/main" id="{414A542F-9A2D-0739-57BD-45C46DBB56AB}"/>
              </a:ext>
            </a:extLst>
          </p:cNvPr>
          <p:cNvSpPr>
            <a:spLocks noGrp="1"/>
          </p:cNvSpPr>
          <p:nvPr>
            <p:ph type="ftr" sz="quarter" idx="11"/>
          </p:nvPr>
        </p:nvSpPr>
        <p:spPr/>
        <p:txBody>
          <a:bodyPr/>
          <a:lstStyle/>
          <a:p>
            <a:r>
              <a:rPr lang="hu-HU"/>
              <a:t>SWATNET, 13 June 2023</a:t>
            </a:r>
          </a:p>
        </p:txBody>
      </p:sp>
      <p:sp>
        <p:nvSpPr>
          <p:cNvPr id="5" name="Dia számának helye 4">
            <a:extLst>
              <a:ext uri="{FF2B5EF4-FFF2-40B4-BE49-F238E27FC236}">
                <a16:creationId xmlns:a16="http://schemas.microsoft.com/office/drawing/2014/main" id="{B9F221E6-EFD4-EFE6-1052-EB966064447B}"/>
              </a:ext>
            </a:extLst>
          </p:cNvPr>
          <p:cNvSpPr>
            <a:spLocks noGrp="1"/>
          </p:cNvSpPr>
          <p:nvPr>
            <p:ph type="sldNum" sz="quarter" idx="12"/>
          </p:nvPr>
        </p:nvSpPr>
        <p:spPr/>
        <p:txBody>
          <a:bodyPr/>
          <a:lstStyle/>
          <a:p>
            <a:fld id="{4DB8A441-15C5-4363-8938-80CCFE8A9160}" type="slidenum">
              <a:rPr lang="hu-HU" smtClean="0"/>
              <a:t>‹#›</a:t>
            </a:fld>
            <a:endParaRPr lang="hu-HU"/>
          </a:p>
        </p:txBody>
      </p:sp>
    </p:spTree>
    <p:extLst>
      <p:ext uri="{BB962C8B-B14F-4D97-AF65-F5344CB8AC3E}">
        <p14:creationId xmlns:p14="http://schemas.microsoft.com/office/powerpoint/2010/main" val="2570442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3D41C56C-3C03-8376-6EE4-3C27A4E270B1}"/>
              </a:ext>
            </a:extLst>
          </p:cNvPr>
          <p:cNvSpPr>
            <a:spLocks noGrp="1"/>
          </p:cNvSpPr>
          <p:nvPr>
            <p:ph type="dt" sz="half" idx="10"/>
          </p:nvPr>
        </p:nvSpPr>
        <p:spPr/>
        <p:txBody>
          <a:bodyPr/>
          <a:lstStyle/>
          <a:p>
            <a:fld id="{D34A3C58-94C6-4D65-9248-162CC314A1DC}" type="datetime1">
              <a:rPr lang="hu-HU" smtClean="0"/>
              <a:t>2024. 06. 07.</a:t>
            </a:fld>
            <a:endParaRPr lang="hu-HU"/>
          </a:p>
        </p:txBody>
      </p:sp>
      <p:sp>
        <p:nvSpPr>
          <p:cNvPr id="3" name="Élőláb helye 2">
            <a:extLst>
              <a:ext uri="{FF2B5EF4-FFF2-40B4-BE49-F238E27FC236}">
                <a16:creationId xmlns:a16="http://schemas.microsoft.com/office/drawing/2014/main" id="{6410F53C-4C74-186E-F97C-37D706F045D0}"/>
              </a:ext>
            </a:extLst>
          </p:cNvPr>
          <p:cNvSpPr>
            <a:spLocks noGrp="1"/>
          </p:cNvSpPr>
          <p:nvPr>
            <p:ph type="ftr" sz="quarter" idx="11"/>
          </p:nvPr>
        </p:nvSpPr>
        <p:spPr/>
        <p:txBody>
          <a:bodyPr/>
          <a:lstStyle/>
          <a:p>
            <a:r>
              <a:rPr lang="hu-HU"/>
              <a:t>SWATNET, 13 June 2023</a:t>
            </a:r>
          </a:p>
        </p:txBody>
      </p:sp>
      <p:sp>
        <p:nvSpPr>
          <p:cNvPr id="4" name="Dia számának helye 3">
            <a:extLst>
              <a:ext uri="{FF2B5EF4-FFF2-40B4-BE49-F238E27FC236}">
                <a16:creationId xmlns:a16="http://schemas.microsoft.com/office/drawing/2014/main" id="{41C24C36-C922-EAE8-AF2A-41119B468D9B}"/>
              </a:ext>
            </a:extLst>
          </p:cNvPr>
          <p:cNvSpPr>
            <a:spLocks noGrp="1"/>
          </p:cNvSpPr>
          <p:nvPr>
            <p:ph type="sldNum" sz="quarter" idx="12"/>
          </p:nvPr>
        </p:nvSpPr>
        <p:spPr/>
        <p:txBody>
          <a:bodyPr/>
          <a:lstStyle/>
          <a:p>
            <a:fld id="{4DB8A441-15C5-4363-8938-80CCFE8A9160}" type="slidenum">
              <a:rPr lang="hu-HU" smtClean="0"/>
              <a:t>‹#›</a:t>
            </a:fld>
            <a:endParaRPr lang="hu-HU"/>
          </a:p>
        </p:txBody>
      </p:sp>
    </p:spTree>
    <p:extLst>
      <p:ext uri="{BB962C8B-B14F-4D97-AF65-F5344CB8AC3E}">
        <p14:creationId xmlns:p14="http://schemas.microsoft.com/office/powerpoint/2010/main" val="335884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C548C8B-EBE3-EC20-2659-0A273C418EC5}"/>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4BA1034A-9682-2F9B-53D1-8215780D6A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583B16D4-DF70-694F-EE8B-86509ADF0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9066CF46-DB3F-02DB-1CF3-5F979FDBB251}"/>
              </a:ext>
            </a:extLst>
          </p:cNvPr>
          <p:cNvSpPr>
            <a:spLocks noGrp="1"/>
          </p:cNvSpPr>
          <p:nvPr>
            <p:ph type="dt" sz="half" idx="10"/>
          </p:nvPr>
        </p:nvSpPr>
        <p:spPr/>
        <p:txBody>
          <a:bodyPr/>
          <a:lstStyle/>
          <a:p>
            <a:fld id="{D55BE4DD-6761-493C-AF1F-B795815BDB6E}" type="datetime1">
              <a:rPr lang="hu-HU" smtClean="0"/>
              <a:t>2024. 06. 07.</a:t>
            </a:fld>
            <a:endParaRPr lang="hu-HU"/>
          </a:p>
        </p:txBody>
      </p:sp>
      <p:sp>
        <p:nvSpPr>
          <p:cNvPr id="6" name="Élőláb helye 5">
            <a:extLst>
              <a:ext uri="{FF2B5EF4-FFF2-40B4-BE49-F238E27FC236}">
                <a16:creationId xmlns:a16="http://schemas.microsoft.com/office/drawing/2014/main" id="{B363104F-6601-B672-A58A-553672599A58}"/>
              </a:ext>
            </a:extLst>
          </p:cNvPr>
          <p:cNvSpPr>
            <a:spLocks noGrp="1"/>
          </p:cNvSpPr>
          <p:nvPr>
            <p:ph type="ftr" sz="quarter" idx="11"/>
          </p:nvPr>
        </p:nvSpPr>
        <p:spPr/>
        <p:txBody>
          <a:bodyPr/>
          <a:lstStyle/>
          <a:p>
            <a:r>
              <a:rPr lang="hu-HU"/>
              <a:t>SWATNET, 13 June 2023</a:t>
            </a:r>
          </a:p>
        </p:txBody>
      </p:sp>
      <p:sp>
        <p:nvSpPr>
          <p:cNvPr id="7" name="Dia számának helye 6">
            <a:extLst>
              <a:ext uri="{FF2B5EF4-FFF2-40B4-BE49-F238E27FC236}">
                <a16:creationId xmlns:a16="http://schemas.microsoft.com/office/drawing/2014/main" id="{EAFF466E-809D-B38F-F515-7CD181709D4B}"/>
              </a:ext>
            </a:extLst>
          </p:cNvPr>
          <p:cNvSpPr>
            <a:spLocks noGrp="1"/>
          </p:cNvSpPr>
          <p:nvPr>
            <p:ph type="sldNum" sz="quarter" idx="12"/>
          </p:nvPr>
        </p:nvSpPr>
        <p:spPr/>
        <p:txBody>
          <a:bodyPr/>
          <a:lstStyle/>
          <a:p>
            <a:fld id="{4DB8A441-15C5-4363-8938-80CCFE8A9160}" type="slidenum">
              <a:rPr lang="hu-HU" smtClean="0"/>
              <a:t>‹#›</a:t>
            </a:fld>
            <a:endParaRPr lang="hu-HU"/>
          </a:p>
        </p:txBody>
      </p:sp>
    </p:spTree>
    <p:extLst>
      <p:ext uri="{BB962C8B-B14F-4D97-AF65-F5344CB8AC3E}">
        <p14:creationId xmlns:p14="http://schemas.microsoft.com/office/powerpoint/2010/main" val="3962508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8831170-9922-91D2-C85D-E1BAEF96A8A1}"/>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D8AB0389-53CB-5D0A-1985-24FEDFE2DD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E6626A34-53B5-A57E-BE80-ACB1EE9F19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708E2553-AF82-6286-7472-FD8469191455}"/>
              </a:ext>
            </a:extLst>
          </p:cNvPr>
          <p:cNvSpPr>
            <a:spLocks noGrp="1"/>
          </p:cNvSpPr>
          <p:nvPr>
            <p:ph type="dt" sz="half" idx="10"/>
          </p:nvPr>
        </p:nvSpPr>
        <p:spPr/>
        <p:txBody>
          <a:bodyPr/>
          <a:lstStyle/>
          <a:p>
            <a:fld id="{C711976D-021F-469C-B04C-71EFFC514047}" type="datetime1">
              <a:rPr lang="hu-HU" smtClean="0"/>
              <a:t>2024. 06. 07.</a:t>
            </a:fld>
            <a:endParaRPr lang="hu-HU"/>
          </a:p>
        </p:txBody>
      </p:sp>
      <p:sp>
        <p:nvSpPr>
          <p:cNvPr id="6" name="Élőláb helye 5">
            <a:extLst>
              <a:ext uri="{FF2B5EF4-FFF2-40B4-BE49-F238E27FC236}">
                <a16:creationId xmlns:a16="http://schemas.microsoft.com/office/drawing/2014/main" id="{9BE7373E-F4F9-A9A8-158E-FCDA5C9F1610}"/>
              </a:ext>
            </a:extLst>
          </p:cNvPr>
          <p:cNvSpPr>
            <a:spLocks noGrp="1"/>
          </p:cNvSpPr>
          <p:nvPr>
            <p:ph type="ftr" sz="quarter" idx="11"/>
          </p:nvPr>
        </p:nvSpPr>
        <p:spPr/>
        <p:txBody>
          <a:bodyPr/>
          <a:lstStyle/>
          <a:p>
            <a:r>
              <a:rPr lang="hu-HU"/>
              <a:t>SWATNET, 13 June 2023</a:t>
            </a:r>
          </a:p>
        </p:txBody>
      </p:sp>
      <p:sp>
        <p:nvSpPr>
          <p:cNvPr id="7" name="Dia számának helye 6">
            <a:extLst>
              <a:ext uri="{FF2B5EF4-FFF2-40B4-BE49-F238E27FC236}">
                <a16:creationId xmlns:a16="http://schemas.microsoft.com/office/drawing/2014/main" id="{E3AAD89F-72DB-B84D-F867-AA241DBD9A21}"/>
              </a:ext>
            </a:extLst>
          </p:cNvPr>
          <p:cNvSpPr>
            <a:spLocks noGrp="1"/>
          </p:cNvSpPr>
          <p:nvPr>
            <p:ph type="sldNum" sz="quarter" idx="12"/>
          </p:nvPr>
        </p:nvSpPr>
        <p:spPr/>
        <p:txBody>
          <a:bodyPr/>
          <a:lstStyle/>
          <a:p>
            <a:fld id="{4DB8A441-15C5-4363-8938-80CCFE8A9160}" type="slidenum">
              <a:rPr lang="hu-HU" smtClean="0"/>
              <a:t>‹#›</a:t>
            </a:fld>
            <a:endParaRPr lang="hu-HU"/>
          </a:p>
        </p:txBody>
      </p:sp>
    </p:spTree>
    <p:extLst>
      <p:ext uri="{BB962C8B-B14F-4D97-AF65-F5344CB8AC3E}">
        <p14:creationId xmlns:p14="http://schemas.microsoft.com/office/powerpoint/2010/main" val="2614868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50D07947-2D0A-737F-3BC8-5E79EC69CB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B949775C-2AE5-8B11-BB87-F6FF7717C0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8AC75FAB-033C-ABDF-B08D-AD9735A352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37490-8AF6-4D98-A120-19E6ABD7F523}" type="datetime1">
              <a:rPr lang="hu-HU" smtClean="0"/>
              <a:t>2024. 06. 07.</a:t>
            </a:fld>
            <a:endParaRPr lang="hu-HU"/>
          </a:p>
        </p:txBody>
      </p:sp>
      <p:sp>
        <p:nvSpPr>
          <p:cNvPr id="5" name="Élőláb helye 4">
            <a:extLst>
              <a:ext uri="{FF2B5EF4-FFF2-40B4-BE49-F238E27FC236}">
                <a16:creationId xmlns:a16="http://schemas.microsoft.com/office/drawing/2014/main" id="{BA4DE94F-DA13-9807-F175-833A689E65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hu-HU"/>
              <a:t>SWATNET, 13 June 2023</a:t>
            </a:r>
          </a:p>
        </p:txBody>
      </p:sp>
      <p:sp>
        <p:nvSpPr>
          <p:cNvPr id="6" name="Dia számának helye 5">
            <a:extLst>
              <a:ext uri="{FF2B5EF4-FFF2-40B4-BE49-F238E27FC236}">
                <a16:creationId xmlns:a16="http://schemas.microsoft.com/office/drawing/2014/main" id="{FAF3F311-A3B7-47E0-DD50-307A6A7AC3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B8A441-15C5-4363-8938-80CCFE8A9160}" type="slidenum">
              <a:rPr lang="hu-HU" smtClean="0"/>
              <a:t>‹#›</a:t>
            </a:fld>
            <a:endParaRPr lang="hu-HU"/>
          </a:p>
        </p:txBody>
      </p:sp>
    </p:spTree>
    <p:extLst>
      <p:ext uri="{BB962C8B-B14F-4D97-AF65-F5344CB8AC3E}">
        <p14:creationId xmlns:p14="http://schemas.microsoft.com/office/powerpoint/2010/main" val="171470785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gif"/></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églalap 3">
            <a:extLst>
              <a:ext uri="{FF2B5EF4-FFF2-40B4-BE49-F238E27FC236}">
                <a16:creationId xmlns:a16="http://schemas.microsoft.com/office/drawing/2014/main" id="{639EB183-4CC8-8619-3BA3-60C06AD53EFF}"/>
              </a:ext>
            </a:extLst>
          </p:cNvPr>
          <p:cNvSpPr/>
          <p:nvPr/>
        </p:nvSpPr>
        <p:spPr>
          <a:xfrm>
            <a:off x="50800" y="198415"/>
            <a:ext cx="12080240" cy="2241395"/>
          </a:xfrm>
          <a:prstGeom prst="rect">
            <a:avLst/>
          </a:prstGeom>
          <a:gradFill flip="none" rotWithShape="1">
            <a:gsLst>
              <a:gs pos="0">
                <a:srgbClr val="7030A0"/>
              </a:gs>
              <a:gs pos="100000">
                <a:srgbClr val="002060"/>
              </a:gs>
            </a:gsLst>
            <a:path path="circle">
              <a:fillToRect l="50000" t="50000" r="50000" b="50000"/>
            </a:path>
            <a:tileRect/>
          </a:gradFill>
          <a:ln w="1079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bg1"/>
              </a:solidFill>
            </a:endParaRPr>
          </a:p>
        </p:txBody>
      </p:sp>
      <p:sp>
        <p:nvSpPr>
          <p:cNvPr id="2" name="Cím 1"/>
          <p:cNvSpPr>
            <a:spLocks noGrp="1"/>
          </p:cNvSpPr>
          <p:nvPr>
            <p:ph type="ctrTitle"/>
          </p:nvPr>
        </p:nvSpPr>
        <p:spPr>
          <a:xfrm>
            <a:off x="925550" y="166616"/>
            <a:ext cx="10348333" cy="2011130"/>
          </a:xfrm>
          <a:noFill/>
        </p:spPr>
        <p:txBody>
          <a:bodyPr>
            <a:noAutofit/>
          </a:bodyPr>
          <a:lstStyle/>
          <a:p>
            <a:r>
              <a:rPr lang="en-US" sz="3800" b="1">
                <a:solidFill>
                  <a:schemeClr val="bg1"/>
                </a:solidFill>
              </a:rPr>
              <a:t>Exploration of Jupiter's Galilean satellites and their complex interactions with the Jovian magnetosphere</a:t>
            </a:r>
            <a:br>
              <a:rPr lang="hu-HU" sz="3800" b="1">
                <a:solidFill>
                  <a:schemeClr val="bg1"/>
                </a:solidFill>
              </a:rPr>
            </a:br>
            <a:br>
              <a:rPr lang="hu-HU" sz="1800" b="1">
                <a:solidFill>
                  <a:schemeClr val="bg1"/>
                </a:solidFill>
              </a:rPr>
            </a:br>
            <a:r>
              <a:rPr lang="en-US" sz="2800" b="1">
                <a:solidFill>
                  <a:schemeClr val="bg1"/>
                </a:solidFill>
              </a:rPr>
              <a:t>Hungary's partcipation in ESA's Jupiter Icy Moons Explorer mission</a:t>
            </a:r>
            <a:endParaRPr lang="hu-HU" sz="2800" b="1" dirty="0">
              <a:solidFill>
                <a:schemeClr val="bg1"/>
              </a:solidFill>
            </a:endParaRPr>
          </a:p>
        </p:txBody>
      </p:sp>
      <p:sp>
        <p:nvSpPr>
          <p:cNvPr id="3" name="Alcím 2"/>
          <p:cNvSpPr>
            <a:spLocks noGrp="1"/>
          </p:cNvSpPr>
          <p:nvPr>
            <p:ph type="subTitle" idx="1"/>
          </p:nvPr>
        </p:nvSpPr>
        <p:spPr>
          <a:xfrm>
            <a:off x="6534611" y="3167456"/>
            <a:ext cx="5713144" cy="1772535"/>
          </a:xfrm>
          <a:noFill/>
        </p:spPr>
        <p:txBody>
          <a:bodyPr>
            <a:noAutofit/>
          </a:bodyPr>
          <a:lstStyle/>
          <a:p>
            <a:pPr algn="l"/>
            <a:r>
              <a:rPr lang="hu-HU" sz="2500" b="1">
                <a:solidFill>
                  <a:schemeClr val="bg1"/>
                </a:solidFill>
              </a:rPr>
              <a:t>Zsófia Bebesi, PhD</a:t>
            </a:r>
            <a:endParaRPr lang="hu-HU" sz="2500" b="1" dirty="0">
              <a:solidFill>
                <a:schemeClr val="bg1"/>
              </a:solidFill>
            </a:endParaRPr>
          </a:p>
          <a:p>
            <a:pPr algn="l"/>
            <a:r>
              <a:rPr lang="hu-HU" sz="2000" dirty="0" err="1">
                <a:solidFill>
                  <a:schemeClr val="bg1"/>
                </a:solidFill>
              </a:rPr>
              <a:t>Senior</a:t>
            </a:r>
            <a:r>
              <a:rPr lang="hu-HU" sz="2000" dirty="0">
                <a:solidFill>
                  <a:schemeClr val="bg1"/>
                </a:solidFill>
              </a:rPr>
              <a:t> Research </a:t>
            </a:r>
            <a:r>
              <a:rPr lang="hu-HU" sz="2000" dirty="0" err="1">
                <a:solidFill>
                  <a:schemeClr val="bg1"/>
                </a:solidFill>
              </a:rPr>
              <a:t>Fellow</a:t>
            </a:r>
            <a:endParaRPr lang="hu-HU" sz="2000" dirty="0">
              <a:solidFill>
                <a:schemeClr val="bg1"/>
              </a:solidFill>
            </a:endParaRPr>
          </a:p>
          <a:p>
            <a:pPr algn="l"/>
            <a:r>
              <a:rPr lang="hu-HU" sz="2000" dirty="0">
                <a:solidFill>
                  <a:schemeClr val="bg1"/>
                </a:solidFill>
              </a:rPr>
              <a:t>Wigner RCP</a:t>
            </a:r>
          </a:p>
          <a:p>
            <a:pPr algn="l"/>
            <a:r>
              <a:rPr lang="hu-HU" sz="2000" dirty="0" err="1">
                <a:solidFill>
                  <a:schemeClr val="bg1"/>
                </a:solidFill>
              </a:rPr>
              <a:t>Department</a:t>
            </a:r>
            <a:r>
              <a:rPr lang="hu-HU" sz="2000" dirty="0">
                <a:solidFill>
                  <a:schemeClr val="bg1"/>
                </a:solidFill>
              </a:rPr>
              <a:t> of </a:t>
            </a:r>
            <a:r>
              <a:rPr lang="hu-HU" sz="2000" dirty="0" err="1">
                <a:solidFill>
                  <a:schemeClr val="bg1"/>
                </a:solidFill>
              </a:rPr>
              <a:t>Space</a:t>
            </a:r>
            <a:r>
              <a:rPr lang="hu-HU" sz="2000" dirty="0">
                <a:solidFill>
                  <a:schemeClr val="bg1"/>
                </a:solidFill>
              </a:rPr>
              <a:t> </a:t>
            </a:r>
            <a:r>
              <a:rPr lang="hu-HU" sz="2000" dirty="0" err="1">
                <a:solidFill>
                  <a:schemeClr val="bg1"/>
                </a:solidFill>
              </a:rPr>
              <a:t>Physics</a:t>
            </a:r>
            <a:r>
              <a:rPr lang="hu-HU" sz="2000" dirty="0">
                <a:solidFill>
                  <a:schemeClr val="bg1"/>
                </a:solidFill>
              </a:rPr>
              <a:t> and </a:t>
            </a:r>
            <a:r>
              <a:rPr lang="hu-HU" sz="2000" dirty="0" err="1">
                <a:solidFill>
                  <a:schemeClr val="bg1"/>
                </a:solidFill>
              </a:rPr>
              <a:t>Space</a:t>
            </a:r>
            <a:r>
              <a:rPr lang="hu-HU" sz="2000" dirty="0">
                <a:solidFill>
                  <a:schemeClr val="bg1"/>
                </a:solidFill>
              </a:rPr>
              <a:t> </a:t>
            </a:r>
            <a:r>
              <a:rPr lang="hu-HU" sz="2000" dirty="0" err="1">
                <a:solidFill>
                  <a:schemeClr val="bg1"/>
                </a:solidFill>
              </a:rPr>
              <a:t>Technology</a:t>
            </a:r>
            <a:endParaRPr lang="hu-HU" sz="2000" dirty="0">
              <a:solidFill>
                <a:schemeClr val="bg1"/>
              </a:solidFill>
            </a:endParaRPr>
          </a:p>
        </p:txBody>
      </p:sp>
      <p:pic>
        <p:nvPicPr>
          <p:cNvPr id="1028" name="Picture 4">
            <a:extLst>
              <a:ext uri="{FF2B5EF4-FFF2-40B4-BE49-F238E27FC236}">
                <a16:creationId xmlns:a16="http://schemas.microsoft.com/office/drawing/2014/main" id="{CB57F84B-BF4D-DD7A-E8B1-B11E2907C2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7735" y="5269592"/>
            <a:ext cx="2620319" cy="1008550"/>
          </a:xfrm>
          <a:prstGeom prst="rect">
            <a:avLst/>
          </a:prstGeom>
          <a:solidFill>
            <a:schemeClr val="bg1"/>
          </a:solidFill>
        </p:spPr>
      </p:pic>
      <p:pic>
        <p:nvPicPr>
          <p:cNvPr id="1030" name="Picture 6" descr="Scientists on edge awaiting Juno's perilous encounter with Jupiter –  Astronomy Now">
            <a:extLst>
              <a:ext uri="{FF2B5EF4-FFF2-40B4-BE49-F238E27FC236}">
                <a16:creationId xmlns:a16="http://schemas.microsoft.com/office/drawing/2014/main" id="{F62CC23C-B5C3-CAEA-0F58-C7AFC43A5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69411"/>
            <a:ext cx="6429375" cy="351472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Szövegdoboz 4">
            <a:extLst>
              <a:ext uri="{FF2B5EF4-FFF2-40B4-BE49-F238E27FC236}">
                <a16:creationId xmlns:a16="http://schemas.microsoft.com/office/drawing/2014/main" id="{5158AAC1-AAD8-044F-EC09-9E526CC1C87F}"/>
              </a:ext>
            </a:extLst>
          </p:cNvPr>
          <p:cNvSpPr txBox="1"/>
          <p:nvPr/>
        </p:nvSpPr>
        <p:spPr>
          <a:xfrm>
            <a:off x="-89211" y="6523463"/>
            <a:ext cx="12336966" cy="369332"/>
          </a:xfrm>
          <a:prstGeom prst="rect">
            <a:avLst/>
          </a:prstGeom>
          <a:noFill/>
          <a:ln>
            <a:solidFill>
              <a:schemeClr val="bg1"/>
            </a:solidFill>
          </a:ln>
        </p:spPr>
        <p:txBody>
          <a:bodyPr wrap="square" rtlCol="0">
            <a:spAutoFit/>
          </a:bodyPr>
          <a:lstStyle/>
          <a:p>
            <a:r>
              <a:rPr lang="hu-HU" b="1">
                <a:solidFill>
                  <a:schemeClr val="bg1"/>
                </a:solidFill>
              </a:rPr>
              <a:t>                                                                                  Particles &amp; Plasmas Symposium 2024                                        Budapest, 12 June 2024</a:t>
            </a:r>
          </a:p>
        </p:txBody>
      </p:sp>
    </p:spTree>
    <p:extLst>
      <p:ext uri="{BB962C8B-B14F-4D97-AF65-F5344CB8AC3E}">
        <p14:creationId xmlns:p14="http://schemas.microsoft.com/office/powerpoint/2010/main" val="3842117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119587"/>
            <a:ext cx="10515600" cy="566208"/>
          </a:xfrm>
        </p:spPr>
        <p:txBody>
          <a:bodyPr/>
          <a:lstStyle/>
          <a:p>
            <a:pPr algn="ctr"/>
            <a:r>
              <a:rPr lang="hu-HU" b="1">
                <a:solidFill>
                  <a:schemeClr val="bg1"/>
                </a:solidFill>
              </a:rPr>
              <a:t>Jupiter's radiation belts - CRAND</a:t>
            </a:r>
          </a:p>
        </p:txBody>
      </p:sp>
      <p:sp>
        <p:nvSpPr>
          <p:cNvPr id="5" name="Dia számának helye 4">
            <a:extLst>
              <a:ext uri="{FF2B5EF4-FFF2-40B4-BE49-F238E27FC236}">
                <a16:creationId xmlns:a16="http://schemas.microsoft.com/office/drawing/2014/main" id="{AB7FC6BE-7E73-FEE8-B2D2-89E11DFC6A81}"/>
              </a:ext>
            </a:extLst>
          </p:cNvPr>
          <p:cNvSpPr>
            <a:spLocks noGrp="1"/>
          </p:cNvSpPr>
          <p:nvPr>
            <p:ph type="sldNum" sz="quarter" idx="12"/>
          </p:nvPr>
        </p:nvSpPr>
        <p:spPr/>
        <p:txBody>
          <a:bodyPr/>
          <a:lstStyle/>
          <a:p>
            <a:fld id="{4DB8A441-15C5-4363-8938-80CCFE8A9160}" type="slidenum">
              <a:rPr lang="hu-HU" smtClean="0"/>
              <a:t>10</a:t>
            </a:fld>
            <a:endParaRPr lang="hu-HU"/>
          </a:p>
        </p:txBody>
      </p:sp>
      <p:sp>
        <p:nvSpPr>
          <p:cNvPr id="7" name="Tartalom helye 6">
            <a:extLst>
              <a:ext uri="{FF2B5EF4-FFF2-40B4-BE49-F238E27FC236}">
                <a16:creationId xmlns:a16="http://schemas.microsoft.com/office/drawing/2014/main" id="{DBA2CFB9-94ED-ED42-FC7B-4AFB51A0A814}"/>
              </a:ext>
            </a:extLst>
          </p:cNvPr>
          <p:cNvSpPr>
            <a:spLocks noGrp="1"/>
          </p:cNvSpPr>
          <p:nvPr>
            <p:ph idx="1"/>
          </p:nvPr>
        </p:nvSpPr>
        <p:spPr>
          <a:xfrm>
            <a:off x="112736" y="845804"/>
            <a:ext cx="6191813" cy="5529795"/>
          </a:xfrm>
        </p:spPr>
        <p:txBody>
          <a:bodyPr>
            <a:noAutofit/>
          </a:bodyPr>
          <a:lstStyle/>
          <a:p>
            <a:r>
              <a:rPr lang="en-US" sz="2200" b="1">
                <a:solidFill>
                  <a:schemeClr val="accent2"/>
                </a:solidFill>
              </a:rPr>
              <a:t>Galactic Cosmic Rays (GCRs)</a:t>
            </a:r>
            <a:r>
              <a:rPr lang="en-US" sz="2200">
                <a:solidFill>
                  <a:schemeClr val="accent2"/>
                </a:solidFill>
              </a:rPr>
              <a:t> with sufficient energy </a:t>
            </a:r>
            <a:r>
              <a:rPr lang="hu-HU" sz="2200">
                <a:solidFill>
                  <a:schemeClr val="accent2"/>
                </a:solidFill>
              </a:rPr>
              <a:t>can penetrate the</a:t>
            </a:r>
            <a:r>
              <a:rPr lang="en-US" sz="2200">
                <a:solidFill>
                  <a:schemeClr val="accent2"/>
                </a:solidFill>
              </a:rPr>
              <a:t> magnetic field </a:t>
            </a:r>
            <a:r>
              <a:rPr lang="hu-HU" sz="2200">
                <a:solidFill>
                  <a:schemeClr val="accent2"/>
                </a:solidFill>
              </a:rPr>
              <a:t>and </a:t>
            </a:r>
            <a:r>
              <a:rPr lang="en-US" sz="2200">
                <a:solidFill>
                  <a:schemeClr val="accent2"/>
                </a:solidFill>
              </a:rPr>
              <a:t>may collide with </a:t>
            </a:r>
            <a:r>
              <a:rPr lang="hu-HU" sz="2200">
                <a:solidFill>
                  <a:schemeClr val="accent2"/>
                </a:solidFill>
              </a:rPr>
              <a:t>the</a:t>
            </a:r>
            <a:r>
              <a:rPr lang="en-US" sz="2200">
                <a:solidFill>
                  <a:schemeClr val="accent2"/>
                </a:solidFill>
              </a:rPr>
              <a:t> atmosphere. </a:t>
            </a:r>
            <a:endParaRPr lang="hu-HU" sz="2200">
              <a:solidFill>
                <a:schemeClr val="accent2"/>
              </a:solidFill>
            </a:endParaRPr>
          </a:p>
          <a:p>
            <a:r>
              <a:rPr lang="hu-HU" sz="2200">
                <a:solidFill>
                  <a:schemeClr val="bg1"/>
                </a:solidFill>
              </a:rPr>
              <a:t>S</a:t>
            </a:r>
            <a:r>
              <a:rPr lang="en-US" sz="2200">
                <a:solidFill>
                  <a:schemeClr val="bg1"/>
                </a:solidFill>
              </a:rPr>
              <a:t>econdary neutrons produced by these collisions can travel away from their generation site until they β-decay to protons and</a:t>
            </a:r>
            <a:r>
              <a:rPr lang="hu-HU" sz="2200">
                <a:solidFill>
                  <a:schemeClr val="bg1"/>
                </a:solidFill>
              </a:rPr>
              <a:t> </a:t>
            </a:r>
            <a:r>
              <a:rPr lang="en-US" sz="2200">
                <a:solidFill>
                  <a:schemeClr val="bg1"/>
                </a:solidFill>
              </a:rPr>
              <a:t>electrons</a:t>
            </a:r>
            <a:r>
              <a:rPr lang="hu-HU" sz="2200">
                <a:solidFill>
                  <a:schemeClr val="bg1"/>
                </a:solidFill>
              </a:rPr>
              <a:t>: </a:t>
            </a:r>
            <a:r>
              <a:rPr lang="en-US" sz="2200">
                <a:solidFill>
                  <a:schemeClr val="accent4"/>
                </a:solidFill>
              </a:rPr>
              <a:t>Cosmic Ray Albedo Neutron Decay (CRAND)</a:t>
            </a:r>
            <a:r>
              <a:rPr lang="hu-HU" sz="2200">
                <a:solidFill>
                  <a:schemeClr val="bg1"/>
                </a:solidFill>
              </a:rPr>
              <a:t>.</a:t>
            </a:r>
          </a:p>
          <a:p>
            <a:r>
              <a:rPr lang="hu-HU" sz="2200" b="1">
                <a:solidFill>
                  <a:schemeClr val="accent2"/>
                </a:solidFill>
              </a:rPr>
              <a:t>T</a:t>
            </a:r>
            <a:r>
              <a:rPr lang="en-US" sz="2200" b="1">
                <a:solidFill>
                  <a:schemeClr val="accent2"/>
                </a:solidFill>
              </a:rPr>
              <a:t>he decay products become trapped and add to the planet’s radiation belts.</a:t>
            </a:r>
            <a:endParaRPr lang="hu-HU" sz="2200" b="1">
              <a:solidFill>
                <a:schemeClr val="accent2"/>
              </a:solidFill>
            </a:endParaRPr>
          </a:p>
          <a:p>
            <a:r>
              <a:rPr lang="hu-HU" sz="2200">
                <a:solidFill>
                  <a:schemeClr val="bg1"/>
                </a:solidFill>
              </a:rPr>
              <a:t>At </a:t>
            </a:r>
            <a:r>
              <a:rPr lang="en-US" sz="2200">
                <a:solidFill>
                  <a:schemeClr val="bg1"/>
                </a:solidFill>
              </a:rPr>
              <a:t>Earth and Saturn</a:t>
            </a:r>
            <a:r>
              <a:rPr lang="hu-HU" sz="2200">
                <a:solidFill>
                  <a:schemeClr val="bg1"/>
                </a:solidFill>
              </a:rPr>
              <a:t> CRAND can result in </a:t>
            </a:r>
            <a:r>
              <a:rPr lang="en-US" sz="2200">
                <a:solidFill>
                  <a:schemeClr val="bg1"/>
                </a:solidFill>
              </a:rPr>
              <a:t>protons of energies between several MeV and up to the proton trapping limit of each planet in the GeV range</a:t>
            </a:r>
            <a:r>
              <a:rPr lang="hu-HU" sz="2200">
                <a:solidFill>
                  <a:schemeClr val="bg1"/>
                </a:solidFill>
              </a:rPr>
              <a:t>. </a:t>
            </a:r>
          </a:p>
          <a:p>
            <a:r>
              <a:rPr lang="hu-HU" sz="2200">
                <a:solidFill>
                  <a:schemeClr val="bg1"/>
                </a:solidFill>
              </a:rPr>
              <a:t>At Jupiter the magnetic field is much stronger and it has a H rich atmosphere that makes it less effective.</a:t>
            </a:r>
          </a:p>
        </p:txBody>
      </p:sp>
      <p:sp>
        <p:nvSpPr>
          <p:cNvPr id="3" name="Élőláb helye 3">
            <a:extLst>
              <a:ext uri="{FF2B5EF4-FFF2-40B4-BE49-F238E27FC236}">
                <a16:creationId xmlns:a16="http://schemas.microsoft.com/office/drawing/2014/main" id="{E80907C0-254E-5467-390A-1C7275B677F5}"/>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pic>
        <p:nvPicPr>
          <p:cNvPr id="8" name="Kép 7">
            <a:extLst>
              <a:ext uri="{FF2B5EF4-FFF2-40B4-BE49-F238E27FC236}">
                <a16:creationId xmlns:a16="http://schemas.microsoft.com/office/drawing/2014/main" id="{1C299B85-2F9A-A4A1-D9D5-4B585E0272DA}"/>
              </a:ext>
            </a:extLst>
          </p:cNvPr>
          <p:cNvPicPr>
            <a:picLocks noChangeAspect="1"/>
          </p:cNvPicPr>
          <p:nvPr/>
        </p:nvPicPr>
        <p:blipFill>
          <a:blip r:embed="rId2"/>
          <a:stretch>
            <a:fillRect/>
          </a:stretch>
        </p:blipFill>
        <p:spPr>
          <a:xfrm>
            <a:off x="6310166" y="1104646"/>
            <a:ext cx="5881834" cy="4648708"/>
          </a:xfrm>
          <a:prstGeom prst="rect">
            <a:avLst/>
          </a:prstGeom>
        </p:spPr>
      </p:pic>
    </p:spTree>
    <p:extLst>
      <p:ext uri="{BB962C8B-B14F-4D97-AF65-F5344CB8AC3E}">
        <p14:creationId xmlns:p14="http://schemas.microsoft.com/office/powerpoint/2010/main" val="1518833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14CE968D-3AD7-E489-BB70-76C59AB152BF}"/>
              </a:ext>
            </a:extLst>
          </p:cNvPr>
          <p:cNvSpPr>
            <a:spLocks noGrp="1"/>
          </p:cNvSpPr>
          <p:nvPr>
            <p:ph idx="1"/>
          </p:nvPr>
        </p:nvSpPr>
        <p:spPr>
          <a:xfrm>
            <a:off x="135558" y="920848"/>
            <a:ext cx="5933396" cy="5585830"/>
          </a:xfrm>
        </p:spPr>
        <p:txBody>
          <a:bodyPr>
            <a:noAutofit/>
          </a:bodyPr>
          <a:lstStyle/>
          <a:p>
            <a:r>
              <a:rPr lang="en-US" sz="2200">
                <a:solidFill>
                  <a:schemeClr val="bg1"/>
                </a:solidFill>
              </a:rPr>
              <a:t>Within the magnetosphere, </a:t>
            </a:r>
            <a:r>
              <a:rPr lang="hu-HU" sz="2200">
                <a:solidFill>
                  <a:schemeClr val="bg1"/>
                </a:solidFill>
              </a:rPr>
              <a:t>there are </a:t>
            </a:r>
            <a:r>
              <a:rPr lang="hu-HU" sz="2200">
                <a:solidFill>
                  <a:schemeClr val="accent4"/>
                </a:solidFill>
              </a:rPr>
              <a:t>multiple plasma sources</a:t>
            </a:r>
            <a:r>
              <a:rPr lang="hu-HU" sz="2200">
                <a:solidFill>
                  <a:schemeClr val="bg1"/>
                </a:solidFill>
              </a:rPr>
              <a:t> that affect the distribution and dynamics of charged particles.</a:t>
            </a:r>
          </a:p>
          <a:p>
            <a:r>
              <a:rPr lang="hu-HU" sz="2200">
                <a:solidFill>
                  <a:schemeClr val="bg1"/>
                </a:solidFill>
              </a:rPr>
              <a:t>The c</a:t>
            </a:r>
            <a:r>
              <a:rPr lang="en-US" sz="2200">
                <a:solidFill>
                  <a:schemeClr val="bg1"/>
                </a:solidFill>
              </a:rPr>
              <a:t>harged particles </a:t>
            </a:r>
            <a:r>
              <a:rPr lang="hu-HU" sz="2200">
                <a:solidFill>
                  <a:schemeClr val="bg1"/>
                </a:solidFill>
              </a:rPr>
              <a:t>(electrons, protons, oxygen and sulfur ions) within the magnetosphere</a:t>
            </a:r>
            <a:r>
              <a:rPr lang="en-US" sz="2200">
                <a:solidFill>
                  <a:schemeClr val="bg1"/>
                </a:solidFill>
              </a:rPr>
              <a:t> will experience the planet’s strong magnetic field and </a:t>
            </a:r>
            <a:r>
              <a:rPr lang="en-US" sz="2200">
                <a:solidFill>
                  <a:schemeClr val="accent4"/>
                </a:solidFill>
              </a:rPr>
              <a:t>get accelerated to high energies</a:t>
            </a:r>
            <a:r>
              <a:rPr lang="en-US" sz="2200">
                <a:solidFill>
                  <a:schemeClr val="bg1"/>
                </a:solidFill>
              </a:rPr>
              <a:t>.</a:t>
            </a:r>
            <a:endParaRPr lang="hu-HU" sz="2200">
              <a:solidFill>
                <a:schemeClr val="bg1"/>
              </a:solidFill>
            </a:endParaRPr>
          </a:p>
          <a:p>
            <a:r>
              <a:rPr lang="en-US" sz="2200">
                <a:solidFill>
                  <a:schemeClr val="bg1"/>
                </a:solidFill>
              </a:rPr>
              <a:t>The proton</a:t>
            </a:r>
            <a:r>
              <a:rPr lang="hu-HU" sz="2200">
                <a:solidFill>
                  <a:schemeClr val="bg1"/>
                </a:solidFill>
              </a:rPr>
              <a:t>s partially come </a:t>
            </a:r>
            <a:r>
              <a:rPr lang="en-US" sz="2200">
                <a:solidFill>
                  <a:schemeClr val="bg1"/>
                </a:solidFill>
              </a:rPr>
              <a:t>from Jupiter’s ionosphere </a:t>
            </a:r>
            <a:r>
              <a:rPr lang="hu-HU" sz="2200">
                <a:solidFill>
                  <a:schemeClr val="bg1"/>
                </a:solidFill>
              </a:rPr>
              <a:t>but some also </a:t>
            </a:r>
            <a:r>
              <a:rPr lang="en-US" sz="2200">
                <a:solidFill>
                  <a:schemeClr val="bg1"/>
                </a:solidFill>
              </a:rPr>
              <a:t>leak in from the solar wind.</a:t>
            </a:r>
            <a:endParaRPr lang="hu-HU" sz="2200">
              <a:solidFill>
                <a:schemeClr val="bg1"/>
              </a:solidFill>
            </a:endParaRPr>
          </a:p>
          <a:p>
            <a:endParaRPr lang="hu-HU" sz="2200">
              <a:solidFill>
                <a:schemeClr val="bg1"/>
              </a:solidFill>
            </a:endParaRPr>
          </a:p>
          <a:p>
            <a:r>
              <a:rPr lang="hu-HU" sz="2200">
                <a:solidFill>
                  <a:schemeClr val="accent2"/>
                </a:solidFill>
              </a:rPr>
              <a:t>The most important plasma sources in the inner Jovian magnetosphere are the four Galilean satellites.</a:t>
            </a:r>
          </a:p>
        </p:txBody>
      </p:sp>
      <p:sp>
        <p:nvSpPr>
          <p:cNvPr id="5" name="Dia számának helye 4">
            <a:extLst>
              <a:ext uri="{FF2B5EF4-FFF2-40B4-BE49-F238E27FC236}">
                <a16:creationId xmlns:a16="http://schemas.microsoft.com/office/drawing/2014/main" id="{239FECF0-AB06-7701-E463-7CD527B15A50}"/>
              </a:ext>
            </a:extLst>
          </p:cNvPr>
          <p:cNvSpPr>
            <a:spLocks noGrp="1"/>
          </p:cNvSpPr>
          <p:nvPr>
            <p:ph type="sldNum" sz="quarter" idx="12"/>
          </p:nvPr>
        </p:nvSpPr>
        <p:spPr/>
        <p:txBody>
          <a:bodyPr/>
          <a:lstStyle/>
          <a:p>
            <a:fld id="{4DB8A441-15C5-4363-8938-80CCFE8A9160}" type="slidenum">
              <a:rPr lang="hu-HU" smtClean="0"/>
              <a:t>11</a:t>
            </a:fld>
            <a:endParaRPr lang="hu-HU"/>
          </a:p>
        </p:txBody>
      </p:sp>
      <p:sp>
        <p:nvSpPr>
          <p:cNvPr id="10" name="Élőláb helye 3">
            <a:extLst>
              <a:ext uri="{FF2B5EF4-FFF2-40B4-BE49-F238E27FC236}">
                <a16:creationId xmlns:a16="http://schemas.microsoft.com/office/drawing/2014/main" id="{63653552-F8A5-BFFE-E5D5-B20F2652FCF6}"/>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sp>
        <p:nvSpPr>
          <p:cNvPr id="11" name="Cím 1">
            <a:extLst>
              <a:ext uri="{FF2B5EF4-FFF2-40B4-BE49-F238E27FC236}">
                <a16:creationId xmlns:a16="http://schemas.microsoft.com/office/drawing/2014/main" id="{76DD6BC3-8A38-FBFB-BA80-C6EF5F48A92A}"/>
              </a:ext>
            </a:extLst>
          </p:cNvPr>
          <p:cNvSpPr>
            <a:spLocks noGrp="1"/>
          </p:cNvSpPr>
          <p:nvPr>
            <p:ph type="title"/>
          </p:nvPr>
        </p:nvSpPr>
        <p:spPr>
          <a:xfrm>
            <a:off x="838200" y="102080"/>
            <a:ext cx="10515600" cy="616182"/>
          </a:xfrm>
        </p:spPr>
        <p:txBody>
          <a:bodyPr/>
          <a:lstStyle/>
          <a:p>
            <a:pPr algn="ctr"/>
            <a:r>
              <a:rPr lang="hu-HU" b="1">
                <a:solidFill>
                  <a:schemeClr val="bg1"/>
                </a:solidFill>
              </a:rPr>
              <a:t>Magnetospheric plasma sources</a:t>
            </a:r>
          </a:p>
        </p:txBody>
      </p:sp>
      <p:pic>
        <p:nvPicPr>
          <p:cNvPr id="30" name="Kép 29">
            <a:extLst>
              <a:ext uri="{FF2B5EF4-FFF2-40B4-BE49-F238E27FC236}">
                <a16:creationId xmlns:a16="http://schemas.microsoft.com/office/drawing/2014/main" id="{9EF05A8F-47FD-7007-FCF6-07AD168E8C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3132" y="1065227"/>
            <a:ext cx="5933397" cy="4450049"/>
          </a:xfrm>
          <a:prstGeom prst="rect">
            <a:avLst/>
          </a:prstGeom>
          <a:ln>
            <a:noFill/>
          </a:ln>
        </p:spPr>
      </p:pic>
    </p:spTree>
    <p:extLst>
      <p:ext uri="{BB962C8B-B14F-4D97-AF65-F5344CB8AC3E}">
        <p14:creationId xmlns:p14="http://schemas.microsoft.com/office/powerpoint/2010/main" val="186595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029351BD-6C0A-2537-1B8A-EACE14EEE1D7}"/>
              </a:ext>
            </a:extLst>
          </p:cNvPr>
          <p:cNvSpPr>
            <a:spLocks noGrp="1"/>
          </p:cNvSpPr>
          <p:nvPr>
            <p:ph idx="1"/>
          </p:nvPr>
        </p:nvSpPr>
        <p:spPr>
          <a:xfrm>
            <a:off x="218898" y="853009"/>
            <a:ext cx="6509162" cy="5721046"/>
          </a:xfrm>
        </p:spPr>
        <p:txBody>
          <a:bodyPr>
            <a:normAutofit/>
          </a:bodyPr>
          <a:lstStyle/>
          <a:p>
            <a:pPr marL="230400" indent="-230400"/>
            <a:r>
              <a:rPr lang="hu-HU" sz="2200">
                <a:solidFill>
                  <a:schemeClr val="bg1"/>
                </a:solidFill>
                <a:ea typeface="Verdana" panose="020B0604030504040204" pitchFamily="34" charset="0"/>
                <a:cs typeface="Arial" panose="020B0604020202020204" pitchFamily="34" charset="0"/>
              </a:rPr>
              <a:t>The moon's surfaces and exospheres are continuously bombarded by the </a:t>
            </a:r>
            <a:r>
              <a:rPr lang="hu-HU" sz="2200">
                <a:solidFill>
                  <a:schemeClr val="accent4">
                    <a:lumMod val="60000"/>
                    <a:lumOff val="40000"/>
                  </a:schemeClr>
                </a:solidFill>
                <a:ea typeface="Verdana" panose="020B0604030504040204" pitchFamily="34" charset="0"/>
                <a:cs typeface="Arial" panose="020B0604020202020204" pitchFamily="34" charset="0"/>
              </a:rPr>
              <a:t>co-rotating energetic magnetospheric particles, solar EUV, meteoroids and dust. </a:t>
            </a:r>
          </a:p>
          <a:p>
            <a:pPr marL="230400" indent="-230400">
              <a:buFont typeface="Arial" panose="020B0604020202020204" pitchFamily="34" charset="0"/>
              <a:buChar char="•"/>
            </a:pPr>
            <a:r>
              <a:rPr lang="hu-HU" sz="2200">
                <a:solidFill>
                  <a:schemeClr val="bg1"/>
                </a:solidFill>
                <a:ea typeface="Verdana" panose="020B0604030504040204" pitchFamily="34" charset="0"/>
                <a:cs typeface="Arial" panose="020B0604020202020204" pitchFamily="34" charset="0"/>
              </a:rPr>
              <a:t>Part of the material ejected from the surface would leave the vicinity of the moon (</a:t>
            </a:r>
            <a:r>
              <a:rPr lang="hu-HU" sz="2200" b="1">
                <a:solidFill>
                  <a:schemeClr val="accent2">
                    <a:lumMod val="60000"/>
                    <a:lumOff val="40000"/>
                  </a:schemeClr>
                </a:solidFill>
                <a:ea typeface="Verdana" panose="020B0604030504040204" pitchFamily="34" charset="0"/>
                <a:cs typeface="Arial" panose="020B0604020202020204" pitchFamily="34" charset="0"/>
              </a:rPr>
              <a:t>sputtering</a:t>
            </a:r>
            <a:r>
              <a:rPr lang="hu-HU" sz="2200">
                <a:solidFill>
                  <a:schemeClr val="bg1"/>
                </a:solidFill>
                <a:ea typeface="Verdana" panose="020B0604030504040204" pitchFamily="34" charset="0"/>
                <a:cs typeface="Arial" panose="020B0604020202020204" pitchFamily="34" charset="0"/>
              </a:rPr>
              <a:t>), the other part would fall back.</a:t>
            </a:r>
          </a:p>
          <a:p>
            <a:pPr marL="230400" indent="-230400">
              <a:buFont typeface="Arial" panose="020B0604020202020204" pitchFamily="34" charset="0"/>
              <a:buChar char="•"/>
            </a:pPr>
            <a:r>
              <a:rPr lang="hu-HU" sz="2200">
                <a:solidFill>
                  <a:schemeClr val="bg1"/>
                </a:solidFill>
                <a:ea typeface="Verdana" panose="020B0604030504040204" pitchFamily="34" charset="0"/>
                <a:cs typeface="Arial" panose="020B0604020202020204" pitchFamily="34" charset="0"/>
              </a:rPr>
              <a:t>The exospheric neutrals can also get ionized (e.g. </a:t>
            </a:r>
            <a:r>
              <a:rPr lang="hu-HU" sz="2200" b="1">
                <a:solidFill>
                  <a:schemeClr val="accent4">
                    <a:lumMod val="60000"/>
                    <a:lumOff val="40000"/>
                  </a:schemeClr>
                </a:solidFill>
                <a:ea typeface="Verdana" panose="020B0604030504040204" pitchFamily="34" charset="0"/>
                <a:cs typeface="Arial" panose="020B0604020202020204" pitchFamily="34" charset="0"/>
              </a:rPr>
              <a:t>charge exchange</a:t>
            </a:r>
            <a:r>
              <a:rPr lang="hu-HU" sz="2200">
                <a:solidFill>
                  <a:schemeClr val="bg1"/>
                </a:solidFill>
                <a:ea typeface="Verdana" panose="020B0604030504040204" pitchFamily="34" charset="0"/>
                <a:cs typeface="Arial" panose="020B0604020202020204" pitchFamily="34" charset="0"/>
              </a:rPr>
              <a:t>) and transported away by the magnetic field lines of Jupiter (</a:t>
            </a:r>
            <a:r>
              <a:rPr lang="hu-HU" sz="2200" b="1">
                <a:solidFill>
                  <a:srgbClr val="00B0F0"/>
                </a:solidFill>
                <a:ea typeface="Verdana" panose="020B0604030504040204" pitchFamily="34" charset="0"/>
                <a:cs typeface="Arial" panose="020B0604020202020204" pitchFamily="34" charset="0"/>
              </a:rPr>
              <a:t>pick-up</a:t>
            </a:r>
            <a:r>
              <a:rPr lang="hu-HU" sz="2200">
                <a:solidFill>
                  <a:schemeClr val="bg1"/>
                </a:solidFill>
                <a:ea typeface="Verdana" panose="020B0604030504040204" pitchFamily="34" charset="0"/>
                <a:cs typeface="Arial" panose="020B0604020202020204" pitchFamily="34" charset="0"/>
              </a:rPr>
              <a:t>).</a:t>
            </a:r>
          </a:p>
          <a:p>
            <a:pPr marL="230400" indent="-230400">
              <a:buFont typeface="Arial" panose="020B0604020202020204" pitchFamily="34" charset="0"/>
              <a:buChar char="•"/>
            </a:pPr>
            <a:r>
              <a:rPr lang="hu-HU" sz="2200">
                <a:solidFill>
                  <a:schemeClr val="bg1"/>
                </a:solidFill>
                <a:ea typeface="Verdana" panose="020B0604030504040204" pitchFamily="34" charset="0"/>
                <a:cs typeface="Arial" panose="020B0604020202020204" pitchFamily="34" charset="0"/>
              </a:rPr>
              <a:t>The material originating from a possible subsurface ocean would be ionized too, as soon as it gets ejected as geysers.</a:t>
            </a:r>
          </a:p>
          <a:p>
            <a:pPr marL="230400" indent="-230400">
              <a:buFont typeface="Arial" panose="020B0604020202020204" pitchFamily="34" charset="0"/>
              <a:buChar char="•"/>
            </a:pPr>
            <a:r>
              <a:rPr lang="hu-HU" sz="2200">
                <a:solidFill>
                  <a:schemeClr val="accent2"/>
                </a:solidFill>
                <a:ea typeface="Verdana" panose="020B0604030504040204" pitchFamily="34" charset="0"/>
                <a:cs typeface="Arial" panose="020B0604020202020204" pitchFamily="34" charset="0"/>
              </a:rPr>
              <a:t>These processes result in complex interactions and have strong effects on the dynamics of the inner magnetosphere.</a:t>
            </a:r>
          </a:p>
          <a:p>
            <a:endParaRPr lang="hu-HU" sz="2200"/>
          </a:p>
        </p:txBody>
      </p:sp>
      <p:sp>
        <p:nvSpPr>
          <p:cNvPr id="5" name="Dia számának helye 4">
            <a:extLst>
              <a:ext uri="{FF2B5EF4-FFF2-40B4-BE49-F238E27FC236}">
                <a16:creationId xmlns:a16="http://schemas.microsoft.com/office/drawing/2014/main" id="{192341BF-8537-A759-9B33-73B75B296C39}"/>
              </a:ext>
            </a:extLst>
          </p:cNvPr>
          <p:cNvSpPr>
            <a:spLocks noGrp="1"/>
          </p:cNvSpPr>
          <p:nvPr>
            <p:ph type="sldNum" sz="quarter" idx="12"/>
          </p:nvPr>
        </p:nvSpPr>
        <p:spPr/>
        <p:txBody>
          <a:bodyPr/>
          <a:lstStyle/>
          <a:p>
            <a:fld id="{4DB8A441-15C5-4363-8938-80CCFE8A9160}" type="slidenum">
              <a:rPr lang="hu-HU" smtClean="0"/>
              <a:t>12</a:t>
            </a:fld>
            <a:endParaRPr lang="hu-HU"/>
          </a:p>
        </p:txBody>
      </p:sp>
      <p:pic>
        <p:nvPicPr>
          <p:cNvPr id="25" name="Kép 24">
            <a:extLst>
              <a:ext uri="{FF2B5EF4-FFF2-40B4-BE49-F238E27FC236}">
                <a16:creationId xmlns:a16="http://schemas.microsoft.com/office/drawing/2014/main" id="{6C73A803-C5AC-0FEE-7323-1E65E7E8B5EE}"/>
              </a:ext>
            </a:extLst>
          </p:cNvPr>
          <p:cNvPicPr>
            <a:picLocks noChangeAspect="1"/>
          </p:cNvPicPr>
          <p:nvPr/>
        </p:nvPicPr>
        <p:blipFill>
          <a:blip r:embed="rId2"/>
          <a:stretch>
            <a:fillRect/>
          </a:stretch>
        </p:blipFill>
        <p:spPr>
          <a:xfrm>
            <a:off x="7142358" y="792876"/>
            <a:ext cx="4904678" cy="3039706"/>
          </a:xfrm>
          <a:prstGeom prst="rect">
            <a:avLst/>
          </a:prstGeom>
        </p:spPr>
      </p:pic>
      <p:pic>
        <p:nvPicPr>
          <p:cNvPr id="27" name="Kép 26">
            <a:extLst>
              <a:ext uri="{FF2B5EF4-FFF2-40B4-BE49-F238E27FC236}">
                <a16:creationId xmlns:a16="http://schemas.microsoft.com/office/drawing/2014/main" id="{1ADE9814-B486-155F-0885-7B51451A241A}"/>
              </a:ext>
            </a:extLst>
          </p:cNvPr>
          <p:cNvPicPr>
            <a:picLocks noChangeAspect="1"/>
          </p:cNvPicPr>
          <p:nvPr/>
        </p:nvPicPr>
        <p:blipFill>
          <a:blip r:embed="rId3"/>
          <a:stretch>
            <a:fillRect/>
          </a:stretch>
        </p:blipFill>
        <p:spPr>
          <a:xfrm>
            <a:off x="7132160" y="3916659"/>
            <a:ext cx="4904678" cy="2465740"/>
          </a:xfrm>
          <a:prstGeom prst="rect">
            <a:avLst/>
          </a:prstGeom>
        </p:spPr>
      </p:pic>
      <p:sp>
        <p:nvSpPr>
          <p:cNvPr id="6" name="Cím 1">
            <a:extLst>
              <a:ext uri="{FF2B5EF4-FFF2-40B4-BE49-F238E27FC236}">
                <a16:creationId xmlns:a16="http://schemas.microsoft.com/office/drawing/2014/main" id="{65D1EF21-624D-69D8-126B-8461D62CEAD3}"/>
              </a:ext>
            </a:extLst>
          </p:cNvPr>
          <p:cNvSpPr>
            <a:spLocks noGrp="1"/>
          </p:cNvSpPr>
          <p:nvPr>
            <p:ph type="title"/>
          </p:nvPr>
        </p:nvSpPr>
        <p:spPr>
          <a:xfrm>
            <a:off x="838200" y="135000"/>
            <a:ext cx="10515600" cy="549275"/>
          </a:xfrm>
        </p:spPr>
        <p:txBody>
          <a:bodyPr/>
          <a:lstStyle/>
          <a:p>
            <a:pPr algn="ctr"/>
            <a:r>
              <a:rPr lang="hu-HU" b="1">
                <a:solidFill>
                  <a:schemeClr val="bg1"/>
                </a:solidFill>
              </a:rPr>
              <a:t>Magnetospheric plasma sources</a:t>
            </a:r>
          </a:p>
        </p:txBody>
      </p:sp>
      <p:sp>
        <p:nvSpPr>
          <p:cNvPr id="7" name="Élőláb helye 3">
            <a:extLst>
              <a:ext uri="{FF2B5EF4-FFF2-40B4-BE49-F238E27FC236}">
                <a16:creationId xmlns:a16="http://schemas.microsoft.com/office/drawing/2014/main" id="{7913C652-ACD1-6972-51AE-4D9825276DDB}"/>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pic>
        <p:nvPicPr>
          <p:cNvPr id="17" name="Kép 16">
            <a:extLst>
              <a:ext uri="{FF2B5EF4-FFF2-40B4-BE49-F238E27FC236}">
                <a16:creationId xmlns:a16="http://schemas.microsoft.com/office/drawing/2014/main" id="{F464E593-1B5C-9856-D54E-12A3030982E1}"/>
              </a:ext>
            </a:extLst>
          </p:cNvPr>
          <p:cNvPicPr>
            <a:picLocks noChangeAspect="1"/>
          </p:cNvPicPr>
          <p:nvPr/>
        </p:nvPicPr>
        <p:blipFill>
          <a:blip r:embed="rId4"/>
          <a:stretch>
            <a:fillRect/>
          </a:stretch>
        </p:blipFill>
        <p:spPr>
          <a:xfrm>
            <a:off x="7036068" y="767056"/>
            <a:ext cx="5016952" cy="5594614"/>
          </a:xfrm>
          <a:prstGeom prst="rect">
            <a:avLst/>
          </a:prstGeom>
        </p:spPr>
      </p:pic>
    </p:spTree>
    <p:extLst>
      <p:ext uri="{BB962C8B-B14F-4D97-AF65-F5344CB8AC3E}">
        <p14:creationId xmlns:p14="http://schemas.microsoft.com/office/powerpoint/2010/main" val="204681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 számának helye 6">
            <a:extLst>
              <a:ext uri="{FF2B5EF4-FFF2-40B4-BE49-F238E27FC236}">
                <a16:creationId xmlns:a16="http://schemas.microsoft.com/office/drawing/2014/main" id="{5CFB51E1-6901-87BA-1A8F-3BD3E33BF3DF}"/>
              </a:ext>
            </a:extLst>
          </p:cNvPr>
          <p:cNvSpPr>
            <a:spLocks noGrp="1"/>
          </p:cNvSpPr>
          <p:nvPr>
            <p:ph type="sldNum" sz="quarter" idx="12"/>
          </p:nvPr>
        </p:nvSpPr>
        <p:spPr/>
        <p:txBody>
          <a:bodyPr/>
          <a:lstStyle/>
          <a:p>
            <a:fld id="{4DB8A441-15C5-4363-8938-80CCFE8A9160}" type="slidenum">
              <a:rPr lang="hu-HU" smtClean="0"/>
              <a:t>13</a:t>
            </a:fld>
            <a:endParaRPr lang="hu-HU"/>
          </a:p>
        </p:txBody>
      </p:sp>
      <p:sp>
        <p:nvSpPr>
          <p:cNvPr id="13" name="Cím 1">
            <a:extLst>
              <a:ext uri="{FF2B5EF4-FFF2-40B4-BE49-F238E27FC236}">
                <a16:creationId xmlns:a16="http://schemas.microsoft.com/office/drawing/2014/main" id="{DF3B3485-EE8E-48A7-5C5F-373E189D3F32}"/>
              </a:ext>
            </a:extLst>
          </p:cNvPr>
          <p:cNvSpPr>
            <a:spLocks noGrp="1"/>
          </p:cNvSpPr>
          <p:nvPr>
            <p:ph type="title"/>
          </p:nvPr>
        </p:nvSpPr>
        <p:spPr>
          <a:xfrm>
            <a:off x="838200" y="77257"/>
            <a:ext cx="10515600" cy="570700"/>
          </a:xfrm>
        </p:spPr>
        <p:txBody>
          <a:bodyPr/>
          <a:lstStyle/>
          <a:p>
            <a:pPr algn="ctr"/>
            <a:r>
              <a:rPr lang="hu-HU" b="1">
                <a:solidFill>
                  <a:srgbClr val="FFC000"/>
                </a:solidFill>
              </a:rPr>
              <a:t>Magnetospheric plasma sources - Io</a:t>
            </a:r>
          </a:p>
        </p:txBody>
      </p:sp>
      <p:sp>
        <p:nvSpPr>
          <p:cNvPr id="24" name="Szövegdoboz 23">
            <a:extLst>
              <a:ext uri="{FF2B5EF4-FFF2-40B4-BE49-F238E27FC236}">
                <a16:creationId xmlns:a16="http://schemas.microsoft.com/office/drawing/2014/main" id="{70D9B901-5CFB-7753-266A-4D4DD6EEB916}"/>
              </a:ext>
            </a:extLst>
          </p:cNvPr>
          <p:cNvSpPr txBox="1"/>
          <p:nvPr/>
        </p:nvSpPr>
        <p:spPr>
          <a:xfrm>
            <a:off x="165458" y="764789"/>
            <a:ext cx="6514474" cy="6027291"/>
          </a:xfrm>
          <a:prstGeom prst="rect">
            <a:avLst/>
          </a:prstGeom>
          <a:noFill/>
        </p:spPr>
        <p:txBody>
          <a:bodyPr wrap="square">
            <a:spAutoFit/>
          </a:bodyPr>
          <a:lstStyle/>
          <a:p>
            <a:pPr marL="230400" indent="-230400">
              <a:lnSpc>
                <a:spcPct val="90000"/>
              </a:lnSpc>
              <a:spcBef>
                <a:spcPts val="1000"/>
              </a:spcBef>
              <a:buFont typeface="Arial" panose="020B0604020202020204" pitchFamily="34" charset="0"/>
              <a:buChar char="•"/>
            </a:pPr>
            <a:r>
              <a:rPr lang="en-US" sz="2200">
                <a:solidFill>
                  <a:schemeClr val="bg1"/>
                </a:solidFill>
              </a:rPr>
              <a:t>The dominant </a:t>
            </a:r>
            <a:r>
              <a:rPr lang="hu-HU" sz="2200">
                <a:solidFill>
                  <a:schemeClr val="bg1"/>
                </a:solidFill>
              </a:rPr>
              <a:t>plasma</a:t>
            </a:r>
            <a:r>
              <a:rPr lang="en-US" sz="2200">
                <a:solidFill>
                  <a:schemeClr val="bg1"/>
                </a:solidFill>
              </a:rPr>
              <a:t> source is the </a:t>
            </a:r>
            <a:r>
              <a:rPr lang="en-US" sz="2200" b="1">
                <a:solidFill>
                  <a:schemeClr val="bg1"/>
                </a:solidFill>
              </a:rPr>
              <a:t>volcanic moon Io</a:t>
            </a:r>
            <a:r>
              <a:rPr lang="hu-HU" sz="2200" b="1">
                <a:solidFill>
                  <a:schemeClr val="bg1"/>
                </a:solidFill>
              </a:rPr>
              <a:t>.</a:t>
            </a:r>
          </a:p>
          <a:p>
            <a:pPr marL="230400" indent="-230400">
              <a:lnSpc>
                <a:spcPct val="90000"/>
              </a:lnSpc>
              <a:spcBef>
                <a:spcPts val="1000"/>
              </a:spcBef>
              <a:buFont typeface="Arial" panose="020B0604020202020204" pitchFamily="34" charset="0"/>
              <a:buChar char="•"/>
            </a:pPr>
            <a:r>
              <a:rPr lang="hu-HU" sz="2200" b="1">
                <a:solidFill>
                  <a:schemeClr val="bg1"/>
                </a:solidFill>
              </a:rPr>
              <a:t>D</a:t>
            </a:r>
            <a:r>
              <a:rPr lang="hu-HU" sz="2200">
                <a:solidFill>
                  <a:schemeClr val="bg1"/>
                </a:solidFill>
              </a:rPr>
              <a:t>ue to tidal heating, </a:t>
            </a:r>
            <a:r>
              <a:rPr lang="en-US" sz="2200">
                <a:solidFill>
                  <a:schemeClr val="accent4"/>
                </a:solidFill>
              </a:rPr>
              <a:t>a ton per second of sulfur dioxide</a:t>
            </a:r>
            <a:r>
              <a:rPr lang="en-US" sz="2200">
                <a:solidFill>
                  <a:schemeClr val="bg1"/>
                </a:solidFill>
              </a:rPr>
              <a:t> gas</a:t>
            </a:r>
            <a:r>
              <a:rPr lang="hu-HU" sz="2200">
                <a:solidFill>
                  <a:schemeClr val="bg1"/>
                </a:solidFill>
              </a:rPr>
              <a:t>eous volcanic material erupts from its interior. </a:t>
            </a:r>
          </a:p>
          <a:p>
            <a:pPr marL="230400" indent="-230400">
              <a:lnSpc>
                <a:spcPct val="90000"/>
              </a:lnSpc>
              <a:spcBef>
                <a:spcPts val="1000"/>
              </a:spcBef>
              <a:buFont typeface="Arial" panose="020B0604020202020204" pitchFamily="34" charset="0"/>
              <a:buChar char="•"/>
            </a:pPr>
            <a:r>
              <a:rPr lang="hu-HU" sz="2200">
                <a:solidFill>
                  <a:schemeClr val="bg1"/>
                </a:solidFill>
              </a:rPr>
              <a:t>This material gets ionized locally, and the resulting cold plasma composed of heavy particles </a:t>
            </a:r>
            <a:r>
              <a:rPr lang="hu-HU" sz="2200" b="1">
                <a:solidFill>
                  <a:schemeClr val="bg1"/>
                </a:solidFill>
              </a:rPr>
              <a:t>forms a </a:t>
            </a:r>
            <a:r>
              <a:rPr lang="hu-HU" sz="2200" b="1">
                <a:solidFill>
                  <a:schemeClr val="accent2"/>
                </a:solidFill>
              </a:rPr>
              <a:t>torus around Io's orbit</a:t>
            </a:r>
            <a:r>
              <a:rPr lang="hu-HU" sz="2200">
                <a:solidFill>
                  <a:schemeClr val="bg1"/>
                </a:solidFill>
              </a:rPr>
              <a:t> at a distance of approximately 6 RJ from Jupiter.</a:t>
            </a:r>
            <a:endParaRPr lang="hu-HU" sz="2200" b="1">
              <a:solidFill>
                <a:schemeClr val="bg1"/>
              </a:solidFill>
            </a:endParaRPr>
          </a:p>
          <a:p>
            <a:pPr marL="230400" indent="-230400">
              <a:lnSpc>
                <a:spcPct val="90000"/>
              </a:lnSpc>
              <a:spcBef>
                <a:spcPts val="1000"/>
              </a:spcBef>
              <a:buFont typeface="Arial" panose="020B0604020202020204" pitchFamily="34" charset="0"/>
              <a:buChar char="•"/>
            </a:pPr>
            <a:endParaRPr lang="hu-HU" sz="2200" b="1">
              <a:solidFill>
                <a:schemeClr val="bg1"/>
              </a:solidFill>
            </a:endParaRPr>
          </a:p>
          <a:p>
            <a:pPr marL="230400" indent="-230400">
              <a:lnSpc>
                <a:spcPct val="90000"/>
              </a:lnSpc>
              <a:spcBef>
                <a:spcPts val="1000"/>
              </a:spcBef>
              <a:buFont typeface="Arial" panose="020B0604020202020204" pitchFamily="34" charset="0"/>
              <a:buChar char="•"/>
            </a:pPr>
            <a:endParaRPr lang="hu-HU" sz="2200" b="1">
              <a:solidFill>
                <a:schemeClr val="bg1"/>
              </a:solidFill>
            </a:endParaRPr>
          </a:p>
          <a:p>
            <a:pPr marL="230400" indent="-230400">
              <a:lnSpc>
                <a:spcPct val="90000"/>
              </a:lnSpc>
              <a:spcBef>
                <a:spcPts val="1000"/>
              </a:spcBef>
              <a:buFont typeface="Arial" panose="020B0604020202020204" pitchFamily="34" charset="0"/>
              <a:buChar char="•"/>
            </a:pPr>
            <a:endParaRPr lang="hu-HU" sz="2200" b="1">
              <a:solidFill>
                <a:schemeClr val="bg1"/>
              </a:solidFill>
            </a:endParaRPr>
          </a:p>
          <a:p>
            <a:pPr marL="230400" indent="-230400">
              <a:lnSpc>
                <a:spcPct val="90000"/>
              </a:lnSpc>
              <a:spcBef>
                <a:spcPts val="1000"/>
              </a:spcBef>
              <a:buFont typeface="Arial" panose="020B0604020202020204" pitchFamily="34" charset="0"/>
              <a:buChar char="•"/>
            </a:pPr>
            <a:endParaRPr lang="hu-HU" sz="2200" b="1">
              <a:solidFill>
                <a:schemeClr val="bg1"/>
              </a:solidFill>
            </a:endParaRPr>
          </a:p>
          <a:p>
            <a:pPr marL="230400" indent="-230400">
              <a:lnSpc>
                <a:spcPct val="90000"/>
              </a:lnSpc>
              <a:spcBef>
                <a:spcPts val="1000"/>
              </a:spcBef>
              <a:buFont typeface="Arial" panose="020B0604020202020204" pitchFamily="34" charset="0"/>
              <a:buChar char="•"/>
            </a:pPr>
            <a:endParaRPr lang="hu-HU" sz="2200" b="1">
              <a:solidFill>
                <a:schemeClr val="bg1"/>
              </a:solidFill>
            </a:endParaRPr>
          </a:p>
          <a:p>
            <a:pPr marL="230400" indent="-230400">
              <a:lnSpc>
                <a:spcPct val="90000"/>
              </a:lnSpc>
              <a:spcBef>
                <a:spcPts val="1000"/>
              </a:spcBef>
              <a:buFont typeface="Arial" panose="020B0604020202020204" pitchFamily="34" charset="0"/>
              <a:buChar char="•"/>
            </a:pPr>
            <a:r>
              <a:rPr lang="hu-HU" sz="2200">
                <a:solidFill>
                  <a:schemeClr val="bg1"/>
                </a:solidFill>
              </a:rPr>
              <a:t>Io's activity is sustained by tidal heating due to its orbital resonances with other Galilean satellites. </a:t>
            </a:r>
          </a:p>
          <a:p>
            <a:pPr marL="285750" indent="-285750">
              <a:spcAft>
                <a:spcPts val="600"/>
              </a:spcAft>
              <a:buFont typeface="Arial" panose="020B0604020202020204" pitchFamily="34" charset="0"/>
              <a:buChar char="•"/>
            </a:pPr>
            <a:endParaRPr lang="hu-HU" sz="2200">
              <a:solidFill>
                <a:schemeClr val="bg1"/>
              </a:solidFill>
            </a:endParaRPr>
          </a:p>
        </p:txBody>
      </p:sp>
      <p:grpSp>
        <p:nvGrpSpPr>
          <p:cNvPr id="28" name="Csoportba foglalás 27">
            <a:extLst>
              <a:ext uri="{FF2B5EF4-FFF2-40B4-BE49-F238E27FC236}">
                <a16:creationId xmlns:a16="http://schemas.microsoft.com/office/drawing/2014/main" id="{D733BFCF-A98B-C634-3F92-83E035D7CB76}"/>
              </a:ext>
            </a:extLst>
          </p:cNvPr>
          <p:cNvGrpSpPr/>
          <p:nvPr/>
        </p:nvGrpSpPr>
        <p:grpSpPr>
          <a:xfrm>
            <a:off x="485164" y="3551311"/>
            <a:ext cx="5761277" cy="2015935"/>
            <a:chOff x="520990" y="2879852"/>
            <a:chExt cx="5761277" cy="2015935"/>
          </a:xfrm>
        </p:grpSpPr>
        <p:sp>
          <p:nvSpPr>
            <p:cNvPr id="27" name="Téglalap 26">
              <a:extLst>
                <a:ext uri="{FF2B5EF4-FFF2-40B4-BE49-F238E27FC236}">
                  <a16:creationId xmlns:a16="http://schemas.microsoft.com/office/drawing/2014/main" id="{40616DF8-F2F5-A2C1-E990-8495CAABAC4B}"/>
                </a:ext>
              </a:extLst>
            </p:cNvPr>
            <p:cNvSpPr/>
            <p:nvPr/>
          </p:nvSpPr>
          <p:spPr>
            <a:xfrm>
              <a:off x="520990" y="2879852"/>
              <a:ext cx="5761277" cy="2015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5" name="Kép 24">
              <a:extLst>
                <a:ext uri="{FF2B5EF4-FFF2-40B4-BE49-F238E27FC236}">
                  <a16:creationId xmlns:a16="http://schemas.microsoft.com/office/drawing/2014/main" id="{22618876-9881-B11D-3DE0-D22256662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2614" y="2912534"/>
              <a:ext cx="2585891" cy="1888212"/>
            </a:xfrm>
            <a:prstGeom prst="rect">
              <a:avLst/>
            </a:prstGeom>
          </p:spPr>
        </p:pic>
        <p:pic>
          <p:nvPicPr>
            <p:cNvPr id="26" name="Kép 25">
              <a:extLst>
                <a:ext uri="{FF2B5EF4-FFF2-40B4-BE49-F238E27FC236}">
                  <a16:creationId xmlns:a16="http://schemas.microsoft.com/office/drawing/2014/main" id="{393F205B-FA28-0D04-4FDE-E6213BD8C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834" y="2945226"/>
              <a:ext cx="2755900" cy="1849851"/>
            </a:xfrm>
            <a:prstGeom prst="rect">
              <a:avLst/>
            </a:prstGeom>
          </p:spPr>
        </p:pic>
      </p:grpSp>
      <p:sp>
        <p:nvSpPr>
          <p:cNvPr id="2" name="Élőláb helye 3">
            <a:extLst>
              <a:ext uri="{FF2B5EF4-FFF2-40B4-BE49-F238E27FC236}">
                <a16:creationId xmlns:a16="http://schemas.microsoft.com/office/drawing/2014/main" id="{85092CB3-FD71-4976-D566-637AEC860FAC}"/>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grpSp>
        <p:nvGrpSpPr>
          <p:cNvPr id="10" name="Csoportba foglalás 9">
            <a:extLst>
              <a:ext uri="{FF2B5EF4-FFF2-40B4-BE49-F238E27FC236}">
                <a16:creationId xmlns:a16="http://schemas.microsoft.com/office/drawing/2014/main" id="{3AC8F0C1-001D-E77B-9225-DE4EBE7CEC7A}"/>
              </a:ext>
            </a:extLst>
          </p:cNvPr>
          <p:cNvGrpSpPr/>
          <p:nvPr/>
        </p:nvGrpSpPr>
        <p:grpSpPr>
          <a:xfrm>
            <a:off x="6878637" y="827764"/>
            <a:ext cx="5313363" cy="5467432"/>
            <a:chOff x="6878637" y="827764"/>
            <a:chExt cx="5313363" cy="5467432"/>
          </a:xfrm>
        </p:grpSpPr>
        <p:pic>
          <p:nvPicPr>
            <p:cNvPr id="19" name="Kép 18">
              <a:extLst>
                <a:ext uri="{FF2B5EF4-FFF2-40B4-BE49-F238E27FC236}">
                  <a16:creationId xmlns:a16="http://schemas.microsoft.com/office/drawing/2014/main" id="{77DD7AFD-E8C5-B0F2-1A15-3C03D8205A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637" y="934936"/>
              <a:ext cx="2979363" cy="2034104"/>
            </a:xfrm>
            <a:prstGeom prst="rect">
              <a:avLst/>
            </a:prstGeom>
            <a:ln>
              <a:noFill/>
            </a:ln>
          </p:spPr>
        </p:pic>
        <p:pic>
          <p:nvPicPr>
            <p:cNvPr id="12" name="Kép 11">
              <a:extLst>
                <a:ext uri="{FF2B5EF4-FFF2-40B4-BE49-F238E27FC236}">
                  <a16:creationId xmlns:a16="http://schemas.microsoft.com/office/drawing/2014/main" id="{34F72D27-FFD1-1A4F-93BB-2D7D76996295}"/>
                </a:ext>
              </a:extLst>
            </p:cNvPr>
            <p:cNvPicPr>
              <a:picLocks noChangeAspect="1"/>
            </p:cNvPicPr>
            <p:nvPr/>
          </p:nvPicPr>
          <p:blipFill>
            <a:blip r:embed="rId5"/>
            <a:stretch>
              <a:fillRect/>
            </a:stretch>
          </p:blipFill>
          <p:spPr>
            <a:xfrm>
              <a:off x="6888796" y="3139870"/>
              <a:ext cx="5303204" cy="3155326"/>
            </a:xfrm>
            <a:prstGeom prst="rect">
              <a:avLst/>
            </a:prstGeom>
          </p:spPr>
        </p:pic>
        <p:pic>
          <p:nvPicPr>
            <p:cNvPr id="4098" name="Picture 2" descr="Io Outburst Shines in Plasma Torus - Planetary Science Institute">
              <a:extLst>
                <a:ext uri="{FF2B5EF4-FFF2-40B4-BE49-F238E27FC236}">
                  <a16:creationId xmlns:a16="http://schemas.microsoft.com/office/drawing/2014/main" id="{0516E58E-D45D-081E-523F-D6A3DD29C6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2077" y="827764"/>
              <a:ext cx="2143125" cy="2133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Csoportba foglalás 20">
            <a:extLst>
              <a:ext uri="{FF2B5EF4-FFF2-40B4-BE49-F238E27FC236}">
                <a16:creationId xmlns:a16="http://schemas.microsoft.com/office/drawing/2014/main" id="{F69115E0-AD77-415A-2FDA-F8D1579A39CF}"/>
              </a:ext>
            </a:extLst>
          </p:cNvPr>
          <p:cNvGrpSpPr/>
          <p:nvPr/>
        </p:nvGrpSpPr>
        <p:grpSpPr>
          <a:xfrm>
            <a:off x="6812290" y="412088"/>
            <a:ext cx="5296304" cy="6107620"/>
            <a:chOff x="6812290" y="412088"/>
            <a:chExt cx="5296304" cy="6107620"/>
          </a:xfrm>
        </p:grpSpPr>
        <p:pic>
          <p:nvPicPr>
            <p:cNvPr id="15" name="Kép 14">
              <a:extLst>
                <a:ext uri="{FF2B5EF4-FFF2-40B4-BE49-F238E27FC236}">
                  <a16:creationId xmlns:a16="http://schemas.microsoft.com/office/drawing/2014/main" id="{BFB94436-111C-B092-1312-D5E7BEF5452E}"/>
                </a:ext>
              </a:extLst>
            </p:cNvPr>
            <p:cNvPicPr>
              <a:picLocks noChangeAspect="1"/>
            </p:cNvPicPr>
            <p:nvPr/>
          </p:nvPicPr>
          <p:blipFill>
            <a:blip r:embed="rId7"/>
            <a:stretch>
              <a:fillRect/>
            </a:stretch>
          </p:blipFill>
          <p:spPr>
            <a:xfrm>
              <a:off x="6878637" y="765189"/>
              <a:ext cx="5022882" cy="4581735"/>
            </a:xfrm>
            <a:prstGeom prst="rect">
              <a:avLst/>
            </a:prstGeom>
          </p:spPr>
        </p:pic>
        <p:sp>
          <p:nvSpPr>
            <p:cNvPr id="17" name="Szövegdoboz 16">
              <a:extLst>
                <a:ext uri="{FF2B5EF4-FFF2-40B4-BE49-F238E27FC236}">
                  <a16:creationId xmlns:a16="http://schemas.microsoft.com/office/drawing/2014/main" id="{9CEA4C38-0B9B-47D1-0EDD-171D8D0428AC}"/>
                </a:ext>
              </a:extLst>
            </p:cNvPr>
            <p:cNvSpPr txBox="1"/>
            <p:nvPr/>
          </p:nvSpPr>
          <p:spPr>
            <a:xfrm>
              <a:off x="6812290" y="5319379"/>
              <a:ext cx="5223878" cy="1200329"/>
            </a:xfrm>
            <a:prstGeom prst="rect">
              <a:avLst/>
            </a:prstGeom>
            <a:noFill/>
          </p:spPr>
          <p:txBody>
            <a:bodyPr wrap="square">
              <a:spAutoFit/>
            </a:bodyPr>
            <a:lstStyle/>
            <a:p>
              <a:r>
                <a:rPr lang="hu-HU" i="1">
                  <a:solidFill>
                    <a:schemeClr val="bg1"/>
                  </a:solidFill>
                </a:rPr>
                <a:t>Averaged E/Q-TOF spectra measured by JADE-I at different radial distances from Jupiter, in the magnetic equator. The particle energy increases with radial distance due to an increase in corotation energy.</a:t>
              </a:r>
            </a:p>
          </p:txBody>
        </p:sp>
        <p:sp>
          <p:nvSpPr>
            <p:cNvPr id="20" name="Szövegdoboz 19">
              <a:extLst>
                <a:ext uri="{FF2B5EF4-FFF2-40B4-BE49-F238E27FC236}">
                  <a16:creationId xmlns:a16="http://schemas.microsoft.com/office/drawing/2014/main" id="{1FC1513F-DE0C-D4F5-182D-CB2A1DE6E88E}"/>
                </a:ext>
              </a:extLst>
            </p:cNvPr>
            <p:cNvSpPr txBox="1"/>
            <p:nvPr/>
          </p:nvSpPr>
          <p:spPr>
            <a:xfrm>
              <a:off x="10258141" y="412088"/>
              <a:ext cx="1850453" cy="369332"/>
            </a:xfrm>
            <a:prstGeom prst="rect">
              <a:avLst/>
            </a:prstGeom>
            <a:noFill/>
          </p:spPr>
          <p:txBody>
            <a:bodyPr wrap="square">
              <a:spAutoFit/>
            </a:bodyPr>
            <a:lstStyle/>
            <a:p>
              <a:r>
                <a:rPr lang="hu-HU" i="1">
                  <a:solidFill>
                    <a:schemeClr val="bg1"/>
                  </a:solidFill>
                </a:rPr>
                <a:t>(Kim et al., 2019)</a:t>
              </a:r>
              <a:endParaRPr lang="hu-HU"/>
            </a:p>
          </p:txBody>
        </p:sp>
      </p:grpSp>
    </p:spTree>
    <p:extLst>
      <p:ext uri="{BB962C8B-B14F-4D97-AF65-F5344CB8AC3E}">
        <p14:creationId xmlns:p14="http://schemas.microsoft.com/office/powerpoint/2010/main" val="142204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Overview of Jupiter's magnetosphere in the vicinity of the Galilean... |  Download Scientific Diagram">
            <a:extLst>
              <a:ext uri="{FF2B5EF4-FFF2-40B4-BE49-F238E27FC236}">
                <a16:creationId xmlns:a16="http://schemas.microsoft.com/office/drawing/2014/main" id="{A0989D03-0403-CFC2-83F4-873B40E10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9150" y="612837"/>
            <a:ext cx="7434022" cy="4180544"/>
          </a:xfrm>
          <a:prstGeom prst="rect">
            <a:avLst/>
          </a:prstGeom>
          <a:noFill/>
          <a:extLst>
            <a:ext uri="{909E8E84-426E-40DD-AFC4-6F175D3DCCD1}">
              <a14:hiddenFill xmlns:a14="http://schemas.microsoft.com/office/drawing/2010/main">
                <a:solidFill>
                  <a:srgbClr val="FFFFFF"/>
                </a:solidFill>
              </a14:hiddenFill>
            </a:ext>
          </a:extLst>
        </p:spPr>
      </p:pic>
      <p:sp>
        <p:nvSpPr>
          <p:cNvPr id="3" name="Tartalom helye 2">
            <a:extLst>
              <a:ext uri="{FF2B5EF4-FFF2-40B4-BE49-F238E27FC236}">
                <a16:creationId xmlns:a16="http://schemas.microsoft.com/office/drawing/2014/main" id="{3422BC37-7A1F-6AC9-04EC-30DF787ECF4E}"/>
              </a:ext>
            </a:extLst>
          </p:cNvPr>
          <p:cNvSpPr>
            <a:spLocks noGrp="1"/>
          </p:cNvSpPr>
          <p:nvPr>
            <p:ph idx="1"/>
          </p:nvPr>
        </p:nvSpPr>
        <p:spPr>
          <a:xfrm>
            <a:off x="279133" y="4713208"/>
            <a:ext cx="11733195" cy="2082232"/>
          </a:xfrm>
        </p:spPr>
        <p:txBody>
          <a:bodyPr>
            <a:normAutofit/>
          </a:bodyPr>
          <a:lstStyle/>
          <a:p>
            <a:r>
              <a:rPr lang="en-US" sz="2200">
                <a:solidFill>
                  <a:schemeClr val="bg1"/>
                </a:solidFill>
                <a:effectLst/>
                <a:ea typeface="Times New Roman" panose="02020603050405020304" pitchFamily="18" charset="0"/>
              </a:rPr>
              <a:t>During the interaction between the plasma torus and Io, </a:t>
            </a:r>
            <a:r>
              <a:rPr lang="en-US" sz="2200">
                <a:solidFill>
                  <a:schemeClr val="accent2"/>
                </a:solidFill>
                <a:effectLst/>
                <a:ea typeface="Times New Roman" panose="02020603050405020304" pitchFamily="18" charset="0"/>
              </a:rPr>
              <a:t>Alfvén waves</a:t>
            </a:r>
            <a:r>
              <a:rPr lang="en-US" sz="2200">
                <a:solidFill>
                  <a:schemeClr val="bg1"/>
                </a:solidFill>
                <a:effectLst/>
                <a:ea typeface="Times New Roman" panose="02020603050405020304" pitchFamily="18" charset="0"/>
              </a:rPr>
              <a:t> are emitted along Jupiter's magnetic field lines in both directions. </a:t>
            </a:r>
            <a:endParaRPr lang="hu-HU" sz="2200">
              <a:solidFill>
                <a:schemeClr val="bg1"/>
              </a:solidFill>
              <a:effectLst/>
              <a:ea typeface="Times New Roman" panose="02020603050405020304" pitchFamily="18" charset="0"/>
            </a:endParaRPr>
          </a:p>
          <a:p>
            <a:r>
              <a:rPr lang="en-US" sz="2200">
                <a:solidFill>
                  <a:schemeClr val="bg1"/>
                </a:solidFill>
                <a:effectLst/>
                <a:ea typeface="Times New Roman" panose="02020603050405020304" pitchFamily="18" charset="0"/>
              </a:rPr>
              <a:t>In the case of the moons, an Alfvén wing is created as a result of the orbital motion, and it has been observed that at the footpoint of the wing connecting Io to Jupiter's atmosphere, </a:t>
            </a:r>
            <a:r>
              <a:rPr lang="en-US" sz="2200" b="1">
                <a:solidFill>
                  <a:schemeClr val="accent2"/>
                </a:solidFill>
                <a:effectLst/>
                <a:ea typeface="Times New Roman" panose="02020603050405020304" pitchFamily="18" charset="0"/>
              </a:rPr>
              <a:t>strong auroral emissions</a:t>
            </a:r>
            <a:r>
              <a:rPr lang="en-US" sz="2200">
                <a:solidFill>
                  <a:schemeClr val="bg1"/>
                </a:solidFill>
                <a:effectLst/>
                <a:ea typeface="Times New Roman" panose="02020603050405020304" pitchFamily="18" charset="0"/>
              </a:rPr>
              <a:t> can be detected (Connerney et al., 1993, Clarke et al., 1996, Prangé et al., 1996).</a:t>
            </a:r>
            <a:endParaRPr lang="hu-HU" sz="2200">
              <a:solidFill>
                <a:schemeClr val="bg1"/>
              </a:solidFill>
            </a:endParaRPr>
          </a:p>
        </p:txBody>
      </p:sp>
      <p:sp>
        <p:nvSpPr>
          <p:cNvPr id="5" name="Dia számának helye 4">
            <a:extLst>
              <a:ext uri="{FF2B5EF4-FFF2-40B4-BE49-F238E27FC236}">
                <a16:creationId xmlns:a16="http://schemas.microsoft.com/office/drawing/2014/main" id="{C685AB8A-021E-E678-3875-8CC75C0EEB25}"/>
              </a:ext>
            </a:extLst>
          </p:cNvPr>
          <p:cNvSpPr>
            <a:spLocks noGrp="1"/>
          </p:cNvSpPr>
          <p:nvPr>
            <p:ph type="sldNum" sz="quarter" idx="12"/>
          </p:nvPr>
        </p:nvSpPr>
        <p:spPr/>
        <p:txBody>
          <a:bodyPr/>
          <a:lstStyle/>
          <a:p>
            <a:fld id="{4DB8A441-15C5-4363-8938-80CCFE8A9160}" type="slidenum">
              <a:rPr lang="hu-HU" smtClean="0"/>
              <a:t>14</a:t>
            </a:fld>
            <a:endParaRPr lang="hu-HU"/>
          </a:p>
        </p:txBody>
      </p:sp>
      <p:sp>
        <p:nvSpPr>
          <p:cNvPr id="7" name="Élőláb helye 3">
            <a:extLst>
              <a:ext uri="{FF2B5EF4-FFF2-40B4-BE49-F238E27FC236}">
                <a16:creationId xmlns:a16="http://schemas.microsoft.com/office/drawing/2014/main" id="{63B94672-8B2F-43EE-4A15-E50D5CBB78C0}"/>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sp>
        <p:nvSpPr>
          <p:cNvPr id="10" name="Cím 1">
            <a:extLst>
              <a:ext uri="{FF2B5EF4-FFF2-40B4-BE49-F238E27FC236}">
                <a16:creationId xmlns:a16="http://schemas.microsoft.com/office/drawing/2014/main" id="{B667327C-ACBE-5B26-379F-BB91DA7FDE43}"/>
              </a:ext>
            </a:extLst>
          </p:cNvPr>
          <p:cNvSpPr>
            <a:spLocks noGrp="1"/>
          </p:cNvSpPr>
          <p:nvPr>
            <p:ph type="title"/>
          </p:nvPr>
        </p:nvSpPr>
        <p:spPr>
          <a:xfrm>
            <a:off x="838200" y="77257"/>
            <a:ext cx="10515600" cy="570700"/>
          </a:xfrm>
        </p:spPr>
        <p:txBody>
          <a:bodyPr/>
          <a:lstStyle/>
          <a:p>
            <a:pPr algn="ctr"/>
            <a:r>
              <a:rPr lang="hu-HU" b="1">
                <a:solidFill>
                  <a:srgbClr val="FFC000"/>
                </a:solidFill>
              </a:rPr>
              <a:t>Magnetospheric plasma sources - Io</a:t>
            </a:r>
          </a:p>
        </p:txBody>
      </p:sp>
    </p:spTree>
    <p:extLst>
      <p:ext uri="{BB962C8B-B14F-4D97-AF65-F5344CB8AC3E}">
        <p14:creationId xmlns:p14="http://schemas.microsoft.com/office/powerpoint/2010/main" val="581225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4">
            <a:extLst>
              <a:ext uri="{FF2B5EF4-FFF2-40B4-BE49-F238E27FC236}">
                <a16:creationId xmlns:a16="http://schemas.microsoft.com/office/drawing/2014/main" id="{A3A4AD55-923E-4D25-28F3-444898C9876A}"/>
              </a:ext>
            </a:extLst>
          </p:cNvPr>
          <p:cNvSpPr>
            <a:spLocks noGrp="1"/>
          </p:cNvSpPr>
          <p:nvPr>
            <p:ph type="sldNum" sz="quarter" idx="12"/>
          </p:nvPr>
        </p:nvSpPr>
        <p:spPr/>
        <p:txBody>
          <a:bodyPr/>
          <a:lstStyle/>
          <a:p>
            <a:fld id="{4DB8A441-15C5-4363-8938-80CCFE8A9160}" type="slidenum">
              <a:rPr lang="hu-HU" smtClean="0"/>
              <a:t>15</a:t>
            </a:fld>
            <a:endParaRPr lang="hu-HU"/>
          </a:p>
        </p:txBody>
      </p:sp>
      <p:sp>
        <p:nvSpPr>
          <p:cNvPr id="7" name="Cím 1">
            <a:extLst>
              <a:ext uri="{FF2B5EF4-FFF2-40B4-BE49-F238E27FC236}">
                <a16:creationId xmlns:a16="http://schemas.microsoft.com/office/drawing/2014/main" id="{F6464DDB-CE6A-9058-FEA7-2781C0E706E9}"/>
              </a:ext>
            </a:extLst>
          </p:cNvPr>
          <p:cNvSpPr>
            <a:spLocks noGrp="1"/>
          </p:cNvSpPr>
          <p:nvPr>
            <p:ph type="title"/>
          </p:nvPr>
        </p:nvSpPr>
        <p:spPr>
          <a:xfrm>
            <a:off x="838200" y="77257"/>
            <a:ext cx="10515600" cy="570700"/>
          </a:xfrm>
        </p:spPr>
        <p:txBody>
          <a:bodyPr/>
          <a:lstStyle/>
          <a:p>
            <a:pPr algn="ctr"/>
            <a:r>
              <a:rPr lang="hu-HU" b="1">
                <a:solidFill>
                  <a:srgbClr val="FFC000"/>
                </a:solidFill>
              </a:rPr>
              <a:t>Magnetospheric plasma sources - Io</a:t>
            </a:r>
          </a:p>
        </p:txBody>
      </p:sp>
      <p:pic>
        <p:nvPicPr>
          <p:cNvPr id="14338" name="Picture 2">
            <a:extLst>
              <a:ext uri="{FF2B5EF4-FFF2-40B4-BE49-F238E27FC236}">
                <a16:creationId xmlns:a16="http://schemas.microsoft.com/office/drawing/2014/main" id="{47887E00-6313-351C-D093-058476573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3555" y="2914025"/>
            <a:ext cx="4609395" cy="3457046"/>
          </a:xfrm>
          <a:prstGeom prst="rect">
            <a:avLst/>
          </a:prstGeom>
          <a:noFill/>
          <a:extLst>
            <a:ext uri="{909E8E84-426E-40DD-AFC4-6F175D3DCCD1}">
              <a14:hiddenFill xmlns:a14="http://schemas.microsoft.com/office/drawing/2010/main">
                <a:solidFill>
                  <a:srgbClr val="FFFFFF"/>
                </a:solidFill>
              </a14:hiddenFill>
            </a:ext>
          </a:extLst>
        </p:spPr>
      </p:pic>
      <p:sp>
        <p:nvSpPr>
          <p:cNvPr id="8" name="Élőláb helye 3">
            <a:extLst>
              <a:ext uri="{FF2B5EF4-FFF2-40B4-BE49-F238E27FC236}">
                <a16:creationId xmlns:a16="http://schemas.microsoft.com/office/drawing/2014/main" id="{06218509-AFCE-5DFC-F956-75E9ED12B2A0}"/>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pic>
        <p:nvPicPr>
          <p:cNvPr id="9" name="Kép 8">
            <a:extLst>
              <a:ext uri="{FF2B5EF4-FFF2-40B4-BE49-F238E27FC236}">
                <a16:creationId xmlns:a16="http://schemas.microsoft.com/office/drawing/2014/main" id="{0631C6E1-2681-013B-7B88-1F322BEDEEDE}"/>
              </a:ext>
            </a:extLst>
          </p:cNvPr>
          <p:cNvPicPr>
            <a:picLocks noChangeAspect="1"/>
          </p:cNvPicPr>
          <p:nvPr/>
        </p:nvPicPr>
        <p:blipFill>
          <a:blip r:embed="rId3"/>
          <a:stretch>
            <a:fillRect/>
          </a:stretch>
        </p:blipFill>
        <p:spPr>
          <a:xfrm>
            <a:off x="7391399" y="738185"/>
            <a:ext cx="4774142" cy="2358011"/>
          </a:xfrm>
          <a:prstGeom prst="rect">
            <a:avLst/>
          </a:prstGeom>
        </p:spPr>
      </p:pic>
      <p:sp>
        <p:nvSpPr>
          <p:cNvPr id="10" name="Rectangle 1"/>
          <p:cNvSpPr>
            <a:spLocks noChangeArrowheads="1"/>
          </p:cNvSpPr>
          <p:nvPr/>
        </p:nvSpPr>
        <p:spPr bwMode="auto">
          <a:xfrm>
            <a:off x="237212" y="744973"/>
            <a:ext cx="7020234" cy="5432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30400" marR="0" lvl="0" indent="-230400" algn="l" defTabSz="914400" rtl="0" eaLnBrk="0" fontAlgn="base" latinLnBrk="0" hangingPunct="0">
              <a:lnSpc>
                <a:spcPct val="90000"/>
              </a:lnSpc>
              <a:spcBef>
                <a:spcPts val="1000"/>
              </a:spcBef>
              <a:spcAft>
                <a:spcPts val="0"/>
              </a:spcAft>
              <a:buClrTx/>
              <a:buSzTx/>
              <a:buFont typeface="Arial" panose="020B0604020202020204" pitchFamily="34" charset="0"/>
              <a:buChar char="•"/>
              <a:tabLst/>
            </a:pPr>
            <a:r>
              <a:rPr kumimoji="0" lang="hu-HU" altLang="hu-HU" sz="2200" b="0" i="0" u="none" strike="noStrike" cap="none" normalizeH="0" baseline="0">
                <a:ln>
                  <a:noFill/>
                </a:ln>
                <a:solidFill>
                  <a:schemeClr val="bg1"/>
                </a:solidFill>
                <a:effectLst/>
                <a:latin typeface="+mn-lt"/>
              </a:rPr>
              <a:t>Jupiter’s </a:t>
            </a:r>
            <a:r>
              <a:rPr kumimoji="0" lang="hu-HU" altLang="hu-HU" sz="2200" b="0" i="0" u="none" strike="noStrike" cap="none" normalizeH="0" baseline="0" dirty="0" err="1">
                <a:ln>
                  <a:noFill/>
                </a:ln>
                <a:solidFill>
                  <a:schemeClr val="bg1"/>
                </a:solidFill>
                <a:effectLst/>
                <a:latin typeface="+mn-lt"/>
              </a:rPr>
              <a:t>magnetosphere</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accelerates</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electrons</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deep</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into</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the</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gas</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giant’s</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atmosphere</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These</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electrons</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then</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collide</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with</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particles</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like</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hydrogen</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to</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err="1">
                <a:ln>
                  <a:noFill/>
                </a:ln>
                <a:solidFill>
                  <a:schemeClr val="bg1"/>
                </a:solidFill>
                <a:effectLst/>
                <a:latin typeface="+mn-lt"/>
              </a:rPr>
              <a:t>produce</a:t>
            </a:r>
            <a:r>
              <a:rPr kumimoji="0" lang="hu-HU" altLang="hu-HU" sz="2200" b="0" i="0" u="none" strike="noStrike" cap="none" normalizeH="0" baseline="0">
                <a:ln>
                  <a:noFill/>
                </a:ln>
                <a:solidFill>
                  <a:schemeClr val="bg1"/>
                </a:solidFill>
                <a:effectLst/>
                <a:latin typeface="+mn-lt"/>
              </a:rPr>
              <a:t> Jupiter’s aurora.</a:t>
            </a:r>
            <a:endParaRPr kumimoji="0" lang="hu-HU" altLang="hu-HU" sz="2200" b="0" i="0" u="none" strike="noStrike" cap="none" normalizeH="0" baseline="0" dirty="0">
              <a:ln>
                <a:noFill/>
              </a:ln>
              <a:solidFill>
                <a:schemeClr val="bg1"/>
              </a:solidFill>
              <a:effectLst/>
              <a:latin typeface="+mn-lt"/>
            </a:endParaRPr>
          </a:p>
          <a:p>
            <a:pPr marL="230400" marR="0" lvl="0" indent="-230400" algn="l" defTabSz="914400" rtl="0" eaLnBrk="0" fontAlgn="base" latinLnBrk="0" hangingPunct="0">
              <a:lnSpc>
                <a:spcPct val="90000"/>
              </a:lnSpc>
              <a:spcBef>
                <a:spcPts val="1000"/>
              </a:spcBef>
              <a:spcAft>
                <a:spcPts val="0"/>
              </a:spcAft>
              <a:buClrTx/>
              <a:buSzTx/>
              <a:buFont typeface="Arial" panose="020B0604020202020204" pitchFamily="34" charset="0"/>
              <a:buChar char="•"/>
              <a:tabLst/>
            </a:pPr>
            <a:r>
              <a:rPr kumimoji="0" lang="hu-HU" altLang="hu-HU" sz="2200" b="0" i="0" u="none" strike="noStrike" cap="none" normalizeH="0" baseline="0" err="1">
                <a:ln>
                  <a:noFill/>
                </a:ln>
                <a:solidFill>
                  <a:schemeClr val="bg1"/>
                </a:solidFill>
                <a:effectLst/>
                <a:latin typeface="+mn-lt"/>
              </a:rPr>
              <a:t>Jupiter’s</a:t>
            </a:r>
            <a:r>
              <a:rPr kumimoji="0" lang="hu-HU" altLang="hu-HU" sz="2200" b="0" i="0" u="none" strike="noStrike" cap="none" normalizeH="0" baseline="0">
                <a:ln>
                  <a:noFill/>
                </a:ln>
                <a:solidFill>
                  <a:schemeClr val="bg1"/>
                </a:solidFill>
                <a:effectLst/>
                <a:latin typeface="+mn-lt"/>
              </a:rPr>
              <a:t> aurora</a:t>
            </a:r>
            <a:r>
              <a:rPr lang="hu-HU" altLang="hu-HU" sz="2200">
                <a:solidFill>
                  <a:schemeClr val="bg1"/>
                </a:solidFill>
                <a:latin typeface="+mn-lt"/>
              </a:rPr>
              <a:t> </a:t>
            </a:r>
            <a:r>
              <a:rPr lang="hu-HU" altLang="hu-HU" sz="2200" b="1">
                <a:solidFill>
                  <a:srgbClr val="FFC000"/>
                </a:solidFill>
                <a:latin typeface="+mn-lt"/>
              </a:rPr>
              <a:t>is mostly driven by magnetospheric processes</a:t>
            </a:r>
            <a:r>
              <a:rPr lang="hu-HU" altLang="hu-HU" sz="2200">
                <a:solidFill>
                  <a:schemeClr val="bg1"/>
                </a:solidFill>
                <a:latin typeface="+mn-lt"/>
              </a:rPr>
              <a:t>, doesn't depend on the intensity of the solar wind (like @Earth). </a:t>
            </a:r>
            <a:endParaRPr lang="hu-HU" altLang="hu-HU" sz="2200" dirty="0">
              <a:solidFill>
                <a:schemeClr val="bg1"/>
              </a:solidFill>
              <a:latin typeface="+mn-lt"/>
            </a:endParaRPr>
          </a:p>
          <a:p>
            <a:pPr marL="230400" marR="0" lvl="0" indent="-230400" algn="l" defTabSz="914400" rtl="0" eaLnBrk="0" fontAlgn="base" latinLnBrk="0" hangingPunct="0">
              <a:lnSpc>
                <a:spcPct val="90000"/>
              </a:lnSpc>
              <a:spcBef>
                <a:spcPts val="1000"/>
              </a:spcBef>
              <a:spcAft>
                <a:spcPts val="0"/>
              </a:spcAft>
              <a:buClrTx/>
              <a:buSzTx/>
              <a:buFont typeface="Arial" panose="020B0604020202020204" pitchFamily="34" charset="0"/>
              <a:buChar char="•"/>
              <a:tabLst/>
            </a:pPr>
            <a:r>
              <a:rPr kumimoji="0" lang="hu-HU" altLang="hu-HU" sz="2200" b="0" i="0" u="none" strike="noStrike" cap="none" normalizeH="0" baseline="0">
                <a:ln>
                  <a:noFill/>
                </a:ln>
                <a:solidFill>
                  <a:schemeClr val="bg1"/>
                </a:solidFill>
                <a:effectLst/>
                <a:latin typeface="+mn-lt"/>
              </a:rPr>
              <a:t>Much </a:t>
            </a:r>
            <a:r>
              <a:rPr kumimoji="0" lang="hu-HU" altLang="hu-HU" sz="2200" b="0" i="0" u="none" strike="noStrike" cap="none" normalizeH="0" baseline="0" dirty="0">
                <a:ln>
                  <a:noFill/>
                </a:ln>
                <a:solidFill>
                  <a:schemeClr val="bg1"/>
                </a:solidFill>
                <a:effectLst/>
                <a:latin typeface="+mn-lt"/>
              </a:rPr>
              <a:t>of </a:t>
            </a:r>
            <a:r>
              <a:rPr kumimoji="0" lang="hu-HU" altLang="hu-HU" sz="2200" b="0" i="0" u="none" strike="noStrike" cap="none" normalizeH="0" baseline="0" dirty="0" err="1">
                <a:ln>
                  <a:noFill/>
                </a:ln>
                <a:solidFill>
                  <a:schemeClr val="bg1"/>
                </a:solidFill>
                <a:effectLst/>
                <a:latin typeface="+mn-lt"/>
              </a:rPr>
              <a:t>Jupiter’s</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aurora-producing</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particles</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err="1">
                <a:ln>
                  <a:noFill/>
                </a:ln>
                <a:solidFill>
                  <a:schemeClr val="bg1"/>
                </a:solidFill>
                <a:effectLst/>
                <a:latin typeface="+mn-lt"/>
              </a:rPr>
              <a:t>come</a:t>
            </a:r>
            <a:r>
              <a:rPr kumimoji="0" lang="hu-HU" altLang="hu-HU" sz="2200" b="0" i="0" u="none" strike="noStrike" cap="none" normalizeH="0" baseline="0">
                <a:ln>
                  <a:noFill/>
                </a:ln>
                <a:solidFill>
                  <a:schemeClr val="bg1"/>
                </a:solidFill>
                <a:effectLst/>
                <a:latin typeface="+mn-lt"/>
              </a:rPr>
              <a:t> from</a:t>
            </a:r>
            <a:r>
              <a:rPr lang="hu-HU" altLang="hu-HU" sz="2200">
                <a:solidFill>
                  <a:schemeClr val="bg1"/>
                </a:solidFill>
                <a:latin typeface="+mn-lt"/>
              </a:rPr>
              <a:t> </a:t>
            </a:r>
            <a:r>
              <a:rPr kumimoji="0" lang="hu-HU" altLang="hu-HU" sz="2200" b="1" i="0" u="none" strike="noStrike" cap="none" normalizeH="0" baseline="0">
                <a:ln>
                  <a:noFill/>
                </a:ln>
                <a:solidFill>
                  <a:schemeClr val="bg1"/>
                </a:solidFill>
                <a:effectLst/>
                <a:latin typeface="+mn-lt"/>
              </a:rPr>
              <a:t>Io</a:t>
            </a:r>
            <a:r>
              <a:rPr kumimoji="0" lang="hu-HU" altLang="hu-HU" sz="2200" b="0" i="0" u="none" strike="noStrike" cap="none" normalizeH="0" baseline="0">
                <a:ln>
                  <a:noFill/>
                </a:ln>
                <a:solidFill>
                  <a:schemeClr val="bg1"/>
                </a:solidFill>
                <a:effectLst/>
                <a:latin typeface="+mn-lt"/>
              </a:rPr>
              <a:t>.</a:t>
            </a:r>
          </a:p>
          <a:p>
            <a:pPr marL="230400" marR="0" lvl="0" indent="-230400" algn="l" defTabSz="914400" rtl="0" eaLnBrk="0" fontAlgn="base" latinLnBrk="0" hangingPunct="0">
              <a:lnSpc>
                <a:spcPct val="90000"/>
              </a:lnSpc>
              <a:spcBef>
                <a:spcPts val="1000"/>
              </a:spcBef>
              <a:spcAft>
                <a:spcPts val="0"/>
              </a:spcAft>
              <a:buClrTx/>
              <a:buSzTx/>
              <a:buFont typeface="Arial" panose="020B0604020202020204" pitchFamily="34" charset="0"/>
              <a:buChar char="•"/>
              <a:tabLst/>
            </a:pPr>
            <a:endParaRPr kumimoji="0" lang="hu-HU" altLang="hu-HU" sz="2200" b="0" i="0" u="none" strike="noStrike" cap="none" normalizeH="0" baseline="0">
              <a:ln>
                <a:noFill/>
              </a:ln>
              <a:solidFill>
                <a:schemeClr val="bg1"/>
              </a:solidFill>
              <a:effectLst/>
              <a:latin typeface="+mn-lt"/>
            </a:endParaRPr>
          </a:p>
          <a:p>
            <a:pPr marL="230400" marR="0" lvl="0" indent="-230400" algn="l" defTabSz="914400" rtl="0" eaLnBrk="0" fontAlgn="base" latinLnBrk="0" hangingPunct="0">
              <a:lnSpc>
                <a:spcPct val="90000"/>
              </a:lnSpc>
              <a:spcBef>
                <a:spcPts val="1000"/>
              </a:spcBef>
              <a:spcAft>
                <a:spcPts val="0"/>
              </a:spcAft>
              <a:buClrTx/>
              <a:buSzTx/>
              <a:buFont typeface="Arial" panose="020B0604020202020204" pitchFamily="34" charset="0"/>
              <a:buChar char="•"/>
              <a:tabLst/>
            </a:pPr>
            <a:r>
              <a:rPr kumimoji="0" lang="hu-HU" altLang="hu-HU" sz="2200" b="0" i="0" u="none" strike="noStrike" cap="none" normalizeH="0" baseline="0">
                <a:ln>
                  <a:noFill/>
                </a:ln>
                <a:solidFill>
                  <a:schemeClr val="bg1"/>
                </a:solidFill>
                <a:effectLst/>
                <a:latin typeface="+mn-lt"/>
              </a:rPr>
              <a:t>Jupiter’s </a:t>
            </a:r>
            <a:r>
              <a:rPr kumimoji="0" lang="hu-HU" altLang="hu-HU" sz="2200" b="0" i="0" u="none" strike="noStrike" cap="none" normalizeH="0" baseline="0" dirty="0" err="1">
                <a:ln>
                  <a:noFill/>
                </a:ln>
                <a:solidFill>
                  <a:schemeClr val="bg1"/>
                </a:solidFill>
                <a:effectLst/>
                <a:latin typeface="+mn-lt"/>
              </a:rPr>
              <a:t>aurorae</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also</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have</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been</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observed</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a:ln>
                  <a:noFill/>
                </a:ln>
                <a:solidFill>
                  <a:schemeClr val="bg1"/>
                </a:solidFill>
                <a:effectLst/>
                <a:latin typeface="+mn-lt"/>
              </a:rPr>
              <a:t>in X-ray, UV, IR, </a:t>
            </a:r>
            <a:r>
              <a:rPr kumimoji="0" lang="hu-HU" altLang="hu-HU" sz="2200" b="0" i="0" u="none" strike="noStrike" cap="none" normalizeH="0" baseline="0" dirty="0">
                <a:ln>
                  <a:noFill/>
                </a:ln>
                <a:solidFill>
                  <a:schemeClr val="bg1"/>
                </a:solidFill>
                <a:effectLst/>
                <a:latin typeface="+mn-lt"/>
              </a:rPr>
              <a:t>and </a:t>
            </a:r>
            <a:r>
              <a:rPr kumimoji="0" lang="hu-HU" altLang="hu-HU" sz="2200" b="0" i="0" u="none" strike="noStrike" cap="none" normalizeH="0" baseline="0" dirty="0" err="1">
                <a:ln>
                  <a:noFill/>
                </a:ln>
                <a:solidFill>
                  <a:schemeClr val="bg1"/>
                </a:solidFill>
                <a:effectLst/>
                <a:latin typeface="+mn-lt"/>
              </a:rPr>
              <a:t>visible</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light</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on</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dirty="0" err="1">
                <a:ln>
                  <a:noFill/>
                </a:ln>
                <a:solidFill>
                  <a:schemeClr val="bg1"/>
                </a:solidFill>
                <a:effectLst/>
                <a:latin typeface="+mn-lt"/>
              </a:rPr>
              <a:t>the</a:t>
            </a:r>
            <a:r>
              <a:rPr kumimoji="0" lang="hu-HU" altLang="hu-HU" sz="2200" b="0" i="0" u="none" strike="noStrike" cap="none" normalizeH="0" baseline="0" dirty="0">
                <a:ln>
                  <a:noFill/>
                </a:ln>
                <a:solidFill>
                  <a:schemeClr val="bg1"/>
                </a:solidFill>
                <a:effectLst/>
                <a:latin typeface="+mn-lt"/>
              </a:rPr>
              <a:t> </a:t>
            </a:r>
            <a:r>
              <a:rPr kumimoji="0" lang="hu-HU" altLang="hu-HU" sz="2200" b="0" i="0" u="none" strike="noStrike" cap="none" normalizeH="0" baseline="0" err="1">
                <a:ln>
                  <a:noFill/>
                </a:ln>
                <a:solidFill>
                  <a:schemeClr val="bg1"/>
                </a:solidFill>
                <a:effectLst/>
                <a:latin typeface="+mn-lt"/>
              </a:rPr>
              <a:t>nightside</a:t>
            </a:r>
            <a:r>
              <a:rPr kumimoji="0" lang="hu-HU" altLang="hu-HU" sz="2200" b="0" i="0" u="none" strike="noStrike" cap="none" normalizeH="0" baseline="0">
                <a:ln>
                  <a:noFill/>
                </a:ln>
                <a:solidFill>
                  <a:schemeClr val="bg1"/>
                </a:solidFill>
                <a:effectLst/>
                <a:latin typeface="+mn-lt"/>
              </a:rPr>
              <a:t>. </a:t>
            </a:r>
          </a:p>
          <a:p>
            <a:pPr marL="230400" marR="0" lvl="0" indent="-230400" algn="l" defTabSz="914400" rtl="0" eaLnBrk="0" fontAlgn="base" latinLnBrk="0" hangingPunct="0">
              <a:lnSpc>
                <a:spcPct val="90000"/>
              </a:lnSpc>
              <a:spcBef>
                <a:spcPts val="1000"/>
              </a:spcBef>
              <a:spcAft>
                <a:spcPts val="0"/>
              </a:spcAft>
              <a:buClrTx/>
              <a:buSzTx/>
              <a:buFont typeface="Arial" panose="020B0604020202020204" pitchFamily="34" charset="0"/>
              <a:buChar char="•"/>
              <a:tabLst/>
            </a:pPr>
            <a:r>
              <a:rPr kumimoji="0" lang="hu-HU" altLang="hu-HU" sz="2200" b="0" i="0" u="none" strike="noStrike" cap="none" normalizeH="0" baseline="0">
                <a:ln>
                  <a:noFill/>
                </a:ln>
                <a:solidFill>
                  <a:schemeClr val="bg1"/>
                </a:solidFill>
                <a:effectLst/>
                <a:latin typeface="+mn-lt"/>
              </a:rPr>
              <a:t>The</a:t>
            </a:r>
            <a:r>
              <a:rPr kumimoji="0" lang="en-US" altLang="hu-HU" sz="2200" b="0" i="0" u="none" strike="noStrike" cap="none" normalizeH="0" baseline="0">
                <a:ln>
                  <a:noFill/>
                </a:ln>
                <a:solidFill>
                  <a:schemeClr val="bg1"/>
                </a:solidFill>
                <a:effectLst/>
                <a:latin typeface="+mn-lt"/>
              </a:rPr>
              <a:t> X-ray aurora, is thought to </a:t>
            </a:r>
            <a:r>
              <a:rPr kumimoji="0" lang="hu-HU" altLang="hu-HU" sz="2200" b="0" i="0" u="none" strike="noStrike" cap="none" normalizeH="0" baseline="0">
                <a:ln>
                  <a:noFill/>
                </a:ln>
                <a:solidFill>
                  <a:schemeClr val="bg1"/>
                </a:solidFill>
                <a:effectLst/>
                <a:latin typeface="+mn-lt"/>
              </a:rPr>
              <a:t>appear</a:t>
            </a:r>
            <a:r>
              <a:rPr kumimoji="0" lang="en-US" altLang="hu-HU" sz="2200" b="0" i="0" u="none" strike="noStrike" cap="none" normalizeH="0" baseline="0">
                <a:ln>
                  <a:noFill/>
                </a:ln>
                <a:solidFill>
                  <a:schemeClr val="bg1"/>
                </a:solidFill>
                <a:effectLst/>
                <a:latin typeface="+mn-lt"/>
              </a:rPr>
              <a:t> when oxygen and sulfur ions moving at </a:t>
            </a:r>
            <a:r>
              <a:rPr kumimoji="0" lang="hu-HU" altLang="hu-HU" sz="2200" b="0" i="0" u="none" strike="noStrike" cap="none" normalizeH="0" baseline="0">
                <a:ln>
                  <a:noFill/>
                </a:ln>
                <a:solidFill>
                  <a:schemeClr val="bg1"/>
                </a:solidFill>
                <a:effectLst/>
                <a:latin typeface="+mn-lt"/>
              </a:rPr>
              <a:t>relativistic speeds</a:t>
            </a:r>
            <a:r>
              <a:rPr kumimoji="0" lang="en-US" altLang="hu-HU" sz="2200" b="0" i="0" u="none" strike="noStrike" cap="none" normalizeH="0" baseline="0">
                <a:ln>
                  <a:noFill/>
                </a:ln>
                <a:solidFill>
                  <a:schemeClr val="bg1"/>
                </a:solidFill>
                <a:effectLst/>
                <a:latin typeface="+mn-lt"/>
              </a:rPr>
              <a:t> strike Jupiter's atmosphere. </a:t>
            </a:r>
            <a:endParaRPr kumimoji="0" lang="hu-HU" altLang="hu-HU" sz="2200" b="0" i="0" u="none" strike="noStrike" cap="none" normalizeH="0" baseline="0">
              <a:ln>
                <a:noFill/>
              </a:ln>
              <a:solidFill>
                <a:schemeClr val="bg1"/>
              </a:solidFill>
              <a:effectLst/>
              <a:latin typeface="+mn-lt"/>
            </a:endParaRPr>
          </a:p>
          <a:p>
            <a:pPr marL="230400" marR="0" lvl="0" indent="-230400" algn="l" defTabSz="914400" rtl="0" eaLnBrk="0" fontAlgn="base" latinLnBrk="0" hangingPunct="0">
              <a:lnSpc>
                <a:spcPct val="90000"/>
              </a:lnSpc>
              <a:spcBef>
                <a:spcPts val="1000"/>
              </a:spcBef>
              <a:spcAft>
                <a:spcPts val="0"/>
              </a:spcAft>
              <a:buClrTx/>
              <a:buSzTx/>
              <a:buFont typeface="Arial" panose="020B0604020202020204" pitchFamily="34" charset="0"/>
              <a:buChar char="•"/>
              <a:tabLst/>
            </a:pPr>
            <a:endParaRPr kumimoji="0" lang="hu-HU" altLang="hu-HU" sz="2200" b="0" i="0" u="none" strike="noStrike" cap="none" normalizeH="0" baseline="0" dirty="0">
              <a:ln>
                <a:noFill/>
              </a:ln>
              <a:solidFill>
                <a:schemeClr val="bg1"/>
              </a:solidFill>
              <a:effectLst/>
              <a:latin typeface="+mn-lt"/>
            </a:endParaRPr>
          </a:p>
        </p:txBody>
      </p:sp>
    </p:spTree>
    <p:extLst>
      <p:ext uri="{BB962C8B-B14F-4D97-AF65-F5344CB8AC3E}">
        <p14:creationId xmlns:p14="http://schemas.microsoft.com/office/powerpoint/2010/main" val="2877537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ép 14">
            <a:extLst>
              <a:ext uri="{FF2B5EF4-FFF2-40B4-BE49-F238E27FC236}">
                <a16:creationId xmlns:a16="http://schemas.microsoft.com/office/drawing/2014/main" id="{DE01288B-036D-94C4-CF70-2B497C838F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9102" y="414067"/>
            <a:ext cx="5112898" cy="3774756"/>
          </a:xfrm>
          <a:prstGeom prst="rect">
            <a:avLst/>
          </a:prstGeom>
        </p:spPr>
      </p:pic>
      <p:sp>
        <p:nvSpPr>
          <p:cNvPr id="5" name="Dia számának helye 4">
            <a:extLst>
              <a:ext uri="{FF2B5EF4-FFF2-40B4-BE49-F238E27FC236}">
                <a16:creationId xmlns:a16="http://schemas.microsoft.com/office/drawing/2014/main" id="{EBF77B26-B9BC-FD24-EE78-DF1F01EDE797}"/>
              </a:ext>
            </a:extLst>
          </p:cNvPr>
          <p:cNvSpPr>
            <a:spLocks noGrp="1"/>
          </p:cNvSpPr>
          <p:nvPr>
            <p:ph type="sldNum" sz="quarter" idx="12"/>
          </p:nvPr>
        </p:nvSpPr>
        <p:spPr/>
        <p:txBody>
          <a:bodyPr/>
          <a:lstStyle/>
          <a:p>
            <a:fld id="{4DB8A441-15C5-4363-8938-80CCFE8A9160}" type="slidenum">
              <a:rPr lang="hu-HU" smtClean="0">
                <a:solidFill>
                  <a:schemeClr val="bg1">
                    <a:lumMod val="65000"/>
                  </a:schemeClr>
                </a:solidFill>
              </a:rPr>
              <a:t>16</a:t>
            </a:fld>
            <a:endParaRPr lang="hu-HU">
              <a:solidFill>
                <a:schemeClr val="bg1">
                  <a:lumMod val="65000"/>
                </a:schemeClr>
              </a:solidFill>
            </a:endParaRPr>
          </a:p>
        </p:txBody>
      </p:sp>
      <p:sp>
        <p:nvSpPr>
          <p:cNvPr id="7" name="Cím 1">
            <a:extLst>
              <a:ext uri="{FF2B5EF4-FFF2-40B4-BE49-F238E27FC236}">
                <a16:creationId xmlns:a16="http://schemas.microsoft.com/office/drawing/2014/main" id="{8EAC76BE-6995-8505-320E-D26A7901BB81}"/>
              </a:ext>
            </a:extLst>
          </p:cNvPr>
          <p:cNvSpPr>
            <a:spLocks noGrp="1"/>
          </p:cNvSpPr>
          <p:nvPr>
            <p:ph type="title"/>
          </p:nvPr>
        </p:nvSpPr>
        <p:spPr>
          <a:xfrm>
            <a:off x="838200" y="77250"/>
            <a:ext cx="10515600" cy="549275"/>
          </a:xfrm>
        </p:spPr>
        <p:txBody>
          <a:bodyPr/>
          <a:lstStyle/>
          <a:p>
            <a:pPr algn="ctr"/>
            <a:r>
              <a:rPr lang="hu-HU" b="1">
                <a:solidFill>
                  <a:srgbClr val="00B0F0"/>
                </a:solidFill>
              </a:rPr>
              <a:t>Magnetospheric plasma sources - Europa</a:t>
            </a:r>
          </a:p>
        </p:txBody>
      </p:sp>
      <p:sp>
        <p:nvSpPr>
          <p:cNvPr id="12" name="Szövegdoboz 11">
            <a:extLst>
              <a:ext uri="{FF2B5EF4-FFF2-40B4-BE49-F238E27FC236}">
                <a16:creationId xmlns:a16="http://schemas.microsoft.com/office/drawing/2014/main" id="{D07231FD-E025-F735-C296-46D9333FD88C}"/>
              </a:ext>
            </a:extLst>
          </p:cNvPr>
          <p:cNvSpPr txBox="1"/>
          <p:nvPr/>
        </p:nvSpPr>
        <p:spPr>
          <a:xfrm>
            <a:off x="251771" y="933822"/>
            <a:ext cx="6087533" cy="5047536"/>
          </a:xfrm>
          <a:prstGeom prst="rect">
            <a:avLst/>
          </a:prstGeom>
          <a:noFill/>
        </p:spPr>
        <p:txBody>
          <a:bodyPr wrap="square">
            <a:spAutoFit/>
          </a:bodyPr>
          <a:lstStyle/>
          <a:p>
            <a:pPr marL="230400" indent="-230400">
              <a:lnSpc>
                <a:spcPct val="90000"/>
              </a:lnSpc>
              <a:spcBef>
                <a:spcPts val="1000"/>
              </a:spcBef>
              <a:buFont typeface="Arial" panose="020B0604020202020204" pitchFamily="34" charset="0"/>
              <a:buChar char="•"/>
            </a:pPr>
            <a:r>
              <a:rPr lang="hu-HU" sz="2200">
                <a:solidFill>
                  <a:schemeClr val="bg1"/>
                </a:solidFill>
              </a:rPr>
              <a:t>The second Galilean moon </a:t>
            </a:r>
            <a:r>
              <a:rPr lang="hu-HU" sz="2200" b="1">
                <a:solidFill>
                  <a:schemeClr val="accent2">
                    <a:lumMod val="60000"/>
                    <a:lumOff val="40000"/>
                  </a:schemeClr>
                </a:solidFill>
              </a:rPr>
              <a:t>Europa</a:t>
            </a:r>
            <a:r>
              <a:rPr lang="hu-HU" sz="2200">
                <a:solidFill>
                  <a:schemeClr val="bg1"/>
                </a:solidFill>
              </a:rPr>
              <a:t> is also active, continuously spewing water ice and other organic compounds into the magnetosphere.</a:t>
            </a:r>
          </a:p>
          <a:p>
            <a:pPr marL="230400" indent="-230400">
              <a:lnSpc>
                <a:spcPct val="90000"/>
              </a:lnSpc>
              <a:spcBef>
                <a:spcPts val="1000"/>
              </a:spcBef>
              <a:buFont typeface="Arial" panose="020B0604020202020204" pitchFamily="34" charset="0"/>
              <a:buChar char="•"/>
            </a:pPr>
            <a:r>
              <a:rPr lang="hu-HU" sz="2200">
                <a:solidFill>
                  <a:schemeClr val="bg1"/>
                </a:solidFill>
              </a:rPr>
              <a:t>The </a:t>
            </a:r>
            <a:r>
              <a:rPr lang="hu-HU" sz="2200">
                <a:solidFill>
                  <a:schemeClr val="accent2"/>
                </a:solidFill>
              </a:rPr>
              <a:t>"young", sparsely cratered surface, the observed fracture lines, and occasionally active geysers</a:t>
            </a:r>
            <a:r>
              <a:rPr lang="hu-HU" sz="2200">
                <a:solidFill>
                  <a:schemeClr val="bg1"/>
                </a:solidFill>
              </a:rPr>
              <a:t> indicate the presence of a (probably global) </a:t>
            </a:r>
            <a:r>
              <a:rPr lang="hu-HU" sz="2200" b="1">
                <a:solidFill>
                  <a:srgbClr val="00B0F0"/>
                </a:solidFill>
              </a:rPr>
              <a:t>subsurface ocean</a:t>
            </a:r>
            <a:r>
              <a:rPr lang="hu-HU" sz="2200">
                <a:solidFill>
                  <a:schemeClr val="bg1"/>
                </a:solidFill>
              </a:rPr>
              <a:t>, that is maintained by tidal heating, and may even be suitable to sustain primitive life. </a:t>
            </a:r>
          </a:p>
          <a:p>
            <a:pPr marL="230400" indent="-230400">
              <a:lnSpc>
                <a:spcPct val="90000"/>
              </a:lnSpc>
              <a:spcBef>
                <a:spcPts val="1000"/>
              </a:spcBef>
              <a:buFont typeface="Arial" panose="020B0604020202020204" pitchFamily="34" charset="0"/>
              <a:buChar char="•"/>
            </a:pPr>
            <a:r>
              <a:rPr lang="hu-HU" sz="2200">
                <a:solidFill>
                  <a:schemeClr val="bg1"/>
                </a:solidFill>
              </a:rPr>
              <a:t>Tenuous </a:t>
            </a:r>
            <a:r>
              <a:rPr lang="hu-HU" sz="2200" b="1">
                <a:solidFill>
                  <a:schemeClr val="accent4">
                    <a:lumMod val="60000"/>
                    <a:lumOff val="40000"/>
                  </a:schemeClr>
                </a:solidFill>
              </a:rPr>
              <a:t>exosphere</a:t>
            </a:r>
            <a:r>
              <a:rPr lang="hu-HU" sz="2200">
                <a:solidFill>
                  <a:schemeClr val="bg1"/>
                </a:solidFill>
              </a:rPr>
              <a:t> consisting mostly of molecular oxygen (pressure is only </a:t>
            </a:r>
            <a:r>
              <a:rPr lang="en-US" sz="2200">
                <a:solidFill>
                  <a:schemeClr val="bg1"/>
                </a:solidFill>
                <a:cs typeface="Arial" panose="020B0604020202020204" pitchFamily="34" charset="0"/>
              </a:rPr>
              <a:t>0</a:t>
            </a:r>
            <a:r>
              <a:rPr lang="hu-HU" sz="2200">
                <a:solidFill>
                  <a:schemeClr val="bg1"/>
                </a:solidFill>
                <a:cs typeface="Arial" panose="020B0604020202020204" pitchFamily="34" charset="0"/>
              </a:rPr>
              <a:t>,</a:t>
            </a:r>
            <a:r>
              <a:rPr lang="en-US" sz="2200">
                <a:solidFill>
                  <a:schemeClr val="bg1"/>
                </a:solidFill>
                <a:cs typeface="Arial" panose="020B0604020202020204" pitchFamily="34" charset="0"/>
              </a:rPr>
              <a:t>1 µPa</a:t>
            </a:r>
            <a:r>
              <a:rPr lang="hu-HU" sz="2200">
                <a:solidFill>
                  <a:schemeClr val="bg1"/>
                </a:solidFill>
              </a:rPr>
              <a:t>) and water vapour, which probably originates from dissociation of water molecules through radiation.</a:t>
            </a:r>
          </a:p>
          <a:p>
            <a:pPr marL="230400" indent="-230400">
              <a:lnSpc>
                <a:spcPct val="90000"/>
              </a:lnSpc>
              <a:spcBef>
                <a:spcPts val="1000"/>
              </a:spcBef>
              <a:buFont typeface="Arial" panose="020B0604020202020204" pitchFamily="34" charset="0"/>
              <a:buChar char="•"/>
            </a:pPr>
            <a:r>
              <a:rPr lang="hu-HU" sz="2200">
                <a:solidFill>
                  <a:schemeClr val="bg1"/>
                </a:solidFill>
              </a:rPr>
              <a:t>Mineral deposits on the surface.</a:t>
            </a:r>
          </a:p>
        </p:txBody>
      </p:sp>
      <p:pic>
        <p:nvPicPr>
          <p:cNvPr id="14" name="Kép 13">
            <a:extLst>
              <a:ext uri="{FF2B5EF4-FFF2-40B4-BE49-F238E27FC236}">
                <a16:creationId xmlns:a16="http://schemas.microsoft.com/office/drawing/2014/main" id="{388A5940-0C27-1B7B-BAC8-4F25AB35EEC4}"/>
              </a:ext>
            </a:extLst>
          </p:cNvPr>
          <p:cNvPicPr>
            <a:picLocks noChangeAspect="1"/>
          </p:cNvPicPr>
          <p:nvPr/>
        </p:nvPicPr>
        <p:blipFill>
          <a:blip r:embed="rId3"/>
          <a:stretch>
            <a:fillRect/>
          </a:stretch>
        </p:blipFill>
        <p:spPr>
          <a:xfrm>
            <a:off x="7079103" y="4129764"/>
            <a:ext cx="5112898" cy="2163395"/>
          </a:xfrm>
          <a:prstGeom prst="rect">
            <a:avLst/>
          </a:prstGeom>
        </p:spPr>
      </p:pic>
      <p:sp>
        <p:nvSpPr>
          <p:cNvPr id="2" name="Élőláb helye 3">
            <a:extLst>
              <a:ext uri="{FF2B5EF4-FFF2-40B4-BE49-F238E27FC236}">
                <a16:creationId xmlns:a16="http://schemas.microsoft.com/office/drawing/2014/main" id="{2A64B904-49CE-E24A-D9F4-11DCC34783F2}"/>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spTree>
    <p:extLst>
      <p:ext uri="{BB962C8B-B14F-4D97-AF65-F5344CB8AC3E}">
        <p14:creationId xmlns:p14="http://schemas.microsoft.com/office/powerpoint/2010/main" val="3270699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5">
            <a:extLst>
              <a:ext uri="{FF2B5EF4-FFF2-40B4-BE49-F238E27FC236}">
                <a16:creationId xmlns:a16="http://schemas.microsoft.com/office/drawing/2014/main" id="{953D479D-6995-175D-0281-D4E0768BAAB1}"/>
              </a:ext>
            </a:extLst>
          </p:cNvPr>
          <p:cNvSpPr>
            <a:spLocks noGrp="1"/>
          </p:cNvSpPr>
          <p:nvPr>
            <p:ph type="sldNum" sz="quarter" idx="12"/>
          </p:nvPr>
        </p:nvSpPr>
        <p:spPr/>
        <p:txBody>
          <a:bodyPr/>
          <a:lstStyle/>
          <a:p>
            <a:fld id="{4DB8A441-15C5-4363-8938-80CCFE8A9160}" type="slidenum">
              <a:rPr lang="hu-HU" smtClean="0"/>
              <a:t>17</a:t>
            </a:fld>
            <a:endParaRPr lang="hu-HU"/>
          </a:p>
        </p:txBody>
      </p:sp>
      <p:sp>
        <p:nvSpPr>
          <p:cNvPr id="3" name="Élőláb helye 3">
            <a:extLst>
              <a:ext uri="{FF2B5EF4-FFF2-40B4-BE49-F238E27FC236}">
                <a16:creationId xmlns:a16="http://schemas.microsoft.com/office/drawing/2014/main" id="{C639DCFC-EDED-FFD2-4CBF-1E4FAD2D1BED}"/>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sp>
        <p:nvSpPr>
          <p:cNvPr id="9" name="Cím 1">
            <a:extLst>
              <a:ext uri="{FF2B5EF4-FFF2-40B4-BE49-F238E27FC236}">
                <a16:creationId xmlns:a16="http://schemas.microsoft.com/office/drawing/2014/main" id="{88CE567B-A7F0-D0CD-3126-28B7AC1D0D62}"/>
              </a:ext>
            </a:extLst>
          </p:cNvPr>
          <p:cNvSpPr>
            <a:spLocks noGrp="1"/>
          </p:cNvSpPr>
          <p:nvPr>
            <p:ph type="title"/>
          </p:nvPr>
        </p:nvSpPr>
        <p:spPr>
          <a:xfrm>
            <a:off x="838200" y="77250"/>
            <a:ext cx="10515600" cy="549275"/>
          </a:xfrm>
        </p:spPr>
        <p:txBody>
          <a:bodyPr/>
          <a:lstStyle/>
          <a:p>
            <a:pPr algn="ctr"/>
            <a:r>
              <a:rPr lang="hu-HU" b="1">
                <a:solidFill>
                  <a:srgbClr val="00B0F0"/>
                </a:solidFill>
              </a:rPr>
              <a:t>Magnetospheric plasma sources - Europa</a:t>
            </a:r>
          </a:p>
        </p:txBody>
      </p:sp>
      <p:sp>
        <p:nvSpPr>
          <p:cNvPr id="10" name="Szövegdoboz 9">
            <a:extLst>
              <a:ext uri="{FF2B5EF4-FFF2-40B4-BE49-F238E27FC236}">
                <a16:creationId xmlns:a16="http://schemas.microsoft.com/office/drawing/2014/main" id="{63A0B99D-FB44-A31D-2720-480C23167942}"/>
              </a:ext>
            </a:extLst>
          </p:cNvPr>
          <p:cNvSpPr txBox="1"/>
          <p:nvPr/>
        </p:nvSpPr>
        <p:spPr>
          <a:xfrm>
            <a:off x="198850" y="897279"/>
            <a:ext cx="6355952" cy="4999317"/>
          </a:xfrm>
          <a:prstGeom prst="rect">
            <a:avLst/>
          </a:prstGeom>
          <a:noFill/>
        </p:spPr>
        <p:txBody>
          <a:bodyPr wrap="square">
            <a:spAutoFit/>
          </a:bodyPr>
          <a:lstStyle/>
          <a:p>
            <a:pPr marL="230400" indent="-230400">
              <a:lnSpc>
                <a:spcPct val="90000"/>
              </a:lnSpc>
              <a:spcBef>
                <a:spcPts val="1000"/>
              </a:spcBef>
              <a:buFont typeface="Arial" panose="020B0604020202020204" pitchFamily="34" charset="0"/>
              <a:buChar char="•"/>
              <a:defRPr/>
            </a:pPr>
            <a:r>
              <a:rPr lang="en-US" sz="2200">
                <a:solidFill>
                  <a:schemeClr val="accent2"/>
                </a:solidFill>
                <a:cs typeface="Arial" panose="020B0604020202020204" pitchFamily="34" charset="0"/>
              </a:rPr>
              <a:t>The heat released through tidal friction maintains the liquid state of the subsurface ocean and also induces active geological processes.</a:t>
            </a:r>
          </a:p>
          <a:p>
            <a:pPr marL="230400" indent="-230400">
              <a:lnSpc>
                <a:spcPct val="90000"/>
              </a:lnSpc>
              <a:spcBef>
                <a:spcPts val="1000"/>
              </a:spcBef>
              <a:buFont typeface="Arial" panose="020B0604020202020204" pitchFamily="34" charset="0"/>
              <a:buChar char="•"/>
              <a:defRPr/>
            </a:pPr>
            <a:endParaRPr lang="en-US" sz="2200">
              <a:solidFill>
                <a:schemeClr val="bg1"/>
              </a:solidFill>
              <a:cs typeface="Arial" panose="020B0604020202020204" pitchFamily="34" charset="0"/>
            </a:endParaRPr>
          </a:p>
          <a:p>
            <a:pPr marL="230400" indent="-230400">
              <a:lnSpc>
                <a:spcPct val="90000"/>
              </a:lnSpc>
              <a:spcBef>
                <a:spcPts val="1000"/>
              </a:spcBef>
              <a:buFont typeface="Arial" panose="020B0604020202020204" pitchFamily="34" charset="0"/>
              <a:buChar char="•"/>
              <a:defRPr/>
            </a:pPr>
            <a:r>
              <a:rPr lang="en-US" sz="2200">
                <a:solidFill>
                  <a:schemeClr val="bg1"/>
                </a:solidFill>
                <a:cs typeface="Arial" panose="020B0604020202020204" pitchFamily="34" charset="0"/>
              </a:rPr>
              <a:t>Based on Galileo's measurements, Europa</a:t>
            </a:r>
            <a:r>
              <a:rPr lang="hu-HU" sz="2200">
                <a:solidFill>
                  <a:schemeClr val="bg1"/>
                </a:solidFill>
                <a:cs typeface="Arial" panose="020B0604020202020204" pitchFamily="34" charset="0"/>
              </a:rPr>
              <a:t> has an </a:t>
            </a:r>
            <a:r>
              <a:rPr lang="en-US" sz="2200">
                <a:solidFill>
                  <a:schemeClr val="accent4"/>
                </a:solidFill>
                <a:cs typeface="Arial" panose="020B0604020202020204" pitchFamily="34" charset="0"/>
              </a:rPr>
              <a:t>induced magnetic field</a:t>
            </a:r>
            <a:r>
              <a:rPr lang="hu-HU" sz="2200">
                <a:solidFill>
                  <a:schemeClr val="bg1"/>
                </a:solidFill>
                <a:cs typeface="Arial" panose="020B0604020202020204" pitchFamily="34" charset="0"/>
              </a:rPr>
              <a:t>, </a:t>
            </a:r>
            <a:r>
              <a:rPr lang="en-US" sz="2200">
                <a:solidFill>
                  <a:schemeClr val="bg1"/>
                </a:solidFill>
                <a:cs typeface="Arial" panose="020B0604020202020204" pitchFamily="34" charset="0"/>
              </a:rPr>
              <a:t>which arises from its interaction with Jupiter and involves a subsurface conductive layer. </a:t>
            </a:r>
            <a:endParaRPr lang="hu-HU" sz="2200">
              <a:solidFill>
                <a:schemeClr val="bg1"/>
              </a:solidFill>
              <a:cs typeface="Arial" panose="020B0604020202020204" pitchFamily="34" charset="0"/>
            </a:endParaRPr>
          </a:p>
          <a:p>
            <a:pPr marL="230400" indent="-230400">
              <a:lnSpc>
                <a:spcPct val="90000"/>
              </a:lnSpc>
              <a:spcBef>
                <a:spcPts val="1000"/>
              </a:spcBef>
              <a:buFont typeface="Arial" panose="020B0604020202020204" pitchFamily="34" charset="0"/>
              <a:buChar char="•"/>
              <a:defRPr/>
            </a:pPr>
            <a:r>
              <a:rPr lang="en-US" sz="2200">
                <a:solidFill>
                  <a:schemeClr val="bg1"/>
                </a:solidFill>
                <a:cs typeface="Arial" panose="020B0604020202020204" pitchFamily="34" charset="0"/>
              </a:rPr>
              <a:t>It was already hypothesized that this layer could be an </a:t>
            </a:r>
            <a:r>
              <a:rPr lang="en-US" sz="2200">
                <a:solidFill>
                  <a:srgbClr val="FFC000"/>
                </a:solidFill>
                <a:cs typeface="Arial" panose="020B0604020202020204" pitchFamily="34" charset="0"/>
              </a:rPr>
              <a:t>ocean of salty water</a:t>
            </a:r>
            <a:r>
              <a:rPr lang="en-US" sz="2200">
                <a:solidFill>
                  <a:schemeClr val="bg1"/>
                </a:solidFill>
                <a:cs typeface="Arial" panose="020B0604020202020204" pitchFamily="34" charset="0"/>
              </a:rPr>
              <a:t>.</a:t>
            </a:r>
          </a:p>
          <a:p>
            <a:pPr marL="230400" indent="-230400">
              <a:lnSpc>
                <a:spcPct val="90000"/>
              </a:lnSpc>
              <a:spcBef>
                <a:spcPts val="1000"/>
              </a:spcBef>
              <a:buFont typeface="Arial" panose="020B0604020202020204" pitchFamily="34" charset="0"/>
              <a:buChar char="•"/>
              <a:defRPr/>
            </a:pPr>
            <a:endParaRPr lang="en-US" sz="2200">
              <a:solidFill>
                <a:schemeClr val="bg1"/>
              </a:solidFill>
              <a:cs typeface="Arial" panose="020B0604020202020204" pitchFamily="34" charset="0"/>
            </a:endParaRPr>
          </a:p>
          <a:p>
            <a:pPr marL="230400" indent="-230400">
              <a:lnSpc>
                <a:spcPct val="90000"/>
              </a:lnSpc>
              <a:spcBef>
                <a:spcPts val="1000"/>
              </a:spcBef>
              <a:buFont typeface="Arial" panose="020B0604020202020204" pitchFamily="34" charset="0"/>
              <a:buChar char="•"/>
              <a:defRPr/>
            </a:pPr>
            <a:r>
              <a:rPr lang="en-US" sz="2200">
                <a:solidFill>
                  <a:schemeClr val="bg1"/>
                </a:solidFill>
                <a:cs typeface="Arial" panose="020B0604020202020204" pitchFamily="34" charset="0"/>
              </a:rPr>
              <a:t>The crust previously rotated (~80°), which could also have been influenced by the large extent of subsurface liquid.</a:t>
            </a:r>
            <a:endParaRPr lang="hu-HU" sz="2200" dirty="0">
              <a:solidFill>
                <a:schemeClr val="bg1"/>
              </a:solidFill>
              <a:cs typeface="Arial" panose="020B0604020202020204" pitchFamily="34" charset="0"/>
            </a:endParaRPr>
          </a:p>
        </p:txBody>
      </p:sp>
      <p:pic>
        <p:nvPicPr>
          <p:cNvPr id="12" name="Kép 11">
            <a:extLst>
              <a:ext uri="{FF2B5EF4-FFF2-40B4-BE49-F238E27FC236}">
                <a16:creationId xmlns:a16="http://schemas.microsoft.com/office/drawing/2014/main" id="{68DBABF7-038E-2176-1417-90C69743476C}"/>
              </a:ext>
            </a:extLst>
          </p:cNvPr>
          <p:cNvPicPr>
            <a:picLocks noChangeAspect="1"/>
          </p:cNvPicPr>
          <p:nvPr/>
        </p:nvPicPr>
        <p:blipFill>
          <a:blip r:embed="rId2"/>
          <a:stretch>
            <a:fillRect/>
          </a:stretch>
        </p:blipFill>
        <p:spPr>
          <a:xfrm>
            <a:off x="6720977" y="868404"/>
            <a:ext cx="5259267" cy="5536071"/>
          </a:xfrm>
          <a:prstGeom prst="rect">
            <a:avLst/>
          </a:prstGeom>
        </p:spPr>
      </p:pic>
    </p:spTree>
    <p:extLst>
      <p:ext uri="{BB962C8B-B14F-4D97-AF65-F5344CB8AC3E}">
        <p14:creationId xmlns:p14="http://schemas.microsoft.com/office/powerpoint/2010/main" val="1662127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299873AD-486C-52C0-E49E-F83DC68360E9}"/>
              </a:ext>
            </a:extLst>
          </p:cNvPr>
          <p:cNvSpPr>
            <a:spLocks noGrp="1"/>
          </p:cNvSpPr>
          <p:nvPr>
            <p:ph idx="1"/>
          </p:nvPr>
        </p:nvSpPr>
        <p:spPr>
          <a:xfrm>
            <a:off x="202933" y="814973"/>
            <a:ext cx="4744453" cy="4351338"/>
          </a:xfrm>
        </p:spPr>
        <p:txBody>
          <a:bodyPr>
            <a:normAutofit/>
          </a:bodyPr>
          <a:lstStyle/>
          <a:p>
            <a:r>
              <a:rPr lang="en-US" sz="2200">
                <a:solidFill>
                  <a:schemeClr val="bg1"/>
                </a:solidFill>
              </a:rPr>
              <a:t>Radiation emitted by Jupiter can </a:t>
            </a:r>
            <a:r>
              <a:rPr lang="en-US" sz="2200">
                <a:solidFill>
                  <a:schemeClr val="accent4"/>
                </a:solidFill>
              </a:rPr>
              <a:t>destroy molecules</a:t>
            </a:r>
            <a:r>
              <a:rPr lang="en-US" sz="2200">
                <a:solidFill>
                  <a:schemeClr val="bg1"/>
                </a:solidFill>
              </a:rPr>
              <a:t> that have surfaced from Europa's ocean, including those bio- and chemical signatures that might indicate the presence of potential primitive life.</a:t>
            </a:r>
            <a:endParaRPr lang="hu-HU" sz="2200">
              <a:solidFill>
                <a:schemeClr val="bg1"/>
              </a:solidFill>
            </a:endParaRPr>
          </a:p>
          <a:p>
            <a:endParaRPr lang="en-US" sz="400">
              <a:solidFill>
                <a:schemeClr val="bg1"/>
              </a:solidFill>
            </a:endParaRPr>
          </a:p>
          <a:p>
            <a:r>
              <a:rPr lang="hu-HU" sz="2200">
                <a:solidFill>
                  <a:schemeClr val="bg1"/>
                </a:solidFill>
              </a:rPr>
              <a:t>Some important</a:t>
            </a:r>
            <a:r>
              <a:rPr lang="en-US" sz="2200">
                <a:solidFill>
                  <a:schemeClr val="bg1"/>
                </a:solidFill>
              </a:rPr>
              <a:t> </a:t>
            </a:r>
            <a:r>
              <a:rPr lang="en-US" sz="2200" b="1">
                <a:solidFill>
                  <a:srgbClr val="00B0F0"/>
                </a:solidFill>
              </a:rPr>
              <a:t>questions</a:t>
            </a:r>
            <a:r>
              <a:rPr lang="en-US" sz="2200">
                <a:solidFill>
                  <a:schemeClr val="bg1"/>
                </a:solidFill>
              </a:rPr>
              <a:t>: </a:t>
            </a:r>
            <a:endParaRPr lang="hu-HU" sz="2200">
              <a:solidFill>
                <a:schemeClr val="bg1"/>
              </a:solidFill>
            </a:endParaRPr>
          </a:p>
          <a:p>
            <a:pPr lvl="1"/>
            <a:r>
              <a:rPr lang="en-US" sz="2000">
                <a:solidFill>
                  <a:schemeClr val="bg1"/>
                </a:solidFill>
              </a:rPr>
              <a:t>which part of the surface is exposed to the most intense radiation? </a:t>
            </a:r>
            <a:endParaRPr lang="hu-HU" sz="2000">
              <a:solidFill>
                <a:schemeClr val="bg1"/>
              </a:solidFill>
            </a:endParaRPr>
          </a:p>
          <a:p>
            <a:pPr lvl="1"/>
            <a:r>
              <a:rPr lang="en-US" sz="2000">
                <a:solidFill>
                  <a:schemeClr val="bg1"/>
                </a:solidFill>
              </a:rPr>
              <a:t>How deep do the high-energy particles penetrate? </a:t>
            </a:r>
            <a:endParaRPr lang="hu-HU" sz="2000">
              <a:solidFill>
                <a:schemeClr val="bg1"/>
              </a:solidFill>
            </a:endParaRPr>
          </a:p>
          <a:p>
            <a:pPr lvl="1"/>
            <a:r>
              <a:rPr lang="en-US" sz="2000">
                <a:solidFill>
                  <a:schemeClr val="bg1"/>
                </a:solidFill>
              </a:rPr>
              <a:t>In what ways does the radiation alter the freshly surfaced materials?</a:t>
            </a:r>
            <a:endParaRPr lang="hu-HU" sz="2000">
              <a:solidFill>
                <a:schemeClr val="bg1"/>
              </a:solidFill>
            </a:endParaRPr>
          </a:p>
          <a:p>
            <a:r>
              <a:rPr lang="en-US" sz="2200">
                <a:solidFill>
                  <a:schemeClr val="bg1"/>
                </a:solidFill>
              </a:rPr>
              <a:t>All these factors must be considered when planning upcoming space missions."</a:t>
            </a:r>
          </a:p>
          <a:p>
            <a:endParaRPr lang="hu-HU" sz="2200">
              <a:solidFill>
                <a:schemeClr val="bg1"/>
              </a:solidFill>
            </a:endParaRPr>
          </a:p>
        </p:txBody>
      </p:sp>
      <p:sp>
        <p:nvSpPr>
          <p:cNvPr id="5" name="Dia számának helye 4">
            <a:extLst>
              <a:ext uri="{FF2B5EF4-FFF2-40B4-BE49-F238E27FC236}">
                <a16:creationId xmlns:a16="http://schemas.microsoft.com/office/drawing/2014/main" id="{75D2E104-8CE2-8144-8568-D8195B333DC1}"/>
              </a:ext>
            </a:extLst>
          </p:cNvPr>
          <p:cNvSpPr>
            <a:spLocks noGrp="1"/>
          </p:cNvSpPr>
          <p:nvPr>
            <p:ph type="sldNum" sz="quarter" idx="12"/>
          </p:nvPr>
        </p:nvSpPr>
        <p:spPr/>
        <p:txBody>
          <a:bodyPr/>
          <a:lstStyle/>
          <a:p>
            <a:fld id="{4DB8A441-15C5-4363-8938-80CCFE8A9160}" type="slidenum">
              <a:rPr lang="hu-HU" smtClean="0"/>
              <a:t>18</a:t>
            </a:fld>
            <a:endParaRPr lang="hu-HU"/>
          </a:p>
        </p:txBody>
      </p:sp>
      <p:sp>
        <p:nvSpPr>
          <p:cNvPr id="7" name="Szövegdoboz 6">
            <a:extLst>
              <a:ext uri="{FF2B5EF4-FFF2-40B4-BE49-F238E27FC236}">
                <a16:creationId xmlns:a16="http://schemas.microsoft.com/office/drawing/2014/main" id="{43DDC00F-E9DF-AC37-10A4-1AD762A367CD}"/>
              </a:ext>
            </a:extLst>
          </p:cNvPr>
          <p:cNvSpPr txBox="1"/>
          <p:nvPr/>
        </p:nvSpPr>
        <p:spPr>
          <a:xfrm>
            <a:off x="9005346" y="6200775"/>
            <a:ext cx="2763513" cy="369332"/>
          </a:xfrm>
          <a:prstGeom prst="rect">
            <a:avLst/>
          </a:prstGeom>
          <a:noFill/>
        </p:spPr>
        <p:txBody>
          <a:bodyPr wrap="none" rtlCol="0">
            <a:spAutoFit/>
          </a:bodyPr>
          <a:lstStyle/>
          <a:p>
            <a:r>
              <a:rPr lang="hu-HU" dirty="0"/>
              <a:t>Innen még nézni anyagot!!!</a:t>
            </a:r>
            <a:endParaRPr lang="en-US" dirty="0"/>
          </a:p>
        </p:txBody>
      </p:sp>
      <p:sp>
        <p:nvSpPr>
          <p:cNvPr id="12" name="Cím 1">
            <a:extLst>
              <a:ext uri="{FF2B5EF4-FFF2-40B4-BE49-F238E27FC236}">
                <a16:creationId xmlns:a16="http://schemas.microsoft.com/office/drawing/2014/main" id="{4BFA18FA-761A-7335-F9BC-334147FC5C63}"/>
              </a:ext>
            </a:extLst>
          </p:cNvPr>
          <p:cNvSpPr>
            <a:spLocks noGrp="1"/>
          </p:cNvSpPr>
          <p:nvPr>
            <p:ph type="title"/>
          </p:nvPr>
        </p:nvSpPr>
        <p:spPr>
          <a:xfrm>
            <a:off x="838200" y="77250"/>
            <a:ext cx="10515600" cy="549275"/>
          </a:xfrm>
        </p:spPr>
        <p:txBody>
          <a:bodyPr/>
          <a:lstStyle/>
          <a:p>
            <a:pPr algn="ctr"/>
            <a:r>
              <a:rPr lang="hu-HU" b="1">
                <a:solidFill>
                  <a:srgbClr val="00B0F0"/>
                </a:solidFill>
              </a:rPr>
              <a:t>Magnetospheric plasma sources - Europa</a:t>
            </a:r>
          </a:p>
        </p:txBody>
      </p:sp>
      <p:pic>
        <p:nvPicPr>
          <p:cNvPr id="14" name="Kép 13">
            <a:extLst>
              <a:ext uri="{FF2B5EF4-FFF2-40B4-BE49-F238E27FC236}">
                <a16:creationId xmlns:a16="http://schemas.microsoft.com/office/drawing/2014/main" id="{3C3A4549-CF36-5E8A-B828-3E7D88A99844}"/>
              </a:ext>
            </a:extLst>
          </p:cNvPr>
          <p:cNvPicPr>
            <a:picLocks noChangeAspect="1"/>
          </p:cNvPicPr>
          <p:nvPr/>
        </p:nvPicPr>
        <p:blipFill>
          <a:blip r:embed="rId2"/>
          <a:stretch>
            <a:fillRect/>
          </a:stretch>
        </p:blipFill>
        <p:spPr>
          <a:xfrm>
            <a:off x="5125848" y="975266"/>
            <a:ext cx="7066152" cy="4759693"/>
          </a:xfrm>
          <a:prstGeom prst="rect">
            <a:avLst/>
          </a:prstGeom>
        </p:spPr>
      </p:pic>
      <p:sp>
        <p:nvSpPr>
          <p:cNvPr id="15" name="Élőláb helye 3">
            <a:extLst>
              <a:ext uri="{FF2B5EF4-FFF2-40B4-BE49-F238E27FC236}">
                <a16:creationId xmlns:a16="http://schemas.microsoft.com/office/drawing/2014/main" id="{3D75FB84-2449-3832-F7F5-345572C7683E}"/>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spTree>
    <p:extLst>
      <p:ext uri="{BB962C8B-B14F-4D97-AF65-F5344CB8AC3E}">
        <p14:creationId xmlns:p14="http://schemas.microsoft.com/office/powerpoint/2010/main" val="3149065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4">
            <a:extLst>
              <a:ext uri="{FF2B5EF4-FFF2-40B4-BE49-F238E27FC236}">
                <a16:creationId xmlns:a16="http://schemas.microsoft.com/office/drawing/2014/main" id="{52687A88-4D98-8425-8EBF-3FE772B3D503}"/>
              </a:ext>
            </a:extLst>
          </p:cNvPr>
          <p:cNvSpPr>
            <a:spLocks noGrp="1"/>
          </p:cNvSpPr>
          <p:nvPr>
            <p:ph type="sldNum" sz="quarter" idx="12"/>
          </p:nvPr>
        </p:nvSpPr>
        <p:spPr/>
        <p:txBody>
          <a:bodyPr/>
          <a:lstStyle/>
          <a:p>
            <a:fld id="{4DB8A441-15C5-4363-8938-80CCFE8A9160}" type="slidenum">
              <a:rPr lang="hu-HU" smtClean="0"/>
              <a:t>19</a:t>
            </a:fld>
            <a:endParaRPr lang="hu-HU"/>
          </a:p>
        </p:txBody>
      </p:sp>
      <p:pic>
        <p:nvPicPr>
          <p:cNvPr id="12" name="Kép 11">
            <a:extLst>
              <a:ext uri="{FF2B5EF4-FFF2-40B4-BE49-F238E27FC236}">
                <a16:creationId xmlns:a16="http://schemas.microsoft.com/office/drawing/2014/main" id="{228224BD-97B5-2992-3B73-54F4E88D1395}"/>
              </a:ext>
            </a:extLst>
          </p:cNvPr>
          <p:cNvPicPr>
            <a:picLocks noChangeAspect="1"/>
          </p:cNvPicPr>
          <p:nvPr/>
        </p:nvPicPr>
        <p:blipFill>
          <a:blip r:embed="rId2"/>
          <a:stretch>
            <a:fillRect/>
          </a:stretch>
        </p:blipFill>
        <p:spPr>
          <a:xfrm>
            <a:off x="6408663" y="869351"/>
            <a:ext cx="5783337" cy="5308333"/>
          </a:xfrm>
          <a:prstGeom prst="rect">
            <a:avLst/>
          </a:prstGeom>
        </p:spPr>
      </p:pic>
      <p:sp>
        <p:nvSpPr>
          <p:cNvPr id="13" name="Cím 1">
            <a:extLst>
              <a:ext uri="{FF2B5EF4-FFF2-40B4-BE49-F238E27FC236}">
                <a16:creationId xmlns:a16="http://schemas.microsoft.com/office/drawing/2014/main" id="{29BFA43F-83A5-39B4-3208-9E5D5B5C736C}"/>
              </a:ext>
            </a:extLst>
          </p:cNvPr>
          <p:cNvSpPr>
            <a:spLocks noGrp="1"/>
          </p:cNvSpPr>
          <p:nvPr>
            <p:ph type="title"/>
          </p:nvPr>
        </p:nvSpPr>
        <p:spPr>
          <a:xfrm>
            <a:off x="838200" y="77250"/>
            <a:ext cx="10515600" cy="549275"/>
          </a:xfrm>
        </p:spPr>
        <p:txBody>
          <a:bodyPr/>
          <a:lstStyle/>
          <a:p>
            <a:pPr algn="ctr"/>
            <a:r>
              <a:rPr lang="hu-HU" b="1">
                <a:solidFill>
                  <a:srgbClr val="00B0F0"/>
                </a:solidFill>
              </a:rPr>
              <a:t>Magnetospheric plasma sources - Europa</a:t>
            </a:r>
          </a:p>
        </p:txBody>
      </p:sp>
      <p:sp>
        <p:nvSpPr>
          <p:cNvPr id="15" name="Tartalom helye 14">
            <a:extLst>
              <a:ext uri="{FF2B5EF4-FFF2-40B4-BE49-F238E27FC236}">
                <a16:creationId xmlns:a16="http://schemas.microsoft.com/office/drawing/2014/main" id="{EF6F64DA-B5F7-2C18-7705-ACBEB5B34918}"/>
              </a:ext>
            </a:extLst>
          </p:cNvPr>
          <p:cNvSpPr>
            <a:spLocks noGrp="1"/>
          </p:cNvSpPr>
          <p:nvPr>
            <p:ph idx="1"/>
          </p:nvPr>
        </p:nvSpPr>
        <p:spPr>
          <a:xfrm>
            <a:off x="222182" y="824596"/>
            <a:ext cx="5658853" cy="5531753"/>
          </a:xfrm>
        </p:spPr>
        <p:txBody>
          <a:bodyPr>
            <a:normAutofit/>
          </a:bodyPr>
          <a:lstStyle/>
          <a:p>
            <a:r>
              <a:rPr lang="en-US" sz="2200">
                <a:solidFill>
                  <a:schemeClr val="bg1"/>
                </a:solidFill>
              </a:rPr>
              <a:t>According to spectrographic measurements, the reddish bands on Europa's surface are </a:t>
            </a:r>
            <a:r>
              <a:rPr lang="en-US" sz="2200">
                <a:solidFill>
                  <a:schemeClr val="accent4"/>
                </a:solidFill>
              </a:rPr>
              <a:t>rich in various salts</a:t>
            </a:r>
            <a:r>
              <a:rPr lang="en-US" sz="2200">
                <a:solidFill>
                  <a:schemeClr val="bg1"/>
                </a:solidFill>
              </a:rPr>
              <a:t> (mainly magnesium sulfate), which originate from the subsurface water.</a:t>
            </a:r>
            <a:endParaRPr lang="hu-HU" sz="2200">
              <a:solidFill>
                <a:schemeClr val="bg1"/>
              </a:solidFill>
            </a:endParaRPr>
          </a:p>
          <a:p>
            <a:r>
              <a:rPr lang="en-US" sz="2200">
                <a:solidFill>
                  <a:schemeClr val="bg1"/>
                </a:solidFill>
              </a:rPr>
              <a:t>Sulfur might also be responsible for the reddish color. </a:t>
            </a:r>
            <a:endParaRPr lang="hu-HU" sz="2200">
              <a:solidFill>
                <a:schemeClr val="bg1"/>
              </a:solidFill>
            </a:endParaRPr>
          </a:p>
          <a:p>
            <a:r>
              <a:rPr lang="en-US" sz="2200">
                <a:solidFill>
                  <a:schemeClr val="bg1"/>
                </a:solidFill>
              </a:rPr>
              <a:t>Another theory suggests that the discolored areas are covered by organic compounds, </a:t>
            </a:r>
            <a:r>
              <a:rPr lang="en-US" sz="2200">
                <a:solidFill>
                  <a:schemeClr val="accent4"/>
                </a:solidFill>
              </a:rPr>
              <a:t>tholins</a:t>
            </a:r>
            <a:r>
              <a:rPr lang="en-US" sz="2200">
                <a:solidFill>
                  <a:schemeClr val="bg1"/>
                </a:solidFill>
              </a:rPr>
              <a:t>. It is still unclear how these compounds are formed, but they could be very significant from an astrobiological perspective, as they may play a fundamental role in prebiotic chemistry and the eventual emergence of primitive life forms.</a:t>
            </a:r>
          </a:p>
          <a:p>
            <a:r>
              <a:rPr lang="en-US" sz="2200">
                <a:solidFill>
                  <a:schemeClr val="bg1"/>
                </a:solidFill>
              </a:rPr>
              <a:t>The </a:t>
            </a:r>
            <a:r>
              <a:rPr lang="en-US" sz="2200">
                <a:solidFill>
                  <a:schemeClr val="accent4"/>
                </a:solidFill>
              </a:rPr>
              <a:t>presence of NaCl </a:t>
            </a:r>
            <a:r>
              <a:rPr lang="en-US" sz="2200">
                <a:solidFill>
                  <a:schemeClr val="bg1"/>
                </a:solidFill>
              </a:rPr>
              <a:t>has also been previously detected based on HST measurements."</a:t>
            </a:r>
            <a:endParaRPr lang="hu-HU" sz="2200">
              <a:solidFill>
                <a:schemeClr val="bg1"/>
              </a:solidFill>
            </a:endParaRPr>
          </a:p>
        </p:txBody>
      </p:sp>
      <p:sp>
        <p:nvSpPr>
          <p:cNvPr id="16" name="Élőláb helye 3">
            <a:extLst>
              <a:ext uri="{FF2B5EF4-FFF2-40B4-BE49-F238E27FC236}">
                <a16:creationId xmlns:a16="http://schemas.microsoft.com/office/drawing/2014/main" id="{ABD6A1F4-409C-EE2B-733C-C1CBAC3301F4}"/>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spTree>
    <p:extLst>
      <p:ext uri="{BB962C8B-B14F-4D97-AF65-F5344CB8AC3E}">
        <p14:creationId xmlns:p14="http://schemas.microsoft.com/office/powerpoint/2010/main" val="3371101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153803"/>
            <a:ext cx="10515600" cy="590839"/>
          </a:xfrm>
        </p:spPr>
        <p:txBody>
          <a:bodyPr/>
          <a:lstStyle/>
          <a:p>
            <a:pPr algn="ctr"/>
            <a:r>
              <a:rPr lang="hu-HU" b="1">
                <a:solidFill>
                  <a:schemeClr val="bg1"/>
                </a:solidFill>
              </a:rPr>
              <a:t>Introduction</a:t>
            </a:r>
            <a:endParaRPr lang="hu-HU" b="1" dirty="0">
              <a:solidFill>
                <a:schemeClr val="bg1"/>
              </a:solidFill>
            </a:endParaRPr>
          </a:p>
        </p:txBody>
      </p:sp>
      <p:sp>
        <p:nvSpPr>
          <p:cNvPr id="8" name="Dia számának helye 7">
            <a:extLst>
              <a:ext uri="{FF2B5EF4-FFF2-40B4-BE49-F238E27FC236}">
                <a16:creationId xmlns:a16="http://schemas.microsoft.com/office/drawing/2014/main" id="{92F07BF1-93D7-03CF-7640-9C6FAC1B2331}"/>
              </a:ext>
            </a:extLst>
          </p:cNvPr>
          <p:cNvSpPr>
            <a:spLocks noGrp="1"/>
          </p:cNvSpPr>
          <p:nvPr>
            <p:ph type="sldNum" sz="quarter" idx="12"/>
          </p:nvPr>
        </p:nvSpPr>
        <p:spPr/>
        <p:txBody>
          <a:bodyPr/>
          <a:lstStyle/>
          <a:p>
            <a:fld id="{4DB8A441-15C5-4363-8938-80CCFE8A9160}" type="slidenum">
              <a:rPr lang="hu-HU" smtClean="0"/>
              <a:t>2</a:t>
            </a:fld>
            <a:endParaRPr lang="hu-HU"/>
          </a:p>
        </p:txBody>
      </p:sp>
      <p:sp>
        <p:nvSpPr>
          <p:cNvPr id="4" name="Élőláb helye 3">
            <a:extLst>
              <a:ext uri="{FF2B5EF4-FFF2-40B4-BE49-F238E27FC236}">
                <a16:creationId xmlns:a16="http://schemas.microsoft.com/office/drawing/2014/main" id="{3ADACFEE-4B52-615D-D52A-CAE4B13B57F6}"/>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sp>
        <p:nvSpPr>
          <p:cNvPr id="6" name="Tartalom helye 5">
            <a:extLst>
              <a:ext uri="{FF2B5EF4-FFF2-40B4-BE49-F238E27FC236}">
                <a16:creationId xmlns:a16="http://schemas.microsoft.com/office/drawing/2014/main" id="{25A2EF74-D681-7D89-7140-BE4EF4FA45FB}"/>
              </a:ext>
            </a:extLst>
          </p:cNvPr>
          <p:cNvSpPr>
            <a:spLocks noGrp="1"/>
          </p:cNvSpPr>
          <p:nvPr>
            <p:ph idx="1"/>
          </p:nvPr>
        </p:nvSpPr>
        <p:spPr>
          <a:xfrm>
            <a:off x="356937" y="1122975"/>
            <a:ext cx="11443636" cy="4825436"/>
          </a:xfrm>
        </p:spPr>
        <p:txBody>
          <a:bodyPr>
            <a:normAutofit/>
          </a:bodyPr>
          <a:lstStyle/>
          <a:p>
            <a:r>
              <a:rPr lang="hu-HU" sz="2700">
                <a:solidFill>
                  <a:schemeClr val="bg1"/>
                </a:solidFill>
              </a:rPr>
              <a:t>Jupiter has been visited by multiple space missions during the last decades, of which </a:t>
            </a:r>
            <a:r>
              <a:rPr lang="hu-HU" sz="2700">
                <a:solidFill>
                  <a:schemeClr val="accent4">
                    <a:lumMod val="60000"/>
                    <a:lumOff val="40000"/>
                  </a:schemeClr>
                </a:solidFill>
              </a:rPr>
              <a:t>Galileo</a:t>
            </a:r>
            <a:r>
              <a:rPr lang="hu-HU" sz="2700">
                <a:solidFill>
                  <a:schemeClr val="bg1"/>
                </a:solidFill>
              </a:rPr>
              <a:t> (NASA, Dec. 7th, 1995 - Sep 21th, 2003) and </a:t>
            </a:r>
            <a:r>
              <a:rPr lang="hu-HU" sz="2700">
                <a:solidFill>
                  <a:schemeClr val="accent4">
                    <a:lumMod val="60000"/>
                    <a:lumOff val="40000"/>
                  </a:schemeClr>
                </a:solidFill>
              </a:rPr>
              <a:t>Juno</a:t>
            </a:r>
            <a:r>
              <a:rPr lang="hu-HU" sz="2700">
                <a:solidFill>
                  <a:schemeClr val="bg1"/>
                </a:solidFill>
              </a:rPr>
              <a:t> (NASA, July 5th, 2016-) spent several years orbiting the gas giant and its plasma environment.</a:t>
            </a:r>
          </a:p>
          <a:p>
            <a:r>
              <a:rPr lang="hu-HU" sz="2700">
                <a:solidFill>
                  <a:schemeClr val="accent2"/>
                </a:solidFill>
              </a:rPr>
              <a:t>What makes us want to go back so soon?</a:t>
            </a:r>
          </a:p>
          <a:p>
            <a:r>
              <a:rPr lang="hu-HU" sz="2700">
                <a:solidFill>
                  <a:schemeClr val="bg1"/>
                </a:solidFill>
              </a:rPr>
              <a:t>These recent missions have made many fundamental discoveries that need to be investigated further. Also, it takes time to get there...</a:t>
            </a:r>
          </a:p>
          <a:p>
            <a:r>
              <a:rPr lang="hu-HU" sz="2700">
                <a:solidFill>
                  <a:schemeClr val="bg1"/>
                </a:solidFill>
              </a:rPr>
              <a:t>The core questions answered by previous missions were not specifically aimed at the huge icy satellites of Jupiter beyond their physical characteristics and interactions with the Jovian plasma environment - </a:t>
            </a:r>
            <a:r>
              <a:rPr lang="hu-HU" sz="2700">
                <a:solidFill>
                  <a:schemeClr val="accent4">
                    <a:lumMod val="60000"/>
                    <a:lumOff val="40000"/>
                  </a:schemeClr>
                </a:solidFill>
              </a:rPr>
              <a:t>JUICE (ESA) will now target these objects and will explore the possibilities of potential habitability.</a:t>
            </a:r>
          </a:p>
        </p:txBody>
      </p:sp>
    </p:spTree>
    <p:extLst>
      <p:ext uri="{BB962C8B-B14F-4D97-AF65-F5344CB8AC3E}">
        <p14:creationId xmlns:p14="http://schemas.microsoft.com/office/powerpoint/2010/main" val="57339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id="{C103F256-71CB-7CEA-11F6-0AD7D1A39345}"/>
              </a:ext>
            </a:extLst>
          </p:cNvPr>
          <p:cNvSpPr>
            <a:spLocks noGrp="1"/>
          </p:cNvSpPr>
          <p:nvPr>
            <p:ph type="sldNum" sz="quarter" idx="12"/>
          </p:nvPr>
        </p:nvSpPr>
        <p:spPr/>
        <p:txBody>
          <a:bodyPr/>
          <a:lstStyle/>
          <a:p>
            <a:fld id="{4DB8A441-15C5-4363-8938-80CCFE8A9160}" type="slidenum">
              <a:rPr lang="hu-HU" smtClean="0"/>
              <a:t>20</a:t>
            </a:fld>
            <a:endParaRPr lang="hu-HU"/>
          </a:p>
        </p:txBody>
      </p:sp>
      <p:sp>
        <p:nvSpPr>
          <p:cNvPr id="3" name="Élőláb helye 3">
            <a:extLst>
              <a:ext uri="{FF2B5EF4-FFF2-40B4-BE49-F238E27FC236}">
                <a16:creationId xmlns:a16="http://schemas.microsoft.com/office/drawing/2014/main" id="{C10CB2FE-5213-8587-FA59-51D23204B928}"/>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sp>
        <p:nvSpPr>
          <p:cNvPr id="8" name="Tartalom helye 2">
            <a:extLst>
              <a:ext uri="{FF2B5EF4-FFF2-40B4-BE49-F238E27FC236}">
                <a16:creationId xmlns:a16="http://schemas.microsoft.com/office/drawing/2014/main" id="{7EBBC753-FEF2-3942-D7D9-41F874BF676C}"/>
              </a:ext>
            </a:extLst>
          </p:cNvPr>
          <p:cNvSpPr txBox="1">
            <a:spLocks/>
          </p:cNvSpPr>
          <p:nvPr/>
        </p:nvSpPr>
        <p:spPr>
          <a:xfrm>
            <a:off x="284705" y="3751220"/>
            <a:ext cx="11621746" cy="2571450"/>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sz="2200">
                <a:solidFill>
                  <a:schemeClr val="bg1"/>
                </a:solidFill>
              </a:rPr>
              <a:t>L</a:t>
            </a:r>
            <a:r>
              <a:rPr lang="en-US" sz="2200">
                <a:solidFill>
                  <a:schemeClr val="bg1"/>
                </a:solidFill>
              </a:rPr>
              <a:t>arger than Mercury, but </a:t>
            </a:r>
            <a:r>
              <a:rPr lang="hu-HU" sz="2200">
                <a:solidFill>
                  <a:schemeClr val="bg1"/>
                </a:solidFill>
              </a:rPr>
              <a:t>less dense, Ganymede</a:t>
            </a:r>
            <a:r>
              <a:rPr lang="en-US" sz="2200">
                <a:solidFill>
                  <a:schemeClr val="bg1"/>
                </a:solidFill>
              </a:rPr>
              <a:t> is </a:t>
            </a:r>
            <a:r>
              <a:rPr lang="en-US" sz="2200" b="1">
                <a:solidFill>
                  <a:schemeClr val="accent2"/>
                </a:solidFill>
              </a:rPr>
              <a:t>the only known moon in the Solar System with its own magnetic field</a:t>
            </a:r>
            <a:r>
              <a:rPr lang="hu-HU" sz="2200">
                <a:solidFill>
                  <a:schemeClr val="bg1"/>
                </a:solidFill>
              </a:rPr>
              <a:t> which is</a:t>
            </a:r>
            <a:r>
              <a:rPr lang="en-US" sz="2200">
                <a:solidFill>
                  <a:schemeClr val="bg1"/>
                </a:solidFill>
              </a:rPr>
              <a:t> probably maintained by convection occurring in a liquid metal</a:t>
            </a:r>
            <a:r>
              <a:rPr lang="hu-HU" sz="2200">
                <a:solidFill>
                  <a:schemeClr val="bg1"/>
                </a:solidFill>
              </a:rPr>
              <a:t>lic</a:t>
            </a:r>
            <a:r>
              <a:rPr lang="en-US" sz="2200">
                <a:solidFill>
                  <a:schemeClr val="bg1"/>
                </a:solidFill>
              </a:rPr>
              <a:t> layer above the iron core. </a:t>
            </a:r>
            <a:endParaRPr lang="hu-HU" sz="2200">
              <a:solidFill>
                <a:schemeClr val="bg1"/>
              </a:solidFill>
            </a:endParaRPr>
          </a:p>
          <a:p>
            <a:r>
              <a:rPr lang="en-US" sz="2200">
                <a:solidFill>
                  <a:schemeClr val="bg1"/>
                </a:solidFill>
              </a:rPr>
              <a:t>Globally, it contains approximately equal amounts of silicate and water ice. It may have a well-differentiated internal structure with an </a:t>
            </a:r>
            <a:r>
              <a:rPr lang="en-US" sz="2200">
                <a:solidFill>
                  <a:schemeClr val="accent4"/>
                </a:solidFill>
              </a:rPr>
              <a:t>iron-rich, liquid core</a:t>
            </a:r>
            <a:r>
              <a:rPr lang="en-US" sz="2200">
                <a:solidFill>
                  <a:schemeClr val="bg1"/>
                </a:solidFill>
              </a:rPr>
              <a:t> and an </a:t>
            </a:r>
            <a:r>
              <a:rPr lang="en-US" sz="2200">
                <a:solidFill>
                  <a:schemeClr val="accent4"/>
                </a:solidFill>
              </a:rPr>
              <a:t>ocean</a:t>
            </a:r>
            <a:r>
              <a:rPr lang="en-US" sz="2200">
                <a:solidFill>
                  <a:schemeClr val="bg1"/>
                </a:solidFill>
              </a:rPr>
              <a:t> beneath its crust.</a:t>
            </a:r>
            <a:endParaRPr lang="hu-HU" sz="2200">
              <a:solidFill>
                <a:schemeClr val="bg1"/>
              </a:solidFill>
            </a:endParaRPr>
          </a:p>
          <a:p>
            <a:r>
              <a:rPr lang="en-US" sz="2200">
                <a:solidFill>
                  <a:schemeClr val="bg1"/>
                </a:solidFill>
              </a:rPr>
              <a:t>On Ganymede, we can also see parallel cracks and rifts on the surface, but tidal friction here is not as significant as it is for the inner Galilean moons. </a:t>
            </a:r>
            <a:endParaRPr lang="en-US" sz="2200" dirty="0">
              <a:solidFill>
                <a:schemeClr val="bg1"/>
              </a:solidFill>
              <a:latin typeface="Arial" panose="020B0604020202020204" pitchFamily="34" charset="0"/>
              <a:cs typeface="Arial" panose="020B0604020202020204" pitchFamily="34" charset="0"/>
            </a:endParaRPr>
          </a:p>
        </p:txBody>
      </p:sp>
      <p:pic>
        <p:nvPicPr>
          <p:cNvPr id="10" name="Kép 9">
            <a:extLst>
              <a:ext uri="{FF2B5EF4-FFF2-40B4-BE49-F238E27FC236}">
                <a16:creationId xmlns:a16="http://schemas.microsoft.com/office/drawing/2014/main" id="{A3D5F2D9-61C2-3E7A-BE99-7350E2ECC2C8}"/>
              </a:ext>
            </a:extLst>
          </p:cNvPr>
          <p:cNvPicPr>
            <a:picLocks noChangeAspect="1"/>
          </p:cNvPicPr>
          <p:nvPr/>
        </p:nvPicPr>
        <p:blipFill>
          <a:blip r:embed="rId2"/>
          <a:stretch>
            <a:fillRect/>
          </a:stretch>
        </p:blipFill>
        <p:spPr>
          <a:xfrm>
            <a:off x="3808456" y="635271"/>
            <a:ext cx="4012003" cy="3126452"/>
          </a:xfrm>
          <a:prstGeom prst="rect">
            <a:avLst/>
          </a:prstGeom>
        </p:spPr>
      </p:pic>
      <p:pic>
        <p:nvPicPr>
          <p:cNvPr id="11" name="Kép 10">
            <a:extLst>
              <a:ext uri="{FF2B5EF4-FFF2-40B4-BE49-F238E27FC236}">
                <a16:creationId xmlns:a16="http://schemas.microsoft.com/office/drawing/2014/main" id="{80DD4685-6C95-CBA6-B846-DA0DDBB69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29" y="837395"/>
            <a:ext cx="3844870" cy="2571449"/>
          </a:xfrm>
          <a:prstGeom prst="rect">
            <a:avLst/>
          </a:prstGeom>
        </p:spPr>
      </p:pic>
      <p:sp>
        <p:nvSpPr>
          <p:cNvPr id="14" name="Cím 1">
            <a:extLst>
              <a:ext uri="{FF2B5EF4-FFF2-40B4-BE49-F238E27FC236}">
                <a16:creationId xmlns:a16="http://schemas.microsoft.com/office/drawing/2014/main" id="{D3FB462F-F210-59FD-2A64-4B120B611B27}"/>
              </a:ext>
            </a:extLst>
          </p:cNvPr>
          <p:cNvSpPr>
            <a:spLocks noGrp="1"/>
          </p:cNvSpPr>
          <p:nvPr>
            <p:ph type="title"/>
          </p:nvPr>
        </p:nvSpPr>
        <p:spPr>
          <a:xfrm>
            <a:off x="838200" y="77250"/>
            <a:ext cx="10515600" cy="549275"/>
          </a:xfrm>
        </p:spPr>
        <p:txBody>
          <a:bodyPr/>
          <a:lstStyle/>
          <a:p>
            <a:pPr algn="ctr"/>
            <a:r>
              <a:rPr lang="hu-HU" b="1">
                <a:solidFill>
                  <a:schemeClr val="accent6"/>
                </a:solidFill>
              </a:rPr>
              <a:t>Magnetospheric plasma sources - Ganymede</a:t>
            </a:r>
          </a:p>
        </p:txBody>
      </p:sp>
      <p:pic>
        <p:nvPicPr>
          <p:cNvPr id="17" name="Kép 16">
            <a:extLst>
              <a:ext uri="{FF2B5EF4-FFF2-40B4-BE49-F238E27FC236}">
                <a16:creationId xmlns:a16="http://schemas.microsoft.com/office/drawing/2014/main" id="{14C0AFA4-33E6-227A-18C8-6528F511E6B1}"/>
              </a:ext>
            </a:extLst>
          </p:cNvPr>
          <p:cNvPicPr>
            <a:picLocks noChangeAspect="1"/>
          </p:cNvPicPr>
          <p:nvPr/>
        </p:nvPicPr>
        <p:blipFill>
          <a:blip r:embed="rId4"/>
          <a:stretch>
            <a:fillRect/>
          </a:stretch>
        </p:blipFill>
        <p:spPr>
          <a:xfrm>
            <a:off x="8031674" y="818145"/>
            <a:ext cx="4160326" cy="2685849"/>
          </a:xfrm>
          <a:prstGeom prst="rect">
            <a:avLst/>
          </a:prstGeom>
        </p:spPr>
      </p:pic>
    </p:spTree>
    <p:extLst>
      <p:ext uri="{BB962C8B-B14F-4D97-AF65-F5344CB8AC3E}">
        <p14:creationId xmlns:p14="http://schemas.microsoft.com/office/powerpoint/2010/main" val="74846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id="{EF47DA3F-85A5-27C4-E7C2-3443728444AD}"/>
              </a:ext>
            </a:extLst>
          </p:cNvPr>
          <p:cNvSpPr>
            <a:spLocks noGrp="1"/>
          </p:cNvSpPr>
          <p:nvPr>
            <p:ph type="sldNum" sz="quarter" idx="12"/>
          </p:nvPr>
        </p:nvSpPr>
        <p:spPr/>
        <p:txBody>
          <a:bodyPr/>
          <a:lstStyle/>
          <a:p>
            <a:fld id="{4DB8A441-15C5-4363-8938-80CCFE8A9160}" type="slidenum">
              <a:rPr lang="hu-HU" smtClean="0"/>
              <a:t>21</a:t>
            </a:fld>
            <a:endParaRPr lang="hu-HU"/>
          </a:p>
        </p:txBody>
      </p:sp>
      <p:sp>
        <p:nvSpPr>
          <p:cNvPr id="5" name="Élőláb helye 3">
            <a:extLst>
              <a:ext uri="{FF2B5EF4-FFF2-40B4-BE49-F238E27FC236}">
                <a16:creationId xmlns:a16="http://schemas.microsoft.com/office/drawing/2014/main" id="{C1FDAD41-0320-DDDC-8556-AFB0ED97EA32}"/>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sp>
        <p:nvSpPr>
          <p:cNvPr id="12" name="Cím 1">
            <a:extLst>
              <a:ext uri="{FF2B5EF4-FFF2-40B4-BE49-F238E27FC236}">
                <a16:creationId xmlns:a16="http://schemas.microsoft.com/office/drawing/2014/main" id="{567B6655-7778-BFD6-C48C-37E0013C371E}"/>
              </a:ext>
            </a:extLst>
          </p:cNvPr>
          <p:cNvSpPr>
            <a:spLocks noGrp="1"/>
          </p:cNvSpPr>
          <p:nvPr>
            <p:ph type="title"/>
          </p:nvPr>
        </p:nvSpPr>
        <p:spPr>
          <a:xfrm>
            <a:off x="838200" y="77250"/>
            <a:ext cx="10515600" cy="549275"/>
          </a:xfrm>
        </p:spPr>
        <p:txBody>
          <a:bodyPr/>
          <a:lstStyle/>
          <a:p>
            <a:pPr algn="ctr"/>
            <a:r>
              <a:rPr lang="hu-HU" b="1">
                <a:solidFill>
                  <a:schemeClr val="accent6"/>
                </a:solidFill>
              </a:rPr>
              <a:t>Magnetospheric plasma sources - Ganymede</a:t>
            </a:r>
          </a:p>
        </p:txBody>
      </p:sp>
      <p:sp>
        <p:nvSpPr>
          <p:cNvPr id="14" name="Szövegdoboz 13">
            <a:extLst>
              <a:ext uri="{FF2B5EF4-FFF2-40B4-BE49-F238E27FC236}">
                <a16:creationId xmlns:a16="http://schemas.microsoft.com/office/drawing/2014/main" id="{E96AF495-6BDA-EB99-0F83-4073D2F8AA12}"/>
              </a:ext>
            </a:extLst>
          </p:cNvPr>
          <p:cNvSpPr txBox="1"/>
          <p:nvPr/>
        </p:nvSpPr>
        <p:spPr>
          <a:xfrm>
            <a:off x="229403" y="817214"/>
            <a:ext cx="6075144" cy="5656933"/>
          </a:xfrm>
          <a:prstGeom prst="rect">
            <a:avLst/>
          </a:prstGeom>
          <a:noFill/>
        </p:spPr>
        <p:txBody>
          <a:bodyPr wrap="square">
            <a:spAutoFit/>
          </a:bodyPr>
          <a:lstStyle/>
          <a:p>
            <a:pPr marL="230400" indent="-230400">
              <a:lnSpc>
                <a:spcPct val="90000"/>
              </a:lnSpc>
              <a:spcBef>
                <a:spcPts val="1000"/>
              </a:spcBef>
              <a:buFont typeface="Arial" panose="020B0604020202020204" pitchFamily="34" charset="0"/>
              <a:buChar char="•"/>
            </a:pPr>
            <a:r>
              <a:rPr lang="hu-HU" sz="2200">
                <a:solidFill>
                  <a:schemeClr val="bg1"/>
                </a:solidFill>
              </a:rPr>
              <a:t>The composition observed by JUNO/JIRAM (Jovian IR Auroral Mapper) on Ganymede could be </a:t>
            </a:r>
            <a:r>
              <a:rPr lang="hu-HU" sz="2200">
                <a:solidFill>
                  <a:schemeClr val="accent4"/>
                </a:solidFill>
              </a:rPr>
              <a:t>a mixture of complex organic molecules, presumably the solid residue of the deep-ocean brine </a:t>
            </a:r>
            <a:r>
              <a:rPr lang="hu-HU" sz="2200">
                <a:solidFill>
                  <a:schemeClr val="bg1"/>
                </a:solidFill>
              </a:rPr>
              <a:t>that reached the surface. </a:t>
            </a:r>
          </a:p>
          <a:p>
            <a:pPr marL="230400" indent="-230400">
              <a:lnSpc>
                <a:spcPct val="90000"/>
              </a:lnSpc>
              <a:spcBef>
                <a:spcPts val="1000"/>
              </a:spcBef>
              <a:buFont typeface="Arial" panose="020B0604020202020204" pitchFamily="34" charset="0"/>
              <a:buChar char="•"/>
            </a:pPr>
            <a:r>
              <a:rPr lang="hu-HU" sz="2200">
                <a:solidFill>
                  <a:schemeClr val="bg1"/>
                </a:solidFill>
              </a:rPr>
              <a:t>Higher-resolution data suggest the presence of the alkane methyl group, possibly associated with aldehydes. </a:t>
            </a:r>
          </a:p>
          <a:p>
            <a:pPr marL="230400" indent="-230400">
              <a:lnSpc>
                <a:spcPct val="90000"/>
              </a:lnSpc>
              <a:spcBef>
                <a:spcPts val="1000"/>
              </a:spcBef>
              <a:buFont typeface="Arial" panose="020B0604020202020204" pitchFamily="34" charset="0"/>
              <a:buChar char="•"/>
            </a:pPr>
            <a:r>
              <a:rPr lang="hu-HU" sz="2200">
                <a:solidFill>
                  <a:schemeClr val="bg1"/>
                </a:solidFill>
              </a:rPr>
              <a:t>Aldehydes play an important role as </a:t>
            </a:r>
            <a:r>
              <a:rPr lang="hu-HU" sz="2200">
                <a:solidFill>
                  <a:schemeClr val="accent4"/>
                </a:solidFill>
              </a:rPr>
              <a:t>prebiotic precursor molecules</a:t>
            </a:r>
            <a:r>
              <a:rPr lang="hu-HU" sz="2200">
                <a:solidFill>
                  <a:schemeClr val="bg1"/>
                </a:solidFill>
              </a:rPr>
              <a:t>, have been found in carbonaceous chondrites and potentially in the ice plume ice of Saturn's Enceladus and may result from liquid water activity. </a:t>
            </a:r>
          </a:p>
          <a:p>
            <a:pPr marL="230400" indent="-230400">
              <a:lnSpc>
                <a:spcPct val="90000"/>
              </a:lnSpc>
              <a:spcBef>
                <a:spcPts val="1000"/>
              </a:spcBef>
              <a:buFont typeface="Arial" panose="020B0604020202020204" pitchFamily="34" charset="0"/>
              <a:buChar char="•"/>
            </a:pPr>
            <a:r>
              <a:rPr lang="hu-HU" sz="2200">
                <a:solidFill>
                  <a:schemeClr val="bg1"/>
                </a:solidFill>
              </a:rPr>
              <a:t>The </a:t>
            </a:r>
            <a:r>
              <a:rPr lang="hu-HU" sz="2200">
                <a:solidFill>
                  <a:schemeClr val="accent2"/>
                </a:solidFill>
              </a:rPr>
              <a:t>intrinsic magnetic field may shield </a:t>
            </a:r>
            <a:r>
              <a:rPr lang="hu-HU" sz="2200">
                <a:solidFill>
                  <a:schemeClr val="bg1"/>
                </a:solidFill>
              </a:rPr>
              <a:t>the low-latitude/equatorial and the trailing hemisphere from impacting energetic (~50-100 MeV) charged particles.</a:t>
            </a:r>
          </a:p>
        </p:txBody>
      </p:sp>
      <p:pic>
        <p:nvPicPr>
          <p:cNvPr id="18434" name="Picture 2" descr="Darker cratered terrain left, with brighter and less-cratered terrain on right, and a sharp boundary between them.">
            <a:extLst>
              <a:ext uri="{FF2B5EF4-FFF2-40B4-BE49-F238E27FC236}">
                <a16:creationId xmlns:a16="http://schemas.microsoft.com/office/drawing/2014/main" id="{EF894578-3DA1-6474-96BD-296430506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7496" y="3634991"/>
            <a:ext cx="5724504" cy="2611805"/>
          </a:xfrm>
          <a:prstGeom prst="rect">
            <a:avLst/>
          </a:prstGeom>
          <a:noFill/>
          <a:extLst>
            <a:ext uri="{909E8E84-426E-40DD-AFC4-6F175D3DCCD1}">
              <a14:hiddenFill xmlns:a14="http://schemas.microsoft.com/office/drawing/2010/main">
                <a:solidFill>
                  <a:srgbClr val="FFFFFF"/>
                </a:solidFill>
              </a14:hiddenFill>
            </a:ext>
          </a:extLst>
        </p:spPr>
      </p:pic>
      <p:pic>
        <p:nvPicPr>
          <p:cNvPr id="16" name="Kép 15">
            <a:extLst>
              <a:ext uri="{FF2B5EF4-FFF2-40B4-BE49-F238E27FC236}">
                <a16:creationId xmlns:a16="http://schemas.microsoft.com/office/drawing/2014/main" id="{09E383EE-96F9-F005-76C1-7530354B49FE}"/>
              </a:ext>
            </a:extLst>
          </p:cNvPr>
          <p:cNvPicPr>
            <a:picLocks noChangeAspect="1"/>
          </p:cNvPicPr>
          <p:nvPr/>
        </p:nvPicPr>
        <p:blipFill>
          <a:blip r:embed="rId3"/>
          <a:stretch>
            <a:fillRect/>
          </a:stretch>
        </p:blipFill>
        <p:spPr>
          <a:xfrm>
            <a:off x="6457869" y="852396"/>
            <a:ext cx="5724504" cy="2676206"/>
          </a:xfrm>
          <a:prstGeom prst="rect">
            <a:avLst/>
          </a:prstGeom>
        </p:spPr>
      </p:pic>
      <p:sp>
        <p:nvSpPr>
          <p:cNvPr id="18" name="Szövegdoboz 17">
            <a:extLst>
              <a:ext uri="{FF2B5EF4-FFF2-40B4-BE49-F238E27FC236}">
                <a16:creationId xmlns:a16="http://schemas.microsoft.com/office/drawing/2014/main" id="{1268E135-4698-7A9B-F92E-51A2901181B4}"/>
              </a:ext>
            </a:extLst>
          </p:cNvPr>
          <p:cNvSpPr txBox="1"/>
          <p:nvPr/>
        </p:nvSpPr>
        <p:spPr>
          <a:xfrm>
            <a:off x="9593987" y="852396"/>
            <a:ext cx="1827196" cy="369332"/>
          </a:xfrm>
          <a:prstGeom prst="rect">
            <a:avLst/>
          </a:prstGeom>
          <a:noFill/>
        </p:spPr>
        <p:txBody>
          <a:bodyPr wrap="square">
            <a:spAutoFit/>
          </a:bodyPr>
          <a:lstStyle/>
          <a:p>
            <a:r>
              <a:rPr lang="hu-HU" i="1"/>
              <a:t>(Tosi et al., 2022)</a:t>
            </a:r>
            <a:r>
              <a:rPr lang="hu-HU" sz="1800" i="1"/>
              <a:t> </a:t>
            </a:r>
            <a:endParaRPr lang="hu-HU" i="1"/>
          </a:p>
        </p:txBody>
      </p:sp>
      <p:sp>
        <p:nvSpPr>
          <p:cNvPr id="24" name="Szövegdoboz 23">
            <a:extLst>
              <a:ext uri="{FF2B5EF4-FFF2-40B4-BE49-F238E27FC236}">
                <a16:creationId xmlns:a16="http://schemas.microsoft.com/office/drawing/2014/main" id="{AA93926D-A6B5-F359-B761-782C261AA569}"/>
              </a:ext>
            </a:extLst>
          </p:cNvPr>
          <p:cNvSpPr txBox="1"/>
          <p:nvPr/>
        </p:nvSpPr>
        <p:spPr>
          <a:xfrm>
            <a:off x="6475410" y="5607068"/>
            <a:ext cx="5716589" cy="646331"/>
          </a:xfrm>
          <a:prstGeom prst="rect">
            <a:avLst/>
          </a:prstGeom>
          <a:solidFill>
            <a:schemeClr val="accent1">
              <a:alpha val="61000"/>
            </a:schemeClr>
          </a:solidFill>
        </p:spPr>
        <p:txBody>
          <a:bodyPr wrap="square">
            <a:spAutoFit/>
          </a:bodyPr>
          <a:lstStyle/>
          <a:p>
            <a:r>
              <a:rPr lang="hu-HU">
                <a:solidFill>
                  <a:schemeClr val="bg1"/>
                </a:solidFill>
              </a:rPr>
              <a:t>Shielded region where most of the salts and organic molecules are found (lat. 10-30° N). (NASA/ JPL/ DLR)</a:t>
            </a:r>
          </a:p>
        </p:txBody>
      </p:sp>
    </p:spTree>
    <p:extLst>
      <p:ext uri="{BB962C8B-B14F-4D97-AF65-F5344CB8AC3E}">
        <p14:creationId xmlns:p14="http://schemas.microsoft.com/office/powerpoint/2010/main" val="2208323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38E08BE1-5057-4881-1AAB-21A2299B7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8764" y="837579"/>
            <a:ext cx="5136239" cy="5144470"/>
          </a:xfrm>
          <a:prstGeom prst="rect">
            <a:avLst/>
          </a:prstGeom>
          <a:noFill/>
          <a:extLst>
            <a:ext uri="{909E8E84-426E-40DD-AFC4-6F175D3DCCD1}">
              <a14:hiddenFill xmlns:a14="http://schemas.microsoft.com/office/drawing/2010/main">
                <a:solidFill>
                  <a:srgbClr val="FFFFFF"/>
                </a:solidFill>
              </a14:hiddenFill>
            </a:ext>
          </a:extLst>
        </p:spPr>
      </p:pic>
      <p:sp>
        <p:nvSpPr>
          <p:cNvPr id="4" name="Dia számának helye 3">
            <a:extLst>
              <a:ext uri="{FF2B5EF4-FFF2-40B4-BE49-F238E27FC236}">
                <a16:creationId xmlns:a16="http://schemas.microsoft.com/office/drawing/2014/main" id="{EF47DA3F-85A5-27C4-E7C2-3443728444AD}"/>
              </a:ext>
            </a:extLst>
          </p:cNvPr>
          <p:cNvSpPr>
            <a:spLocks noGrp="1"/>
          </p:cNvSpPr>
          <p:nvPr>
            <p:ph type="sldNum" sz="quarter" idx="12"/>
          </p:nvPr>
        </p:nvSpPr>
        <p:spPr/>
        <p:txBody>
          <a:bodyPr/>
          <a:lstStyle/>
          <a:p>
            <a:fld id="{4DB8A441-15C5-4363-8938-80CCFE8A9160}" type="slidenum">
              <a:rPr lang="hu-HU" smtClean="0"/>
              <a:t>22</a:t>
            </a:fld>
            <a:endParaRPr lang="hu-HU"/>
          </a:p>
        </p:txBody>
      </p:sp>
      <p:sp>
        <p:nvSpPr>
          <p:cNvPr id="5" name="Élőláb helye 3">
            <a:extLst>
              <a:ext uri="{FF2B5EF4-FFF2-40B4-BE49-F238E27FC236}">
                <a16:creationId xmlns:a16="http://schemas.microsoft.com/office/drawing/2014/main" id="{C1FDAD41-0320-DDDC-8556-AFB0ED97EA32}"/>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sp>
        <p:nvSpPr>
          <p:cNvPr id="7" name="Tartalom helye 2">
            <a:extLst>
              <a:ext uri="{FF2B5EF4-FFF2-40B4-BE49-F238E27FC236}">
                <a16:creationId xmlns:a16="http://schemas.microsoft.com/office/drawing/2014/main" id="{7EC1A646-A386-6F05-8301-338F266E7A80}"/>
              </a:ext>
            </a:extLst>
          </p:cNvPr>
          <p:cNvSpPr txBox="1">
            <a:spLocks/>
          </p:cNvSpPr>
          <p:nvPr/>
        </p:nvSpPr>
        <p:spPr>
          <a:xfrm>
            <a:off x="217763" y="769858"/>
            <a:ext cx="6601767" cy="56694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bg1"/>
                </a:solidFill>
              </a:rPr>
              <a:t>The magnetic moment is </a:t>
            </a:r>
            <a:r>
              <a:rPr lang="hu-HU" sz="2200">
                <a:solidFill>
                  <a:schemeClr val="bg1"/>
                </a:solidFill>
              </a:rPr>
              <a:t>~3</a:t>
            </a:r>
            <a:r>
              <a:rPr lang="en-US" sz="2200">
                <a:solidFill>
                  <a:schemeClr val="bg1"/>
                </a:solidFill>
              </a:rPr>
              <a:t> times that of Mercury.</a:t>
            </a:r>
            <a:endParaRPr lang="hu-HU" sz="2200">
              <a:solidFill>
                <a:schemeClr val="bg1"/>
              </a:solidFill>
            </a:endParaRPr>
          </a:p>
          <a:p>
            <a:r>
              <a:rPr lang="en-US" sz="2200">
                <a:solidFill>
                  <a:schemeClr val="bg1"/>
                </a:solidFill>
              </a:rPr>
              <a:t>The </a:t>
            </a:r>
            <a:r>
              <a:rPr lang="en-US" sz="2200">
                <a:solidFill>
                  <a:schemeClr val="accent4"/>
                </a:solidFill>
              </a:rPr>
              <a:t>magnetic dipole is tilted at an angle of 176°</a:t>
            </a:r>
            <a:r>
              <a:rPr lang="en-US" sz="2200">
                <a:solidFill>
                  <a:schemeClr val="bg1"/>
                </a:solidFill>
              </a:rPr>
              <a:t> to the moon's rotation axis, so the north pole is below the orbital plane. </a:t>
            </a:r>
            <a:endParaRPr lang="hu-HU" sz="2200">
              <a:solidFill>
                <a:schemeClr val="bg1"/>
              </a:solidFill>
            </a:endParaRPr>
          </a:p>
          <a:p>
            <a:r>
              <a:rPr lang="en-US" sz="2200">
                <a:solidFill>
                  <a:schemeClr val="bg1"/>
                </a:solidFill>
              </a:rPr>
              <a:t>The dipole field strength at the equator is ~719 nT</a:t>
            </a:r>
            <a:r>
              <a:rPr lang="hu-HU" sz="2200">
                <a:solidFill>
                  <a:schemeClr val="bg1"/>
                </a:solidFill>
              </a:rPr>
              <a:t> (1440 nT at the poles), </a:t>
            </a:r>
            <a:r>
              <a:rPr lang="en-US" sz="2200">
                <a:solidFill>
                  <a:schemeClr val="bg1"/>
                </a:solidFill>
              </a:rPr>
              <a:t> much higher than the magnetic field strength of Jupiter's magnetosphere along Ganymede's orbit</a:t>
            </a:r>
            <a:r>
              <a:rPr lang="hu-HU" sz="2200">
                <a:solidFill>
                  <a:schemeClr val="bg1"/>
                </a:solidFill>
              </a:rPr>
              <a:t> (</a:t>
            </a:r>
            <a:r>
              <a:rPr lang="en-US" sz="2200">
                <a:solidFill>
                  <a:schemeClr val="bg1"/>
                </a:solidFill>
              </a:rPr>
              <a:t>~120 nT</a:t>
            </a:r>
            <a:r>
              <a:rPr lang="hu-HU" sz="2200">
                <a:solidFill>
                  <a:schemeClr val="bg1"/>
                </a:solidFill>
              </a:rPr>
              <a:t>)</a:t>
            </a:r>
            <a:r>
              <a:rPr lang="en-US" sz="2200">
                <a:solidFill>
                  <a:schemeClr val="bg1"/>
                </a:solidFill>
              </a:rPr>
              <a:t>. </a:t>
            </a:r>
            <a:endParaRPr lang="hu-HU" sz="2200">
              <a:solidFill>
                <a:schemeClr val="bg1"/>
              </a:solidFill>
            </a:endParaRPr>
          </a:p>
          <a:p>
            <a:r>
              <a:rPr lang="en-US" sz="2200">
                <a:solidFill>
                  <a:schemeClr val="bg1"/>
                </a:solidFill>
              </a:rPr>
              <a:t>Along </a:t>
            </a:r>
            <a:r>
              <a:rPr lang="hu-HU" sz="2200">
                <a:solidFill>
                  <a:schemeClr val="bg1"/>
                </a:solidFill>
              </a:rPr>
              <a:t>the</a:t>
            </a:r>
            <a:r>
              <a:rPr lang="en-US" sz="2200">
                <a:solidFill>
                  <a:schemeClr val="bg1"/>
                </a:solidFill>
              </a:rPr>
              <a:t> equator, the field </a:t>
            </a:r>
            <a:r>
              <a:rPr lang="hu-HU" sz="2200">
                <a:solidFill>
                  <a:schemeClr val="bg1"/>
                </a:solidFill>
              </a:rPr>
              <a:t>direction is</a:t>
            </a:r>
            <a:r>
              <a:rPr lang="en-US" sz="2200">
                <a:solidFill>
                  <a:schemeClr val="bg1"/>
                </a:solidFill>
              </a:rPr>
              <a:t> opposite </a:t>
            </a:r>
            <a:r>
              <a:rPr lang="hu-HU" sz="2200">
                <a:solidFill>
                  <a:schemeClr val="bg1"/>
                </a:solidFill>
              </a:rPr>
              <a:t>to</a:t>
            </a:r>
            <a:r>
              <a:rPr lang="en-US" sz="2200">
                <a:solidFill>
                  <a:schemeClr val="bg1"/>
                </a:solidFill>
              </a:rPr>
              <a:t> Jupiter's magnetic field, so </a:t>
            </a:r>
            <a:r>
              <a:rPr lang="en-US" sz="2200">
                <a:solidFill>
                  <a:schemeClr val="accent4"/>
                </a:solidFill>
              </a:rPr>
              <a:t>reconnection is possible</a:t>
            </a:r>
            <a:r>
              <a:rPr lang="en-US" sz="2200">
                <a:solidFill>
                  <a:schemeClr val="bg1"/>
                </a:solidFill>
              </a:rPr>
              <a:t>. </a:t>
            </a:r>
            <a:endParaRPr lang="hu-HU" sz="2200">
              <a:solidFill>
                <a:schemeClr val="bg1"/>
              </a:solidFill>
            </a:endParaRPr>
          </a:p>
          <a:p>
            <a:r>
              <a:rPr lang="en-US" sz="2200">
                <a:solidFill>
                  <a:schemeClr val="bg1"/>
                </a:solidFill>
              </a:rPr>
              <a:t>The closed field lines are below 30° latitude, where charged particles are trapped, creating a kind of </a:t>
            </a:r>
            <a:r>
              <a:rPr lang="en-US" sz="2200">
                <a:solidFill>
                  <a:schemeClr val="accent4"/>
                </a:solidFill>
              </a:rPr>
              <a:t>radiation belt</a:t>
            </a:r>
            <a:r>
              <a:rPr lang="en-US" sz="2200">
                <a:solidFill>
                  <a:schemeClr val="bg1"/>
                </a:solidFill>
              </a:rPr>
              <a:t>.</a:t>
            </a:r>
            <a:endParaRPr lang="hu-HU" sz="2200">
              <a:solidFill>
                <a:schemeClr val="bg1"/>
              </a:solidFill>
            </a:endParaRPr>
          </a:p>
          <a:p>
            <a:r>
              <a:rPr lang="en-US" sz="2200">
                <a:solidFill>
                  <a:schemeClr val="accent2"/>
                </a:solidFill>
              </a:rPr>
              <a:t>Observations of aurora movements by Hubble also suggested </a:t>
            </a:r>
            <a:r>
              <a:rPr lang="hu-HU" sz="2200">
                <a:solidFill>
                  <a:schemeClr val="accent2"/>
                </a:solidFill>
              </a:rPr>
              <a:t>the existence of an</a:t>
            </a:r>
            <a:r>
              <a:rPr lang="en-US" sz="2200">
                <a:solidFill>
                  <a:schemeClr val="accent2"/>
                </a:solidFill>
              </a:rPr>
              <a:t> extensive, salt</a:t>
            </a:r>
            <a:r>
              <a:rPr lang="hu-HU" sz="2200">
                <a:solidFill>
                  <a:schemeClr val="accent2"/>
                </a:solidFill>
              </a:rPr>
              <a:t> </a:t>
            </a:r>
            <a:r>
              <a:rPr lang="en-US" sz="2200">
                <a:solidFill>
                  <a:schemeClr val="accent2"/>
                </a:solidFill>
              </a:rPr>
              <a:t>water layer.</a:t>
            </a:r>
            <a:endParaRPr lang="hu-HU" sz="2200">
              <a:solidFill>
                <a:schemeClr val="accent2"/>
              </a:solidFill>
            </a:endParaRPr>
          </a:p>
          <a:p>
            <a:endParaRPr lang="hu-HU" sz="2200" dirty="0">
              <a:solidFill>
                <a:schemeClr val="bg1"/>
              </a:solidFill>
              <a:cs typeface="Arial" panose="020B0604020202020204" pitchFamily="34" charset="0"/>
            </a:endParaRPr>
          </a:p>
        </p:txBody>
      </p:sp>
      <p:pic>
        <p:nvPicPr>
          <p:cNvPr id="9" name="Kép 8">
            <a:extLst>
              <a:ext uri="{FF2B5EF4-FFF2-40B4-BE49-F238E27FC236}">
                <a16:creationId xmlns:a16="http://schemas.microsoft.com/office/drawing/2014/main" id="{141E4EA0-F679-565D-1E64-EDAA7B69C3C8}"/>
              </a:ext>
            </a:extLst>
          </p:cNvPr>
          <p:cNvPicPr>
            <a:picLocks noChangeAspect="1"/>
          </p:cNvPicPr>
          <p:nvPr/>
        </p:nvPicPr>
        <p:blipFill>
          <a:blip r:embed="rId3"/>
          <a:stretch>
            <a:fillRect/>
          </a:stretch>
        </p:blipFill>
        <p:spPr>
          <a:xfrm>
            <a:off x="6765114" y="839734"/>
            <a:ext cx="5209122" cy="5144470"/>
          </a:xfrm>
          <a:prstGeom prst="rect">
            <a:avLst/>
          </a:prstGeom>
        </p:spPr>
      </p:pic>
      <p:sp>
        <p:nvSpPr>
          <p:cNvPr id="11" name="Cím 1">
            <a:extLst>
              <a:ext uri="{FF2B5EF4-FFF2-40B4-BE49-F238E27FC236}">
                <a16:creationId xmlns:a16="http://schemas.microsoft.com/office/drawing/2014/main" id="{E77605F9-7854-6745-6973-6D0AE0823848}"/>
              </a:ext>
            </a:extLst>
          </p:cNvPr>
          <p:cNvSpPr>
            <a:spLocks noGrp="1"/>
          </p:cNvSpPr>
          <p:nvPr>
            <p:ph type="title"/>
          </p:nvPr>
        </p:nvSpPr>
        <p:spPr>
          <a:xfrm>
            <a:off x="838200" y="77250"/>
            <a:ext cx="10515600" cy="549275"/>
          </a:xfrm>
        </p:spPr>
        <p:txBody>
          <a:bodyPr/>
          <a:lstStyle/>
          <a:p>
            <a:pPr algn="ctr"/>
            <a:r>
              <a:rPr lang="hu-HU" b="1">
                <a:solidFill>
                  <a:schemeClr val="accent6"/>
                </a:solidFill>
              </a:rPr>
              <a:t>Magnetospheric plasma sources - Ganymede</a:t>
            </a:r>
          </a:p>
        </p:txBody>
      </p:sp>
    </p:spTree>
    <p:extLst>
      <p:ext uri="{BB962C8B-B14F-4D97-AF65-F5344CB8AC3E}">
        <p14:creationId xmlns:p14="http://schemas.microsoft.com/office/powerpoint/2010/main" val="344538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18"/>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4">
            <a:extLst>
              <a:ext uri="{FF2B5EF4-FFF2-40B4-BE49-F238E27FC236}">
                <a16:creationId xmlns:a16="http://schemas.microsoft.com/office/drawing/2014/main" id="{31257F35-C393-069D-15B5-96E55500BB99}"/>
              </a:ext>
            </a:extLst>
          </p:cNvPr>
          <p:cNvSpPr>
            <a:spLocks noGrp="1"/>
          </p:cNvSpPr>
          <p:nvPr>
            <p:ph type="sldNum" sz="quarter" idx="12"/>
          </p:nvPr>
        </p:nvSpPr>
        <p:spPr/>
        <p:txBody>
          <a:bodyPr/>
          <a:lstStyle/>
          <a:p>
            <a:fld id="{4DB8A441-15C5-4363-8938-80CCFE8A9160}" type="slidenum">
              <a:rPr lang="hu-HU" smtClean="0">
                <a:solidFill>
                  <a:schemeClr val="bg1"/>
                </a:solidFill>
              </a:rPr>
              <a:t>23</a:t>
            </a:fld>
            <a:endParaRPr lang="hu-HU">
              <a:solidFill>
                <a:schemeClr val="bg1"/>
              </a:solidFill>
            </a:endParaRPr>
          </a:p>
        </p:txBody>
      </p:sp>
      <p:sp>
        <p:nvSpPr>
          <p:cNvPr id="9" name="Google Shape;362;p42">
            <a:extLst>
              <a:ext uri="{FF2B5EF4-FFF2-40B4-BE49-F238E27FC236}">
                <a16:creationId xmlns:a16="http://schemas.microsoft.com/office/drawing/2014/main" id="{EA65A568-D325-E123-F9F3-C2F9202B9AA2}"/>
              </a:ext>
            </a:extLst>
          </p:cNvPr>
          <p:cNvSpPr txBox="1">
            <a:spLocks/>
          </p:cNvSpPr>
          <p:nvPr/>
        </p:nvSpPr>
        <p:spPr>
          <a:xfrm>
            <a:off x="168500" y="817488"/>
            <a:ext cx="5587407" cy="5304178"/>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2200">
                <a:solidFill>
                  <a:schemeClr val="bg1"/>
                </a:solidFill>
              </a:rPr>
              <a:t>The </a:t>
            </a:r>
            <a:r>
              <a:rPr lang="en-US" sz="2200">
                <a:solidFill>
                  <a:schemeClr val="accent2"/>
                </a:solidFill>
              </a:rPr>
              <a:t>Galileo</a:t>
            </a:r>
            <a:r>
              <a:rPr lang="en-US" sz="2200">
                <a:solidFill>
                  <a:schemeClr val="bg1"/>
                </a:solidFill>
              </a:rPr>
              <a:t> </a:t>
            </a:r>
            <a:r>
              <a:rPr lang="hu-HU" sz="2200">
                <a:solidFill>
                  <a:schemeClr val="bg1"/>
                </a:solidFill>
              </a:rPr>
              <a:t>space</a:t>
            </a:r>
            <a:r>
              <a:rPr lang="en-US" sz="2200">
                <a:solidFill>
                  <a:schemeClr val="bg1"/>
                </a:solidFill>
              </a:rPr>
              <a:t>craft made </a:t>
            </a:r>
            <a:r>
              <a:rPr lang="en-US" sz="2200">
                <a:solidFill>
                  <a:schemeClr val="accent4"/>
                </a:solidFill>
              </a:rPr>
              <a:t>six close flybys </a:t>
            </a:r>
            <a:r>
              <a:rPr lang="en-US" sz="2200">
                <a:solidFill>
                  <a:schemeClr val="bg1"/>
                </a:solidFill>
              </a:rPr>
              <a:t>of Ganymede from 1995 to 2000 (G1, G2, G7, G8, G28 and G29)</a:t>
            </a:r>
            <a:r>
              <a:rPr lang="hu-HU" sz="2200">
                <a:solidFill>
                  <a:schemeClr val="bg1"/>
                </a:solidFill>
              </a:rPr>
              <a:t>.</a:t>
            </a:r>
          </a:p>
          <a:p>
            <a:pPr>
              <a:spcBef>
                <a:spcPts val="0"/>
              </a:spcBef>
              <a:spcAft>
                <a:spcPts val="600"/>
              </a:spcAft>
            </a:pPr>
            <a:r>
              <a:rPr lang="hu-HU" sz="2200">
                <a:solidFill>
                  <a:schemeClr val="bg1"/>
                </a:solidFill>
              </a:rPr>
              <a:t>D</a:t>
            </a:r>
            <a:r>
              <a:rPr lang="en-US" sz="2200">
                <a:solidFill>
                  <a:schemeClr val="bg1"/>
                </a:solidFill>
              </a:rPr>
              <a:t>iscovered that Ganymede has a permanent (intrinsic) magnetic moment independent of the Jovian magnetic field. </a:t>
            </a:r>
            <a:endParaRPr lang="hu-HU" sz="2200">
              <a:solidFill>
                <a:schemeClr val="bg1"/>
              </a:solidFill>
            </a:endParaRPr>
          </a:p>
          <a:p>
            <a:pPr>
              <a:spcBef>
                <a:spcPts val="0"/>
              </a:spcBef>
              <a:spcAft>
                <a:spcPts val="600"/>
              </a:spcAft>
            </a:pPr>
            <a:r>
              <a:rPr lang="hu-HU" sz="2200">
                <a:solidFill>
                  <a:schemeClr val="bg1"/>
                </a:solidFill>
              </a:rPr>
              <a:t>CA of the Galileo flybys: 260-3100 km </a:t>
            </a:r>
          </a:p>
          <a:p>
            <a:pPr>
              <a:spcBef>
                <a:spcPts val="0"/>
              </a:spcBef>
              <a:spcAft>
                <a:spcPts val="600"/>
              </a:spcAft>
            </a:pPr>
            <a:endParaRPr lang="hu-HU" sz="2200">
              <a:solidFill>
                <a:schemeClr val="bg1"/>
              </a:solidFill>
            </a:endParaRPr>
          </a:p>
          <a:p>
            <a:pPr>
              <a:spcBef>
                <a:spcPts val="0"/>
              </a:spcBef>
              <a:spcAft>
                <a:spcPts val="600"/>
              </a:spcAft>
            </a:pPr>
            <a:r>
              <a:rPr lang="en-US" sz="2200">
                <a:solidFill>
                  <a:schemeClr val="accent2"/>
                </a:solidFill>
              </a:rPr>
              <a:t>Juno</a:t>
            </a:r>
            <a:r>
              <a:rPr lang="en-US" sz="2200">
                <a:solidFill>
                  <a:schemeClr val="bg1"/>
                </a:solidFill>
              </a:rPr>
              <a:t> spacecraft performed </a:t>
            </a:r>
            <a:r>
              <a:rPr lang="en-US" sz="2200">
                <a:solidFill>
                  <a:schemeClr val="accent4"/>
                </a:solidFill>
              </a:rPr>
              <a:t>two flybys </a:t>
            </a:r>
            <a:r>
              <a:rPr lang="en-US" sz="2200">
                <a:solidFill>
                  <a:schemeClr val="bg1"/>
                </a:solidFill>
              </a:rPr>
              <a:t>in 2019 and 2021.</a:t>
            </a:r>
            <a:endParaRPr lang="hu-HU" sz="2200">
              <a:solidFill>
                <a:schemeClr val="bg1"/>
              </a:solidFill>
            </a:endParaRPr>
          </a:p>
          <a:p>
            <a:pPr>
              <a:spcBef>
                <a:spcPts val="0"/>
              </a:spcBef>
              <a:spcAft>
                <a:spcPts val="600"/>
              </a:spcAft>
            </a:pPr>
            <a:r>
              <a:rPr lang="hu-HU" sz="2200">
                <a:solidFill>
                  <a:schemeClr val="bg1"/>
                </a:solidFill>
              </a:rPr>
              <a:t>CA of the Juno flybys: ~1040 km</a:t>
            </a:r>
          </a:p>
          <a:p>
            <a:pPr>
              <a:spcBef>
                <a:spcPts val="0"/>
              </a:spcBef>
              <a:spcAft>
                <a:spcPts val="600"/>
              </a:spcAft>
            </a:pPr>
            <a:endParaRPr lang="hu-HU" sz="2200">
              <a:solidFill>
                <a:schemeClr val="bg1"/>
              </a:solidFill>
            </a:endParaRPr>
          </a:p>
          <a:p>
            <a:pPr>
              <a:spcBef>
                <a:spcPts val="0"/>
              </a:spcBef>
              <a:spcAft>
                <a:spcPts val="600"/>
              </a:spcAft>
            </a:pPr>
            <a:r>
              <a:rPr lang="hu-HU" sz="2200">
                <a:solidFill>
                  <a:schemeClr val="bg1"/>
                </a:solidFill>
              </a:rPr>
              <a:t>JUICE will enter into orbit around Ganymede in December 2034, periapsis will be ~500 km.</a:t>
            </a:r>
          </a:p>
        </p:txBody>
      </p:sp>
      <p:sp>
        <p:nvSpPr>
          <p:cNvPr id="2" name="Élőláb helye 3">
            <a:extLst>
              <a:ext uri="{FF2B5EF4-FFF2-40B4-BE49-F238E27FC236}">
                <a16:creationId xmlns:a16="http://schemas.microsoft.com/office/drawing/2014/main" id="{866FDD49-E0D5-9F57-D56B-D9ABABB23927}"/>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sp>
        <p:nvSpPr>
          <p:cNvPr id="14" name="Cím 1">
            <a:extLst>
              <a:ext uri="{FF2B5EF4-FFF2-40B4-BE49-F238E27FC236}">
                <a16:creationId xmlns:a16="http://schemas.microsoft.com/office/drawing/2014/main" id="{68F5C4D6-C81D-6727-0F29-05F8728A4EE7}"/>
              </a:ext>
            </a:extLst>
          </p:cNvPr>
          <p:cNvSpPr>
            <a:spLocks noGrp="1"/>
          </p:cNvSpPr>
          <p:nvPr>
            <p:ph type="title"/>
          </p:nvPr>
        </p:nvSpPr>
        <p:spPr>
          <a:xfrm>
            <a:off x="838200" y="77250"/>
            <a:ext cx="10515600" cy="549275"/>
          </a:xfrm>
        </p:spPr>
        <p:txBody>
          <a:bodyPr/>
          <a:lstStyle/>
          <a:p>
            <a:pPr algn="ctr"/>
            <a:r>
              <a:rPr lang="hu-HU" b="1">
                <a:solidFill>
                  <a:schemeClr val="accent6"/>
                </a:solidFill>
              </a:rPr>
              <a:t>Magnetospheric plasma sources - Ganymede</a:t>
            </a:r>
          </a:p>
        </p:txBody>
      </p:sp>
      <p:grpSp>
        <p:nvGrpSpPr>
          <p:cNvPr id="18" name="Csoportba foglalás 17">
            <a:extLst>
              <a:ext uri="{FF2B5EF4-FFF2-40B4-BE49-F238E27FC236}">
                <a16:creationId xmlns:a16="http://schemas.microsoft.com/office/drawing/2014/main" id="{9C03FB20-1B0A-69A4-F503-CE7C3C9B2D8E}"/>
              </a:ext>
            </a:extLst>
          </p:cNvPr>
          <p:cNvGrpSpPr/>
          <p:nvPr/>
        </p:nvGrpSpPr>
        <p:grpSpPr>
          <a:xfrm>
            <a:off x="5853042" y="913743"/>
            <a:ext cx="6457677" cy="5248216"/>
            <a:chOff x="5853042" y="913743"/>
            <a:chExt cx="6457677" cy="5248216"/>
          </a:xfrm>
        </p:grpSpPr>
        <p:pic>
          <p:nvPicPr>
            <p:cNvPr id="7" name="Kép 6">
              <a:extLst>
                <a:ext uri="{FF2B5EF4-FFF2-40B4-BE49-F238E27FC236}">
                  <a16:creationId xmlns:a16="http://schemas.microsoft.com/office/drawing/2014/main" id="{469AD20C-AD8D-50AB-267A-CE1A796CB9F9}"/>
                </a:ext>
              </a:extLst>
            </p:cNvPr>
            <p:cNvPicPr>
              <a:picLocks noChangeAspect="1"/>
            </p:cNvPicPr>
            <p:nvPr/>
          </p:nvPicPr>
          <p:blipFill>
            <a:blip r:embed="rId4"/>
            <a:stretch>
              <a:fillRect/>
            </a:stretch>
          </p:blipFill>
          <p:spPr>
            <a:xfrm>
              <a:off x="5853042" y="913743"/>
              <a:ext cx="6338958" cy="4885439"/>
            </a:xfrm>
            <a:prstGeom prst="rect">
              <a:avLst/>
            </a:prstGeom>
          </p:spPr>
        </p:pic>
        <p:sp>
          <p:nvSpPr>
            <p:cNvPr id="17" name="Szövegdoboz 16">
              <a:extLst>
                <a:ext uri="{FF2B5EF4-FFF2-40B4-BE49-F238E27FC236}">
                  <a16:creationId xmlns:a16="http://schemas.microsoft.com/office/drawing/2014/main" id="{9067BD08-4282-4540-3D07-5F0606325D19}"/>
                </a:ext>
              </a:extLst>
            </p:cNvPr>
            <p:cNvSpPr txBox="1"/>
            <p:nvPr/>
          </p:nvSpPr>
          <p:spPr>
            <a:xfrm>
              <a:off x="9822596" y="5792627"/>
              <a:ext cx="2488123" cy="369332"/>
            </a:xfrm>
            <a:prstGeom prst="rect">
              <a:avLst/>
            </a:prstGeom>
            <a:noFill/>
          </p:spPr>
          <p:txBody>
            <a:bodyPr wrap="square">
              <a:spAutoFit/>
            </a:bodyPr>
            <a:lstStyle/>
            <a:p>
              <a:r>
                <a:rPr lang="hu-HU" i="1">
                  <a:solidFill>
                    <a:schemeClr val="bg1"/>
                  </a:solidFill>
                </a:rPr>
                <a:t>(Jia and Kivelson, 2021)</a:t>
              </a:r>
            </a:p>
          </p:txBody>
        </p:sp>
      </p:grpSp>
      <p:pic>
        <p:nvPicPr>
          <p:cNvPr id="15" name="PIA25724">
            <a:hlinkClick r:id="" action="ppaction://media"/>
            <a:extLst>
              <a:ext uri="{FF2B5EF4-FFF2-40B4-BE49-F238E27FC236}">
                <a16:creationId xmlns:a16="http://schemas.microsoft.com/office/drawing/2014/main" id="{84436FFD-B8D5-50D3-CC8D-65F34E3442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53042" y="971494"/>
            <a:ext cx="6356949" cy="3575784"/>
          </a:xfrm>
          <a:prstGeom prst="rect">
            <a:avLst/>
          </a:prstGeom>
        </p:spPr>
      </p:pic>
      <p:sp>
        <p:nvSpPr>
          <p:cNvPr id="20" name="Szövegdoboz 19">
            <a:extLst>
              <a:ext uri="{FF2B5EF4-FFF2-40B4-BE49-F238E27FC236}">
                <a16:creationId xmlns:a16="http://schemas.microsoft.com/office/drawing/2014/main" id="{154ED829-875B-9ADC-FD79-4D28A7AD32AD}"/>
              </a:ext>
            </a:extLst>
          </p:cNvPr>
          <p:cNvSpPr txBox="1"/>
          <p:nvPr/>
        </p:nvSpPr>
        <p:spPr>
          <a:xfrm>
            <a:off x="8968347" y="4498025"/>
            <a:ext cx="3226869" cy="369332"/>
          </a:xfrm>
          <a:prstGeom prst="rect">
            <a:avLst/>
          </a:prstGeom>
          <a:noFill/>
        </p:spPr>
        <p:txBody>
          <a:bodyPr wrap="square">
            <a:spAutoFit/>
          </a:bodyPr>
          <a:lstStyle/>
          <a:p>
            <a:pPr algn="l"/>
            <a:r>
              <a:rPr lang="hu-HU" i="1" cap="all">
                <a:solidFill>
                  <a:schemeClr val="bg1"/>
                </a:solidFill>
              </a:rPr>
              <a:t>(</a:t>
            </a:r>
            <a:r>
              <a:rPr lang="hu-HU" b="0" i="1">
                <a:solidFill>
                  <a:schemeClr val="bg1"/>
                </a:solidFill>
                <a:effectLst/>
              </a:rPr>
              <a:t>NASA/JPL-Caltech/SwRI/Duling)</a:t>
            </a:r>
          </a:p>
        </p:txBody>
      </p:sp>
    </p:spTree>
    <p:extLst>
      <p:ext uri="{BB962C8B-B14F-4D97-AF65-F5344CB8AC3E}">
        <p14:creationId xmlns:p14="http://schemas.microsoft.com/office/powerpoint/2010/main" val="317421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5"/>
                </p:tgtEl>
              </p:cMediaNode>
            </p:video>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5E420F9-61D7-0A5F-9D08-071C4846D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7609" y="367529"/>
            <a:ext cx="5839326" cy="5839326"/>
          </a:xfrm>
          <a:prstGeom prst="rect">
            <a:avLst/>
          </a:prstGeom>
          <a:noFill/>
          <a:extLst>
            <a:ext uri="{909E8E84-426E-40DD-AFC4-6F175D3DCCD1}">
              <a14:hiddenFill xmlns:a14="http://schemas.microsoft.com/office/drawing/2010/main">
                <a:solidFill>
                  <a:srgbClr val="FFFFFF"/>
                </a:solidFill>
              </a14:hiddenFill>
            </a:ext>
          </a:extLst>
        </p:spPr>
      </p:pic>
      <p:sp>
        <p:nvSpPr>
          <p:cNvPr id="2" name="Cím 1">
            <a:extLst>
              <a:ext uri="{FF2B5EF4-FFF2-40B4-BE49-F238E27FC236}">
                <a16:creationId xmlns:a16="http://schemas.microsoft.com/office/drawing/2014/main" id="{4BDE2928-51D3-F4B4-B4F0-01AB8D46AB5F}"/>
              </a:ext>
            </a:extLst>
          </p:cNvPr>
          <p:cNvSpPr>
            <a:spLocks noGrp="1"/>
          </p:cNvSpPr>
          <p:nvPr>
            <p:ph type="title"/>
          </p:nvPr>
        </p:nvSpPr>
        <p:spPr>
          <a:xfrm>
            <a:off x="328061" y="136526"/>
            <a:ext cx="11625886" cy="528178"/>
          </a:xfrm>
        </p:spPr>
        <p:txBody>
          <a:bodyPr/>
          <a:lstStyle/>
          <a:p>
            <a:pPr algn="ctr"/>
            <a:r>
              <a:rPr lang="hu-HU" b="1">
                <a:solidFill>
                  <a:srgbClr val="FFC000"/>
                </a:solidFill>
              </a:rPr>
              <a:t>The JUICE mission to Jupiter</a:t>
            </a:r>
          </a:p>
        </p:txBody>
      </p:sp>
      <p:sp>
        <p:nvSpPr>
          <p:cNvPr id="5" name="Dia számának helye 4">
            <a:extLst>
              <a:ext uri="{FF2B5EF4-FFF2-40B4-BE49-F238E27FC236}">
                <a16:creationId xmlns:a16="http://schemas.microsoft.com/office/drawing/2014/main" id="{783A15DA-96DD-9C1A-C75F-2ADD0222075C}"/>
              </a:ext>
            </a:extLst>
          </p:cNvPr>
          <p:cNvSpPr>
            <a:spLocks noGrp="1"/>
          </p:cNvSpPr>
          <p:nvPr>
            <p:ph type="sldNum" sz="quarter" idx="12"/>
          </p:nvPr>
        </p:nvSpPr>
        <p:spPr/>
        <p:txBody>
          <a:bodyPr/>
          <a:lstStyle/>
          <a:p>
            <a:fld id="{4DB8A441-15C5-4363-8938-80CCFE8A9160}" type="slidenum">
              <a:rPr lang="hu-HU" smtClean="0"/>
              <a:t>24</a:t>
            </a:fld>
            <a:endParaRPr lang="hu-HU"/>
          </a:p>
        </p:txBody>
      </p:sp>
      <p:sp>
        <p:nvSpPr>
          <p:cNvPr id="6" name="Élőláb helye 3">
            <a:extLst>
              <a:ext uri="{FF2B5EF4-FFF2-40B4-BE49-F238E27FC236}">
                <a16:creationId xmlns:a16="http://schemas.microsoft.com/office/drawing/2014/main" id="{588D7E6C-F0D4-F75C-1428-7BA5C364E727}"/>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sp>
        <p:nvSpPr>
          <p:cNvPr id="14" name="Rectangle 3">
            <a:extLst>
              <a:ext uri="{FF2B5EF4-FFF2-40B4-BE49-F238E27FC236}">
                <a16:creationId xmlns:a16="http://schemas.microsoft.com/office/drawing/2014/main" id="{465B4815-8505-5149-B682-1984912D7BD1}"/>
              </a:ext>
            </a:extLst>
          </p:cNvPr>
          <p:cNvSpPr>
            <a:spLocks noChangeArrowheads="1"/>
          </p:cNvSpPr>
          <p:nvPr/>
        </p:nvSpPr>
        <p:spPr bwMode="auto">
          <a:xfrm>
            <a:off x="251847" y="1005425"/>
            <a:ext cx="5398182" cy="512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30400" marR="0" lvl="0" indent="-2304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pPr>
            <a:r>
              <a:rPr kumimoji="0" lang="hu-HU" altLang="hu-HU" sz="2200" b="0" i="0" u="none" strike="noStrike" cap="none" normalizeH="0" baseline="0">
                <a:ln>
                  <a:noFill/>
                </a:ln>
                <a:solidFill>
                  <a:schemeClr val="bg1"/>
                </a:solidFill>
                <a:effectLst/>
              </a:rPr>
              <a:t>JUpiter ICy moons Explorer (JUICE)</a:t>
            </a:r>
          </a:p>
          <a:p>
            <a:pPr marL="230400" marR="0" lvl="0" indent="-2304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pPr>
            <a:r>
              <a:rPr kumimoji="0" lang="hu-HU" altLang="hu-HU" sz="2200" b="1" i="0" u="none" strike="noStrike" cap="none" normalizeH="0" baseline="0">
                <a:ln>
                  <a:noFill/>
                </a:ln>
                <a:solidFill>
                  <a:schemeClr val="accent2"/>
                </a:solidFill>
                <a:effectLst/>
              </a:rPr>
              <a:t>Launch: April 14, 2023. </a:t>
            </a:r>
          </a:p>
          <a:p>
            <a:pPr marL="230400" indent="-230400" eaLnBrk="0" fontAlgn="base" hangingPunct="0">
              <a:lnSpc>
                <a:spcPct val="90000"/>
              </a:lnSpc>
              <a:spcBef>
                <a:spcPts val="1000"/>
              </a:spcBef>
              <a:spcAft>
                <a:spcPct val="0"/>
              </a:spcAft>
              <a:buFont typeface="Arial" panose="020B0604020202020204" pitchFamily="34" charset="0"/>
              <a:buChar char="•"/>
            </a:pPr>
            <a:r>
              <a:rPr lang="en-US" sz="2200" b="0" i="0">
                <a:solidFill>
                  <a:schemeClr val="bg1"/>
                </a:solidFill>
                <a:effectLst/>
                <a:highlight>
                  <a:srgbClr val="010409"/>
                </a:highlight>
              </a:rPr>
              <a:t>JUICE is the first large mission chosen in the framework of ESA's Cosmic Vision 2015-2025 program.</a:t>
            </a:r>
            <a:endParaRPr lang="hu-HU" sz="2200">
              <a:solidFill>
                <a:schemeClr val="bg1"/>
              </a:solidFill>
            </a:endParaRPr>
          </a:p>
          <a:p>
            <a:pPr marL="230400" indent="-230400" eaLnBrk="0" fontAlgn="base" hangingPunct="0">
              <a:lnSpc>
                <a:spcPct val="90000"/>
              </a:lnSpc>
              <a:spcBef>
                <a:spcPts val="1000"/>
              </a:spcBef>
              <a:spcAft>
                <a:spcPct val="0"/>
              </a:spcAft>
              <a:buFont typeface="Arial" panose="020B0604020202020204" pitchFamily="34" charset="0"/>
              <a:buChar char="•"/>
            </a:pPr>
            <a:r>
              <a:rPr kumimoji="0" lang="hu-HU" altLang="hu-HU" sz="2200" b="0" i="0" u="none" strike="noStrike" cap="none" normalizeH="0" baseline="0">
                <a:ln>
                  <a:noFill/>
                </a:ln>
                <a:solidFill>
                  <a:schemeClr val="bg1"/>
                </a:solidFill>
                <a:effectLst/>
              </a:rPr>
              <a:t>JUICE is designed to study 3 large Jovian satellites: Ganymede, Europa, and Callisto. </a:t>
            </a:r>
          </a:p>
          <a:p>
            <a:pPr marL="230400" indent="-230400" eaLnBrk="0" fontAlgn="base" hangingPunct="0">
              <a:lnSpc>
                <a:spcPct val="90000"/>
              </a:lnSpc>
              <a:spcBef>
                <a:spcPts val="1000"/>
              </a:spcBef>
              <a:spcAft>
                <a:spcPct val="0"/>
              </a:spcAft>
              <a:buFont typeface="Arial" panose="020B0604020202020204" pitchFamily="34" charset="0"/>
              <a:buChar char="•"/>
            </a:pPr>
            <a:r>
              <a:rPr lang="hu-HU" sz="2200" b="0" i="0">
                <a:solidFill>
                  <a:schemeClr val="accent4"/>
                </a:solidFill>
                <a:effectLst/>
                <a:highlight>
                  <a:srgbClr val="010409"/>
                </a:highlight>
              </a:rPr>
              <a:t>A</a:t>
            </a:r>
            <a:r>
              <a:rPr lang="en-US" sz="2200" b="0" i="0">
                <a:solidFill>
                  <a:schemeClr val="accent4"/>
                </a:solidFill>
                <a:effectLst/>
                <a:highlight>
                  <a:srgbClr val="010409"/>
                </a:highlight>
              </a:rPr>
              <a:t> three-year orbital survey of the Jupiter System </a:t>
            </a:r>
            <a:r>
              <a:rPr lang="hu-HU" sz="2200" b="0" i="0">
                <a:solidFill>
                  <a:schemeClr val="accent4"/>
                </a:solidFill>
                <a:effectLst/>
                <a:highlight>
                  <a:srgbClr val="010409"/>
                </a:highlight>
              </a:rPr>
              <a:t>(</a:t>
            </a:r>
            <a:r>
              <a:rPr lang="en-US" sz="2200" b="0" i="0">
                <a:solidFill>
                  <a:schemeClr val="accent4"/>
                </a:solidFill>
                <a:effectLst/>
                <a:highlight>
                  <a:srgbClr val="010409"/>
                </a:highlight>
              </a:rPr>
              <a:t>67 orbits</a:t>
            </a:r>
            <a:r>
              <a:rPr lang="hu-HU" sz="2200" b="0" i="0">
                <a:solidFill>
                  <a:schemeClr val="accent4"/>
                </a:solidFill>
                <a:effectLst/>
                <a:highlight>
                  <a:srgbClr val="010409"/>
                </a:highlight>
              </a:rPr>
              <a:t>).</a:t>
            </a:r>
          </a:p>
          <a:p>
            <a:pPr marL="230400" indent="-230400" eaLnBrk="0" fontAlgn="base" hangingPunct="0">
              <a:lnSpc>
                <a:spcPct val="90000"/>
              </a:lnSpc>
              <a:spcBef>
                <a:spcPts val="1000"/>
              </a:spcBef>
              <a:spcAft>
                <a:spcPct val="0"/>
              </a:spcAft>
              <a:buFont typeface="Arial" panose="020B0604020202020204" pitchFamily="34" charset="0"/>
              <a:buChar char="•"/>
            </a:pPr>
            <a:r>
              <a:rPr lang="hu-HU" sz="2200" b="0" i="0">
                <a:solidFill>
                  <a:schemeClr val="bg1"/>
                </a:solidFill>
                <a:effectLst/>
                <a:highlight>
                  <a:srgbClr val="010409"/>
                </a:highlight>
              </a:rPr>
              <a:t>D</a:t>
            </a:r>
            <a:r>
              <a:rPr lang="en-US" sz="2200" b="0" i="0">
                <a:solidFill>
                  <a:schemeClr val="bg1"/>
                </a:solidFill>
                <a:effectLst/>
                <a:highlight>
                  <a:srgbClr val="010409"/>
                </a:highlight>
              </a:rPr>
              <a:t>ifferent periods and inclinations, </a:t>
            </a:r>
            <a:r>
              <a:rPr lang="hu-HU" sz="2200" b="0" i="0">
                <a:solidFill>
                  <a:schemeClr val="bg1"/>
                </a:solidFill>
                <a:effectLst/>
                <a:highlight>
                  <a:srgbClr val="010409"/>
                </a:highlight>
              </a:rPr>
              <a:t>alltogether </a:t>
            </a:r>
            <a:r>
              <a:rPr lang="en-US" sz="2200" b="0" i="0">
                <a:solidFill>
                  <a:schemeClr val="bg1"/>
                </a:solidFill>
                <a:effectLst/>
                <a:highlight>
                  <a:srgbClr val="010409"/>
                </a:highlight>
              </a:rPr>
              <a:t>35 flybys of </a:t>
            </a:r>
            <a:r>
              <a:rPr lang="en-US" sz="2200" b="0" i="0">
                <a:solidFill>
                  <a:schemeClr val="accent4"/>
                </a:solidFill>
                <a:effectLst/>
                <a:highlight>
                  <a:srgbClr val="010409"/>
                </a:highlight>
              </a:rPr>
              <a:t>Europa (2)</a:t>
            </a:r>
            <a:r>
              <a:rPr lang="en-US" sz="2200" b="0" i="0">
                <a:solidFill>
                  <a:schemeClr val="bg1"/>
                </a:solidFill>
                <a:effectLst/>
                <a:highlight>
                  <a:srgbClr val="010409"/>
                </a:highlight>
              </a:rPr>
              <a:t>, </a:t>
            </a:r>
            <a:r>
              <a:rPr lang="en-US" sz="2200" b="0" i="0">
                <a:solidFill>
                  <a:schemeClr val="accent4"/>
                </a:solidFill>
                <a:effectLst/>
                <a:highlight>
                  <a:srgbClr val="010409"/>
                </a:highlight>
              </a:rPr>
              <a:t>Ganymede (12)</a:t>
            </a:r>
            <a:r>
              <a:rPr lang="en-US" sz="2200" b="0" i="0">
                <a:solidFill>
                  <a:schemeClr val="bg1"/>
                </a:solidFill>
                <a:effectLst/>
                <a:highlight>
                  <a:srgbClr val="010409"/>
                </a:highlight>
              </a:rPr>
              <a:t> and </a:t>
            </a:r>
            <a:r>
              <a:rPr lang="en-US" sz="2200" b="0" i="0">
                <a:solidFill>
                  <a:schemeClr val="accent4"/>
                </a:solidFill>
                <a:effectLst/>
                <a:highlight>
                  <a:srgbClr val="010409"/>
                </a:highlight>
              </a:rPr>
              <a:t>Callisto (21)</a:t>
            </a:r>
            <a:r>
              <a:rPr lang="en-US" sz="2200" b="0" i="0">
                <a:solidFill>
                  <a:schemeClr val="bg1"/>
                </a:solidFill>
                <a:effectLst/>
                <a:highlight>
                  <a:srgbClr val="010409"/>
                </a:highlight>
              </a:rPr>
              <a:t>. </a:t>
            </a:r>
            <a:endParaRPr lang="hu-HU" sz="2200" b="0" i="0">
              <a:solidFill>
                <a:schemeClr val="bg1"/>
              </a:solidFill>
              <a:effectLst/>
              <a:highlight>
                <a:srgbClr val="010409"/>
              </a:highlight>
            </a:endParaRPr>
          </a:p>
          <a:p>
            <a:pPr marL="230400" indent="-230400" eaLnBrk="0" fontAlgn="base" hangingPunct="0">
              <a:lnSpc>
                <a:spcPct val="90000"/>
              </a:lnSpc>
              <a:spcBef>
                <a:spcPts val="1000"/>
              </a:spcBef>
              <a:spcAft>
                <a:spcPct val="0"/>
              </a:spcAft>
              <a:buFont typeface="Arial" panose="020B0604020202020204" pitchFamily="34" charset="0"/>
              <a:buChar char="•"/>
            </a:pPr>
            <a:r>
              <a:rPr lang="hu-HU" sz="2200">
                <a:solidFill>
                  <a:schemeClr val="bg1"/>
                </a:solidFill>
                <a:highlight>
                  <a:srgbClr val="010409"/>
                </a:highlight>
              </a:rPr>
              <a:t>Then,</a:t>
            </a:r>
            <a:r>
              <a:rPr lang="en-US" sz="2200" b="0" i="0">
                <a:solidFill>
                  <a:schemeClr val="bg1"/>
                </a:solidFill>
                <a:effectLst/>
                <a:highlight>
                  <a:srgbClr val="010409"/>
                </a:highlight>
              </a:rPr>
              <a:t> an additional </a:t>
            </a:r>
            <a:r>
              <a:rPr lang="en-US" sz="2200" b="0" i="0">
                <a:solidFill>
                  <a:schemeClr val="accent4">
                    <a:lumMod val="60000"/>
                    <a:lumOff val="40000"/>
                  </a:schemeClr>
                </a:solidFill>
                <a:effectLst/>
                <a:highlight>
                  <a:srgbClr val="010409"/>
                </a:highlight>
              </a:rPr>
              <a:t>9 months in orbit around Ganymede</a:t>
            </a:r>
            <a:r>
              <a:rPr lang="en-US" sz="2200" b="0" i="0">
                <a:solidFill>
                  <a:schemeClr val="bg1"/>
                </a:solidFill>
                <a:effectLst/>
                <a:highlight>
                  <a:srgbClr val="010409"/>
                </a:highlight>
              </a:rPr>
              <a:t>.</a:t>
            </a:r>
            <a:endParaRPr lang="hu-HU" altLang="hu-HU" sz="2200">
              <a:solidFill>
                <a:schemeClr val="bg1"/>
              </a:solidFill>
            </a:endParaRPr>
          </a:p>
        </p:txBody>
      </p:sp>
    </p:spTree>
    <p:extLst>
      <p:ext uri="{BB962C8B-B14F-4D97-AF65-F5344CB8AC3E}">
        <p14:creationId xmlns:p14="http://schemas.microsoft.com/office/powerpoint/2010/main" val="2309210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Dia számának helye 4">
            <a:extLst>
              <a:ext uri="{FF2B5EF4-FFF2-40B4-BE49-F238E27FC236}">
                <a16:creationId xmlns:a16="http://schemas.microsoft.com/office/drawing/2014/main" id="{5F8A84D9-8A49-1040-9195-2C772A483AA8}"/>
              </a:ext>
            </a:extLst>
          </p:cNvPr>
          <p:cNvSpPr>
            <a:spLocks noGrp="1"/>
          </p:cNvSpPr>
          <p:nvPr>
            <p:ph type="sldNum" sz="quarter" idx="12"/>
          </p:nvPr>
        </p:nvSpPr>
        <p:spPr/>
        <p:txBody>
          <a:bodyPr/>
          <a:lstStyle/>
          <a:p>
            <a:fld id="{4DB8A441-15C5-4363-8938-80CCFE8A9160}" type="slidenum">
              <a:rPr lang="hu-HU" smtClean="0"/>
              <a:t>25</a:t>
            </a:fld>
            <a:endParaRPr lang="hu-HU"/>
          </a:p>
        </p:txBody>
      </p:sp>
      <p:pic>
        <p:nvPicPr>
          <p:cNvPr id="7" name="Kép 6">
            <a:extLst>
              <a:ext uri="{FF2B5EF4-FFF2-40B4-BE49-F238E27FC236}">
                <a16:creationId xmlns:a16="http://schemas.microsoft.com/office/drawing/2014/main" id="{D0961FEE-FC57-623A-1157-B28D82CF2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15" y="699780"/>
            <a:ext cx="10313122" cy="5746697"/>
          </a:xfrm>
          <a:prstGeom prst="rect">
            <a:avLst/>
          </a:prstGeom>
        </p:spPr>
      </p:pic>
      <p:sp>
        <p:nvSpPr>
          <p:cNvPr id="8" name="Élőláb helye 3">
            <a:extLst>
              <a:ext uri="{FF2B5EF4-FFF2-40B4-BE49-F238E27FC236}">
                <a16:creationId xmlns:a16="http://schemas.microsoft.com/office/drawing/2014/main" id="{6512DE07-36CC-6076-3348-7F6AB057589E}"/>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sp>
        <p:nvSpPr>
          <p:cNvPr id="14" name="Cím 1">
            <a:extLst>
              <a:ext uri="{FF2B5EF4-FFF2-40B4-BE49-F238E27FC236}">
                <a16:creationId xmlns:a16="http://schemas.microsoft.com/office/drawing/2014/main" id="{66CA9811-2EB9-4ED9-AEF7-BFDBC9013E65}"/>
              </a:ext>
            </a:extLst>
          </p:cNvPr>
          <p:cNvSpPr>
            <a:spLocks noGrp="1"/>
          </p:cNvSpPr>
          <p:nvPr>
            <p:ph type="title"/>
          </p:nvPr>
        </p:nvSpPr>
        <p:spPr>
          <a:xfrm>
            <a:off x="328061" y="136526"/>
            <a:ext cx="11625886" cy="528178"/>
          </a:xfrm>
        </p:spPr>
        <p:txBody>
          <a:bodyPr/>
          <a:lstStyle/>
          <a:p>
            <a:pPr algn="ctr"/>
            <a:r>
              <a:rPr lang="hu-HU" b="1">
                <a:solidFill>
                  <a:srgbClr val="FFC000"/>
                </a:solidFill>
              </a:rPr>
              <a:t>The JUICE mission on its way to Jupiter</a:t>
            </a:r>
          </a:p>
        </p:txBody>
      </p:sp>
    </p:spTree>
    <p:extLst>
      <p:ext uri="{BB962C8B-B14F-4D97-AF65-F5344CB8AC3E}">
        <p14:creationId xmlns:p14="http://schemas.microsoft.com/office/powerpoint/2010/main" val="625853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Kép 24">
            <a:extLst>
              <a:ext uri="{FF2B5EF4-FFF2-40B4-BE49-F238E27FC236}">
                <a16:creationId xmlns:a16="http://schemas.microsoft.com/office/drawing/2014/main" id="{637896E3-2AB0-8781-076A-9DC9C68CEE51}"/>
              </a:ext>
            </a:extLst>
          </p:cNvPr>
          <p:cNvPicPr>
            <a:picLocks noChangeAspect="1"/>
          </p:cNvPicPr>
          <p:nvPr/>
        </p:nvPicPr>
        <p:blipFill>
          <a:blip r:embed="rId2"/>
          <a:stretch>
            <a:fillRect/>
          </a:stretch>
        </p:blipFill>
        <p:spPr>
          <a:xfrm>
            <a:off x="6618171" y="3429000"/>
            <a:ext cx="5245768" cy="3085746"/>
          </a:xfrm>
          <a:prstGeom prst="rect">
            <a:avLst/>
          </a:prstGeom>
        </p:spPr>
      </p:pic>
      <p:sp>
        <p:nvSpPr>
          <p:cNvPr id="5" name="Dia számának helye 4">
            <a:extLst>
              <a:ext uri="{FF2B5EF4-FFF2-40B4-BE49-F238E27FC236}">
                <a16:creationId xmlns:a16="http://schemas.microsoft.com/office/drawing/2014/main" id="{9FAF324F-8092-D60D-5E73-948CFE321448}"/>
              </a:ext>
            </a:extLst>
          </p:cNvPr>
          <p:cNvSpPr>
            <a:spLocks noGrp="1"/>
          </p:cNvSpPr>
          <p:nvPr>
            <p:ph type="sldNum" sz="quarter" idx="12"/>
          </p:nvPr>
        </p:nvSpPr>
        <p:spPr/>
        <p:txBody>
          <a:bodyPr/>
          <a:lstStyle/>
          <a:p>
            <a:fld id="{4DB8A441-15C5-4363-8938-80CCFE8A9160}" type="slidenum">
              <a:rPr lang="hu-HU" smtClean="0"/>
              <a:t>26</a:t>
            </a:fld>
            <a:endParaRPr lang="hu-HU"/>
          </a:p>
        </p:txBody>
      </p:sp>
      <p:sp>
        <p:nvSpPr>
          <p:cNvPr id="10" name="Élőláb helye 3">
            <a:extLst>
              <a:ext uri="{FF2B5EF4-FFF2-40B4-BE49-F238E27FC236}">
                <a16:creationId xmlns:a16="http://schemas.microsoft.com/office/drawing/2014/main" id="{1D57DF77-F087-9A5F-AA22-EB47E76FD7E6}"/>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sp>
        <p:nvSpPr>
          <p:cNvPr id="21" name="Szövegdoboz 20">
            <a:extLst>
              <a:ext uri="{FF2B5EF4-FFF2-40B4-BE49-F238E27FC236}">
                <a16:creationId xmlns:a16="http://schemas.microsoft.com/office/drawing/2014/main" id="{257A464B-B555-CAAA-435F-D2FBCD0C62FC}"/>
              </a:ext>
            </a:extLst>
          </p:cNvPr>
          <p:cNvSpPr txBox="1"/>
          <p:nvPr/>
        </p:nvSpPr>
        <p:spPr>
          <a:xfrm>
            <a:off x="328061" y="865246"/>
            <a:ext cx="5678103" cy="5480475"/>
          </a:xfrm>
          <a:prstGeom prst="rect">
            <a:avLst/>
          </a:prstGeom>
          <a:noFill/>
        </p:spPr>
        <p:txBody>
          <a:bodyPr wrap="square">
            <a:spAutoFit/>
          </a:bodyPr>
          <a:lstStyle/>
          <a:p>
            <a:pPr marL="230400" indent="-230400">
              <a:lnSpc>
                <a:spcPct val="90000"/>
              </a:lnSpc>
              <a:spcBef>
                <a:spcPts val="1000"/>
              </a:spcBef>
              <a:buFont typeface="Arial" panose="020B0604020202020204" pitchFamily="34" charset="0"/>
              <a:buChar char="•"/>
            </a:pPr>
            <a:r>
              <a:rPr lang="en-US" sz="2200" b="0" i="0">
                <a:solidFill>
                  <a:schemeClr val="bg1"/>
                </a:solidFill>
                <a:effectLst/>
                <a:highlight>
                  <a:srgbClr val="010409"/>
                </a:highlight>
              </a:rPr>
              <a:t>T</a:t>
            </a:r>
            <a:r>
              <a:rPr lang="hu-HU" sz="2200" b="0" i="0">
                <a:solidFill>
                  <a:schemeClr val="bg1"/>
                </a:solidFill>
                <a:effectLst/>
                <a:highlight>
                  <a:srgbClr val="010409"/>
                </a:highlight>
              </a:rPr>
              <a:t>o c</a:t>
            </a:r>
            <a:r>
              <a:rPr lang="en-US" sz="2200" b="0" i="0">
                <a:solidFill>
                  <a:schemeClr val="bg1"/>
                </a:solidFill>
                <a:effectLst/>
                <a:highlight>
                  <a:srgbClr val="010409"/>
                </a:highlight>
              </a:rPr>
              <a:t>haracterize the conditions that might have led to the emergence of </a:t>
            </a:r>
            <a:r>
              <a:rPr lang="en-US" sz="2200" b="0" i="0">
                <a:solidFill>
                  <a:schemeClr val="accent4"/>
                </a:solidFill>
                <a:effectLst/>
                <a:highlight>
                  <a:srgbClr val="010409"/>
                </a:highlight>
              </a:rPr>
              <a:t>habitable environments</a:t>
            </a:r>
            <a:r>
              <a:rPr lang="en-US" sz="2200" b="0" i="0">
                <a:solidFill>
                  <a:schemeClr val="bg1"/>
                </a:solidFill>
                <a:effectLst/>
                <a:highlight>
                  <a:srgbClr val="010409"/>
                </a:highlight>
              </a:rPr>
              <a:t> among the Jovian icy satellites. </a:t>
            </a:r>
            <a:endParaRPr lang="hu-HU" sz="2200" b="0" i="0">
              <a:solidFill>
                <a:schemeClr val="bg1"/>
              </a:solidFill>
              <a:effectLst/>
              <a:highlight>
                <a:srgbClr val="010409"/>
              </a:highlight>
            </a:endParaRPr>
          </a:p>
          <a:p>
            <a:pPr marL="230400" indent="-230400">
              <a:lnSpc>
                <a:spcPct val="90000"/>
              </a:lnSpc>
              <a:spcBef>
                <a:spcPts val="1000"/>
              </a:spcBef>
              <a:buFont typeface="Arial" panose="020B0604020202020204" pitchFamily="34" charset="0"/>
              <a:buChar char="•"/>
            </a:pPr>
            <a:r>
              <a:rPr lang="hu-HU" sz="2200" b="0" i="0">
                <a:solidFill>
                  <a:schemeClr val="bg1"/>
                </a:solidFill>
                <a:effectLst/>
                <a:highlight>
                  <a:srgbClr val="010409"/>
                </a:highlight>
              </a:rPr>
              <a:t>A</a:t>
            </a:r>
            <a:r>
              <a:rPr lang="en-US" sz="2200" b="0" i="0">
                <a:solidFill>
                  <a:schemeClr val="bg1"/>
                </a:solidFill>
                <a:effectLst/>
                <a:highlight>
                  <a:srgbClr val="010409"/>
                </a:highlight>
              </a:rPr>
              <a:t>lso</a:t>
            </a:r>
            <a:r>
              <a:rPr lang="hu-HU" sz="2200" b="0" i="0">
                <a:solidFill>
                  <a:schemeClr val="bg1"/>
                </a:solidFill>
                <a:effectLst/>
                <a:highlight>
                  <a:srgbClr val="010409"/>
                </a:highlight>
              </a:rPr>
              <a:t>, </a:t>
            </a:r>
            <a:r>
              <a:rPr lang="en-US" sz="2200" b="0" i="0">
                <a:solidFill>
                  <a:schemeClr val="bg1"/>
                </a:solidFill>
                <a:effectLst/>
                <a:highlight>
                  <a:srgbClr val="010409"/>
                </a:highlight>
              </a:rPr>
              <a:t>a multidisciplinary investigation of the Jupiter system as an </a:t>
            </a:r>
            <a:r>
              <a:rPr lang="en-US" sz="2200" b="0" i="0">
                <a:solidFill>
                  <a:schemeClr val="accent4"/>
                </a:solidFill>
                <a:effectLst/>
                <a:highlight>
                  <a:srgbClr val="010409"/>
                </a:highlight>
              </a:rPr>
              <a:t>archetype for gas giants</a:t>
            </a:r>
            <a:r>
              <a:rPr lang="en-US" sz="2200" b="0" i="0">
                <a:solidFill>
                  <a:schemeClr val="bg1"/>
                </a:solidFill>
                <a:effectLst/>
                <a:highlight>
                  <a:srgbClr val="010409"/>
                </a:highlight>
              </a:rPr>
              <a:t>.</a:t>
            </a:r>
            <a:endParaRPr lang="hu-HU" sz="2200" b="0" i="0">
              <a:solidFill>
                <a:schemeClr val="bg1"/>
              </a:solidFill>
              <a:effectLst/>
              <a:highlight>
                <a:srgbClr val="010409"/>
              </a:highlight>
            </a:endParaRPr>
          </a:p>
          <a:p>
            <a:pPr marL="230400" indent="-230400" eaLnBrk="0" fontAlgn="base" hangingPunct="0">
              <a:lnSpc>
                <a:spcPct val="90000"/>
              </a:lnSpc>
              <a:spcBef>
                <a:spcPts val="1000"/>
              </a:spcBef>
              <a:spcAft>
                <a:spcPct val="0"/>
              </a:spcAft>
              <a:buFont typeface="Arial" panose="020B0604020202020204" pitchFamily="34" charset="0"/>
              <a:buChar char="•"/>
            </a:pPr>
            <a:r>
              <a:rPr lang="hu-HU" altLang="hu-HU" sz="2200">
                <a:solidFill>
                  <a:schemeClr val="bg1"/>
                </a:solidFill>
              </a:rPr>
              <a:t>With the</a:t>
            </a:r>
            <a:r>
              <a:rPr kumimoji="0" lang="hu-HU" altLang="hu-HU" sz="2200" b="0" i="0" u="none" strike="noStrike" cap="none" normalizeH="0" baseline="0">
                <a:ln>
                  <a:noFill/>
                </a:ln>
                <a:solidFill>
                  <a:schemeClr val="bg1"/>
                </a:solidFill>
                <a:effectLst/>
              </a:rPr>
              <a:t> onboard instruments of JUICE the international team of researchers will conduct in-situ measurements to find more indirect evidence for the existence of the moons' hypothesized </a:t>
            </a:r>
            <a:r>
              <a:rPr kumimoji="0" lang="hu-HU" altLang="hu-HU" sz="2200" b="0" i="0" u="none" strike="noStrike" cap="none" normalizeH="0" baseline="0">
                <a:ln>
                  <a:noFill/>
                </a:ln>
                <a:solidFill>
                  <a:schemeClr val="accent2"/>
                </a:solidFill>
                <a:effectLst/>
              </a:rPr>
              <a:t>subsurface oceans</a:t>
            </a:r>
            <a:r>
              <a:rPr kumimoji="0" lang="hu-HU" altLang="hu-HU" sz="2200" b="0" i="0" u="none" strike="noStrike" cap="none" normalizeH="0" baseline="0">
                <a:ln>
                  <a:noFill/>
                </a:ln>
                <a:solidFill>
                  <a:schemeClr val="bg1"/>
                </a:solidFill>
                <a:effectLst/>
              </a:rPr>
              <a:t>. </a:t>
            </a:r>
          </a:p>
          <a:p>
            <a:pPr marL="230400" indent="-230400" eaLnBrk="0" fontAlgn="base" hangingPunct="0">
              <a:lnSpc>
                <a:spcPct val="90000"/>
              </a:lnSpc>
              <a:spcBef>
                <a:spcPts val="1000"/>
              </a:spcBef>
              <a:spcAft>
                <a:spcPct val="0"/>
              </a:spcAft>
              <a:buFont typeface="Arial" panose="020B0604020202020204" pitchFamily="34" charset="0"/>
              <a:buChar char="•"/>
            </a:pPr>
            <a:r>
              <a:rPr kumimoji="0" lang="hu-HU" altLang="hu-HU" sz="2200" b="0" i="0" u="none" strike="noStrike" cap="none" normalizeH="0" baseline="0">
                <a:ln>
                  <a:noFill/>
                </a:ln>
                <a:solidFill>
                  <a:schemeClr val="bg1"/>
                </a:solidFill>
                <a:effectLst/>
              </a:rPr>
              <a:t>Furthermore to determine whether the </a:t>
            </a:r>
            <a:r>
              <a:rPr kumimoji="0" lang="hu-HU" altLang="hu-HU" sz="2200" b="0" i="0" u="none" strike="noStrike" cap="none" normalizeH="0" baseline="0">
                <a:ln>
                  <a:noFill/>
                </a:ln>
                <a:solidFill>
                  <a:schemeClr val="accent4"/>
                </a:solidFill>
                <a:effectLst/>
              </a:rPr>
              <a:t>conditions for primitive life</a:t>
            </a:r>
            <a:r>
              <a:rPr kumimoji="0" lang="hu-HU" altLang="hu-HU" sz="2200" b="0" i="0" u="none" strike="noStrike" cap="none" normalizeH="0" baseline="0">
                <a:ln>
                  <a:noFill/>
                </a:ln>
                <a:solidFill>
                  <a:schemeClr val="bg1"/>
                </a:solidFill>
                <a:effectLst/>
              </a:rPr>
              <a:t> (adequate heat source, liquid water, organic material) might be present in some form.</a:t>
            </a:r>
          </a:p>
          <a:p>
            <a:pPr marL="230400" indent="-230400" eaLnBrk="0" fontAlgn="base" hangingPunct="0">
              <a:lnSpc>
                <a:spcPct val="90000"/>
              </a:lnSpc>
              <a:spcBef>
                <a:spcPts val="1000"/>
              </a:spcBef>
              <a:spcAft>
                <a:spcPct val="0"/>
              </a:spcAft>
              <a:buFont typeface="Arial" panose="020B0604020202020204" pitchFamily="34" charset="0"/>
              <a:buChar char="•"/>
            </a:pPr>
            <a:r>
              <a:rPr lang="hu-HU" sz="2200">
                <a:solidFill>
                  <a:schemeClr val="bg1"/>
                </a:solidFill>
              </a:rPr>
              <a:t>It is important to point out that JUICE itself will not look for direct signs of life.</a:t>
            </a:r>
          </a:p>
        </p:txBody>
      </p:sp>
      <p:sp>
        <p:nvSpPr>
          <p:cNvPr id="14" name="Cím 1">
            <a:extLst>
              <a:ext uri="{FF2B5EF4-FFF2-40B4-BE49-F238E27FC236}">
                <a16:creationId xmlns:a16="http://schemas.microsoft.com/office/drawing/2014/main" id="{DD954010-0F64-3698-4CDA-DEBF3731F147}"/>
              </a:ext>
            </a:extLst>
          </p:cNvPr>
          <p:cNvSpPr>
            <a:spLocks noGrp="1"/>
          </p:cNvSpPr>
          <p:nvPr>
            <p:ph type="title"/>
          </p:nvPr>
        </p:nvSpPr>
        <p:spPr>
          <a:xfrm>
            <a:off x="328061" y="136526"/>
            <a:ext cx="11625886" cy="528178"/>
          </a:xfrm>
        </p:spPr>
        <p:txBody>
          <a:bodyPr/>
          <a:lstStyle/>
          <a:p>
            <a:pPr algn="ctr"/>
            <a:r>
              <a:rPr lang="hu-HU" b="1">
                <a:solidFill>
                  <a:srgbClr val="FFC000"/>
                </a:solidFill>
              </a:rPr>
              <a:t>Scientific objectives of JUICE</a:t>
            </a:r>
          </a:p>
        </p:txBody>
      </p:sp>
      <p:pic>
        <p:nvPicPr>
          <p:cNvPr id="20" name="Kép 19">
            <a:extLst>
              <a:ext uri="{FF2B5EF4-FFF2-40B4-BE49-F238E27FC236}">
                <a16:creationId xmlns:a16="http://schemas.microsoft.com/office/drawing/2014/main" id="{F0ABE37F-962E-EB98-DEB6-9A7C2CD3890E}"/>
              </a:ext>
            </a:extLst>
          </p:cNvPr>
          <p:cNvPicPr>
            <a:picLocks noChangeAspect="1"/>
          </p:cNvPicPr>
          <p:nvPr/>
        </p:nvPicPr>
        <p:blipFill>
          <a:blip r:embed="rId3"/>
          <a:stretch>
            <a:fillRect/>
          </a:stretch>
        </p:blipFill>
        <p:spPr>
          <a:xfrm>
            <a:off x="9102054" y="814708"/>
            <a:ext cx="3089946" cy="2687171"/>
          </a:xfrm>
          <a:prstGeom prst="rect">
            <a:avLst/>
          </a:prstGeom>
        </p:spPr>
      </p:pic>
      <p:pic>
        <p:nvPicPr>
          <p:cNvPr id="22" name="Picture 3">
            <a:extLst>
              <a:ext uri="{FF2B5EF4-FFF2-40B4-BE49-F238E27FC236}">
                <a16:creationId xmlns:a16="http://schemas.microsoft.com/office/drawing/2014/main" id="{EAD78498-D49A-99A4-A904-723235EE08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6480" y="694719"/>
            <a:ext cx="2665574" cy="252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3900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id="{EF47DA3F-85A5-27C4-E7C2-3443728444AD}"/>
              </a:ext>
            </a:extLst>
          </p:cNvPr>
          <p:cNvSpPr>
            <a:spLocks noGrp="1"/>
          </p:cNvSpPr>
          <p:nvPr>
            <p:ph type="sldNum" sz="quarter" idx="12"/>
          </p:nvPr>
        </p:nvSpPr>
        <p:spPr/>
        <p:txBody>
          <a:bodyPr/>
          <a:lstStyle/>
          <a:p>
            <a:fld id="{4DB8A441-15C5-4363-8938-80CCFE8A9160}" type="slidenum">
              <a:rPr lang="hu-HU" smtClean="0"/>
              <a:t>27</a:t>
            </a:fld>
            <a:endParaRPr lang="hu-HU"/>
          </a:p>
        </p:txBody>
      </p:sp>
      <p:sp>
        <p:nvSpPr>
          <p:cNvPr id="5" name="Élőláb helye 3">
            <a:extLst>
              <a:ext uri="{FF2B5EF4-FFF2-40B4-BE49-F238E27FC236}">
                <a16:creationId xmlns:a16="http://schemas.microsoft.com/office/drawing/2014/main" id="{C1FDAD41-0320-DDDC-8556-AFB0ED97EA32}"/>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pic>
        <p:nvPicPr>
          <p:cNvPr id="3" name="Kép 2">
            <a:extLst>
              <a:ext uri="{FF2B5EF4-FFF2-40B4-BE49-F238E27FC236}">
                <a16:creationId xmlns:a16="http://schemas.microsoft.com/office/drawing/2014/main" id="{EC7E4028-35AB-76AD-B3CB-27C9BC9966BC}"/>
              </a:ext>
            </a:extLst>
          </p:cNvPr>
          <p:cNvPicPr>
            <a:picLocks noChangeAspect="1"/>
          </p:cNvPicPr>
          <p:nvPr/>
        </p:nvPicPr>
        <p:blipFill>
          <a:blip r:embed="rId2"/>
          <a:stretch>
            <a:fillRect/>
          </a:stretch>
        </p:blipFill>
        <p:spPr>
          <a:xfrm>
            <a:off x="3619098" y="0"/>
            <a:ext cx="8576652" cy="6449827"/>
          </a:xfrm>
          <a:prstGeom prst="rect">
            <a:avLst/>
          </a:prstGeom>
        </p:spPr>
      </p:pic>
      <p:sp>
        <p:nvSpPr>
          <p:cNvPr id="6" name="Tartalom helye 2">
            <a:extLst>
              <a:ext uri="{FF2B5EF4-FFF2-40B4-BE49-F238E27FC236}">
                <a16:creationId xmlns:a16="http://schemas.microsoft.com/office/drawing/2014/main" id="{A0626847-DFCD-111F-BE4F-159DF1BA2415}"/>
              </a:ext>
            </a:extLst>
          </p:cNvPr>
          <p:cNvSpPr txBox="1">
            <a:spLocks/>
          </p:cNvSpPr>
          <p:nvPr/>
        </p:nvSpPr>
        <p:spPr>
          <a:xfrm>
            <a:off x="135554" y="121951"/>
            <a:ext cx="3396917"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sz="2000">
                <a:solidFill>
                  <a:schemeClr val="bg1"/>
                </a:solidFill>
              </a:rPr>
              <a:t>F</a:t>
            </a:r>
            <a:r>
              <a:rPr lang="en-US" sz="2000">
                <a:solidFill>
                  <a:schemeClr val="bg1"/>
                </a:solidFill>
              </a:rPr>
              <a:t>undamental objective</a:t>
            </a:r>
            <a:r>
              <a:rPr lang="hu-HU" sz="2000">
                <a:solidFill>
                  <a:schemeClr val="bg1"/>
                </a:solidFill>
              </a:rPr>
              <a:t>s</a:t>
            </a:r>
            <a:r>
              <a:rPr lang="en-US" sz="2000">
                <a:solidFill>
                  <a:schemeClr val="bg1"/>
                </a:solidFill>
              </a:rPr>
              <a:t>: </a:t>
            </a:r>
            <a:endParaRPr lang="hu-HU" sz="2000">
              <a:solidFill>
                <a:schemeClr val="bg1"/>
              </a:solidFill>
            </a:endParaRPr>
          </a:p>
          <a:p>
            <a:pPr lvl="1"/>
            <a:r>
              <a:rPr lang="en-US" sz="1800">
                <a:solidFill>
                  <a:schemeClr val="bg1"/>
                </a:solidFill>
              </a:rPr>
              <a:t>What are the</a:t>
            </a:r>
            <a:r>
              <a:rPr lang="hu-HU" sz="1800">
                <a:solidFill>
                  <a:schemeClr val="bg1"/>
                </a:solidFill>
              </a:rPr>
              <a:t> </a:t>
            </a:r>
            <a:r>
              <a:rPr lang="en-US" sz="1800">
                <a:solidFill>
                  <a:schemeClr val="bg1"/>
                </a:solidFill>
              </a:rPr>
              <a:t>conditions for planet formation and the emergence of</a:t>
            </a:r>
            <a:r>
              <a:rPr lang="hu-HU" sz="1800">
                <a:solidFill>
                  <a:schemeClr val="bg1"/>
                </a:solidFill>
              </a:rPr>
              <a:t> </a:t>
            </a:r>
            <a:r>
              <a:rPr lang="en-US" sz="1800">
                <a:solidFill>
                  <a:schemeClr val="bg1"/>
                </a:solidFill>
              </a:rPr>
              <a:t>life?</a:t>
            </a:r>
            <a:endParaRPr lang="hu-HU" sz="1800">
              <a:solidFill>
                <a:schemeClr val="bg1"/>
              </a:solidFill>
            </a:endParaRPr>
          </a:p>
          <a:p>
            <a:pPr lvl="1"/>
            <a:r>
              <a:rPr lang="en-US" sz="1800">
                <a:solidFill>
                  <a:schemeClr val="bg1"/>
                </a:solidFill>
              </a:rPr>
              <a:t>How does the Solar System work? </a:t>
            </a:r>
            <a:endParaRPr lang="hu-HU" sz="1800">
              <a:solidFill>
                <a:schemeClr val="bg1"/>
              </a:solidFill>
            </a:endParaRPr>
          </a:p>
          <a:p>
            <a:r>
              <a:rPr lang="hu-HU" sz="2000">
                <a:solidFill>
                  <a:schemeClr val="bg1"/>
                </a:solidFill>
              </a:rPr>
              <a:t>M</a:t>
            </a:r>
            <a:r>
              <a:rPr lang="en-US" sz="2000">
                <a:solidFill>
                  <a:schemeClr val="bg1"/>
                </a:solidFill>
              </a:rPr>
              <a:t>ajor science themes</a:t>
            </a:r>
            <a:r>
              <a:rPr lang="hu-HU" sz="2000">
                <a:solidFill>
                  <a:schemeClr val="bg1"/>
                </a:solidFill>
              </a:rPr>
              <a:t>:</a:t>
            </a:r>
          </a:p>
          <a:p>
            <a:pPr lvl="1"/>
            <a:r>
              <a:rPr lang="hu-HU" sz="1800">
                <a:solidFill>
                  <a:schemeClr val="bg1"/>
                </a:solidFill>
              </a:rPr>
              <a:t>T</a:t>
            </a:r>
            <a:r>
              <a:rPr lang="en-US" sz="1800">
                <a:solidFill>
                  <a:schemeClr val="bg1"/>
                </a:solidFill>
              </a:rPr>
              <a:t>he emergence of habitable worlds around gas giants</a:t>
            </a:r>
            <a:r>
              <a:rPr lang="hu-HU" sz="1800">
                <a:solidFill>
                  <a:schemeClr val="bg1"/>
                </a:solidFill>
              </a:rPr>
              <a:t>.</a:t>
            </a:r>
          </a:p>
          <a:p>
            <a:pPr lvl="1"/>
            <a:r>
              <a:rPr lang="hu-HU" sz="1800">
                <a:solidFill>
                  <a:schemeClr val="bg1"/>
                </a:solidFill>
              </a:rPr>
              <a:t>T</a:t>
            </a:r>
            <a:r>
              <a:rPr lang="en-US" sz="1800">
                <a:solidFill>
                  <a:schemeClr val="bg1"/>
                </a:solidFill>
              </a:rPr>
              <a:t>he Jupiter system as an archetype for gas giants. </a:t>
            </a:r>
            <a:endParaRPr lang="hu-HU" sz="1800">
              <a:solidFill>
                <a:schemeClr val="bg1"/>
              </a:solidFill>
            </a:endParaRPr>
          </a:p>
        </p:txBody>
      </p:sp>
      <p:sp>
        <p:nvSpPr>
          <p:cNvPr id="7" name="Tartalom helye 2">
            <a:extLst>
              <a:ext uri="{FF2B5EF4-FFF2-40B4-BE49-F238E27FC236}">
                <a16:creationId xmlns:a16="http://schemas.microsoft.com/office/drawing/2014/main" id="{EBB7E54D-A032-22B6-8209-75382E89ECAC}"/>
              </a:ext>
            </a:extLst>
          </p:cNvPr>
          <p:cNvSpPr txBox="1">
            <a:spLocks/>
          </p:cNvSpPr>
          <p:nvPr/>
        </p:nvSpPr>
        <p:spPr>
          <a:xfrm>
            <a:off x="143042" y="4168420"/>
            <a:ext cx="3254674" cy="25248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u-HU" sz="2000">
                <a:solidFill>
                  <a:schemeClr val="bg1"/>
                </a:solidFill>
                <a:ea typeface="Verdana" panose="020B0604030504040204" pitchFamily="34" charset="0"/>
                <a:cs typeface="Aharoni" panose="02010803020104030203" pitchFamily="2" charset="-79"/>
              </a:rPr>
              <a:t>Coupled processes at Jupiter:</a:t>
            </a:r>
            <a:endParaRPr lang="hu-HU" sz="2000" dirty="0">
              <a:solidFill>
                <a:schemeClr val="bg1"/>
              </a:solidFill>
              <a:ea typeface="Verdana" panose="020B0604030504040204" pitchFamily="34" charset="0"/>
              <a:cs typeface="Aharoni" panose="02010803020104030203" pitchFamily="2" charset="-79"/>
            </a:endParaRPr>
          </a:p>
          <a:p>
            <a:pPr lvl="1"/>
            <a:r>
              <a:rPr lang="hu-HU" sz="1800">
                <a:solidFill>
                  <a:schemeClr val="bg1"/>
                </a:solidFill>
                <a:ea typeface="Verdana" panose="020B0604030504040204" pitchFamily="34" charset="0"/>
                <a:cs typeface="Aharoni" panose="02010803020104030203" pitchFamily="2" charset="-79"/>
              </a:rPr>
              <a:t>Gravitational - between Jupiter and its system of satellites</a:t>
            </a:r>
            <a:endParaRPr lang="hu-HU" sz="1800" dirty="0">
              <a:solidFill>
                <a:schemeClr val="bg1"/>
              </a:solidFill>
              <a:ea typeface="Verdana" panose="020B0604030504040204" pitchFamily="34" charset="0"/>
              <a:cs typeface="Aharoni" panose="02010803020104030203" pitchFamily="2" charset="-79"/>
            </a:endParaRPr>
          </a:p>
          <a:p>
            <a:pPr lvl="1"/>
            <a:r>
              <a:rPr lang="hu-HU" sz="1800">
                <a:solidFill>
                  <a:schemeClr val="bg1"/>
                </a:solidFill>
                <a:ea typeface="Verdana" panose="020B0604030504040204" pitchFamily="34" charset="0"/>
                <a:cs typeface="Aharoni" panose="02010803020104030203" pitchFamily="2" charset="-79"/>
              </a:rPr>
              <a:t>Electrodynamic - between the moons and the Jovian atmosphere and magnetosphere.</a:t>
            </a:r>
            <a:endParaRPr lang="hu-HU" sz="1800" dirty="0">
              <a:solidFill>
                <a:schemeClr val="bg1"/>
              </a:solidFill>
              <a:ea typeface="Verdana" panose="020B0604030504040204" pitchFamily="34" charset="0"/>
              <a:cs typeface="Aharoni" panose="02010803020104030203" pitchFamily="2" charset="-79"/>
            </a:endParaRPr>
          </a:p>
        </p:txBody>
      </p:sp>
    </p:spTree>
    <p:extLst>
      <p:ext uri="{BB962C8B-B14F-4D97-AF65-F5344CB8AC3E}">
        <p14:creationId xmlns:p14="http://schemas.microsoft.com/office/powerpoint/2010/main" val="286169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id="{EF47DA3F-85A5-27C4-E7C2-3443728444AD}"/>
              </a:ext>
            </a:extLst>
          </p:cNvPr>
          <p:cNvSpPr>
            <a:spLocks noGrp="1"/>
          </p:cNvSpPr>
          <p:nvPr>
            <p:ph type="sldNum" sz="quarter" idx="12"/>
          </p:nvPr>
        </p:nvSpPr>
        <p:spPr/>
        <p:txBody>
          <a:bodyPr/>
          <a:lstStyle/>
          <a:p>
            <a:fld id="{4DB8A441-15C5-4363-8938-80CCFE8A9160}" type="slidenum">
              <a:rPr lang="hu-HU" smtClean="0"/>
              <a:t>28</a:t>
            </a:fld>
            <a:endParaRPr lang="hu-HU"/>
          </a:p>
        </p:txBody>
      </p:sp>
      <p:sp>
        <p:nvSpPr>
          <p:cNvPr id="5" name="Élőláb helye 3">
            <a:extLst>
              <a:ext uri="{FF2B5EF4-FFF2-40B4-BE49-F238E27FC236}">
                <a16:creationId xmlns:a16="http://schemas.microsoft.com/office/drawing/2014/main" id="{C1FDAD41-0320-DDDC-8556-AFB0ED97EA32}"/>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pic>
        <p:nvPicPr>
          <p:cNvPr id="21" name="Kép 20">
            <a:extLst>
              <a:ext uri="{FF2B5EF4-FFF2-40B4-BE49-F238E27FC236}">
                <a16:creationId xmlns:a16="http://schemas.microsoft.com/office/drawing/2014/main" id="{6AA80519-CDEF-A7D5-9F3E-B755213EF2C1}"/>
              </a:ext>
            </a:extLst>
          </p:cNvPr>
          <p:cNvPicPr>
            <a:picLocks noChangeAspect="1"/>
          </p:cNvPicPr>
          <p:nvPr/>
        </p:nvPicPr>
        <p:blipFill>
          <a:blip r:embed="rId2"/>
          <a:stretch>
            <a:fillRect/>
          </a:stretch>
        </p:blipFill>
        <p:spPr>
          <a:xfrm>
            <a:off x="2927736" y="-9626"/>
            <a:ext cx="9264263" cy="6350209"/>
          </a:xfrm>
          <a:prstGeom prst="rect">
            <a:avLst/>
          </a:prstGeom>
        </p:spPr>
      </p:pic>
      <p:pic>
        <p:nvPicPr>
          <p:cNvPr id="24" name="Kép 23">
            <a:extLst>
              <a:ext uri="{FF2B5EF4-FFF2-40B4-BE49-F238E27FC236}">
                <a16:creationId xmlns:a16="http://schemas.microsoft.com/office/drawing/2014/main" id="{97879A6C-6E44-7FE0-1F65-9F4497BCD4CD}"/>
              </a:ext>
            </a:extLst>
          </p:cNvPr>
          <p:cNvPicPr>
            <a:picLocks noChangeAspect="1"/>
          </p:cNvPicPr>
          <p:nvPr/>
        </p:nvPicPr>
        <p:blipFill>
          <a:blip r:embed="rId3"/>
          <a:stretch>
            <a:fillRect/>
          </a:stretch>
        </p:blipFill>
        <p:spPr>
          <a:xfrm>
            <a:off x="0" y="0"/>
            <a:ext cx="2911114" cy="6858000"/>
          </a:xfrm>
          <a:prstGeom prst="rect">
            <a:avLst/>
          </a:prstGeom>
        </p:spPr>
      </p:pic>
      <p:sp>
        <p:nvSpPr>
          <p:cNvPr id="25" name="TextBox 2">
            <a:extLst>
              <a:ext uri="{FF2B5EF4-FFF2-40B4-BE49-F238E27FC236}">
                <a16:creationId xmlns:a16="http://schemas.microsoft.com/office/drawing/2014/main" id="{A48CF06E-B96B-2FE2-8F9B-FFD3638C7900}"/>
              </a:ext>
            </a:extLst>
          </p:cNvPr>
          <p:cNvSpPr txBox="1"/>
          <p:nvPr/>
        </p:nvSpPr>
        <p:spPr>
          <a:xfrm>
            <a:off x="9188916" y="403161"/>
            <a:ext cx="3003083" cy="369332"/>
          </a:xfrm>
          <a:prstGeom prst="rect">
            <a:avLst/>
          </a:prstGeom>
          <a:solidFill>
            <a:schemeClr val="accent4">
              <a:lumMod val="60000"/>
              <a:lumOff val="40000"/>
            </a:schemeClr>
          </a:solidFill>
        </p:spPr>
        <p:txBody>
          <a:bodyPr wrap="square" rtlCol="0">
            <a:spAutoFit/>
          </a:bodyPr>
          <a:lstStyle/>
          <a:p>
            <a:pPr fontAlgn="base">
              <a:spcBef>
                <a:spcPct val="0"/>
              </a:spcBef>
              <a:spcAft>
                <a:spcPct val="0"/>
              </a:spcAft>
            </a:pPr>
            <a:r>
              <a:rPr lang="en-GB" i="1"/>
              <a:t>Data Volume ~1.4 </a:t>
            </a:r>
            <a:r>
              <a:rPr lang="en-GB" i="1" dirty="0"/>
              <a:t>Gb per day</a:t>
            </a:r>
          </a:p>
        </p:txBody>
      </p:sp>
    </p:spTree>
    <p:extLst>
      <p:ext uri="{BB962C8B-B14F-4D97-AF65-F5344CB8AC3E}">
        <p14:creationId xmlns:p14="http://schemas.microsoft.com/office/powerpoint/2010/main" val="2590089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11EA11F8-9099-235E-9620-8F5CB1C2D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 y="-27108"/>
            <a:ext cx="6929389" cy="6929389"/>
          </a:xfrm>
          <a:prstGeom prst="rect">
            <a:avLst/>
          </a:prstGeom>
          <a:noFill/>
          <a:extLst>
            <a:ext uri="{909E8E84-426E-40DD-AFC4-6F175D3DCCD1}">
              <a14:hiddenFill xmlns:a14="http://schemas.microsoft.com/office/drawing/2010/main">
                <a:solidFill>
                  <a:srgbClr val="FFFFFF"/>
                </a:solidFill>
              </a14:hiddenFill>
            </a:ext>
          </a:extLst>
        </p:spPr>
      </p:pic>
      <p:sp>
        <p:nvSpPr>
          <p:cNvPr id="3" name="Élőláb helye 2">
            <a:extLst>
              <a:ext uri="{FF2B5EF4-FFF2-40B4-BE49-F238E27FC236}">
                <a16:creationId xmlns:a16="http://schemas.microsoft.com/office/drawing/2014/main" id="{88BD2E78-1384-FD94-FB78-CD006016C450}"/>
              </a:ext>
            </a:extLst>
          </p:cNvPr>
          <p:cNvSpPr>
            <a:spLocks noGrp="1"/>
          </p:cNvSpPr>
          <p:nvPr>
            <p:ph type="ftr" sz="quarter" idx="11"/>
          </p:nvPr>
        </p:nvSpPr>
        <p:spPr/>
        <p:txBody>
          <a:bodyPr/>
          <a:lstStyle/>
          <a:p>
            <a:r>
              <a:rPr lang="hu-HU"/>
              <a:t>SWATNET, 13 June 2023</a:t>
            </a:r>
          </a:p>
        </p:txBody>
      </p:sp>
      <p:sp>
        <p:nvSpPr>
          <p:cNvPr id="4" name="Dia számának helye 3">
            <a:extLst>
              <a:ext uri="{FF2B5EF4-FFF2-40B4-BE49-F238E27FC236}">
                <a16:creationId xmlns:a16="http://schemas.microsoft.com/office/drawing/2014/main" id="{243BD27C-BC83-7ABF-D2D6-BE58322E6150}"/>
              </a:ext>
            </a:extLst>
          </p:cNvPr>
          <p:cNvSpPr>
            <a:spLocks noGrp="1"/>
          </p:cNvSpPr>
          <p:nvPr>
            <p:ph type="sldNum" sz="quarter" idx="12"/>
          </p:nvPr>
        </p:nvSpPr>
        <p:spPr/>
        <p:txBody>
          <a:bodyPr/>
          <a:lstStyle/>
          <a:p>
            <a:fld id="{4DB8A441-15C5-4363-8938-80CCFE8A9160}" type="slidenum">
              <a:rPr lang="hu-HU" smtClean="0"/>
              <a:t>29</a:t>
            </a:fld>
            <a:endParaRPr lang="hu-HU"/>
          </a:p>
        </p:txBody>
      </p:sp>
      <p:sp>
        <p:nvSpPr>
          <p:cNvPr id="7" name="Cím 1">
            <a:extLst>
              <a:ext uri="{FF2B5EF4-FFF2-40B4-BE49-F238E27FC236}">
                <a16:creationId xmlns:a16="http://schemas.microsoft.com/office/drawing/2014/main" id="{2E453A10-FA17-5709-96EE-EDB6F3139DDD}"/>
              </a:ext>
            </a:extLst>
          </p:cNvPr>
          <p:cNvSpPr>
            <a:spLocks noGrp="1"/>
          </p:cNvSpPr>
          <p:nvPr>
            <p:ph type="title"/>
          </p:nvPr>
        </p:nvSpPr>
        <p:spPr>
          <a:xfrm>
            <a:off x="328061" y="136526"/>
            <a:ext cx="11625886" cy="528178"/>
          </a:xfrm>
        </p:spPr>
        <p:txBody>
          <a:bodyPr/>
          <a:lstStyle/>
          <a:p>
            <a:pPr algn="ctr"/>
            <a:r>
              <a:rPr lang="hu-HU" b="1">
                <a:solidFill>
                  <a:srgbClr val="FFC000"/>
                </a:solidFill>
              </a:rPr>
              <a:t>Onboard instruments</a:t>
            </a:r>
          </a:p>
        </p:txBody>
      </p:sp>
      <p:pic>
        <p:nvPicPr>
          <p:cNvPr id="8" name="Picture 2" descr="C:\Users\Olivier Witasse\Documents\Documents\ESA PROJECTS\7-JUICE\7b-Presentations\JUICE-Payload-slides.png">
            <a:extLst>
              <a:ext uri="{FF2B5EF4-FFF2-40B4-BE49-F238E27FC236}">
                <a16:creationId xmlns:a16="http://schemas.microsoft.com/office/drawing/2014/main" id="{E903A632-D221-5FB3-AC1D-DDF6BF055A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6" t="13591" r="3682" b="6298"/>
          <a:stretch/>
        </p:blipFill>
        <p:spPr bwMode="auto">
          <a:xfrm>
            <a:off x="3307882" y="674329"/>
            <a:ext cx="8815939" cy="5745153"/>
          </a:xfrm>
          <a:prstGeom prst="rect">
            <a:avLst/>
          </a:prstGeom>
          <a:noFill/>
          <a:extLst>
            <a:ext uri="{909E8E84-426E-40DD-AFC4-6F175D3DCCD1}">
              <a14:hiddenFill xmlns:a14="http://schemas.microsoft.com/office/drawing/2010/main">
                <a:solidFill>
                  <a:srgbClr val="FFFFFF"/>
                </a:solidFill>
              </a14:hiddenFill>
            </a:ext>
          </a:extLst>
        </p:spPr>
      </p:pic>
      <p:sp>
        <p:nvSpPr>
          <p:cNvPr id="9" name="Szövegdoboz 8">
            <a:extLst>
              <a:ext uri="{FF2B5EF4-FFF2-40B4-BE49-F238E27FC236}">
                <a16:creationId xmlns:a16="http://schemas.microsoft.com/office/drawing/2014/main" id="{8954C5BD-D9F8-7553-2042-9F3E170E11EB}"/>
              </a:ext>
            </a:extLst>
          </p:cNvPr>
          <p:cNvSpPr txBox="1"/>
          <p:nvPr/>
        </p:nvSpPr>
        <p:spPr>
          <a:xfrm>
            <a:off x="154002" y="775398"/>
            <a:ext cx="3089709" cy="5349157"/>
          </a:xfrm>
          <a:prstGeom prst="rect">
            <a:avLst/>
          </a:prstGeom>
          <a:solidFill>
            <a:srgbClr val="002060">
              <a:alpha val="60000"/>
            </a:srgbClr>
          </a:solidFill>
          <a:ln>
            <a:solidFill>
              <a:schemeClr val="bg1"/>
            </a:solidFill>
          </a:ln>
        </p:spPr>
        <p:txBody>
          <a:bodyPr wrap="square">
            <a:spAutoFit/>
          </a:bodyPr>
          <a:lstStyle/>
          <a:p>
            <a:pPr>
              <a:lnSpc>
                <a:spcPct val="90000"/>
              </a:lnSpc>
              <a:spcBef>
                <a:spcPts val="1000"/>
              </a:spcBef>
            </a:pPr>
            <a:r>
              <a:rPr lang="hu-HU" b="1">
                <a:solidFill>
                  <a:schemeClr val="bg1"/>
                </a:solidFill>
              </a:rPr>
              <a:t>Highlights:</a:t>
            </a:r>
          </a:p>
          <a:p>
            <a:pPr marL="342900" indent="-342900">
              <a:lnSpc>
                <a:spcPct val="90000"/>
              </a:lnSpc>
              <a:spcBef>
                <a:spcPts val="1000"/>
              </a:spcBef>
              <a:buFont typeface="+mj-lt"/>
              <a:buAutoNum type="arabicPeriod"/>
            </a:pPr>
            <a:r>
              <a:rPr lang="hu-HU" b="1">
                <a:solidFill>
                  <a:schemeClr val="bg1"/>
                </a:solidFill>
              </a:rPr>
              <a:t>JANUS: </a:t>
            </a:r>
            <a:r>
              <a:rPr lang="hu-HU">
                <a:solidFill>
                  <a:schemeClr val="bg1"/>
                </a:solidFill>
              </a:rPr>
              <a:t>Resolutions better than 400 m/pixel, best is 2.4 m. </a:t>
            </a:r>
          </a:p>
          <a:p>
            <a:pPr marL="342900" indent="-342900">
              <a:lnSpc>
                <a:spcPct val="90000"/>
              </a:lnSpc>
              <a:spcBef>
                <a:spcPts val="1000"/>
              </a:spcBef>
              <a:buFont typeface="+mj-lt"/>
              <a:buAutoNum type="arabicPeriod"/>
            </a:pPr>
            <a:r>
              <a:rPr lang="hu-HU" b="1">
                <a:solidFill>
                  <a:schemeClr val="bg1"/>
                </a:solidFill>
              </a:rPr>
              <a:t>MAJIS:</a:t>
            </a:r>
            <a:r>
              <a:rPr lang="hu-HU">
                <a:solidFill>
                  <a:schemeClr val="bg1"/>
                </a:solidFill>
              </a:rPr>
              <a:t> Jovian atmosphere, ices and minerals on moons.</a:t>
            </a:r>
            <a:r>
              <a:rPr lang="hu-HU" b="1">
                <a:solidFill>
                  <a:schemeClr val="bg1"/>
                </a:solidFill>
              </a:rPr>
              <a:t> </a:t>
            </a:r>
          </a:p>
          <a:p>
            <a:pPr marL="342900" indent="-342900">
              <a:lnSpc>
                <a:spcPct val="90000"/>
              </a:lnSpc>
              <a:spcBef>
                <a:spcPts val="1000"/>
              </a:spcBef>
              <a:buFont typeface="+mj-lt"/>
              <a:buAutoNum type="arabicPeriod"/>
            </a:pPr>
            <a:r>
              <a:rPr lang="hu-HU" b="1">
                <a:solidFill>
                  <a:schemeClr val="bg1"/>
                </a:solidFill>
              </a:rPr>
              <a:t>UVS: </a:t>
            </a:r>
            <a:r>
              <a:rPr lang="hu-HU">
                <a:solidFill>
                  <a:schemeClr val="bg1"/>
                </a:solidFill>
              </a:rPr>
              <a:t>outermost atmospheres of the moons, Jupiter’s aurorae and upper atmosphere.</a:t>
            </a:r>
          </a:p>
          <a:p>
            <a:pPr marL="342900" indent="-342900">
              <a:lnSpc>
                <a:spcPct val="90000"/>
              </a:lnSpc>
              <a:spcBef>
                <a:spcPts val="1000"/>
              </a:spcBef>
              <a:buFont typeface="+mj-lt"/>
              <a:buAutoNum type="arabicPeriod"/>
            </a:pPr>
            <a:r>
              <a:rPr lang="hu-HU" b="1">
                <a:solidFill>
                  <a:schemeClr val="bg1"/>
                </a:solidFill>
              </a:rPr>
              <a:t>SWI: </a:t>
            </a:r>
            <a:r>
              <a:rPr lang="hu-HU">
                <a:solidFill>
                  <a:schemeClr val="bg1"/>
                </a:solidFill>
              </a:rPr>
              <a:t>Jupiter’s rings and atmosphere, moons.</a:t>
            </a:r>
          </a:p>
          <a:p>
            <a:pPr marL="342900" indent="-342900">
              <a:lnSpc>
                <a:spcPct val="90000"/>
              </a:lnSpc>
              <a:spcBef>
                <a:spcPts val="1000"/>
              </a:spcBef>
              <a:buFont typeface="+mj-lt"/>
              <a:buAutoNum type="arabicPeriod"/>
            </a:pPr>
            <a:r>
              <a:rPr lang="hu-HU" b="1">
                <a:solidFill>
                  <a:schemeClr val="bg1"/>
                </a:solidFill>
              </a:rPr>
              <a:t>GALA: </a:t>
            </a:r>
            <a:r>
              <a:rPr lang="hu-HU">
                <a:solidFill>
                  <a:schemeClr val="bg1"/>
                </a:solidFill>
              </a:rPr>
              <a:t>topography, vertical resolution of 10 cm at low altitudes.</a:t>
            </a:r>
            <a:r>
              <a:rPr lang="hu-HU" b="1">
                <a:solidFill>
                  <a:schemeClr val="bg1"/>
                </a:solidFill>
              </a:rPr>
              <a:t> </a:t>
            </a:r>
          </a:p>
          <a:p>
            <a:pPr marL="342900" indent="-342900">
              <a:lnSpc>
                <a:spcPct val="90000"/>
              </a:lnSpc>
              <a:spcBef>
                <a:spcPts val="1000"/>
              </a:spcBef>
              <a:buFont typeface="+mj-lt"/>
              <a:buAutoNum type="arabicPeriod"/>
            </a:pPr>
            <a:r>
              <a:rPr lang="hu-HU" b="1">
                <a:solidFill>
                  <a:schemeClr val="bg1"/>
                </a:solidFill>
              </a:rPr>
              <a:t>RIME: </a:t>
            </a:r>
            <a:r>
              <a:rPr lang="hu-HU">
                <a:solidFill>
                  <a:schemeClr val="bg1"/>
                </a:solidFill>
              </a:rPr>
              <a:t>subsurface structures of the moons.</a:t>
            </a:r>
          </a:p>
        </p:txBody>
      </p:sp>
    </p:spTree>
    <p:extLst>
      <p:ext uri="{BB962C8B-B14F-4D97-AF65-F5344CB8AC3E}">
        <p14:creationId xmlns:p14="http://schemas.microsoft.com/office/powerpoint/2010/main" val="1646971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0CBA04CF-10A7-CB68-44AC-4B8C9FECCBF2}"/>
              </a:ext>
            </a:extLst>
          </p:cNvPr>
          <p:cNvSpPr>
            <a:spLocks noGrp="1"/>
          </p:cNvSpPr>
          <p:nvPr>
            <p:ph idx="1"/>
          </p:nvPr>
        </p:nvSpPr>
        <p:spPr>
          <a:xfrm>
            <a:off x="317147" y="960410"/>
            <a:ext cx="5852532" cy="5289007"/>
          </a:xfrm>
        </p:spPr>
        <p:txBody>
          <a:bodyPr>
            <a:normAutofit/>
          </a:bodyPr>
          <a:lstStyle/>
          <a:p>
            <a:r>
              <a:rPr lang="en-US" sz="2200">
                <a:solidFill>
                  <a:schemeClr val="bg1"/>
                </a:solidFill>
              </a:rPr>
              <a:t>Jupiter is the fifth planet from the Sun</a:t>
            </a:r>
            <a:r>
              <a:rPr lang="hu-HU" sz="2200">
                <a:solidFill>
                  <a:schemeClr val="bg1"/>
                </a:solidFill>
              </a:rPr>
              <a:t> </a:t>
            </a:r>
            <a:r>
              <a:rPr lang="en-US" sz="2200">
                <a:solidFill>
                  <a:schemeClr val="bg1"/>
                </a:solidFill>
              </a:rPr>
              <a:t>(5.20 AU)</a:t>
            </a:r>
            <a:r>
              <a:rPr lang="hu-HU" sz="2200">
                <a:solidFill>
                  <a:schemeClr val="bg1"/>
                </a:solidFill>
              </a:rPr>
              <a:t>, </a:t>
            </a:r>
            <a:r>
              <a:rPr lang="en-US" sz="2200">
                <a:solidFill>
                  <a:schemeClr val="bg1"/>
                </a:solidFill>
              </a:rPr>
              <a:t>the largest, </a:t>
            </a:r>
            <a:r>
              <a:rPr lang="hu-HU" sz="2200">
                <a:solidFill>
                  <a:schemeClr val="bg1"/>
                </a:solidFill>
              </a:rPr>
              <a:t>and </a:t>
            </a:r>
            <a:r>
              <a:rPr lang="en-US" sz="2200">
                <a:solidFill>
                  <a:schemeClr val="bg1"/>
                </a:solidFill>
              </a:rPr>
              <a:t>more than twice as massive as all the other planets combined. </a:t>
            </a:r>
            <a:endParaRPr lang="hu-HU" sz="2200">
              <a:solidFill>
                <a:schemeClr val="bg1"/>
              </a:solidFill>
            </a:endParaRPr>
          </a:p>
          <a:p>
            <a:r>
              <a:rPr lang="en-US" sz="2200">
                <a:solidFill>
                  <a:schemeClr val="bg1"/>
                </a:solidFill>
              </a:rPr>
              <a:t>Jupiter </a:t>
            </a:r>
            <a:r>
              <a:rPr lang="hu-HU" sz="2200">
                <a:solidFill>
                  <a:schemeClr val="bg1"/>
                </a:solidFill>
              </a:rPr>
              <a:t>- with a period of </a:t>
            </a:r>
            <a:r>
              <a:rPr lang="en-US" sz="2200">
                <a:solidFill>
                  <a:schemeClr val="bg1"/>
                </a:solidFill>
              </a:rPr>
              <a:t>9hr 55min</a:t>
            </a:r>
            <a:r>
              <a:rPr lang="hu-HU" sz="2200">
                <a:solidFill>
                  <a:schemeClr val="bg1"/>
                </a:solidFill>
              </a:rPr>
              <a:t> - is </a:t>
            </a:r>
            <a:r>
              <a:rPr lang="en-US" sz="2200">
                <a:solidFill>
                  <a:schemeClr val="accent2"/>
                </a:solidFill>
              </a:rPr>
              <a:t>faste</a:t>
            </a:r>
            <a:r>
              <a:rPr lang="hu-HU" sz="2200">
                <a:solidFill>
                  <a:schemeClr val="accent2"/>
                </a:solidFill>
              </a:rPr>
              <a:t>st rotating planet in the Solar System</a:t>
            </a:r>
            <a:r>
              <a:rPr lang="hu-HU" sz="2200">
                <a:solidFill>
                  <a:schemeClr val="bg1"/>
                </a:solidFill>
              </a:rPr>
              <a:t>. </a:t>
            </a:r>
          </a:p>
          <a:p>
            <a:r>
              <a:rPr lang="en-US" sz="2200">
                <a:solidFill>
                  <a:schemeClr val="bg1"/>
                </a:solidFill>
              </a:rPr>
              <a:t>It</a:t>
            </a:r>
            <a:r>
              <a:rPr lang="hu-HU" sz="2200">
                <a:solidFill>
                  <a:schemeClr val="bg1"/>
                </a:solidFill>
              </a:rPr>
              <a:t>'s</a:t>
            </a:r>
            <a:r>
              <a:rPr lang="en-US" sz="2200">
                <a:solidFill>
                  <a:schemeClr val="bg1"/>
                </a:solidFill>
              </a:rPr>
              <a:t> composition </a:t>
            </a:r>
            <a:r>
              <a:rPr lang="hu-HU" sz="2200">
                <a:solidFill>
                  <a:schemeClr val="bg1"/>
                </a:solidFill>
              </a:rPr>
              <a:t>is </a:t>
            </a:r>
            <a:r>
              <a:rPr lang="en-US" sz="2200">
                <a:solidFill>
                  <a:schemeClr val="bg1"/>
                </a:solidFill>
              </a:rPr>
              <a:t>close to that of the primordial Solar Nebula</a:t>
            </a:r>
            <a:r>
              <a:rPr lang="hu-HU" sz="2200">
                <a:solidFill>
                  <a:schemeClr val="bg1"/>
                </a:solidFill>
              </a:rPr>
              <a:t> (~</a:t>
            </a:r>
            <a:r>
              <a:rPr lang="en-US" sz="2200">
                <a:solidFill>
                  <a:schemeClr val="bg1"/>
                </a:solidFill>
              </a:rPr>
              <a:t>90% hydrogen</a:t>
            </a:r>
            <a:r>
              <a:rPr lang="hu-HU" sz="2200">
                <a:solidFill>
                  <a:schemeClr val="bg1"/>
                </a:solidFill>
              </a:rPr>
              <a:t>,</a:t>
            </a:r>
            <a:r>
              <a:rPr lang="en-US" sz="2200">
                <a:solidFill>
                  <a:schemeClr val="bg1"/>
                </a:solidFill>
              </a:rPr>
              <a:t> </a:t>
            </a:r>
            <a:r>
              <a:rPr lang="hu-HU" sz="2200">
                <a:solidFill>
                  <a:schemeClr val="bg1"/>
                </a:solidFill>
              </a:rPr>
              <a:t>~</a:t>
            </a:r>
            <a:r>
              <a:rPr lang="en-US" sz="2200">
                <a:solidFill>
                  <a:schemeClr val="bg1"/>
                </a:solidFill>
              </a:rPr>
              <a:t>10% helium</a:t>
            </a:r>
            <a:r>
              <a:rPr lang="hu-HU" sz="2200">
                <a:solidFill>
                  <a:schemeClr val="bg1"/>
                </a:solidFill>
              </a:rPr>
              <a:t>, with </a:t>
            </a:r>
            <a:r>
              <a:rPr lang="en-US" sz="2200">
                <a:solidFill>
                  <a:schemeClr val="bg1"/>
                </a:solidFill>
              </a:rPr>
              <a:t>traces of methane, water and ammonia.</a:t>
            </a:r>
            <a:endParaRPr lang="hu-HU" sz="2200">
              <a:solidFill>
                <a:schemeClr val="bg1"/>
              </a:solidFill>
            </a:endParaRPr>
          </a:p>
          <a:p>
            <a:r>
              <a:rPr lang="en-US" sz="2200">
                <a:solidFill>
                  <a:schemeClr val="bg1"/>
                </a:solidFill>
              </a:rPr>
              <a:t>The pressure in its centre is so great that</a:t>
            </a:r>
            <a:r>
              <a:rPr lang="hu-HU" sz="2200">
                <a:solidFill>
                  <a:schemeClr val="bg1"/>
                </a:solidFill>
              </a:rPr>
              <a:t> (</a:t>
            </a:r>
            <a:r>
              <a:rPr lang="en-US" sz="2200">
                <a:solidFill>
                  <a:schemeClr val="bg1"/>
                </a:solidFill>
              </a:rPr>
              <a:t>above</a:t>
            </a:r>
            <a:r>
              <a:rPr lang="hu-HU" sz="2200">
                <a:solidFill>
                  <a:schemeClr val="bg1"/>
                </a:solidFill>
              </a:rPr>
              <a:t> its</a:t>
            </a:r>
            <a:r>
              <a:rPr lang="en-US" sz="2200">
                <a:solidFill>
                  <a:schemeClr val="bg1"/>
                </a:solidFill>
              </a:rPr>
              <a:t> rock core</a:t>
            </a:r>
            <a:r>
              <a:rPr lang="hu-HU" sz="2200">
                <a:solidFill>
                  <a:schemeClr val="bg1"/>
                </a:solidFill>
              </a:rPr>
              <a:t>)</a:t>
            </a:r>
            <a:r>
              <a:rPr lang="en-US" sz="2200">
                <a:solidFill>
                  <a:schemeClr val="bg1"/>
                </a:solidFill>
              </a:rPr>
              <a:t> </a:t>
            </a:r>
            <a:r>
              <a:rPr lang="hu-HU" sz="2200">
                <a:solidFill>
                  <a:schemeClr val="accent4"/>
                </a:solidFill>
              </a:rPr>
              <a:t>metallic</a:t>
            </a:r>
            <a:r>
              <a:rPr lang="en-US" sz="2200">
                <a:solidFill>
                  <a:schemeClr val="accent4"/>
                </a:solidFill>
              </a:rPr>
              <a:t> hydrogen exists</a:t>
            </a:r>
            <a:r>
              <a:rPr lang="en-US" sz="2200">
                <a:solidFill>
                  <a:schemeClr val="bg1"/>
                </a:solidFill>
              </a:rPr>
              <a:t>, capable of producing a self-sustaining dynamo </a:t>
            </a:r>
            <a:r>
              <a:rPr lang="hu-HU" sz="2200">
                <a:solidFill>
                  <a:schemeClr val="bg1"/>
                </a:solidFill>
              </a:rPr>
              <a:t>(</a:t>
            </a:r>
            <a:r>
              <a:rPr lang="en-US" sz="2200">
                <a:solidFill>
                  <a:schemeClr val="bg1"/>
                </a:solidFill>
              </a:rPr>
              <a:t>as in the Earth</a:t>
            </a:r>
            <a:r>
              <a:rPr lang="hu-HU" sz="2200">
                <a:solidFill>
                  <a:schemeClr val="bg1"/>
                </a:solidFill>
              </a:rPr>
              <a:t>'</a:t>
            </a:r>
            <a:r>
              <a:rPr lang="en-US" sz="2200">
                <a:solidFill>
                  <a:schemeClr val="bg1"/>
                </a:solidFill>
              </a:rPr>
              <a:t>s iron core</a:t>
            </a:r>
            <a:r>
              <a:rPr lang="hu-HU" sz="2200">
                <a:solidFill>
                  <a:schemeClr val="bg1"/>
                </a:solidFill>
              </a:rPr>
              <a:t>). </a:t>
            </a:r>
          </a:p>
          <a:p>
            <a:r>
              <a:rPr lang="hu-HU" sz="2200">
                <a:solidFill>
                  <a:schemeClr val="bg1"/>
                </a:solidFill>
              </a:rPr>
              <a:t>T</a:t>
            </a:r>
            <a:r>
              <a:rPr lang="en-US" sz="2200">
                <a:solidFill>
                  <a:schemeClr val="bg1"/>
                </a:solidFill>
              </a:rPr>
              <a:t>he combination of the </a:t>
            </a:r>
            <a:r>
              <a:rPr lang="hu-HU" sz="2200">
                <a:solidFill>
                  <a:schemeClr val="bg1"/>
                </a:solidFill>
              </a:rPr>
              <a:t>huge</a:t>
            </a:r>
            <a:r>
              <a:rPr lang="en-US" sz="2200">
                <a:solidFill>
                  <a:schemeClr val="bg1"/>
                </a:solidFill>
              </a:rPr>
              <a:t> mass and fast rotation produces a huge magnetic moment.</a:t>
            </a:r>
            <a:endParaRPr lang="hu-HU" sz="2200">
              <a:solidFill>
                <a:schemeClr val="bg1"/>
              </a:solidFill>
            </a:endParaRPr>
          </a:p>
        </p:txBody>
      </p:sp>
      <p:sp>
        <p:nvSpPr>
          <p:cNvPr id="5" name="Dia számának helye 4">
            <a:extLst>
              <a:ext uri="{FF2B5EF4-FFF2-40B4-BE49-F238E27FC236}">
                <a16:creationId xmlns:a16="http://schemas.microsoft.com/office/drawing/2014/main" id="{B59B19F9-1E77-44EF-A168-11375A2CBF9C}"/>
              </a:ext>
            </a:extLst>
          </p:cNvPr>
          <p:cNvSpPr>
            <a:spLocks noGrp="1"/>
          </p:cNvSpPr>
          <p:nvPr>
            <p:ph type="sldNum" sz="quarter" idx="12"/>
          </p:nvPr>
        </p:nvSpPr>
        <p:spPr/>
        <p:txBody>
          <a:bodyPr/>
          <a:lstStyle/>
          <a:p>
            <a:fld id="{4DB8A441-15C5-4363-8938-80CCFE8A9160}" type="slidenum">
              <a:rPr lang="hu-HU" smtClean="0"/>
              <a:t>3</a:t>
            </a:fld>
            <a:endParaRPr lang="hu-HU"/>
          </a:p>
        </p:txBody>
      </p:sp>
      <p:sp>
        <p:nvSpPr>
          <p:cNvPr id="6" name="Élőláb helye 3">
            <a:extLst>
              <a:ext uri="{FF2B5EF4-FFF2-40B4-BE49-F238E27FC236}">
                <a16:creationId xmlns:a16="http://schemas.microsoft.com/office/drawing/2014/main" id="{C7418D54-68C6-5DD4-E2D5-BF9A9902F1F8}"/>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pic>
        <p:nvPicPr>
          <p:cNvPr id="3074" name="Picture 2">
            <a:extLst>
              <a:ext uri="{FF2B5EF4-FFF2-40B4-BE49-F238E27FC236}">
                <a16:creationId xmlns:a16="http://schemas.microsoft.com/office/drawing/2014/main" id="{C359A802-5DC2-D8CC-1A30-A00736264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9502" y="3122341"/>
            <a:ext cx="5747449" cy="2921620"/>
          </a:xfrm>
          <a:prstGeom prst="rect">
            <a:avLst/>
          </a:prstGeom>
          <a:noFill/>
          <a:extLst>
            <a:ext uri="{909E8E84-426E-40DD-AFC4-6F175D3DCCD1}">
              <a14:hiddenFill xmlns:a14="http://schemas.microsoft.com/office/drawing/2010/main">
                <a:solidFill>
                  <a:srgbClr val="FFFFFF"/>
                </a:solidFill>
              </a14:hiddenFill>
            </a:ext>
          </a:extLst>
        </p:spPr>
      </p:pic>
      <p:pic>
        <p:nvPicPr>
          <p:cNvPr id="10" name="Kép 9">
            <a:extLst>
              <a:ext uri="{FF2B5EF4-FFF2-40B4-BE49-F238E27FC236}">
                <a16:creationId xmlns:a16="http://schemas.microsoft.com/office/drawing/2014/main" id="{5F70FD21-C3EE-E238-072D-0CB5F4CB4068}"/>
              </a:ext>
            </a:extLst>
          </p:cNvPr>
          <p:cNvPicPr>
            <a:picLocks noChangeAspect="1"/>
          </p:cNvPicPr>
          <p:nvPr/>
        </p:nvPicPr>
        <p:blipFill>
          <a:blip r:embed="rId3"/>
          <a:stretch>
            <a:fillRect/>
          </a:stretch>
        </p:blipFill>
        <p:spPr>
          <a:xfrm>
            <a:off x="6379502" y="1030646"/>
            <a:ext cx="5747449" cy="1991336"/>
          </a:xfrm>
          <a:prstGeom prst="rect">
            <a:avLst/>
          </a:prstGeom>
        </p:spPr>
      </p:pic>
      <p:sp>
        <p:nvSpPr>
          <p:cNvPr id="13" name="Cím 1">
            <a:extLst>
              <a:ext uri="{FF2B5EF4-FFF2-40B4-BE49-F238E27FC236}">
                <a16:creationId xmlns:a16="http://schemas.microsoft.com/office/drawing/2014/main" id="{B73E7EBF-B31B-7D1C-6DB0-B5BEA902E727}"/>
              </a:ext>
            </a:extLst>
          </p:cNvPr>
          <p:cNvSpPr>
            <a:spLocks noGrp="1"/>
          </p:cNvSpPr>
          <p:nvPr>
            <p:ph type="title"/>
          </p:nvPr>
        </p:nvSpPr>
        <p:spPr>
          <a:xfrm>
            <a:off x="838200" y="82830"/>
            <a:ext cx="10515600" cy="616182"/>
          </a:xfrm>
        </p:spPr>
        <p:txBody>
          <a:bodyPr/>
          <a:lstStyle/>
          <a:p>
            <a:pPr algn="ctr"/>
            <a:r>
              <a:rPr lang="hu-HU" b="1">
                <a:solidFill>
                  <a:schemeClr val="bg1"/>
                </a:solidFill>
              </a:rPr>
              <a:t>The Jovian plasma environment</a:t>
            </a:r>
          </a:p>
        </p:txBody>
      </p:sp>
    </p:spTree>
    <p:extLst>
      <p:ext uri="{BB962C8B-B14F-4D97-AF65-F5344CB8AC3E}">
        <p14:creationId xmlns:p14="http://schemas.microsoft.com/office/powerpoint/2010/main" val="3005335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85E10B7-99A4-443B-8038-FB08AB401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 y="-27108"/>
            <a:ext cx="6929389" cy="6929389"/>
          </a:xfrm>
          <a:prstGeom prst="rect">
            <a:avLst/>
          </a:prstGeom>
          <a:noFill/>
          <a:extLst>
            <a:ext uri="{909E8E84-426E-40DD-AFC4-6F175D3DCCD1}">
              <a14:hiddenFill xmlns:a14="http://schemas.microsoft.com/office/drawing/2010/main">
                <a:solidFill>
                  <a:srgbClr val="FFFFFF"/>
                </a:solidFill>
              </a14:hiddenFill>
            </a:ext>
          </a:extLst>
        </p:spPr>
      </p:pic>
      <p:sp>
        <p:nvSpPr>
          <p:cNvPr id="3" name="Élőláb helye 2">
            <a:extLst>
              <a:ext uri="{FF2B5EF4-FFF2-40B4-BE49-F238E27FC236}">
                <a16:creationId xmlns:a16="http://schemas.microsoft.com/office/drawing/2014/main" id="{59B6E382-7100-1758-EBBC-568589B5DFD1}"/>
              </a:ext>
            </a:extLst>
          </p:cNvPr>
          <p:cNvSpPr>
            <a:spLocks noGrp="1"/>
          </p:cNvSpPr>
          <p:nvPr>
            <p:ph type="ftr" sz="quarter" idx="11"/>
          </p:nvPr>
        </p:nvSpPr>
        <p:spPr/>
        <p:txBody>
          <a:bodyPr/>
          <a:lstStyle/>
          <a:p>
            <a:r>
              <a:rPr lang="hu-HU"/>
              <a:t>SWATNET, 13 June 2023</a:t>
            </a:r>
          </a:p>
        </p:txBody>
      </p:sp>
      <p:sp>
        <p:nvSpPr>
          <p:cNvPr id="4" name="Dia számának helye 3">
            <a:extLst>
              <a:ext uri="{FF2B5EF4-FFF2-40B4-BE49-F238E27FC236}">
                <a16:creationId xmlns:a16="http://schemas.microsoft.com/office/drawing/2014/main" id="{798ACD13-A63C-6C53-C95A-4D2F10FB1955}"/>
              </a:ext>
            </a:extLst>
          </p:cNvPr>
          <p:cNvSpPr>
            <a:spLocks noGrp="1"/>
          </p:cNvSpPr>
          <p:nvPr>
            <p:ph type="sldNum" sz="quarter" idx="12"/>
          </p:nvPr>
        </p:nvSpPr>
        <p:spPr/>
        <p:txBody>
          <a:bodyPr/>
          <a:lstStyle/>
          <a:p>
            <a:fld id="{4DB8A441-15C5-4363-8938-80CCFE8A9160}" type="slidenum">
              <a:rPr lang="hu-HU" smtClean="0"/>
              <a:t>30</a:t>
            </a:fld>
            <a:endParaRPr lang="hu-HU"/>
          </a:p>
        </p:txBody>
      </p:sp>
      <p:pic>
        <p:nvPicPr>
          <p:cNvPr id="5" name="Picture 6">
            <a:extLst>
              <a:ext uri="{FF2B5EF4-FFF2-40B4-BE49-F238E27FC236}">
                <a16:creationId xmlns:a16="http://schemas.microsoft.com/office/drawing/2014/main" id="{75A3C1D1-838E-DDEC-967B-96278C61DF49}"/>
              </a:ext>
            </a:extLst>
          </p:cNvPr>
          <p:cNvPicPr>
            <a:picLocks noChangeAspect="1"/>
          </p:cNvPicPr>
          <p:nvPr/>
        </p:nvPicPr>
        <p:blipFill rotWithShape="1">
          <a:blip r:embed="rId3">
            <a:extLst>
              <a:ext uri="{28A0092B-C50C-407E-A947-70E740481C1C}">
                <a14:useLocalDpi xmlns:a14="http://schemas.microsoft.com/office/drawing/2010/main" val="0"/>
              </a:ext>
            </a:extLst>
          </a:blip>
          <a:srcRect l="3548" t="13242" r="4401" b="2580"/>
          <a:stretch/>
        </p:blipFill>
        <p:spPr>
          <a:xfrm>
            <a:off x="3724979" y="618654"/>
            <a:ext cx="8368536" cy="5739471"/>
          </a:xfrm>
          <a:prstGeom prst="rect">
            <a:avLst/>
          </a:prstGeom>
        </p:spPr>
      </p:pic>
      <p:sp>
        <p:nvSpPr>
          <p:cNvPr id="6" name="Cím 1">
            <a:extLst>
              <a:ext uri="{FF2B5EF4-FFF2-40B4-BE49-F238E27FC236}">
                <a16:creationId xmlns:a16="http://schemas.microsoft.com/office/drawing/2014/main" id="{961BF6BD-89BE-574A-01D6-BCF71BD85FA0}"/>
              </a:ext>
            </a:extLst>
          </p:cNvPr>
          <p:cNvSpPr>
            <a:spLocks noGrp="1"/>
          </p:cNvSpPr>
          <p:nvPr>
            <p:ph type="title"/>
          </p:nvPr>
        </p:nvSpPr>
        <p:spPr>
          <a:xfrm>
            <a:off x="328061" y="136526"/>
            <a:ext cx="11625886" cy="528178"/>
          </a:xfrm>
        </p:spPr>
        <p:txBody>
          <a:bodyPr/>
          <a:lstStyle/>
          <a:p>
            <a:pPr algn="ctr"/>
            <a:r>
              <a:rPr lang="hu-HU" b="1">
                <a:solidFill>
                  <a:srgbClr val="FFC000"/>
                </a:solidFill>
              </a:rPr>
              <a:t>Onboard instruments</a:t>
            </a:r>
          </a:p>
        </p:txBody>
      </p:sp>
      <p:sp>
        <p:nvSpPr>
          <p:cNvPr id="9" name="Szövegdoboz 8">
            <a:extLst>
              <a:ext uri="{FF2B5EF4-FFF2-40B4-BE49-F238E27FC236}">
                <a16:creationId xmlns:a16="http://schemas.microsoft.com/office/drawing/2014/main" id="{1385CDB8-EFBA-CA30-C505-52C950E01323}"/>
              </a:ext>
            </a:extLst>
          </p:cNvPr>
          <p:cNvSpPr txBox="1"/>
          <p:nvPr/>
        </p:nvSpPr>
        <p:spPr>
          <a:xfrm>
            <a:off x="165860" y="729170"/>
            <a:ext cx="3482915" cy="4801314"/>
          </a:xfrm>
          <a:prstGeom prst="rect">
            <a:avLst/>
          </a:prstGeom>
          <a:solidFill>
            <a:srgbClr val="002060">
              <a:alpha val="60000"/>
            </a:srgbClr>
          </a:solidFill>
          <a:ln>
            <a:solidFill>
              <a:schemeClr val="bg1"/>
            </a:solidFill>
          </a:ln>
        </p:spPr>
        <p:txBody>
          <a:bodyPr wrap="square">
            <a:spAutoFit/>
          </a:bodyPr>
          <a:lstStyle/>
          <a:p>
            <a:r>
              <a:rPr lang="hu-HU" b="1">
                <a:solidFill>
                  <a:schemeClr val="bg1"/>
                </a:solidFill>
              </a:rPr>
              <a:t>Highlights:</a:t>
            </a:r>
          </a:p>
          <a:p>
            <a:pPr marL="342900" indent="-342900">
              <a:buFont typeface="+mj-lt"/>
              <a:buAutoNum type="arabicPeriod"/>
            </a:pPr>
            <a:r>
              <a:rPr lang="hu-HU" b="1">
                <a:solidFill>
                  <a:schemeClr val="bg1"/>
                </a:solidFill>
              </a:rPr>
              <a:t>3GM:</a:t>
            </a:r>
            <a:r>
              <a:rPr lang="hu-HU">
                <a:solidFill>
                  <a:schemeClr val="bg1"/>
                </a:solidFill>
              </a:rPr>
              <a:t> radio waves to trace the strength of Ganymede’s gravitational field, measure the extent of any subsurface ocean in the three icy moons.</a:t>
            </a:r>
          </a:p>
          <a:p>
            <a:pPr marL="342900" indent="-342900">
              <a:buFont typeface="+mj-lt"/>
              <a:buAutoNum type="arabicPeriod"/>
            </a:pPr>
            <a:r>
              <a:rPr lang="hu-HU" b="1">
                <a:solidFill>
                  <a:schemeClr val="bg1"/>
                </a:solidFill>
              </a:rPr>
              <a:t>PEP, RPWI and J-MAG</a:t>
            </a:r>
            <a:r>
              <a:rPr lang="hu-HU">
                <a:solidFill>
                  <a:schemeClr val="bg1"/>
                </a:solidFill>
              </a:rPr>
              <a:t> will study the magnetic and plasma environment in the jovian system, investigate the interaction between the magnetic fields of Jupiter and Ganymede. </a:t>
            </a:r>
          </a:p>
          <a:p>
            <a:pPr marL="342900" indent="-342900">
              <a:buFont typeface="+mj-lt"/>
              <a:buAutoNum type="arabicPeriod"/>
            </a:pPr>
            <a:r>
              <a:rPr lang="hu-HU" b="1">
                <a:solidFill>
                  <a:schemeClr val="bg1"/>
                </a:solidFill>
              </a:rPr>
              <a:t>PRIDE: </a:t>
            </a:r>
            <a:r>
              <a:rPr lang="hu-HU">
                <a:solidFill>
                  <a:schemeClr val="bg1"/>
                </a:solidFill>
              </a:rPr>
              <a:t>communication with Earth-based radio telescopes to precisely map the spacecraft’s location in space.</a:t>
            </a:r>
          </a:p>
        </p:txBody>
      </p:sp>
    </p:spTree>
    <p:extLst>
      <p:ext uri="{BB962C8B-B14F-4D97-AF65-F5344CB8AC3E}">
        <p14:creationId xmlns:p14="http://schemas.microsoft.com/office/powerpoint/2010/main" val="1721783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321053" y="897960"/>
            <a:ext cx="6031621" cy="5493216"/>
          </a:xfrm>
        </p:spPr>
        <p:txBody>
          <a:bodyPr>
            <a:noAutofit/>
          </a:bodyPr>
          <a:lstStyle/>
          <a:p>
            <a:pPr marL="230400" indent="-230400"/>
            <a:r>
              <a:rPr lang="en-US" sz="2200">
                <a:solidFill>
                  <a:schemeClr val="accent4"/>
                </a:solidFill>
              </a:rPr>
              <a:t>PEP (Particle Environment Package) will detect electrons, ions, high-energy neutral atoms, and neutral gas in the environment of Jupiter within the energy range of 0.001-1 MeV and above. </a:t>
            </a:r>
            <a:endParaRPr lang="hu-HU" sz="2200">
              <a:solidFill>
                <a:schemeClr val="accent4"/>
              </a:solidFill>
            </a:endParaRPr>
          </a:p>
          <a:p>
            <a:pPr marL="230400" indent="-230400"/>
            <a:r>
              <a:rPr lang="en-US" sz="2200">
                <a:solidFill>
                  <a:schemeClr val="accent4"/>
                </a:solidFill>
              </a:rPr>
              <a:t>It consists of two measuring units and six sensors.</a:t>
            </a:r>
            <a:endParaRPr lang="hu-HU" sz="2200">
              <a:solidFill>
                <a:schemeClr val="accent4"/>
              </a:solidFill>
            </a:endParaRPr>
          </a:p>
          <a:p>
            <a:r>
              <a:rPr lang="hu-HU" sz="2200">
                <a:solidFill>
                  <a:schemeClr val="bg1"/>
                </a:solidFill>
              </a:rPr>
              <a:t>The Space Technology team developed the power supply unit DCC (Direct Current Converter) for the sensors of PEP (Nagy et al., 2022). </a:t>
            </a:r>
          </a:p>
          <a:p>
            <a:r>
              <a:rPr lang="hu-HU" sz="2200">
                <a:solidFill>
                  <a:schemeClr val="bg1"/>
                </a:solidFill>
              </a:rPr>
              <a:t>It was a challenging task, because of the required high reliability in extreme operational circumstances. </a:t>
            </a:r>
          </a:p>
          <a:p>
            <a:r>
              <a:rPr lang="hu-HU" sz="2200">
                <a:solidFill>
                  <a:schemeClr val="bg1"/>
                </a:solidFill>
              </a:rPr>
              <a:t>For the testing a special equipment, EGSE (Electronic Ground Support Equipment) was developed by the SGF Ltd. and supported the testing of DCC. </a:t>
            </a:r>
            <a:endParaRPr lang="hu-HU" sz="2200">
              <a:solidFill>
                <a:schemeClr val="accent4"/>
              </a:solidFill>
            </a:endParaRPr>
          </a:p>
          <a:p>
            <a:endParaRPr lang="hu-HU" sz="2200">
              <a:solidFill>
                <a:schemeClr val="bg1"/>
              </a:solidFill>
            </a:endParaRPr>
          </a:p>
        </p:txBody>
      </p:sp>
      <p:pic>
        <p:nvPicPr>
          <p:cNvPr id="2050" name="Picture 2" descr="Particle Environment Package (PEP)">
            <a:extLst>
              <a:ext uri="{FF2B5EF4-FFF2-40B4-BE49-F238E27FC236}">
                <a16:creationId xmlns:a16="http://schemas.microsoft.com/office/drawing/2014/main" id="{65CD7860-CBD6-EC64-8768-84A5FE6ABA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7172" y="933650"/>
            <a:ext cx="5425578" cy="4071486"/>
          </a:xfrm>
          <a:prstGeom prst="rect">
            <a:avLst/>
          </a:prstGeom>
          <a:noFill/>
          <a:extLst>
            <a:ext uri="{909E8E84-426E-40DD-AFC4-6F175D3DCCD1}">
              <a14:hiddenFill xmlns:a14="http://schemas.microsoft.com/office/drawing/2010/main">
                <a:solidFill>
                  <a:srgbClr val="FFFFFF"/>
                </a:solidFill>
              </a14:hiddenFill>
            </a:ext>
          </a:extLst>
        </p:spPr>
      </p:pic>
      <p:sp>
        <p:nvSpPr>
          <p:cNvPr id="9" name="Cím 1">
            <a:extLst>
              <a:ext uri="{FF2B5EF4-FFF2-40B4-BE49-F238E27FC236}">
                <a16:creationId xmlns:a16="http://schemas.microsoft.com/office/drawing/2014/main" id="{19051DBF-89E4-45DF-0F3C-18EB71EC6D1F}"/>
              </a:ext>
            </a:extLst>
          </p:cNvPr>
          <p:cNvSpPr txBox="1">
            <a:spLocks/>
          </p:cNvSpPr>
          <p:nvPr/>
        </p:nvSpPr>
        <p:spPr>
          <a:xfrm>
            <a:off x="173254" y="8145"/>
            <a:ext cx="11771697" cy="643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sz="3200" b="1">
                <a:solidFill>
                  <a:schemeClr val="bg1"/>
                </a:solidFill>
                <a:ea typeface="Verdana" panose="020B0604030504040204" pitchFamily="34" charset="0"/>
              </a:rPr>
              <a:t>Participation of the Wigner RCP and the SGF Ltd. in JUICE</a:t>
            </a:r>
            <a:endParaRPr lang="hu-HU" sz="3200" b="1" dirty="0">
              <a:solidFill>
                <a:schemeClr val="bg1"/>
              </a:solidFill>
              <a:ea typeface="Verdana" panose="020B0604030504040204" pitchFamily="34" charset="0"/>
            </a:endParaRPr>
          </a:p>
        </p:txBody>
      </p:sp>
    </p:spTree>
    <p:extLst>
      <p:ext uri="{BB962C8B-B14F-4D97-AF65-F5344CB8AC3E}">
        <p14:creationId xmlns:p14="http://schemas.microsoft.com/office/powerpoint/2010/main" val="598128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7D289B02-DC0A-07DD-D695-B1B0FCD8AD66}"/>
              </a:ext>
            </a:extLst>
          </p:cNvPr>
          <p:cNvSpPr>
            <a:spLocks noGrp="1"/>
          </p:cNvSpPr>
          <p:nvPr>
            <p:ph idx="1"/>
          </p:nvPr>
        </p:nvSpPr>
        <p:spPr>
          <a:xfrm>
            <a:off x="251057" y="834223"/>
            <a:ext cx="6217119" cy="5474001"/>
          </a:xfrm>
        </p:spPr>
        <p:txBody>
          <a:bodyPr/>
          <a:lstStyle/>
          <a:p>
            <a:pPr marL="230400" indent="-230400"/>
            <a:r>
              <a:rPr lang="hu-HU" sz="2200">
                <a:solidFill>
                  <a:schemeClr val="bg1"/>
                </a:solidFill>
              </a:rPr>
              <a:t>Our legacy in giant planet exploration by our participation in the Cassini mission to Saturn.</a:t>
            </a:r>
          </a:p>
          <a:p>
            <a:pPr marL="230400" indent="-230400">
              <a:buFont typeface="Arial" panose="020B0604020202020204" pitchFamily="34" charset="0"/>
              <a:buChar char="•"/>
            </a:pPr>
            <a:r>
              <a:rPr lang="hu-HU" sz="2200">
                <a:solidFill>
                  <a:schemeClr val="bg1"/>
                </a:solidFill>
              </a:rPr>
              <a:t>W</a:t>
            </a:r>
            <a:r>
              <a:rPr lang="en-US" sz="2200">
                <a:solidFill>
                  <a:schemeClr val="bg1"/>
                </a:solidFill>
              </a:rPr>
              <a:t>e will have the opportunity</a:t>
            </a:r>
            <a:r>
              <a:rPr lang="hu-HU" sz="2200">
                <a:solidFill>
                  <a:schemeClr val="bg1"/>
                </a:solidFill>
              </a:rPr>
              <a:t> to</a:t>
            </a:r>
            <a:r>
              <a:rPr lang="en-US" sz="2200">
                <a:solidFill>
                  <a:schemeClr val="bg1"/>
                </a:solidFill>
              </a:rPr>
              <a:t>:</a:t>
            </a:r>
          </a:p>
          <a:p>
            <a:pPr marL="687600" lvl="1" indent="-230400"/>
            <a:r>
              <a:rPr lang="en-US" sz="2000">
                <a:solidFill>
                  <a:schemeClr val="bg1"/>
                </a:solidFill>
              </a:rPr>
              <a:t>study the </a:t>
            </a:r>
            <a:r>
              <a:rPr lang="en-US" sz="2000" b="1">
                <a:solidFill>
                  <a:schemeClr val="accent4"/>
                </a:solidFill>
              </a:rPr>
              <a:t>velocity distribution</a:t>
            </a:r>
            <a:r>
              <a:rPr lang="en-US" sz="2000">
                <a:solidFill>
                  <a:schemeClr val="bg1"/>
                </a:solidFill>
              </a:rPr>
              <a:t> of magnetospheric particles in the environment of the icy moons,</a:t>
            </a:r>
          </a:p>
          <a:p>
            <a:pPr marL="687600" lvl="1" indent="-230400"/>
            <a:r>
              <a:rPr lang="en-US" sz="2000">
                <a:solidFill>
                  <a:schemeClr val="bg1"/>
                </a:solidFill>
              </a:rPr>
              <a:t>determine the </a:t>
            </a:r>
            <a:r>
              <a:rPr lang="en-US" sz="2000" b="1">
                <a:solidFill>
                  <a:schemeClr val="accent4"/>
                </a:solidFill>
              </a:rPr>
              <a:t>composition</a:t>
            </a:r>
            <a:r>
              <a:rPr lang="en-US" sz="2000">
                <a:solidFill>
                  <a:schemeClr val="bg1"/>
                </a:solidFill>
              </a:rPr>
              <a:t> of the magnetospheric plasma,</a:t>
            </a:r>
          </a:p>
          <a:p>
            <a:pPr marL="687600" lvl="1" indent="-230400"/>
            <a:r>
              <a:rPr lang="en-US" sz="2000">
                <a:solidFill>
                  <a:schemeClr val="bg1"/>
                </a:solidFill>
              </a:rPr>
              <a:t>study the </a:t>
            </a:r>
            <a:r>
              <a:rPr lang="en-US" sz="2000" b="1">
                <a:solidFill>
                  <a:schemeClr val="accent4"/>
                </a:solidFill>
              </a:rPr>
              <a:t>interaction between the magnetospheric plasma and particles</a:t>
            </a:r>
            <a:r>
              <a:rPr lang="en-US" sz="2000">
                <a:solidFill>
                  <a:schemeClr val="bg1"/>
                </a:solidFill>
              </a:rPr>
              <a:t> originating from the surfaces of the moons,</a:t>
            </a:r>
          </a:p>
          <a:p>
            <a:pPr marL="687600" lvl="1" indent="-230400"/>
            <a:r>
              <a:rPr lang="en-US" sz="2000">
                <a:solidFill>
                  <a:schemeClr val="bg1"/>
                </a:solidFill>
              </a:rPr>
              <a:t>investigate the physical processes related to the </a:t>
            </a:r>
            <a:r>
              <a:rPr lang="en-US" sz="2000" b="1">
                <a:solidFill>
                  <a:schemeClr val="accent4"/>
                </a:solidFill>
              </a:rPr>
              <a:t>auroras</a:t>
            </a:r>
            <a:r>
              <a:rPr lang="en-US" sz="2000">
                <a:solidFill>
                  <a:schemeClr val="bg1"/>
                </a:solidFill>
              </a:rPr>
              <a:t> of Jupiter and Ganymede,</a:t>
            </a:r>
          </a:p>
          <a:p>
            <a:pPr marL="687600" lvl="1" indent="-230400"/>
            <a:r>
              <a:rPr lang="en-US" sz="2000">
                <a:solidFill>
                  <a:schemeClr val="bg1"/>
                </a:solidFill>
              </a:rPr>
              <a:t>analyze the </a:t>
            </a:r>
            <a:r>
              <a:rPr lang="en-US" sz="2000" b="1">
                <a:solidFill>
                  <a:schemeClr val="accent4"/>
                </a:solidFill>
              </a:rPr>
              <a:t>erosion of the moons' surfaces</a:t>
            </a:r>
            <a:r>
              <a:rPr lang="en-US" sz="2000">
                <a:solidFill>
                  <a:schemeClr val="bg1"/>
                </a:solidFill>
              </a:rPr>
              <a:t> caused by external impacts, including the neutral and charged particles escaping from the surface,</a:t>
            </a:r>
          </a:p>
          <a:p>
            <a:pPr marL="687600" lvl="1" indent="-230400"/>
            <a:r>
              <a:rPr lang="en-US" sz="2000">
                <a:solidFill>
                  <a:schemeClr val="bg1"/>
                </a:solidFill>
              </a:rPr>
              <a:t>and examine the </a:t>
            </a:r>
            <a:r>
              <a:rPr lang="en-US" sz="2000" b="1">
                <a:solidFill>
                  <a:schemeClr val="accent4"/>
                </a:solidFill>
              </a:rPr>
              <a:t>composition of the moons' exospheres</a:t>
            </a:r>
            <a:r>
              <a:rPr lang="en-US" sz="2000">
                <a:solidFill>
                  <a:schemeClr val="bg1"/>
                </a:solidFill>
              </a:rPr>
              <a:t>.</a:t>
            </a:r>
            <a:endParaRPr lang="hu-HU" sz="2000">
              <a:solidFill>
                <a:schemeClr val="bg1"/>
              </a:solidFill>
            </a:endParaRPr>
          </a:p>
          <a:p>
            <a:endParaRPr lang="hu-HU"/>
          </a:p>
        </p:txBody>
      </p:sp>
      <p:sp>
        <p:nvSpPr>
          <p:cNvPr id="4" name="Élőláb helye 3">
            <a:extLst>
              <a:ext uri="{FF2B5EF4-FFF2-40B4-BE49-F238E27FC236}">
                <a16:creationId xmlns:a16="http://schemas.microsoft.com/office/drawing/2014/main" id="{77F6078A-74AF-DB42-9DDE-185DEF14E062}"/>
              </a:ext>
            </a:extLst>
          </p:cNvPr>
          <p:cNvSpPr>
            <a:spLocks noGrp="1"/>
          </p:cNvSpPr>
          <p:nvPr>
            <p:ph type="ftr" sz="quarter" idx="11"/>
          </p:nvPr>
        </p:nvSpPr>
        <p:spPr/>
        <p:txBody>
          <a:bodyPr/>
          <a:lstStyle/>
          <a:p>
            <a:r>
              <a:rPr lang="hu-HU"/>
              <a:t>SWATNET, 13 June 2023</a:t>
            </a:r>
          </a:p>
        </p:txBody>
      </p:sp>
      <p:sp>
        <p:nvSpPr>
          <p:cNvPr id="5" name="Dia számának helye 4">
            <a:extLst>
              <a:ext uri="{FF2B5EF4-FFF2-40B4-BE49-F238E27FC236}">
                <a16:creationId xmlns:a16="http://schemas.microsoft.com/office/drawing/2014/main" id="{C015C9A2-F61C-1DED-6B9E-9C9E257689AA}"/>
              </a:ext>
            </a:extLst>
          </p:cNvPr>
          <p:cNvSpPr>
            <a:spLocks noGrp="1"/>
          </p:cNvSpPr>
          <p:nvPr>
            <p:ph type="sldNum" sz="quarter" idx="12"/>
          </p:nvPr>
        </p:nvSpPr>
        <p:spPr/>
        <p:txBody>
          <a:bodyPr/>
          <a:lstStyle/>
          <a:p>
            <a:fld id="{4DB8A441-15C5-4363-8938-80CCFE8A9160}" type="slidenum">
              <a:rPr lang="hu-HU" smtClean="0"/>
              <a:t>32</a:t>
            </a:fld>
            <a:endParaRPr lang="hu-HU"/>
          </a:p>
        </p:txBody>
      </p:sp>
      <p:sp>
        <p:nvSpPr>
          <p:cNvPr id="7" name="Cím 1">
            <a:extLst>
              <a:ext uri="{FF2B5EF4-FFF2-40B4-BE49-F238E27FC236}">
                <a16:creationId xmlns:a16="http://schemas.microsoft.com/office/drawing/2014/main" id="{DDB0EA75-51CD-A1A5-9A7C-31718F14C7A0}"/>
              </a:ext>
            </a:extLst>
          </p:cNvPr>
          <p:cNvSpPr txBox="1">
            <a:spLocks/>
          </p:cNvSpPr>
          <p:nvPr/>
        </p:nvSpPr>
        <p:spPr>
          <a:xfrm>
            <a:off x="173254" y="8145"/>
            <a:ext cx="11771697" cy="643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sz="3200" b="1">
                <a:solidFill>
                  <a:schemeClr val="bg1"/>
                </a:solidFill>
                <a:ea typeface="Verdana" panose="020B0604030504040204" pitchFamily="34" charset="0"/>
              </a:rPr>
              <a:t>Participation of Wigner RCP and the SGF Ltd. in JUICE</a:t>
            </a:r>
            <a:endParaRPr lang="hu-HU" sz="3200" b="1" dirty="0">
              <a:solidFill>
                <a:schemeClr val="bg1"/>
              </a:solidFill>
              <a:ea typeface="Verdana" panose="020B0604030504040204" pitchFamily="34" charset="0"/>
            </a:endParaRPr>
          </a:p>
        </p:txBody>
      </p:sp>
      <p:pic>
        <p:nvPicPr>
          <p:cNvPr id="22530" name="Picture 2" descr="JUICE: What secrets lie beneath the icy surface of Jupiter's moons? - BBC  Science Focus Magazine">
            <a:extLst>
              <a:ext uri="{FF2B5EF4-FFF2-40B4-BE49-F238E27FC236}">
                <a16:creationId xmlns:a16="http://schemas.microsoft.com/office/drawing/2014/main" id="{65791B7F-E7CD-CBA8-E246-3DB851B74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2930" y="868188"/>
            <a:ext cx="5604309" cy="3736206"/>
          </a:xfrm>
          <a:prstGeom prst="rect">
            <a:avLst/>
          </a:prstGeom>
          <a:noFill/>
          <a:extLst>
            <a:ext uri="{909E8E84-426E-40DD-AFC4-6F175D3DCCD1}">
              <a14:hiddenFill xmlns:a14="http://schemas.microsoft.com/office/drawing/2010/main">
                <a:solidFill>
                  <a:srgbClr val="FFFFFF"/>
                </a:solidFill>
              </a14:hiddenFill>
            </a:ext>
          </a:extLst>
        </p:spPr>
      </p:pic>
      <p:pic>
        <p:nvPicPr>
          <p:cNvPr id="9" name="Kép 8">
            <a:extLst>
              <a:ext uri="{FF2B5EF4-FFF2-40B4-BE49-F238E27FC236}">
                <a16:creationId xmlns:a16="http://schemas.microsoft.com/office/drawing/2014/main" id="{10516168-B178-FDDD-0900-CD089B80509C}"/>
              </a:ext>
            </a:extLst>
          </p:cNvPr>
          <p:cNvPicPr>
            <a:picLocks noChangeAspect="1"/>
          </p:cNvPicPr>
          <p:nvPr/>
        </p:nvPicPr>
        <p:blipFill>
          <a:blip r:embed="rId3"/>
          <a:stretch>
            <a:fillRect/>
          </a:stretch>
        </p:blipFill>
        <p:spPr>
          <a:xfrm>
            <a:off x="8837422" y="4039994"/>
            <a:ext cx="3354578" cy="2312861"/>
          </a:xfrm>
          <a:prstGeom prst="rect">
            <a:avLst/>
          </a:prstGeom>
        </p:spPr>
      </p:pic>
    </p:spTree>
    <p:extLst>
      <p:ext uri="{BB962C8B-B14F-4D97-AF65-F5344CB8AC3E}">
        <p14:creationId xmlns:p14="http://schemas.microsoft.com/office/powerpoint/2010/main" val="891673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a:extLst>
              <a:ext uri="{FF2B5EF4-FFF2-40B4-BE49-F238E27FC236}">
                <a16:creationId xmlns:a16="http://schemas.microsoft.com/office/drawing/2014/main" id="{F9B02E50-E539-5529-A491-9F54D9885ABD}"/>
              </a:ext>
            </a:extLst>
          </p:cNvPr>
          <p:cNvPicPr>
            <a:picLocks noChangeAspect="1"/>
          </p:cNvPicPr>
          <p:nvPr/>
        </p:nvPicPr>
        <p:blipFill>
          <a:blip r:embed="rId2"/>
          <a:stretch>
            <a:fillRect/>
          </a:stretch>
        </p:blipFill>
        <p:spPr>
          <a:xfrm>
            <a:off x="7277100" y="497179"/>
            <a:ext cx="4801954" cy="5957181"/>
          </a:xfrm>
          <a:prstGeom prst="rect">
            <a:avLst/>
          </a:prstGeom>
        </p:spPr>
      </p:pic>
      <p:sp>
        <p:nvSpPr>
          <p:cNvPr id="5" name="Dia számának helye 4">
            <a:extLst>
              <a:ext uri="{FF2B5EF4-FFF2-40B4-BE49-F238E27FC236}">
                <a16:creationId xmlns:a16="http://schemas.microsoft.com/office/drawing/2014/main" id="{490C7C67-D10D-0C75-C322-31853607BD45}"/>
              </a:ext>
            </a:extLst>
          </p:cNvPr>
          <p:cNvSpPr>
            <a:spLocks noGrp="1"/>
          </p:cNvSpPr>
          <p:nvPr>
            <p:ph type="sldNum" sz="quarter" idx="12"/>
          </p:nvPr>
        </p:nvSpPr>
        <p:spPr/>
        <p:txBody>
          <a:bodyPr/>
          <a:lstStyle/>
          <a:p>
            <a:fld id="{4DB8A441-15C5-4363-8938-80CCFE8A9160}" type="slidenum">
              <a:rPr lang="hu-HU" smtClean="0"/>
              <a:t>33</a:t>
            </a:fld>
            <a:endParaRPr lang="hu-HU"/>
          </a:p>
        </p:txBody>
      </p:sp>
      <p:sp>
        <p:nvSpPr>
          <p:cNvPr id="8" name="Cím 1">
            <a:extLst>
              <a:ext uri="{FF2B5EF4-FFF2-40B4-BE49-F238E27FC236}">
                <a16:creationId xmlns:a16="http://schemas.microsoft.com/office/drawing/2014/main" id="{8AC0DF3D-9E82-B9B6-D263-E4BCC3ABFF94}"/>
              </a:ext>
            </a:extLst>
          </p:cNvPr>
          <p:cNvSpPr>
            <a:spLocks noGrp="1"/>
          </p:cNvSpPr>
          <p:nvPr>
            <p:ph type="title"/>
          </p:nvPr>
        </p:nvSpPr>
        <p:spPr>
          <a:xfrm>
            <a:off x="838200" y="85722"/>
            <a:ext cx="10515600" cy="625475"/>
          </a:xfrm>
        </p:spPr>
        <p:txBody>
          <a:bodyPr/>
          <a:lstStyle/>
          <a:p>
            <a:pPr algn="ctr"/>
            <a:r>
              <a:rPr lang="hu-HU" b="1">
                <a:solidFill>
                  <a:schemeClr val="bg1"/>
                </a:solidFill>
              </a:rPr>
              <a:t>The challenges of a harsh environment</a:t>
            </a:r>
          </a:p>
        </p:txBody>
      </p:sp>
      <p:sp>
        <p:nvSpPr>
          <p:cNvPr id="9" name="Szövegdoboz 8">
            <a:extLst>
              <a:ext uri="{FF2B5EF4-FFF2-40B4-BE49-F238E27FC236}">
                <a16:creationId xmlns:a16="http://schemas.microsoft.com/office/drawing/2014/main" id="{130D3B37-1785-1A17-747C-0F3028EB98FE}"/>
              </a:ext>
            </a:extLst>
          </p:cNvPr>
          <p:cNvSpPr txBox="1"/>
          <p:nvPr/>
        </p:nvSpPr>
        <p:spPr>
          <a:xfrm>
            <a:off x="265190" y="858314"/>
            <a:ext cx="6847879" cy="5175776"/>
          </a:xfrm>
          <a:prstGeom prst="rect">
            <a:avLst/>
          </a:prstGeom>
          <a:noFill/>
        </p:spPr>
        <p:txBody>
          <a:bodyPr wrap="square">
            <a:spAutoFit/>
          </a:bodyPr>
          <a:lstStyle/>
          <a:p>
            <a:pPr marL="230400" indent="-230400">
              <a:lnSpc>
                <a:spcPct val="90000"/>
              </a:lnSpc>
              <a:spcBef>
                <a:spcPts val="1000"/>
              </a:spcBef>
              <a:buFont typeface="Arial" panose="020B0604020202020204" pitchFamily="34" charset="0"/>
              <a:buChar char="•"/>
            </a:pPr>
            <a:r>
              <a:rPr lang="en-US" sz="2200">
                <a:solidFill>
                  <a:schemeClr val="accent2"/>
                </a:solidFill>
              </a:rPr>
              <a:t>Most spacecraft avoid the radiation belts and the damage they cause to sensitive electronics.</a:t>
            </a:r>
            <a:endParaRPr lang="hu-HU" sz="2200" b="0" i="0">
              <a:solidFill>
                <a:schemeClr val="accent2"/>
              </a:solidFill>
              <a:effectLst/>
            </a:endParaRPr>
          </a:p>
          <a:p>
            <a:pPr marL="230400" indent="-230400">
              <a:lnSpc>
                <a:spcPct val="90000"/>
              </a:lnSpc>
              <a:spcBef>
                <a:spcPts val="1000"/>
              </a:spcBef>
              <a:buFont typeface="Arial" panose="020B0604020202020204" pitchFamily="34" charset="0"/>
              <a:buChar char="•"/>
            </a:pPr>
            <a:r>
              <a:rPr lang="hu-HU" sz="2200" b="0" i="0">
                <a:solidFill>
                  <a:schemeClr val="bg1"/>
                </a:solidFill>
                <a:effectLst/>
              </a:rPr>
              <a:t>The energetic protons in </a:t>
            </a:r>
            <a:r>
              <a:rPr lang="en-US" sz="2200" b="0" i="0">
                <a:solidFill>
                  <a:schemeClr val="bg1"/>
                </a:solidFill>
                <a:effectLst/>
              </a:rPr>
              <a:t>Jupiter’s </a:t>
            </a:r>
            <a:r>
              <a:rPr lang="hu-HU" sz="2200" b="0" i="0">
                <a:solidFill>
                  <a:schemeClr val="bg1"/>
                </a:solidFill>
                <a:effectLst/>
              </a:rPr>
              <a:t>radiation belts can reach energies </a:t>
            </a:r>
            <a:r>
              <a:rPr lang="en-US" sz="2200" b="0" i="0">
                <a:solidFill>
                  <a:schemeClr val="bg1"/>
                </a:solidFill>
                <a:effectLst/>
              </a:rPr>
              <a:t>over 50 times higher than at Earth. </a:t>
            </a:r>
            <a:endParaRPr lang="hu-HU" sz="2200" b="0" i="0">
              <a:solidFill>
                <a:schemeClr val="bg1"/>
              </a:solidFill>
              <a:effectLst/>
            </a:endParaRPr>
          </a:p>
          <a:p>
            <a:pPr marL="230400" indent="-230400">
              <a:lnSpc>
                <a:spcPct val="90000"/>
              </a:lnSpc>
              <a:spcBef>
                <a:spcPts val="1000"/>
              </a:spcBef>
              <a:buFont typeface="Arial" panose="020B0604020202020204" pitchFamily="34" charset="0"/>
              <a:buChar char="•"/>
            </a:pPr>
            <a:r>
              <a:rPr lang="hu-HU" sz="2200" b="0" i="0">
                <a:solidFill>
                  <a:schemeClr val="bg1"/>
                </a:solidFill>
                <a:effectLst/>
              </a:rPr>
              <a:t>The </a:t>
            </a:r>
            <a:r>
              <a:rPr lang="en-US" sz="2200" b="1" i="0">
                <a:solidFill>
                  <a:schemeClr val="accent2">
                    <a:lumMod val="60000"/>
                    <a:lumOff val="40000"/>
                  </a:schemeClr>
                </a:solidFill>
                <a:effectLst/>
              </a:rPr>
              <a:t>synchrotron radiation</a:t>
            </a:r>
            <a:r>
              <a:rPr lang="en-US" sz="2200" b="0" i="0">
                <a:solidFill>
                  <a:schemeClr val="bg1"/>
                </a:solidFill>
                <a:effectLst/>
              </a:rPr>
              <a:t> </a:t>
            </a:r>
            <a:r>
              <a:rPr lang="hu-HU" sz="2200" b="0" i="0">
                <a:solidFill>
                  <a:schemeClr val="bg1"/>
                </a:solidFill>
                <a:effectLst/>
              </a:rPr>
              <a:t>emitted by energetic electrons </a:t>
            </a:r>
            <a:r>
              <a:rPr lang="en-US" sz="2200" b="0" i="0">
                <a:solidFill>
                  <a:schemeClr val="bg1"/>
                </a:solidFill>
                <a:effectLst/>
              </a:rPr>
              <a:t>is </a:t>
            </a:r>
            <a:r>
              <a:rPr lang="hu-HU" sz="2200" b="0" i="0">
                <a:solidFill>
                  <a:schemeClr val="bg1"/>
                </a:solidFill>
                <a:effectLst/>
              </a:rPr>
              <a:t>would not</a:t>
            </a:r>
            <a:r>
              <a:rPr lang="en-US" sz="2200" b="0" i="0">
                <a:solidFill>
                  <a:schemeClr val="bg1"/>
                </a:solidFill>
                <a:effectLst/>
              </a:rPr>
              <a:t> damage spacecraft, but it provides information about the high-energy</a:t>
            </a:r>
            <a:r>
              <a:rPr lang="hu-HU" sz="2200" b="0" i="0">
                <a:solidFill>
                  <a:schemeClr val="bg1"/>
                </a:solidFill>
                <a:effectLst/>
              </a:rPr>
              <a:t> </a:t>
            </a:r>
            <a:r>
              <a:rPr lang="en-US" sz="2200" b="0" i="0">
                <a:solidFill>
                  <a:schemeClr val="bg1"/>
                </a:solidFill>
                <a:effectLst/>
              </a:rPr>
              <a:t>electrons emitting it, which are the potential hazards.</a:t>
            </a:r>
            <a:endParaRPr lang="hu-HU" sz="2200" b="0" i="0">
              <a:solidFill>
                <a:schemeClr val="bg1"/>
              </a:solidFill>
              <a:effectLst/>
            </a:endParaRPr>
          </a:p>
          <a:p>
            <a:pPr marL="230400" indent="-230400">
              <a:lnSpc>
                <a:spcPct val="90000"/>
              </a:lnSpc>
              <a:spcBef>
                <a:spcPts val="1000"/>
              </a:spcBef>
              <a:buFont typeface="Arial" panose="020B0604020202020204" pitchFamily="34" charset="0"/>
              <a:buChar char="•"/>
            </a:pPr>
            <a:r>
              <a:rPr lang="en-US" sz="2200" b="0" i="0">
                <a:solidFill>
                  <a:schemeClr val="bg1"/>
                </a:solidFill>
                <a:effectLst/>
              </a:rPr>
              <a:t>Earth-based radio telescopes have mapped some wavelengths of synchrotron</a:t>
            </a:r>
            <a:r>
              <a:rPr lang="hu-HU" sz="2200" b="0" i="0">
                <a:solidFill>
                  <a:schemeClr val="bg1"/>
                </a:solidFill>
                <a:effectLst/>
              </a:rPr>
              <a:t> </a:t>
            </a:r>
            <a:r>
              <a:rPr lang="en-US" sz="2200" b="0" i="0">
                <a:solidFill>
                  <a:schemeClr val="bg1"/>
                </a:solidFill>
                <a:effectLst/>
              </a:rPr>
              <a:t>emissions from Jupiter's radiation belts</a:t>
            </a:r>
            <a:r>
              <a:rPr lang="hu-HU" sz="2200" b="0" i="0">
                <a:solidFill>
                  <a:schemeClr val="bg1"/>
                </a:solidFill>
                <a:effectLst/>
              </a:rPr>
              <a:t>.</a:t>
            </a:r>
          </a:p>
          <a:p>
            <a:pPr marL="230400" indent="-230400">
              <a:lnSpc>
                <a:spcPct val="90000"/>
              </a:lnSpc>
              <a:spcBef>
                <a:spcPts val="1000"/>
              </a:spcBef>
              <a:buFont typeface="Arial" panose="020B0604020202020204" pitchFamily="34" charset="0"/>
              <a:buChar char="•"/>
            </a:pPr>
            <a:r>
              <a:rPr lang="hu-HU" sz="2200" b="0" i="0">
                <a:solidFill>
                  <a:schemeClr val="bg1"/>
                </a:solidFill>
                <a:effectLst/>
              </a:rPr>
              <a:t>S</a:t>
            </a:r>
            <a:r>
              <a:rPr lang="en-US" sz="2200" b="0" i="0">
                <a:solidFill>
                  <a:schemeClr val="bg1"/>
                </a:solidFill>
                <a:effectLst/>
              </a:rPr>
              <a:t>cientists </a:t>
            </a:r>
            <a:r>
              <a:rPr lang="hu-HU" sz="2200" b="0" i="0">
                <a:solidFill>
                  <a:schemeClr val="bg1"/>
                </a:solidFill>
                <a:effectLst/>
              </a:rPr>
              <a:t>and engineers </a:t>
            </a:r>
            <a:r>
              <a:rPr lang="en-US" sz="2200" b="0" i="0">
                <a:solidFill>
                  <a:schemeClr val="bg1"/>
                </a:solidFill>
                <a:effectLst/>
              </a:rPr>
              <a:t>us</a:t>
            </a:r>
            <a:r>
              <a:rPr lang="hu-HU" sz="2200" b="0" i="0">
                <a:solidFill>
                  <a:schemeClr val="bg1"/>
                </a:solidFill>
                <a:effectLst/>
              </a:rPr>
              <a:t>e</a:t>
            </a:r>
            <a:r>
              <a:rPr lang="en-US" sz="2200" b="0" i="0">
                <a:solidFill>
                  <a:schemeClr val="bg1"/>
                </a:solidFill>
                <a:effectLst/>
              </a:rPr>
              <a:t> that</a:t>
            </a:r>
            <a:r>
              <a:rPr lang="hu-HU" sz="2200" b="0" i="0">
                <a:solidFill>
                  <a:schemeClr val="bg1"/>
                </a:solidFill>
                <a:effectLst/>
              </a:rPr>
              <a:t> </a:t>
            </a:r>
            <a:r>
              <a:rPr lang="en-US" sz="2200" b="0" i="0">
                <a:solidFill>
                  <a:schemeClr val="bg1"/>
                </a:solidFill>
                <a:effectLst/>
              </a:rPr>
              <a:t>information </a:t>
            </a:r>
            <a:r>
              <a:rPr lang="hu-HU" sz="2200" b="0" i="0">
                <a:solidFill>
                  <a:schemeClr val="bg1"/>
                </a:solidFill>
                <a:effectLst/>
              </a:rPr>
              <a:t>and the scientific data collected by previous space missions </a:t>
            </a:r>
            <a:r>
              <a:rPr lang="en-US" sz="2200" b="0" i="0">
                <a:solidFill>
                  <a:schemeClr val="bg1"/>
                </a:solidFill>
                <a:effectLst/>
              </a:rPr>
              <a:t>to model the belts and estimate their potential to damage</a:t>
            </a:r>
            <a:r>
              <a:rPr lang="hu-HU" sz="2200" b="0" i="0">
                <a:solidFill>
                  <a:schemeClr val="bg1"/>
                </a:solidFill>
                <a:effectLst/>
              </a:rPr>
              <a:t> </a:t>
            </a:r>
            <a:r>
              <a:rPr lang="en-US" sz="2200" b="0" i="0">
                <a:solidFill>
                  <a:schemeClr val="bg1"/>
                </a:solidFill>
                <a:effectLst/>
              </a:rPr>
              <a:t>spacecraft.</a:t>
            </a:r>
            <a:endParaRPr lang="hu-HU" sz="2200">
              <a:solidFill>
                <a:schemeClr val="bg1"/>
              </a:solidFill>
            </a:endParaRPr>
          </a:p>
        </p:txBody>
      </p:sp>
      <p:sp>
        <p:nvSpPr>
          <p:cNvPr id="2" name="Élőláb helye 3">
            <a:extLst>
              <a:ext uri="{FF2B5EF4-FFF2-40B4-BE49-F238E27FC236}">
                <a16:creationId xmlns:a16="http://schemas.microsoft.com/office/drawing/2014/main" id="{8A39E205-3EE6-7526-C6F2-28412AC59793}"/>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spTree>
    <p:extLst>
      <p:ext uri="{BB962C8B-B14F-4D97-AF65-F5344CB8AC3E}">
        <p14:creationId xmlns:p14="http://schemas.microsoft.com/office/powerpoint/2010/main" val="902949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85722"/>
            <a:ext cx="10515600" cy="625475"/>
          </a:xfrm>
        </p:spPr>
        <p:txBody>
          <a:bodyPr/>
          <a:lstStyle/>
          <a:p>
            <a:pPr algn="ctr"/>
            <a:r>
              <a:rPr lang="hu-HU" b="1">
                <a:solidFill>
                  <a:schemeClr val="bg1"/>
                </a:solidFill>
              </a:rPr>
              <a:t>Protecting spacecraft from radiation - Juno</a:t>
            </a:r>
          </a:p>
        </p:txBody>
      </p:sp>
      <p:sp>
        <p:nvSpPr>
          <p:cNvPr id="3" name="Tartalom helye 2"/>
          <p:cNvSpPr>
            <a:spLocks noGrp="1"/>
          </p:cNvSpPr>
          <p:nvPr>
            <p:ph idx="1"/>
          </p:nvPr>
        </p:nvSpPr>
        <p:spPr>
          <a:xfrm>
            <a:off x="250970" y="839123"/>
            <a:ext cx="6159458" cy="5679318"/>
          </a:xfrm>
        </p:spPr>
        <p:txBody>
          <a:bodyPr>
            <a:noAutofit/>
          </a:bodyPr>
          <a:lstStyle/>
          <a:p>
            <a:r>
              <a:rPr lang="en-US" sz="2200">
                <a:solidFill>
                  <a:schemeClr val="bg1"/>
                </a:solidFill>
              </a:rPr>
              <a:t>NASA’s Juno spacecraft cross</a:t>
            </a:r>
            <a:r>
              <a:rPr lang="hu-HU" sz="2200">
                <a:solidFill>
                  <a:schemeClr val="bg1"/>
                </a:solidFill>
              </a:rPr>
              <a:t>ed</a:t>
            </a:r>
            <a:r>
              <a:rPr lang="en-US" sz="2200">
                <a:solidFill>
                  <a:schemeClr val="bg1"/>
                </a:solidFill>
              </a:rPr>
              <a:t> the radiation belts, </a:t>
            </a:r>
            <a:r>
              <a:rPr lang="hu-HU" sz="2200">
                <a:solidFill>
                  <a:schemeClr val="bg1"/>
                </a:solidFill>
              </a:rPr>
              <a:t>and </a:t>
            </a:r>
            <a:r>
              <a:rPr lang="en-US" sz="2200">
                <a:solidFill>
                  <a:schemeClr val="accent4"/>
                </a:solidFill>
              </a:rPr>
              <a:t>receiv</a:t>
            </a:r>
            <a:r>
              <a:rPr lang="hu-HU" sz="2200">
                <a:solidFill>
                  <a:schemeClr val="accent4"/>
                </a:solidFill>
              </a:rPr>
              <a:t>ed</a:t>
            </a:r>
            <a:r>
              <a:rPr lang="en-US" sz="2200">
                <a:solidFill>
                  <a:schemeClr val="accent4"/>
                </a:solidFill>
              </a:rPr>
              <a:t> a dos</a:t>
            </a:r>
            <a:r>
              <a:rPr lang="hu-HU" sz="2200">
                <a:solidFill>
                  <a:schemeClr val="accent4"/>
                </a:solidFill>
              </a:rPr>
              <a:t>e</a:t>
            </a:r>
            <a:r>
              <a:rPr lang="en-US" sz="2200">
                <a:solidFill>
                  <a:schemeClr val="accent4"/>
                </a:solidFill>
              </a:rPr>
              <a:t> </a:t>
            </a:r>
            <a:r>
              <a:rPr lang="hu-HU" sz="2200">
                <a:solidFill>
                  <a:schemeClr val="accent4"/>
                </a:solidFill>
              </a:rPr>
              <a:t>of ~</a:t>
            </a:r>
            <a:r>
              <a:rPr lang="en-US" sz="2200">
                <a:solidFill>
                  <a:schemeClr val="accent4"/>
                </a:solidFill>
              </a:rPr>
              <a:t>500 mSv</a:t>
            </a:r>
            <a:r>
              <a:rPr lang="hu-HU" sz="2200">
                <a:solidFill>
                  <a:schemeClr val="bg1"/>
                </a:solidFill>
              </a:rPr>
              <a:t> (h</a:t>
            </a:r>
            <a:r>
              <a:rPr lang="en-US" sz="2200">
                <a:solidFill>
                  <a:schemeClr val="bg1"/>
                </a:solidFill>
              </a:rPr>
              <a:t>uman tolerance: ~50 mSv/year</a:t>
            </a:r>
            <a:r>
              <a:rPr lang="hu-HU" sz="2200">
                <a:solidFill>
                  <a:schemeClr val="bg1"/>
                </a:solidFill>
              </a:rPr>
              <a:t>).</a:t>
            </a:r>
            <a:r>
              <a:rPr lang="en-US" sz="2200">
                <a:solidFill>
                  <a:schemeClr val="bg1"/>
                </a:solidFill>
              </a:rPr>
              <a:t> </a:t>
            </a:r>
            <a:endParaRPr lang="hu-HU" sz="2200">
              <a:solidFill>
                <a:schemeClr val="bg1"/>
              </a:solidFill>
            </a:endParaRPr>
          </a:p>
          <a:p>
            <a:r>
              <a:rPr lang="hu-HU" sz="2200">
                <a:solidFill>
                  <a:schemeClr val="bg1"/>
                </a:solidFill>
              </a:rPr>
              <a:t>A</a:t>
            </a:r>
            <a:r>
              <a:rPr lang="en-US" sz="2200">
                <a:solidFill>
                  <a:schemeClr val="bg1"/>
                </a:solidFill>
              </a:rPr>
              <a:t> special radiation vault </a:t>
            </a:r>
            <a:r>
              <a:rPr lang="hu-HU" sz="2200">
                <a:solidFill>
                  <a:schemeClr val="bg1"/>
                </a:solidFill>
              </a:rPr>
              <a:t>was installed</a:t>
            </a:r>
            <a:r>
              <a:rPr lang="en-US" sz="2200">
                <a:solidFill>
                  <a:schemeClr val="bg1"/>
                </a:solidFill>
              </a:rPr>
              <a:t> on the propulsion module</a:t>
            </a:r>
            <a:r>
              <a:rPr lang="hu-HU" sz="2200">
                <a:solidFill>
                  <a:schemeClr val="bg1"/>
                </a:solidFill>
              </a:rPr>
              <a:t>; </a:t>
            </a:r>
            <a:r>
              <a:rPr lang="en-US" sz="2200">
                <a:solidFill>
                  <a:schemeClr val="bg1"/>
                </a:solidFill>
              </a:rPr>
              <a:t>titanium </a:t>
            </a:r>
            <a:r>
              <a:rPr lang="hu-HU" sz="2200">
                <a:solidFill>
                  <a:schemeClr val="bg1"/>
                </a:solidFill>
              </a:rPr>
              <a:t>with walls or </a:t>
            </a:r>
            <a:r>
              <a:rPr lang="en-US" sz="2200">
                <a:solidFill>
                  <a:schemeClr val="bg1"/>
                </a:solidFill>
              </a:rPr>
              <a:t>nearly </a:t>
            </a:r>
            <a:r>
              <a:rPr lang="hu-HU" sz="2200">
                <a:solidFill>
                  <a:schemeClr val="bg1"/>
                </a:solidFill>
              </a:rPr>
              <a:t>1 m</a:t>
            </a:r>
            <a:r>
              <a:rPr lang="hu-HU" sz="2200" baseline="30000">
                <a:solidFill>
                  <a:schemeClr val="bg1"/>
                </a:solidFill>
              </a:rPr>
              <a:t>2</a:t>
            </a:r>
            <a:r>
              <a:rPr lang="en-US" sz="2200">
                <a:solidFill>
                  <a:schemeClr val="bg1"/>
                </a:solidFill>
              </a:rPr>
              <a:t>, about 1</a:t>
            </a:r>
            <a:r>
              <a:rPr lang="hu-HU" sz="2200">
                <a:solidFill>
                  <a:schemeClr val="bg1"/>
                </a:solidFill>
              </a:rPr>
              <a:t> cm thick</a:t>
            </a:r>
            <a:r>
              <a:rPr lang="en-US" sz="2200">
                <a:solidFill>
                  <a:schemeClr val="bg1"/>
                </a:solidFill>
              </a:rPr>
              <a:t>. The whole vault weighs about 200 k</a:t>
            </a:r>
            <a:r>
              <a:rPr lang="hu-HU" sz="2200">
                <a:solidFill>
                  <a:schemeClr val="bg1"/>
                </a:solidFill>
              </a:rPr>
              <a:t>g</a:t>
            </a:r>
            <a:r>
              <a:rPr lang="en-US" sz="2200">
                <a:solidFill>
                  <a:schemeClr val="bg1"/>
                </a:solidFill>
              </a:rPr>
              <a:t>.</a:t>
            </a:r>
            <a:endParaRPr lang="hu-HU" sz="2200">
              <a:solidFill>
                <a:schemeClr val="bg1"/>
              </a:solidFill>
            </a:endParaRPr>
          </a:p>
          <a:p>
            <a:r>
              <a:rPr lang="en-US" sz="2200">
                <a:solidFill>
                  <a:schemeClr val="accent2"/>
                </a:solidFill>
              </a:rPr>
              <a:t>This titanium box encloses Juno's command and data handling </a:t>
            </a:r>
            <a:r>
              <a:rPr lang="hu-HU" sz="2200">
                <a:solidFill>
                  <a:schemeClr val="accent2"/>
                </a:solidFill>
              </a:rPr>
              <a:t>units</a:t>
            </a:r>
            <a:r>
              <a:rPr lang="en-US" sz="2200">
                <a:solidFill>
                  <a:schemeClr val="accent2"/>
                </a:solidFill>
              </a:rPr>
              <a:t>, power and data distribution unit and about 20 other electronic assemblies.</a:t>
            </a:r>
            <a:r>
              <a:rPr lang="en-US" sz="2200">
                <a:solidFill>
                  <a:schemeClr val="bg1"/>
                </a:solidFill>
              </a:rPr>
              <a:t> </a:t>
            </a:r>
          </a:p>
          <a:p>
            <a:r>
              <a:rPr lang="en-US" sz="2200">
                <a:solidFill>
                  <a:schemeClr val="bg1"/>
                </a:solidFill>
              </a:rPr>
              <a:t>The vault </a:t>
            </a:r>
            <a:r>
              <a:rPr lang="hu-HU" sz="2200">
                <a:solidFill>
                  <a:schemeClr val="bg1"/>
                </a:solidFill>
              </a:rPr>
              <a:t>doesn't</a:t>
            </a:r>
            <a:r>
              <a:rPr lang="en-US" sz="2200">
                <a:solidFill>
                  <a:schemeClr val="bg1"/>
                </a:solidFill>
              </a:rPr>
              <a:t> completely prevent every Jovian electron, ion or proton from hitting the system, but it will dramatically slow down the aging effect radiation has on electronics for the duration of the mission.</a:t>
            </a:r>
          </a:p>
        </p:txBody>
      </p:sp>
      <p:sp>
        <p:nvSpPr>
          <p:cNvPr id="5" name="Dia számának helye 4">
            <a:extLst>
              <a:ext uri="{FF2B5EF4-FFF2-40B4-BE49-F238E27FC236}">
                <a16:creationId xmlns:a16="http://schemas.microsoft.com/office/drawing/2014/main" id="{AB7C6820-B390-D8C0-5688-5FAFBE392B5B}"/>
              </a:ext>
            </a:extLst>
          </p:cNvPr>
          <p:cNvSpPr>
            <a:spLocks noGrp="1"/>
          </p:cNvSpPr>
          <p:nvPr>
            <p:ph type="sldNum" sz="quarter" idx="12"/>
          </p:nvPr>
        </p:nvSpPr>
        <p:spPr/>
        <p:txBody>
          <a:bodyPr/>
          <a:lstStyle/>
          <a:p>
            <a:fld id="{4DB8A441-15C5-4363-8938-80CCFE8A9160}" type="slidenum">
              <a:rPr lang="hu-HU" smtClean="0"/>
              <a:t>34</a:t>
            </a:fld>
            <a:endParaRPr lang="hu-HU"/>
          </a:p>
        </p:txBody>
      </p:sp>
      <p:pic>
        <p:nvPicPr>
          <p:cNvPr id="18436" name="Picture 4">
            <a:extLst>
              <a:ext uri="{FF2B5EF4-FFF2-40B4-BE49-F238E27FC236}">
                <a16:creationId xmlns:a16="http://schemas.microsoft.com/office/drawing/2014/main" id="{5EEEB6B0-4CE8-7AB2-413D-DD917A70E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3990" y="858372"/>
            <a:ext cx="5511422" cy="4984163"/>
          </a:xfrm>
          <a:prstGeom prst="rect">
            <a:avLst/>
          </a:prstGeom>
          <a:noFill/>
          <a:extLst>
            <a:ext uri="{909E8E84-426E-40DD-AFC4-6F175D3DCCD1}">
              <a14:hiddenFill xmlns:a14="http://schemas.microsoft.com/office/drawing/2010/main">
                <a:solidFill>
                  <a:srgbClr val="FFFFFF"/>
                </a:solidFill>
              </a14:hiddenFill>
            </a:ext>
          </a:extLst>
        </p:spPr>
      </p:pic>
      <p:sp>
        <p:nvSpPr>
          <p:cNvPr id="6" name="Ellipszis 5">
            <a:extLst>
              <a:ext uri="{FF2B5EF4-FFF2-40B4-BE49-F238E27FC236}">
                <a16:creationId xmlns:a16="http://schemas.microsoft.com/office/drawing/2014/main" id="{84B4A588-7C03-A6F6-9E8C-1631BAC6CE86}"/>
              </a:ext>
            </a:extLst>
          </p:cNvPr>
          <p:cNvSpPr/>
          <p:nvPr/>
        </p:nvSpPr>
        <p:spPr>
          <a:xfrm>
            <a:off x="9182501" y="1128294"/>
            <a:ext cx="1824789" cy="1982804"/>
          </a:xfrm>
          <a:prstGeom prst="ellipse">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Szövegdoboz 7">
            <a:extLst>
              <a:ext uri="{FF2B5EF4-FFF2-40B4-BE49-F238E27FC236}">
                <a16:creationId xmlns:a16="http://schemas.microsoft.com/office/drawing/2014/main" id="{E914A211-7FA4-81B9-0E31-4E07F5A4D00D}"/>
              </a:ext>
            </a:extLst>
          </p:cNvPr>
          <p:cNvSpPr txBox="1"/>
          <p:nvPr/>
        </p:nvSpPr>
        <p:spPr>
          <a:xfrm>
            <a:off x="9026112" y="5828454"/>
            <a:ext cx="3178743" cy="369332"/>
          </a:xfrm>
          <a:prstGeom prst="rect">
            <a:avLst/>
          </a:prstGeom>
          <a:noFill/>
        </p:spPr>
        <p:txBody>
          <a:bodyPr wrap="square">
            <a:spAutoFit/>
          </a:bodyPr>
          <a:lstStyle/>
          <a:p>
            <a:r>
              <a:rPr lang="hu-HU" i="1">
                <a:solidFill>
                  <a:schemeClr val="bg1"/>
                </a:solidFill>
              </a:rPr>
              <a:t>Source: NASA/JPL-Caltech/LMSS</a:t>
            </a:r>
          </a:p>
        </p:txBody>
      </p:sp>
      <p:sp>
        <p:nvSpPr>
          <p:cNvPr id="7" name="Élőláb helye 3">
            <a:extLst>
              <a:ext uri="{FF2B5EF4-FFF2-40B4-BE49-F238E27FC236}">
                <a16:creationId xmlns:a16="http://schemas.microsoft.com/office/drawing/2014/main" id="{EC36F991-3B55-E57B-25AD-7FCB84778CCD}"/>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spTree>
    <p:extLst>
      <p:ext uri="{BB962C8B-B14F-4D97-AF65-F5344CB8AC3E}">
        <p14:creationId xmlns:p14="http://schemas.microsoft.com/office/powerpoint/2010/main" val="1187786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a számának helye 8">
            <a:extLst>
              <a:ext uri="{FF2B5EF4-FFF2-40B4-BE49-F238E27FC236}">
                <a16:creationId xmlns:a16="http://schemas.microsoft.com/office/drawing/2014/main" id="{3C045462-5EE3-130B-9348-61AF64A99030}"/>
              </a:ext>
            </a:extLst>
          </p:cNvPr>
          <p:cNvSpPr>
            <a:spLocks noGrp="1"/>
          </p:cNvSpPr>
          <p:nvPr>
            <p:ph type="sldNum" sz="quarter" idx="12"/>
          </p:nvPr>
        </p:nvSpPr>
        <p:spPr/>
        <p:txBody>
          <a:bodyPr/>
          <a:lstStyle/>
          <a:p>
            <a:fld id="{4DB8A441-15C5-4363-8938-80CCFE8A9160}" type="slidenum">
              <a:rPr lang="hu-HU" smtClean="0"/>
              <a:t>35</a:t>
            </a:fld>
            <a:endParaRPr lang="hu-HU"/>
          </a:p>
        </p:txBody>
      </p:sp>
      <p:sp>
        <p:nvSpPr>
          <p:cNvPr id="10" name="Cím 1">
            <a:extLst>
              <a:ext uri="{FF2B5EF4-FFF2-40B4-BE49-F238E27FC236}">
                <a16:creationId xmlns:a16="http://schemas.microsoft.com/office/drawing/2014/main" id="{76EB59E0-F5C9-22C8-1299-1DCA8B6D023B}"/>
              </a:ext>
            </a:extLst>
          </p:cNvPr>
          <p:cNvSpPr>
            <a:spLocks noGrp="1"/>
          </p:cNvSpPr>
          <p:nvPr>
            <p:ph type="title"/>
          </p:nvPr>
        </p:nvSpPr>
        <p:spPr>
          <a:xfrm>
            <a:off x="838200" y="85722"/>
            <a:ext cx="10515600" cy="625475"/>
          </a:xfrm>
        </p:spPr>
        <p:txBody>
          <a:bodyPr/>
          <a:lstStyle/>
          <a:p>
            <a:pPr algn="ctr"/>
            <a:r>
              <a:rPr lang="hu-HU" b="1">
                <a:solidFill>
                  <a:schemeClr val="bg1"/>
                </a:solidFill>
              </a:rPr>
              <a:t>Protecting spacecraft from radiation - JUICE</a:t>
            </a:r>
          </a:p>
        </p:txBody>
      </p:sp>
      <p:sp>
        <p:nvSpPr>
          <p:cNvPr id="16" name="Szövegdoboz 15">
            <a:extLst>
              <a:ext uri="{FF2B5EF4-FFF2-40B4-BE49-F238E27FC236}">
                <a16:creationId xmlns:a16="http://schemas.microsoft.com/office/drawing/2014/main" id="{0467CEF4-6673-C847-D666-500FA68E4786}"/>
              </a:ext>
            </a:extLst>
          </p:cNvPr>
          <p:cNvSpPr txBox="1"/>
          <p:nvPr/>
        </p:nvSpPr>
        <p:spPr>
          <a:xfrm>
            <a:off x="153200" y="838857"/>
            <a:ext cx="6228348" cy="5401479"/>
          </a:xfrm>
          <a:prstGeom prst="rect">
            <a:avLst/>
          </a:prstGeom>
          <a:noFill/>
        </p:spPr>
        <p:txBody>
          <a:bodyPr wrap="square">
            <a:spAutoFit/>
          </a:bodyPr>
          <a:lstStyle/>
          <a:p>
            <a:pPr marL="342900" indent="-342900">
              <a:spcAft>
                <a:spcPts val="600"/>
              </a:spcAft>
              <a:buFont typeface="Arial" panose="020B0604020202020204" pitchFamily="34" charset="0"/>
              <a:buChar char="•"/>
            </a:pPr>
            <a:r>
              <a:rPr lang="hu-HU" sz="2200">
                <a:solidFill>
                  <a:schemeClr val="bg1"/>
                </a:solidFill>
              </a:rPr>
              <a:t>For JUICE </a:t>
            </a:r>
            <a:r>
              <a:rPr lang="hu-HU" sz="2200" b="1">
                <a:solidFill>
                  <a:schemeClr val="accent4"/>
                </a:solidFill>
              </a:rPr>
              <a:t>a detailed radiation model (JOvian Specification Environment; JOSE) was developed</a:t>
            </a:r>
            <a:r>
              <a:rPr lang="hu-HU" sz="2200">
                <a:solidFill>
                  <a:schemeClr val="bg1"/>
                </a:solidFill>
              </a:rPr>
              <a:t> to serve as reference for engineers to build and test the instruments. </a:t>
            </a:r>
          </a:p>
          <a:p>
            <a:pPr marL="342900" indent="-342900">
              <a:spcAft>
                <a:spcPts val="600"/>
              </a:spcAft>
              <a:buFont typeface="Arial" panose="020B0604020202020204" pitchFamily="34" charset="0"/>
              <a:buChar char="•"/>
            </a:pPr>
            <a:r>
              <a:rPr lang="hu-HU" sz="2200">
                <a:solidFill>
                  <a:schemeClr val="bg1"/>
                </a:solidFill>
              </a:rPr>
              <a:t>The model is based on data from all previous missions to Jupiter (Pioneer, Voyager, Cassini, Galileo). </a:t>
            </a:r>
          </a:p>
          <a:p>
            <a:pPr marL="342900" indent="-342900">
              <a:spcAft>
                <a:spcPts val="600"/>
              </a:spcAft>
              <a:buFont typeface="Arial" panose="020B0604020202020204" pitchFamily="34" charset="0"/>
              <a:buChar char="•"/>
            </a:pPr>
            <a:r>
              <a:rPr lang="en-US" sz="2200">
                <a:solidFill>
                  <a:schemeClr val="bg1"/>
                </a:solidFill>
              </a:rPr>
              <a:t>JOSE is allowing mission planners to generate candidate spacecraft trajectories and assess their resulting radiation exposure. </a:t>
            </a:r>
            <a:endParaRPr lang="hu-HU" sz="2200">
              <a:solidFill>
                <a:schemeClr val="bg1"/>
              </a:solidFill>
            </a:endParaRPr>
          </a:p>
          <a:p>
            <a:pPr marL="342900" indent="-342900">
              <a:spcAft>
                <a:spcPts val="600"/>
              </a:spcAft>
              <a:buFont typeface="Arial" panose="020B0604020202020204" pitchFamily="34" charset="0"/>
              <a:buChar char="•"/>
            </a:pPr>
            <a:r>
              <a:rPr lang="hu-HU" sz="2200" b="0" i="0">
                <a:solidFill>
                  <a:schemeClr val="accent2">
                    <a:lumMod val="60000"/>
                    <a:lumOff val="40000"/>
                  </a:schemeClr>
                </a:solidFill>
                <a:effectLst/>
              </a:rPr>
              <a:t>Therefore JUICE</a:t>
            </a:r>
            <a:r>
              <a:rPr lang="en-US" sz="2200" b="0" i="0">
                <a:solidFill>
                  <a:schemeClr val="accent2">
                    <a:lumMod val="60000"/>
                    <a:lumOff val="40000"/>
                  </a:schemeClr>
                </a:solidFill>
                <a:effectLst/>
              </a:rPr>
              <a:t> will </a:t>
            </a:r>
            <a:r>
              <a:rPr lang="hu-HU" sz="2200" b="0" i="0">
                <a:solidFill>
                  <a:schemeClr val="accent2">
                    <a:lumMod val="60000"/>
                    <a:lumOff val="40000"/>
                  </a:schemeClr>
                </a:solidFill>
                <a:effectLst/>
              </a:rPr>
              <a:t>not visit Io and will only have 2</a:t>
            </a:r>
            <a:r>
              <a:rPr lang="en-US" sz="2200" b="0" i="0">
                <a:solidFill>
                  <a:schemeClr val="accent2">
                    <a:lumMod val="60000"/>
                    <a:lumOff val="40000"/>
                  </a:schemeClr>
                </a:solidFill>
                <a:effectLst/>
              </a:rPr>
              <a:t> fly</a:t>
            </a:r>
            <a:r>
              <a:rPr lang="hu-HU" sz="2200" b="0" i="0">
                <a:solidFill>
                  <a:schemeClr val="accent2">
                    <a:lumMod val="60000"/>
                    <a:lumOff val="40000"/>
                  </a:schemeClr>
                </a:solidFill>
                <a:effectLst/>
              </a:rPr>
              <a:t>by</a:t>
            </a:r>
            <a:r>
              <a:rPr lang="hu-HU" sz="2200">
                <a:solidFill>
                  <a:schemeClr val="accent2">
                    <a:lumMod val="60000"/>
                    <a:lumOff val="40000"/>
                  </a:schemeClr>
                </a:solidFill>
              </a:rPr>
              <a:t>s at </a:t>
            </a:r>
            <a:r>
              <a:rPr lang="en-US" sz="2200" b="0" i="0">
                <a:solidFill>
                  <a:schemeClr val="accent2">
                    <a:lumMod val="60000"/>
                    <a:lumOff val="40000"/>
                  </a:schemeClr>
                </a:solidFill>
                <a:effectLst/>
              </a:rPr>
              <a:t>Europa</a:t>
            </a:r>
            <a:r>
              <a:rPr lang="hu-HU" sz="2200" b="0" i="0">
                <a:solidFill>
                  <a:schemeClr val="accent2">
                    <a:lumMod val="60000"/>
                    <a:lumOff val="40000"/>
                  </a:schemeClr>
                </a:solidFill>
                <a:effectLst/>
              </a:rPr>
              <a:t> (21 at the outermost Callisto)</a:t>
            </a:r>
            <a:r>
              <a:rPr lang="en-US" sz="2200" b="0" i="0">
                <a:solidFill>
                  <a:schemeClr val="accent2">
                    <a:lumMod val="60000"/>
                    <a:lumOff val="40000"/>
                  </a:schemeClr>
                </a:solidFill>
                <a:effectLst/>
              </a:rPr>
              <a:t> before </a:t>
            </a:r>
            <a:r>
              <a:rPr lang="hu-HU" sz="2200" b="0" i="0">
                <a:solidFill>
                  <a:schemeClr val="accent2">
                    <a:lumMod val="60000"/>
                    <a:lumOff val="40000"/>
                  </a:schemeClr>
                </a:solidFill>
                <a:effectLst/>
              </a:rPr>
              <a:t>entering </a:t>
            </a:r>
            <a:r>
              <a:rPr lang="en-US" sz="2200" b="0" i="0">
                <a:solidFill>
                  <a:schemeClr val="accent2">
                    <a:lumMod val="60000"/>
                    <a:lumOff val="40000"/>
                  </a:schemeClr>
                </a:solidFill>
                <a:effectLst/>
              </a:rPr>
              <a:t>into orbit around Ganymede</a:t>
            </a:r>
            <a:r>
              <a:rPr lang="hu-HU" sz="2200" b="0" i="0">
                <a:solidFill>
                  <a:schemeClr val="accent2">
                    <a:lumMod val="60000"/>
                    <a:lumOff val="40000"/>
                  </a:schemeClr>
                </a:solidFill>
                <a:effectLst/>
              </a:rPr>
              <a:t> - its magnetic field</a:t>
            </a:r>
            <a:r>
              <a:rPr lang="en-US" sz="2200" b="0" i="0">
                <a:solidFill>
                  <a:schemeClr val="accent2">
                    <a:lumMod val="60000"/>
                    <a:lumOff val="40000"/>
                  </a:schemeClr>
                </a:solidFill>
                <a:effectLst/>
              </a:rPr>
              <a:t> </a:t>
            </a:r>
            <a:r>
              <a:rPr lang="hu-HU" sz="2200">
                <a:solidFill>
                  <a:schemeClr val="accent2">
                    <a:lumMod val="60000"/>
                    <a:lumOff val="40000"/>
                  </a:schemeClr>
                </a:solidFill>
              </a:rPr>
              <a:t>will contribute to shielding the spacecraft for the rest of the mission.</a:t>
            </a:r>
            <a:endParaRPr lang="en-US" sz="2200">
              <a:solidFill>
                <a:schemeClr val="bg1"/>
              </a:solidFill>
            </a:endParaRPr>
          </a:p>
        </p:txBody>
      </p:sp>
      <p:sp>
        <p:nvSpPr>
          <p:cNvPr id="24" name="Szövegdoboz 23">
            <a:extLst>
              <a:ext uri="{FF2B5EF4-FFF2-40B4-BE49-F238E27FC236}">
                <a16:creationId xmlns:a16="http://schemas.microsoft.com/office/drawing/2014/main" id="{2C5FB9DB-2264-4EE0-6915-C57468E682D5}"/>
              </a:ext>
            </a:extLst>
          </p:cNvPr>
          <p:cNvSpPr txBox="1"/>
          <p:nvPr/>
        </p:nvSpPr>
        <p:spPr>
          <a:xfrm>
            <a:off x="6934467" y="5137334"/>
            <a:ext cx="5000859" cy="1077218"/>
          </a:xfrm>
          <a:prstGeom prst="rect">
            <a:avLst/>
          </a:prstGeom>
          <a:noFill/>
        </p:spPr>
        <p:txBody>
          <a:bodyPr wrap="square">
            <a:spAutoFit/>
          </a:bodyPr>
          <a:lstStyle/>
          <a:p>
            <a:pPr>
              <a:spcAft>
                <a:spcPts val="600"/>
              </a:spcAft>
            </a:pPr>
            <a:r>
              <a:rPr lang="hu-HU">
                <a:solidFill>
                  <a:schemeClr val="bg1"/>
                </a:solidFill>
              </a:rPr>
              <a:t>@</a:t>
            </a:r>
            <a:r>
              <a:rPr lang="en-US" sz="1800">
                <a:solidFill>
                  <a:schemeClr val="bg1"/>
                </a:solidFill>
              </a:rPr>
              <a:t>Io B~2000 nT, 3600 rem</a:t>
            </a:r>
            <a:r>
              <a:rPr lang="hu-HU" sz="1800">
                <a:solidFill>
                  <a:schemeClr val="bg1"/>
                </a:solidFill>
              </a:rPr>
              <a:t>/</a:t>
            </a:r>
            <a:r>
              <a:rPr lang="en-US" sz="1800">
                <a:solidFill>
                  <a:schemeClr val="bg1"/>
                </a:solidFill>
              </a:rPr>
              <a:t>day</a:t>
            </a:r>
            <a:r>
              <a:rPr lang="hu-HU" sz="1800">
                <a:solidFill>
                  <a:schemeClr val="bg1"/>
                </a:solidFill>
              </a:rPr>
              <a:t> (5x the lethal limit).</a:t>
            </a:r>
          </a:p>
          <a:p>
            <a:pPr>
              <a:spcAft>
                <a:spcPts val="600"/>
              </a:spcAft>
            </a:pPr>
            <a:r>
              <a:rPr lang="hu-HU">
                <a:solidFill>
                  <a:schemeClr val="bg1"/>
                </a:solidFill>
              </a:rPr>
              <a:t>@</a:t>
            </a:r>
            <a:r>
              <a:rPr lang="en-US" sz="1800">
                <a:solidFill>
                  <a:schemeClr val="bg1"/>
                </a:solidFill>
              </a:rPr>
              <a:t>Europa B~400 nT</a:t>
            </a:r>
            <a:r>
              <a:rPr lang="hu-HU">
                <a:solidFill>
                  <a:schemeClr val="bg1"/>
                </a:solidFill>
              </a:rPr>
              <a:t>, lethal radiation in a few hours.</a:t>
            </a:r>
          </a:p>
          <a:p>
            <a:pPr>
              <a:spcAft>
                <a:spcPts val="600"/>
              </a:spcAft>
            </a:pPr>
            <a:r>
              <a:rPr lang="hu-HU">
                <a:solidFill>
                  <a:schemeClr val="bg1"/>
                </a:solidFill>
              </a:rPr>
              <a:t>@Ganymede 50–80 mSv (5–8 rem) per day.</a:t>
            </a:r>
            <a:endParaRPr lang="hu-HU" sz="1800">
              <a:solidFill>
                <a:schemeClr val="bg1"/>
              </a:solidFill>
            </a:endParaRPr>
          </a:p>
        </p:txBody>
      </p:sp>
      <p:pic>
        <p:nvPicPr>
          <p:cNvPr id="22530" name="Picture 2" descr="Sealing one of Juice's lead-lined vaults">
            <a:extLst>
              <a:ext uri="{FF2B5EF4-FFF2-40B4-BE49-F238E27FC236}">
                <a16:creationId xmlns:a16="http://schemas.microsoft.com/office/drawing/2014/main" id="{9F215DF5-AB3F-1356-4F44-C3ADF4DF03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7641" y="873236"/>
            <a:ext cx="5674360" cy="3782906"/>
          </a:xfrm>
          <a:prstGeom prst="rect">
            <a:avLst/>
          </a:prstGeom>
          <a:noFill/>
          <a:extLst>
            <a:ext uri="{909E8E84-426E-40DD-AFC4-6F175D3DCCD1}">
              <a14:hiddenFill xmlns:a14="http://schemas.microsoft.com/office/drawing/2010/main">
                <a:solidFill>
                  <a:srgbClr val="FFFFFF"/>
                </a:solidFill>
              </a14:hiddenFill>
            </a:ext>
          </a:extLst>
        </p:spPr>
      </p:pic>
      <p:sp>
        <p:nvSpPr>
          <p:cNvPr id="26" name="Szövegdoboz 25">
            <a:extLst>
              <a:ext uri="{FF2B5EF4-FFF2-40B4-BE49-F238E27FC236}">
                <a16:creationId xmlns:a16="http://schemas.microsoft.com/office/drawing/2014/main" id="{7E22FA9B-E266-8476-7ABA-581D1E07674F}"/>
              </a:ext>
            </a:extLst>
          </p:cNvPr>
          <p:cNvSpPr txBox="1"/>
          <p:nvPr/>
        </p:nvSpPr>
        <p:spPr>
          <a:xfrm>
            <a:off x="7719060" y="4661654"/>
            <a:ext cx="4483100" cy="369332"/>
          </a:xfrm>
          <a:prstGeom prst="rect">
            <a:avLst/>
          </a:prstGeom>
          <a:noFill/>
        </p:spPr>
        <p:txBody>
          <a:bodyPr wrap="square">
            <a:spAutoFit/>
          </a:bodyPr>
          <a:lstStyle/>
          <a:p>
            <a:r>
              <a:rPr lang="hu-HU" i="1">
                <a:solidFill>
                  <a:schemeClr val="bg1"/>
                </a:solidFill>
              </a:rPr>
              <a:t>Sealing one of JUICE's lead vaults. Source: ESA</a:t>
            </a:r>
            <a:r>
              <a:rPr lang="en-US" sz="1800" i="1">
                <a:solidFill>
                  <a:schemeClr val="bg1"/>
                </a:solidFill>
              </a:rPr>
              <a:t> </a:t>
            </a:r>
            <a:endParaRPr lang="hu-HU" i="1"/>
          </a:p>
        </p:txBody>
      </p:sp>
      <p:sp>
        <p:nvSpPr>
          <p:cNvPr id="2" name="Élőláb helye 3">
            <a:extLst>
              <a:ext uri="{FF2B5EF4-FFF2-40B4-BE49-F238E27FC236}">
                <a16:creationId xmlns:a16="http://schemas.microsoft.com/office/drawing/2014/main" id="{814E9358-986C-4B3B-A70F-D8215EC98580}"/>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spTree>
    <p:extLst>
      <p:ext uri="{BB962C8B-B14F-4D97-AF65-F5344CB8AC3E}">
        <p14:creationId xmlns:p14="http://schemas.microsoft.com/office/powerpoint/2010/main" val="3294043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a:extLst>
              <a:ext uri="{FF2B5EF4-FFF2-40B4-BE49-F238E27FC236}">
                <a16:creationId xmlns:a16="http://schemas.microsoft.com/office/drawing/2014/main" id="{08D1B3FC-21FB-2AF7-438F-4C798DCFA308}"/>
              </a:ext>
            </a:extLst>
          </p:cNvPr>
          <p:cNvPicPr>
            <a:picLocks noChangeAspect="1"/>
          </p:cNvPicPr>
          <p:nvPr/>
        </p:nvPicPr>
        <p:blipFill>
          <a:blip r:embed="rId2"/>
          <a:stretch>
            <a:fillRect/>
          </a:stretch>
        </p:blipFill>
        <p:spPr>
          <a:xfrm>
            <a:off x="0" y="0"/>
            <a:ext cx="12231014" cy="6949440"/>
          </a:xfrm>
          <a:prstGeom prst="rect">
            <a:avLst/>
          </a:prstGeom>
        </p:spPr>
      </p:pic>
      <p:sp>
        <p:nvSpPr>
          <p:cNvPr id="2" name="Cím 1">
            <a:extLst>
              <a:ext uri="{FF2B5EF4-FFF2-40B4-BE49-F238E27FC236}">
                <a16:creationId xmlns:a16="http://schemas.microsoft.com/office/drawing/2014/main" id="{D7270682-23A5-924A-DF7B-76135794A101}"/>
              </a:ext>
            </a:extLst>
          </p:cNvPr>
          <p:cNvSpPr>
            <a:spLocks noGrp="1"/>
          </p:cNvSpPr>
          <p:nvPr>
            <p:ph type="title"/>
          </p:nvPr>
        </p:nvSpPr>
        <p:spPr>
          <a:xfrm>
            <a:off x="828575" y="1885917"/>
            <a:ext cx="10515600" cy="1325563"/>
          </a:xfrm>
        </p:spPr>
        <p:txBody>
          <a:bodyPr/>
          <a:lstStyle/>
          <a:p>
            <a:pPr algn="ctr"/>
            <a:r>
              <a:rPr lang="hu-HU" b="1">
                <a:solidFill>
                  <a:schemeClr val="bg1"/>
                </a:solidFill>
              </a:rPr>
              <a:t>Thank you!</a:t>
            </a:r>
          </a:p>
        </p:txBody>
      </p:sp>
      <p:sp>
        <p:nvSpPr>
          <p:cNvPr id="4" name="Élőláb helye 3">
            <a:extLst>
              <a:ext uri="{FF2B5EF4-FFF2-40B4-BE49-F238E27FC236}">
                <a16:creationId xmlns:a16="http://schemas.microsoft.com/office/drawing/2014/main" id="{04AC096F-D8B1-223A-A840-7FADF0C07C86}"/>
              </a:ext>
            </a:extLst>
          </p:cNvPr>
          <p:cNvSpPr>
            <a:spLocks noGrp="1"/>
          </p:cNvSpPr>
          <p:nvPr>
            <p:ph type="ftr" sz="quarter" idx="11"/>
          </p:nvPr>
        </p:nvSpPr>
        <p:spPr/>
        <p:txBody>
          <a:bodyPr/>
          <a:lstStyle/>
          <a:p>
            <a:r>
              <a:rPr lang="hu-HU"/>
              <a:t>SWATNET, 13 June 2023</a:t>
            </a:r>
          </a:p>
        </p:txBody>
      </p:sp>
      <p:sp>
        <p:nvSpPr>
          <p:cNvPr id="5" name="Dia számának helye 4">
            <a:extLst>
              <a:ext uri="{FF2B5EF4-FFF2-40B4-BE49-F238E27FC236}">
                <a16:creationId xmlns:a16="http://schemas.microsoft.com/office/drawing/2014/main" id="{C243096B-2C24-2206-48BE-449BF94CEE9E}"/>
              </a:ext>
            </a:extLst>
          </p:cNvPr>
          <p:cNvSpPr>
            <a:spLocks noGrp="1"/>
          </p:cNvSpPr>
          <p:nvPr>
            <p:ph type="sldNum" sz="quarter" idx="12"/>
          </p:nvPr>
        </p:nvSpPr>
        <p:spPr/>
        <p:txBody>
          <a:bodyPr/>
          <a:lstStyle/>
          <a:p>
            <a:fld id="{4DB8A441-15C5-4363-8938-80CCFE8A9160}" type="slidenum">
              <a:rPr lang="hu-HU" smtClean="0"/>
              <a:t>36</a:t>
            </a:fld>
            <a:endParaRPr lang="hu-HU"/>
          </a:p>
        </p:txBody>
      </p:sp>
    </p:spTree>
    <p:extLst>
      <p:ext uri="{BB962C8B-B14F-4D97-AF65-F5344CB8AC3E}">
        <p14:creationId xmlns:p14="http://schemas.microsoft.com/office/powerpoint/2010/main" val="2819672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Kép 19">
            <a:extLst>
              <a:ext uri="{FF2B5EF4-FFF2-40B4-BE49-F238E27FC236}">
                <a16:creationId xmlns:a16="http://schemas.microsoft.com/office/drawing/2014/main" id="{4C40DF1A-FBF3-17BD-1712-2DC2D62DD060}"/>
              </a:ext>
            </a:extLst>
          </p:cNvPr>
          <p:cNvPicPr>
            <a:picLocks noChangeAspect="1"/>
          </p:cNvPicPr>
          <p:nvPr/>
        </p:nvPicPr>
        <p:blipFill>
          <a:blip r:embed="rId2"/>
          <a:stretch>
            <a:fillRect/>
          </a:stretch>
        </p:blipFill>
        <p:spPr>
          <a:xfrm>
            <a:off x="6997566" y="4714366"/>
            <a:ext cx="4630382" cy="1797642"/>
          </a:xfrm>
          <a:prstGeom prst="rect">
            <a:avLst/>
          </a:prstGeom>
        </p:spPr>
      </p:pic>
      <p:sp>
        <p:nvSpPr>
          <p:cNvPr id="2" name="Cím 1">
            <a:extLst>
              <a:ext uri="{FF2B5EF4-FFF2-40B4-BE49-F238E27FC236}">
                <a16:creationId xmlns:a16="http://schemas.microsoft.com/office/drawing/2014/main" id="{2BF701D4-ADC7-6225-C4DB-CD8314193353}"/>
              </a:ext>
            </a:extLst>
          </p:cNvPr>
          <p:cNvSpPr>
            <a:spLocks noGrp="1"/>
          </p:cNvSpPr>
          <p:nvPr>
            <p:ph type="title"/>
          </p:nvPr>
        </p:nvSpPr>
        <p:spPr>
          <a:xfrm>
            <a:off x="838200" y="92455"/>
            <a:ext cx="10515600" cy="616182"/>
          </a:xfrm>
        </p:spPr>
        <p:txBody>
          <a:bodyPr/>
          <a:lstStyle/>
          <a:p>
            <a:pPr algn="ctr"/>
            <a:r>
              <a:rPr lang="hu-HU" b="1">
                <a:solidFill>
                  <a:schemeClr val="bg1"/>
                </a:solidFill>
              </a:rPr>
              <a:t>The Jovian plasma environment</a:t>
            </a:r>
          </a:p>
        </p:txBody>
      </p:sp>
      <p:sp>
        <p:nvSpPr>
          <p:cNvPr id="4" name="Élőláb helye 3">
            <a:extLst>
              <a:ext uri="{FF2B5EF4-FFF2-40B4-BE49-F238E27FC236}">
                <a16:creationId xmlns:a16="http://schemas.microsoft.com/office/drawing/2014/main" id="{93D9A6D6-3393-FDFC-49FB-0FE5168F44D1}"/>
              </a:ext>
            </a:extLst>
          </p:cNvPr>
          <p:cNvSpPr>
            <a:spLocks noGrp="1"/>
          </p:cNvSpPr>
          <p:nvPr>
            <p:ph type="ftr" sz="quarter" idx="11"/>
          </p:nvPr>
        </p:nvSpPr>
        <p:spPr/>
        <p:txBody>
          <a:bodyPr/>
          <a:lstStyle/>
          <a:p>
            <a:r>
              <a:rPr lang="hu-HU"/>
              <a:t>Particles &amp; Plasmas Symposium 2024</a:t>
            </a:r>
          </a:p>
        </p:txBody>
      </p:sp>
      <p:sp>
        <p:nvSpPr>
          <p:cNvPr id="5" name="Dia számának helye 4">
            <a:extLst>
              <a:ext uri="{FF2B5EF4-FFF2-40B4-BE49-F238E27FC236}">
                <a16:creationId xmlns:a16="http://schemas.microsoft.com/office/drawing/2014/main" id="{FACDECCB-7C14-BF65-30ED-164BCC22FAFC}"/>
              </a:ext>
            </a:extLst>
          </p:cNvPr>
          <p:cNvSpPr>
            <a:spLocks noGrp="1"/>
          </p:cNvSpPr>
          <p:nvPr>
            <p:ph type="sldNum" sz="quarter" idx="12"/>
          </p:nvPr>
        </p:nvSpPr>
        <p:spPr/>
        <p:txBody>
          <a:bodyPr/>
          <a:lstStyle/>
          <a:p>
            <a:fld id="{4DB8A441-15C5-4363-8938-80CCFE8A9160}" type="slidenum">
              <a:rPr lang="hu-HU" smtClean="0"/>
              <a:t>4</a:t>
            </a:fld>
            <a:endParaRPr lang="hu-HU"/>
          </a:p>
        </p:txBody>
      </p:sp>
      <p:sp>
        <p:nvSpPr>
          <p:cNvPr id="9" name="Tartalom helye 8">
            <a:extLst>
              <a:ext uri="{FF2B5EF4-FFF2-40B4-BE49-F238E27FC236}">
                <a16:creationId xmlns:a16="http://schemas.microsoft.com/office/drawing/2014/main" id="{225368FB-08CE-2D26-75E1-E30EE7728099}"/>
              </a:ext>
            </a:extLst>
          </p:cNvPr>
          <p:cNvSpPr>
            <a:spLocks noGrp="1"/>
          </p:cNvSpPr>
          <p:nvPr>
            <p:ph idx="1"/>
          </p:nvPr>
        </p:nvSpPr>
        <p:spPr>
          <a:xfrm>
            <a:off x="288480" y="967916"/>
            <a:ext cx="5807520" cy="5259628"/>
          </a:xfrm>
        </p:spPr>
        <p:txBody>
          <a:bodyPr>
            <a:normAutofit/>
          </a:bodyPr>
          <a:lstStyle/>
          <a:p>
            <a:r>
              <a:rPr lang="en-US" sz="2200">
                <a:solidFill>
                  <a:schemeClr val="bg1"/>
                </a:solidFill>
              </a:rPr>
              <a:t>The magnetic field of Jupiter has a dipolar strength 10,000 times as strong as the Earth's.</a:t>
            </a:r>
            <a:endParaRPr lang="hu-HU" sz="2200">
              <a:solidFill>
                <a:schemeClr val="bg1"/>
              </a:solidFill>
            </a:endParaRPr>
          </a:p>
          <a:p>
            <a:r>
              <a:rPr lang="en-US" sz="2200">
                <a:solidFill>
                  <a:schemeClr val="bg1"/>
                </a:solidFill>
              </a:rPr>
              <a:t>This deflects the solar wind around the planet, forming a huge cavity, </a:t>
            </a:r>
            <a:r>
              <a:rPr lang="hu-HU" sz="2200">
                <a:solidFill>
                  <a:schemeClr val="bg1"/>
                </a:solidFill>
              </a:rPr>
              <a:t>the</a:t>
            </a:r>
            <a:r>
              <a:rPr lang="en-US" sz="2200">
                <a:solidFill>
                  <a:schemeClr val="bg1"/>
                </a:solidFill>
              </a:rPr>
              <a:t> magnetosphere. </a:t>
            </a:r>
            <a:endParaRPr lang="hu-HU" sz="2200">
              <a:solidFill>
                <a:schemeClr val="bg1"/>
              </a:solidFill>
            </a:endParaRPr>
          </a:p>
          <a:p>
            <a:r>
              <a:rPr lang="en-US" sz="2200">
                <a:solidFill>
                  <a:schemeClr val="bg1"/>
                </a:solidFill>
              </a:rPr>
              <a:t>The average distance of Jupiter's bow shock at the sub-solar point is approximately 82 RJ (RJ = 69,911 km), and the magnetospher</a:t>
            </a:r>
            <a:r>
              <a:rPr lang="hu-HU" sz="2200">
                <a:solidFill>
                  <a:schemeClr val="bg1"/>
                </a:solidFill>
              </a:rPr>
              <a:t>ic boundary</a:t>
            </a:r>
            <a:r>
              <a:rPr lang="en-US" sz="2200">
                <a:solidFill>
                  <a:schemeClr val="bg1"/>
                </a:solidFill>
              </a:rPr>
              <a:t> is generally located at a distance between 50-100 RJ</a:t>
            </a:r>
            <a:r>
              <a:rPr lang="hu-HU" sz="2200">
                <a:solidFill>
                  <a:schemeClr val="bg1"/>
                </a:solidFill>
              </a:rPr>
              <a:t> from the planet</a:t>
            </a:r>
            <a:r>
              <a:rPr lang="en-US" sz="2200">
                <a:solidFill>
                  <a:schemeClr val="bg1"/>
                </a:solidFill>
              </a:rPr>
              <a:t>. </a:t>
            </a:r>
            <a:endParaRPr lang="hu-HU" sz="2200">
              <a:solidFill>
                <a:schemeClr val="bg1"/>
              </a:solidFill>
            </a:endParaRPr>
          </a:p>
          <a:p>
            <a:endParaRPr lang="hu-HU" sz="2200">
              <a:solidFill>
                <a:schemeClr val="bg1"/>
              </a:solidFill>
            </a:endParaRPr>
          </a:p>
          <a:p>
            <a:r>
              <a:rPr lang="en-US" sz="2200">
                <a:solidFill>
                  <a:schemeClr val="accent2"/>
                </a:solidFill>
              </a:rPr>
              <a:t>The dynamic processes of Jupiter's magnetic field are primarily maintained by the planet's rotation</a:t>
            </a:r>
            <a:r>
              <a:rPr lang="hu-HU" sz="2200">
                <a:solidFill>
                  <a:schemeClr val="accent2"/>
                </a:solidFill>
              </a:rPr>
              <a:t>, which is the the most important source of momentum in the magnetosphere. </a:t>
            </a:r>
          </a:p>
        </p:txBody>
      </p:sp>
      <p:pic>
        <p:nvPicPr>
          <p:cNvPr id="12" name="Kép 11">
            <a:extLst>
              <a:ext uri="{FF2B5EF4-FFF2-40B4-BE49-F238E27FC236}">
                <a16:creationId xmlns:a16="http://schemas.microsoft.com/office/drawing/2014/main" id="{3E1A4981-7E16-26F2-C553-3DD176F66A5C}"/>
              </a:ext>
            </a:extLst>
          </p:cNvPr>
          <p:cNvPicPr>
            <a:picLocks noChangeAspect="1"/>
          </p:cNvPicPr>
          <p:nvPr/>
        </p:nvPicPr>
        <p:blipFill>
          <a:blip r:embed="rId3"/>
          <a:stretch>
            <a:fillRect/>
          </a:stretch>
        </p:blipFill>
        <p:spPr>
          <a:xfrm>
            <a:off x="6266588" y="875898"/>
            <a:ext cx="5694408" cy="3790502"/>
          </a:xfrm>
          <a:prstGeom prst="rect">
            <a:avLst/>
          </a:prstGeom>
        </p:spPr>
      </p:pic>
    </p:spTree>
    <p:extLst>
      <p:ext uri="{BB962C8B-B14F-4D97-AF65-F5344CB8AC3E}">
        <p14:creationId xmlns:p14="http://schemas.microsoft.com/office/powerpoint/2010/main" val="1608774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5">
            <a:extLst>
              <a:ext uri="{FF2B5EF4-FFF2-40B4-BE49-F238E27FC236}">
                <a16:creationId xmlns:a16="http://schemas.microsoft.com/office/drawing/2014/main" id="{D80A9764-C72B-2857-320E-BB4BC9610A40}"/>
              </a:ext>
            </a:extLst>
          </p:cNvPr>
          <p:cNvSpPr>
            <a:spLocks noGrp="1"/>
          </p:cNvSpPr>
          <p:nvPr>
            <p:ph type="sldNum" sz="quarter" idx="12"/>
          </p:nvPr>
        </p:nvSpPr>
        <p:spPr/>
        <p:txBody>
          <a:bodyPr/>
          <a:lstStyle/>
          <a:p>
            <a:fld id="{4DB8A441-15C5-4363-8938-80CCFE8A9160}" type="slidenum">
              <a:rPr lang="hu-HU" smtClean="0"/>
              <a:t>5</a:t>
            </a:fld>
            <a:endParaRPr lang="hu-HU"/>
          </a:p>
        </p:txBody>
      </p:sp>
      <p:sp>
        <p:nvSpPr>
          <p:cNvPr id="11" name="Cím 1">
            <a:extLst>
              <a:ext uri="{FF2B5EF4-FFF2-40B4-BE49-F238E27FC236}">
                <a16:creationId xmlns:a16="http://schemas.microsoft.com/office/drawing/2014/main" id="{E284D4DA-4BCF-7CC5-6FED-849C3B2CF162}"/>
              </a:ext>
            </a:extLst>
          </p:cNvPr>
          <p:cNvSpPr>
            <a:spLocks noGrp="1"/>
          </p:cNvSpPr>
          <p:nvPr>
            <p:ph type="title"/>
          </p:nvPr>
        </p:nvSpPr>
        <p:spPr>
          <a:xfrm>
            <a:off x="838200" y="77257"/>
            <a:ext cx="10515600" cy="570700"/>
          </a:xfrm>
        </p:spPr>
        <p:txBody>
          <a:bodyPr/>
          <a:lstStyle/>
          <a:p>
            <a:pPr algn="ctr"/>
            <a:r>
              <a:rPr lang="hu-HU" b="1">
                <a:solidFill>
                  <a:schemeClr val="bg1"/>
                </a:solidFill>
              </a:rPr>
              <a:t>Jupiter's magnetospheric processes</a:t>
            </a:r>
          </a:p>
        </p:txBody>
      </p:sp>
      <p:sp>
        <p:nvSpPr>
          <p:cNvPr id="15" name="Szövegdoboz 14">
            <a:extLst>
              <a:ext uri="{FF2B5EF4-FFF2-40B4-BE49-F238E27FC236}">
                <a16:creationId xmlns:a16="http://schemas.microsoft.com/office/drawing/2014/main" id="{6E7967CD-BC4E-0E9F-9588-E3C912447582}"/>
              </a:ext>
            </a:extLst>
          </p:cNvPr>
          <p:cNvSpPr txBox="1"/>
          <p:nvPr/>
        </p:nvSpPr>
        <p:spPr>
          <a:xfrm>
            <a:off x="161218" y="901056"/>
            <a:ext cx="6460963" cy="4724370"/>
          </a:xfrm>
          <a:prstGeom prst="rect">
            <a:avLst/>
          </a:prstGeom>
          <a:noFill/>
        </p:spPr>
        <p:txBody>
          <a:bodyPr wrap="square">
            <a:spAutoFit/>
          </a:bodyPr>
          <a:lstStyle/>
          <a:p>
            <a:pPr marL="285750" indent="-285750">
              <a:spcAft>
                <a:spcPts val="600"/>
              </a:spcAft>
              <a:buFont typeface="Arial" panose="020B0604020202020204" pitchFamily="34" charset="0"/>
              <a:buChar char="•"/>
            </a:pPr>
            <a:r>
              <a:rPr lang="hu-HU" sz="2200">
                <a:solidFill>
                  <a:schemeClr val="bg1"/>
                </a:solidFill>
              </a:rPr>
              <a:t>For the magnetospheric plasma to rotate with the planet, the upper region of the neutral atmosphere must </a:t>
            </a:r>
            <a:r>
              <a:rPr lang="hu-HU" sz="2200" b="1">
                <a:solidFill>
                  <a:schemeClr val="accent2">
                    <a:lumMod val="60000"/>
                    <a:lumOff val="40000"/>
                  </a:schemeClr>
                </a:solidFill>
              </a:rPr>
              <a:t>corotate</a:t>
            </a:r>
            <a:r>
              <a:rPr lang="hu-HU" sz="2200">
                <a:solidFill>
                  <a:schemeClr val="bg1"/>
                </a:solidFill>
              </a:rPr>
              <a:t> with the planet and be closely coupled to the (highly conductive) ionosphere by collisions.</a:t>
            </a:r>
          </a:p>
          <a:p>
            <a:pPr marL="285750" indent="-285750">
              <a:spcAft>
                <a:spcPts val="600"/>
              </a:spcAft>
              <a:buFont typeface="Arial" panose="020B0604020202020204" pitchFamily="34" charset="0"/>
              <a:buChar char="•"/>
            </a:pPr>
            <a:endParaRPr lang="hu-HU" sz="2200">
              <a:solidFill>
                <a:schemeClr val="bg1"/>
              </a:solidFill>
            </a:endParaRPr>
          </a:p>
          <a:p>
            <a:pPr marL="285750" indent="-285750">
              <a:spcAft>
                <a:spcPts val="600"/>
              </a:spcAft>
              <a:buFont typeface="Arial" panose="020B0604020202020204" pitchFamily="34" charset="0"/>
              <a:buChar char="•"/>
            </a:pPr>
            <a:r>
              <a:rPr lang="hu-HU" sz="2200">
                <a:solidFill>
                  <a:schemeClr val="bg1"/>
                </a:solidFill>
              </a:rPr>
              <a:t>The fast rotation stretches the corotating plasma into a disc by the centrifugal force, which (because it is frozen into the magnetic field) results in the deformation of the magnetic field lines in the equatorial plane; </a:t>
            </a:r>
            <a:r>
              <a:rPr lang="hu-HU" sz="2200" b="1">
                <a:solidFill>
                  <a:schemeClr val="accent4">
                    <a:lumMod val="60000"/>
                    <a:lumOff val="40000"/>
                  </a:schemeClr>
                </a:solidFill>
              </a:rPr>
              <a:t>magnetodisc/plasmadisc</a:t>
            </a:r>
            <a:r>
              <a:rPr lang="hu-HU" sz="2200">
                <a:solidFill>
                  <a:schemeClr val="bg1"/>
                </a:solidFill>
              </a:rPr>
              <a:t>.</a:t>
            </a:r>
          </a:p>
          <a:p>
            <a:pPr marL="285750" indent="-285750">
              <a:spcAft>
                <a:spcPts val="600"/>
              </a:spcAft>
              <a:buFont typeface="Arial" panose="020B0604020202020204" pitchFamily="34" charset="0"/>
              <a:buChar char="•"/>
            </a:pPr>
            <a:r>
              <a:rPr lang="hu-HU" sz="2200">
                <a:solidFill>
                  <a:schemeClr val="bg1"/>
                </a:solidFill>
              </a:rPr>
              <a:t>The magnetodisc (or current sheet) contains plasma coming from internal sources, such as the moons.</a:t>
            </a:r>
          </a:p>
        </p:txBody>
      </p:sp>
      <p:sp>
        <p:nvSpPr>
          <p:cNvPr id="20" name="Szövegdoboz 19">
            <a:extLst>
              <a:ext uri="{FF2B5EF4-FFF2-40B4-BE49-F238E27FC236}">
                <a16:creationId xmlns:a16="http://schemas.microsoft.com/office/drawing/2014/main" id="{EB751C5F-8C8F-0645-85D4-0CF7BEC65872}"/>
              </a:ext>
            </a:extLst>
          </p:cNvPr>
          <p:cNvSpPr txBox="1"/>
          <p:nvPr/>
        </p:nvSpPr>
        <p:spPr>
          <a:xfrm>
            <a:off x="10060004" y="261787"/>
            <a:ext cx="2113280" cy="369332"/>
          </a:xfrm>
          <a:prstGeom prst="rect">
            <a:avLst/>
          </a:prstGeom>
          <a:noFill/>
        </p:spPr>
        <p:txBody>
          <a:bodyPr wrap="square">
            <a:spAutoFit/>
          </a:bodyPr>
          <a:lstStyle/>
          <a:p>
            <a:r>
              <a:rPr lang="hu-HU" i="1">
                <a:solidFill>
                  <a:schemeClr val="bg1"/>
                </a:solidFill>
              </a:rPr>
              <a:t>Credit: Fran Bagenal</a:t>
            </a:r>
            <a:endParaRPr lang="hu-HU" i="1"/>
          </a:p>
        </p:txBody>
      </p:sp>
      <p:sp>
        <p:nvSpPr>
          <p:cNvPr id="2" name="Élőláb helye 3">
            <a:extLst>
              <a:ext uri="{FF2B5EF4-FFF2-40B4-BE49-F238E27FC236}">
                <a16:creationId xmlns:a16="http://schemas.microsoft.com/office/drawing/2014/main" id="{6B765E92-876B-9BF4-FA6A-A69321D8AB68}"/>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pic>
        <p:nvPicPr>
          <p:cNvPr id="7" name="Kép 6">
            <a:extLst>
              <a:ext uri="{FF2B5EF4-FFF2-40B4-BE49-F238E27FC236}">
                <a16:creationId xmlns:a16="http://schemas.microsoft.com/office/drawing/2014/main" id="{AD3776AA-DCA2-4442-2B82-A14B42B1FA41}"/>
              </a:ext>
            </a:extLst>
          </p:cNvPr>
          <p:cNvPicPr>
            <a:picLocks noChangeAspect="1"/>
          </p:cNvPicPr>
          <p:nvPr/>
        </p:nvPicPr>
        <p:blipFill>
          <a:blip r:embed="rId2"/>
          <a:stretch>
            <a:fillRect/>
          </a:stretch>
        </p:blipFill>
        <p:spPr>
          <a:xfrm>
            <a:off x="6831114" y="3686004"/>
            <a:ext cx="5371046" cy="2687805"/>
          </a:xfrm>
          <a:prstGeom prst="rect">
            <a:avLst/>
          </a:prstGeom>
        </p:spPr>
      </p:pic>
      <p:pic>
        <p:nvPicPr>
          <p:cNvPr id="10" name="Kép 9">
            <a:extLst>
              <a:ext uri="{FF2B5EF4-FFF2-40B4-BE49-F238E27FC236}">
                <a16:creationId xmlns:a16="http://schemas.microsoft.com/office/drawing/2014/main" id="{F7C46D1C-3B0A-9295-D3CB-12D60EF58539}"/>
              </a:ext>
            </a:extLst>
          </p:cNvPr>
          <p:cNvPicPr>
            <a:picLocks noChangeAspect="1"/>
          </p:cNvPicPr>
          <p:nvPr/>
        </p:nvPicPr>
        <p:blipFill>
          <a:blip r:embed="rId3"/>
          <a:stretch>
            <a:fillRect/>
          </a:stretch>
        </p:blipFill>
        <p:spPr>
          <a:xfrm>
            <a:off x="6831114" y="681033"/>
            <a:ext cx="5371046" cy="3042161"/>
          </a:xfrm>
          <a:prstGeom prst="rect">
            <a:avLst/>
          </a:prstGeom>
        </p:spPr>
      </p:pic>
    </p:spTree>
    <p:extLst>
      <p:ext uri="{BB962C8B-B14F-4D97-AF65-F5344CB8AC3E}">
        <p14:creationId xmlns:p14="http://schemas.microsoft.com/office/powerpoint/2010/main" val="4114196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77257"/>
            <a:ext cx="10515600" cy="570700"/>
          </a:xfrm>
        </p:spPr>
        <p:txBody>
          <a:bodyPr/>
          <a:lstStyle/>
          <a:p>
            <a:pPr algn="ctr"/>
            <a:r>
              <a:rPr lang="hu-HU" b="1">
                <a:solidFill>
                  <a:schemeClr val="bg1"/>
                </a:solidFill>
              </a:rPr>
              <a:t>Jupiter's magnetospheric processes</a:t>
            </a:r>
          </a:p>
        </p:txBody>
      </p:sp>
      <p:sp>
        <p:nvSpPr>
          <p:cNvPr id="5" name="Dia számának helye 4">
            <a:extLst>
              <a:ext uri="{FF2B5EF4-FFF2-40B4-BE49-F238E27FC236}">
                <a16:creationId xmlns:a16="http://schemas.microsoft.com/office/drawing/2014/main" id="{15EBB375-BE33-BC59-D99F-E8D2300C58A1}"/>
              </a:ext>
            </a:extLst>
          </p:cNvPr>
          <p:cNvSpPr>
            <a:spLocks noGrp="1"/>
          </p:cNvSpPr>
          <p:nvPr>
            <p:ph type="sldNum" sz="quarter" idx="12"/>
          </p:nvPr>
        </p:nvSpPr>
        <p:spPr/>
        <p:txBody>
          <a:bodyPr/>
          <a:lstStyle/>
          <a:p>
            <a:fld id="{4DB8A441-15C5-4363-8938-80CCFE8A9160}" type="slidenum">
              <a:rPr lang="hu-HU" smtClean="0"/>
              <a:t>6</a:t>
            </a:fld>
            <a:endParaRPr lang="hu-HU"/>
          </a:p>
        </p:txBody>
      </p:sp>
      <p:sp>
        <p:nvSpPr>
          <p:cNvPr id="3" name="Élőláb helye 3">
            <a:extLst>
              <a:ext uri="{FF2B5EF4-FFF2-40B4-BE49-F238E27FC236}">
                <a16:creationId xmlns:a16="http://schemas.microsoft.com/office/drawing/2014/main" id="{EDF166DF-651D-BCFB-EA17-978F566923CF}"/>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pic>
        <p:nvPicPr>
          <p:cNvPr id="1026" name="Picture 2">
            <a:extLst>
              <a:ext uri="{FF2B5EF4-FFF2-40B4-BE49-F238E27FC236}">
                <a16:creationId xmlns:a16="http://schemas.microsoft.com/office/drawing/2014/main" id="{445C06CF-C472-D2E7-AECF-89992F1F8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0122" y="962407"/>
            <a:ext cx="6096000" cy="4606636"/>
          </a:xfrm>
          <a:prstGeom prst="rect">
            <a:avLst/>
          </a:prstGeom>
          <a:noFill/>
          <a:extLst>
            <a:ext uri="{909E8E84-426E-40DD-AFC4-6F175D3DCCD1}">
              <a14:hiddenFill xmlns:a14="http://schemas.microsoft.com/office/drawing/2010/main">
                <a:solidFill>
                  <a:srgbClr val="FFFFFF"/>
                </a:solidFill>
              </a14:hiddenFill>
            </a:ext>
          </a:extLst>
        </p:spPr>
      </p:pic>
      <p:sp>
        <p:nvSpPr>
          <p:cNvPr id="8" name="Tartalom helye 2">
            <a:extLst>
              <a:ext uri="{FF2B5EF4-FFF2-40B4-BE49-F238E27FC236}">
                <a16:creationId xmlns:a16="http://schemas.microsoft.com/office/drawing/2014/main" id="{0CBA04CF-10A7-CB68-44AC-4B8C9FECCBF2}"/>
              </a:ext>
            </a:extLst>
          </p:cNvPr>
          <p:cNvSpPr>
            <a:spLocks noGrp="1"/>
          </p:cNvSpPr>
          <p:nvPr>
            <p:ph idx="1"/>
          </p:nvPr>
        </p:nvSpPr>
        <p:spPr>
          <a:xfrm>
            <a:off x="236036" y="940093"/>
            <a:ext cx="5635375" cy="5133447"/>
          </a:xfrm>
        </p:spPr>
        <p:txBody>
          <a:bodyPr>
            <a:normAutofit/>
          </a:bodyPr>
          <a:lstStyle/>
          <a:p>
            <a:pPr marL="285750" indent="-285750">
              <a:spcAft>
                <a:spcPts val="600"/>
              </a:spcAft>
            </a:pPr>
            <a:r>
              <a:rPr lang="hu-HU" sz="2200">
                <a:solidFill>
                  <a:schemeClr val="bg1"/>
                </a:solidFill>
              </a:rPr>
              <a:t>The </a:t>
            </a:r>
            <a:r>
              <a:rPr lang="hu-HU" sz="2200" b="1">
                <a:solidFill>
                  <a:schemeClr val="accent2"/>
                </a:solidFill>
              </a:rPr>
              <a:t>inner magnetospheric plasma sources </a:t>
            </a:r>
            <a:r>
              <a:rPr lang="hu-HU" sz="2200">
                <a:solidFill>
                  <a:schemeClr val="bg1"/>
                </a:solidFill>
              </a:rPr>
              <a:t>(mainly the innermost Galilean satellite, the volcanic Io)</a:t>
            </a:r>
            <a:r>
              <a:rPr lang="en-US" sz="2200">
                <a:solidFill>
                  <a:schemeClr val="bg1"/>
                </a:solidFill>
              </a:rPr>
              <a:t> throw out huge amounts of material that </a:t>
            </a:r>
            <a:r>
              <a:rPr lang="hu-HU" sz="2200">
                <a:solidFill>
                  <a:schemeClr val="bg1"/>
                </a:solidFill>
              </a:rPr>
              <a:t>quickly </a:t>
            </a:r>
            <a:r>
              <a:rPr lang="en-US" sz="2200">
                <a:solidFill>
                  <a:schemeClr val="bg1"/>
                </a:solidFill>
              </a:rPr>
              <a:t>becomes ionised, </a:t>
            </a:r>
            <a:r>
              <a:rPr lang="hu-HU" sz="2200">
                <a:solidFill>
                  <a:schemeClr val="bg1"/>
                </a:solidFill>
              </a:rPr>
              <a:t>contributing to</a:t>
            </a:r>
            <a:r>
              <a:rPr lang="en-US" sz="2200">
                <a:solidFill>
                  <a:schemeClr val="bg1"/>
                </a:solidFill>
              </a:rPr>
              <a:t> </a:t>
            </a:r>
            <a:r>
              <a:rPr lang="hu-HU" sz="2200">
                <a:solidFill>
                  <a:schemeClr val="bg1"/>
                </a:solidFill>
              </a:rPr>
              <a:t>the current sheet material along the</a:t>
            </a:r>
            <a:r>
              <a:rPr lang="en-US" sz="2200">
                <a:solidFill>
                  <a:schemeClr val="bg1"/>
                </a:solidFill>
              </a:rPr>
              <a:t> equatorial </a:t>
            </a:r>
            <a:r>
              <a:rPr lang="hu-HU" sz="2200">
                <a:solidFill>
                  <a:schemeClr val="bg1"/>
                </a:solidFill>
              </a:rPr>
              <a:t>plane of the planet</a:t>
            </a:r>
            <a:r>
              <a:rPr lang="en-US" sz="2200">
                <a:solidFill>
                  <a:schemeClr val="bg1"/>
                </a:solidFill>
              </a:rPr>
              <a:t>. </a:t>
            </a:r>
            <a:endParaRPr lang="hu-HU" sz="2200">
              <a:solidFill>
                <a:schemeClr val="bg1"/>
              </a:solidFill>
            </a:endParaRPr>
          </a:p>
          <a:p>
            <a:pPr marL="285750" indent="-285750">
              <a:spcAft>
                <a:spcPts val="600"/>
              </a:spcAft>
            </a:pPr>
            <a:r>
              <a:rPr lang="hu-HU" sz="2200">
                <a:solidFill>
                  <a:schemeClr val="bg1"/>
                </a:solidFill>
              </a:rPr>
              <a:t>The charged particles </a:t>
            </a:r>
            <a:r>
              <a:rPr lang="hu-HU" sz="2200" b="1">
                <a:solidFill>
                  <a:schemeClr val="accent4"/>
                </a:solidFill>
              </a:rPr>
              <a:t>gyrate</a:t>
            </a:r>
            <a:r>
              <a:rPr lang="hu-HU" sz="2200">
                <a:solidFill>
                  <a:schemeClr val="bg1"/>
                </a:solidFill>
              </a:rPr>
              <a:t> around the magnetic field lines and </a:t>
            </a:r>
            <a:r>
              <a:rPr lang="hu-HU" sz="2200" b="1">
                <a:solidFill>
                  <a:schemeClr val="accent4"/>
                </a:solidFill>
              </a:rPr>
              <a:t>bounce</a:t>
            </a:r>
            <a:r>
              <a:rPr lang="hu-HU" sz="2200">
                <a:solidFill>
                  <a:schemeClr val="bg1"/>
                </a:solidFill>
              </a:rPr>
              <a:t> between the magnetic mirror points of the magnetosphere.</a:t>
            </a:r>
          </a:p>
          <a:p>
            <a:pPr marL="285750" indent="-285750">
              <a:spcAft>
                <a:spcPts val="600"/>
              </a:spcAft>
              <a:buFont typeface="Arial" panose="020B0604020202020204" pitchFamily="34" charset="0"/>
              <a:buChar char="•"/>
            </a:pPr>
            <a:r>
              <a:rPr lang="hu-HU" sz="2200">
                <a:solidFill>
                  <a:schemeClr val="bg1"/>
                </a:solidFill>
              </a:rPr>
              <a:t>The </a:t>
            </a:r>
            <a:r>
              <a:rPr lang="hu-HU" sz="2200" b="1">
                <a:solidFill>
                  <a:schemeClr val="accent2"/>
                </a:solidFill>
              </a:rPr>
              <a:t>corotation speed </a:t>
            </a:r>
            <a:r>
              <a:rPr lang="hu-HU" sz="2200">
                <a:solidFill>
                  <a:schemeClr val="bg1"/>
                </a:solidFill>
              </a:rPr>
              <a:t>inside the magnetospheres of Jupiter and Saturn is subsonic - opposed to the solar wind plasma outside of the magnetosphere which is super-magnetosonic.</a:t>
            </a:r>
          </a:p>
          <a:p>
            <a:endParaRPr lang="hu-HU" sz="2200"/>
          </a:p>
        </p:txBody>
      </p:sp>
    </p:spTree>
    <p:extLst>
      <p:ext uri="{BB962C8B-B14F-4D97-AF65-F5344CB8AC3E}">
        <p14:creationId xmlns:p14="http://schemas.microsoft.com/office/powerpoint/2010/main" val="3897537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FFC8F4DE-C971-DC50-AECF-A775CA5E8067}"/>
              </a:ext>
            </a:extLst>
          </p:cNvPr>
          <p:cNvSpPr>
            <a:spLocks noGrp="1"/>
          </p:cNvSpPr>
          <p:nvPr>
            <p:ph idx="1"/>
          </p:nvPr>
        </p:nvSpPr>
        <p:spPr>
          <a:xfrm>
            <a:off x="306671" y="820418"/>
            <a:ext cx="6796773" cy="5184775"/>
          </a:xfrm>
        </p:spPr>
        <p:txBody>
          <a:bodyPr>
            <a:noAutofit/>
          </a:bodyPr>
          <a:lstStyle/>
          <a:p>
            <a:r>
              <a:rPr lang="hu-HU" sz="2200">
                <a:solidFill>
                  <a:schemeClr val="bg1"/>
                </a:solidFill>
              </a:rPr>
              <a:t>When the </a:t>
            </a:r>
            <a:r>
              <a:rPr lang="en-US" sz="2200">
                <a:solidFill>
                  <a:schemeClr val="bg1"/>
                </a:solidFill>
              </a:rPr>
              <a:t>IMF </a:t>
            </a:r>
            <a:r>
              <a:rPr lang="hu-HU" sz="2200">
                <a:solidFill>
                  <a:schemeClr val="bg1"/>
                </a:solidFill>
              </a:rPr>
              <a:t>and the</a:t>
            </a:r>
            <a:r>
              <a:rPr lang="en-US" sz="2200">
                <a:solidFill>
                  <a:schemeClr val="bg1"/>
                </a:solidFill>
              </a:rPr>
              <a:t> magnetic field at the magnetopause</a:t>
            </a:r>
            <a:r>
              <a:rPr lang="hu-HU" sz="2200">
                <a:solidFill>
                  <a:schemeClr val="bg1"/>
                </a:solidFill>
              </a:rPr>
              <a:t> is antiparallel </a:t>
            </a:r>
            <a:r>
              <a:rPr lang="hu-HU" sz="2200" b="1">
                <a:solidFill>
                  <a:schemeClr val="accent2"/>
                </a:solidFill>
              </a:rPr>
              <a:t>magnetic</a:t>
            </a:r>
            <a:r>
              <a:rPr lang="en-US" sz="2200" b="1">
                <a:solidFill>
                  <a:schemeClr val="accent2"/>
                </a:solidFill>
              </a:rPr>
              <a:t> reconnection</a:t>
            </a:r>
            <a:r>
              <a:rPr lang="en-US" sz="2200">
                <a:solidFill>
                  <a:schemeClr val="bg1"/>
                </a:solidFill>
              </a:rPr>
              <a:t> </a:t>
            </a:r>
            <a:r>
              <a:rPr lang="hu-HU" sz="2200">
                <a:solidFill>
                  <a:schemeClr val="bg1"/>
                </a:solidFill>
              </a:rPr>
              <a:t>can occur </a:t>
            </a:r>
            <a:r>
              <a:rPr lang="en-US" sz="2200">
                <a:solidFill>
                  <a:schemeClr val="bg1"/>
                </a:solidFill>
              </a:rPr>
              <a:t>at the dayside magnetopause.</a:t>
            </a:r>
            <a:endParaRPr lang="hu-HU" sz="2200">
              <a:solidFill>
                <a:schemeClr val="bg1"/>
              </a:solidFill>
            </a:endParaRPr>
          </a:p>
          <a:p>
            <a:r>
              <a:rPr lang="hu-HU" sz="2200">
                <a:solidFill>
                  <a:schemeClr val="bg1"/>
                </a:solidFill>
              </a:rPr>
              <a:t>For a</a:t>
            </a:r>
            <a:r>
              <a:rPr lang="en-US" sz="2200">
                <a:solidFill>
                  <a:schemeClr val="bg1"/>
                </a:solidFill>
              </a:rPr>
              <a:t> section of flux tube in the solar wind to move to the plane of the planet’s terminator</a:t>
            </a:r>
            <a:r>
              <a:rPr lang="hu-HU" sz="2200">
                <a:solidFill>
                  <a:schemeClr val="bg1"/>
                </a:solidFill>
              </a:rPr>
              <a:t>, it takes only</a:t>
            </a:r>
            <a:r>
              <a:rPr lang="en-US" sz="2200">
                <a:solidFill>
                  <a:schemeClr val="bg1"/>
                </a:solidFill>
              </a:rPr>
              <a:t> </a:t>
            </a:r>
            <a:r>
              <a:rPr lang="en-US" sz="2200" b="1">
                <a:solidFill>
                  <a:schemeClr val="accent4"/>
                </a:solidFill>
              </a:rPr>
              <a:t>10</a:t>
            </a:r>
            <a:r>
              <a:rPr lang="hu-HU" sz="2200" b="1">
                <a:solidFill>
                  <a:schemeClr val="accent4"/>
                </a:solidFill>
              </a:rPr>
              <a:t> </a:t>
            </a:r>
            <a:r>
              <a:rPr lang="en-US" sz="2200" b="1">
                <a:solidFill>
                  <a:schemeClr val="accent4"/>
                </a:solidFill>
              </a:rPr>
              <a:t>s</a:t>
            </a:r>
            <a:r>
              <a:rPr lang="hu-HU" sz="2200" b="1">
                <a:solidFill>
                  <a:schemeClr val="accent4"/>
                </a:solidFill>
              </a:rPr>
              <a:t>econds</a:t>
            </a:r>
            <a:r>
              <a:rPr lang="en-US" sz="2200" b="1">
                <a:solidFill>
                  <a:schemeClr val="accent4"/>
                </a:solidFill>
              </a:rPr>
              <a:t> Mercury, 3</a:t>
            </a:r>
            <a:r>
              <a:rPr lang="hu-HU" sz="2200" b="1">
                <a:solidFill>
                  <a:schemeClr val="accent4"/>
                </a:solidFill>
              </a:rPr>
              <a:t> </a:t>
            </a:r>
            <a:r>
              <a:rPr lang="en-US" sz="2200" b="1">
                <a:solidFill>
                  <a:schemeClr val="accent4"/>
                </a:solidFill>
              </a:rPr>
              <a:t>min</a:t>
            </a:r>
            <a:r>
              <a:rPr lang="hu-HU" sz="2200" b="1">
                <a:solidFill>
                  <a:schemeClr val="accent4"/>
                </a:solidFill>
              </a:rPr>
              <a:t>utes</a:t>
            </a:r>
            <a:r>
              <a:rPr lang="en-US" sz="2200" b="1">
                <a:solidFill>
                  <a:schemeClr val="accent4"/>
                </a:solidFill>
              </a:rPr>
              <a:t> at</a:t>
            </a:r>
            <a:r>
              <a:rPr lang="hu-HU" sz="2200" b="1">
                <a:solidFill>
                  <a:schemeClr val="accent4"/>
                </a:solidFill>
              </a:rPr>
              <a:t> </a:t>
            </a:r>
            <a:r>
              <a:rPr lang="en-US" sz="2200" b="1">
                <a:solidFill>
                  <a:schemeClr val="accent4"/>
                </a:solidFill>
              </a:rPr>
              <a:t>Earth, and 4</a:t>
            </a:r>
            <a:r>
              <a:rPr lang="hu-HU" sz="2200" b="1">
                <a:solidFill>
                  <a:schemeClr val="accent4"/>
                </a:solidFill>
              </a:rPr>
              <a:t> hours</a:t>
            </a:r>
            <a:r>
              <a:rPr lang="en-US" sz="2200" b="1">
                <a:solidFill>
                  <a:schemeClr val="accent4"/>
                </a:solidFill>
              </a:rPr>
              <a:t> </a:t>
            </a:r>
            <a:r>
              <a:rPr lang="hu-HU" sz="2200" b="1">
                <a:solidFill>
                  <a:schemeClr val="accent4"/>
                </a:solidFill>
              </a:rPr>
              <a:t>at </a:t>
            </a:r>
            <a:r>
              <a:rPr lang="en-US" sz="2200" b="1">
                <a:solidFill>
                  <a:schemeClr val="accent4"/>
                </a:solidFill>
              </a:rPr>
              <a:t>Jupiter</a:t>
            </a:r>
            <a:r>
              <a:rPr lang="en-US" sz="2200">
                <a:solidFill>
                  <a:schemeClr val="bg1"/>
                </a:solidFill>
              </a:rPr>
              <a:t>.</a:t>
            </a:r>
          </a:p>
          <a:p>
            <a:r>
              <a:rPr lang="en-US" sz="2200">
                <a:solidFill>
                  <a:schemeClr val="bg1"/>
                </a:solidFill>
              </a:rPr>
              <a:t>For a magnetosphere that is driven primarily by rotati</a:t>
            </a:r>
            <a:r>
              <a:rPr lang="hu-HU" sz="2200">
                <a:solidFill>
                  <a:schemeClr val="bg1"/>
                </a:solidFill>
              </a:rPr>
              <a:t>on</a:t>
            </a:r>
            <a:r>
              <a:rPr lang="en-US" sz="2200">
                <a:solidFill>
                  <a:schemeClr val="bg1"/>
                </a:solidFill>
              </a:rPr>
              <a:t>, as the plasma </a:t>
            </a:r>
            <a:r>
              <a:rPr lang="hu-HU" sz="2200">
                <a:solidFill>
                  <a:schemeClr val="bg1"/>
                </a:solidFill>
              </a:rPr>
              <a:t>moves</a:t>
            </a:r>
            <a:r>
              <a:rPr lang="en-US" sz="2200">
                <a:solidFill>
                  <a:schemeClr val="bg1"/>
                </a:solidFill>
              </a:rPr>
              <a:t> around onto the nightside, it is no</a:t>
            </a:r>
            <a:r>
              <a:rPr lang="hu-HU" sz="2200">
                <a:solidFill>
                  <a:schemeClr val="bg1"/>
                </a:solidFill>
              </a:rPr>
              <a:t> </a:t>
            </a:r>
            <a:r>
              <a:rPr lang="en-US" sz="2200">
                <a:solidFill>
                  <a:schemeClr val="bg1"/>
                </a:solidFill>
              </a:rPr>
              <a:t>longer confined by magnetopause currents, </a:t>
            </a:r>
            <a:r>
              <a:rPr lang="hu-HU" sz="2200">
                <a:solidFill>
                  <a:schemeClr val="bg1"/>
                </a:solidFill>
              </a:rPr>
              <a:t>transports</a:t>
            </a:r>
            <a:r>
              <a:rPr lang="en-US" sz="2200">
                <a:solidFill>
                  <a:schemeClr val="bg1"/>
                </a:solidFill>
              </a:rPr>
              <a:t> farther from the planet, and stretches the magnetic field. </a:t>
            </a:r>
            <a:endParaRPr lang="hu-HU" sz="2200">
              <a:solidFill>
                <a:schemeClr val="bg1"/>
              </a:solidFill>
            </a:endParaRPr>
          </a:p>
          <a:p>
            <a:r>
              <a:rPr lang="en-US" sz="2200">
                <a:solidFill>
                  <a:schemeClr val="bg1"/>
                </a:solidFill>
              </a:rPr>
              <a:t>At some point, either the coupling to the</a:t>
            </a:r>
            <a:r>
              <a:rPr lang="hu-HU" sz="2200">
                <a:solidFill>
                  <a:schemeClr val="bg1"/>
                </a:solidFill>
              </a:rPr>
              <a:t> </a:t>
            </a:r>
            <a:r>
              <a:rPr lang="en-US" sz="2200">
                <a:solidFill>
                  <a:schemeClr val="bg1"/>
                </a:solidFill>
              </a:rPr>
              <a:t>planet breaks down completely or the field becomes so radially</a:t>
            </a:r>
            <a:r>
              <a:rPr lang="hu-HU" sz="2200">
                <a:solidFill>
                  <a:schemeClr val="bg1"/>
                </a:solidFill>
              </a:rPr>
              <a:t> </a:t>
            </a:r>
            <a:r>
              <a:rPr lang="en-US" sz="2200">
                <a:solidFill>
                  <a:schemeClr val="bg1"/>
                </a:solidFill>
              </a:rPr>
              <a:t>extended that a </a:t>
            </a:r>
            <a:r>
              <a:rPr lang="en-US" sz="2200" b="1">
                <a:solidFill>
                  <a:schemeClr val="accent4"/>
                </a:solidFill>
              </a:rPr>
              <a:t>blob of plasma detaches and escapes down the magnetotail</a:t>
            </a:r>
            <a:r>
              <a:rPr lang="hu-HU" sz="2200">
                <a:solidFill>
                  <a:schemeClr val="bg1"/>
                </a:solidFill>
              </a:rPr>
              <a:t>.</a:t>
            </a:r>
          </a:p>
        </p:txBody>
      </p:sp>
      <p:sp>
        <p:nvSpPr>
          <p:cNvPr id="5" name="Dia számának helye 4">
            <a:extLst>
              <a:ext uri="{FF2B5EF4-FFF2-40B4-BE49-F238E27FC236}">
                <a16:creationId xmlns:a16="http://schemas.microsoft.com/office/drawing/2014/main" id="{50B2FD80-7D98-BCCB-B19D-A308D13EAEE5}"/>
              </a:ext>
            </a:extLst>
          </p:cNvPr>
          <p:cNvSpPr>
            <a:spLocks noGrp="1"/>
          </p:cNvSpPr>
          <p:nvPr>
            <p:ph type="sldNum" sz="quarter" idx="12"/>
          </p:nvPr>
        </p:nvSpPr>
        <p:spPr/>
        <p:txBody>
          <a:bodyPr/>
          <a:lstStyle/>
          <a:p>
            <a:fld id="{4DB8A441-15C5-4363-8938-80CCFE8A9160}" type="slidenum">
              <a:rPr lang="hu-HU" smtClean="0"/>
              <a:t>7</a:t>
            </a:fld>
            <a:endParaRPr lang="hu-HU"/>
          </a:p>
        </p:txBody>
      </p:sp>
      <p:pic>
        <p:nvPicPr>
          <p:cNvPr id="6" name="Kép 5">
            <a:extLst>
              <a:ext uri="{FF2B5EF4-FFF2-40B4-BE49-F238E27FC236}">
                <a16:creationId xmlns:a16="http://schemas.microsoft.com/office/drawing/2014/main" id="{CB56DD71-4AE7-86AB-1937-BCC9F182EE74}"/>
              </a:ext>
            </a:extLst>
          </p:cNvPr>
          <p:cNvPicPr>
            <a:picLocks noChangeAspect="1"/>
          </p:cNvPicPr>
          <p:nvPr/>
        </p:nvPicPr>
        <p:blipFill>
          <a:blip r:embed="rId2"/>
          <a:stretch>
            <a:fillRect/>
          </a:stretch>
        </p:blipFill>
        <p:spPr>
          <a:xfrm>
            <a:off x="7261070" y="3770504"/>
            <a:ext cx="4930930" cy="2525599"/>
          </a:xfrm>
          <a:prstGeom prst="rect">
            <a:avLst/>
          </a:prstGeom>
        </p:spPr>
      </p:pic>
      <p:sp>
        <p:nvSpPr>
          <p:cNvPr id="7" name="Cím 1">
            <a:extLst>
              <a:ext uri="{FF2B5EF4-FFF2-40B4-BE49-F238E27FC236}">
                <a16:creationId xmlns:a16="http://schemas.microsoft.com/office/drawing/2014/main" id="{CF80EE48-DF5C-06F9-5CFB-9116060ED0B7}"/>
              </a:ext>
            </a:extLst>
          </p:cNvPr>
          <p:cNvSpPr>
            <a:spLocks noGrp="1"/>
          </p:cNvSpPr>
          <p:nvPr>
            <p:ph type="title"/>
          </p:nvPr>
        </p:nvSpPr>
        <p:spPr>
          <a:xfrm>
            <a:off x="838200" y="77257"/>
            <a:ext cx="10515600" cy="570700"/>
          </a:xfrm>
        </p:spPr>
        <p:txBody>
          <a:bodyPr/>
          <a:lstStyle/>
          <a:p>
            <a:pPr algn="ctr"/>
            <a:r>
              <a:rPr lang="hu-HU" b="1">
                <a:solidFill>
                  <a:schemeClr val="bg1"/>
                </a:solidFill>
              </a:rPr>
              <a:t>Space weather at Jupiter</a:t>
            </a:r>
          </a:p>
        </p:txBody>
      </p:sp>
      <p:sp>
        <p:nvSpPr>
          <p:cNvPr id="10" name="Szövegdoboz 9">
            <a:extLst>
              <a:ext uri="{FF2B5EF4-FFF2-40B4-BE49-F238E27FC236}">
                <a16:creationId xmlns:a16="http://schemas.microsoft.com/office/drawing/2014/main" id="{69590CC7-C5EE-1DA0-55DD-6D690A31AB44}"/>
              </a:ext>
            </a:extLst>
          </p:cNvPr>
          <p:cNvSpPr txBox="1"/>
          <p:nvPr/>
        </p:nvSpPr>
        <p:spPr>
          <a:xfrm>
            <a:off x="10088880" y="517974"/>
            <a:ext cx="2113280" cy="369332"/>
          </a:xfrm>
          <a:prstGeom prst="rect">
            <a:avLst/>
          </a:prstGeom>
          <a:noFill/>
        </p:spPr>
        <p:txBody>
          <a:bodyPr wrap="square">
            <a:spAutoFit/>
          </a:bodyPr>
          <a:lstStyle/>
          <a:p>
            <a:r>
              <a:rPr lang="hu-HU" i="1">
                <a:solidFill>
                  <a:schemeClr val="bg1"/>
                </a:solidFill>
              </a:rPr>
              <a:t>Credit: Fran Bagenal</a:t>
            </a:r>
            <a:endParaRPr lang="hu-HU" i="1"/>
          </a:p>
        </p:txBody>
      </p:sp>
      <p:sp>
        <p:nvSpPr>
          <p:cNvPr id="2" name="Élőláb helye 3">
            <a:extLst>
              <a:ext uri="{FF2B5EF4-FFF2-40B4-BE49-F238E27FC236}">
                <a16:creationId xmlns:a16="http://schemas.microsoft.com/office/drawing/2014/main" id="{B319CADF-1AC8-4BC1-DC33-A25CE54CA572}"/>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pic>
        <p:nvPicPr>
          <p:cNvPr id="11" name="Kép 10">
            <a:extLst>
              <a:ext uri="{FF2B5EF4-FFF2-40B4-BE49-F238E27FC236}">
                <a16:creationId xmlns:a16="http://schemas.microsoft.com/office/drawing/2014/main" id="{99D96DA0-92DC-A94F-9753-4C821CF23045}"/>
              </a:ext>
            </a:extLst>
          </p:cNvPr>
          <p:cNvPicPr>
            <a:picLocks noChangeAspect="1"/>
          </p:cNvPicPr>
          <p:nvPr/>
        </p:nvPicPr>
        <p:blipFill>
          <a:blip r:embed="rId3"/>
          <a:stretch>
            <a:fillRect/>
          </a:stretch>
        </p:blipFill>
        <p:spPr>
          <a:xfrm>
            <a:off x="7261070" y="870553"/>
            <a:ext cx="4930930" cy="2787047"/>
          </a:xfrm>
          <a:prstGeom prst="rect">
            <a:avLst/>
          </a:prstGeom>
        </p:spPr>
      </p:pic>
    </p:spTree>
    <p:extLst>
      <p:ext uri="{BB962C8B-B14F-4D97-AF65-F5344CB8AC3E}">
        <p14:creationId xmlns:p14="http://schemas.microsoft.com/office/powerpoint/2010/main" val="2505756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5">
            <a:extLst>
              <a:ext uri="{FF2B5EF4-FFF2-40B4-BE49-F238E27FC236}">
                <a16:creationId xmlns:a16="http://schemas.microsoft.com/office/drawing/2014/main" id="{1051F6AF-3731-ADE6-FB3B-CE010B6A1A17}"/>
              </a:ext>
            </a:extLst>
          </p:cNvPr>
          <p:cNvSpPr>
            <a:spLocks noGrp="1"/>
          </p:cNvSpPr>
          <p:nvPr>
            <p:ph type="sldNum" sz="quarter" idx="12"/>
          </p:nvPr>
        </p:nvSpPr>
        <p:spPr/>
        <p:txBody>
          <a:bodyPr/>
          <a:lstStyle/>
          <a:p>
            <a:fld id="{4DB8A441-15C5-4363-8938-80CCFE8A9160}" type="slidenum">
              <a:rPr lang="hu-HU" smtClean="0"/>
              <a:t>8</a:t>
            </a:fld>
            <a:endParaRPr lang="hu-HU"/>
          </a:p>
        </p:txBody>
      </p:sp>
      <p:pic>
        <p:nvPicPr>
          <p:cNvPr id="8" name="Picture 2">
            <a:extLst>
              <a:ext uri="{FF2B5EF4-FFF2-40B4-BE49-F238E27FC236}">
                <a16:creationId xmlns:a16="http://schemas.microsoft.com/office/drawing/2014/main" id="{BC70B07C-4791-8520-EC45-033A8B9A9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7363" y="3157552"/>
            <a:ext cx="5861162" cy="3122901"/>
          </a:xfrm>
          <a:prstGeom prst="rect">
            <a:avLst/>
          </a:prstGeom>
          <a:noFill/>
          <a:extLst>
            <a:ext uri="{909E8E84-426E-40DD-AFC4-6F175D3DCCD1}">
              <a14:hiddenFill xmlns:a14="http://schemas.microsoft.com/office/drawing/2010/main">
                <a:solidFill>
                  <a:srgbClr val="FFFFFF"/>
                </a:solidFill>
              </a14:hiddenFill>
            </a:ext>
          </a:extLst>
        </p:spPr>
      </p:pic>
      <p:sp>
        <p:nvSpPr>
          <p:cNvPr id="9" name="Cím 1">
            <a:extLst>
              <a:ext uri="{FF2B5EF4-FFF2-40B4-BE49-F238E27FC236}">
                <a16:creationId xmlns:a16="http://schemas.microsoft.com/office/drawing/2014/main" id="{A2D433C2-AF0F-404E-42DE-334577347A36}"/>
              </a:ext>
            </a:extLst>
          </p:cNvPr>
          <p:cNvSpPr>
            <a:spLocks noGrp="1"/>
          </p:cNvSpPr>
          <p:nvPr>
            <p:ph type="title"/>
          </p:nvPr>
        </p:nvSpPr>
        <p:spPr>
          <a:xfrm>
            <a:off x="838200" y="119587"/>
            <a:ext cx="10515600" cy="566208"/>
          </a:xfrm>
        </p:spPr>
        <p:txBody>
          <a:bodyPr/>
          <a:lstStyle/>
          <a:p>
            <a:pPr algn="ctr"/>
            <a:r>
              <a:rPr lang="hu-HU" b="1">
                <a:solidFill>
                  <a:schemeClr val="bg1"/>
                </a:solidFill>
              </a:rPr>
              <a:t>Jupiter's radiation belts</a:t>
            </a:r>
          </a:p>
        </p:txBody>
      </p:sp>
      <p:sp>
        <p:nvSpPr>
          <p:cNvPr id="11" name="Szövegdoboz 10">
            <a:extLst>
              <a:ext uri="{FF2B5EF4-FFF2-40B4-BE49-F238E27FC236}">
                <a16:creationId xmlns:a16="http://schemas.microsoft.com/office/drawing/2014/main" id="{9899CAF8-7ACB-16D3-93AB-2615EEAC5969}"/>
              </a:ext>
            </a:extLst>
          </p:cNvPr>
          <p:cNvSpPr txBox="1"/>
          <p:nvPr/>
        </p:nvSpPr>
        <p:spPr>
          <a:xfrm>
            <a:off x="8663984" y="6240608"/>
            <a:ext cx="2286000" cy="369332"/>
          </a:xfrm>
          <a:prstGeom prst="rect">
            <a:avLst/>
          </a:prstGeom>
          <a:noFill/>
        </p:spPr>
        <p:txBody>
          <a:bodyPr wrap="square">
            <a:spAutoFit/>
          </a:bodyPr>
          <a:lstStyle/>
          <a:p>
            <a:r>
              <a:rPr lang="hu-HU" i="1">
                <a:solidFill>
                  <a:schemeClr val="bg1"/>
                </a:solidFill>
              </a:rPr>
              <a:t>Connerney et al., 2017</a:t>
            </a:r>
          </a:p>
        </p:txBody>
      </p:sp>
      <p:sp>
        <p:nvSpPr>
          <p:cNvPr id="14" name="Tartalom helye 2">
            <a:extLst>
              <a:ext uri="{FF2B5EF4-FFF2-40B4-BE49-F238E27FC236}">
                <a16:creationId xmlns:a16="http://schemas.microsoft.com/office/drawing/2014/main" id="{3E651CA9-5224-1B8B-141E-3C7BD5DA164E}"/>
              </a:ext>
            </a:extLst>
          </p:cNvPr>
          <p:cNvSpPr>
            <a:spLocks noGrp="1"/>
          </p:cNvSpPr>
          <p:nvPr>
            <p:ph idx="1"/>
          </p:nvPr>
        </p:nvSpPr>
        <p:spPr>
          <a:xfrm>
            <a:off x="190092" y="801159"/>
            <a:ext cx="5935141" cy="5400135"/>
          </a:xfrm>
        </p:spPr>
        <p:txBody>
          <a:bodyPr>
            <a:noAutofit/>
          </a:bodyPr>
          <a:lstStyle/>
          <a:p>
            <a:r>
              <a:rPr lang="en-US" sz="2200" dirty="0">
                <a:solidFill>
                  <a:schemeClr val="bg1"/>
                </a:solidFill>
              </a:rPr>
              <a:t>The </a:t>
            </a:r>
            <a:r>
              <a:rPr lang="en-US" sz="2200" b="1" dirty="0">
                <a:solidFill>
                  <a:schemeClr val="accent4"/>
                </a:solidFill>
              </a:rPr>
              <a:t>highest fluxes of </a:t>
            </a:r>
            <a:r>
              <a:rPr lang="en-US" sz="2200" b="1">
                <a:solidFill>
                  <a:schemeClr val="accent4"/>
                </a:solidFill>
              </a:rPr>
              <a:t>energetic particles</a:t>
            </a:r>
            <a:r>
              <a:rPr lang="hu-HU" sz="2200">
                <a:solidFill>
                  <a:schemeClr val="bg1"/>
                </a:solidFill>
              </a:rPr>
              <a:t> in the magnetosphere</a:t>
            </a:r>
            <a:r>
              <a:rPr lang="en-US" sz="2200">
                <a:solidFill>
                  <a:schemeClr val="bg1"/>
                </a:solidFill>
              </a:rPr>
              <a:t> </a:t>
            </a:r>
            <a:r>
              <a:rPr lang="en-US" sz="2200" dirty="0">
                <a:solidFill>
                  <a:schemeClr val="bg1"/>
                </a:solidFill>
              </a:rPr>
              <a:t>are found closest to the planet, where they form a doughnut-shaped belt around </a:t>
            </a:r>
            <a:r>
              <a:rPr lang="en-US" sz="2200">
                <a:solidFill>
                  <a:schemeClr val="bg1"/>
                </a:solidFill>
              </a:rPr>
              <a:t>the equator.</a:t>
            </a:r>
            <a:endParaRPr lang="hu-HU" sz="2200">
              <a:solidFill>
                <a:schemeClr val="bg1"/>
              </a:solidFill>
            </a:endParaRPr>
          </a:p>
          <a:p>
            <a:r>
              <a:rPr lang="hu-HU" sz="2200">
                <a:solidFill>
                  <a:schemeClr val="bg1"/>
                </a:solidFill>
              </a:rPr>
              <a:t>Jupiter’s magnetic field is so strong that even ∼100 GeV protons can be trapped by the closed field lines. </a:t>
            </a:r>
          </a:p>
          <a:p>
            <a:r>
              <a:rPr lang="en-US" sz="2200">
                <a:solidFill>
                  <a:schemeClr val="bg1"/>
                </a:solidFill>
              </a:rPr>
              <a:t>Jupiter’s </a:t>
            </a:r>
            <a:r>
              <a:rPr lang="en-US" sz="2200" b="1">
                <a:solidFill>
                  <a:schemeClr val="accent2">
                    <a:lumMod val="60000"/>
                    <a:lumOff val="40000"/>
                  </a:schemeClr>
                </a:solidFill>
              </a:rPr>
              <a:t>radiation belts</a:t>
            </a:r>
            <a:r>
              <a:rPr lang="en-US" sz="2200">
                <a:solidFill>
                  <a:schemeClr val="bg1"/>
                </a:solidFill>
              </a:rPr>
              <a:t> </a:t>
            </a:r>
            <a:r>
              <a:rPr lang="hu-HU" sz="2200">
                <a:solidFill>
                  <a:schemeClr val="bg1"/>
                </a:solidFill>
              </a:rPr>
              <a:t>are among</a:t>
            </a:r>
            <a:r>
              <a:rPr lang="en-US" sz="2200">
                <a:solidFill>
                  <a:schemeClr val="bg1"/>
                </a:solidFill>
              </a:rPr>
              <a:t> the most hazardous regions of our Solar System, trapping charged particles of extreme fluxes and energies that are typical for G</a:t>
            </a:r>
            <a:r>
              <a:rPr lang="hu-HU" sz="2200">
                <a:solidFill>
                  <a:schemeClr val="bg1"/>
                </a:solidFill>
              </a:rPr>
              <a:t>alactic </a:t>
            </a:r>
            <a:r>
              <a:rPr lang="en-US" sz="2200">
                <a:solidFill>
                  <a:schemeClr val="bg1"/>
                </a:solidFill>
              </a:rPr>
              <a:t>C</a:t>
            </a:r>
            <a:r>
              <a:rPr lang="hu-HU" sz="2200">
                <a:solidFill>
                  <a:schemeClr val="bg1"/>
                </a:solidFill>
              </a:rPr>
              <a:t>osmic </a:t>
            </a:r>
            <a:r>
              <a:rPr lang="en-US" sz="2200">
                <a:solidFill>
                  <a:schemeClr val="bg1"/>
                </a:solidFill>
              </a:rPr>
              <a:t>R</a:t>
            </a:r>
            <a:r>
              <a:rPr lang="hu-HU" sz="2200">
                <a:solidFill>
                  <a:schemeClr val="bg1"/>
                </a:solidFill>
              </a:rPr>
              <a:t>ay</a:t>
            </a:r>
            <a:r>
              <a:rPr lang="en-US" sz="2200">
                <a:solidFill>
                  <a:schemeClr val="bg1"/>
                </a:solidFill>
              </a:rPr>
              <a:t>s. </a:t>
            </a:r>
            <a:endParaRPr lang="hu-HU" sz="2200">
              <a:solidFill>
                <a:schemeClr val="bg1"/>
              </a:solidFill>
            </a:endParaRPr>
          </a:p>
          <a:p>
            <a:r>
              <a:rPr lang="en-US" sz="2200">
                <a:solidFill>
                  <a:schemeClr val="bg1"/>
                </a:solidFill>
              </a:rPr>
              <a:t>Energetic electrons leaking </a:t>
            </a:r>
            <a:r>
              <a:rPr lang="hu-HU" sz="2200">
                <a:solidFill>
                  <a:schemeClr val="bg1"/>
                </a:solidFill>
              </a:rPr>
              <a:t>from Jupiter's magnetic field </a:t>
            </a:r>
            <a:r>
              <a:rPr lang="en-US" sz="2200">
                <a:solidFill>
                  <a:schemeClr val="bg1"/>
                </a:solidFill>
              </a:rPr>
              <a:t>into the solar wind are so intense that they overwhelm the GCR electrons </a:t>
            </a:r>
            <a:r>
              <a:rPr lang="hu-HU" sz="2200">
                <a:solidFill>
                  <a:schemeClr val="bg1"/>
                </a:solidFill>
              </a:rPr>
              <a:t>below </a:t>
            </a:r>
            <a:r>
              <a:rPr lang="en-US" sz="2200">
                <a:solidFill>
                  <a:schemeClr val="bg1"/>
                </a:solidFill>
              </a:rPr>
              <a:t>10 MeV</a:t>
            </a:r>
            <a:r>
              <a:rPr lang="hu-HU" sz="2200">
                <a:solidFill>
                  <a:schemeClr val="bg1"/>
                </a:solidFill>
              </a:rPr>
              <a:t>, from</a:t>
            </a:r>
            <a:r>
              <a:rPr lang="en-US" sz="2200">
                <a:solidFill>
                  <a:schemeClr val="bg1"/>
                </a:solidFill>
              </a:rPr>
              <a:t> inside </a:t>
            </a:r>
            <a:r>
              <a:rPr lang="hu-HU" sz="2200">
                <a:solidFill>
                  <a:schemeClr val="bg1"/>
                </a:solidFill>
              </a:rPr>
              <a:t>the heliosphere to </a:t>
            </a:r>
            <a:r>
              <a:rPr lang="en-US" sz="2200">
                <a:solidFill>
                  <a:schemeClr val="bg1"/>
                </a:solidFill>
              </a:rPr>
              <a:t>∼10 AU from the Sun.</a:t>
            </a:r>
            <a:endParaRPr lang="hu-HU" sz="2200">
              <a:solidFill>
                <a:schemeClr val="bg1"/>
              </a:solidFill>
            </a:endParaRPr>
          </a:p>
          <a:p>
            <a:endParaRPr lang="en-US" sz="2200" dirty="0">
              <a:solidFill>
                <a:schemeClr val="bg1"/>
              </a:solidFill>
            </a:endParaRPr>
          </a:p>
          <a:p>
            <a:endParaRPr lang="hu-HU" sz="2200" dirty="0">
              <a:solidFill>
                <a:schemeClr val="bg1"/>
              </a:solidFill>
            </a:endParaRPr>
          </a:p>
        </p:txBody>
      </p:sp>
      <p:pic>
        <p:nvPicPr>
          <p:cNvPr id="15362" name="Picture 2" descr="Radiation Belts - Mission Juno">
            <a:extLst>
              <a:ext uri="{FF2B5EF4-FFF2-40B4-BE49-F238E27FC236}">
                <a16:creationId xmlns:a16="http://schemas.microsoft.com/office/drawing/2014/main" id="{119970E0-92A8-77BE-5795-38C2CDF8F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838" y="799620"/>
            <a:ext cx="5861162" cy="2343014"/>
          </a:xfrm>
          <a:prstGeom prst="rect">
            <a:avLst/>
          </a:prstGeom>
          <a:noFill/>
          <a:extLst>
            <a:ext uri="{909E8E84-426E-40DD-AFC4-6F175D3DCCD1}">
              <a14:hiddenFill xmlns:a14="http://schemas.microsoft.com/office/drawing/2010/main">
                <a:solidFill>
                  <a:srgbClr val="FFFFFF"/>
                </a:solidFill>
              </a14:hiddenFill>
            </a:ext>
          </a:extLst>
        </p:spPr>
      </p:pic>
      <p:sp>
        <p:nvSpPr>
          <p:cNvPr id="2" name="Élőláb helye 3">
            <a:extLst>
              <a:ext uri="{FF2B5EF4-FFF2-40B4-BE49-F238E27FC236}">
                <a16:creationId xmlns:a16="http://schemas.microsoft.com/office/drawing/2014/main" id="{82313F84-5875-3AD7-5911-36D279419206}"/>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spTree>
    <p:extLst>
      <p:ext uri="{BB962C8B-B14F-4D97-AF65-F5344CB8AC3E}">
        <p14:creationId xmlns:p14="http://schemas.microsoft.com/office/powerpoint/2010/main" val="4054890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4">
            <a:extLst>
              <a:ext uri="{FF2B5EF4-FFF2-40B4-BE49-F238E27FC236}">
                <a16:creationId xmlns:a16="http://schemas.microsoft.com/office/drawing/2014/main" id="{71979499-4D8C-D27F-9F82-DC8BEE0FCFC6}"/>
              </a:ext>
            </a:extLst>
          </p:cNvPr>
          <p:cNvSpPr>
            <a:spLocks noGrp="1"/>
          </p:cNvSpPr>
          <p:nvPr>
            <p:ph type="sldNum" sz="quarter" idx="12"/>
          </p:nvPr>
        </p:nvSpPr>
        <p:spPr/>
        <p:txBody>
          <a:bodyPr/>
          <a:lstStyle/>
          <a:p>
            <a:fld id="{4DB8A441-15C5-4363-8938-80CCFE8A9160}" type="slidenum">
              <a:rPr lang="hu-HU" smtClean="0"/>
              <a:t>9</a:t>
            </a:fld>
            <a:endParaRPr lang="hu-HU"/>
          </a:p>
        </p:txBody>
      </p:sp>
      <p:pic>
        <p:nvPicPr>
          <p:cNvPr id="15" name="Kép 14">
            <a:extLst>
              <a:ext uri="{FF2B5EF4-FFF2-40B4-BE49-F238E27FC236}">
                <a16:creationId xmlns:a16="http://schemas.microsoft.com/office/drawing/2014/main" id="{0230F4AC-C083-7683-E611-B0CF069F0711}"/>
              </a:ext>
            </a:extLst>
          </p:cNvPr>
          <p:cNvPicPr>
            <a:picLocks noChangeAspect="1"/>
          </p:cNvPicPr>
          <p:nvPr/>
        </p:nvPicPr>
        <p:blipFill>
          <a:blip r:embed="rId2"/>
          <a:stretch>
            <a:fillRect/>
          </a:stretch>
        </p:blipFill>
        <p:spPr>
          <a:xfrm>
            <a:off x="6095714" y="1003300"/>
            <a:ext cx="3068373" cy="3907586"/>
          </a:xfrm>
          <a:prstGeom prst="rect">
            <a:avLst/>
          </a:prstGeom>
        </p:spPr>
      </p:pic>
      <p:pic>
        <p:nvPicPr>
          <p:cNvPr id="17" name="Kép 16">
            <a:extLst>
              <a:ext uri="{FF2B5EF4-FFF2-40B4-BE49-F238E27FC236}">
                <a16:creationId xmlns:a16="http://schemas.microsoft.com/office/drawing/2014/main" id="{419945F6-8270-5116-A624-A6FBE2084A9F}"/>
              </a:ext>
            </a:extLst>
          </p:cNvPr>
          <p:cNvPicPr>
            <a:picLocks noChangeAspect="1"/>
          </p:cNvPicPr>
          <p:nvPr/>
        </p:nvPicPr>
        <p:blipFill>
          <a:blip r:embed="rId3"/>
          <a:stretch>
            <a:fillRect/>
          </a:stretch>
        </p:blipFill>
        <p:spPr>
          <a:xfrm>
            <a:off x="9238256" y="993675"/>
            <a:ext cx="2950358" cy="3907586"/>
          </a:xfrm>
          <a:prstGeom prst="rect">
            <a:avLst/>
          </a:prstGeom>
        </p:spPr>
      </p:pic>
      <p:sp>
        <p:nvSpPr>
          <p:cNvPr id="19" name="Szövegdoboz 18">
            <a:extLst>
              <a:ext uri="{FF2B5EF4-FFF2-40B4-BE49-F238E27FC236}">
                <a16:creationId xmlns:a16="http://schemas.microsoft.com/office/drawing/2014/main" id="{177E00E3-CFE4-7CE8-C183-A081F0594117}"/>
              </a:ext>
            </a:extLst>
          </p:cNvPr>
          <p:cNvSpPr txBox="1"/>
          <p:nvPr/>
        </p:nvSpPr>
        <p:spPr>
          <a:xfrm>
            <a:off x="6146514" y="4845145"/>
            <a:ext cx="5950124" cy="1107996"/>
          </a:xfrm>
          <a:prstGeom prst="rect">
            <a:avLst/>
          </a:prstGeom>
          <a:noFill/>
        </p:spPr>
        <p:txBody>
          <a:bodyPr wrap="square">
            <a:spAutoFit/>
          </a:bodyPr>
          <a:lstStyle/>
          <a:p>
            <a:r>
              <a:rPr lang="hu-HU" sz="2200" i="1">
                <a:solidFill>
                  <a:schemeClr val="bg1"/>
                </a:solidFill>
              </a:rPr>
              <a:t>Jupiter’s magnetospheric region of the inner radiation belts with the Galilean Moons indicated (Credit: Quentin Nénon). </a:t>
            </a:r>
          </a:p>
        </p:txBody>
      </p:sp>
      <p:sp>
        <p:nvSpPr>
          <p:cNvPr id="20" name="Cím 1">
            <a:extLst>
              <a:ext uri="{FF2B5EF4-FFF2-40B4-BE49-F238E27FC236}">
                <a16:creationId xmlns:a16="http://schemas.microsoft.com/office/drawing/2014/main" id="{8FB22F96-7F06-3891-5C56-51DEE94ECBF4}"/>
              </a:ext>
            </a:extLst>
          </p:cNvPr>
          <p:cNvSpPr>
            <a:spLocks noGrp="1"/>
          </p:cNvSpPr>
          <p:nvPr>
            <p:ph type="title"/>
          </p:nvPr>
        </p:nvSpPr>
        <p:spPr>
          <a:xfrm>
            <a:off x="838200" y="119587"/>
            <a:ext cx="10515600" cy="566208"/>
          </a:xfrm>
        </p:spPr>
        <p:txBody>
          <a:bodyPr/>
          <a:lstStyle/>
          <a:p>
            <a:pPr algn="ctr"/>
            <a:r>
              <a:rPr lang="hu-HU" b="1">
                <a:solidFill>
                  <a:schemeClr val="bg1"/>
                </a:solidFill>
              </a:rPr>
              <a:t>Jupiter's radiation belts</a:t>
            </a:r>
          </a:p>
        </p:txBody>
      </p:sp>
      <p:sp>
        <p:nvSpPr>
          <p:cNvPr id="22" name="Szövegdoboz 21">
            <a:extLst>
              <a:ext uri="{FF2B5EF4-FFF2-40B4-BE49-F238E27FC236}">
                <a16:creationId xmlns:a16="http://schemas.microsoft.com/office/drawing/2014/main" id="{1F2C0A84-97F4-2BF3-9AA3-88B9B996402B}"/>
              </a:ext>
            </a:extLst>
          </p:cNvPr>
          <p:cNvSpPr txBox="1"/>
          <p:nvPr/>
        </p:nvSpPr>
        <p:spPr>
          <a:xfrm>
            <a:off x="150125" y="779787"/>
            <a:ext cx="5917914" cy="5785173"/>
          </a:xfrm>
          <a:prstGeom prst="rect">
            <a:avLst/>
          </a:prstGeom>
          <a:noFill/>
        </p:spPr>
        <p:txBody>
          <a:bodyPr wrap="square">
            <a:spAutoFit/>
          </a:bodyPr>
          <a:lstStyle/>
          <a:p>
            <a:pPr marL="230400" indent="-230400">
              <a:lnSpc>
                <a:spcPct val="90000"/>
              </a:lnSpc>
              <a:spcBef>
                <a:spcPts val="1000"/>
              </a:spcBef>
              <a:buFont typeface="Arial" panose="020B0604020202020204" pitchFamily="34" charset="0"/>
              <a:buChar char="•"/>
            </a:pPr>
            <a:r>
              <a:rPr lang="hu-HU" sz="2200">
                <a:solidFill>
                  <a:schemeClr val="bg1"/>
                </a:solidFill>
              </a:rPr>
              <a:t>Jupiter’s inner radiation belts contain electrons with energies of 70 MeV, possibly even above 100 MeV. These electrons emit </a:t>
            </a:r>
            <a:r>
              <a:rPr lang="hu-HU" sz="2200" b="1">
                <a:solidFill>
                  <a:schemeClr val="accent4"/>
                </a:solidFill>
              </a:rPr>
              <a:t>intense synchrotron radiation</a:t>
            </a:r>
            <a:r>
              <a:rPr lang="hu-HU" sz="2200">
                <a:solidFill>
                  <a:schemeClr val="bg1"/>
                </a:solidFill>
              </a:rPr>
              <a:t>, which can be detected by radio telescopes.</a:t>
            </a:r>
          </a:p>
          <a:p>
            <a:pPr marL="230400" indent="-230400">
              <a:lnSpc>
                <a:spcPct val="90000"/>
              </a:lnSpc>
              <a:spcBef>
                <a:spcPts val="1000"/>
              </a:spcBef>
              <a:buFont typeface="Arial" panose="020B0604020202020204" pitchFamily="34" charset="0"/>
              <a:buChar char="•"/>
            </a:pPr>
            <a:r>
              <a:rPr lang="hu-HU" sz="2200">
                <a:solidFill>
                  <a:schemeClr val="bg1"/>
                </a:solidFill>
              </a:rPr>
              <a:t>The</a:t>
            </a:r>
            <a:r>
              <a:rPr lang="en-US" sz="2200">
                <a:solidFill>
                  <a:schemeClr val="bg1"/>
                </a:solidFill>
              </a:rPr>
              <a:t> belts have a </a:t>
            </a:r>
            <a:r>
              <a:rPr lang="en-US" sz="2200" b="1">
                <a:solidFill>
                  <a:schemeClr val="accent4"/>
                </a:solidFill>
              </a:rPr>
              <a:t>large variety of ions</a:t>
            </a:r>
            <a:r>
              <a:rPr lang="en-US" sz="2200">
                <a:solidFill>
                  <a:schemeClr val="bg1"/>
                </a:solidFill>
              </a:rPr>
              <a:t> in comparable abundance to protons. At other planets, </a:t>
            </a:r>
            <a:r>
              <a:rPr lang="hu-HU" sz="2200">
                <a:solidFill>
                  <a:schemeClr val="bg1"/>
                </a:solidFill>
              </a:rPr>
              <a:t>these are</a:t>
            </a:r>
            <a:r>
              <a:rPr lang="en-US" sz="2200">
                <a:solidFill>
                  <a:schemeClr val="bg1"/>
                </a:solidFill>
              </a:rPr>
              <a:t> typically</a:t>
            </a:r>
            <a:r>
              <a:rPr lang="hu-HU" sz="2200">
                <a:solidFill>
                  <a:schemeClr val="bg1"/>
                </a:solidFill>
              </a:rPr>
              <a:t> just </a:t>
            </a:r>
            <a:r>
              <a:rPr lang="en-US" sz="2200">
                <a:solidFill>
                  <a:schemeClr val="bg1"/>
                </a:solidFill>
              </a:rPr>
              <a:t>trace elements. </a:t>
            </a:r>
            <a:endParaRPr lang="hu-HU" sz="2200">
              <a:solidFill>
                <a:schemeClr val="bg1"/>
              </a:solidFill>
            </a:endParaRPr>
          </a:p>
          <a:p>
            <a:pPr marL="230400" indent="-230400">
              <a:lnSpc>
                <a:spcPct val="90000"/>
              </a:lnSpc>
              <a:spcBef>
                <a:spcPts val="1000"/>
              </a:spcBef>
              <a:buFont typeface="Arial" panose="020B0604020202020204" pitchFamily="34" charset="0"/>
              <a:buChar char="•"/>
            </a:pPr>
            <a:r>
              <a:rPr lang="en-US" sz="2200">
                <a:solidFill>
                  <a:schemeClr val="bg1"/>
                </a:solidFill>
              </a:rPr>
              <a:t>At lower abundances, ions like helium, sodium, magnesium, carbon, and iron, have also been measured. </a:t>
            </a:r>
            <a:endParaRPr lang="hu-HU" sz="2200">
              <a:solidFill>
                <a:schemeClr val="bg1"/>
              </a:solidFill>
            </a:endParaRPr>
          </a:p>
          <a:p>
            <a:pPr marL="230400" indent="-230400">
              <a:lnSpc>
                <a:spcPct val="90000"/>
              </a:lnSpc>
              <a:spcBef>
                <a:spcPts val="1000"/>
              </a:spcBef>
              <a:buFont typeface="Arial" panose="020B0604020202020204" pitchFamily="34" charset="0"/>
              <a:buChar char="•"/>
            </a:pPr>
            <a:r>
              <a:rPr lang="en-US" sz="2200">
                <a:solidFill>
                  <a:schemeClr val="bg1"/>
                </a:solidFill>
              </a:rPr>
              <a:t>Furthermore, some of the ions have a range of </a:t>
            </a:r>
            <a:r>
              <a:rPr lang="en-US" sz="2200" b="1">
                <a:solidFill>
                  <a:schemeClr val="accent4"/>
                </a:solidFill>
              </a:rPr>
              <a:t>ionization states</a:t>
            </a:r>
            <a:r>
              <a:rPr lang="en-US" sz="2200">
                <a:solidFill>
                  <a:schemeClr val="bg1"/>
                </a:solidFill>
              </a:rPr>
              <a:t>.</a:t>
            </a:r>
            <a:endParaRPr lang="hu-HU" sz="2200">
              <a:solidFill>
                <a:schemeClr val="bg1"/>
              </a:solidFill>
            </a:endParaRPr>
          </a:p>
          <a:p>
            <a:pPr marL="230400" indent="-230400">
              <a:lnSpc>
                <a:spcPct val="90000"/>
              </a:lnSpc>
              <a:spcBef>
                <a:spcPts val="1000"/>
              </a:spcBef>
              <a:buFont typeface="Arial" panose="020B0604020202020204" pitchFamily="34" charset="0"/>
              <a:buChar char="•"/>
            </a:pPr>
            <a:r>
              <a:rPr lang="en-US" sz="2200">
                <a:solidFill>
                  <a:schemeClr val="bg1"/>
                </a:solidFill>
              </a:rPr>
              <a:t>Jupiter’s moons and </a:t>
            </a:r>
            <a:r>
              <a:rPr lang="hu-HU" sz="2200">
                <a:solidFill>
                  <a:schemeClr val="bg1"/>
                </a:solidFill>
              </a:rPr>
              <a:t>tenuous </a:t>
            </a:r>
            <a:r>
              <a:rPr lang="en-US" sz="2200">
                <a:solidFill>
                  <a:schemeClr val="bg1"/>
                </a:solidFill>
              </a:rPr>
              <a:t>rings </a:t>
            </a:r>
            <a:r>
              <a:rPr lang="hu-HU" sz="2200">
                <a:solidFill>
                  <a:schemeClr val="bg1"/>
                </a:solidFill>
              </a:rPr>
              <a:t>shape</a:t>
            </a:r>
            <a:r>
              <a:rPr lang="en-US" sz="2200">
                <a:solidFill>
                  <a:schemeClr val="bg1"/>
                </a:solidFill>
              </a:rPr>
              <a:t> the radiation belts by absorbing energetic particles, </a:t>
            </a:r>
            <a:r>
              <a:rPr lang="hu-HU" sz="2200">
                <a:solidFill>
                  <a:schemeClr val="bg1"/>
                </a:solidFill>
              </a:rPr>
              <a:t>hence</a:t>
            </a:r>
            <a:r>
              <a:rPr lang="en-US" sz="2200">
                <a:solidFill>
                  <a:schemeClr val="bg1"/>
                </a:solidFill>
              </a:rPr>
              <a:t> obstructing their transport and energization. </a:t>
            </a:r>
            <a:endParaRPr lang="hu-HU" sz="2200">
              <a:solidFill>
                <a:schemeClr val="bg1"/>
              </a:solidFill>
            </a:endParaRPr>
          </a:p>
        </p:txBody>
      </p:sp>
      <p:sp>
        <p:nvSpPr>
          <p:cNvPr id="24" name="Szövegdoboz 23">
            <a:extLst>
              <a:ext uri="{FF2B5EF4-FFF2-40B4-BE49-F238E27FC236}">
                <a16:creationId xmlns:a16="http://schemas.microsoft.com/office/drawing/2014/main" id="{365A62E4-E7BE-2DB6-E2BB-D0FE188E85DD}"/>
              </a:ext>
            </a:extLst>
          </p:cNvPr>
          <p:cNvSpPr txBox="1"/>
          <p:nvPr/>
        </p:nvSpPr>
        <p:spPr>
          <a:xfrm>
            <a:off x="10121900" y="5949434"/>
            <a:ext cx="2120900" cy="369332"/>
          </a:xfrm>
          <a:prstGeom prst="rect">
            <a:avLst/>
          </a:prstGeom>
          <a:noFill/>
        </p:spPr>
        <p:txBody>
          <a:bodyPr wrap="square">
            <a:spAutoFit/>
          </a:bodyPr>
          <a:lstStyle/>
          <a:p>
            <a:r>
              <a:rPr lang="hu-HU" i="1">
                <a:solidFill>
                  <a:schemeClr val="bg1"/>
                </a:solidFill>
              </a:rPr>
              <a:t>Roussos et al., 2022</a:t>
            </a:r>
            <a:endParaRPr lang="hu-HU" i="1"/>
          </a:p>
        </p:txBody>
      </p:sp>
      <p:sp>
        <p:nvSpPr>
          <p:cNvPr id="2" name="Élőláb helye 3">
            <a:extLst>
              <a:ext uri="{FF2B5EF4-FFF2-40B4-BE49-F238E27FC236}">
                <a16:creationId xmlns:a16="http://schemas.microsoft.com/office/drawing/2014/main" id="{3F37B76F-9EF7-9C95-4A23-A52B618D2E5A}"/>
              </a:ext>
            </a:extLst>
          </p:cNvPr>
          <p:cNvSpPr>
            <a:spLocks noGrp="1"/>
          </p:cNvSpPr>
          <p:nvPr>
            <p:ph type="ftr" sz="quarter" idx="11"/>
          </p:nvPr>
        </p:nvSpPr>
        <p:spPr>
          <a:xfrm>
            <a:off x="4038600" y="6356350"/>
            <a:ext cx="4114800" cy="365125"/>
          </a:xfrm>
        </p:spPr>
        <p:txBody>
          <a:bodyPr/>
          <a:lstStyle/>
          <a:p>
            <a:r>
              <a:rPr lang="hu-HU"/>
              <a:t>Particles &amp; Plasmas Symposium 2024</a:t>
            </a:r>
          </a:p>
        </p:txBody>
      </p:sp>
    </p:spTree>
    <p:extLst>
      <p:ext uri="{BB962C8B-B14F-4D97-AF65-F5344CB8AC3E}">
        <p14:creationId xmlns:p14="http://schemas.microsoft.com/office/powerpoint/2010/main" val="3535446469"/>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17030</TotalTime>
  <Words>3921</Words>
  <Application>Microsoft Office PowerPoint</Application>
  <PresentationFormat>Szélesvásznú</PresentationFormat>
  <Paragraphs>291</Paragraphs>
  <Slides>36</Slides>
  <Notes>0</Notes>
  <HiddenSlides>0</HiddenSlides>
  <MMClips>1</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36</vt:i4>
      </vt:variant>
    </vt:vector>
  </HeadingPairs>
  <TitlesOfParts>
    <vt:vector size="42" baseType="lpstr">
      <vt:lpstr>Arial</vt:lpstr>
      <vt:lpstr>Calibri</vt:lpstr>
      <vt:lpstr>Calibri Light</vt:lpstr>
      <vt:lpstr>Times New Roman</vt:lpstr>
      <vt:lpstr>Verdana</vt:lpstr>
      <vt:lpstr>Office-téma</vt:lpstr>
      <vt:lpstr>Exploration of Jupiter's Galilean satellites and their complex interactions with the Jovian magnetosphere  Hungary's partcipation in ESA's Jupiter Icy Moons Explorer mission</vt:lpstr>
      <vt:lpstr>Introduction</vt:lpstr>
      <vt:lpstr>The Jovian plasma environment</vt:lpstr>
      <vt:lpstr>The Jovian plasma environment</vt:lpstr>
      <vt:lpstr>Jupiter's magnetospheric processes</vt:lpstr>
      <vt:lpstr>Jupiter's magnetospheric processes</vt:lpstr>
      <vt:lpstr>Space weather at Jupiter</vt:lpstr>
      <vt:lpstr>Jupiter's radiation belts</vt:lpstr>
      <vt:lpstr>Jupiter's radiation belts</vt:lpstr>
      <vt:lpstr>Jupiter's radiation belts - CRAND</vt:lpstr>
      <vt:lpstr>Magnetospheric plasma sources</vt:lpstr>
      <vt:lpstr>Magnetospheric plasma sources</vt:lpstr>
      <vt:lpstr>Magnetospheric plasma sources - Io</vt:lpstr>
      <vt:lpstr>Magnetospheric plasma sources - Io</vt:lpstr>
      <vt:lpstr>Magnetospheric plasma sources - Io</vt:lpstr>
      <vt:lpstr>Magnetospheric plasma sources - Europa</vt:lpstr>
      <vt:lpstr>Magnetospheric plasma sources - Europa</vt:lpstr>
      <vt:lpstr>Magnetospheric plasma sources - Europa</vt:lpstr>
      <vt:lpstr>Magnetospheric plasma sources - Europa</vt:lpstr>
      <vt:lpstr>Magnetospheric plasma sources - Ganymede</vt:lpstr>
      <vt:lpstr>Magnetospheric plasma sources - Ganymede</vt:lpstr>
      <vt:lpstr>Magnetospheric plasma sources - Ganymede</vt:lpstr>
      <vt:lpstr>Magnetospheric plasma sources - Ganymede</vt:lpstr>
      <vt:lpstr>The JUICE mission to Jupiter</vt:lpstr>
      <vt:lpstr>The JUICE mission on its way to Jupiter</vt:lpstr>
      <vt:lpstr>Scientific objectives of JUICE</vt:lpstr>
      <vt:lpstr>PowerPoint-bemutató</vt:lpstr>
      <vt:lpstr>PowerPoint-bemutató</vt:lpstr>
      <vt:lpstr>Onboard instruments</vt:lpstr>
      <vt:lpstr>Onboard instruments</vt:lpstr>
      <vt:lpstr>PowerPoint-bemutató</vt:lpstr>
      <vt:lpstr>PowerPoint-bemutató</vt:lpstr>
      <vt:lpstr>The challenges of a harsh environment</vt:lpstr>
      <vt:lpstr>Protecting spacecraft from radiation - Juno</vt:lpstr>
      <vt:lpstr>Protecting spacecraft from radiation - JUICE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 weather in the outer solar system - its effect on the magnetospheric processes of gas giants and on visiting space missions</dc:title>
  <dc:creator>admin</dc:creator>
  <cp:lastModifiedBy>Zsófia Bebesi</cp:lastModifiedBy>
  <cp:revision>309</cp:revision>
  <dcterms:created xsi:type="dcterms:W3CDTF">2023-05-23T10:01:23Z</dcterms:created>
  <dcterms:modified xsi:type="dcterms:W3CDTF">2024-06-11T14:14:59Z</dcterms:modified>
</cp:coreProperties>
</file>