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8" r:id="rId4"/>
    <p:sldId id="257" r:id="rId5"/>
    <p:sldId id="260" r:id="rId6"/>
    <p:sldId id="268" r:id="rId7"/>
    <p:sldId id="269" r:id="rId8"/>
    <p:sldId id="279" r:id="rId9"/>
    <p:sldId id="278" r:id="rId10"/>
    <p:sldId id="263" r:id="rId11"/>
    <p:sldId id="294" r:id="rId12"/>
    <p:sldId id="264" r:id="rId13"/>
    <p:sldId id="289" r:id="rId14"/>
    <p:sldId id="292" r:id="rId15"/>
    <p:sldId id="300" r:id="rId16"/>
    <p:sldId id="299" r:id="rId17"/>
    <p:sldId id="265" r:id="rId18"/>
    <p:sldId id="266" r:id="rId19"/>
    <p:sldId id="295" r:id="rId20"/>
    <p:sldId id="282" r:id="rId21"/>
    <p:sldId id="297" r:id="rId22"/>
    <p:sldId id="285" r:id="rId23"/>
    <p:sldId id="287" r:id="rId24"/>
    <p:sldId id="296" r:id="rId25"/>
    <p:sldId id="288" r:id="rId26"/>
    <p:sldId id="283" r:id="rId27"/>
    <p:sldId id="267" r:id="rId28"/>
    <p:sldId id="284" r:id="rId29"/>
    <p:sldId id="273" r:id="rId30"/>
    <p:sldId id="274" r:id="rId31"/>
    <p:sldId id="291" r:id="rId32"/>
    <p:sldId id="270" r:id="rId33"/>
    <p:sldId id="272" r:id="rId34"/>
    <p:sldId id="301" r:id="rId35"/>
    <p:sldId id="275" r:id="rId36"/>
    <p:sldId id="27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9FF7FC-5A87-4C94-BA4A-ADADCEE02A80}">
          <p14:sldIdLst>
            <p14:sldId id="256"/>
          </p14:sldIdLst>
        </p14:section>
        <p14:section name="Introduction" id="{DD068926-6A6E-4A5C-B379-E356CCAF5256}">
          <p14:sldIdLst>
            <p14:sldId id="290"/>
            <p14:sldId id="258"/>
            <p14:sldId id="257"/>
            <p14:sldId id="260"/>
            <p14:sldId id="268"/>
            <p14:sldId id="269"/>
          </p14:sldIdLst>
        </p14:section>
        <p14:section name="Hardware" id="{E4DBDD0E-AC70-47D9-AFB8-B67FBF14EA1D}">
          <p14:sldIdLst>
            <p14:sldId id="279"/>
            <p14:sldId id="278"/>
            <p14:sldId id="263"/>
            <p14:sldId id="294"/>
            <p14:sldId id="264"/>
            <p14:sldId id="289"/>
            <p14:sldId id="292"/>
            <p14:sldId id="300"/>
            <p14:sldId id="299"/>
            <p14:sldId id="265"/>
            <p14:sldId id="266"/>
          </p14:sldIdLst>
        </p14:section>
        <p14:section name="Software environment" id="{9C7CA82F-D391-484A-A48B-BDD2EDE3FEDF}">
          <p14:sldIdLst>
            <p14:sldId id="295"/>
            <p14:sldId id="282"/>
            <p14:sldId id="297"/>
            <p14:sldId id="285"/>
            <p14:sldId id="287"/>
            <p14:sldId id="296"/>
            <p14:sldId id="288"/>
            <p14:sldId id="283"/>
            <p14:sldId id="267"/>
            <p14:sldId id="284"/>
            <p14:sldId id="273"/>
            <p14:sldId id="274"/>
          </p14:sldIdLst>
        </p14:section>
        <p14:section name="GPU statistics" id="{EDED0920-B497-4A43-BC5A-21E2D766E7F9}">
          <p14:sldIdLst>
            <p14:sldId id="291"/>
            <p14:sldId id="270"/>
            <p14:sldId id="272"/>
            <p14:sldId id="301"/>
          </p14:sldIdLst>
        </p14:section>
        <p14:section name="Summary and Conclusions" id="{54E8B8A4-AD12-43E1-9488-1228D967B737}">
          <p14:sldIdLst>
            <p14:sldId id="275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91" d="100"/>
          <a:sy n="91" d="100"/>
        </p:scale>
        <p:origin x="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hasz\Documents\Consult\KIFU\Work\GPU%20Day%202024\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hasz\Documents\Consult\KIFU\Work\GPU%20Day%202024\sta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hasz\Documents\Consult\KIFU\Work\GPU%20Day%202024\sta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hasz\Documents\Consult\KIFU\Work\GPU%20Day%202024\sta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oli\Nextcloud\HP_laptop\Documents\IFF\HPC\gpu_kihasznaltsag_30nap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# trad. projects by scientific field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[stats.xlsx]Sheet1!$B$26:$B$35</c:f>
              <c:strCache>
                <c:ptCount val="10"/>
                <c:pt idx="0">
                  <c:v>ecology</c:v>
                </c:pt>
                <c:pt idx="1">
                  <c:v>other</c:v>
                </c:pt>
                <c:pt idx="2">
                  <c:v>mathematics</c:v>
                </c:pt>
                <c:pt idx="3">
                  <c:v>linguistics</c:v>
                </c:pt>
                <c:pt idx="4">
                  <c:v>engineering</c:v>
                </c:pt>
                <c:pt idx="5">
                  <c:v>computer science</c:v>
                </c:pt>
                <c:pt idx="6">
                  <c:v>biology</c:v>
                </c:pt>
                <c:pt idx="7">
                  <c:v>chemistry</c:v>
                </c:pt>
                <c:pt idx="8">
                  <c:v>physics</c:v>
                </c:pt>
                <c:pt idx="9">
                  <c:v>medicine</c:v>
                </c:pt>
              </c:strCache>
            </c:strRef>
          </c:cat>
          <c:val>
            <c:numRef>
              <c:f>[stats.xlsx]Sheet1!$C$26:$C$35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9</c:v>
                </c:pt>
                <c:pt idx="7">
                  <c:v>15</c:v>
                </c:pt>
                <c:pt idx="8">
                  <c:v>18</c:v>
                </c:pt>
                <c:pt idx="9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61774088"/>
        <c:axId val="661774480"/>
      </c:barChart>
      <c:catAx>
        <c:axId val="661774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774480"/>
        <c:crosses val="autoZero"/>
        <c:auto val="1"/>
        <c:lblAlgn val="ctr"/>
        <c:lblOffset val="100"/>
        <c:noMultiLvlLbl val="0"/>
      </c:catAx>
      <c:valAx>
        <c:axId val="661774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774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# trad. projects by type of computation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[stats.xlsx]Sheet1!$E$25:$E$31</c:f>
              <c:strCache>
                <c:ptCount val="7"/>
                <c:pt idx="0">
                  <c:v>education</c:v>
                </c:pt>
                <c:pt idx="1">
                  <c:v>other</c:v>
                </c:pt>
                <c:pt idx="2">
                  <c:v>sequencing</c:v>
                </c:pt>
                <c:pt idx="3">
                  <c:v>quantum chemistry</c:v>
                </c:pt>
                <c:pt idx="4">
                  <c:v>other simulations</c:v>
                </c:pt>
                <c:pt idx="5">
                  <c:v>AI</c:v>
                </c:pt>
                <c:pt idx="6">
                  <c:v>molecular dynamics</c:v>
                </c:pt>
              </c:strCache>
            </c:strRef>
          </c:cat>
          <c:val>
            <c:numRef>
              <c:f>[stats.xlsx]Sheet1!$F$25:$F$31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12</c:v>
                </c:pt>
                <c:pt idx="4">
                  <c:v>19</c:v>
                </c:pt>
                <c:pt idx="5">
                  <c:v>28</c:v>
                </c:pt>
                <c:pt idx="6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5865128"/>
        <c:axId val="659033952"/>
      </c:barChart>
      <c:catAx>
        <c:axId val="485865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033952"/>
        <c:crosses val="autoZero"/>
        <c:auto val="1"/>
        <c:lblAlgn val="ctr"/>
        <c:lblOffset val="100"/>
        <c:noMultiLvlLbl val="0"/>
      </c:catAx>
      <c:valAx>
        <c:axId val="659033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865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>
          <a:lumMod val="75000"/>
        </a:schemeClr>
      </a:solidFill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# pilot projects by scientific field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[stats.xlsx]Sheet1!$B$14:$B$23</c:f>
              <c:strCache>
                <c:ptCount val="10"/>
                <c:pt idx="0">
                  <c:v>other</c:v>
                </c:pt>
                <c:pt idx="1">
                  <c:v>linguistics</c:v>
                </c:pt>
                <c:pt idx="2">
                  <c:v>ecology</c:v>
                </c:pt>
                <c:pt idx="3">
                  <c:v>biology</c:v>
                </c:pt>
                <c:pt idx="4">
                  <c:v>mathematics</c:v>
                </c:pt>
                <c:pt idx="5">
                  <c:v>chemistry</c:v>
                </c:pt>
                <c:pt idx="6">
                  <c:v>engineering</c:v>
                </c:pt>
                <c:pt idx="7">
                  <c:v>physics</c:v>
                </c:pt>
                <c:pt idx="8">
                  <c:v>medicine</c:v>
                </c:pt>
                <c:pt idx="9">
                  <c:v>computer science</c:v>
                </c:pt>
              </c:strCache>
            </c:strRef>
          </c:cat>
          <c:val>
            <c:numRef>
              <c:f>[stats.xlsx]Sheet1!$C$14:$C$23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  <c:pt idx="7">
                  <c:v>12</c:v>
                </c:pt>
                <c:pt idx="8">
                  <c:v>19</c:v>
                </c:pt>
                <c:pt idx="9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39594712"/>
        <c:axId val="739596672"/>
      </c:barChart>
      <c:catAx>
        <c:axId val="739594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596672"/>
        <c:crosses val="autoZero"/>
        <c:auto val="1"/>
        <c:lblAlgn val="ctr"/>
        <c:lblOffset val="100"/>
        <c:noMultiLvlLbl val="0"/>
      </c:catAx>
      <c:valAx>
        <c:axId val="739596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594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# pilot projects by type of computation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[stats.xlsx]Sheet1!$E$13:$E$19</c:f>
              <c:strCache>
                <c:ptCount val="7"/>
                <c:pt idx="0">
                  <c:v>sequencing</c:v>
                </c:pt>
                <c:pt idx="1">
                  <c:v>quantum chemistry</c:v>
                </c:pt>
                <c:pt idx="2">
                  <c:v>education</c:v>
                </c:pt>
                <c:pt idx="3">
                  <c:v>molecular dynamics</c:v>
                </c:pt>
                <c:pt idx="4">
                  <c:v>other</c:v>
                </c:pt>
                <c:pt idx="5">
                  <c:v>other simulations</c:v>
                </c:pt>
                <c:pt idx="6">
                  <c:v>AI</c:v>
                </c:pt>
              </c:strCache>
            </c:strRef>
          </c:cat>
          <c:val>
            <c:numRef>
              <c:f>[stats.xlsx]Sheet1!$F$13:$F$19</c:f>
              <c:numCache>
                <c:formatCode>General</c:formatCode>
                <c:ptCount val="7"/>
                <c:pt idx="0">
                  <c:v>2</c:v>
                </c:pt>
                <c:pt idx="1">
                  <c:v>5</c:v>
                </c:pt>
                <c:pt idx="2">
                  <c:v>8</c:v>
                </c:pt>
                <c:pt idx="3">
                  <c:v>12</c:v>
                </c:pt>
                <c:pt idx="4">
                  <c:v>12</c:v>
                </c:pt>
                <c:pt idx="5">
                  <c:v>27</c:v>
                </c:pt>
                <c:pt idx="6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54266008"/>
        <c:axId val="623108312"/>
      </c:barChart>
      <c:catAx>
        <c:axId val="954266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108312"/>
        <c:crosses val="autoZero"/>
        <c:auto val="1"/>
        <c:lblAlgn val="ctr"/>
        <c:lblOffset val="100"/>
        <c:noMultiLvlLbl val="0"/>
      </c:catAx>
      <c:valAx>
        <c:axId val="623108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4266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>
          <a:lumMod val="75000"/>
        </a:schemeClr>
      </a:solidFill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hu-HU"/>
              <a:t>GPU </a:t>
            </a:r>
            <a:r>
              <a:rPr lang="en-GB"/>
              <a:t>partition utilisation</a:t>
            </a:r>
            <a:endParaRPr lang="hu-HU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Munka2!$D$1</c:f>
              <c:strCache>
                <c:ptCount val="1"/>
                <c:pt idx="0">
                  <c:v>Foglalt node-ok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Munka2!$B$2:$B$245</c:f>
              <c:numCache>
                <c:formatCode>m/d/yyyy\ h:mm</c:formatCode>
                <c:ptCount val="61"/>
                <c:pt idx="0">
                  <c:v>45349</c:v>
                </c:pt>
                <c:pt idx="1">
                  <c:v>45349.5</c:v>
                </c:pt>
                <c:pt idx="2">
                  <c:v>45350</c:v>
                </c:pt>
                <c:pt idx="3">
                  <c:v>45350.5</c:v>
                </c:pt>
                <c:pt idx="4">
                  <c:v>45351</c:v>
                </c:pt>
                <c:pt idx="5">
                  <c:v>45351.5</c:v>
                </c:pt>
                <c:pt idx="6">
                  <c:v>45352</c:v>
                </c:pt>
                <c:pt idx="7">
                  <c:v>45352.5</c:v>
                </c:pt>
                <c:pt idx="8">
                  <c:v>45353</c:v>
                </c:pt>
                <c:pt idx="9">
                  <c:v>45353.5</c:v>
                </c:pt>
                <c:pt idx="10">
                  <c:v>45354</c:v>
                </c:pt>
                <c:pt idx="11">
                  <c:v>45354.5</c:v>
                </c:pt>
                <c:pt idx="12">
                  <c:v>45355</c:v>
                </c:pt>
                <c:pt idx="13">
                  <c:v>45355.5</c:v>
                </c:pt>
                <c:pt idx="14">
                  <c:v>45356</c:v>
                </c:pt>
                <c:pt idx="15">
                  <c:v>45356.5</c:v>
                </c:pt>
                <c:pt idx="16">
                  <c:v>45357</c:v>
                </c:pt>
                <c:pt idx="17">
                  <c:v>45357.5</c:v>
                </c:pt>
                <c:pt idx="18">
                  <c:v>45358</c:v>
                </c:pt>
                <c:pt idx="19">
                  <c:v>45358.5</c:v>
                </c:pt>
                <c:pt idx="20">
                  <c:v>45359</c:v>
                </c:pt>
                <c:pt idx="21">
                  <c:v>45359.5</c:v>
                </c:pt>
                <c:pt idx="22">
                  <c:v>45360</c:v>
                </c:pt>
                <c:pt idx="23">
                  <c:v>45360.5</c:v>
                </c:pt>
                <c:pt idx="24">
                  <c:v>45361</c:v>
                </c:pt>
                <c:pt idx="25">
                  <c:v>45361.5</c:v>
                </c:pt>
                <c:pt idx="26">
                  <c:v>45362</c:v>
                </c:pt>
                <c:pt idx="27">
                  <c:v>45362.5</c:v>
                </c:pt>
                <c:pt idx="28">
                  <c:v>45363</c:v>
                </c:pt>
                <c:pt idx="29">
                  <c:v>45363.5</c:v>
                </c:pt>
                <c:pt idx="30">
                  <c:v>45364</c:v>
                </c:pt>
                <c:pt idx="31">
                  <c:v>45364.5</c:v>
                </c:pt>
                <c:pt idx="32">
                  <c:v>45365</c:v>
                </c:pt>
                <c:pt idx="33">
                  <c:v>45365.5</c:v>
                </c:pt>
                <c:pt idx="34">
                  <c:v>45366</c:v>
                </c:pt>
                <c:pt idx="35">
                  <c:v>45366.5</c:v>
                </c:pt>
                <c:pt idx="36">
                  <c:v>45367</c:v>
                </c:pt>
                <c:pt idx="37">
                  <c:v>45367.5</c:v>
                </c:pt>
                <c:pt idx="38">
                  <c:v>45368</c:v>
                </c:pt>
                <c:pt idx="39">
                  <c:v>45368.5</c:v>
                </c:pt>
                <c:pt idx="40">
                  <c:v>45369</c:v>
                </c:pt>
                <c:pt idx="41">
                  <c:v>45369.5</c:v>
                </c:pt>
                <c:pt idx="42">
                  <c:v>45370</c:v>
                </c:pt>
                <c:pt idx="43">
                  <c:v>45370.5</c:v>
                </c:pt>
                <c:pt idx="44">
                  <c:v>45371</c:v>
                </c:pt>
                <c:pt idx="45">
                  <c:v>45371.5</c:v>
                </c:pt>
                <c:pt idx="46">
                  <c:v>45372</c:v>
                </c:pt>
                <c:pt idx="47">
                  <c:v>45372.5</c:v>
                </c:pt>
                <c:pt idx="48">
                  <c:v>45373</c:v>
                </c:pt>
                <c:pt idx="49">
                  <c:v>45373.5</c:v>
                </c:pt>
                <c:pt idx="50">
                  <c:v>45374</c:v>
                </c:pt>
                <c:pt idx="51">
                  <c:v>45374.5</c:v>
                </c:pt>
                <c:pt idx="52">
                  <c:v>45375</c:v>
                </c:pt>
                <c:pt idx="53">
                  <c:v>45375.5</c:v>
                </c:pt>
                <c:pt idx="54">
                  <c:v>45376</c:v>
                </c:pt>
                <c:pt idx="55">
                  <c:v>45376.5</c:v>
                </c:pt>
                <c:pt idx="56">
                  <c:v>45377</c:v>
                </c:pt>
                <c:pt idx="57">
                  <c:v>45377.5</c:v>
                </c:pt>
                <c:pt idx="58">
                  <c:v>45378</c:v>
                </c:pt>
                <c:pt idx="59">
                  <c:v>45378.5</c:v>
                </c:pt>
                <c:pt idx="60">
                  <c:v>45379</c:v>
                </c:pt>
              </c:numCache>
            </c:numRef>
          </c:cat>
          <c:val>
            <c:numRef>
              <c:f>Munka2!$D$2:$D$245</c:f>
              <c:numCache>
                <c:formatCode>General</c:formatCode>
                <c:ptCount val="61"/>
                <c:pt idx="0">
                  <c:v>53</c:v>
                </c:pt>
                <c:pt idx="1">
                  <c:v>51</c:v>
                </c:pt>
                <c:pt idx="2">
                  <c:v>42</c:v>
                </c:pt>
                <c:pt idx="3">
                  <c:v>42</c:v>
                </c:pt>
                <c:pt idx="4">
                  <c:v>42</c:v>
                </c:pt>
                <c:pt idx="5">
                  <c:v>42</c:v>
                </c:pt>
                <c:pt idx="6">
                  <c:v>43</c:v>
                </c:pt>
                <c:pt idx="7">
                  <c:v>50</c:v>
                </c:pt>
                <c:pt idx="8">
                  <c:v>58</c:v>
                </c:pt>
                <c:pt idx="9">
                  <c:v>67</c:v>
                </c:pt>
                <c:pt idx="10">
                  <c:v>70</c:v>
                </c:pt>
                <c:pt idx="11">
                  <c:v>71</c:v>
                </c:pt>
                <c:pt idx="12">
                  <c:v>65</c:v>
                </c:pt>
                <c:pt idx="13">
                  <c:v>67</c:v>
                </c:pt>
                <c:pt idx="14">
                  <c:v>83</c:v>
                </c:pt>
                <c:pt idx="15">
                  <c:v>88</c:v>
                </c:pt>
                <c:pt idx="16">
                  <c:v>78</c:v>
                </c:pt>
                <c:pt idx="17">
                  <c:v>85</c:v>
                </c:pt>
                <c:pt idx="18">
                  <c:v>81</c:v>
                </c:pt>
                <c:pt idx="19">
                  <c:v>96</c:v>
                </c:pt>
                <c:pt idx="20">
                  <c:v>79</c:v>
                </c:pt>
                <c:pt idx="21">
                  <c:v>82</c:v>
                </c:pt>
                <c:pt idx="22">
                  <c:v>79</c:v>
                </c:pt>
                <c:pt idx="23">
                  <c:v>82</c:v>
                </c:pt>
                <c:pt idx="24">
                  <c:v>77</c:v>
                </c:pt>
                <c:pt idx="25">
                  <c:v>78</c:v>
                </c:pt>
                <c:pt idx="26">
                  <c:v>86</c:v>
                </c:pt>
                <c:pt idx="27">
                  <c:v>95</c:v>
                </c:pt>
                <c:pt idx="28">
                  <c:v>100</c:v>
                </c:pt>
                <c:pt idx="29">
                  <c:v>97</c:v>
                </c:pt>
                <c:pt idx="30">
                  <c:v>98</c:v>
                </c:pt>
                <c:pt idx="31">
                  <c:v>90</c:v>
                </c:pt>
                <c:pt idx="32">
                  <c:v>86</c:v>
                </c:pt>
                <c:pt idx="33">
                  <c:v>90</c:v>
                </c:pt>
                <c:pt idx="34">
                  <c:v>88</c:v>
                </c:pt>
                <c:pt idx="35">
                  <c:v>84</c:v>
                </c:pt>
                <c:pt idx="36">
                  <c:v>79</c:v>
                </c:pt>
                <c:pt idx="37">
                  <c:v>93</c:v>
                </c:pt>
                <c:pt idx="38">
                  <c:v>81</c:v>
                </c:pt>
                <c:pt idx="39">
                  <c:v>79</c:v>
                </c:pt>
                <c:pt idx="40">
                  <c:v>80</c:v>
                </c:pt>
                <c:pt idx="41">
                  <c:v>78</c:v>
                </c:pt>
                <c:pt idx="42">
                  <c:v>76</c:v>
                </c:pt>
                <c:pt idx="43">
                  <c:v>79</c:v>
                </c:pt>
                <c:pt idx="44">
                  <c:v>86</c:v>
                </c:pt>
                <c:pt idx="45">
                  <c:v>54</c:v>
                </c:pt>
                <c:pt idx="46">
                  <c:v>77</c:v>
                </c:pt>
                <c:pt idx="47">
                  <c:v>80</c:v>
                </c:pt>
                <c:pt idx="48">
                  <c:v>77</c:v>
                </c:pt>
                <c:pt idx="49">
                  <c:v>79</c:v>
                </c:pt>
                <c:pt idx="50">
                  <c:v>83</c:v>
                </c:pt>
                <c:pt idx="51">
                  <c:v>82</c:v>
                </c:pt>
                <c:pt idx="52">
                  <c:v>79</c:v>
                </c:pt>
                <c:pt idx="53">
                  <c:v>89</c:v>
                </c:pt>
                <c:pt idx="54">
                  <c:v>82</c:v>
                </c:pt>
                <c:pt idx="55">
                  <c:v>95</c:v>
                </c:pt>
                <c:pt idx="56">
                  <c:v>93</c:v>
                </c:pt>
                <c:pt idx="57">
                  <c:v>87</c:v>
                </c:pt>
                <c:pt idx="58">
                  <c:v>94</c:v>
                </c:pt>
                <c:pt idx="59">
                  <c:v>80</c:v>
                </c:pt>
                <c:pt idx="60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E4-41BE-9C13-3C093042366C}"/>
            </c:ext>
          </c:extLst>
        </c:ser>
        <c:ser>
          <c:idx val="1"/>
          <c:order val="1"/>
          <c:tx>
            <c:strRef>
              <c:f>Munka2!$C$1</c:f>
              <c:strCache>
                <c:ptCount val="1"/>
                <c:pt idx="0">
                  <c:v>Szabad node-ok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Munka2!$B$2:$B$245</c:f>
              <c:numCache>
                <c:formatCode>m/d/yyyy\ h:mm</c:formatCode>
                <c:ptCount val="61"/>
                <c:pt idx="0">
                  <c:v>45349</c:v>
                </c:pt>
                <c:pt idx="1">
                  <c:v>45349.5</c:v>
                </c:pt>
                <c:pt idx="2">
                  <c:v>45350</c:v>
                </c:pt>
                <c:pt idx="3">
                  <c:v>45350.5</c:v>
                </c:pt>
                <c:pt idx="4">
                  <c:v>45351</c:v>
                </c:pt>
                <c:pt idx="5">
                  <c:v>45351.5</c:v>
                </c:pt>
                <c:pt idx="6">
                  <c:v>45352</c:v>
                </c:pt>
                <c:pt idx="7">
                  <c:v>45352.5</c:v>
                </c:pt>
                <c:pt idx="8">
                  <c:v>45353</c:v>
                </c:pt>
                <c:pt idx="9">
                  <c:v>45353.5</c:v>
                </c:pt>
                <c:pt idx="10">
                  <c:v>45354</c:v>
                </c:pt>
                <c:pt idx="11">
                  <c:v>45354.5</c:v>
                </c:pt>
                <c:pt idx="12">
                  <c:v>45355</c:v>
                </c:pt>
                <c:pt idx="13">
                  <c:v>45355.5</c:v>
                </c:pt>
                <c:pt idx="14">
                  <c:v>45356</c:v>
                </c:pt>
                <c:pt idx="15">
                  <c:v>45356.5</c:v>
                </c:pt>
                <c:pt idx="16">
                  <c:v>45357</c:v>
                </c:pt>
                <c:pt idx="17">
                  <c:v>45357.5</c:v>
                </c:pt>
                <c:pt idx="18">
                  <c:v>45358</c:v>
                </c:pt>
                <c:pt idx="19">
                  <c:v>45358.5</c:v>
                </c:pt>
                <c:pt idx="20">
                  <c:v>45359</c:v>
                </c:pt>
                <c:pt idx="21">
                  <c:v>45359.5</c:v>
                </c:pt>
                <c:pt idx="22">
                  <c:v>45360</c:v>
                </c:pt>
                <c:pt idx="23">
                  <c:v>45360.5</c:v>
                </c:pt>
                <c:pt idx="24">
                  <c:v>45361</c:v>
                </c:pt>
                <c:pt idx="25">
                  <c:v>45361.5</c:v>
                </c:pt>
                <c:pt idx="26">
                  <c:v>45362</c:v>
                </c:pt>
                <c:pt idx="27">
                  <c:v>45362.5</c:v>
                </c:pt>
                <c:pt idx="28">
                  <c:v>45363</c:v>
                </c:pt>
                <c:pt idx="29">
                  <c:v>45363.5</c:v>
                </c:pt>
                <c:pt idx="30">
                  <c:v>45364</c:v>
                </c:pt>
                <c:pt idx="31">
                  <c:v>45364.5</c:v>
                </c:pt>
                <c:pt idx="32">
                  <c:v>45365</c:v>
                </c:pt>
                <c:pt idx="33">
                  <c:v>45365.5</c:v>
                </c:pt>
                <c:pt idx="34">
                  <c:v>45366</c:v>
                </c:pt>
                <c:pt idx="35">
                  <c:v>45366.5</c:v>
                </c:pt>
                <c:pt idx="36">
                  <c:v>45367</c:v>
                </c:pt>
                <c:pt idx="37">
                  <c:v>45367.5</c:v>
                </c:pt>
                <c:pt idx="38">
                  <c:v>45368</c:v>
                </c:pt>
                <c:pt idx="39">
                  <c:v>45368.5</c:v>
                </c:pt>
                <c:pt idx="40">
                  <c:v>45369</c:v>
                </c:pt>
                <c:pt idx="41">
                  <c:v>45369.5</c:v>
                </c:pt>
                <c:pt idx="42">
                  <c:v>45370</c:v>
                </c:pt>
                <c:pt idx="43">
                  <c:v>45370.5</c:v>
                </c:pt>
                <c:pt idx="44">
                  <c:v>45371</c:v>
                </c:pt>
                <c:pt idx="45">
                  <c:v>45371.5</c:v>
                </c:pt>
                <c:pt idx="46">
                  <c:v>45372</c:v>
                </c:pt>
                <c:pt idx="47">
                  <c:v>45372.5</c:v>
                </c:pt>
                <c:pt idx="48">
                  <c:v>45373</c:v>
                </c:pt>
                <c:pt idx="49">
                  <c:v>45373.5</c:v>
                </c:pt>
                <c:pt idx="50">
                  <c:v>45374</c:v>
                </c:pt>
                <c:pt idx="51">
                  <c:v>45374.5</c:v>
                </c:pt>
                <c:pt idx="52">
                  <c:v>45375</c:v>
                </c:pt>
                <c:pt idx="53">
                  <c:v>45375.5</c:v>
                </c:pt>
                <c:pt idx="54">
                  <c:v>45376</c:v>
                </c:pt>
                <c:pt idx="55">
                  <c:v>45376.5</c:v>
                </c:pt>
                <c:pt idx="56">
                  <c:v>45377</c:v>
                </c:pt>
                <c:pt idx="57">
                  <c:v>45377.5</c:v>
                </c:pt>
                <c:pt idx="58">
                  <c:v>45378</c:v>
                </c:pt>
                <c:pt idx="59">
                  <c:v>45378.5</c:v>
                </c:pt>
                <c:pt idx="60">
                  <c:v>45379</c:v>
                </c:pt>
              </c:numCache>
            </c:numRef>
          </c:cat>
          <c:val>
            <c:numRef>
              <c:f>Munka2!$C$2:$C$245</c:f>
              <c:numCache>
                <c:formatCode>General</c:formatCode>
                <c:ptCount val="61"/>
                <c:pt idx="0">
                  <c:v>47</c:v>
                </c:pt>
                <c:pt idx="1">
                  <c:v>49</c:v>
                </c:pt>
                <c:pt idx="2">
                  <c:v>58</c:v>
                </c:pt>
                <c:pt idx="3">
                  <c:v>58</c:v>
                </c:pt>
                <c:pt idx="4">
                  <c:v>58</c:v>
                </c:pt>
                <c:pt idx="5">
                  <c:v>58</c:v>
                </c:pt>
                <c:pt idx="6">
                  <c:v>57</c:v>
                </c:pt>
                <c:pt idx="7">
                  <c:v>50</c:v>
                </c:pt>
                <c:pt idx="8">
                  <c:v>42</c:v>
                </c:pt>
                <c:pt idx="9">
                  <c:v>33</c:v>
                </c:pt>
                <c:pt idx="10">
                  <c:v>30</c:v>
                </c:pt>
                <c:pt idx="11">
                  <c:v>29</c:v>
                </c:pt>
                <c:pt idx="12">
                  <c:v>35</c:v>
                </c:pt>
                <c:pt idx="13">
                  <c:v>33</c:v>
                </c:pt>
                <c:pt idx="14">
                  <c:v>17</c:v>
                </c:pt>
                <c:pt idx="15">
                  <c:v>12</c:v>
                </c:pt>
                <c:pt idx="16">
                  <c:v>22</c:v>
                </c:pt>
                <c:pt idx="17">
                  <c:v>15</c:v>
                </c:pt>
                <c:pt idx="18">
                  <c:v>19</c:v>
                </c:pt>
                <c:pt idx="19">
                  <c:v>4</c:v>
                </c:pt>
                <c:pt idx="20">
                  <c:v>21</c:v>
                </c:pt>
                <c:pt idx="21">
                  <c:v>18</c:v>
                </c:pt>
                <c:pt idx="22">
                  <c:v>21</c:v>
                </c:pt>
                <c:pt idx="23">
                  <c:v>18</c:v>
                </c:pt>
                <c:pt idx="24">
                  <c:v>23</c:v>
                </c:pt>
                <c:pt idx="25">
                  <c:v>22</c:v>
                </c:pt>
                <c:pt idx="26">
                  <c:v>14</c:v>
                </c:pt>
                <c:pt idx="27">
                  <c:v>5</c:v>
                </c:pt>
                <c:pt idx="28">
                  <c:v>0</c:v>
                </c:pt>
                <c:pt idx="29">
                  <c:v>3</c:v>
                </c:pt>
                <c:pt idx="30">
                  <c:v>2</c:v>
                </c:pt>
                <c:pt idx="31">
                  <c:v>10</c:v>
                </c:pt>
                <c:pt idx="32">
                  <c:v>14</c:v>
                </c:pt>
                <c:pt idx="33">
                  <c:v>10</c:v>
                </c:pt>
                <c:pt idx="34">
                  <c:v>12</c:v>
                </c:pt>
                <c:pt idx="35">
                  <c:v>16</c:v>
                </c:pt>
                <c:pt idx="36">
                  <c:v>21</c:v>
                </c:pt>
                <c:pt idx="37">
                  <c:v>7</c:v>
                </c:pt>
                <c:pt idx="38">
                  <c:v>19</c:v>
                </c:pt>
                <c:pt idx="39">
                  <c:v>21</c:v>
                </c:pt>
                <c:pt idx="40">
                  <c:v>20</c:v>
                </c:pt>
                <c:pt idx="41">
                  <c:v>22</c:v>
                </c:pt>
                <c:pt idx="42">
                  <c:v>24</c:v>
                </c:pt>
                <c:pt idx="43">
                  <c:v>21</c:v>
                </c:pt>
                <c:pt idx="44">
                  <c:v>14</c:v>
                </c:pt>
                <c:pt idx="45">
                  <c:v>46</c:v>
                </c:pt>
                <c:pt idx="46">
                  <c:v>23</c:v>
                </c:pt>
                <c:pt idx="47">
                  <c:v>20</c:v>
                </c:pt>
                <c:pt idx="48">
                  <c:v>23</c:v>
                </c:pt>
                <c:pt idx="49">
                  <c:v>21</c:v>
                </c:pt>
                <c:pt idx="50">
                  <c:v>17</c:v>
                </c:pt>
                <c:pt idx="51">
                  <c:v>18</c:v>
                </c:pt>
                <c:pt idx="52">
                  <c:v>21</c:v>
                </c:pt>
                <c:pt idx="53">
                  <c:v>11</c:v>
                </c:pt>
                <c:pt idx="54">
                  <c:v>18</c:v>
                </c:pt>
                <c:pt idx="55">
                  <c:v>5</c:v>
                </c:pt>
                <c:pt idx="56">
                  <c:v>7</c:v>
                </c:pt>
                <c:pt idx="57">
                  <c:v>13</c:v>
                </c:pt>
                <c:pt idx="58">
                  <c:v>6</c:v>
                </c:pt>
                <c:pt idx="59">
                  <c:v>20</c:v>
                </c:pt>
                <c:pt idx="60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E4-41BE-9C13-3C0930423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452896"/>
        <c:axId val="476453680"/>
      </c:areaChart>
      <c:dateAx>
        <c:axId val="476452896"/>
        <c:scaling>
          <c:orientation val="minMax"/>
        </c:scaling>
        <c:delete val="0"/>
        <c:axPos val="b"/>
        <c:numFmt formatCode="m/d/yyyy\ h:mm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453680"/>
        <c:crosses val="autoZero"/>
        <c:auto val="1"/>
        <c:lblOffset val="100"/>
        <c:baseTimeUnit val="days"/>
      </c:dateAx>
      <c:valAx>
        <c:axId val="47645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452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16C-7387-43A0-B8AB-E2DCAC650E8B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EF3A-204C-4159-AA68-F81422EF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90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16C-7387-43A0-B8AB-E2DCAC650E8B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EF3A-204C-4159-AA68-F81422EF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243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16C-7387-43A0-B8AB-E2DCAC650E8B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EF3A-204C-4159-AA68-F81422EF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14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16C-7387-43A0-B8AB-E2DCAC650E8B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EF3A-204C-4159-AA68-F81422EF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07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16C-7387-43A0-B8AB-E2DCAC650E8B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EF3A-204C-4159-AA68-F81422EF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1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16C-7387-43A0-B8AB-E2DCAC650E8B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EF3A-204C-4159-AA68-F81422EF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5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16C-7387-43A0-B8AB-E2DCAC650E8B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EF3A-204C-4159-AA68-F81422EF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07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16C-7387-43A0-B8AB-E2DCAC650E8B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EF3A-204C-4159-AA68-F81422EF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70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16C-7387-43A0-B8AB-E2DCAC650E8B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EF3A-204C-4159-AA68-F81422EF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16C-7387-43A0-B8AB-E2DCAC650E8B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EF3A-204C-4159-AA68-F81422EF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2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16C-7387-43A0-B8AB-E2DCAC650E8B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EF3A-204C-4159-AA68-F81422EF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607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2816C-7387-43A0-B8AB-E2DCAC650E8B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6EF3A-204C-4159-AA68-F81422EF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89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hpc@kifu.gov.hu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latin typeface="+mn-lt"/>
              </a:rPr>
              <a:t>The GPU partition of the Komondor supercomputer</a:t>
            </a:r>
            <a:endParaRPr lang="en-GB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95721"/>
            <a:ext cx="9144000" cy="1655762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Zoltan Juhasz</a:t>
            </a:r>
          </a:p>
          <a:p>
            <a:r>
              <a:rPr lang="hu-HU" sz="2800" b="1" dirty="0" smtClean="0"/>
              <a:t>HPC </a:t>
            </a:r>
            <a:r>
              <a:rPr lang="en-GB" sz="2800" b="1" dirty="0" smtClean="0"/>
              <a:t>Competence</a:t>
            </a:r>
            <a:r>
              <a:rPr lang="hu-HU" sz="2800" b="1" dirty="0" smtClean="0"/>
              <a:t> Centre </a:t>
            </a:r>
            <a:r>
              <a:rPr lang="en-GB" sz="2800" b="1" dirty="0" smtClean="0"/>
              <a:t>KIF</a:t>
            </a:r>
            <a:r>
              <a:rPr lang="hu-HU" sz="2800" b="1" dirty="0" smtClean="0"/>
              <a:t>Ü</a:t>
            </a:r>
          </a:p>
          <a:p>
            <a:r>
              <a:rPr lang="hu-HU" sz="2800" b="1" dirty="0" smtClean="0"/>
              <a:t>University of Pannonia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" y="5753118"/>
            <a:ext cx="2811780" cy="9841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2550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2"/>
    </mc:Choice>
    <mc:Fallback>
      <p:transition spd="slow" advTm="83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413178" y="146949"/>
            <a:ext cx="5678739" cy="6335737"/>
            <a:chOff x="6413178" y="146949"/>
            <a:chExt cx="5678739" cy="6335737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64"/>
            <a:stretch/>
          </p:blipFill>
          <p:spPr>
            <a:xfrm>
              <a:off x="6413178" y="146949"/>
              <a:ext cx="5678739" cy="633573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087360" y="146949"/>
              <a:ext cx="1808480" cy="18545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Node</a:t>
            </a:r>
            <a:r>
              <a:rPr lang="hu-HU" dirty="0" smtClean="0"/>
              <a:t> </a:t>
            </a:r>
            <a:r>
              <a:rPr lang="hu-HU" dirty="0" err="1" smtClean="0"/>
              <a:t>architecture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dirty="0" smtClean="0"/>
              <a:t>EX235n blade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08761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Two nodes per blade</a:t>
            </a:r>
          </a:p>
          <a:p>
            <a:r>
              <a:rPr lang="en-GB" dirty="0" smtClean="0"/>
              <a:t>Each node has:</a:t>
            </a:r>
          </a:p>
          <a:p>
            <a:pPr lvl="1"/>
            <a:r>
              <a:rPr lang="en-GB" dirty="0" smtClean="0"/>
              <a:t>1 AMD EPYC Milan 7763 CPU (64 cores)</a:t>
            </a:r>
          </a:p>
          <a:p>
            <a:pPr lvl="1"/>
            <a:r>
              <a:rPr lang="en-GB" b="1" dirty="0" smtClean="0">
                <a:solidFill>
                  <a:srgbClr val="0070C0"/>
                </a:solidFill>
              </a:rPr>
              <a:t>4 </a:t>
            </a:r>
            <a:r>
              <a:rPr lang="en-GB" b="1" dirty="0" err="1" smtClean="0">
                <a:solidFill>
                  <a:srgbClr val="0070C0"/>
                </a:solidFill>
              </a:rPr>
              <a:t>Nvidia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rgbClr val="0070C0"/>
                </a:solidFill>
              </a:rPr>
              <a:t>A100 </a:t>
            </a:r>
            <a:r>
              <a:rPr lang="en-GB" b="1" dirty="0" smtClean="0">
                <a:solidFill>
                  <a:srgbClr val="0070C0"/>
                </a:solidFill>
              </a:rPr>
              <a:t>(Ampere) GPUs </a:t>
            </a:r>
          </a:p>
          <a:p>
            <a:pPr lvl="1"/>
            <a:r>
              <a:rPr lang="en-GB" dirty="0" smtClean="0"/>
              <a:t>8 </a:t>
            </a:r>
            <a:r>
              <a:rPr lang="en-GB" dirty="0"/>
              <a:t>DIMMs per CPU socket (</a:t>
            </a:r>
            <a:r>
              <a:rPr lang="en-GB" dirty="0" smtClean="0"/>
              <a:t>1DPC)</a:t>
            </a:r>
          </a:p>
          <a:p>
            <a:pPr lvl="1"/>
            <a:r>
              <a:rPr lang="en-GB" b="1" dirty="0" err="1" smtClean="0"/>
              <a:t>PCIe</a:t>
            </a:r>
            <a:r>
              <a:rPr lang="en-GB" b="1" dirty="0" smtClean="0"/>
              <a:t> 4.0 </a:t>
            </a:r>
            <a:r>
              <a:rPr lang="en-GB" dirty="0" smtClean="0"/>
              <a:t>(</a:t>
            </a:r>
            <a:r>
              <a:rPr lang="en-GB" b="1" dirty="0" smtClean="0">
                <a:solidFill>
                  <a:srgbClr val="0070C0"/>
                </a:solidFill>
              </a:rPr>
              <a:t>32 GB/s</a:t>
            </a:r>
            <a:r>
              <a:rPr lang="en-GB" dirty="0" smtClean="0"/>
              <a:t>) </a:t>
            </a:r>
            <a:r>
              <a:rPr lang="en-GB" b="1" dirty="0" smtClean="0"/>
              <a:t>GPU-CPU and NIC-CPU </a:t>
            </a:r>
            <a:r>
              <a:rPr lang="en-GB" dirty="0" smtClean="0"/>
              <a:t>connection </a:t>
            </a:r>
          </a:p>
          <a:p>
            <a:pPr lvl="1"/>
            <a:r>
              <a:rPr lang="en-GB" b="1" dirty="0" smtClean="0"/>
              <a:t>2 HPE Slingshot 11 NICs (200 Gb/s)</a:t>
            </a:r>
          </a:p>
          <a:p>
            <a:pPr lvl="1"/>
            <a:r>
              <a:rPr lang="en-GB" dirty="0" smtClean="0"/>
              <a:t>256 GB of DDR4 DRAM: </a:t>
            </a:r>
            <a:r>
              <a:rPr lang="en-GB" b="1" dirty="0" smtClean="0">
                <a:solidFill>
                  <a:srgbClr val="0070C0"/>
                </a:solidFill>
              </a:rPr>
              <a:t>204.8 GB/s CPU </a:t>
            </a:r>
            <a:r>
              <a:rPr lang="en-GB" b="1" dirty="0" err="1" smtClean="0">
                <a:solidFill>
                  <a:srgbClr val="0070C0"/>
                </a:solidFill>
              </a:rPr>
              <a:t>bw</a:t>
            </a:r>
            <a:endParaRPr lang="en-GB" b="1" dirty="0" smtClean="0">
              <a:solidFill>
                <a:srgbClr val="0070C0"/>
              </a:solidFill>
            </a:endParaRPr>
          </a:p>
          <a:p>
            <a:pPr lvl="1"/>
            <a:r>
              <a:rPr lang="en-GB" dirty="0" smtClean="0"/>
              <a:t>40 GB of HBM per GPU with: </a:t>
            </a:r>
            <a:r>
              <a:rPr lang="en-GB" b="1" dirty="0" smtClean="0">
                <a:solidFill>
                  <a:srgbClr val="0070C0"/>
                </a:solidFill>
              </a:rPr>
              <a:t>1555.2 GB/s GPU </a:t>
            </a:r>
            <a:r>
              <a:rPr lang="en-GB" b="1" dirty="0" err="1" smtClean="0">
                <a:solidFill>
                  <a:srgbClr val="0070C0"/>
                </a:solidFill>
              </a:rPr>
              <a:t>bw</a:t>
            </a:r>
            <a:endParaRPr lang="en-GB" b="1" dirty="0" smtClean="0">
              <a:solidFill>
                <a:srgbClr val="0070C0"/>
              </a:solidFill>
            </a:endParaRPr>
          </a:p>
          <a:p>
            <a:pPr lvl="1"/>
            <a:r>
              <a:rPr lang="en-GB" b="1" dirty="0" smtClean="0"/>
              <a:t>4 third generation NVLink </a:t>
            </a:r>
            <a:r>
              <a:rPr lang="en-GB" dirty="0" smtClean="0"/>
              <a:t>connections between each pair of GPUs, </a:t>
            </a:r>
            <a:r>
              <a:rPr lang="en-GB" b="1" dirty="0" smtClean="0">
                <a:solidFill>
                  <a:srgbClr val="0070C0"/>
                </a:solidFill>
              </a:rPr>
              <a:t>25 GB/s/direction </a:t>
            </a:r>
            <a:r>
              <a:rPr lang="en-GB" dirty="0" smtClean="0"/>
              <a:t>per link, </a:t>
            </a:r>
            <a:r>
              <a:rPr lang="en-GB" b="1" dirty="0" smtClean="0">
                <a:solidFill>
                  <a:srgbClr val="0070C0"/>
                </a:solidFill>
              </a:rPr>
              <a:t>200 GB/s total BW point-to-point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28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24"/>
    </mc:Choice>
    <mc:Fallback>
      <p:transition spd="slow" advTm="11552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A100 GPU architecture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825625"/>
            <a:ext cx="5738769" cy="4351338"/>
          </a:xfrm>
        </p:spPr>
        <p:txBody>
          <a:bodyPr/>
          <a:lstStyle/>
          <a:p>
            <a:r>
              <a:rPr lang="en-GB" sz="2400" dirty="0" smtClean="0"/>
              <a:t>6912 FP32 CUDA cores (64/SM)</a:t>
            </a:r>
          </a:p>
          <a:p>
            <a:r>
              <a:rPr lang="en-GB" sz="2400" dirty="0" smtClean="0"/>
              <a:t>6912 INT32 CUDA cores</a:t>
            </a:r>
          </a:p>
          <a:p>
            <a:r>
              <a:rPr lang="en-GB" sz="2400" dirty="0" smtClean="0"/>
              <a:t>3456 FP64 CUDA cores</a:t>
            </a:r>
            <a:endParaRPr lang="en-GB" sz="2400" dirty="0" smtClean="0"/>
          </a:p>
          <a:p>
            <a:r>
              <a:rPr lang="en-GB" sz="2400" dirty="0" smtClean="0"/>
              <a:t>432 3</a:t>
            </a:r>
            <a:r>
              <a:rPr lang="en-GB" sz="2400" baseline="30000" dirty="0" smtClean="0"/>
              <a:t>rd</a:t>
            </a:r>
            <a:r>
              <a:rPr lang="en-GB" sz="2400" dirty="0" smtClean="0"/>
              <a:t> gen Tensor Cores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65" y="0"/>
            <a:ext cx="5194935" cy="6858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650167"/>
              </p:ext>
            </p:extLst>
          </p:nvPr>
        </p:nvGraphicFramePr>
        <p:xfrm>
          <a:off x="838199" y="4093573"/>
          <a:ext cx="5856214" cy="2560320"/>
        </p:xfrm>
        <a:graphic>
          <a:graphicData uri="http://schemas.openxmlformats.org/drawingml/2006/table">
            <a:tbl>
              <a:tblPr/>
              <a:tblGrid>
                <a:gridCol w="3138182"/>
                <a:gridCol w="2718032"/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Peak </a:t>
                      </a:r>
                      <a:r>
                        <a:rPr lang="en-GB" dirty="0" smtClean="0"/>
                        <a:t>FP64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9.7 TFLOPS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Peak FP64 Tensor </a:t>
                      </a:r>
                      <a:r>
                        <a:rPr lang="en-GB" dirty="0" smtClean="0"/>
                        <a:t>Core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19.5 TFLOPS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Peak </a:t>
                      </a:r>
                      <a:r>
                        <a:rPr lang="en-GB" dirty="0" smtClean="0"/>
                        <a:t>FP32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19.5 TFLOPS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Peak </a:t>
                      </a:r>
                      <a:r>
                        <a:rPr lang="en-GB" dirty="0" smtClean="0"/>
                        <a:t>FP16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78 TFLOPS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Peak </a:t>
                      </a:r>
                      <a:r>
                        <a:rPr lang="en-GB" dirty="0" smtClean="0"/>
                        <a:t>BF16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39 TFLOPS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Peak TF32 Tensor </a:t>
                      </a:r>
                      <a:r>
                        <a:rPr lang="en-GB" dirty="0" smtClean="0"/>
                        <a:t>Core</a:t>
                      </a:r>
                      <a:r>
                        <a:rPr lang="en-GB" dirty="0"/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156 </a:t>
                      </a:r>
                      <a:r>
                        <a:rPr lang="en-GB" dirty="0" smtClean="0"/>
                        <a:t>TFLOPS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Peak FP16 Tensor </a:t>
                      </a:r>
                      <a:r>
                        <a:rPr lang="en-GB" dirty="0" smtClean="0"/>
                        <a:t>Core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312 </a:t>
                      </a:r>
                      <a:r>
                        <a:rPr lang="en-GB" dirty="0" smtClean="0"/>
                        <a:t>TFLOPS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38199" y="3720346"/>
            <a:ext cx="15552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/>
              <a:t>Performance</a:t>
            </a:r>
            <a:endParaRPr lang="en-GB" b="1" dirty="0"/>
          </a:p>
        </p:txBody>
      </p:sp>
      <p:sp>
        <p:nvSpPr>
          <p:cNvPr id="9" name="Right Arrow 8"/>
          <p:cNvSpPr/>
          <p:nvPr/>
        </p:nvSpPr>
        <p:spPr>
          <a:xfrm>
            <a:off x="5358987" y="2473463"/>
            <a:ext cx="1113717" cy="324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214636" y="2797554"/>
            <a:ext cx="18653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SM: Streaming</a:t>
            </a:r>
          </a:p>
          <a:p>
            <a:r>
              <a:rPr lang="en-GB" sz="2000" dirty="0" smtClean="0"/>
              <a:t>Multiprocessor</a:t>
            </a:r>
            <a:endParaRPr lang="en-GB" sz="2000" dirty="0"/>
          </a:p>
          <a:p>
            <a:r>
              <a:rPr lang="en-GB" sz="2000" b="1" dirty="0" smtClean="0"/>
              <a:t>108 SM</a:t>
            </a:r>
            <a:r>
              <a:rPr lang="en-GB" sz="2000" dirty="0" smtClean="0"/>
              <a:t>s in total</a:t>
            </a: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863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71"/>
    </mc:Choice>
    <mc:Fallback>
      <p:transition spd="slow" advTm="91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CPU</a:t>
            </a:r>
            <a:r>
              <a:rPr lang="en-GB" dirty="0" smtClean="0"/>
              <a:t> architecture (</a:t>
            </a:r>
            <a:r>
              <a:rPr lang="en-GB" dirty="0" smtClean="0"/>
              <a:t>AMD EPYC Milan 7763 </a:t>
            </a:r>
            <a:r>
              <a:rPr lang="en-GB" dirty="0" smtClean="0"/>
              <a:t>)</a:t>
            </a:r>
            <a:r>
              <a:rPr lang="hu-HU" dirty="0" smtClean="0"/>
              <a:t>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425" y="1399552"/>
            <a:ext cx="6709727" cy="51447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9679" y="2197854"/>
            <a:ext cx="5702481" cy="2856116"/>
            <a:chOff x="149679" y="2197854"/>
            <a:chExt cx="5702481" cy="2856116"/>
          </a:xfrm>
          <a:solidFill>
            <a:schemeClr val="bg1"/>
          </a:solidFill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679" y="2713720"/>
              <a:ext cx="5702481" cy="2340250"/>
            </a:xfrm>
            <a:prstGeom prst="rect">
              <a:avLst/>
            </a:prstGeom>
            <a:grpFill/>
          </p:spPr>
        </p:pic>
        <p:sp>
          <p:nvSpPr>
            <p:cNvPr id="7" name="Rectangle 6"/>
            <p:cNvSpPr/>
            <p:nvPr/>
          </p:nvSpPr>
          <p:spPr>
            <a:xfrm>
              <a:off x="223894" y="2197854"/>
              <a:ext cx="3230115" cy="46166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GB" sz="2400" b="1" dirty="0" smtClean="0"/>
                <a:t>Core Complex Die (CCD)</a:t>
              </a:r>
              <a:endParaRPr lang="en-GB" sz="2400" b="1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31546"/>
            <a:ext cx="6015032" cy="4880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26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04"/>
    </mc:Choice>
    <mc:Fallback>
      <p:transition spd="slow" advTm="64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3" y="361162"/>
            <a:ext cx="10908166" cy="649683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72668" y="361162"/>
            <a:ext cx="1182848" cy="16605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6182686" y="361161"/>
            <a:ext cx="1182848" cy="16605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4672668" y="5067385"/>
            <a:ext cx="1182848" cy="16605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182686" y="5067385"/>
            <a:ext cx="1182848" cy="16605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02004" y="126268"/>
            <a:ext cx="210666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8 x16 PCI-e I/O </a:t>
            </a:r>
            <a:br>
              <a:rPr lang="en-GB" sz="2400" dirty="0" smtClean="0"/>
            </a:br>
            <a:r>
              <a:rPr lang="en-GB" sz="2400" dirty="0" smtClean="0"/>
              <a:t>ports per CPU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5477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60"/>
    </mc:Choice>
    <mc:Fallback>
      <p:transition spd="slow" advTm="5816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437" y="729313"/>
            <a:ext cx="7279525" cy="5535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88758" y="871116"/>
                <a:ext cx="3903679" cy="3687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400" dirty="0" smtClean="0"/>
                  <a:t>CPU theoretical peak performance :</a:t>
                </a:r>
              </a:p>
              <a:p>
                <a:endParaRPr lang="en-GB" sz="2400" dirty="0" smtClean="0"/>
              </a:p>
              <a:p>
                <a:r>
                  <a:rPr lang="en-GB" sz="2400" dirty="0" smtClean="0"/>
                  <a:t>39.2 </a:t>
                </a:r>
                <a:r>
                  <a:rPr lang="en-GB" sz="2400" dirty="0" err="1" smtClean="0"/>
                  <a:t>GFlops</a:t>
                </a:r>
                <a:r>
                  <a:rPr lang="en-GB" sz="2400" dirty="0" smtClean="0"/>
                  <a:t> per core</a:t>
                </a:r>
              </a:p>
              <a:p>
                <a:r>
                  <a:rPr lang="en-GB" sz="2400" dirty="0" smtClean="0"/>
                  <a:t>2.51 </a:t>
                </a:r>
                <a:r>
                  <a:rPr lang="en-GB" sz="2400" dirty="0" err="1" smtClean="0"/>
                  <a:t>TFlops</a:t>
                </a:r>
                <a:r>
                  <a:rPr lang="en-GB" sz="2400" dirty="0" smtClean="0"/>
                  <a:t> per socket</a:t>
                </a:r>
              </a:p>
              <a:p>
                <a:endParaRPr lang="en-GB" sz="2400" dirty="0"/>
              </a:p>
              <a:p>
                <a:r>
                  <a:rPr lang="en-GB" sz="2400" b="1" dirty="0" smtClean="0"/>
                  <a:t>Instruction-to-bytes ratio</a:t>
                </a:r>
                <a:r>
                  <a:rPr lang="en-GB" sz="2400" dirty="0" smtClean="0"/>
                  <a:t>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peak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performance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n-GB" sz="2000" i="1" dirty="0" err="1" smtClean="0">
                              <a:latin typeface="Cambria Math" panose="02040503050406030204" pitchFamily="18" charset="0"/>
                            </a:rPr>
                            <m:t>G</m:t>
                          </m:r>
                          <m:r>
                            <m:rPr>
                              <m:nor/>
                            </m:rP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GB" sz="2000" i="1" dirty="0" err="1" smtClean="0">
                              <a:latin typeface="Cambria Math" panose="02040503050406030204" pitchFamily="18" charset="0"/>
                            </a:rPr>
                            <m:t>lop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m:rPr>
                              <m:nor/>
                            </m:rPr>
                            <a:rPr lang="en-GB" sz="2000" i="1" dirty="0" smtClean="0"/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peak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memory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bandwidth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GB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GB" sz="20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sz="2000" b="0" dirty="0" smtClean="0"/>
              </a:p>
              <a:p>
                <a:endParaRPr lang="en-GB" sz="2400" dirty="0" smtClean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58" y="871116"/>
                <a:ext cx="3903679" cy="3687804"/>
              </a:xfrm>
              <a:prstGeom prst="rect">
                <a:avLst/>
              </a:prstGeom>
              <a:blipFill rotWithShape="0">
                <a:blip r:embed="rId4"/>
                <a:stretch>
                  <a:fillRect l="-2340" t="-13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558875" y="285031"/>
            <a:ext cx="4462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/>
              <a:t>Roofline performance model</a:t>
            </a:r>
            <a:endParaRPr lang="en-GB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80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57"/>
    </mc:Choice>
    <mc:Fallback>
      <p:transition spd="slow" advTm="10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88758" y="871116"/>
                <a:ext cx="3903679" cy="4426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400" dirty="0" smtClean="0"/>
                  <a:t>CPU theoretical peak performance :</a:t>
                </a:r>
              </a:p>
              <a:p>
                <a:endParaRPr lang="en-GB" sz="2400" dirty="0" smtClean="0"/>
              </a:p>
              <a:p>
                <a:r>
                  <a:rPr lang="en-GB" sz="2400" dirty="0" smtClean="0"/>
                  <a:t>39.2 </a:t>
                </a:r>
                <a:r>
                  <a:rPr lang="en-GB" sz="2400" dirty="0" err="1" smtClean="0"/>
                  <a:t>GFlops</a:t>
                </a:r>
                <a:r>
                  <a:rPr lang="en-GB" sz="2400" dirty="0" smtClean="0"/>
                  <a:t> per core</a:t>
                </a:r>
              </a:p>
              <a:p>
                <a:r>
                  <a:rPr lang="en-GB" sz="2400" dirty="0" smtClean="0"/>
                  <a:t>2.51 </a:t>
                </a:r>
                <a:r>
                  <a:rPr lang="en-GB" sz="2400" dirty="0" err="1" smtClean="0"/>
                  <a:t>TFlops</a:t>
                </a:r>
                <a:r>
                  <a:rPr lang="en-GB" sz="2400" dirty="0" smtClean="0"/>
                  <a:t> per socket</a:t>
                </a:r>
              </a:p>
              <a:p>
                <a:endParaRPr lang="en-GB" sz="2400" dirty="0"/>
              </a:p>
              <a:p>
                <a:r>
                  <a:rPr lang="en-GB" sz="2400" b="1" dirty="0" smtClean="0"/>
                  <a:t>Instruction-to-bytes ratio</a:t>
                </a:r>
                <a:r>
                  <a:rPr lang="en-GB" sz="2400" dirty="0" smtClean="0"/>
                  <a:t>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peak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performance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n-GB" sz="2000" i="1" dirty="0" err="1" smtClean="0">
                              <a:latin typeface="Cambria Math" panose="02040503050406030204" pitchFamily="18" charset="0"/>
                            </a:rPr>
                            <m:t>G</m:t>
                          </m:r>
                          <m:r>
                            <m:rPr>
                              <m:nor/>
                            </m:rP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GB" sz="2000" i="1" dirty="0" err="1" smtClean="0">
                              <a:latin typeface="Cambria Math" panose="02040503050406030204" pitchFamily="18" charset="0"/>
                            </a:rPr>
                            <m:t>lop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m:rPr>
                              <m:nor/>
                            </m:rPr>
                            <a:rPr lang="en-GB" sz="2000" i="1" dirty="0" smtClean="0"/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peak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memory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bandwidth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GB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GB" sz="200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GB" sz="20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sz="2000" b="0" dirty="0" smtClean="0"/>
              </a:p>
              <a:p>
                <a:endParaRPr lang="en-GB" sz="2400" dirty="0" smtClean="0"/>
              </a:p>
              <a:p>
                <a:r>
                  <a:rPr lang="en-GB" sz="2400" b="1" dirty="0" smtClean="0"/>
                  <a:t>A100</a:t>
                </a:r>
                <a:r>
                  <a:rPr lang="en-GB" sz="2400" dirty="0" smtClean="0"/>
                  <a:t>: 12.54 (FP32)</a:t>
                </a:r>
              </a:p>
              <a:p>
                <a:r>
                  <a:rPr lang="en-GB" sz="2400" dirty="0"/>
                  <a:t>	</a:t>
                </a:r>
                <a:r>
                  <a:rPr lang="en-GB" sz="2400" dirty="0" smtClean="0"/>
                  <a:t>6.24 (FP64)</a:t>
                </a:r>
                <a:endParaRPr lang="en-GB" sz="24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58" y="871116"/>
                <a:ext cx="3903679" cy="4426468"/>
              </a:xfrm>
              <a:prstGeom prst="rect">
                <a:avLst/>
              </a:prstGeom>
              <a:blipFill rotWithShape="0">
                <a:blip r:embed="rId3"/>
                <a:stretch>
                  <a:fillRect l="-2340" t="-1102" b="-22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8014" r="3915" b="7222"/>
          <a:stretch/>
        </p:blipFill>
        <p:spPr>
          <a:xfrm>
            <a:off x="3423252" y="296531"/>
            <a:ext cx="8627280" cy="6281171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4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57"/>
    </mc:Choice>
    <mc:Fallback>
      <p:transition spd="slow" advTm="10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and when to use multiple GPUs?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6752"/>
          <a:stretch/>
        </p:blipFill>
        <p:spPr>
          <a:xfrm>
            <a:off x="3789948" y="1690688"/>
            <a:ext cx="7882990" cy="4866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169" y="1888958"/>
            <a:ext cx="30676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Sufficient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Saturation effect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9967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53"/>
    </mc:Choice>
    <mc:Fallback>
      <p:transition spd="slow" advTm="61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GPU</a:t>
            </a:r>
            <a:r>
              <a:rPr lang="en-GB" dirty="0" smtClean="0"/>
              <a:t> partition, chassis internal architecture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3"/>
          <a:stretch/>
        </p:blipFill>
        <p:spPr>
          <a:xfrm>
            <a:off x="171039" y="2027208"/>
            <a:ext cx="11849921" cy="4259292"/>
          </a:xfrm>
        </p:spPr>
      </p:pic>
    </p:spTree>
    <p:extLst>
      <p:ext uri="{BB962C8B-B14F-4D97-AF65-F5344CB8AC3E}">
        <p14:creationId xmlns:p14="http://schemas.microsoft.com/office/powerpoint/2010/main" val="17846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52"/>
    </mc:Choice>
    <mc:Fallback>
      <p:transition spd="slow" advTm="2865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Slingshot</a:t>
            </a:r>
            <a:r>
              <a:rPr lang="hu-HU" dirty="0" smtClean="0"/>
              <a:t> 11</a:t>
            </a:r>
            <a:r>
              <a:rPr lang="en-GB" dirty="0" smtClean="0"/>
              <a:t> interconnect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72274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Ethernet-based switch interconnect, scalable to nearly 300k endpoints</a:t>
            </a:r>
          </a:p>
          <a:p>
            <a:r>
              <a:rPr lang="en-GB" dirty="0" smtClean="0"/>
              <a:t>max. 3-hop distance to any node</a:t>
            </a:r>
          </a:p>
          <a:p>
            <a:r>
              <a:rPr lang="en-GB" dirty="0" smtClean="0"/>
              <a:t>Dragonfly topology</a:t>
            </a:r>
          </a:p>
          <a:p>
            <a:r>
              <a:rPr lang="en-GB" dirty="0" smtClean="0"/>
              <a:t>Rosetta switch (adaptive routing, congestion control, multicast, reduction)</a:t>
            </a:r>
          </a:p>
          <a:p>
            <a:r>
              <a:rPr lang="en-GB" dirty="0" smtClean="0"/>
              <a:t>2-3 </a:t>
            </a:r>
            <a:r>
              <a:rPr lang="en-GB" dirty="0" err="1" smtClean="0">
                <a:latin typeface="Symbol" panose="05050102010706020507" pitchFamily="18" charset="2"/>
              </a:rPr>
              <a:t>m</a:t>
            </a:r>
            <a:r>
              <a:rPr lang="en-GB" dirty="0" err="1" smtClean="0"/>
              <a:t>s</a:t>
            </a:r>
            <a:r>
              <a:rPr lang="en-GB" dirty="0" smtClean="0"/>
              <a:t> internode point-to-point latency</a:t>
            </a:r>
          </a:p>
          <a:p>
            <a:r>
              <a:rPr lang="en-GB" dirty="0" smtClean="0"/>
              <a:t>200 Gb/s bandwidth</a:t>
            </a:r>
          </a:p>
          <a:p>
            <a:r>
              <a:rPr lang="en-GB" dirty="0" smtClean="0"/>
              <a:t>Hardware support for MPI operations (one-sided communication, collectives)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2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53"/>
    </mc:Choice>
    <mc:Fallback>
      <p:transition spd="slow" advTm="1415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Programming multi-GPUs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Many programming models, configurations and options</a:t>
            </a:r>
          </a:p>
          <a:p>
            <a:r>
              <a:rPr lang="en-GB" dirty="0" smtClean="0"/>
              <a:t>1. How to use GPUs?</a:t>
            </a:r>
          </a:p>
          <a:p>
            <a:pPr lvl="1"/>
            <a:r>
              <a:rPr lang="en-GB" dirty="0" smtClean="0"/>
              <a:t>Using pre-compiled libraries only</a:t>
            </a:r>
          </a:p>
          <a:p>
            <a:pPr lvl="1"/>
            <a:r>
              <a:rPr lang="en-GB" dirty="0" err="1" smtClean="0"/>
              <a:t>OpenMP</a:t>
            </a:r>
            <a:r>
              <a:rPr lang="en-GB" dirty="0" smtClean="0"/>
              <a:t>/</a:t>
            </a:r>
            <a:r>
              <a:rPr lang="en-GB" dirty="0" err="1" smtClean="0"/>
              <a:t>OpenACC</a:t>
            </a:r>
            <a:r>
              <a:rPr lang="en-GB" dirty="0" smtClean="0"/>
              <a:t> offloading</a:t>
            </a:r>
          </a:p>
          <a:p>
            <a:pPr lvl="1"/>
            <a:r>
              <a:rPr lang="en-GB" dirty="0" smtClean="0"/>
              <a:t>CUDA programming</a:t>
            </a:r>
            <a:endParaRPr lang="en-GB" dirty="0" smtClean="0"/>
          </a:p>
          <a:p>
            <a:r>
              <a:rPr lang="en-GB" dirty="0" smtClean="0"/>
              <a:t>2. How to communicate among nodes and GPUs?</a:t>
            </a:r>
          </a:p>
          <a:p>
            <a:pPr lvl="1"/>
            <a:r>
              <a:rPr lang="en-GB" dirty="0" smtClean="0"/>
              <a:t>MPI versions: MPICH vs </a:t>
            </a:r>
            <a:r>
              <a:rPr lang="en-GB" dirty="0" err="1" smtClean="0"/>
              <a:t>OpenMPI</a:t>
            </a:r>
            <a:r>
              <a:rPr lang="en-GB" dirty="0" smtClean="0"/>
              <a:t> (host-based or CUDA-Aware)</a:t>
            </a:r>
          </a:p>
          <a:p>
            <a:pPr lvl="1"/>
            <a:r>
              <a:rPr lang="en-GB" dirty="0" smtClean="0"/>
              <a:t>NVLink</a:t>
            </a:r>
          </a:p>
          <a:p>
            <a:pPr lvl="1"/>
            <a:r>
              <a:rPr lang="en-GB" dirty="0" smtClean="0"/>
              <a:t>NCCL, </a:t>
            </a:r>
            <a:r>
              <a:rPr lang="en-GB" dirty="0" err="1" smtClean="0"/>
              <a:t>etc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9327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32"/>
    </mc:Choice>
    <mc:Fallback>
      <p:transition spd="slow" advTm="7983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HPC Competence Centre – hpc.kifu.hu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9120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Key roles</a:t>
            </a:r>
          </a:p>
          <a:p>
            <a:pPr lvl="1"/>
            <a:r>
              <a:rPr lang="en-GB" dirty="0" smtClean="0"/>
              <a:t>HPC user support</a:t>
            </a:r>
          </a:p>
          <a:p>
            <a:pPr lvl="1"/>
            <a:r>
              <a:rPr lang="en-GB" dirty="0" smtClean="0"/>
              <a:t>HPC knowledge transfer</a:t>
            </a:r>
          </a:p>
          <a:p>
            <a:pPr lvl="1"/>
            <a:r>
              <a:rPr lang="en-GB" dirty="0" smtClean="0"/>
              <a:t>HPC outreach and education, user training</a:t>
            </a:r>
          </a:p>
          <a:p>
            <a:pPr lvl="1"/>
            <a:r>
              <a:rPr lang="en-GB" dirty="0" smtClean="0"/>
              <a:t>International cooperation with other EU HPC Competence Centres</a:t>
            </a:r>
          </a:p>
          <a:p>
            <a:r>
              <a:rPr lang="en-GB" dirty="0" smtClean="0"/>
              <a:t>Target groups</a:t>
            </a:r>
          </a:p>
          <a:p>
            <a:pPr lvl="1"/>
            <a:r>
              <a:rPr lang="en-GB" dirty="0" smtClean="0"/>
              <a:t>academic research community </a:t>
            </a:r>
          </a:p>
          <a:p>
            <a:pPr lvl="1"/>
            <a:r>
              <a:rPr lang="en-GB" dirty="0" smtClean="0"/>
              <a:t>government</a:t>
            </a:r>
          </a:p>
          <a:p>
            <a:pPr lvl="1"/>
            <a:r>
              <a:rPr lang="en-GB" dirty="0" smtClean="0"/>
              <a:t>industry</a:t>
            </a:r>
          </a:p>
          <a:p>
            <a:pPr lvl="1"/>
            <a:r>
              <a:rPr lang="en-GB" dirty="0" smtClean="0"/>
              <a:t>international partners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9116933" y="5633681"/>
            <a:ext cx="2424418" cy="6459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User and project management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16933" y="4887061"/>
            <a:ext cx="2424418" cy="6459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Infrastructure access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116933" y="4132052"/>
            <a:ext cx="2424418" cy="6459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User technical support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16933" y="3385432"/>
            <a:ext cx="2424418" cy="6459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Technical consulting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16933" y="2300078"/>
            <a:ext cx="2424418" cy="9679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Domain Software porting and/or development support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54316" y="4942936"/>
            <a:ext cx="82650" cy="1319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854316" y="4136366"/>
            <a:ext cx="82650" cy="641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8854316" y="2300079"/>
            <a:ext cx="82650" cy="1676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667003" y="3083322"/>
            <a:ext cx="110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Advanced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746512" y="4270362"/>
            <a:ext cx="102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Standard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114049" y="541819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/>
              <a:t>Basic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07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63"/>
    </mc:Choice>
    <mc:Fallback>
      <p:transition spd="slow" advTm="2606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Komondor software environment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Module system</a:t>
            </a:r>
          </a:p>
          <a:p>
            <a:r>
              <a:rPr lang="en-GB" dirty="0" smtClean="0"/>
              <a:t>CRAY programming environment</a:t>
            </a:r>
          </a:p>
          <a:p>
            <a:r>
              <a:rPr lang="en-GB" dirty="0" smtClean="0"/>
              <a:t>MPI versions</a:t>
            </a:r>
          </a:p>
          <a:p>
            <a:r>
              <a:rPr lang="en-GB" dirty="0" smtClean="0"/>
              <a:t>GPU specific considerations</a:t>
            </a:r>
          </a:p>
          <a:p>
            <a:r>
              <a:rPr lang="en-GB" dirty="0" smtClean="0"/>
              <a:t>CUDA compilation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34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14"/>
    </mc:Choice>
    <mc:Fallback>
      <p:transition spd="slow" advTm="2401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11" y="0"/>
            <a:ext cx="11040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4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72"/>
    </mc:Choice>
    <mc:Fallback>
      <p:transition spd="slow" advTm="6157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Default modules on Komondor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932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Currently Loaded </a:t>
            </a:r>
            <a:r>
              <a:rPr lang="en-GB" dirty="0" err="1" smtClean="0"/>
              <a:t>Modulefiles</a:t>
            </a:r>
            <a:r>
              <a:rPr lang="en-GB" dirty="0" smtClean="0"/>
              <a:t>/</a:t>
            </a:r>
            <a:r>
              <a:rPr lang="en-GB" dirty="0" err="1" smtClean="0"/>
              <a:t>prog</a:t>
            </a:r>
            <a:r>
              <a:rPr lang="en-GB" dirty="0" smtClean="0"/>
              <a:t>. </a:t>
            </a:r>
            <a:r>
              <a:rPr lang="en-GB" dirty="0" err="1" smtClean="0"/>
              <a:t>environements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r>
              <a:rPr lang="en-GB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1) craype-x86-rome          5) </a:t>
            </a:r>
            <a:r>
              <a:rPr lang="en-GB" sz="2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cce</a:t>
            </a:r>
            <a:r>
              <a:rPr lang="en-GB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/16.0.1          9) </a:t>
            </a:r>
            <a:r>
              <a:rPr lang="en-GB" sz="2000" b="1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cray-</a:t>
            </a:r>
            <a:r>
              <a:rPr lang="en-GB" sz="2000" b="1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libsci</a:t>
            </a:r>
            <a:r>
              <a:rPr lang="en-GB" sz="2000" b="1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/23.09.1.1</a:t>
            </a:r>
          </a:p>
          <a:p>
            <a:pPr marL="0" indent="0">
              <a:buNone/>
            </a:pPr>
            <a:r>
              <a:rPr lang="en-GB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2) </a:t>
            </a:r>
            <a:r>
              <a:rPr lang="en-GB" sz="2000" b="1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libfabric</a:t>
            </a:r>
            <a:r>
              <a:rPr lang="en-GB" sz="2000" b="1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/1.15.2.0</a:t>
            </a:r>
            <a:r>
              <a:rPr lang="en-GB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6) </a:t>
            </a:r>
            <a:r>
              <a:rPr lang="en-GB" sz="2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craype</a:t>
            </a:r>
            <a:r>
              <a:rPr lang="en-GB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/2.7.23      10) </a:t>
            </a:r>
            <a:r>
              <a:rPr lang="en-GB" sz="2000" b="1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PrgEnv</a:t>
            </a:r>
            <a:r>
              <a:rPr lang="en-GB" sz="2000" b="1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-cray/8.4.0</a:t>
            </a:r>
          </a:p>
          <a:p>
            <a:pPr marL="0" indent="0">
              <a:buNone/>
            </a:pPr>
            <a:r>
              <a:rPr lang="en-GB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3) </a:t>
            </a:r>
            <a:r>
              <a:rPr lang="en-GB" sz="2000" b="1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craype</a:t>
            </a:r>
            <a:r>
              <a:rPr lang="en-GB" sz="2000" b="1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-network-</a:t>
            </a:r>
            <a:r>
              <a:rPr lang="en-GB" sz="2000" b="1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ofi</a:t>
            </a:r>
            <a:r>
              <a:rPr lang="en-GB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7) cray-</a:t>
            </a:r>
            <a:r>
              <a:rPr lang="en-GB" sz="2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dsmml</a:t>
            </a:r>
            <a:r>
              <a:rPr lang="en-GB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/0.2.2   11) </a:t>
            </a:r>
            <a:r>
              <a:rPr lang="en-GB" sz="2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sbank</a:t>
            </a:r>
            <a:endParaRPr lang="en-GB" sz="20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4) </a:t>
            </a:r>
            <a:r>
              <a:rPr lang="en-GB" sz="20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perftools</a:t>
            </a:r>
            <a:r>
              <a:rPr lang="en-GB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-base/23.09.0   8) </a:t>
            </a:r>
            <a:r>
              <a:rPr lang="en-GB" sz="2000" b="1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cray-</a:t>
            </a:r>
            <a:r>
              <a:rPr lang="en-GB" sz="2000" b="1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mpich</a:t>
            </a:r>
            <a:r>
              <a:rPr lang="en-GB" sz="2000" b="1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/8.1.27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Other notable modules:</a:t>
            </a:r>
          </a:p>
          <a:p>
            <a:pPr marL="0" indent="0">
              <a:buNone/>
            </a:pPr>
            <a:r>
              <a:rPr lang="en-GB" dirty="0" err="1" smtClean="0"/>
              <a:t>PrgEnv-nvhpc</a:t>
            </a:r>
            <a:r>
              <a:rPr lang="en-GB" dirty="0" smtClean="0"/>
              <a:t>/8.4.0,  </a:t>
            </a:r>
            <a:r>
              <a:rPr lang="en-GB" dirty="0" err="1" smtClean="0"/>
              <a:t>PrgEnv-nvidia</a:t>
            </a:r>
            <a:r>
              <a:rPr lang="en-GB" dirty="0" smtClean="0"/>
              <a:t>, </a:t>
            </a:r>
            <a:r>
              <a:rPr lang="en-GB" dirty="0" err="1" smtClean="0"/>
              <a:t>cudatoolkit</a:t>
            </a:r>
            <a:r>
              <a:rPr lang="en-GB" dirty="0" smtClean="0"/>
              <a:t>/12.3, nvhpc-hpcx-cuda12/23.11, </a:t>
            </a:r>
            <a:r>
              <a:rPr lang="en-GB" dirty="0" err="1" smtClean="0"/>
              <a:t>openmpi</a:t>
            </a:r>
            <a:r>
              <a:rPr lang="en-GB" dirty="0" smtClean="0"/>
              <a:t>/5.0.2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8457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50"/>
    </mc:Choice>
    <mc:Fallback>
      <p:transition spd="slow" advTm="4325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Compiler configuration with modules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274906"/>
              </p:ext>
            </p:extLst>
          </p:nvPr>
        </p:nvGraphicFramePr>
        <p:xfrm>
          <a:off x="557562" y="1825625"/>
          <a:ext cx="11318486" cy="4833434"/>
        </p:xfrm>
        <a:graphic>
          <a:graphicData uri="http://schemas.openxmlformats.org/drawingml/2006/table">
            <a:tbl>
              <a:tblPr/>
              <a:tblGrid>
                <a:gridCol w="1251172"/>
                <a:gridCol w="1949227"/>
                <a:gridCol w="1338146"/>
                <a:gridCol w="1527717"/>
                <a:gridCol w="1371600"/>
                <a:gridCol w="3880624"/>
              </a:tblGrid>
              <a:tr h="355211">
                <a:tc>
                  <a:txBody>
                    <a:bodyPr/>
                    <a:lstStyle/>
                    <a:p>
                      <a:r>
                        <a:rPr lang="en-GB" sz="2200" b="1" dirty="0"/>
                        <a:t>Vendor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/>
                        <a:t>PrgEnv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/>
                        <a:t>Module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/>
                        <a:t>Language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/>
                        <a:t>Wrapper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/>
                        <a:t>Compiler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21620">
                <a:tc>
                  <a:txBody>
                    <a:bodyPr/>
                    <a:lstStyle/>
                    <a:p>
                      <a:r>
                        <a:rPr lang="en-GB" sz="2200" dirty="0"/>
                        <a:t>GNU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PrgEnv</a:t>
                      </a:r>
                      <a:r>
                        <a:rPr lang="en-GB" sz="2200" dirty="0"/>
                        <a:t>-gnu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gcc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cc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${GCC_PATH}/bin/gcc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1620">
                <a:tc>
                  <a:txBody>
                    <a:bodyPr/>
                    <a:lstStyle/>
                    <a:p>
                      <a:r>
                        <a:rPr lang="en-GB" sz="2200"/>
                        <a:t>GNU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PrgEnv-gnu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gcc</a:t>
                      </a:r>
                      <a:endParaRPr lang="en-GB" sz="2200" dirty="0"/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C++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CC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${GCC_PATH}/bin/g++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1620">
                <a:tc>
                  <a:txBody>
                    <a:bodyPr/>
                    <a:lstStyle/>
                    <a:p>
                      <a:r>
                        <a:rPr lang="en-GB" sz="2200"/>
                        <a:t>GNU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PrgEnv-gnu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gcc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Fortran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ftn</a:t>
                      </a:r>
                      <a:endParaRPr lang="en-GB" sz="2200" dirty="0"/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${GCC_PATH}/bin/gfortran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211">
                <a:tc>
                  <a:txBody>
                    <a:bodyPr/>
                    <a:lstStyle/>
                    <a:p>
                      <a:r>
                        <a:rPr lang="en-GB" sz="2200"/>
                        <a:t>NVIDIA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PrgEnv-nvidia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nvidia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cc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nvc</a:t>
                      </a:r>
                      <a:endParaRPr lang="en-GB" sz="2200" dirty="0"/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211">
                <a:tc>
                  <a:txBody>
                    <a:bodyPr/>
                    <a:lstStyle/>
                    <a:p>
                      <a:r>
                        <a:rPr lang="en-GB" sz="2200"/>
                        <a:t>NVIDIA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PrgEnv-nvidia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nvidia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C++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CC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nvc</a:t>
                      </a:r>
                      <a:r>
                        <a:rPr lang="en-GB" sz="2200" dirty="0"/>
                        <a:t>++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211">
                <a:tc>
                  <a:txBody>
                    <a:bodyPr/>
                    <a:lstStyle/>
                    <a:p>
                      <a:r>
                        <a:rPr lang="en-GB" sz="2200"/>
                        <a:t>NVIDIA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PrgEnv-nvidia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nvidia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Fortran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ftn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nvfortran</a:t>
                      </a:r>
                      <a:endParaRPr lang="en-GB" sz="2200" dirty="0"/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211">
                <a:tc>
                  <a:txBody>
                    <a:bodyPr/>
                    <a:lstStyle/>
                    <a:p>
                      <a:r>
                        <a:rPr lang="en-GB" sz="2200"/>
                        <a:t>HPE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PrgEnv-cray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cce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cc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craycc</a:t>
                      </a:r>
                      <a:endParaRPr lang="en-GB" sz="2200" dirty="0"/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211">
                <a:tc>
                  <a:txBody>
                    <a:bodyPr/>
                    <a:lstStyle/>
                    <a:p>
                      <a:r>
                        <a:rPr lang="en-GB" sz="2200"/>
                        <a:t>HPE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PrgEnv-cray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cce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C++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CC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crayCC</a:t>
                      </a:r>
                      <a:endParaRPr lang="en-GB" sz="2200" dirty="0"/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211">
                <a:tc>
                  <a:txBody>
                    <a:bodyPr/>
                    <a:lstStyle/>
                    <a:p>
                      <a:r>
                        <a:rPr lang="en-GB" sz="2200"/>
                        <a:t>HPE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PrgEnv-cray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cce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Fortran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/>
                        <a:t>ftn</a:t>
                      </a:r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 err="1"/>
                        <a:t>crayftn</a:t>
                      </a:r>
                      <a:endParaRPr lang="en-GB" sz="2200" dirty="0"/>
                    </a:p>
                  </a:txBody>
                  <a:tcPr marL="88803" marR="88803" marT="44401" marB="444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753299" y="1690688"/>
            <a:ext cx="1862356" cy="504567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6333687" y="1690688"/>
            <a:ext cx="1544137" cy="504567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36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48"/>
    </mc:Choice>
    <mc:Fallback>
      <p:transition spd="slow" advTm="2974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modules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5" y="1690688"/>
            <a:ext cx="12057369" cy="481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69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83"/>
    </mc:Choice>
    <mc:Fallback>
      <p:transition spd="slow" advTm="5858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code compilation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CASE 1: 1-4 GPUs</a:t>
            </a:r>
          </a:p>
          <a:p>
            <a:pPr lvl="1"/>
            <a:r>
              <a:rPr lang="en-GB" dirty="0" err="1" smtClean="0"/>
              <a:t>cudatoolkit</a:t>
            </a:r>
            <a:r>
              <a:rPr lang="en-GB" dirty="0" smtClean="0"/>
              <a:t> module, </a:t>
            </a:r>
            <a:r>
              <a:rPr lang="en-GB" dirty="0" err="1" smtClean="0"/>
              <a:t>nvcc</a:t>
            </a:r>
            <a:r>
              <a:rPr lang="en-GB" dirty="0" smtClean="0"/>
              <a:t> compiler</a:t>
            </a:r>
          </a:p>
          <a:p>
            <a:r>
              <a:rPr lang="en-GB" dirty="0" smtClean="0"/>
              <a:t>CASE 2: </a:t>
            </a:r>
            <a:r>
              <a:rPr lang="en-GB" dirty="0" err="1" smtClean="0"/>
              <a:t>multinode</a:t>
            </a:r>
            <a:r>
              <a:rPr lang="en-GB" dirty="0" smtClean="0"/>
              <a:t> programs with MPI</a:t>
            </a:r>
          </a:p>
          <a:p>
            <a:pPr lvl="1"/>
            <a:r>
              <a:rPr lang="en-GB" dirty="0" smtClean="0"/>
              <a:t>Cray-MPICH: works with separate C/C++ and CUDA source files</a:t>
            </a:r>
          </a:p>
          <a:p>
            <a:pPr lvl="1"/>
            <a:r>
              <a:rPr lang="en-GB" dirty="0" err="1" smtClean="0"/>
              <a:t>OpenMPI</a:t>
            </a:r>
            <a:r>
              <a:rPr lang="en-GB" dirty="0" smtClean="0"/>
              <a:t> 5.0: can be used with single combined C/CUDA source files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00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10"/>
    </mc:Choice>
    <mc:Fallback>
      <p:transition spd="slow" advTm="2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job execution with SLURM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Use the </a:t>
            </a:r>
            <a:r>
              <a:rPr lang="en-GB" b="1" dirty="0" smtClean="0"/>
              <a:t>#SBATCH --</a:t>
            </a:r>
            <a:r>
              <a:rPr lang="en-GB" b="1" dirty="0" err="1" smtClean="0"/>
              <a:t>gres</a:t>
            </a:r>
            <a:r>
              <a:rPr lang="en-GB" b="1" dirty="0" smtClean="0"/>
              <a:t>=</a:t>
            </a:r>
            <a:r>
              <a:rPr lang="en-GB" b="1" dirty="0" err="1" smtClean="0"/>
              <a:t>gpu</a:t>
            </a:r>
            <a:r>
              <a:rPr lang="en-GB" b="1" dirty="0" smtClean="0"/>
              <a:t>:[1-4]</a:t>
            </a:r>
            <a:r>
              <a:rPr lang="en-GB" dirty="0" smtClean="0"/>
              <a:t>  option, no jobs will run without this option</a:t>
            </a:r>
          </a:p>
          <a:p>
            <a:r>
              <a:rPr lang="en-GB" dirty="0" smtClean="0"/>
              <a:t>Other options</a:t>
            </a:r>
          </a:p>
          <a:p>
            <a:pPr lvl="1"/>
            <a:r>
              <a:rPr lang="en-GB" b="1" dirty="0" smtClean="0"/>
              <a:t>--</a:t>
            </a:r>
            <a:r>
              <a:rPr lang="en-GB" b="1" dirty="0" err="1" smtClean="0"/>
              <a:t>gpus</a:t>
            </a:r>
            <a:r>
              <a:rPr lang="en-GB" b="1" dirty="0" smtClean="0"/>
              <a:t>-per-task</a:t>
            </a:r>
            <a:r>
              <a:rPr lang="en-GB" dirty="0" smtClean="0"/>
              <a:t>: GPUs required per task. Requires the job to specify a task count.</a:t>
            </a:r>
          </a:p>
          <a:p>
            <a:pPr lvl="1"/>
            <a:r>
              <a:rPr lang="en-GB" b="1" dirty="0" smtClean="0"/>
              <a:t>--exclusive</a:t>
            </a:r>
            <a:r>
              <a:rPr lang="en-GB" dirty="0" smtClean="0"/>
              <a:t> </a:t>
            </a:r>
          </a:p>
          <a:p>
            <a:pPr lvl="1"/>
            <a:r>
              <a:rPr lang="en-GB" b="1" dirty="0" smtClean="0"/>
              <a:t>--</a:t>
            </a:r>
            <a:r>
              <a:rPr lang="en-GB" b="1" dirty="0" err="1" smtClean="0"/>
              <a:t>gpu</a:t>
            </a:r>
            <a:r>
              <a:rPr lang="en-GB" b="1" dirty="0" smtClean="0"/>
              <a:t>-bind</a:t>
            </a:r>
            <a:r>
              <a:rPr lang="en-GB" dirty="0" smtClean="0"/>
              <a:t> </a:t>
            </a:r>
          </a:p>
          <a:p>
            <a:pPr lvl="1"/>
            <a:r>
              <a:rPr lang="en-GB" b="1" dirty="0" smtClean="0"/>
              <a:t>--tasks-per-node</a:t>
            </a:r>
            <a:endParaRPr lang="en-GB" dirty="0" smtClean="0"/>
          </a:p>
          <a:p>
            <a:r>
              <a:rPr lang="en-GB" dirty="0" smtClean="0"/>
              <a:t>Multi Instance GPU (MIG) is disabled, no hardware partitioning of GPUs</a:t>
            </a:r>
          </a:p>
        </p:txBody>
      </p:sp>
    </p:spTree>
    <p:extLst>
      <p:ext uri="{BB962C8B-B14F-4D97-AF65-F5344CB8AC3E}">
        <p14:creationId xmlns:p14="http://schemas.microsoft.com/office/powerpoint/2010/main" val="125032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20"/>
    </mc:Choice>
    <mc:Fallback>
      <p:transition spd="slow" advTm="15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Scheduling</a:t>
            </a:r>
            <a:r>
              <a:rPr lang="en-GB" dirty="0" smtClean="0"/>
              <a:t> scenarios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04021" cy="4351338"/>
          </a:xfrm>
        </p:spPr>
        <p:txBody>
          <a:bodyPr/>
          <a:lstStyle/>
          <a:p>
            <a:r>
              <a:rPr lang="en-GB" dirty="0" smtClean="0"/>
              <a:t>Full node: 1 node and 4 GPUs</a:t>
            </a:r>
          </a:p>
          <a:p>
            <a:r>
              <a:rPr lang="en-GB" dirty="0" smtClean="0"/>
              <a:t>Multiple full nodes: exactly N x 4 GPUs</a:t>
            </a:r>
            <a:r>
              <a:rPr lang="hu-HU" dirty="0" smtClean="0"/>
              <a:t> </a:t>
            </a:r>
            <a:endParaRPr lang="en-GB" dirty="0" smtClean="0"/>
          </a:p>
          <a:p>
            <a:r>
              <a:rPr lang="en-GB" dirty="0" smtClean="0"/>
              <a:t>Fractions: 1 node, 1 to 3 GPUs</a:t>
            </a:r>
          </a:p>
          <a:p>
            <a:r>
              <a:rPr lang="en-GB" dirty="0" smtClean="0"/>
              <a:t>Many GPUs &lt; Nx4 GPUs</a:t>
            </a:r>
          </a:p>
          <a:p>
            <a:r>
              <a:rPr lang="en-GB" dirty="0" smtClean="0"/>
              <a:t>Interactive jobs</a:t>
            </a:r>
          </a:p>
          <a:p>
            <a:endParaRPr lang="en-GB" dirty="0" smtClean="0"/>
          </a:p>
        </p:txBody>
      </p:sp>
      <p:sp>
        <p:nvSpPr>
          <p:cNvPr id="4" name="Rectangle 3"/>
          <p:cNvSpPr/>
          <p:nvPr/>
        </p:nvSpPr>
        <p:spPr>
          <a:xfrm>
            <a:off x="7324938" y="1825625"/>
            <a:ext cx="1881052" cy="22036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9856956" y="1825625"/>
            <a:ext cx="1881052" cy="4497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GPU 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856956" y="2410279"/>
            <a:ext cx="1881052" cy="4497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GPU 1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9856956" y="2994933"/>
            <a:ext cx="1881052" cy="4497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GPU 2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9856956" y="3579587"/>
            <a:ext cx="1881052" cy="4497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GPU 3</a:t>
            </a: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7769075" y="1957139"/>
            <a:ext cx="992777" cy="4792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User 1</a:t>
            </a:r>
            <a:endParaRPr lang="en-GB" dirty="0"/>
          </a:p>
        </p:txBody>
      </p:sp>
      <p:sp>
        <p:nvSpPr>
          <p:cNvPr id="10" name="Rounded Rectangle 9"/>
          <p:cNvSpPr/>
          <p:nvPr/>
        </p:nvSpPr>
        <p:spPr>
          <a:xfrm>
            <a:off x="7769074" y="2671922"/>
            <a:ext cx="992777" cy="4792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User 2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7324938" y="4408404"/>
            <a:ext cx="4413070" cy="2203679"/>
            <a:chOff x="7324938" y="4408404"/>
            <a:chExt cx="4413070" cy="2203679"/>
          </a:xfrm>
        </p:grpSpPr>
        <p:sp>
          <p:nvSpPr>
            <p:cNvPr id="11" name="Rectangle 10"/>
            <p:cNvSpPr/>
            <p:nvPr/>
          </p:nvSpPr>
          <p:spPr>
            <a:xfrm>
              <a:off x="7324938" y="4408404"/>
              <a:ext cx="1881052" cy="220367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856956" y="4408404"/>
              <a:ext cx="1881052" cy="4497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GPU 0</a:t>
              </a:r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56956" y="4993058"/>
              <a:ext cx="1881052" cy="44971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GPU 1</a:t>
              </a:r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856956" y="5577712"/>
              <a:ext cx="1881052" cy="4497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GPU 2</a:t>
              </a:r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856956" y="6162366"/>
              <a:ext cx="1881052" cy="4497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GPU 3</a:t>
              </a:r>
              <a:endParaRPr lang="en-GB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769075" y="4539918"/>
              <a:ext cx="992777" cy="4792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User 1</a:t>
              </a:r>
              <a:endParaRPr lang="en-GB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769074" y="5254701"/>
              <a:ext cx="992777" cy="47926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User 2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22489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94"/>
    </mc:Choice>
    <mc:Fallback>
      <p:transition spd="slow" advTm="18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Execution profiling, performance 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0070C0"/>
                </a:solidFill>
              </a:rPr>
              <a:t>NSight</a:t>
            </a:r>
            <a:r>
              <a:rPr lang="en-GB" b="1" dirty="0" smtClean="0">
                <a:solidFill>
                  <a:srgbClr val="0070C0"/>
                </a:solidFill>
              </a:rPr>
              <a:t> Systems </a:t>
            </a:r>
            <a:r>
              <a:rPr lang="en-GB" dirty="0" smtClean="0"/>
              <a:t>for program execution information</a:t>
            </a:r>
          </a:p>
          <a:p>
            <a:pPr lvl="1"/>
            <a:r>
              <a:rPr lang="en-GB" dirty="0" smtClean="0"/>
              <a:t>includes CUDA kernel, CPU execution info + communication information</a:t>
            </a:r>
          </a:p>
          <a:p>
            <a:r>
              <a:rPr lang="en-GB" b="1" dirty="0" err="1" smtClean="0">
                <a:solidFill>
                  <a:srgbClr val="0070C0"/>
                </a:solidFill>
              </a:rPr>
              <a:t>NSight</a:t>
            </a:r>
            <a:r>
              <a:rPr lang="en-GB" b="1" dirty="0" smtClean="0">
                <a:solidFill>
                  <a:srgbClr val="0070C0"/>
                </a:solidFill>
              </a:rPr>
              <a:t> Compute </a:t>
            </a:r>
            <a:r>
              <a:rPr lang="en-GB" dirty="0" smtClean="0"/>
              <a:t>for kernel analysis</a:t>
            </a:r>
          </a:p>
          <a:p>
            <a:r>
              <a:rPr lang="en-GB" dirty="0" smtClean="0"/>
              <a:t>Command line interface only (</a:t>
            </a:r>
            <a:r>
              <a:rPr lang="en-GB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nsys</a:t>
            </a:r>
            <a:r>
              <a:rPr lang="en-GB" dirty="0" smtClean="0"/>
              <a:t>, </a:t>
            </a:r>
            <a:r>
              <a:rPr lang="en-GB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ncu</a:t>
            </a:r>
            <a:r>
              <a:rPr lang="en-GB" dirty="0" smtClean="0"/>
              <a:t>)</a:t>
            </a:r>
          </a:p>
          <a:p>
            <a:r>
              <a:rPr lang="en-GB" dirty="0" smtClean="0"/>
              <a:t>Save output report into file, download to local workstation for visualisation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207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4"/>
    </mc:Choice>
    <mc:Fallback>
      <p:transition spd="slow" advTm="1064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061"/>
            <a:ext cx="12192000" cy="57578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7911" y="88124"/>
            <a:ext cx="7673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/>
              <a:t>Example, v.1</a:t>
            </a:r>
            <a:r>
              <a:rPr lang="hu-HU" sz="2000" b="1" dirty="0" smtClean="0"/>
              <a:t>: </a:t>
            </a:r>
            <a:r>
              <a:rPr lang="hu-HU" sz="2000" b="1" dirty="0" smtClean="0"/>
              <a:t>4 </a:t>
            </a:r>
            <a:r>
              <a:rPr lang="hu-HU" sz="2000" b="1" dirty="0" err="1" smtClean="0"/>
              <a:t>OpenMP</a:t>
            </a:r>
            <a:r>
              <a:rPr lang="hu-HU" sz="2000" b="1" dirty="0" smtClean="0"/>
              <a:t> </a:t>
            </a:r>
            <a:r>
              <a:rPr lang="en-GB" sz="2000" b="1" dirty="0" smtClean="0"/>
              <a:t>threads</a:t>
            </a:r>
            <a:r>
              <a:rPr lang="hu-HU" sz="2000" b="1" dirty="0" smtClean="0"/>
              <a:t>, </a:t>
            </a:r>
            <a:r>
              <a:rPr lang="hu-HU" sz="2000" b="1" dirty="0" smtClean="0"/>
              <a:t>4 </a:t>
            </a:r>
            <a:r>
              <a:rPr lang="hu-HU" sz="2000" b="1" dirty="0" smtClean="0"/>
              <a:t>GPU</a:t>
            </a:r>
            <a:r>
              <a:rPr lang="en-GB" sz="2000" b="1" dirty="0" smtClean="0"/>
              <a:t>s</a:t>
            </a:r>
            <a:r>
              <a:rPr lang="hu-HU" sz="2000" b="1" dirty="0" smtClean="0"/>
              <a:t>, </a:t>
            </a:r>
            <a:r>
              <a:rPr lang="en-GB" sz="2000" b="1" dirty="0" smtClean="0"/>
              <a:t>blocking </a:t>
            </a:r>
            <a:r>
              <a:rPr lang="hu-HU" sz="2000" b="1" dirty="0" smtClean="0"/>
              <a:t>CUDA </a:t>
            </a:r>
            <a:r>
              <a:rPr lang="en-GB" sz="2000" b="1" dirty="0" smtClean="0"/>
              <a:t>function calls</a:t>
            </a:r>
            <a:endParaRPr lang="en-GB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1F645-2A80-4889-910E-07CCA064983D}" type="slidenum">
              <a:rPr lang="en-GB" smtClean="0"/>
              <a:t>29</a:t>
            </a:fld>
            <a:r>
              <a:rPr lang="hu-HU" dirty="0" smtClean="0"/>
              <a:t>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648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99"/>
    </mc:Choice>
    <mc:Fallback>
      <p:transition spd="slow" advTm="2179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hu-HU" dirty="0" smtClean="0"/>
              <a:t>Komondor</a:t>
            </a:r>
            <a:r>
              <a:rPr lang="en-GB" dirty="0" smtClean="0"/>
              <a:t> Supercomputer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HPE CRAY EX</a:t>
            </a:r>
            <a:r>
              <a:rPr lang="en-GB" dirty="0" smtClean="0"/>
              <a:t> System</a:t>
            </a:r>
          </a:p>
          <a:p>
            <a:r>
              <a:rPr lang="en-GB" dirty="0" smtClean="0"/>
              <a:t>Compute </a:t>
            </a:r>
            <a:r>
              <a:rPr lang="hu-HU" dirty="0" smtClean="0"/>
              <a:t>performance</a:t>
            </a:r>
            <a:r>
              <a:rPr lang="en-GB" dirty="0" smtClean="0"/>
              <a:t>: </a:t>
            </a:r>
            <a:r>
              <a:rPr lang="hu-HU" dirty="0" smtClean="0"/>
              <a:t> </a:t>
            </a:r>
            <a:r>
              <a:rPr lang="en-GB" dirty="0" smtClean="0"/>
              <a:t> 6.13 </a:t>
            </a:r>
            <a:r>
              <a:rPr lang="en-GB" dirty="0" err="1" smtClean="0"/>
              <a:t>Pflop</a:t>
            </a:r>
            <a:r>
              <a:rPr lang="en-GB" dirty="0" smtClean="0"/>
              <a:t>/s</a:t>
            </a:r>
          </a:p>
          <a:p>
            <a:r>
              <a:rPr lang="en-GB" dirty="0" smtClean="0"/>
              <a:t># 300 on the TOP500 List</a:t>
            </a:r>
            <a:endParaRPr lang="hu-HU" dirty="0" smtClean="0"/>
          </a:p>
          <a:p>
            <a:r>
              <a:rPr lang="en-GB" dirty="0" smtClean="0"/>
              <a:t>4 </a:t>
            </a:r>
            <a:r>
              <a:rPr lang="hu-HU" dirty="0" err="1" smtClean="0"/>
              <a:t>partitions</a:t>
            </a:r>
            <a:r>
              <a:rPr lang="en-GB" dirty="0" smtClean="0"/>
              <a:t>: CPU, GPU, AI, </a:t>
            </a:r>
            <a:r>
              <a:rPr lang="en-GB" dirty="0" err="1" smtClean="0"/>
              <a:t>BigData</a:t>
            </a:r>
            <a:r>
              <a:rPr lang="en-GB" dirty="0" smtClean="0"/>
              <a:t> (EX425 and EX235n Compute Blades, HPE Apollo 6500 Gen10+, HPE Superdome Flex</a:t>
            </a:r>
          </a:p>
          <a:p>
            <a:r>
              <a:rPr lang="en-GB" dirty="0" smtClean="0"/>
              <a:t>State-of-the-art technology powering </a:t>
            </a:r>
            <a:r>
              <a:rPr lang="hu-HU" dirty="0" err="1" smtClean="0"/>
              <a:t>Frontier</a:t>
            </a:r>
            <a:r>
              <a:rPr lang="hu-HU" dirty="0" smtClean="0"/>
              <a:t> </a:t>
            </a:r>
            <a:r>
              <a:rPr lang="en-GB" dirty="0" smtClean="0"/>
              <a:t>[#1]</a:t>
            </a:r>
            <a:r>
              <a:rPr lang="hu-HU" dirty="0" smtClean="0"/>
              <a:t>, Aurora</a:t>
            </a:r>
            <a:r>
              <a:rPr lang="en-GB" dirty="0" smtClean="0"/>
              <a:t> [#2]</a:t>
            </a:r>
            <a:r>
              <a:rPr lang="hu-HU" dirty="0" smtClean="0"/>
              <a:t>, LUMI</a:t>
            </a:r>
            <a:r>
              <a:rPr lang="en-GB" dirty="0" smtClean="0"/>
              <a:t> [#5]</a:t>
            </a:r>
            <a:r>
              <a:rPr lang="hu-HU" dirty="0" smtClean="0"/>
              <a:t>, </a:t>
            </a:r>
            <a:r>
              <a:rPr lang="hu-HU" b="1" dirty="0" err="1" smtClean="0"/>
              <a:t>Perlmutter</a:t>
            </a:r>
            <a:r>
              <a:rPr lang="en-GB" b="1" dirty="0" smtClean="0"/>
              <a:t> [#12]</a:t>
            </a:r>
            <a:r>
              <a:rPr lang="en-GB" dirty="0" smtClean="0"/>
              <a:t>, </a:t>
            </a:r>
            <a:r>
              <a:rPr lang="en-GB" dirty="0" err="1" smtClean="0"/>
              <a:t>etc</a:t>
            </a:r>
            <a:r>
              <a:rPr lang="hu-HU" dirty="0" smtClean="0"/>
              <a:t>)</a:t>
            </a:r>
            <a:r>
              <a:rPr lang="en-GB" dirty="0" smtClean="0"/>
              <a:t> supercomputers</a:t>
            </a:r>
            <a:endParaRPr lang="hu-HU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93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5"/>
    </mc:Choice>
    <mc:Fallback>
      <p:transition spd="slow" advTm="2086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2"/>
            <a:ext cx="12192000" cy="66779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0044" y="26036"/>
            <a:ext cx="872033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000" b="1" dirty="0" smtClean="0"/>
              <a:t>Example v.2</a:t>
            </a:r>
            <a:r>
              <a:rPr lang="hu-HU" sz="2000" b="1" dirty="0" smtClean="0"/>
              <a:t>: </a:t>
            </a:r>
            <a:r>
              <a:rPr lang="hu-HU" sz="2000" b="1" dirty="0" smtClean="0"/>
              <a:t>4 </a:t>
            </a:r>
            <a:r>
              <a:rPr lang="hu-HU" sz="2000" b="1" dirty="0" err="1" smtClean="0"/>
              <a:t>OpenMP</a:t>
            </a:r>
            <a:r>
              <a:rPr lang="hu-HU" sz="2000" b="1" dirty="0" smtClean="0"/>
              <a:t> </a:t>
            </a:r>
            <a:r>
              <a:rPr lang="en-GB" sz="2000" b="1" dirty="0" smtClean="0"/>
              <a:t>threads</a:t>
            </a:r>
            <a:r>
              <a:rPr lang="hu-HU" sz="2000" b="1" dirty="0" smtClean="0"/>
              <a:t>, </a:t>
            </a:r>
            <a:r>
              <a:rPr lang="hu-HU" sz="2000" b="1" dirty="0" smtClean="0"/>
              <a:t>4 </a:t>
            </a:r>
            <a:r>
              <a:rPr lang="hu-HU" sz="2000" b="1" dirty="0" smtClean="0"/>
              <a:t>GPU</a:t>
            </a:r>
            <a:r>
              <a:rPr lang="en-GB" sz="2000" b="1" dirty="0" smtClean="0"/>
              <a:t>s</a:t>
            </a:r>
            <a:r>
              <a:rPr lang="hu-HU" sz="2000" b="1" dirty="0" smtClean="0"/>
              <a:t>, </a:t>
            </a:r>
            <a:r>
              <a:rPr lang="hu-HU" sz="2000" b="1" dirty="0" smtClean="0"/>
              <a:t>4 </a:t>
            </a:r>
            <a:r>
              <a:rPr lang="en-GB" sz="2000" b="1" dirty="0" smtClean="0"/>
              <a:t>CUDA </a:t>
            </a:r>
            <a:r>
              <a:rPr lang="hu-HU" sz="2000" b="1" dirty="0" err="1" smtClean="0"/>
              <a:t>streams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async</a:t>
            </a:r>
            <a:r>
              <a:rPr lang="hu-HU" sz="2000" b="1" dirty="0" smtClean="0"/>
              <a:t> CUDA </a:t>
            </a:r>
            <a:r>
              <a:rPr lang="en-GB" sz="2000" b="1" dirty="0" smtClean="0"/>
              <a:t>functions</a:t>
            </a:r>
            <a:endParaRPr lang="en-GB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1F645-2A80-4889-910E-07CCA064983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61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8"/>
    </mc:Choice>
    <mc:Fallback>
      <p:transition spd="slow" advTm="12078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GPU partition usage and statistics</a:t>
            </a:r>
            <a:endParaRPr lang="en-GB" dirty="0"/>
          </a:p>
        </p:txBody>
      </p:sp>
      <p:graphicFrame>
        <p:nvGraphicFramePr>
          <p:cNvPr id="4" name="Diagram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259021EA-6ACE-47B7-98AA-F280162091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648033"/>
              </p:ext>
            </p:extLst>
          </p:nvPr>
        </p:nvGraphicFramePr>
        <p:xfrm>
          <a:off x="960040" y="1690688"/>
          <a:ext cx="9891529" cy="4873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462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8"/>
    </mc:Choice>
    <mc:Fallback>
      <p:transition spd="slow" advTm="1089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24912" y="9854"/>
            <a:ext cx="9532620" cy="6848146"/>
            <a:chOff x="1074420" y="9854"/>
            <a:chExt cx="9532620" cy="6848146"/>
          </a:xfrm>
        </p:grpSpPr>
        <p:grpSp>
          <p:nvGrpSpPr>
            <p:cNvPr id="15" name="Group 14"/>
            <p:cNvGrpSpPr/>
            <p:nvPr/>
          </p:nvGrpSpPr>
          <p:grpSpPr>
            <a:xfrm>
              <a:off x="1074420" y="9854"/>
              <a:ext cx="9532620" cy="6848146"/>
              <a:chOff x="1074420" y="9854"/>
              <a:chExt cx="9532620" cy="684814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9" t="7321" r="7542" b="3393"/>
              <a:stretch/>
            </p:blipFill>
            <p:spPr>
              <a:xfrm>
                <a:off x="1074420" y="9854"/>
                <a:ext cx="9532620" cy="6848146"/>
              </a:xfrm>
              <a:prstGeom prst="rect">
                <a:avLst/>
              </a:prstGeom>
            </p:spPr>
          </p:pic>
          <p:cxnSp>
            <p:nvCxnSpPr>
              <p:cNvPr id="7" name="Straight Connector 6"/>
              <p:cNvCxnSpPr/>
              <p:nvPr/>
            </p:nvCxnSpPr>
            <p:spPr>
              <a:xfrm>
                <a:off x="1859280" y="5394960"/>
                <a:ext cx="848868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859280" y="4556760"/>
                <a:ext cx="848868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1996440" y="5105400"/>
                <a:ext cx="6869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1 day</a:t>
                </a:r>
                <a:endParaRPr lang="en-GB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996439" y="4261843"/>
                <a:ext cx="7745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2 days</a:t>
                </a:r>
                <a:endParaRPr lang="en-GB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6200000">
                <a:off x="496058" y="3151586"/>
                <a:ext cx="149528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runtime (hours)</a:t>
                </a:r>
                <a:endParaRPr lang="en-GB" sz="16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419599" y="47954"/>
                <a:ext cx="324505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36000" bIns="0" rtlCol="0">
                <a:spAutoFit/>
              </a:bodyPr>
              <a:lstStyle/>
              <a:p>
                <a:r>
                  <a:rPr lang="en-GB" dirty="0" smtClean="0"/>
                  <a:t>Job runtimes on the GPU partition</a:t>
                </a:r>
                <a:endParaRPr lang="en-GB" dirty="0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5277491" y="6560734"/>
              <a:ext cx="152926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GB" dirty="0" smtClean="0"/>
                <a:t>submission time</a:t>
              </a:r>
              <a:endParaRPr lang="en-GB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857532" y="3237507"/>
            <a:ext cx="2191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avg</a:t>
            </a:r>
            <a:r>
              <a:rPr lang="en-GB" sz="2400" dirty="0" smtClean="0"/>
              <a:t> queue time:</a:t>
            </a:r>
          </a:p>
          <a:p>
            <a:r>
              <a:rPr lang="en-GB" sz="2400" dirty="0" smtClean="0"/>
              <a:t>&lt; 1 hour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7592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01"/>
    </mc:Choice>
    <mc:Fallback>
      <p:transition spd="slow" advTm="2320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632470" y="0"/>
            <a:ext cx="13319770" cy="7018020"/>
            <a:chOff x="-632470" y="0"/>
            <a:chExt cx="13319770" cy="7018020"/>
          </a:xfrm>
        </p:grpSpPr>
        <p:grpSp>
          <p:nvGrpSpPr>
            <p:cNvPr id="6" name="Group 5"/>
            <p:cNvGrpSpPr/>
            <p:nvPr/>
          </p:nvGrpSpPr>
          <p:grpSpPr>
            <a:xfrm>
              <a:off x="-632470" y="0"/>
              <a:ext cx="13319770" cy="7018020"/>
              <a:chOff x="476241" y="449573"/>
              <a:chExt cx="9151638" cy="624841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8988"/>
              <a:stretch/>
            </p:blipFill>
            <p:spPr>
              <a:xfrm>
                <a:off x="476241" y="449573"/>
                <a:ext cx="9144018" cy="1985017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179"/>
              <a:stretch/>
            </p:blipFill>
            <p:spPr>
              <a:xfrm>
                <a:off x="483861" y="1337310"/>
                <a:ext cx="9144018" cy="5360676"/>
              </a:xfrm>
              <a:prstGeom prst="rect">
                <a:avLst/>
              </a:prstGeom>
            </p:spPr>
          </p:pic>
        </p:grpSp>
        <p:sp>
          <p:nvSpPr>
            <p:cNvPr id="7" name="Right Arrow 6"/>
            <p:cNvSpPr/>
            <p:nvPr/>
          </p:nvSpPr>
          <p:spPr>
            <a:xfrm>
              <a:off x="194310" y="4709160"/>
              <a:ext cx="617220" cy="377190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0030" y="3882092"/>
              <a:ext cx="4347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b="1" dirty="0" smtClean="0">
                  <a:solidFill>
                    <a:srgbClr val="C00000"/>
                  </a:solidFill>
                </a:rPr>
                <a:t>!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82284" y="447320"/>
              <a:ext cx="82764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bIns="0" rtlCol="0">
              <a:spAutoFit/>
            </a:bodyPr>
            <a:lstStyle/>
            <a:p>
              <a:r>
                <a:rPr lang="en-GB" sz="2400" dirty="0" smtClean="0"/>
                <a:t>Allocated nodes per jobs (</a:t>
              </a:r>
              <a:r>
                <a:rPr lang="en-GB" sz="2400" b="0" i="0" u="none" strike="noStrike" dirty="0" smtClean="0">
                  <a:solidFill>
                    <a:srgbClr val="000000"/>
                  </a:solidFill>
                  <a:effectLst/>
                  <a:latin typeface="+mn-lt"/>
                </a:rPr>
                <a:t>1,483,271 jobs</a:t>
              </a:r>
              <a:r>
                <a:rPr lang="en-GB" sz="2400" dirty="0" smtClean="0"/>
                <a:t>) on the GPU partition</a:t>
              </a:r>
              <a:endParaRPr lang="en-GB" sz="2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42995" y="5804654"/>
              <a:ext cx="277992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400" dirty="0" smtClean="0"/>
                <a:t>Job submission time </a:t>
              </a:r>
              <a:endParaRPr lang="en-GB" sz="2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22188" y="2038173"/>
            <a:ext cx="6799362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Less than 20 projects use more than 2 nodes!</a:t>
            </a:r>
          </a:p>
          <a:p>
            <a:pPr algn="ctr"/>
            <a:r>
              <a:rPr lang="en-GB" sz="2800" dirty="0" smtClean="0"/>
              <a:t>Largest job uses 32 nodes</a:t>
            </a:r>
            <a:endParaRPr lang="en-GB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10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28"/>
    </mc:Choice>
    <mc:Fallback>
      <p:transition spd="slow" advTm="1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19" y="429000"/>
            <a:ext cx="10504762" cy="60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0609" y="6198167"/>
            <a:ext cx="215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allocated nodes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255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Komondor system is embraced by the research community</a:t>
            </a:r>
          </a:p>
          <a:p>
            <a:r>
              <a:rPr lang="en-GB" dirty="0" smtClean="0"/>
              <a:t>Most former supercomputer projects/users migrated</a:t>
            </a:r>
          </a:p>
          <a:p>
            <a:r>
              <a:rPr lang="en-GB" dirty="0" smtClean="0"/>
              <a:t>System utilisation is already around 90%</a:t>
            </a:r>
          </a:p>
          <a:p>
            <a:r>
              <a:rPr lang="en-GB" dirty="0" smtClean="0"/>
              <a:t>State-of-the-art system, most of the performance in GPU partition</a:t>
            </a:r>
          </a:p>
          <a:p>
            <a:r>
              <a:rPr lang="en-GB" dirty="0" smtClean="0"/>
              <a:t>Effective use is not trivial, requires system, hardware and software knowledge/expertise 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1F645-2A80-4889-910E-07CCA064983D}" type="slidenum">
              <a:rPr lang="en-GB" smtClean="0"/>
              <a:t>35</a:t>
            </a:fld>
            <a:r>
              <a:rPr lang="hu-HU" dirty="0" smtClean="0"/>
              <a:t>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027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5"/>
    </mc:Choice>
    <mc:Fallback>
      <p:transition spd="slow" advTm="12935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63" y="0"/>
            <a:ext cx="4897537" cy="4897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946" y="1730867"/>
            <a:ext cx="11145254" cy="4351338"/>
          </a:xfrm>
        </p:spPr>
        <p:txBody>
          <a:bodyPr>
            <a:normAutofit/>
          </a:bodyPr>
          <a:lstStyle/>
          <a:p>
            <a:r>
              <a:rPr lang="en-GB" sz="2600" dirty="0" smtClean="0"/>
              <a:t>Most current jobs are not true HPC jobs (yet) </a:t>
            </a:r>
            <a:br>
              <a:rPr lang="en-GB" sz="2600" dirty="0" smtClean="0"/>
            </a:br>
            <a:r>
              <a:rPr lang="en-GB" sz="2600" dirty="0" smtClean="0"/>
              <a:t>– very few GPUs per jobs, short execution times</a:t>
            </a:r>
          </a:p>
          <a:p>
            <a:r>
              <a:rPr lang="en-GB" sz="2600" dirty="0" smtClean="0"/>
              <a:t>Many programs will require performance analysis, </a:t>
            </a:r>
            <a:br>
              <a:rPr lang="en-GB" sz="2600" dirty="0" smtClean="0"/>
            </a:br>
            <a:r>
              <a:rPr lang="en-GB" sz="2600" dirty="0" smtClean="0"/>
              <a:t>optimisation and tuning</a:t>
            </a:r>
          </a:p>
          <a:p>
            <a:r>
              <a:rPr lang="en-GB" sz="2600" dirty="0" smtClean="0"/>
              <a:t>Great opportunity to learn, educate community, </a:t>
            </a:r>
            <a:br>
              <a:rPr lang="en-GB" sz="2600" dirty="0" smtClean="0"/>
            </a:br>
            <a:r>
              <a:rPr lang="en-GB" sz="2600" dirty="0" smtClean="0"/>
              <a:t>build up national HPC expertise</a:t>
            </a:r>
          </a:p>
          <a:p>
            <a:r>
              <a:rPr lang="en-GB" sz="2600" dirty="0" smtClean="0"/>
              <a:t>The HPC Competence Centre is here to help </a:t>
            </a:r>
          </a:p>
          <a:p>
            <a:r>
              <a:rPr lang="en-GB" sz="2600" dirty="0" smtClean="0"/>
              <a:t>Please send your suggestions, feedback or questions to us at </a:t>
            </a:r>
            <a:r>
              <a:rPr lang="en-GB" sz="2600" dirty="0" smtClean="0">
                <a:hlinkClick r:id="rId3"/>
              </a:rPr>
              <a:t>hpc@kifu.gov.hu</a:t>
            </a:r>
            <a:r>
              <a:rPr lang="en-GB" sz="2600" dirty="0" smtClean="0"/>
              <a:t> </a:t>
            </a:r>
            <a:endParaRPr lang="en-GB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" y="5572847"/>
            <a:ext cx="1015761" cy="1018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48" y="5553499"/>
            <a:ext cx="4666569" cy="10380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5746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7"/>
    </mc:Choice>
    <mc:Fallback>
      <p:transition spd="slow" advTm="788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529114"/>
            <a:ext cx="7620000" cy="41783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2824"/>
            <a:ext cx="10515600" cy="1325563"/>
          </a:xfrm>
        </p:spPr>
        <p:txBody>
          <a:bodyPr/>
          <a:lstStyle/>
          <a:p>
            <a:r>
              <a:rPr lang="en-GB" dirty="0" smtClean="0"/>
              <a:t>The CRAY EX family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6" y="2962652"/>
            <a:ext cx="6957334" cy="3655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71" y="1490742"/>
            <a:ext cx="9810750" cy="4171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/>
          <a:stretch/>
        </p:blipFill>
        <p:spPr>
          <a:xfrm>
            <a:off x="7010400" y="3024611"/>
            <a:ext cx="4960620" cy="3693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57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4"/>
    </mc:Choice>
    <mc:Fallback>
      <p:transition spd="slow" advTm="9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 statistics (as of 15 May 2024)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875"/>
            <a:ext cx="10515600" cy="435133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System operational since August 2023</a:t>
            </a:r>
          </a:p>
          <a:p>
            <a:r>
              <a:rPr lang="hu-HU" sz="2400" dirty="0" smtClean="0"/>
              <a:t>2</a:t>
            </a:r>
            <a:r>
              <a:rPr lang="en-GB" sz="2400" dirty="0" smtClean="0"/>
              <a:t>2</a:t>
            </a:r>
            <a:r>
              <a:rPr lang="hu-HU" sz="2400" dirty="0" smtClean="0"/>
              <a:t>3 </a:t>
            </a:r>
            <a:r>
              <a:rPr lang="hu-HU" sz="2400" dirty="0" err="1" smtClean="0"/>
              <a:t>active</a:t>
            </a:r>
            <a:r>
              <a:rPr lang="hu-HU" sz="2400" dirty="0" smtClean="0"/>
              <a:t> </a:t>
            </a:r>
            <a:r>
              <a:rPr lang="hu-HU" sz="2400" dirty="0" err="1" smtClean="0"/>
              <a:t>projects</a:t>
            </a:r>
            <a:r>
              <a:rPr lang="hu-HU" sz="2400" dirty="0" smtClean="0"/>
              <a:t>, 1</a:t>
            </a:r>
            <a:r>
              <a:rPr lang="en-GB" sz="2400" dirty="0" smtClean="0"/>
              <a:t>000 active users</a:t>
            </a:r>
          </a:p>
          <a:p>
            <a:r>
              <a:rPr lang="en-GB" sz="2400" dirty="0"/>
              <a:t>N</a:t>
            </a:r>
            <a:r>
              <a:rPr lang="en-GB" sz="2400" dirty="0" smtClean="0"/>
              <a:t>umber of submitted jobs:   2,672,064 </a:t>
            </a:r>
          </a:p>
          <a:p>
            <a:r>
              <a:rPr lang="pt-BR" sz="2400" dirty="0" smtClean="0"/>
              <a:t>Increasing system utilisation: from 40-50 % (last year) to 80-90 % (current)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hu-HU" sz="2400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540553"/>
              </p:ext>
            </p:extLst>
          </p:nvPr>
        </p:nvGraphicFramePr>
        <p:xfrm>
          <a:off x="1149398" y="3848913"/>
          <a:ext cx="6486500" cy="2240280"/>
        </p:xfrm>
        <a:graphic>
          <a:graphicData uri="http://schemas.openxmlformats.org/drawingml/2006/table">
            <a:tbl>
              <a:tblPr>
                <a:tableStyleId>{74C1A8A3-306A-4EB7-A6B1-4F7E0EB9C5D6}</a:tableStyleId>
              </a:tblPr>
              <a:tblGrid>
                <a:gridCol w="2836573"/>
                <a:gridCol w="1998915"/>
                <a:gridCol w="1651012"/>
              </a:tblGrid>
              <a:tr h="257704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effectLst/>
                        </a:rPr>
                        <a:t>partition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effectLst/>
                        </a:rPr>
                        <a:t> # jobs 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effectLst/>
                        </a:rPr>
                        <a:t>share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7704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 err="1">
                          <a:effectLst/>
                        </a:rPr>
                        <a:t>cpu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1,182,945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44.27%</a:t>
                      </a:r>
                    </a:p>
                  </a:txBody>
                  <a:tcPr marL="7620" marR="7620" marT="7620" marB="0" anchor="b"/>
                </a:tc>
              </a:tr>
              <a:tr h="257704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gpu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1,483,271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55.51%</a:t>
                      </a:r>
                    </a:p>
                  </a:txBody>
                  <a:tcPr marL="7620" marR="7620" marT="7620" marB="0" anchor="b"/>
                </a:tc>
              </a:tr>
              <a:tr h="257704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bigdata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3,193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0.12%</a:t>
                      </a:r>
                    </a:p>
                  </a:txBody>
                  <a:tcPr marL="7620" marR="7620" marT="7620" marB="0" anchor="b"/>
                </a:tc>
              </a:tr>
              <a:tr h="257704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ai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2,655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0.10%</a:t>
                      </a:r>
                    </a:p>
                  </a:txBody>
                  <a:tcPr marL="7620" marR="7620" marT="7620" marB="0" anchor="b"/>
                </a:tc>
              </a:tr>
              <a:tr h="257704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 err="1">
                          <a:effectLst/>
                        </a:rPr>
                        <a:t>ai</a:t>
                      </a:r>
                      <a:r>
                        <a:rPr lang="en-GB" sz="2400" u="none" strike="noStrike" dirty="0">
                          <a:effectLst/>
                        </a:rPr>
                        <a:t>, </a:t>
                      </a:r>
                      <a:r>
                        <a:rPr lang="en-GB" sz="2400" u="none" strike="noStrike" dirty="0" err="1">
                          <a:effectLst/>
                        </a:rPr>
                        <a:t>gpu</a:t>
                      </a:r>
                      <a:r>
                        <a:rPr lang="en-GB" sz="2400" u="none" strike="noStrike" dirty="0">
                          <a:effectLst/>
                        </a:rPr>
                        <a:t> (hybrid job)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0.00%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0332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84"/>
    </mc:Choice>
    <mc:Fallback>
      <p:transition spd="slow" advTm="36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3933917"/>
              </p:ext>
            </p:extLst>
          </p:nvPr>
        </p:nvGraphicFramePr>
        <p:xfrm>
          <a:off x="289367" y="1812964"/>
          <a:ext cx="5694743" cy="462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 statistics – traditional projects</a:t>
            </a:r>
            <a:endParaRPr lang="en-GB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2314092"/>
              </p:ext>
            </p:extLst>
          </p:nvPr>
        </p:nvGraphicFramePr>
        <p:xfrm>
          <a:off x="6252210" y="1812964"/>
          <a:ext cx="5840730" cy="462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708660" y="2377440"/>
            <a:ext cx="1212737" cy="1451610"/>
          </a:xfrm>
          <a:prstGeom prst="roundRect">
            <a:avLst>
              <a:gd name="adj" fmla="val 1194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97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85"/>
    </mc:Choice>
    <mc:Fallback>
      <p:transition spd="slow" advTm="4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064406"/>
              </p:ext>
            </p:extLst>
          </p:nvPr>
        </p:nvGraphicFramePr>
        <p:xfrm>
          <a:off x="251664" y="1690688"/>
          <a:ext cx="5850457" cy="4698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 statistics – pilot projects</a:t>
            </a:r>
            <a:endParaRPr lang="en-GB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3634279"/>
              </p:ext>
            </p:extLst>
          </p:nvPr>
        </p:nvGraphicFramePr>
        <p:xfrm>
          <a:off x="6339635" y="1690688"/>
          <a:ext cx="5425440" cy="4698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51663" y="2160270"/>
            <a:ext cx="1658159" cy="811530"/>
          </a:xfrm>
          <a:prstGeom prst="roundRect">
            <a:avLst>
              <a:gd name="adj" fmla="val 1194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248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20"/>
    </mc:Choice>
    <mc:Fallback>
      <p:transition spd="slow" advTm="42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" y="311764"/>
            <a:ext cx="10515600" cy="1325563"/>
          </a:xfrm>
        </p:spPr>
        <p:txBody>
          <a:bodyPr/>
          <a:lstStyle/>
          <a:p>
            <a:r>
              <a:rPr lang="en-GB" dirty="0" smtClean="0"/>
              <a:t>System Architecture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10" y="1825625"/>
            <a:ext cx="10930890" cy="4351338"/>
          </a:xfrm>
        </p:spPr>
        <p:txBody>
          <a:bodyPr/>
          <a:lstStyle/>
          <a:p>
            <a:r>
              <a:rPr lang="en-GB" dirty="0" smtClean="0"/>
              <a:t>System</a:t>
            </a:r>
          </a:p>
          <a:p>
            <a:r>
              <a:rPr lang="en-GB" dirty="0" smtClean="0"/>
              <a:t>Cabinet</a:t>
            </a:r>
          </a:p>
          <a:p>
            <a:r>
              <a:rPr lang="en-GB" dirty="0" smtClean="0"/>
              <a:t>Chassis (8 per cabinet)</a:t>
            </a:r>
          </a:p>
          <a:p>
            <a:r>
              <a:rPr lang="en-GB" dirty="0" smtClean="0"/>
              <a:t>Blade (8 per chassis)</a:t>
            </a:r>
          </a:p>
          <a:p>
            <a:r>
              <a:rPr lang="en-GB" dirty="0" smtClean="0"/>
              <a:t>Node (2 per blade)</a:t>
            </a:r>
          </a:p>
          <a:p>
            <a:r>
              <a:rPr lang="en-GB" dirty="0" smtClean="0"/>
              <a:t>1 CPU, </a:t>
            </a:r>
            <a:br>
              <a:rPr lang="en-GB" dirty="0" smtClean="0"/>
            </a:br>
            <a:r>
              <a:rPr lang="en-GB" dirty="0" smtClean="0"/>
              <a:t>4 GPUs per node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4"/>
          <a:stretch/>
        </p:blipFill>
        <p:spPr>
          <a:xfrm>
            <a:off x="4972050" y="274321"/>
            <a:ext cx="6998970" cy="644387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280660" y="457200"/>
            <a:ext cx="3200400" cy="597789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5589270" y="1027906"/>
            <a:ext cx="1406616" cy="172980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784" y="1400349"/>
            <a:ext cx="4660317" cy="457142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Rounded Rectangle 10"/>
          <p:cNvSpPr/>
          <p:nvPr/>
        </p:nvSpPr>
        <p:spPr>
          <a:xfrm>
            <a:off x="5890496" y="1507070"/>
            <a:ext cx="553847" cy="45514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Kép 1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054" y="1825625"/>
            <a:ext cx="8510966" cy="376650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29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16"/>
    </mc:Choice>
    <mc:Fallback>
      <p:transition spd="slow" advTm="8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0" y="153967"/>
            <a:ext cx="8945880" cy="6610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60" y="365125"/>
            <a:ext cx="10515600" cy="1325563"/>
          </a:xfrm>
        </p:spPr>
        <p:txBody>
          <a:bodyPr/>
          <a:lstStyle/>
          <a:p>
            <a:r>
              <a:rPr lang="en-GB" dirty="0" smtClean="0"/>
              <a:t>GPU partition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60" y="1459865"/>
            <a:ext cx="10515600" cy="4351338"/>
          </a:xfrm>
        </p:spPr>
        <p:txBody>
          <a:bodyPr/>
          <a:lstStyle/>
          <a:p>
            <a:r>
              <a:rPr lang="en-GB" dirty="0" smtClean="0"/>
              <a:t>1 cabinet if fully loaded</a:t>
            </a:r>
          </a:p>
          <a:p>
            <a:pPr lvl="1"/>
            <a:r>
              <a:rPr lang="en-GB" dirty="0" smtClean="0"/>
              <a:t>8 x 8 = 64 blades</a:t>
            </a:r>
          </a:p>
          <a:p>
            <a:pPr lvl="1"/>
            <a:r>
              <a:rPr lang="en-GB" dirty="0" smtClean="0"/>
              <a:t>64 x 2 x 4 = 512 GPU cards</a:t>
            </a:r>
          </a:p>
          <a:p>
            <a:r>
              <a:rPr lang="en-GB" dirty="0" smtClean="0"/>
              <a:t>Komondor GPU part.</a:t>
            </a:r>
          </a:p>
          <a:p>
            <a:pPr lvl="1"/>
            <a:r>
              <a:rPr lang="en-GB" dirty="0" smtClean="0"/>
              <a:t>29 blades</a:t>
            </a:r>
          </a:p>
          <a:p>
            <a:pPr lvl="1"/>
            <a:r>
              <a:rPr lang="en-GB" dirty="0" smtClean="0"/>
              <a:t>58 nodes</a:t>
            </a:r>
          </a:p>
          <a:p>
            <a:pPr lvl="1"/>
            <a:r>
              <a:rPr lang="en-GB" dirty="0" smtClean="0"/>
              <a:t>232 GPUs</a:t>
            </a:r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4528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42"/>
    </mc:Choice>
    <mc:Fallback>
      <p:transition spd="slow" advTm="4954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3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4.9|7.8|7|7.6|4.7|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|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|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8065</TotalTime>
  <Words>1185</Words>
  <Application>Microsoft Office PowerPoint</Application>
  <PresentationFormat>Widescreen</PresentationFormat>
  <Paragraphs>299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Consolas</vt:lpstr>
      <vt:lpstr>Liberation Sans</vt:lpstr>
      <vt:lpstr>Symbol</vt:lpstr>
      <vt:lpstr>Office Theme</vt:lpstr>
      <vt:lpstr>The GPU partition of the Komondor supercomputer</vt:lpstr>
      <vt:lpstr>HPC Competence Centre – hpc.kifu.hu </vt:lpstr>
      <vt:lpstr>The Komondor Supercomputer</vt:lpstr>
      <vt:lpstr>The CRAY EX family</vt:lpstr>
      <vt:lpstr>Basic statistics (as of 15 May 2024)</vt:lpstr>
      <vt:lpstr>Project statistics – traditional projects</vt:lpstr>
      <vt:lpstr>Project statistics – pilot projects</vt:lpstr>
      <vt:lpstr>System Architecture</vt:lpstr>
      <vt:lpstr>GPU partition</vt:lpstr>
      <vt:lpstr>Node architecture  (EX235n blade)</vt:lpstr>
      <vt:lpstr>A100 GPU architecture</vt:lpstr>
      <vt:lpstr>CPU architecture (AMD EPYC Milan 7763 ) </vt:lpstr>
      <vt:lpstr>PowerPoint Presentation</vt:lpstr>
      <vt:lpstr>PowerPoint Presentation</vt:lpstr>
      <vt:lpstr>PowerPoint Presentation</vt:lpstr>
      <vt:lpstr>Why and when to use multiple GPUs?</vt:lpstr>
      <vt:lpstr>GPU partition, chassis internal architecture</vt:lpstr>
      <vt:lpstr>Slingshot 11 interconnect</vt:lpstr>
      <vt:lpstr>Programming multi-GPUs</vt:lpstr>
      <vt:lpstr>Komondor software environment</vt:lpstr>
      <vt:lpstr>PowerPoint Presentation</vt:lpstr>
      <vt:lpstr>Default modules on Komondor</vt:lpstr>
      <vt:lpstr>Compiler configuration with modules</vt:lpstr>
      <vt:lpstr>Example modules</vt:lpstr>
      <vt:lpstr>GPU code compilation</vt:lpstr>
      <vt:lpstr>GPU job execution with SLURM</vt:lpstr>
      <vt:lpstr>Scheduling scenarios</vt:lpstr>
      <vt:lpstr>Execution profiling, performance analysis</vt:lpstr>
      <vt:lpstr>PowerPoint Presentation</vt:lpstr>
      <vt:lpstr>PowerPoint Presentation</vt:lpstr>
      <vt:lpstr>GPU partition usage and statistics</vt:lpstr>
      <vt:lpstr>PowerPoint Presentation</vt:lpstr>
      <vt:lpstr>PowerPoint Presentation</vt:lpstr>
      <vt:lpstr>PowerPoint Presentation</vt:lpstr>
      <vt:lpstr>Summary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GPU partition of the Komondor supercomputer</dc:title>
  <dc:creator>juhasz</dc:creator>
  <cp:lastModifiedBy>juhasz</cp:lastModifiedBy>
  <cp:revision>126</cp:revision>
  <dcterms:created xsi:type="dcterms:W3CDTF">2024-05-25T15:28:58Z</dcterms:created>
  <dcterms:modified xsi:type="dcterms:W3CDTF">2024-05-31T05:54:10Z</dcterms:modified>
</cp:coreProperties>
</file>