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2"/>
  </p:notesMasterIdLst>
  <p:sldIdLst>
    <p:sldId id="257" r:id="rId2"/>
    <p:sldId id="373" r:id="rId3"/>
    <p:sldId id="360" r:id="rId4"/>
    <p:sldId id="367" r:id="rId5"/>
    <p:sldId id="329" r:id="rId6"/>
    <p:sldId id="361" r:id="rId7"/>
    <p:sldId id="368" r:id="rId8"/>
    <p:sldId id="370" r:id="rId9"/>
    <p:sldId id="371" r:id="rId10"/>
    <p:sldId id="372" r:id="rId11"/>
    <p:sldId id="374" r:id="rId12"/>
    <p:sldId id="375" r:id="rId13"/>
    <p:sldId id="366" r:id="rId14"/>
    <p:sldId id="376" r:id="rId15"/>
    <p:sldId id="377" r:id="rId16"/>
    <p:sldId id="379" r:id="rId17"/>
    <p:sldId id="380" r:id="rId18"/>
    <p:sldId id="381" r:id="rId19"/>
    <p:sldId id="362" r:id="rId20"/>
    <p:sldId id="263" r:id="rId21"/>
  </p:sldIdLst>
  <p:sldSz cx="12192000" cy="6858000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golák Miklós Bálint" initials="GMB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2060"/>
    <a:srgbClr val="EAEFF7"/>
    <a:srgbClr val="D2DEEF"/>
    <a:srgbClr val="1F466D"/>
    <a:srgbClr val="EBEE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éma alapján készült stílus 1 – 1. jelölőszín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éma alapján készült stílus 2 – 1. jelölőszín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éma alapján készült stílus 1 – 5. jelölőszín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37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80C54-34EF-4448-8967-68C93D97D17E}" type="datetimeFigureOut">
              <a:rPr lang="hu-HU" smtClean="0"/>
              <a:t>2024.05.22.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573B5-ED5E-48CA-970A-F745F3D3AD9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842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573B5-ED5E-48CA-970A-F745F3D3AD90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63098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08D92-5894-48D1-9FCE-755EBDE46A04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2091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08D92-5894-48D1-9FCE-755EBDE46A04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6320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08D92-5894-48D1-9FCE-755EBDE46A04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2091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08D92-5894-48D1-9FCE-755EBDE46A04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63206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08D92-5894-48D1-9FCE-755EBDE46A04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63206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08D92-5894-48D1-9FCE-755EBDE46A04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2091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08D92-5894-48D1-9FCE-755EBDE46A04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2091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08D92-5894-48D1-9FCE-755EBDE46A04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7877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08D92-5894-48D1-9FCE-755EBDE46A04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6210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08D92-5894-48D1-9FCE-755EBDE46A04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8799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08D92-5894-48D1-9FCE-755EBDE46A04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579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08D92-5894-48D1-9FCE-755EBDE46A04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209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08D92-5894-48D1-9FCE-755EBDE46A04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209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08D92-5894-48D1-9FCE-755EBDE46A04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209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08D92-5894-48D1-9FCE-755EBDE46A04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209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08D92-5894-48D1-9FCE-755EBDE46A04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20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8D3F-342C-415D-8953-8A3A3BD3DD9B}" type="datetime1">
              <a:rPr lang="en-GB" smtClean="0"/>
              <a:t>22/05/2024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István Erényi: STI ecosystem - Wigner RC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53361-D97E-4C8B-AF4C-BBB903E34FC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6523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62AD8-DB8F-4F2C-9E56-37D1CDEB8EF0}" type="datetime1">
              <a:rPr lang="en-GB" smtClean="0"/>
              <a:t>22/05/2024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István Erényi: STI ecosystem - Wigner RC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53361-D97E-4C8B-AF4C-BBB903E34FC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1616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BAA9-38FF-4183-B9A2-16DCFBEDA2F7}" type="datetime1">
              <a:rPr lang="en-GB" smtClean="0"/>
              <a:t>22/05/2024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István Erényi: STI ecosystem - Wigner RC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53361-D97E-4C8B-AF4C-BBB903E34FC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9520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DF3C-CF04-4F62-8967-2526E0E2B30A}" type="datetime1">
              <a:rPr lang="en-GB" smtClean="0"/>
              <a:t>22/05/2024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István Erényi: STI ecosystem - Wigner RC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53361-D97E-4C8B-AF4C-BBB903E34FC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306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7A1B5-5519-484D-AAE4-8F3279146E6B}" type="datetime1">
              <a:rPr lang="en-GB" smtClean="0"/>
              <a:t>22/05/2024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István Erényi: STI ecosystem - Wigner RC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53361-D97E-4C8B-AF4C-BBB903E34FC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189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C4D24-3435-401E-B851-C7C495847C8C}" type="datetime1">
              <a:rPr lang="en-GB" smtClean="0"/>
              <a:t>22/05/2024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István Erényi: STI ecosystem - Wigner RC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53361-D97E-4C8B-AF4C-BBB903E34FC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0162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0B9D-55CD-4B5C-8092-0C3172E145E0}" type="datetime1">
              <a:rPr lang="en-GB" smtClean="0"/>
              <a:t>22/05/2024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István Erényi: STI ecosystem - Wigner RC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53361-D97E-4C8B-AF4C-BBB903E34FC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5917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9A5A0-BCDA-4E16-9A9C-DF0C13898A92}" type="datetime1">
              <a:rPr lang="en-GB" smtClean="0"/>
              <a:t>22/05/2024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István Erényi: STI ecosystem - Wigner RC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53361-D97E-4C8B-AF4C-BBB903E34FC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0625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A6BD2-0F8E-4B74-B3CA-96A4451661A2}" type="datetime1">
              <a:rPr lang="en-GB" smtClean="0"/>
              <a:t>22/05/2024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István Erényi: STI ecosystem - Wigner RC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53361-D97E-4C8B-AF4C-BBB903E34FC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551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53B20-FFA4-48E9-AE21-96CE654ADCDA}" type="datetime1">
              <a:rPr lang="en-GB" smtClean="0"/>
              <a:t>22/05/2024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István Erényi: STI ecosystem - Wigner RC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53361-D97E-4C8B-AF4C-BBB903E34FC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726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F8573-BCAB-441F-BBFE-995FD0B6327E}" type="datetime1">
              <a:rPr lang="en-GB" smtClean="0"/>
              <a:t>22/05/2024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István Erényi: STI ecosystem - Wigner RC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53361-D97E-4C8B-AF4C-BBB903E34FC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7503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9E10D-D155-43EB-8D20-F1996A6AD97A}" type="datetime1">
              <a:rPr lang="en-GB" smtClean="0"/>
              <a:t>22/05/2024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smtClean="0"/>
              <a:t>István Erényi: STI ecosystem - Wigner RC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53361-D97E-4C8B-AF4C-BBB903E34FC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7491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93556" y="2643174"/>
            <a:ext cx="11615076" cy="2643448"/>
          </a:xfrm>
        </p:spPr>
        <p:txBody>
          <a:bodyPr>
            <a:normAutofit/>
          </a:bodyPr>
          <a:lstStyle/>
          <a:p>
            <a:r>
              <a:rPr lang="hu-HU" sz="3200" b="1" cap="all" dirty="0" err="1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</a:t>
            </a:r>
            <a:r>
              <a:rPr lang="hu-HU" sz="3200" b="1" cap="all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European and </a:t>
            </a:r>
            <a:r>
              <a:rPr lang="hu-HU" sz="3200" b="1" cap="all" dirty="0" err="1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hungarian</a:t>
            </a:r>
            <a:r>
              <a:rPr lang="hu-HU" sz="3200" b="1" cap="all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STI ECOSYSTEM</a:t>
            </a:r>
            <a:r>
              <a:rPr lang="hu-HU" sz="5867" b="1" dirty="0">
                <a:solidFill>
                  <a:srgbClr val="1F466D"/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5867" b="1" dirty="0">
                <a:solidFill>
                  <a:srgbClr val="1F466D"/>
                </a:solidFill>
                <a:latin typeface="+mn-lt"/>
                <a:ea typeface="+mn-ea"/>
                <a:cs typeface="+mn-cs"/>
              </a:rPr>
            </a:br>
            <a:r>
              <a:rPr lang="hu-HU" dirty="0"/>
              <a:t> </a:t>
            </a:r>
            <a:r>
              <a:rPr lang="hu-HU" sz="2000" b="1" i="1" cap="all" dirty="0" err="1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Eurohpc</a:t>
            </a:r>
            <a:r>
              <a:rPr lang="hu-HU" sz="2000" b="1" i="1" cap="all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JU </a:t>
            </a:r>
            <a:r>
              <a:rPr lang="hu-HU" sz="2000" b="1" i="1" cap="all" dirty="0" err="1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partnership</a:t>
            </a:r>
            <a:r>
              <a:rPr lang="hu-HU" sz="2000" b="1" i="1" cap="all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hu-HU" sz="2000" b="1" i="1" cap="all" dirty="0" err="1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national</a:t>
            </a:r>
            <a:r>
              <a:rPr lang="hu-HU" sz="2000" b="1" i="1" cap="all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2000" b="1" i="1" cap="all" dirty="0" err="1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hpc</a:t>
            </a:r>
            <a:r>
              <a:rPr lang="hu-HU" sz="2000" b="1" i="1" cap="all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policy</a:t>
            </a:r>
            <a:endParaRPr lang="hu-HU" sz="2700" b="1" i="1" cap="all" dirty="0"/>
          </a:p>
        </p:txBody>
      </p:sp>
      <p:pic>
        <p:nvPicPr>
          <p:cNvPr id="9" name="Kép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9938" y="164639"/>
            <a:ext cx="8001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églalap 9"/>
          <p:cNvSpPr/>
          <p:nvPr/>
        </p:nvSpPr>
        <p:spPr>
          <a:xfrm>
            <a:off x="1991225" y="1322574"/>
            <a:ext cx="78575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3709035" algn="l"/>
              </a:tabLst>
            </a:pP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Ministry for National Economy</a:t>
            </a:r>
            <a:endParaRPr lang="en-US" sz="2400" b="1" dirty="0">
              <a:solidFill>
                <a:schemeClr val="bg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1244600" y="5637245"/>
            <a:ext cx="100532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HUN-REN WIGNER RC </a:t>
            </a:r>
            <a:r>
              <a:rPr lang="hu-HU" sz="2000" dirty="0" err="1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</a:t>
            </a:r>
            <a:r>
              <a:rPr lang="hu-HU" sz="20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PHYSICS, 30-31 May 2024</a:t>
            </a:r>
            <a:endParaRPr lang="hu-HU" sz="20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ustomShape 2"/>
          <p:cNvSpPr/>
          <p:nvPr/>
        </p:nvSpPr>
        <p:spPr>
          <a:xfrm>
            <a:off x="0" y="2109233"/>
            <a:ext cx="249480" cy="2878200"/>
          </a:xfrm>
          <a:prstGeom prst="rect">
            <a:avLst/>
          </a:prstGeom>
          <a:solidFill>
            <a:srgbClr val="1F4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hu-HU"/>
          </a:p>
        </p:txBody>
      </p:sp>
      <p:sp>
        <p:nvSpPr>
          <p:cNvPr id="8" name="CustomShape 2"/>
          <p:cNvSpPr/>
          <p:nvPr/>
        </p:nvSpPr>
        <p:spPr>
          <a:xfrm>
            <a:off x="0" y="2109233"/>
            <a:ext cx="249480" cy="2878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2960066" y="1892441"/>
            <a:ext cx="60379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734">
              <a:spcBef>
                <a:spcPct val="0"/>
              </a:spcBef>
            </a:pPr>
            <a:r>
              <a:rPr lang="hu-HU" sz="2800" b="1" cap="all" dirty="0" smtClean="0">
                <a:solidFill>
                  <a:srgbClr val="002060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István Erényi, PhD</a:t>
            </a:r>
            <a:endParaRPr lang="hu-HU" dirty="0">
              <a:solidFill>
                <a:srgbClr val="002060"/>
              </a:solidFill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7379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3"/>
          <p:cNvSpPr/>
          <p:nvPr/>
        </p:nvSpPr>
        <p:spPr>
          <a:xfrm>
            <a:off x="0" y="2130439"/>
            <a:ext cx="249480" cy="2878200"/>
          </a:xfrm>
          <a:prstGeom prst="rect">
            <a:avLst/>
          </a:prstGeom>
          <a:solidFill>
            <a:srgbClr val="1F4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hu-HU"/>
          </a:p>
        </p:txBody>
      </p:sp>
      <p:sp>
        <p:nvSpPr>
          <p:cNvPr id="6" name="CustomShape 2"/>
          <p:cNvSpPr/>
          <p:nvPr/>
        </p:nvSpPr>
        <p:spPr>
          <a:xfrm>
            <a:off x="0" y="2109233"/>
            <a:ext cx="249480" cy="2878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hu-HU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49771154-5AAD-43AF-10F3-3FE87A7196F2}"/>
              </a:ext>
            </a:extLst>
          </p:cNvPr>
          <p:cNvSpPr txBox="1">
            <a:spLocks/>
          </p:cNvSpPr>
          <p:nvPr/>
        </p:nvSpPr>
        <p:spPr>
          <a:xfrm>
            <a:off x="379898" y="345441"/>
            <a:ext cx="10372761" cy="4811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just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002060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dirty="0" err="1" smtClean="0"/>
              <a:t>EuroHPC</a:t>
            </a:r>
            <a:r>
              <a:rPr lang="en-US" dirty="0" smtClean="0"/>
              <a:t> – opportunities to widen Hungarian STI projects</a:t>
            </a:r>
            <a:endParaRPr lang="en-US" dirty="0"/>
          </a:p>
        </p:txBody>
      </p:sp>
      <p:sp>
        <p:nvSpPr>
          <p:cNvPr id="2" name="Szöveg helye 5">
            <a:extLst>
              <a:ext uri="{FF2B5EF4-FFF2-40B4-BE49-F238E27FC236}">
                <a16:creationId xmlns="" xmlns:a16="http://schemas.microsoft.com/office/drawing/2014/main" id="{A43E5389-8569-8A0A-C036-416CF4CBE2EE}"/>
              </a:ext>
            </a:extLst>
          </p:cNvPr>
          <p:cNvSpPr txBox="1">
            <a:spLocks/>
          </p:cNvSpPr>
          <p:nvPr/>
        </p:nvSpPr>
        <p:spPr>
          <a:xfrm>
            <a:off x="669885" y="1193800"/>
            <a:ext cx="10752837" cy="470225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Access to the </a:t>
            </a:r>
            <a:r>
              <a:rPr lang="en-US" b="1" dirty="0" err="1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EuroHPC</a:t>
            </a:r>
            <a:r>
              <a:rPr lang="en-US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 JU HPC infrastructure:</a:t>
            </a:r>
            <a:br>
              <a:rPr lang="en-US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</a:br>
            <a:r>
              <a:rPr lang="en-US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3 „</a:t>
            </a:r>
            <a:r>
              <a:rPr lang="en-US" b="1" dirty="0" err="1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PreExa</a:t>
            </a:r>
            <a:r>
              <a:rPr lang="en-US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” – LUMI (440 PF, Leonardo (250 PF), Mare Nostrum V (210 PF);</a:t>
            </a:r>
            <a:br>
              <a:rPr lang="en-US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</a:br>
            <a:r>
              <a:rPr lang="en-US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5 „PF – range” (5 – 15 PF)  – LU, SI, CZ, BG, PT;</a:t>
            </a:r>
          </a:p>
          <a:p>
            <a:pPr lvl="1"/>
            <a:r>
              <a:rPr lang="en-US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Access to Leonardo HPC, as consortium member (IT, AT, EL, HU, SI, SK);</a:t>
            </a:r>
          </a:p>
          <a:p>
            <a:pPr lvl="1"/>
            <a:r>
              <a:rPr lang="en-US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 Application to </a:t>
            </a:r>
            <a:r>
              <a:rPr lang="en-US" b="1" dirty="0" err="1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EuroHPC</a:t>
            </a:r>
            <a:r>
              <a:rPr lang="en-US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 funding </a:t>
            </a:r>
            <a:r>
              <a:rPr lang="en-US" b="1" dirty="0" err="1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programmes</a:t>
            </a:r>
            <a:endParaRPr lang="en-US" b="1" dirty="0" smtClean="0">
              <a:latin typeface="Segoe UI" panose="020B0502040204020203" pitchFamily="34" charset="0"/>
              <a:ea typeface="Inter" panose="02000503000000020004" pitchFamily="2" charset="0"/>
              <a:cs typeface="Segoe UI" panose="020B0502040204020203" pitchFamily="34" charset="0"/>
            </a:endParaRPr>
          </a:p>
          <a:p>
            <a:pPr lvl="2"/>
            <a:r>
              <a:rPr lang="en-US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Infrastructure pillar (HPC developments)</a:t>
            </a:r>
          </a:p>
          <a:p>
            <a:pPr lvl="2"/>
            <a:r>
              <a:rPr lang="en-US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Connected and Federated HPC pillar</a:t>
            </a:r>
          </a:p>
          <a:p>
            <a:pPr lvl="2"/>
            <a:r>
              <a:rPr lang="en-US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Technology pillar</a:t>
            </a:r>
          </a:p>
          <a:p>
            <a:pPr lvl="2"/>
            <a:r>
              <a:rPr lang="en-US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Application pillar</a:t>
            </a:r>
          </a:p>
          <a:p>
            <a:pPr lvl="2"/>
            <a:r>
              <a:rPr lang="en-US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Competences and skills pillar</a:t>
            </a:r>
          </a:p>
          <a:p>
            <a:pPr lvl="2"/>
            <a:r>
              <a:rPr lang="en-US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International pillar</a:t>
            </a:r>
          </a:p>
          <a:p>
            <a:pPr lvl="1"/>
            <a:r>
              <a:rPr lang="en-US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Being part of wide all-European collaboration</a:t>
            </a:r>
          </a:p>
          <a:p>
            <a:pPr lvl="1"/>
            <a:r>
              <a:rPr lang="en-US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Opportunities in future R&amp;D </a:t>
            </a:r>
            <a:r>
              <a:rPr lang="en-US" b="1" dirty="0" err="1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programmes</a:t>
            </a:r>
            <a:endParaRPr lang="en-US" b="1" dirty="0" smtClean="0">
              <a:latin typeface="Segoe UI" panose="020B0502040204020203" pitchFamily="34" charset="0"/>
              <a:ea typeface="Inter" panose="02000503000000020004" pitchFamily="2" charset="0"/>
              <a:cs typeface="Segoe UI" panose="020B0502040204020203" pitchFamily="34" charset="0"/>
            </a:endParaRPr>
          </a:p>
          <a:p>
            <a:pPr lvl="1"/>
            <a:endParaRPr lang="en-US" b="1" dirty="0" smtClean="0">
              <a:latin typeface="Segoe UI" panose="020B0502040204020203" pitchFamily="34" charset="0"/>
              <a:ea typeface="Inter" panose="02000503000000020004" pitchFamily="2" charset="0"/>
              <a:cs typeface="Segoe UI" panose="020B0502040204020203" pitchFamily="34" charset="0"/>
            </a:endParaRPr>
          </a:p>
          <a:p>
            <a:endParaRPr lang="en-US" b="1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448" y="2709333"/>
            <a:ext cx="3608152" cy="3655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átum helye 9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49D2074-B30B-43BC-9831-B75D9C6D2009}" type="datetime1">
              <a:rPr lang="en-GB" smtClean="0"/>
              <a:t>22/05/2024</a:t>
            </a:fld>
            <a:endParaRPr lang="hu-HU" dirty="0"/>
          </a:p>
        </p:txBody>
      </p:sp>
      <p:sp>
        <p:nvSpPr>
          <p:cNvPr id="8" name="Élőláb helye 10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hu-HU" smtClean="0"/>
              <a:t>István Erényi: STI ecosystem - Wigner RC</a:t>
            </a:r>
            <a:endParaRPr lang="hu-HU"/>
          </a:p>
        </p:txBody>
      </p:sp>
      <p:sp>
        <p:nvSpPr>
          <p:cNvPr id="10" name="Dia számának helye 1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2053361-D97E-4C8B-AF4C-BBB903E34FC6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480821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A6BD2-0F8E-4B74-B3CA-96A4451661A2}" type="datetime1">
              <a:rPr lang="en-GB" smtClean="0"/>
              <a:t>22/05/2024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István Erényi: STI ecosystem - Wigner RC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53361-D97E-4C8B-AF4C-BBB903E34FC6}" type="slidenum">
              <a:rPr lang="hu-HU" smtClean="0"/>
              <a:t>11</a:t>
            </a:fld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2367939" y="2967335"/>
            <a:ext cx="745614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u-H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Part 2. </a:t>
            </a:r>
            <a:r>
              <a:rPr lang="hu-H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On</a:t>
            </a:r>
            <a:r>
              <a:rPr lang="hu-H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hu-H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</a:t>
            </a:r>
            <a:r>
              <a:rPr lang="hu-H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hu-H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Hungarian</a:t>
            </a:r>
            <a:r>
              <a:rPr lang="hu-H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hu-H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hu-H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„Levente” HPC program</a:t>
            </a:r>
            <a:endParaRPr lang="hu-H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519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3"/>
          <p:cNvSpPr/>
          <p:nvPr/>
        </p:nvSpPr>
        <p:spPr>
          <a:xfrm>
            <a:off x="0" y="2130439"/>
            <a:ext cx="249480" cy="2878200"/>
          </a:xfrm>
          <a:prstGeom prst="rect">
            <a:avLst/>
          </a:prstGeom>
          <a:solidFill>
            <a:srgbClr val="1F4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hu-HU"/>
          </a:p>
        </p:txBody>
      </p:sp>
      <p:sp>
        <p:nvSpPr>
          <p:cNvPr id="6" name="CustomShape 2"/>
          <p:cNvSpPr/>
          <p:nvPr/>
        </p:nvSpPr>
        <p:spPr>
          <a:xfrm>
            <a:off x="0" y="2109233"/>
            <a:ext cx="249480" cy="2878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hu-HU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49771154-5AAD-43AF-10F3-3FE87A7196F2}"/>
              </a:ext>
            </a:extLst>
          </p:cNvPr>
          <p:cNvSpPr txBox="1">
            <a:spLocks/>
          </p:cNvSpPr>
          <p:nvPr/>
        </p:nvSpPr>
        <p:spPr>
          <a:xfrm>
            <a:off x="379898" y="345441"/>
            <a:ext cx="10372761" cy="4811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just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002060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What was the urgent need to national HPC development?</a:t>
            </a:r>
            <a:endParaRPr lang="en-US" dirty="0"/>
          </a:p>
        </p:txBody>
      </p:sp>
      <p:sp>
        <p:nvSpPr>
          <p:cNvPr id="2" name="Szöveg helye 5">
            <a:extLst>
              <a:ext uri="{FF2B5EF4-FFF2-40B4-BE49-F238E27FC236}">
                <a16:creationId xmlns="" xmlns:a16="http://schemas.microsoft.com/office/drawing/2014/main" id="{A43E5389-8569-8A0A-C036-416CF4CBE2EE}"/>
              </a:ext>
            </a:extLst>
          </p:cNvPr>
          <p:cNvSpPr txBox="1">
            <a:spLocks/>
          </p:cNvSpPr>
          <p:nvPr/>
        </p:nvSpPr>
        <p:spPr>
          <a:xfrm>
            <a:off x="669885" y="1193800"/>
            <a:ext cx="10752837" cy="47022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lvl="1"/>
            <a:r>
              <a:rPr lang="en-US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HPC-s in Hungary, before 2020:</a:t>
            </a:r>
          </a:p>
          <a:p>
            <a:pPr marL="355600" lvl="1"/>
            <a:r>
              <a:rPr lang="en-US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Total capacity: less than 0,45 PF </a:t>
            </a:r>
            <a:br>
              <a:rPr lang="en-US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</a:br>
            <a:r>
              <a:rPr lang="en-US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in 5 different centers, </a:t>
            </a:r>
            <a:br>
              <a:rPr lang="en-US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</a:br>
            <a:r>
              <a:rPr lang="en-US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biggest HPC was „Leo” of 0.28 PF,</a:t>
            </a:r>
          </a:p>
          <a:p>
            <a:pPr marL="355600" lvl="1"/>
            <a:r>
              <a:rPr lang="en-US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With more than 300 users and </a:t>
            </a:r>
            <a:br>
              <a:rPr lang="en-US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</a:br>
            <a:r>
              <a:rPr lang="en-US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1000 projects</a:t>
            </a:r>
          </a:p>
          <a:p>
            <a:pPr marL="355600" lvl="1"/>
            <a:endParaRPr lang="en-US" b="1" dirty="0" smtClean="0">
              <a:latin typeface="Segoe UI" panose="020B0502040204020203" pitchFamily="34" charset="0"/>
              <a:ea typeface="Inter" panose="02000503000000020004" pitchFamily="2" charset="0"/>
              <a:cs typeface="Segoe UI" panose="020B0502040204020203" pitchFamily="34" charset="0"/>
            </a:endParaRPr>
          </a:p>
          <a:p>
            <a:endParaRPr lang="en-US" b="1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940" y="1001997"/>
            <a:ext cx="5411752" cy="3502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13" y="3469304"/>
            <a:ext cx="5019190" cy="291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6302940" y="4769952"/>
            <a:ext cx="58890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Users from all STI areas: </a:t>
            </a:r>
          </a:p>
          <a:p>
            <a:r>
              <a:rPr lang="en-US" sz="2400" dirty="0" smtClean="0"/>
              <a:t>Chemistry,	Biology, </a:t>
            </a:r>
          </a:p>
          <a:p>
            <a:r>
              <a:rPr lang="en-US" sz="2400" dirty="0" smtClean="0"/>
              <a:t>Mathematics</a:t>
            </a:r>
            <a:r>
              <a:rPr lang="hu-HU" sz="2400" dirty="0" smtClean="0"/>
              <a:t>,</a:t>
            </a:r>
            <a:r>
              <a:rPr lang="en-US" sz="2400" dirty="0" smtClean="0"/>
              <a:t>	</a:t>
            </a:r>
            <a:r>
              <a:rPr lang="en-US" sz="2400" dirty="0" err="1" smtClean="0"/>
              <a:t>Enginee</a:t>
            </a:r>
            <a:r>
              <a:rPr lang="hu-HU" sz="2400" dirty="0" smtClean="0"/>
              <a:t>r</a:t>
            </a:r>
            <a:r>
              <a:rPr lang="en-US" sz="2400" dirty="0" err="1" smtClean="0"/>
              <a:t>ing</a:t>
            </a:r>
            <a:r>
              <a:rPr lang="en-US" sz="2400" dirty="0" smtClean="0"/>
              <a:t>, </a:t>
            </a:r>
          </a:p>
          <a:p>
            <a:r>
              <a:rPr lang="en-US" sz="2400" dirty="0"/>
              <a:t>Physics</a:t>
            </a:r>
            <a:r>
              <a:rPr lang="en-US" sz="2400" dirty="0" smtClean="0"/>
              <a:t>, 	Medical and Health </a:t>
            </a:r>
            <a:r>
              <a:rPr lang="hu-HU" sz="2400" dirty="0" smtClean="0"/>
              <a:t>S</a:t>
            </a:r>
            <a:r>
              <a:rPr lang="en-US" sz="2400" dirty="0" err="1" smtClean="0"/>
              <a:t>ervices</a:t>
            </a:r>
            <a:endParaRPr lang="en-US" sz="2400" dirty="0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49D2074-B30B-43BC-9831-B75D9C6D2009}" type="datetime1">
              <a:rPr lang="en-GB" smtClean="0"/>
              <a:t>22/05/2024</a:t>
            </a:fld>
            <a:endParaRPr lang="hu-HU" dirty="0"/>
          </a:p>
        </p:txBody>
      </p:sp>
      <p:sp>
        <p:nvSpPr>
          <p:cNvPr id="11" name="Élőláb helye 10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hu-HU" smtClean="0"/>
              <a:t>István Erényi: STI ecosystem - Wigner RC</a:t>
            </a:r>
            <a:endParaRPr lang="hu-HU"/>
          </a:p>
        </p:txBody>
      </p:sp>
      <p:sp>
        <p:nvSpPr>
          <p:cNvPr id="12" name="Dia számának helye 1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2053361-D97E-4C8B-AF4C-BBB903E34FC6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48152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3"/>
          <p:cNvSpPr/>
          <p:nvPr/>
        </p:nvSpPr>
        <p:spPr>
          <a:xfrm>
            <a:off x="0" y="2130439"/>
            <a:ext cx="249480" cy="2878200"/>
          </a:xfrm>
          <a:prstGeom prst="rect">
            <a:avLst/>
          </a:prstGeom>
          <a:solidFill>
            <a:srgbClr val="1F4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hu-HU"/>
          </a:p>
        </p:txBody>
      </p:sp>
      <p:sp>
        <p:nvSpPr>
          <p:cNvPr id="6" name="CustomShape 2"/>
          <p:cNvSpPr/>
          <p:nvPr/>
        </p:nvSpPr>
        <p:spPr>
          <a:xfrm>
            <a:off x="0" y="2109233"/>
            <a:ext cx="249480" cy="2878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hu-HU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49771154-5AAD-43AF-10F3-3FE87A7196F2}"/>
              </a:ext>
            </a:extLst>
          </p:cNvPr>
          <p:cNvSpPr txBox="1">
            <a:spLocks/>
          </p:cNvSpPr>
          <p:nvPr/>
        </p:nvSpPr>
        <p:spPr>
          <a:xfrm>
            <a:off x="312165" y="104878"/>
            <a:ext cx="10372761" cy="4811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just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002060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Hungarian HPC development </a:t>
            </a:r>
            <a:r>
              <a:rPr lang="en-US" dirty="0" err="1" smtClean="0"/>
              <a:t>programme</a:t>
            </a:r>
            <a:endParaRPr lang="en-US" dirty="0"/>
          </a:p>
        </p:txBody>
      </p:sp>
      <p:sp>
        <p:nvSpPr>
          <p:cNvPr id="2" name="Szövegdoboz 1">
            <a:extLst>
              <a:ext uri="{FF2B5EF4-FFF2-40B4-BE49-F238E27FC236}">
                <a16:creationId xmlns="" xmlns:a16="http://schemas.microsoft.com/office/drawing/2014/main" id="{2EB982B4-1160-8FCC-A380-6F11F137BE75}"/>
              </a:ext>
            </a:extLst>
          </p:cNvPr>
          <p:cNvSpPr txBox="1"/>
          <p:nvPr/>
        </p:nvSpPr>
        <p:spPr>
          <a:xfrm>
            <a:off x="595743" y="815439"/>
            <a:ext cx="550025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Clr>
                <a:schemeClr val="bg1">
                  <a:lumMod val="95000"/>
                </a:schemeClr>
              </a:buClr>
            </a:pPr>
            <a:r>
              <a:rPr lang="en-US" sz="1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Governmental Decision 1422/2020 (VII. 23) on Hungarian HPC infrastructure development in two phases:</a:t>
            </a:r>
          </a:p>
          <a:p>
            <a:pPr marL="355600" indent="-355600">
              <a:buClr>
                <a:schemeClr val="bg1">
                  <a:lumMod val="95000"/>
                </a:schemeClr>
              </a:buClr>
            </a:pPr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1st phase: „</a:t>
            </a:r>
            <a:r>
              <a:rPr lang="en-US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Komondor</a:t>
            </a:r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” 5 PF </a:t>
            </a:r>
            <a:r>
              <a:rPr lang="hu-HU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HPC</a:t>
            </a:r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by 2022, with GINOP 3.1 funding</a:t>
            </a:r>
          </a:p>
          <a:p>
            <a:pPr marL="355600" indent="-355600">
              <a:buClr>
                <a:schemeClr val="bg1">
                  <a:lumMod val="95000"/>
                </a:schemeClr>
              </a:buClr>
            </a:pPr>
            <a:r>
              <a:rPr lang="en-US" sz="1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2nd phase: „Levente” </a:t>
            </a:r>
            <a:r>
              <a:rPr lang="hu-HU" sz="1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HPC </a:t>
            </a:r>
            <a:r>
              <a:rPr lang="en-US" sz="1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20 PF with direct EU funding support</a:t>
            </a:r>
          </a:p>
          <a:p>
            <a:pPr marL="355600" indent="-355600">
              <a:buClr>
                <a:schemeClr val="bg1">
                  <a:lumMod val="95000"/>
                </a:schemeClr>
              </a:buClr>
            </a:pPr>
            <a:endParaRPr lang="en-US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55600" indent="-355600">
              <a:buClr>
                <a:schemeClr val="bg1">
                  <a:lumMod val="95000"/>
                </a:schemeClr>
              </a:buClr>
            </a:pPr>
            <a:r>
              <a:rPr lang="en-US" sz="18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EuroHPC</a:t>
            </a:r>
            <a:r>
              <a:rPr lang="en-US" sz="1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tender call in for Hosting Entities for „Mid-Range” HPC, December 2021</a:t>
            </a:r>
          </a:p>
          <a:p>
            <a:pPr marL="355600" indent="-355600">
              <a:buClr>
                <a:schemeClr val="bg1">
                  <a:lumMod val="95000"/>
                </a:schemeClr>
              </a:buClr>
            </a:pPr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KIFÜ’s application submitted 11/02/2022, positive decision of JU 14/06/2022</a:t>
            </a:r>
          </a:p>
          <a:p>
            <a:pPr marL="355600" indent="-355600">
              <a:buClr>
                <a:schemeClr val="bg1">
                  <a:lumMod val="95000"/>
                </a:schemeClr>
              </a:buClr>
            </a:pPr>
            <a:endParaRPr lang="en-US" sz="18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55600" indent="-355600">
              <a:buClr>
                <a:schemeClr val="bg1">
                  <a:lumMod val="95000"/>
                </a:schemeClr>
              </a:buClr>
            </a:pPr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We are in delay in the phase of „Hosting agreement” negotiations</a:t>
            </a:r>
          </a:p>
          <a:p>
            <a:pPr marL="355600" indent="-355600">
              <a:buClr>
                <a:schemeClr val="bg1">
                  <a:lumMod val="95000"/>
                </a:schemeClr>
              </a:buClr>
            </a:pPr>
            <a:endParaRPr lang="en-US" sz="18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55600" indent="-355600">
              <a:buClr>
                <a:schemeClr val="bg1">
                  <a:lumMod val="95000"/>
                </a:schemeClr>
              </a:buClr>
            </a:pPr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Recently – the Government, all ministries support the „Levente” project – however, financial issues not solved, yet  </a:t>
            </a:r>
            <a:endParaRPr lang="en-US" sz="18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Clr>
                <a:schemeClr val="bg1">
                  <a:lumMod val="95000"/>
                </a:schemeClr>
              </a:buClr>
              <a:buFont typeface="Arial" panose="020B0604020202020204" pitchFamily="34" charset="0"/>
              <a:buChar char="•"/>
            </a:pPr>
            <a:endParaRPr lang="en-US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" name="Egyenes összekötő 2">
            <a:extLst>
              <a:ext uri="{FF2B5EF4-FFF2-40B4-BE49-F238E27FC236}">
                <a16:creationId xmlns="" xmlns:a16="http://schemas.microsoft.com/office/drawing/2014/main" id="{86FD4F96-98D9-0FEC-12A1-EAAB923B01C3}"/>
              </a:ext>
            </a:extLst>
          </p:cNvPr>
          <p:cNvCxnSpPr/>
          <p:nvPr/>
        </p:nvCxnSpPr>
        <p:spPr>
          <a:xfrm>
            <a:off x="6301346" y="777006"/>
            <a:ext cx="28095" cy="528990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>
            <a:extLst>
              <a:ext uri="{FF2B5EF4-FFF2-40B4-BE49-F238E27FC236}">
                <a16:creationId xmlns="" xmlns:a16="http://schemas.microsoft.com/office/drawing/2014/main" id="{DCAE0F9C-8B11-B8E5-1510-E7D49E3A5F81}"/>
              </a:ext>
            </a:extLst>
          </p:cNvPr>
          <p:cNvSpPr txBox="1"/>
          <p:nvPr/>
        </p:nvSpPr>
        <p:spPr>
          <a:xfrm>
            <a:off x="6984999" y="968963"/>
            <a:ext cx="471593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D0D0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KIFÜ: Governmental ICT Development Agency is responsible for the Hungarian HPC infrastructure operation and services</a:t>
            </a:r>
          </a:p>
          <a:p>
            <a:endParaRPr lang="en-US" sz="1600" dirty="0" smtClean="0">
              <a:solidFill>
                <a:srgbClr val="0D0D0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600" dirty="0" smtClean="0">
                <a:solidFill>
                  <a:srgbClr val="0D0D0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KIFÜ was under the supervision of the Ministry of Innovation and Technology (</a:t>
            </a:r>
            <a:r>
              <a:rPr lang="en-US" sz="1400" dirty="0" smtClean="0">
                <a:solidFill>
                  <a:srgbClr val="0D0D0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legal successors: Prime Minister’s Cabinet Office - CO - and Ministry for National Economy)</a:t>
            </a:r>
          </a:p>
          <a:p>
            <a:endParaRPr lang="en-US" sz="1400" dirty="0" smtClean="0">
              <a:solidFill>
                <a:srgbClr val="0D0D0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400" dirty="0" smtClean="0">
                <a:solidFill>
                  <a:srgbClr val="0D0D0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KIFÜ now under the supervision of Digital Hungary Agency of the Cabinet Office</a:t>
            </a:r>
            <a:endParaRPr lang="en-US" sz="1400" dirty="0">
              <a:solidFill>
                <a:srgbClr val="0D0D0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églalap 18">
            <a:extLst>
              <a:ext uri="{FF2B5EF4-FFF2-40B4-BE49-F238E27FC236}">
                <a16:creationId xmlns="" xmlns:a16="http://schemas.microsoft.com/office/drawing/2014/main" id="{FBDDA413-850C-452D-E413-09A817A91A0F}"/>
              </a:ext>
            </a:extLst>
          </p:cNvPr>
          <p:cNvSpPr/>
          <p:nvPr/>
        </p:nvSpPr>
        <p:spPr>
          <a:xfrm>
            <a:off x="6984999" y="3900977"/>
            <a:ext cx="4392600" cy="216593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Szövegdoboz 19">
            <a:extLst>
              <a:ext uri="{FF2B5EF4-FFF2-40B4-BE49-F238E27FC236}">
                <a16:creationId xmlns="" xmlns:a16="http://schemas.microsoft.com/office/drawing/2014/main" id="{8D2E46B1-0841-1033-D66F-732FFB61A0AE}"/>
              </a:ext>
            </a:extLst>
          </p:cNvPr>
          <p:cNvSpPr txBox="1"/>
          <p:nvPr/>
        </p:nvSpPr>
        <p:spPr>
          <a:xfrm>
            <a:off x="7065258" y="4041892"/>
            <a:ext cx="4379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Two suitable  HPC sites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1" name="Egyenes összekötő 20">
            <a:extLst>
              <a:ext uri="{FF2B5EF4-FFF2-40B4-BE49-F238E27FC236}">
                <a16:creationId xmlns="" xmlns:a16="http://schemas.microsoft.com/office/drawing/2014/main" id="{AD38B3BD-B9D1-BCC4-AD25-180FEA8BBD95}"/>
              </a:ext>
            </a:extLst>
          </p:cNvPr>
          <p:cNvCxnSpPr>
            <a:cxnSpLocks/>
          </p:cNvCxnSpPr>
          <p:nvPr/>
        </p:nvCxnSpPr>
        <p:spPr>
          <a:xfrm>
            <a:off x="6984999" y="4666056"/>
            <a:ext cx="4340750" cy="1"/>
          </a:xfrm>
          <a:prstGeom prst="line">
            <a:avLst/>
          </a:prstGeom>
          <a:ln w="317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zövegdoboz 21">
            <a:extLst>
              <a:ext uri="{FF2B5EF4-FFF2-40B4-BE49-F238E27FC236}">
                <a16:creationId xmlns="" xmlns:a16="http://schemas.microsoft.com/office/drawing/2014/main" id="{208363CF-EAE8-B53D-8836-29F3319AA410}"/>
              </a:ext>
            </a:extLst>
          </p:cNvPr>
          <p:cNvSpPr txBox="1"/>
          <p:nvPr/>
        </p:nvSpPr>
        <p:spPr>
          <a:xfrm>
            <a:off x="7340010" y="4898408"/>
            <a:ext cx="39738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Data Centre at the Debrecen University – for „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Komondor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” and</a:t>
            </a:r>
          </a:p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Wigner RC for Physics (with some reconstructions) a candidate for „Levente” 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Dátum helye 9"/>
          <p:cNvSpPr>
            <a:spLocks noGrp="1"/>
          </p:cNvSpPr>
          <p:nvPr>
            <p:ph type="dt" sz="half" idx="10"/>
          </p:nvPr>
        </p:nvSpPr>
        <p:spPr>
          <a:xfrm>
            <a:off x="838200" y="6364817"/>
            <a:ext cx="2743200" cy="365125"/>
          </a:xfrm>
        </p:spPr>
        <p:txBody>
          <a:bodyPr/>
          <a:lstStyle/>
          <a:p>
            <a:fld id="{849D2074-B30B-43BC-9831-B75D9C6D2009}" type="datetime1">
              <a:rPr lang="en-GB" smtClean="0"/>
              <a:t>22/05/2024</a:t>
            </a:fld>
            <a:endParaRPr lang="hu-HU" dirty="0"/>
          </a:p>
        </p:txBody>
      </p:sp>
      <p:sp>
        <p:nvSpPr>
          <p:cNvPr id="13" name="Élőláb helye 10"/>
          <p:cNvSpPr>
            <a:spLocks noGrp="1"/>
          </p:cNvSpPr>
          <p:nvPr>
            <p:ph type="ftr" sz="quarter" idx="11"/>
          </p:nvPr>
        </p:nvSpPr>
        <p:spPr>
          <a:xfrm>
            <a:off x="4038600" y="6364817"/>
            <a:ext cx="4114800" cy="365125"/>
          </a:xfrm>
        </p:spPr>
        <p:txBody>
          <a:bodyPr/>
          <a:lstStyle/>
          <a:p>
            <a:r>
              <a:rPr lang="hu-HU" smtClean="0"/>
              <a:t>István Erényi: STI ecosystem - Wigner RC</a:t>
            </a:r>
            <a:endParaRPr lang="hu-HU"/>
          </a:p>
        </p:txBody>
      </p:sp>
      <p:sp>
        <p:nvSpPr>
          <p:cNvPr id="14" name="Dia számának helye 11"/>
          <p:cNvSpPr>
            <a:spLocks noGrp="1"/>
          </p:cNvSpPr>
          <p:nvPr>
            <p:ph type="sldNum" sz="quarter" idx="12"/>
          </p:nvPr>
        </p:nvSpPr>
        <p:spPr>
          <a:xfrm>
            <a:off x="8610600" y="6364817"/>
            <a:ext cx="2743200" cy="365125"/>
          </a:xfrm>
        </p:spPr>
        <p:txBody>
          <a:bodyPr/>
          <a:lstStyle/>
          <a:p>
            <a:fld id="{12053361-D97E-4C8B-AF4C-BBB903E34FC6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68533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3"/>
          <p:cNvSpPr/>
          <p:nvPr/>
        </p:nvSpPr>
        <p:spPr>
          <a:xfrm>
            <a:off x="0" y="2130439"/>
            <a:ext cx="249480" cy="2878200"/>
          </a:xfrm>
          <a:prstGeom prst="rect">
            <a:avLst/>
          </a:prstGeom>
          <a:solidFill>
            <a:srgbClr val="1F4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hu-HU"/>
          </a:p>
        </p:txBody>
      </p:sp>
      <p:sp>
        <p:nvSpPr>
          <p:cNvPr id="6" name="CustomShape 2"/>
          <p:cNvSpPr/>
          <p:nvPr/>
        </p:nvSpPr>
        <p:spPr>
          <a:xfrm>
            <a:off x="0" y="2109233"/>
            <a:ext cx="249480" cy="2878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hu-HU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49771154-5AAD-43AF-10F3-3FE87A7196F2}"/>
              </a:ext>
            </a:extLst>
          </p:cNvPr>
          <p:cNvSpPr txBox="1">
            <a:spLocks/>
          </p:cNvSpPr>
          <p:nvPr/>
        </p:nvSpPr>
        <p:spPr>
          <a:xfrm>
            <a:off x="379898" y="345441"/>
            <a:ext cx="10372761" cy="4811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just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002060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On </a:t>
            </a:r>
            <a:r>
              <a:rPr lang="en-US" dirty="0" err="1" smtClean="0"/>
              <a:t>Komondor</a:t>
            </a:r>
            <a:r>
              <a:rPr lang="en-US" dirty="0" smtClean="0"/>
              <a:t> HPC very briefly</a:t>
            </a:r>
            <a:endParaRPr lang="en-US" dirty="0"/>
          </a:p>
        </p:txBody>
      </p:sp>
      <p:sp>
        <p:nvSpPr>
          <p:cNvPr id="2" name="Szöveg helye 5">
            <a:extLst>
              <a:ext uri="{FF2B5EF4-FFF2-40B4-BE49-F238E27FC236}">
                <a16:creationId xmlns="" xmlns:a16="http://schemas.microsoft.com/office/drawing/2014/main" id="{A43E5389-8569-8A0A-C036-416CF4CBE2EE}"/>
              </a:ext>
            </a:extLst>
          </p:cNvPr>
          <p:cNvSpPr txBox="1">
            <a:spLocks/>
          </p:cNvSpPr>
          <p:nvPr/>
        </p:nvSpPr>
        <p:spPr>
          <a:xfrm>
            <a:off x="669885" y="1193800"/>
            <a:ext cx="10752837" cy="47022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lvl="1"/>
            <a:endParaRPr lang="en-US" b="1" dirty="0" smtClean="0">
              <a:latin typeface="Segoe UI" panose="020B0502040204020203" pitchFamily="34" charset="0"/>
              <a:ea typeface="Inter" panose="02000503000000020004" pitchFamily="2" charset="0"/>
              <a:cs typeface="Segoe UI" panose="020B0502040204020203" pitchFamily="34" charset="0"/>
            </a:endParaRPr>
          </a:p>
          <a:p>
            <a:endParaRPr lang="en-US" b="1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5" name="AutoShape 2" descr="https://hpc.kifu.hu/sites/default/files/2023-03/hpc_infografika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4" descr="https://hpc.kifu.hu/sites/default/files/2023-03/hpc_infografika_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467" y="1257382"/>
            <a:ext cx="8246532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612775" y="1193800"/>
            <a:ext cx="3214159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CPU only partition: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en-US" dirty="0" smtClean="0"/>
              <a:t>184 nodes, </a:t>
            </a:r>
            <a:r>
              <a:rPr lang="en-US" dirty="0" err="1" smtClean="0"/>
              <a:t>Rpeak</a:t>
            </a:r>
            <a:r>
              <a:rPr lang="en-US" dirty="0" smtClean="0"/>
              <a:t>: 0,9 PF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Accelerator partition: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en-US" dirty="0" smtClean="0"/>
              <a:t>54 nodes, </a:t>
            </a:r>
            <a:r>
              <a:rPr lang="en-US" dirty="0" err="1" smtClean="0"/>
              <a:t>Rpeak</a:t>
            </a:r>
            <a:r>
              <a:rPr lang="en-US" dirty="0" smtClean="0"/>
              <a:t>: 4,6 PF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AI partition: 4 nodes,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err="1" smtClean="0"/>
              <a:t>Rpeak</a:t>
            </a:r>
            <a:r>
              <a:rPr lang="hu-HU" dirty="0" smtClean="0"/>
              <a:t>: </a:t>
            </a:r>
            <a:r>
              <a:rPr lang="en-US" dirty="0" smtClean="0"/>
              <a:t>0,6 PF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Big Data partition: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en-US" dirty="0" err="1" smtClean="0"/>
              <a:t>Rpeak</a:t>
            </a:r>
            <a:r>
              <a:rPr lang="en-US" dirty="0" smtClean="0"/>
              <a:t> 30 TF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Slingshot internal </a:t>
            </a:r>
            <a:r>
              <a:rPr lang="hu-HU" dirty="0" err="1" smtClean="0"/>
              <a:t>interconnect</a:t>
            </a:r>
            <a:r>
              <a:rPr lang="en-US" dirty="0" smtClean="0"/>
              <a:t>:</a:t>
            </a:r>
            <a:r>
              <a:rPr lang="hu-HU" dirty="0" smtClean="0"/>
              <a:t> </a:t>
            </a:r>
            <a:r>
              <a:rPr lang="en-US" dirty="0" smtClean="0"/>
              <a:t>200 </a:t>
            </a:r>
            <a:r>
              <a:rPr lang="en-US" dirty="0" err="1" smtClean="0"/>
              <a:t>Gbps</a:t>
            </a:r>
            <a:endParaRPr lang="en-US" dirty="0" smtClean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dirty="0" err="1" smtClean="0"/>
              <a:t>Scratch</a:t>
            </a:r>
            <a:r>
              <a:rPr lang="hu-HU" dirty="0" smtClean="0"/>
              <a:t> </a:t>
            </a:r>
            <a:r>
              <a:rPr lang="hu-HU" dirty="0" err="1" smtClean="0"/>
              <a:t>storage</a:t>
            </a:r>
            <a:r>
              <a:rPr lang="en-US" dirty="0" smtClean="0"/>
              <a:t> 400 TB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dirty="0" err="1" smtClean="0"/>
              <a:t>Work</a:t>
            </a:r>
            <a:r>
              <a:rPr lang="hu-HU" dirty="0" smtClean="0"/>
              <a:t> </a:t>
            </a:r>
            <a:r>
              <a:rPr lang="en-US" dirty="0" smtClean="0"/>
              <a:t>memory 1,5 PB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Archive memory: 10 PB</a:t>
            </a:r>
          </a:p>
          <a:p>
            <a:pPr>
              <a:spcAft>
                <a:spcPts val="1200"/>
              </a:spcAft>
            </a:pPr>
            <a:endParaRPr lang="en-US" dirty="0" smtClean="0"/>
          </a:p>
          <a:p>
            <a:pPr>
              <a:spcAft>
                <a:spcPts val="1200"/>
              </a:spcAft>
            </a:pPr>
            <a:endParaRPr lang="en-US" dirty="0" smtClean="0"/>
          </a:p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49D2074-B30B-43BC-9831-B75D9C6D2009}" type="datetime1">
              <a:rPr lang="en-GB" smtClean="0"/>
              <a:t>22/05/2024</a:t>
            </a:fld>
            <a:endParaRPr lang="hu-HU" dirty="0"/>
          </a:p>
        </p:txBody>
      </p:sp>
      <p:sp>
        <p:nvSpPr>
          <p:cNvPr id="11" name="Élőláb helye 10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hu-HU" smtClean="0"/>
              <a:t>István Erényi: STI ecosystem - Wigner RC</a:t>
            </a:r>
            <a:endParaRPr lang="hu-HU"/>
          </a:p>
        </p:txBody>
      </p:sp>
      <p:sp>
        <p:nvSpPr>
          <p:cNvPr id="12" name="Dia számának helye 1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2053361-D97E-4C8B-AF4C-BBB903E34FC6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507152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593" y="0"/>
            <a:ext cx="1202268" cy="155304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  <p:sp>
        <p:nvSpPr>
          <p:cNvPr id="4" name="CustomShape 3"/>
          <p:cNvSpPr/>
          <p:nvPr/>
        </p:nvSpPr>
        <p:spPr>
          <a:xfrm>
            <a:off x="0" y="2130439"/>
            <a:ext cx="249480" cy="2878200"/>
          </a:xfrm>
          <a:prstGeom prst="rect">
            <a:avLst/>
          </a:prstGeom>
          <a:solidFill>
            <a:srgbClr val="1F4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hu-HU"/>
          </a:p>
        </p:txBody>
      </p:sp>
      <p:sp>
        <p:nvSpPr>
          <p:cNvPr id="6" name="CustomShape 2"/>
          <p:cNvSpPr/>
          <p:nvPr/>
        </p:nvSpPr>
        <p:spPr>
          <a:xfrm>
            <a:off x="0" y="2109233"/>
            <a:ext cx="249480" cy="2878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hu-HU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49771154-5AAD-43AF-10F3-3FE87A7196F2}"/>
              </a:ext>
            </a:extLst>
          </p:cNvPr>
          <p:cNvSpPr txBox="1">
            <a:spLocks/>
          </p:cNvSpPr>
          <p:nvPr/>
        </p:nvSpPr>
        <p:spPr>
          <a:xfrm>
            <a:off x="312165" y="104878"/>
            <a:ext cx="10372761" cy="4811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just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002060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hu-HU" dirty="0"/>
              <a:t>T</a:t>
            </a:r>
            <a:r>
              <a:rPr lang="hu-HU" dirty="0" smtClean="0"/>
              <a:t>he „Levente” </a:t>
            </a:r>
            <a:r>
              <a:rPr lang="hu-HU" dirty="0" err="1" smtClean="0"/>
              <a:t>application</a:t>
            </a:r>
            <a:r>
              <a:rPr lang="hu-HU" dirty="0" smtClean="0"/>
              <a:t> – 2nd </a:t>
            </a:r>
            <a:r>
              <a:rPr lang="hu-HU" dirty="0" err="1" smtClean="0"/>
              <a:t>phase</a:t>
            </a:r>
            <a:r>
              <a:rPr lang="hu-HU" dirty="0" smtClean="0"/>
              <a:t> </a:t>
            </a:r>
            <a:r>
              <a:rPr lang="hu-HU" dirty="0" err="1" smtClean="0"/>
              <a:t>developments</a:t>
            </a:r>
            <a:r>
              <a:rPr lang="hu-HU" dirty="0" smtClean="0"/>
              <a:t> </a:t>
            </a:r>
            <a:endParaRPr lang="en-US" dirty="0"/>
          </a:p>
        </p:txBody>
      </p:sp>
      <p:sp>
        <p:nvSpPr>
          <p:cNvPr id="2" name="Szövegdoboz 1">
            <a:extLst>
              <a:ext uri="{FF2B5EF4-FFF2-40B4-BE49-F238E27FC236}">
                <a16:creationId xmlns="" xmlns:a16="http://schemas.microsoft.com/office/drawing/2014/main" id="{2EB982B4-1160-8FCC-A380-6F11F137BE75}"/>
              </a:ext>
            </a:extLst>
          </p:cNvPr>
          <p:cNvSpPr txBox="1"/>
          <p:nvPr/>
        </p:nvSpPr>
        <p:spPr>
          <a:xfrm>
            <a:off x="595743" y="815439"/>
            <a:ext cx="483985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Clr>
                <a:schemeClr val="bg1">
                  <a:lumMod val="95000"/>
                </a:schemeClr>
              </a:buClr>
            </a:pPr>
            <a:r>
              <a:rPr lang="en-US" sz="1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2nd phase: „Levente” </a:t>
            </a:r>
            <a:r>
              <a:rPr lang="hu-HU" sz="1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HPC </a:t>
            </a:r>
            <a:r>
              <a:rPr lang="en-US" sz="1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20 PF with direct EU funding support</a:t>
            </a:r>
          </a:p>
          <a:p>
            <a:pPr marL="355600" indent="-355600">
              <a:buClr>
                <a:schemeClr val="bg1">
                  <a:lumMod val="95000"/>
                </a:schemeClr>
              </a:buClr>
            </a:pPr>
            <a:endParaRPr lang="en-US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55600" indent="-355600">
              <a:buClr>
                <a:schemeClr val="bg1">
                  <a:lumMod val="95000"/>
                </a:schemeClr>
              </a:buClr>
            </a:pPr>
            <a:r>
              <a:rPr lang="en-US" sz="18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EuroHPC</a:t>
            </a:r>
            <a:r>
              <a:rPr lang="en-US" sz="1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tender call in for Hosting Entities for „Mid-Range” HPC, December 2021</a:t>
            </a:r>
          </a:p>
          <a:p>
            <a:pPr marL="355600" indent="-355600">
              <a:buClr>
                <a:schemeClr val="bg1">
                  <a:lumMod val="95000"/>
                </a:schemeClr>
              </a:buClr>
            </a:pPr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KIFÜ’s application submitted 11/02/2022, positive decision of JU 14/06/2022</a:t>
            </a:r>
          </a:p>
          <a:p>
            <a:pPr marL="355600" indent="-355600">
              <a:buClr>
                <a:schemeClr val="bg1">
                  <a:lumMod val="95000"/>
                </a:schemeClr>
              </a:buClr>
            </a:pPr>
            <a:endParaRPr lang="en-US" sz="18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55600" indent="-355600">
              <a:buClr>
                <a:schemeClr val="bg1">
                  <a:lumMod val="95000"/>
                </a:schemeClr>
              </a:buClr>
            </a:pPr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We are in delay in </a:t>
            </a:r>
            <a:r>
              <a:rPr lang="hu-HU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hu-HU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implementation</a:t>
            </a:r>
            <a:r>
              <a:rPr lang="hu-HU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of </a:t>
            </a:r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the phase of „Hosting agreement” negotiations</a:t>
            </a:r>
          </a:p>
          <a:p>
            <a:pPr marL="355600" indent="-355600">
              <a:buClr>
                <a:schemeClr val="bg1">
                  <a:lumMod val="95000"/>
                </a:schemeClr>
              </a:buClr>
            </a:pPr>
            <a:endParaRPr lang="en-US" sz="18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55600" indent="-355600">
              <a:buClr>
                <a:schemeClr val="bg1">
                  <a:lumMod val="95000"/>
                </a:schemeClr>
              </a:buClr>
            </a:pPr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Recently – the Government, all ministries support the „Levente” project – however, financial issues </a:t>
            </a:r>
            <a:r>
              <a:rPr lang="hu-HU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are</a:t>
            </a:r>
            <a:r>
              <a:rPr lang="hu-HU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not solved, yet  </a:t>
            </a:r>
            <a:endParaRPr lang="en-US" sz="18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Clr>
                <a:schemeClr val="bg1">
                  <a:lumMod val="95000"/>
                </a:schemeClr>
              </a:buClr>
              <a:buFont typeface="Arial" panose="020B0604020202020204" pitchFamily="34" charset="0"/>
              <a:buChar char="•"/>
            </a:pPr>
            <a:endParaRPr lang="en-US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" name="Egyenes összekötő 2">
            <a:extLst>
              <a:ext uri="{FF2B5EF4-FFF2-40B4-BE49-F238E27FC236}">
                <a16:creationId xmlns="" xmlns:a16="http://schemas.microsoft.com/office/drawing/2014/main" id="{86FD4F96-98D9-0FEC-12A1-EAAB923B01C3}"/>
              </a:ext>
            </a:extLst>
          </p:cNvPr>
          <p:cNvCxnSpPr/>
          <p:nvPr/>
        </p:nvCxnSpPr>
        <p:spPr>
          <a:xfrm>
            <a:off x="5378479" y="971747"/>
            <a:ext cx="28095" cy="528990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églalap 4">
            <a:extLst>
              <a:ext uri="{FF2B5EF4-FFF2-40B4-BE49-F238E27FC236}">
                <a16:creationId xmlns="" xmlns:a16="http://schemas.microsoft.com/office/drawing/2014/main" id="{748E8A45-DC35-B47A-A309-7DC1D16707AE}"/>
              </a:ext>
            </a:extLst>
          </p:cNvPr>
          <p:cNvSpPr/>
          <p:nvPr/>
        </p:nvSpPr>
        <p:spPr>
          <a:xfrm>
            <a:off x="8886122" y="1297585"/>
            <a:ext cx="2709897" cy="216593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églalap 6">
            <a:extLst>
              <a:ext uri="{FF2B5EF4-FFF2-40B4-BE49-F238E27FC236}">
                <a16:creationId xmlns="" xmlns:a16="http://schemas.microsoft.com/office/drawing/2014/main" id="{0CB9F4D9-DDFC-2838-0712-297FC42F5E7A}"/>
              </a:ext>
            </a:extLst>
          </p:cNvPr>
          <p:cNvSpPr/>
          <p:nvPr/>
        </p:nvSpPr>
        <p:spPr>
          <a:xfrm>
            <a:off x="5582788" y="1297584"/>
            <a:ext cx="2813926" cy="24121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="" xmlns:a16="http://schemas.microsoft.com/office/drawing/2014/main" id="{E2E97B38-89B6-41C9-CA8A-2A43E4860E38}"/>
              </a:ext>
            </a:extLst>
          </p:cNvPr>
          <p:cNvSpPr txBox="1"/>
          <p:nvPr/>
        </p:nvSpPr>
        <p:spPr>
          <a:xfrm>
            <a:off x="5638959" y="1351094"/>
            <a:ext cx="2757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Applicant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" name="Egyenes összekötő 9">
            <a:extLst>
              <a:ext uri="{FF2B5EF4-FFF2-40B4-BE49-F238E27FC236}">
                <a16:creationId xmlns="" xmlns:a16="http://schemas.microsoft.com/office/drawing/2014/main" id="{4070BAC6-45DE-63E8-8634-29D3EDDB7809}"/>
              </a:ext>
            </a:extLst>
          </p:cNvPr>
          <p:cNvCxnSpPr>
            <a:cxnSpLocks/>
          </p:cNvCxnSpPr>
          <p:nvPr/>
        </p:nvCxnSpPr>
        <p:spPr>
          <a:xfrm>
            <a:off x="5579690" y="1797991"/>
            <a:ext cx="2813925" cy="0"/>
          </a:xfrm>
          <a:prstGeom prst="line">
            <a:avLst/>
          </a:prstGeom>
          <a:ln w="31750">
            <a:solidFill>
              <a:srgbClr val="A9B3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>
            <a:extLst>
              <a:ext uri="{FF2B5EF4-FFF2-40B4-BE49-F238E27FC236}">
                <a16:creationId xmlns="" xmlns:a16="http://schemas.microsoft.com/office/drawing/2014/main" id="{DCAE0F9C-8B11-B8E5-1510-E7D49E3A5F81}"/>
              </a:ext>
            </a:extLst>
          </p:cNvPr>
          <p:cNvSpPr txBox="1"/>
          <p:nvPr/>
        </p:nvSpPr>
        <p:spPr>
          <a:xfrm>
            <a:off x="5757167" y="1756888"/>
            <a:ext cx="2577507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D0D0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KIFÜ: Governmental ICT Development Agency with the support of the Ministry of Innovation and Technology (</a:t>
            </a:r>
            <a:r>
              <a:rPr lang="en-US" sz="1400" dirty="0" smtClean="0">
                <a:solidFill>
                  <a:srgbClr val="0D0D0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legal successors: Prime Minister’s Cabinet Office and Ministry for National Economy),</a:t>
            </a:r>
            <a:endParaRPr lang="en-US" sz="1400" dirty="0">
              <a:solidFill>
                <a:srgbClr val="0D0D0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Szövegdoboz 11">
            <a:extLst>
              <a:ext uri="{FF2B5EF4-FFF2-40B4-BE49-F238E27FC236}">
                <a16:creationId xmlns="" xmlns:a16="http://schemas.microsoft.com/office/drawing/2014/main" id="{A218D89A-1F42-A70E-C339-67F6F5833BAA}"/>
              </a:ext>
            </a:extLst>
          </p:cNvPr>
          <p:cNvSpPr txBox="1"/>
          <p:nvPr/>
        </p:nvSpPr>
        <p:spPr>
          <a:xfrm>
            <a:off x="9012591" y="1454763"/>
            <a:ext cx="2563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Call Ref: EuroHPC-2021-CEI-MR-01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3" name="Egyenes összekötő 12">
            <a:extLst>
              <a:ext uri="{FF2B5EF4-FFF2-40B4-BE49-F238E27FC236}">
                <a16:creationId xmlns="" xmlns:a16="http://schemas.microsoft.com/office/drawing/2014/main" id="{F8111E4E-3822-4D0E-417A-ED297FF60E62}"/>
              </a:ext>
            </a:extLst>
          </p:cNvPr>
          <p:cNvCxnSpPr>
            <a:cxnSpLocks/>
          </p:cNvCxnSpPr>
          <p:nvPr/>
        </p:nvCxnSpPr>
        <p:spPr>
          <a:xfrm>
            <a:off x="8886122" y="2220261"/>
            <a:ext cx="2692761" cy="0"/>
          </a:xfrm>
          <a:prstGeom prst="line">
            <a:avLst/>
          </a:prstGeom>
          <a:ln w="317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doboz 13">
            <a:extLst>
              <a:ext uri="{FF2B5EF4-FFF2-40B4-BE49-F238E27FC236}">
                <a16:creationId xmlns="" xmlns:a16="http://schemas.microsoft.com/office/drawing/2014/main" id="{A29DDAD1-055E-535A-ECC3-9C3E0CD74A1F}"/>
              </a:ext>
            </a:extLst>
          </p:cNvPr>
          <p:cNvSpPr txBox="1"/>
          <p:nvPr/>
        </p:nvSpPr>
        <p:spPr>
          <a:xfrm>
            <a:off x="9012591" y="2261826"/>
            <a:ext cx="25639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Hosting a Mid-range supercomputer „Levente” of 20 PF capacity</a:t>
            </a:r>
          </a:p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with Modular Architecture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églalap 14">
            <a:extLst>
              <a:ext uri="{FF2B5EF4-FFF2-40B4-BE49-F238E27FC236}">
                <a16:creationId xmlns="" xmlns:a16="http://schemas.microsoft.com/office/drawing/2014/main" id="{8F42FCF8-FADD-EB37-3CBE-99A7FDAF1AF4}"/>
              </a:ext>
            </a:extLst>
          </p:cNvPr>
          <p:cNvSpPr/>
          <p:nvPr/>
        </p:nvSpPr>
        <p:spPr>
          <a:xfrm>
            <a:off x="8874810" y="3900976"/>
            <a:ext cx="2706985" cy="21659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Szövegdoboz 15">
            <a:extLst>
              <a:ext uri="{FF2B5EF4-FFF2-40B4-BE49-F238E27FC236}">
                <a16:creationId xmlns="" xmlns:a16="http://schemas.microsoft.com/office/drawing/2014/main" id="{229EED56-468D-95A8-AED6-64AFA80AF3F9}"/>
              </a:ext>
            </a:extLst>
          </p:cNvPr>
          <p:cNvSpPr txBox="1"/>
          <p:nvPr/>
        </p:nvSpPr>
        <p:spPr>
          <a:xfrm>
            <a:off x="8930981" y="3946018"/>
            <a:ext cx="2577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Ownership and use of the „Levente” 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Szövegdoboz 17">
            <a:extLst>
              <a:ext uri="{FF2B5EF4-FFF2-40B4-BE49-F238E27FC236}">
                <a16:creationId xmlns="" xmlns:a16="http://schemas.microsoft.com/office/drawing/2014/main" id="{3EC7662F-89FD-4716-CA4D-E58F51773DEC}"/>
              </a:ext>
            </a:extLst>
          </p:cNvPr>
          <p:cNvSpPr txBox="1"/>
          <p:nvPr/>
        </p:nvSpPr>
        <p:spPr>
          <a:xfrm>
            <a:off x="8987152" y="4755147"/>
            <a:ext cx="25775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D0D0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First five years: 35% </a:t>
            </a:r>
            <a:r>
              <a:rPr lang="en-US" sz="1600" dirty="0" err="1" smtClean="0">
                <a:solidFill>
                  <a:srgbClr val="0D0D0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EurohPC</a:t>
            </a:r>
            <a:r>
              <a:rPr lang="en-US" sz="1600" dirty="0" smtClean="0">
                <a:solidFill>
                  <a:srgbClr val="0D0D0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JU, </a:t>
            </a:r>
          </a:p>
          <a:p>
            <a:r>
              <a:rPr lang="en-US" sz="1600" dirty="0" smtClean="0">
                <a:solidFill>
                  <a:srgbClr val="0D0D0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65% Hungary (KIFÜ) – after 5 years: 100% Hungary</a:t>
            </a:r>
            <a:endParaRPr lang="en-US" sz="1600" dirty="0">
              <a:solidFill>
                <a:srgbClr val="0D0D0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églalap 18">
            <a:extLst>
              <a:ext uri="{FF2B5EF4-FFF2-40B4-BE49-F238E27FC236}">
                <a16:creationId xmlns="" xmlns:a16="http://schemas.microsoft.com/office/drawing/2014/main" id="{FBDDA413-850C-452D-E413-09A817A91A0F}"/>
              </a:ext>
            </a:extLst>
          </p:cNvPr>
          <p:cNvSpPr/>
          <p:nvPr/>
        </p:nvSpPr>
        <p:spPr>
          <a:xfrm>
            <a:off x="5562546" y="3900977"/>
            <a:ext cx="2834168" cy="216593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Szövegdoboz 19">
            <a:extLst>
              <a:ext uri="{FF2B5EF4-FFF2-40B4-BE49-F238E27FC236}">
                <a16:creationId xmlns="" xmlns:a16="http://schemas.microsoft.com/office/drawing/2014/main" id="{8D2E46B1-0841-1033-D66F-732FFB61A0AE}"/>
              </a:ext>
            </a:extLst>
          </p:cNvPr>
          <p:cNvSpPr txBox="1"/>
          <p:nvPr/>
        </p:nvSpPr>
        <p:spPr>
          <a:xfrm>
            <a:off x="5571052" y="4055040"/>
            <a:ext cx="2825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hosting site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1" name="Egyenes összekötő 20">
            <a:extLst>
              <a:ext uri="{FF2B5EF4-FFF2-40B4-BE49-F238E27FC236}">
                <a16:creationId xmlns="" xmlns:a16="http://schemas.microsoft.com/office/drawing/2014/main" id="{AD38B3BD-B9D1-BCC4-AD25-180FEA8BBD95}"/>
              </a:ext>
            </a:extLst>
          </p:cNvPr>
          <p:cNvCxnSpPr>
            <a:cxnSpLocks/>
          </p:cNvCxnSpPr>
          <p:nvPr/>
        </p:nvCxnSpPr>
        <p:spPr>
          <a:xfrm flipV="1">
            <a:off x="5582788" y="4662779"/>
            <a:ext cx="2813926" cy="3277"/>
          </a:xfrm>
          <a:prstGeom prst="line">
            <a:avLst/>
          </a:prstGeom>
          <a:ln w="317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zövegdoboz 21">
            <a:extLst>
              <a:ext uri="{FF2B5EF4-FFF2-40B4-BE49-F238E27FC236}">
                <a16:creationId xmlns="" xmlns:a16="http://schemas.microsoft.com/office/drawing/2014/main" id="{208363CF-EAE8-B53D-8836-29F3319AA410}"/>
              </a:ext>
            </a:extLst>
          </p:cNvPr>
          <p:cNvSpPr txBox="1"/>
          <p:nvPr/>
        </p:nvSpPr>
        <p:spPr>
          <a:xfrm>
            <a:off x="5638959" y="4898408"/>
            <a:ext cx="25639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Data Centre of the Wigner RC for Physics</a:t>
            </a:r>
          </a:p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after some reconstructions 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Szövegdoboz 22">
            <a:extLst>
              <a:ext uri="{FF2B5EF4-FFF2-40B4-BE49-F238E27FC236}">
                <a16:creationId xmlns="" xmlns:a16="http://schemas.microsoft.com/office/drawing/2014/main" id="{3F0269EC-44A8-00F0-80D8-CB2EA0CA3CF0}"/>
              </a:ext>
            </a:extLst>
          </p:cNvPr>
          <p:cNvSpPr txBox="1"/>
          <p:nvPr/>
        </p:nvSpPr>
        <p:spPr>
          <a:xfrm>
            <a:off x="5720155" y="651543"/>
            <a:ext cx="592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Basic </a:t>
            </a:r>
            <a:r>
              <a:rPr lang="hu-HU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points</a:t>
            </a:r>
            <a:r>
              <a:rPr lang="hu-HU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of </a:t>
            </a:r>
            <a:r>
              <a:rPr lang="hu-HU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hu-HU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application</a:t>
            </a:r>
            <a:endParaRPr lang="hu-HU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4" name="Egyenes összekötő 23">
            <a:extLst>
              <a:ext uri="{FF2B5EF4-FFF2-40B4-BE49-F238E27FC236}">
                <a16:creationId xmlns="" xmlns:a16="http://schemas.microsoft.com/office/drawing/2014/main" id="{4070BAC6-45DE-63E8-8634-29D3EDDB7809}"/>
              </a:ext>
            </a:extLst>
          </p:cNvPr>
          <p:cNvCxnSpPr>
            <a:cxnSpLocks/>
          </p:cNvCxnSpPr>
          <p:nvPr/>
        </p:nvCxnSpPr>
        <p:spPr>
          <a:xfrm>
            <a:off x="5638959" y="1797991"/>
            <a:ext cx="2813925" cy="0"/>
          </a:xfrm>
          <a:prstGeom prst="line">
            <a:avLst/>
          </a:prstGeom>
          <a:ln w="31750">
            <a:solidFill>
              <a:srgbClr val="A9B3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>
            <a:extLst>
              <a:ext uri="{FF2B5EF4-FFF2-40B4-BE49-F238E27FC236}">
                <a16:creationId xmlns="" xmlns:a16="http://schemas.microsoft.com/office/drawing/2014/main" id="{4070BAC6-45DE-63E8-8634-29D3EDDB7809}"/>
              </a:ext>
            </a:extLst>
          </p:cNvPr>
          <p:cNvCxnSpPr>
            <a:cxnSpLocks/>
          </p:cNvCxnSpPr>
          <p:nvPr/>
        </p:nvCxnSpPr>
        <p:spPr>
          <a:xfrm flipV="1">
            <a:off x="8868942" y="4653904"/>
            <a:ext cx="2695717" cy="8875"/>
          </a:xfrm>
          <a:prstGeom prst="line">
            <a:avLst/>
          </a:prstGeom>
          <a:ln w="31750">
            <a:solidFill>
              <a:srgbClr val="A9B3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átum helye 9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49D2074-B30B-43BC-9831-B75D9C6D2009}" type="datetime1">
              <a:rPr lang="en-GB" smtClean="0"/>
              <a:t>22/05/2024</a:t>
            </a:fld>
            <a:endParaRPr lang="hu-HU" dirty="0"/>
          </a:p>
        </p:txBody>
      </p:sp>
      <p:sp>
        <p:nvSpPr>
          <p:cNvPr id="27" name="Élőláb helye 10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hu-HU" smtClean="0"/>
              <a:t>István Erényi: STI ecosystem - Wigner RC</a:t>
            </a:r>
            <a:endParaRPr lang="hu-HU"/>
          </a:p>
        </p:txBody>
      </p:sp>
      <p:sp>
        <p:nvSpPr>
          <p:cNvPr id="28" name="Dia számának helye 1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2053361-D97E-4C8B-AF4C-BBB903E34FC6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24661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3"/>
          <p:cNvSpPr/>
          <p:nvPr/>
        </p:nvSpPr>
        <p:spPr>
          <a:xfrm>
            <a:off x="0" y="2130439"/>
            <a:ext cx="249480" cy="2878200"/>
          </a:xfrm>
          <a:prstGeom prst="rect">
            <a:avLst/>
          </a:prstGeom>
          <a:solidFill>
            <a:srgbClr val="1F4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hu-HU"/>
          </a:p>
        </p:txBody>
      </p:sp>
      <p:sp>
        <p:nvSpPr>
          <p:cNvPr id="6" name="CustomShape 2"/>
          <p:cNvSpPr/>
          <p:nvPr/>
        </p:nvSpPr>
        <p:spPr>
          <a:xfrm>
            <a:off x="0" y="2109233"/>
            <a:ext cx="249480" cy="2878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hu-HU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49771154-5AAD-43AF-10F3-3FE87A7196F2}"/>
              </a:ext>
            </a:extLst>
          </p:cNvPr>
          <p:cNvSpPr txBox="1">
            <a:spLocks/>
          </p:cNvSpPr>
          <p:nvPr/>
        </p:nvSpPr>
        <p:spPr>
          <a:xfrm>
            <a:off x="312165" y="104878"/>
            <a:ext cx="10372761" cy="4811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just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002060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On the „Levente” application evaluation criteria</a:t>
            </a:r>
            <a:endParaRPr lang="en-US" dirty="0"/>
          </a:p>
        </p:txBody>
      </p:sp>
      <p:sp>
        <p:nvSpPr>
          <p:cNvPr id="2" name="Szövegdoboz 1">
            <a:extLst>
              <a:ext uri="{FF2B5EF4-FFF2-40B4-BE49-F238E27FC236}">
                <a16:creationId xmlns="" xmlns:a16="http://schemas.microsoft.com/office/drawing/2014/main" id="{2EB982B4-1160-8FCC-A380-6F11F137BE75}"/>
              </a:ext>
            </a:extLst>
          </p:cNvPr>
          <p:cNvSpPr txBox="1"/>
          <p:nvPr/>
        </p:nvSpPr>
        <p:spPr>
          <a:xfrm>
            <a:off x="595743" y="815439"/>
            <a:ext cx="697345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Clr>
                <a:schemeClr val="bg1">
                  <a:lumMod val="95000"/>
                </a:schemeClr>
              </a:buClr>
            </a:pPr>
            <a:r>
              <a:rPr lang="en-US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The following basic important chapters, parameters and features have been assessed during the evaluation process:</a:t>
            </a:r>
          </a:p>
          <a:p>
            <a:pPr marL="355600" indent="-355600">
              <a:buClr>
                <a:schemeClr val="bg1">
                  <a:lumMod val="95000"/>
                </a:schemeClr>
              </a:buClr>
            </a:pPr>
            <a:endParaRPr lang="en-US" sz="16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55600" indent="-355600"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System specification in general</a:t>
            </a:r>
          </a:p>
          <a:p>
            <a:pPr marL="812800" lvl="1" indent="-355600"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Overall goal, hosting site, targeted system</a:t>
            </a:r>
          </a:p>
          <a:p>
            <a:pPr marL="355600" indent="-355600"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Total cost of ownership</a:t>
            </a:r>
          </a:p>
          <a:p>
            <a:pPr marL="812800" lvl="1" indent="-355600"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preparation of site</a:t>
            </a:r>
          </a:p>
          <a:p>
            <a:pPr marL="812800" lvl="1" indent="-355600"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acquisition costs</a:t>
            </a:r>
          </a:p>
          <a:p>
            <a:pPr marL="812800" lvl="1" indent="-355600"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operating costs</a:t>
            </a:r>
          </a:p>
          <a:p>
            <a:pPr marL="355600" indent="-355600"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Experience of the hosting entity</a:t>
            </a:r>
          </a:p>
          <a:p>
            <a:pPr marL="812800" lvl="1" indent="-355600"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of operating team</a:t>
            </a:r>
          </a:p>
          <a:p>
            <a:pPr marL="812800" lvl="1" indent="-355600">
              <a:buFont typeface="Courier New" panose="02070309020205020404" pitchFamily="49" charset="0"/>
              <a:buChar char="o"/>
            </a:pP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organisational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structure</a:t>
            </a:r>
          </a:p>
          <a:p>
            <a:pPr marL="812800" lvl="1" indent="-355600"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continuity procedures</a:t>
            </a:r>
          </a:p>
          <a:p>
            <a:pPr marL="812800" lvl="1" indent="-355600"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access to the HPC </a:t>
            </a:r>
          </a:p>
          <a:p>
            <a:pPr marL="355600" indent="-355600"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Quality of the hosting facility</a:t>
            </a:r>
          </a:p>
          <a:p>
            <a:pPr marL="812800" lvl="1" indent="-355600"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Connection to power grid</a:t>
            </a:r>
          </a:p>
          <a:p>
            <a:pPr marL="812800" lvl="1" indent="-355600"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HPC center availability</a:t>
            </a:r>
          </a:p>
          <a:p>
            <a:pPr marL="812800" lvl="1" indent="-355600"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Connectivity to GEANT</a:t>
            </a:r>
          </a:p>
          <a:p>
            <a:pPr marL="355600" indent="-355600"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Quality of services</a:t>
            </a:r>
          </a:p>
          <a:p>
            <a:pPr marL="812800" lvl="1" indent="-355600"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Access time model</a:t>
            </a:r>
          </a:p>
          <a:p>
            <a:pPr marL="812800" lvl="1" indent="-355600"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Availability policy</a:t>
            </a:r>
          </a:p>
          <a:p>
            <a:pPr marL="812800" lvl="1" indent="-355600"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Help desk availability</a:t>
            </a:r>
          </a:p>
          <a:p>
            <a:pPr marL="812800" lvl="1" indent="-355600"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Training courses</a:t>
            </a:r>
          </a:p>
          <a:p>
            <a:pPr marL="812800" lvl="1" indent="-355600">
              <a:buFont typeface="Courier New" panose="02070309020205020404" pitchFamily="49" charset="0"/>
              <a:buChar char="o"/>
            </a:pP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" name="Egyenes összekötő 2">
            <a:extLst>
              <a:ext uri="{FF2B5EF4-FFF2-40B4-BE49-F238E27FC236}">
                <a16:creationId xmlns="" xmlns:a16="http://schemas.microsoft.com/office/drawing/2014/main" id="{86FD4F96-98D9-0FEC-12A1-EAAB923B01C3}"/>
              </a:ext>
            </a:extLst>
          </p:cNvPr>
          <p:cNvCxnSpPr/>
          <p:nvPr/>
        </p:nvCxnSpPr>
        <p:spPr>
          <a:xfrm>
            <a:off x="8418012" y="815439"/>
            <a:ext cx="28095" cy="528990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1360492"/>
            <a:ext cx="3095706" cy="399890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  <p:sp>
        <p:nvSpPr>
          <p:cNvPr id="8" name="Dátum helye 9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49D2074-B30B-43BC-9831-B75D9C6D2009}" type="datetime1">
              <a:rPr lang="en-GB" smtClean="0"/>
              <a:t>22/05/2024</a:t>
            </a:fld>
            <a:endParaRPr lang="hu-HU" dirty="0"/>
          </a:p>
        </p:txBody>
      </p:sp>
      <p:sp>
        <p:nvSpPr>
          <p:cNvPr id="10" name="Élőláb helye 10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hu-HU" smtClean="0"/>
              <a:t>István Erényi: STI ecosystem - Wigner RC</a:t>
            </a:r>
            <a:endParaRPr lang="hu-HU"/>
          </a:p>
        </p:txBody>
      </p:sp>
      <p:sp>
        <p:nvSpPr>
          <p:cNvPr id="11" name="Dia számának helye 1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2053361-D97E-4C8B-AF4C-BBB903E34FC6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962820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3"/>
          <p:cNvSpPr/>
          <p:nvPr/>
        </p:nvSpPr>
        <p:spPr>
          <a:xfrm>
            <a:off x="0" y="2130439"/>
            <a:ext cx="249480" cy="2878200"/>
          </a:xfrm>
          <a:prstGeom prst="rect">
            <a:avLst/>
          </a:prstGeom>
          <a:solidFill>
            <a:srgbClr val="1F4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hu-HU"/>
          </a:p>
        </p:txBody>
      </p:sp>
      <p:sp>
        <p:nvSpPr>
          <p:cNvPr id="6" name="CustomShape 2"/>
          <p:cNvSpPr/>
          <p:nvPr/>
        </p:nvSpPr>
        <p:spPr>
          <a:xfrm>
            <a:off x="0" y="2109233"/>
            <a:ext cx="249480" cy="2878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hu-HU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49771154-5AAD-43AF-10F3-3FE87A7196F2}"/>
              </a:ext>
            </a:extLst>
          </p:cNvPr>
          <p:cNvSpPr txBox="1">
            <a:spLocks/>
          </p:cNvSpPr>
          <p:nvPr/>
        </p:nvSpPr>
        <p:spPr>
          <a:xfrm>
            <a:off x="379898" y="345441"/>
            <a:ext cx="10372761" cy="4811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just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002060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On the basic parameters of „Levente” HPC </a:t>
            </a:r>
            <a:endParaRPr lang="en-US" dirty="0"/>
          </a:p>
        </p:txBody>
      </p:sp>
      <p:sp>
        <p:nvSpPr>
          <p:cNvPr id="2" name="Szöveg helye 5">
            <a:extLst>
              <a:ext uri="{FF2B5EF4-FFF2-40B4-BE49-F238E27FC236}">
                <a16:creationId xmlns="" xmlns:a16="http://schemas.microsoft.com/office/drawing/2014/main" id="{A43E5389-8569-8A0A-C036-416CF4CBE2EE}"/>
              </a:ext>
            </a:extLst>
          </p:cNvPr>
          <p:cNvSpPr txBox="1">
            <a:spLocks/>
          </p:cNvSpPr>
          <p:nvPr/>
        </p:nvSpPr>
        <p:spPr>
          <a:xfrm>
            <a:off x="669885" y="1193800"/>
            <a:ext cx="10752837" cy="47022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lvl="1"/>
            <a:endParaRPr lang="en-US" b="1" dirty="0" smtClean="0">
              <a:latin typeface="Segoe UI" panose="020B0502040204020203" pitchFamily="34" charset="0"/>
              <a:ea typeface="Inter" panose="02000503000000020004" pitchFamily="2" charset="0"/>
              <a:cs typeface="Segoe UI" panose="020B0502040204020203" pitchFamily="34" charset="0"/>
            </a:endParaRPr>
          </a:p>
          <a:p>
            <a:endParaRPr lang="en-US" b="1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5" name="AutoShape 2" descr="https://hpc.kifu.hu/sites/default/files/2023-03/hpc_infografika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4" descr="https://hpc.kifu.hu/sites/default/files/2023-03/hpc_infografika_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0" y="1308630"/>
            <a:ext cx="7201958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612774" y="897467"/>
            <a:ext cx="6253693" cy="7494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FF0000"/>
                </a:solidFill>
              </a:rPr>
              <a:t>Cooling system: water cooling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CPU partition with high-speed memory: </a:t>
            </a:r>
            <a:br>
              <a:rPr lang="en-US" dirty="0" smtClean="0"/>
            </a:br>
            <a:r>
              <a:rPr lang="en-US" dirty="0" err="1" smtClean="0"/>
              <a:t>Rpeak</a:t>
            </a:r>
            <a:r>
              <a:rPr lang="en-US" dirty="0" smtClean="0"/>
              <a:t>: at least 3 PF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GPU (accelerator partition) + AI Partition: </a:t>
            </a:r>
            <a:br>
              <a:rPr lang="en-US" dirty="0" smtClean="0"/>
            </a:br>
            <a:r>
              <a:rPr lang="en-US" dirty="0" err="1" smtClean="0"/>
              <a:t>Rpeak</a:t>
            </a:r>
            <a:r>
              <a:rPr lang="en-US" dirty="0" smtClean="0"/>
              <a:t>: at least 17 PF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hu-HU" dirty="0"/>
              <a:t>L</a:t>
            </a:r>
            <a:r>
              <a:rPr lang="en-US" dirty="0" smtClean="0"/>
              <a:t>ow latency</a:t>
            </a:r>
            <a:r>
              <a:rPr lang="hu-HU" dirty="0" smtClean="0"/>
              <a:t> i</a:t>
            </a:r>
            <a:r>
              <a:rPr lang="en-US" dirty="0" err="1" smtClean="0"/>
              <a:t>nternal</a:t>
            </a:r>
            <a:r>
              <a:rPr lang="en-US" dirty="0" smtClean="0"/>
              <a:t>  </a:t>
            </a:r>
            <a:r>
              <a:rPr lang="en-US" dirty="0" smtClean="0"/>
              <a:t>interconnect: </a:t>
            </a:r>
            <a:br>
              <a:rPr lang="en-US" dirty="0" smtClean="0"/>
            </a:br>
            <a:r>
              <a:rPr lang="en-US" dirty="0" smtClean="0"/>
              <a:t>200 </a:t>
            </a:r>
            <a:r>
              <a:rPr lang="en-US" dirty="0" err="1" smtClean="0"/>
              <a:t>Gbps</a:t>
            </a:r>
            <a:endParaRPr lang="en-US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Fast user home area memory: </a:t>
            </a:r>
            <a:r>
              <a:rPr lang="en-US" dirty="0" smtClean="0"/>
              <a:t>2</a:t>
            </a:r>
            <a:r>
              <a:rPr lang="en-US" dirty="0" smtClean="0"/>
              <a:t>00 TB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Ultra fast scratch memory: 1 PB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Fast work storage: 20 PB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User (cloud) connection: at least </a:t>
            </a:r>
            <a:br>
              <a:rPr lang="en-US" dirty="0" smtClean="0"/>
            </a:br>
            <a:r>
              <a:rPr lang="en-US" dirty="0" smtClean="0"/>
              <a:t>2 x 100 </a:t>
            </a:r>
            <a:r>
              <a:rPr lang="en-US" dirty="0" err="1" smtClean="0"/>
              <a:t>Gbps</a:t>
            </a: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sz="20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Not a detailed specification </a:t>
            </a:r>
            <a:r>
              <a:rPr lang="hu-HU" sz="20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- </a:t>
            </a:r>
            <a:r>
              <a:rPr lang="en-US" sz="20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allowing some freedom </a:t>
            </a:r>
            <a:r>
              <a:rPr lang="hu-HU" sz="20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f</a:t>
            </a:r>
            <a:r>
              <a:rPr lang="en-US" sz="20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o</a:t>
            </a:r>
            <a:r>
              <a:rPr lang="hu-HU" sz="20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r</a:t>
            </a:r>
            <a:r>
              <a:rPr lang="en-US" sz="20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 later adjustments to new</a:t>
            </a:r>
            <a:r>
              <a:rPr lang="hu-HU" sz="20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 and </a:t>
            </a:r>
            <a:r>
              <a:rPr lang="hu-HU" sz="2000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recent</a:t>
            </a:r>
            <a:r>
              <a:rPr lang="en-US" sz="20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 hardware developments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spcAft>
                <a:spcPts val="1200"/>
              </a:spcAft>
            </a:pPr>
            <a:endParaRPr lang="en-US" dirty="0" smtClean="0"/>
          </a:p>
          <a:p>
            <a:pPr>
              <a:spcAft>
                <a:spcPts val="1200"/>
              </a:spcAft>
            </a:pPr>
            <a:endParaRPr lang="en-US" dirty="0" smtClean="0"/>
          </a:p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11" name="Dátum helye 9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49D2074-B30B-43BC-9831-B75D9C6D2009}" type="datetime1">
              <a:rPr lang="en-GB" smtClean="0"/>
              <a:t>22/05/2024</a:t>
            </a:fld>
            <a:endParaRPr lang="hu-HU" dirty="0"/>
          </a:p>
        </p:txBody>
      </p:sp>
      <p:sp>
        <p:nvSpPr>
          <p:cNvPr id="12" name="Élőláb helye 10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hu-HU" smtClean="0"/>
              <a:t>István Erényi: STI ecosystem - Wigner RC</a:t>
            </a:r>
            <a:endParaRPr lang="hu-HU"/>
          </a:p>
        </p:txBody>
      </p:sp>
      <p:sp>
        <p:nvSpPr>
          <p:cNvPr id="13" name="Dia számának helye 1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2053361-D97E-4C8B-AF4C-BBB903E34FC6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758248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3"/>
          <p:cNvSpPr/>
          <p:nvPr/>
        </p:nvSpPr>
        <p:spPr>
          <a:xfrm>
            <a:off x="0" y="2130439"/>
            <a:ext cx="249480" cy="2878200"/>
          </a:xfrm>
          <a:prstGeom prst="rect">
            <a:avLst/>
          </a:prstGeom>
          <a:solidFill>
            <a:srgbClr val="1F4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hu-HU"/>
          </a:p>
        </p:txBody>
      </p:sp>
      <p:sp>
        <p:nvSpPr>
          <p:cNvPr id="6" name="CustomShape 2"/>
          <p:cNvSpPr/>
          <p:nvPr/>
        </p:nvSpPr>
        <p:spPr>
          <a:xfrm>
            <a:off x="0" y="2109233"/>
            <a:ext cx="249480" cy="2878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hu-HU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49771154-5AAD-43AF-10F3-3FE87A7196F2}"/>
              </a:ext>
            </a:extLst>
          </p:cNvPr>
          <p:cNvSpPr txBox="1">
            <a:spLocks/>
          </p:cNvSpPr>
          <p:nvPr/>
        </p:nvSpPr>
        <p:spPr>
          <a:xfrm>
            <a:off x="379898" y="345441"/>
            <a:ext cx="10372761" cy="4811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just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002060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On the </a:t>
            </a:r>
            <a:r>
              <a:rPr lang="en-US" dirty="0" err="1" smtClean="0"/>
              <a:t>proporsed</a:t>
            </a:r>
            <a:r>
              <a:rPr lang="en-US" dirty="0" smtClean="0"/>
              <a:t> modular </a:t>
            </a:r>
            <a:r>
              <a:rPr lang="en-US" dirty="0" err="1" smtClean="0"/>
              <a:t>achitecture</a:t>
            </a:r>
            <a:r>
              <a:rPr lang="en-US" dirty="0" smtClean="0"/>
              <a:t> of „Levente” HPC </a:t>
            </a:r>
            <a:endParaRPr lang="en-US" dirty="0"/>
          </a:p>
        </p:txBody>
      </p:sp>
      <p:sp>
        <p:nvSpPr>
          <p:cNvPr id="2" name="Szöveg helye 5">
            <a:extLst>
              <a:ext uri="{FF2B5EF4-FFF2-40B4-BE49-F238E27FC236}">
                <a16:creationId xmlns="" xmlns:a16="http://schemas.microsoft.com/office/drawing/2014/main" id="{A43E5389-8569-8A0A-C036-416CF4CBE2EE}"/>
              </a:ext>
            </a:extLst>
          </p:cNvPr>
          <p:cNvSpPr txBox="1">
            <a:spLocks/>
          </p:cNvSpPr>
          <p:nvPr/>
        </p:nvSpPr>
        <p:spPr>
          <a:xfrm>
            <a:off x="669885" y="1193800"/>
            <a:ext cx="10752837" cy="47022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lvl="1"/>
            <a:endParaRPr lang="en-US" b="1" dirty="0" smtClean="0">
              <a:latin typeface="Segoe UI" panose="020B0502040204020203" pitchFamily="34" charset="0"/>
              <a:ea typeface="Inter" panose="02000503000000020004" pitchFamily="2" charset="0"/>
              <a:cs typeface="Segoe UI" panose="020B0502040204020203" pitchFamily="34" charset="0"/>
            </a:endParaRPr>
          </a:p>
          <a:p>
            <a:endParaRPr lang="en-US" b="1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5" name="AutoShape 2" descr="https://hpc.kifu.hu/sites/default/files/2023-03/hpc_infografika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4" descr="https://hpc.kifu.hu/sites/default/files/2023-03/hpc_infografika_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460375" y="872067"/>
            <a:ext cx="6253693" cy="7648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err="1" smtClean="0">
                <a:solidFill>
                  <a:srgbClr val="FF0000"/>
                </a:solidFill>
              </a:rPr>
              <a:t>Desing</a:t>
            </a:r>
            <a:r>
              <a:rPr lang="en-US" dirty="0" smtClean="0">
                <a:solidFill>
                  <a:srgbClr val="FF0000"/>
                </a:solidFill>
              </a:rPr>
              <a:t> principle – Modular Supercomputer Architecture (MSA)</a:t>
            </a:r>
            <a:endParaRPr lang="en-US" dirty="0" smtClean="0">
              <a:solidFill>
                <a:srgbClr val="FF0000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MSA: developed for </a:t>
            </a:r>
            <a:r>
              <a:rPr lang="en-US" dirty="0" err="1" smtClean="0"/>
              <a:t>Jülich</a:t>
            </a:r>
            <a:r>
              <a:rPr lang="en-US" dirty="0" smtClean="0"/>
              <a:t> Supercomputer Centre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Integration of heterogeneity at system level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Results combination of different module to a </a:t>
            </a:r>
            <a:br>
              <a:rPr lang="en-US" dirty="0" smtClean="0"/>
            </a:br>
            <a:r>
              <a:rPr lang="en-US" dirty="0" smtClean="0"/>
              <a:t>single supercomputer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Each module is a parallel computer composed of homogeneous set of nodes for the needs of specific applications – </a:t>
            </a:r>
            <a:r>
              <a:rPr lang="en-US" dirty="0" err="1" smtClean="0"/>
              <a:t>s.a.</a:t>
            </a:r>
            <a:r>
              <a:rPr lang="en-US" dirty="0" smtClean="0"/>
              <a:t> AI, Quantum, Neuromorphic, etc.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MSA principle results in system design tailored to </a:t>
            </a:r>
            <a:br>
              <a:rPr lang="en-US" dirty="0" smtClean="0"/>
            </a:br>
            <a:r>
              <a:rPr lang="en-US" dirty="0" smtClean="0"/>
              <a:t>the concrete demands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Each code is executed on the most suitable platform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General purpose components to be used only where</a:t>
            </a:r>
            <a:br>
              <a:rPr lang="en-US" dirty="0" smtClean="0"/>
            </a:br>
            <a:r>
              <a:rPr lang="en-US" dirty="0" smtClean="0"/>
              <a:t>absolutely necessary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Highly scalable workflow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High </a:t>
            </a:r>
            <a:r>
              <a:rPr lang="en-US" dirty="0" err="1" smtClean="0"/>
              <a:t>througput</a:t>
            </a:r>
            <a:r>
              <a:rPr lang="en-US" dirty="0" smtClean="0"/>
              <a:t> codes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The principle has been tested and are in operation </a:t>
            </a:r>
            <a:br>
              <a:rPr lang="en-US" dirty="0" smtClean="0"/>
            </a:br>
            <a:r>
              <a:rPr lang="en-US" dirty="0" smtClean="0"/>
              <a:t>in JURECA HPC </a:t>
            </a:r>
          </a:p>
          <a:p>
            <a:pPr>
              <a:spcAft>
                <a:spcPts val="1200"/>
              </a:spcAft>
            </a:pPr>
            <a:endParaRPr lang="en-US" dirty="0" smtClean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spcAft>
                <a:spcPts val="1200"/>
              </a:spcAft>
            </a:pPr>
            <a:endParaRPr lang="en-US" dirty="0" smtClean="0"/>
          </a:p>
          <a:p>
            <a:pPr>
              <a:spcAft>
                <a:spcPts val="1200"/>
              </a:spcAft>
            </a:pPr>
            <a:endParaRPr lang="en-US" dirty="0" smtClean="0"/>
          </a:p>
          <a:p>
            <a:pPr>
              <a:spcAft>
                <a:spcPts val="1200"/>
              </a:spcAft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779" y="1438545"/>
            <a:ext cx="6276975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9127067" y="5249332"/>
            <a:ext cx="999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  </a:t>
            </a:r>
            <a:endParaRPr lang="hu-HU" dirty="0"/>
          </a:p>
        </p:txBody>
      </p:sp>
      <p:sp>
        <p:nvSpPr>
          <p:cNvPr id="13" name="Dátum helye 9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49D2074-B30B-43BC-9831-B75D9C6D2009}" type="datetime1">
              <a:rPr lang="en-GB" smtClean="0"/>
              <a:t>22/05/2024</a:t>
            </a:fld>
            <a:endParaRPr lang="hu-HU" dirty="0"/>
          </a:p>
        </p:txBody>
      </p:sp>
      <p:sp>
        <p:nvSpPr>
          <p:cNvPr id="14" name="Élőláb helye 10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hu-HU" smtClean="0"/>
              <a:t>István Erényi: STI ecosystem - Wigner RC</a:t>
            </a:r>
            <a:endParaRPr lang="hu-HU"/>
          </a:p>
        </p:txBody>
      </p:sp>
      <p:sp>
        <p:nvSpPr>
          <p:cNvPr id="15" name="Dia számának helye 1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2053361-D97E-4C8B-AF4C-BBB903E34FC6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927423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0">
            <a:extLst>
              <a:ext uri="{FF2B5EF4-FFF2-40B4-BE49-F238E27FC236}">
                <a16:creationId xmlns="" xmlns:a16="http://schemas.microsoft.com/office/drawing/2014/main" id="{93047CD4-82B9-5DA1-FB78-4FF92311F79C}"/>
              </a:ext>
            </a:extLst>
          </p:cNvPr>
          <p:cNvSpPr/>
          <p:nvPr/>
        </p:nvSpPr>
        <p:spPr>
          <a:xfrm>
            <a:off x="274043" y="1107138"/>
            <a:ext cx="5576424" cy="484652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>
              <a:spcAft>
                <a:spcPts val="600"/>
              </a:spcAft>
            </a:pPr>
            <a:endParaRPr lang="en-US" sz="1200" dirty="0" smtClean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Aft>
                <a:spcPts val="600"/>
              </a:spcAft>
            </a:pPr>
            <a:endParaRPr lang="en-US" sz="1200" dirty="0" smtClean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European regulation (Horizon): </a:t>
            </a:r>
            <a:br>
              <a:rPr lang="en-US" sz="1200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200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at least 80 % R&amp;D, max 20 % for businesses</a:t>
            </a:r>
          </a:p>
          <a:p>
            <a:pPr>
              <a:spcAft>
                <a:spcPts val="600"/>
              </a:spcAft>
            </a:pPr>
            <a:r>
              <a:rPr lang="en-US" sz="1200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Hungarian R&amp;D community under the supervision of </a:t>
            </a:r>
            <a:br>
              <a:rPr lang="en-US" sz="1200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200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Ministry of Culture and Innovation (MCI) (and HUN-REN), while the economic area under the supervision of Ministry for National Economy (MNE)</a:t>
            </a:r>
          </a:p>
          <a:p>
            <a:r>
              <a:rPr lang="en-US" sz="1200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Targeted research areas (disciplines) - examples:</a:t>
            </a:r>
          </a:p>
          <a:p>
            <a:r>
              <a:rPr lang="en-US" sz="1200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	* Physics,		* Chemistry</a:t>
            </a:r>
          </a:p>
          <a:p>
            <a:r>
              <a:rPr lang="en-US" sz="1200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	* Biology		* Health</a:t>
            </a:r>
          </a:p>
          <a:p>
            <a:r>
              <a:rPr lang="en-US" sz="1200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	* Mathematics	* Economy</a:t>
            </a:r>
          </a:p>
          <a:p>
            <a:r>
              <a:rPr lang="en-US" sz="1200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	* </a:t>
            </a:r>
            <a:r>
              <a:rPr lang="en-US" sz="1200" dirty="0" err="1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Agricultue</a:t>
            </a:r>
            <a:r>
              <a:rPr lang="en-US" sz="1200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		* Transport, vehicle industry</a:t>
            </a:r>
          </a:p>
          <a:p>
            <a:r>
              <a:rPr lang="en-US" sz="1200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	* Social sciences	* Linguistics</a:t>
            </a:r>
          </a:p>
          <a:p>
            <a:r>
              <a:rPr lang="en-US" sz="1200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	* </a:t>
            </a:r>
            <a:r>
              <a:rPr lang="en-US" sz="1200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AI		* Big Data, </a:t>
            </a:r>
            <a:r>
              <a:rPr lang="en-US" sz="1200" dirty="0" err="1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IoT</a:t>
            </a:r>
            <a:endParaRPr lang="en-US" sz="1200" dirty="0" smtClean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b="1" dirty="0" smtClean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200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Interest of MNE – contribution to GDP growth and wellbeing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Tightening links between R + 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Shortening time from research to businesses,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Support innovative SME-s, start-ups, scale-ups,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Promoting, supporting national economic progress at home and internationally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Accelerating digital and green transformation of businesses and economy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Faster technology development 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Faster adaptation to new and emerging technologies</a:t>
            </a:r>
            <a:endParaRPr lang="en-US" sz="1200" dirty="0" smtClean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1200" b="1" dirty="0" smtClean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1200" b="1" dirty="0" smtClean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Ø"/>
            </a:pPr>
            <a:endParaRPr lang="en-US" sz="1400" dirty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CustomShape 3"/>
          <p:cNvSpPr/>
          <p:nvPr/>
        </p:nvSpPr>
        <p:spPr>
          <a:xfrm>
            <a:off x="0" y="2130439"/>
            <a:ext cx="249480" cy="2878200"/>
          </a:xfrm>
          <a:prstGeom prst="rect">
            <a:avLst/>
          </a:prstGeom>
          <a:solidFill>
            <a:srgbClr val="1F4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hu-HU"/>
          </a:p>
        </p:txBody>
      </p:sp>
      <p:sp>
        <p:nvSpPr>
          <p:cNvPr id="6" name="CustomShape 2"/>
          <p:cNvSpPr/>
          <p:nvPr/>
        </p:nvSpPr>
        <p:spPr>
          <a:xfrm>
            <a:off x="0" y="2109233"/>
            <a:ext cx="249480" cy="2878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hu-HU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49771154-5AAD-43AF-10F3-3FE87A7196F2}"/>
              </a:ext>
            </a:extLst>
          </p:cNvPr>
          <p:cNvSpPr txBox="1">
            <a:spLocks/>
          </p:cNvSpPr>
          <p:nvPr/>
        </p:nvSpPr>
        <p:spPr>
          <a:xfrm>
            <a:off x="312165" y="104878"/>
            <a:ext cx="10372761" cy="4811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just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002060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Targeted application domains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Freeform 19">
            <a:extLst>
              <a:ext uri="{FF2B5EF4-FFF2-40B4-BE49-F238E27FC236}">
                <a16:creationId xmlns="" xmlns:a16="http://schemas.microsoft.com/office/drawing/2014/main" id="{6D17B07A-EBE9-6C8A-689B-F5C5CB678E80}"/>
              </a:ext>
            </a:extLst>
          </p:cNvPr>
          <p:cNvSpPr>
            <a:spLocks/>
          </p:cNvSpPr>
          <p:nvPr/>
        </p:nvSpPr>
        <p:spPr bwMode="gray">
          <a:xfrm>
            <a:off x="4674608" y="946875"/>
            <a:ext cx="7382933" cy="4838403"/>
          </a:xfrm>
          <a:custGeom>
            <a:avLst/>
            <a:gdLst>
              <a:gd name="T0" fmla="*/ 455 w 1993"/>
              <a:gd name="T1" fmla="*/ 322 h 1241"/>
              <a:gd name="T2" fmla="*/ 385 w 1993"/>
              <a:gd name="T3" fmla="*/ 256 h 1241"/>
              <a:gd name="T4" fmla="*/ 342 w 1993"/>
              <a:gd name="T5" fmla="*/ 240 h 1241"/>
              <a:gd name="T6" fmla="*/ 291 w 1993"/>
              <a:gd name="T7" fmla="*/ 311 h 1241"/>
              <a:gd name="T8" fmla="*/ 264 w 1993"/>
              <a:gd name="T9" fmla="*/ 373 h 1241"/>
              <a:gd name="T10" fmla="*/ 191 w 1993"/>
              <a:gd name="T11" fmla="*/ 351 h 1241"/>
              <a:gd name="T12" fmla="*/ 129 w 1993"/>
              <a:gd name="T13" fmla="*/ 372 h 1241"/>
              <a:gd name="T14" fmla="*/ 118 w 1993"/>
              <a:gd name="T15" fmla="*/ 399 h 1241"/>
              <a:gd name="T16" fmla="*/ 177 w 1993"/>
              <a:gd name="T17" fmla="*/ 448 h 1241"/>
              <a:gd name="T18" fmla="*/ 111 w 1993"/>
              <a:gd name="T19" fmla="*/ 524 h 1241"/>
              <a:gd name="T20" fmla="*/ 107 w 1993"/>
              <a:gd name="T21" fmla="*/ 664 h 1241"/>
              <a:gd name="T22" fmla="*/ 34 w 1993"/>
              <a:gd name="T23" fmla="*/ 687 h 1241"/>
              <a:gd name="T24" fmla="*/ 15 w 1993"/>
              <a:gd name="T25" fmla="*/ 742 h 1241"/>
              <a:gd name="T26" fmla="*/ 69 w 1993"/>
              <a:gd name="T27" fmla="*/ 761 h 1241"/>
              <a:gd name="T28" fmla="*/ 109 w 1993"/>
              <a:gd name="T29" fmla="*/ 875 h 1241"/>
              <a:gd name="T30" fmla="*/ 184 w 1993"/>
              <a:gd name="T31" fmla="*/ 951 h 1241"/>
              <a:gd name="T32" fmla="*/ 241 w 1993"/>
              <a:gd name="T33" fmla="*/ 1018 h 1241"/>
              <a:gd name="T34" fmla="*/ 307 w 1993"/>
              <a:gd name="T35" fmla="*/ 1068 h 1241"/>
              <a:gd name="T36" fmla="*/ 397 w 1993"/>
              <a:gd name="T37" fmla="*/ 1149 h 1241"/>
              <a:gd name="T38" fmla="*/ 495 w 1993"/>
              <a:gd name="T39" fmla="*/ 1211 h 1241"/>
              <a:gd name="T40" fmla="*/ 602 w 1993"/>
              <a:gd name="T41" fmla="*/ 1225 h 1241"/>
              <a:gd name="T42" fmla="*/ 710 w 1993"/>
              <a:gd name="T43" fmla="*/ 1227 h 1241"/>
              <a:gd name="T44" fmla="*/ 763 w 1993"/>
              <a:gd name="T45" fmla="*/ 1182 h 1241"/>
              <a:gd name="T46" fmla="*/ 878 w 1993"/>
              <a:gd name="T47" fmla="*/ 1151 h 1241"/>
              <a:gd name="T48" fmla="*/ 1014 w 1993"/>
              <a:gd name="T49" fmla="*/ 1092 h 1241"/>
              <a:gd name="T50" fmla="*/ 1122 w 1993"/>
              <a:gd name="T51" fmla="*/ 1065 h 1241"/>
              <a:gd name="T52" fmla="*/ 1249 w 1993"/>
              <a:gd name="T53" fmla="*/ 1064 h 1241"/>
              <a:gd name="T54" fmla="*/ 1335 w 1993"/>
              <a:gd name="T55" fmla="*/ 1065 h 1241"/>
              <a:gd name="T56" fmla="*/ 1399 w 1993"/>
              <a:gd name="T57" fmla="*/ 1018 h 1241"/>
              <a:gd name="T58" fmla="*/ 1516 w 1993"/>
              <a:gd name="T59" fmla="*/ 977 h 1241"/>
              <a:gd name="T60" fmla="*/ 1550 w 1993"/>
              <a:gd name="T61" fmla="*/ 910 h 1241"/>
              <a:gd name="T62" fmla="*/ 1597 w 1993"/>
              <a:gd name="T63" fmla="*/ 838 h 1241"/>
              <a:gd name="T64" fmla="*/ 1643 w 1993"/>
              <a:gd name="T65" fmla="*/ 716 h 1241"/>
              <a:gd name="T66" fmla="*/ 1698 w 1993"/>
              <a:gd name="T67" fmla="*/ 622 h 1241"/>
              <a:gd name="T68" fmla="*/ 1759 w 1993"/>
              <a:gd name="T69" fmla="*/ 499 h 1241"/>
              <a:gd name="T70" fmla="*/ 1805 w 1993"/>
              <a:gd name="T71" fmla="*/ 427 h 1241"/>
              <a:gd name="T72" fmla="*/ 1859 w 1993"/>
              <a:gd name="T73" fmla="*/ 355 h 1241"/>
              <a:gd name="T74" fmla="*/ 1932 w 1993"/>
              <a:gd name="T75" fmla="*/ 350 h 1241"/>
              <a:gd name="T76" fmla="*/ 1993 w 1993"/>
              <a:gd name="T77" fmla="*/ 271 h 1241"/>
              <a:gd name="T78" fmla="*/ 1947 w 1993"/>
              <a:gd name="T79" fmla="*/ 187 h 1241"/>
              <a:gd name="T80" fmla="*/ 1883 w 1993"/>
              <a:gd name="T81" fmla="*/ 147 h 1241"/>
              <a:gd name="T82" fmla="*/ 1819 w 1993"/>
              <a:gd name="T83" fmla="*/ 95 h 1241"/>
              <a:gd name="T84" fmla="*/ 1735 w 1993"/>
              <a:gd name="T85" fmla="*/ 75 h 1241"/>
              <a:gd name="T86" fmla="*/ 1644 w 1993"/>
              <a:gd name="T87" fmla="*/ 82 h 1241"/>
              <a:gd name="T88" fmla="*/ 1596 w 1993"/>
              <a:gd name="T89" fmla="*/ 20 h 1241"/>
              <a:gd name="T90" fmla="*/ 1556 w 1993"/>
              <a:gd name="T91" fmla="*/ 0 h 1241"/>
              <a:gd name="T92" fmla="*/ 1458 w 1993"/>
              <a:gd name="T93" fmla="*/ 32 h 1241"/>
              <a:gd name="T94" fmla="*/ 1366 w 1993"/>
              <a:gd name="T95" fmla="*/ 3 h 1241"/>
              <a:gd name="T96" fmla="*/ 1291 w 1993"/>
              <a:gd name="T97" fmla="*/ 47 h 1241"/>
              <a:gd name="T98" fmla="*/ 1201 w 1993"/>
              <a:gd name="T99" fmla="*/ 149 h 1241"/>
              <a:gd name="T100" fmla="*/ 1109 w 1993"/>
              <a:gd name="T101" fmla="*/ 186 h 1241"/>
              <a:gd name="T102" fmla="*/ 1037 w 1993"/>
              <a:gd name="T103" fmla="*/ 149 h 1241"/>
              <a:gd name="T104" fmla="*/ 1000 w 1993"/>
              <a:gd name="T105" fmla="*/ 213 h 1241"/>
              <a:gd name="T106" fmla="*/ 898 w 1993"/>
              <a:gd name="T107" fmla="*/ 238 h 1241"/>
              <a:gd name="T108" fmla="*/ 830 w 1993"/>
              <a:gd name="T109" fmla="*/ 234 h 1241"/>
              <a:gd name="T110" fmla="*/ 791 w 1993"/>
              <a:gd name="T111" fmla="*/ 328 h 1241"/>
              <a:gd name="T112" fmla="*/ 667 w 1993"/>
              <a:gd name="T113" fmla="*/ 371 h 1241"/>
              <a:gd name="T114" fmla="*/ 539 w 1993"/>
              <a:gd name="T115" fmla="*/ 362 h 124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993"/>
              <a:gd name="T175" fmla="*/ 0 h 1241"/>
              <a:gd name="T176" fmla="*/ 1993 w 1993"/>
              <a:gd name="T177" fmla="*/ 1241 h 124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993" h="1241">
                <a:moveTo>
                  <a:pt x="506" y="363"/>
                </a:moveTo>
                <a:lnTo>
                  <a:pt x="505" y="362"/>
                </a:lnTo>
                <a:lnTo>
                  <a:pt x="503" y="359"/>
                </a:lnTo>
                <a:lnTo>
                  <a:pt x="499" y="353"/>
                </a:lnTo>
                <a:lnTo>
                  <a:pt x="493" y="348"/>
                </a:lnTo>
                <a:lnTo>
                  <a:pt x="488" y="342"/>
                </a:lnTo>
                <a:lnTo>
                  <a:pt x="481" y="337"/>
                </a:lnTo>
                <a:lnTo>
                  <a:pt x="475" y="331"/>
                </a:lnTo>
                <a:lnTo>
                  <a:pt x="468" y="329"/>
                </a:lnTo>
                <a:lnTo>
                  <a:pt x="462" y="326"/>
                </a:lnTo>
                <a:lnTo>
                  <a:pt x="455" y="322"/>
                </a:lnTo>
                <a:lnTo>
                  <a:pt x="448" y="314"/>
                </a:lnTo>
                <a:lnTo>
                  <a:pt x="443" y="306"/>
                </a:lnTo>
                <a:lnTo>
                  <a:pt x="437" y="299"/>
                </a:lnTo>
                <a:lnTo>
                  <a:pt x="431" y="290"/>
                </a:lnTo>
                <a:lnTo>
                  <a:pt x="426" y="284"/>
                </a:lnTo>
                <a:lnTo>
                  <a:pt x="421" y="278"/>
                </a:lnTo>
                <a:lnTo>
                  <a:pt x="416" y="274"/>
                </a:lnTo>
                <a:lnTo>
                  <a:pt x="408" y="268"/>
                </a:lnTo>
                <a:lnTo>
                  <a:pt x="401" y="264"/>
                </a:lnTo>
                <a:lnTo>
                  <a:pt x="393" y="260"/>
                </a:lnTo>
                <a:lnTo>
                  <a:pt x="385" y="256"/>
                </a:lnTo>
                <a:lnTo>
                  <a:pt x="380" y="254"/>
                </a:lnTo>
                <a:lnTo>
                  <a:pt x="376" y="253"/>
                </a:lnTo>
                <a:lnTo>
                  <a:pt x="375" y="252"/>
                </a:lnTo>
                <a:lnTo>
                  <a:pt x="373" y="252"/>
                </a:lnTo>
                <a:lnTo>
                  <a:pt x="371" y="250"/>
                </a:lnTo>
                <a:lnTo>
                  <a:pt x="368" y="249"/>
                </a:lnTo>
                <a:lnTo>
                  <a:pt x="364" y="246"/>
                </a:lnTo>
                <a:lnTo>
                  <a:pt x="359" y="243"/>
                </a:lnTo>
                <a:lnTo>
                  <a:pt x="354" y="242"/>
                </a:lnTo>
                <a:lnTo>
                  <a:pt x="347" y="240"/>
                </a:lnTo>
                <a:lnTo>
                  <a:pt x="342" y="240"/>
                </a:lnTo>
                <a:lnTo>
                  <a:pt x="338" y="240"/>
                </a:lnTo>
                <a:lnTo>
                  <a:pt x="334" y="241"/>
                </a:lnTo>
                <a:lnTo>
                  <a:pt x="331" y="242"/>
                </a:lnTo>
                <a:lnTo>
                  <a:pt x="328" y="245"/>
                </a:lnTo>
                <a:lnTo>
                  <a:pt x="317" y="253"/>
                </a:lnTo>
                <a:lnTo>
                  <a:pt x="308" y="263"/>
                </a:lnTo>
                <a:lnTo>
                  <a:pt x="304" y="273"/>
                </a:lnTo>
                <a:lnTo>
                  <a:pt x="302" y="283"/>
                </a:lnTo>
                <a:lnTo>
                  <a:pt x="299" y="291"/>
                </a:lnTo>
                <a:lnTo>
                  <a:pt x="295" y="300"/>
                </a:lnTo>
                <a:lnTo>
                  <a:pt x="291" y="311"/>
                </a:lnTo>
                <a:lnTo>
                  <a:pt x="290" y="322"/>
                </a:lnTo>
                <a:lnTo>
                  <a:pt x="290" y="324"/>
                </a:lnTo>
                <a:lnTo>
                  <a:pt x="291" y="327"/>
                </a:lnTo>
                <a:lnTo>
                  <a:pt x="292" y="330"/>
                </a:lnTo>
                <a:lnTo>
                  <a:pt x="294" y="334"/>
                </a:lnTo>
                <a:lnTo>
                  <a:pt x="299" y="347"/>
                </a:lnTo>
                <a:lnTo>
                  <a:pt x="299" y="359"/>
                </a:lnTo>
                <a:lnTo>
                  <a:pt x="293" y="368"/>
                </a:lnTo>
                <a:lnTo>
                  <a:pt x="281" y="372"/>
                </a:lnTo>
                <a:lnTo>
                  <a:pt x="272" y="372"/>
                </a:lnTo>
                <a:lnTo>
                  <a:pt x="264" y="373"/>
                </a:lnTo>
                <a:lnTo>
                  <a:pt x="255" y="373"/>
                </a:lnTo>
                <a:lnTo>
                  <a:pt x="247" y="374"/>
                </a:lnTo>
                <a:lnTo>
                  <a:pt x="241" y="375"/>
                </a:lnTo>
                <a:lnTo>
                  <a:pt x="235" y="375"/>
                </a:lnTo>
                <a:lnTo>
                  <a:pt x="231" y="376"/>
                </a:lnTo>
                <a:lnTo>
                  <a:pt x="230" y="376"/>
                </a:lnTo>
                <a:lnTo>
                  <a:pt x="205" y="359"/>
                </a:lnTo>
                <a:lnTo>
                  <a:pt x="204" y="358"/>
                </a:lnTo>
                <a:lnTo>
                  <a:pt x="200" y="356"/>
                </a:lnTo>
                <a:lnTo>
                  <a:pt x="196" y="354"/>
                </a:lnTo>
                <a:lnTo>
                  <a:pt x="191" y="351"/>
                </a:lnTo>
                <a:lnTo>
                  <a:pt x="184" y="348"/>
                </a:lnTo>
                <a:lnTo>
                  <a:pt x="178" y="346"/>
                </a:lnTo>
                <a:lnTo>
                  <a:pt x="171" y="343"/>
                </a:lnTo>
                <a:lnTo>
                  <a:pt x="164" y="342"/>
                </a:lnTo>
                <a:lnTo>
                  <a:pt x="159" y="342"/>
                </a:lnTo>
                <a:lnTo>
                  <a:pt x="156" y="342"/>
                </a:lnTo>
                <a:lnTo>
                  <a:pt x="153" y="343"/>
                </a:lnTo>
                <a:lnTo>
                  <a:pt x="149" y="346"/>
                </a:lnTo>
                <a:lnTo>
                  <a:pt x="140" y="355"/>
                </a:lnTo>
                <a:lnTo>
                  <a:pt x="134" y="364"/>
                </a:lnTo>
                <a:lnTo>
                  <a:pt x="129" y="372"/>
                </a:lnTo>
                <a:lnTo>
                  <a:pt x="119" y="376"/>
                </a:lnTo>
                <a:lnTo>
                  <a:pt x="116" y="377"/>
                </a:lnTo>
                <a:lnTo>
                  <a:pt x="113" y="378"/>
                </a:lnTo>
                <a:lnTo>
                  <a:pt x="112" y="380"/>
                </a:lnTo>
                <a:lnTo>
                  <a:pt x="111" y="383"/>
                </a:lnTo>
                <a:lnTo>
                  <a:pt x="111" y="384"/>
                </a:lnTo>
                <a:lnTo>
                  <a:pt x="111" y="385"/>
                </a:lnTo>
                <a:lnTo>
                  <a:pt x="111" y="386"/>
                </a:lnTo>
                <a:lnTo>
                  <a:pt x="113" y="392"/>
                </a:lnTo>
                <a:lnTo>
                  <a:pt x="118" y="399"/>
                </a:lnTo>
                <a:lnTo>
                  <a:pt x="124" y="404"/>
                </a:lnTo>
                <a:lnTo>
                  <a:pt x="132" y="410"/>
                </a:lnTo>
                <a:lnTo>
                  <a:pt x="138" y="413"/>
                </a:lnTo>
                <a:lnTo>
                  <a:pt x="146" y="416"/>
                </a:lnTo>
                <a:lnTo>
                  <a:pt x="155" y="419"/>
                </a:lnTo>
                <a:lnTo>
                  <a:pt x="162" y="423"/>
                </a:lnTo>
                <a:lnTo>
                  <a:pt x="169" y="426"/>
                </a:lnTo>
                <a:lnTo>
                  <a:pt x="174" y="430"/>
                </a:lnTo>
                <a:lnTo>
                  <a:pt x="178" y="435"/>
                </a:lnTo>
                <a:lnTo>
                  <a:pt x="179" y="439"/>
                </a:lnTo>
                <a:lnTo>
                  <a:pt x="177" y="448"/>
                </a:lnTo>
                <a:lnTo>
                  <a:pt x="172" y="456"/>
                </a:lnTo>
                <a:lnTo>
                  <a:pt x="168" y="466"/>
                </a:lnTo>
                <a:lnTo>
                  <a:pt x="166" y="477"/>
                </a:lnTo>
                <a:lnTo>
                  <a:pt x="162" y="487"/>
                </a:lnTo>
                <a:lnTo>
                  <a:pt x="156" y="491"/>
                </a:lnTo>
                <a:lnTo>
                  <a:pt x="146" y="492"/>
                </a:lnTo>
                <a:lnTo>
                  <a:pt x="136" y="490"/>
                </a:lnTo>
                <a:lnTo>
                  <a:pt x="127" y="490"/>
                </a:lnTo>
                <a:lnTo>
                  <a:pt x="119" y="498"/>
                </a:lnTo>
                <a:lnTo>
                  <a:pt x="113" y="510"/>
                </a:lnTo>
                <a:lnTo>
                  <a:pt x="111" y="524"/>
                </a:lnTo>
                <a:lnTo>
                  <a:pt x="109" y="544"/>
                </a:lnTo>
                <a:lnTo>
                  <a:pt x="105" y="568"/>
                </a:lnTo>
                <a:lnTo>
                  <a:pt x="100" y="588"/>
                </a:lnTo>
                <a:lnTo>
                  <a:pt x="98" y="597"/>
                </a:lnTo>
                <a:lnTo>
                  <a:pt x="102" y="601"/>
                </a:lnTo>
                <a:lnTo>
                  <a:pt x="109" y="612"/>
                </a:lnTo>
                <a:lnTo>
                  <a:pt x="116" y="627"/>
                </a:lnTo>
                <a:lnTo>
                  <a:pt x="119" y="643"/>
                </a:lnTo>
                <a:lnTo>
                  <a:pt x="118" y="655"/>
                </a:lnTo>
                <a:lnTo>
                  <a:pt x="115" y="663"/>
                </a:lnTo>
                <a:lnTo>
                  <a:pt x="107" y="664"/>
                </a:lnTo>
                <a:lnTo>
                  <a:pt x="94" y="660"/>
                </a:lnTo>
                <a:lnTo>
                  <a:pt x="85" y="656"/>
                </a:lnTo>
                <a:lnTo>
                  <a:pt x="78" y="655"/>
                </a:lnTo>
                <a:lnTo>
                  <a:pt x="69" y="654"/>
                </a:lnTo>
                <a:lnTo>
                  <a:pt x="62" y="654"/>
                </a:lnTo>
                <a:lnTo>
                  <a:pt x="55" y="656"/>
                </a:lnTo>
                <a:lnTo>
                  <a:pt x="49" y="660"/>
                </a:lnTo>
                <a:lnTo>
                  <a:pt x="45" y="665"/>
                </a:lnTo>
                <a:lnTo>
                  <a:pt x="43" y="672"/>
                </a:lnTo>
                <a:lnTo>
                  <a:pt x="40" y="679"/>
                </a:lnTo>
                <a:lnTo>
                  <a:pt x="34" y="687"/>
                </a:lnTo>
                <a:lnTo>
                  <a:pt x="28" y="694"/>
                </a:lnTo>
                <a:lnTo>
                  <a:pt x="20" y="702"/>
                </a:lnTo>
                <a:lnTo>
                  <a:pt x="12" y="710"/>
                </a:lnTo>
                <a:lnTo>
                  <a:pt x="7" y="717"/>
                </a:lnTo>
                <a:lnTo>
                  <a:pt x="3" y="724"/>
                </a:lnTo>
                <a:lnTo>
                  <a:pt x="0" y="730"/>
                </a:lnTo>
                <a:lnTo>
                  <a:pt x="1" y="736"/>
                </a:lnTo>
                <a:lnTo>
                  <a:pt x="3" y="740"/>
                </a:lnTo>
                <a:lnTo>
                  <a:pt x="6" y="742"/>
                </a:lnTo>
                <a:lnTo>
                  <a:pt x="9" y="742"/>
                </a:lnTo>
                <a:lnTo>
                  <a:pt x="15" y="742"/>
                </a:lnTo>
                <a:lnTo>
                  <a:pt x="20" y="742"/>
                </a:lnTo>
                <a:lnTo>
                  <a:pt x="26" y="740"/>
                </a:lnTo>
                <a:lnTo>
                  <a:pt x="34" y="739"/>
                </a:lnTo>
                <a:lnTo>
                  <a:pt x="42" y="738"/>
                </a:lnTo>
                <a:lnTo>
                  <a:pt x="49" y="739"/>
                </a:lnTo>
                <a:lnTo>
                  <a:pt x="57" y="740"/>
                </a:lnTo>
                <a:lnTo>
                  <a:pt x="62" y="743"/>
                </a:lnTo>
                <a:lnTo>
                  <a:pt x="67" y="747"/>
                </a:lnTo>
                <a:lnTo>
                  <a:pt x="70" y="751"/>
                </a:lnTo>
                <a:lnTo>
                  <a:pt x="70" y="756"/>
                </a:lnTo>
                <a:lnTo>
                  <a:pt x="69" y="761"/>
                </a:lnTo>
                <a:lnTo>
                  <a:pt x="67" y="775"/>
                </a:lnTo>
                <a:lnTo>
                  <a:pt x="72" y="794"/>
                </a:lnTo>
                <a:lnTo>
                  <a:pt x="78" y="812"/>
                </a:lnTo>
                <a:lnTo>
                  <a:pt x="81" y="819"/>
                </a:lnTo>
                <a:lnTo>
                  <a:pt x="82" y="824"/>
                </a:lnTo>
                <a:lnTo>
                  <a:pt x="85" y="833"/>
                </a:lnTo>
                <a:lnTo>
                  <a:pt x="90" y="845"/>
                </a:lnTo>
                <a:lnTo>
                  <a:pt x="98" y="854"/>
                </a:lnTo>
                <a:lnTo>
                  <a:pt x="103" y="858"/>
                </a:lnTo>
                <a:lnTo>
                  <a:pt x="106" y="866"/>
                </a:lnTo>
                <a:lnTo>
                  <a:pt x="109" y="875"/>
                </a:lnTo>
                <a:lnTo>
                  <a:pt x="113" y="885"/>
                </a:lnTo>
                <a:lnTo>
                  <a:pt x="118" y="894"/>
                </a:lnTo>
                <a:lnTo>
                  <a:pt x="123" y="903"/>
                </a:lnTo>
                <a:lnTo>
                  <a:pt x="131" y="912"/>
                </a:lnTo>
                <a:lnTo>
                  <a:pt x="141" y="917"/>
                </a:lnTo>
                <a:lnTo>
                  <a:pt x="150" y="923"/>
                </a:lnTo>
                <a:lnTo>
                  <a:pt x="159" y="929"/>
                </a:lnTo>
                <a:lnTo>
                  <a:pt x="166" y="935"/>
                </a:lnTo>
                <a:lnTo>
                  <a:pt x="172" y="941"/>
                </a:lnTo>
                <a:lnTo>
                  <a:pt x="178" y="946"/>
                </a:lnTo>
                <a:lnTo>
                  <a:pt x="184" y="951"/>
                </a:lnTo>
                <a:lnTo>
                  <a:pt x="192" y="954"/>
                </a:lnTo>
                <a:lnTo>
                  <a:pt x="200" y="955"/>
                </a:lnTo>
                <a:lnTo>
                  <a:pt x="208" y="956"/>
                </a:lnTo>
                <a:lnTo>
                  <a:pt x="214" y="961"/>
                </a:lnTo>
                <a:lnTo>
                  <a:pt x="218" y="967"/>
                </a:lnTo>
                <a:lnTo>
                  <a:pt x="220" y="975"/>
                </a:lnTo>
                <a:lnTo>
                  <a:pt x="222" y="985"/>
                </a:lnTo>
                <a:lnTo>
                  <a:pt x="226" y="993"/>
                </a:lnTo>
                <a:lnTo>
                  <a:pt x="229" y="1002"/>
                </a:lnTo>
                <a:lnTo>
                  <a:pt x="234" y="1011"/>
                </a:lnTo>
                <a:lnTo>
                  <a:pt x="241" y="1018"/>
                </a:lnTo>
                <a:lnTo>
                  <a:pt x="247" y="1024"/>
                </a:lnTo>
                <a:lnTo>
                  <a:pt x="254" y="1028"/>
                </a:lnTo>
                <a:lnTo>
                  <a:pt x="261" y="1030"/>
                </a:lnTo>
                <a:lnTo>
                  <a:pt x="268" y="1033"/>
                </a:lnTo>
                <a:lnTo>
                  <a:pt x="274" y="1036"/>
                </a:lnTo>
                <a:lnTo>
                  <a:pt x="280" y="1038"/>
                </a:lnTo>
                <a:lnTo>
                  <a:pt x="285" y="1041"/>
                </a:lnTo>
                <a:lnTo>
                  <a:pt x="290" y="1045"/>
                </a:lnTo>
                <a:lnTo>
                  <a:pt x="295" y="1051"/>
                </a:lnTo>
                <a:lnTo>
                  <a:pt x="301" y="1058"/>
                </a:lnTo>
                <a:lnTo>
                  <a:pt x="307" y="1068"/>
                </a:lnTo>
                <a:lnTo>
                  <a:pt x="314" y="1079"/>
                </a:lnTo>
                <a:lnTo>
                  <a:pt x="321" y="1092"/>
                </a:lnTo>
                <a:lnTo>
                  <a:pt x="329" y="1106"/>
                </a:lnTo>
                <a:lnTo>
                  <a:pt x="336" y="1121"/>
                </a:lnTo>
                <a:lnTo>
                  <a:pt x="344" y="1134"/>
                </a:lnTo>
                <a:lnTo>
                  <a:pt x="353" y="1144"/>
                </a:lnTo>
                <a:lnTo>
                  <a:pt x="363" y="1149"/>
                </a:lnTo>
                <a:lnTo>
                  <a:pt x="371" y="1152"/>
                </a:lnTo>
                <a:lnTo>
                  <a:pt x="380" y="1152"/>
                </a:lnTo>
                <a:lnTo>
                  <a:pt x="389" y="1151"/>
                </a:lnTo>
                <a:lnTo>
                  <a:pt x="397" y="1149"/>
                </a:lnTo>
                <a:lnTo>
                  <a:pt x="404" y="1146"/>
                </a:lnTo>
                <a:lnTo>
                  <a:pt x="410" y="1148"/>
                </a:lnTo>
                <a:lnTo>
                  <a:pt x="419" y="1152"/>
                </a:lnTo>
                <a:lnTo>
                  <a:pt x="428" y="1158"/>
                </a:lnTo>
                <a:lnTo>
                  <a:pt x="437" y="1167"/>
                </a:lnTo>
                <a:lnTo>
                  <a:pt x="446" y="1178"/>
                </a:lnTo>
                <a:lnTo>
                  <a:pt x="456" y="1187"/>
                </a:lnTo>
                <a:lnTo>
                  <a:pt x="466" y="1195"/>
                </a:lnTo>
                <a:lnTo>
                  <a:pt x="476" y="1202"/>
                </a:lnTo>
                <a:lnTo>
                  <a:pt x="485" y="1206"/>
                </a:lnTo>
                <a:lnTo>
                  <a:pt x="495" y="1211"/>
                </a:lnTo>
                <a:lnTo>
                  <a:pt x="506" y="1213"/>
                </a:lnTo>
                <a:lnTo>
                  <a:pt x="516" y="1215"/>
                </a:lnTo>
                <a:lnTo>
                  <a:pt x="525" y="1217"/>
                </a:lnTo>
                <a:lnTo>
                  <a:pt x="533" y="1218"/>
                </a:lnTo>
                <a:lnTo>
                  <a:pt x="542" y="1219"/>
                </a:lnTo>
                <a:lnTo>
                  <a:pt x="549" y="1219"/>
                </a:lnTo>
                <a:lnTo>
                  <a:pt x="556" y="1219"/>
                </a:lnTo>
                <a:lnTo>
                  <a:pt x="566" y="1220"/>
                </a:lnTo>
                <a:lnTo>
                  <a:pt x="577" y="1221"/>
                </a:lnTo>
                <a:lnTo>
                  <a:pt x="590" y="1223"/>
                </a:lnTo>
                <a:lnTo>
                  <a:pt x="602" y="1225"/>
                </a:lnTo>
                <a:lnTo>
                  <a:pt x="615" y="1228"/>
                </a:lnTo>
                <a:lnTo>
                  <a:pt x="627" y="1231"/>
                </a:lnTo>
                <a:lnTo>
                  <a:pt x="638" y="1236"/>
                </a:lnTo>
                <a:lnTo>
                  <a:pt x="648" y="1239"/>
                </a:lnTo>
                <a:lnTo>
                  <a:pt x="656" y="1241"/>
                </a:lnTo>
                <a:lnTo>
                  <a:pt x="666" y="1241"/>
                </a:lnTo>
                <a:lnTo>
                  <a:pt x="676" y="1239"/>
                </a:lnTo>
                <a:lnTo>
                  <a:pt x="685" y="1237"/>
                </a:lnTo>
                <a:lnTo>
                  <a:pt x="693" y="1233"/>
                </a:lnTo>
                <a:lnTo>
                  <a:pt x="702" y="1230"/>
                </a:lnTo>
                <a:lnTo>
                  <a:pt x="710" y="1227"/>
                </a:lnTo>
                <a:lnTo>
                  <a:pt x="717" y="1224"/>
                </a:lnTo>
                <a:lnTo>
                  <a:pt x="723" y="1220"/>
                </a:lnTo>
                <a:lnTo>
                  <a:pt x="727" y="1216"/>
                </a:lnTo>
                <a:lnTo>
                  <a:pt x="730" y="1212"/>
                </a:lnTo>
                <a:lnTo>
                  <a:pt x="735" y="1207"/>
                </a:lnTo>
                <a:lnTo>
                  <a:pt x="738" y="1203"/>
                </a:lnTo>
                <a:lnTo>
                  <a:pt x="742" y="1198"/>
                </a:lnTo>
                <a:lnTo>
                  <a:pt x="748" y="1193"/>
                </a:lnTo>
                <a:lnTo>
                  <a:pt x="753" y="1189"/>
                </a:lnTo>
                <a:lnTo>
                  <a:pt x="758" y="1184"/>
                </a:lnTo>
                <a:lnTo>
                  <a:pt x="763" y="1182"/>
                </a:lnTo>
                <a:lnTo>
                  <a:pt x="766" y="1180"/>
                </a:lnTo>
                <a:lnTo>
                  <a:pt x="772" y="1179"/>
                </a:lnTo>
                <a:lnTo>
                  <a:pt x="777" y="1178"/>
                </a:lnTo>
                <a:lnTo>
                  <a:pt x="785" y="1179"/>
                </a:lnTo>
                <a:lnTo>
                  <a:pt x="794" y="1180"/>
                </a:lnTo>
                <a:lnTo>
                  <a:pt x="807" y="1180"/>
                </a:lnTo>
                <a:lnTo>
                  <a:pt x="822" y="1178"/>
                </a:lnTo>
                <a:lnTo>
                  <a:pt x="837" y="1173"/>
                </a:lnTo>
                <a:lnTo>
                  <a:pt x="852" y="1166"/>
                </a:lnTo>
                <a:lnTo>
                  <a:pt x="866" y="1158"/>
                </a:lnTo>
                <a:lnTo>
                  <a:pt x="878" y="1151"/>
                </a:lnTo>
                <a:lnTo>
                  <a:pt x="889" y="1142"/>
                </a:lnTo>
                <a:lnTo>
                  <a:pt x="896" y="1133"/>
                </a:lnTo>
                <a:lnTo>
                  <a:pt x="899" y="1133"/>
                </a:lnTo>
                <a:lnTo>
                  <a:pt x="907" y="1133"/>
                </a:lnTo>
                <a:lnTo>
                  <a:pt x="921" y="1133"/>
                </a:lnTo>
                <a:lnTo>
                  <a:pt x="936" y="1131"/>
                </a:lnTo>
                <a:lnTo>
                  <a:pt x="953" y="1128"/>
                </a:lnTo>
                <a:lnTo>
                  <a:pt x="971" y="1123"/>
                </a:lnTo>
                <a:lnTo>
                  <a:pt x="988" y="1115"/>
                </a:lnTo>
                <a:lnTo>
                  <a:pt x="1002" y="1104"/>
                </a:lnTo>
                <a:lnTo>
                  <a:pt x="1014" y="1092"/>
                </a:lnTo>
                <a:lnTo>
                  <a:pt x="1025" y="1081"/>
                </a:lnTo>
                <a:lnTo>
                  <a:pt x="1036" y="1073"/>
                </a:lnTo>
                <a:lnTo>
                  <a:pt x="1046" y="1066"/>
                </a:lnTo>
                <a:lnTo>
                  <a:pt x="1054" y="1063"/>
                </a:lnTo>
                <a:lnTo>
                  <a:pt x="1064" y="1062"/>
                </a:lnTo>
                <a:lnTo>
                  <a:pt x="1073" y="1064"/>
                </a:lnTo>
                <a:lnTo>
                  <a:pt x="1083" y="1070"/>
                </a:lnTo>
                <a:lnTo>
                  <a:pt x="1092" y="1075"/>
                </a:lnTo>
                <a:lnTo>
                  <a:pt x="1101" y="1075"/>
                </a:lnTo>
                <a:lnTo>
                  <a:pt x="1111" y="1070"/>
                </a:lnTo>
                <a:lnTo>
                  <a:pt x="1122" y="1065"/>
                </a:lnTo>
                <a:lnTo>
                  <a:pt x="1132" y="1058"/>
                </a:lnTo>
                <a:lnTo>
                  <a:pt x="1141" y="1054"/>
                </a:lnTo>
                <a:lnTo>
                  <a:pt x="1152" y="1051"/>
                </a:lnTo>
                <a:lnTo>
                  <a:pt x="1163" y="1053"/>
                </a:lnTo>
                <a:lnTo>
                  <a:pt x="1174" y="1057"/>
                </a:lnTo>
                <a:lnTo>
                  <a:pt x="1187" y="1061"/>
                </a:lnTo>
                <a:lnTo>
                  <a:pt x="1199" y="1064"/>
                </a:lnTo>
                <a:lnTo>
                  <a:pt x="1212" y="1065"/>
                </a:lnTo>
                <a:lnTo>
                  <a:pt x="1224" y="1066"/>
                </a:lnTo>
                <a:lnTo>
                  <a:pt x="1237" y="1066"/>
                </a:lnTo>
                <a:lnTo>
                  <a:pt x="1249" y="1064"/>
                </a:lnTo>
                <a:lnTo>
                  <a:pt x="1261" y="1062"/>
                </a:lnTo>
                <a:lnTo>
                  <a:pt x="1271" y="1058"/>
                </a:lnTo>
                <a:lnTo>
                  <a:pt x="1281" y="1055"/>
                </a:lnTo>
                <a:lnTo>
                  <a:pt x="1288" y="1053"/>
                </a:lnTo>
                <a:lnTo>
                  <a:pt x="1296" y="1051"/>
                </a:lnTo>
                <a:lnTo>
                  <a:pt x="1301" y="1051"/>
                </a:lnTo>
                <a:lnTo>
                  <a:pt x="1308" y="1051"/>
                </a:lnTo>
                <a:lnTo>
                  <a:pt x="1313" y="1053"/>
                </a:lnTo>
                <a:lnTo>
                  <a:pt x="1320" y="1057"/>
                </a:lnTo>
                <a:lnTo>
                  <a:pt x="1327" y="1062"/>
                </a:lnTo>
                <a:lnTo>
                  <a:pt x="1335" y="1065"/>
                </a:lnTo>
                <a:lnTo>
                  <a:pt x="1344" y="1067"/>
                </a:lnTo>
                <a:lnTo>
                  <a:pt x="1353" y="1068"/>
                </a:lnTo>
                <a:lnTo>
                  <a:pt x="1361" y="1067"/>
                </a:lnTo>
                <a:lnTo>
                  <a:pt x="1369" y="1065"/>
                </a:lnTo>
                <a:lnTo>
                  <a:pt x="1375" y="1060"/>
                </a:lnTo>
                <a:lnTo>
                  <a:pt x="1380" y="1053"/>
                </a:lnTo>
                <a:lnTo>
                  <a:pt x="1383" y="1045"/>
                </a:lnTo>
                <a:lnTo>
                  <a:pt x="1386" y="1037"/>
                </a:lnTo>
                <a:lnTo>
                  <a:pt x="1389" y="1029"/>
                </a:lnTo>
                <a:lnTo>
                  <a:pt x="1394" y="1023"/>
                </a:lnTo>
                <a:lnTo>
                  <a:pt x="1399" y="1018"/>
                </a:lnTo>
                <a:lnTo>
                  <a:pt x="1406" y="1014"/>
                </a:lnTo>
                <a:lnTo>
                  <a:pt x="1415" y="1013"/>
                </a:lnTo>
                <a:lnTo>
                  <a:pt x="1426" y="1015"/>
                </a:lnTo>
                <a:lnTo>
                  <a:pt x="1439" y="1017"/>
                </a:lnTo>
                <a:lnTo>
                  <a:pt x="1454" y="1017"/>
                </a:lnTo>
                <a:lnTo>
                  <a:pt x="1467" y="1016"/>
                </a:lnTo>
                <a:lnTo>
                  <a:pt x="1481" y="1012"/>
                </a:lnTo>
                <a:lnTo>
                  <a:pt x="1493" y="1006"/>
                </a:lnTo>
                <a:lnTo>
                  <a:pt x="1502" y="999"/>
                </a:lnTo>
                <a:lnTo>
                  <a:pt x="1510" y="989"/>
                </a:lnTo>
                <a:lnTo>
                  <a:pt x="1516" y="977"/>
                </a:lnTo>
                <a:lnTo>
                  <a:pt x="1519" y="967"/>
                </a:lnTo>
                <a:lnTo>
                  <a:pt x="1524" y="958"/>
                </a:lnTo>
                <a:lnTo>
                  <a:pt x="1531" y="952"/>
                </a:lnTo>
                <a:lnTo>
                  <a:pt x="1536" y="946"/>
                </a:lnTo>
                <a:lnTo>
                  <a:pt x="1543" y="940"/>
                </a:lnTo>
                <a:lnTo>
                  <a:pt x="1547" y="935"/>
                </a:lnTo>
                <a:lnTo>
                  <a:pt x="1551" y="927"/>
                </a:lnTo>
                <a:lnTo>
                  <a:pt x="1552" y="919"/>
                </a:lnTo>
                <a:lnTo>
                  <a:pt x="1552" y="916"/>
                </a:lnTo>
                <a:lnTo>
                  <a:pt x="1551" y="913"/>
                </a:lnTo>
                <a:lnTo>
                  <a:pt x="1550" y="910"/>
                </a:lnTo>
                <a:lnTo>
                  <a:pt x="1549" y="905"/>
                </a:lnTo>
                <a:lnTo>
                  <a:pt x="1549" y="898"/>
                </a:lnTo>
                <a:lnTo>
                  <a:pt x="1551" y="882"/>
                </a:lnTo>
                <a:lnTo>
                  <a:pt x="1557" y="867"/>
                </a:lnTo>
                <a:lnTo>
                  <a:pt x="1567" y="863"/>
                </a:lnTo>
                <a:lnTo>
                  <a:pt x="1573" y="863"/>
                </a:lnTo>
                <a:lnTo>
                  <a:pt x="1579" y="860"/>
                </a:lnTo>
                <a:lnTo>
                  <a:pt x="1584" y="854"/>
                </a:lnTo>
                <a:lnTo>
                  <a:pt x="1589" y="849"/>
                </a:lnTo>
                <a:lnTo>
                  <a:pt x="1594" y="843"/>
                </a:lnTo>
                <a:lnTo>
                  <a:pt x="1597" y="838"/>
                </a:lnTo>
                <a:lnTo>
                  <a:pt x="1599" y="833"/>
                </a:lnTo>
                <a:lnTo>
                  <a:pt x="1600" y="832"/>
                </a:lnTo>
                <a:lnTo>
                  <a:pt x="1603" y="829"/>
                </a:lnTo>
                <a:lnTo>
                  <a:pt x="1609" y="819"/>
                </a:lnTo>
                <a:lnTo>
                  <a:pt x="1613" y="807"/>
                </a:lnTo>
                <a:lnTo>
                  <a:pt x="1613" y="794"/>
                </a:lnTo>
                <a:lnTo>
                  <a:pt x="1614" y="780"/>
                </a:lnTo>
                <a:lnTo>
                  <a:pt x="1623" y="765"/>
                </a:lnTo>
                <a:lnTo>
                  <a:pt x="1632" y="749"/>
                </a:lnTo>
                <a:lnTo>
                  <a:pt x="1638" y="730"/>
                </a:lnTo>
                <a:lnTo>
                  <a:pt x="1643" y="716"/>
                </a:lnTo>
                <a:lnTo>
                  <a:pt x="1649" y="707"/>
                </a:lnTo>
                <a:lnTo>
                  <a:pt x="1656" y="699"/>
                </a:lnTo>
                <a:lnTo>
                  <a:pt x="1660" y="685"/>
                </a:lnTo>
                <a:lnTo>
                  <a:pt x="1662" y="676"/>
                </a:lnTo>
                <a:lnTo>
                  <a:pt x="1667" y="667"/>
                </a:lnTo>
                <a:lnTo>
                  <a:pt x="1672" y="660"/>
                </a:lnTo>
                <a:lnTo>
                  <a:pt x="1678" y="652"/>
                </a:lnTo>
                <a:lnTo>
                  <a:pt x="1683" y="644"/>
                </a:lnTo>
                <a:lnTo>
                  <a:pt x="1690" y="637"/>
                </a:lnTo>
                <a:lnTo>
                  <a:pt x="1694" y="629"/>
                </a:lnTo>
                <a:lnTo>
                  <a:pt x="1698" y="622"/>
                </a:lnTo>
                <a:lnTo>
                  <a:pt x="1705" y="605"/>
                </a:lnTo>
                <a:lnTo>
                  <a:pt x="1712" y="588"/>
                </a:lnTo>
                <a:lnTo>
                  <a:pt x="1719" y="571"/>
                </a:lnTo>
                <a:lnTo>
                  <a:pt x="1723" y="554"/>
                </a:lnTo>
                <a:lnTo>
                  <a:pt x="1727" y="547"/>
                </a:lnTo>
                <a:lnTo>
                  <a:pt x="1732" y="539"/>
                </a:lnTo>
                <a:lnTo>
                  <a:pt x="1738" y="531"/>
                </a:lnTo>
                <a:lnTo>
                  <a:pt x="1745" y="524"/>
                </a:lnTo>
                <a:lnTo>
                  <a:pt x="1752" y="516"/>
                </a:lnTo>
                <a:lnTo>
                  <a:pt x="1757" y="507"/>
                </a:lnTo>
                <a:lnTo>
                  <a:pt x="1759" y="499"/>
                </a:lnTo>
                <a:lnTo>
                  <a:pt x="1758" y="490"/>
                </a:lnTo>
                <a:lnTo>
                  <a:pt x="1756" y="480"/>
                </a:lnTo>
                <a:lnTo>
                  <a:pt x="1756" y="471"/>
                </a:lnTo>
                <a:lnTo>
                  <a:pt x="1758" y="462"/>
                </a:lnTo>
                <a:lnTo>
                  <a:pt x="1762" y="453"/>
                </a:lnTo>
                <a:lnTo>
                  <a:pt x="1768" y="446"/>
                </a:lnTo>
                <a:lnTo>
                  <a:pt x="1774" y="440"/>
                </a:lnTo>
                <a:lnTo>
                  <a:pt x="1782" y="436"/>
                </a:lnTo>
                <a:lnTo>
                  <a:pt x="1792" y="435"/>
                </a:lnTo>
                <a:lnTo>
                  <a:pt x="1799" y="432"/>
                </a:lnTo>
                <a:lnTo>
                  <a:pt x="1805" y="427"/>
                </a:lnTo>
                <a:lnTo>
                  <a:pt x="1809" y="418"/>
                </a:lnTo>
                <a:lnTo>
                  <a:pt x="1811" y="409"/>
                </a:lnTo>
                <a:lnTo>
                  <a:pt x="1814" y="398"/>
                </a:lnTo>
                <a:lnTo>
                  <a:pt x="1817" y="388"/>
                </a:lnTo>
                <a:lnTo>
                  <a:pt x="1820" y="380"/>
                </a:lnTo>
                <a:lnTo>
                  <a:pt x="1825" y="376"/>
                </a:lnTo>
                <a:lnTo>
                  <a:pt x="1832" y="373"/>
                </a:lnTo>
                <a:lnTo>
                  <a:pt x="1840" y="368"/>
                </a:lnTo>
                <a:lnTo>
                  <a:pt x="1846" y="364"/>
                </a:lnTo>
                <a:lnTo>
                  <a:pt x="1854" y="360"/>
                </a:lnTo>
                <a:lnTo>
                  <a:pt x="1859" y="355"/>
                </a:lnTo>
                <a:lnTo>
                  <a:pt x="1864" y="353"/>
                </a:lnTo>
                <a:lnTo>
                  <a:pt x="1867" y="351"/>
                </a:lnTo>
                <a:lnTo>
                  <a:pt x="1868" y="350"/>
                </a:lnTo>
                <a:lnTo>
                  <a:pt x="1870" y="350"/>
                </a:lnTo>
                <a:lnTo>
                  <a:pt x="1877" y="352"/>
                </a:lnTo>
                <a:lnTo>
                  <a:pt x="1886" y="353"/>
                </a:lnTo>
                <a:lnTo>
                  <a:pt x="1897" y="354"/>
                </a:lnTo>
                <a:lnTo>
                  <a:pt x="1908" y="355"/>
                </a:lnTo>
                <a:lnTo>
                  <a:pt x="1918" y="355"/>
                </a:lnTo>
                <a:lnTo>
                  <a:pt x="1927" y="353"/>
                </a:lnTo>
                <a:lnTo>
                  <a:pt x="1932" y="350"/>
                </a:lnTo>
                <a:lnTo>
                  <a:pt x="1936" y="343"/>
                </a:lnTo>
                <a:lnTo>
                  <a:pt x="1943" y="336"/>
                </a:lnTo>
                <a:lnTo>
                  <a:pt x="1952" y="326"/>
                </a:lnTo>
                <a:lnTo>
                  <a:pt x="1961" y="315"/>
                </a:lnTo>
                <a:lnTo>
                  <a:pt x="1971" y="304"/>
                </a:lnTo>
                <a:lnTo>
                  <a:pt x="1980" y="294"/>
                </a:lnTo>
                <a:lnTo>
                  <a:pt x="1986" y="286"/>
                </a:lnTo>
                <a:lnTo>
                  <a:pt x="1991" y="278"/>
                </a:lnTo>
                <a:lnTo>
                  <a:pt x="1992" y="276"/>
                </a:lnTo>
                <a:lnTo>
                  <a:pt x="1993" y="273"/>
                </a:lnTo>
                <a:lnTo>
                  <a:pt x="1993" y="271"/>
                </a:lnTo>
                <a:lnTo>
                  <a:pt x="1993" y="267"/>
                </a:lnTo>
                <a:lnTo>
                  <a:pt x="1993" y="265"/>
                </a:lnTo>
                <a:lnTo>
                  <a:pt x="1993" y="263"/>
                </a:lnTo>
                <a:lnTo>
                  <a:pt x="1993" y="262"/>
                </a:lnTo>
                <a:lnTo>
                  <a:pt x="1993" y="260"/>
                </a:lnTo>
                <a:lnTo>
                  <a:pt x="1990" y="236"/>
                </a:lnTo>
                <a:lnTo>
                  <a:pt x="1983" y="211"/>
                </a:lnTo>
                <a:lnTo>
                  <a:pt x="1973" y="192"/>
                </a:lnTo>
                <a:lnTo>
                  <a:pt x="1961" y="185"/>
                </a:lnTo>
                <a:lnTo>
                  <a:pt x="1954" y="186"/>
                </a:lnTo>
                <a:lnTo>
                  <a:pt x="1947" y="187"/>
                </a:lnTo>
                <a:lnTo>
                  <a:pt x="1941" y="189"/>
                </a:lnTo>
                <a:lnTo>
                  <a:pt x="1935" y="191"/>
                </a:lnTo>
                <a:lnTo>
                  <a:pt x="1930" y="193"/>
                </a:lnTo>
                <a:lnTo>
                  <a:pt x="1924" y="196"/>
                </a:lnTo>
                <a:lnTo>
                  <a:pt x="1919" y="197"/>
                </a:lnTo>
                <a:lnTo>
                  <a:pt x="1915" y="198"/>
                </a:lnTo>
                <a:lnTo>
                  <a:pt x="1907" y="192"/>
                </a:lnTo>
                <a:lnTo>
                  <a:pt x="1904" y="179"/>
                </a:lnTo>
                <a:lnTo>
                  <a:pt x="1898" y="163"/>
                </a:lnTo>
                <a:lnTo>
                  <a:pt x="1890" y="151"/>
                </a:lnTo>
                <a:lnTo>
                  <a:pt x="1883" y="147"/>
                </a:lnTo>
                <a:lnTo>
                  <a:pt x="1878" y="143"/>
                </a:lnTo>
                <a:lnTo>
                  <a:pt x="1871" y="142"/>
                </a:lnTo>
                <a:lnTo>
                  <a:pt x="1866" y="140"/>
                </a:lnTo>
                <a:lnTo>
                  <a:pt x="1860" y="138"/>
                </a:lnTo>
                <a:lnTo>
                  <a:pt x="1855" y="136"/>
                </a:lnTo>
                <a:lnTo>
                  <a:pt x="1848" y="134"/>
                </a:lnTo>
                <a:lnTo>
                  <a:pt x="1843" y="129"/>
                </a:lnTo>
                <a:lnTo>
                  <a:pt x="1837" y="123"/>
                </a:lnTo>
                <a:lnTo>
                  <a:pt x="1831" y="115"/>
                </a:lnTo>
                <a:lnTo>
                  <a:pt x="1825" y="105"/>
                </a:lnTo>
                <a:lnTo>
                  <a:pt x="1819" y="95"/>
                </a:lnTo>
                <a:lnTo>
                  <a:pt x="1811" y="86"/>
                </a:lnTo>
                <a:lnTo>
                  <a:pt x="1803" y="77"/>
                </a:lnTo>
                <a:lnTo>
                  <a:pt x="1793" y="72"/>
                </a:lnTo>
                <a:lnTo>
                  <a:pt x="1782" y="70"/>
                </a:lnTo>
                <a:lnTo>
                  <a:pt x="1780" y="70"/>
                </a:lnTo>
                <a:lnTo>
                  <a:pt x="1779" y="70"/>
                </a:lnTo>
                <a:lnTo>
                  <a:pt x="1777" y="70"/>
                </a:lnTo>
                <a:lnTo>
                  <a:pt x="1774" y="70"/>
                </a:lnTo>
                <a:lnTo>
                  <a:pt x="1760" y="72"/>
                </a:lnTo>
                <a:lnTo>
                  <a:pt x="1747" y="74"/>
                </a:lnTo>
                <a:lnTo>
                  <a:pt x="1735" y="75"/>
                </a:lnTo>
                <a:lnTo>
                  <a:pt x="1723" y="76"/>
                </a:lnTo>
                <a:lnTo>
                  <a:pt x="1712" y="78"/>
                </a:lnTo>
                <a:lnTo>
                  <a:pt x="1702" y="80"/>
                </a:lnTo>
                <a:lnTo>
                  <a:pt x="1691" y="83"/>
                </a:lnTo>
                <a:lnTo>
                  <a:pt x="1681" y="87"/>
                </a:lnTo>
                <a:lnTo>
                  <a:pt x="1672" y="90"/>
                </a:lnTo>
                <a:lnTo>
                  <a:pt x="1665" y="92"/>
                </a:lnTo>
                <a:lnTo>
                  <a:pt x="1658" y="91"/>
                </a:lnTo>
                <a:lnTo>
                  <a:pt x="1651" y="89"/>
                </a:lnTo>
                <a:lnTo>
                  <a:pt x="1647" y="86"/>
                </a:lnTo>
                <a:lnTo>
                  <a:pt x="1644" y="82"/>
                </a:lnTo>
                <a:lnTo>
                  <a:pt x="1641" y="76"/>
                </a:lnTo>
                <a:lnTo>
                  <a:pt x="1638" y="70"/>
                </a:lnTo>
                <a:lnTo>
                  <a:pt x="1636" y="63"/>
                </a:lnTo>
                <a:lnTo>
                  <a:pt x="1633" y="58"/>
                </a:lnTo>
                <a:lnTo>
                  <a:pt x="1629" y="51"/>
                </a:lnTo>
                <a:lnTo>
                  <a:pt x="1624" y="45"/>
                </a:lnTo>
                <a:lnTo>
                  <a:pt x="1619" y="39"/>
                </a:lnTo>
                <a:lnTo>
                  <a:pt x="1613" y="34"/>
                </a:lnTo>
                <a:lnTo>
                  <a:pt x="1607" y="28"/>
                </a:lnTo>
                <a:lnTo>
                  <a:pt x="1600" y="23"/>
                </a:lnTo>
                <a:lnTo>
                  <a:pt x="1596" y="20"/>
                </a:lnTo>
                <a:lnTo>
                  <a:pt x="1591" y="15"/>
                </a:lnTo>
                <a:lnTo>
                  <a:pt x="1586" y="12"/>
                </a:lnTo>
                <a:lnTo>
                  <a:pt x="1581" y="9"/>
                </a:lnTo>
                <a:lnTo>
                  <a:pt x="1575" y="5"/>
                </a:lnTo>
                <a:lnTo>
                  <a:pt x="1570" y="3"/>
                </a:lnTo>
                <a:lnTo>
                  <a:pt x="1564" y="1"/>
                </a:lnTo>
                <a:lnTo>
                  <a:pt x="1558" y="0"/>
                </a:lnTo>
                <a:lnTo>
                  <a:pt x="1557" y="0"/>
                </a:lnTo>
                <a:lnTo>
                  <a:pt x="1556" y="0"/>
                </a:lnTo>
                <a:lnTo>
                  <a:pt x="1551" y="0"/>
                </a:lnTo>
                <a:lnTo>
                  <a:pt x="1546" y="1"/>
                </a:lnTo>
                <a:lnTo>
                  <a:pt x="1542" y="3"/>
                </a:lnTo>
                <a:lnTo>
                  <a:pt x="1536" y="7"/>
                </a:lnTo>
                <a:lnTo>
                  <a:pt x="1526" y="13"/>
                </a:lnTo>
                <a:lnTo>
                  <a:pt x="1517" y="20"/>
                </a:lnTo>
                <a:lnTo>
                  <a:pt x="1506" y="25"/>
                </a:lnTo>
                <a:lnTo>
                  <a:pt x="1495" y="29"/>
                </a:lnTo>
                <a:lnTo>
                  <a:pt x="1483" y="33"/>
                </a:lnTo>
                <a:lnTo>
                  <a:pt x="1471" y="34"/>
                </a:lnTo>
                <a:lnTo>
                  <a:pt x="1458" y="32"/>
                </a:lnTo>
                <a:lnTo>
                  <a:pt x="1444" y="27"/>
                </a:lnTo>
                <a:lnTo>
                  <a:pt x="1433" y="23"/>
                </a:lnTo>
                <a:lnTo>
                  <a:pt x="1424" y="18"/>
                </a:lnTo>
                <a:lnTo>
                  <a:pt x="1415" y="14"/>
                </a:lnTo>
                <a:lnTo>
                  <a:pt x="1408" y="10"/>
                </a:lnTo>
                <a:lnTo>
                  <a:pt x="1400" y="7"/>
                </a:lnTo>
                <a:lnTo>
                  <a:pt x="1393" y="4"/>
                </a:lnTo>
                <a:lnTo>
                  <a:pt x="1385" y="3"/>
                </a:lnTo>
                <a:lnTo>
                  <a:pt x="1377" y="2"/>
                </a:lnTo>
                <a:lnTo>
                  <a:pt x="1372" y="2"/>
                </a:lnTo>
                <a:lnTo>
                  <a:pt x="1366" y="3"/>
                </a:lnTo>
                <a:lnTo>
                  <a:pt x="1360" y="4"/>
                </a:lnTo>
                <a:lnTo>
                  <a:pt x="1355" y="7"/>
                </a:lnTo>
                <a:lnTo>
                  <a:pt x="1341" y="11"/>
                </a:lnTo>
                <a:lnTo>
                  <a:pt x="1331" y="13"/>
                </a:lnTo>
                <a:lnTo>
                  <a:pt x="1321" y="15"/>
                </a:lnTo>
                <a:lnTo>
                  <a:pt x="1312" y="16"/>
                </a:lnTo>
                <a:lnTo>
                  <a:pt x="1304" y="18"/>
                </a:lnTo>
                <a:lnTo>
                  <a:pt x="1299" y="21"/>
                </a:lnTo>
                <a:lnTo>
                  <a:pt x="1296" y="25"/>
                </a:lnTo>
                <a:lnTo>
                  <a:pt x="1295" y="32"/>
                </a:lnTo>
                <a:lnTo>
                  <a:pt x="1291" y="47"/>
                </a:lnTo>
                <a:lnTo>
                  <a:pt x="1285" y="59"/>
                </a:lnTo>
                <a:lnTo>
                  <a:pt x="1275" y="66"/>
                </a:lnTo>
                <a:lnTo>
                  <a:pt x="1265" y="70"/>
                </a:lnTo>
                <a:lnTo>
                  <a:pt x="1260" y="77"/>
                </a:lnTo>
                <a:lnTo>
                  <a:pt x="1257" y="95"/>
                </a:lnTo>
                <a:lnTo>
                  <a:pt x="1251" y="114"/>
                </a:lnTo>
                <a:lnTo>
                  <a:pt x="1235" y="129"/>
                </a:lnTo>
                <a:lnTo>
                  <a:pt x="1225" y="134"/>
                </a:lnTo>
                <a:lnTo>
                  <a:pt x="1215" y="139"/>
                </a:lnTo>
                <a:lnTo>
                  <a:pt x="1208" y="143"/>
                </a:lnTo>
                <a:lnTo>
                  <a:pt x="1201" y="149"/>
                </a:lnTo>
                <a:lnTo>
                  <a:pt x="1195" y="153"/>
                </a:lnTo>
                <a:lnTo>
                  <a:pt x="1188" y="159"/>
                </a:lnTo>
                <a:lnTo>
                  <a:pt x="1183" y="163"/>
                </a:lnTo>
                <a:lnTo>
                  <a:pt x="1176" y="167"/>
                </a:lnTo>
                <a:lnTo>
                  <a:pt x="1169" y="173"/>
                </a:lnTo>
                <a:lnTo>
                  <a:pt x="1161" y="177"/>
                </a:lnTo>
                <a:lnTo>
                  <a:pt x="1151" y="181"/>
                </a:lnTo>
                <a:lnTo>
                  <a:pt x="1141" y="185"/>
                </a:lnTo>
                <a:lnTo>
                  <a:pt x="1130" y="187"/>
                </a:lnTo>
                <a:lnTo>
                  <a:pt x="1120" y="188"/>
                </a:lnTo>
                <a:lnTo>
                  <a:pt x="1109" y="186"/>
                </a:lnTo>
                <a:lnTo>
                  <a:pt x="1099" y="180"/>
                </a:lnTo>
                <a:lnTo>
                  <a:pt x="1091" y="175"/>
                </a:lnTo>
                <a:lnTo>
                  <a:pt x="1084" y="171"/>
                </a:lnTo>
                <a:lnTo>
                  <a:pt x="1076" y="165"/>
                </a:lnTo>
                <a:lnTo>
                  <a:pt x="1067" y="160"/>
                </a:lnTo>
                <a:lnTo>
                  <a:pt x="1060" y="155"/>
                </a:lnTo>
                <a:lnTo>
                  <a:pt x="1052" y="152"/>
                </a:lnTo>
                <a:lnTo>
                  <a:pt x="1045" y="150"/>
                </a:lnTo>
                <a:lnTo>
                  <a:pt x="1038" y="149"/>
                </a:lnTo>
                <a:lnTo>
                  <a:pt x="1037" y="149"/>
                </a:lnTo>
                <a:lnTo>
                  <a:pt x="1036" y="149"/>
                </a:lnTo>
                <a:lnTo>
                  <a:pt x="1034" y="150"/>
                </a:lnTo>
                <a:lnTo>
                  <a:pt x="1031" y="151"/>
                </a:lnTo>
                <a:lnTo>
                  <a:pt x="1029" y="153"/>
                </a:lnTo>
                <a:lnTo>
                  <a:pt x="1027" y="155"/>
                </a:lnTo>
                <a:lnTo>
                  <a:pt x="1020" y="166"/>
                </a:lnTo>
                <a:lnTo>
                  <a:pt x="1012" y="177"/>
                </a:lnTo>
                <a:lnTo>
                  <a:pt x="1004" y="189"/>
                </a:lnTo>
                <a:lnTo>
                  <a:pt x="1002" y="205"/>
                </a:lnTo>
                <a:lnTo>
                  <a:pt x="1000" y="213"/>
                </a:lnTo>
                <a:lnTo>
                  <a:pt x="993" y="216"/>
                </a:lnTo>
                <a:lnTo>
                  <a:pt x="985" y="218"/>
                </a:lnTo>
                <a:lnTo>
                  <a:pt x="974" y="217"/>
                </a:lnTo>
                <a:lnTo>
                  <a:pt x="962" y="217"/>
                </a:lnTo>
                <a:lnTo>
                  <a:pt x="950" y="218"/>
                </a:lnTo>
                <a:lnTo>
                  <a:pt x="939" y="221"/>
                </a:lnTo>
                <a:lnTo>
                  <a:pt x="929" y="227"/>
                </a:lnTo>
                <a:lnTo>
                  <a:pt x="922" y="234"/>
                </a:lnTo>
                <a:lnTo>
                  <a:pt x="914" y="237"/>
                </a:lnTo>
                <a:lnTo>
                  <a:pt x="905" y="238"/>
                </a:lnTo>
                <a:lnTo>
                  <a:pt x="898" y="238"/>
                </a:lnTo>
                <a:lnTo>
                  <a:pt x="890" y="237"/>
                </a:lnTo>
                <a:lnTo>
                  <a:pt x="881" y="234"/>
                </a:lnTo>
                <a:lnTo>
                  <a:pt x="874" y="230"/>
                </a:lnTo>
                <a:lnTo>
                  <a:pt x="866" y="227"/>
                </a:lnTo>
                <a:lnTo>
                  <a:pt x="863" y="226"/>
                </a:lnTo>
                <a:lnTo>
                  <a:pt x="860" y="225"/>
                </a:lnTo>
                <a:lnTo>
                  <a:pt x="856" y="225"/>
                </a:lnTo>
                <a:lnTo>
                  <a:pt x="854" y="225"/>
                </a:lnTo>
                <a:lnTo>
                  <a:pt x="843" y="226"/>
                </a:lnTo>
                <a:lnTo>
                  <a:pt x="836" y="230"/>
                </a:lnTo>
                <a:lnTo>
                  <a:pt x="830" y="234"/>
                </a:lnTo>
                <a:lnTo>
                  <a:pt x="828" y="236"/>
                </a:lnTo>
                <a:lnTo>
                  <a:pt x="827" y="237"/>
                </a:lnTo>
                <a:lnTo>
                  <a:pt x="823" y="238"/>
                </a:lnTo>
                <a:lnTo>
                  <a:pt x="817" y="241"/>
                </a:lnTo>
                <a:lnTo>
                  <a:pt x="812" y="246"/>
                </a:lnTo>
                <a:lnTo>
                  <a:pt x="805" y="251"/>
                </a:lnTo>
                <a:lnTo>
                  <a:pt x="800" y="259"/>
                </a:lnTo>
                <a:lnTo>
                  <a:pt x="795" y="267"/>
                </a:lnTo>
                <a:lnTo>
                  <a:pt x="794" y="278"/>
                </a:lnTo>
                <a:lnTo>
                  <a:pt x="794" y="302"/>
                </a:lnTo>
                <a:lnTo>
                  <a:pt x="791" y="328"/>
                </a:lnTo>
                <a:lnTo>
                  <a:pt x="782" y="350"/>
                </a:lnTo>
                <a:lnTo>
                  <a:pt x="765" y="363"/>
                </a:lnTo>
                <a:lnTo>
                  <a:pt x="754" y="365"/>
                </a:lnTo>
                <a:lnTo>
                  <a:pt x="743" y="365"/>
                </a:lnTo>
                <a:lnTo>
                  <a:pt x="733" y="364"/>
                </a:lnTo>
                <a:lnTo>
                  <a:pt x="723" y="362"/>
                </a:lnTo>
                <a:lnTo>
                  <a:pt x="712" y="361"/>
                </a:lnTo>
                <a:lnTo>
                  <a:pt x="702" y="361"/>
                </a:lnTo>
                <a:lnTo>
                  <a:pt x="691" y="363"/>
                </a:lnTo>
                <a:lnTo>
                  <a:pt x="680" y="367"/>
                </a:lnTo>
                <a:lnTo>
                  <a:pt x="667" y="371"/>
                </a:lnTo>
                <a:lnTo>
                  <a:pt x="651" y="369"/>
                </a:lnTo>
                <a:lnTo>
                  <a:pt x="631" y="366"/>
                </a:lnTo>
                <a:lnTo>
                  <a:pt x="613" y="361"/>
                </a:lnTo>
                <a:lnTo>
                  <a:pt x="593" y="355"/>
                </a:lnTo>
                <a:lnTo>
                  <a:pt x="576" y="351"/>
                </a:lnTo>
                <a:lnTo>
                  <a:pt x="561" y="351"/>
                </a:lnTo>
                <a:lnTo>
                  <a:pt x="549" y="354"/>
                </a:lnTo>
                <a:lnTo>
                  <a:pt x="547" y="355"/>
                </a:lnTo>
                <a:lnTo>
                  <a:pt x="546" y="356"/>
                </a:lnTo>
                <a:lnTo>
                  <a:pt x="543" y="360"/>
                </a:lnTo>
                <a:lnTo>
                  <a:pt x="539" y="362"/>
                </a:lnTo>
                <a:lnTo>
                  <a:pt x="532" y="364"/>
                </a:lnTo>
                <a:lnTo>
                  <a:pt x="525" y="365"/>
                </a:lnTo>
                <a:lnTo>
                  <a:pt x="516" y="365"/>
                </a:lnTo>
                <a:lnTo>
                  <a:pt x="506" y="363"/>
                </a:lnTo>
                <a:close/>
              </a:path>
            </a:pathLst>
          </a:custGeom>
          <a:solidFill>
            <a:srgbClr val="00A1DE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1" name="TextBox 29">
            <a:extLst>
              <a:ext uri="{FF2B5EF4-FFF2-40B4-BE49-F238E27FC236}">
                <a16:creationId xmlns="" xmlns:a16="http://schemas.microsoft.com/office/drawing/2014/main" id="{D97303FA-655A-D586-F5F3-7E96D6376C7E}"/>
              </a:ext>
            </a:extLst>
          </p:cNvPr>
          <p:cNvSpPr txBox="1"/>
          <p:nvPr/>
        </p:nvSpPr>
        <p:spPr>
          <a:xfrm>
            <a:off x="6011499" y="2767279"/>
            <a:ext cx="2154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Vehicle</a:t>
            </a:r>
            <a:r>
              <a:rPr lang="en-US" sz="20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industry</a:t>
            </a:r>
            <a:endParaRPr lang="en-US" sz="20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Freeform 218">
            <a:extLst>
              <a:ext uri="{FF2B5EF4-FFF2-40B4-BE49-F238E27FC236}">
                <a16:creationId xmlns="" xmlns:a16="http://schemas.microsoft.com/office/drawing/2014/main" id="{776ACC64-082C-FF71-129B-8B754DD4FFF4}"/>
              </a:ext>
            </a:extLst>
          </p:cNvPr>
          <p:cNvSpPr>
            <a:spLocks noEditPoints="1"/>
          </p:cNvSpPr>
          <p:nvPr/>
        </p:nvSpPr>
        <p:spPr bwMode="auto">
          <a:xfrm>
            <a:off x="5366820" y="3388621"/>
            <a:ext cx="409723" cy="432000"/>
          </a:xfrm>
          <a:custGeom>
            <a:avLst/>
            <a:gdLst>
              <a:gd name="T0" fmla="*/ 295 w 296"/>
              <a:gd name="T1" fmla="*/ 153 h 324"/>
              <a:gd name="T2" fmla="*/ 283 w 296"/>
              <a:gd name="T3" fmla="*/ 114 h 324"/>
              <a:gd name="T4" fmla="*/ 263 w 296"/>
              <a:gd name="T5" fmla="*/ 87 h 324"/>
              <a:gd name="T6" fmla="*/ 245 w 296"/>
              <a:gd name="T7" fmla="*/ 72 h 324"/>
              <a:gd name="T8" fmla="*/ 210 w 296"/>
              <a:gd name="T9" fmla="*/ 59 h 324"/>
              <a:gd name="T10" fmla="*/ 173 w 296"/>
              <a:gd name="T11" fmla="*/ 59 h 324"/>
              <a:gd name="T12" fmla="*/ 163 w 296"/>
              <a:gd name="T13" fmla="*/ 51 h 324"/>
              <a:gd name="T14" fmla="*/ 180 w 296"/>
              <a:gd name="T15" fmla="*/ 27 h 324"/>
              <a:gd name="T16" fmla="*/ 197 w 296"/>
              <a:gd name="T17" fmla="*/ 16 h 324"/>
              <a:gd name="T18" fmla="*/ 201 w 296"/>
              <a:gd name="T19" fmla="*/ 8 h 324"/>
              <a:gd name="T20" fmla="*/ 198 w 296"/>
              <a:gd name="T21" fmla="*/ 3 h 324"/>
              <a:gd name="T22" fmla="*/ 189 w 296"/>
              <a:gd name="T23" fmla="*/ 1 h 324"/>
              <a:gd name="T24" fmla="*/ 177 w 296"/>
              <a:gd name="T25" fmla="*/ 9 h 324"/>
              <a:gd name="T26" fmla="*/ 154 w 296"/>
              <a:gd name="T27" fmla="*/ 35 h 324"/>
              <a:gd name="T28" fmla="*/ 143 w 296"/>
              <a:gd name="T29" fmla="*/ 62 h 324"/>
              <a:gd name="T30" fmla="*/ 131 w 296"/>
              <a:gd name="T31" fmla="*/ 43 h 324"/>
              <a:gd name="T32" fmla="*/ 106 w 296"/>
              <a:gd name="T33" fmla="*/ 27 h 324"/>
              <a:gd name="T34" fmla="*/ 80 w 296"/>
              <a:gd name="T35" fmla="*/ 21 h 324"/>
              <a:gd name="T36" fmla="*/ 76 w 296"/>
              <a:gd name="T37" fmla="*/ 23 h 324"/>
              <a:gd name="T38" fmla="*/ 75 w 296"/>
              <a:gd name="T39" fmla="*/ 27 h 324"/>
              <a:gd name="T40" fmla="*/ 79 w 296"/>
              <a:gd name="T41" fmla="*/ 48 h 324"/>
              <a:gd name="T42" fmla="*/ 72 w 296"/>
              <a:gd name="T43" fmla="*/ 63 h 324"/>
              <a:gd name="T44" fmla="*/ 39 w 296"/>
              <a:gd name="T45" fmla="*/ 80 h 324"/>
              <a:gd name="T46" fmla="*/ 25 w 296"/>
              <a:gd name="T47" fmla="*/ 95 h 324"/>
              <a:gd name="T48" fmla="*/ 8 w 296"/>
              <a:gd name="T49" fmla="*/ 126 h 324"/>
              <a:gd name="T50" fmla="*/ 0 w 296"/>
              <a:gd name="T51" fmla="*/ 168 h 324"/>
              <a:gd name="T52" fmla="*/ 2 w 296"/>
              <a:gd name="T53" fmla="*/ 197 h 324"/>
              <a:gd name="T54" fmla="*/ 24 w 296"/>
              <a:gd name="T55" fmla="*/ 250 h 324"/>
              <a:gd name="T56" fmla="*/ 78 w 296"/>
              <a:gd name="T57" fmla="*/ 311 h 324"/>
              <a:gd name="T58" fmla="*/ 99 w 296"/>
              <a:gd name="T59" fmla="*/ 322 h 324"/>
              <a:gd name="T60" fmla="*/ 129 w 296"/>
              <a:gd name="T61" fmla="*/ 321 h 324"/>
              <a:gd name="T62" fmla="*/ 147 w 296"/>
              <a:gd name="T63" fmla="*/ 314 h 324"/>
              <a:gd name="T64" fmla="*/ 173 w 296"/>
              <a:gd name="T65" fmla="*/ 322 h 324"/>
              <a:gd name="T66" fmla="*/ 193 w 296"/>
              <a:gd name="T67" fmla="*/ 322 h 324"/>
              <a:gd name="T68" fmla="*/ 217 w 296"/>
              <a:gd name="T69" fmla="*/ 311 h 324"/>
              <a:gd name="T70" fmla="*/ 257 w 296"/>
              <a:gd name="T71" fmla="*/ 270 h 324"/>
              <a:gd name="T72" fmla="*/ 288 w 296"/>
              <a:gd name="T73" fmla="*/ 213 h 324"/>
              <a:gd name="T74" fmla="*/ 296 w 296"/>
              <a:gd name="T75" fmla="*/ 168 h 324"/>
              <a:gd name="T76" fmla="*/ 123 w 296"/>
              <a:gd name="T77" fmla="*/ 50 h 324"/>
              <a:gd name="T78" fmla="*/ 141 w 296"/>
              <a:gd name="T79" fmla="*/ 79 h 324"/>
              <a:gd name="T80" fmla="*/ 134 w 296"/>
              <a:gd name="T81" fmla="*/ 86 h 324"/>
              <a:gd name="T82" fmla="*/ 104 w 296"/>
              <a:gd name="T83" fmla="*/ 70 h 324"/>
              <a:gd name="T84" fmla="*/ 91 w 296"/>
              <a:gd name="T85" fmla="*/ 50 h 324"/>
              <a:gd name="T86" fmla="*/ 86 w 296"/>
              <a:gd name="T87" fmla="*/ 32 h 324"/>
              <a:gd name="T88" fmla="*/ 114 w 296"/>
              <a:gd name="T89" fmla="*/ 42 h 324"/>
              <a:gd name="T90" fmla="*/ 205 w 296"/>
              <a:gd name="T91" fmla="*/ 114 h 324"/>
              <a:gd name="T92" fmla="*/ 178 w 296"/>
              <a:gd name="T93" fmla="*/ 130 h 324"/>
              <a:gd name="T94" fmla="*/ 153 w 296"/>
              <a:gd name="T95" fmla="*/ 138 h 324"/>
              <a:gd name="T96" fmla="*/ 133 w 296"/>
              <a:gd name="T97" fmla="*/ 138 h 324"/>
              <a:gd name="T98" fmla="*/ 106 w 296"/>
              <a:gd name="T99" fmla="*/ 130 h 324"/>
              <a:gd name="T100" fmla="*/ 80 w 296"/>
              <a:gd name="T101" fmla="*/ 114 h 324"/>
              <a:gd name="T102" fmla="*/ 78 w 296"/>
              <a:gd name="T103" fmla="*/ 106 h 324"/>
              <a:gd name="T104" fmla="*/ 80 w 296"/>
              <a:gd name="T105" fmla="*/ 102 h 324"/>
              <a:gd name="T106" fmla="*/ 88 w 296"/>
              <a:gd name="T107" fmla="*/ 102 h 324"/>
              <a:gd name="T108" fmla="*/ 111 w 296"/>
              <a:gd name="T109" fmla="*/ 117 h 324"/>
              <a:gd name="T110" fmla="*/ 142 w 296"/>
              <a:gd name="T111" fmla="*/ 123 h 324"/>
              <a:gd name="T112" fmla="*/ 159 w 296"/>
              <a:gd name="T113" fmla="*/ 121 h 324"/>
              <a:gd name="T114" fmla="*/ 197 w 296"/>
              <a:gd name="T115" fmla="*/ 102 h 324"/>
              <a:gd name="T116" fmla="*/ 201 w 296"/>
              <a:gd name="T117" fmla="*/ 101 h 324"/>
              <a:gd name="T118" fmla="*/ 206 w 296"/>
              <a:gd name="T119" fmla="*/ 103 h 324"/>
              <a:gd name="T120" fmla="*/ 206 w 296"/>
              <a:gd name="T121" fmla="*/ 113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96" h="324">
                <a:moveTo>
                  <a:pt x="296" y="168"/>
                </a:moveTo>
                <a:lnTo>
                  <a:pt x="296" y="168"/>
                </a:lnTo>
                <a:lnTo>
                  <a:pt x="295" y="153"/>
                </a:lnTo>
                <a:lnTo>
                  <a:pt x="292" y="140"/>
                </a:lnTo>
                <a:lnTo>
                  <a:pt x="288" y="126"/>
                </a:lnTo>
                <a:lnTo>
                  <a:pt x="283" y="114"/>
                </a:lnTo>
                <a:lnTo>
                  <a:pt x="276" y="105"/>
                </a:lnTo>
                <a:lnTo>
                  <a:pt x="271" y="95"/>
                </a:lnTo>
                <a:lnTo>
                  <a:pt x="263" y="87"/>
                </a:lnTo>
                <a:lnTo>
                  <a:pt x="256" y="80"/>
                </a:lnTo>
                <a:lnTo>
                  <a:pt x="256" y="80"/>
                </a:lnTo>
                <a:lnTo>
                  <a:pt x="245" y="72"/>
                </a:lnTo>
                <a:lnTo>
                  <a:pt x="235" y="67"/>
                </a:lnTo>
                <a:lnTo>
                  <a:pt x="223" y="63"/>
                </a:lnTo>
                <a:lnTo>
                  <a:pt x="210" y="59"/>
                </a:lnTo>
                <a:lnTo>
                  <a:pt x="198" y="58"/>
                </a:lnTo>
                <a:lnTo>
                  <a:pt x="186" y="58"/>
                </a:lnTo>
                <a:lnTo>
                  <a:pt x="173" y="59"/>
                </a:lnTo>
                <a:lnTo>
                  <a:pt x="159" y="62"/>
                </a:lnTo>
                <a:lnTo>
                  <a:pt x="159" y="62"/>
                </a:lnTo>
                <a:lnTo>
                  <a:pt x="163" y="51"/>
                </a:lnTo>
                <a:lnTo>
                  <a:pt x="169" y="42"/>
                </a:lnTo>
                <a:lnTo>
                  <a:pt x="174" y="33"/>
                </a:lnTo>
                <a:lnTo>
                  <a:pt x="180" y="27"/>
                </a:lnTo>
                <a:lnTo>
                  <a:pt x="192" y="19"/>
                </a:lnTo>
                <a:lnTo>
                  <a:pt x="197" y="16"/>
                </a:lnTo>
                <a:lnTo>
                  <a:pt x="197" y="16"/>
                </a:lnTo>
                <a:lnTo>
                  <a:pt x="200" y="13"/>
                </a:lnTo>
                <a:lnTo>
                  <a:pt x="201" y="11"/>
                </a:lnTo>
                <a:lnTo>
                  <a:pt x="201" y="8"/>
                </a:lnTo>
                <a:lnTo>
                  <a:pt x="200" y="5"/>
                </a:lnTo>
                <a:lnTo>
                  <a:pt x="200" y="5"/>
                </a:lnTo>
                <a:lnTo>
                  <a:pt x="198" y="3"/>
                </a:lnTo>
                <a:lnTo>
                  <a:pt x="196" y="1"/>
                </a:lnTo>
                <a:lnTo>
                  <a:pt x="193" y="0"/>
                </a:lnTo>
                <a:lnTo>
                  <a:pt x="189" y="1"/>
                </a:lnTo>
                <a:lnTo>
                  <a:pt x="189" y="1"/>
                </a:lnTo>
                <a:lnTo>
                  <a:pt x="182" y="5"/>
                </a:lnTo>
                <a:lnTo>
                  <a:pt x="177" y="9"/>
                </a:lnTo>
                <a:lnTo>
                  <a:pt x="169" y="16"/>
                </a:lnTo>
                <a:lnTo>
                  <a:pt x="161" y="24"/>
                </a:lnTo>
                <a:lnTo>
                  <a:pt x="154" y="35"/>
                </a:lnTo>
                <a:lnTo>
                  <a:pt x="147" y="47"/>
                </a:lnTo>
                <a:lnTo>
                  <a:pt x="143" y="62"/>
                </a:lnTo>
                <a:lnTo>
                  <a:pt x="143" y="62"/>
                </a:lnTo>
                <a:lnTo>
                  <a:pt x="138" y="52"/>
                </a:lnTo>
                <a:lnTo>
                  <a:pt x="131" y="43"/>
                </a:lnTo>
                <a:lnTo>
                  <a:pt x="131" y="43"/>
                </a:lnTo>
                <a:lnTo>
                  <a:pt x="123" y="36"/>
                </a:lnTo>
                <a:lnTo>
                  <a:pt x="115" y="31"/>
                </a:lnTo>
                <a:lnTo>
                  <a:pt x="106" y="27"/>
                </a:lnTo>
                <a:lnTo>
                  <a:pt x="99" y="24"/>
                </a:lnTo>
                <a:lnTo>
                  <a:pt x="86" y="21"/>
                </a:lnTo>
                <a:lnTo>
                  <a:pt x="80" y="21"/>
                </a:lnTo>
                <a:lnTo>
                  <a:pt x="80" y="21"/>
                </a:lnTo>
                <a:lnTo>
                  <a:pt x="78" y="21"/>
                </a:lnTo>
                <a:lnTo>
                  <a:pt x="76" y="23"/>
                </a:lnTo>
                <a:lnTo>
                  <a:pt x="76" y="23"/>
                </a:lnTo>
                <a:lnTo>
                  <a:pt x="75" y="24"/>
                </a:lnTo>
                <a:lnTo>
                  <a:pt x="75" y="27"/>
                </a:lnTo>
                <a:lnTo>
                  <a:pt x="75" y="27"/>
                </a:lnTo>
                <a:lnTo>
                  <a:pt x="76" y="37"/>
                </a:lnTo>
                <a:lnTo>
                  <a:pt x="79" y="48"/>
                </a:lnTo>
                <a:lnTo>
                  <a:pt x="84" y="59"/>
                </a:lnTo>
                <a:lnTo>
                  <a:pt x="84" y="59"/>
                </a:lnTo>
                <a:lnTo>
                  <a:pt x="72" y="63"/>
                </a:lnTo>
                <a:lnTo>
                  <a:pt x="60" y="67"/>
                </a:lnTo>
                <a:lnTo>
                  <a:pt x="49" y="74"/>
                </a:lnTo>
                <a:lnTo>
                  <a:pt x="39" y="80"/>
                </a:lnTo>
                <a:lnTo>
                  <a:pt x="39" y="80"/>
                </a:lnTo>
                <a:lnTo>
                  <a:pt x="32" y="87"/>
                </a:lnTo>
                <a:lnTo>
                  <a:pt x="25" y="95"/>
                </a:lnTo>
                <a:lnTo>
                  <a:pt x="18" y="105"/>
                </a:lnTo>
                <a:lnTo>
                  <a:pt x="12" y="114"/>
                </a:lnTo>
                <a:lnTo>
                  <a:pt x="8" y="126"/>
                </a:lnTo>
                <a:lnTo>
                  <a:pt x="4" y="140"/>
                </a:lnTo>
                <a:lnTo>
                  <a:pt x="1" y="153"/>
                </a:lnTo>
                <a:lnTo>
                  <a:pt x="0" y="168"/>
                </a:lnTo>
                <a:lnTo>
                  <a:pt x="0" y="168"/>
                </a:lnTo>
                <a:lnTo>
                  <a:pt x="0" y="181"/>
                </a:lnTo>
                <a:lnTo>
                  <a:pt x="2" y="197"/>
                </a:lnTo>
                <a:lnTo>
                  <a:pt x="6" y="213"/>
                </a:lnTo>
                <a:lnTo>
                  <a:pt x="13" y="231"/>
                </a:lnTo>
                <a:lnTo>
                  <a:pt x="24" y="250"/>
                </a:lnTo>
                <a:lnTo>
                  <a:pt x="37" y="270"/>
                </a:lnTo>
                <a:lnTo>
                  <a:pt x="56" y="290"/>
                </a:lnTo>
                <a:lnTo>
                  <a:pt x="78" y="311"/>
                </a:lnTo>
                <a:lnTo>
                  <a:pt x="78" y="311"/>
                </a:lnTo>
                <a:lnTo>
                  <a:pt x="88" y="318"/>
                </a:lnTo>
                <a:lnTo>
                  <a:pt x="99" y="322"/>
                </a:lnTo>
                <a:lnTo>
                  <a:pt x="108" y="324"/>
                </a:lnTo>
                <a:lnTo>
                  <a:pt x="119" y="322"/>
                </a:lnTo>
                <a:lnTo>
                  <a:pt x="129" y="321"/>
                </a:lnTo>
                <a:lnTo>
                  <a:pt x="137" y="318"/>
                </a:lnTo>
                <a:lnTo>
                  <a:pt x="147" y="314"/>
                </a:lnTo>
                <a:lnTo>
                  <a:pt x="147" y="314"/>
                </a:lnTo>
                <a:lnTo>
                  <a:pt x="153" y="317"/>
                </a:lnTo>
                <a:lnTo>
                  <a:pt x="162" y="320"/>
                </a:lnTo>
                <a:lnTo>
                  <a:pt x="173" y="322"/>
                </a:lnTo>
                <a:lnTo>
                  <a:pt x="185" y="324"/>
                </a:lnTo>
                <a:lnTo>
                  <a:pt x="185" y="324"/>
                </a:lnTo>
                <a:lnTo>
                  <a:pt x="193" y="322"/>
                </a:lnTo>
                <a:lnTo>
                  <a:pt x="201" y="321"/>
                </a:lnTo>
                <a:lnTo>
                  <a:pt x="209" y="317"/>
                </a:lnTo>
                <a:lnTo>
                  <a:pt x="217" y="311"/>
                </a:lnTo>
                <a:lnTo>
                  <a:pt x="217" y="311"/>
                </a:lnTo>
                <a:lnTo>
                  <a:pt x="240" y="290"/>
                </a:lnTo>
                <a:lnTo>
                  <a:pt x="257" y="270"/>
                </a:lnTo>
                <a:lnTo>
                  <a:pt x="271" y="250"/>
                </a:lnTo>
                <a:lnTo>
                  <a:pt x="282" y="231"/>
                </a:lnTo>
                <a:lnTo>
                  <a:pt x="288" y="213"/>
                </a:lnTo>
                <a:lnTo>
                  <a:pt x="292" y="197"/>
                </a:lnTo>
                <a:lnTo>
                  <a:pt x="295" y="181"/>
                </a:lnTo>
                <a:lnTo>
                  <a:pt x="296" y="168"/>
                </a:lnTo>
                <a:lnTo>
                  <a:pt x="296" y="168"/>
                </a:lnTo>
                <a:close/>
                <a:moveTo>
                  <a:pt x="123" y="50"/>
                </a:moveTo>
                <a:lnTo>
                  <a:pt x="123" y="50"/>
                </a:lnTo>
                <a:lnTo>
                  <a:pt x="131" y="60"/>
                </a:lnTo>
                <a:lnTo>
                  <a:pt x="137" y="70"/>
                </a:lnTo>
                <a:lnTo>
                  <a:pt x="141" y="79"/>
                </a:lnTo>
                <a:lnTo>
                  <a:pt x="142" y="87"/>
                </a:lnTo>
                <a:lnTo>
                  <a:pt x="142" y="87"/>
                </a:lnTo>
                <a:lnTo>
                  <a:pt x="134" y="86"/>
                </a:lnTo>
                <a:lnTo>
                  <a:pt x="125" y="82"/>
                </a:lnTo>
                <a:lnTo>
                  <a:pt x="114" y="76"/>
                </a:lnTo>
                <a:lnTo>
                  <a:pt x="104" y="70"/>
                </a:lnTo>
                <a:lnTo>
                  <a:pt x="104" y="70"/>
                </a:lnTo>
                <a:lnTo>
                  <a:pt x="96" y="60"/>
                </a:lnTo>
                <a:lnTo>
                  <a:pt x="91" y="50"/>
                </a:lnTo>
                <a:lnTo>
                  <a:pt x="87" y="40"/>
                </a:lnTo>
                <a:lnTo>
                  <a:pt x="86" y="32"/>
                </a:lnTo>
                <a:lnTo>
                  <a:pt x="86" y="32"/>
                </a:lnTo>
                <a:lnTo>
                  <a:pt x="94" y="33"/>
                </a:lnTo>
                <a:lnTo>
                  <a:pt x="103" y="37"/>
                </a:lnTo>
                <a:lnTo>
                  <a:pt x="114" y="42"/>
                </a:lnTo>
                <a:lnTo>
                  <a:pt x="123" y="50"/>
                </a:lnTo>
                <a:lnTo>
                  <a:pt x="123" y="50"/>
                </a:lnTo>
                <a:close/>
                <a:moveTo>
                  <a:pt x="205" y="114"/>
                </a:moveTo>
                <a:lnTo>
                  <a:pt x="205" y="114"/>
                </a:lnTo>
                <a:lnTo>
                  <a:pt x="193" y="123"/>
                </a:lnTo>
                <a:lnTo>
                  <a:pt x="178" y="130"/>
                </a:lnTo>
                <a:lnTo>
                  <a:pt x="170" y="134"/>
                </a:lnTo>
                <a:lnTo>
                  <a:pt x="162" y="137"/>
                </a:lnTo>
                <a:lnTo>
                  <a:pt x="153" y="138"/>
                </a:lnTo>
                <a:lnTo>
                  <a:pt x="142" y="138"/>
                </a:lnTo>
                <a:lnTo>
                  <a:pt x="142" y="138"/>
                </a:lnTo>
                <a:lnTo>
                  <a:pt x="133" y="138"/>
                </a:lnTo>
                <a:lnTo>
                  <a:pt x="123" y="137"/>
                </a:lnTo>
                <a:lnTo>
                  <a:pt x="114" y="134"/>
                </a:lnTo>
                <a:lnTo>
                  <a:pt x="106" y="130"/>
                </a:lnTo>
                <a:lnTo>
                  <a:pt x="91" y="123"/>
                </a:lnTo>
                <a:lnTo>
                  <a:pt x="80" y="114"/>
                </a:lnTo>
                <a:lnTo>
                  <a:pt x="80" y="114"/>
                </a:lnTo>
                <a:lnTo>
                  <a:pt x="79" y="113"/>
                </a:lnTo>
                <a:lnTo>
                  <a:pt x="78" y="110"/>
                </a:lnTo>
                <a:lnTo>
                  <a:pt x="78" y="106"/>
                </a:lnTo>
                <a:lnTo>
                  <a:pt x="79" y="103"/>
                </a:lnTo>
                <a:lnTo>
                  <a:pt x="79" y="103"/>
                </a:lnTo>
                <a:lnTo>
                  <a:pt x="80" y="102"/>
                </a:lnTo>
                <a:lnTo>
                  <a:pt x="83" y="101"/>
                </a:lnTo>
                <a:lnTo>
                  <a:pt x="86" y="101"/>
                </a:lnTo>
                <a:lnTo>
                  <a:pt x="88" y="102"/>
                </a:lnTo>
                <a:lnTo>
                  <a:pt x="88" y="102"/>
                </a:lnTo>
                <a:lnTo>
                  <a:pt x="99" y="110"/>
                </a:lnTo>
                <a:lnTo>
                  <a:pt x="111" y="117"/>
                </a:lnTo>
                <a:lnTo>
                  <a:pt x="126" y="121"/>
                </a:lnTo>
                <a:lnTo>
                  <a:pt x="134" y="122"/>
                </a:lnTo>
                <a:lnTo>
                  <a:pt x="142" y="123"/>
                </a:lnTo>
                <a:lnTo>
                  <a:pt x="142" y="123"/>
                </a:lnTo>
                <a:lnTo>
                  <a:pt x="151" y="122"/>
                </a:lnTo>
                <a:lnTo>
                  <a:pt x="159" y="121"/>
                </a:lnTo>
                <a:lnTo>
                  <a:pt x="174" y="117"/>
                </a:lnTo>
                <a:lnTo>
                  <a:pt x="186" y="110"/>
                </a:lnTo>
                <a:lnTo>
                  <a:pt x="197" y="102"/>
                </a:lnTo>
                <a:lnTo>
                  <a:pt x="197" y="102"/>
                </a:lnTo>
                <a:lnTo>
                  <a:pt x="198" y="101"/>
                </a:lnTo>
                <a:lnTo>
                  <a:pt x="201" y="101"/>
                </a:lnTo>
                <a:lnTo>
                  <a:pt x="204" y="102"/>
                </a:lnTo>
                <a:lnTo>
                  <a:pt x="206" y="103"/>
                </a:lnTo>
                <a:lnTo>
                  <a:pt x="206" y="103"/>
                </a:lnTo>
                <a:lnTo>
                  <a:pt x="208" y="106"/>
                </a:lnTo>
                <a:lnTo>
                  <a:pt x="208" y="110"/>
                </a:lnTo>
                <a:lnTo>
                  <a:pt x="206" y="113"/>
                </a:lnTo>
                <a:lnTo>
                  <a:pt x="205" y="114"/>
                </a:lnTo>
                <a:lnTo>
                  <a:pt x="205" y="1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+mn-lt"/>
            </a:endParaRPr>
          </a:p>
        </p:txBody>
      </p:sp>
      <p:sp>
        <p:nvSpPr>
          <p:cNvPr id="23" name="Freeform 146">
            <a:extLst>
              <a:ext uri="{FF2B5EF4-FFF2-40B4-BE49-F238E27FC236}">
                <a16:creationId xmlns="" xmlns:a16="http://schemas.microsoft.com/office/drawing/2014/main" id="{D57E24B4-92A1-82A9-DAF8-19B582DCE179}"/>
              </a:ext>
            </a:extLst>
          </p:cNvPr>
          <p:cNvSpPr>
            <a:spLocks noEditPoints="1"/>
          </p:cNvSpPr>
          <p:nvPr/>
        </p:nvSpPr>
        <p:spPr bwMode="auto">
          <a:xfrm>
            <a:off x="5467819" y="4122585"/>
            <a:ext cx="345736" cy="360001"/>
          </a:xfrm>
          <a:custGeom>
            <a:avLst/>
            <a:gdLst>
              <a:gd name="T0" fmla="*/ 253 w 279"/>
              <a:gd name="T1" fmla="*/ 27 h 280"/>
              <a:gd name="T2" fmla="*/ 239 w 279"/>
              <a:gd name="T3" fmla="*/ 15 h 280"/>
              <a:gd name="T4" fmla="*/ 223 w 279"/>
              <a:gd name="T5" fmla="*/ 7 h 280"/>
              <a:gd name="T6" fmla="*/ 206 w 279"/>
              <a:gd name="T7" fmla="*/ 1 h 280"/>
              <a:gd name="T8" fmla="*/ 188 w 279"/>
              <a:gd name="T9" fmla="*/ 0 h 280"/>
              <a:gd name="T10" fmla="*/ 180 w 279"/>
              <a:gd name="T11" fmla="*/ 0 h 280"/>
              <a:gd name="T12" fmla="*/ 161 w 279"/>
              <a:gd name="T13" fmla="*/ 4 h 280"/>
              <a:gd name="T14" fmla="*/ 145 w 279"/>
              <a:gd name="T15" fmla="*/ 11 h 280"/>
              <a:gd name="T16" fmla="*/ 130 w 279"/>
              <a:gd name="T17" fmla="*/ 20 h 280"/>
              <a:gd name="T18" fmla="*/ 25 w 279"/>
              <a:gd name="T19" fmla="*/ 123 h 280"/>
              <a:gd name="T20" fmla="*/ 20 w 279"/>
              <a:gd name="T21" fmla="*/ 130 h 280"/>
              <a:gd name="T22" fmla="*/ 10 w 279"/>
              <a:gd name="T23" fmla="*/ 146 h 280"/>
              <a:gd name="T24" fmla="*/ 2 w 279"/>
              <a:gd name="T25" fmla="*/ 162 h 280"/>
              <a:gd name="T26" fmla="*/ 0 w 279"/>
              <a:gd name="T27" fmla="*/ 180 h 280"/>
              <a:gd name="T28" fmla="*/ 0 w 279"/>
              <a:gd name="T29" fmla="*/ 189 h 280"/>
              <a:gd name="T30" fmla="*/ 1 w 279"/>
              <a:gd name="T31" fmla="*/ 207 h 280"/>
              <a:gd name="T32" fmla="*/ 6 w 279"/>
              <a:gd name="T33" fmla="*/ 224 h 280"/>
              <a:gd name="T34" fmla="*/ 14 w 279"/>
              <a:gd name="T35" fmla="*/ 239 h 280"/>
              <a:gd name="T36" fmla="*/ 25 w 279"/>
              <a:gd name="T37" fmla="*/ 254 h 280"/>
              <a:gd name="T38" fmla="*/ 33 w 279"/>
              <a:gd name="T39" fmla="*/ 259 h 280"/>
              <a:gd name="T40" fmla="*/ 48 w 279"/>
              <a:gd name="T41" fmla="*/ 270 h 280"/>
              <a:gd name="T42" fmla="*/ 64 w 279"/>
              <a:gd name="T43" fmla="*/ 276 h 280"/>
              <a:gd name="T44" fmla="*/ 82 w 279"/>
              <a:gd name="T45" fmla="*/ 280 h 280"/>
              <a:gd name="T46" fmla="*/ 91 w 279"/>
              <a:gd name="T47" fmla="*/ 280 h 280"/>
              <a:gd name="T48" fmla="*/ 108 w 279"/>
              <a:gd name="T49" fmla="*/ 279 h 280"/>
              <a:gd name="T50" fmla="*/ 126 w 279"/>
              <a:gd name="T51" fmla="*/ 274 h 280"/>
              <a:gd name="T52" fmla="*/ 142 w 279"/>
              <a:gd name="T53" fmla="*/ 264 h 280"/>
              <a:gd name="T54" fmla="*/ 155 w 279"/>
              <a:gd name="T55" fmla="*/ 254 h 280"/>
              <a:gd name="T56" fmla="*/ 253 w 279"/>
              <a:gd name="T57" fmla="*/ 156 h 280"/>
              <a:gd name="T58" fmla="*/ 264 w 279"/>
              <a:gd name="T59" fmla="*/ 142 h 280"/>
              <a:gd name="T60" fmla="*/ 272 w 279"/>
              <a:gd name="T61" fmla="*/ 126 h 280"/>
              <a:gd name="T62" fmla="*/ 278 w 279"/>
              <a:gd name="T63" fmla="*/ 109 h 280"/>
              <a:gd name="T64" fmla="*/ 279 w 279"/>
              <a:gd name="T65" fmla="*/ 91 h 280"/>
              <a:gd name="T66" fmla="*/ 279 w 279"/>
              <a:gd name="T67" fmla="*/ 82 h 280"/>
              <a:gd name="T68" fmla="*/ 276 w 279"/>
              <a:gd name="T69" fmla="*/ 64 h 280"/>
              <a:gd name="T70" fmla="*/ 268 w 279"/>
              <a:gd name="T71" fmla="*/ 48 h 280"/>
              <a:gd name="T72" fmla="*/ 259 w 279"/>
              <a:gd name="T73" fmla="*/ 33 h 280"/>
              <a:gd name="T74" fmla="*/ 253 w 279"/>
              <a:gd name="T75" fmla="*/ 27 h 280"/>
              <a:gd name="T76" fmla="*/ 143 w 279"/>
              <a:gd name="T77" fmla="*/ 240 h 280"/>
              <a:gd name="T78" fmla="*/ 131 w 279"/>
              <a:gd name="T79" fmla="*/ 250 h 280"/>
              <a:gd name="T80" fmla="*/ 106 w 279"/>
              <a:gd name="T81" fmla="*/ 262 h 280"/>
              <a:gd name="T82" fmla="*/ 91 w 279"/>
              <a:gd name="T83" fmla="*/ 263 h 280"/>
              <a:gd name="T84" fmla="*/ 63 w 279"/>
              <a:gd name="T85" fmla="*/ 256 h 280"/>
              <a:gd name="T86" fmla="*/ 39 w 279"/>
              <a:gd name="T87" fmla="*/ 240 h 280"/>
              <a:gd name="T88" fmla="*/ 29 w 279"/>
              <a:gd name="T89" fmla="*/ 229 h 280"/>
              <a:gd name="T90" fmla="*/ 18 w 279"/>
              <a:gd name="T91" fmla="*/ 203 h 280"/>
              <a:gd name="T92" fmla="*/ 18 w 279"/>
              <a:gd name="T93" fmla="*/ 174 h 280"/>
              <a:gd name="T94" fmla="*/ 29 w 279"/>
              <a:gd name="T95" fmla="*/ 148 h 280"/>
              <a:gd name="T96" fmla="*/ 80 w 279"/>
              <a:gd name="T97" fmla="*/ 94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79" h="280">
                <a:moveTo>
                  <a:pt x="253" y="27"/>
                </a:moveTo>
                <a:lnTo>
                  <a:pt x="253" y="27"/>
                </a:lnTo>
                <a:lnTo>
                  <a:pt x="245" y="20"/>
                </a:lnTo>
                <a:lnTo>
                  <a:pt x="239" y="15"/>
                </a:lnTo>
                <a:lnTo>
                  <a:pt x="231" y="11"/>
                </a:lnTo>
                <a:lnTo>
                  <a:pt x="223" y="7"/>
                </a:lnTo>
                <a:lnTo>
                  <a:pt x="214" y="4"/>
                </a:lnTo>
                <a:lnTo>
                  <a:pt x="206" y="1"/>
                </a:lnTo>
                <a:lnTo>
                  <a:pt x="197" y="0"/>
                </a:lnTo>
                <a:lnTo>
                  <a:pt x="188" y="0"/>
                </a:lnTo>
                <a:lnTo>
                  <a:pt x="188" y="0"/>
                </a:lnTo>
                <a:lnTo>
                  <a:pt x="180" y="0"/>
                </a:lnTo>
                <a:lnTo>
                  <a:pt x="170" y="1"/>
                </a:lnTo>
                <a:lnTo>
                  <a:pt x="161" y="4"/>
                </a:lnTo>
                <a:lnTo>
                  <a:pt x="153" y="7"/>
                </a:lnTo>
                <a:lnTo>
                  <a:pt x="145" y="11"/>
                </a:lnTo>
                <a:lnTo>
                  <a:pt x="137" y="15"/>
                </a:lnTo>
                <a:lnTo>
                  <a:pt x="130" y="20"/>
                </a:lnTo>
                <a:lnTo>
                  <a:pt x="123" y="27"/>
                </a:lnTo>
                <a:lnTo>
                  <a:pt x="25" y="123"/>
                </a:lnTo>
                <a:lnTo>
                  <a:pt x="25" y="123"/>
                </a:lnTo>
                <a:lnTo>
                  <a:pt x="20" y="130"/>
                </a:lnTo>
                <a:lnTo>
                  <a:pt x="14" y="138"/>
                </a:lnTo>
                <a:lnTo>
                  <a:pt x="10" y="146"/>
                </a:lnTo>
                <a:lnTo>
                  <a:pt x="6" y="153"/>
                </a:lnTo>
                <a:lnTo>
                  <a:pt x="2" y="162"/>
                </a:lnTo>
                <a:lnTo>
                  <a:pt x="1" y="170"/>
                </a:lnTo>
                <a:lnTo>
                  <a:pt x="0" y="180"/>
                </a:lnTo>
                <a:lnTo>
                  <a:pt x="0" y="189"/>
                </a:lnTo>
                <a:lnTo>
                  <a:pt x="0" y="189"/>
                </a:lnTo>
                <a:lnTo>
                  <a:pt x="0" y="197"/>
                </a:lnTo>
                <a:lnTo>
                  <a:pt x="1" y="207"/>
                </a:lnTo>
                <a:lnTo>
                  <a:pt x="2" y="216"/>
                </a:lnTo>
                <a:lnTo>
                  <a:pt x="6" y="224"/>
                </a:lnTo>
                <a:lnTo>
                  <a:pt x="10" y="232"/>
                </a:lnTo>
                <a:lnTo>
                  <a:pt x="14" y="239"/>
                </a:lnTo>
                <a:lnTo>
                  <a:pt x="20" y="247"/>
                </a:lnTo>
                <a:lnTo>
                  <a:pt x="25" y="254"/>
                </a:lnTo>
                <a:lnTo>
                  <a:pt x="25" y="254"/>
                </a:lnTo>
                <a:lnTo>
                  <a:pt x="33" y="259"/>
                </a:lnTo>
                <a:lnTo>
                  <a:pt x="40" y="264"/>
                </a:lnTo>
                <a:lnTo>
                  <a:pt x="48" y="270"/>
                </a:lnTo>
                <a:lnTo>
                  <a:pt x="56" y="274"/>
                </a:lnTo>
                <a:lnTo>
                  <a:pt x="64" y="276"/>
                </a:lnTo>
                <a:lnTo>
                  <a:pt x="72" y="279"/>
                </a:lnTo>
                <a:lnTo>
                  <a:pt x="82" y="280"/>
                </a:lnTo>
                <a:lnTo>
                  <a:pt x="91" y="280"/>
                </a:lnTo>
                <a:lnTo>
                  <a:pt x="91" y="280"/>
                </a:lnTo>
                <a:lnTo>
                  <a:pt x="99" y="280"/>
                </a:lnTo>
                <a:lnTo>
                  <a:pt x="108" y="279"/>
                </a:lnTo>
                <a:lnTo>
                  <a:pt x="118" y="276"/>
                </a:lnTo>
                <a:lnTo>
                  <a:pt x="126" y="274"/>
                </a:lnTo>
                <a:lnTo>
                  <a:pt x="134" y="270"/>
                </a:lnTo>
                <a:lnTo>
                  <a:pt x="142" y="264"/>
                </a:lnTo>
                <a:lnTo>
                  <a:pt x="149" y="259"/>
                </a:lnTo>
                <a:lnTo>
                  <a:pt x="155" y="254"/>
                </a:lnTo>
                <a:lnTo>
                  <a:pt x="253" y="156"/>
                </a:lnTo>
                <a:lnTo>
                  <a:pt x="253" y="156"/>
                </a:lnTo>
                <a:lnTo>
                  <a:pt x="259" y="149"/>
                </a:lnTo>
                <a:lnTo>
                  <a:pt x="264" y="142"/>
                </a:lnTo>
                <a:lnTo>
                  <a:pt x="268" y="134"/>
                </a:lnTo>
                <a:lnTo>
                  <a:pt x="272" y="126"/>
                </a:lnTo>
                <a:lnTo>
                  <a:pt x="276" y="118"/>
                </a:lnTo>
                <a:lnTo>
                  <a:pt x="278" y="109"/>
                </a:lnTo>
                <a:lnTo>
                  <a:pt x="279" y="101"/>
                </a:lnTo>
                <a:lnTo>
                  <a:pt x="279" y="91"/>
                </a:lnTo>
                <a:lnTo>
                  <a:pt x="279" y="91"/>
                </a:lnTo>
                <a:lnTo>
                  <a:pt x="279" y="82"/>
                </a:lnTo>
                <a:lnTo>
                  <a:pt x="278" y="74"/>
                </a:lnTo>
                <a:lnTo>
                  <a:pt x="276" y="64"/>
                </a:lnTo>
                <a:lnTo>
                  <a:pt x="272" y="56"/>
                </a:lnTo>
                <a:lnTo>
                  <a:pt x="268" y="48"/>
                </a:lnTo>
                <a:lnTo>
                  <a:pt x="264" y="40"/>
                </a:lnTo>
                <a:lnTo>
                  <a:pt x="259" y="33"/>
                </a:lnTo>
                <a:lnTo>
                  <a:pt x="253" y="27"/>
                </a:lnTo>
                <a:lnTo>
                  <a:pt x="253" y="27"/>
                </a:lnTo>
                <a:close/>
                <a:moveTo>
                  <a:pt x="185" y="199"/>
                </a:moveTo>
                <a:lnTo>
                  <a:pt x="143" y="240"/>
                </a:lnTo>
                <a:lnTo>
                  <a:pt x="143" y="240"/>
                </a:lnTo>
                <a:lnTo>
                  <a:pt x="131" y="250"/>
                </a:lnTo>
                <a:lnTo>
                  <a:pt x="119" y="256"/>
                </a:lnTo>
                <a:lnTo>
                  <a:pt x="106" y="262"/>
                </a:lnTo>
                <a:lnTo>
                  <a:pt x="91" y="263"/>
                </a:lnTo>
                <a:lnTo>
                  <a:pt x="91" y="263"/>
                </a:lnTo>
                <a:lnTo>
                  <a:pt x="76" y="262"/>
                </a:lnTo>
                <a:lnTo>
                  <a:pt x="63" y="256"/>
                </a:lnTo>
                <a:lnTo>
                  <a:pt x="49" y="250"/>
                </a:lnTo>
                <a:lnTo>
                  <a:pt x="39" y="240"/>
                </a:lnTo>
                <a:lnTo>
                  <a:pt x="39" y="240"/>
                </a:lnTo>
                <a:lnTo>
                  <a:pt x="29" y="229"/>
                </a:lnTo>
                <a:lnTo>
                  <a:pt x="23" y="216"/>
                </a:lnTo>
                <a:lnTo>
                  <a:pt x="18" y="203"/>
                </a:lnTo>
                <a:lnTo>
                  <a:pt x="17" y="189"/>
                </a:lnTo>
                <a:lnTo>
                  <a:pt x="18" y="174"/>
                </a:lnTo>
                <a:lnTo>
                  <a:pt x="23" y="161"/>
                </a:lnTo>
                <a:lnTo>
                  <a:pt x="29" y="148"/>
                </a:lnTo>
                <a:lnTo>
                  <a:pt x="39" y="137"/>
                </a:lnTo>
                <a:lnTo>
                  <a:pt x="80" y="94"/>
                </a:lnTo>
                <a:lnTo>
                  <a:pt x="185" y="1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+mn-lt"/>
            </a:endParaRPr>
          </a:p>
        </p:txBody>
      </p:sp>
      <p:sp>
        <p:nvSpPr>
          <p:cNvPr id="24" name="TextBox 29">
            <a:extLst>
              <a:ext uri="{FF2B5EF4-FFF2-40B4-BE49-F238E27FC236}">
                <a16:creationId xmlns="" xmlns:a16="http://schemas.microsoft.com/office/drawing/2014/main" id="{3D766F72-F38D-2D11-BFA6-0A4315E0E5DB}"/>
              </a:ext>
            </a:extLst>
          </p:cNvPr>
          <p:cNvSpPr txBox="1"/>
          <p:nvPr/>
        </p:nvSpPr>
        <p:spPr>
          <a:xfrm>
            <a:off x="6011736" y="3420511"/>
            <a:ext cx="1892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Food industry</a:t>
            </a:r>
            <a:endParaRPr lang="en-US" sz="20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TextBox 29">
            <a:extLst>
              <a:ext uri="{FF2B5EF4-FFF2-40B4-BE49-F238E27FC236}">
                <a16:creationId xmlns="" xmlns:a16="http://schemas.microsoft.com/office/drawing/2014/main" id="{3E729FB4-C001-0A16-087A-98C11FEEDE1D}"/>
              </a:ext>
            </a:extLst>
          </p:cNvPr>
          <p:cNvSpPr txBox="1"/>
          <p:nvPr/>
        </p:nvSpPr>
        <p:spPr>
          <a:xfrm>
            <a:off x="6015483" y="4102530"/>
            <a:ext cx="2000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Health industry</a:t>
            </a:r>
            <a:endParaRPr lang="en-US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TextBox 29">
            <a:extLst>
              <a:ext uri="{FF2B5EF4-FFF2-40B4-BE49-F238E27FC236}">
                <a16:creationId xmlns="" xmlns:a16="http://schemas.microsoft.com/office/drawing/2014/main" id="{3FED2E2B-A027-ED71-29BC-E6AD85031719}"/>
              </a:ext>
            </a:extLst>
          </p:cNvPr>
          <p:cNvSpPr txBox="1"/>
          <p:nvPr/>
        </p:nvSpPr>
        <p:spPr>
          <a:xfrm>
            <a:off x="8882159" y="2318385"/>
            <a:ext cx="2429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Infocommunication</a:t>
            </a:r>
            <a:endParaRPr lang="en-US" sz="20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TextBox 29">
            <a:extLst>
              <a:ext uri="{FF2B5EF4-FFF2-40B4-BE49-F238E27FC236}">
                <a16:creationId xmlns="" xmlns:a16="http://schemas.microsoft.com/office/drawing/2014/main" id="{A402C621-2131-4982-D089-4B3B2228ECE2}"/>
              </a:ext>
            </a:extLst>
          </p:cNvPr>
          <p:cNvSpPr txBox="1"/>
          <p:nvPr/>
        </p:nvSpPr>
        <p:spPr>
          <a:xfrm>
            <a:off x="8936474" y="3112578"/>
            <a:ext cx="1573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Materials</a:t>
            </a:r>
            <a:r>
              <a:rPr lang="hu-HU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’</a:t>
            </a:r>
            <a:r>
              <a:rPr lang="en-US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industry</a:t>
            </a:r>
            <a:endParaRPr lang="en-US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TextBox 29">
            <a:extLst>
              <a:ext uri="{FF2B5EF4-FFF2-40B4-BE49-F238E27FC236}">
                <a16:creationId xmlns="" xmlns:a16="http://schemas.microsoft.com/office/drawing/2014/main" id="{DAAAB7E0-A74E-88A8-D4BD-503BB73F4235}"/>
              </a:ext>
            </a:extLst>
          </p:cNvPr>
          <p:cNvSpPr txBox="1"/>
          <p:nvPr/>
        </p:nvSpPr>
        <p:spPr>
          <a:xfrm>
            <a:off x="8882159" y="4045592"/>
            <a:ext cx="1573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Creative industry</a:t>
            </a:r>
            <a:endParaRPr lang="en-US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9" name="Picture 27" descr="C:\Users\jsauvageau\Desktop\3.png">
            <a:extLst>
              <a:ext uri="{FF2B5EF4-FFF2-40B4-BE49-F238E27FC236}">
                <a16:creationId xmlns="" xmlns:a16="http://schemas.microsoft.com/office/drawing/2014/main" id="{B311848E-AF49-CBF8-0DA1-6607C3BDF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576" y="3979731"/>
            <a:ext cx="553386" cy="52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Freeform 118">
            <a:extLst>
              <a:ext uri="{FF2B5EF4-FFF2-40B4-BE49-F238E27FC236}">
                <a16:creationId xmlns="" xmlns:a16="http://schemas.microsoft.com/office/drawing/2014/main" id="{C59E8341-0165-04FE-2750-E280D69DBE96}"/>
              </a:ext>
            </a:extLst>
          </p:cNvPr>
          <p:cNvSpPr>
            <a:spLocks noEditPoints="1"/>
          </p:cNvSpPr>
          <p:nvPr/>
        </p:nvSpPr>
        <p:spPr bwMode="auto">
          <a:xfrm>
            <a:off x="5371871" y="2764257"/>
            <a:ext cx="505202" cy="400110"/>
          </a:xfrm>
          <a:custGeom>
            <a:avLst/>
            <a:gdLst>
              <a:gd name="T0" fmla="*/ 271 w 409"/>
              <a:gd name="T1" fmla="*/ 16 h 231"/>
              <a:gd name="T2" fmla="*/ 259 w 409"/>
              <a:gd name="T3" fmla="*/ 4 h 231"/>
              <a:gd name="T4" fmla="*/ 86 w 409"/>
              <a:gd name="T5" fmla="*/ 0 h 231"/>
              <a:gd name="T6" fmla="*/ 71 w 409"/>
              <a:gd name="T7" fmla="*/ 3 h 231"/>
              <a:gd name="T8" fmla="*/ 5 w 409"/>
              <a:gd name="T9" fmla="*/ 89 h 231"/>
              <a:gd name="T10" fmla="*/ 1 w 409"/>
              <a:gd name="T11" fmla="*/ 97 h 231"/>
              <a:gd name="T12" fmla="*/ 0 w 409"/>
              <a:gd name="T13" fmla="*/ 102 h 231"/>
              <a:gd name="T14" fmla="*/ 0 w 409"/>
              <a:gd name="T15" fmla="*/ 192 h 231"/>
              <a:gd name="T16" fmla="*/ 4 w 409"/>
              <a:gd name="T17" fmla="*/ 198 h 231"/>
              <a:gd name="T18" fmla="*/ 40 w 409"/>
              <a:gd name="T19" fmla="*/ 199 h 231"/>
              <a:gd name="T20" fmla="*/ 48 w 409"/>
              <a:gd name="T21" fmla="*/ 216 h 231"/>
              <a:gd name="T22" fmla="*/ 66 w 409"/>
              <a:gd name="T23" fmla="*/ 229 h 231"/>
              <a:gd name="T24" fmla="*/ 79 w 409"/>
              <a:gd name="T25" fmla="*/ 231 h 231"/>
              <a:gd name="T26" fmla="*/ 99 w 409"/>
              <a:gd name="T27" fmla="*/ 226 h 231"/>
              <a:gd name="T28" fmla="*/ 114 w 409"/>
              <a:gd name="T29" fmla="*/ 211 h 231"/>
              <a:gd name="T30" fmla="*/ 284 w 409"/>
              <a:gd name="T31" fmla="*/ 199 h 231"/>
              <a:gd name="T32" fmla="*/ 290 w 409"/>
              <a:gd name="T33" fmla="*/ 211 h 231"/>
              <a:gd name="T34" fmla="*/ 303 w 409"/>
              <a:gd name="T35" fmla="*/ 226 h 231"/>
              <a:gd name="T36" fmla="*/ 323 w 409"/>
              <a:gd name="T37" fmla="*/ 231 h 231"/>
              <a:gd name="T38" fmla="*/ 338 w 409"/>
              <a:gd name="T39" fmla="*/ 229 h 231"/>
              <a:gd name="T40" fmla="*/ 354 w 409"/>
              <a:gd name="T41" fmla="*/ 216 h 231"/>
              <a:gd name="T42" fmla="*/ 362 w 409"/>
              <a:gd name="T43" fmla="*/ 199 h 231"/>
              <a:gd name="T44" fmla="*/ 405 w 409"/>
              <a:gd name="T45" fmla="*/ 198 h 231"/>
              <a:gd name="T46" fmla="*/ 409 w 409"/>
              <a:gd name="T47" fmla="*/ 192 h 231"/>
              <a:gd name="T48" fmla="*/ 409 w 409"/>
              <a:gd name="T49" fmla="*/ 118 h 231"/>
              <a:gd name="T50" fmla="*/ 400 w 409"/>
              <a:gd name="T51" fmla="*/ 102 h 231"/>
              <a:gd name="T52" fmla="*/ 384 w 409"/>
              <a:gd name="T53" fmla="*/ 93 h 231"/>
              <a:gd name="T54" fmla="*/ 79 w 409"/>
              <a:gd name="T55" fmla="*/ 218 h 231"/>
              <a:gd name="T56" fmla="*/ 68 w 409"/>
              <a:gd name="T57" fmla="*/ 216 h 231"/>
              <a:gd name="T58" fmla="*/ 57 w 409"/>
              <a:gd name="T59" fmla="*/ 207 h 231"/>
              <a:gd name="T60" fmla="*/ 52 w 409"/>
              <a:gd name="T61" fmla="*/ 192 h 231"/>
              <a:gd name="T62" fmla="*/ 55 w 409"/>
              <a:gd name="T63" fmla="*/ 182 h 231"/>
              <a:gd name="T64" fmla="*/ 64 w 409"/>
              <a:gd name="T65" fmla="*/ 169 h 231"/>
              <a:gd name="T66" fmla="*/ 79 w 409"/>
              <a:gd name="T67" fmla="*/ 165 h 231"/>
              <a:gd name="T68" fmla="*/ 90 w 409"/>
              <a:gd name="T69" fmla="*/ 167 h 231"/>
              <a:gd name="T70" fmla="*/ 100 w 409"/>
              <a:gd name="T71" fmla="*/ 177 h 231"/>
              <a:gd name="T72" fmla="*/ 106 w 409"/>
              <a:gd name="T73" fmla="*/ 192 h 231"/>
              <a:gd name="T74" fmla="*/ 103 w 409"/>
              <a:gd name="T75" fmla="*/ 202 h 231"/>
              <a:gd name="T76" fmla="*/ 94 w 409"/>
              <a:gd name="T77" fmla="*/ 214 h 231"/>
              <a:gd name="T78" fmla="*/ 79 w 409"/>
              <a:gd name="T79" fmla="*/ 218 h 231"/>
              <a:gd name="T80" fmla="*/ 19 w 409"/>
              <a:gd name="T81" fmla="*/ 93 h 231"/>
              <a:gd name="T82" fmla="*/ 74 w 409"/>
              <a:gd name="T83" fmla="*/ 18 h 231"/>
              <a:gd name="T84" fmla="*/ 86 w 409"/>
              <a:gd name="T85" fmla="*/ 14 h 231"/>
              <a:gd name="T86" fmla="*/ 172 w 409"/>
              <a:gd name="T87" fmla="*/ 93 h 231"/>
              <a:gd name="T88" fmla="*/ 243 w 409"/>
              <a:gd name="T89" fmla="*/ 14 h 231"/>
              <a:gd name="T90" fmla="*/ 256 w 409"/>
              <a:gd name="T91" fmla="*/ 19 h 231"/>
              <a:gd name="T92" fmla="*/ 172 w 409"/>
              <a:gd name="T93" fmla="*/ 93 h 231"/>
              <a:gd name="T94" fmla="*/ 318 w 409"/>
              <a:gd name="T95" fmla="*/ 218 h 231"/>
              <a:gd name="T96" fmla="*/ 304 w 409"/>
              <a:gd name="T97" fmla="*/ 211 h 231"/>
              <a:gd name="T98" fmla="*/ 298 w 409"/>
              <a:gd name="T99" fmla="*/ 198 h 231"/>
              <a:gd name="T100" fmla="*/ 298 w 409"/>
              <a:gd name="T101" fmla="*/ 187 h 231"/>
              <a:gd name="T102" fmla="*/ 304 w 409"/>
              <a:gd name="T103" fmla="*/ 173 h 231"/>
              <a:gd name="T104" fmla="*/ 318 w 409"/>
              <a:gd name="T105" fmla="*/ 165 h 231"/>
              <a:gd name="T106" fmla="*/ 329 w 409"/>
              <a:gd name="T107" fmla="*/ 165 h 231"/>
              <a:gd name="T108" fmla="*/ 342 w 409"/>
              <a:gd name="T109" fmla="*/ 173 h 231"/>
              <a:gd name="T110" fmla="*/ 350 w 409"/>
              <a:gd name="T111" fmla="*/ 187 h 231"/>
              <a:gd name="T112" fmla="*/ 350 w 409"/>
              <a:gd name="T113" fmla="*/ 198 h 231"/>
              <a:gd name="T114" fmla="*/ 342 w 409"/>
              <a:gd name="T115" fmla="*/ 211 h 231"/>
              <a:gd name="T116" fmla="*/ 329 w 409"/>
              <a:gd name="T117" fmla="*/ 218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9" h="231">
                <a:moveTo>
                  <a:pt x="377" y="93"/>
                </a:moveTo>
                <a:lnTo>
                  <a:pt x="314" y="93"/>
                </a:lnTo>
                <a:lnTo>
                  <a:pt x="271" y="16"/>
                </a:lnTo>
                <a:lnTo>
                  <a:pt x="271" y="16"/>
                </a:lnTo>
                <a:lnTo>
                  <a:pt x="266" y="10"/>
                </a:lnTo>
                <a:lnTo>
                  <a:pt x="259" y="4"/>
                </a:lnTo>
                <a:lnTo>
                  <a:pt x="251" y="2"/>
                </a:lnTo>
                <a:lnTo>
                  <a:pt x="243" y="0"/>
                </a:lnTo>
                <a:lnTo>
                  <a:pt x="86" y="0"/>
                </a:lnTo>
                <a:lnTo>
                  <a:pt x="86" y="0"/>
                </a:lnTo>
                <a:lnTo>
                  <a:pt x="78" y="0"/>
                </a:lnTo>
                <a:lnTo>
                  <a:pt x="71" y="3"/>
                </a:lnTo>
                <a:lnTo>
                  <a:pt x="64" y="8"/>
                </a:lnTo>
                <a:lnTo>
                  <a:pt x="59" y="14"/>
                </a:lnTo>
                <a:lnTo>
                  <a:pt x="5" y="89"/>
                </a:lnTo>
                <a:lnTo>
                  <a:pt x="5" y="89"/>
                </a:lnTo>
                <a:lnTo>
                  <a:pt x="1" y="97"/>
                </a:lnTo>
                <a:lnTo>
                  <a:pt x="1" y="97"/>
                </a:lnTo>
                <a:lnTo>
                  <a:pt x="1" y="97"/>
                </a:lnTo>
                <a:lnTo>
                  <a:pt x="1" y="97"/>
                </a:lnTo>
                <a:lnTo>
                  <a:pt x="0" y="102"/>
                </a:lnTo>
                <a:lnTo>
                  <a:pt x="0" y="108"/>
                </a:lnTo>
                <a:lnTo>
                  <a:pt x="0" y="192"/>
                </a:lnTo>
                <a:lnTo>
                  <a:pt x="0" y="192"/>
                </a:lnTo>
                <a:lnTo>
                  <a:pt x="0" y="195"/>
                </a:lnTo>
                <a:lnTo>
                  <a:pt x="1" y="196"/>
                </a:lnTo>
                <a:lnTo>
                  <a:pt x="4" y="198"/>
                </a:lnTo>
                <a:lnTo>
                  <a:pt x="6" y="199"/>
                </a:lnTo>
                <a:lnTo>
                  <a:pt x="40" y="199"/>
                </a:lnTo>
                <a:lnTo>
                  <a:pt x="40" y="199"/>
                </a:lnTo>
                <a:lnTo>
                  <a:pt x="41" y="206"/>
                </a:lnTo>
                <a:lnTo>
                  <a:pt x="44" y="211"/>
                </a:lnTo>
                <a:lnTo>
                  <a:pt x="48" y="216"/>
                </a:lnTo>
                <a:lnTo>
                  <a:pt x="53" y="222"/>
                </a:lnTo>
                <a:lnTo>
                  <a:pt x="59" y="226"/>
                </a:lnTo>
                <a:lnTo>
                  <a:pt x="66" y="229"/>
                </a:lnTo>
                <a:lnTo>
                  <a:pt x="72" y="231"/>
                </a:lnTo>
                <a:lnTo>
                  <a:pt x="79" y="231"/>
                </a:lnTo>
                <a:lnTo>
                  <a:pt x="79" y="231"/>
                </a:lnTo>
                <a:lnTo>
                  <a:pt x="86" y="231"/>
                </a:lnTo>
                <a:lnTo>
                  <a:pt x="92" y="229"/>
                </a:lnTo>
                <a:lnTo>
                  <a:pt x="99" y="226"/>
                </a:lnTo>
                <a:lnTo>
                  <a:pt x="104" y="222"/>
                </a:lnTo>
                <a:lnTo>
                  <a:pt x="110" y="216"/>
                </a:lnTo>
                <a:lnTo>
                  <a:pt x="114" y="211"/>
                </a:lnTo>
                <a:lnTo>
                  <a:pt x="117" y="206"/>
                </a:lnTo>
                <a:lnTo>
                  <a:pt x="118" y="199"/>
                </a:lnTo>
                <a:lnTo>
                  <a:pt x="284" y="199"/>
                </a:lnTo>
                <a:lnTo>
                  <a:pt x="284" y="199"/>
                </a:lnTo>
                <a:lnTo>
                  <a:pt x="287" y="206"/>
                </a:lnTo>
                <a:lnTo>
                  <a:pt x="290" y="211"/>
                </a:lnTo>
                <a:lnTo>
                  <a:pt x="294" y="216"/>
                </a:lnTo>
                <a:lnTo>
                  <a:pt x="298" y="222"/>
                </a:lnTo>
                <a:lnTo>
                  <a:pt x="303" y="226"/>
                </a:lnTo>
                <a:lnTo>
                  <a:pt x="310" y="229"/>
                </a:lnTo>
                <a:lnTo>
                  <a:pt x="317" y="231"/>
                </a:lnTo>
                <a:lnTo>
                  <a:pt x="323" y="231"/>
                </a:lnTo>
                <a:lnTo>
                  <a:pt x="323" y="231"/>
                </a:lnTo>
                <a:lnTo>
                  <a:pt x="331" y="231"/>
                </a:lnTo>
                <a:lnTo>
                  <a:pt x="338" y="229"/>
                </a:lnTo>
                <a:lnTo>
                  <a:pt x="343" y="226"/>
                </a:lnTo>
                <a:lnTo>
                  <a:pt x="349" y="222"/>
                </a:lnTo>
                <a:lnTo>
                  <a:pt x="354" y="216"/>
                </a:lnTo>
                <a:lnTo>
                  <a:pt x="358" y="211"/>
                </a:lnTo>
                <a:lnTo>
                  <a:pt x="361" y="206"/>
                </a:lnTo>
                <a:lnTo>
                  <a:pt x="362" y="199"/>
                </a:lnTo>
                <a:lnTo>
                  <a:pt x="403" y="199"/>
                </a:lnTo>
                <a:lnTo>
                  <a:pt x="403" y="199"/>
                </a:lnTo>
                <a:lnTo>
                  <a:pt x="405" y="198"/>
                </a:lnTo>
                <a:lnTo>
                  <a:pt x="408" y="196"/>
                </a:lnTo>
                <a:lnTo>
                  <a:pt x="409" y="195"/>
                </a:lnTo>
                <a:lnTo>
                  <a:pt x="409" y="192"/>
                </a:lnTo>
                <a:lnTo>
                  <a:pt x="409" y="125"/>
                </a:lnTo>
                <a:lnTo>
                  <a:pt x="409" y="125"/>
                </a:lnTo>
                <a:lnTo>
                  <a:pt x="409" y="118"/>
                </a:lnTo>
                <a:lnTo>
                  <a:pt x="407" y="113"/>
                </a:lnTo>
                <a:lnTo>
                  <a:pt x="404" y="108"/>
                </a:lnTo>
                <a:lnTo>
                  <a:pt x="400" y="102"/>
                </a:lnTo>
                <a:lnTo>
                  <a:pt x="394" y="98"/>
                </a:lnTo>
                <a:lnTo>
                  <a:pt x="389" y="96"/>
                </a:lnTo>
                <a:lnTo>
                  <a:pt x="384" y="93"/>
                </a:lnTo>
                <a:lnTo>
                  <a:pt x="377" y="93"/>
                </a:lnTo>
                <a:lnTo>
                  <a:pt x="377" y="93"/>
                </a:lnTo>
                <a:close/>
                <a:moveTo>
                  <a:pt x="79" y="218"/>
                </a:moveTo>
                <a:lnTo>
                  <a:pt x="79" y="218"/>
                </a:lnTo>
                <a:lnTo>
                  <a:pt x="74" y="218"/>
                </a:lnTo>
                <a:lnTo>
                  <a:pt x="68" y="216"/>
                </a:lnTo>
                <a:lnTo>
                  <a:pt x="64" y="214"/>
                </a:lnTo>
                <a:lnTo>
                  <a:pt x="60" y="211"/>
                </a:lnTo>
                <a:lnTo>
                  <a:pt x="57" y="207"/>
                </a:lnTo>
                <a:lnTo>
                  <a:pt x="55" y="202"/>
                </a:lnTo>
                <a:lnTo>
                  <a:pt x="53" y="198"/>
                </a:lnTo>
                <a:lnTo>
                  <a:pt x="52" y="192"/>
                </a:lnTo>
                <a:lnTo>
                  <a:pt x="52" y="192"/>
                </a:lnTo>
                <a:lnTo>
                  <a:pt x="53" y="187"/>
                </a:lnTo>
                <a:lnTo>
                  <a:pt x="55" y="182"/>
                </a:lnTo>
                <a:lnTo>
                  <a:pt x="57" y="177"/>
                </a:lnTo>
                <a:lnTo>
                  <a:pt x="60" y="173"/>
                </a:lnTo>
                <a:lnTo>
                  <a:pt x="64" y="169"/>
                </a:lnTo>
                <a:lnTo>
                  <a:pt x="68" y="167"/>
                </a:lnTo>
                <a:lnTo>
                  <a:pt x="74" y="165"/>
                </a:lnTo>
                <a:lnTo>
                  <a:pt x="79" y="165"/>
                </a:lnTo>
                <a:lnTo>
                  <a:pt x="79" y="165"/>
                </a:lnTo>
                <a:lnTo>
                  <a:pt x="84" y="165"/>
                </a:lnTo>
                <a:lnTo>
                  <a:pt x="90" y="167"/>
                </a:lnTo>
                <a:lnTo>
                  <a:pt x="94" y="169"/>
                </a:lnTo>
                <a:lnTo>
                  <a:pt x="98" y="173"/>
                </a:lnTo>
                <a:lnTo>
                  <a:pt x="100" y="177"/>
                </a:lnTo>
                <a:lnTo>
                  <a:pt x="103" y="182"/>
                </a:lnTo>
                <a:lnTo>
                  <a:pt x="104" y="187"/>
                </a:lnTo>
                <a:lnTo>
                  <a:pt x="106" y="192"/>
                </a:lnTo>
                <a:lnTo>
                  <a:pt x="106" y="192"/>
                </a:lnTo>
                <a:lnTo>
                  <a:pt x="104" y="198"/>
                </a:lnTo>
                <a:lnTo>
                  <a:pt x="103" y="202"/>
                </a:lnTo>
                <a:lnTo>
                  <a:pt x="100" y="207"/>
                </a:lnTo>
                <a:lnTo>
                  <a:pt x="98" y="211"/>
                </a:lnTo>
                <a:lnTo>
                  <a:pt x="94" y="214"/>
                </a:lnTo>
                <a:lnTo>
                  <a:pt x="90" y="216"/>
                </a:lnTo>
                <a:lnTo>
                  <a:pt x="84" y="218"/>
                </a:lnTo>
                <a:lnTo>
                  <a:pt x="79" y="218"/>
                </a:lnTo>
                <a:lnTo>
                  <a:pt x="79" y="218"/>
                </a:lnTo>
                <a:close/>
                <a:moveTo>
                  <a:pt x="158" y="93"/>
                </a:moveTo>
                <a:lnTo>
                  <a:pt x="19" y="93"/>
                </a:lnTo>
                <a:lnTo>
                  <a:pt x="70" y="22"/>
                </a:lnTo>
                <a:lnTo>
                  <a:pt x="70" y="22"/>
                </a:lnTo>
                <a:lnTo>
                  <a:pt x="74" y="18"/>
                </a:lnTo>
                <a:lnTo>
                  <a:pt x="76" y="15"/>
                </a:lnTo>
                <a:lnTo>
                  <a:pt x="82" y="14"/>
                </a:lnTo>
                <a:lnTo>
                  <a:pt x="86" y="14"/>
                </a:lnTo>
                <a:lnTo>
                  <a:pt x="158" y="14"/>
                </a:lnTo>
                <a:lnTo>
                  <a:pt x="158" y="93"/>
                </a:lnTo>
                <a:close/>
                <a:moveTo>
                  <a:pt x="172" y="93"/>
                </a:moveTo>
                <a:lnTo>
                  <a:pt x="172" y="14"/>
                </a:lnTo>
                <a:lnTo>
                  <a:pt x="243" y="14"/>
                </a:lnTo>
                <a:lnTo>
                  <a:pt x="243" y="14"/>
                </a:lnTo>
                <a:lnTo>
                  <a:pt x="247" y="14"/>
                </a:lnTo>
                <a:lnTo>
                  <a:pt x="252" y="16"/>
                </a:lnTo>
                <a:lnTo>
                  <a:pt x="256" y="19"/>
                </a:lnTo>
                <a:lnTo>
                  <a:pt x="259" y="23"/>
                </a:lnTo>
                <a:lnTo>
                  <a:pt x="299" y="93"/>
                </a:lnTo>
                <a:lnTo>
                  <a:pt x="172" y="93"/>
                </a:lnTo>
                <a:close/>
                <a:moveTo>
                  <a:pt x="323" y="218"/>
                </a:moveTo>
                <a:lnTo>
                  <a:pt x="323" y="218"/>
                </a:lnTo>
                <a:lnTo>
                  <a:pt x="318" y="218"/>
                </a:lnTo>
                <a:lnTo>
                  <a:pt x="314" y="216"/>
                </a:lnTo>
                <a:lnTo>
                  <a:pt x="309" y="214"/>
                </a:lnTo>
                <a:lnTo>
                  <a:pt x="304" y="211"/>
                </a:lnTo>
                <a:lnTo>
                  <a:pt x="302" y="207"/>
                </a:lnTo>
                <a:lnTo>
                  <a:pt x="299" y="202"/>
                </a:lnTo>
                <a:lnTo>
                  <a:pt x="298" y="198"/>
                </a:lnTo>
                <a:lnTo>
                  <a:pt x="298" y="192"/>
                </a:lnTo>
                <a:lnTo>
                  <a:pt x="298" y="192"/>
                </a:lnTo>
                <a:lnTo>
                  <a:pt x="298" y="187"/>
                </a:lnTo>
                <a:lnTo>
                  <a:pt x="299" y="182"/>
                </a:lnTo>
                <a:lnTo>
                  <a:pt x="302" y="177"/>
                </a:lnTo>
                <a:lnTo>
                  <a:pt x="304" y="173"/>
                </a:lnTo>
                <a:lnTo>
                  <a:pt x="309" y="169"/>
                </a:lnTo>
                <a:lnTo>
                  <a:pt x="314" y="167"/>
                </a:lnTo>
                <a:lnTo>
                  <a:pt x="318" y="165"/>
                </a:lnTo>
                <a:lnTo>
                  <a:pt x="323" y="165"/>
                </a:lnTo>
                <a:lnTo>
                  <a:pt x="323" y="165"/>
                </a:lnTo>
                <a:lnTo>
                  <a:pt x="329" y="165"/>
                </a:lnTo>
                <a:lnTo>
                  <a:pt x="334" y="167"/>
                </a:lnTo>
                <a:lnTo>
                  <a:pt x="338" y="169"/>
                </a:lnTo>
                <a:lnTo>
                  <a:pt x="342" y="173"/>
                </a:lnTo>
                <a:lnTo>
                  <a:pt x="346" y="177"/>
                </a:lnTo>
                <a:lnTo>
                  <a:pt x="347" y="182"/>
                </a:lnTo>
                <a:lnTo>
                  <a:pt x="350" y="187"/>
                </a:lnTo>
                <a:lnTo>
                  <a:pt x="350" y="192"/>
                </a:lnTo>
                <a:lnTo>
                  <a:pt x="350" y="192"/>
                </a:lnTo>
                <a:lnTo>
                  <a:pt x="350" y="198"/>
                </a:lnTo>
                <a:lnTo>
                  <a:pt x="347" y="202"/>
                </a:lnTo>
                <a:lnTo>
                  <a:pt x="346" y="207"/>
                </a:lnTo>
                <a:lnTo>
                  <a:pt x="342" y="211"/>
                </a:lnTo>
                <a:lnTo>
                  <a:pt x="338" y="214"/>
                </a:lnTo>
                <a:lnTo>
                  <a:pt x="334" y="216"/>
                </a:lnTo>
                <a:lnTo>
                  <a:pt x="329" y="218"/>
                </a:lnTo>
                <a:lnTo>
                  <a:pt x="323" y="218"/>
                </a:lnTo>
                <a:lnTo>
                  <a:pt x="323" y="2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+mn-lt"/>
            </a:endParaRPr>
          </a:p>
        </p:txBody>
      </p:sp>
      <p:pic>
        <p:nvPicPr>
          <p:cNvPr id="31" name="Picture 3" descr="\\Cagmasrv1\sso$\Gestion_Deloitte\Global_Brand\- Templates\Icons\Iconography Deloitte\Icon_Computer_chip_Blue.png">
            <a:extLst>
              <a:ext uri="{FF2B5EF4-FFF2-40B4-BE49-F238E27FC236}">
                <a16:creationId xmlns="" xmlns:a16="http://schemas.microsoft.com/office/drawing/2014/main" id="{052C9654-A8D6-76FE-0D71-F33C001C7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062" y="2236146"/>
            <a:ext cx="700026" cy="472803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32" name="Picture 56" descr="14.emf">
            <a:extLst>
              <a:ext uri="{FF2B5EF4-FFF2-40B4-BE49-F238E27FC236}">
                <a16:creationId xmlns="" xmlns:a16="http://schemas.microsoft.com/office/drawing/2014/main" id="{77802C81-8B57-5313-4DE3-D5995F17C266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</a:blip>
          <a:stretch>
            <a:fillRect/>
          </a:stretch>
        </p:blipFill>
        <p:spPr>
          <a:xfrm>
            <a:off x="8137332" y="3085972"/>
            <a:ext cx="637864" cy="560211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6180667" y="835409"/>
            <a:ext cx="42073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 few examples for the Hungarian sectors </a:t>
            </a:r>
          </a:p>
          <a:p>
            <a:r>
              <a:rPr lang="en-US" b="1" dirty="0" smtClean="0"/>
              <a:t>which are regarded as major contributors</a:t>
            </a:r>
          </a:p>
          <a:p>
            <a:r>
              <a:rPr lang="en-US" b="1" dirty="0" smtClean="0"/>
              <a:t>for GDP growth in the coming years </a:t>
            </a:r>
            <a:endParaRPr lang="en-US" b="1" dirty="0"/>
          </a:p>
        </p:txBody>
      </p:sp>
      <p:sp>
        <p:nvSpPr>
          <p:cNvPr id="33" name="Dátum helye 9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49D2074-B30B-43BC-9831-B75D9C6D2009}" type="datetime1">
              <a:rPr lang="en-GB" smtClean="0"/>
              <a:t>22/05/2024</a:t>
            </a:fld>
            <a:endParaRPr lang="hu-HU" dirty="0"/>
          </a:p>
        </p:txBody>
      </p:sp>
      <p:sp>
        <p:nvSpPr>
          <p:cNvPr id="34" name="Élőláb helye 10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hu-HU" smtClean="0"/>
              <a:t>István Erényi: STI ecosystem - Wigner RC</a:t>
            </a:r>
            <a:endParaRPr lang="hu-HU"/>
          </a:p>
        </p:txBody>
      </p:sp>
      <p:sp>
        <p:nvSpPr>
          <p:cNvPr id="35" name="Dia számának helye 1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2053361-D97E-4C8B-AF4C-BBB903E34FC6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01997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/>
      <p:bldP spid="22" grpId="0" animBg="1"/>
      <p:bldP spid="23" grpId="0" animBg="1"/>
      <p:bldP spid="24" grpId="0"/>
      <p:bldP spid="25" grpId="0"/>
      <p:bldP spid="26" grpId="0"/>
      <p:bldP spid="27" grpId="0"/>
      <p:bldP spid="28" grpId="0"/>
      <p:bldP spid="30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A6BD2-0F8E-4B74-B3CA-96A4451661A2}" type="datetime1">
              <a:rPr lang="en-GB" smtClean="0"/>
              <a:t>22/05/2024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István Erényi: STI ecosystem - Wigner RC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53361-D97E-4C8B-AF4C-BBB903E34FC6}" type="slidenum">
              <a:rPr lang="hu-HU" smtClean="0"/>
              <a:t>2</a:t>
            </a:fld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2530542" y="2967335"/>
            <a:ext cx="713092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u-H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Part 1. </a:t>
            </a:r>
            <a:r>
              <a:rPr lang="hu-H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On</a:t>
            </a:r>
            <a:r>
              <a:rPr lang="hu-H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hu-H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</a:t>
            </a:r>
            <a:r>
              <a:rPr lang="hu-H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hu-H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EuroHPC</a:t>
            </a:r>
            <a:r>
              <a:rPr lang="hu-H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hu-H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Joint</a:t>
            </a:r>
            <a:r>
              <a:rPr lang="hu-H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hu-H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Undertaking</a:t>
            </a:r>
            <a:r>
              <a:rPr lang="hu-H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(JU)</a:t>
            </a:r>
            <a:endParaRPr lang="hu-H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090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2397834" y="3269091"/>
            <a:ext cx="7044301" cy="558484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Thank you for your kind attention</a:t>
            </a:r>
            <a:r>
              <a:rPr lang="hu-HU" sz="3200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!</a:t>
            </a:r>
            <a:endParaRPr lang="hu-HU" sz="32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Kép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9937" y="164638"/>
            <a:ext cx="8001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églalap 9"/>
          <p:cNvSpPr/>
          <p:nvPr/>
        </p:nvSpPr>
        <p:spPr>
          <a:xfrm>
            <a:off x="1991224" y="1322573"/>
            <a:ext cx="78575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3709035" algn="l"/>
              </a:tabLst>
            </a:pP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Ministry for National Economy</a:t>
            </a:r>
            <a:endParaRPr lang="en-US" sz="2400" b="1" dirty="0">
              <a:solidFill>
                <a:schemeClr val="bg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ustomShape 2"/>
          <p:cNvSpPr/>
          <p:nvPr/>
        </p:nvSpPr>
        <p:spPr>
          <a:xfrm>
            <a:off x="0" y="2109233"/>
            <a:ext cx="249480" cy="2878200"/>
          </a:xfrm>
          <a:prstGeom prst="rect">
            <a:avLst/>
          </a:prstGeom>
          <a:solidFill>
            <a:srgbClr val="1F4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hu-HU"/>
          </a:p>
        </p:txBody>
      </p:sp>
      <p:sp>
        <p:nvSpPr>
          <p:cNvPr id="6" name="CustomShape 2"/>
          <p:cNvSpPr/>
          <p:nvPr/>
        </p:nvSpPr>
        <p:spPr>
          <a:xfrm>
            <a:off x="-7194" y="2109233"/>
            <a:ext cx="249480" cy="2878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hu-HU"/>
          </a:p>
        </p:txBody>
      </p:sp>
      <p:sp>
        <p:nvSpPr>
          <p:cNvPr id="7" name="Dátum helye 9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49D2074-B30B-43BC-9831-B75D9C6D2009}" type="datetime1">
              <a:rPr lang="en-GB" smtClean="0"/>
              <a:t>22/05/2024</a:t>
            </a:fld>
            <a:endParaRPr lang="hu-HU" dirty="0"/>
          </a:p>
        </p:txBody>
      </p:sp>
      <p:sp>
        <p:nvSpPr>
          <p:cNvPr id="8" name="Élőláb helye 10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hu-HU" smtClean="0"/>
              <a:t>István Erényi: STI ecosystem - Wigner RC</a:t>
            </a:r>
            <a:endParaRPr lang="hu-HU"/>
          </a:p>
        </p:txBody>
      </p:sp>
      <p:sp>
        <p:nvSpPr>
          <p:cNvPr id="11" name="Dia számának helye 1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2053361-D97E-4C8B-AF4C-BBB903E34FC6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334657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3"/>
          <p:cNvSpPr/>
          <p:nvPr/>
        </p:nvSpPr>
        <p:spPr>
          <a:xfrm>
            <a:off x="0" y="2130439"/>
            <a:ext cx="249480" cy="2878200"/>
          </a:xfrm>
          <a:prstGeom prst="rect">
            <a:avLst/>
          </a:prstGeom>
          <a:solidFill>
            <a:srgbClr val="1F4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hu-HU"/>
          </a:p>
        </p:txBody>
      </p:sp>
      <p:sp>
        <p:nvSpPr>
          <p:cNvPr id="6" name="CustomShape 2"/>
          <p:cNvSpPr/>
          <p:nvPr/>
        </p:nvSpPr>
        <p:spPr>
          <a:xfrm>
            <a:off x="0" y="2109233"/>
            <a:ext cx="249480" cy="2878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hu-HU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49771154-5AAD-43AF-10F3-3FE87A7196F2}"/>
              </a:ext>
            </a:extLst>
          </p:cNvPr>
          <p:cNvSpPr txBox="1">
            <a:spLocks/>
          </p:cNvSpPr>
          <p:nvPr/>
        </p:nvSpPr>
        <p:spPr>
          <a:xfrm>
            <a:off x="281261" y="608211"/>
            <a:ext cx="10372761" cy="4811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just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002060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hu-HU" dirty="0" smtClean="0"/>
              <a:t>SCIENCE AND TECHNOLOGY DEVELOPMENT - TODAY</a:t>
            </a:r>
            <a:endParaRPr lang="hu-HU" dirty="0"/>
          </a:p>
        </p:txBody>
      </p:sp>
      <p:sp>
        <p:nvSpPr>
          <p:cNvPr id="5" name="Téglalap: lekerekített 4">
            <a:extLst>
              <a:ext uri="{FF2B5EF4-FFF2-40B4-BE49-F238E27FC236}">
                <a16:creationId xmlns="" xmlns:a16="http://schemas.microsoft.com/office/drawing/2014/main" id="{58B41C12-C26D-4C94-18AF-46A5BF8BA19C}"/>
              </a:ext>
            </a:extLst>
          </p:cNvPr>
          <p:cNvSpPr txBox="1"/>
          <p:nvPr/>
        </p:nvSpPr>
        <p:spPr>
          <a:xfrm>
            <a:off x="536363" y="1600200"/>
            <a:ext cx="10653149" cy="26246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70185" tIns="0" rIns="270185" bIns="0" numCol="1" spcCol="1270" anchor="ctr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 dirty="0" smtClean="0">
                <a:solidFill>
                  <a:srgbClr val="002060"/>
                </a:solidFill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New requirements </a:t>
            </a:r>
            <a:r>
              <a:rPr lang="hu-HU" sz="2400" b="1" dirty="0" smtClean="0">
                <a:solidFill>
                  <a:srgbClr val="002060"/>
                </a:solidFill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of</a:t>
            </a:r>
            <a:r>
              <a:rPr lang="en-US" sz="2400" b="1" kern="1200" dirty="0" smtClean="0">
                <a:solidFill>
                  <a:srgbClr val="002060"/>
                </a:solidFill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 modern economies and technologies</a:t>
            </a:r>
            <a:endParaRPr lang="en-US" sz="2400" kern="1200" dirty="0">
              <a:solidFill>
                <a:srgbClr val="002060"/>
              </a:solidFill>
              <a:latin typeface="Segoe UI" panose="020B0502040204020203" pitchFamily="34" charset="0"/>
              <a:ea typeface="Inter" panose="02000503000000020004" pitchFamily="2" charset="0"/>
              <a:cs typeface="Segoe UI" panose="020B050204020402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209" y="2130439"/>
            <a:ext cx="561975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846667" y="2237834"/>
            <a:ext cx="5207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Accelerating global economic and societal progress</a:t>
            </a:r>
          </a:p>
          <a:p>
            <a:pPr marL="355600" indent="-355600"/>
            <a:r>
              <a:rPr lang="en-US" dirty="0" smtClean="0"/>
              <a:t>New and more mutual interdependence between science and technology</a:t>
            </a:r>
          </a:p>
          <a:p>
            <a:pPr marL="355600" indent="-355600"/>
            <a:r>
              <a:rPr lang="en-US" dirty="0" smtClean="0"/>
              <a:t>Science and technology becoming much more </a:t>
            </a:r>
            <a:r>
              <a:rPr lang="en-US" dirty="0"/>
              <a:t>than </a:t>
            </a:r>
            <a:r>
              <a:rPr lang="en-US" dirty="0" smtClean="0"/>
              <a:t>ever</a:t>
            </a:r>
            <a:r>
              <a:rPr lang="hu-HU" dirty="0" smtClean="0"/>
              <a:t> </a:t>
            </a:r>
            <a:r>
              <a:rPr lang="en-US" dirty="0" smtClean="0"/>
              <a:t>multidisciplinary</a:t>
            </a:r>
            <a:endParaRPr lang="en-US" dirty="0" smtClean="0"/>
          </a:p>
          <a:p>
            <a:pPr marL="355600" indent="-355600"/>
            <a:r>
              <a:rPr lang="en-US" dirty="0" smtClean="0"/>
              <a:t>Global competition is more apparent and increasing, especially between the US, Europe and Asia</a:t>
            </a:r>
          </a:p>
          <a:p>
            <a:pPr marL="355600" indent="-355600"/>
            <a:r>
              <a:rPr lang="en-US" dirty="0" smtClean="0"/>
              <a:t>Data „economy” and IT becoming as a cross sectoral general tools in science and economy</a:t>
            </a:r>
          </a:p>
          <a:p>
            <a:pPr marL="355600" indent="-355600"/>
            <a:r>
              <a:rPr lang="en-US" dirty="0" smtClean="0"/>
              <a:t>AI with new prospects both for developers and users</a:t>
            </a:r>
          </a:p>
        </p:txBody>
      </p:sp>
      <p:sp>
        <p:nvSpPr>
          <p:cNvPr id="10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D2074-B30B-43BC-9831-B75D9C6D2009}" type="datetime1">
              <a:rPr lang="en-GB" smtClean="0"/>
              <a:t>22/05/2024</a:t>
            </a:fld>
            <a:endParaRPr lang="hu-HU" dirty="0"/>
          </a:p>
        </p:txBody>
      </p:sp>
      <p:sp>
        <p:nvSpPr>
          <p:cNvPr id="11" name="Élőláb hely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István Erényi: STI ecosystem - Wigner RC</a:t>
            </a:r>
            <a:endParaRPr lang="hu-HU"/>
          </a:p>
        </p:txBody>
      </p:sp>
      <p:sp>
        <p:nvSpPr>
          <p:cNvPr id="12" name="Dia számának hely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53361-D97E-4C8B-AF4C-BBB903E34FC6}" type="slidenum">
              <a:rPr lang="hu-HU" smtClean="0"/>
              <a:t>3</a:t>
            </a:fld>
            <a:endParaRPr lang="hu-HU"/>
          </a:p>
        </p:txBody>
      </p:sp>
      <p:sp>
        <p:nvSpPr>
          <p:cNvPr id="13" name="Téglalap 12"/>
          <p:cNvSpPr/>
          <p:nvPr/>
        </p:nvSpPr>
        <p:spPr>
          <a:xfrm>
            <a:off x="643467" y="5377155"/>
            <a:ext cx="548174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000" b="1" i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More collaboration </a:t>
            </a:r>
            <a:endParaRPr lang="en-US" sz="4000" b="1" i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111573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3"/>
          <p:cNvSpPr/>
          <p:nvPr/>
        </p:nvSpPr>
        <p:spPr>
          <a:xfrm>
            <a:off x="0" y="2130439"/>
            <a:ext cx="249480" cy="2878200"/>
          </a:xfrm>
          <a:prstGeom prst="rect">
            <a:avLst/>
          </a:prstGeom>
          <a:solidFill>
            <a:srgbClr val="1F4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hu-HU"/>
          </a:p>
        </p:txBody>
      </p:sp>
      <p:sp>
        <p:nvSpPr>
          <p:cNvPr id="6" name="CustomShape 2"/>
          <p:cNvSpPr/>
          <p:nvPr/>
        </p:nvSpPr>
        <p:spPr>
          <a:xfrm>
            <a:off x="0" y="2109233"/>
            <a:ext cx="249480" cy="2878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hu-HU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49771154-5AAD-43AF-10F3-3FE87A7196F2}"/>
              </a:ext>
            </a:extLst>
          </p:cNvPr>
          <p:cNvSpPr txBox="1">
            <a:spLocks/>
          </p:cNvSpPr>
          <p:nvPr/>
        </p:nvSpPr>
        <p:spPr>
          <a:xfrm>
            <a:off x="312165" y="241632"/>
            <a:ext cx="10372761" cy="4811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just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002060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European partnerships </a:t>
            </a:r>
            <a:r>
              <a:rPr lang="en-US" dirty="0" err="1" smtClean="0"/>
              <a:t>programmes</a:t>
            </a:r>
            <a:endParaRPr lang="en-US" dirty="0"/>
          </a:p>
        </p:txBody>
      </p:sp>
      <p:sp>
        <p:nvSpPr>
          <p:cNvPr id="2" name="Szövegdoboz 31">
            <a:extLst>
              <a:ext uri="{FF2B5EF4-FFF2-40B4-BE49-F238E27FC236}">
                <a16:creationId xmlns="" xmlns:a16="http://schemas.microsoft.com/office/drawing/2014/main" id="{05AC00E3-7932-218D-3694-E15DE0EEB34C}"/>
              </a:ext>
            </a:extLst>
          </p:cNvPr>
          <p:cNvSpPr txBox="1"/>
          <p:nvPr/>
        </p:nvSpPr>
        <p:spPr>
          <a:xfrm>
            <a:off x="367979" y="907543"/>
            <a:ext cx="8428887" cy="5411362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lIns="91440" tIns="45720" rIns="91440" bIns="45720" rtlCol="0" anchor="ctr">
            <a:noAutofit/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spcAft>
                <a:spcPts val="600"/>
              </a:spcAft>
            </a:pPr>
            <a:r>
              <a:rPr lang="en-US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Partnership of the </a:t>
            </a:r>
            <a:endParaRPr lang="hu-HU" sz="20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41338" indent="-177800">
              <a:spcAft>
                <a:spcPts val="600"/>
              </a:spcAft>
            </a:pP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Union (Commission) </a:t>
            </a:r>
            <a:endParaRPr lang="hu-HU" sz="2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41338" indent="-177800">
              <a:spcAft>
                <a:spcPts val="600"/>
              </a:spcAft>
            </a:pP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Member States and</a:t>
            </a:r>
            <a:r>
              <a:rPr lang="hu-H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/</a:t>
            </a:r>
            <a:r>
              <a:rPr lang="hu-HU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or</a:t>
            </a:r>
            <a:endParaRPr lang="hu-HU" sz="2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41338" indent="-177800">
              <a:spcAft>
                <a:spcPts val="600"/>
              </a:spcAft>
            </a:pPr>
            <a:r>
              <a:rPr lang="hu-H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en-US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rivate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sector representatives</a:t>
            </a:r>
            <a:endParaRPr lang="en-US" sz="2000" dirty="0" smtClean="0">
              <a:cs typeface="Segoe UI" panose="020B0502040204020203" pitchFamily="34" charset="0"/>
            </a:endParaRPr>
          </a:p>
          <a:p>
            <a:r>
              <a:rPr lang="en-US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Partnership for tackling the most challenging areas, tasks</a:t>
            </a:r>
            <a:r>
              <a:rPr lang="en-US" sz="15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</a:p>
          <a:p>
            <a:pPr marL="355600"/>
            <a:r>
              <a:rPr lang="en-US" sz="1600" dirty="0" err="1" smtClean="0"/>
              <a:t>i</a:t>
            </a:r>
            <a:r>
              <a:rPr lang="en-US" sz="1600" dirty="0" smtClean="0"/>
              <a:t>. 11 </a:t>
            </a:r>
            <a:r>
              <a:rPr lang="en-US" sz="1600" dirty="0" err="1" smtClean="0"/>
              <a:t>Institutionalised</a:t>
            </a:r>
            <a:r>
              <a:rPr lang="en-US" sz="1600" dirty="0" smtClean="0"/>
              <a:t> partnerships, </a:t>
            </a:r>
          </a:p>
          <a:p>
            <a:pPr marL="355600"/>
            <a:r>
              <a:rPr lang="en-US" sz="1600" dirty="0" smtClean="0"/>
              <a:t>ii. 9 EIT-Knowledge and Innovation Communities, </a:t>
            </a:r>
          </a:p>
          <a:p>
            <a:pPr marL="355600"/>
            <a:r>
              <a:rPr lang="en-US" sz="1600" dirty="0" smtClean="0"/>
              <a:t>iii. 12 co-programmed partnerships, based on a Memorandum of Understanding, </a:t>
            </a:r>
          </a:p>
          <a:p>
            <a:pPr marL="355600"/>
            <a:r>
              <a:rPr lang="en-US" sz="1600" dirty="0" smtClean="0"/>
              <a:t>iv. 16 co-funded partnerships, based on </a:t>
            </a:r>
            <a:r>
              <a:rPr lang="en-US" sz="1600" dirty="0" err="1" smtClean="0"/>
              <a:t>programme</a:t>
            </a:r>
            <a:r>
              <a:rPr lang="en-US" sz="1600" dirty="0" smtClean="0"/>
              <a:t> co-fund actions</a:t>
            </a:r>
          </a:p>
          <a:p>
            <a:r>
              <a:rPr lang="en-US" sz="15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355600" indent="-355600">
              <a:spcAft>
                <a:spcPts val="600"/>
              </a:spcAft>
            </a:pPr>
            <a:r>
              <a:rPr lang="en-US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EuroHPC</a:t>
            </a:r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Joint Undertaking on supercomputing infrastructure and ecosystems  -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the first one, since 2018, renewed in 2021.</a:t>
            </a:r>
            <a:endParaRPr lang="en-US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55600" indent="-355600">
              <a:spcAft>
                <a:spcPts val="600"/>
              </a:spcAft>
            </a:pPr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KDT (Key Digital Technologies (the Chip JU) on Chip developing and manufacturing</a:t>
            </a:r>
          </a:p>
        </p:txBody>
      </p:sp>
      <p:sp>
        <p:nvSpPr>
          <p:cNvPr id="3" name="Téglalap 2">
            <a:extLst>
              <a:ext uri="{FF2B5EF4-FFF2-40B4-BE49-F238E27FC236}">
                <a16:creationId xmlns="" xmlns:a16="http://schemas.microsoft.com/office/drawing/2014/main" id="{34DD0BA7-0BDD-C586-A989-7D2D2EADAC1A}"/>
              </a:ext>
            </a:extLst>
          </p:cNvPr>
          <p:cNvSpPr/>
          <p:nvPr/>
        </p:nvSpPr>
        <p:spPr>
          <a:xfrm>
            <a:off x="8796866" y="722759"/>
            <a:ext cx="2593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Types of Partnerships</a:t>
            </a: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="" xmlns:a16="http://schemas.microsoft.com/office/drawing/2014/main" id="{CC0BA5A5-9AA1-7786-D791-47ABD7350A91}"/>
              </a:ext>
            </a:extLst>
          </p:cNvPr>
          <p:cNvSpPr txBox="1"/>
          <p:nvPr/>
        </p:nvSpPr>
        <p:spPr>
          <a:xfrm>
            <a:off x="9606248" y="1441561"/>
            <a:ext cx="14938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1500+ KKV digitális érettség mérése</a:t>
            </a:r>
            <a:endParaRPr lang="hu-HU" sz="2000" dirty="0"/>
          </a:p>
        </p:txBody>
      </p:sp>
      <p:sp>
        <p:nvSpPr>
          <p:cNvPr id="8" name="Szövegdoboz 7">
            <a:extLst>
              <a:ext uri="{FF2B5EF4-FFF2-40B4-BE49-F238E27FC236}">
                <a16:creationId xmlns="" xmlns:a16="http://schemas.microsoft.com/office/drawing/2014/main" id="{F73F01D0-E0E3-1BF9-250A-650F9D0A07E0}"/>
              </a:ext>
            </a:extLst>
          </p:cNvPr>
          <p:cNvSpPr txBox="1"/>
          <p:nvPr/>
        </p:nvSpPr>
        <p:spPr>
          <a:xfrm>
            <a:off x="9668650" y="5101213"/>
            <a:ext cx="130846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>
                <a:solidFill>
                  <a:schemeClr val="bg1"/>
                </a:solidFill>
              </a:rPr>
              <a:t>3000 fő számára technológiai képzés</a:t>
            </a:r>
          </a:p>
          <a:p>
            <a:endParaRPr lang="hu-HU" dirty="0"/>
          </a:p>
        </p:txBody>
      </p:sp>
      <p:sp>
        <p:nvSpPr>
          <p:cNvPr id="10" name="Ellipszis 9">
            <a:extLst>
              <a:ext uri="{FF2B5EF4-FFF2-40B4-BE49-F238E27FC236}">
                <a16:creationId xmlns="" xmlns:a16="http://schemas.microsoft.com/office/drawing/2014/main" id="{8CCD8573-F622-7D1A-A3C9-2B60ECB1A0E9}"/>
              </a:ext>
            </a:extLst>
          </p:cNvPr>
          <p:cNvSpPr/>
          <p:nvPr/>
        </p:nvSpPr>
        <p:spPr>
          <a:xfrm>
            <a:off x="8963575" y="1097086"/>
            <a:ext cx="1942775" cy="1421693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zövegdoboz 10">
            <a:extLst>
              <a:ext uri="{FF2B5EF4-FFF2-40B4-BE49-F238E27FC236}">
                <a16:creationId xmlns="" xmlns:a16="http://schemas.microsoft.com/office/drawing/2014/main" id="{55A69DD4-8F4F-90EC-174C-35988E769330}"/>
              </a:ext>
            </a:extLst>
          </p:cNvPr>
          <p:cNvSpPr txBox="1"/>
          <p:nvPr/>
        </p:nvSpPr>
        <p:spPr>
          <a:xfrm>
            <a:off x="9065732" y="1515544"/>
            <a:ext cx="1813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Institutionalised</a:t>
            </a:r>
            <a:r>
              <a:rPr lang="en-US" sz="16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partnerships</a:t>
            </a:r>
            <a:endParaRPr lang="en-US" sz="2000" dirty="0"/>
          </a:p>
        </p:txBody>
      </p:sp>
      <p:sp>
        <p:nvSpPr>
          <p:cNvPr id="12" name="Ellipszis 11">
            <a:extLst>
              <a:ext uri="{FF2B5EF4-FFF2-40B4-BE49-F238E27FC236}">
                <a16:creationId xmlns="" xmlns:a16="http://schemas.microsoft.com/office/drawing/2014/main" id="{EB552969-727F-1AF2-AAB6-5D93F17A0094}"/>
              </a:ext>
            </a:extLst>
          </p:cNvPr>
          <p:cNvSpPr/>
          <p:nvPr/>
        </p:nvSpPr>
        <p:spPr>
          <a:xfrm>
            <a:off x="10388345" y="2223501"/>
            <a:ext cx="1803655" cy="1487377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Szövegdoboz 12">
            <a:extLst>
              <a:ext uri="{FF2B5EF4-FFF2-40B4-BE49-F238E27FC236}">
                <a16:creationId xmlns="" xmlns:a16="http://schemas.microsoft.com/office/drawing/2014/main" id="{B74E29FE-55B4-9E51-AF53-C99525B42E21}"/>
              </a:ext>
            </a:extLst>
          </p:cNvPr>
          <p:cNvSpPr txBox="1"/>
          <p:nvPr/>
        </p:nvSpPr>
        <p:spPr>
          <a:xfrm>
            <a:off x="10376540" y="2660658"/>
            <a:ext cx="1827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Co-programmed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partnerships</a:t>
            </a:r>
            <a:endParaRPr lang="en-US" dirty="0"/>
          </a:p>
        </p:txBody>
      </p:sp>
      <p:sp>
        <p:nvSpPr>
          <p:cNvPr id="14" name="Ellipszis 13">
            <a:extLst>
              <a:ext uri="{FF2B5EF4-FFF2-40B4-BE49-F238E27FC236}">
                <a16:creationId xmlns="" xmlns:a16="http://schemas.microsoft.com/office/drawing/2014/main" id="{14DF895A-6A73-5FEC-814F-EF4566DB789C}"/>
              </a:ext>
            </a:extLst>
          </p:cNvPr>
          <p:cNvSpPr/>
          <p:nvPr/>
        </p:nvSpPr>
        <p:spPr>
          <a:xfrm>
            <a:off x="9894212" y="4982323"/>
            <a:ext cx="1829336" cy="1473107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Szövegdoboz 14">
            <a:extLst>
              <a:ext uri="{FF2B5EF4-FFF2-40B4-BE49-F238E27FC236}">
                <a16:creationId xmlns="" xmlns:a16="http://schemas.microsoft.com/office/drawing/2014/main" id="{08B9ED85-2211-147F-7B15-4D33FD51D3EE}"/>
              </a:ext>
            </a:extLst>
          </p:cNvPr>
          <p:cNvSpPr txBox="1"/>
          <p:nvPr/>
        </p:nvSpPr>
        <p:spPr>
          <a:xfrm>
            <a:off x="10067064" y="5287989"/>
            <a:ext cx="14836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Co-funded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partnerships</a:t>
            </a:r>
          </a:p>
          <a:p>
            <a:endParaRPr lang="en-US" dirty="0"/>
          </a:p>
        </p:txBody>
      </p:sp>
      <p:sp>
        <p:nvSpPr>
          <p:cNvPr id="17" name="Ellipszis 16">
            <a:extLst>
              <a:ext uri="{FF2B5EF4-FFF2-40B4-BE49-F238E27FC236}">
                <a16:creationId xmlns="" xmlns:a16="http://schemas.microsoft.com/office/drawing/2014/main" id="{8CCD8573-F622-7D1A-A3C9-2B60ECB1A0E9}"/>
              </a:ext>
            </a:extLst>
          </p:cNvPr>
          <p:cNvSpPr/>
          <p:nvPr/>
        </p:nvSpPr>
        <p:spPr>
          <a:xfrm>
            <a:off x="8796866" y="3613224"/>
            <a:ext cx="2180247" cy="1421693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Szövegdoboz 17">
            <a:extLst>
              <a:ext uri="{FF2B5EF4-FFF2-40B4-BE49-F238E27FC236}">
                <a16:creationId xmlns="" xmlns:a16="http://schemas.microsoft.com/office/drawing/2014/main" id="{55A69DD4-8F4F-90EC-174C-35988E769330}"/>
              </a:ext>
            </a:extLst>
          </p:cNvPr>
          <p:cNvSpPr txBox="1"/>
          <p:nvPr/>
        </p:nvSpPr>
        <p:spPr>
          <a:xfrm>
            <a:off x="8925707" y="3814192"/>
            <a:ext cx="19539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EIT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 and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Innovation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partnerships</a:t>
            </a:r>
            <a:endParaRPr lang="en-US" sz="2000" dirty="0"/>
          </a:p>
        </p:txBody>
      </p:sp>
      <p:sp>
        <p:nvSpPr>
          <p:cNvPr id="19" name="Dátum helye 9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49D2074-B30B-43BC-9831-B75D9C6D2009}" type="datetime1">
              <a:rPr lang="en-GB" smtClean="0"/>
              <a:t>22/05/2024</a:t>
            </a:fld>
            <a:endParaRPr lang="hu-HU" dirty="0"/>
          </a:p>
        </p:txBody>
      </p:sp>
      <p:sp>
        <p:nvSpPr>
          <p:cNvPr id="20" name="Élőláb helye 10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hu-HU" smtClean="0"/>
              <a:t>István Erényi: STI ecosystem - Wigner RC</a:t>
            </a:r>
            <a:endParaRPr lang="hu-HU"/>
          </a:p>
        </p:txBody>
      </p:sp>
      <p:sp>
        <p:nvSpPr>
          <p:cNvPr id="21" name="Dia számának helye 1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2053361-D97E-4C8B-AF4C-BBB903E34FC6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455900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Csoportba foglalás 33">
            <a:extLst>
              <a:ext uri="{FF2B5EF4-FFF2-40B4-BE49-F238E27FC236}">
                <a16:creationId xmlns="" xmlns:a16="http://schemas.microsoft.com/office/drawing/2014/main" id="{F7A9908F-7BBB-F8B4-BB5E-83FB58C17F89}"/>
              </a:ext>
            </a:extLst>
          </p:cNvPr>
          <p:cNvGrpSpPr/>
          <p:nvPr/>
        </p:nvGrpSpPr>
        <p:grpSpPr>
          <a:xfrm>
            <a:off x="817425" y="1074106"/>
            <a:ext cx="10941588" cy="1359266"/>
            <a:chOff x="-1" y="4048123"/>
            <a:chExt cx="10211708" cy="1187550"/>
          </a:xfrm>
        </p:grpSpPr>
        <p:sp>
          <p:nvSpPr>
            <p:cNvPr id="35" name="Téglalap 34">
              <a:extLst>
                <a:ext uri="{FF2B5EF4-FFF2-40B4-BE49-F238E27FC236}">
                  <a16:creationId xmlns="" xmlns:a16="http://schemas.microsoft.com/office/drawing/2014/main" id="{2D252410-B41E-8AB7-A4B6-9C4915A83344}"/>
                </a:ext>
              </a:extLst>
            </p:cNvPr>
            <p:cNvSpPr/>
            <p:nvPr/>
          </p:nvSpPr>
          <p:spPr>
            <a:xfrm>
              <a:off x="0" y="4048123"/>
              <a:ext cx="10211707" cy="1187550"/>
            </a:xfrm>
            <a:prstGeom prst="rect">
              <a:avLst/>
            </a:prstGeom>
            <a:solidFill>
              <a:schemeClr val="bg2">
                <a:lumMod val="90000"/>
                <a:alpha val="9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16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6" name="Szövegdoboz 35">
              <a:extLst>
                <a:ext uri="{FF2B5EF4-FFF2-40B4-BE49-F238E27FC236}">
                  <a16:creationId xmlns="" xmlns:a16="http://schemas.microsoft.com/office/drawing/2014/main" id="{05730AA6-EBD2-5A5F-9BA8-FC650C398DB3}"/>
                </a:ext>
              </a:extLst>
            </p:cNvPr>
            <p:cNvSpPr txBox="1"/>
            <p:nvPr/>
          </p:nvSpPr>
          <p:spPr>
            <a:xfrm>
              <a:off x="-1" y="4048123"/>
              <a:ext cx="10211707" cy="11875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92542" tIns="270764" rIns="792542" bIns="99568" numCol="1" spcCol="1270" anchor="t" anchorCtr="0">
              <a:noAutofit/>
            </a:bodyPr>
            <a:lstStyle/>
            <a:p>
              <a:pPr marL="114300" lvl="1" indent="-11430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1600" kern="0" dirty="0" smtClean="0">
                  <a:latin typeface="Segoe UI" panose="020B0502040204020203" pitchFamily="34" charset="0"/>
                  <a:ea typeface="Roboto Slab" panose="020B0604020202020204" charset="0"/>
                  <a:cs typeface="Segoe UI" panose="020B0502040204020203" pitchFamily="34" charset="0"/>
                  <a:sym typeface="Arial"/>
                </a:rPr>
                <a:t>Joint actions, joint development tasks has its multiplying effect on getting result faster, better, more efficiently</a:t>
              </a:r>
            </a:p>
            <a:p>
              <a:pPr marL="114300" lvl="1" indent="-11430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1600" kern="0" dirty="0" smtClean="0">
                  <a:latin typeface="Segoe UI" panose="020B0502040204020203" pitchFamily="34" charset="0"/>
                  <a:ea typeface="Roboto Slab" panose="020B0604020202020204" charset="0"/>
                  <a:cs typeface="Segoe UI" panose="020B0502040204020203" pitchFamily="34" charset="0"/>
                  <a:sym typeface="Arial"/>
                </a:rPr>
                <a:t>Attracts more active partners</a:t>
              </a:r>
            </a:p>
            <a:p>
              <a:pPr marL="114300" lvl="1" indent="-11430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1600" kern="0" dirty="0" smtClean="0">
                  <a:latin typeface="Segoe UI" panose="020B0502040204020203" pitchFamily="34" charset="0"/>
                  <a:ea typeface="Roboto Slab" panose="020B0604020202020204" charset="0"/>
                  <a:cs typeface="Segoe UI" panose="020B0502040204020203" pitchFamily="34" charset="0"/>
                  <a:sym typeface="Arial"/>
                </a:rPr>
                <a:t>Better, more interesting environment has its effect to keep home European professionals</a:t>
              </a:r>
            </a:p>
            <a:p>
              <a:pPr marL="114300" lvl="1" indent="-11430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endParaRPr lang="en-US" sz="1600" kern="0" dirty="0" smtClean="0">
                <a:latin typeface="Segoe UI" panose="020B0502040204020203" pitchFamily="34" charset="0"/>
                <a:ea typeface="Roboto Slab" panose="020B0604020202020204" charset="0"/>
                <a:cs typeface="Segoe UI" panose="020B0502040204020203" pitchFamily="34" charset="0"/>
                <a:sym typeface="Arial"/>
              </a:endParaRPr>
            </a:p>
            <a:p>
              <a:pPr marL="114300" lvl="1" indent="-11430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endParaRPr lang="en-US" sz="1600" kern="0" dirty="0" smtClean="0">
                <a:latin typeface="Segoe UI" panose="020B0502040204020203" pitchFamily="34" charset="0"/>
                <a:ea typeface="Roboto Slab" panose="020B0604020202020204" charset="0"/>
                <a:cs typeface="Segoe UI" panose="020B0502040204020203" pitchFamily="34" charset="0"/>
                <a:sym typeface="Arial"/>
              </a:endParaRPr>
            </a:p>
            <a:p>
              <a:pPr marL="114300" lvl="1" indent="-11430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600" kern="1200" dirty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8" name="Csoportba foglalás 27">
            <a:extLst>
              <a:ext uri="{FF2B5EF4-FFF2-40B4-BE49-F238E27FC236}">
                <a16:creationId xmlns="" xmlns:a16="http://schemas.microsoft.com/office/drawing/2014/main" id="{C196EC9F-F405-49A6-1E0F-96FD7C7AFCE9}"/>
              </a:ext>
            </a:extLst>
          </p:cNvPr>
          <p:cNvGrpSpPr/>
          <p:nvPr/>
        </p:nvGrpSpPr>
        <p:grpSpPr>
          <a:xfrm>
            <a:off x="817426" y="5308256"/>
            <a:ext cx="10941587" cy="962325"/>
            <a:chOff x="0" y="2730294"/>
            <a:chExt cx="10211707" cy="962325"/>
          </a:xfrm>
        </p:grpSpPr>
        <p:sp>
          <p:nvSpPr>
            <p:cNvPr id="29" name="Téglalap 28">
              <a:extLst>
                <a:ext uri="{FF2B5EF4-FFF2-40B4-BE49-F238E27FC236}">
                  <a16:creationId xmlns="" xmlns:a16="http://schemas.microsoft.com/office/drawing/2014/main" id="{AD1138D8-4FAC-813F-75E7-24DF17474EC3}"/>
                </a:ext>
              </a:extLst>
            </p:cNvPr>
            <p:cNvSpPr/>
            <p:nvPr/>
          </p:nvSpPr>
          <p:spPr>
            <a:xfrm>
              <a:off x="0" y="2730294"/>
              <a:ext cx="10211707" cy="962325"/>
            </a:xfrm>
            <a:prstGeom prst="rect">
              <a:avLst/>
            </a:prstGeom>
            <a:solidFill>
              <a:schemeClr val="bg2">
                <a:lumMod val="90000"/>
                <a:alpha val="9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16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Szövegdoboz 29">
              <a:extLst>
                <a:ext uri="{FF2B5EF4-FFF2-40B4-BE49-F238E27FC236}">
                  <a16:creationId xmlns="" xmlns:a16="http://schemas.microsoft.com/office/drawing/2014/main" id="{877D4C77-1826-BEEB-E5B4-0EA51BD44F1C}"/>
                </a:ext>
              </a:extLst>
            </p:cNvPr>
            <p:cNvSpPr txBox="1"/>
            <p:nvPr/>
          </p:nvSpPr>
          <p:spPr>
            <a:xfrm>
              <a:off x="0" y="2730294"/>
              <a:ext cx="10211707" cy="9623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92542" tIns="270764" rIns="792542" bIns="99568" numCol="1" spcCol="1270" anchor="t" anchorCtr="0">
              <a:noAutofit/>
            </a:bodyPr>
            <a:lstStyle/>
            <a:p>
              <a:pPr marL="114300" lvl="1" indent="-11430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 smtClean="0">
                  <a:latin typeface="Segoe UI" panose="020B0502040204020203" pitchFamily="34" charset="0"/>
                  <a:ea typeface="Inter" panose="02000503000000020004" pitchFamily="2" charset="0"/>
                  <a:cs typeface="Segoe UI" panose="020B0502040204020203" pitchFamily="34" charset="0"/>
                </a:rPr>
                <a:t>Faster progress is offered for the European Science, Innovation and </a:t>
              </a:r>
              <a:r>
                <a:rPr lang="en-US" sz="1600" dirty="0" smtClean="0">
                  <a:latin typeface="Segoe UI" panose="020B0502040204020203" pitchFamily="34" charset="0"/>
                  <a:ea typeface="Inter" panose="02000503000000020004" pitchFamily="2" charset="0"/>
                  <a:cs typeface="Segoe UI" panose="020B0502040204020203" pitchFamily="34" charset="0"/>
                </a:rPr>
                <a:t>T</a:t>
              </a:r>
              <a:r>
                <a:rPr lang="en-US" sz="1600" kern="1200" dirty="0" smtClean="0">
                  <a:latin typeface="Segoe UI" panose="020B0502040204020203" pitchFamily="34" charset="0"/>
                  <a:ea typeface="Inter" panose="02000503000000020004" pitchFamily="2" charset="0"/>
                  <a:cs typeface="Segoe UI" panose="020B0502040204020203" pitchFamily="34" charset="0"/>
                </a:rPr>
                <a:t>echnology</a:t>
              </a:r>
            </a:p>
            <a:p>
              <a:pPr marL="114300" lvl="1" indent="-11430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dirty="0" smtClean="0">
                  <a:latin typeface="Segoe UI" panose="020B0502040204020203" pitchFamily="34" charset="0"/>
                  <a:ea typeface="Inter" panose="02000503000000020004" pitchFamily="2" charset="0"/>
                  <a:cs typeface="Segoe UI" panose="020B0502040204020203" pitchFamily="34" charset="0"/>
                </a:rPr>
                <a:t>Keeping pace with the strongest global competitors</a:t>
              </a:r>
              <a:r>
                <a:rPr lang="en-US" sz="1600" kern="1200" dirty="0" smtClean="0">
                  <a:latin typeface="Segoe UI" panose="020B0502040204020203" pitchFamily="34" charset="0"/>
                  <a:ea typeface="Inter" panose="02000503000000020004" pitchFamily="2" charset="0"/>
                  <a:cs typeface="Segoe UI" panose="020B0502040204020203" pitchFamily="34" charset="0"/>
                </a:rPr>
                <a:t> </a:t>
              </a:r>
              <a:endParaRPr lang="en-US" sz="1600" kern="1200" dirty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2" name="Csoportba foglalás 21">
            <a:extLst>
              <a:ext uri="{FF2B5EF4-FFF2-40B4-BE49-F238E27FC236}">
                <a16:creationId xmlns="" xmlns:a16="http://schemas.microsoft.com/office/drawing/2014/main" id="{E5FBE257-5729-55F1-FDA6-DE7C4FF5FF57}"/>
              </a:ext>
            </a:extLst>
          </p:cNvPr>
          <p:cNvGrpSpPr/>
          <p:nvPr/>
        </p:nvGrpSpPr>
        <p:grpSpPr>
          <a:xfrm>
            <a:off x="817426" y="4251632"/>
            <a:ext cx="10941587" cy="778050"/>
            <a:chOff x="0" y="1690164"/>
            <a:chExt cx="10211707" cy="778050"/>
          </a:xfrm>
        </p:grpSpPr>
        <p:sp>
          <p:nvSpPr>
            <p:cNvPr id="23" name="Téglalap 22">
              <a:extLst>
                <a:ext uri="{FF2B5EF4-FFF2-40B4-BE49-F238E27FC236}">
                  <a16:creationId xmlns="" xmlns:a16="http://schemas.microsoft.com/office/drawing/2014/main" id="{59ABD18B-5931-5FFB-6A6B-83EB640903A2}"/>
                </a:ext>
              </a:extLst>
            </p:cNvPr>
            <p:cNvSpPr/>
            <p:nvPr/>
          </p:nvSpPr>
          <p:spPr>
            <a:xfrm>
              <a:off x="0" y="1690164"/>
              <a:ext cx="10211707" cy="778050"/>
            </a:xfrm>
            <a:prstGeom prst="rect">
              <a:avLst/>
            </a:prstGeom>
            <a:solidFill>
              <a:schemeClr val="bg2">
                <a:lumMod val="90000"/>
                <a:alpha val="9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16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Szövegdoboz 23">
              <a:extLst>
                <a:ext uri="{FF2B5EF4-FFF2-40B4-BE49-F238E27FC236}">
                  <a16:creationId xmlns="" xmlns:a16="http://schemas.microsoft.com/office/drawing/2014/main" id="{BB536D87-7386-A560-AABC-2B8525457157}"/>
                </a:ext>
              </a:extLst>
            </p:cNvPr>
            <p:cNvSpPr txBox="1"/>
            <p:nvPr/>
          </p:nvSpPr>
          <p:spPr>
            <a:xfrm>
              <a:off x="0" y="1690164"/>
              <a:ext cx="10211707" cy="7780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92542" tIns="270764" rIns="792542" bIns="99568" numCol="1" spcCol="1270" anchor="t" anchorCtr="0">
              <a:noAutofit/>
            </a:bodyPr>
            <a:lstStyle/>
            <a:p>
              <a:pPr marL="114300" lvl="1" indent="-11430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 smtClean="0">
                  <a:latin typeface="Segoe UI" panose="020B0502040204020203" pitchFamily="34" charset="0"/>
                  <a:ea typeface="Inter" panose="02000503000000020004" pitchFamily="2" charset="0"/>
                  <a:cs typeface="Segoe UI" panose="020B0502040204020203" pitchFamily="34" charset="0"/>
                </a:rPr>
                <a:t>The partners financial and/or „in kind” contributions </a:t>
              </a:r>
            </a:p>
            <a:p>
              <a:pPr marL="114300" lvl="1" indent="-11430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dirty="0" smtClean="0">
                  <a:latin typeface="Segoe UI" panose="020B0502040204020203" pitchFamily="34" charset="0"/>
                  <a:ea typeface="Inter" panose="02000503000000020004" pitchFamily="2" charset="0"/>
                  <a:cs typeface="Segoe UI" panose="020B0502040204020203" pitchFamily="34" charset="0"/>
                </a:rPr>
                <a:t>Tighter control on spending and achieved results</a:t>
              </a:r>
              <a:r>
                <a:rPr lang="en-US" sz="1600" kern="1200" dirty="0" smtClean="0">
                  <a:latin typeface="Segoe UI" panose="020B0502040204020203" pitchFamily="34" charset="0"/>
                  <a:ea typeface="Inter" panose="02000503000000020004" pitchFamily="2" charset="0"/>
                  <a:cs typeface="Segoe UI" panose="020B0502040204020203" pitchFamily="34" charset="0"/>
                </a:rPr>
                <a:t> </a:t>
              </a:r>
              <a:endParaRPr lang="en-US" sz="1600" kern="1200" dirty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6" name="Csoportba foglalás 15">
            <a:extLst>
              <a:ext uri="{FF2B5EF4-FFF2-40B4-BE49-F238E27FC236}">
                <a16:creationId xmlns="" xmlns:a16="http://schemas.microsoft.com/office/drawing/2014/main" id="{1E6D98A7-BC7A-BC38-2DC7-0F95980147C2}"/>
              </a:ext>
            </a:extLst>
          </p:cNvPr>
          <p:cNvGrpSpPr/>
          <p:nvPr/>
        </p:nvGrpSpPr>
        <p:grpSpPr>
          <a:xfrm>
            <a:off x="817423" y="2714685"/>
            <a:ext cx="10941587" cy="1433981"/>
            <a:chOff x="0" y="240534"/>
            <a:chExt cx="10211707" cy="1323918"/>
          </a:xfrm>
        </p:grpSpPr>
        <p:sp>
          <p:nvSpPr>
            <p:cNvPr id="17" name="Téglalap 16">
              <a:extLst>
                <a:ext uri="{FF2B5EF4-FFF2-40B4-BE49-F238E27FC236}">
                  <a16:creationId xmlns="" xmlns:a16="http://schemas.microsoft.com/office/drawing/2014/main" id="{1CC4851B-EB7D-2FF8-5D25-A435C42B5664}"/>
                </a:ext>
              </a:extLst>
            </p:cNvPr>
            <p:cNvSpPr/>
            <p:nvPr/>
          </p:nvSpPr>
          <p:spPr>
            <a:xfrm>
              <a:off x="0" y="240534"/>
              <a:ext cx="10211707" cy="1187550"/>
            </a:xfrm>
            <a:prstGeom prst="rect">
              <a:avLst/>
            </a:prstGeom>
            <a:solidFill>
              <a:schemeClr val="bg2">
                <a:lumMod val="90000"/>
                <a:alpha val="9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16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Szövegdoboz 17">
              <a:extLst>
                <a:ext uri="{FF2B5EF4-FFF2-40B4-BE49-F238E27FC236}">
                  <a16:creationId xmlns="" xmlns:a16="http://schemas.microsoft.com/office/drawing/2014/main" id="{EC936948-19A6-452E-3D5F-07B618779A55}"/>
                </a:ext>
              </a:extLst>
            </p:cNvPr>
            <p:cNvSpPr txBox="1"/>
            <p:nvPr/>
          </p:nvSpPr>
          <p:spPr>
            <a:xfrm>
              <a:off x="0" y="240534"/>
              <a:ext cx="10211707" cy="13239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92542" tIns="270764" rIns="792542" bIns="99568" numCol="1" spcCol="1270" anchor="t" anchorCtr="0">
              <a:noAutofit/>
            </a:bodyPr>
            <a:lstStyle/>
            <a:p>
              <a:pPr marL="114300" lvl="1" indent="-11430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 smtClean="0">
                  <a:latin typeface="Segoe UI" panose="020B0502040204020203" pitchFamily="34" charset="0"/>
                  <a:ea typeface="Inter" panose="02000503000000020004" pitchFamily="2" charset="0"/>
                  <a:cs typeface="Segoe UI" panose="020B0502040204020203" pitchFamily="34" charset="0"/>
                </a:rPr>
                <a:t>Partners become much more motivated toward joint actions</a:t>
              </a:r>
            </a:p>
            <a:p>
              <a:pPr marL="114300" lvl="1" indent="-11430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 smtClean="0">
                  <a:latin typeface="Segoe UI" panose="020B0502040204020203" pitchFamily="34" charset="0"/>
                  <a:ea typeface="Inter" panose="02000503000000020004" pitchFamily="2" charset="0"/>
                  <a:cs typeface="Segoe UI" panose="020B0502040204020203" pitchFamily="34" charset="0"/>
                </a:rPr>
                <a:t>Participants consider the partnership collaboration and the actions to be done in order to </a:t>
              </a:r>
              <a:r>
                <a:rPr lang="en-US" sz="1600" kern="1200" dirty="0" err="1" smtClean="0">
                  <a:latin typeface="Segoe UI" panose="020B0502040204020203" pitchFamily="34" charset="0"/>
                  <a:ea typeface="Inter" panose="02000503000000020004" pitchFamily="2" charset="0"/>
                  <a:cs typeface="Segoe UI" panose="020B0502040204020203" pitchFamily="34" charset="0"/>
                </a:rPr>
                <a:t>achive</a:t>
              </a:r>
              <a:r>
                <a:rPr lang="en-US" sz="1600" kern="1200" dirty="0" smtClean="0">
                  <a:latin typeface="Segoe UI" panose="020B0502040204020203" pitchFamily="34" charset="0"/>
                  <a:ea typeface="Inter" panose="02000503000000020004" pitchFamily="2" charset="0"/>
                  <a:cs typeface="Segoe UI" panose="020B0502040204020203" pitchFamily="34" charset="0"/>
                </a:rPr>
                <a:t> the goals for their own tasks</a:t>
              </a:r>
            </a:p>
            <a:p>
              <a:pPr marL="114300" lvl="1" indent="-11430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dirty="0" err="1" smtClean="0">
                  <a:latin typeface="Segoe UI" panose="020B0502040204020203" pitchFamily="34" charset="0"/>
                  <a:ea typeface="Inter" panose="02000503000000020004" pitchFamily="2" charset="0"/>
                  <a:cs typeface="Segoe UI" panose="020B0502040204020203" pitchFamily="34" charset="0"/>
                </a:rPr>
                <a:t>Multidisciplinarity</a:t>
              </a:r>
              <a:r>
                <a:rPr lang="en-US" sz="1600" dirty="0" smtClean="0">
                  <a:latin typeface="Segoe UI" panose="020B0502040204020203" pitchFamily="34" charset="0"/>
                  <a:ea typeface="Inter" panose="02000503000000020004" pitchFamily="2" charset="0"/>
                  <a:cs typeface="Segoe UI" panose="020B0502040204020203" pitchFamily="34" charset="0"/>
                </a:rPr>
                <a:t> tightens cooperation of various fields and experts</a:t>
              </a:r>
              <a:endParaRPr lang="en-US" sz="1600" kern="1200" dirty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endParaRPr>
            </a:p>
          </p:txBody>
        </p:sp>
      </p:grpSp>
      <p:sp>
        <p:nvSpPr>
          <p:cNvPr id="4" name="CustomShape 3"/>
          <p:cNvSpPr/>
          <p:nvPr/>
        </p:nvSpPr>
        <p:spPr>
          <a:xfrm>
            <a:off x="0" y="2130439"/>
            <a:ext cx="249480" cy="2878200"/>
          </a:xfrm>
          <a:prstGeom prst="rect">
            <a:avLst/>
          </a:prstGeom>
          <a:solidFill>
            <a:srgbClr val="1F4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6" name="CustomShape 2"/>
          <p:cNvSpPr/>
          <p:nvPr/>
        </p:nvSpPr>
        <p:spPr>
          <a:xfrm>
            <a:off x="0" y="2109233"/>
            <a:ext cx="249480" cy="2878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49771154-5AAD-43AF-10F3-3FE87A7196F2}"/>
              </a:ext>
            </a:extLst>
          </p:cNvPr>
          <p:cNvSpPr txBox="1">
            <a:spLocks/>
          </p:cNvSpPr>
          <p:nvPr/>
        </p:nvSpPr>
        <p:spPr>
          <a:xfrm>
            <a:off x="312165" y="104878"/>
            <a:ext cx="10372761" cy="4811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just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002060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What do</a:t>
            </a:r>
            <a:r>
              <a:rPr lang="hu-HU" dirty="0" smtClean="0"/>
              <a:t>es </a:t>
            </a:r>
            <a:r>
              <a:rPr lang="hu-HU" dirty="0" err="1" smtClean="0"/>
              <a:t>the</a:t>
            </a:r>
            <a:r>
              <a:rPr lang="hu-HU" dirty="0" smtClean="0"/>
              <a:t> EU</a:t>
            </a:r>
            <a:r>
              <a:rPr lang="en-US" dirty="0" smtClean="0"/>
              <a:t> expect from the partnership </a:t>
            </a:r>
            <a:r>
              <a:rPr lang="en-US" dirty="0" err="1" smtClean="0"/>
              <a:t>programmes</a:t>
            </a:r>
            <a:r>
              <a:rPr lang="en-US" dirty="0" smtClean="0"/>
              <a:t>?</a:t>
            </a:r>
            <a:endParaRPr lang="en-US" dirty="0"/>
          </a:p>
        </p:txBody>
      </p:sp>
      <p:grpSp>
        <p:nvGrpSpPr>
          <p:cNvPr id="13" name="Csoportba foglalás 12">
            <a:extLst>
              <a:ext uri="{FF2B5EF4-FFF2-40B4-BE49-F238E27FC236}">
                <a16:creationId xmlns="" xmlns:a16="http://schemas.microsoft.com/office/drawing/2014/main" id="{F94E94CB-1F02-3DB5-ABFB-EE8226E96ACC}"/>
              </a:ext>
            </a:extLst>
          </p:cNvPr>
          <p:cNvGrpSpPr/>
          <p:nvPr/>
        </p:nvGrpSpPr>
        <p:grpSpPr>
          <a:xfrm>
            <a:off x="1587179" y="2501108"/>
            <a:ext cx="7929353" cy="383760"/>
            <a:chOff x="510585" y="32834"/>
            <a:chExt cx="7148194" cy="383760"/>
          </a:xfrm>
        </p:grpSpPr>
        <p:sp>
          <p:nvSpPr>
            <p:cNvPr id="14" name="Téglalap: lekerekített 13">
              <a:extLst>
                <a:ext uri="{FF2B5EF4-FFF2-40B4-BE49-F238E27FC236}">
                  <a16:creationId xmlns="" xmlns:a16="http://schemas.microsoft.com/office/drawing/2014/main" id="{16BBE9AB-7F55-80F4-D265-1BFAB6F2467D}"/>
                </a:ext>
              </a:extLst>
            </p:cNvPr>
            <p:cNvSpPr/>
            <p:nvPr/>
          </p:nvSpPr>
          <p:spPr>
            <a:xfrm>
              <a:off x="510585" y="32834"/>
              <a:ext cx="7148194" cy="383760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Téglalap: lekerekített 4">
              <a:extLst>
                <a:ext uri="{FF2B5EF4-FFF2-40B4-BE49-F238E27FC236}">
                  <a16:creationId xmlns="" xmlns:a16="http://schemas.microsoft.com/office/drawing/2014/main" id="{11431D44-1C56-6BF4-521F-812BBDCB3409}"/>
                </a:ext>
              </a:extLst>
            </p:cNvPr>
            <p:cNvSpPr txBox="1"/>
            <p:nvPr/>
          </p:nvSpPr>
          <p:spPr>
            <a:xfrm>
              <a:off x="529319" y="51568"/>
              <a:ext cx="7110726" cy="3462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0185" tIns="0" rIns="270185" bIns="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 kern="1200" dirty="0" smtClean="0">
                  <a:latin typeface="Segoe UI" panose="020B0502040204020203" pitchFamily="34" charset="0"/>
                  <a:ea typeface="Inter" panose="02000503000000020004" pitchFamily="2" charset="0"/>
                  <a:cs typeface="Segoe UI" panose="020B0502040204020203" pitchFamily="34" charset="0"/>
                </a:rPr>
                <a:t>More effective participation in joint developments</a:t>
              </a:r>
              <a:endParaRPr lang="en-US" kern="1200" dirty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9" name="Csoportba foglalás 18">
            <a:extLst>
              <a:ext uri="{FF2B5EF4-FFF2-40B4-BE49-F238E27FC236}">
                <a16:creationId xmlns="" xmlns:a16="http://schemas.microsoft.com/office/drawing/2014/main" id="{9F6D26FC-B7A0-C36E-1F79-217215D505EC}"/>
              </a:ext>
            </a:extLst>
          </p:cNvPr>
          <p:cNvGrpSpPr/>
          <p:nvPr/>
        </p:nvGrpSpPr>
        <p:grpSpPr>
          <a:xfrm>
            <a:off x="1555114" y="4059752"/>
            <a:ext cx="7934827" cy="383760"/>
            <a:chOff x="510585" y="1482464"/>
            <a:chExt cx="7148194" cy="383760"/>
          </a:xfrm>
        </p:grpSpPr>
        <p:sp>
          <p:nvSpPr>
            <p:cNvPr id="20" name="Téglalap: lekerekített 19">
              <a:extLst>
                <a:ext uri="{FF2B5EF4-FFF2-40B4-BE49-F238E27FC236}">
                  <a16:creationId xmlns="" xmlns:a16="http://schemas.microsoft.com/office/drawing/2014/main" id="{7D43AB8A-60D0-501B-C42E-547535F3FA83}"/>
                </a:ext>
              </a:extLst>
            </p:cNvPr>
            <p:cNvSpPr/>
            <p:nvPr/>
          </p:nvSpPr>
          <p:spPr>
            <a:xfrm>
              <a:off x="510585" y="1482464"/>
              <a:ext cx="7148194" cy="383760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Téglalap: lekerekített 4">
              <a:extLst>
                <a:ext uri="{FF2B5EF4-FFF2-40B4-BE49-F238E27FC236}">
                  <a16:creationId xmlns="" xmlns:a16="http://schemas.microsoft.com/office/drawing/2014/main" id="{248C72A8-BA71-26FA-0E48-CD72FE134FDB}"/>
                </a:ext>
              </a:extLst>
            </p:cNvPr>
            <p:cNvSpPr txBox="1"/>
            <p:nvPr/>
          </p:nvSpPr>
          <p:spPr>
            <a:xfrm>
              <a:off x="529319" y="1501198"/>
              <a:ext cx="7110726" cy="3462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0185" tIns="0" rIns="270185" bIns="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 kern="1200" dirty="0" smtClean="0">
                  <a:latin typeface="Segoe UI" panose="020B0502040204020203" pitchFamily="34" charset="0"/>
                  <a:ea typeface="Inter" panose="02000503000000020004" pitchFamily="2" charset="0"/>
                  <a:cs typeface="Segoe UI" panose="020B0502040204020203" pitchFamily="34" charset="0"/>
                </a:rPr>
                <a:t>Joint financing for more results</a:t>
              </a:r>
              <a:endParaRPr lang="en-US" kern="1200" dirty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5" name="Csoportba foglalás 24">
            <a:extLst>
              <a:ext uri="{FF2B5EF4-FFF2-40B4-BE49-F238E27FC236}">
                <a16:creationId xmlns="" xmlns:a16="http://schemas.microsoft.com/office/drawing/2014/main" id="{E44C9C1A-2CAF-2046-524B-CEB8C1C47CDC}"/>
              </a:ext>
            </a:extLst>
          </p:cNvPr>
          <p:cNvGrpSpPr/>
          <p:nvPr/>
        </p:nvGrpSpPr>
        <p:grpSpPr>
          <a:xfrm>
            <a:off x="1573851" y="5119588"/>
            <a:ext cx="7916090" cy="383760"/>
            <a:chOff x="510585" y="2522594"/>
            <a:chExt cx="7148194" cy="383760"/>
          </a:xfrm>
        </p:grpSpPr>
        <p:sp>
          <p:nvSpPr>
            <p:cNvPr id="26" name="Téglalap: lekerekített 25">
              <a:extLst>
                <a:ext uri="{FF2B5EF4-FFF2-40B4-BE49-F238E27FC236}">
                  <a16:creationId xmlns="" xmlns:a16="http://schemas.microsoft.com/office/drawing/2014/main" id="{BF2B256F-223D-5645-BF53-8240273ABEBF}"/>
                </a:ext>
              </a:extLst>
            </p:cNvPr>
            <p:cNvSpPr/>
            <p:nvPr/>
          </p:nvSpPr>
          <p:spPr>
            <a:xfrm>
              <a:off x="510585" y="2522594"/>
              <a:ext cx="7148194" cy="383760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" name="Téglalap: lekerekített 4">
              <a:extLst>
                <a:ext uri="{FF2B5EF4-FFF2-40B4-BE49-F238E27FC236}">
                  <a16:creationId xmlns="" xmlns:a16="http://schemas.microsoft.com/office/drawing/2014/main" id="{A7D677B3-22EF-5244-F5D6-BAB09A8A0208}"/>
                </a:ext>
              </a:extLst>
            </p:cNvPr>
            <p:cNvSpPr txBox="1"/>
            <p:nvPr/>
          </p:nvSpPr>
          <p:spPr>
            <a:xfrm>
              <a:off x="529319" y="2541328"/>
              <a:ext cx="7110726" cy="3462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0185" tIns="0" rIns="270185" bIns="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 kern="1200" dirty="0" smtClean="0">
                  <a:latin typeface="Segoe UI" panose="020B0502040204020203" pitchFamily="34" charset="0"/>
                  <a:ea typeface="Inter" panose="02000503000000020004" pitchFamily="2" charset="0"/>
                  <a:cs typeface="Segoe UI" panose="020B0502040204020203" pitchFamily="34" charset="0"/>
                </a:rPr>
                <a:t>In general</a:t>
              </a:r>
              <a:endParaRPr lang="en-US" kern="1200" dirty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1" name="Csoportba foglalás 30">
            <a:extLst>
              <a:ext uri="{FF2B5EF4-FFF2-40B4-BE49-F238E27FC236}">
                <a16:creationId xmlns="" xmlns:a16="http://schemas.microsoft.com/office/drawing/2014/main" id="{2C9882CF-FA2B-1B0A-FEC1-08CA12A01EEB}"/>
              </a:ext>
            </a:extLst>
          </p:cNvPr>
          <p:cNvGrpSpPr/>
          <p:nvPr/>
        </p:nvGrpSpPr>
        <p:grpSpPr>
          <a:xfrm>
            <a:off x="1618371" y="802763"/>
            <a:ext cx="7898162" cy="493004"/>
            <a:chOff x="510585" y="3746999"/>
            <a:chExt cx="7148194" cy="493004"/>
          </a:xfrm>
        </p:grpSpPr>
        <p:sp>
          <p:nvSpPr>
            <p:cNvPr id="32" name="Téglalap: lekerekített 31">
              <a:extLst>
                <a:ext uri="{FF2B5EF4-FFF2-40B4-BE49-F238E27FC236}">
                  <a16:creationId xmlns="" xmlns:a16="http://schemas.microsoft.com/office/drawing/2014/main" id="{35384F38-9102-91A5-EB87-C702E4ACB74F}"/>
                </a:ext>
              </a:extLst>
            </p:cNvPr>
            <p:cNvSpPr/>
            <p:nvPr/>
          </p:nvSpPr>
          <p:spPr>
            <a:xfrm>
              <a:off x="510585" y="3746999"/>
              <a:ext cx="7148194" cy="493004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" name="Téglalap: lekerekített 4">
              <a:extLst>
                <a:ext uri="{FF2B5EF4-FFF2-40B4-BE49-F238E27FC236}">
                  <a16:creationId xmlns="" xmlns:a16="http://schemas.microsoft.com/office/drawing/2014/main" id="{CE32F53B-4249-9BFE-1733-95A454E5AB62}"/>
                </a:ext>
              </a:extLst>
            </p:cNvPr>
            <p:cNvSpPr txBox="1"/>
            <p:nvPr/>
          </p:nvSpPr>
          <p:spPr>
            <a:xfrm>
              <a:off x="534651" y="3771065"/>
              <a:ext cx="7100062" cy="4448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0185" tIns="0" rIns="270185" bIns="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 dirty="0" smtClean="0">
                  <a:latin typeface="Segoe UI" panose="020B0502040204020203" pitchFamily="34" charset="0"/>
                  <a:ea typeface="Inter" panose="02000503000000020004" pitchFamily="2" charset="0"/>
                  <a:cs typeface="Segoe UI" panose="020B0502040204020203" pitchFamily="34" charset="0"/>
                </a:rPr>
                <a:t>Collaboration brings together scientists, experts, exchanging ideas </a:t>
              </a:r>
              <a:endParaRPr lang="en-US" kern="1200" dirty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endParaRPr>
            </a:p>
          </p:txBody>
        </p:sp>
      </p:grpSp>
      <p:sp>
        <p:nvSpPr>
          <p:cNvPr id="37" name="Dátum helye 9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49D2074-B30B-43BC-9831-B75D9C6D2009}" type="datetime1">
              <a:rPr lang="en-GB" smtClean="0"/>
              <a:t>22/05/2024</a:t>
            </a:fld>
            <a:endParaRPr lang="hu-HU" dirty="0"/>
          </a:p>
        </p:txBody>
      </p:sp>
      <p:sp>
        <p:nvSpPr>
          <p:cNvPr id="38" name="Élőláb helye 10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hu-HU" smtClean="0"/>
              <a:t>István Erényi: STI ecosystem - Wigner RC</a:t>
            </a:r>
            <a:endParaRPr lang="hu-HU"/>
          </a:p>
        </p:txBody>
      </p:sp>
      <p:sp>
        <p:nvSpPr>
          <p:cNvPr id="39" name="Dia számának helye 1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2053361-D97E-4C8B-AF4C-BBB903E34FC6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93439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3"/>
          <p:cNvSpPr/>
          <p:nvPr/>
        </p:nvSpPr>
        <p:spPr>
          <a:xfrm>
            <a:off x="0" y="2130439"/>
            <a:ext cx="249480" cy="2878200"/>
          </a:xfrm>
          <a:prstGeom prst="rect">
            <a:avLst/>
          </a:prstGeom>
          <a:solidFill>
            <a:srgbClr val="1F4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hu-HU"/>
          </a:p>
        </p:txBody>
      </p:sp>
      <p:sp>
        <p:nvSpPr>
          <p:cNvPr id="6" name="CustomShape 2"/>
          <p:cNvSpPr/>
          <p:nvPr/>
        </p:nvSpPr>
        <p:spPr>
          <a:xfrm>
            <a:off x="0" y="2109233"/>
            <a:ext cx="249480" cy="2878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hu-HU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49771154-5AAD-43AF-10F3-3FE87A7196F2}"/>
              </a:ext>
            </a:extLst>
          </p:cNvPr>
          <p:cNvSpPr txBox="1">
            <a:spLocks/>
          </p:cNvSpPr>
          <p:nvPr/>
        </p:nvSpPr>
        <p:spPr>
          <a:xfrm>
            <a:off x="379898" y="345441"/>
            <a:ext cx="10372761" cy="4811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just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002060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dirty="0" err="1" smtClean="0"/>
              <a:t>EuroHPC</a:t>
            </a:r>
            <a:r>
              <a:rPr lang="en-US" dirty="0" smtClean="0"/>
              <a:t> Joint Undertaking – the first European partnership </a:t>
            </a:r>
            <a:endParaRPr lang="en-US" dirty="0"/>
          </a:p>
        </p:txBody>
      </p:sp>
      <p:sp>
        <p:nvSpPr>
          <p:cNvPr id="2" name="Szöveg helye 5">
            <a:extLst>
              <a:ext uri="{FF2B5EF4-FFF2-40B4-BE49-F238E27FC236}">
                <a16:creationId xmlns="" xmlns:a16="http://schemas.microsoft.com/office/drawing/2014/main" id="{A43E5389-8569-8A0A-C036-416CF4CBE2EE}"/>
              </a:ext>
            </a:extLst>
          </p:cNvPr>
          <p:cNvSpPr txBox="1">
            <a:spLocks/>
          </p:cNvSpPr>
          <p:nvPr/>
        </p:nvSpPr>
        <p:spPr>
          <a:xfrm>
            <a:off x="669885" y="1193800"/>
            <a:ext cx="10752837" cy="470225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It is an Institutional partnership</a:t>
            </a:r>
          </a:p>
          <a:p>
            <a:r>
              <a:rPr lang="en-US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Its main objective to develop and maintain globally competitive supercomputing infrastructure, competences and eco-system in Europe</a:t>
            </a:r>
            <a:endParaRPr lang="hu-HU" b="1" dirty="0" smtClean="0">
              <a:latin typeface="Segoe UI" panose="020B0502040204020203" pitchFamily="34" charset="0"/>
              <a:ea typeface="Inter" panose="02000503000000020004" pitchFamily="2" charset="0"/>
              <a:cs typeface="Segoe UI" panose="020B0502040204020203" pitchFamily="34" charset="0"/>
            </a:endParaRPr>
          </a:p>
          <a:p>
            <a:r>
              <a:rPr lang="hu-HU" b="1" dirty="0" err="1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Funding</a:t>
            </a:r>
            <a:r>
              <a:rPr lang="hu-HU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 </a:t>
            </a:r>
            <a:r>
              <a:rPr lang="hu-HU" b="1" dirty="0" err="1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programs</a:t>
            </a:r>
            <a:r>
              <a:rPr lang="hu-HU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 </a:t>
            </a:r>
            <a:r>
              <a:rPr lang="hu-HU" b="1" dirty="0" err="1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for</a:t>
            </a:r>
            <a:r>
              <a:rPr lang="hu-HU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 HPC, AI, </a:t>
            </a:r>
            <a:r>
              <a:rPr lang="hu-HU" b="1" dirty="0" err="1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Quantum</a:t>
            </a:r>
            <a:r>
              <a:rPr lang="hu-HU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 </a:t>
            </a:r>
            <a:r>
              <a:rPr lang="hu-HU" b="1" dirty="0" err="1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related</a:t>
            </a:r>
            <a:r>
              <a:rPr lang="hu-HU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 R&amp;D </a:t>
            </a:r>
            <a:r>
              <a:rPr lang="hu-HU" b="1" dirty="0" err="1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actions</a:t>
            </a:r>
            <a:r>
              <a:rPr lang="hu-HU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 </a:t>
            </a:r>
            <a:endParaRPr lang="en-US" b="1" dirty="0" smtClean="0">
              <a:latin typeface="Segoe UI" panose="020B0502040204020203" pitchFamily="34" charset="0"/>
              <a:ea typeface="Inter" panose="02000503000000020004" pitchFamily="2" charset="0"/>
              <a:cs typeface="Segoe UI" panose="020B0502040204020203" pitchFamily="34" charset="0"/>
            </a:endParaRPr>
          </a:p>
          <a:p>
            <a:r>
              <a:rPr lang="en-US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Established in September 2018, renewed in 2021, </a:t>
            </a:r>
            <a:r>
              <a:rPr lang="hu-HU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/>
            </a:r>
            <a:br>
              <a:rPr lang="hu-HU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</a:br>
            <a:r>
              <a:rPr lang="en-US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modification in progress</a:t>
            </a:r>
          </a:p>
          <a:p>
            <a:r>
              <a:rPr lang="en-US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Participants: 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European Union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35 Participating States: 27 EU MS-s, </a:t>
            </a:r>
            <a:br>
              <a:rPr lang="en-US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</a:br>
            <a:r>
              <a:rPr lang="en-US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Iceland, Israel, Montenegro, N-Macedonia, </a:t>
            </a:r>
            <a:br>
              <a:rPr lang="en-US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</a:br>
            <a:r>
              <a:rPr lang="en-US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Norway, Serbia, </a:t>
            </a:r>
            <a:r>
              <a:rPr lang="en-US" dirty="0" err="1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Türkiye</a:t>
            </a:r>
            <a:r>
              <a:rPr lang="en-US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, United Kingdom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3 </a:t>
            </a:r>
            <a:r>
              <a:rPr lang="en-US" dirty="0" err="1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organisations</a:t>
            </a:r>
            <a:r>
              <a:rPr lang="en-US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 of private companies: </a:t>
            </a:r>
            <a:br>
              <a:rPr lang="en-US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</a:br>
            <a:r>
              <a:rPr lang="en-US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ETP4HPC, BDVA, </a:t>
            </a:r>
            <a:r>
              <a:rPr lang="en-US" dirty="0" err="1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QUiCK</a:t>
            </a:r>
            <a:endParaRPr lang="en-US" dirty="0" smtClean="0">
              <a:latin typeface="Segoe UI" panose="020B0502040204020203" pitchFamily="34" charset="0"/>
              <a:ea typeface="Inter" panose="02000503000000020004" pitchFamily="2" charset="0"/>
              <a:cs typeface="Segoe UI" panose="020B0502040204020203" pitchFamily="34" charset="0"/>
            </a:endParaRPr>
          </a:p>
          <a:p>
            <a:pPr lvl="1"/>
            <a:endParaRPr lang="en-US" b="1" dirty="0" smtClean="0">
              <a:latin typeface="Segoe UI" panose="020B0502040204020203" pitchFamily="34" charset="0"/>
              <a:ea typeface="Inter" panose="02000503000000020004" pitchFamily="2" charset="0"/>
              <a:cs typeface="Segoe UI" panose="020B0502040204020203" pitchFamily="34" charset="0"/>
            </a:endParaRPr>
          </a:p>
          <a:p>
            <a:endParaRPr lang="en-US" b="1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789" y="3403600"/>
            <a:ext cx="4030384" cy="2713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Dátum helye 9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49D2074-B30B-43BC-9831-B75D9C6D2009}" type="datetime1">
              <a:rPr lang="en-GB" smtClean="0"/>
              <a:t>22/05/2024</a:t>
            </a:fld>
            <a:endParaRPr lang="hu-HU" dirty="0"/>
          </a:p>
        </p:txBody>
      </p:sp>
      <p:sp>
        <p:nvSpPr>
          <p:cNvPr id="10" name="Élőláb helye 10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hu-HU" smtClean="0"/>
              <a:t>István Erényi: STI ecosystem - Wigner RC</a:t>
            </a:r>
            <a:endParaRPr lang="hu-HU"/>
          </a:p>
        </p:txBody>
      </p:sp>
      <p:sp>
        <p:nvSpPr>
          <p:cNvPr id="11" name="Dia számának helye 1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2053361-D97E-4C8B-AF4C-BBB903E34FC6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40599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3"/>
          <p:cNvSpPr/>
          <p:nvPr/>
        </p:nvSpPr>
        <p:spPr>
          <a:xfrm>
            <a:off x="0" y="2130439"/>
            <a:ext cx="249480" cy="2878200"/>
          </a:xfrm>
          <a:prstGeom prst="rect">
            <a:avLst/>
          </a:prstGeom>
          <a:solidFill>
            <a:srgbClr val="1F4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hu-HU"/>
          </a:p>
        </p:txBody>
      </p:sp>
      <p:sp>
        <p:nvSpPr>
          <p:cNvPr id="6" name="CustomShape 2"/>
          <p:cNvSpPr/>
          <p:nvPr/>
        </p:nvSpPr>
        <p:spPr>
          <a:xfrm>
            <a:off x="0" y="2109233"/>
            <a:ext cx="249480" cy="2878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hu-HU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49771154-5AAD-43AF-10F3-3FE87A7196F2}"/>
              </a:ext>
            </a:extLst>
          </p:cNvPr>
          <p:cNvSpPr txBox="1">
            <a:spLocks/>
          </p:cNvSpPr>
          <p:nvPr/>
        </p:nvSpPr>
        <p:spPr>
          <a:xfrm>
            <a:off x="379898" y="345441"/>
            <a:ext cx="10372761" cy="4811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just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002060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Hungary as a participating state in the </a:t>
            </a:r>
            <a:r>
              <a:rPr lang="en-US" dirty="0" err="1" smtClean="0"/>
              <a:t>EuroHPC</a:t>
            </a:r>
            <a:r>
              <a:rPr lang="en-US" dirty="0" smtClean="0"/>
              <a:t> JU</a:t>
            </a:r>
            <a:endParaRPr lang="en-US" dirty="0"/>
          </a:p>
        </p:txBody>
      </p:sp>
      <p:sp>
        <p:nvSpPr>
          <p:cNvPr id="2" name="Szöveg helye 5">
            <a:extLst>
              <a:ext uri="{FF2B5EF4-FFF2-40B4-BE49-F238E27FC236}">
                <a16:creationId xmlns="" xmlns:a16="http://schemas.microsoft.com/office/drawing/2014/main" id="{A43E5389-8569-8A0A-C036-416CF4CBE2EE}"/>
              </a:ext>
            </a:extLst>
          </p:cNvPr>
          <p:cNvSpPr txBox="1">
            <a:spLocks/>
          </p:cNvSpPr>
          <p:nvPr/>
        </p:nvSpPr>
        <p:spPr>
          <a:xfrm>
            <a:off x="669885" y="1193800"/>
            <a:ext cx="10752837" cy="470225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Hungary is a funding member of the </a:t>
            </a:r>
            <a:r>
              <a:rPr lang="en-US" b="1" dirty="0" err="1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EuroHPC</a:t>
            </a:r>
            <a:r>
              <a:rPr lang="en-US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 Joint Understanding</a:t>
            </a:r>
          </a:p>
          <a:p>
            <a:pPr lvl="1"/>
            <a:r>
              <a:rPr lang="en-US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No membership fee for participation</a:t>
            </a:r>
          </a:p>
          <a:p>
            <a:pPr lvl="1"/>
            <a:r>
              <a:rPr lang="en-US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However it is well expected that participating states (PS) take active contribution for projects</a:t>
            </a:r>
          </a:p>
          <a:p>
            <a:pPr lvl="1"/>
            <a:r>
              <a:rPr lang="en-US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50 % of funding is provided by the EU – Commission (Horizon, DEP, CEF – </a:t>
            </a:r>
            <a:r>
              <a:rPr lang="hu-HU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/>
            </a:r>
            <a:br>
              <a:rPr lang="hu-HU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</a:br>
            <a:r>
              <a:rPr lang="en-US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7 billion Euro for 2021-2027)</a:t>
            </a:r>
          </a:p>
          <a:p>
            <a:pPr lvl="1"/>
            <a:r>
              <a:rPr lang="en-US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50% comes from project activities, </a:t>
            </a:r>
            <a:r>
              <a:rPr lang="hu-HU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/>
            </a:r>
            <a:br>
              <a:rPr lang="hu-HU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</a:br>
            <a:r>
              <a:rPr lang="en-US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such as</a:t>
            </a:r>
            <a:r>
              <a:rPr lang="hu-HU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 </a:t>
            </a:r>
            <a:r>
              <a:rPr lang="en-US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HPC development, Competition </a:t>
            </a:r>
            <a:r>
              <a:rPr lang="hu-HU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/>
            </a:r>
            <a:br>
              <a:rPr lang="hu-HU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</a:br>
            <a:r>
              <a:rPr lang="en-US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Centre</a:t>
            </a:r>
            <a:r>
              <a:rPr lang="hu-HU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 </a:t>
            </a:r>
            <a:r>
              <a:rPr lang="en-US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operation, other projects</a:t>
            </a:r>
          </a:p>
          <a:p>
            <a:pPr lvl="1"/>
            <a:r>
              <a:rPr lang="en-US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900 M Euro – private members</a:t>
            </a:r>
          </a:p>
          <a:p>
            <a:pPr lvl="1"/>
            <a:r>
              <a:rPr lang="en-US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PS contribution: financial and „in-kind”</a:t>
            </a:r>
          </a:p>
          <a:p>
            <a:pPr lvl="1"/>
            <a:r>
              <a:rPr lang="en-US" b="1" dirty="0" err="1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EuroHPC</a:t>
            </a:r>
            <a:r>
              <a:rPr lang="en-US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 operative control: office</a:t>
            </a:r>
          </a:p>
          <a:p>
            <a:pPr lvl="1"/>
            <a:r>
              <a:rPr lang="en-US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G</a:t>
            </a:r>
            <a:r>
              <a:rPr lang="hu-HU" b="1" dirty="0" err="1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eneral</a:t>
            </a:r>
            <a:r>
              <a:rPr lang="hu-HU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 </a:t>
            </a:r>
            <a:r>
              <a:rPr lang="hu-HU" b="1" dirty="0" err="1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control</a:t>
            </a:r>
            <a:r>
              <a:rPr lang="hu-HU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: G</a:t>
            </a:r>
            <a:r>
              <a:rPr lang="en-US" b="1" dirty="0" err="1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overning</a:t>
            </a:r>
            <a:r>
              <a:rPr lang="en-US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 </a:t>
            </a:r>
            <a:r>
              <a:rPr lang="en-US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Board from </a:t>
            </a:r>
            <a:br>
              <a:rPr lang="en-US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</a:br>
            <a:r>
              <a:rPr lang="en-US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all PS representatives</a:t>
            </a:r>
          </a:p>
          <a:p>
            <a:pPr lvl="1"/>
            <a:endParaRPr lang="en-US" b="1" dirty="0" smtClean="0">
              <a:latin typeface="Segoe UI" panose="020B0502040204020203" pitchFamily="34" charset="0"/>
              <a:ea typeface="Inter" panose="02000503000000020004" pitchFamily="2" charset="0"/>
              <a:cs typeface="Segoe UI" panose="020B0502040204020203" pitchFamily="34" charset="0"/>
            </a:endParaRPr>
          </a:p>
          <a:p>
            <a:endParaRPr lang="en-US" b="1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771" y="3372923"/>
            <a:ext cx="4479600" cy="2985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átum helye 9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49D2074-B30B-43BC-9831-B75D9C6D2009}" type="datetime1">
              <a:rPr lang="en-GB" smtClean="0"/>
              <a:t>22/05/2024</a:t>
            </a:fld>
            <a:endParaRPr lang="hu-HU" dirty="0"/>
          </a:p>
        </p:txBody>
      </p:sp>
      <p:sp>
        <p:nvSpPr>
          <p:cNvPr id="8" name="Élőláb helye 10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hu-HU" smtClean="0"/>
              <a:t>István Erényi: STI ecosystem - Wigner RC</a:t>
            </a:r>
            <a:endParaRPr lang="hu-HU"/>
          </a:p>
        </p:txBody>
      </p:sp>
      <p:sp>
        <p:nvSpPr>
          <p:cNvPr id="10" name="Dia számának helye 1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2053361-D97E-4C8B-AF4C-BBB903E34FC6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300568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3"/>
          <p:cNvSpPr/>
          <p:nvPr/>
        </p:nvSpPr>
        <p:spPr>
          <a:xfrm>
            <a:off x="0" y="2130439"/>
            <a:ext cx="249480" cy="2878200"/>
          </a:xfrm>
          <a:prstGeom prst="rect">
            <a:avLst/>
          </a:prstGeom>
          <a:solidFill>
            <a:srgbClr val="1F4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hu-HU"/>
          </a:p>
        </p:txBody>
      </p:sp>
      <p:sp>
        <p:nvSpPr>
          <p:cNvPr id="6" name="CustomShape 2"/>
          <p:cNvSpPr/>
          <p:nvPr/>
        </p:nvSpPr>
        <p:spPr>
          <a:xfrm>
            <a:off x="0" y="2109233"/>
            <a:ext cx="249480" cy="2878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hu-HU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49771154-5AAD-43AF-10F3-3FE87A7196F2}"/>
              </a:ext>
            </a:extLst>
          </p:cNvPr>
          <p:cNvSpPr txBox="1">
            <a:spLocks/>
          </p:cNvSpPr>
          <p:nvPr/>
        </p:nvSpPr>
        <p:spPr>
          <a:xfrm>
            <a:off x="379898" y="345441"/>
            <a:ext cx="10372761" cy="4811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just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002060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Hungary’s activities in the </a:t>
            </a:r>
            <a:r>
              <a:rPr lang="en-US" dirty="0" err="1" smtClean="0"/>
              <a:t>EuroHPC</a:t>
            </a:r>
            <a:r>
              <a:rPr lang="en-US" dirty="0" smtClean="0"/>
              <a:t> JU programs</a:t>
            </a:r>
            <a:endParaRPr lang="en-US" dirty="0"/>
          </a:p>
        </p:txBody>
      </p:sp>
      <p:sp>
        <p:nvSpPr>
          <p:cNvPr id="2" name="Szöveg helye 5">
            <a:extLst>
              <a:ext uri="{FF2B5EF4-FFF2-40B4-BE49-F238E27FC236}">
                <a16:creationId xmlns="" xmlns:a16="http://schemas.microsoft.com/office/drawing/2014/main" id="{A43E5389-8569-8A0A-C036-416CF4CBE2EE}"/>
              </a:ext>
            </a:extLst>
          </p:cNvPr>
          <p:cNvSpPr txBox="1">
            <a:spLocks/>
          </p:cNvSpPr>
          <p:nvPr/>
        </p:nvSpPr>
        <p:spPr>
          <a:xfrm>
            <a:off x="669885" y="1193800"/>
            <a:ext cx="10752837" cy="470225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All PS-s operate at least one Competence Centre (CC) – </a:t>
            </a:r>
            <a:br>
              <a:rPr lang="en-US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</a:br>
            <a:r>
              <a:rPr lang="en-US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one national CC’s operation is 50% (max 0,5 M Euro) financed by </a:t>
            </a:r>
            <a:r>
              <a:rPr lang="en-US" b="1" dirty="0" err="1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EuroHPC</a:t>
            </a:r>
            <a:r>
              <a:rPr lang="en-US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, and 50% by the PS</a:t>
            </a:r>
          </a:p>
          <a:p>
            <a:pPr lvl="1"/>
            <a:r>
              <a:rPr lang="en-US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A European Network is </a:t>
            </a:r>
            <a:r>
              <a:rPr lang="en-US" b="1" dirty="0" err="1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organised</a:t>
            </a:r>
            <a:r>
              <a:rPr lang="en-US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 by all of the national CC-s </a:t>
            </a:r>
          </a:p>
          <a:p>
            <a:pPr lvl="1"/>
            <a:r>
              <a:rPr lang="en-US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Hungary is a Consortium Member of the Leonardo HPC (250 PF)</a:t>
            </a:r>
            <a:br>
              <a:rPr lang="en-US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</a:br>
            <a:r>
              <a:rPr lang="en-US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Hungary’s contribution is in-kind (5 full time researcher-years)</a:t>
            </a:r>
          </a:p>
          <a:p>
            <a:pPr lvl="1"/>
            <a:r>
              <a:rPr lang="en-US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KIFÜ operates an HPC EDIH program</a:t>
            </a:r>
          </a:p>
          <a:p>
            <a:pPr lvl="1"/>
            <a:r>
              <a:rPr lang="en-US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Active participation in the </a:t>
            </a:r>
            <a:r>
              <a:rPr lang="en-US" b="1" dirty="0" err="1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EuroHPC</a:t>
            </a:r>
            <a:r>
              <a:rPr lang="en-US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 </a:t>
            </a:r>
            <a:br>
              <a:rPr lang="en-US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</a:br>
            <a:r>
              <a:rPr lang="en-US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Governing Board and its work on</a:t>
            </a:r>
            <a:br>
              <a:rPr lang="en-US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</a:br>
            <a:r>
              <a:rPr lang="en-US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annual work-program, regulatory </a:t>
            </a:r>
            <a:br>
              <a:rPr lang="en-US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</a:br>
            <a:r>
              <a:rPr lang="en-US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actions, proposals, reports, etc.)</a:t>
            </a:r>
            <a:r>
              <a:rPr lang="hu-HU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/>
            </a:r>
            <a:br>
              <a:rPr lang="hu-HU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</a:br>
            <a:endParaRPr lang="en-US" b="1" dirty="0" smtClean="0">
              <a:latin typeface="Segoe UI" panose="020B0502040204020203" pitchFamily="34" charset="0"/>
              <a:ea typeface="Inter" panose="02000503000000020004" pitchFamily="2" charset="0"/>
              <a:cs typeface="Segoe UI" panose="020B0502040204020203" pitchFamily="34" charset="0"/>
            </a:endParaRPr>
          </a:p>
          <a:p>
            <a:pPr marL="42863" lvl="1" indent="0">
              <a:buNone/>
            </a:pPr>
            <a:r>
              <a:rPr lang="en-US" sz="3200" b="1" dirty="0" smtClean="0">
                <a:latin typeface="Algerian" panose="04020705040A02060702" pitchFamily="82" charset="0"/>
                <a:ea typeface="Inter" panose="02000503000000020004" pitchFamily="2" charset="0"/>
                <a:cs typeface="Segoe UI" panose="020B0502040204020203" pitchFamily="34" charset="0"/>
              </a:rPr>
              <a:t> 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„Levente” mid-range HPC (20 PF)</a:t>
            </a:r>
            <a:b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</a:b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 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– proposal – in progress</a:t>
            </a:r>
          </a:p>
          <a:p>
            <a:pPr marL="457200" lvl="1" indent="0">
              <a:buNone/>
            </a:pPr>
            <a:endParaRPr lang="en-US" b="1" dirty="0" smtClean="0">
              <a:latin typeface="Segoe UI" panose="020B0502040204020203" pitchFamily="34" charset="0"/>
              <a:ea typeface="Inter" panose="02000503000000020004" pitchFamily="2" charset="0"/>
              <a:cs typeface="Segoe UI" panose="020B0502040204020203" pitchFamily="34" charset="0"/>
            </a:endParaRPr>
          </a:p>
          <a:p>
            <a:pPr lvl="1"/>
            <a:endParaRPr lang="en-US" b="1" dirty="0" smtClean="0">
              <a:latin typeface="Segoe UI" panose="020B0502040204020203" pitchFamily="34" charset="0"/>
              <a:ea typeface="Inter" panose="02000503000000020004" pitchFamily="2" charset="0"/>
              <a:cs typeface="Segoe UI" panose="020B0502040204020203" pitchFamily="34" charset="0"/>
            </a:endParaRPr>
          </a:p>
          <a:p>
            <a:endParaRPr lang="en-US" b="1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266" y="3198812"/>
            <a:ext cx="4394200" cy="3221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átum helye 9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49D2074-B30B-43BC-9831-B75D9C6D2009}" type="datetime1">
              <a:rPr lang="en-GB" smtClean="0"/>
              <a:t>22/05/2024</a:t>
            </a:fld>
            <a:endParaRPr lang="hu-HU" dirty="0"/>
          </a:p>
        </p:txBody>
      </p:sp>
      <p:sp>
        <p:nvSpPr>
          <p:cNvPr id="8" name="Élőláb helye 10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hu-HU" smtClean="0"/>
              <a:t>István Erényi: STI ecosystem - Wigner RC</a:t>
            </a:r>
            <a:endParaRPr lang="hu-HU"/>
          </a:p>
        </p:txBody>
      </p:sp>
      <p:sp>
        <p:nvSpPr>
          <p:cNvPr id="10" name="Dia számának helye 1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2053361-D97E-4C8B-AF4C-BBB903E34FC6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81099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3"/>
          <p:cNvSpPr/>
          <p:nvPr/>
        </p:nvSpPr>
        <p:spPr>
          <a:xfrm>
            <a:off x="0" y="2130439"/>
            <a:ext cx="249480" cy="2878200"/>
          </a:xfrm>
          <a:prstGeom prst="rect">
            <a:avLst/>
          </a:prstGeom>
          <a:solidFill>
            <a:srgbClr val="1F4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hu-HU"/>
          </a:p>
        </p:txBody>
      </p:sp>
      <p:sp>
        <p:nvSpPr>
          <p:cNvPr id="6" name="CustomShape 2"/>
          <p:cNvSpPr/>
          <p:nvPr/>
        </p:nvSpPr>
        <p:spPr>
          <a:xfrm>
            <a:off x="0" y="2109233"/>
            <a:ext cx="249480" cy="2878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hu-HU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49771154-5AAD-43AF-10F3-3FE87A7196F2}"/>
              </a:ext>
            </a:extLst>
          </p:cNvPr>
          <p:cNvSpPr txBox="1">
            <a:spLocks/>
          </p:cNvSpPr>
          <p:nvPr/>
        </p:nvSpPr>
        <p:spPr>
          <a:xfrm>
            <a:off x="379898" y="345441"/>
            <a:ext cx="10372761" cy="4811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just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002060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dirty="0" err="1" smtClean="0"/>
              <a:t>EuroHPC</a:t>
            </a:r>
            <a:r>
              <a:rPr lang="en-US" dirty="0" smtClean="0"/>
              <a:t> – a success </a:t>
            </a:r>
            <a:r>
              <a:rPr lang="en-US" dirty="0" err="1" smtClean="0"/>
              <a:t>strory</a:t>
            </a:r>
            <a:r>
              <a:rPr lang="en-US" dirty="0" smtClean="0"/>
              <a:t> – moving with tech development</a:t>
            </a:r>
            <a:endParaRPr lang="en-US" dirty="0"/>
          </a:p>
        </p:txBody>
      </p:sp>
      <p:sp>
        <p:nvSpPr>
          <p:cNvPr id="2" name="Szöveg helye 5">
            <a:extLst>
              <a:ext uri="{FF2B5EF4-FFF2-40B4-BE49-F238E27FC236}">
                <a16:creationId xmlns="" xmlns:a16="http://schemas.microsoft.com/office/drawing/2014/main" id="{A43E5389-8569-8A0A-C036-416CF4CBE2EE}"/>
              </a:ext>
            </a:extLst>
          </p:cNvPr>
          <p:cNvSpPr txBox="1">
            <a:spLocks/>
          </p:cNvSpPr>
          <p:nvPr/>
        </p:nvSpPr>
        <p:spPr>
          <a:xfrm>
            <a:off x="669885" y="1193800"/>
            <a:ext cx="10752837" cy="47022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b="1" dirty="0" err="1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EuroHPC</a:t>
            </a:r>
            <a:r>
              <a:rPr lang="en-US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 JU was established in 2018 to become globally competitive in HPC-s and their applications</a:t>
            </a:r>
          </a:p>
          <a:p>
            <a:pPr lvl="1"/>
            <a:r>
              <a:rPr lang="en-US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TOP500 list in June 2018 – no EU HPC in first 10: </a:t>
            </a:r>
            <a:br>
              <a:rPr lang="en-US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</a:br>
            <a:r>
              <a:rPr lang="en-US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6 US, 2 China, 1 Switzerland 1 Japan – (13th Italy, 14th France)</a:t>
            </a:r>
          </a:p>
          <a:p>
            <a:pPr lvl="1"/>
            <a:r>
              <a:rPr lang="en-US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Now: 3 EU HPC-s in first 10: LUMI (3</a:t>
            </a:r>
            <a:r>
              <a:rPr lang="hu-HU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9</a:t>
            </a:r>
            <a:r>
              <a:rPr lang="en-US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0 PF Finland), Leonardo (2</a:t>
            </a:r>
            <a:r>
              <a:rPr lang="hu-HU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5</a:t>
            </a:r>
            <a:r>
              <a:rPr lang="en-US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0 PF Italy), Mare Nostrum V (</a:t>
            </a:r>
            <a:r>
              <a:rPr lang="hu-HU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2</a:t>
            </a:r>
            <a:r>
              <a:rPr lang="en-US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10 PF Spain) – 5 US, 1 Japan, 1 Switzerland</a:t>
            </a:r>
          </a:p>
          <a:p>
            <a:pPr marL="457200" lvl="1" indent="0">
              <a:buNone/>
            </a:pPr>
            <a:r>
              <a:rPr lang="en-US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 </a:t>
            </a:r>
          </a:p>
          <a:p>
            <a:pPr lvl="1"/>
            <a:r>
              <a:rPr lang="en-US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Following tech development:</a:t>
            </a:r>
            <a:br>
              <a:rPr lang="en-US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</a:br>
            <a:r>
              <a:rPr lang="en-US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present modification new tenders</a:t>
            </a:r>
            <a:br>
              <a:rPr lang="en-US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</a:br>
            <a:r>
              <a:rPr lang="en-US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for AI modules, quantum developments, </a:t>
            </a:r>
            <a:br>
              <a:rPr lang="en-US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</a:br>
            <a:r>
              <a:rPr lang="en-US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chip developments, etc.</a:t>
            </a:r>
          </a:p>
          <a:p>
            <a:pPr lvl="1"/>
            <a:r>
              <a:rPr lang="en-US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Programs for HPC developments, </a:t>
            </a:r>
            <a:br>
              <a:rPr lang="en-US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</a:br>
            <a:r>
              <a:rPr lang="en-US" b="1" dirty="0" smtClean="0">
                <a:latin typeface="Segoe UI" panose="020B0502040204020203" pitchFamily="34" charset="0"/>
                <a:ea typeface="Inter" panose="02000503000000020004" pitchFamily="2" charset="0"/>
                <a:cs typeface="Segoe UI" panose="020B0502040204020203" pitchFamily="34" charset="0"/>
              </a:rPr>
              <a:t>education, trainings, EDIH programs, etc.  </a:t>
            </a:r>
          </a:p>
          <a:p>
            <a:pPr lvl="1"/>
            <a:endParaRPr lang="en-US" b="1" dirty="0" smtClean="0">
              <a:latin typeface="Segoe UI" panose="020B0502040204020203" pitchFamily="34" charset="0"/>
              <a:ea typeface="Inter" panose="02000503000000020004" pitchFamily="2" charset="0"/>
              <a:cs typeface="Segoe UI" panose="020B0502040204020203" pitchFamily="34" charset="0"/>
            </a:endParaRPr>
          </a:p>
          <a:p>
            <a:endParaRPr lang="en-US" b="1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533" y="3268133"/>
            <a:ext cx="3406992" cy="3313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átum helye 9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49D2074-B30B-43BC-9831-B75D9C6D2009}" type="datetime1">
              <a:rPr lang="en-GB" smtClean="0"/>
              <a:t>22/05/2024</a:t>
            </a:fld>
            <a:endParaRPr lang="hu-HU" dirty="0"/>
          </a:p>
        </p:txBody>
      </p:sp>
      <p:sp>
        <p:nvSpPr>
          <p:cNvPr id="8" name="Élőláb helye 10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hu-HU" smtClean="0"/>
              <a:t>István Erényi: STI ecosystem - Wigner RC</a:t>
            </a:r>
            <a:endParaRPr lang="hu-HU"/>
          </a:p>
        </p:txBody>
      </p:sp>
      <p:sp>
        <p:nvSpPr>
          <p:cNvPr id="10" name="Dia számának helye 1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2053361-D97E-4C8B-AF4C-BBB903E34FC6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96659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3061</TotalTime>
  <Words>1409</Words>
  <Application>Microsoft Office PowerPoint</Application>
  <PresentationFormat>Egyéni</PresentationFormat>
  <Paragraphs>320</Paragraphs>
  <Slides>20</Slides>
  <Notes>17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1" baseType="lpstr">
      <vt:lpstr>Office-téma</vt:lpstr>
      <vt:lpstr>On European and hungarian STI ECOSYSTEM  Eurohpc JU partnership and national hpc policy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Thank you for your kind attention!</vt:lpstr>
    </vt:vector>
  </TitlesOfParts>
  <Company>Egységes InfraStruktúra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Cím   Helyszín</dc:title>
  <dc:creator>Kisfaludy Tamás</dc:creator>
  <cp:lastModifiedBy>Erényi István dr.</cp:lastModifiedBy>
  <cp:revision>198</cp:revision>
  <cp:lastPrinted>2024-05-22T10:47:27Z</cp:lastPrinted>
  <dcterms:created xsi:type="dcterms:W3CDTF">2022-10-05T13:42:03Z</dcterms:created>
  <dcterms:modified xsi:type="dcterms:W3CDTF">2024-05-22T12:18:31Z</dcterms:modified>
</cp:coreProperties>
</file>