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80" r:id="rId3"/>
    <p:sldId id="281" r:id="rId4"/>
    <p:sldId id="306" r:id="rId5"/>
    <p:sldId id="284" r:id="rId6"/>
    <p:sldId id="301" r:id="rId7"/>
    <p:sldId id="285" r:id="rId8"/>
    <p:sldId id="286" r:id="rId9"/>
    <p:sldId id="304" r:id="rId10"/>
    <p:sldId id="305" r:id="rId11"/>
    <p:sldId id="290" r:id="rId12"/>
    <p:sldId id="292" r:id="rId13"/>
    <p:sldId id="294" r:id="rId14"/>
    <p:sldId id="295" r:id="rId15"/>
    <p:sldId id="308" r:id="rId16"/>
    <p:sldId id="293" r:id="rId17"/>
    <p:sldId id="307" r:id="rId18"/>
    <p:sldId id="309" r:id="rId19"/>
    <p:sldId id="299"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EF8"/>
    <a:srgbClr val="C6DC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7" autoAdjust="0"/>
    <p:restoredTop sz="83196" autoAdjust="0"/>
  </p:normalViewPr>
  <p:slideViewPr>
    <p:cSldViewPr snapToGrid="0">
      <p:cViewPr varScale="1">
        <p:scale>
          <a:sx n="82" d="100"/>
          <a:sy n="82" d="100"/>
        </p:scale>
        <p:origin x="10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245112-F5B1-416E-B3A2-E811A2B353C5}" type="datetimeFigureOut">
              <a:rPr lang="zh-CN" altLang="en-US" smtClean="0"/>
              <a:t>2024/6/5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E1DDFC-89F8-4D3C-BA99-9543648E8962}" type="slidenum">
              <a:rPr lang="zh-CN" altLang="en-US" smtClean="0"/>
              <a:t>‹#›</a:t>
            </a:fld>
            <a:endParaRPr lang="zh-CN" altLang="en-US"/>
          </a:p>
        </p:txBody>
      </p:sp>
    </p:spTree>
    <p:extLst>
      <p:ext uri="{BB962C8B-B14F-4D97-AF65-F5344CB8AC3E}">
        <p14:creationId xmlns:p14="http://schemas.microsoft.com/office/powerpoint/2010/main" val="2268495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dirty="0">
                <a:latin typeface="Calibri Light" panose="020F0302020204030204" pitchFamily="34" charset="0"/>
                <a:cs typeface="Calibri Light" panose="020F0302020204030204" pitchFamily="34" charset="0"/>
              </a:rPr>
              <a:t>Parallel Implementation of Multivariate Empirical Mode Decomposition on GPU</a:t>
            </a:r>
            <a:endParaRPr lang="zh-CN" altLang="en-US"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1</a:t>
            </a:fld>
            <a:endParaRPr lang="zh-CN" altLang="en-US"/>
          </a:p>
        </p:txBody>
      </p:sp>
    </p:spTree>
    <p:extLst>
      <p:ext uri="{BB962C8B-B14F-4D97-AF65-F5344CB8AC3E}">
        <p14:creationId xmlns:p14="http://schemas.microsoft.com/office/powerpoint/2010/main" val="3698520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10</a:t>
            </a:fld>
            <a:endParaRPr lang="zh-CN" altLang="en-US"/>
          </a:p>
        </p:txBody>
      </p:sp>
    </p:spTree>
    <p:extLst>
      <p:ext uri="{BB962C8B-B14F-4D97-AF65-F5344CB8AC3E}">
        <p14:creationId xmlns:p14="http://schemas.microsoft.com/office/powerpoint/2010/main" val="32206227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11</a:t>
            </a:fld>
            <a:endParaRPr lang="zh-CN" altLang="en-US"/>
          </a:p>
        </p:txBody>
      </p:sp>
    </p:spTree>
    <p:extLst>
      <p:ext uri="{BB962C8B-B14F-4D97-AF65-F5344CB8AC3E}">
        <p14:creationId xmlns:p14="http://schemas.microsoft.com/office/powerpoint/2010/main" val="1483514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There are 4 cased</a:t>
            </a:r>
          </a:p>
          <a:p>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12</a:t>
            </a:fld>
            <a:endParaRPr lang="zh-CN" altLang="en-US"/>
          </a:p>
        </p:txBody>
      </p:sp>
    </p:spTree>
    <p:extLst>
      <p:ext uri="{BB962C8B-B14F-4D97-AF65-F5344CB8AC3E}">
        <p14:creationId xmlns:p14="http://schemas.microsoft.com/office/powerpoint/2010/main" val="2983459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3C4043"/>
                </a:solidFill>
                <a:effectLst/>
                <a:highlight>
                  <a:srgbClr val="F5F5F5"/>
                </a:highlight>
                <a:latin typeface="Roboto" panose="02000000000000000000" pitchFamily="2" charset="0"/>
              </a:rPr>
              <a:t>Regardless of correctness, ideal performance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b="0" i="0" dirty="0" err="1">
                <a:solidFill>
                  <a:srgbClr val="3C4043"/>
                </a:solidFill>
                <a:effectLst/>
                <a:highlight>
                  <a:srgbClr val="F5F5F5"/>
                </a:highlight>
                <a:latin typeface="Roboto" panose="02000000000000000000" pitchFamily="2" charset="0"/>
              </a:rPr>
              <a:t>Matlab</a:t>
            </a:r>
            <a:r>
              <a:rPr lang="en-GB" altLang="zh-CN" b="0" i="0" dirty="0">
                <a:solidFill>
                  <a:srgbClr val="3C4043"/>
                </a:solidFill>
                <a:effectLst/>
                <a:highlight>
                  <a:srgbClr val="F5F5F5"/>
                </a:highlight>
                <a:latin typeface="Roboto" panose="02000000000000000000" pitchFamily="2" charset="0"/>
              </a:rPr>
              <a:t> version </a:t>
            </a:r>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13</a:t>
            </a:fld>
            <a:endParaRPr lang="zh-CN" altLang="en-US"/>
          </a:p>
        </p:txBody>
      </p:sp>
    </p:spTree>
    <p:extLst>
      <p:ext uri="{BB962C8B-B14F-4D97-AF65-F5344CB8AC3E}">
        <p14:creationId xmlns:p14="http://schemas.microsoft.com/office/powerpoint/2010/main" val="1094101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r>
                  <a:rPr lang="en-US" altLang="zh-CN" dirty="0"/>
                  <a:t>One of the measure of the correlation between two variables is the covariance, and we use the covariance matrix to measure the correlation between the channels of the EEG data, what we want finally is this kind of diagonal form covariance matrix, that means there is no correlation between each channel.</a:t>
                </a:r>
              </a:p>
            </p:txBody>
          </p:sp>
        </mc:Choice>
        <mc:Fallback xmlns="">
          <p:sp>
            <p:nvSpPr>
              <p:cNvPr id="3" name="备注占位符 2"/>
              <p:cNvSpPr>
                <a:spLocks noGrp="1"/>
              </p:cNvSpPr>
              <p:nvPr>
                <p:ph type="body" idx="1"/>
              </p:nvPr>
            </p:nvSpPr>
            <p:spPr/>
            <p:txBody>
              <a:bodyPr/>
              <a:lstStyle/>
              <a:p>
                <a:r>
                  <a:rPr lang="en-US" altLang="zh-CN" dirty="0"/>
                  <a:t>Decorrelation</a:t>
                </a:r>
              </a:p>
              <a:p>
                <a:r>
                  <a:rPr lang="en-US" altLang="zh-CN" dirty="0"/>
                  <a:t>Our first task is to decorrelated the channels, </a:t>
                </a:r>
              </a:p>
              <a:p>
                <a:r>
                  <a:rPr lang="en-US" altLang="zh-CN" dirty="0"/>
                  <a:t>Centralize the data matrix, multiple the eigenvector matrix of </a:t>
                </a:r>
                <a:r>
                  <a:rPr lang="en-US" altLang="zh-CN" sz="1200" i="0">
                    <a:latin typeface="Cambria Math" panose="02040503050406030204" pitchFamily="18" charset="0"/>
                  </a:rPr>
                  <a:t>〖</a:t>
                </a:r>
                <a:r>
                  <a:rPr lang="en-US" altLang="zh-CN" sz="1200" b="0" i="0">
                    <a:latin typeface="Cambria Math" panose="02040503050406030204" pitchFamily="18" charset="0"/>
                  </a:rPr>
                  <a:t>(𝑋</a:t>
                </a:r>
                <a:r>
                  <a:rPr lang="en-US" altLang="zh-CN" sz="1200" i="0">
                    <a:latin typeface="Cambria Math" panose="02040503050406030204" pitchFamily="18" charset="0"/>
                  </a:rPr>
                  <a:t>·</a:t>
                </a:r>
                <a:r>
                  <a:rPr lang="en-US" altLang="zh-CN" sz="1200" b="0" i="0">
                    <a:latin typeface="Cambria Math" panose="02040503050406030204" pitchFamily="18" charset="0"/>
                  </a:rPr>
                  <a:t>𝑋〗^𝑇)</a:t>
                </a:r>
                <a:endParaRPr lang="zh-CN" altLang="en-US" dirty="0"/>
              </a:p>
            </p:txBody>
          </p:sp>
        </mc:Fallback>
      </mc:AlternateContent>
      <p:sp>
        <p:nvSpPr>
          <p:cNvPr id="4" name="灯片编号占位符 3"/>
          <p:cNvSpPr>
            <a:spLocks noGrp="1"/>
          </p:cNvSpPr>
          <p:nvPr>
            <p:ph type="sldNum" sz="quarter" idx="5"/>
          </p:nvPr>
        </p:nvSpPr>
        <p:spPr/>
        <p:txBody>
          <a:bodyPr/>
          <a:lstStyle/>
          <a:p>
            <a:fld id="{6AE1DDFC-89F8-4D3C-BA99-9543648E8962}" type="slidenum">
              <a:rPr lang="zh-CN" altLang="en-US" smtClean="0"/>
              <a:t>16</a:t>
            </a:fld>
            <a:endParaRPr lang="zh-CN" altLang="en-US"/>
          </a:p>
        </p:txBody>
      </p:sp>
    </p:spTree>
    <p:extLst>
      <p:ext uri="{BB962C8B-B14F-4D97-AF65-F5344CB8AC3E}">
        <p14:creationId xmlns:p14="http://schemas.microsoft.com/office/powerpoint/2010/main" val="3893000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specific approach is the centralization and whitening, first we subtract the mean of the raw data and calculate  its covariance matrix, next we  get the eigenvector matrix to multiply the centralized data matrix to achieve the decorrelation.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From the graphic perspective, what we are doing is the rotation and stretching of the raw signal matrix.</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decorrelation process is also called sphering processing, because the distribution of the data is changed to a sphere.</a:t>
                </a:r>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Centralize the data matrix, multiple the eigenvector matrix of </a:t>
                </a:r>
                <a:r>
                  <a:rPr lang="en-US" altLang="zh-CN" sz="1200" i="0">
                    <a:latin typeface="Cambria Math" panose="02040503050406030204" pitchFamily="18" charset="0"/>
                  </a:rPr>
                  <a:t>〖</a:t>
                </a:r>
                <a:r>
                  <a:rPr lang="en-US" altLang="zh-CN" sz="1200" b="0" i="0">
                    <a:latin typeface="Cambria Math" panose="02040503050406030204" pitchFamily="18" charset="0"/>
                  </a:rPr>
                  <a:t>(𝑋</a:t>
                </a:r>
                <a:r>
                  <a:rPr lang="en-US" altLang="zh-CN" sz="1200" i="0">
                    <a:latin typeface="Cambria Math" panose="02040503050406030204" pitchFamily="18" charset="0"/>
                  </a:rPr>
                  <a:t>·</a:t>
                </a:r>
                <a:r>
                  <a:rPr lang="en-US" altLang="zh-CN" sz="1200" b="0" i="0">
                    <a:latin typeface="Cambria Math" panose="02040503050406030204" pitchFamily="18" charset="0"/>
                  </a:rPr>
                  <a:t>𝑋〗^𝑇)</a:t>
                </a:r>
                <a:endParaRPr lang="en-US" altLang="zh-CN" dirty="0"/>
              </a:p>
              <a:p>
                <a:r>
                  <a:rPr lang="en-US" altLang="zh-CN" dirty="0"/>
                  <a:t>The decorrelation process is also called sphering processing, because the distribution of the data is changed to a sphere.</a:t>
                </a:r>
              </a:p>
              <a:p>
                <a:r>
                  <a:rPr lang="en-US" altLang="zh-CN" dirty="0"/>
                  <a:t>For Gaussian distributed data, decorrelation is equivalent to independence.</a:t>
                </a:r>
                <a:endParaRPr lang="zh-CN" altLang="en-US" dirty="0"/>
              </a:p>
            </p:txBody>
          </p:sp>
        </mc:Fallback>
      </mc:AlternateContent>
      <p:sp>
        <p:nvSpPr>
          <p:cNvPr id="4" name="灯片编号占位符 3"/>
          <p:cNvSpPr>
            <a:spLocks noGrp="1"/>
          </p:cNvSpPr>
          <p:nvPr>
            <p:ph type="sldNum" sz="quarter" idx="5"/>
          </p:nvPr>
        </p:nvSpPr>
        <p:spPr/>
        <p:txBody>
          <a:bodyPr/>
          <a:lstStyle/>
          <a:p>
            <a:fld id="{6AE1DDFC-89F8-4D3C-BA99-9543648E8962}" type="slidenum">
              <a:rPr lang="zh-CN" altLang="en-US" smtClean="0"/>
              <a:t>17</a:t>
            </a:fld>
            <a:endParaRPr lang="zh-CN" altLang="en-US"/>
          </a:p>
        </p:txBody>
      </p:sp>
    </p:spTree>
    <p:extLst>
      <p:ext uri="{BB962C8B-B14F-4D97-AF65-F5344CB8AC3E}">
        <p14:creationId xmlns:p14="http://schemas.microsoft.com/office/powerpoint/2010/main" val="66963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next step is to remove the dependency, </a:t>
            </a:r>
          </a:p>
          <a:p>
            <a:r>
              <a:rPr lang="en-US" altLang="zh-CN" dirty="0"/>
              <a:t>The whitened data will be computed by the unmixing matrix and the non-linear function, and then we will assess the independence of the output signals, if it doesn’t meet the requirements, we will implement a back propagation to update the unmixing matrix, after some iterations, the independence of the output signals will be improved, and we will achieve our purpose of separating the signals.</a:t>
            </a:r>
          </a:p>
          <a:p>
            <a:r>
              <a:rPr lang="en-US" altLang="zh-CN" dirty="0"/>
              <a:t>So the key here is to figure out how to measure dependency, how to determine the loss function.</a:t>
            </a:r>
          </a:p>
        </p:txBody>
      </p:sp>
      <p:sp>
        <p:nvSpPr>
          <p:cNvPr id="4" name="灯片编号占位符 3"/>
          <p:cNvSpPr>
            <a:spLocks noGrp="1"/>
          </p:cNvSpPr>
          <p:nvPr>
            <p:ph type="sldNum" sz="quarter" idx="5"/>
          </p:nvPr>
        </p:nvSpPr>
        <p:spPr/>
        <p:txBody>
          <a:bodyPr/>
          <a:lstStyle/>
          <a:p>
            <a:fld id="{6AE1DDFC-89F8-4D3C-BA99-9543648E8962}" type="slidenum">
              <a:rPr lang="zh-CN" altLang="en-US" smtClean="0"/>
              <a:t>19</a:t>
            </a:fld>
            <a:endParaRPr lang="zh-CN" altLang="en-US"/>
          </a:p>
        </p:txBody>
      </p:sp>
    </p:spTree>
    <p:extLst>
      <p:ext uri="{BB962C8B-B14F-4D97-AF65-F5344CB8AC3E}">
        <p14:creationId xmlns:p14="http://schemas.microsoft.com/office/powerpoint/2010/main" val="11515806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AE1DDFC-89F8-4D3C-BA99-9543648E8962}" type="slidenum">
              <a:rPr lang="zh-CN" altLang="en-US" smtClean="0"/>
              <a:t>2</a:t>
            </a:fld>
            <a:endParaRPr lang="zh-CN" altLang="en-US"/>
          </a:p>
        </p:txBody>
      </p:sp>
    </p:spTree>
    <p:extLst>
      <p:ext uri="{BB962C8B-B14F-4D97-AF65-F5344CB8AC3E}">
        <p14:creationId xmlns:p14="http://schemas.microsoft.com/office/powerpoint/2010/main" val="864739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b="0"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3</a:t>
            </a:fld>
            <a:endParaRPr lang="zh-CN" altLang="en-US"/>
          </a:p>
        </p:txBody>
      </p:sp>
    </p:spTree>
    <p:extLst>
      <p:ext uri="{BB962C8B-B14F-4D97-AF65-F5344CB8AC3E}">
        <p14:creationId xmlns:p14="http://schemas.microsoft.com/office/powerpoint/2010/main" val="176093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4</a:t>
            </a:fld>
            <a:endParaRPr lang="zh-CN" altLang="en-US"/>
          </a:p>
        </p:txBody>
      </p:sp>
    </p:spTree>
    <p:extLst>
      <p:ext uri="{BB962C8B-B14F-4D97-AF65-F5344CB8AC3E}">
        <p14:creationId xmlns:p14="http://schemas.microsoft.com/office/powerpoint/2010/main" val="2692008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latin typeface="Arial" panose="020B0604020202020204" pitchFamily="34" charset="0"/>
                <a:cs typeface="Arial" panose="020B0604020202020204" pitchFamily="34" charset="0"/>
              </a:rPr>
              <a:t>The correspondence is: one warp is handled by multiple tensor cores, or multiple tensor cores are used by one warp, still dynamically/concurrently. And threads within a warp provide a larger 16x16x16 matrix operation to be processed by multiple tensor cores.</a:t>
            </a:r>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5</a:t>
            </a:fld>
            <a:endParaRPr lang="zh-CN" altLang="en-US"/>
          </a:p>
        </p:txBody>
      </p:sp>
    </p:spTree>
    <p:extLst>
      <p:ext uri="{BB962C8B-B14F-4D97-AF65-F5344CB8AC3E}">
        <p14:creationId xmlns:p14="http://schemas.microsoft.com/office/powerpoint/2010/main" val="388560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1" dirty="0">
                <a:latin typeface="Calibri Light" panose="020F0302020204030204" pitchFamily="34" charset="0"/>
                <a:cs typeface="Calibri Light" panose="020F0302020204030204" pitchFamily="34" charset="0"/>
              </a:rPr>
              <a:t>1.2 Tensor core programming paradigm (with code demo together)</a:t>
            </a:r>
          </a:p>
          <a:p>
            <a:r>
              <a:rPr lang="en-US" altLang="zh-CN" sz="1200" dirty="0">
                <a:latin typeface="Arial" panose="020B0604020202020204" pitchFamily="34" charset="0"/>
                <a:cs typeface="Arial" panose="020B0604020202020204" pitchFamily="34" charset="0"/>
              </a:rPr>
              <a:t>One warp is responsible to a set of 16*16*16 operation, also, </a:t>
            </a:r>
            <a:r>
              <a:rPr lang="en-US" altLang="zh-CN" sz="1200" dirty="0">
                <a:highlight>
                  <a:srgbClr val="FFFF00"/>
                </a:highlight>
                <a:latin typeface="Arial" panose="020B0604020202020204" pitchFamily="34" charset="0"/>
                <a:cs typeface="Arial" panose="020B0604020202020204" pitchFamily="34" charset="0"/>
              </a:rPr>
              <a:t>one warp is in charge of one tile in the result matrix.</a:t>
            </a:r>
          </a:p>
          <a:p>
            <a:r>
              <a:rPr lang="en-US" altLang="zh-CN" sz="1200" dirty="0">
                <a:latin typeface="Arial" panose="020B0604020202020204" pitchFamily="34" charset="0"/>
                <a:cs typeface="Arial" panose="020B0604020202020204" pitchFamily="34" charset="0"/>
              </a:rPr>
              <a:t>When designing the kernel function, we need to make sure all the threads in the same warp know which tile in A and B they should point to.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latin typeface="Arial" panose="020B0604020202020204" pitchFamily="34" charset="0"/>
                <a:cs typeface="Arial" panose="020B0604020202020204" pitchFamily="34" charset="0"/>
              </a:rPr>
              <a:t>So, what is exposed to the users or what we need to be concerned about is the </a:t>
            </a:r>
            <a:r>
              <a:rPr lang="en-US" altLang="zh-CN" dirty="0">
                <a:highlight>
                  <a:srgbClr val="FFFF00"/>
                </a:highlight>
                <a:latin typeface="Arial" panose="020B0604020202020204" pitchFamily="34" charset="0"/>
                <a:cs typeface="Arial" panose="020B0604020202020204" pitchFamily="34" charset="0"/>
              </a:rPr>
              <a:t>mapping between different warps and different 16*16 tiles in the D=A*B+C process. </a:t>
            </a:r>
            <a:r>
              <a:rPr lang="en-US" altLang="zh-CN" dirty="0">
                <a:latin typeface="Arial" panose="020B0604020202020204" pitchFamily="34" charset="0"/>
                <a:cs typeface="Arial" panose="020B0604020202020204" pitchFamily="34" charset="0"/>
              </a:rPr>
              <a:t>As for “which fragment in the tile is scheduled to which thread and handled by which tensor core” is opaque to us.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err="1">
                <a:latin typeface="Arial" panose="020B0604020202020204" pitchFamily="34" charset="0"/>
                <a:cs typeface="Arial" panose="020B0604020202020204" pitchFamily="34" charset="0"/>
              </a:rPr>
              <a:t>wmma</a:t>
            </a:r>
            <a:r>
              <a:rPr lang="en-GB" altLang="zh-CN" dirty="0">
                <a:latin typeface="Arial" panose="020B0604020202020204" pitchFamily="34" charset="0"/>
                <a:cs typeface="Arial" panose="020B0604020202020204" pitchFamily="34" charset="0"/>
              </a:rPr>
              <a:t>::fragment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zh-CN" dirty="0">
                <a:latin typeface="Arial" panose="020B0604020202020204" pitchFamily="34" charset="0"/>
                <a:cs typeface="Arial" panose="020B0604020202020204" pitchFamily="34" charset="0"/>
              </a:rPr>
              <a:t>Codes</a:t>
            </a:r>
            <a:r>
              <a:rPr lang="en-GB" altLang="zh-CN" baseline="0" dirty="0">
                <a:latin typeface="Arial" panose="020B0604020202020204" pitchFamily="34" charset="0"/>
                <a:cs typeface="Arial" panose="020B0604020202020204" pitchFamily="34" charset="0"/>
              </a:rPr>
              <a:t> shouldn’t be shown, just put the key lines in the kernel function code.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latin typeface="Arial" panose="020B0604020202020204" pitchFamily="34" charset="0"/>
              <a:cs typeface="Arial" panose="020B0604020202020204" pitchFamily="34" charset="0"/>
            </a:endParaRPr>
          </a:p>
          <a:p>
            <a:endParaRPr lang="en-US" altLang="zh-CN" sz="120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b="1" dirty="0">
              <a:latin typeface="Calibri Light" panose="020F0302020204030204" pitchFamily="34" charset="0"/>
              <a:cs typeface="Calibri Light" panose="020F0302020204030204" pitchFamily="34" charset="0"/>
            </a:endParaRPr>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6</a:t>
            </a:fld>
            <a:endParaRPr lang="zh-CN" altLang="en-US"/>
          </a:p>
        </p:txBody>
      </p:sp>
    </p:spTree>
    <p:extLst>
      <p:ext uri="{BB962C8B-B14F-4D97-AF65-F5344CB8AC3E}">
        <p14:creationId xmlns:p14="http://schemas.microsoft.com/office/powerpoint/2010/main" val="249704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7</a:t>
            </a:fld>
            <a:endParaRPr lang="zh-CN" altLang="en-US"/>
          </a:p>
        </p:txBody>
      </p:sp>
    </p:spTree>
    <p:extLst>
      <p:ext uri="{BB962C8B-B14F-4D97-AF65-F5344CB8AC3E}">
        <p14:creationId xmlns:p14="http://schemas.microsoft.com/office/powerpoint/2010/main" val="3452163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zh-CN" dirty="0"/>
              <a:t>More equations</a:t>
            </a:r>
            <a:r>
              <a:rPr lang="en-GB" altLang="zh-CN" baseline="0" dirty="0"/>
              <a:t> about the matrix rotation and starching, SVD </a:t>
            </a:r>
            <a:endParaRPr lang="en-US" altLang="zh-CN" dirty="0"/>
          </a:p>
        </p:txBody>
      </p:sp>
      <p:sp>
        <p:nvSpPr>
          <p:cNvPr id="4" name="Slide Number Placeholder 3"/>
          <p:cNvSpPr>
            <a:spLocks noGrp="1"/>
          </p:cNvSpPr>
          <p:nvPr>
            <p:ph type="sldNum" sz="quarter" idx="5"/>
          </p:nvPr>
        </p:nvSpPr>
        <p:spPr/>
        <p:txBody>
          <a:bodyPr/>
          <a:lstStyle/>
          <a:p>
            <a:fld id="{6AE1DDFC-89F8-4D3C-BA99-9543648E8962}" type="slidenum">
              <a:rPr lang="zh-CN" altLang="en-US" smtClean="0"/>
              <a:t>8</a:t>
            </a:fld>
            <a:endParaRPr lang="zh-CN" altLang="en-US"/>
          </a:p>
        </p:txBody>
      </p:sp>
    </p:spTree>
    <p:extLst>
      <p:ext uri="{BB962C8B-B14F-4D97-AF65-F5344CB8AC3E}">
        <p14:creationId xmlns:p14="http://schemas.microsoft.com/office/powerpoint/2010/main" val="1979294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There are a lot of matrix </a:t>
            </a:r>
            <a:r>
              <a:rPr lang="en-US" altLang="zh-CN" dirty="0" err="1"/>
              <a:t>matrix</a:t>
            </a:r>
            <a:r>
              <a:rPr lang="en-US" altLang="zh-CN" dirty="0"/>
              <a:t> multiplication operations in each iteration.</a:t>
            </a:r>
          </a:p>
        </p:txBody>
      </p:sp>
      <p:sp>
        <p:nvSpPr>
          <p:cNvPr id="4" name="灯片编号占位符 3"/>
          <p:cNvSpPr>
            <a:spLocks noGrp="1"/>
          </p:cNvSpPr>
          <p:nvPr>
            <p:ph type="sldNum" sz="quarter" idx="5"/>
          </p:nvPr>
        </p:nvSpPr>
        <p:spPr/>
        <p:txBody>
          <a:bodyPr/>
          <a:lstStyle/>
          <a:p>
            <a:fld id="{6AE1DDFC-89F8-4D3C-BA99-9543648E8962}" type="slidenum">
              <a:rPr lang="zh-CN" altLang="en-US" smtClean="0"/>
              <a:t>9</a:t>
            </a:fld>
            <a:endParaRPr lang="zh-CN" altLang="en-US"/>
          </a:p>
        </p:txBody>
      </p:sp>
    </p:spTree>
    <p:extLst>
      <p:ext uri="{BB962C8B-B14F-4D97-AF65-F5344CB8AC3E}">
        <p14:creationId xmlns:p14="http://schemas.microsoft.com/office/powerpoint/2010/main" val="2661085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04657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2245978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16986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2842795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420738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758860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57122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25869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935080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855335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F91AB7E-1CD1-46EB-ABDF-90DD9ADC9751}" type="datetimeFigureOut">
              <a:rPr lang="zh-CN" altLang="en-US" smtClean="0"/>
              <a:t>2024/6/5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1327676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1AB7E-1CD1-46EB-ABDF-90DD9ADC9751}" type="datetimeFigureOut">
              <a:rPr lang="zh-CN" altLang="en-US" smtClean="0"/>
              <a:t>2024/6/5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2AB82-96AE-43C7-820E-F998C83D8E13}" type="slidenum">
              <a:rPr lang="zh-CN" altLang="en-US" smtClean="0"/>
              <a:t>‹#›</a:t>
            </a:fld>
            <a:endParaRPr lang="zh-CN" altLang="en-US"/>
          </a:p>
        </p:txBody>
      </p:sp>
    </p:spTree>
    <p:extLst>
      <p:ext uri="{BB962C8B-B14F-4D97-AF65-F5344CB8AC3E}">
        <p14:creationId xmlns:p14="http://schemas.microsoft.com/office/powerpoint/2010/main" val="3095464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230.png"/><Relationship Id="rId3" Type="http://schemas.openxmlformats.org/officeDocument/2006/relationships/image" Target="../media/image1.png"/><Relationship Id="rId7" Type="http://schemas.openxmlformats.org/officeDocument/2006/relationships/image" Target="../media/image2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0.png"/><Relationship Id="rId11" Type="http://schemas.openxmlformats.org/officeDocument/2006/relationships/image" Target="../media/image260.png"/><Relationship Id="rId5" Type="http://schemas.openxmlformats.org/officeDocument/2006/relationships/image" Target="../media/image200.png"/><Relationship Id="rId10" Type="http://schemas.openxmlformats.org/officeDocument/2006/relationships/image" Target="../media/image250.png"/><Relationship Id="rId4" Type="http://schemas.openxmlformats.org/officeDocument/2006/relationships/image" Target="../media/image190.png"/><Relationship Id="rId9" Type="http://schemas.openxmlformats.org/officeDocument/2006/relationships/image" Target="../media/image240.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0.pn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image" Target="../media/image400.png"/><Relationship Id="rId3" Type="http://schemas.openxmlformats.org/officeDocument/2006/relationships/image" Target="../media/image1.png"/><Relationship Id="rId7" Type="http://schemas.openxmlformats.org/officeDocument/2006/relationships/image" Target="../media/image340.png"/><Relationship Id="rId12" Type="http://schemas.openxmlformats.org/officeDocument/2006/relationships/image" Target="../media/image390.png"/><Relationship Id="rId17" Type="http://schemas.openxmlformats.org/officeDocument/2006/relationships/image" Target="../media/image440.png"/><Relationship Id="rId2" Type="http://schemas.openxmlformats.org/officeDocument/2006/relationships/notesSlide" Target="../notesSlides/notesSlide16.xml"/><Relationship Id="rId16" Type="http://schemas.openxmlformats.org/officeDocument/2006/relationships/image" Target="../media/image430.png"/><Relationship Id="rId1" Type="http://schemas.openxmlformats.org/officeDocument/2006/relationships/slideLayout" Target="../slideLayouts/slideLayout2.xml"/><Relationship Id="rId6" Type="http://schemas.openxmlformats.org/officeDocument/2006/relationships/image" Target="../media/image330.png"/><Relationship Id="rId11" Type="http://schemas.openxmlformats.org/officeDocument/2006/relationships/image" Target="../media/image381.png"/><Relationship Id="rId5" Type="http://schemas.openxmlformats.org/officeDocument/2006/relationships/image" Target="../media/image320.png"/><Relationship Id="rId15" Type="http://schemas.openxmlformats.org/officeDocument/2006/relationships/image" Target="../media/image420.png"/><Relationship Id="rId10" Type="http://schemas.openxmlformats.org/officeDocument/2006/relationships/image" Target="../media/image371.png"/><Relationship Id="rId4" Type="http://schemas.openxmlformats.org/officeDocument/2006/relationships/image" Target="../media/image310.png"/><Relationship Id="rId9" Type="http://schemas.openxmlformats.org/officeDocument/2006/relationships/image" Target="../media/image360.png"/><Relationship Id="rId14" Type="http://schemas.openxmlformats.org/officeDocument/2006/relationships/image" Target="../media/image410.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1.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1.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1CB20F6-BD8F-4D12-84FE-659A87A12DED}"/>
              </a:ext>
            </a:extLst>
          </p:cNvPr>
          <p:cNvSpPr>
            <a:spLocks noGrp="1"/>
          </p:cNvSpPr>
          <p:nvPr>
            <p:ph type="ctrTitle"/>
          </p:nvPr>
        </p:nvSpPr>
        <p:spPr>
          <a:xfrm>
            <a:off x="-1215118" y="1791998"/>
            <a:ext cx="14622236" cy="1612509"/>
          </a:xfrm>
        </p:spPr>
        <p:txBody>
          <a:bodyPr>
            <a:noAutofit/>
          </a:bodyPr>
          <a:lstStyle/>
          <a:p>
            <a:pPr algn="ctr"/>
            <a:r>
              <a:rPr lang="en-US" altLang="zh-CN" sz="4400" dirty="0">
                <a:latin typeface="Calibri Light" panose="020F0302020204030204" pitchFamily="34" charset="0"/>
                <a:cs typeface="Calibri Light" panose="020F0302020204030204" pitchFamily="34" charset="0"/>
              </a:rPr>
              <a:t>Tensor Core Computing: </a:t>
            </a:r>
            <a:br>
              <a:rPr lang="en-US" altLang="zh-CN" sz="4400" dirty="0">
                <a:latin typeface="Calibri Light" panose="020F0302020204030204" pitchFamily="34" charset="0"/>
                <a:cs typeface="Calibri Light" panose="020F0302020204030204" pitchFamily="34" charset="0"/>
              </a:rPr>
            </a:br>
            <a:r>
              <a:rPr lang="en-US" altLang="zh-CN" sz="4400" dirty="0">
                <a:latin typeface="Calibri Light" panose="020F0302020204030204" pitchFamily="34" charset="0"/>
                <a:cs typeface="Calibri Light" panose="020F0302020204030204" pitchFamily="34" charset="0"/>
              </a:rPr>
              <a:t>an example on Independent Component Analysis </a:t>
            </a:r>
            <a:endParaRPr lang="zh-CN" altLang="en-US" sz="4400" dirty="0">
              <a:latin typeface="Calibri Light" panose="020F0302020204030204" pitchFamily="34" charset="0"/>
              <a:cs typeface="Calibri Light" panose="020F0302020204030204" pitchFamily="34" charset="0"/>
            </a:endParaRPr>
          </a:p>
        </p:txBody>
      </p:sp>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6" name="文本框 5"/>
          <p:cNvSpPr txBox="1"/>
          <p:nvPr/>
        </p:nvSpPr>
        <p:spPr>
          <a:xfrm>
            <a:off x="2949747" y="5523772"/>
            <a:ext cx="6292506" cy="1077218"/>
          </a:xfrm>
          <a:prstGeom prst="rect">
            <a:avLst/>
          </a:prstGeom>
          <a:noFill/>
        </p:spPr>
        <p:txBody>
          <a:bodyPr wrap="square" rtlCol="0">
            <a:spAutoFit/>
          </a:bodyPr>
          <a:lstStyle/>
          <a:p>
            <a:pPr algn="ctr"/>
            <a:r>
              <a:rPr lang="en-US" altLang="zh-CN" sz="3200" b="1" dirty="0">
                <a:latin typeface="Calibri Light" panose="020F0302020204030204" pitchFamily="34" charset="0"/>
                <a:cs typeface="Calibri Light" panose="020F0302020204030204" pitchFamily="34" charset="0"/>
              </a:rPr>
              <a:t>University of Pannonia</a:t>
            </a:r>
          </a:p>
          <a:p>
            <a:pPr algn="ctr"/>
            <a:r>
              <a:rPr lang="en-US" altLang="zh-CN" sz="3200" b="1" dirty="0">
                <a:latin typeface="Calibri Light" panose="020F0302020204030204" pitchFamily="34" charset="0"/>
                <a:cs typeface="Calibri Light" panose="020F0302020204030204" pitchFamily="34" charset="0"/>
              </a:rPr>
              <a:t>Veszprem, Hungary</a:t>
            </a:r>
          </a:p>
        </p:txBody>
      </p:sp>
      <p:sp>
        <p:nvSpPr>
          <p:cNvPr id="7" name="副标题 2">
            <a:extLst>
              <a:ext uri="{FF2B5EF4-FFF2-40B4-BE49-F238E27FC236}">
                <a16:creationId xmlns:a16="http://schemas.microsoft.com/office/drawing/2014/main" id="{30C6FBC6-8ED4-439B-A3CE-90B65D4A3789}"/>
              </a:ext>
            </a:extLst>
          </p:cNvPr>
          <p:cNvSpPr>
            <a:spLocks noGrp="1"/>
          </p:cNvSpPr>
          <p:nvPr>
            <p:ph type="subTitle" idx="1"/>
          </p:nvPr>
        </p:nvSpPr>
        <p:spPr>
          <a:xfrm>
            <a:off x="2162007" y="4747549"/>
            <a:ext cx="7867986" cy="655883"/>
          </a:xfrm>
        </p:spPr>
        <p:txBody>
          <a:bodyPr>
            <a:noAutofit/>
          </a:bodyPr>
          <a:lstStyle/>
          <a:p>
            <a:r>
              <a:rPr lang="en-US" altLang="zh-CN" sz="2800" b="1" dirty="0">
                <a:latin typeface="Calibri Light" panose="020F0302020204030204" pitchFamily="34" charset="0"/>
                <a:cs typeface="Calibri Light" panose="020F0302020204030204" pitchFamily="34" charset="0"/>
              </a:rPr>
              <a:t>Zeyu Wang, Zoltan Juhasz</a:t>
            </a:r>
            <a:endParaRPr lang="zh-CN" altLang="en-US" sz="2800" b="1" dirty="0">
              <a:latin typeface="Calibri Light" panose="020F0302020204030204" pitchFamily="34" charset="0"/>
              <a:cs typeface="Calibri Light" panose="020F0302020204030204" pitchFamily="34" charset="0"/>
            </a:endParaRPr>
          </a:p>
        </p:txBody>
      </p:sp>
      <p:sp>
        <p:nvSpPr>
          <p:cNvPr id="8" name="副标题 2"/>
          <p:cNvSpPr txBox="1">
            <a:spLocks/>
          </p:cNvSpPr>
          <p:nvPr/>
        </p:nvSpPr>
        <p:spPr>
          <a:xfrm>
            <a:off x="2745867" y="3733681"/>
            <a:ext cx="6400800" cy="13144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ltLang="zh-CN" sz="3200" b="1" dirty="0">
                <a:solidFill>
                  <a:schemeClr val="bg2">
                    <a:lumMod val="50000"/>
                  </a:schemeClr>
                </a:solidFill>
                <a:latin typeface="Arial" panose="020B0604020202020204" pitchFamily="34" charset="0"/>
                <a:cs typeface="Arial" panose="020B0604020202020204" pitchFamily="34" charset="0"/>
              </a:rPr>
              <a:t>May 2024</a:t>
            </a:r>
            <a:endParaRPr lang="zh-CN" altLang="en-US" sz="3200" b="1"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6067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F110D1B8-AB3C-B644-C4FA-638A4260C130}"/>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2.3 Variables analysis</a:t>
            </a:r>
          </a:p>
        </p:txBody>
      </p:sp>
      <p:sp>
        <p:nvSpPr>
          <p:cNvPr id="3" name="TextBox 2">
            <a:extLst>
              <a:ext uri="{FF2B5EF4-FFF2-40B4-BE49-F238E27FC236}">
                <a16:creationId xmlns:a16="http://schemas.microsoft.com/office/drawing/2014/main" id="{40FC4A9E-CB55-DCB6-63FB-C251FD76BC99}"/>
              </a:ext>
            </a:extLst>
          </p:cNvPr>
          <p:cNvSpPr txBox="1"/>
          <p:nvPr/>
        </p:nvSpPr>
        <p:spPr>
          <a:xfrm>
            <a:off x="4875312" y="893764"/>
            <a:ext cx="1606321" cy="335444"/>
          </a:xfrm>
          <a:prstGeom prst="rect">
            <a:avLst/>
          </a:prstGeom>
          <a:no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u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*b)</a:t>
            </a:r>
            <a:endParaRPr lang="zh-CN" altLang="en-US" sz="1600"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04B072A-3D12-2CE2-0539-F8FDAE323A91}"/>
              </a:ext>
            </a:extLst>
          </p:cNvPr>
          <p:cNvSpPr txBox="1"/>
          <p:nvPr/>
        </p:nvSpPr>
        <p:spPr>
          <a:xfrm>
            <a:off x="6659128" y="897943"/>
            <a:ext cx="1606321" cy="338554"/>
          </a:xfrm>
          <a:prstGeom prst="rect">
            <a:avLst/>
          </a:prstGeom>
          <a:no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y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*b)</a:t>
            </a:r>
            <a:endParaRPr lang="zh-CN" altLang="en-US" sz="16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CE32EB33-54E1-90A9-5AE7-49082AFDA7D1}"/>
              </a:ext>
            </a:extLst>
          </p:cNvPr>
          <p:cNvSpPr txBox="1"/>
          <p:nvPr/>
        </p:nvSpPr>
        <p:spPr>
          <a:xfrm>
            <a:off x="8724950" y="2891371"/>
            <a:ext cx="1602528" cy="338554"/>
          </a:xfrm>
          <a:prstGeom prst="rect">
            <a:avLst/>
          </a:prstGeom>
          <a:noFill/>
          <a:ln>
            <a:solidFill>
              <a:schemeClr val="tx1"/>
            </a:solidFill>
          </a:ln>
        </p:spPr>
        <p:txBody>
          <a:bodyPr wrap="square" rtlCol="0">
            <a:spAutoFit/>
          </a:bodyPr>
          <a:lstStyle/>
          <a:p>
            <a:pPr algn="ctr"/>
            <a:r>
              <a:rPr lang="en-US" altLang="zh-CN" sz="1600" dirty="0" err="1">
                <a:latin typeface="Calibri" panose="020F0502020204030204" pitchFamily="34" charset="0"/>
                <a:ea typeface="Calibri" panose="020F0502020204030204" pitchFamily="34" charset="0"/>
                <a:cs typeface="Calibri" panose="020F0502020204030204" pitchFamily="34" charset="0"/>
              </a:rPr>
              <a:t>yu</a:t>
            </a:r>
            <a:r>
              <a:rPr lang="en-US"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99EB082E-611C-A222-A869-E7948B3D3D5D}"/>
              </a:ext>
            </a:extLst>
          </p:cNvPr>
          <p:cNvSpPr txBox="1"/>
          <p:nvPr/>
        </p:nvSpPr>
        <p:spPr>
          <a:xfrm>
            <a:off x="1299471" y="896444"/>
            <a:ext cx="1606323" cy="338554"/>
          </a:xfrm>
          <a:prstGeom prst="rect">
            <a:avLst/>
          </a:prstGeom>
          <a:no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weights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CEFFB466-5A3F-A2D1-7AB3-2C058D064B6F}"/>
              </a:ext>
            </a:extLst>
          </p:cNvPr>
          <p:cNvSpPr txBox="1"/>
          <p:nvPr/>
        </p:nvSpPr>
        <p:spPr>
          <a:xfrm>
            <a:off x="3091495" y="901053"/>
            <a:ext cx="1606322" cy="338554"/>
          </a:xfrm>
          <a:prstGeom prst="rect">
            <a:avLst/>
          </a:prstGeom>
          <a:no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data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*s)</a:t>
            </a:r>
            <a:endParaRPr lang="zh-CN" altLang="en-US" sz="16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043A608-604C-CAB3-492D-7846B096C6CC}"/>
              </a:ext>
            </a:extLst>
          </p:cNvPr>
          <p:cNvSpPr txBox="1"/>
          <p:nvPr/>
        </p:nvSpPr>
        <p:spPr>
          <a:xfrm>
            <a:off x="6125480" y="1339701"/>
            <a:ext cx="1140878" cy="338554"/>
          </a:xfrm>
          <a:prstGeom prst="rect">
            <a:avLst/>
          </a:prstGeom>
          <a:noFill/>
          <a:ln>
            <a:solidFill>
              <a:schemeClr val="tx1"/>
            </a:solidFill>
          </a:ln>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Step1</a:t>
            </a:r>
            <a:endParaRPr lang="zh-CN" altLang="en-US" sz="1600" b="1" dirty="0">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95B1870-73D0-A9FB-FD94-5B74C8F5A94A}"/>
              </a:ext>
            </a:extLst>
          </p:cNvPr>
          <p:cNvSpPr txBox="1"/>
          <p:nvPr/>
        </p:nvSpPr>
        <p:spPr>
          <a:xfrm>
            <a:off x="7202056" y="2431766"/>
            <a:ext cx="1140878" cy="338554"/>
          </a:xfrm>
          <a:prstGeom prst="rect">
            <a:avLst/>
          </a:prstGeom>
          <a:noFill/>
          <a:ln>
            <a:solidFill>
              <a:schemeClr val="tx1"/>
            </a:solidFill>
          </a:ln>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Step2</a:t>
            </a:r>
            <a:endParaRPr lang="zh-CN" altLang="en-US" sz="1600" b="1"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D861333-214B-A1F7-39DF-015D8AFFC416}"/>
              </a:ext>
            </a:extLst>
          </p:cNvPr>
          <p:cNvSpPr txBox="1"/>
          <p:nvPr/>
        </p:nvSpPr>
        <p:spPr>
          <a:xfrm>
            <a:off x="5455379" y="3378921"/>
            <a:ext cx="1211280" cy="338554"/>
          </a:xfrm>
          <a:prstGeom prst="rect">
            <a:avLst/>
          </a:prstGeom>
          <a:noFill/>
          <a:ln>
            <a:solidFill>
              <a:schemeClr val="tx1"/>
            </a:solidFill>
          </a:ln>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Step3</a:t>
            </a:r>
          </a:p>
        </p:txBody>
      </p:sp>
      <p:sp>
        <p:nvSpPr>
          <p:cNvPr id="12" name="TextBox 11">
            <a:extLst>
              <a:ext uri="{FF2B5EF4-FFF2-40B4-BE49-F238E27FC236}">
                <a16:creationId xmlns:a16="http://schemas.microsoft.com/office/drawing/2014/main" id="{9F7A402E-1EC9-8F47-9FD3-76358AEA0481}"/>
              </a:ext>
            </a:extLst>
          </p:cNvPr>
          <p:cNvSpPr txBox="1"/>
          <p:nvPr/>
        </p:nvSpPr>
        <p:spPr>
          <a:xfrm>
            <a:off x="7149612" y="4489758"/>
            <a:ext cx="1211280" cy="338554"/>
          </a:xfrm>
          <a:prstGeom prst="rect">
            <a:avLst/>
          </a:prstGeom>
          <a:noFill/>
          <a:ln>
            <a:solidFill>
              <a:schemeClr val="tx1"/>
            </a:solidFill>
          </a:ln>
        </p:spPr>
        <p:txBody>
          <a:bodyPr wrap="square" rtlCol="0">
            <a:spAutoFit/>
          </a:bodyPr>
          <a:lstStyle/>
          <a:p>
            <a:pPr algn="ctr"/>
            <a:r>
              <a:rPr lang="en-US" altLang="zh-CN" sz="1600" b="1" dirty="0">
                <a:latin typeface="Calibri" panose="020F0502020204030204" pitchFamily="34" charset="0"/>
                <a:ea typeface="Calibri" panose="020F0502020204030204" pitchFamily="34" charset="0"/>
                <a:cs typeface="Calibri" panose="020F0502020204030204" pitchFamily="34" charset="0"/>
              </a:rPr>
              <a:t>Step4</a:t>
            </a:r>
          </a:p>
        </p:txBody>
      </p:sp>
      <p:sp>
        <p:nvSpPr>
          <p:cNvPr id="13" name="TextBox 12">
            <a:extLst>
              <a:ext uri="{FF2B5EF4-FFF2-40B4-BE49-F238E27FC236}">
                <a16:creationId xmlns:a16="http://schemas.microsoft.com/office/drawing/2014/main" id="{444B6E58-A21A-B8DE-7DB4-2E09DBDF71BC}"/>
              </a:ext>
            </a:extLst>
          </p:cNvPr>
          <p:cNvSpPr txBox="1"/>
          <p:nvPr/>
        </p:nvSpPr>
        <p:spPr>
          <a:xfrm>
            <a:off x="7149611" y="5612185"/>
            <a:ext cx="1211280" cy="338554"/>
          </a:xfrm>
          <a:prstGeom prst="rect">
            <a:avLst/>
          </a:prstGeom>
          <a:no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pdf</a:t>
            </a:r>
          </a:p>
        </p:txBody>
      </p:sp>
      <p:sp>
        <p:nvSpPr>
          <p:cNvPr id="14" name="TextBox 13">
            <a:extLst>
              <a:ext uri="{FF2B5EF4-FFF2-40B4-BE49-F238E27FC236}">
                <a16:creationId xmlns:a16="http://schemas.microsoft.com/office/drawing/2014/main" id="{981D7501-37E9-6A5B-2007-0F71130C88E4}"/>
              </a:ext>
            </a:extLst>
          </p:cNvPr>
          <p:cNvSpPr txBox="1"/>
          <p:nvPr/>
        </p:nvSpPr>
        <p:spPr>
          <a:xfrm>
            <a:off x="10239381" y="890654"/>
            <a:ext cx="1602528" cy="335444"/>
          </a:xfrm>
          <a:prstGeom prst="rect">
            <a:avLst/>
          </a:prstGeom>
          <a:no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permute (s*1)</a:t>
            </a:r>
            <a:endParaRPr lang="zh-CN" altLang="en-US" sz="1600"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6D3795E1-BF4A-FE6B-7913-ADCD04C2DCC0}"/>
              </a:ext>
            </a:extLst>
          </p:cNvPr>
          <p:cNvSpPr txBox="1"/>
          <p:nvPr/>
        </p:nvSpPr>
        <p:spPr>
          <a:xfrm>
            <a:off x="8451151" y="893764"/>
            <a:ext cx="1602528" cy="335444"/>
          </a:xfrm>
          <a:prstGeom prst="rect">
            <a:avLst/>
          </a:prstGeom>
          <a:no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bias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*1)</a:t>
            </a:r>
            <a:endParaRPr lang="zh-CN" altLang="en-US" sz="16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F32D3B0C-C70D-6C6A-0DE4-C9D69699A627}"/>
              </a:ext>
            </a:extLst>
          </p:cNvPr>
          <p:cNvSpPr txBox="1"/>
          <p:nvPr/>
        </p:nvSpPr>
        <p:spPr>
          <a:xfrm>
            <a:off x="8730688" y="1937668"/>
            <a:ext cx="1602528" cy="335444"/>
          </a:xfrm>
          <a:prstGeom prst="rect">
            <a:avLst/>
          </a:prstGeom>
          <a:noFill/>
          <a:ln>
            <a:solidFill>
              <a:schemeClr val="tx1"/>
            </a:solidFill>
          </a:ln>
        </p:spPr>
        <p:txBody>
          <a:bodyPr wrap="square" rtlCol="0">
            <a:spAutoFit/>
          </a:bodyPr>
          <a:lstStyle/>
          <a:p>
            <a:pPr algn="ctr"/>
            <a:r>
              <a:rPr lang="en-US" altLang="zh-CN" sz="1600" dirty="0" err="1">
                <a:latin typeface="Calibri" panose="020F0502020204030204" pitchFamily="34" charset="0"/>
                <a:ea typeface="Calibri" panose="020F0502020204030204" pitchFamily="34" charset="0"/>
                <a:cs typeface="Calibri" panose="020F0502020204030204" pitchFamily="34" charset="0"/>
              </a:rPr>
              <a:t>bsum</a:t>
            </a:r>
            <a:r>
              <a:rPr lang="en-US"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*1)</a:t>
            </a:r>
            <a:endParaRPr lang="zh-CN" altLang="en-US" sz="16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0245B34-33CB-DF48-5F41-3B20C63D15F2}"/>
              </a:ext>
            </a:extLst>
          </p:cNvPr>
          <p:cNvSpPr txBox="1"/>
          <p:nvPr/>
        </p:nvSpPr>
        <p:spPr>
          <a:xfrm>
            <a:off x="5301997" y="1946431"/>
            <a:ext cx="1518044" cy="338554"/>
          </a:xfrm>
          <a:prstGeom prst="rect">
            <a:avLst/>
          </a:prstGeom>
          <a:solidFill>
            <a:srgbClr val="FF000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u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*b)</a:t>
            </a:r>
            <a:endParaRPr lang="zh-CN" altLang="en-US" sz="16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5C726F59-E6CD-A877-4775-F3536E50BA3D}"/>
              </a:ext>
            </a:extLst>
          </p:cNvPr>
          <p:cNvSpPr txBox="1"/>
          <p:nvPr/>
        </p:nvSpPr>
        <p:spPr>
          <a:xfrm>
            <a:off x="7016343" y="1947277"/>
            <a:ext cx="1518043" cy="335444"/>
          </a:xfrm>
          <a:prstGeom prst="rect">
            <a:avLst/>
          </a:prstGeom>
          <a:solidFill>
            <a:srgbClr val="FF000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y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*b)</a:t>
            </a:r>
            <a:endParaRPr lang="zh-CN" altLang="en-US" sz="16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5B9D737-565D-FF57-D4A2-730EE4A719B2}"/>
              </a:ext>
            </a:extLst>
          </p:cNvPr>
          <p:cNvSpPr txBox="1"/>
          <p:nvPr/>
        </p:nvSpPr>
        <p:spPr>
          <a:xfrm>
            <a:off x="10524068" y="1930303"/>
            <a:ext cx="1518043" cy="338554"/>
          </a:xfrm>
          <a:prstGeom prst="rect">
            <a:avLst/>
          </a:prstGeom>
          <a:no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sign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*1)</a:t>
            </a:r>
            <a:endParaRPr lang="zh-CN" altLang="en-US" sz="16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77FC8F38-0CDB-D108-0283-8544FBD2409E}"/>
              </a:ext>
            </a:extLst>
          </p:cNvPr>
          <p:cNvSpPr txBox="1"/>
          <p:nvPr/>
        </p:nvSpPr>
        <p:spPr>
          <a:xfrm>
            <a:off x="7016343" y="2904694"/>
            <a:ext cx="1512305" cy="335444"/>
          </a:xfrm>
          <a:prstGeom prst="rect">
            <a:avLst/>
          </a:prstGeom>
          <a:solidFill>
            <a:srgbClr val="FF0000"/>
          </a:solidFill>
          <a:ln>
            <a:solidFill>
              <a:schemeClr val="tx1"/>
            </a:solidFill>
          </a:ln>
        </p:spPr>
        <p:txBody>
          <a:bodyPr wrap="square" rtlCol="0">
            <a:spAutoFit/>
          </a:bodyPr>
          <a:lstStyle/>
          <a:p>
            <a:pPr algn="ctr"/>
            <a:r>
              <a:rPr lang="en-US" altLang="zh-CN" sz="1600" dirty="0" err="1">
                <a:latin typeface="Calibri" panose="020F0502020204030204" pitchFamily="34" charset="0"/>
                <a:ea typeface="Calibri" panose="020F0502020204030204" pitchFamily="34" charset="0"/>
                <a:cs typeface="Calibri" panose="020F0502020204030204" pitchFamily="34" charset="0"/>
              </a:rPr>
              <a:t>bsum</a:t>
            </a:r>
            <a:r>
              <a:rPr lang="en-US"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*1)</a:t>
            </a:r>
            <a:endParaRPr lang="zh-CN" altLang="en-US" sz="16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41FF4770-134E-8E37-2002-AE8DB63B2091}"/>
              </a:ext>
            </a:extLst>
          </p:cNvPr>
          <p:cNvSpPr txBox="1"/>
          <p:nvPr/>
        </p:nvSpPr>
        <p:spPr>
          <a:xfrm>
            <a:off x="5301997" y="2925258"/>
            <a:ext cx="1518044" cy="338554"/>
          </a:xfrm>
          <a:prstGeom prst="rect">
            <a:avLst/>
          </a:prstGeom>
          <a:solidFill>
            <a:srgbClr val="FF000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y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*b)</a:t>
            </a:r>
            <a:endParaRPr lang="zh-CN" altLang="en-US" sz="16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789EB4EA-EDD2-76B5-55A4-8CDAC479FC84}"/>
              </a:ext>
            </a:extLst>
          </p:cNvPr>
          <p:cNvSpPr txBox="1"/>
          <p:nvPr/>
        </p:nvSpPr>
        <p:spPr>
          <a:xfrm>
            <a:off x="149889" y="1940646"/>
            <a:ext cx="1518044" cy="338554"/>
          </a:xfrm>
          <a:prstGeom prst="rect">
            <a:avLst/>
          </a:prstGeom>
          <a:solidFill>
            <a:srgbClr val="92D05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weights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48C85F44-9244-820F-7B0A-47A7686C00BD}"/>
              </a:ext>
            </a:extLst>
          </p:cNvPr>
          <p:cNvSpPr txBox="1"/>
          <p:nvPr/>
        </p:nvSpPr>
        <p:spPr>
          <a:xfrm>
            <a:off x="1867259" y="1940646"/>
            <a:ext cx="1518043" cy="338554"/>
          </a:xfrm>
          <a:prstGeom prst="rect">
            <a:avLst/>
          </a:prstGeom>
          <a:solidFill>
            <a:srgbClr val="92D05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data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*s)</a:t>
            </a:r>
            <a:endParaRPr lang="zh-CN" altLang="en-US" sz="1600"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9B0F0035-C491-4C99-6B58-D27ECD50DD89}"/>
              </a:ext>
            </a:extLst>
          </p:cNvPr>
          <p:cNvSpPr txBox="1"/>
          <p:nvPr/>
        </p:nvSpPr>
        <p:spPr>
          <a:xfrm>
            <a:off x="3584628" y="1940646"/>
            <a:ext cx="1518043" cy="335444"/>
          </a:xfrm>
          <a:prstGeom prst="rect">
            <a:avLst/>
          </a:prstGeom>
          <a:solidFill>
            <a:srgbClr val="92D05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bias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*1)</a:t>
            </a:r>
            <a:endParaRPr lang="zh-CN" altLang="en-US" sz="16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D10D4791-316C-0CDB-745D-07140E525C04}"/>
              </a:ext>
            </a:extLst>
          </p:cNvPr>
          <p:cNvSpPr txBox="1"/>
          <p:nvPr/>
        </p:nvSpPr>
        <p:spPr>
          <a:xfrm>
            <a:off x="7016343" y="3994872"/>
            <a:ext cx="1483619" cy="338554"/>
          </a:xfrm>
          <a:prstGeom prst="rect">
            <a:avLst/>
          </a:prstGeom>
          <a:solidFill>
            <a:srgbClr val="FF0000"/>
          </a:solidFill>
          <a:ln>
            <a:solidFill>
              <a:schemeClr val="tx1"/>
            </a:solidFill>
          </a:ln>
        </p:spPr>
        <p:txBody>
          <a:bodyPr wrap="square" rtlCol="0">
            <a:spAutoFit/>
          </a:bodyPr>
          <a:lstStyle/>
          <a:p>
            <a:pPr algn="ctr"/>
            <a:r>
              <a:rPr lang="en-US" altLang="zh-CN" sz="1600" dirty="0" err="1">
                <a:latin typeface="Calibri" panose="020F0502020204030204" pitchFamily="34" charset="0"/>
                <a:ea typeface="Calibri" panose="020F0502020204030204" pitchFamily="34" charset="0"/>
                <a:cs typeface="Calibri" panose="020F0502020204030204" pitchFamily="34" charset="0"/>
              </a:rPr>
              <a:t>yu</a:t>
            </a:r>
            <a:r>
              <a:rPr lang="en-US"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4E0F5CA1-A5A2-EA3E-5F7F-D484E3ACB914}"/>
              </a:ext>
            </a:extLst>
          </p:cNvPr>
          <p:cNvSpPr txBox="1"/>
          <p:nvPr/>
        </p:nvSpPr>
        <p:spPr>
          <a:xfrm>
            <a:off x="5281246" y="4001893"/>
            <a:ext cx="1559546" cy="338554"/>
          </a:xfrm>
          <a:prstGeom prst="rect">
            <a:avLst/>
          </a:prstGeom>
          <a:solidFill>
            <a:srgbClr val="92D05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y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*b)</a:t>
            </a:r>
            <a:endParaRPr lang="zh-CN" altLang="en-US" sz="16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CD19914D-4541-61DE-088D-A17B63DA2593}"/>
              </a:ext>
            </a:extLst>
          </p:cNvPr>
          <p:cNvSpPr txBox="1"/>
          <p:nvPr/>
        </p:nvSpPr>
        <p:spPr>
          <a:xfrm>
            <a:off x="3584625" y="4009698"/>
            <a:ext cx="1512305" cy="338554"/>
          </a:xfrm>
          <a:prstGeom prst="rect">
            <a:avLst/>
          </a:prstGeom>
          <a:solidFill>
            <a:srgbClr val="92D05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u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*b)</a:t>
            </a:r>
            <a:endParaRPr lang="zh-CN" altLang="en-US" sz="1600" dirty="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54B8036A-D5E3-50B8-02FE-957CCE43C857}"/>
              </a:ext>
            </a:extLst>
          </p:cNvPr>
          <p:cNvSpPr txBox="1"/>
          <p:nvPr/>
        </p:nvSpPr>
        <p:spPr>
          <a:xfrm>
            <a:off x="4232617" y="5125565"/>
            <a:ext cx="1512305" cy="338554"/>
          </a:xfrm>
          <a:prstGeom prst="rect">
            <a:avLst/>
          </a:prstGeom>
          <a:solidFill>
            <a:srgbClr val="FF000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weights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A2E08230-6B5F-A154-076A-EC204149039C}"/>
              </a:ext>
            </a:extLst>
          </p:cNvPr>
          <p:cNvSpPr txBox="1"/>
          <p:nvPr/>
        </p:nvSpPr>
        <p:spPr>
          <a:xfrm>
            <a:off x="5944247" y="5125565"/>
            <a:ext cx="1518043" cy="335444"/>
          </a:xfrm>
          <a:prstGeom prst="rect">
            <a:avLst/>
          </a:prstGeom>
          <a:solidFill>
            <a:srgbClr val="FF000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bias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*1)</a:t>
            </a:r>
            <a:endParaRPr lang="zh-CN" altLang="en-US" sz="1600" dirty="0">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BD24A95C-4684-22C0-940D-D2A1DCAE2C54}"/>
              </a:ext>
            </a:extLst>
          </p:cNvPr>
          <p:cNvSpPr txBox="1"/>
          <p:nvPr/>
        </p:nvSpPr>
        <p:spPr>
          <a:xfrm>
            <a:off x="1872996" y="2925258"/>
            <a:ext cx="1512305" cy="338554"/>
          </a:xfrm>
          <a:prstGeom prst="rect">
            <a:avLst/>
          </a:prstGeom>
          <a:solidFill>
            <a:srgbClr val="92D05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sign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*1)</a:t>
            </a:r>
            <a:endParaRPr lang="zh-CN" altLang="en-US" sz="1600" dirty="0">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EAEB784B-0506-87F0-6747-058EB29CA41F}"/>
              </a:ext>
            </a:extLst>
          </p:cNvPr>
          <p:cNvSpPr txBox="1"/>
          <p:nvPr/>
        </p:nvSpPr>
        <p:spPr>
          <a:xfrm>
            <a:off x="8031354" y="5121930"/>
            <a:ext cx="1483618" cy="335444"/>
          </a:xfrm>
          <a:prstGeom prst="rect">
            <a:avLst/>
          </a:prstGeom>
          <a:solidFill>
            <a:srgbClr val="92D050"/>
          </a:solidFill>
          <a:ln>
            <a:solidFill>
              <a:schemeClr val="tx1"/>
            </a:solidFill>
          </a:ln>
        </p:spPr>
        <p:txBody>
          <a:bodyPr wrap="square" rtlCol="0">
            <a:spAutoFit/>
          </a:bodyPr>
          <a:lstStyle/>
          <a:p>
            <a:pPr algn="ctr"/>
            <a:r>
              <a:rPr lang="en-US" altLang="zh-CN" sz="1600" dirty="0" err="1">
                <a:latin typeface="Calibri" panose="020F0502020204030204" pitchFamily="34" charset="0"/>
                <a:ea typeface="Calibri" panose="020F0502020204030204" pitchFamily="34" charset="0"/>
                <a:cs typeface="Calibri" panose="020F0502020204030204" pitchFamily="34" charset="0"/>
              </a:rPr>
              <a:t>yu</a:t>
            </a:r>
            <a:r>
              <a:rPr lang="en-US"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a:t>
            </a:r>
            <a:endParaRPr lang="zh-CN" altLang="en-US" sz="1600" dirty="0">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88421C67-655A-99AD-A3D1-E654E72482D6}"/>
              </a:ext>
            </a:extLst>
          </p:cNvPr>
          <p:cNvSpPr txBox="1"/>
          <p:nvPr/>
        </p:nvSpPr>
        <p:spPr>
          <a:xfrm>
            <a:off x="9702121" y="5121930"/>
            <a:ext cx="1483619" cy="335444"/>
          </a:xfrm>
          <a:prstGeom prst="rect">
            <a:avLst/>
          </a:prstGeom>
          <a:solidFill>
            <a:srgbClr val="92D050"/>
          </a:solidFill>
          <a:ln>
            <a:solidFill>
              <a:schemeClr val="tx1"/>
            </a:solidFill>
          </a:ln>
        </p:spPr>
        <p:txBody>
          <a:bodyPr wrap="square" rtlCol="0">
            <a:spAutoFit/>
          </a:bodyPr>
          <a:lstStyle/>
          <a:p>
            <a:pPr algn="ctr"/>
            <a:r>
              <a:rPr lang="en-US" altLang="zh-CN" sz="1600" dirty="0" err="1">
                <a:latin typeface="Calibri" panose="020F0502020204030204" pitchFamily="34" charset="0"/>
                <a:ea typeface="Calibri" panose="020F0502020204030204" pitchFamily="34" charset="0"/>
                <a:cs typeface="Calibri" panose="020F0502020204030204" pitchFamily="34" charset="0"/>
              </a:rPr>
              <a:t>bsum</a:t>
            </a:r>
            <a:r>
              <a:rPr lang="en-US" altLang="zh-CN" sz="1600" dirty="0">
                <a:latin typeface="Calibri" panose="020F0502020204030204" pitchFamily="34" charset="0"/>
                <a:ea typeface="Calibri" panose="020F0502020204030204" pitchFamily="34" charset="0"/>
                <a:cs typeface="Calibri" panose="020F0502020204030204" pitchFamily="34" charset="0"/>
              </a:rPr>
              <a:t>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*1)</a:t>
            </a:r>
            <a:endParaRPr lang="zh-CN" altLang="en-US" sz="1600" dirty="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7B48D278-1BA0-E4C7-F526-CD96A22BE6A8}"/>
              </a:ext>
            </a:extLst>
          </p:cNvPr>
          <p:cNvSpPr txBox="1"/>
          <p:nvPr/>
        </p:nvSpPr>
        <p:spPr>
          <a:xfrm>
            <a:off x="7012263" y="6171360"/>
            <a:ext cx="1483617" cy="335444"/>
          </a:xfrm>
          <a:prstGeom prst="rect">
            <a:avLst/>
          </a:prstGeom>
          <a:solidFill>
            <a:srgbClr val="FF0000"/>
          </a:solidFill>
          <a:ln>
            <a:solidFill>
              <a:schemeClr val="tx1"/>
            </a:solidFill>
          </a:ln>
        </p:spPr>
        <p:txBody>
          <a:bodyPr wrap="square" rtlCol="0">
            <a:spAutoFit/>
          </a:bodyPr>
          <a:lstStyle/>
          <a:p>
            <a:pPr algn="ctr"/>
            <a:r>
              <a:rPr lang="en-US" altLang="zh-CN" sz="1600" dirty="0">
                <a:latin typeface="Calibri" panose="020F0502020204030204" pitchFamily="34" charset="0"/>
                <a:ea typeface="Calibri" panose="020F0502020204030204" pitchFamily="34" charset="0"/>
                <a:cs typeface="Calibri" panose="020F0502020204030204" pitchFamily="34" charset="0"/>
              </a:rPr>
              <a:t>sign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*1)</a:t>
            </a:r>
            <a:endParaRPr lang="zh-CN" altLang="en-US" sz="1600" dirty="0">
              <a:latin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595F99F3-6B89-A327-6DDF-63151827C78F}"/>
              </a:ext>
            </a:extLst>
          </p:cNvPr>
          <p:cNvSpPr txBox="1"/>
          <p:nvPr/>
        </p:nvSpPr>
        <p:spPr>
          <a:xfrm>
            <a:off x="149889" y="5934286"/>
            <a:ext cx="4373528" cy="830997"/>
          </a:xfrm>
          <a:prstGeom prst="rect">
            <a:avLst/>
          </a:prstGeom>
          <a:noFill/>
          <a:ln w="19050">
            <a:solidFill>
              <a:schemeClr val="tx1"/>
            </a:solidFill>
          </a:ln>
        </p:spPr>
        <p:txBody>
          <a:bodyPr wrap="square" rtlCol="0">
            <a:spAutoFit/>
          </a:bodyPr>
          <a:lstStyle/>
          <a:p>
            <a:r>
              <a:rPr lang="en-US" altLang="zh-CN" sz="1600" dirty="0" err="1">
                <a:latin typeface="Calibri" panose="020F0502020204030204" pitchFamily="34" charset="0"/>
                <a:ea typeface="Calibri" panose="020F0502020204030204" pitchFamily="34" charset="0"/>
                <a:cs typeface="Calibri" panose="020F0502020204030204" pitchFamily="34" charset="0"/>
              </a:rPr>
              <a:t>numChannels</a:t>
            </a:r>
            <a:r>
              <a:rPr lang="en-US" altLang="zh-CN" sz="1600" dirty="0">
                <a:latin typeface="Calibri" panose="020F0502020204030204" pitchFamily="34" charset="0"/>
                <a:ea typeface="Calibri" panose="020F0502020204030204" pitchFamily="34" charset="0"/>
                <a:cs typeface="Calibri" panose="020F0502020204030204" pitchFamily="34" charset="0"/>
              </a:rPr>
              <a:t> = </a:t>
            </a:r>
            <a:r>
              <a:rPr lang="en-US" altLang="zh-CN" sz="1600" dirty="0" err="1">
                <a:latin typeface="Calibri" panose="020F0502020204030204" pitchFamily="34" charset="0"/>
                <a:ea typeface="Calibri" panose="020F0502020204030204" pitchFamily="34" charset="0"/>
                <a:cs typeface="Calibri" panose="020F0502020204030204" pitchFamily="34" charset="0"/>
              </a:rPr>
              <a:t>ch</a:t>
            </a:r>
            <a:r>
              <a:rPr lang="en-US" altLang="zh-CN" sz="1600" dirty="0">
                <a:latin typeface="Calibri" panose="020F0502020204030204" pitchFamily="34" charset="0"/>
                <a:ea typeface="Calibri" panose="020F0502020204030204" pitchFamily="34" charset="0"/>
                <a:cs typeface="Calibri" panose="020F0502020204030204" pitchFamily="34" charset="0"/>
              </a:rPr>
              <a:t>                           : not modified</a:t>
            </a:r>
          </a:p>
          <a:p>
            <a:r>
              <a:rPr lang="en-US" altLang="zh-CN" sz="1600" dirty="0" err="1">
                <a:latin typeface="Calibri" panose="020F0502020204030204" pitchFamily="34" charset="0"/>
                <a:ea typeface="Calibri" panose="020F0502020204030204" pitchFamily="34" charset="0"/>
                <a:cs typeface="Calibri" panose="020F0502020204030204" pitchFamily="34" charset="0"/>
              </a:rPr>
              <a:t>numSamples</a:t>
            </a:r>
            <a:r>
              <a:rPr lang="en-US" altLang="zh-CN" sz="1600" dirty="0">
                <a:latin typeface="Calibri" panose="020F0502020204030204" pitchFamily="34" charset="0"/>
                <a:ea typeface="Calibri" panose="020F0502020204030204" pitchFamily="34" charset="0"/>
                <a:cs typeface="Calibri" panose="020F0502020204030204" pitchFamily="34" charset="0"/>
              </a:rPr>
              <a:t> = s		: modified</a:t>
            </a:r>
          </a:p>
          <a:p>
            <a:r>
              <a:rPr lang="en-US" altLang="zh-CN" sz="1600" dirty="0" err="1">
                <a:latin typeface="Calibri" panose="020F0502020204030204" pitchFamily="34" charset="0"/>
                <a:ea typeface="Calibri" panose="020F0502020204030204" pitchFamily="34" charset="0"/>
                <a:cs typeface="Calibri" panose="020F0502020204030204" pitchFamily="34" charset="0"/>
              </a:rPr>
              <a:t>blockLength</a:t>
            </a:r>
            <a:r>
              <a:rPr lang="en-US" altLang="zh-CN" sz="1600" dirty="0">
                <a:latin typeface="Calibri" panose="020F0502020204030204" pitchFamily="34" charset="0"/>
                <a:ea typeface="Calibri" panose="020F0502020204030204" pitchFamily="34" charset="0"/>
                <a:cs typeface="Calibri" panose="020F0502020204030204" pitchFamily="34" charset="0"/>
              </a:rPr>
              <a:t> = b</a:t>
            </a:r>
            <a:endParaRPr lang="zh-CN" altLang="en-US" sz="1600" dirty="0">
              <a:latin typeface="Calibri" panose="020F0502020204030204" pitchFamily="34" charset="0"/>
              <a:cs typeface="Calibri" panose="020F0502020204030204" pitchFamily="34" charset="0"/>
            </a:endParaRPr>
          </a:p>
        </p:txBody>
      </p:sp>
      <p:cxnSp>
        <p:nvCxnSpPr>
          <p:cNvPr id="55" name="Connector: Elbow 54">
            <a:extLst>
              <a:ext uri="{FF2B5EF4-FFF2-40B4-BE49-F238E27FC236}">
                <a16:creationId xmlns:a16="http://schemas.microsoft.com/office/drawing/2014/main" id="{B456DCCD-C000-1919-FF74-278FEAC9C349}"/>
              </a:ext>
            </a:extLst>
          </p:cNvPr>
          <p:cNvCxnSpPr>
            <a:stCxn id="6" idx="2"/>
            <a:endCxn id="9" idx="1"/>
          </p:cNvCxnSpPr>
          <p:nvPr/>
        </p:nvCxnSpPr>
        <p:spPr>
          <a:xfrm rot="16200000" flipH="1">
            <a:off x="3977066" y="-639436"/>
            <a:ext cx="273980" cy="402284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7" name="Connector: Elbow 66">
            <a:extLst>
              <a:ext uri="{FF2B5EF4-FFF2-40B4-BE49-F238E27FC236}">
                <a16:creationId xmlns:a16="http://schemas.microsoft.com/office/drawing/2014/main" id="{A184F593-3D6C-5810-582E-6C523426F1B4}"/>
              </a:ext>
            </a:extLst>
          </p:cNvPr>
          <p:cNvCxnSpPr>
            <a:cxnSpLocks/>
            <a:stCxn id="7" idx="2"/>
            <a:endCxn id="9" idx="1"/>
          </p:cNvCxnSpPr>
          <p:nvPr/>
        </p:nvCxnSpPr>
        <p:spPr>
          <a:xfrm rot="16200000" flipH="1">
            <a:off x="4875383" y="258880"/>
            <a:ext cx="269371" cy="2230824"/>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5" name="Connector: Elbow 74">
            <a:extLst>
              <a:ext uri="{FF2B5EF4-FFF2-40B4-BE49-F238E27FC236}">
                <a16:creationId xmlns:a16="http://schemas.microsoft.com/office/drawing/2014/main" id="{1A62E4DD-E36B-A99B-F6C2-37994BED8625}"/>
              </a:ext>
            </a:extLst>
          </p:cNvPr>
          <p:cNvCxnSpPr>
            <a:cxnSpLocks/>
            <a:stCxn id="3" idx="2"/>
            <a:endCxn id="9" idx="1"/>
          </p:cNvCxnSpPr>
          <p:nvPr/>
        </p:nvCxnSpPr>
        <p:spPr>
          <a:xfrm rot="16200000" flipH="1">
            <a:off x="5762091" y="1145589"/>
            <a:ext cx="279770" cy="44700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8" name="Connector: Elbow 77">
            <a:extLst>
              <a:ext uri="{FF2B5EF4-FFF2-40B4-BE49-F238E27FC236}">
                <a16:creationId xmlns:a16="http://schemas.microsoft.com/office/drawing/2014/main" id="{F8E97CEF-7961-A1CD-2BF5-DE1355D9C570}"/>
              </a:ext>
            </a:extLst>
          </p:cNvPr>
          <p:cNvCxnSpPr>
            <a:cxnSpLocks/>
            <a:stCxn id="4" idx="2"/>
            <a:endCxn id="9" idx="3"/>
          </p:cNvCxnSpPr>
          <p:nvPr/>
        </p:nvCxnSpPr>
        <p:spPr>
          <a:xfrm rot="5400000">
            <a:off x="7228084" y="1274772"/>
            <a:ext cx="272481" cy="19593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81" name="Connector: Elbow 80">
            <a:extLst>
              <a:ext uri="{FF2B5EF4-FFF2-40B4-BE49-F238E27FC236}">
                <a16:creationId xmlns:a16="http://schemas.microsoft.com/office/drawing/2014/main" id="{1614600A-0F8C-065F-77B6-EE9E91C2E875}"/>
              </a:ext>
            </a:extLst>
          </p:cNvPr>
          <p:cNvCxnSpPr>
            <a:cxnSpLocks/>
            <a:stCxn id="15" idx="2"/>
            <a:endCxn id="9" idx="3"/>
          </p:cNvCxnSpPr>
          <p:nvPr/>
        </p:nvCxnSpPr>
        <p:spPr>
          <a:xfrm rot="5400000">
            <a:off x="8119502" y="376065"/>
            <a:ext cx="279770" cy="198605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84" name="Connector: Elbow 83">
            <a:extLst>
              <a:ext uri="{FF2B5EF4-FFF2-40B4-BE49-F238E27FC236}">
                <a16:creationId xmlns:a16="http://schemas.microsoft.com/office/drawing/2014/main" id="{D46515C3-4B87-CD4C-B129-099CD4CF5413}"/>
              </a:ext>
            </a:extLst>
          </p:cNvPr>
          <p:cNvCxnSpPr>
            <a:cxnSpLocks/>
            <a:stCxn id="14" idx="2"/>
            <a:endCxn id="9" idx="3"/>
          </p:cNvCxnSpPr>
          <p:nvPr/>
        </p:nvCxnSpPr>
        <p:spPr>
          <a:xfrm rot="5400000">
            <a:off x="9012062" y="-519605"/>
            <a:ext cx="282880" cy="3774287"/>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87" name="Connector: Elbow 86">
            <a:extLst>
              <a:ext uri="{FF2B5EF4-FFF2-40B4-BE49-F238E27FC236}">
                <a16:creationId xmlns:a16="http://schemas.microsoft.com/office/drawing/2014/main" id="{8AA7D25F-4910-8122-EA54-F00BD338FAE4}"/>
              </a:ext>
            </a:extLst>
          </p:cNvPr>
          <p:cNvCxnSpPr>
            <a:cxnSpLocks/>
            <a:stCxn id="9" idx="2"/>
            <a:endCxn id="38" idx="0"/>
          </p:cNvCxnSpPr>
          <p:nvPr/>
        </p:nvCxnSpPr>
        <p:spPr>
          <a:xfrm rot="5400000">
            <a:off x="3671220" y="-1084054"/>
            <a:ext cx="262391" cy="578700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90" name="Connector: Elbow 89">
            <a:extLst>
              <a:ext uri="{FF2B5EF4-FFF2-40B4-BE49-F238E27FC236}">
                <a16:creationId xmlns:a16="http://schemas.microsoft.com/office/drawing/2014/main" id="{475FD54A-3EA2-287B-FD93-ED15EB832893}"/>
              </a:ext>
            </a:extLst>
          </p:cNvPr>
          <p:cNvCxnSpPr>
            <a:cxnSpLocks/>
            <a:stCxn id="9" idx="2"/>
            <a:endCxn id="39" idx="0"/>
          </p:cNvCxnSpPr>
          <p:nvPr/>
        </p:nvCxnSpPr>
        <p:spPr>
          <a:xfrm rot="5400000">
            <a:off x="4529905" y="-225369"/>
            <a:ext cx="262391" cy="406963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93" name="Connector: Elbow 92">
            <a:extLst>
              <a:ext uri="{FF2B5EF4-FFF2-40B4-BE49-F238E27FC236}">
                <a16:creationId xmlns:a16="http://schemas.microsoft.com/office/drawing/2014/main" id="{A6708661-7EE9-5739-E5E4-65486A0FE3B1}"/>
              </a:ext>
            </a:extLst>
          </p:cNvPr>
          <p:cNvCxnSpPr>
            <a:cxnSpLocks/>
            <a:stCxn id="9" idx="2"/>
            <a:endCxn id="42" idx="0"/>
          </p:cNvCxnSpPr>
          <p:nvPr/>
        </p:nvCxnSpPr>
        <p:spPr>
          <a:xfrm rot="5400000">
            <a:off x="5388590" y="633316"/>
            <a:ext cx="262391" cy="235226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 name="Connector: Elbow 1">
            <a:extLst>
              <a:ext uri="{FF2B5EF4-FFF2-40B4-BE49-F238E27FC236}">
                <a16:creationId xmlns:a16="http://schemas.microsoft.com/office/drawing/2014/main" id="{AE5DE540-7E13-97F0-637F-7FD248FF8597}"/>
              </a:ext>
            </a:extLst>
          </p:cNvPr>
          <p:cNvCxnSpPr>
            <a:cxnSpLocks/>
            <a:stCxn id="9" idx="2"/>
            <a:endCxn id="18" idx="0"/>
          </p:cNvCxnSpPr>
          <p:nvPr/>
        </p:nvCxnSpPr>
        <p:spPr>
          <a:xfrm rot="5400000">
            <a:off x="6244381" y="1494893"/>
            <a:ext cx="268176" cy="634900"/>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21" name="Connector: Elbow 20">
            <a:extLst>
              <a:ext uri="{FF2B5EF4-FFF2-40B4-BE49-F238E27FC236}">
                <a16:creationId xmlns:a16="http://schemas.microsoft.com/office/drawing/2014/main" id="{7CDE6CD3-66FB-235D-6F05-F6F7734FCE9F}"/>
              </a:ext>
            </a:extLst>
          </p:cNvPr>
          <p:cNvCxnSpPr>
            <a:cxnSpLocks/>
            <a:stCxn id="9" idx="2"/>
            <a:endCxn id="19" idx="0"/>
          </p:cNvCxnSpPr>
          <p:nvPr/>
        </p:nvCxnSpPr>
        <p:spPr>
          <a:xfrm rot="16200000" flipH="1">
            <a:off x="7101131" y="1273043"/>
            <a:ext cx="269022" cy="1079446"/>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CCD2C23B-94F2-3131-78B8-7FA94D5F8241}"/>
              </a:ext>
            </a:extLst>
          </p:cNvPr>
          <p:cNvCxnSpPr>
            <a:stCxn id="19" idx="2"/>
            <a:endCxn id="10" idx="0"/>
          </p:cNvCxnSpPr>
          <p:nvPr/>
        </p:nvCxnSpPr>
        <p:spPr>
          <a:xfrm flipH="1">
            <a:off x="7772495" y="2282721"/>
            <a:ext cx="2870" cy="1490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Connector: Elbow 47">
            <a:extLst>
              <a:ext uri="{FF2B5EF4-FFF2-40B4-BE49-F238E27FC236}">
                <a16:creationId xmlns:a16="http://schemas.microsoft.com/office/drawing/2014/main" id="{A6AC3388-33F9-EAD4-DB0A-4606EC7EA7A9}"/>
              </a:ext>
            </a:extLst>
          </p:cNvPr>
          <p:cNvCxnSpPr>
            <a:cxnSpLocks/>
            <a:stCxn id="16" idx="2"/>
            <a:endCxn id="10" idx="3"/>
          </p:cNvCxnSpPr>
          <p:nvPr/>
        </p:nvCxnSpPr>
        <p:spPr>
          <a:xfrm rot="5400000">
            <a:off x="8773478" y="1842568"/>
            <a:ext cx="327931" cy="1189018"/>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1" name="Connector: Elbow 50">
            <a:extLst>
              <a:ext uri="{FF2B5EF4-FFF2-40B4-BE49-F238E27FC236}">
                <a16:creationId xmlns:a16="http://schemas.microsoft.com/office/drawing/2014/main" id="{76533A17-FD61-A637-9681-B38C3632F5C4}"/>
              </a:ext>
            </a:extLst>
          </p:cNvPr>
          <p:cNvCxnSpPr>
            <a:cxnSpLocks/>
            <a:stCxn id="25" idx="2"/>
            <a:endCxn id="10" idx="3"/>
          </p:cNvCxnSpPr>
          <p:nvPr/>
        </p:nvCxnSpPr>
        <p:spPr>
          <a:xfrm rot="5400000">
            <a:off x="9646919" y="964872"/>
            <a:ext cx="332186" cy="2940156"/>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54" name="Connector: Elbow 53">
            <a:extLst>
              <a:ext uri="{FF2B5EF4-FFF2-40B4-BE49-F238E27FC236}">
                <a16:creationId xmlns:a16="http://schemas.microsoft.com/office/drawing/2014/main" id="{99D287CA-5EEC-52FB-8C98-ECFC7F00759A}"/>
              </a:ext>
            </a:extLst>
          </p:cNvPr>
          <p:cNvCxnSpPr>
            <a:cxnSpLocks/>
            <a:stCxn id="10" idx="1"/>
            <a:endCxn id="58" idx="0"/>
          </p:cNvCxnSpPr>
          <p:nvPr/>
        </p:nvCxnSpPr>
        <p:spPr>
          <a:xfrm rot="10800000" flipV="1">
            <a:off x="2629150" y="2601042"/>
            <a:ext cx="4572907" cy="32421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a:extLst>
              <a:ext uri="{FF2B5EF4-FFF2-40B4-BE49-F238E27FC236}">
                <a16:creationId xmlns:a16="http://schemas.microsoft.com/office/drawing/2014/main" id="{CEF7504E-C7A9-FF0B-A205-0ECAEDBF66D1}"/>
              </a:ext>
            </a:extLst>
          </p:cNvPr>
          <p:cNvCxnSpPr>
            <a:cxnSpLocks/>
            <a:stCxn id="10" idx="2"/>
            <a:endCxn id="31" idx="0"/>
          </p:cNvCxnSpPr>
          <p:nvPr/>
        </p:nvCxnSpPr>
        <p:spPr>
          <a:xfrm>
            <a:off x="7772495" y="2770320"/>
            <a:ext cx="1" cy="1343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66" name="Connector: Elbow 65">
            <a:extLst>
              <a:ext uri="{FF2B5EF4-FFF2-40B4-BE49-F238E27FC236}">
                <a16:creationId xmlns:a16="http://schemas.microsoft.com/office/drawing/2014/main" id="{F695250F-1BC9-EC32-1BBA-689FEDB49D84}"/>
              </a:ext>
            </a:extLst>
          </p:cNvPr>
          <p:cNvCxnSpPr>
            <a:cxnSpLocks/>
            <a:stCxn id="10" idx="1"/>
            <a:endCxn id="32" idx="0"/>
          </p:cNvCxnSpPr>
          <p:nvPr/>
        </p:nvCxnSpPr>
        <p:spPr>
          <a:xfrm rot="10800000" flipV="1">
            <a:off x="6061020" y="2601042"/>
            <a:ext cx="1141037" cy="32421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F82CEF8F-25CE-A693-0BF3-AE1D6477B4A1}"/>
              </a:ext>
            </a:extLst>
          </p:cNvPr>
          <p:cNvCxnSpPr>
            <a:cxnSpLocks/>
            <a:stCxn id="32" idx="2"/>
            <a:endCxn id="11" idx="0"/>
          </p:cNvCxnSpPr>
          <p:nvPr/>
        </p:nvCxnSpPr>
        <p:spPr>
          <a:xfrm>
            <a:off x="6061019" y="3263812"/>
            <a:ext cx="0" cy="11510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7" name="Connector: Elbow 76">
            <a:extLst>
              <a:ext uri="{FF2B5EF4-FFF2-40B4-BE49-F238E27FC236}">
                <a16:creationId xmlns:a16="http://schemas.microsoft.com/office/drawing/2014/main" id="{E1FE1555-EFF2-32DB-7E31-6E42F42F5E7C}"/>
              </a:ext>
            </a:extLst>
          </p:cNvPr>
          <p:cNvCxnSpPr>
            <a:cxnSpLocks/>
            <a:stCxn id="18" idx="1"/>
            <a:endCxn id="11" idx="1"/>
          </p:cNvCxnSpPr>
          <p:nvPr/>
        </p:nvCxnSpPr>
        <p:spPr>
          <a:xfrm rot="10800000" flipH="1" flipV="1">
            <a:off x="5301997" y="2115708"/>
            <a:ext cx="153382" cy="1432490"/>
          </a:xfrm>
          <a:prstGeom prst="bentConnector3">
            <a:avLst>
              <a:gd name="adj1" fmla="val -93840"/>
            </a:avLst>
          </a:prstGeom>
          <a:ln>
            <a:tailEnd type="triangle"/>
          </a:ln>
        </p:spPr>
        <p:style>
          <a:lnRef idx="1">
            <a:schemeClr val="dk1"/>
          </a:lnRef>
          <a:fillRef idx="0">
            <a:schemeClr val="dk1"/>
          </a:fillRef>
          <a:effectRef idx="0">
            <a:schemeClr val="dk1"/>
          </a:effectRef>
          <a:fontRef idx="minor">
            <a:schemeClr val="tx1"/>
          </a:fontRef>
        </p:style>
      </p:cxnSp>
      <p:cxnSp>
        <p:nvCxnSpPr>
          <p:cNvPr id="85" name="Connector: Elbow 84">
            <a:extLst>
              <a:ext uri="{FF2B5EF4-FFF2-40B4-BE49-F238E27FC236}">
                <a16:creationId xmlns:a16="http://schemas.microsoft.com/office/drawing/2014/main" id="{2F3C99D0-9670-C298-347C-036BC7D4415B}"/>
              </a:ext>
            </a:extLst>
          </p:cNvPr>
          <p:cNvCxnSpPr>
            <a:cxnSpLocks/>
            <a:stCxn id="5" idx="2"/>
            <a:endCxn id="11" idx="3"/>
          </p:cNvCxnSpPr>
          <p:nvPr/>
        </p:nvCxnSpPr>
        <p:spPr>
          <a:xfrm rot="5400000">
            <a:off x="7937301" y="1959284"/>
            <a:ext cx="318273" cy="2859555"/>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8A920B6E-D42F-CC9E-9A8B-5B05BF34C3CD}"/>
              </a:ext>
            </a:extLst>
          </p:cNvPr>
          <p:cNvCxnSpPr>
            <a:cxnSpLocks/>
            <a:stCxn id="11" idx="2"/>
            <a:endCxn id="45" idx="0"/>
          </p:cNvCxnSpPr>
          <p:nvPr/>
        </p:nvCxnSpPr>
        <p:spPr>
          <a:xfrm>
            <a:off x="6061019" y="3717475"/>
            <a:ext cx="0" cy="2844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94" name="Connector: Elbow 93">
            <a:extLst>
              <a:ext uri="{FF2B5EF4-FFF2-40B4-BE49-F238E27FC236}">
                <a16:creationId xmlns:a16="http://schemas.microsoft.com/office/drawing/2014/main" id="{100D703E-ED38-0D78-0693-5A4395CED0B6}"/>
              </a:ext>
            </a:extLst>
          </p:cNvPr>
          <p:cNvCxnSpPr>
            <a:cxnSpLocks/>
            <a:stCxn id="11" idx="2"/>
            <a:endCxn id="46" idx="0"/>
          </p:cNvCxnSpPr>
          <p:nvPr/>
        </p:nvCxnSpPr>
        <p:spPr>
          <a:xfrm rot="5400000">
            <a:off x="5054788" y="3003466"/>
            <a:ext cx="292223" cy="172024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97" name="Connector: Elbow 96">
            <a:extLst>
              <a:ext uri="{FF2B5EF4-FFF2-40B4-BE49-F238E27FC236}">
                <a16:creationId xmlns:a16="http://schemas.microsoft.com/office/drawing/2014/main" id="{554586BE-C820-17FF-E0CD-A04D0270BDA7}"/>
              </a:ext>
            </a:extLst>
          </p:cNvPr>
          <p:cNvCxnSpPr>
            <a:cxnSpLocks/>
            <a:stCxn id="11" idx="2"/>
            <a:endCxn id="44" idx="0"/>
          </p:cNvCxnSpPr>
          <p:nvPr/>
        </p:nvCxnSpPr>
        <p:spPr>
          <a:xfrm rot="16200000" flipH="1">
            <a:off x="6770888" y="3007606"/>
            <a:ext cx="277397" cy="1697134"/>
          </a:xfrm>
          <a:prstGeom prst="bentConnector3">
            <a:avLst>
              <a:gd name="adj1" fmla="val 52290"/>
            </a:avLst>
          </a:prstGeom>
          <a:ln>
            <a:tailEnd type="triangle"/>
          </a:ln>
        </p:spPr>
        <p:style>
          <a:lnRef idx="1">
            <a:schemeClr val="dk1"/>
          </a:lnRef>
          <a:fillRef idx="0">
            <a:schemeClr val="dk1"/>
          </a:fillRef>
          <a:effectRef idx="0">
            <a:schemeClr val="dk1"/>
          </a:effectRef>
          <a:fontRef idx="minor">
            <a:schemeClr val="tx1"/>
          </a:fontRef>
        </p:style>
      </p:cxnSp>
      <p:cxnSp>
        <p:nvCxnSpPr>
          <p:cNvPr id="102" name="Straight Arrow Connector 101">
            <a:extLst>
              <a:ext uri="{FF2B5EF4-FFF2-40B4-BE49-F238E27FC236}">
                <a16:creationId xmlns:a16="http://schemas.microsoft.com/office/drawing/2014/main" id="{E74FB566-21DA-CD18-32CD-3332B4A7045E}"/>
              </a:ext>
            </a:extLst>
          </p:cNvPr>
          <p:cNvCxnSpPr>
            <a:cxnSpLocks/>
            <a:stCxn id="44" idx="2"/>
            <a:endCxn id="12" idx="0"/>
          </p:cNvCxnSpPr>
          <p:nvPr/>
        </p:nvCxnSpPr>
        <p:spPr>
          <a:xfrm flipH="1">
            <a:off x="7755252" y="4333426"/>
            <a:ext cx="2901" cy="15633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07" name="Connector: Elbow 106">
            <a:extLst>
              <a:ext uri="{FF2B5EF4-FFF2-40B4-BE49-F238E27FC236}">
                <a16:creationId xmlns:a16="http://schemas.microsoft.com/office/drawing/2014/main" id="{CDC6B0E9-65C1-106D-FB49-3C58426AD5FC}"/>
              </a:ext>
            </a:extLst>
          </p:cNvPr>
          <p:cNvCxnSpPr>
            <a:cxnSpLocks/>
            <a:stCxn id="38" idx="2"/>
            <a:endCxn id="12" idx="1"/>
          </p:cNvCxnSpPr>
          <p:nvPr/>
        </p:nvCxnSpPr>
        <p:spPr>
          <a:xfrm rot="16200000" flipH="1">
            <a:off x="2839344" y="348766"/>
            <a:ext cx="2379835" cy="624070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13" name="Connector: Elbow 112">
            <a:extLst>
              <a:ext uri="{FF2B5EF4-FFF2-40B4-BE49-F238E27FC236}">
                <a16:creationId xmlns:a16="http://schemas.microsoft.com/office/drawing/2014/main" id="{4D59CAFC-F4DE-13E0-E4FB-21343904EFAD}"/>
              </a:ext>
            </a:extLst>
          </p:cNvPr>
          <p:cNvCxnSpPr>
            <a:cxnSpLocks/>
            <a:stCxn id="42" idx="1"/>
            <a:endCxn id="12" idx="1"/>
          </p:cNvCxnSpPr>
          <p:nvPr/>
        </p:nvCxnSpPr>
        <p:spPr>
          <a:xfrm rot="10800000" flipH="1" flipV="1">
            <a:off x="3584628" y="2108367"/>
            <a:ext cx="3564984" cy="2550667"/>
          </a:xfrm>
          <a:prstGeom prst="bentConnector3">
            <a:avLst>
              <a:gd name="adj1" fmla="val -2902"/>
            </a:avLst>
          </a:prstGeom>
          <a:ln>
            <a:tailEnd type="triangle"/>
          </a:ln>
        </p:spPr>
        <p:style>
          <a:lnRef idx="1">
            <a:schemeClr val="dk1"/>
          </a:lnRef>
          <a:fillRef idx="0">
            <a:schemeClr val="dk1"/>
          </a:fillRef>
          <a:effectRef idx="0">
            <a:schemeClr val="dk1"/>
          </a:effectRef>
          <a:fontRef idx="minor">
            <a:schemeClr val="tx1"/>
          </a:fontRef>
        </p:style>
      </p:cxnSp>
      <p:cxnSp>
        <p:nvCxnSpPr>
          <p:cNvPr id="118" name="Connector: Elbow 117">
            <a:extLst>
              <a:ext uri="{FF2B5EF4-FFF2-40B4-BE49-F238E27FC236}">
                <a16:creationId xmlns:a16="http://schemas.microsoft.com/office/drawing/2014/main" id="{6662B889-06D1-C47C-8357-C8CCFBA6FB45}"/>
              </a:ext>
            </a:extLst>
          </p:cNvPr>
          <p:cNvCxnSpPr>
            <a:cxnSpLocks/>
            <a:stCxn id="31" idx="3"/>
            <a:endCxn id="12" idx="3"/>
          </p:cNvCxnSpPr>
          <p:nvPr/>
        </p:nvCxnSpPr>
        <p:spPr>
          <a:xfrm flipH="1">
            <a:off x="8360892" y="3072416"/>
            <a:ext cx="167756" cy="1586619"/>
          </a:xfrm>
          <a:prstGeom prst="bentConnector3">
            <a:avLst>
              <a:gd name="adj1" fmla="val -67417"/>
            </a:avLst>
          </a:prstGeom>
          <a:ln>
            <a:tailEnd type="triangle"/>
          </a:ln>
        </p:spPr>
        <p:style>
          <a:lnRef idx="1">
            <a:schemeClr val="dk1"/>
          </a:lnRef>
          <a:fillRef idx="0">
            <a:schemeClr val="dk1"/>
          </a:fillRef>
          <a:effectRef idx="0">
            <a:schemeClr val="dk1"/>
          </a:effectRef>
          <a:fontRef idx="minor">
            <a:schemeClr val="tx1"/>
          </a:fontRef>
        </p:style>
      </p:cxnSp>
      <p:cxnSp>
        <p:nvCxnSpPr>
          <p:cNvPr id="126" name="Connector: Elbow 125">
            <a:extLst>
              <a:ext uri="{FF2B5EF4-FFF2-40B4-BE49-F238E27FC236}">
                <a16:creationId xmlns:a16="http://schemas.microsoft.com/office/drawing/2014/main" id="{CDAA8168-00A0-7B26-32DB-17A320D8C1B8}"/>
              </a:ext>
            </a:extLst>
          </p:cNvPr>
          <p:cNvCxnSpPr>
            <a:cxnSpLocks/>
            <a:stCxn id="12" idx="2"/>
            <a:endCxn id="56" idx="0"/>
          </p:cNvCxnSpPr>
          <p:nvPr/>
        </p:nvCxnSpPr>
        <p:spPr>
          <a:xfrm rot="5400000">
            <a:off x="6223385" y="3593697"/>
            <a:ext cx="297253" cy="2766482"/>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29" name="Connector: Elbow 128">
            <a:extLst>
              <a:ext uri="{FF2B5EF4-FFF2-40B4-BE49-F238E27FC236}">
                <a16:creationId xmlns:a16="http://schemas.microsoft.com/office/drawing/2014/main" id="{E711DAE4-F1C3-3705-9416-396484D28A5B}"/>
              </a:ext>
            </a:extLst>
          </p:cNvPr>
          <p:cNvCxnSpPr>
            <a:cxnSpLocks/>
            <a:stCxn id="12" idx="2"/>
            <a:endCxn id="57" idx="0"/>
          </p:cNvCxnSpPr>
          <p:nvPr/>
        </p:nvCxnSpPr>
        <p:spPr>
          <a:xfrm rot="5400000">
            <a:off x="7080635" y="4450947"/>
            <a:ext cx="297253" cy="1051983"/>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32" name="Connector: Elbow 131">
            <a:extLst>
              <a:ext uri="{FF2B5EF4-FFF2-40B4-BE49-F238E27FC236}">
                <a16:creationId xmlns:a16="http://schemas.microsoft.com/office/drawing/2014/main" id="{7F653D7E-9A0C-BD36-A72A-A98905461A9F}"/>
              </a:ext>
            </a:extLst>
          </p:cNvPr>
          <p:cNvCxnSpPr>
            <a:cxnSpLocks/>
            <a:stCxn id="12" idx="2"/>
            <a:endCxn id="60" idx="0"/>
          </p:cNvCxnSpPr>
          <p:nvPr/>
        </p:nvCxnSpPr>
        <p:spPr>
          <a:xfrm rot="16200000" flipH="1">
            <a:off x="8117398" y="4466165"/>
            <a:ext cx="293618" cy="1017911"/>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35" name="Connector: Elbow 134">
            <a:extLst>
              <a:ext uri="{FF2B5EF4-FFF2-40B4-BE49-F238E27FC236}">
                <a16:creationId xmlns:a16="http://schemas.microsoft.com/office/drawing/2014/main" id="{154BD20C-8D2B-9966-D897-23CA6F934E16}"/>
              </a:ext>
            </a:extLst>
          </p:cNvPr>
          <p:cNvCxnSpPr>
            <a:cxnSpLocks/>
            <a:stCxn id="12" idx="2"/>
            <a:endCxn id="61" idx="0"/>
          </p:cNvCxnSpPr>
          <p:nvPr/>
        </p:nvCxnSpPr>
        <p:spPr>
          <a:xfrm rot="16200000" flipH="1">
            <a:off x="8952782" y="3630781"/>
            <a:ext cx="293618" cy="2688679"/>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cxnSp>
        <p:nvCxnSpPr>
          <p:cNvPr id="138" name="Connector: Elbow 137">
            <a:extLst>
              <a:ext uri="{FF2B5EF4-FFF2-40B4-BE49-F238E27FC236}">
                <a16:creationId xmlns:a16="http://schemas.microsoft.com/office/drawing/2014/main" id="{82D77C05-48CF-E69F-05CE-401E2FE1F463}"/>
              </a:ext>
            </a:extLst>
          </p:cNvPr>
          <p:cNvCxnSpPr>
            <a:cxnSpLocks/>
            <a:stCxn id="56" idx="2"/>
            <a:endCxn id="13" idx="1"/>
          </p:cNvCxnSpPr>
          <p:nvPr/>
        </p:nvCxnSpPr>
        <p:spPr>
          <a:xfrm rot="16200000" flipH="1">
            <a:off x="5910519" y="4542369"/>
            <a:ext cx="317343" cy="2160841"/>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1" name="Connector: Elbow 140">
            <a:extLst>
              <a:ext uri="{FF2B5EF4-FFF2-40B4-BE49-F238E27FC236}">
                <a16:creationId xmlns:a16="http://schemas.microsoft.com/office/drawing/2014/main" id="{63DD502D-C5B5-C314-F091-9E38D9545CD1}"/>
              </a:ext>
            </a:extLst>
          </p:cNvPr>
          <p:cNvCxnSpPr>
            <a:cxnSpLocks/>
            <a:stCxn id="58" idx="2"/>
            <a:endCxn id="13" idx="1"/>
          </p:cNvCxnSpPr>
          <p:nvPr/>
        </p:nvCxnSpPr>
        <p:spPr>
          <a:xfrm rot="16200000" flipH="1">
            <a:off x="3630555" y="2262406"/>
            <a:ext cx="2517650" cy="4520462"/>
          </a:xfrm>
          <a:prstGeom prst="bentConnector2">
            <a:avLst/>
          </a:prstGeom>
          <a:ln>
            <a:tailEnd type="triangle"/>
          </a:ln>
        </p:spPr>
        <p:style>
          <a:lnRef idx="1">
            <a:schemeClr val="dk1"/>
          </a:lnRef>
          <a:fillRef idx="0">
            <a:schemeClr val="dk1"/>
          </a:fillRef>
          <a:effectRef idx="0">
            <a:schemeClr val="dk1"/>
          </a:effectRef>
          <a:fontRef idx="minor">
            <a:schemeClr val="tx1"/>
          </a:fontRef>
        </p:style>
      </p:cxnSp>
      <p:cxnSp>
        <p:nvCxnSpPr>
          <p:cNvPr id="145" name="Connector: Elbow 144">
            <a:extLst>
              <a:ext uri="{FF2B5EF4-FFF2-40B4-BE49-F238E27FC236}">
                <a16:creationId xmlns:a16="http://schemas.microsoft.com/office/drawing/2014/main" id="{F60AF2EA-2ED5-958E-0546-EDC95BD48015}"/>
              </a:ext>
            </a:extLst>
          </p:cNvPr>
          <p:cNvCxnSpPr>
            <a:cxnSpLocks/>
            <a:stCxn id="39" idx="1"/>
            <a:endCxn id="13" idx="1"/>
          </p:cNvCxnSpPr>
          <p:nvPr/>
        </p:nvCxnSpPr>
        <p:spPr>
          <a:xfrm rot="10800000" flipH="1" flipV="1">
            <a:off x="1867259" y="2109922"/>
            <a:ext cx="5282352" cy="3671539"/>
          </a:xfrm>
          <a:prstGeom prst="bentConnector3">
            <a:avLst>
              <a:gd name="adj1" fmla="val -2141"/>
            </a:avLst>
          </a:prstGeom>
          <a:ln>
            <a:tailEnd type="triangle"/>
          </a:ln>
        </p:spPr>
        <p:style>
          <a:lnRef idx="1">
            <a:schemeClr val="dk1"/>
          </a:lnRef>
          <a:fillRef idx="0">
            <a:schemeClr val="dk1"/>
          </a:fillRef>
          <a:effectRef idx="0">
            <a:schemeClr val="dk1"/>
          </a:effectRef>
          <a:fontRef idx="minor">
            <a:schemeClr val="tx1"/>
          </a:fontRef>
        </p:style>
      </p:cxnSp>
      <p:cxnSp>
        <p:nvCxnSpPr>
          <p:cNvPr id="149" name="Straight Arrow Connector 148">
            <a:extLst>
              <a:ext uri="{FF2B5EF4-FFF2-40B4-BE49-F238E27FC236}">
                <a16:creationId xmlns:a16="http://schemas.microsoft.com/office/drawing/2014/main" id="{9D4BC994-C00E-962C-B4BF-0D1E072D9F31}"/>
              </a:ext>
            </a:extLst>
          </p:cNvPr>
          <p:cNvCxnSpPr>
            <a:cxnSpLocks/>
            <a:stCxn id="13" idx="2"/>
            <a:endCxn id="70" idx="0"/>
          </p:cNvCxnSpPr>
          <p:nvPr/>
        </p:nvCxnSpPr>
        <p:spPr>
          <a:xfrm flipH="1">
            <a:off x="7754072" y="5950739"/>
            <a:ext cx="1179" cy="220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14FD44C4-58CE-242A-E51E-C8DA754271D9}"/>
              </a:ext>
            </a:extLst>
          </p:cNvPr>
          <p:cNvSpPr txBox="1"/>
          <p:nvPr/>
        </p:nvSpPr>
        <p:spPr>
          <a:xfrm>
            <a:off x="2204513" y="5989797"/>
            <a:ext cx="757562" cy="215444"/>
          </a:xfrm>
          <a:prstGeom prst="rect">
            <a:avLst/>
          </a:prstGeom>
          <a:solidFill>
            <a:srgbClr val="92D050"/>
          </a:solidFill>
        </p:spPr>
        <p:txBody>
          <a:bodyPr wrap="square" rtlCol="0">
            <a:spAutoFit/>
          </a:bodyPr>
          <a:lstStyle/>
          <a:p>
            <a:endParaRPr lang="zh-CN" altLang="en-US" sz="800" dirty="0"/>
          </a:p>
        </p:txBody>
      </p:sp>
      <p:sp>
        <p:nvSpPr>
          <p:cNvPr id="156" name="TextBox 155">
            <a:extLst>
              <a:ext uri="{FF2B5EF4-FFF2-40B4-BE49-F238E27FC236}">
                <a16:creationId xmlns:a16="http://schemas.microsoft.com/office/drawing/2014/main" id="{07804E7E-B17D-26F9-A33B-6CEC9CF190A1}"/>
              </a:ext>
            </a:extLst>
          </p:cNvPr>
          <p:cNvSpPr txBox="1"/>
          <p:nvPr/>
        </p:nvSpPr>
        <p:spPr>
          <a:xfrm>
            <a:off x="2204514" y="6245121"/>
            <a:ext cx="757562" cy="215444"/>
          </a:xfrm>
          <a:prstGeom prst="rect">
            <a:avLst/>
          </a:prstGeom>
          <a:solidFill>
            <a:srgbClr val="FF0000"/>
          </a:solidFill>
        </p:spPr>
        <p:txBody>
          <a:bodyPr wrap="square" rtlCol="0">
            <a:spAutoFit/>
          </a:bodyPr>
          <a:lstStyle/>
          <a:p>
            <a:endParaRPr lang="zh-CN" altLang="en-US" sz="800" dirty="0"/>
          </a:p>
        </p:txBody>
      </p:sp>
    </p:spTree>
    <p:extLst>
      <p:ext uri="{BB962C8B-B14F-4D97-AF65-F5344CB8AC3E}">
        <p14:creationId xmlns:p14="http://schemas.microsoft.com/office/powerpoint/2010/main" val="2628681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DC77E288-64B1-9E8A-8B52-2C9BDA07827D}"/>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3.1 Locating matrix multiplication</a:t>
            </a:r>
          </a:p>
        </p:txBody>
      </p:sp>
      <p:grpSp>
        <p:nvGrpSpPr>
          <p:cNvPr id="27" name="Group 26">
            <a:extLst>
              <a:ext uri="{FF2B5EF4-FFF2-40B4-BE49-F238E27FC236}">
                <a16:creationId xmlns:a16="http://schemas.microsoft.com/office/drawing/2014/main" id="{1A43E8A0-80EB-5330-7F31-CF6887C3B1B0}"/>
              </a:ext>
            </a:extLst>
          </p:cNvPr>
          <p:cNvGrpSpPr/>
          <p:nvPr/>
        </p:nvGrpSpPr>
        <p:grpSpPr>
          <a:xfrm>
            <a:off x="402507" y="856828"/>
            <a:ext cx="5078873" cy="3318410"/>
            <a:chOff x="8839396" y="10781227"/>
            <a:chExt cx="6049689" cy="3952720"/>
          </a:xfrm>
        </p:grpSpPr>
        <p:sp>
          <p:nvSpPr>
            <p:cNvPr id="28" name="矩形 73">
              <a:extLst>
                <a:ext uri="{FF2B5EF4-FFF2-40B4-BE49-F238E27FC236}">
                  <a16:creationId xmlns:a16="http://schemas.microsoft.com/office/drawing/2014/main" id="{8B679D43-6DF5-C1DF-D0BD-527AE874B031}"/>
                </a:ext>
              </a:extLst>
            </p:cNvPr>
            <p:cNvSpPr/>
            <p:nvPr/>
          </p:nvSpPr>
          <p:spPr>
            <a:xfrm>
              <a:off x="9352009" y="11455912"/>
              <a:ext cx="2526044" cy="5940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u = weights * data</a:t>
              </a:r>
            </a:p>
          </p:txBody>
        </p:sp>
        <p:sp>
          <p:nvSpPr>
            <p:cNvPr id="29" name="矩形 74">
              <a:extLst>
                <a:ext uri="{FF2B5EF4-FFF2-40B4-BE49-F238E27FC236}">
                  <a16:creationId xmlns:a16="http://schemas.microsoft.com/office/drawing/2014/main" id="{D16ED4E8-1B2D-0F92-C117-8B759B6CA6DB}"/>
                </a:ext>
              </a:extLst>
            </p:cNvPr>
            <p:cNvSpPr/>
            <p:nvPr/>
          </p:nvSpPr>
          <p:spPr>
            <a:xfrm>
              <a:off x="9524994" y="13599646"/>
              <a:ext cx="2184401" cy="5940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y = -tanh(u/2)</a:t>
              </a:r>
            </a:p>
          </p:txBody>
        </p:sp>
        <p:sp>
          <p:nvSpPr>
            <p:cNvPr id="30" name="菱形 75">
              <a:extLst>
                <a:ext uri="{FF2B5EF4-FFF2-40B4-BE49-F238E27FC236}">
                  <a16:creationId xmlns:a16="http://schemas.microsoft.com/office/drawing/2014/main" id="{2CBFA3DF-A4FD-5EA5-0E51-80B24E2E39CC}"/>
                </a:ext>
              </a:extLst>
            </p:cNvPr>
            <p:cNvSpPr/>
            <p:nvPr/>
          </p:nvSpPr>
          <p:spPr>
            <a:xfrm>
              <a:off x="9365372" y="12527616"/>
              <a:ext cx="2512680" cy="594068"/>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use bias?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31" name="矩形 76">
              <a:extLst>
                <a:ext uri="{FF2B5EF4-FFF2-40B4-BE49-F238E27FC236}">
                  <a16:creationId xmlns:a16="http://schemas.microsoft.com/office/drawing/2014/main" id="{1D5826F1-5869-58FF-1168-40B5E8198F3B}"/>
                </a:ext>
              </a:extLst>
            </p:cNvPr>
            <p:cNvSpPr/>
            <p:nvPr/>
          </p:nvSpPr>
          <p:spPr>
            <a:xfrm>
              <a:off x="12166490" y="12525596"/>
              <a:ext cx="2184400" cy="5940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u = u + bias</a:t>
              </a:r>
            </a:p>
          </p:txBody>
        </p:sp>
        <p:cxnSp>
          <p:nvCxnSpPr>
            <p:cNvPr id="32" name="直接箭头连接符 77">
              <a:extLst>
                <a:ext uri="{FF2B5EF4-FFF2-40B4-BE49-F238E27FC236}">
                  <a16:creationId xmlns:a16="http://schemas.microsoft.com/office/drawing/2014/main" id="{A56890C5-C09A-349E-DD59-ACFFFD0CE04E}"/>
                </a:ext>
              </a:extLst>
            </p:cNvPr>
            <p:cNvCxnSpPr>
              <a:cxnSpLocks/>
              <a:stCxn id="28" idx="2"/>
              <a:endCxn id="30" idx="0"/>
            </p:cNvCxnSpPr>
            <p:nvPr/>
          </p:nvCxnSpPr>
          <p:spPr>
            <a:xfrm>
              <a:off x="10615031" y="12049979"/>
              <a:ext cx="6681" cy="4776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78">
              <a:extLst>
                <a:ext uri="{FF2B5EF4-FFF2-40B4-BE49-F238E27FC236}">
                  <a16:creationId xmlns:a16="http://schemas.microsoft.com/office/drawing/2014/main" id="{05D2A76D-112F-1D51-05B5-2B66DCB5CEE0}"/>
                </a:ext>
              </a:extLst>
            </p:cNvPr>
            <p:cNvCxnSpPr>
              <a:cxnSpLocks/>
              <a:stCxn id="30" idx="2"/>
              <a:endCxn id="29" idx="0"/>
            </p:cNvCxnSpPr>
            <p:nvPr/>
          </p:nvCxnSpPr>
          <p:spPr>
            <a:xfrm flipH="1">
              <a:off x="10617196" y="13121683"/>
              <a:ext cx="4517" cy="47796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箭头连接符 79">
              <a:extLst>
                <a:ext uri="{FF2B5EF4-FFF2-40B4-BE49-F238E27FC236}">
                  <a16:creationId xmlns:a16="http://schemas.microsoft.com/office/drawing/2014/main" id="{F2E6D017-209A-6F73-62F2-552274599A10}"/>
                </a:ext>
              </a:extLst>
            </p:cNvPr>
            <p:cNvCxnSpPr>
              <a:cxnSpLocks/>
              <a:stCxn id="30" idx="3"/>
              <a:endCxn id="31" idx="1"/>
            </p:cNvCxnSpPr>
            <p:nvPr/>
          </p:nvCxnSpPr>
          <p:spPr>
            <a:xfrm flipV="1">
              <a:off x="11878052" y="12822630"/>
              <a:ext cx="288438" cy="202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连接符: 肘形 80">
              <a:extLst>
                <a:ext uri="{FF2B5EF4-FFF2-40B4-BE49-F238E27FC236}">
                  <a16:creationId xmlns:a16="http://schemas.microsoft.com/office/drawing/2014/main" id="{34249C77-1564-553E-DD22-DA227D55FD63}"/>
                </a:ext>
              </a:extLst>
            </p:cNvPr>
            <p:cNvCxnSpPr>
              <a:cxnSpLocks/>
              <a:stCxn id="31" idx="2"/>
              <a:endCxn id="39" idx="3"/>
            </p:cNvCxnSpPr>
            <p:nvPr/>
          </p:nvCxnSpPr>
          <p:spPr>
            <a:xfrm rot="5400000">
              <a:off x="11900556" y="11975063"/>
              <a:ext cx="213536" cy="250273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矩形 81">
              <a:extLst>
                <a:ext uri="{FF2B5EF4-FFF2-40B4-BE49-F238E27FC236}">
                  <a16:creationId xmlns:a16="http://schemas.microsoft.com/office/drawing/2014/main" id="{28696BB5-0085-702B-AF93-9BEC1084B415}"/>
                </a:ext>
              </a:extLst>
            </p:cNvPr>
            <p:cNvSpPr/>
            <p:nvPr/>
          </p:nvSpPr>
          <p:spPr>
            <a:xfrm>
              <a:off x="9150514" y="11209562"/>
              <a:ext cx="5273599" cy="316683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Calibri" panose="020F0502020204030204" pitchFamily="34" charset="0"/>
                <a:cs typeface="Calibri" panose="020F0502020204030204" pitchFamily="34" charset="0"/>
              </a:endParaRPr>
            </a:p>
          </p:txBody>
        </p:sp>
        <p:cxnSp>
          <p:nvCxnSpPr>
            <p:cNvPr id="37" name="直接箭头连接符 82">
              <a:extLst>
                <a:ext uri="{FF2B5EF4-FFF2-40B4-BE49-F238E27FC236}">
                  <a16:creationId xmlns:a16="http://schemas.microsoft.com/office/drawing/2014/main" id="{FEB2F8E0-9A4E-E515-4A7F-D052127BA2CC}"/>
                </a:ext>
              </a:extLst>
            </p:cNvPr>
            <p:cNvCxnSpPr>
              <a:cxnSpLocks/>
              <a:stCxn id="29" idx="2"/>
            </p:cNvCxnSpPr>
            <p:nvPr/>
          </p:nvCxnSpPr>
          <p:spPr>
            <a:xfrm>
              <a:off x="10617196" y="14193713"/>
              <a:ext cx="0" cy="5089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文本框 84">
              <a:extLst>
                <a:ext uri="{FF2B5EF4-FFF2-40B4-BE49-F238E27FC236}">
                  <a16:creationId xmlns:a16="http://schemas.microsoft.com/office/drawing/2014/main" id="{3ABDD795-DC98-8A16-132E-9B47B75BD4A4}"/>
                </a:ext>
              </a:extLst>
            </p:cNvPr>
            <p:cNvSpPr txBox="1"/>
            <p:nvPr/>
          </p:nvSpPr>
          <p:spPr>
            <a:xfrm>
              <a:off x="11582025" y="12374306"/>
              <a:ext cx="736372" cy="476591"/>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yes</a:t>
              </a:r>
              <a:endParaRPr lang="zh-CN" altLang="en-US" sz="2000" dirty="0">
                <a:latin typeface="Calibri" panose="020F0502020204030204" pitchFamily="34" charset="0"/>
                <a:cs typeface="Calibri" panose="020F0502020204030204" pitchFamily="34" charset="0"/>
              </a:endParaRPr>
            </a:p>
          </p:txBody>
        </p:sp>
        <p:sp>
          <p:nvSpPr>
            <p:cNvPr id="39" name="文本框 85">
              <a:extLst>
                <a:ext uri="{FF2B5EF4-FFF2-40B4-BE49-F238E27FC236}">
                  <a16:creationId xmlns:a16="http://schemas.microsoft.com/office/drawing/2014/main" id="{6D9ABFFE-6CD4-1490-9654-5CE858DC5DAD}"/>
                </a:ext>
              </a:extLst>
            </p:cNvPr>
            <p:cNvSpPr txBox="1"/>
            <p:nvPr/>
          </p:nvSpPr>
          <p:spPr>
            <a:xfrm>
              <a:off x="10127219" y="13094904"/>
              <a:ext cx="628736" cy="476591"/>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no</a:t>
              </a:r>
              <a:endParaRPr lang="zh-CN" altLang="en-US" sz="2000" dirty="0">
                <a:latin typeface="Calibri" panose="020F0502020204030204" pitchFamily="34" charset="0"/>
                <a:cs typeface="Calibri" panose="020F0502020204030204" pitchFamily="34" charset="0"/>
              </a:endParaRPr>
            </a:p>
          </p:txBody>
        </p:sp>
        <p:sp>
          <p:nvSpPr>
            <p:cNvPr id="40" name="文本框 86">
              <a:extLst>
                <a:ext uri="{FF2B5EF4-FFF2-40B4-BE49-F238E27FC236}">
                  <a16:creationId xmlns:a16="http://schemas.microsoft.com/office/drawing/2014/main" id="{4DD32566-1676-9D07-0157-C94F7D5F81F4}"/>
                </a:ext>
              </a:extLst>
            </p:cNvPr>
            <p:cNvSpPr txBox="1"/>
            <p:nvPr/>
          </p:nvSpPr>
          <p:spPr>
            <a:xfrm>
              <a:off x="10302170" y="14257356"/>
              <a:ext cx="335837" cy="476591"/>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y</a:t>
              </a:r>
              <a:endParaRPr lang="zh-CN" altLang="en-US" sz="2000" dirty="0">
                <a:latin typeface="Calibri" panose="020F0502020204030204" pitchFamily="34" charset="0"/>
                <a:cs typeface="Calibri" panose="020F0502020204030204" pitchFamily="34" charset="0"/>
              </a:endParaRPr>
            </a:p>
          </p:txBody>
        </p:sp>
        <p:cxnSp>
          <p:nvCxnSpPr>
            <p:cNvPr id="41" name="直接箭头连接符 88">
              <a:extLst>
                <a:ext uri="{FF2B5EF4-FFF2-40B4-BE49-F238E27FC236}">
                  <a16:creationId xmlns:a16="http://schemas.microsoft.com/office/drawing/2014/main" id="{241B8A04-E233-1628-311A-FA336BFA6A4D}"/>
                </a:ext>
              </a:extLst>
            </p:cNvPr>
            <p:cNvCxnSpPr>
              <a:stCxn id="31" idx="3"/>
            </p:cNvCxnSpPr>
            <p:nvPr/>
          </p:nvCxnSpPr>
          <p:spPr>
            <a:xfrm>
              <a:off x="14350890" y="12822630"/>
              <a:ext cx="53819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文本框 89">
              <a:extLst>
                <a:ext uri="{FF2B5EF4-FFF2-40B4-BE49-F238E27FC236}">
                  <a16:creationId xmlns:a16="http://schemas.microsoft.com/office/drawing/2014/main" id="{BACCA25E-DC68-99AD-BE77-A8ED87048693}"/>
                </a:ext>
              </a:extLst>
            </p:cNvPr>
            <p:cNvSpPr txBox="1"/>
            <p:nvPr/>
          </p:nvSpPr>
          <p:spPr>
            <a:xfrm>
              <a:off x="14365882" y="12409250"/>
              <a:ext cx="335837" cy="476591"/>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u</a:t>
              </a:r>
              <a:endParaRPr lang="zh-CN" altLang="en-US" sz="2000" dirty="0">
                <a:latin typeface="Calibri" panose="020F0502020204030204" pitchFamily="34" charset="0"/>
                <a:cs typeface="Calibri" panose="020F0502020204030204" pitchFamily="34" charset="0"/>
              </a:endParaRPr>
            </a:p>
          </p:txBody>
        </p:sp>
        <p:cxnSp>
          <p:nvCxnSpPr>
            <p:cNvPr id="43" name="直接箭头连接符 97">
              <a:extLst>
                <a:ext uri="{FF2B5EF4-FFF2-40B4-BE49-F238E27FC236}">
                  <a16:creationId xmlns:a16="http://schemas.microsoft.com/office/drawing/2014/main" id="{621F650D-6757-E8C6-DB78-5C3047895235}"/>
                </a:ext>
              </a:extLst>
            </p:cNvPr>
            <p:cNvCxnSpPr>
              <a:cxnSpLocks/>
            </p:cNvCxnSpPr>
            <p:nvPr/>
          </p:nvCxnSpPr>
          <p:spPr>
            <a:xfrm>
              <a:off x="9999153" y="10781227"/>
              <a:ext cx="3932" cy="6824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接箭头连接符 100">
              <a:extLst>
                <a:ext uri="{FF2B5EF4-FFF2-40B4-BE49-F238E27FC236}">
                  <a16:creationId xmlns:a16="http://schemas.microsoft.com/office/drawing/2014/main" id="{6C833A72-7DFF-CDB8-CF30-3CCB69834956}"/>
                </a:ext>
              </a:extLst>
            </p:cNvPr>
            <p:cNvCxnSpPr>
              <a:cxnSpLocks/>
            </p:cNvCxnSpPr>
            <p:nvPr/>
          </p:nvCxnSpPr>
          <p:spPr>
            <a:xfrm>
              <a:off x="11065318" y="10781227"/>
              <a:ext cx="3932" cy="6824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101">
              <a:extLst>
                <a:ext uri="{FF2B5EF4-FFF2-40B4-BE49-F238E27FC236}">
                  <a16:creationId xmlns:a16="http://schemas.microsoft.com/office/drawing/2014/main" id="{1239C374-EC71-0BA7-243D-0554336B26AA}"/>
                </a:ext>
              </a:extLst>
            </p:cNvPr>
            <p:cNvCxnSpPr>
              <a:cxnSpLocks/>
              <a:endCxn id="31" idx="0"/>
            </p:cNvCxnSpPr>
            <p:nvPr/>
          </p:nvCxnSpPr>
          <p:spPr>
            <a:xfrm>
              <a:off x="13258693" y="10821632"/>
              <a:ext cx="0" cy="17039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文本框 104">
              <a:extLst>
                <a:ext uri="{FF2B5EF4-FFF2-40B4-BE49-F238E27FC236}">
                  <a16:creationId xmlns:a16="http://schemas.microsoft.com/office/drawing/2014/main" id="{83374483-CF4F-B285-5829-8BF0C7B2F2CD}"/>
                </a:ext>
              </a:extLst>
            </p:cNvPr>
            <p:cNvSpPr txBox="1"/>
            <p:nvPr/>
          </p:nvSpPr>
          <p:spPr>
            <a:xfrm>
              <a:off x="8839396" y="10787901"/>
              <a:ext cx="1250118" cy="476591"/>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weights</a:t>
              </a:r>
              <a:endParaRPr lang="zh-CN" altLang="en-US" sz="2000" dirty="0">
                <a:latin typeface="Calibri" panose="020F0502020204030204" pitchFamily="34" charset="0"/>
                <a:cs typeface="Calibri" panose="020F0502020204030204" pitchFamily="34" charset="0"/>
              </a:endParaRPr>
            </a:p>
          </p:txBody>
        </p:sp>
        <p:sp>
          <p:nvSpPr>
            <p:cNvPr id="47" name="文本框 105">
              <a:extLst>
                <a:ext uri="{FF2B5EF4-FFF2-40B4-BE49-F238E27FC236}">
                  <a16:creationId xmlns:a16="http://schemas.microsoft.com/office/drawing/2014/main" id="{E6C195D8-2B41-AA9C-BD49-183A22EACE82}"/>
                </a:ext>
              </a:extLst>
            </p:cNvPr>
            <p:cNvSpPr txBox="1"/>
            <p:nvPr/>
          </p:nvSpPr>
          <p:spPr>
            <a:xfrm>
              <a:off x="11005709" y="10814579"/>
              <a:ext cx="939699" cy="476591"/>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data</a:t>
              </a:r>
              <a:endParaRPr lang="zh-CN" altLang="en-US" sz="2000" dirty="0">
                <a:latin typeface="Calibri" panose="020F0502020204030204" pitchFamily="34" charset="0"/>
                <a:cs typeface="Calibri" panose="020F0502020204030204" pitchFamily="34" charset="0"/>
              </a:endParaRPr>
            </a:p>
          </p:txBody>
        </p:sp>
        <p:sp>
          <p:nvSpPr>
            <p:cNvPr id="48" name="文本框 106">
              <a:extLst>
                <a:ext uri="{FF2B5EF4-FFF2-40B4-BE49-F238E27FC236}">
                  <a16:creationId xmlns:a16="http://schemas.microsoft.com/office/drawing/2014/main" id="{4EA7D661-A1F6-B2DE-5D11-BFABA0A6DF63}"/>
                </a:ext>
              </a:extLst>
            </p:cNvPr>
            <p:cNvSpPr txBox="1"/>
            <p:nvPr/>
          </p:nvSpPr>
          <p:spPr>
            <a:xfrm>
              <a:off x="13263041" y="10814579"/>
              <a:ext cx="939699" cy="476591"/>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bias</a:t>
              </a:r>
              <a:endParaRPr lang="zh-CN" altLang="en-US" sz="2000" dirty="0">
                <a:latin typeface="Calibri" panose="020F0502020204030204" pitchFamily="34" charset="0"/>
                <a:cs typeface="Calibri" panose="020F0502020204030204" pitchFamily="34" charset="0"/>
              </a:endParaRPr>
            </a:p>
          </p:txBody>
        </p:sp>
        <p:sp>
          <p:nvSpPr>
            <p:cNvPr id="49" name="文本框 107">
              <a:extLst>
                <a:ext uri="{FF2B5EF4-FFF2-40B4-BE49-F238E27FC236}">
                  <a16:creationId xmlns:a16="http://schemas.microsoft.com/office/drawing/2014/main" id="{71E7CD0A-383B-6E31-BF1A-F07CDDB06A9C}"/>
                </a:ext>
              </a:extLst>
            </p:cNvPr>
            <p:cNvSpPr txBox="1"/>
            <p:nvPr/>
          </p:nvSpPr>
          <p:spPr>
            <a:xfrm>
              <a:off x="13136188" y="13800377"/>
              <a:ext cx="1225413" cy="549912"/>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Step 1</a:t>
              </a:r>
              <a:endParaRPr lang="zh-CN" altLang="en-US" sz="2400" dirty="0">
                <a:latin typeface="Calibri" panose="020F0502020204030204" pitchFamily="34" charset="0"/>
                <a:cs typeface="Calibri" panose="020F0502020204030204" pitchFamily="34" charset="0"/>
              </a:endParaRPr>
            </a:p>
          </p:txBody>
        </p:sp>
      </p:grpSp>
      <p:grpSp>
        <p:nvGrpSpPr>
          <p:cNvPr id="50" name="Group 49">
            <a:extLst>
              <a:ext uri="{FF2B5EF4-FFF2-40B4-BE49-F238E27FC236}">
                <a16:creationId xmlns:a16="http://schemas.microsoft.com/office/drawing/2014/main" id="{CE52AEFE-4CD0-2977-B0CA-E28267E5885D}"/>
              </a:ext>
            </a:extLst>
          </p:cNvPr>
          <p:cNvGrpSpPr/>
          <p:nvPr/>
        </p:nvGrpSpPr>
        <p:grpSpPr>
          <a:xfrm>
            <a:off x="6393315" y="502989"/>
            <a:ext cx="2066657" cy="3218709"/>
            <a:chOff x="15239195" y="10681996"/>
            <a:chExt cx="2673228" cy="4163414"/>
          </a:xfrm>
        </p:grpSpPr>
        <p:sp>
          <p:nvSpPr>
            <p:cNvPr id="51" name="矩形 93">
              <a:extLst>
                <a:ext uri="{FF2B5EF4-FFF2-40B4-BE49-F238E27FC236}">
                  <a16:creationId xmlns:a16="http://schemas.microsoft.com/office/drawing/2014/main" id="{3223DA62-401E-17E9-F756-CDEEAC3605B2}"/>
                </a:ext>
              </a:extLst>
            </p:cNvPr>
            <p:cNvSpPr/>
            <p:nvPr/>
          </p:nvSpPr>
          <p:spPr>
            <a:xfrm>
              <a:off x="15397768" y="12510948"/>
              <a:ext cx="2184401" cy="594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bsum</a:t>
              </a: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 sum(y)</a:t>
              </a:r>
            </a:p>
          </p:txBody>
        </p:sp>
        <p:sp>
          <p:nvSpPr>
            <p:cNvPr id="52" name="矩形 141">
              <a:extLst>
                <a:ext uri="{FF2B5EF4-FFF2-40B4-BE49-F238E27FC236}">
                  <a16:creationId xmlns:a16="http://schemas.microsoft.com/office/drawing/2014/main" id="{6406CD13-749A-0B9F-158A-12909DCC8E26}"/>
                </a:ext>
              </a:extLst>
            </p:cNvPr>
            <p:cNvSpPr/>
            <p:nvPr/>
          </p:nvSpPr>
          <p:spPr>
            <a:xfrm>
              <a:off x="15239195" y="11203307"/>
              <a:ext cx="2494845" cy="31668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latin typeface="Calibri" panose="020F0502020204030204" pitchFamily="34" charset="0"/>
                <a:cs typeface="Calibri" panose="020F0502020204030204" pitchFamily="34" charset="0"/>
              </a:endParaRPr>
            </a:p>
          </p:txBody>
        </p:sp>
        <p:sp>
          <p:nvSpPr>
            <p:cNvPr id="53" name="文本框 143">
              <a:extLst>
                <a:ext uri="{FF2B5EF4-FFF2-40B4-BE49-F238E27FC236}">
                  <a16:creationId xmlns:a16="http://schemas.microsoft.com/office/drawing/2014/main" id="{1E24E889-1DE2-4954-9FBD-F98DE9AD1085}"/>
                </a:ext>
              </a:extLst>
            </p:cNvPr>
            <p:cNvSpPr txBox="1"/>
            <p:nvPr/>
          </p:nvSpPr>
          <p:spPr>
            <a:xfrm>
              <a:off x="16516196" y="13772980"/>
              <a:ext cx="1396227" cy="597166"/>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Step 2</a:t>
              </a:r>
              <a:endParaRPr lang="zh-CN" altLang="en-US" sz="2400" dirty="0">
                <a:latin typeface="Calibri" panose="020F0502020204030204" pitchFamily="34" charset="0"/>
                <a:cs typeface="Calibri" panose="020F0502020204030204" pitchFamily="34" charset="0"/>
              </a:endParaRPr>
            </a:p>
          </p:txBody>
        </p:sp>
        <p:cxnSp>
          <p:nvCxnSpPr>
            <p:cNvPr id="54" name="直接箭头连接符 149">
              <a:extLst>
                <a:ext uri="{FF2B5EF4-FFF2-40B4-BE49-F238E27FC236}">
                  <a16:creationId xmlns:a16="http://schemas.microsoft.com/office/drawing/2014/main" id="{7A2A82B4-F1F4-8E37-7AEC-2FD726F101E1}"/>
                </a:ext>
              </a:extLst>
            </p:cNvPr>
            <p:cNvCxnSpPr>
              <a:cxnSpLocks/>
            </p:cNvCxnSpPr>
            <p:nvPr/>
          </p:nvCxnSpPr>
          <p:spPr>
            <a:xfrm>
              <a:off x="16489410" y="10816552"/>
              <a:ext cx="0" cy="17039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文本框 150">
              <a:extLst>
                <a:ext uri="{FF2B5EF4-FFF2-40B4-BE49-F238E27FC236}">
                  <a16:creationId xmlns:a16="http://schemas.microsoft.com/office/drawing/2014/main" id="{57EDA938-3CF8-40CF-59CB-AB0D40637B7A}"/>
                </a:ext>
              </a:extLst>
            </p:cNvPr>
            <p:cNvSpPr txBox="1"/>
            <p:nvPr/>
          </p:nvSpPr>
          <p:spPr>
            <a:xfrm>
              <a:off x="16480690" y="10681996"/>
              <a:ext cx="262509" cy="517544"/>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y</a:t>
              </a:r>
              <a:endParaRPr lang="zh-CN" altLang="en-US" sz="2000" dirty="0">
                <a:latin typeface="Calibri" panose="020F0502020204030204" pitchFamily="34" charset="0"/>
                <a:cs typeface="Calibri" panose="020F0502020204030204" pitchFamily="34" charset="0"/>
              </a:endParaRPr>
            </a:p>
          </p:txBody>
        </p:sp>
        <p:cxnSp>
          <p:nvCxnSpPr>
            <p:cNvPr id="56" name="直接箭头连接符 151">
              <a:extLst>
                <a:ext uri="{FF2B5EF4-FFF2-40B4-BE49-F238E27FC236}">
                  <a16:creationId xmlns:a16="http://schemas.microsoft.com/office/drawing/2014/main" id="{F6A55877-04C4-27E8-4F85-0C1A00F261BB}"/>
                </a:ext>
              </a:extLst>
            </p:cNvPr>
            <p:cNvCxnSpPr>
              <a:cxnSpLocks/>
              <a:stCxn id="51" idx="2"/>
            </p:cNvCxnSpPr>
            <p:nvPr/>
          </p:nvCxnSpPr>
          <p:spPr>
            <a:xfrm>
              <a:off x="16489969" y="13105015"/>
              <a:ext cx="0" cy="16365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文本框 155">
              <a:extLst>
                <a:ext uri="{FF2B5EF4-FFF2-40B4-BE49-F238E27FC236}">
                  <a16:creationId xmlns:a16="http://schemas.microsoft.com/office/drawing/2014/main" id="{B9C18593-5D77-9080-AFEF-7F1EE82B78A9}"/>
                </a:ext>
              </a:extLst>
            </p:cNvPr>
            <p:cNvSpPr txBox="1"/>
            <p:nvPr/>
          </p:nvSpPr>
          <p:spPr>
            <a:xfrm>
              <a:off x="16514093" y="14327866"/>
              <a:ext cx="1204490" cy="517544"/>
            </a:xfrm>
            <a:prstGeom prst="rect">
              <a:avLst/>
            </a:prstGeom>
            <a:noFill/>
          </p:spPr>
          <p:txBody>
            <a:bodyPr wrap="square" rtlCol="0">
              <a:spAutoFit/>
            </a:bodyPr>
            <a:lstStyle/>
            <a:p>
              <a:r>
                <a:rPr lang="en-US" altLang="zh-CN" sz="2000" dirty="0" err="1">
                  <a:latin typeface="Calibri" panose="020F0502020204030204" pitchFamily="34" charset="0"/>
                  <a:ea typeface="Calibri" panose="020F0502020204030204" pitchFamily="34" charset="0"/>
                  <a:cs typeface="Calibri" panose="020F0502020204030204" pitchFamily="34" charset="0"/>
                </a:rPr>
                <a:t>bsum</a:t>
              </a:r>
              <a:endParaRPr lang="zh-CN" altLang="en-US" sz="2000" dirty="0">
                <a:latin typeface="Calibri" panose="020F0502020204030204" pitchFamily="34" charset="0"/>
                <a:cs typeface="Calibri" panose="020F0502020204030204" pitchFamily="34" charset="0"/>
              </a:endParaRPr>
            </a:p>
          </p:txBody>
        </p:sp>
      </p:grpSp>
      <p:grpSp>
        <p:nvGrpSpPr>
          <p:cNvPr id="58" name="Group 57">
            <a:extLst>
              <a:ext uri="{FF2B5EF4-FFF2-40B4-BE49-F238E27FC236}">
                <a16:creationId xmlns:a16="http://schemas.microsoft.com/office/drawing/2014/main" id="{CBB73C7D-028F-0413-1CE3-B1BA5E64D24B}"/>
              </a:ext>
            </a:extLst>
          </p:cNvPr>
          <p:cNvGrpSpPr/>
          <p:nvPr/>
        </p:nvGrpSpPr>
        <p:grpSpPr>
          <a:xfrm>
            <a:off x="9264629" y="12850"/>
            <a:ext cx="2293799" cy="3625815"/>
            <a:chOff x="18462225" y="10780716"/>
            <a:chExt cx="2505727" cy="3960809"/>
          </a:xfrm>
        </p:grpSpPr>
        <p:sp>
          <p:nvSpPr>
            <p:cNvPr id="59" name="矩形 94">
              <a:extLst>
                <a:ext uri="{FF2B5EF4-FFF2-40B4-BE49-F238E27FC236}">
                  <a16:creationId xmlns:a16="http://schemas.microsoft.com/office/drawing/2014/main" id="{6A5A614A-74DA-5CF0-156A-3BE238DB1794}"/>
                </a:ext>
              </a:extLst>
            </p:cNvPr>
            <p:cNvSpPr/>
            <p:nvPr/>
          </p:nvSpPr>
          <p:spPr>
            <a:xfrm>
              <a:off x="18601545" y="12064258"/>
              <a:ext cx="2184401" cy="5940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yu</a:t>
              </a: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 y * u’</a:t>
              </a:r>
            </a:p>
          </p:txBody>
        </p:sp>
        <p:sp>
          <p:nvSpPr>
            <p:cNvPr id="60" name="矩形 95">
              <a:extLst>
                <a:ext uri="{FF2B5EF4-FFF2-40B4-BE49-F238E27FC236}">
                  <a16:creationId xmlns:a16="http://schemas.microsoft.com/office/drawing/2014/main" id="{73560C78-6A0E-83C9-9E44-18C8EAA894FE}"/>
                </a:ext>
              </a:extLst>
            </p:cNvPr>
            <p:cNvSpPr/>
            <p:nvPr/>
          </p:nvSpPr>
          <p:spPr>
            <a:xfrm>
              <a:off x="18601545" y="13007304"/>
              <a:ext cx="2184401" cy="5940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yu</a:t>
              </a: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altLang="zh-CN"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yu</a:t>
              </a: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 I</a:t>
              </a:r>
            </a:p>
          </p:txBody>
        </p:sp>
        <p:cxnSp>
          <p:nvCxnSpPr>
            <p:cNvPr id="61" name="直接箭头连接符 96">
              <a:extLst>
                <a:ext uri="{FF2B5EF4-FFF2-40B4-BE49-F238E27FC236}">
                  <a16:creationId xmlns:a16="http://schemas.microsoft.com/office/drawing/2014/main" id="{A48CFAFA-E9FC-F7A8-70BB-715039B7B5CB}"/>
                </a:ext>
              </a:extLst>
            </p:cNvPr>
            <p:cNvCxnSpPr>
              <a:cxnSpLocks/>
              <a:stCxn id="59" idx="2"/>
              <a:endCxn id="60" idx="0"/>
            </p:cNvCxnSpPr>
            <p:nvPr/>
          </p:nvCxnSpPr>
          <p:spPr>
            <a:xfrm>
              <a:off x="19693742" y="12658325"/>
              <a:ext cx="0" cy="34897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矩形 142">
              <a:extLst>
                <a:ext uri="{FF2B5EF4-FFF2-40B4-BE49-F238E27FC236}">
                  <a16:creationId xmlns:a16="http://schemas.microsoft.com/office/drawing/2014/main" id="{28EB0D03-C754-DA71-9680-6E1C1368F16B}"/>
                </a:ext>
              </a:extLst>
            </p:cNvPr>
            <p:cNvSpPr/>
            <p:nvPr/>
          </p:nvSpPr>
          <p:spPr>
            <a:xfrm>
              <a:off x="18462225" y="11203307"/>
              <a:ext cx="2494845" cy="31668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pitchFamily="34" charset="0"/>
                <a:cs typeface="Calibri" panose="020F0502020204030204" pitchFamily="34" charset="0"/>
              </a:endParaRPr>
            </a:p>
          </p:txBody>
        </p:sp>
        <p:sp>
          <p:nvSpPr>
            <p:cNvPr id="63" name="文本框 144">
              <a:extLst>
                <a:ext uri="{FF2B5EF4-FFF2-40B4-BE49-F238E27FC236}">
                  <a16:creationId xmlns:a16="http://schemas.microsoft.com/office/drawing/2014/main" id="{DAD7EE94-9EC0-DBC7-074A-54E6A2FADA28}"/>
                </a:ext>
              </a:extLst>
            </p:cNvPr>
            <p:cNvSpPr txBox="1"/>
            <p:nvPr/>
          </p:nvSpPr>
          <p:spPr>
            <a:xfrm>
              <a:off x="19875198" y="13895453"/>
              <a:ext cx="1092754" cy="504319"/>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Step 3</a:t>
              </a:r>
              <a:endParaRPr lang="zh-CN" altLang="en-US" sz="2400" dirty="0">
                <a:latin typeface="Calibri" panose="020F0502020204030204" pitchFamily="34" charset="0"/>
                <a:cs typeface="Calibri" panose="020F0502020204030204" pitchFamily="34" charset="0"/>
              </a:endParaRPr>
            </a:p>
          </p:txBody>
        </p:sp>
        <p:cxnSp>
          <p:nvCxnSpPr>
            <p:cNvPr id="64" name="直接箭头连接符 156">
              <a:extLst>
                <a:ext uri="{FF2B5EF4-FFF2-40B4-BE49-F238E27FC236}">
                  <a16:creationId xmlns:a16="http://schemas.microsoft.com/office/drawing/2014/main" id="{DE59AC80-E077-FCC8-496C-6B811533C517}"/>
                </a:ext>
              </a:extLst>
            </p:cNvPr>
            <p:cNvCxnSpPr>
              <a:cxnSpLocks/>
              <a:stCxn id="60" idx="2"/>
            </p:cNvCxnSpPr>
            <p:nvPr/>
          </p:nvCxnSpPr>
          <p:spPr>
            <a:xfrm flipH="1">
              <a:off x="19693742" y="13601371"/>
              <a:ext cx="4" cy="114015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5" name="文本框 160">
              <a:extLst>
                <a:ext uri="{FF2B5EF4-FFF2-40B4-BE49-F238E27FC236}">
                  <a16:creationId xmlns:a16="http://schemas.microsoft.com/office/drawing/2014/main" id="{88896F46-3F69-2FCE-7C20-C628E3541CCD}"/>
                </a:ext>
              </a:extLst>
            </p:cNvPr>
            <p:cNvSpPr txBox="1"/>
            <p:nvPr/>
          </p:nvSpPr>
          <p:spPr>
            <a:xfrm>
              <a:off x="19649507" y="14297848"/>
              <a:ext cx="721256" cy="437077"/>
            </a:xfrm>
            <a:prstGeom prst="rect">
              <a:avLst/>
            </a:prstGeom>
            <a:noFill/>
          </p:spPr>
          <p:txBody>
            <a:bodyPr wrap="square" rtlCol="0">
              <a:spAutoFit/>
            </a:bodyPr>
            <a:lstStyle/>
            <a:p>
              <a:r>
                <a:rPr lang="en-US" altLang="zh-CN" sz="2000" dirty="0" err="1">
                  <a:latin typeface="Calibri" panose="020F0502020204030204" pitchFamily="34" charset="0"/>
                  <a:ea typeface="Calibri" panose="020F0502020204030204" pitchFamily="34" charset="0"/>
                  <a:cs typeface="Calibri" panose="020F0502020204030204" pitchFamily="34" charset="0"/>
                </a:rPr>
                <a:t>yu</a:t>
              </a:r>
              <a:endParaRPr lang="zh-CN" altLang="en-US" sz="2000" dirty="0">
                <a:latin typeface="Calibri" panose="020F0502020204030204" pitchFamily="34" charset="0"/>
                <a:cs typeface="Calibri" panose="020F0502020204030204" pitchFamily="34" charset="0"/>
              </a:endParaRPr>
            </a:p>
          </p:txBody>
        </p:sp>
        <p:cxnSp>
          <p:nvCxnSpPr>
            <p:cNvPr id="66" name="直接箭头连接符 161">
              <a:extLst>
                <a:ext uri="{FF2B5EF4-FFF2-40B4-BE49-F238E27FC236}">
                  <a16:creationId xmlns:a16="http://schemas.microsoft.com/office/drawing/2014/main" id="{52353C58-7ADE-6C57-12C5-F8A0ECB92449}"/>
                </a:ext>
              </a:extLst>
            </p:cNvPr>
            <p:cNvCxnSpPr>
              <a:cxnSpLocks/>
            </p:cNvCxnSpPr>
            <p:nvPr/>
          </p:nvCxnSpPr>
          <p:spPr>
            <a:xfrm>
              <a:off x="19154752" y="10860691"/>
              <a:ext cx="0" cy="119459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直接箭头连接符 162">
              <a:extLst>
                <a:ext uri="{FF2B5EF4-FFF2-40B4-BE49-F238E27FC236}">
                  <a16:creationId xmlns:a16="http://schemas.microsoft.com/office/drawing/2014/main" id="{94C7DE44-C3AF-5694-449B-2D5D657E44C5}"/>
                </a:ext>
              </a:extLst>
            </p:cNvPr>
            <p:cNvCxnSpPr>
              <a:cxnSpLocks/>
            </p:cNvCxnSpPr>
            <p:nvPr/>
          </p:nvCxnSpPr>
          <p:spPr>
            <a:xfrm>
              <a:off x="20280819" y="10880453"/>
              <a:ext cx="0" cy="11748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文本框 167">
              <a:extLst>
                <a:ext uri="{FF2B5EF4-FFF2-40B4-BE49-F238E27FC236}">
                  <a16:creationId xmlns:a16="http://schemas.microsoft.com/office/drawing/2014/main" id="{961D710B-4AC2-FD21-BC86-620548232D04}"/>
                </a:ext>
              </a:extLst>
            </p:cNvPr>
            <p:cNvSpPr txBox="1"/>
            <p:nvPr/>
          </p:nvSpPr>
          <p:spPr>
            <a:xfrm>
              <a:off x="19135940" y="10780716"/>
              <a:ext cx="262508" cy="437077"/>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y</a:t>
              </a:r>
              <a:endParaRPr lang="zh-CN" altLang="en-US" sz="2000" dirty="0">
                <a:latin typeface="Calibri" panose="020F0502020204030204" pitchFamily="34" charset="0"/>
                <a:cs typeface="Calibri" panose="020F0502020204030204" pitchFamily="34" charset="0"/>
              </a:endParaRPr>
            </a:p>
          </p:txBody>
        </p:sp>
        <p:sp>
          <p:nvSpPr>
            <p:cNvPr id="69" name="文本框 168">
              <a:extLst>
                <a:ext uri="{FF2B5EF4-FFF2-40B4-BE49-F238E27FC236}">
                  <a16:creationId xmlns:a16="http://schemas.microsoft.com/office/drawing/2014/main" id="{63C952A9-DB2E-731C-3B2B-A38727FCA514}"/>
                </a:ext>
              </a:extLst>
            </p:cNvPr>
            <p:cNvSpPr txBox="1"/>
            <p:nvPr/>
          </p:nvSpPr>
          <p:spPr>
            <a:xfrm>
              <a:off x="20239507" y="10797313"/>
              <a:ext cx="262508" cy="437077"/>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u</a:t>
              </a:r>
              <a:endParaRPr lang="zh-CN" altLang="en-US" sz="2000" dirty="0">
                <a:latin typeface="Calibri" panose="020F0502020204030204" pitchFamily="34" charset="0"/>
                <a:cs typeface="Calibri" panose="020F0502020204030204" pitchFamily="34" charset="0"/>
              </a:endParaRPr>
            </a:p>
          </p:txBody>
        </p:sp>
      </p:grpSp>
      <p:grpSp>
        <p:nvGrpSpPr>
          <p:cNvPr id="70" name="Group 69">
            <a:extLst>
              <a:ext uri="{FF2B5EF4-FFF2-40B4-BE49-F238E27FC236}">
                <a16:creationId xmlns:a16="http://schemas.microsoft.com/office/drawing/2014/main" id="{E2358B52-09AE-3D45-D8D4-A9FDF781662A}"/>
              </a:ext>
            </a:extLst>
          </p:cNvPr>
          <p:cNvGrpSpPr/>
          <p:nvPr/>
        </p:nvGrpSpPr>
        <p:grpSpPr>
          <a:xfrm>
            <a:off x="2778379" y="3933371"/>
            <a:ext cx="6017784" cy="2918048"/>
            <a:chOff x="21371061" y="10684016"/>
            <a:chExt cx="6416015" cy="4242275"/>
          </a:xfrm>
        </p:grpSpPr>
        <p:sp>
          <p:nvSpPr>
            <p:cNvPr id="71" name="矩形 108">
              <a:extLst>
                <a:ext uri="{FF2B5EF4-FFF2-40B4-BE49-F238E27FC236}">
                  <a16:creationId xmlns:a16="http://schemas.microsoft.com/office/drawing/2014/main" id="{8305EBD6-40EC-6BEB-ED9A-A1B52D0AA6AA}"/>
                </a:ext>
              </a:extLst>
            </p:cNvPr>
            <p:cNvSpPr/>
            <p:nvPr/>
          </p:nvSpPr>
          <p:spPr>
            <a:xfrm>
              <a:off x="21649073" y="11446826"/>
              <a:ext cx="4589376" cy="594067"/>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weights = </a:t>
              </a:r>
              <a:r>
                <a:rPr lang="en-US" altLang="zh-CN"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lrate</a:t>
              </a: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altLang="zh-CN"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yu</a:t>
              </a: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 weights + weights</a:t>
              </a:r>
            </a:p>
          </p:txBody>
        </p:sp>
        <p:sp>
          <p:nvSpPr>
            <p:cNvPr id="72" name="菱形 109">
              <a:extLst>
                <a:ext uri="{FF2B5EF4-FFF2-40B4-BE49-F238E27FC236}">
                  <a16:creationId xmlns:a16="http://schemas.microsoft.com/office/drawing/2014/main" id="{4D996FAA-3E0E-41DB-9633-C3159DB0CD64}"/>
                </a:ext>
              </a:extLst>
            </p:cNvPr>
            <p:cNvSpPr/>
            <p:nvPr/>
          </p:nvSpPr>
          <p:spPr>
            <a:xfrm>
              <a:off x="23094008" y="12519543"/>
              <a:ext cx="2184401" cy="594067"/>
            </a:xfrm>
            <a:prstGeom prst="diamon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use bias?</a:t>
              </a:r>
              <a:endParaRPr lang="zh-CN" altLang="en-US" sz="2000" dirty="0">
                <a:solidFill>
                  <a:schemeClr val="tx1"/>
                </a:solidFill>
                <a:latin typeface="Calibri" panose="020F0502020204030204" pitchFamily="34" charset="0"/>
                <a:cs typeface="Calibri" panose="020F0502020204030204" pitchFamily="34" charset="0"/>
              </a:endParaRPr>
            </a:p>
          </p:txBody>
        </p:sp>
        <p:sp>
          <p:nvSpPr>
            <p:cNvPr id="73" name="矩形 110">
              <a:extLst>
                <a:ext uri="{FF2B5EF4-FFF2-40B4-BE49-F238E27FC236}">
                  <a16:creationId xmlns:a16="http://schemas.microsoft.com/office/drawing/2014/main" id="{74984467-E64B-820C-E501-C41D559154F1}"/>
                </a:ext>
              </a:extLst>
            </p:cNvPr>
            <p:cNvSpPr/>
            <p:nvPr/>
          </p:nvSpPr>
          <p:spPr>
            <a:xfrm>
              <a:off x="22714920" y="13592260"/>
              <a:ext cx="2971497" cy="59406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bias = </a:t>
              </a:r>
              <a:r>
                <a:rPr lang="en-US" altLang="zh-CN"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lrate</a:t>
              </a: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 </a:t>
              </a:r>
              <a:r>
                <a:rPr lang="en-US" altLang="zh-CN" sz="2000" dirty="0" err="1">
                  <a:solidFill>
                    <a:schemeClr val="tx1"/>
                  </a:solidFill>
                  <a:latin typeface="Calibri" panose="020F0502020204030204" pitchFamily="34" charset="0"/>
                  <a:ea typeface="Calibri" panose="020F0502020204030204" pitchFamily="34" charset="0"/>
                  <a:cs typeface="Calibri" panose="020F0502020204030204" pitchFamily="34" charset="0"/>
                </a:rPr>
                <a:t>bsum</a:t>
              </a:r>
              <a:r>
                <a:rPr lang="en-US" altLang="zh-CN" sz="2000" dirty="0">
                  <a:solidFill>
                    <a:schemeClr val="tx1"/>
                  </a:solidFill>
                  <a:latin typeface="Calibri" panose="020F0502020204030204" pitchFamily="34" charset="0"/>
                  <a:ea typeface="Calibri" panose="020F0502020204030204" pitchFamily="34" charset="0"/>
                  <a:cs typeface="Calibri" panose="020F0502020204030204" pitchFamily="34" charset="0"/>
                </a:rPr>
                <a:t> + bias</a:t>
              </a:r>
            </a:p>
          </p:txBody>
        </p:sp>
        <p:cxnSp>
          <p:nvCxnSpPr>
            <p:cNvPr id="74" name="直接箭头连接符 111">
              <a:extLst>
                <a:ext uri="{FF2B5EF4-FFF2-40B4-BE49-F238E27FC236}">
                  <a16:creationId xmlns:a16="http://schemas.microsoft.com/office/drawing/2014/main" id="{30552FF4-9E29-671E-7042-32FE4BC1DBE2}"/>
                </a:ext>
              </a:extLst>
            </p:cNvPr>
            <p:cNvCxnSpPr>
              <a:cxnSpLocks/>
              <a:endCxn id="72" idx="0"/>
            </p:cNvCxnSpPr>
            <p:nvPr/>
          </p:nvCxnSpPr>
          <p:spPr>
            <a:xfrm>
              <a:off x="24186205" y="12041903"/>
              <a:ext cx="0" cy="4776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113">
              <a:extLst>
                <a:ext uri="{FF2B5EF4-FFF2-40B4-BE49-F238E27FC236}">
                  <a16:creationId xmlns:a16="http://schemas.microsoft.com/office/drawing/2014/main" id="{F073FCC3-9D27-6A42-5758-E406064BF79A}"/>
                </a:ext>
              </a:extLst>
            </p:cNvPr>
            <p:cNvCxnSpPr>
              <a:cxnSpLocks/>
              <a:stCxn id="72" idx="2"/>
              <a:endCxn id="73" idx="0"/>
            </p:cNvCxnSpPr>
            <p:nvPr/>
          </p:nvCxnSpPr>
          <p:spPr>
            <a:xfrm>
              <a:off x="24186209" y="13113611"/>
              <a:ext cx="14459" cy="47865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矩形 114">
              <a:extLst>
                <a:ext uri="{FF2B5EF4-FFF2-40B4-BE49-F238E27FC236}">
                  <a16:creationId xmlns:a16="http://schemas.microsoft.com/office/drawing/2014/main" id="{457FB49C-2256-CB2C-B9AC-A231E0ECA0F8}"/>
                </a:ext>
              </a:extLst>
            </p:cNvPr>
            <p:cNvSpPr/>
            <p:nvPr/>
          </p:nvSpPr>
          <p:spPr>
            <a:xfrm>
              <a:off x="21371061" y="11203311"/>
              <a:ext cx="5292890" cy="31668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Calibri" panose="020F0502020204030204" pitchFamily="34" charset="0"/>
                <a:cs typeface="Calibri" panose="020F0502020204030204" pitchFamily="34" charset="0"/>
              </a:endParaRPr>
            </a:p>
          </p:txBody>
        </p:sp>
        <p:sp>
          <p:nvSpPr>
            <p:cNvPr id="77" name="文本框 116">
              <a:extLst>
                <a:ext uri="{FF2B5EF4-FFF2-40B4-BE49-F238E27FC236}">
                  <a16:creationId xmlns:a16="http://schemas.microsoft.com/office/drawing/2014/main" id="{5873C7C5-8AF6-2745-6F9C-EF01FEB2C447}"/>
                </a:ext>
              </a:extLst>
            </p:cNvPr>
            <p:cNvSpPr txBox="1"/>
            <p:nvPr/>
          </p:nvSpPr>
          <p:spPr>
            <a:xfrm>
              <a:off x="24163444" y="14344609"/>
              <a:ext cx="939698" cy="581682"/>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bias</a:t>
              </a:r>
              <a:endParaRPr lang="zh-CN" altLang="en-US" sz="2000" dirty="0">
                <a:latin typeface="Calibri" panose="020F0502020204030204" pitchFamily="34" charset="0"/>
                <a:cs typeface="Calibri" panose="020F0502020204030204" pitchFamily="34" charset="0"/>
              </a:endParaRPr>
            </a:p>
          </p:txBody>
        </p:sp>
        <p:sp>
          <p:nvSpPr>
            <p:cNvPr id="78" name="文本框 119">
              <a:extLst>
                <a:ext uri="{FF2B5EF4-FFF2-40B4-BE49-F238E27FC236}">
                  <a16:creationId xmlns:a16="http://schemas.microsoft.com/office/drawing/2014/main" id="{A34F6129-38FF-184E-3F2B-F8E3100E97CD}"/>
                </a:ext>
              </a:extLst>
            </p:cNvPr>
            <p:cNvSpPr txBox="1"/>
            <p:nvPr/>
          </p:nvSpPr>
          <p:spPr>
            <a:xfrm>
              <a:off x="23645460" y="13048502"/>
              <a:ext cx="640874" cy="581682"/>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yes</a:t>
              </a:r>
              <a:endParaRPr lang="zh-CN" altLang="en-US" sz="2000" dirty="0">
                <a:latin typeface="Calibri" panose="020F0502020204030204" pitchFamily="34" charset="0"/>
                <a:cs typeface="Calibri" panose="020F0502020204030204" pitchFamily="34" charset="0"/>
              </a:endParaRPr>
            </a:p>
          </p:txBody>
        </p:sp>
        <p:sp>
          <p:nvSpPr>
            <p:cNvPr id="79" name="文本框 121">
              <a:extLst>
                <a:ext uri="{FF2B5EF4-FFF2-40B4-BE49-F238E27FC236}">
                  <a16:creationId xmlns:a16="http://schemas.microsoft.com/office/drawing/2014/main" id="{4E0E3740-12D0-8C6E-AAC7-5AE614169B5B}"/>
                </a:ext>
              </a:extLst>
            </p:cNvPr>
            <p:cNvSpPr txBox="1"/>
            <p:nvPr/>
          </p:nvSpPr>
          <p:spPr>
            <a:xfrm>
              <a:off x="26634246" y="11699038"/>
              <a:ext cx="1152830" cy="581682"/>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weights</a:t>
              </a:r>
              <a:endParaRPr lang="zh-CN" altLang="en-US" sz="2000" dirty="0">
                <a:latin typeface="Calibri" panose="020F0502020204030204" pitchFamily="34" charset="0"/>
                <a:cs typeface="Calibri" panose="020F0502020204030204" pitchFamily="34" charset="0"/>
              </a:endParaRPr>
            </a:p>
          </p:txBody>
        </p:sp>
        <p:cxnSp>
          <p:nvCxnSpPr>
            <p:cNvPr id="80" name="直接箭头连接符 127">
              <a:extLst>
                <a:ext uri="{FF2B5EF4-FFF2-40B4-BE49-F238E27FC236}">
                  <a16:creationId xmlns:a16="http://schemas.microsoft.com/office/drawing/2014/main" id="{0BFCA637-48C9-40A0-CB55-BCB71FFD3970}"/>
                </a:ext>
              </a:extLst>
            </p:cNvPr>
            <p:cNvCxnSpPr>
              <a:cxnSpLocks/>
              <a:stCxn id="73" idx="2"/>
            </p:cNvCxnSpPr>
            <p:nvPr/>
          </p:nvCxnSpPr>
          <p:spPr>
            <a:xfrm>
              <a:off x="24200669" y="14186327"/>
              <a:ext cx="0" cy="6244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直接箭头连接符 130">
              <a:extLst>
                <a:ext uri="{FF2B5EF4-FFF2-40B4-BE49-F238E27FC236}">
                  <a16:creationId xmlns:a16="http://schemas.microsoft.com/office/drawing/2014/main" id="{69BC15E3-B56E-9136-165A-9796CABEA721}"/>
                </a:ext>
              </a:extLst>
            </p:cNvPr>
            <p:cNvCxnSpPr>
              <a:cxnSpLocks/>
              <a:stCxn id="71" idx="3"/>
            </p:cNvCxnSpPr>
            <p:nvPr/>
          </p:nvCxnSpPr>
          <p:spPr>
            <a:xfrm flipV="1">
              <a:off x="26238449" y="11743859"/>
              <a:ext cx="1092203" cy="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连接符: 肘形 137">
              <a:extLst>
                <a:ext uri="{FF2B5EF4-FFF2-40B4-BE49-F238E27FC236}">
                  <a16:creationId xmlns:a16="http://schemas.microsoft.com/office/drawing/2014/main" id="{729351DF-D58B-4EC1-D19A-7BCF0C2C23CA}"/>
                </a:ext>
              </a:extLst>
            </p:cNvPr>
            <p:cNvCxnSpPr>
              <a:cxnSpLocks/>
              <a:stCxn id="72" idx="3"/>
            </p:cNvCxnSpPr>
            <p:nvPr/>
          </p:nvCxnSpPr>
          <p:spPr>
            <a:xfrm flipV="1">
              <a:off x="25278409" y="11748402"/>
              <a:ext cx="1152831" cy="1068175"/>
            </a:xfrm>
            <a:prstGeom prst="bentConnector3">
              <a:avLst>
                <a:gd name="adj1" fmla="val 99794"/>
              </a:avLst>
            </a:prstGeom>
            <a:ln>
              <a:tailEnd type="triangle"/>
            </a:ln>
          </p:spPr>
          <p:style>
            <a:lnRef idx="2">
              <a:schemeClr val="dk1"/>
            </a:lnRef>
            <a:fillRef idx="0">
              <a:schemeClr val="dk1"/>
            </a:fillRef>
            <a:effectRef idx="1">
              <a:schemeClr val="dk1"/>
            </a:effectRef>
            <a:fontRef idx="minor">
              <a:schemeClr val="tx1"/>
            </a:fontRef>
          </p:style>
        </p:cxnSp>
        <p:sp>
          <p:nvSpPr>
            <p:cNvPr id="83" name="文本框 140">
              <a:extLst>
                <a:ext uri="{FF2B5EF4-FFF2-40B4-BE49-F238E27FC236}">
                  <a16:creationId xmlns:a16="http://schemas.microsoft.com/office/drawing/2014/main" id="{6BB6C4A6-E08C-E473-0C38-03AE27FB6425}"/>
                </a:ext>
              </a:extLst>
            </p:cNvPr>
            <p:cNvSpPr txBox="1"/>
            <p:nvPr/>
          </p:nvSpPr>
          <p:spPr>
            <a:xfrm>
              <a:off x="25230193" y="12320228"/>
              <a:ext cx="503160" cy="581682"/>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no</a:t>
              </a:r>
              <a:endParaRPr lang="zh-CN" altLang="en-US" sz="2000" dirty="0">
                <a:latin typeface="Calibri" panose="020F0502020204030204" pitchFamily="34" charset="0"/>
                <a:cs typeface="Calibri" panose="020F0502020204030204" pitchFamily="34" charset="0"/>
              </a:endParaRPr>
            </a:p>
          </p:txBody>
        </p:sp>
        <p:sp>
          <p:nvSpPr>
            <p:cNvPr id="84" name="文本框 145">
              <a:extLst>
                <a:ext uri="{FF2B5EF4-FFF2-40B4-BE49-F238E27FC236}">
                  <a16:creationId xmlns:a16="http://schemas.microsoft.com/office/drawing/2014/main" id="{002A1861-10D9-BE87-F272-F098D0E7E997}"/>
                </a:ext>
              </a:extLst>
            </p:cNvPr>
            <p:cNvSpPr txBox="1"/>
            <p:nvPr/>
          </p:nvSpPr>
          <p:spPr>
            <a:xfrm>
              <a:off x="25628696" y="12815335"/>
              <a:ext cx="1035254" cy="671171"/>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Step 4</a:t>
              </a:r>
              <a:endParaRPr lang="zh-CN" altLang="en-US" sz="2400" dirty="0">
                <a:latin typeface="Calibri" panose="020F0502020204030204" pitchFamily="34" charset="0"/>
                <a:cs typeface="Calibri" panose="020F0502020204030204" pitchFamily="34" charset="0"/>
              </a:endParaRPr>
            </a:p>
          </p:txBody>
        </p:sp>
        <p:cxnSp>
          <p:nvCxnSpPr>
            <p:cNvPr id="85" name="直接箭头连接符 169">
              <a:extLst>
                <a:ext uri="{FF2B5EF4-FFF2-40B4-BE49-F238E27FC236}">
                  <a16:creationId xmlns:a16="http://schemas.microsoft.com/office/drawing/2014/main" id="{4861C074-008C-69AD-FA90-A000363599DD}"/>
                </a:ext>
              </a:extLst>
            </p:cNvPr>
            <p:cNvCxnSpPr>
              <a:cxnSpLocks/>
            </p:cNvCxnSpPr>
            <p:nvPr/>
          </p:nvCxnSpPr>
          <p:spPr>
            <a:xfrm>
              <a:off x="24056952" y="10880452"/>
              <a:ext cx="0" cy="56637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连接符: 肘形 172">
              <a:extLst>
                <a:ext uri="{FF2B5EF4-FFF2-40B4-BE49-F238E27FC236}">
                  <a16:creationId xmlns:a16="http://schemas.microsoft.com/office/drawing/2014/main" id="{AEC1A27A-12F5-A657-CA0A-C791743E35A2}"/>
                </a:ext>
              </a:extLst>
            </p:cNvPr>
            <p:cNvCxnSpPr>
              <a:cxnSpLocks/>
              <a:endCxn id="73" idx="1"/>
            </p:cNvCxnSpPr>
            <p:nvPr/>
          </p:nvCxnSpPr>
          <p:spPr>
            <a:xfrm rot="16200000" flipH="1">
              <a:off x="20670190" y="11844564"/>
              <a:ext cx="2897490" cy="1191968"/>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87" name="文本框 175">
              <a:extLst>
                <a:ext uri="{FF2B5EF4-FFF2-40B4-BE49-F238E27FC236}">
                  <a16:creationId xmlns:a16="http://schemas.microsoft.com/office/drawing/2014/main" id="{FA0CB797-32E1-6393-5B7E-B1CFC590A3EF}"/>
                </a:ext>
              </a:extLst>
            </p:cNvPr>
            <p:cNvSpPr txBox="1"/>
            <p:nvPr/>
          </p:nvSpPr>
          <p:spPr>
            <a:xfrm>
              <a:off x="21467937" y="10684016"/>
              <a:ext cx="847428" cy="581682"/>
            </a:xfrm>
            <a:prstGeom prst="rect">
              <a:avLst/>
            </a:prstGeom>
            <a:noFill/>
          </p:spPr>
          <p:txBody>
            <a:bodyPr wrap="square" rtlCol="0">
              <a:spAutoFit/>
            </a:bodyPr>
            <a:lstStyle/>
            <a:p>
              <a:r>
                <a:rPr lang="en-US" altLang="zh-CN" sz="2000" dirty="0" err="1">
                  <a:latin typeface="Calibri" panose="020F0502020204030204" pitchFamily="34" charset="0"/>
                  <a:ea typeface="Calibri" panose="020F0502020204030204" pitchFamily="34" charset="0"/>
                  <a:cs typeface="Calibri" panose="020F0502020204030204" pitchFamily="34" charset="0"/>
                </a:rPr>
                <a:t>bsum</a:t>
              </a:r>
              <a:endParaRPr lang="zh-CN" altLang="en-US" sz="2000" dirty="0">
                <a:latin typeface="Calibri" panose="020F0502020204030204" pitchFamily="34" charset="0"/>
                <a:cs typeface="Calibri" panose="020F0502020204030204" pitchFamily="34" charset="0"/>
              </a:endParaRPr>
            </a:p>
          </p:txBody>
        </p:sp>
        <p:sp>
          <p:nvSpPr>
            <p:cNvPr id="88" name="文本框 176">
              <a:extLst>
                <a:ext uri="{FF2B5EF4-FFF2-40B4-BE49-F238E27FC236}">
                  <a16:creationId xmlns:a16="http://schemas.microsoft.com/office/drawing/2014/main" id="{BAD62314-3A4D-38FF-4582-0064826011AB}"/>
                </a:ext>
              </a:extLst>
            </p:cNvPr>
            <p:cNvSpPr txBox="1"/>
            <p:nvPr/>
          </p:nvSpPr>
          <p:spPr>
            <a:xfrm>
              <a:off x="24020991" y="10697477"/>
              <a:ext cx="721255" cy="581682"/>
            </a:xfrm>
            <a:prstGeom prst="rect">
              <a:avLst/>
            </a:prstGeom>
            <a:noFill/>
          </p:spPr>
          <p:txBody>
            <a:bodyPr wrap="square" rtlCol="0">
              <a:spAutoFit/>
            </a:bodyPr>
            <a:lstStyle/>
            <a:p>
              <a:r>
                <a:rPr lang="en-US" altLang="zh-CN" sz="2000" dirty="0" err="1">
                  <a:latin typeface="Calibri" panose="020F0502020204030204" pitchFamily="34" charset="0"/>
                  <a:ea typeface="Calibri" panose="020F0502020204030204" pitchFamily="34" charset="0"/>
                  <a:cs typeface="Calibri" panose="020F0502020204030204" pitchFamily="34" charset="0"/>
                </a:rPr>
                <a:t>yu</a:t>
              </a:r>
              <a:endParaRPr lang="zh-CN" altLang="en-US" sz="2000" dirty="0">
                <a:latin typeface="Calibri" panose="020F0502020204030204" pitchFamily="34" charset="0"/>
                <a:cs typeface="Calibri" panose="020F0502020204030204" pitchFamily="34" charset="0"/>
              </a:endParaRPr>
            </a:p>
          </p:txBody>
        </p:sp>
      </p:grpSp>
      <p:sp>
        <p:nvSpPr>
          <p:cNvPr id="5" name="TextBox 4">
            <a:extLst>
              <a:ext uri="{FF2B5EF4-FFF2-40B4-BE49-F238E27FC236}">
                <a16:creationId xmlns:a16="http://schemas.microsoft.com/office/drawing/2014/main" id="{E567FF37-B48F-A016-7D80-F89CC41F0DAC}"/>
              </a:ext>
            </a:extLst>
          </p:cNvPr>
          <p:cNvSpPr txBox="1"/>
          <p:nvPr/>
        </p:nvSpPr>
        <p:spPr>
          <a:xfrm>
            <a:off x="795262" y="6415481"/>
            <a:ext cx="2812258" cy="338554"/>
          </a:xfrm>
          <a:prstGeom prst="rect">
            <a:avLst/>
          </a:prstGeom>
          <a:noFill/>
          <a:ln w="19050">
            <a:noFill/>
          </a:ln>
        </p:spPr>
        <p:txBody>
          <a:bodyPr wrap="square" rtlCol="0">
            <a:spAutoFit/>
          </a:bodyPr>
          <a:lstStyle/>
          <a:p>
            <a:r>
              <a:rPr lang="en-US" altLang="zh-CN" sz="1600" dirty="0">
                <a:latin typeface="Calibri" panose="020F0502020204030204" pitchFamily="34" charset="0"/>
                <a:cs typeface="Calibri" panose="020F0502020204030204" pitchFamily="34" charset="0"/>
              </a:rPr>
              <a:t>: FMA operation </a:t>
            </a:r>
            <a:endParaRPr lang="zh-CN" altLang="en-US" sz="16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C7772C55-9446-3E40-9730-FC50CB72AE5E}"/>
              </a:ext>
            </a:extLst>
          </p:cNvPr>
          <p:cNvSpPr txBox="1"/>
          <p:nvPr/>
        </p:nvSpPr>
        <p:spPr>
          <a:xfrm>
            <a:off x="121130" y="6478417"/>
            <a:ext cx="757562" cy="215444"/>
          </a:xfrm>
          <a:prstGeom prst="rect">
            <a:avLst/>
          </a:prstGeom>
          <a:solidFill>
            <a:srgbClr val="FFFF00"/>
          </a:solidFill>
        </p:spPr>
        <p:txBody>
          <a:bodyPr wrap="square" rtlCol="0">
            <a:spAutoFit/>
          </a:bodyPr>
          <a:lstStyle/>
          <a:p>
            <a:endParaRPr lang="zh-CN" altLang="en-US" sz="800" dirty="0"/>
          </a:p>
        </p:txBody>
      </p:sp>
      <mc:AlternateContent xmlns:mc="http://schemas.openxmlformats.org/markup-compatibility/2006" xmlns:a14="http://schemas.microsoft.com/office/drawing/2010/main">
        <mc:Choice Requires="a14">
          <p:sp>
            <p:nvSpPr>
              <p:cNvPr id="89" name="文本框 98">
                <a:extLst>
                  <a:ext uri="{FF2B5EF4-FFF2-40B4-BE49-F238E27FC236}">
                    <a16:creationId xmlns:a16="http://schemas.microsoft.com/office/drawing/2014/main" id="{EA3B9D6B-C2E7-48F6-A3F4-E7C357D0E059}"/>
                  </a:ext>
                </a:extLst>
              </p:cNvPr>
              <p:cNvSpPr txBox="1"/>
              <p:nvPr/>
            </p:nvSpPr>
            <p:spPr>
              <a:xfrm>
                <a:off x="8535439" y="3713741"/>
                <a:ext cx="3990390" cy="3144259"/>
              </a:xfrm>
              <a:prstGeom prst="rect">
                <a:avLst/>
              </a:prstGeom>
              <a:noFill/>
            </p:spPr>
            <p:txBody>
              <a:bodyPr wrap="square">
                <a:spAutoFit/>
              </a:bodyPr>
              <a:lstStyle/>
              <a:p>
                <a:pPr algn="just">
                  <a:tabLst>
                    <a:tab pos="114300" algn="l"/>
                    <a:tab pos="228600" algn="l"/>
                    <a:tab pos="342900" algn="l"/>
                    <a:tab pos="457200" algn="l"/>
                  </a:tabLst>
                </a:pPr>
                <a:r>
                  <a:rPr lang="en-GB" altLang="zh-CN" kern="100" dirty="0">
                    <a:effectLst/>
                    <a:latin typeface="Times New Roman" panose="02020603050405020304" pitchFamily="18" charset="0"/>
                    <a:ea typeface="等线" panose="02010600030101010101" pitchFamily="2" charset="-122"/>
                  </a:rPr>
                  <a:t>1. Initialize </a:t>
                </a:r>
                <a14:m>
                  <m:oMath xmlns:m="http://schemas.openxmlformats.org/officeDocument/2006/math">
                    <m:r>
                      <a:rPr lang="en-GB" altLang="zh-CN" i="1" kern="100">
                        <a:effectLst/>
                        <a:latin typeface="Cambria Math" panose="02040503050406030204" pitchFamily="18" charset="0"/>
                        <a:ea typeface="等线" panose="02010600030101010101" pitchFamily="2" charset="-122"/>
                      </a:rPr>
                      <m:t>𝑊</m:t>
                    </m:r>
                    <m:r>
                      <a:rPr lang="en-GB" altLang="zh-CN" i="1" kern="100">
                        <a:effectLst/>
                        <a:latin typeface="Cambria Math" panose="02040503050406030204" pitchFamily="18" charset="0"/>
                        <a:ea typeface="等线" panose="02010600030101010101" pitchFamily="2" charset="-122"/>
                      </a:rPr>
                      <m:t>(0)</m:t>
                    </m:r>
                  </m:oMath>
                </a14:m>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342900" algn="l"/>
                    <a:tab pos="457200" algn="l"/>
                  </a:tabLst>
                </a:pPr>
                <a:r>
                  <a:rPr lang="en-GB" altLang="zh-CN" kern="100" dirty="0">
                    <a:effectLst/>
                    <a:latin typeface="Times New Roman" panose="02020603050405020304" pitchFamily="18" charset="0"/>
                    <a:ea typeface="等线" panose="02010600030101010101" pitchFamily="2" charset="-122"/>
                  </a:rPr>
                  <a:t>2.</a:t>
                </a:r>
                <a:r>
                  <a:rPr lang="en-GB" altLang="zh-CN" b="1" kern="100" dirty="0">
                    <a:effectLst/>
                    <a:latin typeface="Times New Roman" panose="02020603050405020304" pitchFamily="18" charset="0"/>
                    <a:ea typeface="等线" panose="02010600030101010101" pitchFamily="2" charset="-122"/>
                  </a:rPr>
                  <a:t> while</a:t>
                </a:r>
                <a:r>
                  <a:rPr lang="en-GB" altLang="zh-CN" kern="100" dirty="0">
                    <a:effectLst/>
                    <a:latin typeface="Times New Roman" panose="02020603050405020304" pitchFamily="18" charset="0"/>
                    <a:ea typeface="等线" panose="02010600030101010101" pitchFamily="2" charset="-122"/>
                  </a:rPr>
                  <a:t> (not converged and </a:t>
                </a:r>
                <a14:m>
                  <m:oMath xmlns:m="http://schemas.openxmlformats.org/officeDocument/2006/math">
                    <m:r>
                      <a:rPr lang="en-GB" altLang="zh-CN" i="1" kern="100">
                        <a:effectLst/>
                        <a:latin typeface="Cambria Math" panose="02040503050406030204" pitchFamily="18" charset="0"/>
                        <a:ea typeface="等线" panose="02010600030101010101" pitchFamily="2" charset="-122"/>
                      </a:rPr>
                      <m:t>𝑡</m:t>
                    </m:r>
                  </m:oMath>
                </a14:m>
                <a:r>
                  <a:rPr lang="en-GB" altLang="zh-CN" kern="100" dirty="0">
                    <a:effectLst/>
                    <a:latin typeface="Times New Roman" panose="02020603050405020304" pitchFamily="18" charset="0"/>
                    <a:ea typeface="等线" panose="02010600030101010101" pitchFamily="2" charset="-122"/>
                  </a:rPr>
                  <a:t> &lt; limit)</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342900" algn="l"/>
                    <a:tab pos="457200" algn="l"/>
                  </a:tabLst>
                </a:pPr>
                <a:r>
                  <a:rPr lang="en-GB" altLang="zh-CN" kern="100" dirty="0">
                    <a:effectLst/>
                    <a:latin typeface="Times New Roman" panose="02020603050405020304" pitchFamily="18" charset="0"/>
                    <a:ea typeface="等线" panose="02010600030101010101" pitchFamily="2" charset="-122"/>
                  </a:rPr>
                  <a:t>		2.1 </a:t>
                </a:r>
                <a:r>
                  <a:rPr lang="en-GB" altLang="zh-CN" b="1" kern="100" dirty="0">
                    <a:effectLst/>
                    <a:latin typeface="Times New Roman" panose="02020603050405020304" pitchFamily="18" charset="0"/>
                    <a:ea typeface="等线" panose="02010600030101010101" pitchFamily="2" charset="-122"/>
                  </a:rPr>
                  <a:t>Y</a:t>
                </a:r>
                <a:r>
                  <a:rPr lang="en-GB" altLang="zh-CN" kern="100" dirty="0">
                    <a:effectLst/>
                    <a:latin typeface="Times New Roman" panose="02020603050405020304" pitchFamily="18" charset="0"/>
                    <a:ea typeface="等线" panose="02010600030101010101" pitchFamily="2" charset="-122"/>
                  </a:rPr>
                  <a:t> = permutate(</a:t>
                </a:r>
                <a:r>
                  <a:rPr lang="en-GB" altLang="zh-CN" b="1" kern="100" dirty="0">
                    <a:effectLst/>
                    <a:latin typeface="Times New Roman" panose="02020603050405020304" pitchFamily="18" charset="0"/>
                    <a:ea typeface="等线" panose="02010600030101010101" pitchFamily="2" charset="-122"/>
                  </a:rPr>
                  <a:t>X</a:t>
                </a:r>
                <a:r>
                  <a:rPr lang="en-GB" altLang="zh-CN" kern="100" dirty="0">
                    <a:effectLst/>
                    <a:latin typeface="Times New Roman" panose="02020603050405020304" pitchFamily="18" charset="0"/>
                    <a:ea typeface="等线" panose="02010600030101010101" pitchFamily="2" charset="-122"/>
                  </a:rPr>
                  <a:t>)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342900" algn="l"/>
                    <a:tab pos="457200" algn="l"/>
                  </a:tabLst>
                </a:pPr>
                <a:r>
                  <a:rPr lang="en-GB" altLang="zh-CN" kern="100" dirty="0">
                    <a:effectLst/>
                    <a:latin typeface="Times New Roman" panose="02020603050405020304" pitchFamily="18" charset="0"/>
                    <a:ea typeface="等线" panose="02010600030101010101" pitchFamily="2" charset="-122"/>
                  </a:rPr>
                  <a:t>		2.2</a:t>
                </a:r>
                <a:r>
                  <a:rPr lang="en-GB" altLang="zh-CN" b="1" kern="100" dirty="0">
                    <a:effectLst/>
                    <a:latin typeface="Times New Roman" panose="02020603050405020304" pitchFamily="18" charset="0"/>
                    <a:ea typeface="等线" panose="02010600030101010101" pitchFamily="2" charset="-122"/>
                  </a:rPr>
                  <a:t> for</a:t>
                </a:r>
                <a:r>
                  <a:rPr lang="en-GB" altLang="zh-CN" kern="100" dirty="0">
                    <a:effectLst/>
                    <a:latin typeface="Times New Roman" panose="02020603050405020304" pitchFamily="18" charset="0"/>
                    <a:ea typeface="等线" panose="02010600030101010101" pitchFamily="2" charset="-122"/>
                  </a:rPr>
                  <a:t> each block </a:t>
                </a:r>
                <a:r>
                  <a:rPr lang="en-GB" altLang="zh-CN" b="1" kern="100" dirty="0">
                    <a:effectLst/>
                    <a:latin typeface="Times New Roman" panose="02020603050405020304" pitchFamily="18" charset="0"/>
                    <a:ea typeface="等线" panose="02010600030101010101" pitchFamily="2" charset="-122"/>
                  </a:rPr>
                  <a:t>B</a:t>
                </a:r>
                <a:r>
                  <a:rPr lang="en-GB" altLang="zh-CN" kern="100" dirty="0">
                    <a:effectLst/>
                    <a:latin typeface="Times New Roman" panose="02020603050405020304" pitchFamily="18" charset="0"/>
                    <a:ea typeface="等线" panose="02010600030101010101" pitchFamily="2" charset="-122"/>
                  </a:rPr>
                  <a:t> in signal </a:t>
                </a:r>
                <a:r>
                  <a:rPr lang="en-GB" altLang="zh-CN" b="1" kern="100" dirty="0">
                    <a:effectLst/>
                    <a:latin typeface="Times New Roman" panose="02020603050405020304" pitchFamily="18" charset="0"/>
                    <a:ea typeface="等线" panose="02010600030101010101" pitchFamily="2" charset="-122"/>
                  </a:rPr>
                  <a:t>Y</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571500" algn="l"/>
                    <a:tab pos="800100" algn="l"/>
                  </a:tabLst>
                </a:pPr>
                <a:r>
                  <a:rPr lang="en-GB" altLang="zh-CN" b="1" kern="100" dirty="0">
                    <a:effectLst/>
                    <a:latin typeface="Times New Roman" panose="02020603050405020304" pitchFamily="18" charset="0"/>
                    <a:ea typeface="等线" panose="02010600030101010101" pitchFamily="2" charset="-122"/>
                  </a:rPr>
                  <a:t>			</a:t>
                </a:r>
                <a:r>
                  <a:rPr lang="en-GB" altLang="zh-CN" kern="100" dirty="0">
                    <a:effectLst/>
                    <a:latin typeface="Times New Roman" panose="02020603050405020304" pitchFamily="18" charset="0"/>
                    <a:ea typeface="等线" panose="02010600030101010101" pitchFamily="2" charset="-122"/>
                  </a:rPr>
                  <a:t>2.2.1</a:t>
                </a:r>
                <a:r>
                  <a:rPr lang="en-GB" altLang="zh-CN" kern="100" dirty="0">
                    <a:latin typeface="Times New Roman" panose="02020603050405020304" pitchFamily="18" charset="0"/>
                    <a:ea typeface="等线" panose="02010600030101010101" pitchFamily="2" charset="-122"/>
                  </a:rPr>
                  <a:t> </a:t>
                </a:r>
                <a14:m>
                  <m:oMath xmlns:m="http://schemas.openxmlformats.org/officeDocument/2006/math">
                    <m:r>
                      <a:rPr lang="en-GB" altLang="zh-CN" b="1" i="1" kern="100">
                        <a:effectLst/>
                        <a:latin typeface="Cambria Math" panose="02040503050406030204" pitchFamily="18" charset="0"/>
                        <a:ea typeface="等线" panose="02010600030101010101" pitchFamily="2" charset="-122"/>
                      </a:rPr>
                      <m:t>𝐔</m:t>
                    </m:r>
                    <m:r>
                      <a:rPr lang="en-GB" altLang="zh-CN" i="1" kern="100">
                        <a:effectLst/>
                        <a:latin typeface="Cambria Math" panose="02040503050406030204" pitchFamily="18" charset="0"/>
                        <a:ea typeface="等线" panose="02010600030101010101" pitchFamily="2" charset="-122"/>
                      </a:rPr>
                      <m:t> = </m:t>
                    </m:r>
                    <m:r>
                      <a:rPr lang="en-GB" altLang="zh-CN" b="1" i="1" kern="100">
                        <a:effectLst/>
                        <a:latin typeface="Cambria Math" panose="02040503050406030204" pitchFamily="18" charset="0"/>
                        <a:ea typeface="等线" panose="02010600030101010101" pitchFamily="2" charset="-122"/>
                      </a:rPr>
                      <m:t>𝐖𝐘</m:t>
                    </m:r>
                    <m:r>
                      <a:rPr lang="en-GB" altLang="zh-CN" i="1" kern="100">
                        <a:effectLst/>
                        <a:latin typeface="Cambria Math" panose="02040503050406030204" pitchFamily="18" charset="0"/>
                        <a:ea typeface="等线" panose="02010600030101010101" pitchFamily="2" charset="-122"/>
                      </a:rPr>
                      <m:t>+</m:t>
                    </m:r>
                    <m:r>
                      <a:rPr lang="en-GB" altLang="zh-CN" i="1" kern="100">
                        <a:effectLst/>
                        <a:latin typeface="Cambria Math" panose="02040503050406030204" pitchFamily="18" charset="0"/>
                        <a:ea typeface="等线" panose="02010600030101010101" pitchFamily="2" charset="-122"/>
                      </a:rPr>
                      <m:t>𝑏𝑖𝑎𝑠</m:t>
                    </m:r>
                  </m:oMath>
                </a14:m>
                <a:r>
                  <a:rPr lang="en-GB" altLang="zh-CN" kern="100" dirty="0">
                    <a:effectLst/>
                    <a:latin typeface="Times New Roman" panose="02020603050405020304" pitchFamily="18" charset="0"/>
                    <a:ea typeface="等线" panose="02010600030101010101" pitchFamily="2" charset="-122"/>
                  </a:rPr>
                  <a:t>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571500" algn="l"/>
                    <a:tab pos="800100" algn="l"/>
                  </a:tabLst>
                </a:pPr>
                <a:r>
                  <a:rPr lang="en-GB" altLang="zh-CN" kern="100" dirty="0">
                    <a:effectLst/>
                    <a:latin typeface="Times New Roman" panose="02020603050405020304" pitchFamily="18" charset="0"/>
                    <a:ea typeface="等线" panose="02010600030101010101" pitchFamily="2" charset="-122"/>
                  </a:rPr>
                  <a:t>			2.2.2 </a:t>
                </a:r>
                <a14:m>
                  <m:oMath xmlns:m="http://schemas.openxmlformats.org/officeDocument/2006/math">
                    <m:r>
                      <a:rPr lang="en-GB" altLang="zh-CN" b="1" i="1" kern="100">
                        <a:effectLst/>
                        <a:latin typeface="Cambria Math" panose="02040503050406030204" pitchFamily="18" charset="0"/>
                        <a:ea typeface="等线" panose="02010600030101010101" pitchFamily="2" charset="-122"/>
                      </a:rPr>
                      <m:t>𝐘</m:t>
                    </m:r>
                    <m:r>
                      <a:rPr lang="en-GB" altLang="zh-CN" i="1" kern="100">
                        <a:effectLst/>
                        <a:latin typeface="Cambria Math" panose="02040503050406030204" pitchFamily="18" charset="0"/>
                        <a:ea typeface="等线" panose="02010600030101010101" pitchFamily="2" charset="-122"/>
                      </a:rPr>
                      <m:t> = </m:t>
                    </m:r>
                    <m:r>
                      <a:rPr lang="en-GB" altLang="zh-CN" i="1" kern="100">
                        <a:effectLst/>
                        <a:latin typeface="Cambria Math" panose="02040503050406030204" pitchFamily="18" charset="0"/>
                        <a:ea typeface="等线" panose="02010600030101010101" pitchFamily="2" charset="-122"/>
                      </a:rPr>
                      <m:t>𝑡𝑎𝑛h</m:t>
                    </m:r>
                    <m:r>
                      <a:rPr lang="en-GB" altLang="zh-CN"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𝐔</m:t>
                    </m:r>
                    <m:r>
                      <a:rPr lang="en-GB" altLang="zh-CN" i="1" kern="100">
                        <a:effectLst/>
                        <a:latin typeface="Cambria Math" panose="02040503050406030204" pitchFamily="18" charset="0"/>
                        <a:ea typeface="等线" panose="02010600030101010101" pitchFamily="2" charset="-122"/>
                      </a:rPr>
                      <m:t>)</m:t>
                    </m:r>
                  </m:oMath>
                </a14:m>
                <a:r>
                  <a:rPr lang="en-GB" altLang="zh-CN" kern="100" dirty="0">
                    <a:effectLst/>
                    <a:latin typeface="Times New Roman" panose="02020603050405020304" pitchFamily="18" charset="0"/>
                    <a:ea typeface="等线" panose="02010600030101010101" pitchFamily="2" charset="-122"/>
                  </a:rPr>
                  <a:t>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571500" algn="l"/>
                    <a:tab pos="800100" algn="l"/>
                  </a:tabLst>
                </a:pPr>
                <a:r>
                  <a:rPr lang="en-GB" altLang="zh-CN" kern="100" dirty="0">
                    <a:effectLst/>
                    <a:latin typeface="Times New Roman" panose="02020603050405020304" pitchFamily="18" charset="0"/>
                    <a:ea typeface="等线" panose="02010600030101010101" pitchFamily="2" charset="-122"/>
                  </a:rPr>
                  <a:t>			2.2.3 </a:t>
                </a:r>
                <a14:m>
                  <m:oMath xmlns:m="http://schemas.openxmlformats.org/officeDocument/2006/math">
                    <m:sSup>
                      <m:sSupPr>
                        <m:ctrlPr>
                          <a:rPr lang="zh-CN" altLang="zh-CN" i="1" kern="100">
                            <a:effectLst/>
                            <a:latin typeface="Cambria Math" panose="02040503050406030204" pitchFamily="18" charset="0"/>
                            <a:ea typeface="Cambria Math" panose="02040503050406030204" pitchFamily="18" charset="0"/>
                          </a:rPr>
                        </m:ctrlPr>
                      </m:sSupPr>
                      <m:e>
                        <m:r>
                          <a:rPr lang="en-GB" altLang="zh-CN" b="1" i="1" kern="100">
                            <a:effectLst/>
                            <a:latin typeface="Cambria Math" panose="02040503050406030204" pitchFamily="18" charset="0"/>
                            <a:ea typeface="等线" panose="02010600030101010101" pitchFamily="2" charset="-122"/>
                          </a:rPr>
                          <m:t>𝐖</m:t>
                        </m:r>
                      </m:e>
                      <m:sup>
                        <m:r>
                          <a:rPr lang="en-GB" altLang="zh-CN" b="1" i="1" kern="100">
                            <a:effectLst/>
                            <a:latin typeface="Cambria Math" panose="02040503050406030204" pitchFamily="18" charset="0"/>
                            <a:ea typeface="等线" panose="02010600030101010101" pitchFamily="2" charset="-122"/>
                          </a:rPr>
                          <m:t>∗</m:t>
                        </m:r>
                      </m:sup>
                    </m:sSup>
                    <m:r>
                      <a:rPr lang="en-GB" altLang="zh-CN" i="1" kern="100">
                        <a:effectLst/>
                        <a:latin typeface="Cambria Math" panose="02040503050406030204" pitchFamily="18" charset="0"/>
                        <a:ea typeface="等线" panose="02010600030101010101" pitchFamily="2" charset="-122"/>
                      </a:rPr>
                      <m:t>=</m:t>
                    </m:r>
                  </m:oMath>
                </a14:m>
                <a:endParaRPr lang="en-US" altLang="zh-CN" i="1" kern="100" dirty="0">
                  <a:effectLst/>
                  <a:latin typeface="Cambria Math" panose="02040503050406030204" pitchFamily="18" charset="0"/>
                  <a:ea typeface="等线" panose="02010600030101010101" pitchFamily="2" charset="-122"/>
                </a:endParaRPr>
              </a:p>
              <a:p>
                <a:pPr algn="just">
                  <a:tabLst>
                    <a:tab pos="114300" algn="l"/>
                    <a:tab pos="228600" algn="l"/>
                    <a:tab pos="571500" algn="l"/>
                    <a:tab pos="800100" algn="l"/>
                  </a:tabLst>
                </a:pPr>
                <a:r>
                  <a:rPr lang="en-GB" altLang="zh-CN" b="1" kern="100" dirty="0">
                    <a:effectLst/>
                    <a:ea typeface="等线" panose="02010600030101010101" pitchFamily="2" charset="-122"/>
                  </a:rPr>
                  <a:t>			</a:t>
                </a:r>
                <a14:m>
                  <m:oMath xmlns:m="http://schemas.openxmlformats.org/officeDocument/2006/math">
                    <m:r>
                      <a:rPr lang="en-GB" altLang="zh-CN" b="1" i="1" kern="100">
                        <a:effectLst/>
                        <a:latin typeface="Cambria Math" panose="02040503050406030204" pitchFamily="18" charset="0"/>
                        <a:ea typeface="等线" panose="02010600030101010101" pitchFamily="2" charset="-122"/>
                      </a:rPr>
                      <m:t>𝐖</m:t>
                    </m:r>
                    <m:r>
                      <a:rPr lang="en-GB" altLang="zh-CN" i="1" kern="100">
                        <a:effectLst/>
                        <a:latin typeface="Cambria Math" panose="02040503050406030204" pitchFamily="18" charset="0"/>
                        <a:ea typeface="等线" panose="02010600030101010101" pitchFamily="2" charset="-122"/>
                      </a:rPr>
                      <m:t>+</m:t>
                    </m:r>
                    <m:r>
                      <a:rPr lang="en-GB" altLang="zh-CN" i="1" kern="100">
                        <a:effectLst/>
                        <a:latin typeface="Cambria Math" panose="02040503050406030204" pitchFamily="18" charset="0"/>
                        <a:ea typeface="等线" panose="02010600030101010101" pitchFamily="2" charset="-122"/>
                      </a:rPr>
                      <m:t>𝜂</m:t>
                    </m:r>
                    <m:r>
                      <a:rPr lang="en-GB" altLang="zh-CN"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𝐈</m:t>
                    </m:r>
                    <m:r>
                      <a:rPr lang="en-GB" altLang="zh-CN"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𝐘</m:t>
                    </m:r>
                    <m:sSup>
                      <m:sSupPr>
                        <m:ctrlPr>
                          <a:rPr lang="zh-CN" altLang="zh-CN" b="1" i="1" kern="100">
                            <a:effectLst/>
                            <a:latin typeface="Cambria Math" panose="02040503050406030204" pitchFamily="18" charset="0"/>
                            <a:ea typeface="Cambria Math" panose="02040503050406030204" pitchFamily="18" charset="0"/>
                          </a:rPr>
                        </m:ctrlPr>
                      </m:sSupPr>
                      <m:e>
                        <m:r>
                          <a:rPr lang="en-GB" altLang="zh-CN" b="1" i="1" kern="100">
                            <a:effectLst/>
                            <a:latin typeface="Cambria Math" panose="02040503050406030204" pitchFamily="18" charset="0"/>
                            <a:ea typeface="等线" panose="02010600030101010101" pitchFamily="2" charset="-122"/>
                          </a:rPr>
                          <m:t>𝐔</m:t>
                        </m:r>
                      </m:e>
                      <m:sup>
                        <m:r>
                          <a:rPr lang="en-GB" altLang="zh-CN" b="1" i="1" kern="100">
                            <a:effectLst/>
                            <a:latin typeface="Cambria Math" panose="02040503050406030204" pitchFamily="18" charset="0"/>
                            <a:ea typeface="等线" panose="02010600030101010101" pitchFamily="2" charset="-122"/>
                          </a:rPr>
                          <m:t>𝐓</m:t>
                        </m:r>
                      </m:sup>
                    </m:sSup>
                    <m:r>
                      <a:rPr lang="en-GB" altLang="zh-CN" b="1"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𝐔</m:t>
                    </m:r>
                    <m:sSup>
                      <m:sSupPr>
                        <m:ctrlPr>
                          <a:rPr lang="zh-CN" altLang="zh-CN" b="1" i="1" kern="100">
                            <a:effectLst/>
                            <a:latin typeface="Cambria Math" panose="02040503050406030204" pitchFamily="18" charset="0"/>
                            <a:ea typeface="Cambria Math" panose="02040503050406030204" pitchFamily="18" charset="0"/>
                          </a:rPr>
                        </m:ctrlPr>
                      </m:sSupPr>
                      <m:e>
                        <m:r>
                          <a:rPr lang="en-GB" altLang="zh-CN" b="1" i="1" kern="100">
                            <a:effectLst/>
                            <a:latin typeface="Cambria Math" panose="02040503050406030204" pitchFamily="18" charset="0"/>
                            <a:ea typeface="等线" panose="02010600030101010101" pitchFamily="2" charset="-122"/>
                          </a:rPr>
                          <m:t>𝐔</m:t>
                        </m:r>
                      </m:e>
                      <m:sup>
                        <m:r>
                          <a:rPr lang="en-GB" altLang="zh-CN" b="1" i="1" kern="100">
                            <a:effectLst/>
                            <a:latin typeface="Cambria Math" panose="02040503050406030204" pitchFamily="18" charset="0"/>
                            <a:ea typeface="等线" panose="02010600030101010101" pitchFamily="2" charset="-122"/>
                          </a:rPr>
                          <m:t>𝐓</m:t>
                        </m:r>
                      </m:sup>
                    </m:sSup>
                    <m:r>
                      <a:rPr lang="en-GB" altLang="zh-CN"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𝐖</m:t>
                    </m:r>
                  </m:oMath>
                </a14:m>
                <a:r>
                  <a:rPr lang="en-GB" altLang="zh-CN" b="1" kern="100" dirty="0">
                    <a:effectLst/>
                    <a:latin typeface="Times New Roman" panose="02020603050405020304" pitchFamily="18" charset="0"/>
                    <a:ea typeface="等线" panose="02010600030101010101" pitchFamily="2" charset="-122"/>
                  </a:rPr>
                  <a:t>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571500" algn="l"/>
                    <a:tab pos="800100" algn="l"/>
                  </a:tabLst>
                </a:pPr>
                <a:r>
                  <a:rPr lang="en-GB" altLang="zh-CN" kern="100" dirty="0">
                    <a:effectLst/>
                    <a:latin typeface="Times New Roman" panose="02020603050405020304" pitchFamily="18" charset="0"/>
                    <a:ea typeface="等线" panose="02010600030101010101" pitchFamily="2" charset="-122"/>
                  </a:rPr>
                  <a:t>			2.2.4 update bias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400050" algn="l"/>
                    <a:tab pos="571500" algn="l"/>
                    <a:tab pos="800100" algn="l"/>
                  </a:tabLst>
                </a:pPr>
                <a:r>
                  <a:rPr lang="en-GB" altLang="zh-CN" kern="100" dirty="0">
                    <a:effectLst/>
                    <a:latin typeface="Times New Roman" panose="02020603050405020304" pitchFamily="18" charset="0"/>
                    <a:ea typeface="等线" panose="02010600030101010101" pitchFamily="2" charset="-122"/>
                  </a:rPr>
                  <a:t>			</a:t>
                </a:r>
                <a:r>
                  <a:rPr lang="en-GB" altLang="zh-CN" b="1" kern="100" dirty="0">
                    <a:effectLst/>
                    <a:latin typeface="Times New Roman" panose="02020603050405020304" pitchFamily="18" charset="0"/>
                    <a:ea typeface="等线" panose="02010600030101010101" pitchFamily="2" charset="-122"/>
                  </a:rPr>
                  <a:t>end for</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342900" algn="l"/>
                    <a:tab pos="457200" algn="l"/>
                  </a:tabLst>
                </a:pPr>
                <a:r>
                  <a:rPr lang="en-GB" altLang="zh-CN" b="1" kern="100" dirty="0">
                    <a:effectLst/>
                    <a:latin typeface="Times New Roman" panose="02020603050405020304" pitchFamily="18" charset="0"/>
                    <a:ea typeface="等线" panose="02010600030101010101" pitchFamily="2" charset="-122"/>
                  </a:rPr>
                  <a:t>	end while</a:t>
                </a:r>
                <a:endParaRPr lang="zh-CN" altLang="zh-CN" dirty="0">
                  <a:effectLst/>
                  <a:latin typeface="Times New Roman" panose="02020603050405020304" pitchFamily="18" charset="0"/>
                  <a:ea typeface="等线" panose="02010600030101010101" pitchFamily="2" charset="-122"/>
                </a:endParaRPr>
              </a:p>
            </p:txBody>
          </p:sp>
        </mc:Choice>
        <mc:Fallback xmlns="">
          <p:sp>
            <p:nvSpPr>
              <p:cNvPr id="89" name="文本框 98">
                <a:extLst>
                  <a:ext uri="{FF2B5EF4-FFF2-40B4-BE49-F238E27FC236}">
                    <a16:creationId xmlns:a16="http://schemas.microsoft.com/office/drawing/2014/main" id="{EA3B9D6B-C2E7-48F6-A3F4-E7C357D0E059}"/>
                  </a:ext>
                </a:extLst>
              </p:cNvPr>
              <p:cNvSpPr txBox="1">
                <a:spLocks noRot="1" noChangeAspect="1" noMove="1" noResize="1" noEditPoints="1" noAdjustHandles="1" noChangeArrowheads="1" noChangeShapeType="1" noTextEdit="1"/>
              </p:cNvSpPr>
              <p:nvPr/>
            </p:nvSpPr>
            <p:spPr>
              <a:xfrm>
                <a:off x="8535439" y="3713741"/>
                <a:ext cx="3990390" cy="3144259"/>
              </a:xfrm>
              <a:prstGeom prst="rect">
                <a:avLst/>
              </a:prstGeom>
              <a:blipFill>
                <a:blip r:embed="rId3"/>
                <a:stretch>
                  <a:fillRect l="-1221" t="-969" b="-213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657588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797013D-3ACC-D75E-3633-B80F3EC7D959}"/>
              </a:ext>
            </a:extLst>
          </p:cNvPr>
          <p:cNvPicPr>
            <a:picLocks noChangeAspect="1"/>
          </p:cNvPicPr>
          <p:nvPr/>
        </p:nvPicPr>
        <p:blipFill>
          <a:blip r:embed="rId3"/>
          <a:stretch>
            <a:fillRect/>
          </a:stretch>
        </p:blipFill>
        <p:spPr>
          <a:xfrm>
            <a:off x="-462854" y="1081611"/>
            <a:ext cx="6935110" cy="5201333"/>
          </a:xfrm>
          <a:prstGeom prst="rect">
            <a:avLst/>
          </a:prstGeom>
        </p:spPr>
      </p:pic>
      <p:sp>
        <p:nvSpPr>
          <p:cNvPr id="30" name="标题 1">
            <a:extLst>
              <a:ext uri="{FF2B5EF4-FFF2-40B4-BE49-F238E27FC236}">
                <a16:creationId xmlns:a16="http://schemas.microsoft.com/office/drawing/2014/main" id="{837BE6E0-9058-FE25-13A0-74CFE6AC9475}"/>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3.2 Numerical correctness </a:t>
            </a:r>
          </a:p>
        </p:txBody>
      </p:sp>
      <p:sp>
        <p:nvSpPr>
          <p:cNvPr id="2" name="文本框 86">
            <a:extLst>
              <a:ext uri="{FF2B5EF4-FFF2-40B4-BE49-F238E27FC236}">
                <a16:creationId xmlns:a16="http://schemas.microsoft.com/office/drawing/2014/main" id="{55F1BB21-A00D-E12C-EB17-026C314396D9}"/>
              </a:ext>
            </a:extLst>
          </p:cNvPr>
          <p:cNvSpPr txBox="1"/>
          <p:nvPr/>
        </p:nvSpPr>
        <p:spPr>
          <a:xfrm>
            <a:off x="170275" y="5913612"/>
            <a:ext cx="5900231" cy="646331"/>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The diagonal lines produced by IC pairs from </a:t>
            </a:r>
          </a:p>
          <a:p>
            <a:pPr algn="ctr"/>
            <a:r>
              <a:rPr lang="en-US" altLang="zh-CN" dirty="0">
                <a:latin typeface="Calibri" panose="020F0502020204030204" pitchFamily="34" charset="0"/>
                <a:ea typeface="Calibri" panose="020F0502020204030204" pitchFamily="34" charset="0"/>
                <a:cs typeface="Calibri" panose="020F0502020204030204" pitchFamily="34" charset="0"/>
              </a:rPr>
              <a:t>MATLAB-ICA and CUDAICA</a:t>
            </a:r>
            <a:endParaRPr lang="zh-CN" altLang="en-US" dirty="0">
              <a:latin typeface="Calibri" panose="020F0502020204030204" pitchFamily="34" charset="0"/>
              <a:cs typeface="Calibri" panose="020F0502020204030204" pitchFamily="34" charset="0"/>
            </a:endParaRPr>
          </a:p>
        </p:txBody>
      </p:sp>
      <p:pic>
        <p:nvPicPr>
          <p:cNvPr id="8" name="Picture 7">
            <a:extLst>
              <a:ext uri="{FF2B5EF4-FFF2-40B4-BE49-F238E27FC236}">
                <a16:creationId xmlns:a16="http://schemas.microsoft.com/office/drawing/2014/main" id="{9F434501-787F-6AE4-FDD1-3119EC75DDA2}"/>
              </a:ext>
            </a:extLst>
          </p:cNvPr>
          <p:cNvPicPr>
            <a:picLocks noChangeAspect="1"/>
          </p:cNvPicPr>
          <p:nvPr/>
        </p:nvPicPr>
        <p:blipFill>
          <a:blip r:embed="rId4"/>
          <a:stretch>
            <a:fillRect/>
          </a:stretch>
        </p:blipFill>
        <p:spPr>
          <a:xfrm>
            <a:off x="5748859" y="1132751"/>
            <a:ext cx="6798739" cy="5099054"/>
          </a:xfrm>
          <a:prstGeom prst="rect">
            <a:avLst/>
          </a:prstGeom>
        </p:spPr>
      </p:pic>
      <p:sp>
        <p:nvSpPr>
          <p:cNvPr id="9" name="文本框 86">
            <a:extLst>
              <a:ext uri="{FF2B5EF4-FFF2-40B4-BE49-F238E27FC236}">
                <a16:creationId xmlns:a16="http://schemas.microsoft.com/office/drawing/2014/main" id="{38119C10-1EC5-E33D-845D-02DB5B06924D}"/>
              </a:ext>
            </a:extLst>
          </p:cNvPr>
          <p:cNvSpPr txBox="1"/>
          <p:nvPr/>
        </p:nvSpPr>
        <p:spPr>
          <a:xfrm>
            <a:off x="6266368" y="5913612"/>
            <a:ext cx="5900231" cy="646331"/>
          </a:xfrm>
          <a:prstGeom prst="rect">
            <a:avLst/>
          </a:prstGeom>
          <a:no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The diagonal lines produced by IC pairs from</a:t>
            </a:r>
          </a:p>
          <a:p>
            <a:pPr algn="ctr"/>
            <a:r>
              <a:rPr lang="en-US" altLang="zh-CN" dirty="0">
                <a:latin typeface="Calibri" panose="020F0502020204030204" pitchFamily="34" charset="0"/>
                <a:ea typeface="Calibri" panose="020F0502020204030204" pitchFamily="34" charset="0"/>
                <a:cs typeface="Calibri" panose="020F0502020204030204" pitchFamily="34" charset="0"/>
              </a:rPr>
              <a:t>tensor core ICA and CUDAICA</a:t>
            </a:r>
            <a:endParaRPr lang="zh-CN"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6896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57B00B4-2A14-62DD-8590-8C5696715D1D}"/>
              </a:ext>
            </a:extLst>
          </p:cNvPr>
          <p:cNvPicPr>
            <a:picLocks noChangeAspect="1"/>
          </p:cNvPicPr>
          <p:nvPr/>
        </p:nvPicPr>
        <p:blipFill>
          <a:blip r:embed="rId3"/>
          <a:stretch>
            <a:fillRect/>
          </a:stretch>
        </p:blipFill>
        <p:spPr>
          <a:xfrm>
            <a:off x="1675463" y="1939329"/>
            <a:ext cx="7298129" cy="4830377"/>
          </a:xfrm>
          <a:prstGeom prst="rect">
            <a:avLst/>
          </a:prstGeom>
        </p:spPr>
      </p:pic>
      <p:sp>
        <p:nvSpPr>
          <p:cNvPr id="33" name="标题 1">
            <a:extLst>
              <a:ext uri="{FF2B5EF4-FFF2-40B4-BE49-F238E27FC236}">
                <a16:creationId xmlns:a16="http://schemas.microsoft.com/office/drawing/2014/main" id="{2E095145-A65A-06B6-ECCE-8F2016D39827}"/>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3.3 Performance preview</a:t>
            </a:r>
          </a:p>
        </p:txBody>
      </p:sp>
      <p:sp>
        <p:nvSpPr>
          <p:cNvPr id="2" name="文本框 86">
            <a:extLst>
              <a:ext uri="{FF2B5EF4-FFF2-40B4-BE49-F238E27FC236}">
                <a16:creationId xmlns:a16="http://schemas.microsoft.com/office/drawing/2014/main" id="{4EEB10CB-3C75-5E34-7DDC-8CD6F6E5EF86}"/>
              </a:ext>
            </a:extLst>
          </p:cNvPr>
          <p:cNvSpPr txBox="1"/>
          <p:nvPr/>
        </p:nvSpPr>
        <p:spPr>
          <a:xfrm>
            <a:off x="536256" y="1158841"/>
            <a:ext cx="11366442" cy="707886"/>
          </a:xfrm>
          <a:prstGeom prst="rect">
            <a:avLst/>
          </a:prstGeom>
          <a:noFill/>
        </p:spPr>
        <p:txBody>
          <a:bodyPr wrap="square" rtlCol="0">
            <a:spAutoFit/>
          </a:bodyPr>
          <a:lstStyle/>
          <a:p>
            <a:r>
              <a:rPr lang="en-US" altLang="zh-CN" sz="2000" dirty="0">
                <a:latin typeface="Calibri" panose="020F0502020204030204" pitchFamily="34" charset="0"/>
                <a:cs typeface="Calibri" panose="020F0502020204030204" pitchFamily="34" charset="0"/>
              </a:rPr>
              <a:t>32-channel EEG data, up to 210k time points, CUDA core and tensor core execution time are produced by A100 GPU on Komondor supercomputer. The MATLAB execution time is produce by a 8-core CPU (i7-9700k)</a:t>
            </a:r>
            <a:endParaRPr lang="zh-CN" altLang="en-US" sz="2000" dirty="0">
              <a:latin typeface="Calibri" panose="020F0502020204030204" pitchFamily="34" charset="0"/>
              <a:cs typeface="Calibri" panose="020F0502020204030204" pitchFamily="34" charset="0"/>
            </a:endParaRPr>
          </a:p>
        </p:txBody>
      </p:sp>
      <p:sp>
        <p:nvSpPr>
          <p:cNvPr id="9" name="文本框 86">
            <a:extLst>
              <a:ext uri="{FF2B5EF4-FFF2-40B4-BE49-F238E27FC236}">
                <a16:creationId xmlns:a16="http://schemas.microsoft.com/office/drawing/2014/main" id="{A18111D3-84D8-DEC9-6D02-6F9A7087E701}"/>
              </a:ext>
            </a:extLst>
          </p:cNvPr>
          <p:cNvSpPr txBox="1"/>
          <p:nvPr/>
        </p:nvSpPr>
        <p:spPr>
          <a:xfrm>
            <a:off x="8669058" y="5160709"/>
            <a:ext cx="1551940" cy="400110"/>
          </a:xfrm>
          <a:prstGeom prst="rect">
            <a:avLst/>
          </a:prstGeom>
          <a:noFill/>
        </p:spPr>
        <p:txBody>
          <a:bodyPr wrap="square" rtlCol="0">
            <a:spAutoFit/>
          </a:bodyPr>
          <a:lstStyle/>
          <a:p>
            <a:pPr algn="ctr"/>
            <a:r>
              <a:rPr lang="en-US" altLang="zh-CN" sz="2000" dirty="0">
                <a:latin typeface="Calibri" panose="020F0502020204030204" pitchFamily="34" charset="0"/>
                <a:cs typeface="Calibri" panose="020F0502020204030204" pitchFamily="34" charset="0"/>
              </a:rPr>
              <a:t>4x speedup</a:t>
            </a:r>
            <a:endParaRPr lang="zh-CN" altLang="en-US" sz="2000" dirty="0">
              <a:latin typeface="Calibri" panose="020F0502020204030204" pitchFamily="34" charset="0"/>
              <a:cs typeface="Calibri" panose="020F0502020204030204" pitchFamily="34" charset="0"/>
            </a:endParaRPr>
          </a:p>
        </p:txBody>
      </p:sp>
      <p:sp>
        <p:nvSpPr>
          <p:cNvPr id="3" name="文本框 86">
            <a:extLst>
              <a:ext uri="{FF2B5EF4-FFF2-40B4-BE49-F238E27FC236}">
                <a16:creationId xmlns:a16="http://schemas.microsoft.com/office/drawing/2014/main" id="{FFBD3119-E850-C9E1-65C3-2C3EA3BBB237}"/>
              </a:ext>
            </a:extLst>
          </p:cNvPr>
          <p:cNvSpPr txBox="1"/>
          <p:nvPr/>
        </p:nvSpPr>
        <p:spPr>
          <a:xfrm>
            <a:off x="8669058" y="3551712"/>
            <a:ext cx="1551940" cy="400110"/>
          </a:xfrm>
          <a:prstGeom prst="rect">
            <a:avLst/>
          </a:prstGeom>
          <a:noFill/>
        </p:spPr>
        <p:txBody>
          <a:bodyPr wrap="square" rtlCol="0">
            <a:spAutoFit/>
          </a:bodyPr>
          <a:lstStyle/>
          <a:p>
            <a:pPr algn="ctr"/>
            <a:r>
              <a:rPr lang="en-US" altLang="zh-CN" sz="2000" dirty="0">
                <a:latin typeface="Calibri" panose="020F0502020204030204" pitchFamily="34" charset="0"/>
                <a:cs typeface="Calibri" panose="020F0502020204030204" pitchFamily="34" charset="0"/>
              </a:rPr>
              <a:t>3x speedup</a:t>
            </a:r>
            <a:endParaRPr lang="zh-CN"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23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30B227-5079-F21E-83F4-ED7296CCD3DA}"/>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4 Future works</a:t>
            </a:r>
          </a:p>
        </p:txBody>
      </p:sp>
      <p:sp>
        <p:nvSpPr>
          <p:cNvPr id="3" name="Content Placeholder 2">
            <a:extLst>
              <a:ext uri="{FF2B5EF4-FFF2-40B4-BE49-F238E27FC236}">
                <a16:creationId xmlns:a16="http://schemas.microsoft.com/office/drawing/2014/main" id="{8214EC74-839E-B85A-79C0-FEEDD3E4CA6B}"/>
              </a:ext>
            </a:extLst>
          </p:cNvPr>
          <p:cNvSpPr txBox="1">
            <a:spLocks/>
          </p:cNvSpPr>
          <p:nvPr/>
        </p:nvSpPr>
        <p:spPr>
          <a:xfrm>
            <a:off x="536256" y="1205521"/>
            <a:ext cx="11232411" cy="522914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spcAft>
                <a:spcPts val="1200"/>
              </a:spcAft>
            </a:pPr>
            <a:r>
              <a:rPr lang="en-GB" altLang="zh-CN" dirty="0">
                <a:latin typeface="Calibri" panose="020F0502020204030204" pitchFamily="34" charset="0"/>
                <a:ea typeface="Calibri" panose="020F0502020204030204" pitchFamily="34" charset="0"/>
                <a:cs typeface="Calibri" panose="020F0502020204030204" pitchFamily="34" charset="0"/>
              </a:rPr>
              <a:t>Numerical correctness issue</a:t>
            </a:r>
          </a:p>
          <a:p>
            <a:pPr marL="342900"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Tensor core + s</a:t>
            </a:r>
            <a:r>
              <a:rPr lang="en-US" altLang="zh-CN" dirty="0">
                <a:latin typeface="Calibri" panose="020F0502020204030204" pitchFamily="34" charset="0"/>
                <a:ea typeface="Calibri" panose="020F0502020204030204" pitchFamily="34" charset="0"/>
                <a:cs typeface="Calibri" panose="020F0502020204030204" pitchFamily="34" charset="0"/>
              </a:rPr>
              <a:t>hared memory strategy</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Further performance testing</a:t>
            </a:r>
          </a:p>
          <a:p>
            <a:pPr marL="800100" lvl="1"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New strategy and larger dataset</a:t>
            </a:r>
          </a:p>
          <a:p>
            <a:pPr marL="800100" lvl="1" indent="-342900">
              <a:spcBef>
                <a:spcPts val="0"/>
              </a:spcBef>
              <a:spcAft>
                <a:spcPts val="1200"/>
              </a:spcAft>
            </a:pPr>
            <a:r>
              <a:rPr lang="en-US" dirty="0">
                <a:latin typeface="Calibri" panose="020F0502020204030204" pitchFamily="34" charset="0"/>
                <a:ea typeface="Calibri" panose="020F0502020204030204" pitchFamily="34" charset="0"/>
                <a:cs typeface="Calibri" panose="020F0502020204030204" pitchFamily="34" charset="0"/>
              </a:rPr>
              <a:t>EEG processing pipeline integration</a:t>
            </a:r>
            <a:endParaRPr lang="en-GB" dirty="0">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Impact of mixed precision computing</a:t>
            </a:r>
          </a:p>
          <a:p>
            <a:pPr marL="800100" lvl="1" indent="-342900">
              <a:spcBef>
                <a:spcPts val="0"/>
              </a:spcBef>
              <a:spcAft>
                <a:spcPts val="1200"/>
              </a:spcAft>
            </a:pPr>
            <a:r>
              <a:rPr lang="en-GB" dirty="0">
                <a:latin typeface="Calibri" panose="020F0502020204030204" pitchFamily="34" charset="0"/>
                <a:ea typeface="Calibri" panose="020F0502020204030204" pitchFamily="34" charset="0"/>
                <a:cs typeface="Calibri" panose="020F0502020204030204" pitchFamily="34" charset="0"/>
              </a:rPr>
              <a:t>FP32, TF32, FP16, BF16 ……</a:t>
            </a:r>
          </a:p>
          <a:p>
            <a:pPr marL="342900" indent="-342900">
              <a:spcBef>
                <a:spcPts val="0"/>
              </a:spcBef>
              <a:spcAft>
                <a:spcPts val="1200"/>
              </a:spcAft>
            </a:pPr>
            <a:r>
              <a:rPr lang="en-GB" b="1" dirty="0">
                <a:latin typeface="Calibri" panose="020F0502020204030204" pitchFamily="34" charset="0"/>
                <a:ea typeface="Calibri" panose="020F0502020204030204" pitchFamily="34" charset="0"/>
                <a:cs typeface="Calibri" panose="020F0502020204030204" pitchFamily="34" charset="0"/>
              </a:rPr>
              <a:t>Other potential algorithms that tensor cores can optimize</a:t>
            </a:r>
          </a:p>
          <a:p>
            <a:pPr marL="800100" lvl="1" indent="-342900">
              <a:spcBef>
                <a:spcPts val="0"/>
              </a:spcBef>
              <a:spcAft>
                <a:spcPts val="1200"/>
              </a:spcAft>
            </a:pPr>
            <a:r>
              <a:rPr lang="en-US" b="1" dirty="0">
                <a:latin typeface="Calibri" panose="020F0502020204030204" pitchFamily="34" charset="0"/>
                <a:ea typeface="Calibri" panose="020F0502020204030204" pitchFamily="34" charset="0"/>
                <a:cs typeface="Calibri" panose="020F0502020204030204" pitchFamily="34" charset="0"/>
              </a:rPr>
              <a:t>Are there a lot of matrix multiplication operations in the algorithm? Why not consider using tensor cores to speed it up?</a:t>
            </a:r>
            <a:endParaRPr lang="en-GB" b="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41266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67A7B4-4A74-8EC7-137C-64239CE479C8}"/>
              </a:ext>
            </a:extLst>
          </p:cNvPr>
          <p:cNvSpPr txBox="1"/>
          <p:nvPr/>
        </p:nvSpPr>
        <p:spPr>
          <a:xfrm>
            <a:off x="1096997" y="3429000"/>
            <a:ext cx="9998003" cy="1446550"/>
          </a:xfrm>
          <a:prstGeom prst="rect">
            <a:avLst/>
          </a:prstGeom>
          <a:noFill/>
        </p:spPr>
        <p:txBody>
          <a:bodyPr wrap="square" rtlCol="0">
            <a:spAutoFit/>
          </a:bodyPr>
          <a:lstStyle/>
          <a:p>
            <a:pPr algn="ctr"/>
            <a:r>
              <a:rPr lang="en-US" altLang="zh-CN" sz="4400" dirty="0">
                <a:latin typeface="Calibri" panose="020F0502020204030204" pitchFamily="34" charset="0"/>
                <a:ea typeface="Calibri" panose="020F0502020204030204" pitchFamily="34" charset="0"/>
                <a:cs typeface="Calibri" panose="020F0502020204030204" pitchFamily="34" charset="0"/>
              </a:rPr>
              <a:t>This research is supported by</a:t>
            </a:r>
          </a:p>
          <a:p>
            <a:pPr algn="ctr"/>
            <a:r>
              <a:rPr lang="en-US" altLang="zh-CN" sz="4400" dirty="0">
                <a:latin typeface="Calibri" panose="020F0502020204030204" pitchFamily="34" charset="0"/>
                <a:ea typeface="Calibri" panose="020F0502020204030204" pitchFamily="34" charset="0"/>
                <a:cs typeface="Calibri" panose="020F0502020204030204" pitchFamily="34" charset="0"/>
              </a:rPr>
              <a:t> </a:t>
            </a:r>
            <a:r>
              <a:rPr lang="en-US" altLang="zh-CN" sz="4400" dirty="0" err="1">
                <a:latin typeface="Calibri" panose="020F0502020204030204" pitchFamily="34" charset="0"/>
                <a:ea typeface="Calibri" panose="020F0502020204030204" pitchFamily="34" charset="0"/>
                <a:cs typeface="Calibri" panose="020F0502020204030204" pitchFamily="34" charset="0"/>
              </a:rPr>
              <a:t>Új</a:t>
            </a:r>
            <a:r>
              <a:rPr lang="en-US" altLang="zh-CN" sz="4400" dirty="0">
                <a:latin typeface="Calibri" panose="020F0502020204030204" pitchFamily="34" charset="0"/>
                <a:ea typeface="Calibri" panose="020F0502020204030204" pitchFamily="34" charset="0"/>
                <a:cs typeface="Calibri" panose="020F0502020204030204" pitchFamily="34" charset="0"/>
              </a:rPr>
              <a:t> </a:t>
            </a:r>
            <a:r>
              <a:rPr lang="en-US" altLang="zh-CN" sz="4400" dirty="0" err="1">
                <a:latin typeface="Calibri" panose="020F0502020204030204" pitchFamily="34" charset="0"/>
                <a:ea typeface="Calibri" panose="020F0502020204030204" pitchFamily="34" charset="0"/>
                <a:cs typeface="Calibri" panose="020F0502020204030204" pitchFamily="34" charset="0"/>
              </a:rPr>
              <a:t>Nemzeti</a:t>
            </a:r>
            <a:r>
              <a:rPr lang="en-US" altLang="zh-CN" sz="4400" dirty="0">
                <a:latin typeface="Calibri" panose="020F0502020204030204" pitchFamily="34" charset="0"/>
                <a:ea typeface="Calibri" panose="020F0502020204030204" pitchFamily="34" charset="0"/>
                <a:cs typeface="Calibri" panose="020F0502020204030204" pitchFamily="34" charset="0"/>
              </a:rPr>
              <a:t> </a:t>
            </a:r>
            <a:r>
              <a:rPr lang="en-US" altLang="zh-CN" sz="4400" dirty="0" err="1">
                <a:latin typeface="Calibri" panose="020F0502020204030204" pitchFamily="34" charset="0"/>
                <a:ea typeface="Calibri" panose="020F0502020204030204" pitchFamily="34" charset="0"/>
                <a:cs typeface="Calibri" panose="020F0502020204030204" pitchFamily="34" charset="0"/>
              </a:rPr>
              <a:t>Kiválóság</a:t>
            </a:r>
            <a:r>
              <a:rPr lang="en-US" altLang="zh-CN" sz="4400" dirty="0">
                <a:latin typeface="Calibri" panose="020F0502020204030204" pitchFamily="34" charset="0"/>
                <a:ea typeface="Calibri" panose="020F0502020204030204" pitchFamily="34" charset="0"/>
                <a:cs typeface="Calibri" panose="020F0502020204030204" pitchFamily="34" charset="0"/>
              </a:rPr>
              <a:t> Program (UNKP)</a:t>
            </a:r>
          </a:p>
        </p:txBody>
      </p:sp>
      <p:pic>
        <p:nvPicPr>
          <p:cNvPr id="1026" name="Picture 2" descr="BME 2020/2021. tanévi ÚNKP konferencia | Budapesti Műszaki és ...">
            <a:extLst>
              <a:ext uri="{FF2B5EF4-FFF2-40B4-BE49-F238E27FC236}">
                <a16:creationId xmlns:a16="http://schemas.microsoft.com/office/drawing/2014/main" id="{01EC1610-74BC-406A-77A1-4E58FF98D0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5022" y="860237"/>
            <a:ext cx="5561955" cy="2062558"/>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a:extLst>
              <a:ext uri="{FF2B5EF4-FFF2-40B4-BE49-F238E27FC236}">
                <a16:creationId xmlns:a16="http://schemas.microsoft.com/office/drawing/2014/main" id="{F1BCFB71-AA6F-6D6B-FD8F-1312363235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Tree>
    <p:extLst>
      <p:ext uri="{BB962C8B-B14F-4D97-AF65-F5344CB8AC3E}">
        <p14:creationId xmlns:p14="http://schemas.microsoft.com/office/powerpoint/2010/main" val="29521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607F9-CDA2-4409-AE9E-5DD4B97626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87CE7F54-8CDA-457B-A146-07F3E2252103}"/>
                  </a:ext>
                </a:extLst>
              </p:cNvPr>
              <p:cNvSpPr txBox="1"/>
              <p:nvPr/>
            </p:nvSpPr>
            <p:spPr>
              <a:xfrm>
                <a:off x="63416" y="1566743"/>
                <a:ext cx="6251313" cy="14618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800" i="1" smtClean="0">
                              <a:latin typeface="Cambria Math" panose="02040503050406030204" pitchFamily="18" charset="0"/>
                            </a:rPr>
                          </m:ctrlPr>
                        </m:dPr>
                        <m:e>
                          <m:m>
                            <m:mPr>
                              <m:mcs>
                                <m:mc>
                                  <m:mcPr>
                                    <m:count m:val="3"/>
                                    <m:mcJc m:val="center"/>
                                  </m:mcPr>
                                </m:mc>
                              </m:mcs>
                              <m:ctrlPr>
                                <a:rPr lang="en-US" altLang="zh-CN" sz="2800" i="1" smtClean="0">
                                  <a:latin typeface="Cambria Math" panose="02040503050406030204" pitchFamily="18" charset="0"/>
                                </a:rPr>
                              </m:ctrlPr>
                            </m:mPr>
                            <m:mr>
                              <m:e>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𝑥</m:t>
                                    </m:r>
                                  </m:e>
                                  <m:sub>
                                    <m:r>
                                      <a:rPr lang="en-US" altLang="zh-CN" sz="2800" i="1">
                                        <a:latin typeface="Cambria Math" panose="02040503050406030204" pitchFamily="18" charset="0"/>
                                      </a:rPr>
                                      <m:t>11</m:t>
                                    </m:r>
                                  </m:sub>
                                </m:sSub>
                              </m:e>
                              <m:e>
                                <m:m>
                                  <m:mPr>
                                    <m:mcs>
                                      <m:mc>
                                        <m:mcPr>
                                          <m:count m:val="3"/>
                                          <m:mcJc m:val="center"/>
                                        </m:mcPr>
                                      </m:mc>
                                    </m:mcs>
                                    <m:ctrlPr>
                                      <a:rPr lang="en-US" altLang="zh-CN" sz="2800" i="1" smtClean="0">
                                        <a:latin typeface="Cambria Math" panose="02040503050406030204" pitchFamily="18" charset="0"/>
                                      </a:rPr>
                                    </m:ctrlPr>
                                  </m:mPr>
                                  <m:m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r>
                                            <a:rPr lang="en-US" altLang="zh-CN" sz="2800" b="0" i="1" smtClean="0">
                                              <a:latin typeface="Cambria Math" panose="02040503050406030204" pitchFamily="18" charset="0"/>
                                            </a:rPr>
                                            <m:t>2</m:t>
                                          </m:r>
                                        </m:sub>
                                      </m:sSub>
                                    </m:e>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r>
                                            <a:rPr lang="en-US" altLang="zh-CN" sz="2800" b="0" i="1" smtClean="0">
                                              <a:latin typeface="Cambria Math" panose="02040503050406030204" pitchFamily="18" charset="0"/>
                                            </a:rPr>
                                            <m:t>3</m:t>
                                          </m:r>
                                        </m:sub>
                                      </m:sSub>
                                    </m:e>
                                    <m:e/>
                                  </m:mr>
                                </m:m>
                              </m:e>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i="1">
                                        <a:latin typeface="Cambria Math" panose="02040503050406030204" pitchFamily="18" charset="0"/>
                                      </a:rPr>
                                      <m:t>1</m:t>
                                    </m:r>
                                    <m:r>
                                      <a:rPr lang="en-US" altLang="zh-CN" sz="2800" b="0" i="1" smtClean="0">
                                        <a:latin typeface="Cambria Math" panose="02040503050406030204" pitchFamily="18" charset="0"/>
                                      </a:rPr>
                                      <m:t>𝑛</m:t>
                                    </m:r>
                                  </m:sub>
                                </m:sSub>
                              </m:e>
                            </m:mr>
                            <m:m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b="0" i="1" smtClean="0">
                                        <a:latin typeface="Cambria Math" panose="02040503050406030204" pitchFamily="18" charset="0"/>
                                      </a:rPr>
                                      <m:t>2</m:t>
                                    </m:r>
                                    <m:r>
                                      <a:rPr lang="en-US" altLang="zh-CN" sz="2800" i="1">
                                        <a:latin typeface="Cambria Math" panose="02040503050406030204" pitchFamily="18" charset="0"/>
                                      </a:rPr>
                                      <m:t>1</m:t>
                                    </m:r>
                                  </m:sub>
                                </m:sSub>
                              </m:e>
                              <m:e>
                                <m:m>
                                  <m:mPr>
                                    <m:mcs>
                                      <m:mc>
                                        <m:mcPr>
                                          <m:count m:val="3"/>
                                          <m:mcJc m:val="center"/>
                                        </m:mcPr>
                                      </m:mc>
                                    </m:mcs>
                                    <m:ctrlPr>
                                      <a:rPr lang="en-US" altLang="zh-CN" sz="2800" i="1" smtClean="0">
                                        <a:latin typeface="Cambria Math" panose="02040503050406030204" pitchFamily="18" charset="0"/>
                                      </a:rPr>
                                    </m:ctrlPr>
                                  </m:mPr>
                                  <m:m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b="0" i="1" smtClean="0">
                                              <a:latin typeface="Cambria Math" panose="02040503050406030204" pitchFamily="18" charset="0"/>
                                            </a:rPr>
                                            <m:t>22</m:t>
                                          </m:r>
                                        </m:sub>
                                      </m:sSub>
                                    </m:e>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b="0" i="1" smtClean="0">
                                              <a:latin typeface="Cambria Math" panose="02040503050406030204" pitchFamily="18" charset="0"/>
                                            </a:rPr>
                                            <m:t>23</m:t>
                                          </m:r>
                                        </m:sub>
                                      </m:sSub>
                                    </m:e>
                                    <m:e/>
                                  </m:mr>
                                </m:m>
                              </m:e>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b="0" i="1" smtClean="0">
                                        <a:latin typeface="Cambria Math" panose="02040503050406030204" pitchFamily="18" charset="0"/>
                                      </a:rPr>
                                      <m:t>2</m:t>
                                    </m:r>
                                    <m:r>
                                      <a:rPr lang="en-US" altLang="zh-CN" sz="2800" b="0" i="1" smtClean="0">
                                        <a:latin typeface="Cambria Math" panose="02040503050406030204" pitchFamily="18" charset="0"/>
                                      </a:rPr>
                                      <m:t>𝑛</m:t>
                                    </m:r>
                                  </m:sub>
                                </m:sSub>
                              </m:e>
                            </m:mr>
                            <m:m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b="0" i="1" smtClean="0">
                                        <a:latin typeface="Cambria Math" panose="02040503050406030204" pitchFamily="18" charset="0"/>
                                      </a:rPr>
                                      <m:t>3</m:t>
                                    </m:r>
                                    <m:r>
                                      <a:rPr lang="en-US" altLang="zh-CN" sz="2800" i="1">
                                        <a:latin typeface="Cambria Math" panose="02040503050406030204" pitchFamily="18" charset="0"/>
                                      </a:rPr>
                                      <m:t>1</m:t>
                                    </m:r>
                                  </m:sub>
                                </m:sSub>
                              </m:e>
                              <m:e>
                                <m:m>
                                  <m:mPr>
                                    <m:mcs>
                                      <m:mc>
                                        <m:mcPr>
                                          <m:count m:val="3"/>
                                          <m:mcJc m:val="center"/>
                                        </m:mcPr>
                                      </m:mc>
                                    </m:mcs>
                                    <m:ctrlPr>
                                      <a:rPr lang="en-US" altLang="zh-CN" sz="2800" i="1" smtClean="0">
                                        <a:latin typeface="Cambria Math" panose="02040503050406030204" pitchFamily="18" charset="0"/>
                                      </a:rPr>
                                    </m:ctrlPr>
                                  </m:mPr>
                                  <m:mr>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b="0" i="1" smtClean="0">
                                              <a:latin typeface="Cambria Math" panose="02040503050406030204" pitchFamily="18" charset="0"/>
                                            </a:rPr>
                                            <m:t>3</m:t>
                                          </m:r>
                                          <m:r>
                                            <a:rPr lang="en-US" altLang="zh-CN" sz="2800" i="1">
                                              <a:latin typeface="Cambria Math" panose="02040503050406030204" pitchFamily="18" charset="0"/>
                                            </a:rPr>
                                            <m:t>2</m:t>
                                          </m:r>
                                        </m:sub>
                                      </m:sSub>
                                    </m:e>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b="0" i="1" smtClean="0">
                                              <a:latin typeface="Cambria Math" panose="02040503050406030204" pitchFamily="18" charset="0"/>
                                            </a:rPr>
                                            <m:t>33</m:t>
                                          </m:r>
                                        </m:sub>
                                      </m:sSub>
                                    </m:e>
                                    <m:e/>
                                  </m:mr>
                                </m:m>
                              </m:e>
                              <m:e>
                                <m:sSub>
                                  <m:sSubPr>
                                    <m:ctrlPr>
                                      <a:rPr lang="en-US" altLang="zh-CN" sz="2800" i="1">
                                        <a:latin typeface="Cambria Math" panose="02040503050406030204" pitchFamily="18" charset="0"/>
                                      </a:rPr>
                                    </m:ctrlPr>
                                  </m:sSubPr>
                                  <m:e>
                                    <m:r>
                                      <a:rPr lang="en-US" altLang="zh-CN" sz="2800" i="1">
                                        <a:latin typeface="Cambria Math" panose="02040503050406030204" pitchFamily="18" charset="0"/>
                                      </a:rPr>
                                      <m:t>𝑥</m:t>
                                    </m:r>
                                  </m:e>
                                  <m:sub>
                                    <m:r>
                                      <a:rPr lang="en-US" altLang="zh-CN" sz="2800" b="0" i="1" smtClean="0">
                                        <a:latin typeface="Cambria Math" panose="02040503050406030204" pitchFamily="18" charset="0"/>
                                      </a:rPr>
                                      <m:t>3</m:t>
                                    </m:r>
                                    <m:r>
                                      <a:rPr lang="en-US" altLang="zh-CN" sz="2800" i="1">
                                        <a:latin typeface="Cambria Math" panose="02040503050406030204" pitchFamily="18" charset="0"/>
                                      </a:rPr>
                                      <m:t>𝑛</m:t>
                                    </m:r>
                                  </m:sub>
                                </m:sSub>
                              </m:e>
                            </m:mr>
                          </m:m>
                        </m:e>
                      </m:d>
                    </m:oMath>
                  </m:oMathPara>
                </a14:m>
                <a:endParaRPr lang="zh-CN" altLang="en-US" sz="2800" dirty="0"/>
              </a:p>
            </p:txBody>
          </p:sp>
        </mc:Choice>
        <mc:Fallback xmlns="">
          <p:sp>
            <p:nvSpPr>
              <p:cNvPr id="7" name="文本框 6">
                <a:extLst>
                  <a:ext uri="{FF2B5EF4-FFF2-40B4-BE49-F238E27FC236}">
                    <a16:creationId xmlns:a16="http://schemas.microsoft.com/office/drawing/2014/main" id="{87CE7F54-8CDA-457B-A146-07F3E2252103}"/>
                  </a:ext>
                </a:extLst>
              </p:cNvPr>
              <p:cNvSpPr txBox="1">
                <a:spLocks noRot="1" noChangeAspect="1" noMove="1" noResize="1" noEditPoints="1" noAdjustHandles="1" noChangeArrowheads="1" noChangeShapeType="1" noTextEdit="1"/>
              </p:cNvSpPr>
              <p:nvPr/>
            </p:nvSpPr>
            <p:spPr>
              <a:xfrm>
                <a:off x="63416" y="1566743"/>
                <a:ext cx="6251313" cy="1461810"/>
              </a:xfrm>
              <a:prstGeom prst="rect">
                <a:avLst/>
              </a:prstGeom>
              <a:blipFill>
                <a:blip r:embed="rId4"/>
                <a:stretch>
                  <a:fillRect/>
                </a:stretch>
              </a:blipFill>
            </p:spPr>
            <p:txBody>
              <a:bodyPr/>
              <a:lstStyle/>
              <a:p>
                <a:r>
                  <a:rPr lang="zh-CN" altLang="en-US">
                    <a:noFill/>
                  </a:rPr>
                  <a:t> </a:t>
                </a:r>
              </a:p>
            </p:txBody>
          </p:sp>
        </mc:Fallback>
      </mc:AlternateContent>
      <p:sp>
        <p:nvSpPr>
          <p:cNvPr id="8" name="标题 1">
            <a:extLst>
              <a:ext uri="{FF2B5EF4-FFF2-40B4-BE49-F238E27FC236}">
                <a16:creationId xmlns:a16="http://schemas.microsoft.com/office/drawing/2014/main" id="{4F23FB87-DE59-4719-8D50-7A9B8DF16149}"/>
              </a:ext>
            </a:extLst>
          </p:cNvPr>
          <p:cNvSpPr txBox="1">
            <a:spLocks/>
          </p:cNvSpPr>
          <p:nvPr/>
        </p:nvSpPr>
        <p:spPr>
          <a:xfrm>
            <a:off x="536256" y="333246"/>
            <a:ext cx="4933211" cy="575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t>Decorrelation</a:t>
            </a:r>
          </a:p>
        </p:txBody>
      </p:sp>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344D4C59-32C2-474A-B6A3-07A8D9696A7B}"/>
                  </a:ext>
                </a:extLst>
              </p:cNvPr>
              <p:cNvSpPr txBox="1"/>
              <p:nvPr/>
            </p:nvSpPr>
            <p:spPr>
              <a:xfrm>
                <a:off x="3717344" y="1655348"/>
                <a:ext cx="6091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m:t>
                      </m:r>
                    </m:oMath>
                  </m:oMathPara>
                </a14:m>
                <a:endParaRPr lang="zh-CN" altLang="en-US" sz="2400" dirty="0"/>
              </a:p>
            </p:txBody>
          </p:sp>
        </mc:Choice>
        <mc:Fallback xmlns="">
          <p:sp>
            <p:nvSpPr>
              <p:cNvPr id="11" name="文本框 10">
                <a:extLst>
                  <a:ext uri="{FF2B5EF4-FFF2-40B4-BE49-F238E27FC236}">
                    <a16:creationId xmlns:a16="http://schemas.microsoft.com/office/drawing/2014/main" id="{344D4C59-32C2-474A-B6A3-07A8D9696A7B}"/>
                  </a:ext>
                </a:extLst>
              </p:cNvPr>
              <p:cNvSpPr txBox="1">
                <a:spLocks noRot="1" noChangeAspect="1" noMove="1" noResize="1" noEditPoints="1" noAdjustHandles="1" noChangeArrowheads="1" noChangeShapeType="1" noTextEdit="1"/>
              </p:cNvSpPr>
              <p:nvPr/>
            </p:nvSpPr>
            <p:spPr>
              <a:xfrm>
                <a:off x="3717344" y="1655348"/>
                <a:ext cx="609171" cy="461665"/>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ABAA8B52-BD26-4E7B-8435-E5B8C6685A97}"/>
                  </a:ext>
                </a:extLst>
              </p:cNvPr>
              <p:cNvSpPr txBox="1"/>
              <p:nvPr/>
            </p:nvSpPr>
            <p:spPr>
              <a:xfrm>
                <a:off x="3728936" y="2113106"/>
                <a:ext cx="6091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m:t>
                      </m:r>
                    </m:oMath>
                  </m:oMathPara>
                </a14:m>
                <a:endParaRPr lang="zh-CN" altLang="en-US" sz="2400" dirty="0"/>
              </a:p>
            </p:txBody>
          </p:sp>
        </mc:Choice>
        <mc:Fallback xmlns="">
          <p:sp>
            <p:nvSpPr>
              <p:cNvPr id="12" name="文本框 11">
                <a:extLst>
                  <a:ext uri="{FF2B5EF4-FFF2-40B4-BE49-F238E27FC236}">
                    <a16:creationId xmlns:a16="http://schemas.microsoft.com/office/drawing/2014/main" id="{ABAA8B52-BD26-4E7B-8435-E5B8C6685A97}"/>
                  </a:ext>
                </a:extLst>
              </p:cNvPr>
              <p:cNvSpPr txBox="1">
                <a:spLocks noRot="1" noChangeAspect="1" noMove="1" noResize="1" noEditPoints="1" noAdjustHandles="1" noChangeArrowheads="1" noChangeShapeType="1" noTextEdit="1"/>
              </p:cNvSpPr>
              <p:nvPr/>
            </p:nvSpPr>
            <p:spPr>
              <a:xfrm>
                <a:off x="3728936" y="2113106"/>
                <a:ext cx="609171" cy="461665"/>
              </a:xfrm>
              <a:prstGeom prst="rect">
                <a:avLst/>
              </a:prstGeom>
              <a:blipFill>
                <a:blip r:embed="rId6"/>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8C0DD06-83C6-403F-A880-90D564A276C9}"/>
                  </a:ext>
                </a:extLst>
              </p:cNvPr>
              <p:cNvSpPr txBox="1"/>
              <p:nvPr/>
            </p:nvSpPr>
            <p:spPr>
              <a:xfrm>
                <a:off x="3728935" y="2592288"/>
                <a:ext cx="609171"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zh-CN" altLang="en-US" sz="2400" i="1" smtClean="0">
                          <a:latin typeface="Cambria Math" panose="02040503050406030204" pitchFamily="18" charset="0"/>
                        </a:rPr>
                        <m:t>⋯</m:t>
                      </m:r>
                    </m:oMath>
                  </m:oMathPara>
                </a14:m>
                <a:endParaRPr lang="zh-CN" altLang="en-US" sz="2400" dirty="0"/>
              </a:p>
            </p:txBody>
          </p:sp>
        </mc:Choice>
        <mc:Fallback xmlns="">
          <p:sp>
            <p:nvSpPr>
              <p:cNvPr id="13" name="文本框 12">
                <a:extLst>
                  <a:ext uri="{FF2B5EF4-FFF2-40B4-BE49-F238E27FC236}">
                    <a16:creationId xmlns:a16="http://schemas.microsoft.com/office/drawing/2014/main" id="{78C0DD06-83C6-403F-A880-90D564A276C9}"/>
                  </a:ext>
                </a:extLst>
              </p:cNvPr>
              <p:cNvSpPr txBox="1">
                <a:spLocks noRot="1" noChangeAspect="1" noMove="1" noResize="1" noEditPoints="1" noAdjustHandles="1" noChangeArrowheads="1" noChangeShapeType="1" noTextEdit="1"/>
              </p:cNvSpPr>
              <p:nvPr/>
            </p:nvSpPr>
            <p:spPr>
              <a:xfrm>
                <a:off x="3728935" y="2592288"/>
                <a:ext cx="609171" cy="461665"/>
              </a:xfrm>
              <a:prstGeom prst="rect">
                <a:avLst/>
              </a:prstGeom>
              <a:blipFill>
                <a:blip r:embed="rId7"/>
                <a:stretch>
                  <a:fillRect/>
                </a:stretch>
              </a:blipFill>
            </p:spPr>
            <p:txBody>
              <a:bodyPr/>
              <a:lstStyle/>
              <a:p>
                <a:r>
                  <a:rPr lang="zh-CN" altLang="en-US">
                    <a:noFill/>
                  </a:rPr>
                  <a:t> </a:t>
                </a:r>
              </a:p>
            </p:txBody>
          </p:sp>
        </mc:Fallback>
      </mc:AlternateContent>
      <p:cxnSp>
        <p:nvCxnSpPr>
          <p:cNvPr id="15" name="直接箭头连接符 14">
            <a:extLst>
              <a:ext uri="{FF2B5EF4-FFF2-40B4-BE49-F238E27FC236}">
                <a16:creationId xmlns:a16="http://schemas.microsoft.com/office/drawing/2014/main" id="{86A63614-2067-4306-BA2D-954A3BFEE158}"/>
              </a:ext>
            </a:extLst>
          </p:cNvPr>
          <p:cNvCxnSpPr>
            <a:cxnSpLocks/>
          </p:cNvCxnSpPr>
          <p:nvPr/>
        </p:nvCxnSpPr>
        <p:spPr>
          <a:xfrm>
            <a:off x="1193851" y="1541342"/>
            <a:ext cx="406976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直接箭头连接符 15">
            <a:extLst>
              <a:ext uri="{FF2B5EF4-FFF2-40B4-BE49-F238E27FC236}">
                <a16:creationId xmlns:a16="http://schemas.microsoft.com/office/drawing/2014/main" id="{CA75FAEF-D3D0-4EBC-BE33-87BB1E103D44}"/>
              </a:ext>
            </a:extLst>
          </p:cNvPr>
          <p:cNvCxnSpPr>
            <a:cxnSpLocks/>
          </p:cNvCxnSpPr>
          <p:nvPr/>
        </p:nvCxnSpPr>
        <p:spPr>
          <a:xfrm>
            <a:off x="956785" y="1653610"/>
            <a:ext cx="0" cy="13749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D80E564A-403C-4D58-8A72-82137E62F888}"/>
                  </a:ext>
                </a:extLst>
              </p:cNvPr>
              <p:cNvSpPr txBox="1"/>
              <p:nvPr/>
            </p:nvSpPr>
            <p:spPr>
              <a:xfrm>
                <a:off x="5417327" y="4070720"/>
                <a:ext cx="5740188" cy="10705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000" i="1" smtClean="0">
                              <a:latin typeface="Cambria Math" panose="02040503050406030204" pitchFamily="18" charset="0"/>
                            </a:rPr>
                          </m:ctrlPr>
                        </m:dPr>
                        <m:e>
                          <m:m>
                            <m:mPr>
                              <m:mcs>
                                <m:mc>
                                  <m:mcPr>
                                    <m:count m:val="3"/>
                                    <m:mcJc m:val="center"/>
                                  </m:mcPr>
                                </m:mc>
                              </m:mcs>
                              <m:ctrlPr>
                                <a:rPr lang="en-US" altLang="zh-CN" sz="2000" i="1">
                                  <a:latin typeface="Cambria Math" panose="02040503050406030204" pitchFamily="18" charset="0"/>
                                </a:rPr>
                              </m:ctrlPr>
                            </m:mPr>
                            <m:mr>
                              <m:e>
                                <m:r>
                                  <a:rPr lang="en-US" altLang="zh-CN" sz="2000" b="0" i="1" smtClean="0">
                                    <a:latin typeface="Cambria Math" panose="02040503050406030204" pitchFamily="18" charset="0"/>
                                  </a:rPr>
                                  <m:t>𝑉𝑎𝑟</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𝐶𝐻</m:t>
                                </m:r>
                                <m:r>
                                  <a:rPr lang="en-US" altLang="zh-CN" sz="2000" b="0" i="1" smtClean="0">
                                    <a:latin typeface="Cambria Math" panose="02040503050406030204" pitchFamily="18" charset="0"/>
                                  </a:rPr>
                                  <m:t>1)</m:t>
                                </m:r>
                              </m:e>
                              <m:e>
                                <m:r>
                                  <a:rPr lang="en-US" altLang="zh-CN" sz="2000" i="1">
                                    <a:latin typeface="Cambria Math" panose="02040503050406030204" pitchFamily="18" charset="0"/>
                                  </a:rPr>
                                  <m:t>𝐶</m:t>
                                </m:r>
                                <m:r>
                                  <a:rPr lang="en-US" altLang="zh-CN" sz="2000" b="0" i="1" smtClean="0">
                                    <a:latin typeface="Cambria Math" panose="02040503050406030204" pitchFamily="18" charset="0"/>
                                  </a:rPr>
                                  <m:t>𝑜𝑣</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b="0" i="1">
                                    <a:latin typeface="Cambria Math" panose="02040503050406030204" pitchFamily="18" charset="0"/>
                                  </a:rPr>
                                  <m:t>1</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b="0" i="1" smtClean="0">
                                    <a:latin typeface="Cambria Math" panose="02040503050406030204" pitchFamily="18" charset="0"/>
                                  </a:rPr>
                                  <m:t>2</m:t>
                                </m:r>
                                <m:r>
                                  <a:rPr lang="en-US" altLang="zh-CN" sz="2000" i="1">
                                    <a:latin typeface="Cambria Math" panose="02040503050406030204" pitchFamily="18" charset="0"/>
                                  </a:rPr>
                                  <m:t>)</m:t>
                                </m:r>
                              </m:e>
                              <m:e>
                                <m:r>
                                  <a:rPr lang="en-US" altLang="zh-CN" sz="2000" i="1">
                                    <a:latin typeface="Cambria Math" panose="02040503050406030204" pitchFamily="18" charset="0"/>
                                  </a:rPr>
                                  <m:t>𝐶</m:t>
                                </m:r>
                                <m:r>
                                  <a:rPr lang="en-US" altLang="zh-CN" sz="2000" b="0" i="1" smtClean="0">
                                    <a:latin typeface="Cambria Math" panose="02040503050406030204" pitchFamily="18" charset="0"/>
                                  </a:rPr>
                                  <m:t>𝑜𝑣</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i="1">
                                    <a:latin typeface="Cambria Math" panose="02040503050406030204" pitchFamily="18" charset="0"/>
                                  </a:rPr>
                                  <m:t>1,</m:t>
                                </m:r>
                                <m:r>
                                  <a:rPr lang="en-US" altLang="zh-CN" sz="2000" i="1">
                                    <a:latin typeface="Cambria Math" panose="02040503050406030204" pitchFamily="18" charset="0"/>
                                  </a:rPr>
                                  <m:t>𝐶𝐻</m:t>
                                </m:r>
                                <m:r>
                                  <a:rPr lang="en-US" altLang="zh-CN" sz="2000" b="0" i="1" smtClean="0">
                                    <a:latin typeface="Cambria Math" panose="02040503050406030204" pitchFamily="18" charset="0"/>
                                  </a:rPr>
                                  <m:t>3</m:t>
                                </m:r>
                                <m:r>
                                  <a:rPr lang="en-US" altLang="zh-CN" sz="2000" i="1">
                                    <a:latin typeface="Cambria Math" panose="02040503050406030204" pitchFamily="18" charset="0"/>
                                  </a:rPr>
                                  <m:t>)</m:t>
                                </m:r>
                              </m:e>
                            </m:mr>
                            <m:mr>
                              <m:e>
                                <m:r>
                                  <a:rPr lang="en-US" altLang="zh-CN" sz="2000" i="1">
                                    <a:latin typeface="Cambria Math" panose="02040503050406030204" pitchFamily="18" charset="0"/>
                                  </a:rPr>
                                  <m:t>𝐶</m:t>
                                </m:r>
                                <m:r>
                                  <a:rPr lang="en-US" altLang="zh-CN" sz="2000" b="0" i="1" smtClean="0">
                                    <a:latin typeface="Cambria Math" panose="02040503050406030204" pitchFamily="18" charset="0"/>
                                  </a:rPr>
                                  <m:t>𝑜𝑣</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b="0" i="1" smtClean="0">
                                    <a:latin typeface="Cambria Math" panose="02040503050406030204" pitchFamily="18" charset="0"/>
                                  </a:rPr>
                                  <m:t>2</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b="0" i="1" smtClean="0">
                                    <a:latin typeface="Cambria Math" panose="02040503050406030204" pitchFamily="18" charset="0"/>
                                  </a:rPr>
                                  <m:t>1</m:t>
                                </m:r>
                                <m:r>
                                  <a:rPr lang="en-US" altLang="zh-CN" sz="2000" i="1">
                                    <a:latin typeface="Cambria Math" panose="02040503050406030204" pitchFamily="18" charset="0"/>
                                  </a:rPr>
                                  <m:t>)</m:t>
                                </m:r>
                              </m:e>
                              <m:e>
                                <m:r>
                                  <a:rPr lang="en-US" altLang="zh-CN" sz="2000" b="0" i="1" smtClean="0">
                                    <a:latin typeface="Cambria Math" panose="02040503050406030204" pitchFamily="18" charset="0"/>
                                  </a:rPr>
                                  <m:t>𝑉𝑎𝑟</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𝐶𝐻</m:t>
                                </m:r>
                                <m:r>
                                  <a:rPr lang="en-US" altLang="zh-CN" sz="2000" b="0" i="1" smtClean="0">
                                    <a:latin typeface="Cambria Math" panose="02040503050406030204" pitchFamily="18" charset="0"/>
                                  </a:rPr>
                                  <m:t>2)</m:t>
                                </m:r>
                              </m:e>
                              <m:e>
                                <m:r>
                                  <a:rPr lang="en-US" altLang="zh-CN" sz="2000" i="1">
                                    <a:latin typeface="Cambria Math" panose="02040503050406030204" pitchFamily="18" charset="0"/>
                                  </a:rPr>
                                  <m:t>𝐶</m:t>
                                </m:r>
                                <m:r>
                                  <a:rPr lang="en-US" altLang="zh-CN" sz="2000" b="0" i="1" smtClean="0">
                                    <a:latin typeface="Cambria Math" panose="02040503050406030204" pitchFamily="18" charset="0"/>
                                  </a:rPr>
                                  <m:t>𝑜𝑣</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b="0" i="1" smtClean="0">
                                    <a:latin typeface="Cambria Math" panose="02040503050406030204" pitchFamily="18" charset="0"/>
                                  </a:rPr>
                                  <m:t>2</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b="0" i="1" smtClean="0">
                                    <a:latin typeface="Cambria Math" panose="02040503050406030204" pitchFamily="18" charset="0"/>
                                  </a:rPr>
                                  <m:t>3</m:t>
                                </m:r>
                                <m:r>
                                  <a:rPr lang="en-US" altLang="zh-CN" sz="2000" i="1">
                                    <a:latin typeface="Cambria Math" panose="02040503050406030204" pitchFamily="18" charset="0"/>
                                  </a:rPr>
                                  <m:t>)</m:t>
                                </m:r>
                              </m:e>
                            </m:mr>
                            <m:mr>
                              <m:e>
                                <m:r>
                                  <a:rPr lang="en-US" altLang="zh-CN" sz="2000" i="1">
                                    <a:latin typeface="Cambria Math" panose="02040503050406030204" pitchFamily="18" charset="0"/>
                                  </a:rPr>
                                  <m:t>𝐶</m:t>
                                </m:r>
                                <m:r>
                                  <a:rPr lang="en-US" altLang="zh-CN" sz="2000" b="0" i="1" smtClean="0">
                                    <a:latin typeface="Cambria Math" panose="02040503050406030204" pitchFamily="18" charset="0"/>
                                  </a:rPr>
                                  <m:t>𝑜𝑣</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b="0" i="1" smtClean="0">
                                    <a:latin typeface="Cambria Math" panose="02040503050406030204" pitchFamily="18" charset="0"/>
                                  </a:rPr>
                                  <m:t>3</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i="1">
                                    <a:latin typeface="Cambria Math" panose="02040503050406030204" pitchFamily="18" charset="0"/>
                                  </a:rPr>
                                  <m:t>1)</m:t>
                                </m:r>
                              </m:e>
                              <m:e>
                                <m:r>
                                  <a:rPr lang="en-US" altLang="zh-CN" sz="2000" i="1">
                                    <a:latin typeface="Cambria Math" panose="02040503050406030204" pitchFamily="18" charset="0"/>
                                  </a:rPr>
                                  <m:t>𝐶</m:t>
                                </m:r>
                                <m:r>
                                  <a:rPr lang="en-US" altLang="zh-CN" sz="2000" b="0" i="1" smtClean="0">
                                    <a:latin typeface="Cambria Math" panose="02040503050406030204" pitchFamily="18" charset="0"/>
                                  </a:rPr>
                                  <m:t>𝑜𝑣</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b="0" i="1" smtClean="0">
                                    <a:latin typeface="Cambria Math" panose="02040503050406030204" pitchFamily="18" charset="0"/>
                                  </a:rPr>
                                  <m:t>3</m:t>
                                </m:r>
                                <m:r>
                                  <a:rPr lang="en-US" altLang="zh-CN" sz="2000" i="1">
                                    <a:latin typeface="Cambria Math" panose="02040503050406030204" pitchFamily="18" charset="0"/>
                                  </a:rPr>
                                  <m:t>,</m:t>
                                </m:r>
                                <m:r>
                                  <a:rPr lang="en-US" altLang="zh-CN" sz="2000" i="1">
                                    <a:latin typeface="Cambria Math" panose="02040503050406030204" pitchFamily="18" charset="0"/>
                                  </a:rPr>
                                  <m:t>𝐶𝐻</m:t>
                                </m:r>
                                <m:r>
                                  <a:rPr lang="en-US" altLang="zh-CN" sz="2000" b="0" i="1" smtClean="0">
                                    <a:latin typeface="Cambria Math" panose="02040503050406030204" pitchFamily="18" charset="0"/>
                                  </a:rPr>
                                  <m:t>2</m:t>
                                </m:r>
                                <m:r>
                                  <a:rPr lang="en-US" altLang="zh-CN" sz="2000" i="1">
                                    <a:latin typeface="Cambria Math" panose="02040503050406030204" pitchFamily="18" charset="0"/>
                                  </a:rPr>
                                  <m:t>)</m:t>
                                </m:r>
                              </m:e>
                              <m:e>
                                <m:r>
                                  <a:rPr lang="en-US" altLang="zh-CN" sz="2000" i="1" smtClean="0">
                                    <a:latin typeface="Cambria Math" panose="02040503050406030204" pitchFamily="18" charset="0"/>
                                  </a:rPr>
                                  <m:t>𝑉</m:t>
                                </m:r>
                                <m:r>
                                  <a:rPr lang="en-US" altLang="zh-CN" sz="2000" b="0" i="1" smtClean="0">
                                    <a:latin typeface="Cambria Math" panose="02040503050406030204" pitchFamily="18" charset="0"/>
                                  </a:rPr>
                                  <m:t>𝑎𝑟</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𝐶𝐻</m:t>
                                </m:r>
                                <m:r>
                                  <a:rPr lang="en-US" altLang="zh-CN" sz="2000" b="0" i="1" smtClean="0">
                                    <a:latin typeface="Cambria Math" panose="02040503050406030204" pitchFamily="18" charset="0"/>
                                  </a:rPr>
                                  <m:t>3)</m:t>
                                </m:r>
                              </m:e>
                            </m:mr>
                          </m:m>
                        </m:e>
                      </m:d>
                    </m:oMath>
                  </m:oMathPara>
                </a14:m>
                <a:endParaRPr lang="zh-CN" altLang="en-US" sz="2000" dirty="0"/>
              </a:p>
            </p:txBody>
          </p:sp>
        </mc:Choice>
        <mc:Fallback xmlns="">
          <p:sp>
            <p:nvSpPr>
              <p:cNvPr id="19" name="文本框 18">
                <a:extLst>
                  <a:ext uri="{FF2B5EF4-FFF2-40B4-BE49-F238E27FC236}">
                    <a16:creationId xmlns:a16="http://schemas.microsoft.com/office/drawing/2014/main" id="{D80E564A-403C-4D58-8A72-82137E62F888}"/>
                  </a:ext>
                </a:extLst>
              </p:cNvPr>
              <p:cNvSpPr txBox="1">
                <a:spLocks noRot="1" noChangeAspect="1" noMove="1" noResize="1" noEditPoints="1" noAdjustHandles="1" noChangeArrowheads="1" noChangeShapeType="1" noTextEdit="1"/>
              </p:cNvSpPr>
              <p:nvPr/>
            </p:nvSpPr>
            <p:spPr>
              <a:xfrm>
                <a:off x="5417327" y="4070720"/>
                <a:ext cx="5740188" cy="1070549"/>
              </a:xfrm>
              <a:prstGeom prst="rect">
                <a:avLst/>
              </a:prstGeom>
              <a:blipFill>
                <a:blip r:embed="rId8"/>
                <a:stretch>
                  <a:fillRect r="-201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1" name="文本框 20">
                <a:extLst>
                  <a:ext uri="{FF2B5EF4-FFF2-40B4-BE49-F238E27FC236}">
                    <a16:creationId xmlns:a16="http://schemas.microsoft.com/office/drawing/2014/main" id="{5C12AAF7-84BB-49DA-A087-09357D00D38F}"/>
                  </a:ext>
                </a:extLst>
              </p:cNvPr>
              <p:cNvSpPr txBox="1"/>
              <p:nvPr/>
            </p:nvSpPr>
            <p:spPr>
              <a:xfrm>
                <a:off x="6096000" y="1801386"/>
                <a:ext cx="5435600" cy="93262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𝐶</m:t>
                      </m:r>
                      <m:r>
                        <a:rPr lang="en-US" altLang="zh-CN" sz="2000" b="0" i="1" smtClean="0">
                          <a:latin typeface="Cambria Math" panose="02040503050406030204" pitchFamily="18" charset="0"/>
                        </a:rPr>
                        <m:t>𝑜𝑣</m:t>
                      </m:r>
                      <m:d>
                        <m:dPr>
                          <m:ctrlPr>
                            <a:rPr lang="en-US" altLang="zh-CN" sz="2000" b="0" i="1">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i="1">
                              <a:latin typeface="Cambria Math" panose="02040503050406030204" pitchFamily="18" charset="0"/>
                            </a:rPr>
                            <m:t>,</m:t>
                          </m:r>
                          <m:r>
                            <a:rPr lang="en-US" altLang="zh-CN" sz="2000" b="0" i="1" smtClean="0">
                              <a:latin typeface="Cambria Math" panose="02040503050406030204" pitchFamily="18" charset="0"/>
                            </a:rPr>
                            <m:t>𝑌</m:t>
                          </m:r>
                        </m:e>
                      </m:d>
                      <m:r>
                        <a:rPr lang="en-US" altLang="zh-CN" sz="2000" b="0" i="1" smtClean="0">
                          <a:latin typeface="Cambria Math" panose="02040503050406030204" pitchFamily="18" charset="0"/>
                        </a:rPr>
                        <m:t>=</m:t>
                      </m:r>
                      <m:f>
                        <m:fPr>
                          <m:ctrlPr>
                            <a:rPr lang="en-US" altLang="zh-CN" sz="2000" b="0" i="1" smtClean="0">
                              <a:latin typeface="Cambria Math" panose="02040503050406030204" pitchFamily="18" charset="0"/>
                            </a:rPr>
                          </m:ctrlPr>
                        </m:fPr>
                        <m:num>
                          <m:r>
                            <a:rPr lang="en-US" altLang="zh-CN" sz="2000" b="0" i="1" smtClean="0">
                              <a:latin typeface="Cambria Math" panose="02040503050406030204" pitchFamily="18" charset="0"/>
                            </a:rPr>
                            <m:t>1</m:t>
                          </m:r>
                        </m:num>
                        <m:den>
                          <m:r>
                            <a:rPr lang="en-US" altLang="zh-CN" sz="2000" b="0" i="1" smtClean="0">
                              <a:latin typeface="Cambria Math" panose="02040503050406030204" pitchFamily="18" charset="0"/>
                            </a:rPr>
                            <m:t>𝑛</m:t>
                          </m:r>
                        </m:den>
                      </m:f>
                      <m:nary>
                        <m:naryPr>
                          <m:chr m:val="∑"/>
                          <m:ctrlPr>
                            <a:rPr lang="en-US" altLang="zh-CN" sz="2000" b="0" i="1" smtClean="0">
                              <a:latin typeface="Cambria Math" panose="02040503050406030204" pitchFamily="18" charset="0"/>
                            </a:rPr>
                          </m:ctrlPr>
                        </m:naryPr>
                        <m:sub>
                          <m:r>
                            <m:rPr>
                              <m:brk m:alnAt="23"/>
                            </m:rPr>
                            <a:rPr lang="en-US" altLang="zh-CN" sz="2000" b="0" i="1" smtClean="0">
                              <a:latin typeface="Cambria Math" panose="02040503050406030204" pitchFamily="18" charset="0"/>
                            </a:rPr>
                            <m:t>𝑖</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𝑛</m:t>
                          </m:r>
                        </m:sub>
                        <m:sup>
                          <m:r>
                            <a:rPr lang="en-US" altLang="zh-CN" sz="2000" b="0" i="1" smtClean="0">
                              <a:latin typeface="Cambria Math" panose="02040503050406030204" pitchFamily="18" charset="0"/>
                            </a:rPr>
                            <m:t>𝑛</m:t>
                          </m:r>
                        </m:sup>
                        <m:e>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𝑥</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𝑥</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𝑦</m:t>
                              </m:r>
                            </m:e>
                            <m:sub>
                              <m:r>
                                <a:rPr lang="en-US" altLang="zh-CN" sz="2000" b="0" i="1" smtClean="0">
                                  <a:latin typeface="Cambria Math" panose="02040503050406030204" pitchFamily="18" charset="0"/>
                                </a:rPr>
                                <m:t>𝑖</m:t>
                              </m:r>
                            </m:sub>
                          </m:sSub>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𝐸</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𝑌</m:t>
                          </m:r>
                          <m:r>
                            <a:rPr lang="en-US" altLang="zh-CN" sz="2000" b="0" i="1" smtClean="0">
                              <a:latin typeface="Cambria Math" panose="02040503050406030204" pitchFamily="18" charset="0"/>
                            </a:rPr>
                            <m:t>))</m:t>
                          </m:r>
                        </m:e>
                      </m:nary>
                    </m:oMath>
                  </m:oMathPara>
                </a14:m>
                <a:endParaRPr lang="zh-CN" altLang="en-US" sz="2000" dirty="0"/>
              </a:p>
            </p:txBody>
          </p:sp>
        </mc:Choice>
        <mc:Fallback xmlns="">
          <p:sp>
            <p:nvSpPr>
              <p:cNvPr id="21" name="文本框 20">
                <a:extLst>
                  <a:ext uri="{FF2B5EF4-FFF2-40B4-BE49-F238E27FC236}">
                    <a16:creationId xmlns:a16="http://schemas.microsoft.com/office/drawing/2014/main" id="{5C12AAF7-84BB-49DA-A087-09357D00D38F}"/>
                  </a:ext>
                </a:extLst>
              </p:cNvPr>
              <p:cNvSpPr txBox="1">
                <a:spLocks noRot="1" noChangeAspect="1" noMove="1" noResize="1" noEditPoints="1" noAdjustHandles="1" noChangeArrowheads="1" noChangeShapeType="1" noTextEdit="1"/>
              </p:cNvSpPr>
              <p:nvPr/>
            </p:nvSpPr>
            <p:spPr>
              <a:xfrm>
                <a:off x="6096000" y="1801386"/>
                <a:ext cx="5435600" cy="932628"/>
              </a:xfrm>
              <a:prstGeom prst="rect">
                <a:avLst/>
              </a:prstGeom>
              <a:blipFill>
                <a:blip r:embed="rId9"/>
                <a:stretch>
                  <a:fillRect/>
                </a:stretch>
              </a:blipFill>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171524AC-75FC-4ED9-930D-F9A58AC61436}"/>
              </a:ext>
            </a:extLst>
          </p:cNvPr>
          <p:cNvSpPr txBox="1"/>
          <p:nvPr/>
        </p:nvSpPr>
        <p:spPr>
          <a:xfrm>
            <a:off x="2616678" y="1159310"/>
            <a:ext cx="13208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Samples</a:t>
            </a:r>
            <a:endParaRPr lang="zh-CN" altLang="en-US" dirty="0">
              <a:latin typeface="Times New Roman" panose="02020603050405020304" pitchFamily="18" charset="0"/>
              <a:cs typeface="Times New Roman" panose="02020603050405020304" pitchFamily="18" charset="0"/>
            </a:endParaRPr>
          </a:p>
        </p:txBody>
      </p:sp>
      <p:sp>
        <p:nvSpPr>
          <p:cNvPr id="25" name="文本框 24">
            <a:extLst>
              <a:ext uri="{FF2B5EF4-FFF2-40B4-BE49-F238E27FC236}">
                <a16:creationId xmlns:a16="http://schemas.microsoft.com/office/drawing/2014/main" id="{69F10233-ACED-4D2B-9CCC-C554A27FFAE5}"/>
              </a:ext>
            </a:extLst>
          </p:cNvPr>
          <p:cNvSpPr txBox="1"/>
          <p:nvPr/>
        </p:nvSpPr>
        <p:spPr>
          <a:xfrm rot="16200000">
            <a:off x="34063" y="2042477"/>
            <a:ext cx="1320800"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Channels</a:t>
            </a:r>
            <a:endParaRPr lang="zh-CN" altLang="en-US" dirty="0">
              <a:latin typeface="Times New Roman" panose="02020603050405020304" pitchFamily="18" charset="0"/>
              <a:cs typeface="Times New Roman" panose="02020603050405020304" pitchFamily="18" charset="0"/>
            </a:endParaRPr>
          </a:p>
        </p:txBody>
      </p:sp>
      <p:sp>
        <p:nvSpPr>
          <p:cNvPr id="26" name="箭头: 右 25">
            <a:extLst>
              <a:ext uri="{FF2B5EF4-FFF2-40B4-BE49-F238E27FC236}">
                <a16:creationId xmlns:a16="http://schemas.microsoft.com/office/drawing/2014/main" id="{62ABB5A5-EC76-4652-A1AC-7C313BE97847}"/>
              </a:ext>
            </a:extLst>
          </p:cNvPr>
          <p:cNvSpPr/>
          <p:nvPr/>
        </p:nvSpPr>
        <p:spPr>
          <a:xfrm>
            <a:off x="5492219" y="2133868"/>
            <a:ext cx="874714" cy="327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箭头: 右 26">
            <a:extLst>
              <a:ext uri="{FF2B5EF4-FFF2-40B4-BE49-F238E27FC236}">
                <a16:creationId xmlns:a16="http://schemas.microsoft.com/office/drawing/2014/main" id="{582CAF51-1C4C-4BA6-907F-A5108142553F}"/>
              </a:ext>
            </a:extLst>
          </p:cNvPr>
          <p:cNvSpPr/>
          <p:nvPr/>
        </p:nvSpPr>
        <p:spPr>
          <a:xfrm rot="5400000">
            <a:off x="8385101" y="3398827"/>
            <a:ext cx="857396" cy="327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D2F43437-639E-4C46-B18B-A47B065F1F0D}"/>
                  </a:ext>
                </a:extLst>
              </p:cNvPr>
              <p:cNvSpPr txBox="1"/>
              <p:nvPr/>
            </p:nvSpPr>
            <p:spPr>
              <a:xfrm>
                <a:off x="1424538" y="4072322"/>
                <a:ext cx="1856052" cy="106894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2400" i="1" smtClean="0">
                              <a:latin typeface="Cambria Math" panose="02040503050406030204" pitchFamily="18" charset="0"/>
                            </a:rPr>
                          </m:ctrlPr>
                        </m:dPr>
                        <m:e>
                          <m:m>
                            <m:mPr>
                              <m:plcHide m:val="on"/>
                              <m:mcs>
                                <m:mc>
                                  <m:mcPr>
                                    <m:count m:val="3"/>
                                    <m:mcJc m:val="center"/>
                                  </m:mcPr>
                                </m:mc>
                              </m:mcs>
                              <m:ctrlPr>
                                <a:rPr lang="en-US" altLang="zh-CN" sz="2400" i="1" smtClean="0">
                                  <a:latin typeface="Cambria Math" panose="02040503050406030204" pitchFamily="18" charset="0"/>
                                </a:rPr>
                              </m:ctrlPr>
                            </m:mPr>
                            <m:mr>
                              <m:e>
                                <m:r>
                                  <a:rPr lang="en-US" altLang="zh-CN" sz="2400" i="1" smtClean="0">
                                    <a:latin typeface="Cambria Math" panose="02040503050406030204" pitchFamily="18" charset="0"/>
                                  </a:rPr>
                                  <m:t>1</m:t>
                                </m:r>
                              </m:e>
                              <m:e>
                                <m:r>
                                  <a:rPr lang="en-US" altLang="zh-CN" sz="2400" i="1" smtClean="0">
                                    <a:latin typeface="Cambria Math" panose="02040503050406030204" pitchFamily="18" charset="0"/>
                                  </a:rPr>
                                  <m:t>0</m:t>
                                </m:r>
                              </m:e>
                              <m:e>
                                <m:r>
                                  <a:rPr lang="en-US" altLang="zh-CN" sz="2400" i="1" smtClean="0">
                                    <a:latin typeface="Cambria Math" panose="02040503050406030204" pitchFamily="18" charset="0"/>
                                  </a:rPr>
                                  <m:t>0</m:t>
                                </m:r>
                              </m:e>
                            </m:mr>
                            <m:mr>
                              <m:e>
                                <m:r>
                                  <a:rPr lang="en-US" altLang="zh-CN" sz="2400" i="1" smtClean="0">
                                    <a:latin typeface="Cambria Math" panose="02040503050406030204" pitchFamily="18" charset="0"/>
                                  </a:rPr>
                                  <m:t>0</m:t>
                                </m:r>
                              </m:e>
                              <m:e>
                                <m:r>
                                  <a:rPr lang="en-US" altLang="zh-CN" sz="2400" i="1" smtClean="0">
                                    <a:latin typeface="Cambria Math" panose="02040503050406030204" pitchFamily="18" charset="0"/>
                                  </a:rPr>
                                  <m:t>1</m:t>
                                </m:r>
                              </m:e>
                              <m:e>
                                <m:r>
                                  <a:rPr lang="en-US" altLang="zh-CN" sz="2400" i="1" smtClean="0">
                                    <a:latin typeface="Cambria Math" panose="02040503050406030204" pitchFamily="18" charset="0"/>
                                  </a:rPr>
                                  <m:t>0</m:t>
                                </m:r>
                              </m:e>
                            </m:mr>
                            <m:mr>
                              <m:e>
                                <m:r>
                                  <a:rPr lang="en-US" altLang="zh-CN" sz="2400" i="1" smtClean="0">
                                    <a:latin typeface="Cambria Math" panose="02040503050406030204" pitchFamily="18" charset="0"/>
                                  </a:rPr>
                                  <m:t>0</m:t>
                                </m:r>
                              </m:e>
                              <m:e>
                                <m:r>
                                  <a:rPr lang="en-US" altLang="zh-CN" sz="2400" i="1" smtClean="0">
                                    <a:latin typeface="Cambria Math" panose="02040503050406030204" pitchFamily="18" charset="0"/>
                                  </a:rPr>
                                  <m:t>0</m:t>
                                </m:r>
                              </m:e>
                              <m:e>
                                <m:r>
                                  <a:rPr lang="en-US" altLang="zh-CN" sz="2400" i="1" smtClean="0">
                                    <a:latin typeface="Cambria Math" panose="02040503050406030204" pitchFamily="18" charset="0"/>
                                  </a:rPr>
                                  <m:t>1</m:t>
                                </m:r>
                              </m:e>
                            </m:mr>
                          </m:m>
                        </m:e>
                      </m:d>
                    </m:oMath>
                  </m:oMathPara>
                </a14:m>
                <a:endParaRPr lang="zh-CN" altLang="en-US" sz="2400" dirty="0"/>
              </a:p>
            </p:txBody>
          </p:sp>
        </mc:Choice>
        <mc:Fallback xmlns="">
          <p:sp>
            <p:nvSpPr>
              <p:cNvPr id="28" name="文本框 27">
                <a:extLst>
                  <a:ext uri="{FF2B5EF4-FFF2-40B4-BE49-F238E27FC236}">
                    <a16:creationId xmlns:a16="http://schemas.microsoft.com/office/drawing/2014/main" id="{D2F43437-639E-4C46-B18B-A47B065F1F0D}"/>
                  </a:ext>
                </a:extLst>
              </p:cNvPr>
              <p:cNvSpPr txBox="1">
                <a:spLocks noRot="1" noChangeAspect="1" noMove="1" noResize="1" noEditPoints="1" noAdjustHandles="1" noChangeArrowheads="1" noChangeShapeType="1" noTextEdit="1"/>
              </p:cNvSpPr>
              <p:nvPr/>
            </p:nvSpPr>
            <p:spPr>
              <a:xfrm>
                <a:off x="1424538" y="4072322"/>
                <a:ext cx="1856052" cy="1068947"/>
              </a:xfrm>
              <a:prstGeom prst="rect">
                <a:avLst/>
              </a:prstGeom>
              <a:blipFill>
                <a:blip r:embed="rId10"/>
                <a:stretch>
                  <a:fillRect/>
                </a:stretch>
              </a:blipFill>
            </p:spPr>
            <p:txBody>
              <a:bodyPr/>
              <a:lstStyle/>
              <a:p>
                <a:r>
                  <a:rPr lang="zh-CN" altLang="en-US">
                    <a:noFill/>
                  </a:rPr>
                  <a:t> </a:t>
                </a:r>
              </a:p>
            </p:txBody>
          </p:sp>
        </mc:Fallback>
      </mc:AlternateContent>
      <p:sp>
        <p:nvSpPr>
          <p:cNvPr id="29" name="箭头: 右 28">
            <a:extLst>
              <a:ext uri="{FF2B5EF4-FFF2-40B4-BE49-F238E27FC236}">
                <a16:creationId xmlns:a16="http://schemas.microsoft.com/office/drawing/2014/main" id="{93C20CD7-D3D8-4536-B825-DBB945ADAE7B}"/>
              </a:ext>
            </a:extLst>
          </p:cNvPr>
          <p:cNvSpPr/>
          <p:nvPr/>
        </p:nvSpPr>
        <p:spPr>
          <a:xfrm rot="10800000">
            <a:off x="3311143" y="4464633"/>
            <a:ext cx="2015520" cy="3275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a16="http://schemas.microsoft.com/office/drawing/2014/main" id="{144DF6B9-57FD-4A63-B2A0-B0AE1D9856AE}"/>
              </a:ext>
            </a:extLst>
          </p:cNvPr>
          <p:cNvSpPr txBox="1"/>
          <p:nvPr/>
        </p:nvSpPr>
        <p:spPr>
          <a:xfrm>
            <a:off x="3531417" y="4153031"/>
            <a:ext cx="1714460" cy="369332"/>
          </a:xfrm>
          <a:prstGeom prst="rect">
            <a:avLst/>
          </a:prstGeom>
          <a:noFill/>
        </p:spPr>
        <p:txBody>
          <a:bodyPr wrap="square">
            <a:spAutoFit/>
          </a:bodyPr>
          <a:lstStyle/>
          <a:p>
            <a:r>
              <a:rPr lang="zh-CN" altLang="en-US" dirty="0"/>
              <a:t>Diagonalization</a:t>
            </a:r>
          </a:p>
        </p:txBody>
      </p:sp>
      <p:sp>
        <p:nvSpPr>
          <p:cNvPr id="32" name="文本框 31">
            <a:extLst>
              <a:ext uri="{FF2B5EF4-FFF2-40B4-BE49-F238E27FC236}">
                <a16:creationId xmlns:a16="http://schemas.microsoft.com/office/drawing/2014/main" id="{97931715-2B54-4760-93A1-177DDD09DAFB}"/>
              </a:ext>
            </a:extLst>
          </p:cNvPr>
          <p:cNvSpPr txBox="1"/>
          <p:nvPr/>
        </p:nvSpPr>
        <p:spPr>
          <a:xfrm>
            <a:off x="2567701" y="2995960"/>
            <a:ext cx="148984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Data matrix</a:t>
            </a:r>
            <a:endParaRPr lang="zh-CN" altLang="en-US" dirty="0">
              <a:latin typeface="Times New Roman" panose="02020603050405020304" pitchFamily="18" charset="0"/>
              <a:cs typeface="Times New Roman" panose="02020603050405020304" pitchFamily="18" charset="0"/>
            </a:endParaRPr>
          </a:p>
        </p:txBody>
      </p:sp>
      <p:sp>
        <p:nvSpPr>
          <p:cNvPr id="33" name="文本框 32">
            <a:extLst>
              <a:ext uri="{FF2B5EF4-FFF2-40B4-BE49-F238E27FC236}">
                <a16:creationId xmlns:a16="http://schemas.microsoft.com/office/drawing/2014/main" id="{C1BB0482-AD0B-4B64-B36B-CAFED181C062}"/>
              </a:ext>
            </a:extLst>
          </p:cNvPr>
          <p:cNvSpPr txBox="1"/>
          <p:nvPr/>
        </p:nvSpPr>
        <p:spPr>
          <a:xfrm>
            <a:off x="8178243" y="2696618"/>
            <a:ext cx="1489842"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Covariance</a:t>
            </a:r>
            <a:endParaRPr lang="zh-CN" altLang="en-US" dirty="0">
              <a:latin typeface="Times New Roman" panose="02020603050405020304" pitchFamily="18" charset="0"/>
              <a:cs typeface="Times New Roman" panose="02020603050405020304" pitchFamily="18" charset="0"/>
            </a:endParaRPr>
          </a:p>
        </p:txBody>
      </p:sp>
      <p:sp>
        <p:nvSpPr>
          <p:cNvPr id="34" name="文本框 33">
            <a:extLst>
              <a:ext uri="{FF2B5EF4-FFF2-40B4-BE49-F238E27FC236}">
                <a16:creationId xmlns:a16="http://schemas.microsoft.com/office/drawing/2014/main" id="{617F0473-27F6-4DAC-9ECF-C254409FEAAD}"/>
              </a:ext>
            </a:extLst>
          </p:cNvPr>
          <p:cNvSpPr txBox="1"/>
          <p:nvPr/>
        </p:nvSpPr>
        <p:spPr>
          <a:xfrm>
            <a:off x="7404690" y="5164383"/>
            <a:ext cx="1982633" cy="369332"/>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Covariance matrix</a:t>
            </a:r>
            <a:endParaRPr lang="zh-CN" altLang="en-US" dirty="0">
              <a:latin typeface="Times New Roman" panose="02020603050405020304" pitchFamily="18" charset="0"/>
              <a:cs typeface="Times New Roman" panose="02020603050405020304" pitchFamily="18" charset="0"/>
            </a:endParaRPr>
          </a:p>
        </p:txBody>
      </p:sp>
      <p:sp>
        <p:nvSpPr>
          <p:cNvPr id="45" name="文本框 44">
            <a:extLst>
              <a:ext uri="{FF2B5EF4-FFF2-40B4-BE49-F238E27FC236}">
                <a16:creationId xmlns:a16="http://schemas.microsoft.com/office/drawing/2014/main" id="{A28C9D84-A208-4881-9E80-4CA6220F933E}"/>
              </a:ext>
            </a:extLst>
          </p:cNvPr>
          <p:cNvSpPr txBox="1"/>
          <p:nvPr/>
        </p:nvSpPr>
        <p:spPr>
          <a:xfrm>
            <a:off x="1495334" y="5164383"/>
            <a:ext cx="178525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D</a:t>
            </a:r>
            <a:r>
              <a:rPr lang="zh-CN" altLang="en-US" dirty="0">
                <a:latin typeface="Times New Roman" panose="02020603050405020304" pitchFamily="18" charset="0"/>
                <a:cs typeface="Times New Roman" panose="02020603050405020304" pitchFamily="18" charset="0"/>
              </a:rPr>
              <a:t>iagonal matrix</a:t>
            </a:r>
          </a:p>
        </p:txBody>
      </p:sp>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B3404192-FF23-438B-9264-77724D3209B9}"/>
                  </a:ext>
                </a:extLst>
              </p:cNvPr>
              <p:cNvSpPr txBox="1"/>
              <p:nvPr/>
            </p:nvSpPr>
            <p:spPr>
              <a:xfrm>
                <a:off x="2421467" y="5690818"/>
                <a:ext cx="6096000" cy="107491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2000" i="1" smtClean="0">
                          <a:latin typeface="Cambria Math" panose="02040503050406030204" pitchFamily="18" charset="0"/>
                        </a:rPr>
                        <m:t>𝐶</m:t>
                      </m:r>
                      <m:r>
                        <a:rPr lang="en-US" altLang="zh-CN" sz="2000" b="0" i="1" smtClean="0">
                          <a:latin typeface="Cambria Math" panose="02040503050406030204" pitchFamily="18" charset="0"/>
                        </a:rPr>
                        <m:t>𝑜𝑣</m:t>
                      </m:r>
                      <m:d>
                        <m:dPr>
                          <m:ctrlPr>
                            <a:rPr lang="en-US" altLang="zh-CN" sz="2000" b="0" i="1">
                              <a:latin typeface="Cambria Math" panose="02040503050406030204" pitchFamily="18" charset="0"/>
                            </a:rPr>
                          </m:ctrlPr>
                        </m:dPr>
                        <m:e>
                          <m:r>
                            <a:rPr lang="en-US" altLang="zh-CN" sz="2000" b="0" i="1" smtClean="0">
                              <a:latin typeface="Cambria Math" panose="02040503050406030204" pitchFamily="18" charset="0"/>
                            </a:rPr>
                            <m:t>𝑋</m:t>
                          </m:r>
                          <m:r>
                            <a:rPr lang="en-US" altLang="zh-CN" sz="2000" i="1">
                              <a:latin typeface="Cambria Math" panose="02040503050406030204" pitchFamily="18" charset="0"/>
                            </a:rPr>
                            <m:t>,</m:t>
                          </m:r>
                          <m:r>
                            <a:rPr lang="en-US" altLang="zh-CN" sz="2000" b="0" i="1" smtClean="0">
                              <a:latin typeface="Cambria Math" panose="02040503050406030204" pitchFamily="18" charset="0"/>
                            </a:rPr>
                            <m:t>𝑌</m:t>
                          </m:r>
                        </m:e>
                      </m:d>
                      <m:d>
                        <m:dPr>
                          <m:begChr m:val="{"/>
                          <m:endChr m:val=""/>
                          <m:ctrlPr>
                            <a:rPr lang="en-US" altLang="zh-CN" sz="2000" b="0" i="1" smtClean="0">
                              <a:latin typeface="Cambria Math" panose="02040503050406030204" pitchFamily="18" charset="0"/>
                            </a:rPr>
                          </m:ctrlPr>
                        </m:dPr>
                        <m:e>
                          <m:eqArr>
                            <m:eqArrPr>
                              <m:ctrlPr>
                                <a:rPr lang="en-US" altLang="zh-CN" sz="2000" b="0" i="1" smtClean="0">
                                  <a:latin typeface="Cambria Math" panose="02040503050406030204" pitchFamily="18" charset="0"/>
                                </a:rPr>
                              </m:ctrlPr>
                            </m:eqArrPr>
                            <m:e>
                              <m:r>
                                <a:rPr lang="en-US" altLang="zh-CN" sz="2000" b="0" i="1" smtClean="0">
                                  <a:latin typeface="Cambria Math" panose="02040503050406030204" pitchFamily="18" charset="0"/>
                                  <a:ea typeface="Cambria Math" panose="02040503050406030204" pitchFamily="18" charset="0"/>
                                </a:rPr>
                                <m:t>&gt;0:       </m:t>
                              </m:r>
                              <m:r>
                                <a:rPr lang="en-US" altLang="zh-CN" sz="2000" b="0" i="1" smtClean="0">
                                  <a:latin typeface="Cambria Math" panose="02040503050406030204" pitchFamily="18" charset="0"/>
                                  <a:ea typeface="Cambria Math" panose="02040503050406030204" pitchFamily="18" charset="0"/>
                                </a:rPr>
                                <m:t>𝑃𝑜𝑠𝑖𝑡𝑖𝑣𝑒</m:t>
                              </m:r>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𝑐𝑜𝑟𝑟𝑒𝑙𝑎𝑡𝑖𝑜𝑛</m:t>
                              </m:r>
                            </m:e>
                            <m:e>
                              <m:r>
                                <a:rPr lang="en-US" altLang="zh-CN" sz="2000" b="0" i="1" smtClean="0">
                                  <a:latin typeface="Cambria Math" panose="02040503050406030204" pitchFamily="18" charset="0"/>
                                  <a:ea typeface="Cambria Math" panose="02040503050406030204" pitchFamily="18" charset="0"/>
                                </a:rPr>
                                <m:t>&lt;0:     </m:t>
                              </m:r>
                              <m:r>
                                <a:rPr lang="en-US" altLang="zh-CN" sz="2000" b="0" i="1" smtClean="0">
                                  <a:latin typeface="Cambria Math" panose="02040503050406030204" pitchFamily="18" charset="0"/>
                                  <a:ea typeface="Cambria Math" panose="02040503050406030204" pitchFamily="18" charset="0"/>
                                </a:rPr>
                                <m:t>𝑁𝑒𝑔𝑎𝑡𝑖𝑣𝑒</m:t>
                              </m:r>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𝑐𝑜𝑟𝑟𝑒𝑙𝑎𝑡𝑖𝑜𝑛</m:t>
                              </m:r>
                            </m:e>
                            <m:e>
                              <m:r>
                                <a:rPr lang="en-US" altLang="zh-CN" sz="2000" b="0" i="1" smtClean="0">
                                  <a:latin typeface="Cambria Math" panose="02040503050406030204" pitchFamily="18" charset="0"/>
                                  <a:ea typeface="Cambria Math" panose="02040503050406030204" pitchFamily="18" charset="0"/>
                                </a:rPr>
                                <m:t>=0:                  </m:t>
                              </m:r>
                              <m:r>
                                <a:rPr lang="en-US" altLang="zh-CN" sz="2000" b="0" i="1" smtClean="0">
                                  <a:latin typeface="Cambria Math" panose="02040503050406030204" pitchFamily="18" charset="0"/>
                                  <a:ea typeface="Cambria Math" panose="02040503050406030204" pitchFamily="18" charset="0"/>
                                </a:rPr>
                                <m:t>𝑁𝑜</m:t>
                              </m:r>
                              <m:r>
                                <a:rPr lang="en-US" altLang="zh-CN" sz="2000" b="0" i="1"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𝑐𝑜𝑟𝑟𝑒𝑙𝑎𝑡𝑖𝑜𝑛</m:t>
                              </m:r>
                            </m:e>
                          </m:eqArr>
                        </m:e>
                      </m:d>
                    </m:oMath>
                  </m:oMathPara>
                </a14:m>
                <a:endParaRPr lang="zh-CN" altLang="en-US" sz="2000" dirty="0"/>
              </a:p>
            </p:txBody>
          </p:sp>
        </mc:Choice>
        <mc:Fallback xmlns="">
          <p:sp>
            <p:nvSpPr>
              <p:cNvPr id="30" name="文本框 29">
                <a:extLst>
                  <a:ext uri="{FF2B5EF4-FFF2-40B4-BE49-F238E27FC236}">
                    <a16:creationId xmlns:a16="http://schemas.microsoft.com/office/drawing/2014/main" id="{B3404192-FF23-438B-9264-77724D3209B9}"/>
                  </a:ext>
                </a:extLst>
              </p:cNvPr>
              <p:cNvSpPr txBox="1">
                <a:spLocks noRot="1" noChangeAspect="1" noMove="1" noResize="1" noEditPoints="1" noAdjustHandles="1" noChangeArrowheads="1" noChangeShapeType="1" noTextEdit="1"/>
              </p:cNvSpPr>
              <p:nvPr/>
            </p:nvSpPr>
            <p:spPr>
              <a:xfrm>
                <a:off x="2421467" y="5690818"/>
                <a:ext cx="6096000" cy="1074910"/>
              </a:xfrm>
              <a:prstGeom prst="rect">
                <a:avLst/>
              </a:prstGeom>
              <a:blipFill>
                <a:blip r:embed="rId11"/>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963803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607F9-CDA2-4409-AE9E-5DD4B97626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pic>
        <p:nvPicPr>
          <p:cNvPr id="12" name="图片 11">
            <a:extLst>
              <a:ext uri="{FF2B5EF4-FFF2-40B4-BE49-F238E27FC236}">
                <a16:creationId xmlns:a16="http://schemas.microsoft.com/office/drawing/2014/main" id="{9E3A4DD8-2646-4D86-A0F9-18B45A63D921}"/>
              </a:ext>
            </a:extLst>
          </p:cNvPr>
          <p:cNvPicPr>
            <a:picLocks noChangeAspect="1"/>
          </p:cNvPicPr>
          <p:nvPr/>
        </p:nvPicPr>
        <p:blipFill>
          <a:blip r:embed="rId4"/>
          <a:stretch>
            <a:fillRect/>
          </a:stretch>
        </p:blipFill>
        <p:spPr>
          <a:xfrm>
            <a:off x="281623" y="1085096"/>
            <a:ext cx="4089036" cy="3066777"/>
          </a:xfrm>
          <a:prstGeom prst="rect">
            <a:avLst/>
          </a:prstGeom>
        </p:spPr>
      </p:pic>
      <p:pic>
        <p:nvPicPr>
          <p:cNvPr id="14" name="图片 13">
            <a:extLst>
              <a:ext uri="{FF2B5EF4-FFF2-40B4-BE49-F238E27FC236}">
                <a16:creationId xmlns:a16="http://schemas.microsoft.com/office/drawing/2014/main" id="{3E577DB8-1747-4D43-B0DA-7088195AD92D}"/>
              </a:ext>
            </a:extLst>
          </p:cNvPr>
          <p:cNvPicPr>
            <a:picLocks noChangeAspect="1"/>
          </p:cNvPicPr>
          <p:nvPr/>
        </p:nvPicPr>
        <p:blipFill>
          <a:blip r:embed="rId5"/>
          <a:stretch>
            <a:fillRect/>
          </a:stretch>
        </p:blipFill>
        <p:spPr>
          <a:xfrm>
            <a:off x="3740792" y="1085097"/>
            <a:ext cx="4089036" cy="3066777"/>
          </a:xfrm>
          <a:prstGeom prst="rect">
            <a:avLst/>
          </a:prstGeom>
        </p:spPr>
      </p:pic>
      <p:pic>
        <p:nvPicPr>
          <p:cNvPr id="16" name="图片 15">
            <a:extLst>
              <a:ext uri="{FF2B5EF4-FFF2-40B4-BE49-F238E27FC236}">
                <a16:creationId xmlns:a16="http://schemas.microsoft.com/office/drawing/2014/main" id="{1A9C8494-3A53-4BFB-AB55-AA32F38DA93F}"/>
              </a:ext>
            </a:extLst>
          </p:cNvPr>
          <p:cNvPicPr>
            <a:picLocks noChangeAspect="1"/>
          </p:cNvPicPr>
          <p:nvPr/>
        </p:nvPicPr>
        <p:blipFill>
          <a:blip r:embed="rId6"/>
          <a:stretch>
            <a:fillRect/>
          </a:stretch>
        </p:blipFill>
        <p:spPr>
          <a:xfrm>
            <a:off x="7207841" y="895911"/>
            <a:ext cx="4089036" cy="3066778"/>
          </a:xfrm>
          <a:prstGeom prst="rect">
            <a:avLst/>
          </a:prstGeom>
        </p:spPr>
      </p:pic>
      <p:sp>
        <p:nvSpPr>
          <p:cNvPr id="17" name="文本框 16">
            <a:extLst>
              <a:ext uri="{FF2B5EF4-FFF2-40B4-BE49-F238E27FC236}">
                <a16:creationId xmlns:a16="http://schemas.microsoft.com/office/drawing/2014/main" id="{1794F62F-0F9A-4FCC-B538-C319E46F49B6}"/>
              </a:ext>
            </a:extLst>
          </p:cNvPr>
          <p:cNvSpPr txBox="1"/>
          <p:nvPr/>
        </p:nvSpPr>
        <p:spPr>
          <a:xfrm>
            <a:off x="1425630" y="3953661"/>
            <a:ext cx="178525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Raw data</a:t>
            </a:r>
            <a:endParaRPr lang="zh-CN" altLang="en-US" dirty="0">
              <a:latin typeface="Times New Roman" panose="02020603050405020304" pitchFamily="18" charset="0"/>
              <a:cs typeface="Times New Roman" panose="02020603050405020304" pitchFamily="18" charset="0"/>
            </a:endParaRPr>
          </a:p>
        </p:txBody>
      </p:sp>
      <p:sp>
        <p:nvSpPr>
          <p:cNvPr id="18" name="文本框 17">
            <a:extLst>
              <a:ext uri="{FF2B5EF4-FFF2-40B4-BE49-F238E27FC236}">
                <a16:creationId xmlns:a16="http://schemas.microsoft.com/office/drawing/2014/main" id="{FC4358B9-1063-4ABD-B57E-BA579BF8E2F5}"/>
              </a:ext>
            </a:extLst>
          </p:cNvPr>
          <p:cNvSpPr txBox="1"/>
          <p:nvPr/>
        </p:nvSpPr>
        <p:spPr>
          <a:xfrm>
            <a:off x="4949359" y="3953661"/>
            <a:ext cx="1785256"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Centralized data</a:t>
            </a:r>
            <a:endParaRPr lang="zh-CN" altLang="en-US" dirty="0">
              <a:latin typeface="Times New Roman" panose="02020603050405020304" pitchFamily="18" charset="0"/>
              <a:cs typeface="Times New Roman" panose="02020603050405020304" pitchFamily="18" charset="0"/>
            </a:endParaRPr>
          </a:p>
        </p:txBody>
      </p:sp>
      <p:sp>
        <p:nvSpPr>
          <p:cNvPr id="19" name="文本框 18">
            <a:extLst>
              <a:ext uri="{FF2B5EF4-FFF2-40B4-BE49-F238E27FC236}">
                <a16:creationId xmlns:a16="http://schemas.microsoft.com/office/drawing/2014/main" id="{13D00512-2D88-40F2-ADB0-C2C7B0C87D6D}"/>
              </a:ext>
            </a:extLst>
          </p:cNvPr>
          <p:cNvSpPr txBox="1"/>
          <p:nvPr/>
        </p:nvSpPr>
        <p:spPr>
          <a:xfrm>
            <a:off x="8343453" y="3953661"/>
            <a:ext cx="2043391"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Whitened data</a:t>
            </a:r>
            <a:endParaRPr lang="zh-CN" altLang="en-US" dirty="0">
              <a:latin typeface="Times New Roman" panose="02020603050405020304" pitchFamily="18" charset="0"/>
              <a:cs typeface="Times New Roman" panose="02020603050405020304" pitchFamily="18" charset="0"/>
            </a:endParaRPr>
          </a:p>
        </p:txBody>
      </p:sp>
      <p:sp>
        <p:nvSpPr>
          <p:cNvPr id="20" name="标题 1">
            <a:extLst>
              <a:ext uri="{FF2B5EF4-FFF2-40B4-BE49-F238E27FC236}">
                <a16:creationId xmlns:a16="http://schemas.microsoft.com/office/drawing/2014/main" id="{A5BDFB67-E3D2-4926-AAB0-D22C23478393}"/>
              </a:ext>
            </a:extLst>
          </p:cNvPr>
          <p:cNvSpPr txBox="1">
            <a:spLocks/>
          </p:cNvSpPr>
          <p:nvPr/>
        </p:nvSpPr>
        <p:spPr>
          <a:xfrm>
            <a:off x="536256" y="333246"/>
            <a:ext cx="4933211" cy="575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t>Decorrelation</a:t>
            </a:r>
          </a:p>
        </p:txBody>
      </p:sp>
      <p:sp>
        <p:nvSpPr>
          <p:cNvPr id="51" name="文本框 50">
            <a:extLst>
              <a:ext uri="{FF2B5EF4-FFF2-40B4-BE49-F238E27FC236}">
                <a16:creationId xmlns:a16="http://schemas.microsoft.com/office/drawing/2014/main" id="{5BFFF8B1-B1F6-435C-B4C6-7F8ABACE73D8}"/>
              </a:ext>
            </a:extLst>
          </p:cNvPr>
          <p:cNvSpPr txBox="1"/>
          <p:nvPr/>
        </p:nvSpPr>
        <p:spPr>
          <a:xfrm>
            <a:off x="3097712" y="4545337"/>
            <a:ext cx="1206062" cy="400110"/>
          </a:xfrm>
          <a:prstGeom prst="rect">
            <a:avLst/>
          </a:prstGeom>
          <a:noFill/>
          <a:ln w="19050">
            <a:solidFill>
              <a:schemeClr val="tx1"/>
            </a:solidFill>
          </a:ln>
        </p:spPr>
        <p:txBody>
          <a:bodyPr wrap="square" rtlCol="0">
            <a:spAutoFit/>
          </a:bodyPr>
          <a:lstStyle/>
          <a:p>
            <a:r>
              <a:rPr lang="en-US" altLang="zh-CN" sz="2000" dirty="0"/>
              <a:t>Raw data</a:t>
            </a:r>
            <a:endParaRPr lang="zh-CN" altLang="en-US" sz="2000" dirty="0"/>
          </a:p>
        </p:txBody>
      </p:sp>
      <p:sp>
        <p:nvSpPr>
          <p:cNvPr id="58" name="矩形 57">
            <a:extLst>
              <a:ext uri="{FF2B5EF4-FFF2-40B4-BE49-F238E27FC236}">
                <a16:creationId xmlns:a16="http://schemas.microsoft.com/office/drawing/2014/main" id="{903332E1-2ACC-4EED-9E19-EC1E6743989D}"/>
              </a:ext>
            </a:extLst>
          </p:cNvPr>
          <p:cNvSpPr/>
          <p:nvPr/>
        </p:nvSpPr>
        <p:spPr>
          <a:xfrm>
            <a:off x="781531" y="4545337"/>
            <a:ext cx="1736899" cy="4001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Centralization</a:t>
            </a:r>
            <a:endParaRPr lang="zh-CN" altLang="en-US" sz="2000" dirty="0">
              <a:solidFill>
                <a:schemeClr val="tx1"/>
              </a:solidFill>
            </a:endParaRPr>
          </a:p>
        </p:txBody>
      </p:sp>
      <p:sp>
        <p:nvSpPr>
          <p:cNvPr id="59" name="矩形 58">
            <a:extLst>
              <a:ext uri="{FF2B5EF4-FFF2-40B4-BE49-F238E27FC236}">
                <a16:creationId xmlns:a16="http://schemas.microsoft.com/office/drawing/2014/main" id="{8573332C-E202-4B53-A144-960BD7FACB22}"/>
              </a:ext>
            </a:extLst>
          </p:cNvPr>
          <p:cNvSpPr/>
          <p:nvPr/>
        </p:nvSpPr>
        <p:spPr>
          <a:xfrm>
            <a:off x="10588776" y="5790622"/>
            <a:ext cx="1210898" cy="7430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latin typeface="Times New Roman" panose="02020603050405020304" pitchFamily="18" charset="0"/>
                <a:cs typeface="Times New Roman" panose="02020603050405020304" pitchFamily="18" charset="0"/>
              </a:rPr>
              <a:t>Whitened data</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60" name="矩形 59">
            <a:extLst>
              <a:ext uri="{FF2B5EF4-FFF2-40B4-BE49-F238E27FC236}">
                <a16:creationId xmlns:a16="http://schemas.microsoft.com/office/drawing/2014/main" id="{D91364E9-3A10-4974-90AB-04FF5327ADBC}"/>
              </a:ext>
            </a:extLst>
          </p:cNvPr>
          <p:cNvSpPr/>
          <p:nvPr/>
        </p:nvSpPr>
        <p:spPr>
          <a:xfrm>
            <a:off x="8760773" y="5790622"/>
            <a:ext cx="1622301" cy="743045"/>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Decorrelated data</a:t>
            </a:r>
            <a:endParaRPr lang="zh-CN" altLang="en-US" sz="2000" dirty="0">
              <a:solidFill>
                <a:schemeClr val="tx1"/>
              </a:solidFill>
            </a:endParaRPr>
          </a:p>
        </p:txBody>
      </p:sp>
      <p:sp>
        <p:nvSpPr>
          <p:cNvPr id="61" name="矩形 60">
            <a:extLst>
              <a:ext uri="{FF2B5EF4-FFF2-40B4-BE49-F238E27FC236}">
                <a16:creationId xmlns:a16="http://schemas.microsoft.com/office/drawing/2014/main" id="{CB3BADA0-89C7-4BEC-A962-3C120A9E9E03}"/>
              </a:ext>
            </a:extLst>
          </p:cNvPr>
          <p:cNvSpPr/>
          <p:nvPr/>
        </p:nvSpPr>
        <p:spPr>
          <a:xfrm>
            <a:off x="944782" y="5221118"/>
            <a:ext cx="1410398" cy="7409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Centralized data</a:t>
            </a:r>
            <a:endParaRPr lang="zh-CN" altLang="en-US" sz="2000" dirty="0">
              <a:solidFill>
                <a:schemeClr val="tx1"/>
              </a:solidFill>
            </a:endParaRPr>
          </a:p>
        </p:txBody>
      </p:sp>
      <p:sp>
        <p:nvSpPr>
          <p:cNvPr id="62" name="矩形 61">
            <a:extLst>
              <a:ext uri="{FF2B5EF4-FFF2-40B4-BE49-F238E27FC236}">
                <a16:creationId xmlns:a16="http://schemas.microsoft.com/office/drawing/2014/main" id="{0D047546-CD4F-4AF9-AE1D-8D55A23254BE}"/>
              </a:ext>
            </a:extLst>
          </p:cNvPr>
          <p:cNvSpPr/>
          <p:nvPr/>
        </p:nvSpPr>
        <p:spPr>
          <a:xfrm>
            <a:off x="2657810" y="5221117"/>
            <a:ext cx="1410398" cy="74097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Covariance</a:t>
            </a:r>
          </a:p>
          <a:p>
            <a:pPr algn="ctr"/>
            <a:r>
              <a:rPr lang="en-US" altLang="zh-CN" sz="2000" dirty="0">
                <a:solidFill>
                  <a:schemeClr val="tx1"/>
                </a:solidFill>
              </a:rPr>
              <a:t>matrix</a:t>
            </a:r>
            <a:endParaRPr lang="zh-CN" altLang="en-US" sz="2000" dirty="0">
              <a:solidFill>
                <a:schemeClr val="tx1"/>
              </a:solidFill>
            </a:endParaRPr>
          </a:p>
        </p:txBody>
      </p:sp>
      <p:cxnSp>
        <p:nvCxnSpPr>
          <p:cNvPr id="63" name="直接箭头连接符 62">
            <a:extLst>
              <a:ext uri="{FF2B5EF4-FFF2-40B4-BE49-F238E27FC236}">
                <a16:creationId xmlns:a16="http://schemas.microsoft.com/office/drawing/2014/main" id="{A984DFBF-56A1-4E66-A49B-2577046F15C7}"/>
              </a:ext>
            </a:extLst>
          </p:cNvPr>
          <p:cNvCxnSpPr>
            <a:cxnSpLocks/>
            <a:stCxn id="61" idx="3"/>
            <a:endCxn id="62" idx="1"/>
          </p:cNvCxnSpPr>
          <p:nvPr/>
        </p:nvCxnSpPr>
        <p:spPr>
          <a:xfrm flipV="1">
            <a:off x="2355180" y="5591604"/>
            <a:ext cx="302630"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矩形 63">
            <a:extLst>
              <a:ext uri="{FF2B5EF4-FFF2-40B4-BE49-F238E27FC236}">
                <a16:creationId xmlns:a16="http://schemas.microsoft.com/office/drawing/2014/main" id="{D486763D-2419-4C66-B097-A99B44CD0011}"/>
              </a:ext>
            </a:extLst>
          </p:cNvPr>
          <p:cNvSpPr/>
          <p:nvPr/>
        </p:nvSpPr>
        <p:spPr>
          <a:xfrm>
            <a:off x="4303774" y="5221116"/>
            <a:ext cx="1878254" cy="7409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Eigenvalue decomposition</a:t>
            </a:r>
            <a:endParaRPr lang="zh-CN" altLang="en-US" sz="2000" dirty="0">
              <a:solidFill>
                <a:schemeClr val="tx1"/>
              </a:solidFill>
            </a:endParaRPr>
          </a:p>
        </p:txBody>
      </p:sp>
      <p:sp>
        <p:nvSpPr>
          <p:cNvPr id="67" name="矩形 66">
            <a:extLst>
              <a:ext uri="{FF2B5EF4-FFF2-40B4-BE49-F238E27FC236}">
                <a16:creationId xmlns:a16="http://schemas.microsoft.com/office/drawing/2014/main" id="{D9916535-A964-4102-9510-73D74DBFC3B8}"/>
              </a:ext>
            </a:extLst>
          </p:cNvPr>
          <p:cNvSpPr/>
          <p:nvPr/>
        </p:nvSpPr>
        <p:spPr>
          <a:xfrm>
            <a:off x="6275973" y="5962089"/>
            <a:ext cx="2231494" cy="4001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Eigenvector matrix</a:t>
            </a:r>
            <a:endParaRPr lang="zh-CN" altLang="en-US" sz="2000" dirty="0">
              <a:solidFill>
                <a:schemeClr val="tx1"/>
              </a:solidFill>
            </a:endParaRPr>
          </a:p>
        </p:txBody>
      </p:sp>
      <p:cxnSp>
        <p:nvCxnSpPr>
          <p:cNvPr id="69" name="直接箭头连接符 68">
            <a:extLst>
              <a:ext uri="{FF2B5EF4-FFF2-40B4-BE49-F238E27FC236}">
                <a16:creationId xmlns:a16="http://schemas.microsoft.com/office/drawing/2014/main" id="{7BBDB773-05C7-401F-A979-C8341386AD2E}"/>
              </a:ext>
            </a:extLst>
          </p:cNvPr>
          <p:cNvCxnSpPr>
            <a:cxnSpLocks/>
            <a:stCxn id="62" idx="3"/>
            <a:endCxn id="64" idx="1"/>
          </p:cNvCxnSpPr>
          <p:nvPr/>
        </p:nvCxnSpPr>
        <p:spPr>
          <a:xfrm flipV="1">
            <a:off x="4068208" y="5591603"/>
            <a:ext cx="23556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0" name="直接箭头连接符 69">
            <a:extLst>
              <a:ext uri="{FF2B5EF4-FFF2-40B4-BE49-F238E27FC236}">
                <a16:creationId xmlns:a16="http://schemas.microsoft.com/office/drawing/2014/main" id="{0A7732A2-8F87-48AD-A3AE-23880FB31121}"/>
              </a:ext>
            </a:extLst>
          </p:cNvPr>
          <p:cNvCxnSpPr>
            <a:cxnSpLocks/>
            <a:stCxn id="51" idx="1"/>
            <a:endCxn id="58" idx="3"/>
          </p:cNvCxnSpPr>
          <p:nvPr/>
        </p:nvCxnSpPr>
        <p:spPr>
          <a:xfrm flipH="1">
            <a:off x="2518430" y="4745392"/>
            <a:ext cx="57928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2" name="直接箭头连接符 71">
            <a:extLst>
              <a:ext uri="{FF2B5EF4-FFF2-40B4-BE49-F238E27FC236}">
                <a16:creationId xmlns:a16="http://schemas.microsoft.com/office/drawing/2014/main" id="{777615E4-1B45-4C0F-938A-5682B57CE402}"/>
              </a:ext>
            </a:extLst>
          </p:cNvPr>
          <p:cNvCxnSpPr>
            <a:cxnSpLocks/>
            <a:stCxn id="58" idx="2"/>
            <a:endCxn id="61" idx="0"/>
          </p:cNvCxnSpPr>
          <p:nvPr/>
        </p:nvCxnSpPr>
        <p:spPr>
          <a:xfrm>
            <a:off x="1649981" y="4945447"/>
            <a:ext cx="0" cy="27567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3" name="矩形 72">
            <a:extLst>
              <a:ext uri="{FF2B5EF4-FFF2-40B4-BE49-F238E27FC236}">
                <a16:creationId xmlns:a16="http://schemas.microsoft.com/office/drawing/2014/main" id="{083AB235-4CA5-433B-9534-411D32DE432A}"/>
              </a:ext>
            </a:extLst>
          </p:cNvPr>
          <p:cNvSpPr/>
          <p:nvPr/>
        </p:nvSpPr>
        <p:spPr>
          <a:xfrm>
            <a:off x="6272440" y="4821006"/>
            <a:ext cx="2231494" cy="4001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Eigenvalue matrix</a:t>
            </a:r>
            <a:endParaRPr lang="zh-CN" altLang="en-US" sz="2000" dirty="0">
              <a:solidFill>
                <a:schemeClr val="tx1"/>
              </a:solidFill>
            </a:endParaRPr>
          </a:p>
        </p:txBody>
      </p:sp>
      <p:cxnSp>
        <p:nvCxnSpPr>
          <p:cNvPr id="74" name="连接符: 肘形 73">
            <a:extLst>
              <a:ext uri="{FF2B5EF4-FFF2-40B4-BE49-F238E27FC236}">
                <a16:creationId xmlns:a16="http://schemas.microsoft.com/office/drawing/2014/main" id="{BBB9C3DD-55C3-4AC8-AB2F-1171CB3433A6}"/>
              </a:ext>
            </a:extLst>
          </p:cNvPr>
          <p:cNvCxnSpPr>
            <a:cxnSpLocks/>
            <a:stCxn id="64" idx="3"/>
            <a:endCxn id="73" idx="2"/>
          </p:cNvCxnSpPr>
          <p:nvPr/>
        </p:nvCxnSpPr>
        <p:spPr>
          <a:xfrm flipV="1">
            <a:off x="6182028" y="5221116"/>
            <a:ext cx="1206159" cy="370487"/>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5" name="连接符: 肘形 74">
            <a:extLst>
              <a:ext uri="{FF2B5EF4-FFF2-40B4-BE49-F238E27FC236}">
                <a16:creationId xmlns:a16="http://schemas.microsoft.com/office/drawing/2014/main" id="{C8C8AE65-2E75-4D7C-907C-F1612CF737D2}"/>
              </a:ext>
            </a:extLst>
          </p:cNvPr>
          <p:cNvCxnSpPr>
            <a:cxnSpLocks/>
            <a:stCxn id="64" idx="3"/>
            <a:endCxn id="67" idx="0"/>
          </p:cNvCxnSpPr>
          <p:nvPr/>
        </p:nvCxnSpPr>
        <p:spPr>
          <a:xfrm>
            <a:off x="6182028" y="5591603"/>
            <a:ext cx="1209692" cy="370486"/>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6" name="连接符: 肘形 75">
            <a:extLst>
              <a:ext uri="{FF2B5EF4-FFF2-40B4-BE49-F238E27FC236}">
                <a16:creationId xmlns:a16="http://schemas.microsoft.com/office/drawing/2014/main" id="{55F6314E-3450-4B53-9DF3-D337F04036A7}"/>
              </a:ext>
            </a:extLst>
          </p:cNvPr>
          <p:cNvCxnSpPr>
            <a:cxnSpLocks/>
            <a:stCxn id="61" idx="2"/>
            <a:endCxn id="67" idx="1"/>
          </p:cNvCxnSpPr>
          <p:nvPr/>
        </p:nvCxnSpPr>
        <p:spPr>
          <a:xfrm rot="16200000" flipH="1">
            <a:off x="3862951" y="3749121"/>
            <a:ext cx="200053" cy="4625992"/>
          </a:xfrm>
          <a:prstGeom prst="bent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78" name="直接箭头连接符 77">
            <a:extLst>
              <a:ext uri="{FF2B5EF4-FFF2-40B4-BE49-F238E27FC236}">
                <a16:creationId xmlns:a16="http://schemas.microsoft.com/office/drawing/2014/main" id="{BC0717FA-258F-4B31-9758-5F829568564A}"/>
              </a:ext>
            </a:extLst>
          </p:cNvPr>
          <p:cNvCxnSpPr>
            <a:cxnSpLocks/>
            <a:stCxn id="73" idx="3"/>
            <a:endCxn id="79" idx="1"/>
          </p:cNvCxnSpPr>
          <p:nvPr/>
        </p:nvCxnSpPr>
        <p:spPr>
          <a:xfrm>
            <a:off x="8503934" y="5021061"/>
            <a:ext cx="59728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9" name="矩形 78">
            <a:extLst>
              <a:ext uri="{FF2B5EF4-FFF2-40B4-BE49-F238E27FC236}">
                <a16:creationId xmlns:a16="http://schemas.microsoft.com/office/drawing/2014/main" id="{0404EC6E-2F1B-40B2-BCCB-57A6D4574550}"/>
              </a:ext>
            </a:extLst>
          </p:cNvPr>
          <p:cNvSpPr/>
          <p:nvPr/>
        </p:nvSpPr>
        <p:spPr>
          <a:xfrm>
            <a:off x="9101215" y="4821006"/>
            <a:ext cx="941419" cy="40011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^(-0.5)</a:t>
            </a:r>
            <a:endParaRPr lang="zh-CN" altLang="en-US" sz="2000" dirty="0">
              <a:solidFill>
                <a:schemeClr val="tx1"/>
              </a:solidFill>
            </a:endParaRPr>
          </a:p>
        </p:txBody>
      </p:sp>
      <p:cxnSp>
        <p:nvCxnSpPr>
          <p:cNvPr id="80" name="直接箭头连接符 79">
            <a:extLst>
              <a:ext uri="{FF2B5EF4-FFF2-40B4-BE49-F238E27FC236}">
                <a16:creationId xmlns:a16="http://schemas.microsoft.com/office/drawing/2014/main" id="{FB160225-CC3C-4143-B03D-7D17E45E5B13}"/>
              </a:ext>
            </a:extLst>
          </p:cNvPr>
          <p:cNvCxnSpPr>
            <a:cxnSpLocks/>
            <a:stCxn id="67" idx="3"/>
            <a:endCxn id="60" idx="1"/>
          </p:cNvCxnSpPr>
          <p:nvPr/>
        </p:nvCxnSpPr>
        <p:spPr>
          <a:xfrm>
            <a:off x="8507467" y="6162144"/>
            <a:ext cx="253306" cy="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直接箭头连接符 80">
            <a:extLst>
              <a:ext uri="{FF2B5EF4-FFF2-40B4-BE49-F238E27FC236}">
                <a16:creationId xmlns:a16="http://schemas.microsoft.com/office/drawing/2014/main" id="{2396EB4E-F993-487B-9D57-A0A51E2EC0A6}"/>
              </a:ext>
            </a:extLst>
          </p:cNvPr>
          <p:cNvCxnSpPr>
            <a:cxnSpLocks/>
            <a:stCxn id="79" idx="2"/>
            <a:endCxn id="60" idx="0"/>
          </p:cNvCxnSpPr>
          <p:nvPr/>
        </p:nvCxnSpPr>
        <p:spPr>
          <a:xfrm flipH="1">
            <a:off x="9571924" y="5221116"/>
            <a:ext cx="1" cy="56950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2" name="直接箭头连接符 81">
            <a:extLst>
              <a:ext uri="{FF2B5EF4-FFF2-40B4-BE49-F238E27FC236}">
                <a16:creationId xmlns:a16="http://schemas.microsoft.com/office/drawing/2014/main" id="{4CB2DF0D-61EC-452A-9812-063AEB91B78A}"/>
              </a:ext>
            </a:extLst>
          </p:cNvPr>
          <p:cNvCxnSpPr>
            <a:cxnSpLocks/>
            <a:stCxn id="60" idx="3"/>
            <a:endCxn id="59" idx="1"/>
          </p:cNvCxnSpPr>
          <p:nvPr/>
        </p:nvCxnSpPr>
        <p:spPr>
          <a:xfrm>
            <a:off x="10383074" y="6162145"/>
            <a:ext cx="20570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715116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6808D5A-1BE2-D116-0FB2-5A83B33E4431}"/>
                  </a:ext>
                </a:extLst>
              </p:cNvPr>
              <p:cNvSpPr txBox="1"/>
              <p:nvPr/>
            </p:nvSpPr>
            <p:spPr>
              <a:xfrm>
                <a:off x="3170648" y="1332915"/>
                <a:ext cx="226925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𝑋</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𝑈</m:t>
                      </m:r>
                      <m:r>
                        <m:rPr>
                          <m:sty m:val="p"/>
                        </m:rPr>
                        <a:rPr lang="el-GR" altLang="zh-CN" sz="2800" b="0" i="1" smtClean="0">
                          <a:latin typeface="Cambria Math" panose="02040503050406030204" pitchFamily="18" charset="0"/>
                        </a:rPr>
                        <m:t>Σ</m:t>
                      </m:r>
                      <m:sSup>
                        <m:sSupPr>
                          <m:ctrlPr>
                            <a:rPr lang="el-GR" altLang="zh-CN" sz="2800" b="0" i="1" smtClean="0">
                              <a:latin typeface="Cambria Math" panose="02040503050406030204" pitchFamily="18" charset="0"/>
                            </a:rPr>
                          </m:ctrlPr>
                        </m:sSupPr>
                        <m:e>
                          <m:r>
                            <a:rPr lang="en-US" altLang="zh-CN" sz="2800" b="0" i="1" smtClean="0">
                              <a:latin typeface="Cambria Math" panose="02040503050406030204" pitchFamily="18" charset="0"/>
                            </a:rPr>
                            <m:t>𝑉</m:t>
                          </m:r>
                        </m:e>
                        <m:sup>
                          <m:r>
                            <a:rPr lang="en-US" altLang="zh-CN" sz="2800" b="0" i="1" smtClean="0">
                              <a:latin typeface="Cambria Math" panose="02040503050406030204" pitchFamily="18" charset="0"/>
                            </a:rPr>
                            <m:t>𝑇</m:t>
                          </m:r>
                        </m:sup>
                      </m:sSup>
                    </m:oMath>
                  </m:oMathPara>
                </a14:m>
                <a:endParaRPr lang="zh-CN" altLang="en-US" sz="2800" dirty="0"/>
              </a:p>
            </p:txBody>
          </p:sp>
        </mc:Choice>
        <mc:Fallback xmlns="">
          <p:sp>
            <p:nvSpPr>
              <p:cNvPr id="3" name="TextBox 2">
                <a:extLst>
                  <a:ext uri="{FF2B5EF4-FFF2-40B4-BE49-F238E27FC236}">
                    <a16:creationId xmlns:a16="http://schemas.microsoft.com/office/drawing/2014/main" id="{56808D5A-1BE2-D116-0FB2-5A83B33E4431}"/>
                  </a:ext>
                </a:extLst>
              </p:cNvPr>
              <p:cNvSpPr txBox="1">
                <a:spLocks noRot="1" noChangeAspect="1" noMove="1" noResize="1" noEditPoints="1" noAdjustHandles="1" noChangeArrowheads="1" noChangeShapeType="1" noTextEdit="1"/>
              </p:cNvSpPr>
              <p:nvPr/>
            </p:nvSpPr>
            <p:spPr>
              <a:xfrm>
                <a:off x="3170648" y="1332915"/>
                <a:ext cx="2269258" cy="523220"/>
              </a:xfrm>
              <a:prstGeom prst="rect">
                <a:avLst/>
              </a:prstGeom>
              <a:blipFill>
                <a:blip r:embed="rId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2BB01E8-7AAC-69B9-5106-A87ED3281F4E}"/>
                  </a:ext>
                </a:extLst>
              </p:cNvPr>
              <p:cNvSpPr txBox="1"/>
              <p:nvPr/>
            </p:nvSpPr>
            <p:spPr>
              <a:xfrm>
                <a:off x="5889457" y="1117471"/>
                <a:ext cx="1725278" cy="95410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𝑈</m:t>
                      </m:r>
                      <m:sSup>
                        <m:sSupPr>
                          <m:ctrlPr>
                            <a:rPr lang="el-GR" altLang="zh-CN" sz="2800" b="0" i="1" smtClean="0">
                              <a:latin typeface="Cambria Math" panose="02040503050406030204" pitchFamily="18" charset="0"/>
                            </a:rPr>
                          </m:ctrlPr>
                        </m:sSupPr>
                        <m:e>
                          <m:r>
                            <a:rPr lang="en-US" altLang="zh-CN" sz="2800" b="0" i="1" smtClean="0">
                              <a:latin typeface="Cambria Math" panose="02040503050406030204" pitchFamily="18" charset="0"/>
                            </a:rPr>
                            <m:t>𝑈</m:t>
                          </m:r>
                        </m:e>
                        <m:sup>
                          <m:r>
                            <a:rPr lang="en-US" altLang="zh-CN" sz="2800" b="0" i="1" smtClean="0">
                              <a:latin typeface="Cambria Math" panose="02040503050406030204" pitchFamily="18" charset="0"/>
                            </a:rPr>
                            <m:t>𝑇</m:t>
                          </m:r>
                        </m:sup>
                      </m:sSup>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𝐼</m:t>
                      </m:r>
                    </m:oMath>
                  </m:oMathPara>
                </a14:m>
                <a:endParaRPr lang="en-US" altLang="zh-CN" sz="2800" dirty="0"/>
              </a:p>
              <a:p>
                <a:pPr/>
                <a14:m>
                  <m:oMathPara xmlns:m="http://schemas.openxmlformats.org/officeDocument/2006/math">
                    <m:oMathParaPr>
                      <m:jc m:val="centerGroup"/>
                    </m:oMathParaPr>
                    <m:oMath xmlns:m="http://schemas.openxmlformats.org/officeDocument/2006/math">
                      <m:sSup>
                        <m:sSupPr>
                          <m:ctrlPr>
                            <a:rPr lang="el-GR" altLang="zh-CN" sz="2800" b="0" i="1" smtClean="0">
                              <a:latin typeface="Cambria Math" panose="02040503050406030204" pitchFamily="18" charset="0"/>
                            </a:rPr>
                          </m:ctrlPr>
                        </m:sSupPr>
                        <m:e>
                          <m:r>
                            <a:rPr lang="en-US" altLang="zh-CN" sz="2800" b="0" i="1" smtClean="0">
                              <a:latin typeface="Cambria Math" panose="02040503050406030204" pitchFamily="18" charset="0"/>
                            </a:rPr>
                            <m:t>𝑉</m:t>
                          </m:r>
                        </m:e>
                        <m:sup>
                          <m:r>
                            <a:rPr lang="en-US" altLang="zh-CN" sz="2800" b="0" i="1" smtClean="0">
                              <a:latin typeface="Cambria Math" panose="02040503050406030204" pitchFamily="18" charset="0"/>
                            </a:rPr>
                            <m:t>𝑇</m:t>
                          </m:r>
                        </m:sup>
                      </m:sSup>
                      <m:r>
                        <a:rPr lang="en-US" altLang="zh-CN" sz="2800" b="0" i="1" smtClean="0">
                          <a:latin typeface="Cambria Math" panose="02040503050406030204" pitchFamily="18" charset="0"/>
                        </a:rPr>
                        <m:t>𝑉</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𝐼</m:t>
                      </m:r>
                    </m:oMath>
                  </m:oMathPara>
                </a14:m>
                <a:endParaRPr lang="zh-CN" altLang="en-US" sz="2800" dirty="0"/>
              </a:p>
            </p:txBody>
          </p:sp>
        </mc:Choice>
        <mc:Fallback xmlns="">
          <p:sp>
            <p:nvSpPr>
              <p:cNvPr id="7" name="TextBox 6">
                <a:extLst>
                  <a:ext uri="{FF2B5EF4-FFF2-40B4-BE49-F238E27FC236}">
                    <a16:creationId xmlns:a16="http://schemas.microsoft.com/office/drawing/2014/main" id="{02BB01E8-7AAC-69B9-5106-A87ED3281F4E}"/>
                  </a:ext>
                </a:extLst>
              </p:cNvPr>
              <p:cNvSpPr txBox="1">
                <a:spLocks noRot="1" noChangeAspect="1" noMove="1" noResize="1" noEditPoints="1" noAdjustHandles="1" noChangeArrowheads="1" noChangeShapeType="1" noTextEdit="1"/>
              </p:cNvSpPr>
              <p:nvPr/>
            </p:nvSpPr>
            <p:spPr>
              <a:xfrm>
                <a:off x="5889457" y="1117471"/>
                <a:ext cx="1725278" cy="954107"/>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473D920-F074-112A-49A3-C4BA25A5DC5F}"/>
                  </a:ext>
                </a:extLst>
              </p:cNvPr>
              <p:cNvSpPr txBox="1"/>
              <p:nvPr/>
            </p:nvSpPr>
            <p:spPr>
              <a:xfrm>
                <a:off x="1501462" y="2723524"/>
                <a:ext cx="8246971" cy="3570208"/>
              </a:xfrm>
              <a:prstGeom prst="rect">
                <a:avLst/>
              </a:prstGeom>
              <a:noFill/>
            </p:spPr>
            <p:txBody>
              <a:bodyPr wrap="square" rtlCol="0">
                <a:spAutoFit/>
              </a:bodyPr>
              <a:lstStyle/>
              <a:p>
                <a:pPr>
                  <a:spcAft>
                    <a:spcPts val="600"/>
                  </a:spcAft>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𝑋</m:t>
                      </m:r>
                      <m:sSup>
                        <m:sSupPr>
                          <m:ctrlPr>
                            <a:rPr lang="el-GR" altLang="zh-CN" sz="2800" i="1">
                              <a:latin typeface="Cambria Math" panose="02040503050406030204" pitchFamily="18" charset="0"/>
                            </a:rPr>
                          </m:ctrlPr>
                        </m:sSupPr>
                        <m:e>
                          <m:r>
                            <a:rPr lang="en-US" altLang="zh-CN" sz="2800" b="0" i="1" smtClean="0">
                              <a:latin typeface="Cambria Math" panose="02040503050406030204" pitchFamily="18" charset="0"/>
                            </a:rPr>
                            <m:t>𝑋</m:t>
                          </m:r>
                        </m:e>
                        <m:sup>
                          <m:r>
                            <a:rPr lang="en-US" altLang="zh-CN" sz="2800" i="1">
                              <a:latin typeface="Cambria Math" panose="02040503050406030204" pitchFamily="18" charset="0"/>
                            </a:rPr>
                            <m:t>𝑇</m:t>
                          </m:r>
                        </m:sup>
                      </m:sSup>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𝑈</m:t>
                      </m:r>
                      <m:r>
                        <m:rPr>
                          <m:sty m:val="p"/>
                        </m:rPr>
                        <a:rPr lang="el-GR" altLang="zh-CN" sz="2800" b="0" i="1" smtClean="0">
                          <a:latin typeface="Cambria Math" panose="02040503050406030204" pitchFamily="18" charset="0"/>
                        </a:rPr>
                        <m:t>Σ</m:t>
                      </m:r>
                      <m:sSup>
                        <m:sSupPr>
                          <m:ctrlPr>
                            <a:rPr lang="el-GR" altLang="zh-CN" sz="2800" b="0" i="1" smtClean="0">
                              <a:latin typeface="Cambria Math" panose="02040503050406030204" pitchFamily="18" charset="0"/>
                            </a:rPr>
                          </m:ctrlPr>
                        </m:sSupPr>
                        <m:e>
                          <m:r>
                            <a:rPr lang="en-US" altLang="zh-CN" sz="2800" b="0" i="1" smtClean="0">
                              <a:latin typeface="Cambria Math" panose="02040503050406030204" pitchFamily="18" charset="0"/>
                            </a:rPr>
                            <m:t>𝑉</m:t>
                          </m:r>
                        </m:e>
                        <m:sup>
                          <m:r>
                            <a:rPr lang="en-US" altLang="zh-CN" sz="2800" b="0" i="1" smtClean="0">
                              <a:latin typeface="Cambria Math" panose="02040503050406030204" pitchFamily="18" charset="0"/>
                            </a:rPr>
                            <m:t>𝑇</m:t>
                          </m:r>
                        </m:sup>
                      </m:sSup>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m:t>
                          </m:r>
                          <m:r>
                            <a:rPr lang="en-US" altLang="zh-CN" sz="2800" i="1">
                              <a:latin typeface="Cambria Math" panose="02040503050406030204" pitchFamily="18" charset="0"/>
                            </a:rPr>
                            <m:t>𝑈</m:t>
                          </m:r>
                          <m:r>
                            <m:rPr>
                              <m:sty m:val="p"/>
                            </m:rPr>
                            <a:rPr lang="el-GR" altLang="zh-CN" sz="2800" i="1">
                              <a:latin typeface="Cambria Math" panose="02040503050406030204" pitchFamily="18" charset="0"/>
                            </a:rPr>
                            <m:t>Σ</m:t>
                          </m:r>
                          <m:sSup>
                            <m:sSupPr>
                              <m:ctrlPr>
                                <a:rPr lang="el-GR" altLang="zh-CN" sz="2800" i="1">
                                  <a:latin typeface="Cambria Math" panose="02040503050406030204" pitchFamily="18" charset="0"/>
                                </a:rPr>
                              </m:ctrlPr>
                            </m:sSupPr>
                            <m:e>
                              <m:r>
                                <a:rPr lang="en-US" altLang="zh-CN" sz="2800" i="1">
                                  <a:latin typeface="Cambria Math" panose="02040503050406030204" pitchFamily="18" charset="0"/>
                                </a:rPr>
                                <m:t>𝑉</m:t>
                              </m:r>
                            </m:e>
                            <m:sup>
                              <m:r>
                                <a:rPr lang="en-US" altLang="zh-CN" sz="2800" i="1">
                                  <a:latin typeface="Cambria Math" panose="02040503050406030204" pitchFamily="18" charset="0"/>
                                </a:rPr>
                                <m:t>𝑇</m:t>
                              </m:r>
                            </m:sup>
                          </m:sSup>
                          <m:r>
                            <a:rPr lang="en-US" altLang="zh-CN" sz="2800" b="0" i="1" smtClean="0">
                              <a:latin typeface="Cambria Math" panose="02040503050406030204" pitchFamily="18" charset="0"/>
                            </a:rPr>
                            <m:t>)</m:t>
                          </m:r>
                        </m:e>
                        <m:sup>
                          <m:r>
                            <a:rPr lang="en-US" altLang="zh-CN" sz="2800" b="0" i="1" smtClean="0">
                              <a:latin typeface="Cambria Math" panose="02040503050406030204" pitchFamily="18" charset="0"/>
                            </a:rPr>
                            <m:t>𝑇</m:t>
                          </m:r>
                        </m:sup>
                      </m:sSup>
                      <m:r>
                        <a:rPr lang="en-US" altLang="zh-CN" sz="2800" b="0" i="1" smtClean="0">
                          <a:latin typeface="Cambria Math" panose="02040503050406030204" pitchFamily="18" charset="0"/>
                        </a:rPr>
                        <m:t> </m:t>
                      </m:r>
                    </m:oMath>
                  </m:oMathPara>
                </a14:m>
                <a:endParaRPr lang="en-US" altLang="zh-CN" sz="2800" b="0" dirty="0"/>
              </a:p>
              <a:p>
                <a:pPr>
                  <a:spcAft>
                    <a:spcPts val="600"/>
                  </a:spcAft>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𝑋</m:t>
                      </m:r>
                      <m:sSup>
                        <m:sSupPr>
                          <m:ctrlPr>
                            <a:rPr lang="el-GR" altLang="zh-CN" sz="2800" i="1">
                              <a:latin typeface="Cambria Math" panose="02040503050406030204" pitchFamily="18" charset="0"/>
                            </a:rPr>
                          </m:ctrlPr>
                        </m:sSupPr>
                        <m:e>
                          <m:r>
                            <a:rPr lang="en-US" altLang="zh-CN" sz="2800" b="0" i="1" smtClean="0">
                              <a:latin typeface="Cambria Math" panose="02040503050406030204" pitchFamily="18" charset="0"/>
                            </a:rPr>
                            <m:t>𝑋</m:t>
                          </m:r>
                        </m:e>
                        <m:sup>
                          <m:r>
                            <a:rPr lang="en-US" altLang="zh-CN" sz="2800" i="1">
                              <a:latin typeface="Cambria Math" panose="02040503050406030204" pitchFamily="18" charset="0"/>
                            </a:rPr>
                            <m:t>𝑇</m:t>
                          </m:r>
                        </m:sup>
                      </m:sSup>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𝑈</m:t>
                      </m:r>
                      <m:r>
                        <m:rPr>
                          <m:sty m:val="p"/>
                        </m:rPr>
                        <a:rPr lang="el-GR" altLang="zh-CN" sz="2800" b="0" i="1" smtClean="0">
                          <a:latin typeface="Cambria Math" panose="02040503050406030204" pitchFamily="18" charset="0"/>
                        </a:rPr>
                        <m:t>Σ</m:t>
                      </m:r>
                      <m:sSup>
                        <m:sSupPr>
                          <m:ctrlPr>
                            <a:rPr lang="el-GR" altLang="zh-CN" sz="2800" b="0" i="1" smtClean="0">
                              <a:latin typeface="Cambria Math" panose="02040503050406030204" pitchFamily="18" charset="0"/>
                            </a:rPr>
                          </m:ctrlPr>
                        </m:sSupPr>
                        <m:e>
                          <m:r>
                            <a:rPr lang="en-US" altLang="zh-CN" sz="2800" b="0" i="1" smtClean="0">
                              <a:latin typeface="Cambria Math" panose="02040503050406030204" pitchFamily="18" charset="0"/>
                            </a:rPr>
                            <m:t>𝑉</m:t>
                          </m:r>
                        </m:e>
                        <m:sup>
                          <m:r>
                            <a:rPr lang="en-US" altLang="zh-CN" sz="2800" b="0" i="1" smtClean="0">
                              <a:latin typeface="Cambria Math" panose="02040503050406030204" pitchFamily="18" charset="0"/>
                            </a:rPr>
                            <m:t>𝑇</m:t>
                          </m:r>
                        </m:sup>
                      </m:sSup>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𝑉</m:t>
                      </m:r>
                      <m:r>
                        <m:rPr>
                          <m:sty m:val="p"/>
                        </m:rPr>
                        <a:rPr lang="el-GR" altLang="zh-CN" sz="2800" i="1">
                          <a:latin typeface="Cambria Math" panose="02040503050406030204" pitchFamily="18" charset="0"/>
                        </a:rPr>
                        <m:t>Σ</m:t>
                      </m:r>
                      <m:sSup>
                        <m:sSupPr>
                          <m:ctrlPr>
                            <a:rPr lang="el-GR" altLang="zh-CN" sz="2800" i="1">
                              <a:latin typeface="Cambria Math" panose="02040503050406030204" pitchFamily="18" charset="0"/>
                            </a:rPr>
                          </m:ctrlPr>
                        </m:sSupPr>
                        <m:e>
                          <m:r>
                            <a:rPr lang="en-US" altLang="zh-CN" sz="2800" b="0" i="1" smtClean="0">
                              <a:latin typeface="Cambria Math" panose="02040503050406030204" pitchFamily="18" charset="0"/>
                            </a:rPr>
                            <m:t>𝑈</m:t>
                          </m:r>
                        </m:e>
                        <m:sup>
                          <m:r>
                            <a:rPr lang="en-US" altLang="zh-CN" sz="2800" i="1">
                              <a:latin typeface="Cambria Math" panose="02040503050406030204" pitchFamily="18" charset="0"/>
                            </a:rPr>
                            <m:t>𝑇</m:t>
                          </m:r>
                        </m:sup>
                      </m:sSup>
                    </m:oMath>
                  </m:oMathPara>
                </a14:m>
                <a:endParaRPr lang="en-US" altLang="zh-CN" sz="2800" dirty="0"/>
              </a:p>
              <a:p>
                <a:pPr>
                  <a:spcAft>
                    <a:spcPts val="600"/>
                  </a:spcAft>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𝑋</m:t>
                      </m:r>
                      <m:sSup>
                        <m:sSupPr>
                          <m:ctrlPr>
                            <a:rPr lang="el-GR" altLang="zh-CN" sz="2800" i="1">
                              <a:latin typeface="Cambria Math" panose="02040503050406030204" pitchFamily="18" charset="0"/>
                            </a:rPr>
                          </m:ctrlPr>
                        </m:sSupPr>
                        <m:e>
                          <m:r>
                            <a:rPr lang="en-US" altLang="zh-CN" sz="2800" b="0" i="1" smtClean="0">
                              <a:latin typeface="Cambria Math" panose="02040503050406030204" pitchFamily="18" charset="0"/>
                            </a:rPr>
                            <m:t>𝑋</m:t>
                          </m:r>
                        </m:e>
                        <m:sup>
                          <m:r>
                            <a:rPr lang="en-US" altLang="zh-CN" sz="2800" i="1">
                              <a:latin typeface="Cambria Math" panose="02040503050406030204" pitchFamily="18" charset="0"/>
                            </a:rPr>
                            <m:t>𝑇</m:t>
                          </m:r>
                        </m:sup>
                      </m:sSup>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𝑈</m:t>
                      </m:r>
                      <m:r>
                        <m:rPr>
                          <m:sty m:val="p"/>
                        </m:rPr>
                        <a:rPr lang="el-GR" altLang="zh-CN" sz="2800" b="0" i="1" smtClean="0">
                          <a:latin typeface="Cambria Math" panose="02040503050406030204" pitchFamily="18" charset="0"/>
                        </a:rPr>
                        <m:t>Σ</m:t>
                      </m:r>
                      <m:sSup>
                        <m:sSupPr>
                          <m:ctrlPr>
                            <a:rPr lang="el-GR" altLang="zh-CN" sz="2800" i="1">
                              <a:latin typeface="Cambria Math" panose="02040503050406030204" pitchFamily="18" charset="0"/>
                            </a:rPr>
                          </m:ctrlPr>
                        </m:sSupPr>
                        <m:e>
                          <m:r>
                            <a:rPr lang="en-US" altLang="zh-CN" sz="2800" b="0" i="1" smtClean="0">
                              <a:latin typeface="Cambria Math" panose="02040503050406030204" pitchFamily="18" charset="0"/>
                            </a:rPr>
                            <m:t>𝑈</m:t>
                          </m:r>
                        </m:e>
                        <m:sup>
                          <m:r>
                            <a:rPr lang="en-US" altLang="zh-CN" sz="2800" i="1">
                              <a:latin typeface="Cambria Math" panose="02040503050406030204" pitchFamily="18" charset="0"/>
                            </a:rPr>
                            <m:t>𝑇</m:t>
                          </m:r>
                        </m:sup>
                      </m:sSup>
                    </m:oMath>
                  </m:oMathPara>
                </a14:m>
                <a:endParaRPr lang="en-US" altLang="zh-CN" sz="2800" dirty="0"/>
              </a:p>
              <a:p>
                <a:pPr>
                  <a:spcAft>
                    <a:spcPts val="600"/>
                  </a:spcAft>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𝑋</m:t>
                      </m:r>
                      <m:sSup>
                        <m:sSupPr>
                          <m:ctrlPr>
                            <a:rPr lang="el-GR" altLang="zh-CN" sz="2800" i="1">
                              <a:latin typeface="Cambria Math" panose="02040503050406030204" pitchFamily="18" charset="0"/>
                            </a:rPr>
                          </m:ctrlPr>
                        </m:sSupPr>
                        <m:e>
                          <m:r>
                            <a:rPr lang="en-US" altLang="zh-CN" sz="2800" b="0" i="1" smtClean="0">
                              <a:latin typeface="Cambria Math" panose="02040503050406030204" pitchFamily="18" charset="0"/>
                            </a:rPr>
                            <m:t>𝑋</m:t>
                          </m:r>
                        </m:e>
                        <m:sup>
                          <m:r>
                            <a:rPr lang="en-US" altLang="zh-CN" sz="2800" i="1">
                              <a:latin typeface="Cambria Math" panose="02040503050406030204" pitchFamily="18" charset="0"/>
                            </a:rPr>
                            <m:t>𝑇</m:t>
                          </m:r>
                        </m:sup>
                      </m:sSup>
                      <m:r>
                        <a:rPr lang="en-US" altLang="zh-CN" sz="2800" b="0" i="1" smtClean="0">
                          <a:latin typeface="Cambria Math" panose="02040503050406030204" pitchFamily="18" charset="0"/>
                        </a:rPr>
                        <m:t>𝑈</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𝑈</m:t>
                      </m:r>
                      <m:sSup>
                        <m:sSupPr>
                          <m:ctrlPr>
                            <a:rPr lang="el-GR" altLang="zh-CN" sz="2800" b="0" i="1" smtClean="0">
                              <a:latin typeface="Cambria Math" panose="02040503050406030204" pitchFamily="18" charset="0"/>
                            </a:rPr>
                          </m:ctrlPr>
                        </m:sSupPr>
                        <m:e>
                          <m:r>
                            <m:rPr>
                              <m:sty m:val="p"/>
                            </m:rPr>
                            <a:rPr lang="el-GR" altLang="zh-CN" sz="2800" i="1">
                              <a:latin typeface="Cambria Math" panose="02040503050406030204" pitchFamily="18" charset="0"/>
                            </a:rPr>
                            <m:t>Σ</m:t>
                          </m:r>
                        </m:e>
                        <m:sup>
                          <m:r>
                            <a:rPr lang="en-US" altLang="zh-CN" sz="2800" b="0" i="1" smtClean="0">
                              <a:latin typeface="Cambria Math" panose="02040503050406030204" pitchFamily="18" charset="0"/>
                            </a:rPr>
                            <m:t>2</m:t>
                          </m:r>
                        </m:sup>
                      </m:sSup>
                    </m:oMath>
                  </m:oMathPara>
                </a14:m>
                <a:endParaRPr lang="en-US" altLang="zh-CN" sz="2800" dirty="0"/>
              </a:p>
              <a:p>
                <a:pPr>
                  <a:spcAft>
                    <a:spcPts val="600"/>
                  </a:spcAft>
                </a:pPr>
                <a14:m>
                  <m:oMathPara xmlns:m="http://schemas.openxmlformats.org/officeDocument/2006/math">
                    <m:oMathParaPr>
                      <m:jc m:val="centerGroup"/>
                    </m:oMathParaPr>
                    <m:oMath xmlns:m="http://schemas.openxmlformats.org/officeDocument/2006/math">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𝑈</m:t>
                          </m:r>
                        </m:e>
                        <m:sup>
                          <m:r>
                            <a:rPr lang="en-US" altLang="zh-CN" sz="2800" b="0" i="1" smtClean="0">
                              <a:latin typeface="Cambria Math" panose="02040503050406030204" pitchFamily="18" charset="0"/>
                            </a:rPr>
                            <m:t>𝑇</m:t>
                          </m:r>
                        </m:sup>
                      </m:sSup>
                      <m:r>
                        <a:rPr lang="en-US" altLang="zh-CN" sz="2800" b="0" i="1" smtClean="0">
                          <a:latin typeface="Cambria Math" panose="02040503050406030204" pitchFamily="18" charset="0"/>
                        </a:rPr>
                        <m:t>𝑋</m:t>
                      </m:r>
                      <m:sSup>
                        <m:sSupPr>
                          <m:ctrlPr>
                            <a:rPr lang="el-GR" altLang="zh-CN" sz="2800" i="1">
                              <a:latin typeface="Cambria Math" panose="02040503050406030204" pitchFamily="18" charset="0"/>
                            </a:rPr>
                          </m:ctrlPr>
                        </m:sSupPr>
                        <m:e>
                          <m:r>
                            <a:rPr lang="en-US" altLang="zh-CN" sz="2800" b="0" i="1" smtClean="0">
                              <a:latin typeface="Cambria Math" panose="02040503050406030204" pitchFamily="18" charset="0"/>
                            </a:rPr>
                            <m:t>𝑋</m:t>
                          </m:r>
                        </m:e>
                        <m:sup>
                          <m:r>
                            <a:rPr lang="en-US" altLang="zh-CN" sz="2800" i="1">
                              <a:latin typeface="Cambria Math" panose="02040503050406030204" pitchFamily="18" charset="0"/>
                            </a:rPr>
                            <m:t>𝑇</m:t>
                          </m:r>
                        </m:sup>
                      </m:sSup>
                      <m:r>
                        <a:rPr lang="en-US" altLang="zh-CN" sz="2800" b="0" i="1" smtClean="0">
                          <a:latin typeface="Cambria Math" panose="02040503050406030204" pitchFamily="18" charset="0"/>
                        </a:rPr>
                        <m:t>𝑈</m:t>
                      </m:r>
                      <m:r>
                        <a:rPr lang="en-US" altLang="zh-CN" sz="2800" b="0" i="1" smtClean="0">
                          <a:latin typeface="Cambria Math" panose="02040503050406030204" pitchFamily="18" charset="0"/>
                        </a:rPr>
                        <m:t>=</m:t>
                      </m:r>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𝑈</m:t>
                          </m:r>
                        </m:e>
                        <m:sup>
                          <m:r>
                            <a:rPr lang="en-US" altLang="zh-CN" sz="2800" b="0" i="1" smtClean="0">
                              <a:latin typeface="Cambria Math" panose="02040503050406030204" pitchFamily="18" charset="0"/>
                            </a:rPr>
                            <m:t>𝑇</m:t>
                          </m:r>
                        </m:sup>
                      </m:sSup>
                      <m:r>
                        <a:rPr lang="en-US" altLang="zh-CN" sz="2800" b="0" i="1" smtClean="0">
                          <a:latin typeface="Cambria Math" panose="02040503050406030204" pitchFamily="18" charset="0"/>
                        </a:rPr>
                        <m:t>𝑈</m:t>
                      </m:r>
                      <m:sSup>
                        <m:sSupPr>
                          <m:ctrlPr>
                            <a:rPr lang="el-GR" altLang="zh-CN" sz="2800" b="0" i="1" smtClean="0">
                              <a:latin typeface="Cambria Math" panose="02040503050406030204" pitchFamily="18" charset="0"/>
                            </a:rPr>
                          </m:ctrlPr>
                        </m:sSupPr>
                        <m:e>
                          <m:r>
                            <m:rPr>
                              <m:sty m:val="p"/>
                            </m:rPr>
                            <a:rPr lang="el-GR" altLang="zh-CN" sz="2800" i="1">
                              <a:latin typeface="Cambria Math" panose="02040503050406030204" pitchFamily="18" charset="0"/>
                            </a:rPr>
                            <m:t>Σ</m:t>
                          </m:r>
                        </m:e>
                        <m:sup>
                          <m:r>
                            <a:rPr lang="en-US" altLang="zh-CN" sz="2800" b="0" i="1" smtClean="0">
                              <a:latin typeface="Cambria Math" panose="02040503050406030204" pitchFamily="18" charset="0"/>
                            </a:rPr>
                            <m:t>2</m:t>
                          </m:r>
                        </m:sup>
                      </m:sSup>
                    </m:oMath>
                  </m:oMathPara>
                </a14:m>
                <a:endParaRPr lang="en-US" altLang="zh-CN" sz="2800" dirty="0"/>
              </a:p>
              <a:p>
                <a:pPr>
                  <a:spcAft>
                    <a:spcPts val="600"/>
                  </a:spcAft>
                </a:pPr>
                <a:r>
                  <a:rPr lang="en-US" altLang="zh-CN" sz="2800" dirty="0">
                    <a:latin typeface="Calibri" panose="020F0502020204030204" pitchFamily="34" charset="0"/>
                    <a:ea typeface="Calibri" panose="020F0502020204030204" pitchFamily="34" charset="0"/>
                    <a:cs typeface="Calibri" panose="020F0502020204030204" pitchFamily="34" charset="0"/>
                  </a:rPr>
                  <a:t>Set</a:t>
                </a:r>
                <a:r>
                  <a:rPr lang="en-US" altLang="zh-CN" sz="2800" dirty="0"/>
                  <a:t> </a:t>
                </a:r>
                <a14:m>
                  <m:oMath xmlns:m="http://schemas.openxmlformats.org/officeDocument/2006/math">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𝑌</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𝑈</m:t>
                        </m:r>
                      </m:e>
                      <m:sup>
                        <m:r>
                          <a:rPr lang="en-US" altLang="zh-CN" sz="2800" b="0" i="1" smtClean="0">
                            <a:latin typeface="Cambria Math" panose="02040503050406030204" pitchFamily="18" charset="0"/>
                          </a:rPr>
                          <m:t>𝑇</m:t>
                        </m:r>
                      </m:sup>
                    </m:sSup>
                    <m:r>
                      <a:rPr lang="en-US" altLang="zh-CN" sz="2800" b="0" i="1" smtClean="0">
                        <a:latin typeface="Cambria Math" panose="02040503050406030204" pitchFamily="18" charset="0"/>
                      </a:rPr>
                      <m:t>𝑋</m:t>
                    </m:r>
                  </m:oMath>
                </a14:m>
                <a:endParaRPr lang="en-US" altLang="zh-CN" sz="2800" dirty="0"/>
              </a:p>
              <a:p>
                <a:pPr>
                  <a:spcAft>
                    <a:spcPts val="600"/>
                  </a:spcAft>
                </a:pPr>
                <a14:m>
                  <m:oMathPara xmlns:m="http://schemas.openxmlformats.org/officeDocument/2006/math">
                    <m:oMathParaPr>
                      <m:jc m:val="centerGroup"/>
                    </m:oMathParaPr>
                    <m:oMath xmlns:m="http://schemas.openxmlformats.org/officeDocument/2006/math">
                      <m:r>
                        <a:rPr lang="en-US" altLang="zh-CN" sz="2800" b="0" i="1" smtClean="0">
                          <a:latin typeface="Cambria Math" panose="02040503050406030204" pitchFamily="18" charset="0"/>
                        </a:rPr>
                        <m:t>𝑌</m:t>
                      </m:r>
                      <m:sSup>
                        <m:sSupPr>
                          <m:ctrlPr>
                            <a:rPr lang="el-GR" altLang="zh-CN" sz="2800" i="1">
                              <a:latin typeface="Cambria Math" panose="02040503050406030204" pitchFamily="18" charset="0"/>
                            </a:rPr>
                          </m:ctrlPr>
                        </m:sSupPr>
                        <m:e>
                          <m:r>
                            <a:rPr lang="en-US" altLang="zh-CN" sz="2800" b="0" i="1" smtClean="0">
                              <a:latin typeface="Cambria Math" panose="02040503050406030204" pitchFamily="18" charset="0"/>
                            </a:rPr>
                            <m:t>𝑌</m:t>
                          </m:r>
                        </m:e>
                        <m:sup>
                          <m:r>
                            <a:rPr lang="en-US" altLang="zh-CN" sz="2800" i="1">
                              <a:latin typeface="Cambria Math" panose="02040503050406030204" pitchFamily="18" charset="0"/>
                            </a:rPr>
                            <m:t>𝑇</m:t>
                          </m:r>
                        </m:sup>
                      </m:sSup>
                      <m:r>
                        <a:rPr lang="en-US" altLang="zh-CN" sz="2800" b="0" i="1" smtClean="0">
                          <a:latin typeface="Cambria Math" panose="02040503050406030204" pitchFamily="18" charset="0"/>
                        </a:rPr>
                        <m:t>=</m:t>
                      </m:r>
                      <m:sSup>
                        <m:sSupPr>
                          <m:ctrlPr>
                            <a:rPr lang="el-GR" altLang="zh-CN" sz="2800" b="0" i="1" smtClean="0">
                              <a:latin typeface="Cambria Math" panose="02040503050406030204" pitchFamily="18" charset="0"/>
                            </a:rPr>
                          </m:ctrlPr>
                        </m:sSupPr>
                        <m:e>
                          <m:r>
                            <m:rPr>
                              <m:sty m:val="p"/>
                            </m:rPr>
                            <a:rPr lang="el-GR" altLang="zh-CN" sz="2800" i="1">
                              <a:latin typeface="Cambria Math" panose="02040503050406030204" pitchFamily="18" charset="0"/>
                            </a:rPr>
                            <m:t>Σ</m:t>
                          </m:r>
                        </m:e>
                        <m:sup>
                          <m:r>
                            <a:rPr lang="en-US" altLang="zh-CN" sz="2800" b="0" i="1" smtClean="0">
                              <a:latin typeface="Cambria Math" panose="02040503050406030204" pitchFamily="18" charset="0"/>
                            </a:rPr>
                            <m:t>2</m:t>
                          </m:r>
                        </m:sup>
                      </m:sSup>
                    </m:oMath>
                  </m:oMathPara>
                </a14:m>
                <a:endParaRPr lang="en-US" altLang="zh-CN" sz="2800" dirty="0"/>
              </a:p>
            </p:txBody>
          </p:sp>
        </mc:Choice>
        <mc:Fallback xmlns="">
          <p:sp>
            <p:nvSpPr>
              <p:cNvPr id="8" name="TextBox 7">
                <a:extLst>
                  <a:ext uri="{FF2B5EF4-FFF2-40B4-BE49-F238E27FC236}">
                    <a16:creationId xmlns:a16="http://schemas.microsoft.com/office/drawing/2014/main" id="{C473D920-F074-112A-49A3-C4BA25A5DC5F}"/>
                  </a:ext>
                </a:extLst>
              </p:cNvPr>
              <p:cNvSpPr txBox="1">
                <a:spLocks noRot="1" noChangeAspect="1" noMove="1" noResize="1" noEditPoints="1" noAdjustHandles="1" noChangeArrowheads="1" noChangeShapeType="1" noTextEdit="1"/>
              </p:cNvSpPr>
              <p:nvPr/>
            </p:nvSpPr>
            <p:spPr>
              <a:xfrm>
                <a:off x="1501462" y="2723524"/>
                <a:ext cx="8246971" cy="3570208"/>
              </a:xfrm>
              <a:prstGeom prst="rect">
                <a:avLst/>
              </a:prstGeom>
              <a:blipFill>
                <a:blip r:embed="rId4"/>
                <a:stretch>
                  <a:fillRect l="-147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559005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607F9-CDA2-4409-AE9E-5DD4B97626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
        <p:nvSpPr>
          <p:cNvPr id="32" name="标题 1">
            <a:extLst>
              <a:ext uri="{FF2B5EF4-FFF2-40B4-BE49-F238E27FC236}">
                <a16:creationId xmlns:a16="http://schemas.microsoft.com/office/drawing/2014/main" id="{3572B037-B212-4C59-BE79-F0C0BA20201B}"/>
              </a:ext>
            </a:extLst>
          </p:cNvPr>
          <p:cNvSpPr txBox="1">
            <a:spLocks/>
          </p:cNvSpPr>
          <p:nvPr/>
        </p:nvSpPr>
        <p:spPr>
          <a:xfrm>
            <a:off x="536256" y="333246"/>
            <a:ext cx="4933211" cy="5750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t>Remove dependency</a:t>
            </a:r>
          </a:p>
        </p:txBody>
      </p:sp>
      <mc:AlternateContent xmlns:mc="http://schemas.openxmlformats.org/markup-compatibility/2006" xmlns:a14="http://schemas.microsoft.com/office/drawing/2010/main">
        <mc:Choice Requires="a14">
          <p:sp>
            <p:nvSpPr>
              <p:cNvPr id="39" name="矩形 38">
                <a:extLst>
                  <a:ext uri="{FF2B5EF4-FFF2-40B4-BE49-F238E27FC236}">
                    <a16:creationId xmlns:a16="http://schemas.microsoft.com/office/drawing/2014/main" id="{AC6CECAB-C21F-4B4F-A20C-A97118899DA1}"/>
                  </a:ext>
                </a:extLst>
              </p:cNvPr>
              <p:cNvSpPr/>
              <p:nvPr/>
            </p:nvSpPr>
            <p:spPr>
              <a:xfrm>
                <a:off x="3444879" y="2581233"/>
                <a:ext cx="1608567" cy="225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Unmixing matrix</a:t>
                </a:r>
              </a:p>
              <a:p>
                <a:pPr algn="ctr"/>
                <a14:m>
                  <m:oMathPara xmlns:m="http://schemas.openxmlformats.org/officeDocument/2006/math">
                    <m:oMathParaPr>
                      <m:jc m:val="centerGroup"/>
                    </m:oMathParaPr>
                    <m:oMath xmlns:m="http://schemas.openxmlformats.org/officeDocument/2006/math">
                      <m:r>
                        <a:rPr lang="en-US" altLang="zh-CN" sz="1600" i="1" dirty="0" smtClean="0">
                          <a:solidFill>
                            <a:schemeClr val="tx1"/>
                          </a:solidFill>
                          <a:latin typeface="Cambria Math" panose="02040503050406030204" pitchFamily="18" charset="0"/>
                        </a:rPr>
                        <m:t>𝑊</m:t>
                      </m:r>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9" name="矩形 38">
                <a:extLst>
                  <a:ext uri="{FF2B5EF4-FFF2-40B4-BE49-F238E27FC236}">
                    <a16:creationId xmlns:a16="http://schemas.microsoft.com/office/drawing/2014/main" id="{AC6CECAB-C21F-4B4F-A20C-A97118899DA1}"/>
                  </a:ext>
                </a:extLst>
              </p:cNvPr>
              <p:cNvSpPr>
                <a:spLocks noRot="1" noChangeAspect="1" noMove="1" noResize="1" noEditPoints="1" noAdjustHandles="1" noChangeArrowheads="1" noChangeShapeType="1" noTextEdit="1"/>
              </p:cNvSpPr>
              <p:nvPr/>
            </p:nvSpPr>
            <p:spPr>
              <a:xfrm>
                <a:off x="3444879" y="2581233"/>
                <a:ext cx="1608567" cy="2254314"/>
              </a:xfrm>
              <a:prstGeom prst="rect">
                <a:avLst/>
              </a:prstGeom>
              <a:blipFill>
                <a:blip r:embed="rId4"/>
                <a:stretch>
                  <a:fillRect l="-752" r="-752"/>
                </a:stretch>
              </a:blipFill>
              <a:ln>
                <a:solidFill>
                  <a:schemeClr val="tx1"/>
                </a:solidFill>
              </a:ln>
            </p:spPr>
            <p:txBody>
              <a:bodyPr/>
              <a:lstStyle/>
              <a:p>
                <a:r>
                  <a:rPr lang="zh-CN" altLang="en-US">
                    <a:noFill/>
                  </a:rPr>
                  <a:t> </a:t>
                </a:r>
              </a:p>
            </p:txBody>
          </p:sp>
        </mc:Fallback>
      </mc:AlternateContent>
      <p:cxnSp>
        <p:nvCxnSpPr>
          <p:cNvPr id="40" name="直接箭头连接符 39">
            <a:extLst>
              <a:ext uri="{FF2B5EF4-FFF2-40B4-BE49-F238E27FC236}">
                <a16:creationId xmlns:a16="http://schemas.microsoft.com/office/drawing/2014/main" id="{0BDFD73E-7813-4C70-9861-A84FE605C0F8}"/>
              </a:ext>
            </a:extLst>
          </p:cNvPr>
          <p:cNvCxnSpPr>
            <a:cxnSpLocks/>
          </p:cNvCxnSpPr>
          <p:nvPr/>
        </p:nvCxnSpPr>
        <p:spPr>
          <a:xfrm>
            <a:off x="2086946" y="2885828"/>
            <a:ext cx="13579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1" name="文本框 40">
                <a:extLst>
                  <a:ext uri="{FF2B5EF4-FFF2-40B4-BE49-F238E27FC236}">
                    <a16:creationId xmlns:a16="http://schemas.microsoft.com/office/drawing/2014/main" id="{A7494DA4-D4B0-490C-A17A-E2792D97E2D2}"/>
                  </a:ext>
                </a:extLst>
              </p:cNvPr>
              <p:cNvSpPr txBox="1"/>
              <p:nvPr/>
            </p:nvSpPr>
            <p:spPr>
              <a:xfrm>
                <a:off x="2334431" y="2885825"/>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41" name="文本框 40">
                <a:extLst>
                  <a:ext uri="{FF2B5EF4-FFF2-40B4-BE49-F238E27FC236}">
                    <a16:creationId xmlns:a16="http://schemas.microsoft.com/office/drawing/2014/main" id="{A7494DA4-D4B0-490C-A17A-E2792D97E2D2}"/>
                  </a:ext>
                </a:extLst>
              </p:cNvPr>
              <p:cNvSpPr txBox="1">
                <a:spLocks noRot="1" noChangeAspect="1" noMove="1" noResize="1" noEditPoints="1" noAdjustHandles="1" noChangeArrowheads="1" noChangeShapeType="1" noTextEdit="1"/>
              </p:cNvSpPr>
              <p:nvPr/>
            </p:nvSpPr>
            <p:spPr>
              <a:xfrm>
                <a:off x="2334431" y="2885825"/>
                <a:ext cx="934704" cy="409472"/>
              </a:xfrm>
              <a:prstGeom prst="rect">
                <a:avLst/>
              </a:prstGeom>
              <a:blipFill>
                <a:blip r:embed="rId5"/>
                <a:stretch>
                  <a:fillRect b="-1471"/>
                </a:stretch>
              </a:blipFill>
            </p:spPr>
            <p:txBody>
              <a:bodyPr/>
              <a:lstStyle/>
              <a:p>
                <a:r>
                  <a:rPr lang="zh-CN" altLang="en-US">
                    <a:noFill/>
                  </a:rPr>
                  <a:t> </a:t>
                </a:r>
              </a:p>
            </p:txBody>
          </p:sp>
        </mc:Fallback>
      </mc:AlternateContent>
      <p:cxnSp>
        <p:nvCxnSpPr>
          <p:cNvPr id="42" name="直接箭头连接符 41">
            <a:extLst>
              <a:ext uri="{FF2B5EF4-FFF2-40B4-BE49-F238E27FC236}">
                <a16:creationId xmlns:a16="http://schemas.microsoft.com/office/drawing/2014/main" id="{5C002D53-2AB1-4728-8416-9CAD0633345C}"/>
              </a:ext>
            </a:extLst>
          </p:cNvPr>
          <p:cNvCxnSpPr>
            <a:cxnSpLocks/>
          </p:cNvCxnSpPr>
          <p:nvPr/>
        </p:nvCxnSpPr>
        <p:spPr>
          <a:xfrm>
            <a:off x="2086946" y="3551376"/>
            <a:ext cx="13579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6940C7B8-FA5A-4BB4-82BF-9A3FF8E611D7}"/>
                  </a:ext>
                </a:extLst>
              </p:cNvPr>
              <p:cNvSpPr txBox="1"/>
              <p:nvPr/>
            </p:nvSpPr>
            <p:spPr>
              <a:xfrm>
                <a:off x="2298560" y="3532890"/>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43" name="文本框 42">
                <a:extLst>
                  <a:ext uri="{FF2B5EF4-FFF2-40B4-BE49-F238E27FC236}">
                    <a16:creationId xmlns:a16="http://schemas.microsoft.com/office/drawing/2014/main" id="{6940C7B8-FA5A-4BB4-82BF-9A3FF8E611D7}"/>
                  </a:ext>
                </a:extLst>
              </p:cNvPr>
              <p:cNvSpPr txBox="1">
                <a:spLocks noRot="1" noChangeAspect="1" noMove="1" noResize="1" noEditPoints="1" noAdjustHandles="1" noChangeArrowheads="1" noChangeShapeType="1" noTextEdit="1"/>
              </p:cNvSpPr>
              <p:nvPr/>
            </p:nvSpPr>
            <p:spPr>
              <a:xfrm>
                <a:off x="2298560" y="3532890"/>
                <a:ext cx="934704" cy="409472"/>
              </a:xfrm>
              <a:prstGeom prst="rect">
                <a:avLst/>
              </a:prstGeom>
              <a:blipFill>
                <a:blip r:embed="rId6"/>
                <a:stretch>
                  <a:fillRect b="-1493"/>
                </a:stretch>
              </a:blipFill>
            </p:spPr>
            <p:txBody>
              <a:bodyPr/>
              <a:lstStyle/>
              <a:p>
                <a:r>
                  <a:rPr lang="zh-CN" altLang="en-US">
                    <a:noFill/>
                  </a:rPr>
                  <a:t> </a:t>
                </a:r>
              </a:p>
            </p:txBody>
          </p:sp>
        </mc:Fallback>
      </mc:AlternateContent>
      <p:cxnSp>
        <p:nvCxnSpPr>
          <p:cNvPr id="44" name="直接箭头连接符 43">
            <a:extLst>
              <a:ext uri="{FF2B5EF4-FFF2-40B4-BE49-F238E27FC236}">
                <a16:creationId xmlns:a16="http://schemas.microsoft.com/office/drawing/2014/main" id="{6DE6EF60-A9AA-439A-B61C-FB4CFB77539C}"/>
              </a:ext>
            </a:extLst>
          </p:cNvPr>
          <p:cNvCxnSpPr>
            <a:cxnSpLocks/>
          </p:cNvCxnSpPr>
          <p:nvPr/>
        </p:nvCxnSpPr>
        <p:spPr>
          <a:xfrm>
            <a:off x="2086946" y="4561154"/>
            <a:ext cx="13579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FCAB181F-9149-4078-8848-B81E21ECDAD6}"/>
                  </a:ext>
                </a:extLst>
              </p:cNvPr>
              <p:cNvSpPr txBox="1"/>
              <p:nvPr/>
            </p:nvSpPr>
            <p:spPr>
              <a:xfrm>
                <a:off x="2212837" y="4561151"/>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𝑛</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45" name="文本框 44">
                <a:extLst>
                  <a:ext uri="{FF2B5EF4-FFF2-40B4-BE49-F238E27FC236}">
                    <a16:creationId xmlns:a16="http://schemas.microsoft.com/office/drawing/2014/main" id="{FCAB181F-9149-4078-8848-B81E21ECDAD6}"/>
                  </a:ext>
                </a:extLst>
              </p:cNvPr>
              <p:cNvSpPr txBox="1">
                <a:spLocks noRot="1" noChangeAspect="1" noMove="1" noResize="1" noEditPoints="1" noAdjustHandles="1" noChangeArrowheads="1" noChangeShapeType="1" noTextEdit="1"/>
              </p:cNvSpPr>
              <p:nvPr/>
            </p:nvSpPr>
            <p:spPr>
              <a:xfrm>
                <a:off x="2212837" y="4561151"/>
                <a:ext cx="934704" cy="409472"/>
              </a:xfrm>
              <a:prstGeom prst="rect">
                <a:avLst/>
              </a:prstGeom>
              <a:blipFill>
                <a:blip r:embed="rId7"/>
                <a:stretch>
                  <a:fillRect b="-2985"/>
                </a:stretch>
              </a:blipFill>
            </p:spPr>
            <p:txBody>
              <a:bodyPr/>
              <a:lstStyle/>
              <a:p>
                <a:r>
                  <a:rPr lang="zh-CN" altLang="en-US">
                    <a:noFill/>
                  </a:rPr>
                  <a:t> </a:t>
                </a:r>
              </a:p>
            </p:txBody>
          </p:sp>
        </mc:Fallback>
      </mc:AlternateContent>
      <p:cxnSp>
        <p:nvCxnSpPr>
          <p:cNvPr id="46" name="直接箭头连接符 45">
            <a:extLst>
              <a:ext uri="{FF2B5EF4-FFF2-40B4-BE49-F238E27FC236}">
                <a16:creationId xmlns:a16="http://schemas.microsoft.com/office/drawing/2014/main" id="{37A23DA5-AD6E-4B5C-A533-A5E12508BBE0}"/>
              </a:ext>
            </a:extLst>
          </p:cNvPr>
          <p:cNvCxnSpPr>
            <a:cxnSpLocks/>
          </p:cNvCxnSpPr>
          <p:nvPr/>
        </p:nvCxnSpPr>
        <p:spPr>
          <a:xfrm>
            <a:off x="5053619" y="2885826"/>
            <a:ext cx="12150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7" name="文本框 46">
                <a:extLst>
                  <a:ext uri="{FF2B5EF4-FFF2-40B4-BE49-F238E27FC236}">
                    <a16:creationId xmlns:a16="http://schemas.microsoft.com/office/drawing/2014/main" id="{A7F5C04E-9E08-4FA9-8424-A99178EDF0ED}"/>
                  </a:ext>
                </a:extLst>
              </p:cNvPr>
              <p:cNvSpPr txBox="1"/>
              <p:nvPr/>
            </p:nvSpPr>
            <p:spPr>
              <a:xfrm>
                <a:off x="5199566" y="2888928"/>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47" name="文本框 46">
                <a:extLst>
                  <a:ext uri="{FF2B5EF4-FFF2-40B4-BE49-F238E27FC236}">
                    <a16:creationId xmlns:a16="http://schemas.microsoft.com/office/drawing/2014/main" id="{A7F5C04E-9E08-4FA9-8424-A99178EDF0ED}"/>
                  </a:ext>
                </a:extLst>
              </p:cNvPr>
              <p:cNvSpPr txBox="1">
                <a:spLocks noRot="1" noChangeAspect="1" noMove="1" noResize="1" noEditPoints="1" noAdjustHandles="1" noChangeArrowheads="1" noChangeShapeType="1" noTextEdit="1"/>
              </p:cNvSpPr>
              <p:nvPr/>
            </p:nvSpPr>
            <p:spPr>
              <a:xfrm>
                <a:off x="5199566" y="2888928"/>
                <a:ext cx="934704" cy="409472"/>
              </a:xfrm>
              <a:prstGeom prst="rect">
                <a:avLst/>
              </a:prstGeom>
              <a:blipFill>
                <a:blip r:embed="rId8"/>
                <a:stretch>
                  <a:fillRect b="-1493"/>
                </a:stretch>
              </a:blipFill>
            </p:spPr>
            <p:txBody>
              <a:bodyPr/>
              <a:lstStyle/>
              <a:p>
                <a:r>
                  <a:rPr lang="zh-CN" altLang="en-US">
                    <a:noFill/>
                  </a:rPr>
                  <a:t> </a:t>
                </a:r>
              </a:p>
            </p:txBody>
          </p:sp>
        </mc:Fallback>
      </mc:AlternateContent>
      <p:cxnSp>
        <p:nvCxnSpPr>
          <p:cNvPr id="48" name="直接箭头连接符 47">
            <a:extLst>
              <a:ext uri="{FF2B5EF4-FFF2-40B4-BE49-F238E27FC236}">
                <a16:creationId xmlns:a16="http://schemas.microsoft.com/office/drawing/2014/main" id="{4F02D646-66B3-4AAA-B38C-04634BD803F4}"/>
              </a:ext>
            </a:extLst>
          </p:cNvPr>
          <p:cNvCxnSpPr>
            <a:cxnSpLocks/>
          </p:cNvCxnSpPr>
          <p:nvPr/>
        </p:nvCxnSpPr>
        <p:spPr>
          <a:xfrm>
            <a:off x="5053619" y="3551375"/>
            <a:ext cx="12150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715A61FA-1F1C-48E9-859A-B1CC1321735D}"/>
                  </a:ext>
                </a:extLst>
              </p:cNvPr>
              <p:cNvSpPr txBox="1"/>
              <p:nvPr/>
            </p:nvSpPr>
            <p:spPr>
              <a:xfrm>
                <a:off x="5199566" y="3532890"/>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49" name="文本框 48">
                <a:extLst>
                  <a:ext uri="{FF2B5EF4-FFF2-40B4-BE49-F238E27FC236}">
                    <a16:creationId xmlns:a16="http://schemas.microsoft.com/office/drawing/2014/main" id="{715A61FA-1F1C-48E9-859A-B1CC1321735D}"/>
                  </a:ext>
                </a:extLst>
              </p:cNvPr>
              <p:cNvSpPr txBox="1">
                <a:spLocks noRot="1" noChangeAspect="1" noMove="1" noResize="1" noEditPoints="1" noAdjustHandles="1" noChangeArrowheads="1" noChangeShapeType="1" noTextEdit="1"/>
              </p:cNvSpPr>
              <p:nvPr/>
            </p:nvSpPr>
            <p:spPr>
              <a:xfrm>
                <a:off x="5199566" y="3532890"/>
                <a:ext cx="934704" cy="409472"/>
              </a:xfrm>
              <a:prstGeom prst="rect">
                <a:avLst/>
              </a:prstGeom>
              <a:blipFill>
                <a:blip r:embed="rId9"/>
                <a:stretch>
                  <a:fillRect b="-1493"/>
                </a:stretch>
              </a:blipFill>
            </p:spPr>
            <p:txBody>
              <a:bodyPr/>
              <a:lstStyle/>
              <a:p>
                <a:r>
                  <a:rPr lang="zh-CN" altLang="en-US">
                    <a:noFill/>
                  </a:rPr>
                  <a:t> </a:t>
                </a:r>
              </a:p>
            </p:txBody>
          </p:sp>
        </mc:Fallback>
      </mc:AlternateContent>
      <p:cxnSp>
        <p:nvCxnSpPr>
          <p:cNvPr id="50" name="直接箭头连接符 49">
            <a:extLst>
              <a:ext uri="{FF2B5EF4-FFF2-40B4-BE49-F238E27FC236}">
                <a16:creationId xmlns:a16="http://schemas.microsoft.com/office/drawing/2014/main" id="{0C82F57E-1686-4C25-8B21-5F90D1CCBF12}"/>
              </a:ext>
            </a:extLst>
          </p:cNvPr>
          <p:cNvCxnSpPr>
            <a:cxnSpLocks/>
          </p:cNvCxnSpPr>
          <p:nvPr/>
        </p:nvCxnSpPr>
        <p:spPr>
          <a:xfrm>
            <a:off x="5053619" y="4561152"/>
            <a:ext cx="12150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CCBC6CF4-C2D5-4E39-B8DC-741438E4B363}"/>
                  </a:ext>
                </a:extLst>
              </p:cNvPr>
              <p:cNvSpPr txBox="1"/>
              <p:nvPr/>
            </p:nvSpPr>
            <p:spPr>
              <a:xfrm>
                <a:off x="5243986" y="4527370"/>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𝑛</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51" name="文本框 50">
                <a:extLst>
                  <a:ext uri="{FF2B5EF4-FFF2-40B4-BE49-F238E27FC236}">
                    <a16:creationId xmlns:a16="http://schemas.microsoft.com/office/drawing/2014/main" id="{CCBC6CF4-C2D5-4E39-B8DC-741438E4B363}"/>
                  </a:ext>
                </a:extLst>
              </p:cNvPr>
              <p:cNvSpPr txBox="1">
                <a:spLocks noRot="1" noChangeAspect="1" noMove="1" noResize="1" noEditPoints="1" noAdjustHandles="1" noChangeArrowheads="1" noChangeShapeType="1" noTextEdit="1"/>
              </p:cNvSpPr>
              <p:nvPr/>
            </p:nvSpPr>
            <p:spPr>
              <a:xfrm>
                <a:off x="5243986" y="4527370"/>
                <a:ext cx="934704" cy="409472"/>
              </a:xfrm>
              <a:prstGeom prst="rect">
                <a:avLst/>
              </a:prstGeom>
              <a:blipFill>
                <a:blip r:embed="rId10"/>
                <a:stretch>
                  <a:fillRect b="-149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2" name="矩形 51">
                <a:extLst>
                  <a:ext uri="{FF2B5EF4-FFF2-40B4-BE49-F238E27FC236}">
                    <a16:creationId xmlns:a16="http://schemas.microsoft.com/office/drawing/2014/main" id="{954D939E-01DF-45BB-821B-9B225079F589}"/>
                  </a:ext>
                </a:extLst>
              </p:cNvPr>
              <p:cNvSpPr/>
              <p:nvPr/>
            </p:nvSpPr>
            <p:spPr>
              <a:xfrm>
                <a:off x="6268641" y="2581232"/>
                <a:ext cx="795688" cy="225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dirty="0" smtClean="0">
                          <a:solidFill>
                            <a:schemeClr val="tx1"/>
                          </a:solidFill>
                          <a:latin typeface="Cambria Math" panose="02040503050406030204" pitchFamily="18" charset="0"/>
                        </a:rPr>
                        <m:t>𝑔</m:t>
                      </m:r>
                      <m:r>
                        <a:rPr lang="en-US" altLang="zh-CN" i="1" dirty="0" smtClean="0">
                          <a:solidFill>
                            <a:schemeClr val="tx1"/>
                          </a:solidFill>
                          <a:latin typeface="Cambria Math" panose="02040503050406030204" pitchFamily="18" charset="0"/>
                        </a:rPr>
                        <m:t>(</m:t>
                      </m:r>
                      <m:r>
                        <a:rPr lang="en-US" altLang="zh-CN" i="1" dirty="0">
                          <a:solidFill>
                            <a:schemeClr val="tx1"/>
                          </a:solidFill>
                          <a:latin typeface="Cambria Math" panose="02040503050406030204" pitchFamily="18" charset="0"/>
                        </a:rPr>
                        <m:t>·</m:t>
                      </m:r>
                      <m:r>
                        <a:rPr lang="en-US" altLang="zh-CN" i="1" dirty="0" smtClean="0">
                          <a:solidFill>
                            <a:schemeClr val="tx1"/>
                          </a:solidFill>
                          <a:latin typeface="Cambria Math" panose="02040503050406030204" pitchFamily="18" charset="0"/>
                        </a:rPr>
                        <m:t>)</m:t>
                      </m:r>
                    </m:oMath>
                  </m:oMathPara>
                </a14:m>
                <a:endParaRPr lang="zh-CN" altLang="en-US" dirty="0">
                  <a:solidFill>
                    <a:schemeClr val="tx1"/>
                  </a:solidFill>
                </a:endParaRPr>
              </a:p>
            </p:txBody>
          </p:sp>
        </mc:Choice>
        <mc:Fallback xmlns="">
          <p:sp>
            <p:nvSpPr>
              <p:cNvPr id="52" name="矩形 51">
                <a:extLst>
                  <a:ext uri="{FF2B5EF4-FFF2-40B4-BE49-F238E27FC236}">
                    <a16:creationId xmlns:a16="http://schemas.microsoft.com/office/drawing/2014/main" id="{954D939E-01DF-45BB-821B-9B225079F589}"/>
                  </a:ext>
                </a:extLst>
              </p:cNvPr>
              <p:cNvSpPr>
                <a:spLocks noRot="1" noChangeAspect="1" noMove="1" noResize="1" noEditPoints="1" noAdjustHandles="1" noChangeArrowheads="1" noChangeShapeType="1" noTextEdit="1"/>
              </p:cNvSpPr>
              <p:nvPr/>
            </p:nvSpPr>
            <p:spPr>
              <a:xfrm>
                <a:off x="6268641" y="2581232"/>
                <a:ext cx="795688" cy="2254314"/>
              </a:xfrm>
              <a:prstGeom prst="rect">
                <a:avLst/>
              </a:prstGeom>
              <a:blipFill>
                <a:blip r:embed="rId11"/>
                <a:stretch>
                  <a:fillRect/>
                </a:stretch>
              </a:blipFill>
              <a:ln>
                <a:solidFill>
                  <a:schemeClr val="tx1"/>
                </a:solidFill>
              </a:ln>
            </p:spPr>
            <p:txBody>
              <a:bodyPr/>
              <a:lstStyle/>
              <a:p>
                <a:r>
                  <a:rPr lang="zh-CN" altLang="en-US">
                    <a:noFill/>
                  </a:rPr>
                  <a:t> </a:t>
                </a:r>
              </a:p>
            </p:txBody>
          </p:sp>
        </mc:Fallback>
      </mc:AlternateContent>
      <p:sp>
        <p:nvSpPr>
          <p:cNvPr id="53" name="矩形 52">
            <a:extLst>
              <a:ext uri="{FF2B5EF4-FFF2-40B4-BE49-F238E27FC236}">
                <a16:creationId xmlns:a16="http://schemas.microsoft.com/office/drawing/2014/main" id="{DF1728A7-365C-4EAD-ADAA-8AF4A6B3308F}"/>
              </a:ext>
            </a:extLst>
          </p:cNvPr>
          <p:cNvSpPr/>
          <p:nvPr/>
        </p:nvSpPr>
        <p:spPr>
          <a:xfrm>
            <a:off x="8525579" y="2581232"/>
            <a:ext cx="1465550" cy="225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0000"/>
                </a:solidFill>
                <a:latin typeface="Times New Roman" panose="02020603050405020304" pitchFamily="18" charset="0"/>
                <a:cs typeface="Times New Roman" panose="02020603050405020304" pitchFamily="18" charset="0"/>
              </a:rPr>
              <a:t>Independence criterion</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54" name="直接箭头连接符 53">
            <a:extLst>
              <a:ext uri="{FF2B5EF4-FFF2-40B4-BE49-F238E27FC236}">
                <a16:creationId xmlns:a16="http://schemas.microsoft.com/office/drawing/2014/main" id="{AA43FE77-2B9D-4176-A847-18CAF1B610B6}"/>
              </a:ext>
            </a:extLst>
          </p:cNvPr>
          <p:cNvCxnSpPr>
            <a:cxnSpLocks/>
          </p:cNvCxnSpPr>
          <p:nvPr/>
        </p:nvCxnSpPr>
        <p:spPr>
          <a:xfrm>
            <a:off x="7064330" y="2885825"/>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5" name="文本框 54">
                <a:extLst>
                  <a:ext uri="{FF2B5EF4-FFF2-40B4-BE49-F238E27FC236}">
                    <a16:creationId xmlns:a16="http://schemas.microsoft.com/office/drawing/2014/main" id="{9A8CD1A6-1D95-4255-BCE1-48222F61DEAB}"/>
                  </a:ext>
                </a:extLst>
              </p:cNvPr>
              <p:cNvSpPr txBox="1"/>
              <p:nvPr/>
            </p:nvSpPr>
            <p:spPr>
              <a:xfrm>
                <a:off x="7303761" y="2885825"/>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b="0"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55" name="文本框 54">
                <a:extLst>
                  <a:ext uri="{FF2B5EF4-FFF2-40B4-BE49-F238E27FC236}">
                    <a16:creationId xmlns:a16="http://schemas.microsoft.com/office/drawing/2014/main" id="{9A8CD1A6-1D95-4255-BCE1-48222F61DEAB}"/>
                  </a:ext>
                </a:extLst>
              </p:cNvPr>
              <p:cNvSpPr txBox="1">
                <a:spLocks noRot="1" noChangeAspect="1" noMove="1" noResize="1" noEditPoints="1" noAdjustHandles="1" noChangeArrowheads="1" noChangeShapeType="1" noTextEdit="1"/>
              </p:cNvSpPr>
              <p:nvPr/>
            </p:nvSpPr>
            <p:spPr>
              <a:xfrm>
                <a:off x="7303761" y="2885825"/>
                <a:ext cx="934704" cy="409472"/>
              </a:xfrm>
              <a:prstGeom prst="rect">
                <a:avLst/>
              </a:prstGeom>
              <a:blipFill>
                <a:blip r:embed="rId12"/>
                <a:stretch>
                  <a:fillRect b="-1471"/>
                </a:stretch>
              </a:blipFill>
            </p:spPr>
            <p:txBody>
              <a:bodyPr/>
              <a:lstStyle/>
              <a:p>
                <a:r>
                  <a:rPr lang="zh-CN" altLang="en-US">
                    <a:noFill/>
                  </a:rPr>
                  <a:t> </a:t>
                </a:r>
              </a:p>
            </p:txBody>
          </p:sp>
        </mc:Fallback>
      </mc:AlternateContent>
      <p:cxnSp>
        <p:nvCxnSpPr>
          <p:cNvPr id="56" name="直接箭头连接符 55">
            <a:extLst>
              <a:ext uri="{FF2B5EF4-FFF2-40B4-BE49-F238E27FC236}">
                <a16:creationId xmlns:a16="http://schemas.microsoft.com/office/drawing/2014/main" id="{CF13D37D-BE9E-4C5D-8308-0CCE55A26C79}"/>
              </a:ext>
            </a:extLst>
          </p:cNvPr>
          <p:cNvCxnSpPr>
            <a:cxnSpLocks/>
          </p:cNvCxnSpPr>
          <p:nvPr/>
        </p:nvCxnSpPr>
        <p:spPr>
          <a:xfrm>
            <a:off x="7064330" y="3551375"/>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3F08D176-4418-45FC-888A-EEDDE77F8B5D}"/>
                  </a:ext>
                </a:extLst>
              </p:cNvPr>
              <p:cNvSpPr txBox="1"/>
              <p:nvPr/>
            </p:nvSpPr>
            <p:spPr>
              <a:xfrm>
                <a:off x="7303761" y="3551374"/>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57" name="文本框 56">
                <a:extLst>
                  <a:ext uri="{FF2B5EF4-FFF2-40B4-BE49-F238E27FC236}">
                    <a16:creationId xmlns:a16="http://schemas.microsoft.com/office/drawing/2014/main" id="{3F08D176-4418-45FC-888A-EEDDE77F8B5D}"/>
                  </a:ext>
                </a:extLst>
              </p:cNvPr>
              <p:cNvSpPr txBox="1">
                <a:spLocks noRot="1" noChangeAspect="1" noMove="1" noResize="1" noEditPoints="1" noAdjustHandles="1" noChangeArrowheads="1" noChangeShapeType="1" noTextEdit="1"/>
              </p:cNvSpPr>
              <p:nvPr/>
            </p:nvSpPr>
            <p:spPr>
              <a:xfrm>
                <a:off x="7303761" y="3551374"/>
                <a:ext cx="934704" cy="409472"/>
              </a:xfrm>
              <a:prstGeom prst="rect">
                <a:avLst/>
              </a:prstGeom>
              <a:blipFill>
                <a:blip r:embed="rId13"/>
                <a:stretch>
                  <a:fillRect b="-1493"/>
                </a:stretch>
              </a:blipFill>
            </p:spPr>
            <p:txBody>
              <a:bodyPr/>
              <a:lstStyle/>
              <a:p>
                <a:r>
                  <a:rPr lang="zh-CN" altLang="en-US">
                    <a:noFill/>
                  </a:rPr>
                  <a:t> </a:t>
                </a:r>
              </a:p>
            </p:txBody>
          </p:sp>
        </mc:Fallback>
      </mc:AlternateContent>
      <p:cxnSp>
        <p:nvCxnSpPr>
          <p:cNvPr id="58" name="直接箭头连接符 57">
            <a:extLst>
              <a:ext uri="{FF2B5EF4-FFF2-40B4-BE49-F238E27FC236}">
                <a16:creationId xmlns:a16="http://schemas.microsoft.com/office/drawing/2014/main" id="{D4E260F2-B987-4DF3-8584-CAB938D5054A}"/>
              </a:ext>
            </a:extLst>
          </p:cNvPr>
          <p:cNvCxnSpPr>
            <a:cxnSpLocks/>
          </p:cNvCxnSpPr>
          <p:nvPr/>
        </p:nvCxnSpPr>
        <p:spPr>
          <a:xfrm>
            <a:off x="7064330" y="4561151"/>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B315DA0D-5055-422A-9E97-B6BDE23D7B52}"/>
                  </a:ext>
                </a:extLst>
              </p:cNvPr>
              <p:cNvSpPr txBox="1"/>
              <p:nvPr/>
            </p:nvSpPr>
            <p:spPr>
              <a:xfrm>
                <a:off x="7303761" y="4532876"/>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b="0" i="1" dirty="0" smtClean="0">
                              <a:latin typeface="Cambria Math" panose="02040503050406030204" pitchFamily="18" charset="0"/>
                            </a:rPr>
                            <m:t>𝑛</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59" name="文本框 58">
                <a:extLst>
                  <a:ext uri="{FF2B5EF4-FFF2-40B4-BE49-F238E27FC236}">
                    <a16:creationId xmlns:a16="http://schemas.microsoft.com/office/drawing/2014/main" id="{B315DA0D-5055-422A-9E97-B6BDE23D7B52}"/>
                  </a:ext>
                </a:extLst>
              </p:cNvPr>
              <p:cNvSpPr txBox="1">
                <a:spLocks noRot="1" noChangeAspect="1" noMove="1" noResize="1" noEditPoints="1" noAdjustHandles="1" noChangeArrowheads="1" noChangeShapeType="1" noTextEdit="1"/>
              </p:cNvSpPr>
              <p:nvPr/>
            </p:nvSpPr>
            <p:spPr>
              <a:xfrm>
                <a:off x="7303761" y="4532876"/>
                <a:ext cx="934704" cy="409472"/>
              </a:xfrm>
              <a:prstGeom prst="rect">
                <a:avLst/>
              </a:prstGeom>
              <a:blipFill>
                <a:blip r:embed="rId14"/>
                <a:stretch>
                  <a:fillRect b="-1493"/>
                </a:stretch>
              </a:blipFill>
            </p:spPr>
            <p:txBody>
              <a:bodyPr/>
              <a:lstStyle/>
              <a:p>
                <a:r>
                  <a:rPr lang="zh-CN" altLang="en-US">
                    <a:noFill/>
                  </a:rPr>
                  <a:t> </a:t>
                </a:r>
              </a:p>
            </p:txBody>
          </p:sp>
        </mc:Fallback>
      </mc:AlternateContent>
      <p:sp>
        <p:nvSpPr>
          <p:cNvPr id="60" name="文本框 59">
            <a:extLst>
              <a:ext uri="{FF2B5EF4-FFF2-40B4-BE49-F238E27FC236}">
                <a16:creationId xmlns:a16="http://schemas.microsoft.com/office/drawing/2014/main" id="{74FE2E8F-FE1B-482E-A612-3C50B422A8A3}"/>
              </a:ext>
            </a:extLst>
          </p:cNvPr>
          <p:cNvSpPr txBox="1"/>
          <p:nvPr/>
        </p:nvSpPr>
        <p:spPr>
          <a:xfrm>
            <a:off x="7470787" y="4044635"/>
            <a:ext cx="511840" cy="366101"/>
          </a:xfrm>
          <a:prstGeom prst="rect">
            <a:avLst/>
          </a:prstGeom>
          <a:noFill/>
        </p:spPr>
        <p:txBody>
          <a:bodyPr vert="eaVert" wrap="square" rtlCol="0">
            <a:spAutoFit/>
          </a:bodyPr>
          <a:lstStyle/>
          <a:p>
            <a:r>
              <a:rPr lang="en-US" altLang="zh-CN" b="1" dirty="0"/>
              <a:t>…</a:t>
            </a:r>
            <a:endParaRPr lang="zh-CN" altLang="en-US" b="1" dirty="0"/>
          </a:p>
        </p:txBody>
      </p:sp>
      <p:sp>
        <p:nvSpPr>
          <p:cNvPr id="61" name="文本框 60">
            <a:extLst>
              <a:ext uri="{FF2B5EF4-FFF2-40B4-BE49-F238E27FC236}">
                <a16:creationId xmlns:a16="http://schemas.microsoft.com/office/drawing/2014/main" id="{BC27296F-C993-41AE-B33E-99F5632A2C1B}"/>
              </a:ext>
            </a:extLst>
          </p:cNvPr>
          <p:cNvSpPr txBox="1"/>
          <p:nvPr/>
        </p:nvSpPr>
        <p:spPr>
          <a:xfrm>
            <a:off x="5364961" y="4044504"/>
            <a:ext cx="511840" cy="366101"/>
          </a:xfrm>
          <a:prstGeom prst="rect">
            <a:avLst/>
          </a:prstGeom>
          <a:noFill/>
        </p:spPr>
        <p:txBody>
          <a:bodyPr vert="eaVert" wrap="square" rtlCol="0">
            <a:spAutoFit/>
          </a:bodyPr>
          <a:lstStyle/>
          <a:p>
            <a:r>
              <a:rPr lang="en-US" altLang="zh-CN" b="1" dirty="0"/>
              <a:t>…</a:t>
            </a:r>
            <a:endParaRPr lang="zh-CN" altLang="en-US" b="1" dirty="0"/>
          </a:p>
        </p:txBody>
      </p:sp>
      <p:sp>
        <p:nvSpPr>
          <p:cNvPr id="62" name="文本框 61">
            <a:extLst>
              <a:ext uri="{FF2B5EF4-FFF2-40B4-BE49-F238E27FC236}">
                <a16:creationId xmlns:a16="http://schemas.microsoft.com/office/drawing/2014/main" id="{36F3D817-9986-4B8D-9487-018BC2173AF3}"/>
              </a:ext>
            </a:extLst>
          </p:cNvPr>
          <p:cNvSpPr txBox="1"/>
          <p:nvPr/>
        </p:nvSpPr>
        <p:spPr>
          <a:xfrm>
            <a:off x="2403075" y="4048838"/>
            <a:ext cx="511840" cy="366101"/>
          </a:xfrm>
          <a:prstGeom prst="rect">
            <a:avLst/>
          </a:prstGeom>
          <a:noFill/>
        </p:spPr>
        <p:txBody>
          <a:bodyPr vert="eaVert" wrap="square" rtlCol="0">
            <a:spAutoFit/>
          </a:bodyPr>
          <a:lstStyle/>
          <a:p>
            <a:r>
              <a:rPr lang="en-US" altLang="zh-CN" b="1" dirty="0"/>
              <a:t>…</a:t>
            </a:r>
            <a:endParaRPr lang="zh-CN" altLang="en-US" b="1" dirty="0"/>
          </a:p>
        </p:txBody>
      </p:sp>
      <p:sp>
        <p:nvSpPr>
          <p:cNvPr id="63" name="矩形 62">
            <a:extLst>
              <a:ext uri="{FF2B5EF4-FFF2-40B4-BE49-F238E27FC236}">
                <a16:creationId xmlns:a16="http://schemas.microsoft.com/office/drawing/2014/main" id="{3FB61AC8-2E9F-44FE-81CB-947F7FEE84F3}"/>
              </a:ext>
            </a:extLst>
          </p:cNvPr>
          <p:cNvSpPr/>
          <p:nvPr/>
        </p:nvSpPr>
        <p:spPr>
          <a:xfrm>
            <a:off x="711018" y="2581232"/>
            <a:ext cx="1357932" cy="225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0000"/>
                </a:solidFill>
                <a:latin typeface="Times New Roman" panose="02020603050405020304" pitchFamily="18" charset="0"/>
                <a:cs typeface="Times New Roman" panose="02020603050405020304" pitchFamily="18" charset="0"/>
              </a:rPr>
              <a:t>Whitened data</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79" name="直接箭头连接符 78">
            <a:extLst>
              <a:ext uri="{FF2B5EF4-FFF2-40B4-BE49-F238E27FC236}">
                <a16:creationId xmlns:a16="http://schemas.microsoft.com/office/drawing/2014/main" id="{7A22CC8C-A719-4037-87AD-747EC0C32E18}"/>
              </a:ext>
            </a:extLst>
          </p:cNvPr>
          <p:cNvCxnSpPr>
            <a:cxnSpLocks/>
          </p:cNvCxnSpPr>
          <p:nvPr/>
        </p:nvCxnSpPr>
        <p:spPr>
          <a:xfrm>
            <a:off x="9991129" y="2885825"/>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0" name="直接箭头连接符 79">
            <a:extLst>
              <a:ext uri="{FF2B5EF4-FFF2-40B4-BE49-F238E27FC236}">
                <a16:creationId xmlns:a16="http://schemas.microsoft.com/office/drawing/2014/main" id="{03AF1136-F47A-45B7-A40E-E8959C39B1E6}"/>
              </a:ext>
            </a:extLst>
          </p:cNvPr>
          <p:cNvCxnSpPr>
            <a:cxnSpLocks/>
          </p:cNvCxnSpPr>
          <p:nvPr/>
        </p:nvCxnSpPr>
        <p:spPr>
          <a:xfrm>
            <a:off x="9991129" y="3551375"/>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1" name="直接箭头连接符 80">
            <a:extLst>
              <a:ext uri="{FF2B5EF4-FFF2-40B4-BE49-F238E27FC236}">
                <a16:creationId xmlns:a16="http://schemas.microsoft.com/office/drawing/2014/main" id="{A4149BDE-9B71-443E-B5B4-80E268D37ECC}"/>
              </a:ext>
            </a:extLst>
          </p:cNvPr>
          <p:cNvCxnSpPr>
            <a:cxnSpLocks/>
          </p:cNvCxnSpPr>
          <p:nvPr/>
        </p:nvCxnSpPr>
        <p:spPr>
          <a:xfrm>
            <a:off x="9991129" y="4561151"/>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82" name="文本框 81">
                <a:extLst>
                  <a:ext uri="{FF2B5EF4-FFF2-40B4-BE49-F238E27FC236}">
                    <a16:creationId xmlns:a16="http://schemas.microsoft.com/office/drawing/2014/main" id="{E2496E1B-38B9-4032-A255-12B64C68533C}"/>
                  </a:ext>
                </a:extLst>
              </p:cNvPr>
              <p:cNvSpPr txBox="1"/>
              <p:nvPr/>
            </p:nvSpPr>
            <p:spPr>
              <a:xfrm>
                <a:off x="10333961" y="2880319"/>
                <a:ext cx="93470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82" name="文本框 81">
                <a:extLst>
                  <a:ext uri="{FF2B5EF4-FFF2-40B4-BE49-F238E27FC236}">
                    <a16:creationId xmlns:a16="http://schemas.microsoft.com/office/drawing/2014/main" id="{E2496E1B-38B9-4032-A255-12B64C68533C}"/>
                  </a:ext>
                </a:extLst>
              </p:cNvPr>
              <p:cNvSpPr txBox="1">
                <a:spLocks noRot="1" noChangeAspect="1" noMove="1" noResize="1" noEditPoints="1" noAdjustHandles="1" noChangeArrowheads="1" noChangeShapeType="1" noTextEdit="1"/>
              </p:cNvSpPr>
              <p:nvPr/>
            </p:nvSpPr>
            <p:spPr>
              <a:xfrm>
                <a:off x="10333961" y="2880319"/>
                <a:ext cx="934704" cy="369332"/>
              </a:xfrm>
              <a:prstGeom prst="rect">
                <a:avLst/>
              </a:prstGeom>
              <a:blipFill>
                <a:blip r:embed="rId15"/>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3" name="文本框 82">
                <a:extLst>
                  <a:ext uri="{FF2B5EF4-FFF2-40B4-BE49-F238E27FC236}">
                    <a16:creationId xmlns:a16="http://schemas.microsoft.com/office/drawing/2014/main" id="{BE570FDE-4B46-427D-BB9F-51C53E5E77FC}"/>
                  </a:ext>
                </a:extLst>
              </p:cNvPr>
              <p:cNvSpPr txBox="1"/>
              <p:nvPr/>
            </p:nvSpPr>
            <p:spPr>
              <a:xfrm>
                <a:off x="10333961" y="3545868"/>
                <a:ext cx="93470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83" name="文本框 82">
                <a:extLst>
                  <a:ext uri="{FF2B5EF4-FFF2-40B4-BE49-F238E27FC236}">
                    <a16:creationId xmlns:a16="http://schemas.microsoft.com/office/drawing/2014/main" id="{BE570FDE-4B46-427D-BB9F-51C53E5E77FC}"/>
                  </a:ext>
                </a:extLst>
              </p:cNvPr>
              <p:cNvSpPr txBox="1">
                <a:spLocks noRot="1" noChangeAspect="1" noMove="1" noResize="1" noEditPoints="1" noAdjustHandles="1" noChangeArrowheads="1" noChangeShapeType="1" noTextEdit="1"/>
              </p:cNvSpPr>
              <p:nvPr/>
            </p:nvSpPr>
            <p:spPr>
              <a:xfrm>
                <a:off x="10333961" y="3545868"/>
                <a:ext cx="934704" cy="369332"/>
              </a:xfrm>
              <a:prstGeom prst="rect">
                <a:avLst/>
              </a:prstGeom>
              <a:blipFill>
                <a:blip r:embed="rId16"/>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84" name="文本框 83">
                <a:extLst>
                  <a:ext uri="{FF2B5EF4-FFF2-40B4-BE49-F238E27FC236}">
                    <a16:creationId xmlns:a16="http://schemas.microsoft.com/office/drawing/2014/main" id="{931B2759-25F5-4F2C-B2D6-303C77A08583}"/>
                  </a:ext>
                </a:extLst>
              </p:cNvPr>
              <p:cNvSpPr txBox="1"/>
              <p:nvPr/>
            </p:nvSpPr>
            <p:spPr>
              <a:xfrm>
                <a:off x="10333961" y="4527370"/>
                <a:ext cx="93470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𝑛</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84" name="文本框 83">
                <a:extLst>
                  <a:ext uri="{FF2B5EF4-FFF2-40B4-BE49-F238E27FC236}">
                    <a16:creationId xmlns:a16="http://schemas.microsoft.com/office/drawing/2014/main" id="{931B2759-25F5-4F2C-B2D6-303C77A08583}"/>
                  </a:ext>
                </a:extLst>
              </p:cNvPr>
              <p:cNvSpPr txBox="1">
                <a:spLocks noRot="1" noChangeAspect="1" noMove="1" noResize="1" noEditPoints="1" noAdjustHandles="1" noChangeArrowheads="1" noChangeShapeType="1" noTextEdit="1"/>
              </p:cNvSpPr>
              <p:nvPr/>
            </p:nvSpPr>
            <p:spPr>
              <a:xfrm>
                <a:off x="10333961" y="4527370"/>
                <a:ext cx="934704" cy="369332"/>
              </a:xfrm>
              <a:prstGeom prst="rect">
                <a:avLst/>
              </a:prstGeom>
              <a:blipFill>
                <a:blip r:embed="rId17"/>
                <a:stretch>
                  <a:fillRect b="-13333"/>
                </a:stretch>
              </a:blipFill>
            </p:spPr>
            <p:txBody>
              <a:bodyPr/>
              <a:lstStyle/>
              <a:p>
                <a:r>
                  <a:rPr lang="zh-CN" altLang="en-US">
                    <a:noFill/>
                  </a:rPr>
                  <a:t> </a:t>
                </a:r>
              </a:p>
            </p:txBody>
          </p:sp>
        </mc:Fallback>
      </mc:AlternateContent>
      <p:sp>
        <p:nvSpPr>
          <p:cNvPr id="85" name="文本框 84">
            <a:extLst>
              <a:ext uri="{FF2B5EF4-FFF2-40B4-BE49-F238E27FC236}">
                <a16:creationId xmlns:a16="http://schemas.microsoft.com/office/drawing/2014/main" id="{09AA9F89-062B-4CE9-B96B-F5F2D3414BE6}"/>
              </a:ext>
            </a:extLst>
          </p:cNvPr>
          <p:cNvSpPr txBox="1"/>
          <p:nvPr/>
        </p:nvSpPr>
        <p:spPr>
          <a:xfrm>
            <a:off x="10500987" y="4039129"/>
            <a:ext cx="511840" cy="366101"/>
          </a:xfrm>
          <a:prstGeom prst="rect">
            <a:avLst/>
          </a:prstGeom>
          <a:noFill/>
        </p:spPr>
        <p:txBody>
          <a:bodyPr vert="eaVert" wrap="square" rtlCol="0">
            <a:spAutoFit/>
          </a:bodyPr>
          <a:lstStyle/>
          <a:p>
            <a:r>
              <a:rPr lang="en-US" altLang="zh-CN" b="1" dirty="0"/>
              <a:t>…</a:t>
            </a:r>
            <a:endParaRPr lang="zh-CN" altLang="en-US" b="1" dirty="0"/>
          </a:p>
        </p:txBody>
      </p:sp>
      <p:cxnSp>
        <p:nvCxnSpPr>
          <p:cNvPr id="27" name="连接符: 肘形 26">
            <a:extLst>
              <a:ext uri="{FF2B5EF4-FFF2-40B4-BE49-F238E27FC236}">
                <a16:creationId xmlns:a16="http://schemas.microsoft.com/office/drawing/2014/main" id="{9C239ABA-2424-463C-9CDD-183F3AA3F135}"/>
              </a:ext>
            </a:extLst>
          </p:cNvPr>
          <p:cNvCxnSpPr>
            <a:stCxn id="53" idx="0"/>
            <a:endCxn id="39" idx="0"/>
          </p:cNvCxnSpPr>
          <p:nvPr/>
        </p:nvCxnSpPr>
        <p:spPr>
          <a:xfrm rot="16200000" flipH="1" flipV="1">
            <a:off x="6753758" y="76636"/>
            <a:ext cx="1" cy="5009191"/>
          </a:xfrm>
          <a:prstGeom prst="bentConnector3">
            <a:avLst>
              <a:gd name="adj1" fmla="val -22860000000"/>
            </a:avLst>
          </a:prstGeom>
          <a:ln>
            <a:tailEnd type="triangle"/>
          </a:ln>
        </p:spPr>
        <p:style>
          <a:lnRef idx="2">
            <a:schemeClr val="dk1"/>
          </a:lnRef>
          <a:fillRef idx="0">
            <a:schemeClr val="dk1"/>
          </a:fillRef>
          <a:effectRef idx="1">
            <a:schemeClr val="dk1"/>
          </a:effectRef>
          <a:fontRef idx="minor">
            <a:schemeClr val="tx1"/>
          </a:fontRef>
        </p:style>
      </p:cxnSp>
      <p:sp>
        <p:nvSpPr>
          <p:cNvPr id="86" name="文本框 85">
            <a:extLst>
              <a:ext uri="{FF2B5EF4-FFF2-40B4-BE49-F238E27FC236}">
                <a16:creationId xmlns:a16="http://schemas.microsoft.com/office/drawing/2014/main" id="{77A3F967-1D77-48C4-A48F-DDB25A800692}"/>
              </a:ext>
            </a:extLst>
          </p:cNvPr>
          <p:cNvSpPr txBox="1"/>
          <p:nvPr/>
        </p:nvSpPr>
        <p:spPr>
          <a:xfrm>
            <a:off x="6178690" y="1999053"/>
            <a:ext cx="1077140"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Update</a:t>
            </a:r>
            <a:endParaRPr lang="zh-CN" altLang="en-US" dirty="0">
              <a:latin typeface="Times New Roman" panose="02020603050405020304" pitchFamily="18" charset="0"/>
              <a:cs typeface="Times New Roman" panose="02020603050405020304" pitchFamily="18" charset="0"/>
            </a:endParaRPr>
          </a:p>
        </p:txBody>
      </p:sp>
      <p:sp>
        <p:nvSpPr>
          <p:cNvPr id="87" name="文本框 86">
            <a:extLst>
              <a:ext uri="{FF2B5EF4-FFF2-40B4-BE49-F238E27FC236}">
                <a16:creationId xmlns:a16="http://schemas.microsoft.com/office/drawing/2014/main" id="{B761026F-3CDC-41AC-9205-FEB60F5BFF1D}"/>
              </a:ext>
            </a:extLst>
          </p:cNvPr>
          <p:cNvSpPr txBox="1"/>
          <p:nvPr/>
        </p:nvSpPr>
        <p:spPr>
          <a:xfrm>
            <a:off x="3318524" y="5176743"/>
            <a:ext cx="5900231" cy="461665"/>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The process of solving the unmixing matrix</a:t>
            </a:r>
            <a:endParaRPr lang="zh-CN"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0267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2712615" y="510657"/>
            <a:ext cx="4908567" cy="830997"/>
          </a:xfrm>
          <a:prstGeom prst="rect">
            <a:avLst/>
          </a:prstGeom>
          <a:noFill/>
        </p:spPr>
        <p:txBody>
          <a:bodyPr wrap="square" rtlCol="0">
            <a:spAutoFit/>
          </a:bodyPr>
          <a:lstStyle/>
          <a:p>
            <a:r>
              <a:rPr lang="en-US" altLang="zh-CN" sz="4800" b="1" dirty="0">
                <a:latin typeface="Arial" panose="020B0604020202020204" pitchFamily="34" charset="0"/>
                <a:cs typeface="Arial" panose="020B0604020202020204" pitchFamily="34" charset="0"/>
              </a:rPr>
              <a:t>Content outline</a:t>
            </a:r>
            <a:endParaRPr lang="zh-CN" altLang="en-US" sz="4800" b="1" dirty="0">
              <a:latin typeface="Arial" panose="020B0604020202020204" pitchFamily="34" charset="0"/>
              <a:cs typeface="Arial" panose="020B0604020202020204" pitchFamily="34" charset="0"/>
            </a:endParaRPr>
          </a:p>
        </p:txBody>
      </p:sp>
      <p:sp>
        <p:nvSpPr>
          <p:cNvPr id="9" name="文本框 8"/>
          <p:cNvSpPr txBox="1"/>
          <p:nvPr/>
        </p:nvSpPr>
        <p:spPr>
          <a:xfrm>
            <a:off x="2712617" y="1278899"/>
            <a:ext cx="8341826" cy="5016758"/>
          </a:xfrm>
          <a:prstGeom prst="rect">
            <a:avLst/>
          </a:prstGeom>
          <a:noFill/>
        </p:spPr>
        <p:txBody>
          <a:bodyPr wrap="square" rtlCol="0">
            <a:spAutoFit/>
          </a:bodyPr>
          <a:lstStyle/>
          <a:p>
            <a:r>
              <a:rPr lang="en-US" altLang="zh-CN" sz="3200" b="1" dirty="0">
                <a:latin typeface="Arial" panose="020B0604020202020204" pitchFamily="34" charset="0"/>
                <a:cs typeface="Arial" panose="020B0604020202020204" pitchFamily="34" charset="0"/>
              </a:rPr>
              <a:t>1. Tensor core</a:t>
            </a:r>
            <a:endParaRPr lang="zh-CN" altLang="en-US"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1.1 Abstract and hierarchy </a:t>
            </a:r>
          </a:p>
          <a:p>
            <a:r>
              <a:rPr lang="en-US" altLang="zh-CN" sz="2400" dirty="0">
                <a:latin typeface="Arial" panose="020B0604020202020204" pitchFamily="34" charset="0"/>
                <a:cs typeface="Arial" panose="020B0604020202020204" pitchFamily="34" charset="0"/>
              </a:rPr>
              <a:t>	1.2 Programming paradigm</a:t>
            </a:r>
          </a:p>
          <a:p>
            <a:r>
              <a:rPr lang="en-US" altLang="zh-CN" sz="3200" b="1" dirty="0">
                <a:latin typeface="Arial" panose="020B0604020202020204" pitchFamily="34" charset="0"/>
                <a:cs typeface="Arial" panose="020B0604020202020204" pitchFamily="34" charset="0"/>
              </a:rPr>
              <a:t>2. Independent Component Analysis (ICA)</a:t>
            </a:r>
            <a:endParaRPr lang="en-US" altLang="zh-CN"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2.1 Algorithm flow</a:t>
            </a:r>
          </a:p>
          <a:p>
            <a:r>
              <a:rPr lang="en-US" altLang="zh-CN" sz="2400" dirty="0">
                <a:latin typeface="Arial" panose="020B0604020202020204" pitchFamily="34" charset="0"/>
                <a:cs typeface="Arial" panose="020B0604020202020204" pitchFamily="34" charset="0"/>
              </a:rPr>
              <a:t>	2.2 Parallel implementation </a:t>
            </a:r>
            <a:endParaRPr lang="zh-CN" altLang="en-US" sz="2400" dirty="0">
              <a:latin typeface="Arial" panose="020B0604020202020204" pitchFamily="34" charset="0"/>
              <a:cs typeface="Arial" panose="020B0604020202020204" pitchFamily="34" charset="0"/>
            </a:endParaRPr>
          </a:p>
          <a:p>
            <a:r>
              <a:rPr lang="en-US" altLang="zh-CN" sz="2400" dirty="0">
                <a:latin typeface="Arial" panose="020B0604020202020204" pitchFamily="34" charset="0"/>
                <a:cs typeface="Arial" panose="020B0604020202020204" pitchFamily="34" charset="0"/>
              </a:rPr>
              <a:t>	2.3 Variables analysis</a:t>
            </a:r>
          </a:p>
          <a:p>
            <a:r>
              <a:rPr lang="en-US" altLang="zh-CN" sz="3200" b="1" dirty="0">
                <a:latin typeface="Arial" panose="020B0604020202020204" pitchFamily="34" charset="0"/>
                <a:cs typeface="Arial" panose="020B0604020202020204" pitchFamily="34" charset="0"/>
              </a:rPr>
              <a:t>3. Implementation strategy</a:t>
            </a:r>
          </a:p>
          <a:p>
            <a:r>
              <a:rPr lang="en-US" altLang="zh-CN" sz="2400" dirty="0">
                <a:latin typeface="Arial" panose="020B0604020202020204" pitchFamily="34" charset="0"/>
                <a:cs typeface="Arial" panose="020B0604020202020204" pitchFamily="34" charset="0"/>
              </a:rPr>
              <a:t>	3.1 Locating matrix multiplication</a:t>
            </a:r>
          </a:p>
          <a:p>
            <a:r>
              <a:rPr lang="en-US" altLang="zh-CN" sz="2400" dirty="0">
                <a:latin typeface="Arial" panose="020B0604020202020204" pitchFamily="34" charset="0"/>
                <a:cs typeface="Arial" panose="020B0604020202020204" pitchFamily="34" charset="0"/>
              </a:rPr>
              <a:t>	3.2 Numerical correctness</a:t>
            </a:r>
          </a:p>
          <a:p>
            <a:r>
              <a:rPr lang="en-US" altLang="zh-CN" sz="2400" dirty="0">
                <a:latin typeface="Arial" panose="020B0604020202020204" pitchFamily="34" charset="0"/>
                <a:cs typeface="Arial" panose="020B0604020202020204" pitchFamily="34" charset="0"/>
              </a:rPr>
              <a:t>	3.3 Performance preview</a:t>
            </a:r>
          </a:p>
          <a:p>
            <a:r>
              <a:rPr lang="en-US" altLang="zh-CN" sz="3200" b="1" dirty="0">
                <a:latin typeface="Arial" panose="020B0604020202020204" pitchFamily="34" charset="0"/>
                <a:cs typeface="Arial" panose="020B0604020202020204" pitchFamily="34" charset="0"/>
              </a:rPr>
              <a:t>4. Future works </a:t>
            </a:r>
          </a:p>
        </p:txBody>
      </p:sp>
      <p:pic>
        <p:nvPicPr>
          <p:cNvPr id="5" name="图片 4">
            <a:extLst>
              <a:ext uri="{FF2B5EF4-FFF2-40B4-BE49-F238E27FC236}">
                <a16:creationId xmlns:a16="http://schemas.microsoft.com/office/drawing/2014/main" id="{E617638B-206B-43C8-98E3-5F5BD63227C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spTree>
    <p:extLst>
      <p:ext uri="{BB962C8B-B14F-4D97-AF65-F5344CB8AC3E}">
        <p14:creationId xmlns:p14="http://schemas.microsoft.com/office/powerpoint/2010/main" val="1339950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13E2E7AF-5719-00EF-551C-AB863A33BD4D}"/>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1.1 Abstract and hierarchy of the tensor core</a:t>
            </a:r>
          </a:p>
        </p:txBody>
      </p:sp>
      <p:pic>
        <p:nvPicPr>
          <p:cNvPr id="1026" name="Picture 2" descr="Tensor Cores: qué son y qué importancia tienen en NVIDIA">
            <a:extLst>
              <a:ext uri="{FF2B5EF4-FFF2-40B4-BE49-F238E27FC236}">
                <a16:creationId xmlns:a16="http://schemas.microsoft.com/office/drawing/2014/main" id="{D6C584CC-579B-EF9A-A470-377D163C26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679" t="10588" r="11567" b="8439"/>
          <a:stretch/>
        </p:blipFill>
        <p:spPr bwMode="auto">
          <a:xfrm>
            <a:off x="5598044" y="3509691"/>
            <a:ext cx="5780314" cy="29022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E629B8C-2983-074B-51C8-7FD8E32FC2BF}"/>
              </a:ext>
            </a:extLst>
          </p:cNvPr>
          <p:cNvSpPr txBox="1"/>
          <p:nvPr/>
        </p:nvSpPr>
        <p:spPr>
          <a:xfrm>
            <a:off x="1182995" y="6356416"/>
            <a:ext cx="2986123"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The structure of GA100 SM</a:t>
            </a:r>
            <a:endParaRPr lang="zh-CN" altLang="en-US"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75DFBBF-B796-E301-9B0F-58B0B71E9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871" y="914709"/>
            <a:ext cx="4109223" cy="542537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0F0D259-D159-C6CD-F673-D9709A6A7141}"/>
              </a:ext>
            </a:extLst>
          </p:cNvPr>
          <p:cNvSpPr txBox="1"/>
          <p:nvPr/>
        </p:nvSpPr>
        <p:spPr>
          <a:xfrm>
            <a:off x="5127564" y="1861577"/>
            <a:ext cx="522514" cy="646331"/>
          </a:xfrm>
          <a:prstGeom prst="rect">
            <a:avLst/>
          </a:prstGeom>
          <a:noFill/>
        </p:spPr>
        <p:txBody>
          <a:bodyPr wrap="square" rtlCol="0">
            <a:spAutoFit/>
          </a:bodyPr>
          <a:lstStyle/>
          <a:p>
            <a:r>
              <a:rPr lang="en-US" altLang="zh-CN" sz="3600" dirty="0">
                <a:latin typeface="Calibri" panose="020F0502020204030204" pitchFamily="34" charset="0"/>
                <a:ea typeface="Calibri" panose="020F0502020204030204" pitchFamily="34" charset="0"/>
                <a:cs typeface="Calibri" panose="020F0502020204030204" pitchFamily="34" charset="0"/>
              </a:rPr>
              <a:t>D</a:t>
            </a:r>
            <a:endParaRPr lang="zh-CN" altLang="en-US" sz="36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A6D8258-1A4A-CC31-2587-EE987FB9608B}"/>
              </a:ext>
            </a:extLst>
          </p:cNvPr>
          <p:cNvSpPr txBox="1"/>
          <p:nvPr/>
        </p:nvSpPr>
        <p:spPr>
          <a:xfrm>
            <a:off x="6564085" y="2922756"/>
            <a:ext cx="522514"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A</a:t>
            </a:r>
            <a:endParaRPr lang="zh-CN" altLang="en-US" sz="2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FAD2EA9E-9748-0258-51C4-B84E945C1A09}"/>
              </a:ext>
            </a:extLst>
          </p:cNvPr>
          <p:cNvSpPr txBox="1"/>
          <p:nvPr/>
        </p:nvSpPr>
        <p:spPr>
          <a:xfrm>
            <a:off x="8626991" y="2930919"/>
            <a:ext cx="522514"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B</a:t>
            </a:r>
            <a:endParaRPr lang="zh-CN" altLang="en-US" sz="20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6C240947-2BD8-CB3A-AC86-EA926D9AD412}"/>
              </a:ext>
            </a:extLst>
          </p:cNvPr>
          <p:cNvSpPr txBox="1"/>
          <p:nvPr/>
        </p:nvSpPr>
        <p:spPr>
          <a:xfrm>
            <a:off x="10643572" y="2922751"/>
            <a:ext cx="522514"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C</a:t>
            </a:r>
            <a:endParaRPr lang="zh-CN" altLang="en-US" sz="2000" dirty="0">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10254218-34A0-0672-7ED5-88707BDEC526}"/>
              </a:ext>
            </a:extLst>
          </p:cNvPr>
          <p:cNvSpPr/>
          <p:nvPr/>
        </p:nvSpPr>
        <p:spPr>
          <a:xfrm>
            <a:off x="5094909" y="1087004"/>
            <a:ext cx="6634512" cy="2235858"/>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a:extLst>
              <a:ext uri="{FF2B5EF4-FFF2-40B4-BE49-F238E27FC236}">
                <a16:creationId xmlns:a16="http://schemas.microsoft.com/office/drawing/2014/main" id="{3A15FA16-D053-CAD7-C712-C99ABB1CDB9D}"/>
              </a:ext>
            </a:extLst>
          </p:cNvPr>
          <p:cNvSpPr/>
          <p:nvPr/>
        </p:nvSpPr>
        <p:spPr>
          <a:xfrm>
            <a:off x="1962282" y="1975757"/>
            <a:ext cx="674979" cy="133077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15">
            <a:extLst>
              <a:ext uri="{FF2B5EF4-FFF2-40B4-BE49-F238E27FC236}">
                <a16:creationId xmlns:a16="http://schemas.microsoft.com/office/drawing/2014/main" id="{E7B26F7B-3D02-DB23-D2EC-7D6FD03EAF83}"/>
              </a:ext>
            </a:extLst>
          </p:cNvPr>
          <p:cNvSpPr/>
          <p:nvPr/>
        </p:nvSpPr>
        <p:spPr>
          <a:xfrm>
            <a:off x="3973744" y="1975757"/>
            <a:ext cx="674979" cy="133077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Rectangle 16">
            <a:extLst>
              <a:ext uri="{FF2B5EF4-FFF2-40B4-BE49-F238E27FC236}">
                <a16:creationId xmlns:a16="http://schemas.microsoft.com/office/drawing/2014/main" id="{3205AF57-FB8E-C647-256A-619B1BD7C01C}"/>
              </a:ext>
            </a:extLst>
          </p:cNvPr>
          <p:cNvSpPr/>
          <p:nvPr/>
        </p:nvSpPr>
        <p:spPr>
          <a:xfrm>
            <a:off x="1973691" y="4319896"/>
            <a:ext cx="674979" cy="133077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Rectangle 17">
            <a:extLst>
              <a:ext uri="{FF2B5EF4-FFF2-40B4-BE49-F238E27FC236}">
                <a16:creationId xmlns:a16="http://schemas.microsoft.com/office/drawing/2014/main" id="{5590604C-9BB1-FC63-7044-499344B17C8B}"/>
              </a:ext>
            </a:extLst>
          </p:cNvPr>
          <p:cNvSpPr/>
          <p:nvPr/>
        </p:nvSpPr>
        <p:spPr>
          <a:xfrm>
            <a:off x="3972469" y="4319896"/>
            <a:ext cx="674979" cy="133077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a:extLst>
              <a:ext uri="{FF2B5EF4-FFF2-40B4-BE49-F238E27FC236}">
                <a16:creationId xmlns:a16="http://schemas.microsoft.com/office/drawing/2014/main" id="{562B6080-09F9-C9F4-E15C-0076F75958F2}"/>
              </a:ext>
            </a:extLst>
          </p:cNvPr>
          <p:cNvSpPr txBox="1"/>
          <p:nvPr/>
        </p:nvSpPr>
        <p:spPr>
          <a:xfrm>
            <a:off x="6441621" y="1095166"/>
            <a:ext cx="644978"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4x4</a:t>
            </a:r>
            <a:endParaRPr lang="zh-CN" altLang="en-US" sz="24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975E095-D9D2-C3C9-6362-79186F539D2C}"/>
              </a:ext>
            </a:extLst>
          </p:cNvPr>
          <p:cNvSpPr txBox="1"/>
          <p:nvPr/>
        </p:nvSpPr>
        <p:spPr>
          <a:xfrm>
            <a:off x="8488201" y="1095166"/>
            <a:ext cx="644978"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4x4</a:t>
            </a:r>
            <a:endParaRPr lang="zh-CN" altLang="en-US" sz="24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5B1DC0E5-5D6E-25BF-D406-B021A4F32332}"/>
              </a:ext>
            </a:extLst>
          </p:cNvPr>
          <p:cNvSpPr txBox="1"/>
          <p:nvPr/>
        </p:nvSpPr>
        <p:spPr>
          <a:xfrm>
            <a:off x="10501903" y="1095166"/>
            <a:ext cx="644978"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4x4</a:t>
            </a:r>
            <a:endParaRPr lang="zh-CN" altLang="en-US" sz="2400"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88FE0428-8134-C4F5-4BC3-90B533A75FF0}"/>
                  </a:ext>
                </a:extLst>
              </p:cNvPr>
              <p:cNvGraphicFramePr>
                <a:graphicFrameLocks noGrp="1"/>
              </p:cNvGraphicFramePr>
              <p:nvPr>
                <p:extLst>
                  <p:ext uri="{D42A27DB-BD31-4B8C-83A1-F6EECF244321}">
                    <p14:modId xmlns:p14="http://schemas.microsoft.com/office/powerpoint/2010/main" val="2498309473"/>
                  </p:ext>
                </p:extLst>
              </p:nvPr>
            </p:nvGraphicFramePr>
            <p:xfrm>
              <a:off x="5959474" y="1445341"/>
              <a:ext cx="1535792" cy="1483360"/>
            </p:xfrm>
            <a:graphic>
              <a:graphicData uri="http://schemas.openxmlformats.org/drawingml/2006/table">
                <a:tbl>
                  <a:tblPr firstRow="1" bandRow="1">
                    <a:tableStyleId>{5940675A-B579-460E-94D1-54222C63F5DA}</a:tableStyleId>
                  </a:tblPr>
                  <a:tblGrid>
                    <a:gridCol w="383948">
                      <a:extLst>
                        <a:ext uri="{9D8B030D-6E8A-4147-A177-3AD203B41FA5}">
                          <a16:colId xmlns:a16="http://schemas.microsoft.com/office/drawing/2014/main" val="3941519643"/>
                        </a:ext>
                      </a:extLst>
                    </a:gridCol>
                    <a:gridCol w="383948">
                      <a:extLst>
                        <a:ext uri="{9D8B030D-6E8A-4147-A177-3AD203B41FA5}">
                          <a16:colId xmlns:a16="http://schemas.microsoft.com/office/drawing/2014/main" val="2856626901"/>
                        </a:ext>
                      </a:extLst>
                    </a:gridCol>
                    <a:gridCol w="383948">
                      <a:extLst>
                        <a:ext uri="{9D8B030D-6E8A-4147-A177-3AD203B41FA5}">
                          <a16:colId xmlns:a16="http://schemas.microsoft.com/office/drawing/2014/main" val="1969832181"/>
                        </a:ext>
                      </a:extLst>
                    </a:gridCol>
                    <a:gridCol w="383948">
                      <a:extLst>
                        <a:ext uri="{9D8B030D-6E8A-4147-A177-3AD203B41FA5}">
                          <a16:colId xmlns:a16="http://schemas.microsoft.com/office/drawing/2014/main" val="477269775"/>
                        </a:ext>
                      </a:extLst>
                    </a:gridCol>
                  </a:tblGrid>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0,0</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0,1</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0,2</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0,3</m:t>
                                    </m:r>
                                  </m:sub>
                                </m:sSub>
                              </m:oMath>
                            </m:oMathPara>
                          </a14:m>
                          <a:endParaRPr lang="zh-CN" altLang="en-US" sz="1200" dirty="0"/>
                        </a:p>
                      </a:txBody>
                      <a:tcPr anchor="ctr">
                        <a:solidFill>
                          <a:schemeClr val="accent6"/>
                        </a:solidFill>
                      </a:tcPr>
                    </a:tc>
                    <a:extLst>
                      <a:ext uri="{0D108BD9-81ED-4DB2-BD59-A6C34878D82A}">
                        <a16:rowId xmlns:a16="http://schemas.microsoft.com/office/drawing/2014/main" val="3307706843"/>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1,0</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1,1</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1,2</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1,3</m:t>
                                    </m:r>
                                  </m:sub>
                                </m:sSub>
                              </m:oMath>
                            </m:oMathPara>
                          </a14:m>
                          <a:endParaRPr lang="zh-CN" altLang="en-US" sz="1200" dirty="0"/>
                        </a:p>
                      </a:txBody>
                      <a:tcPr anchor="ctr">
                        <a:solidFill>
                          <a:schemeClr val="accent6"/>
                        </a:solidFill>
                      </a:tcPr>
                    </a:tc>
                    <a:extLst>
                      <a:ext uri="{0D108BD9-81ED-4DB2-BD59-A6C34878D82A}">
                        <a16:rowId xmlns:a16="http://schemas.microsoft.com/office/drawing/2014/main" val="1300256526"/>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2,0</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2,1</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2,2</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2,3</m:t>
                                    </m:r>
                                  </m:sub>
                                </m:sSub>
                              </m:oMath>
                            </m:oMathPara>
                          </a14:m>
                          <a:endParaRPr lang="zh-CN" altLang="en-US" sz="1200" dirty="0"/>
                        </a:p>
                      </a:txBody>
                      <a:tcPr anchor="ctr">
                        <a:solidFill>
                          <a:schemeClr val="accent6"/>
                        </a:solidFill>
                      </a:tcPr>
                    </a:tc>
                    <a:extLst>
                      <a:ext uri="{0D108BD9-81ED-4DB2-BD59-A6C34878D82A}">
                        <a16:rowId xmlns:a16="http://schemas.microsoft.com/office/drawing/2014/main" val="2914221642"/>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3,0</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3,1</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3,2</m:t>
                                    </m:r>
                                  </m:sub>
                                </m:sSub>
                              </m:oMath>
                            </m:oMathPara>
                          </a14:m>
                          <a:endParaRPr lang="zh-CN" altLang="en-US" sz="1200" dirty="0"/>
                        </a:p>
                      </a:txBody>
                      <a:tcPr anchor="ctr">
                        <a:solidFill>
                          <a:schemeClr val="accent6"/>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𝐴</m:t>
                                    </m:r>
                                  </m:e>
                                  <m:sub>
                                    <m:r>
                                      <a:rPr lang="en-US" altLang="zh-CN" sz="1200" b="0" i="1" smtClean="0">
                                        <a:latin typeface="Cambria Math" panose="02040503050406030204" pitchFamily="18" charset="0"/>
                                      </a:rPr>
                                      <m:t>3,3</m:t>
                                    </m:r>
                                  </m:sub>
                                </m:sSub>
                              </m:oMath>
                            </m:oMathPara>
                          </a14:m>
                          <a:endParaRPr lang="zh-CN" altLang="en-US" sz="1200" dirty="0"/>
                        </a:p>
                      </a:txBody>
                      <a:tcPr anchor="ctr">
                        <a:solidFill>
                          <a:schemeClr val="accent6"/>
                        </a:solidFill>
                      </a:tcPr>
                    </a:tc>
                    <a:extLst>
                      <a:ext uri="{0D108BD9-81ED-4DB2-BD59-A6C34878D82A}">
                        <a16:rowId xmlns:a16="http://schemas.microsoft.com/office/drawing/2014/main" val="3768156421"/>
                      </a:ext>
                    </a:extLst>
                  </a:tr>
                </a:tbl>
              </a:graphicData>
            </a:graphic>
          </p:graphicFrame>
        </mc:Choice>
        <mc:Fallback xmlns="">
          <p:graphicFrame>
            <p:nvGraphicFramePr>
              <p:cNvPr id="22" name="Table 21">
                <a:extLst>
                  <a:ext uri="{FF2B5EF4-FFF2-40B4-BE49-F238E27FC236}">
                    <a16:creationId xmlns:a16="http://schemas.microsoft.com/office/drawing/2014/main" id="{88FE0428-8134-C4F5-4BC3-90B533A75FF0}"/>
                  </a:ext>
                </a:extLst>
              </p:cNvPr>
              <p:cNvGraphicFramePr>
                <a:graphicFrameLocks noGrp="1"/>
              </p:cNvGraphicFramePr>
              <p:nvPr>
                <p:extLst>
                  <p:ext uri="{D42A27DB-BD31-4B8C-83A1-F6EECF244321}">
                    <p14:modId xmlns:p14="http://schemas.microsoft.com/office/powerpoint/2010/main" val="2498309473"/>
                  </p:ext>
                </p:extLst>
              </p:nvPr>
            </p:nvGraphicFramePr>
            <p:xfrm>
              <a:off x="5959474" y="1445341"/>
              <a:ext cx="1535792" cy="1483360"/>
            </p:xfrm>
            <a:graphic>
              <a:graphicData uri="http://schemas.openxmlformats.org/drawingml/2006/table">
                <a:tbl>
                  <a:tblPr firstRow="1" bandRow="1">
                    <a:tableStyleId>{5940675A-B579-460E-94D1-54222C63F5DA}</a:tableStyleId>
                  </a:tblPr>
                  <a:tblGrid>
                    <a:gridCol w="383948">
                      <a:extLst>
                        <a:ext uri="{9D8B030D-6E8A-4147-A177-3AD203B41FA5}">
                          <a16:colId xmlns:a16="http://schemas.microsoft.com/office/drawing/2014/main" val="3941519643"/>
                        </a:ext>
                      </a:extLst>
                    </a:gridCol>
                    <a:gridCol w="383948">
                      <a:extLst>
                        <a:ext uri="{9D8B030D-6E8A-4147-A177-3AD203B41FA5}">
                          <a16:colId xmlns:a16="http://schemas.microsoft.com/office/drawing/2014/main" val="2856626901"/>
                        </a:ext>
                      </a:extLst>
                    </a:gridCol>
                    <a:gridCol w="383948">
                      <a:extLst>
                        <a:ext uri="{9D8B030D-6E8A-4147-A177-3AD203B41FA5}">
                          <a16:colId xmlns:a16="http://schemas.microsoft.com/office/drawing/2014/main" val="1969832181"/>
                        </a:ext>
                      </a:extLst>
                    </a:gridCol>
                    <a:gridCol w="383948">
                      <a:extLst>
                        <a:ext uri="{9D8B030D-6E8A-4147-A177-3AD203B41FA5}">
                          <a16:colId xmlns:a16="http://schemas.microsoft.com/office/drawing/2014/main" val="477269775"/>
                        </a:ext>
                      </a:extLst>
                    </a:gridCol>
                  </a:tblGrid>
                  <a:tr h="370840">
                    <a:tc>
                      <a:txBody>
                        <a:bodyPr/>
                        <a:lstStyle/>
                        <a:p>
                          <a:endParaRPr lang="zh-CN"/>
                        </a:p>
                      </a:txBody>
                      <a:tcPr anchor="ctr">
                        <a:blipFill>
                          <a:blip r:embed="rId5"/>
                          <a:stretch>
                            <a:fillRect l="-1587" t="-1639" r="-304762" b="-303279"/>
                          </a:stretch>
                        </a:blipFill>
                      </a:tcPr>
                    </a:tc>
                    <a:tc>
                      <a:txBody>
                        <a:bodyPr/>
                        <a:lstStyle/>
                        <a:p>
                          <a:endParaRPr lang="zh-CN"/>
                        </a:p>
                      </a:txBody>
                      <a:tcPr anchor="ctr">
                        <a:blipFill>
                          <a:blip r:embed="rId5"/>
                          <a:stretch>
                            <a:fillRect l="-100000" t="-1639" r="-200000" b="-303279"/>
                          </a:stretch>
                        </a:blipFill>
                      </a:tcPr>
                    </a:tc>
                    <a:tc>
                      <a:txBody>
                        <a:bodyPr/>
                        <a:lstStyle/>
                        <a:p>
                          <a:endParaRPr lang="zh-CN"/>
                        </a:p>
                      </a:txBody>
                      <a:tcPr anchor="ctr">
                        <a:blipFill>
                          <a:blip r:embed="rId5"/>
                          <a:stretch>
                            <a:fillRect l="-203175" t="-1639" r="-103175" b="-303279"/>
                          </a:stretch>
                        </a:blipFill>
                      </a:tcPr>
                    </a:tc>
                    <a:tc>
                      <a:txBody>
                        <a:bodyPr/>
                        <a:lstStyle/>
                        <a:p>
                          <a:endParaRPr lang="zh-CN"/>
                        </a:p>
                      </a:txBody>
                      <a:tcPr anchor="ctr">
                        <a:blipFill>
                          <a:blip r:embed="rId5"/>
                          <a:stretch>
                            <a:fillRect l="-303175" t="-1639" r="-3175" b="-303279"/>
                          </a:stretch>
                        </a:blipFill>
                      </a:tcPr>
                    </a:tc>
                    <a:extLst>
                      <a:ext uri="{0D108BD9-81ED-4DB2-BD59-A6C34878D82A}">
                        <a16:rowId xmlns:a16="http://schemas.microsoft.com/office/drawing/2014/main" val="3307706843"/>
                      </a:ext>
                    </a:extLst>
                  </a:tr>
                  <a:tr h="370840">
                    <a:tc>
                      <a:txBody>
                        <a:bodyPr/>
                        <a:lstStyle/>
                        <a:p>
                          <a:endParaRPr lang="zh-CN"/>
                        </a:p>
                      </a:txBody>
                      <a:tcPr anchor="ctr">
                        <a:blipFill>
                          <a:blip r:embed="rId5"/>
                          <a:stretch>
                            <a:fillRect l="-1587" t="-101639" r="-304762" b="-203279"/>
                          </a:stretch>
                        </a:blipFill>
                      </a:tcPr>
                    </a:tc>
                    <a:tc>
                      <a:txBody>
                        <a:bodyPr/>
                        <a:lstStyle/>
                        <a:p>
                          <a:endParaRPr lang="zh-CN"/>
                        </a:p>
                      </a:txBody>
                      <a:tcPr anchor="ctr">
                        <a:blipFill>
                          <a:blip r:embed="rId5"/>
                          <a:stretch>
                            <a:fillRect l="-100000" t="-101639" r="-200000" b="-203279"/>
                          </a:stretch>
                        </a:blipFill>
                      </a:tcPr>
                    </a:tc>
                    <a:tc>
                      <a:txBody>
                        <a:bodyPr/>
                        <a:lstStyle/>
                        <a:p>
                          <a:endParaRPr lang="zh-CN"/>
                        </a:p>
                      </a:txBody>
                      <a:tcPr anchor="ctr">
                        <a:blipFill>
                          <a:blip r:embed="rId5"/>
                          <a:stretch>
                            <a:fillRect l="-203175" t="-101639" r="-103175" b="-203279"/>
                          </a:stretch>
                        </a:blipFill>
                      </a:tcPr>
                    </a:tc>
                    <a:tc>
                      <a:txBody>
                        <a:bodyPr/>
                        <a:lstStyle/>
                        <a:p>
                          <a:endParaRPr lang="zh-CN"/>
                        </a:p>
                      </a:txBody>
                      <a:tcPr anchor="ctr">
                        <a:blipFill>
                          <a:blip r:embed="rId5"/>
                          <a:stretch>
                            <a:fillRect l="-303175" t="-101639" r="-3175" b="-203279"/>
                          </a:stretch>
                        </a:blipFill>
                      </a:tcPr>
                    </a:tc>
                    <a:extLst>
                      <a:ext uri="{0D108BD9-81ED-4DB2-BD59-A6C34878D82A}">
                        <a16:rowId xmlns:a16="http://schemas.microsoft.com/office/drawing/2014/main" val="1300256526"/>
                      </a:ext>
                    </a:extLst>
                  </a:tr>
                  <a:tr h="370840">
                    <a:tc>
                      <a:txBody>
                        <a:bodyPr/>
                        <a:lstStyle/>
                        <a:p>
                          <a:endParaRPr lang="zh-CN"/>
                        </a:p>
                      </a:txBody>
                      <a:tcPr anchor="ctr">
                        <a:blipFill>
                          <a:blip r:embed="rId5"/>
                          <a:stretch>
                            <a:fillRect l="-1587" t="-201639" r="-304762" b="-103279"/>
                          </a:stretch>
                        </a:blipFill>
                      </a:tcPr>
                    </a:tc>
                    <a:tc>
                      <a:txBody>
                        <a:bodyPr/>
                        <a:lstStyle/>
                        <a:p>
                          <a:endParaRPr lang="zh-CN"/>
                        </a:p>
                      </a:txBody>
                      <a:tcPr anchor="ctr">
                        <a:blipFill>
                          <a:blip r:embed="rId5"/>
                          <a:stretch>
                            <a:fillRect l="-100000" t="-201639" r="-200000" b="-103279"/>
                          </a:stretch>
                        </a:blipFill>
                      </a:tcPr>
                    </a:tc>
                    <a:tc>
                      <a:txBody>
                        <a:bodyPr/>
                        <a:lstStyle/>
                        <a:p>
                          <a:endParaRPr lang="zh-CN"/>
                        </a:p>
                      </a:txBody>
                      <a:tcPr anchor="ctr">
                        <a:blipFill>
                          <a:blip r:embed="rId5"/>
                          <a:stretch>
                            <a:fillRect l="-203175" t="-201639" r="-103175" b="-103279"/>
                          </a:stretch>
                        </a:blipFill>
                      </a:tcPr>
                    </a:tc>
                    <a:tc>
                      <a:txBody>
                        <a:bodyPr/>
                        <a:lstStyle/>
                        <a:p>
                          <a:endParaRPr lang="zh-CN"/>
                        </a:p>
                      </a:txBody>
                      <a:tcPr anchor="ctr">
                        <a:blipFill>
                          <a:blip r:embed="rId5"/>
                          <a:stretch>
                            <a:fillRect l="-303175" t="-201639" r="-3175" b="-103279"/>
                          </a:stretch>
                        </a:blipFill>
                      </a:tcPr>
                    </a:tc>
                    <a:extLst>
                      <a:ext uri="{0D108BD9-81ED-4DB2-BD59-A6C34878D82A}">
                        <a16:rowId xmlns:a16="http://schemas.microsoft.com/office/drawing/2014/main" val="2914221642"/>
                      </a:ext>
                    </a:extLst>
                  </a:tr>
                  <a:tr h="370840">
                    <a:tc>
                      <a:txBody>
                        <a:bodyPr/>
                        <a:lstStyle/>
                        <a:p>
                          <a:endParaRPr lang="zh-CN"/>
                        </a:p>
                      </a:txBody>
                      <a:tcPr anchor="ctr">
                        <a:blipFill>
                          <a:blip r:embed="rId5"/>
                          <a:stretch>
                            <a:fillRect l="-1587" t="-301639" r="-304762" b="-3279"/>
                          </a:stretch>
                        </a:blipFill>
                      </a:tcPr>
                    </a:tc>
                    <a:tc>
                      <a:txBody>
                        <a:bodyPr/>
                        <a:lstStyle/>
                        <a:p>
                          <a:endParaRPr lang="zh-CN"/>
                        </a:p>
                      </a:txBody>
                      <a:tcPr anchor="ctr">
                        <a:blipFill>
                          <a:blip r:embed="rId5"/>
                          <a:stretch>
                            <a:fillRect l="-100000" t="-301639" r="-200000" b="-3279"/>
                          </a:stretch>
                        </a:blipFill>
                      </a:tcPr>
                    </a:tc>
                    <a:tc>
                      <a:txBody>
                        <a:bodyPr/>
                        <a:lstStyle/>
                        <a:p>
                          <a:endParaRPr lang="zh-CN"/>
                        </a:p>
                      </a:txBody>
                      <a:tcPr anchor="ctr">
                        <a:blipFill>
                          <a:blip r:embed="rId5"/>
                          <a:stretch>
                            <a:fillRect l="-203175" t="-301639" r="-103175" b="-3279"/>
                          </a:stretch>
                        </a:blipFill>
                      </a:tcPr>
                    </a:tc>
                    <a:tc>
                      <a:txBody>
                        <a:bodyPr/>
                        <a:lstStyle/>
                        <a:p>
                          <a:endParaRPr lang="zh-CN"/>
                        </a:p>
                      </a:txBody>
                      <a:tcPr anchor="ctr">
                        <a:blipFill>
                          <a:blip r:embed="rId5"/>
                          <a:stretch>
                            <a:fillRect l="-303175" t="-301639" r="-3175" b="-3279"/>
                          </a:stretch>
                        </a:blipFill>
                      </a:tcPr>
                    </a:tc>
                    <a:extLst>
                      <a:ext uri="{0D108BD9-81ED-4DB2-BD59-A6C34878D82A}">
                        <a16:rowId xmlns:a16="http://schemas.microsoft.com/office/drawing/2014/main" val="376815642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4" name="Table 23">
                <a:extLst>
                  <a:ext uri="{FF2B5EF4-FFF2-40B4-BE49-F238E27FC236}">
                    <a16:creationId xmlns:a16="http://schemas.microsoft.com/office/drawing/2014/main" id="{DC4B8755-6301-ED56-178D-7CA018D21B7C}"/>
                  </a:ext>
                </a:extLst>
              </p:cNvPr>
              <p:cNvGraphicFramePr>
                <a:graphicFrameLocks noGrp="1"/>
              </p:cNvGraphicFramePr>
              <p:nvPr>
                <p:extLst>
                  <p:ext uri="{D42A27DB-BD31-4B8C-83A1-F6EECF244321}">
                    <p14:modId xmlns:p14="http://schemas.microsoft.com/office/powerpoint/2010/main" val="4145502601"/>
                  </p:ext>
                </p:extLst>
              </p:nvPr>
            </p:nvGraphicFramePr>
            <p:xfrm>
              <a:off x="7990479" y="1434900"/>
              <a:ext cx="1535792" cy="1483360"/>
            </p:xfrm>
            <a:graphic>
              <a:graphicData uri="http://schemas.openxmlformats.org/drawingml/2006/table">
                <a:tbl>
                  <a:tblPr firstRow="1" bandRow="1">
                    <a:tableStyleId>{5940675A-B579-460E-94D1-54222C63F5DA}</a:tableStyleId>
                  </a:tblPr>
                  <a:tblGrid>
                    <a:gridCol w="383948">
                      <a:extLst>
                        <a:ext uri="{9D8B030D-6E8A-4147-A177-3AD203B41FA5}">
                          <a16:colId xmlns:a16="http://schemas.microsoft.com/office/drawing/2014/main" val="3941519643"/>
                        </a:ext>
                      </a:extLst>
                    </a:gridCol>
                    <a:gridCol w="383948">
                      <a:extLst>
                        <a:ext uri="{9D8B030D-6E8A-4147-A177-3AD203B41FA5}">
                          <a16:colId xmlns:a16="http://schemas.microsoft.com/office/drawing/2014/main" val="2856626901"/>
                        </a:ext>
                      </a:extLst>
                    </a:gridCol>
                    <a:gridCol w="383948">
                      <a:extLst>
                        <a:ext uri="{9D8B030D-6E8A-4147-A177-3AD203B41FA5}">
                          <a16:colId xmlns:a16="http://schemas.microsoft.com/office/drawing/2014/main" val="1969832181"/>
                        </a:ext>
                      </a:extLst>
                    </a:gridCol>
                    <a:gridCol w="383948">
                      <a:extLst>
                        <a:ext uri="{9D8B030D-6E8A-4147-A177-3AD203B41FA5}">
                          <a16:colId xmlns:a16="http://schemas.microsoft.com/office/drawing/2014/main" val="477269775"/>
                        </a:ext>
                      </a:extLst>
                    </a:gridCol>
                  </a:tblGrid>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0,0</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0,1</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0,2</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0,3</m:t>
                                    </m:r>
                                  </m:sub>
                                </m:sSub>
                              </m:oMath>
                            </m:oMathPara>
                          </a14:m>
                          <a:endParaRPr lang="zh-CN" altLang="en-US" sz="1200" dirty="0"/>
                        </a:p>
                      </a:txBody>
                      <a:tcPr anchor="ctr">
                        <a:solidFill>
                          <a:srgbClr val="0070C0"/>
                        </a:solidFill>
                      </a:tcPr>
                    </a:tc>
                    <a:extLst>
                      <a:ext uri="{0D108BD9-81ED-4DB2-BD59-A6C34878D82A}">
                        <a16:rowId xmlns:a16="http://schemas.microsoft.com/office/drawing/2014/main" val="3307706843"/>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1,0</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1,1</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1,2</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1,3</m:t>
                                    </m:r>
                                  </m:sub>
                                </m:sSub>
                              </m:oMath>
                            </m:oMathPara>
                          </a14:m>
                          <a:endParaRPr lang="zh-CN" altLang="en-US" sz="1200" dirty="0"/>
                        </a:p>
                      </a:txBody>
                      <a:tcPr anchor="ctr">
                        <a:solidFill>
                          <a:srgbClr val="0070C0"/>
                        </a:solidFill>
                      </a:tcPr>
                    </a:tc>
                    <a:extLst>
                      <a:ext uri="{0D108BD9-81ED-4DB2-BD59-A6C34878D82A}">
                        <a16:rowId xmlns:a16="http://schemas.microsoft.com/office/drawing/2014/main" val="1300256526"/>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2,0</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2,1</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2,2</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2,3</m:t>
                                    </m:r>
                                  </m:sub>
                                </m:sSub>
                              </m:oMath>
                            </m:oMathPara>
                          </a14:m>
                          <a:endParaRPr lang="zh-CN" altLang="en-US" sz="1200" dirty="0"/>
                        </a:p>
                      </a:txBody>
                      <a:tcPr anchor="ctr">
                        <a:solidFill>
                          <a:srgbClr val="0070C0"/>
                        </a:solidFill>
                      </a:tcPr>
                    </a:tc>
                    <a:extLst>
                      <a:ext uri="{0D108BD9-81ED-4DB2-BD59-A6C34878D82A}">
                        <a16:rowId xmlns:a16="http://schemas.microsoft.com/office/drawing/2014/main" val="2914221642"/>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3,0</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3,1</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3,2</m:t>
                                    </m:r>
                                  </m:sub>
                                </m:sSub>
                              </m:oMath>
                            </m:oMathPara>
                          </a14:m>
                          <a:endParaRPr lang="zh-CN" altLang="en-US" sz="1200" dirty="0"/>
                        </a:p>
                      </a:txBody>
                      <a:tcPr anchor="ctr">
                        <a:solidFill>
                          <a:srgbClr val="0070C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𝐵</m:t>
                                    </m:r>
                                  </m:e>
                                  <m:sub>
                                    <m:r>
                                      <a:rPr lang="en-US" altLang="zh-CN" sz="1200" b="0" i="1" smtClean="0">
                                        <a:latin typeface="Cambria Math" panose="02040503050406030204" pitchFamily="18" charset="0"/>
                                      </a:rPr>
                                      <m:t>3,3</m:t>
                                    </m:r>
                                  </m:sub>
                                </m:sSub>
                              </m:oMath>
                            </m:oMathPara>
                          </a14:m>
                          <a:endParaRPr lang="zh-CN" altLang="en-US" sz="1200" dirty="0"/>
                        </a:p>
                      </a:txBody>
                      <a:tcPr anchor="ctr">
                        <a:solidFill>
                          <a:srgbClr val="0070C0"/>
                        </a:solidFill>
                      </a:tcPr>
                    </a:tc>
                    <a:extLst>
                      <a:ext uri="{0D108BD9-81ED-4DB2-BD59-A6C34878D82A}">
                        <a16:rowId xmlns:a16="http://schemas.microsoft.com/office/drawing/2014/main" val="3768156421"/>
                      </a:ext>
                    </a:extLst>
                  </a:tr>
                </a:tbl>
              </a:graphicData>
            </a:graphic>
          </p:graphicFrame>
        </mc:Choice>
        <mc:Fallback xmlns="">
          <p:graphicFrame>
            <p:nvGraphicFramePr>
              <p:cNvPr id="24" name="Table 23">
                <a:extLst>
                  <a:ext uri="{FF2B5EF4-FFF2-40B4-BE49-F238E27FC236}">
                    <a16:creationId xmlns:a16="http://schemas.microsoft.com/office/drawing/2014/main" id="{DC4B8755-6301-ED56-178D-7CA018D21B7C}"/>
                  </a:ext>
                </a:extLst>
              </p:cNvPr>
              <p:cNvGraphicFramePr>
                <a:graphicFrameLocks noGrp="1"/>
              </p:cNvGraphicFramePr>
              <p:nvPr>
                <p:extLst>
                  <p:ext uri="{D42A27DB-BD31-4B8C-83A1-F6EECF244321}">
                    <p14:modId xmlns:p14="http://schemas.microsoft.com/office/powerpoint/2010/main" val="4145502601"/>
                  </p:ext>
                </p:extLst>
              </p:nvPr>
            </p:nvGraphicFramePr>
            <p:xfrm>
              <a:off x="7990479" y="1434900"/>
              <a:ext cx="1535792" cy="1483360"/>
            </p:xfrm>
            <a:graphic>
              <a:graphicData uri="http://schemas.openxmlformats.org/drawingml/2006/table">
                <a:tbl>
                  <a:tblPr firstRow="1" bandRow="1">
                    <a:tableStyleId>{5940675A-B579-460E-94D1-54222C63F5DA}</a:tableStyleId>
                  </a:tblPr>
                  <a:tblGrid>
                    <a:gridCol w="383948">
                      <a:extLst>
                        <a:ext uri="{9D8B030D-6E8A-4147-A177-3AD203B41FA5}">
                          <a16:colId xmlns:a16="http://schemas.microsoft.com/office/drawing/2014/main" val="3941519643"/>
                        </a:ext>
                      </a:extLst>
                    </a:gridCol>
                    <a:gridCol w="383948">
                      <a:extLst>
                        <a:ext uri="{9D8B030D-6E8A-4147-A177-3AD203B41FA5}">
                          <a16:colId xmlns:a16="http://schemas.microsoft.com/office/drawing/2014/main" val="2856626901"/>
                        </a:ext>
                      </a:extLst>
                    </a:gridCol>
                    <a:gridCol w="383948">
                      <a:extLst>
                        <a:ext uri="{9D8B030D-6E8A-4147-A177-3AD203B41FA5}">
                          <a16:colId xmlns:a16="http://schemas.microsoft.com/office/drawing/2014/main" val="1969832181"/>
                        </a:ext>
                      </a:extLst>
                    </a:gridCol>
                    <a:gridCol w="383948">
                      <a:extLst>
                        <a:ext uri="{9D8B030D-6E8A-4147-A177-3AD203B41FA5}">
                          <a16:colId xmlns:a16="http://schemas.microsoft.com/office/drawing/2014/main" val="477269775"/>
                        </a:ext>
                      </a:extLst>
                    </a:gridCol>
                  </a:tblGrid>
                  <a:tr h="370840">
                    <a:tc>
                      <a:txBody>
                        <a:bodyPr/>
                        <a:lstStyle/>
                        <a:p>
                          <a:endParaRPr lang="zh-CN"/>
                        </a:p>
                      </a:txBody>
                      <a:tcPr anchor="ctr">
                        <a:blipFill>
                          <a:blip r:embed="rId6"/>
                          <a:stretch>
                            <a:fillRect l="-1587" t="-1639" r="-304762" b="-303279"/>
                          </a:stretch>
                        </a:blipFill>
                      </a:tcPr>
                    </a:tc>
                    <a:tc>
                      <a:txBody>
                        <a:bodyPr/>
                        <a:lstStyle/>
                        <a:p>
                          <a:endParaRPr lang="zh-CN"/>
                        </a:p>
                      </a:txBody>
                      <a:tcPr anchor="ctr">
                        <a:blipFill>
                          <a:blip r:embed="rId6"/>
                          <a:stretch>
                            <a:fillRect l="-100000" t="-1639" r="-200000" b="-303279"/>
                          </a:stretch>
                        </a:blipFill>
                      </a:tcPr>
                    </a:tc>
                    <a:tc>
                      <a:txBody>
                        <a:bodyPr/>
                        <a:lstStyle/>
                        <a:p>
                          <a:endParaRPr lang="zh-CN"/>
                        </a:p>
                      </a:txBody>
                      <a:tcPr anchor="ctr">
                        <a:blipFill>
                          <a:blip r:embed="rId6"/>
                          <a:stretch>
                            <a:fillRect l="-203175" t="-1639" r="-103175" b="-303279"/>
                          </a:stretch>
                        </a:blipFill>
                      </a:tcPr>
                    </a:tc>
                    <a:tc>
                      <a:txBody>
                        <a:bodyPr/>
                        <a:lstStyle/>
                        <a:p>
                          <a:endParaRPr lang="zh-CN"/>
                        </a:p>
                      </a:txBody>
                      <a:tcPr anchor="ctr">
                        <a:blipFill>
                          <a:blip r:embed="rId6"/>
                          <a:stretch>
                            <a:fillRect l="-303175" t="-1639" r="-3175" b="-303279"/>
                          </a:stretch>
                        </a:blipFill>
                      </a:tcPr>
                    </a:tc>
                    <a:extLst>
                      <a:ext uri="{0D108BD9-81ED-4DB2-BD59-A6C34878D82A}">
                        <a16:rowId xmlns:a16="http://schemas.microsoft.com/office/drawing/2014/main" val="3307706843"/>
                      </a:ext>
                    </a:extLst>
                  </a:tr>
                  <a:tr h="370840">
                    <a:tc>
                      <a:txBody>
                        <a:bodyPr/>
                        <a:lstStyle/>
                        <a:p>
                          <a:endParaRPr lang="zh-CN"/>
                        </a:p>
                      </a:txBody>
                      <a:tcPr anchor="ctr">
                        <a:blipFill>
                          <a:blip r:embed="rId6"/>
                          <a:stretch>
                            <a:fillRect l="-1587" t="-101639" r="-304762" b="-203279"/>
                          </a:stretch>
                        </a:blipFill>
                      </a:tcPr>
                    </a:tc>
                    <a:tc>
                      <a:txBody>
                        <a:bodyPr/>
                        <a:lstStyle/>
                        <a:p>
                          <a:endParaRPr lang="zh-CN"/>
                        </a:p>
                      </a:txBody>
                      <a:tcPr anchor="ctr">
                        <a:blipFill>
                          <a:blip r:embed="rId6"/>
                          <a:stretch>
                            <a:fillRect l="-100000" t="-101639" r="-200000" b="-203279"/>
                          </a:stretch>
                        </a:blipFill>
                      </a:tcPr>
                    </a:tc>
                    <a:tc>
                      <a:txBody>
                        <a:bodyPr/>
                        <a:lstStyle/>
                        <a:p>
                          <a:endParaRPr lang="zh-CN"/>
                        </a:p>
                      </a:txBody>
                      <a:tcPr anchor="ctr">
                        <a:blipFill>
                          <a:blip r:embed="rId6"/>
                          <a:stretch>
                            <a:fillRect l="-203175" t="-101639" r="-103175" b="-203279"/>
                          </a:stretch>
                        </a:blipFill>
                      </a:tcPr>
                    </a:tc>
                    <a:tc>
                      <a:txBody>
                        <a:bodyPr/>
                        <a:lstStyle/>
                        <a:p>
                          <a:endParaRPr lang="zh-CN"/>
                        </a:p>
                      </a:txBody>
                      <a:tcPr anchor="ctr">
                        <a:blipFill>
                          <a:blip r:embed="rId6"/>
                          <a:stretch>
                            <a:fillRect l="-303175" t="-101639" r="-3175" b="-203279"/>
                          </a:stretch>
                        </a:blipFill>
                      </a:tcPr>
                    </a:tc>
                    <a:extLst>
                      <a:ext uri="{0D108BD9-81ED-4DB2-BD59-A6C34878D82A}">
                        <a16:rowId xmlns:a16="http://schemas.microsoft.com/office/drawing/2014/main" val="1300256526"/>
                      </a:ext>
                    </a:extLst>
                  </a:tr>
                  <a:tr h="370840">
                    <a:tc>
                      <a:txBody>
                        <a:bodyPr/>
                        <a:lstStyle/>
                        <a:p>
                          <a:endParaRPr lang="zh-CN"/>
                        </a:p>
                      </a:txBody>
                      <a:tcPr anchor="ctr">
                        <a:blipFill>
                          <a:blip r:embed="rId6"/>
                          <a:stretch>
                            <a:fillRect l="-1587" t="-201639" r="-304762" b="-103279"/>
                          </a:stretch>
                        </a:blipFill>
                      </a:tcPr>
                    </a:tc>
                    <a:tc>
                      <a:txBody>
                        <a:bodyPr/>
                        <a:lstStyle/>
                        <a:p>
                          <a:endParaRPr lang="zh-CN"/>
                        </a:p>
                      </a:txBody>
                      <a:tcPr anchor="ctr">
                        <a:blipFill>
                          <a:blip r:embed="rId6"/>
                          <a:stretch>
                            <a:fillRect l="-100000" t="-201639" r="-200000" b="-103279"/>
                          </a:stretch>
                        </a:blipFill>
                      </a:tcPr>
                    </a:tc>
                    <a:tc>
                      <a:txBody>
                        <a:bodyPr/>
                        <a:lstStyle/>
                        <a:p>
                          <a:endParaRPr lang="zh-CN"/>
                        </a:p>
                      </a:txBody>
                      <a:tcPr anchor="ctr">
                        <a:blipFill>
                          <a:blip r:embed="rId6"/>
                          <a:stretch>
                            <a:fillRect l="-203175" t="-201639" r="-103175" b="-103279"/>
                          </a:stretch>
                        </a:blipFill>
                      </a:tcPr>
                    </a:tc>
                    <a:tc>
                      <a:txBody>
                        <a:bodyPr/>
                        <a:lstStyle/>
                        <a:p>
                          <a:endParaRPr lang="zh-CN"/>
                        </a:p>
                      </a:txBody>
                      <a:tcPr anchor="ctr">
                        <a:blipFill>
                          <a:blip r:embed="rId6"/>
                          <a:stretch>
                            <a:fillRect l="-303175" t="-201639" r="-3175" b="-103279"/>
                          </a:stretch>
                        </a:blipFill>
                      </a:tcPr>
                    </a:tc>
                    <a:extLst>
                      <a:ext uri="{0D108BD9-81ED-4DB2-BD59-A6C34878D82A}">
                        <a16:rowId xmlns:a16="http://schemas.microsoft.com/office/drawing/2014/main" val="2914221642"/>
                      </a:ext>
                    </a:extLst>
                  </a:tr>
                  <a:tr h="370840">
                    <a:tc>
                      <a:txBody>
                        <a:bodyPr/>
                        <a:lstStyle/>
                        <a:p>
                          <a:endParaRPr lang="zh-CN"/>
                        </a:p>
                      </a:txBody>
                      <a:tcPr anchor="ctr">
                        <a:blipFill>
                          <a:blip r:embed="rId6"/>
                          <a:stretch>
                            <a:fillRect l="-1587" t="-301639" r="-304762" b="-3279"/>
                          </a:stretch>
                        </a:blipFill>
                      </a:tcPr>
                    </a:tc>
                    <a:tc>
                      <a:txBody>
                        <a:bodyPr/>
                        <a:lstStyle/>
                        <a:p>
                          <a:endParaRPr lang="zh-CN"/>
                        </a:p>
                      </a:txBody>
                      <a:tcPr anchor="ctr">
                        <a:blipFill>
                          <a:blip r:embed="rId6"/>
                          <a:stretch>
                            <a:fillRect l="-100000" t="-301639" r="-200000" b="-3279"/>
                          </a:stretch>
                        </a:blipFill>
                      </a:tcPr>
                    </a:tc>
                    <a:tc>
                      <a:txBody>
                        <a:bodyPr/>
                        <a:lstStyle/>
                        <a:p>
                          <a:endParaRPr lang="zh-CN"/>
                        </a:p>
                      </a:txBody>
                      <a:tcPr anchor="ctr">
                        <a:blipFill>
                          <a:blip r:embed="rId6"/>
                          <a:stretch>
                            <a:fillRect l="-203175" t="-301639" r="-103175" b="-3279"/>
                          </a:stretch>
                        </a:blipFill>
                      </a:tcPr>
                    </a:tc>
                    <a:tc>
                      <a:txBody>
                        <a:bodyPr/>
                        <a:lstStyle/>
                        <a:p>
                          <a:endParaRPr lang="zh-CN"/>
                        </a:p>
                      </a:txBody>
                      <a:tcPr anchor="ctr">
                        <a:blipFill>
                          <a:blip r:embed="rId6"/>
                          <a:stretch>
                            <a:fillRect l="-303175" t="-301639" r="-3175" b="-3279"/>
                          </a:stretch>
                        </a:blipFill>
                      </a:tcPr>
                    </a:tc>
                    <a:extLst>
                      <a:ext uri="{0D108BD9-81ED-4DB2-BD59-A6C34878D82A}">
                        <a16:rowId xmlns:a16="http://schemas.microsoft.com/office/drawing/2014/main" val="376815642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5" name="Table 24">
                <a:extLst>
                  <a:ext uri="{FF2B5EF4-FFF2-40B4-BE49-F238E27FC236}">
                    <a16:creationId xmlns:a16="http://schemas.microsoft.com/office/drawing/2014/main" id="{9F61D567-F8D5-8658-D66B-CEB6700F10EA}"/>
                  </a:ext>
                </a:extLst>
              </p:cNvPr>
              <p:cNvGraphicFramePr>
                <a:graphicFrameLocks noGrp="1"/>
              </p:cNvGraphicFramePr>
              <p:nvPr>
                <p:extLst>
                  <p:ext uri="{D42A27DB-BD31-4B8C-83A1-F6EECF244321}">
                    <p14:modId xmlns:p14="http://schemas.microsoft.com/office/powerpoint/2010/main" val="459145"/>
                  </p:ext>
                </p:extLst>
              </p:nvPr>
            </p:nvGraphicFramePr>
            <p:xfrm>
              <a:off x="10021485" y="1445341"/>
              <a:ext cx="1535792" cy="1483360"/>
            </p:xfrm>
            <a:graphic>
              <a:graphicData uri="http://schemas.openxmlformats.org/drawingml/2006/table">
                <a:tbl>
                  <a:tblPr firstRow="1" bandRow="1">
                    <a:tableStyleId>{5940675A-B579-460E-94D1-54222C63F5DA}</a:tableStyleId>
                  </a:tblPr>
                  <a:tblGrid>
                    <a:gridCol w="383948">
                      <a:extLst>
                        <a:ext uri="{9D8B030D-6E8A-4147-A177-3AD203B41FA5}">
                          <a16:colId xmlns:a16="http://schemas.microsoft.com/office/drawing/2014/main" val="3941519643"/>
                        </a:ext>
                      </a:extLst>
                    </a:gridCol>
                    <a:gridCol w="383948">
                      <a:extLst>
                        <a:ext uri="{9D8B030D-6E8A-4147-A177-3AD203B41FA5}">
                          <a16:colId xmlns:a16="http://schemas.microsoft.com/office/drawing/2014/main" val="2856626901"/>
                        </a:ext>
                      </a:extLst>
                    </a:gridCol>
                    <a:gridCol w="383948">
                      <a:extLst>
                        <a:ext uri="{9D8B030D-6E8A-4147-A177-3AD203B41FA5}">
                          <a16:colId xmlns:a16="http://schemas.microsoft.com/office/drawing/2014/main" val="1969832181"/>
                        </a:ext>
                      </a:extLst>
                    </a:gridCol>
                    <a:gridCol w="383948">
                      <a:extLst>
                        <a:ext uri="{9D8B030D-6E8A-4147-A177-3AD203B41FA5}">
                          <a16:colId xmlns:a16="http://schemas.microsoft.com/office/drawing/2014/main" val="477269775"/>
                        </a:ext>
                      </a:extLst>
                    </a:gridCol>
                  </a:tblGrid>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0,0</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0,1</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0,2</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0,3</m:t>
                                    </m:r>
                                  </m:sub>
                                </m:sSub>
                              </m:oMath>
                            </m:oMathPara>
                          </a14:m>
                          <a:endParaRPr lang="zh-CN" altLang="en-US" sz="1200" dirty="0"/>
                        </a:p>
                      </a:txBody>
                      <a:tcPr anchor="ctr">
                        <a:solidFill>
                          <a:srgbClr val="92D050"/>
                        </a:solidFill>
                      </a:tcPr>
                    </a:tc>
                    <a:extLst>
                      <a:ext uri="{0D108BD9-81ED-4DB2-BD59-A6C34878D82A}">
                        <a16:rowId xmlns:a16="http://schemas.microsoft.com/office/drawing/2014/main" val="3307706843"/>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1,0</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1,1</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1,2</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1,3</m:t>
                                    </m:r>
                                  </m:sub>
                                </m:sSub>
                              </m:oMath>
                            </m:oMathPara>
                          </a14:m>
                          <a:endParaRPr lang="zh-CN" altLang="en-US" sz="1200" dirty="0"/>
                        </a:p>
                      </a:txBody>
                      <a:tcPr anchor="ctr">
                        <a:solidFill>
                          <a:srgbClr val="92D050"/>
                        </a:solidFill>
                      </a:tcPr>
                    </a:tc>
                    <a:extLst>
                      <a:ext uri="{0D108BD9-81ED-4DB2-BD59-A6C34878D82A}">
                        <a16:rowId xmlns:a16="http://schemas.microsoft.com/office/drawing/2014/main" val="1300256526"/>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2,0</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2,1</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2,2</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2,3</m:t>
                                    </m:r>
                                  </m:sub>
                                </m:sSub>
                              </m:oMath>
                            </m:oMathPara>
                          </a14:m>
                          <a:endParaRPr lang="zh-CN" altLang="en-US" sz="1200" dirty="0"/>
                        </a:p>
                      </a:txBody>
                      <a:tcPr anchor="ctr">
                        <a:solidFill>
                          <a:srgbClr val="92D050"/>
                        </a:solidFill>
                      </a:tcPr>
                    </a:tc>
                    <a:extLst>
                      <a:ext uri="{0D108BD9-81ED-4DB2-BD59-A6C34878D82A}">
                        <a16:rowId xmlns:a16="http://schemas.microsoft.com/office/drawing/2014/main" val="2914221642"/>
                      </a:ext>
                    </a:extLst>
                  </a:tr>
                  <a:tr h="370840">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3,0</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3,1</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3,2</m:t>
                                    </m:r>
                                  </m:sub>
                                </m:sSub>
                              </m:oMath>
                            </m:oMathPara>
                          </a14:m>
                          <a:endParaRPr lang="zh-CN" altLang="en-US" sz="1200" dirty="0"/>
                        </a:p>
                      </a:txBody>
                      <a:tcPr anchor="ctr">
                        <a:solidFill>
                          <a:srgbClr val="92D050"/>
                        </a:solidFill>
                      </a:tcPr>
                    </a:tc>
                    <a:tc>
                      <a:txBody>
                        <a:bodyPr/>
                        <a:lstStyle/>
                        <a:p>
                          <a:pPr algn="l"/>
                          <a14:m>
                            <m:oMathPara xmlns:m="http://schemas.openxmlformats.org/officeDocument/2006/math">
                              <m:oMathParaPr>
                                <m:jc m:val="centerGroup"/>
                              </m:oMathParaPr>
                              <m:oMath xmlns:m="http://schemas.openxmlformats.org/officeDocument/2006/math">
                                <m:sSub>
                                  <m:sSubPr>
                                    <m:ctrlPr>
                                      <a:rPr lang="en-US" altLang="zh-CN" sz="1200" i="1" smtClean="0">
                                        <a:latin typeface="Cambria Math" panose="02040503050406030204" pitchFamily="18" charset="0"/>
                                      </a:rPr>
                                    </m:ctrlPr>
                                  </m:sSubPr>
                                  <m:e>
                                    <m:r>
                                      <a:rPr lang="en-US" altLang="zh-CN" sz="1200" b="0" i="1" smtClean="0">
                                        <a:latin typeface="Cambria Math" panose="02040503050406030204" pitchFamily="18" charset="0"/>
                                      </a:rPr>
                                      <m:t>𝐶</m:t>
                                    </m:r>
                                  </m:e>
                                  <m:sub>
                                    <m:r>
                                      <a:rPr lang="en-US" altLang="zh-CN" sz="1200" b="0" i="1" smtClean="0">
                                        <a:latin typeface="Cambria Math" panose="02040503050406030204" pitchFamily="18" charset="0"/>
                                      </a:rPr>
                                      <m:t>3,3</m:t>
                                    </m:r>
                                  </m:sub>
                                </m:sSub>
                              </m:oMath>
                            </m:oMathPara>
                          </a14:m>
                          <a:endParaRPr lang="zh-CN" altLang="en-US" sz="1200" dirty="0"/>
                        </a:p>
                      </a:txBody>
                      <a:tcPr anchor="ctr">
                        <a:solidFill>
                          <a:srgbClr val="92D050"/>
                        </a:solidFill>
                      </a:tcPr>
                    </a:tc>
                    <a:extLst>
                      <a:ext uri="{0D108BD9-81ED-4DB2-BD59-A6C34878D82A}">
                        <a16:rowId xmlns:a16="http://schemas.microsoft.com/office/drawing/2014/main" val="3768156421"/>
                      </a:ext>
                    </a:extLst>
                  </a:tr>
                </a:tbl>
              </a:graphicData>
            </a:graphic>
          </p:graphicFrame>
        </mc:Choice>
        <mc:Fallback xmlns="">
          <p:graphicFrame>
            <p:nvGraphicFramePr>
              <p:cNvPr id="25" name="Table 24">
                <a:extLst>
                  <a:ext uri="{FF2B5EF4-FFF2-40B4-BE49-F238E27FC236}">
                    <a16:creationId xmlns:a16="http://schemas.microsoft.com/office/drawing/2014/main" id="{9F61D567-F8D5-8658-D66B-CEB6700F10EA}"/>
                  </a:ext>
                </a:extLst>
              </p:cNvPr>
              <p:cNvGraphicFramePr>
                <a:graphicFrameLocks noGrp="1"/>
              </p:cNvGraphicFramePr>
              <p:nvPr>
                <p:extLst>
                  <p:ext uri="{D42A27DB-BD31-4B8C-83A1-F6EECF244321}">
                    <p14:modId xmlns:p14="http://schemas.microsoft.com/office/powerpoint/2010/main" val="459145"/>
                  </p:ext>
                </p:extLst>
              </p:nvPr>
            </p:nvGraphicFramePr>
            <p:xfrm>
              <a:off x="10021485" y="1445341"/>
              <a:ext cx="1535792" cy="1483360"/>
            </p:xfrm>
            <a:graphic>
              <a:graphicData uri="http://schemas.openxmlformats.org/drawingml/2006/table">
                <a:tbl>
                  <a:tblPr firstRow="1" bandRow="1">
                    <a:tableStyleId>{5940675A-B579-460E-94D1-54222C63F5DA}</a:tableStyleId>
                  </a:tblPr>
                  <a:tblGrid>
                    <a:gridCol w="383948">
                      <a:extLst>
                        <a:ext uri="{9D8B030D-6E8A-4147-A177-3AD203B41FA5}">
                          <a16:colId xmlns:a16="http://schemas.microsoft.com/office/drawing/2014/main" val="3941519643"/>
                        </a:ext>
                      </a:extLst>
                    </a:gridCol>
                    <a:gridCol w="383948">
                      <a:extLst>
                        <a:ext uri="{9D8B030D-6E8A-4147-A177-3AD203B41FA5}">
                          <a16:colId xmlns:a16="http://schemas.microsoft.com/office/drawing/2014/main" val="2856626901"/>
                        </a:ext>
                      </a:extLst>
                    </a:gridCol>
                    <a:gridCol w="383948">
                      <a:extLst>
                        <a:ext uri="{9D8B030D-6E8A-4147-A177-3AD203B41FA5}">
                          <a16:colId xmlns:a16="http://schemas.microsoft.com/office/drawing/2014/main" val="1969832181"/>
                        </a:ext>
                      </a:extLst>
                    </a:gridCol>
                    <a:gridCol w="383948">
                      <a:extLst>
                        <a:ext uri="{9D8B030D-6E8A-4147-A177-3AD203B41FA5}">
                          <a16:colId xmlns:a16="http://schemas.microsoft.com/office/drawing/2014/main" val="477269775"/>
                        </a:ext>
                      </a:extLst>
                    </a:gridCol>
                  </a:tblGrid>
                  <a:tr h="370840">
                    <a:tc>
                      <a:txBody>
                        <a:bodyPr/>
                        <a:lstStyle/>
                        <a:p>
                          <a:endParaRPr lang="zh-CN"/>
                        </a:p>
                      </a:txBody>
                      <a:tcPr anchor="ctr">
                        <a:blipFill>
                          <a:blip r:embed="rId7"/>
                          <a:stretch>
                            <a:fillRect l="-1587" t="-1639" r="-304762" b="-303279"/>
                          </a:stretch>
                        </a:blipFill>
                      </a:tcPr>
                    </a:tc>
                    <a:tc>
                      <a:txBody>
                        <a:bodyPr/>
                        <a:lstStyle/>
                        <a:p>
                          <a:endParaRPr lang="zh-CN"/>
                        </a:p>
                      </a:txBody>
                      <a:tcPr anchor="ctr">
                        <a:blipFill>
                          <a:blip r:embed="rId7"/>
                          <a:stretch>
                            <a:fillRect l="-100000" t="-1639" r="-200000" b="-303279"/>
                          </a:stretch>
                        </a:blipFill>
                      </a:tcPr>
                    </a:tc>
                    <a:tc>
                      <a:txBody>
                        <a:bodyPr/>
                        <a:lstStyle/>
                        <a:p>
                          <a:endParaRPr lang="zh-CN"/>
                        </a:p>
                      </a:txBody>
                      <a:tcPr anchor="ctr">
                        <a:blipFill>
                          <a:blip r:embed="rId7"/>
                          <a:stretch>
                            <a:fillRect l="-203175" t="-1639" r="-103175" b="-303279"/>
                          </a:stretch>
                        </a:blipFill>
                      </a:tcPr>
                    </a:tc>
                    <a:tc>
                      <a:txBody>
                        <a:bodyPr/>
                        <a:lstStyle/>
                        <a:p>
                          <a:endParaRPr lang="zh-CN"/>
                        </a:p>
                      </a:txBody>
                      <a:tcPr anchor="ctr">
                        <a:blipFill>
                          <a:blip r:embed="rId7"/>
                          <a:stretch>
                            <a:fillRect l="-303175" t="-1639" r="-3175" b="-303279"/>
                          </a:stretch>
                        </a:blipFill>
                      </a:tcPr>
                    </a:tc>
                    <a:extLst>
                      <a:ext uri="{0D108BD9-81ED-4DB2-BD59-A6C34878D82A}">
                        <a16:rowId xmlns:a16="http://schemas.microsoft.com/office/drawing/2014/main" val="3307706843"/>
                      </a:ext>
                    </a:extLst>
                  </a:tr>
                  <a:tr h="370840">
                    <a:tc>
                      <a:txBody>
                        <a:bodyPr/>
                        <a:lstStyle/>
                        <a:p>
                          <a:endParaRPr lang="zh-CN"/>
                        </a:p>
                      </a:txBody>
                      <a:tcPr anchor="ctr">
                        <a:blipFill>
                          <a:blip r:embed="rId7"/>
                          <a:stretch>
                            <a:fillRect l="-1587" t="-101639" r="-304762" b="-203279"/>
                          </a:stretch>
                        </a:blipFill>
                      </a:tcPr>
                    </a:tc>
                    <a:tc>
                      <a:txBody>
                        <a:bodyPr/>
                        <a:lstStyle/>
                        <a:p>
                          <a:endParaRPr lang="zh-CN"/>
                        </a:p>
                      </a:txBody>
                      <a:tcPr anchor="ctr">
                        <a:blipFill>
                          <a:blip r:embed="rId7"/>
                          <a:stretch>
                            <a:fillRect l="-100000" t="-101639" r="-200000" b="-203279"/>
                          </a:stretch>
                        </a:blipFill>
                      </a:tcPr>
                    </a:tc>
                    <a:tc>
                      <a:txBody>
                        <a:bodyPr/>
                        <a:lstStyle/>
                        <a:p>
                          <a:endParaRPr lang="zh-CN"/>
                        </a:p>
                      </a:txBody>
                      <a:tcPr anchor="ctr">
                        <a:blipFill>
                          <a:blip r:embed="rId7"/>
                          <a:stretch>
                            <a:fillRect l="-203175" t="-101639" r="-103175" b="-203279"/>
                          </a:stretch>
                        </a:blipFill>
                      </a:tcPr>
                    </a:tc>
                    <a:tc>
                      <a:txBody>
                        <a:bodyPr/>
                        <a:lstStyle/>
                        <a:p>
                          <a:endParaRPr lang="zh-CN"/>
                        </a:p>
                      </a:txBody>
                      <a:tcPr anchor="ctr">
                        <a:blipFill>
                          <a:blip r:embed="rId7"/>
                          <a:stretch>
                            <a:fillRect l="-303175" t="-101639" r="-3175" b="-203279"/>
                          </a:stretch>
                        </a:blipFill>
                      </a:tcPr>
                    </a:tc>
                    <a:extLst>
                      <a:ext uri="{0D108BD9-81ED-4DB2-BD59-A6C34878D82A}">
                        <a16:rowId xmlns:a16="http://schemas.microsoft.com/office/drawing/2014/main" val="1300256526"/>
                      </a:ext>
                    </a:extLst>
                  </a:tr>
                  <a:tr h="370840">
                    <a:tc>
                      <a:txBody>
                        <a:bodyPr/>
                        <a:lstStyle/>
                        <a:p>
                          <a:endParaRPr lang="zh-CN"/>
                        </a:p>
                      </a:txBody>
                      <a:tcPr anchor="ctr">
                        <a:blipFill>
                          <a:blip r:embed="rId7"/>
                          <a:stretch>
                            <a:fillRect l="-1587" t="-201639" r="-304762" b="-103279"/>
                          </a:stretch>
                        </a:blipFill>
                      </a:tcPr>
                    </a:tc>
                    <a:tc>
                      <a:txBody>
                        <a:bodyPr/>
                        <a:lstStyle/>
                        <a:p>
                          <a:endParaRPr lang="zh-CN"/>
                        </a:p>
                      </a:txBody>
                      <a:tcPr anchor="ctr">
                        <a:blipFill>
                          <a:blip r:embed="rId7"/>
                          <a:stretch>
                            <a:fillRect l="-100000" t="-201639" r="-200000" b="-103279"/>
                          </a:stretch>
                        </a:blipFill>
                      </a:tcPr>
                    </a:tc>
                    <a:tc>
                      <a:txBody>
                        <a:bodyPr/>
                        <a:lstStyle/>
                        <a:p>
                          <a:endParaRPr lang="zh-CN"/>
                        </a:p>
                      </a:txBody>
                      <a:tcPr anchor="ctr">
                        <a:blipFill>
                          <a:blip r:embed="rId7"/>
                          <a:stretch>
                            <a:fillRect l="-203175" t="-201639" r="-103175" b="-103279"/>
                          </a:stretch>
                        </a:blipFill>
                      </a:tcPr>
                    </a:tc>
                    <a:tc>
                      <a:txBody>
                        <a:bodyPr/>
                        <a:lstStyle/>
                        <a:p>
                          <a:endParaRPr lang="zh-CN"/>
                        </a:p>
                      </a:txBody>
                      <a:tcPr anchor="ctr">
                        <a:blipFill>
                          <a:blip r:embed="rId7"/>
                          <a:stretch>
                            <a:fillRect l="-303175" t="-201639" r="-3175" b="-103279"/>
                          </a:stretch>
                        </a:blipFill>
                      </a:tcPr>
                    </a:tc>
                    <a:extLst>
                      <a:ext uri="{0D108BD9-81ED-4DB2-BD59-A6C34878D82A}">
                        <a16:rowId xmlns:a16="http://schemas.microsoft.com/office/drawing/2014/main" val="2914221642"/>
                      </a:ext>
                    </a:extLst>
                  </a:tr>
                  <a:tr h="370840">
                    <a:tc>
                      <a:txBody>
                        <a:bodyPr/>
                        <a:lstStyle/>
                        <a:p>
                          <a:endParaRPr lang="zh-CN"/>
                        </a:p>
                      </a:txBody>
                      <a:tcPr anchor="ctr">
                        <a:blipFill>
                          <a:blip r:embed="rId7"/>
                          <a:stretch>
                            <a:fillRect l="-1587" t="-301639" r="-304762" b="-3279"/>
                          </a:stretch>
                        </a:blipFill>
                      </a:tcPr>
                    </a:tc>
                    <a:tc>
                      <a:txBody>
                        <a:bodyPr/>
                        <a:lstStyle/>
                        <a:p>
                          <a:endParaRPr lang="zh-CN"/>
                        </a:p>
                      </a:txBody>
                      <a:tcPr anchor="ctr">
                        <a:blipFill>
                          <a:blip r:embed="rId7"/>
                          <a:stretch>
                            <a:fillRect l="-100000" t="-301639" r="-200000" b="-3279"/>
                          </a:stretch>
                        </a:blipFill>
                      </a:tcPr>
                    </a:tc>
                    <a:tc>
                      <a:txBody>
                        <a:bodyPr/>
                        <a:lstStyle/>
                        <a:p>
                          <a:endParaRPr lang="zh-CN"/>
                        </a:p>
                      </a:txBody>
                      <a:tcPr anchor="ctr">
                        <a:blipFill>
                          <a:blip r:embed="rId7"/>
                          <a:stretch>
                            <a:fillRect l="-203175" t="-301639" r="-103175" b="-3279"/>
                          </a:stretch>
                        </a:blipFill>
                      </a:tcPr>
                    </a:tc>
                    <a:tc>
                      <a:txBody>
                        <a:bodyPr/>
                        <a:lstStyle/>
                        <a:p>
                          <a:endParaRPr lang="zh-CN"/>
                        </a:p>
                      </a:txBody>
                      <a:tcPr anchor="ctr">
                        <a:blipFill>
                          <a:blip r:embed="rId7"/>
                          <a:stretch>
                            <a:fillRect l="-303175" t="-301639" r="-3175" b="-3279"/>
                          </a:stretch>
                        </a:blipFill>
                      </a:tcPr>
                    </a:tc>
                    <a:extLst>
                      <a:ext uri="{0D108BD9-81ED-4DB2-BD59-A6C34878D82A}">
                        <a16:rowId xmlns:a16="http://schemas.microsoft.com/office/drawing/2014/main" val="3768156421"/>
                      </a:ext>
                    </a:extLst>
                  </a:tr>
                </a:tbl>
              </a:graphicData>
            </a:graphic>
          </p:graphicFrame>
        </mc:Fallback>
      </mc:AlternateContent>
      <p:sp>
        <p:nvSpPr>
          <p:cNvPr id="29" name="TextBox 28">
            <a:extLst>
              <a:ext uri="{FF2B5EF4-FFF2-40B4-BE49-F238E27FC236}">
                <a16:creationId xmlns:a16="http://schemas.microsoft.com/office/drawing/2014/main" id="{E58189F5-A8FD-60D4-1837-7061BB38AB89}"/>
              </a:ext>
            </a:extLst>
          </p:cNvPr>
          <p:cNvSpPr txBox="1"/>
          <p:nvPr/>
        </p:nvSpPr>
        <p:spPr>
          <a:xfrm>
            <a:off x="7538373" y="1967375"/>
            <a:ext cx="522514" cy="584775"/>
          </a:xfrm>
          <a:prstGeom prst="rect">
            <a:avLst/>
          </a:prstGeom>
          <a:noFill/>
        </p:spPr>
        <p:txBody>
          <a:bodyPr wrap="square" rtlCol="0">
            <a:sp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a:t>
            </a:r>
            <a:endParaRPr lang="zh-CN" altLang="en-US" sz="3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7891F680-A306-9D45-9CF1-B8C152086630}"/>
              </a:ext>
            </a:extLst>
          </p:cNvPr>
          <p:cNvSpPr txBox="1"/>
          <p:nvPr/>
        </p:nvSpPr>
        <p:spPr>
          <a:xfrm>
            <a:off x="9588084" y="1884192"/>
            <a:ext cx="522514" cy="584775"/>
          </a:xfrm>
          <a:prstGeom prst="rect">
            <a:avLst/>
          </a:prstGeom>
          <a:noFill/>
        </p:spPr>
        <p:txBody>
          <a:bodyPr wrap="square" rtlCol="0">
            <a:sp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a:t>
            </a:r>
            <a:endParaRPr lang="zh-CN" altLang="en-US" sz="32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A923F9F0-E47E-C3A7-C8D3-21C0432712D5}"/>
              </a:ext>
            </a:extLst>
          </p:cNvPr>
          <p:cNvSpPr txBox="1"/>
          <p:nvPr/>
        </p:nvSpPr>
        <p:spPr>
          <a:xfrm>
            <a:off x="5528309" y="1884192"/>
            <a:ext cx="522514" cy="584775"/>
          </a:xfrm>
          <a:prstGeom prst="rect">
            <a:avLst/>
          </a:prstGeom>
          <a:noFill/>
        </p:spPr>
        <p:txBody>
          <a:bodyPr wrap="square" rtlCol="0">
            <a:sp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a:t>
            </a:r>
            <a:endParaRPr lang="zh-CN"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4543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8307989-E2ED-798C-4AEC-8C256D70D244}"/>
              </a:ext>
            </a:extLst>
          </p:cNvPr>
          <p:cNvGraphicFramePr>
            <a:graphicFrameLocks noGrp="1"/>
          </p:cNvGraphicFramePr>
          <p:nvPr>
            <p:extLst>
              <p:ext uri="{D42A27DB-BD31-4B8C-83A1-F6EECF244321}">
                <p14:modId xmlns:p14="http://schemas.microsoft.com/office/powerpoint/2010/main" val="2533117209"/>
              </p:ext>
            </p:extLst>
          </p:nvPr>
        </p:nvGraphicFramePr>
        <p:xfrm>
          <a:off x="207373" y="1645920"/>
          <a:ext cx="11777254" cy="3566160"/>
        </p:xfrm>
        <a:graphic>
          <a:graphicData uri="http://schemas.openxmlformats.org/drawingml/2006/table">
            <a:tbl>
              <a:tblPr firstRow="1" bandRow="1">
                <a:tableStyleId>{5940675A-B579-460E-94D1-54222C63F5DA}</a:tableStyleId>
              </a:tblPr>
              <a:tblGrid>
                <a:gridCol w="1653373">
                  <a:extLst>
                    <a:ext uri="{9D8B030D-6E8A-4147-A177-3AD203B41FA5}">
                      <a16:colId xmlns:a16="http://schemas.microsoft.com/office/drawing/2014/main" val="3696446673"/>
                    </a:ext>
                  </a:extLst>
                </a:gridCol>
                <a:gridCol w="1317980">
                  <a:extLst>
                    <a:ext uri="{9D8B030D-6E8A-4147-A177-3AD203B41FA5}">
                      <a16:colId xmlns:a16="http://schemas.microsoft.com/office/drawing/2014/main" val="425809979"/>
                    </a:ext>
                  </a:extLst>
                </a:gridCol>
                <a:gridCol w="1047987">
                  <a:extLst>
                    <a:ext uri="{9D8B030D-6E8A-4147-A177-3AD203B41FA5}">
                      <a16:colId xmlns:a16="http://schemas.microsoft.com/office/drawing/2014/main" val="1858398351"/>
                    </a:ext>
                  </a:extLst>
                </a:gridCol>
                <a:gridCol w="1245256">
                  <a:extLst>
                    <a:ext uri="{9D8B030D-6E8A-4147-A177-3AD203B41FA5}">
                      <a16:colId xmlns:a16="http://schemas.microsoft.com/office/drawing/2014/main" val="1507524905"/>
                    </a:ext>
                  </a:extLst>
                </a:gridCol>
                <a:gridCol w="1923365">
                  <a:extLst>
                    <a:ext uri="{9D8B030D-6E8A-4147-A177-3AD203B41FA5}">
                      <a16:colId xmlns:a16="http://schemas.microsoft.com/office/drawing/2014/main" val="4191846566"/>
                    </a:ext>
                  </a:extLst>
                </a:gridCol>
                <a:gridCol w="1716602">
                  <a:extLst>
                    <a:ext uri="{9D8B030D-6E8A-4147-A177-3AD203B41FA5}">
                      <a16:colId xmlns:a16="http://schemas.microsoft.com/office/drawing/2014/main" val="425868514"/>
                    </a:ext>
                  </a:extLst>
                </a:gridCol>
                <a:gridCol w="1627435">
                  <a:extLst>
                    <a:ext uri="{9D8B030D-6E8A-4147-A177-3AD203B41FA5}">
                      <a16:colId xmlns:a16="http://schemas.microsoft.com/office/drawing/2014/main" val="347107748"/>
                    </a:ext>
                  </a:extLst>
                </a:gridCol>
                <a:gridCol w="1245256">
                  <a:extLst>
                    <a:ext uri="{9D8B030D-6E8A-4147-A177-3AD203B41FA5}">
                      <a16:colId xmlns:a16="http://schemas.microsoft.com/office/drawing/2014/main" val="475276285"/>
                    </a:ext>
                  </a:extLst>
                </a:gridCol>
              </a:tblGrid>
              <a:tr h="185420">
                <a:tc rowSpan="2">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Model</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rowSpan="2">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Micro-architecture</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rowSpan="2">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Launch</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rowSpan="2">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CUDA cores </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rowSpan="2">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Memory size (GB)</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gridSpan="3">
                  <a:txBody>
                    <a:bodyPr/>
                    <a:lstStyle/>
                    <a:p>
                      <a:pPr algn="ctr"/>
                      <a:r>
                        <a:rPr lang="en-US" altLang="zh-CN" dirty="0">
                          <a:latin typeface="Calibri" panose="020F0502020204030204" pitchFamily="34" charset="0"/>
                          <a:cs typeface="Calibri" panose="020F0502020204030204" pitchFamily="34" charset="0"/>
                        </a:rPr>
                        <a:t>Processing power (TFLOPS)</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hMerge="1">
                  <a:txBody>
                    <a:bodyPr/>
                    <a:lstStyle/>
                    <a:p>
                      <a:endParaRPr lang="zh-CN" altLang="en-US"/>
                    </a:p>
                  </a:txBody>
                  <a:tcPr>
                    <a:lnL w="12700" cmpd="sng">
                      <a:noFill/>
                    </a:lnL>
                  </a:tcPr>
                </a:tc>
                <a:tc hMerge="1">
                  <a:txBody>
                    <a:bodyPr/>
                    <a:lstStyle/>
                    <a:p>
                      <a:endParaRPr lang="zh-CN" altLang="en-US"/>
                    </a:p>
                  </a:txBody>
                  <a:tcPr>
                    <a:lnL w="12700" cmpd="sng">
                      <a:noFill/>
                    </a:lnL>
                  </a:tcPr>
                </a:tc>
                <a:extLst>
                  <a:ext uri="{0D108BD9-81ED-4DB2-BD59-A6C34878D82A}">
                    <a16:rowId xmlns:a16="http://schemas.microsoft.com/office/drawing/2014/main" val="810460043"/>
                  </a:ext>
                </a:extLst>
              </a:tr>
              <a:tr h="185420">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Tensor core FP32</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Single precision</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Double precision</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extLst>
                  <a:ext uri="{0D108BD9-81ED-4DB2-BD59-A6C34878D82A}">
                    <a16:rowId xmlns:a16="http://schemas.microsoft.com/office/drawing/2014/main" val="1271574235"/>
                  </a:ext>
                </a:extLst>
              </a:tr>
              <a:tr h="370840">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V100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Volta</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Jun 21, 2017</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5120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16/32</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112.2</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14.0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extLst>
                  <a:ext uri="{0D108BD9-81ED-4DB2-BD59-A6C34878D82A}">
                    <a16:rowId xmlns:a16="http://schemas.microsoft.com/office/drawing/2014/main" val="3801909160"/>
                  </a:ext>
                </a:extLst>
              </a:tr>
              <a:tr h="370840">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Turing</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Sept 12, 2018</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2560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a:latin typeface="Calibri" panose="020F0502020204030204" pitchFamily="34" charset="0"/>
                          <a:ea typeface="Calibri" panose="020F0502020204030204" pitchFamily="34" charset="0"/>
                          <a:cs typeface="Calibri" panose="020F0502020204030204" pitchFamily="34" charset="0"/>
                        </a:rPr>
                        <a:t>16</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64.8</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8.1</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0.2</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45347264"/>
                  </a:ext>
                </a:extLst>
              </a:tr>
              <a:tr h="370840">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A100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Ampere</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May 14, 2020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6912</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40/80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312.0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19.5</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9.7</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32790514"/>
                  </a:ext>
                </a:extLst>
              </a:tr>
              <a:tr h="403014">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H100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Hopper</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Mar 22,</a:t>
                      </a:r>
                    </a:p>
                    <a:p>
                      <a:pPr algn="ctr"/>
                      <a:r>
                        <a:rPr lang="en-US" altLang="zh-CN" dirty="0">
                          <a:latin typeface="Calibri" panose="020F0502020204030204" pitchFamily="34" charset="0"/>
                          <a:ea typeface="Calibri" panose="020F0502020204030204" pitchFamily="34" charset="0"/>
                          <a:cs typeface="Calibri" panose="020F0502020204030204" pitchFamily="34" charset="0"/>
                        </a:rPr>
                        <a:t>2022</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14592</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80</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756.4</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51.2</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algn="ctr"/>
                      <a:r>
                        <a:rPr lang="en-US" altLang="zh-CN" sz="1800" b="0" i="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25.6</a:t>
                      </a:r>
                      <a:endParaRPr lang="zh-CN" altLang="en-US" dirty="0">
                        <a:latin typeface="Calibri" panose="020F0502020204030204" pitchFamily="34" charset="0"/>
                        <a:cs typeface="Calibri" panose="020F050202020403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extLst>
                  <a:ext uri="{0D108BD9-81ED-4DB2-BD59-A6C34878D82A}">
                    <a16:rowId xmlns:a16="http://schemas.microsoft.com/office/drawing/2014/main" val="913282408"/>
                  </a:ext>
                </a:extLst>
              </a:tr>
            </a:tbl>
          </a:graphicData>
        </a:graphic>
      </p:graphicFrame>
      <p:sp>
        <p:nvSpPr>
          <p:cNvPr id="8" name="Rectangle 7">
            <a:extLst>
              <a:ext uri="{FF2B5EF4-FFF2-40B4-BE49-F238E27FC236}">
                <a16:creationId xmlns:a16="http://schemas.microsoft.com/office/drawing/2014/main" id="{14665840-4E4C-8285-406B-F16A039B57B4}"/>
              </a:ext>
            </a:extLst>
          </p:cNvPr>
          <p:cNvSpPr/>
          <p:nvPr/>
        </p:nvSpPr>
        <p:spPr>
          <a:xfrm>
            <a:off x="7632700" y="2806700"/>
            <a:ext cx="2819400" cy="2286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4">
            <a:extLst>
              <a:ext uri="{FF2B5EF4-FFF2-40B4-BE49-F238E27FC236}">
                <a16:creationId xmlns:a16="http://schemas.microsoft.com/office/drawing/2014/main" id="{C89A315A-7A95-7870-9A55-51462C99BCC0}"/>
              </a:ext>
            </a:extLst>
          </p:cNvPr>
          <p:cNvSpPr txBox="1"/>
          <p:nvPr/>
        </p:nvSpPr>
        <p:spPr>
          <a:xfrm>
            <a:off x="3646105" y="1184255"/>
            <a:ext cx="5396295" cy="400110"/>
          </a:xfrm>
          <a:prstGeom prst="rect">
            <a:avLst/>
          </a:prstGeom>
          <a:noFill/>
        </p:spPr>
        <p:txBody>
          <a:bodyPr wrap="square" rtlCol="0">
            <a:spAutoFit/>
          </a:bodyPr>
          <a:lstStyle/>
          <a:p>
            <a:pPr algn="ctr"/>
            <a:r>
              <a:rPr lang="en-US" altLang="zh-CN" sz="2000" dirty="0">
                <a:latin typeface="Calibri" panose="020F0502020204030204" pitchFamily="34" charset="0"/>
                <a:ea typeface="Calibri" panose="020F0502020204030204" pitchFamily="34" charset="0"/>
                <a:cs typeface="Calibri" panose="020F0502020204030204" pitchFamily="34" charset="0"/>
              </a:rPr>
              <a:t>Some GPUs equipped with tensor cores</a:t>
            </a:r>
            <a:endParaRPr lang="zh-CN"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523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 name="Table 104">
            <a:extLst>
              <a:ext uri="{FF2B5EF4-FFF2-40B4-BE49-F238E27FC236}">
                <a16:creationId xmlns:a16="http://schemas.microsoft.com/office/drawing/2014/main" id="{FAD3C985-600E-3E33-8083-1F1268954DF6}"/>
              </a:ext>
            </a:extLst>
          </p:cNvPr>
          <p:cNvGraphicFramePr>
            <a:graphicFrameLocks noGrp="1"/>
          </p:cNvGraphicFramePr>
          <p:nvPr>
            <p:extLst>
              <p:ext uri="{D42A27DB-BD31-4B8C-83A1-F6EECF244321}">
                <p14:modId xmlns:p14="http://schemas.microsoft.com/office/powerpoint/2010/main" val="3904747908"/>
              </p:ext>
            </p:extLst>
          </p:nvPr>
        </p:nvGraphicFramePr>
        <p:xfrm>
          <a:off x="684218" y="2789161"/>
          <a:ext cx="4491940" cy="3279424"/>
        </p:xfrm>
        <a:graphic>
          <a:graphicData uri="http://schemas.openxmlformats.org/drawingml/2006/table">
            <a:tbl>
              <a:tblPr firstRow="1" bandRow="1">
                <a:tableStyleId>{5940675A-B579-460E-94D1-54222C63F5DA}</a:tableStyleId>
              </a:tblPr>
              <a:tblGrid>
                <a:gridCol w="2245970">
                  <a:extLst>
                    <a:ext uri="{9D8B030D-6E8A-4147-A177-3AD203B41FA5}">
                      <a16:colId xmlns:a16="http://schemas.microsoft.com/office/drawing/2014/main" val="3409079659"/>
                    </a:ext>
                  </a:extLst>
                </a:gridCol>
                <a:gridCol w="2245970">
                  <a:extLst>
                    <a:ext uri="{9D8B030D-6E8A-4147-A177-3AD203B41FA5}">
                      <a16:colId xmlns:a16="http://schemas.microsoft.com/office/drawing/2014/main" val="884928312"/>
                    </a:ext>
                  </a:extLst>
                </a:gridCol>
              </a:tblGrid>
              <a:tr h="1639712">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79591840"/>
                  </a:ext>
                </a:extLst>
              </a:tr>
              <a:tr h="1639712">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2104638209"/>
                  </a:ext>
                </a:extLst>
              </a:tr>
            </a:tbl>
          </a:graphicData>
        </a:graphic>
      </p:graphicFrame>
      <p:sp>
        <p:nvSpPr>
          <p:cNvPr id="90" name="Cube 89">
            <a:extLst>
              <a:ext uri="{FF2B5EF4-FFF2-40B4-BE49-F238E27FC236}">
                <a16:creationId xmlns:a16="http://schemas.microsoft.com/office/drawing/2014/main" id="{950B11BA-21C8-68E3-A929-C297D2A0140A}"/>
              </a:ext>
            </a:extLst>
          </p:cNvPr>
          <p:cNvSpPr/>
          <p:nvPr/>
        </p:nvSpPr>
        <p:spPr>
          <a:xfrm>
            <a:off x="9755367" y="2522041"/>
            <a:ext cx="235221" cy="235221"/>
          </a:xfrm>
          <a:prstGeom prst="cub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1" name="Cube 90">
            <a:extLst>
              <a:ext uri="{FF2B5EF4-FFF2-40B4-BE49-F238E27FC236}">
                <a16:creationId xmlns:a16="http://schemas.microsoft.com/office/drawing/2014/main" id="{926520F2-77BB-ABBD-F1B0-5A49C75D7DAA}"/>
              </a:ext>
            </a:extLst>
          </p:cNvPr>
          <p:cNvSpPr/>
          <p:nvPr/>
        </p:nvSpPr>
        <p:spPr>
          <a:xfrm>
            <a:off x="10028417" y="2522041"/>
            <a:ext cx="235221" cy="235221"/>
          </a:xfrm>
          <a:prstGeom prst="cub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3" name="Cube 92">
            <a:extLst>
              <a:ext uri="{FF2B5EF4-FFF2-40B4-BE49-F238E27FC236}">
                <a16:creationId xmlns:a16="http://schemas.microsoft.com/office/drawing/2014/main" id="{EC77B930-768D-F0F5-C44B-F0484782835C}"/>
              </a:ext>
            </a:extLst>
          </p:cNvPr>
          <p:cNvSpPr/>
          <p:nvPr/>
        </p:nvSpPr>
        <p:spPr>
          <a:xfrm>
            <a:off x="9755367" y="2251682"/>
            <a:ext cx="235221" cy="235221"/>
          </a:xfrm>
          <a:prstGeom prst="cub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94" name="Cube 93">
            <a:extLst>
              <a:ext uri="{FF2B5EF4-FFF2-40B4-BE49-F238E27FC236}">
                <a16:creationId xmlns:a16="http://schemas.microsoft.com/office/drawing/2014/main" id="{E5934FC8-C704-1542-1BFE-0B01D898EE9D}"/>
              </a:ext>
            </a:extLst>
          </p:cNvPr>
          <p:cNvSpPr/>
          <p:nvPr/>
        </p:nvSpPr>
        <p:spPr>
          <a:xfrm>
            <a:off x="10028417" y="2251682"/>
            <a:ext cx="235221" cy="235221"/>
          </a:xfrm>
          <a:prstGeom prst="cub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5" name="标题 1">
            <a:extLst>
              <a:ext uri="{FF2B5EF4-FFF2-40B4-BE49-F238E27FC236}">
                <a16:creationId xmlns:a16="http://schemas.microsoft.com/office/drawing/2014/main" id="{D9AB8069-3ED8-4A9B-1B15-7F18B278A864}"/>
              </a:ext>
            </a:extLst>
          </p:cNvPr>
          <p:cNvSpPr txBox="1">
            <a:spLocks/>
          </p:cNvSpPr>
          <p:nvPr/>
        </p:nvSpPr>
        <p:spPr>
          <a:xfrm>
            <a:off x="536256" y="333246"/>
            <a:ext cx="7558873"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1.1 Abstract and hierarchy of the tensor core</a:t>
            </a:r>
          </a:p>
        </p:txBody>
      </p:sp>
      <p:sp>
        <p:nvSpPr>
          <p:cNvPr id="11" name="TextBox 10">
            <a:extLst>
              <a:ext uri="{FF2B5EF4-FFF2-40B4-BE49-F238E27FC236}">
                <a16:creationId xmlns:a16="http://schemas.microsoft.com/office/drawing/2014/main" id="{1837D48E-93C9-CAE3-B0D0-099E4E5151D5}"/>
              </a:ext>
            </a:extLst>
          </p:cNvPr>
          <p:cNvSpPr txBox="1"/>
          <p:nvPr/>
        </p:nvSpPr>
        <p:spPr>
          <a:xfrm>
            <a:off x="747008" y="6138110"/>
            <a:ext cx="2247766"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Software hierarchy</a:t>
            </a:r>
            <a:endParaRPr lang="zh-CN" alt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24FD2A0D-C6B5-8F73-2511-6C24D378A73A}"/>
              </a:ext>
            </a:extLst>
          </p:cNvPr>
          <p:cNvSpPr txBox="1"/>
          <p:nvPr/>
        </p:nvSpPr>
        <p:spPr>
          <a:xfrm>
            <a:off x="2928392" y="6138110"/>
            <a:ext cx="2247766"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Hardware hierarchy</a:t>
            </a:r>
            <a:endParaRPr lang="zh-CN" altLang="en-US" dirty="0">
              <a:latin typeface="Arial" panose="020B0604020202020204" pitchFamily="34" charset="0"/>
              <a:cs typeface="Arial" panose="020B0604020202020204" pitchFamily="34" charset="0"/>
            </a:endParaRPr>
          </a:p>
        </p:txBody>
      </p:sp>
      <p:pic>
        <p:nvPicPr>
          <p:cNvPr id="41" name="图片 3">
            <a:extLst>
              <a:ext uri="{FF2B5EF4-FFF2-40B4-BE49-F238E27FC236}">
                <a16:creationId xmlns:a16="http://schemas.microsoft.com/office/drawing/2014/main" id="{3C8143F5-3BEB-6C43-1364-09EEB163A42C}"/>
              </a:ext>
            </a:extLst>
          </p:cNvPr>
          <p:cNvPicPr>
            <a:picLocks noChangeAspect="1"/>
          </p:cNvPicPr>
          <p:nvPr/>
        </p:nvPicPr>
        <p:blipFill rotWithShape="1">
          <a:blip r:embed="rId3"/>
          <a:srcRect l="18430" t="7063" r="70819" b="69843"/>
          <a:stretch/>
        </p:blipFill>
        <p:spPr>
          <a:xfrm>
            <a:off x="1507007" y="1457377"/>
            <a:ext cx="727768" cy="1215780"/>
          </a:xfrm>
          <a:prstGeom prst="rect">
            <a:avLst/>
          </a:prstGeom>
        </p:spPr>
      </p:pic>
      <p:pic>
        <p:nvPicPr>
          <p:cNvPr id="42" name="图片 3">
            <a:extLst>
              <a:ext uri="{FF2B5EF4-FFF2-40B4-BE49-F238E27FC236}">
                <a16:creationId xmlns:a16="http://schemas.microsoft.com/office/drawing/2014/main" id="{6BFAFC51-D944-ABB9-CBE4-F978A9A17AEE}"/>
              </a:ext>
            </a:extLst>
          </p:cNvPr>
          <p:cNvPicPr>
            <a:picLocks noChangeAspect="1"/>
          </p:cNvPicPr>
          <p:nvPr/>
        </p:nvPicPr>
        <p:blipFill rotWithShape="1">
          <a:blip r:embed="rId3"/>
          <a:srcRect l="13284" t="32631" r="63822" b="42556"/>
          <a:stretch/>
        </p:blipFill>
        <p:spPr>
          <a:xfrm>
            <a:off x="1179810" y="3015267"/>
            <a:ext cx="1484024" cy="1250872"/>
          </a:xfrm>
          <a:prstGeom prst="rect">
            <a:avLst/>
          </a:prstGeom>
        </p:spPr>
      </p:pic>
      <p:pic>
        <p:nvPicPr>
          <p:cNvPr id="43" name="图片 3">
            <a:extLst>
              <a:ext uri="{FF2B5EF4-FFF2-40B4-BE49-F238E27FC236}">
                <a16:creationId xmlns:a16="http://schemas.microsoft.com/office/drawing/2014/main" id="{F5811468-42EC-86A8-0574-72A0B7F81156}"/>
              </a:ext>
            </a:extLst>
          </p:cNvPr>
          <p:cNvPicPr>
            <a:picLocks noChangeAspect="1"/>
          </p:cNvPicPr>
          <p:nvPr/>
        </p:nvPicPr>
        <p:blipFill rotWithShape="1">
          <a:blip r:embed="rId3"/>
          <a:srcRect l="1483" t="68549" r="54555" b="2553"/>
          <a:stretch/>
        </p:blipFill>
        <p:spPr>
          <a:xfrm>
            <a:off x="695756" y="4815175"/>
            <a:ext cx="2151441" cy="1099791"/>
          </a:xfrm>
          <a:prstGeom prst="rect">
            <a:avLst/>
          </a:prstGeom>
        </p:spPr>
      </p:pic>
      <p:pic>
        <p:nvPicPr>
          <p:cNvPr id="45" name="图片 5">
            <a:extLst>
              <a:ext uri="{FF2B5EF4-FFF2-40B4-BE49-F238E27FC236}">
                <a16:creationId xmlns:a16="http://schemas.microsoft.com/office/drawing/2014/main" id="{C8FA0DBD-378D-DA89-9C06-507D8B72ADE2}"/>
              </a:ext>
            </a:extLst>
          </p:cNvPr>
          <p:cNvPicPr>
            <a:picLocks noChangeAspect="1"/>
          </p:cNvPicPr>
          <p:nvPr/>
        </p:nvPicPr>
        <p:blipFill rotWithShape="1">
          <a:blip r:embed="rId3"/>
          <a:srcRect l="68390" t="12299" r="15743" b="73588"/>
          <a:stretch/>
        </p:blipFill>
        <p:spPr>
          <a:xfrm>
            <a:off x="3432809" y="1676444"/>
            <a:ext cx="1074086" cy="742950"/>
          </a:xfrm>
          <a:prstGeom prst="rect">
            <a:avLst/>
          </a:prstGeom>
        </p:spPr>
      </p:pic>
      <p:pic>
        <p:nvPicPr>
          <p:cNvPr id="46" name="图片 5">
            <a:extLst>
              <a:ext uri="{FF2B5EF4-FFF2-40B4-BE49-F238E27FC236}">
                <a16:creationId xmlns:a16="http://schemas.microsoft.com/office/drawing/2014/main" id="{EB9131FE-9352-5402-1ACF-6D0F189EBD56}"/>
              </a:ext>
            </a:extLst>
          </p:cNvPr>
          <p:cNvPicPr>
            <a:picLocks noChangeAspect="1"/>
          </p:cNvPicPr>
          <p:nvPr/>
        </p:nvPicPr>
        <p:blipFill rotWithShape="1">
          <a:blip r:embed="rId3"/>
          <a:srcRect l="72410" t="28898" r="19871" b="37199"/>
          <a:stretch/>
        </p:blipFill>
        <p:spPr>
          <a:xfrm>
            <a:off x="3781780" y="2776347"/>
            <a:ext cx="480804" cy="1642325"/>
          </a:xfrm>
          <a:prstGeom prst="rect">
            <a:avLst/>
          </a:prstGeom>
        </p:spPr>
      </p:pic>
      <p:pic>
        <p:nvPicPr>
          <p:cNvPr id="47" name="图片 5">
            <a:extLst>
              <a:ext uri="{FF2B5EF4-FFF2-40B4-BE49-F238E27FC236}">
                <a16:creationId xmlns:a16="http://schemas.microsoft.com/office/drawing/2014/main" id="{96F886E6-17A6-B3A7-531F-A3212D1D42CC}"/>
              </a:ext>
            </a:extLst>
          </p:cNvPr>
          <p:cNvPicPr>
            <a:picLocks noChangeAspect="1"/>
          </p:cNvPicPr>
          <p:nvPr/>
        </p:nvPicPr>
        <p:blipFill rotWithShape="1">
          <a:blip r:embed="rId3"/>
          <a:srcRect l="56555" t="63952" r="3766" b="4263"/>
          <a:stretch/>
        </p:blipFill>
        <p:spPr>
          <a:xfrm>
            <a:off x="3054175" y="4665424"/>
            <a:ext cx="2005902" cy="1249542"/>
          </a:xfrm>
          <a:prstGeom prst="rect">
            <a:avLst/>
          </a:prstGeom>
        </p:spPr>
      </p:pic>
      <p:pic>
        <p:nvPicPr>
          <p:cNvPr id="65" name="Picture 64">
            <a:extLst>
              <a:ext uri="{FF2B5EF4-FFF2-40B4-BE49-F238E27FC236}">
                <a16:creationId xmlns:a16="http://schemas.microsoft.com/office/drawing/2014/main" id="{0CA11FF0-C642-63DD-527E-5D64BB11349E}"/>
              </a:ext>
            </a:extLst>
          </p:cNvPr>
          <p:cNvPicPr>
            <a:picLocks noChangeAspect="1"/>
          </p:cNvPicPr>
          <p:nvPr/>
        </p:nvPicPr>
        <p:blipFill rotWithShape="1">
          <a:blip r:embed="rId4"/>
          <a:srcRect b="78439"/>
          <a:stretch/>
        </p:blipFill>
        <p:spPr>
          <a:xfrm>
            <a:off x="6682210" y="2534993"/>
            <a:ext cx="1587179" cy="336689"/>
          </a:xfrm>
          <a:prstGeom prst="rect">
            <a:avLst/>
          </a:prstGeom>
        </p:spPr>
      </p:pic>
      <p:sp>
        <p:nvSpPr>
          <p:cNvPr id="72" name="Cube 71">
            <a:extLst>
              <a:ext uri="{FF2B5EF4-FFF2-40B4-BE49-F238E27FC236}">
                <a16:creationId xmlns:a16="http://schemas.microsoft.com/office/drawing/2014/main" id="{03EC4E60-071C-D515-A45B-06F8CED4054F}"/>
              </a:ext>
            </a:extLst>
          </p:cNvPr>
          <p:cNvSpPr/>
          <p:nvPr/>
        </p:nvSpPr>
        <p:spPr>
          <a:xfrm>
            <a:off x="9666467" y="2617291"/>
            <a:ext cx="235221" cy="235221"/>
          </a:xfrm>
          <a:prstGeom prst="cub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3" name="Cube 72">
            <a:extLst>
              <a:ext uri="{FF2B5EF4-FFF2-40B4-BE49-F238E27FC236}">
                <a16:creationId xmlns:a16="http://schemas.microsoft.com/office/drawing/2014/main" id="{F11CD1D9-BA1E-5DF3-1A8A-3F24BA8426BF}"/>
              </a:ext>
            </a:extLst>
          </p:cNvPr>
          <p:cNvSpPr/>
          <p:nvPr/>
        </p:nvSpPr>
        <p:spPr>
          <a:xfrm>
            <a:off x="9939517" y="2617291"/>
            <a:ext cx="235221" cy="235221"/>
          </a:xfrm>
          <a:prstGeom prst="cub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5" name="Cube 74">
            <a:extLst>
              <a:ext uri="{FF2B5EF4-FFF2-40B4-BE49-F238E27FC236}">
                <a16:creationId xmlns:a16="http://schemas.microsoft.com/office/drawing/2014/main" id="{39DC3FE5-5200-4A88-D36F-7E69FA105AA1}"/>
              </a:ext>
            </a:extLst>
          </p:cNvPr>
          <p:cNvSpPr/>
          <p:nvPr/>
        </p:nvSpPr>
        <p:spPr>
          <a:xfrm>
            <a:off x="9666467" y="2346932"/>
            <a:ext cx="235221" cy="235221"/>
          </a:xfrm>
          <a:prstGeom prst="cub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6" name="Cube 75">
            <a:extLst>
              <a:ext uri="{FF2B5EF4-FFF2-40B4-BE49-F238E27FC236}">
                <a16:creationId xmlns:a16="http://schemas.microsoft.com/office/drawing/2014/main" id="{A20DB4A8-64C9-2515-8592-4084841860A8}"/>
              </a:ext>
            </a:extLst>
          </p:cNvPr>
          <p:cNvSpPr/>
          <p:nvPr/>
        </p:nvSpPr>
        <p:spPr>
          <a:xfrm>
            <a:off x="9939517" y="2346932"/>
            <a:ext cx="235221" cy="235221"/>
          </a:xfrm>
          <a:prstGeom prst="cube">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07" name="TextBox 106">
            <a:extLst>
              <a:ext uri="{FF2B5EF4-FFF2-40B4-BE49-F238E27FC236}">
                <a16:creationId xmlns:a16="http://schemas.microsoft.com/office/drawing/2014/main" id="{15927B92-4BAB-770B-47FD-A20B4F6F2098}"/>
              </a:ext>
            </a:extLst>
          </p:cNvPr>
          <p:cNvSpPr txBox="1"/>
          <p:nvPr/>
        </p:nvSpPr>
        <p:spPr>
          <a:xfrm>
            <a:off x="5487490" y="4745714"/>
            <a:ext cx="458889" cy="646331"/>
          </a:xfrm>
          <a:prstGeom prst="rect">
            <a:avLst/>
          </a:prstGeom>
          <a:noFill/>
        </p:spPr>
        <p:txBody>
          <a:bodyPr wrap="square" rtlCol="0">
            <a:spAutoFit/>
          </a:bodyPr>
          <a:lstStyle/>
          <a:p>
            <a:r>
              <a:rPr lang="en-US" altLang="zh-CN" sz="3600" dirty="0">
                <a:latin typeface="Calibri" panose="020F0502020204030204" pitchFamily="34" charset="0"/>
                <a:ea typeface="Calibri" panose="020F0502020204030204" pitchFamily="34" charset="0"/>
                <a:cs typeface="Calibri" panose="020F0502020204030204" pitchFamily="34" charset="0"/>
              </a:rPr>
              <a:t>D</a:t>
            </a:r>
            <a:endParaRPr lang="zh-CN" altLang="en-US" sz="3600" dirty="0">
              <a:latin typeface="Calibri" panose="020F0502020204030204" pitchFamily="34" charset="0"/>
              <a:cs typeface="Calibri" panose="020F0502020204030204" pitchFamily="34" charset="0"/>
            </a:endParaRPr>
          </a:p>
        </p:txBody>
      </p:sp>
      <p:sp>
        <p:nvSpPr>
          <p:cNvPr id="108" name="TextBox 107">
            <a:extLst>
              <a:ext uri="{FF2B5EF4-FFF2-40B4-BE49-F238E27FC236}">
                <a16:creationId xmlns:a16="http://schemas.microsoft.com/office/drawing/2014/main" id="{B7A0E821-AA01-1147-A24C-07551628E6BA}"/>
              </a:ext>
            </a:extLst>
          </p:cNvPr>
          <p:cNvSpPr txBox="1"/>
          <p:nvPr/>
        </p:nvSpPr>
        <p:spPr>
          <a:xfrm>
            <a:off x="6712581" y="5653651"/>
            <a:ext cx="458889"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A</a:t>
            </a:r>
            <a:endParaRPr lang="zh-CN" altLang="en-US" sz="2400" dirty="0">
              <a:latin typeface="Calibri" panose="020F0502020204030204" pitchFamily="34" charset="0"/>
              <a:cs typeface="Calibri" panose="020F0502020204030204" pitchFamily="34" charset="0"/>
            </a:endParaRPr>
          </a:p>
        </p:txBody>
      </p:sp>
      <p:sp>
        <p:nvSpPr>
          <p:cNvPr id="109" name="TextBox 108">
            <a:extLst>
              <a:ext uri="{FF2B5EF4-FFF2-40B4-BE49-F238E27FC236}">
                <a16:creationId xmlns:a16="http://schemas.microsoft.com/office/drawing/2014/main" id="{F1F7C58D-C81C-5EF7-C2DB-2085898164AC}"/>
              </a:ext>
            </a:extLst>
          </p:cNvPr>
          <p:cNvSpPr txBox="1"/>
          <p:nvPr/>
        </p:nvSpPr>
        <p:spPr>
          <a:xfrm>
            <a:off x="8775487" y="5661814"/>
            <a:ext cx="458889"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B</a:t>
            </a:r>
            <a:endParaRPr lang="zh-CN" altLang="en-US" sz="2000" dirty="0">
              <a:latin typeface="Calibri" panose="020F0502020204030204" pitchFamily="34" charset="0"/>
              <a:cs typeface="Calibri" panose="020F0502020204030204" pitchFamily="34" charset="0"/>
            </a:endParaRPr>
          </a:p>
        </p:txBody>
      </p:sp>
      <p:sp>
        <p:nvSpPr>
          <p:cNvPr id="110" name="TextBox 109">
            <a:extLst>
              <a:ext uri="{FF2B5EF4-FFF2-40B4-BE49-F238E27FC236}">
                <a16:creationId xmlns:a16="http://schemas.microsoft.com/office/drawing/2014/main" id="{25A0F1A6-B63A-568B-1EE5-AEB0F2962FDC}"/>
              </a:ext>
            </a:extLst>
          </p:cNvPr>
          <p:cNvSpPr txBox="1"/>
          <p:nvPr/>
        </p:nvSpPr>
        <p:spPr>
          <a:xfrm>
            <a:off x="10792068" y="5653646"/>
            <a:ext cx="458889"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C</a:t>
            </a:r>
            <a:endParaRPr lang="zh-CN" altLang="en-US" sz="2000" dirty="0">
              <a:latin typeface="Calibri" panose="020F0502020204030204" pitchFamily="34" charset="0"/>
              <a:cs typeface="Calibri" panose="020F0502020204030204" pitchFamily="34" charset="0"/>
            </a:endParaRPr>
          </a:p>
        </p:txBody>
      </p:sp>
      <p:sp>
        <p:nvSpPr>
          <p:cNvPr id="111" name="Rectangle 110">
            <a:extLst>
              <a:ext uri="{FF2B5EF4-FFF2-40B4-BE49-F238E27FC236}">
                <a16:creationId xmlns:a16="http://schemas.microsoft.com/office/drawing/2014/main" id="{9CB6F25A-847E-6EE9-CCD5-9762D82586F0}"/>
              </a:ext>
            </a:extLst>
          </p:cNvPr>
          <p:cNvSpPr/>
          <p:nvPr/>
        </p:nvSpPr>
        <p:spPr>
          <a:xfrm>
            <a:off x="5487489" y="4041223"/>
            <a:ext cx="6294147" cy="2020701"/>
          </a:xfrm>
          <a:prstGeom prst="rect">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TextBox 111">
            <a:extLst>
              <a:ext uri="{FF2B5EF4-FFF2-40B4-BE49-F238E27FC236}">
                <a16:creationId xmlns:a16="http://schemas.microsoft.com/office/drawing/2014/main" id="{4C3BA4A3-DC6D-7526-8A4A-7672DD4A08EC}"/>
              </a:ext>
            </a:extLst>
          </p:cNvPr>
          <p:cNvSpPr txBox="1"/>
          <p:nvPr/>
        </p:nvSpPr>
        <p:spPr>
          <a:xfrm>
            <a:off x="6512801" y="4063773"/>
            <a:ext cx="950616" cy="338554"/>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16x16</a:t>
            </a:r>
            <a:endParaRPr lang="zh-CN" altLang="en-US" dirty="0">
              <a:latin typeface="Calibri" panose="020F0502020204030204" pitchFamily="34" charset="0"/>
              <a:cs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115" name="Table 114">
                <a:extLst>
                  <a:ext uri="{FF2B5EF4-FFF2-40B4-BE49-F238E27FC236}">
                    <a16:creationId xmlns:a16="http://schemas.microsoft.com/office/drawing/2014/main" id="{C9FD88E9-AD23-D57B-AEE6-4F3C1AD25C45}"/>
                  </a:ext>
                </a:extLst>
              </p:cNvPr>
              <p:cNvGraphicFramePr>
                <a:graphicFrameLocks noGrp="1"/>
              </p:cNvGraphicFramePr>
              <p:nvPr>
                <p:extLst>
                  <p:ext uri="{D42A27DB-BD31-4B8C-83A1-F6EECF244321}">
                    <p14:modId xmlns:p14="http://schemas.microsoft.com/office/powerpoint/2010/main" val="1259694001"/>
                  </p:ext>
                </p:extLst>
              </p:nvPr>
            </p:nvGraphicFramePr>
            <p:xfrm>
              <a:off x="6198700" y="4396668"/>
              <a:ext cx="1348784" cy="1302736"/>
            </p:xfrm>
            <a:graphic>
              <a:graphicData uri="http://schemas.openxmlformats.org/drawingml/2006/table">
                <a:tbl>
                  <a:tblPr firstRow="1" bandRow="1">
                    <a:tableStyleId>{5940675A-B579-460E-94D1-54222C63F5DA}</a:tableStyleId>
                  </a:tblPr>
                  <a:tblGrid>
                    <a:gridCol w="337196">
                      <a:extLst>
                        <a:ext uri="{9D8B030D-6E8A-4147-A177-3AD203B41FA5}">
                          <a16:colId xmlns:a16="http://schemas.microsoft.com/office/drawing/2014/main" val="3941519643"/>
                        </a:ext>
                      </a:extLst>
                    </a:gridCol>
                    <a:gridCol w="337196">
                      <a:extLst>
                        <a:ext uri="{9D8B030D-6E8A-4147-A177-3AD203B41FA5}">
                          <a16:colId xmlns:a16="http://schemas.microsoft.com/office/drawing/2014/main" val="2856626901"/>
                        </a:ext>
                      </a:extLst>
                    </a:gridCol>
                    <a:gridCol w="337196">
                      <a:extLst>
                        <a:ext uri="{9D8B030D-6E8A-4147-A177-3AD203B41FA5}">
                          <a16:colId xmlns:a16="http://schemas.microsoft.com/office/drawing/2014/main" val="1969832181"/>
                        </a:ext>
                      </a:extLst>
                    </a:gridCol>
                    <a:gridCol w="337196">
                      <a:extLst>
                        <a:ext uri="{9D8B030D-6E8A-4147-A177-3AD203B41FA5}">
                          <a16:colId xmlns:a16="http://schemas.microsoft.com/office/drawing/2014/main" val="477269775"/>
                        </a:ext>
                      </a:extLst>
                    </a:gridCol>
                  </a:tblGrid>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0,0</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0,1</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0,…</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0,15</m:t>
                                    </m:r>
                                  </m:sub>
                                </m:sSub>
                              </m:oMath>
                            </m:oMathPara>
                          </a14:m>
                          <a:endParaRPr lang="zh-CN" altLang="en-US" sz="1100" dirty="0"/>
                        </a:p>
                      </a:txBody>
                      <a:tcPr marL="80306" marR="80306" marT="40153" marB="40153" anchor="ctr">
                        <a:solidFill>
                          <a:schemeClr val="accent6"/>
                        </a:solidFill>
                      </a:tcPr>
                    </a:tc>
                    <a:extLst>
                      <a:ext uri="{0D108BD9-81ED-4DB2-BD59-A6C34878D82A}">
                        <a16:rowId xmlns:a16="http://schemas.microsoft.com/office/drawing/2014/main" val="3307706843"/>
                      </a:ext>
                    </a:extLst>
                  </a:tr>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1,0</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1,1</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1,2</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1,3</m:t>
                                    </m:r>
                                  </m:sub>
                                </m:sSub>
                              </m:oMath>
                            </m:oMathPara>
                          </a14:m>
                          <a:endParaRPr lang="zh-CN" altLang="en-US" sz="1100" dirty="0"/>
                        </a:p>
                      </a:txBody>
                      <a:tcPr marL="80306" marR="80306" marT="40153" marB="40153" anchor="ctr">
                        <a:solidFill>
                          <a:schemeClr val="accent6"/>
                        </a:solidFill>
                      </a:tcPr>
                    </a:tc>
                    <a:extLst>
                      <a:ext uri="{0D108BD9-81ED-4DB2-BD59-A6C34878D82A}">
                        <a16:rowId xmlns:a16="http://schemas.microsoft.com/office/drawing/2014/main" val="1300256526"/>
                      </a:ext>
                    </a:extLst>
                  </a:tr>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…,0</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2,1</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2,2</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2,3</m:t>
                                    </m:r>
                                  </m:sub>
                                </m:sSub>
                              </m:oMath>
                            </m:oMathPara>
                          </a14:m>
                          <a:endParaRPr lang="zh-CN" altLang="en-US" sz="1100" dirty="0"/>
                        </a:p>
                      </a:txBody>
                      <a:tcPr marL="80306" marR="80306" marT="40153" marB="40153" anchor="ctr">
                        <a:solidFill>
                          <a:schemeClr val="accent6"/>
                        </a:solidFill>
                      </a:tcPr>
                    </a:tc>
                    <a:extLst>
                      <a:ext uri="{0D108BD9-81ED-4DB2-BD59-A6C34878D82A}">
                        <a16:rowId xmlns:a16="http://schemas.microsoft.com/office/drawing/2014/main" val="2914221642"/>
                      </a:ext>
                    </a:extLst>
                  </a:tr>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15,0</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3,1</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3,2</m:t>
                                    </m:r>
                                  </m:sub>
                                </m:sSub>
                              </m:oMath>
                            </m:oMathPara>
                          </a14:m>
                          <a:endParaRPr lang="zh-CN" altLang="en-US" sz="1100" dirty="0"/>
                        </a:p>
                      </a:txBody>
                      <a:tcPr marL="80306" marR="80306" marT="40153" marB="40153" anchor="ctr">
                        <a:solidFill>
                          <a:schemeClr val="accent6"/>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𝐴</m:t>
                                    </m:r>
                                  </m:e>
                                  <m:sub>
                                    <m:r>
                                      <a:rPr lang="en-US" altLang="zh-CN" sz="1100" b="0" i="1" smtClean="0">
                                        <a:latin typeface="Cambria Math" panose="02040503050406030204" pitchFamily="18" charset="0"/>
                                      </a:rPr>
                                      <m:t>3,3</m:t>
                                    </m:r>
                                  </m:sub>
                                </m:sSub>
                              </m:oMath>
                            </m:oMathPara>
                          </a14:m>
                          <a:endParaRPr lang="zh-CN" altLang="en-US" sz="1100" dirty="0"/>
                        </a:p>
                      </a:txBody>
                      <a:tcPr marL="80306" marR="80306" marT="40153" marB="40153" anchor="ctr">
                        <a:solidFill>
                          <a:schemeClr val="accent6"/>
                        </a:solidFill>
                      </a:tcPr>
                    </a:tc>
                    <a:extLst>
                      <a:ext uri="{0D108BD9-81ED-4DB2-BD59-A6C34878D82A}">
                        <a16:rowId xmlns:a16="http://schemas.microsoft.com/office/drawing/2014/main" val="3768156421"/>
                      </a:ext>
                    </a:extLst>
                  </a:tr>
                </a:tbl>
              </a:graphicData>
            </a:graphic>
          </p:graphicFrame>
        </mc:Choice>
        <mc:Fallback xmlns="">
          <p:graphicFrame>
            <p:nvGraphicFramePr>
              <p:cNvPr id="115" name="Table 114">
                <a:extLst>
                  <a:ext uri="{FF2B5EF4-FFF2-40B4-BE49-F238E27FC236}">
                    <a16:creationId xmlns:a16="http://schemas.microsoft.com/office/drawing/2014/main" id="{C9FD88E9-AD23-D57B-AEE6-4F3C1AD25C45}"/>
                  </a:ext>
                </a:extLst>
              </p:cNvPr>
              <p:cNvGraphicFramePr>
                <a:graphicFrameLocks noGrp="1"/>
              </p:cNvGraphicFramePr>
              <p:nvPr>
                <p:extLst>
                  <p:ext uri="{D42A27DB-BD31-4B8C-83A1-F6EECF244321}">
                    <p14:modId xmlns:p14="http://schemas.microsoft.com/office/powerpoint/2010/main" val="1259694001"/>
                  </p:ext>
                </p:extLst>
              </p:nvPr>
            </p:nvGraphicFramePr>
            <p:xfrm>
              <a:off x="6198700" y="4396668"/>
              <a:ext cx="1348784" cy="1302736"/>
            </p:xfrm>
            <a:graphic>
              <a:graphicData uri="http://schemas.openxmlformats.org/drawingml/2006/table">
                <a:tbl>
                  <a:tblPr firstRow="1" bandRow="1">
                    <a:tableStyleId>{5940675A-B579-460E-94D1-54222C63F5DA}</a:tableStyleId>
                  </a:tblPr>
                  <a:tblGrid>
                    <a:gridCol w="337196">
                      <a:extLst>
                        <a:ext uri="{9D8B030D-6E8A-4147-A177-3AD203B41FA5}">
                          <a16:colId xmlns:a16="http://schemas.microsoft.com/office/drawing/2014/main" val="3941519643"/>
                        </a:ext>
                      </a:extLst>
                    </a:gridCol>
                    <a:gridCol w="337196">
                      <a:extLst>
                        <a:ext uri="{9D8B030D-6E8A-4147-A177-3AD203B41FA5}">
                          <a16:colId xmlns:a16="http://schemas.microsoft.com/office/drawing/2014/main" val="2856626901"/>
                        </a:ext>
                      </a:extLst>
                    </a:gridCol>
                    <a:gridCol w="337196">
                      <a:extLst>
                        <a:ext uri="{9D8B030D-6E8A-4147-A177-3AD203B41FA5}">
                          <a16:colId xmlns:a16="http://schemas.microsoft.com/office/drawing/2014/main" val="1969832181"/>
                        </a:ext>
                      </a:extLst>
                    </a:gridCol>
                    <a:gridCol w="337196">
                      <a:extLst>
                        <a:ext uri="{9D8B030D-6E8A-4147-A177-3AD203B41FA5}">
                          <a16:colId xmlns:a16="http://schemas.microsoft.com/office/drawing/2014/main" val="477269775"/>
                        </a:ext>
                      </a:extLst>
                    </a:gridCol>
                  </a:tblGrid>
                  <a:tr h="325684">
                    <a:tc>
                      <a:txBody>
                        <a:bodyPr/>
                        <a:lstStyle/>
                        <a:p>
                          <a:endParaRPr lang="zh-CN"/>
                        </a:p>
                      </a:txBody>
                      <a:tcPr marL="80306" marR="80306" marT="40153" marB="40153" anchor="ctr">
                        <a:blipFill>
                          <a:blip r:embed="rId5"/>
                          <a:stretch>
                            <a:fillRect l="-1786" t="-1852" r="-301786" b="-301852"/>
                          </a:stretch>
                        </a:blipFill>
                      </a:tcPr>
                    </a:tc>
                    <a:tc>
                      <a:txBody>
                        <a:bodyPr/>
                        <a:lstStyle/>
                        <a:p>
                          <a:endParaRPr lang="zh-CN"/>
                        </a:p>
                      </a:txBody>
                      <a:tcPr marL="80306" marR="80306" marT="40153" marB="40153" anchor="ctr">
                        <a:blipFill>
                          <a:blip r:embed="rId5"/>
                          <a:stretch>
                            <a:fillRect l="-101786" t="-1852" r="-201786" b="-301852"/>
                          </a:stretch>
                        </a:blipFill>
                      </a:tcPr>
                    </a:tc>
                    <a:tc>
                      <a:txBody>
                        <a:bodyPr/>
                        <a:lstStyle/>
                        <a:p>
                          <a:endParaRPr lang="zh-CN"/>
                        </a:p>
                      </a:txBody>
                      <a:tcPr marL="80306" marR="80306" marT="40153" marB="40153" anchor="ctr">
                        <a:blipFill>
                          <a:blip r:embed="rId5"/>
                          <a:stretch>
                            <a:fillRect l="-205455" t="-1852" r="-105455" b="-301852"/>
                          </a:stretch>
                        </a:blipFill>
                      </a:tcPr>
                    </a:tc>
                    <a:tc>
                      <a:txBody>
                        <a:bodyPr/>
                        <a:lstStyle/>
                        <a:p>
                          <a:endParaRPr lang="zh-CN"/>
                        </a:p>
                      </a:txBody>
                      <a:tcPr marL="80306" marR="80306" marT="40153" marB="40153" anchor="ctr">
                        <a:blipFill>
                          <a:blip r:embed="rId5"/>
                          <a:stretch>
                            <a:fillRect l="-300000" t="-1852" r="-3571" b="-301852"/>
                          </a:stretch>
                        </a:blipFill>
                      </a:tcPr>
                    </a:tc>
                    <a:extLst>
                      <a:ext uri="{0D108BD9-81ED-4DB2-BD59-A6C34878D82A}">
                        <a16:rowId xmlns:a16="http://schemas.microsoft.com/office/drawing/2014/main" val="3307706843"/>
                      </a:ext>
                    </a:extLst>
                  </a:tr>
                  <a:tr h="325684">
                    <a:tc>
                      <a:txBody>
                        <a:bodyPr/>
                        <a:lstStyle/>
                        <a:p>
                          <a:endParaRPr lang="zh-CN"/>
                        </a:p>
                      </a:txBody>
                      <a:tcPr marL="80306" marR="80306" marT="40153" marB="40153" anchor="ctr">
                        <a:blipFill>
                          <a:blip r:embed="rId5"/>
                          <a:stretch>
                            <a:fillRect l="-1786" t="-103774" r="-301786" b="-207547"/>
                          </a:stretch>
                        </a:blipFill>
                      </a:tcPr>
                    </a:tc>
                    <a:tc>
                      <a:txBody>
                        <a:bodyPr/>
                        <a:lstStyle/>
                        <a:p>
                          <a:endParaRPr lang="zh-CN"/>
                        </a:p>
                      </a:txBody>
                      <a:tcPr marL="80306" marR="80306" marT="40153" marB="40153" anchor="ctr">
                        <a:blipFill>
                          <a:blip r:embed="rId5"/>
                          <a:stretch>
                            <a:fillRect l="-101786" t="-103774" r="-201786" b="-207547"/>
                          </a:stretch>
                        </a:blipFill>
                      </a:tcPr>
                    </a:tc>
                    <a:tc>
                      <a:txBody>
                        <a:bodyPr/>
                        <a:lstStyle/>
                        <a:p>
                          <a:endParaRPr lang="zh-CN"/>
                        </a:p>
                      </a:txBody>
                      <a:tcPr marL="80306" marR="80306" marT="40153" marB="40153" anchor="ctr">
                        <a:blipFill>
                          <a:blip r:embed="rId5"/>
                          <a:stretch>
                            <a:fillRect l="-205455" t="-103774" r="-105455" b="-207547"/>
                          </a:stretch>
                        </a:blipFill>
                      </a:tcPr>
                    </a:tc>
                    <a:tc>
                      <a:txBody>
                        <a:bodyPr/>
                        <a:lstStyle/>
                        <a:p>
                          <a:endParaRPr lang="zh-CN"/>
                        </a:p>
                      </a:txBody>
                      <a:tcPr marL="80306" marR="80306" marT="40153" marB="40153" anchor="ctr">
                        <a:blipFill>
                          <a:blip r:embed="rId5"/>
                          <a:stretch>
                            <a:fillRect l="-300000" t="-103774" r="-3571" b="-207547"/>
                          </a:stretch>
                        </a:blipFill>
                      </a:tcPr>
                    </a:tc>
                    <a:extLst>
                      <a:ext uri="{0D108BD9-81ED-4DB2-BD59-A6C34878D82A}">
                        <a16:rowId xmlns:a16="http://schemas.microsoft.com/office/drawing/2014/main" val="1300256526"/>
                      </a:ext>
                    </a:extLst>
                  </a:tr>
                  <a:tr h="325684">
                    <a:tc>
                      <a:txBody>
                        <a:bodyPr/>
                        <a:lstStyle/>
                        <a:p>
                          <a:endParaRPr lang="zh-CN"/>
                        </a:p>
                      </a:txBody>
                      <a:tcPr marL="80306" marR="80306" marT="40153" marB="40153" anchor="ctr">
                        <a:blipFill>
                          <a:blip r:embed="rId5"/>
                          <a:stretch>
                            <a:fillRect l="-1786" t="-200000" r="-301786" b="-103704"/>
                          </a:stretch>
                        </a:blipFill>
                      </a:tcPr>
                    </a:tc>
                    <a:tc>
                      <a:txBody>
                        <a:bodyPr/>
                        <a:lstStyle/>
                        <a:p>
                          <a:endParaRPr lang="zh-CN"/>
                        </a:p>
                      </a:txBody>
                      <a:tcPr marL="80306" marR="80306" marT="40153" marB="40153" anchor="ctr">
                        <a:blipFill>
                          <a:blip r:embed="rId5"/>
                          <a:stretch>
                            <a:fillRect l="-101786" t="-200000" r="-201786" b="-103704"/>
                          </a:stretch>
                        </a:blipFill>
                      </a:tcPr>
                    </a:tc>
                    <a:tc>
                      <a:txBody>
                        <a:bodyPr/>
                        <a:lstStyle/>
                        <a:p>
                          <a:endParaRPr lang="zh-CN"/>
                        </a:p>
                      </a:txBody>
                      <a:tcPr marL="80306" marR="80306" marT="40153" marB="40153" anchor="ctr">
                        <a:blipFill>
                          <a:blip r:embed="rId5"/>
                          <a:stretch>
                            <a:fillRect l="-205455" t="-200000" r="-105455" b="-103704"/>
                          </a:stretch>
                        </a:blipFill>
                      </a:tcPr>
                    </a:tc>
                    <a:tc>
                      <a:txBody>
                        <a:bodyPr/>
                        <a:lstStyle/>
                        <a:p>
                          <a:endParaRPr lang="zh-CN"/>
                        </a:p>
                      </a:txBody>
                      <a:tcPr marL="80306" marR="80306" marT="40153" marB="40153" anchor="ctr">
                        <a:blipFill>
                          <a:blip r:embed="rId5"/>
                          <a:stretch>
                            <a:fillRect l="-300000" t="-200000" r="-3571" b="-103704"/>
                          </a:stretch>
                        </a:blipFill>
                      </a:tcPr>
                    </a:tc>
                    <a:extLst>
                      <a:ext uri="{0D108BD9-81ED-4DB2-BD59-A6C34878D82A}">
                        <a16:rowId xmlns:a16="http://schemas.microsoft.com/office/drawing/2014/main" val="2914221642"/>
                      </a:ext>
                    </a:extLst>
                  </a:tr>
                  <a:tr h="325684">
                    <a:tc>
                      <a:txBody>
                        <a:bodyPr/>
                        <a:lstStyle/>
                        <a:p>
                          <a:endParaRPr lang="zh-CN"/>
                        </a:p>
                      </a:txBody>
                      <a:tcPr marL="80306" marR="80306" marT="40153" marB="40153" anchor="ctr">
                        <a:blipFill>
                          <a:blip r:embed="rId5"/>
                          <a:stretch>
                            <a:fillRect l="-1786" t="-305660" r="-301786" b="-5660"/>
                          </a:stretch>
                        </a:blipFill>
                      </a:tcPr>
                    </a:tc>
                    <a:tc>
                      <a:txBody>
                        <a:bodyPr/>
                        <a:lstStyle/>
                        <a:p>
                          <a:endParaRPr lang="zh-CN"/>
                        </a:p>
                      </a:txBody>
                      <a:tcPr marL="80306" marR="80306" marT="40153" marB="40153" anchor="ctr">
                        <a:blipFill>
                          <a:blip r:embed="rId5"/>
                          <a:stretch>
                            <a:fillRect l="-101786" t="-305660" r="-201786" b="-5660"/>
                          </a:stretch>
                        </a:blipFill>
                      </a:tcPr>
                    </a:tc>
                    <a:tc>
                      <a:txBody>
                        <a:bodyPr/>
                        <a:lstStyle/>
                        <a:p>
                          <a:endParaRPr lang="zh-CN"/>
                        </a:p>
                      </a:txBody>
                      <a:tcPr marL="80306" marR="80306" marT="40153" marB="40153" anchor="ctr">
                        <a:blipFill>
                          <a:blip r:embed="rId5"/>
                          <a:stretch>
                            <a:fillRect l="-205455" t="-305660" r="-105455" b="-5660"/>
                          </a:stretch>
                        </a:blipFill>
                      </a:tcPr>
                    </a:tc>
                    <a:tc>
                      <a:txBody>
                        <a:bodyPr/>
                        <a:lstStyle/>
                        <a:p>
                          <a:endParaRPr lang="zh-CN"/>
                        </a:p>
                      </a:txBody>
                      <a:tcPr marL="80306" marR="80306" marT="40153" marB="40153" anchor="ctr">
                        <a:blipFill>
                          <a:blip r:embed="rId5"/>
                          <a:stretch>
                            <a:fillRect l="-300000" t="-305660" r="-3571" b="-5660"/>
                          </a:stretch>
                        </a:blipFill>
                      </a:tcPr>
                    </a:tc>
                    <a:extLst>
                      <a:ext uri="{0D108BD9-81ED-4DB2-BD59-A6C34878D82A}">
                        <a16:rowId xmlns:a16="http://schemas.microsoft.com/office/drawing/2014/main" val="376815642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6" name="Table 115">
                <a:extLst>
                  <a:ext uri="{FF2B5EF4-FFF2-40B4-BE49-F238E27FC236}">
                    <a16:creationId xmlns:a16="http://schemas.microsoft.com/office/drawing/2014/main" id="{925DA061-42ED-9198-C550-987942136F12}"/>
                  </a:ext>
                </a:extLst>
              </p:cNvPr>
              <p:cNvGraphicFramePr>
                <a:graphicFrameLocks noGrp="1"/>
              </p:cNvGraphicFramePr>
              <p:nvPr>
                <p:extLst>
                  <p:ext uri="{D42A27DB-BD31-4B8C-83A1-F6EECF244321}">
                    <p14:modId xmlns:p14="http://schemas.microsoft.com/office/powerpoint/2010/main" val="2644489108"/>
                  </p:ext>
                </p:extLst>
              </p:nvPr>
            </p:nvGraphicFramePr>
            <p:xfrm>
              <a:off x="8229705" y="4386227"/>
              <a:ext cx="1348784" cy="1302736"/>
            </p:xfrm>
            <a:graphic>
              <a:graphicData uri="http://schemas.openxmlformats.org/drawingml/2006/table">
                <a:tbl>
                  <a:tblPr firstRow="1" bandRow="1">
                    <a:tableStyleId>{5940675A-B579-460E-94D1-54222C63F5DA}</a:tableStyleId>
                  </a:tblPr>
                  <a:tblGrid>
                    <a:gridCol w="337196">
                      <a:extLst>
                        <a:ext uri="{9D8B030D-6E8A-4147-A177-3AD203B41FA5}">
                          <a16:colId xmlns:a16="http://schemas.microsoft.com/office/drawing/2014/main" val="3941519643"/>
                        </a:ext>
                      </a:extLst>
                    </a:gridCol>
                    <a:gridCol w="337196">
                      <a:extLst>
                        <a:ext uri="{9D8B030D-6E8A-4147-A177-3AD203B41FA5}">
                          <a16:colId xmlns:a16="http://schemas.microsoft.com/office/drawing/2014/main" val="2856626901"/>
                        </a:ext>
                      </a:extLst>
                    </a:gridCol>
                    <a:gridCol w="337196">
                      <a:extLst>
                        <a:ext uri="{9D8B030D-6E8A-4147-A177-3AD203B41FA5}">
                          <a16:colId xmlns:a16="http://schemas.microsoft.com/office/drawing/2014/main" val="1969832181"/>
                        </a:ext>
                      </a:extLst>
                    </a:gridCol>
                    <a:gridCol w="337196">
                      <a:extLst>
                        <a:ext uri="{9D8B030D-6E8A-4147-A177-3AD203B41FA5}">
                          <a16:colId xmlns:a16="http://schemas.microsoft.com/office/drawing/2014/main" val="477269775"/>
                        </a:ext>
                      </a:extLst>
                    </a:gridCol>
                  </a:tblGrid>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0,0</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0,1</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0,2</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0,15</m:t>
                                    </m:r>
                                  </m:sub>
                                </m:sSub>
                              </m:oMath>
                            </m:oMathPara>
                          </a14:m>
                          <a:endParaRPr lang="zh-CN" altLang="en-US" sz="1100" dirty="0"/>
                        </a:p>
                      </a:txBody>
                      <a:tcPr marL="80306" marR="80306" marT="40153" marB="40153" anchor="ctr">
                        <a:solidFill>
                          <a:srgbClr val="0070C0"/>
                        </a:solidFill>
                      </a:tcPr>
                    </a:tc>
                    <a:extLst>
                      <a:ext uri="{0D108BD9-81ED-4DB2-BD59-A6C34878D82A}">
                        <a16:rowId xmlns:a16="http://schemas.microsoft.com/office/drawing/2014/main" val="3307706843"/>
                      </a:ext>
                    </a:extLst>
                  </a:tr>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1,0</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1,1</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1,2</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1,3</m:t>
                                    </m:r>
                                  </m:sub>
                                </m:sSub>
                              </m:oMath>
                            </m:oMathPara>
                          </a14:m>
                          <a:endParaRPr lang="zh-CN" altLang="en-US" sz="1100" dirty="0"/>
                        </a:p>
                      </a:txBody>
                      <a:tcPr marL="80306" marR="80306" marT="40153" marB="40153" anchor="ctr">
                        <a:solidFill>
                          <a:srgbClr val="0070C0"/>
                        </a:solidFill>
                      </a:tcPr>
                    </a:tc>
                    <a:extLst>
                      <a:ext uri="{0D108BD9-81ED-4DB2-BD59-A6C34878D82A}">
                        <a16:rowId xmlns:a16="http://schemas.microsoft.com/office/drawing/2014/main" val="1300256526"/>
                      </a:ext>
                    </a:extLst>
                  </a:tr>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2,0</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2,1</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2,2</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2,3</m:t>
                                    </m:r>
                                  </m:sub>
                                </m:sSub>
                              </m:oMath>
                            </m:oMathPara>
                          </a14:m>
                          <a:endParaRPr lang="zh-CN" altLang="en-US" sz="1100" dirty="0"/>
                        </a:p>
                      </a:txBody>
                      <a:tcPr marL="80306" marR="80306" marT="40153" marB="40153" anchor="ctr">
                        <a:solidFill>
                          <a:srgbClr val="0070C0"/>
                        </a:solidFill>
                      </a:tcPr>
                    </a:tc>
                    <a:extLst>
                      <a:ext uri="{0D108BD9-81ED-4DB2-BD59-A6C34878D82A}">
                        <a16:rowId xmlns:a16="http://schemas.microsoft.com/office/drawing/2014/main" val="2914221642"/>
                      </a:ext>
                    </a:extLst>
                  </a:tr>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15,0</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3,1</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3,2</m:t>
                                    </m:r>
                                  </m:sub>
                                </m:sSub>
                              </m:oMath>
                            </m:oMathPara>
                          </a14:m>
                          <a:endParaRPr lang="zh-CN" altLang="en-US" sz="1100" dirty="0"/>
                        </a:p>
                      </a:txBody>
                      <a:tcPr marL="80306" marR="80306" marT="40153" marB="40153" anchor="ctr">
                        <a:solidFill>
                          <a:srgbClr val="0070C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𝐵</m:t>
                                    </m:r>
                                  </m:e>
                                  <m:sub>
                                    <m:r>
                                      <a:rPr lang="en-US" altLang="zh-CN" sz="1100" b="0" i="1" smtClean="0">
                                        <a:latin typeface="Cambria Math" panose="02040503050406030204" pitchFamily="18" charset="0"/>
                                      </a:rPr>
                                      <m:t>3,3</m:t>
                                    </m:r>
                                  </m:sub>
                                </m:sSub>
                              </m:oMath>
                            </m:oMathPara>
                          </a14:m>
                          <a:endParaRPr lang="zh-CN" altLang="en-US" sz="1100" dirty="0"/>
                        </a:p>
                      </a:txBody>
                      <a:tcPr marL="80306" marR="80306" marT="40153" marB="40153" anchor="ctr">
                        <a:solidFill>
                          <a:srgbClr val="0070C0"/>
                        </a:solidFill>
                      </a:tcPr>
                    </a:tc>
                    <a:extLst>
                      <a:ext uri="{0D108BD9-81ED-4DB2-BD59-A6C34878D82A}">
                        <a16:rowId xmlns:a16="http://schemas.microsoft.com/office/drawing/2014/main" val="3768156421"/>
                      </a:ext>
                    </a:extLst>
                  </a:tr>
                </a:tbl>
              </a:graphicData>
            </a:graphic>
          </p:graphicFrame>
        </mc:Choice>
        <mc:Fallback xmlns="">
          <p:graphicFrame>
            <p:nvGraphicFramePr>
              <p:cNvPr id="116" name="Table 115">
                <a:extLst>
                  <a:ext uri="{FF2B5EF4-FFF2-40B4-BE49-F238E27FC236}">
                    <a16:creationId xmlns:a16="http://schemas.microsoft.com/office/drawing/2014/main" id="{925DA061-42ED-9198-C550-987942136F12}"/>
                  </a:ext>
                </a:extLst>
              </p:cNvPr>
              <p:cNvGraphicFramePr>
                <a:graphicFrameLocks noGrp="1"/>
              </p:cNvGraphicFramePr>
              <p:nvPr>
                <p:extLst>
                  <p:ext uri="{D42A27DB-BD31-4B8C-83A1-F6EECF244321}">
                    <p14:modId xmlns:p14="http://schemas.microsoft.com/office/powerpoint/2010/main" val="2644489108"/>
                  </p:ext>
                </p:extLst>
              </p:nvPr>
            </p:nvGraphicFramePr>
            <p:xfrm>
              <a:off x="8229705" y="4386227"/>
              <a:ext cx="1348784" cy="1302736"/>
            </p:xfrm>
            <a:graphic>
              <a:graphicData uri="http://schemas.openxmlformats.org/drawingml/2006/table">
                <a:tbl>
                  <a:tblPr firstRow="1" bandRow="1">
                    <a:tableStyleId>{5940675A-B579-460E-94D1-54222C63F5DA}</a:tableStyleId>
                  </a:tblPr>
                  <a:tblGrid>
                    <a:gridCol w="337196">
                      <a:extLst>
                        <a:ext uri="{9D8B030D-6E8A-4147-A177-3AD203B41FA5}">
                          <a16:colId xmlns:a16="http://schemas.microsoft.com/office/drawing/2014/main" val="3941519643"/>
                        </a:ext>
                      </a:extLst>
                    </a:gridCol>
                    <a:gridCol w="337196">
                      <a:extLst>
                        <a:ext uri="{9D8B030D-6E8A-4147-A177-3AD203B41FA5}">
                          <a16:colId xmlns:a16="http://schemas.microsoft.com/office/drawing/2014/main" val="2856626901"/>
                        </a:ext>
                      </a:extLst>
                    </a:gridCol>
                    <a:gridCol w="337196">
                      <a:extLst>
                        <a:ext uri="{9D8B030D-6E8A-4147-A177-3AD203B41FA5}">
                          <a16:colId xmlns:a16="http://schemas.microsoft.com/office/drawing/2014/main" val="1969832181"/>
                        </a:ext>
                      </a:extLst>
                    </a:gridCol>
                    <a:gridCol w="337196">
                      <a:extLst>
                        <a:ext uri="{9D8B030D-6E8A-4147-A177-3AD203B41FA5}">
                          <a16:colId xmlns:a16="http://schemas.microsoft.com/office/drawing/2014/main" val="477269775"/>
                        </a:ext>
                      </a:extLst>
                    </a:gridCol>
                  </a:tblGrid>
                  <a:tr h="325684">
                    <a:tc>
                      <a:txBody>
                        <a:bodyPr/>
                        <a:lstStyle/>
                        <a:p>
                          <a:endParaRPr lang="zh-CN"/>
                        </a:p>
                      </a:txBody>
                      <a:tcPr marL="80306" marR="80306" marT="40153" marB="40153" anchor="ctr">
                        <a:blipFill>
                          <a:blip r:embed="rId6"/>
                          <a:stretch>
                            <a:fillRect l="-3571" t="-1852" r="-300000" b="-301852"/>
                          </a:stretch>
                        </a:blipFill>
                      </a:tcPr>
                    </a:tc>
                    <a:tc>
                      <a:txBody>
                        <a:bodyPr/>
                        <a:lstStyle/>
                        <a:p>
                          <a:endParaRPr lang="zh-CN"/>
                        </a:p>
                      </a:txBody>
                      <a:tcPr marL="80306" marR="80306" marT="40153" marB="40153" anchor="ctr">
                        <a:blipFill>
                          <a:blip r:embed="rId6"/>
                          <a:stretch>
                            <a:fillRect l="-105455" t="-1852" r="-205455" b="-301852"/>
                          </a:stretch>
                        </a:blipFill>
                      </a:tcPr>
                    </a:tc>
                    <a:tc>
                      <a:txBody>
                        <a:bodyPr/>
                        <a:lstStyle/>
                        <a:p>
                          <a:endParaRPr lang="zh-CN"/>
                        </a:p>
                      </a:txBody>
                      <a:tcPr marL="80306" marR="80306" marT="40153" marB="40153" anchor="ctr">
                        <a:blipFill>
                          <a:blip r:embed="rId6"/>
                          <a:stretch>
                            <a:fillRect l="-201786" t="-1852" r="-101786" b="-301852"/>
                          </a:stretch>
                        </a:blipFill>
                      </a:tcPr>
                    </a:tc>
                    <a:tc>
                      <a:txBody>
                        <a:bodyPr/>
                        <a:lstStyle/>
                        <a:p>
                          <a:endParaRPr lang="zh-CN"/>
                        </a:p>
                      </a:txBody>
                      <a:tcPr marL="80306" marR="80306" marT="40153" marB="40153" anchor="ctr">
                        <a:blipFill>
                          <a:blip r:embed="rId6"/>
                          <a:stretch>
                            <a:fillRect l="-307273" t="-1852" r="-3636" b="-301852"/>
                          </a:stretch>
                        </a:blipFill>
                      </a:tcPr>
                    </a:tc>
                    <a:extLst>
                      <a:ext uri="{0D108BD9-81ED-4DB2-BD59-A6C34878D82A}">
                        <a16:rowId xmlns:a16="http://schemas.microsoft.com/office/drawing/2014/main" val="3307706843"/>
                      </a:ext>
                    </a:extLst>
                  </a:tr>
                  <a:tr h="325684">
                    <a:tc>
                      <a:txBody>
                        <a:bodyPr/>
                        <a:lstStyle/>
                        <a:p>
                          <a:endParaRPr lang="zh-CN"/>
                        </a:p>
                      </a:txBody>
                      <a:tcPr marL="80306" marR="80306" marT="40153" marB="40153" anchor="ctr">
                        <a:blipFill>
                          <a:blip r:embed="rId6"/>
                          <a:stretch>
                            <a:fillRect l="-3571" t="-101852" r="-300000" b="-201852"/>
                          </a:stretch>
                        </a:blipFill>
                      </a:tcPr>
                    </a:tc>
                    <a:tc>
                      <a:txBody>
                        <a:bodyPr/>
                        <a:lstStyle/>
                        <a:p>
                          <a:endParaRPr lang="zh-CN"/>
                        </a:p>
                      </a:txBody>
                      <a:tcPr marL="80306" marR="80306" marT="40153" marB="40153" anchor="ctr">
                        <a:blipFill>
                          <a:blip r:embed="rId6"/>
                          <a:stretch>
                            <a:fillRect l="-105455" t="-101852" r="-205455" b="-201852"/>
                          </a:stretch>
                        </a:blipFill>
                      </a:tcPr>
                    </a:tc>
                    <a:tc>
                      <a:txBody>
                        <a:bodyPr/>
                        <a:lstStyle/>
                        <a:p>
                          <a:endParaRPr lang="zh-CN"/>
                        </a:p>
                      </a:txBody>
                      <a:tcPr marL="80306" marR="80306" marT="40153" marB="40153" anchor="ctr">
                        <a:blipFill>
                          <a:blip r:embed="rId6"/>
                          <a:stretch>
                            <a:fillRect l="-201786" t="-101852" r="-101786" b="-201852"/>
                          </a:stretch>
                        </a:blipFill>
                      </a:tcPr>
                    </a:tc>
                    <a:tc>
                      <a:txBody>
                        <a:bodyPr/>
                        <a:lstStyle/>
                        <a:p>
                          <a:endParaRPr lang="zh-CN"/>
                        </a:p>
                      </a:txBody>
                      <a:tcPr marL="80306" marR="80306" marT="40153" marB="40153" anchor="ctr">
                        <a:blipFill>
                          <a:blip r:embed="rId6"/>
                          <a:stretch>
                            <a:fillRect l="-307273" t="-101852" r="-3636" b="-201852"/>
                          </a:stretch>
                        </a:blipFill>
                      </a:tcPr>
                    </a:tc>
                    <a:extLst>
                      <a:ext uri="{0D108BD9-81ED-4DB2-BD59-A6C34878D82A}">
                        <a16:rowId xmlns:a16="http://schemas.microsoft.com/office/drawing/2014/main" val="1300256526"/>
                      </a:ext>
                    </a:extLst>
                  </a:tr>
                  <a:tr h="325684">
                    <a:tc>
                      <a:txBody>
                        <a:bodyPr/>
                        <a:lstStyle/>
                        <a:p>
                          <a:endParaRPr lang="zh-CN"/>
                        </a:p>
                      </a:txBody>
                      <a:tcPr marL="80306" marR="80306" marT="40153" marB="40153" anchor="ctr">
                        <a:blipFill>
                          <a:blip r:embed="rId6"/>
                          <a:stretch>
                            <a:fillRect l="-3571" t="-205660" r="-300000" b="-105660"/>
                          </a:stretch>
                        </a:blipFill>
                      </a:tcPr>
                    </a:tc>
                    <a:tc>
                      <a:txBody>
                        <a:bodyPr/>
                        <a:lstStyle/>
                        <a:p>
                          <a:endParaRPr lang="zh-CN"/>
                        </a:p>
                      </a:txBody>
                      <a:tcPr marL="80306" marR="80306" marT="40153" marB="40153" anchor="ctr">
                        <a:blipFill>
                          <a:blip r:embed="rId6"/>
                          <a:stretch>
                            <a:fillRect l="-105455" t="-205660" r="-205455" b="-105660"/>
                          </a:stretch>
                        </a:blipFill>
                      </a:tcPr>
                    </a:tc>
                    <a:tc>
                      <a:txBody>
                        <a:bodyPr/>
                        <a:lstStyle/>
                        <a:p>
                          <a:endParaRPr lang="zh-CN"/>
                        </a:p>
                      </a:txBody>
                      <a:tcPr marL="80306" marR="80306" marT="40153" marB="40153" anchor="ctr">
                        <a:blipFill>
                          <a:blip r:embed="rId6"/>
                          <a:stretch>
                            <a:fillRect l="-201786" t="-205660" r="-101786" b="-105660"/>
                          </a:stretch>
                        </a:blipFill>
                      </a:tcPr>
                    </a:tc>
                    <a:tc>
                      <a:txBody>
                        <a:bodyPr/>
                        <a:lstStyle/>
                        <a:p>
                          <a:endParaRPr lang="zh-CN"/>
                        </a:p>
                      </a:txBody>
                      <a:tcPr marL="80306" marR="80306" marT="40153" marB="40153" anchor="ctr">
                        <a:blipFill>
                          <a:blip r:embed="rId6"/>
                          <a:stretch>
                            <a:fillRect l="-307273" t="-205660" r="-3636" b="-105660"/>
                          </a:stretch>
                        </a:blipFill>
                      </a:tcPr>
                    </a:tc>
                    <a:extLst>
                      <a:ext uri="{0D108BD9-81ED-4DB2-BD59-A6C34878D82A}">
                        <a16:rowId xmlns:a16="http://schemas.microsoft.com/office/drawing/2014/main" val="2914221642"/>
                      </a:ext>
                    </a:extLst>
                  </a:tr>
                  <a:tr h="325684">
                    <a:tc>
                      <a:txBody>
                        <a:bodyPr/>
                        <a:lstStyle/>
                        <a:p>
                          <a:endParaRPr lang="zh-CN"/>
                        </a:p>
                      </a:txBody>
                      <a:tcPr marL="80306" marR="80306" marT="40153" marB="40153" anchor="ctr">
                        <a:blipFill>
                          <a:blip r:embed="rId6"/>
                          <a:stretch>
                            <a:fillRect l="-3571" t="-300000" r="-300000" b="-3704"/>
                          </a:stretch>
                        </a:blipFill>
                      </a:tcPr>
                    </a:tc>
                    <a:tc>
                      <a:txBody>
                        <a:bodyPr/>
                        <a:lstStyle/>
                        <a:p>
                          <a:endParaRPr lang="zh-CN"/>
                        </a:p>
                      </a:txBody>
                      <a:tcPr marL="80306" marR="80306" marT="40153" marB="40153" anchor="ctr">
                        <a:blipFill>
                          <a:blip r:embed="rId6"/>
                          <a:stretch>
                            <a:fillRect l="-105455" t="-300000" r="-205455" b="-3704"/>
                          </a:stretch>
                        </a:blipFill>
                      </a:tcPr>
                    </a:tc>
                    <a:tc>
                      <a:txBody>
                        <a:bodyPr/>
                        <a:lstStyle/>
                        <a:p>
                          <a:endParaRPr lang="zh-CN"/>
                        </a:p>
                      </a:txBody>
                      <a:tcPr marL="80306" marR="80306" marT="40153" marB="40153" anchor="ctr">
                        <a:blipFill>
                          <a:blip r:embed="rId6"/>
                          <a:stretch>
                            <a:fillRect l="-201786" t="-300000" r="-101786" b="-3704"/>
                          </a:stretch>
                        </a:blipFill>
                      </a:tcPr>
                    </a:tc>
                    <a:tc>
                      <a:txBody>
                        <a:bodyPr/>
                        <a:lstStyle/>
                        <a:p>
                          <a:endParaRPr lang="zh-CN"/>
                        </a:p>
                      </a:txBody>
                      <a:tcPr marL="80306" marR="80306" marT="40153" marB="40153" anchor="ctr">
                        <a:blipFill>
                          <a:blip r:embed="rId6"/>
                          <a:stretch>
                            <a:fillRect l="-307273" t="-300000" r="-3636" b="-3704"/>
                          </a:stretch>
                        </a:blipFill>
                      </a:tcPr>
                    </a:tc>
                    <a:extLst>
                      <a:ext uri="{0D108BD9-81ED-4DB2-BD59-A6C34878D82A}">
                        <a16:rowId xmlns:a16="http://schemas.microsoft.com/office/drawing/2014/main" val="3768156421"/>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117" name="Table 116">
                <a:extLst>
                  <a:ext uri="{FF2B5EF4-FFF2-40B4-BE49-F238E27FC236}">
                    <a16:creationId xmlns:a16="http://schemas.microsoft.com/office/drawing/2014/main" id="{039BEE1F-9A45-2914-66E2-D1C2ACD77C1E}"/>
                  </a:ext>
                </a:extLst>
              </p:cNvPr>
              <p:cNvGraphicFramePr>
                <a:graphicFrameLocks noGrp="1"/>
              </p:cNvGraphicFramePr>
              <p:nvPr>
                <p:extLst>
                  <p:ext uri="{D42A27DB-BD31-4B8C-83A1-F6EECF244321}">
                    <p14:modId xmlns:p14="http://schemas.microsoft.com/office/powerpoint/2010/main" val="4238512198"/>
                  </p:ext>
                </p:extLst>
              </p:nvPr>
            </p:nvGraphicFramePr>
            <p:xfrm>
              <a:off x="10260711" y="4396668"/>
              <a:ext cx="1348784" cy="1302736"/>
            </p:xfrm>
            <a:graphic>
              <a:graphicData uri="http://schemas.openxmlformats.org/drawingml/2006/table">
                <a:tbl>
                  <a:tblPr firstRow="1" bandRow="1">
                    <a:tableStyleId>{5940675A-B579-460E-94D1-54222C63F5DA}</a:tableStyleId>
                  </a:tblPr>
                  <a:tblGrid>
                    <a:gridCol w="337196">
                      <a:extLst>
                        <a:ext uri="{9D8B030D-6E8A-4147-A177-3AD203B41FA5}">
                          <a16:colId xmlns:a16="http://schemas.microsoft.com/office/drawing/2014/main" val="3941519643"/>
                        </a:ext>
                      </a:extLst>
                    </a:gridCol>
                    <a:gridCol w="337196">
                      <a:extLst>
                        <a:ext uri="{9D8B030D-6E8A-4147-A177-3AD203B41FA5}">
                          <a16:colId xmlns:a16="http://schemas.microsoft.com/office/drawing/2014/main" val="2856626901"/>
                        </a:ext>
                      </a:extLst>
                    </a:gridCol>
                    <a:gridCol w="337196">
                      <a:extLst>
                        <a:ext uri="{9D8B030D-6E8A-4147-A177-3AD203B41FA5}">
                          <a16:colId xmlns:a16="http://schemas.microsoft.com/office/drawing/2014/main" val="1969832181"/>
                        </a:ext>
                      </a:extLst>
                    </a:gridCol>
                    <a:gridCol w="337196">
                      <a:extLst>
                        <a:ext uri="{9D8B030D-6E8A-4147-A177-3AD203B41FA5}">
                          <a16:colId xmlns:a16="http://schemas.microsoft.com/office/drawing/2014/main" val="477269775"/>
                        </a:ext>
                      </a:extLst>
                    </a:gridCol>
                  </a:tblGrid>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0,0</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0,1</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0,2</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0,15</m:t>
                                    </m:r>
                                  </m:sub>
                                </m:sSub>
                              </m:oMath>
                            </m:oMathPara>
                          </a14:m>
                          <a:endParaRPr lang="zh-CN" altLang="en-US" sz="1100" dirty="0"/>
                        </a:p>
                      </a:txBody>
                      <a:tcPr marL="80306" marR="80306" marT="40153" marB="40153" anchor="ctr">
                        <a:solidFill>
                          <a:srgbClr val="92D050"/>
                        </a:solidFill>
                      </a:tcPr>
                    </a:tc>
                    <a:extLst>
                      <a:ext uri="{0D108BD9-81ED-4DB2-BD59-A6C34878D82A}">
                        <a16:rowId xmlns:a16="http://schemas.microsoft.com/office/drawing/2014/main" val="3307706843"/>
                      </a:ext>
                    </a:extLst>
                  </a:tr>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1,0</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1,1</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1,2</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1,3</m:t>
                                    </m:r>
                                  </m:sub>
                                </m:sSub>
                              </m:oMath>
                            </m:oMathPara>
                          </a14:m>
                          <a:endParaRPr lang="zh-CN" altLang="en-US" sz="1100" dirty="0"/>
                        </a:p>
                      </a:txBody>
                      <a:tcPr marL="80306" marR="80306" marT="40153" marB="40153" anchor="ctr">
                        <a:solidFill>
                          <a:srgbClr val="92D050"/>
                        </a:solidFill>
                      </a:tcPr>
                    </a:tc>
                    <a:extLst>
                      <a:ext uri="{0D108BD9-81ED-4DB2-BD59-A6C34878D82A}">
                        <a16:rowId xmlns:a16="http://schemas.microsoft.com/office/drawing/2014/main" val="1300256526"/>
                      </a:ext>
                    </a:extLst>
                  </a:tr>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2,0</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2,1</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2,2</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2,3</m:t>
                                    </m:r>
                                  </m:sub>
                                </m:sSub>
                              </m:oMath>
                            </m:oMathPara>
                          </a14:m>
                          <a:endParaRPr lang="zh-CN" altLang="en-US" sz="1100" dirty="0"/>
                        </a:p>
                      </a:txBody>
                      <a:tcPr marL="80306" marR="80306" marT="40153" marB="40153" anchor="ctr">
                        <a:solidFill>
                          <a:srgbClr val="92D050"/>
                        </a:solidFill>
                      </a:tcPr>
                    </a:tc>
                    <a:extLst>
                      <a:ext uri="{0D108BD9-81ED-4DB2-BD59-A6C34878D82A}">
                        <a16:rowId xmlns:a16="http://schemas.microsoft.com/office/drawing/2014/main" val="2914221642"/>
                      </a:ext>
                    </a:extLst>
                  </a:tr>
                  <a:tr h="325684">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15,0</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3,1</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3,2</m:t>
                                    </m:r>
                                  </m:sub>
                                </m:sSub>
                              </m:oMath>
                            </m:oMathPara>
                          </a14:m>
                          <a:endParaRPr lang="zh-CN" altLang="en-US" sz="1100" dirty="0"/>
                        </a:p>
                      </a:txBody>
                      <a:tcPr marL="80306" marR="80306" marT="40153" marB="40153" anchor="ctr">
                        <a:solidFill>
                          <a:srgbClr val="92D050"/>
                        </a:solidFill>
                      </a:tcPr>
                    </a:tc>
                    <a:tc>
                      <a:txBody>
                        <a:bodyPr/>
                        <a:lstStyle/>
                        <a:p>
                          <a:pPr algn="ctr"/>
                          <a14:m>
                            <m:oMathPara xmlns:m="http://schemas.openxmlformats.org/officeDocument/2006/math">
                              <m:oMathParaPr>
                                <m:jc m:val="centerGroup"/>
                              </m:oMathParaPr>
                              <m:oMath xmlns:m="http://schemas.openxmlformats.org/officeDocument/2006/math">
                                <m:sSub>
                                  <m:sSubPr>
                                    <m:ctrlPr>
                                      <a:rPr lang="en-US" altLang="zh-CN" sz="1100" i="1" smtClean="0">
                                        <a:latin typeface="Cambria Math" panose="02040503050406030204" pitchFamily="18" charset="0"/>
                                      </a:rPr>
                                    </m:ctrlPr>
                                  </m:sSubPr>
                                  <m:e>
                                    <m:r>
                                      <a:rPr lang="en-US" altLang="zh-CN" sz="1100" b="0" i="1" smtClean="0">
                                        <a:latin typeface="Cambria Math" panose="02040503050406030204" pitchFamily="18" charset="0"/>
                                      </a:rPr>
                                      <m:t>𝐶</m:t>
                                    </m:r>
                                  </m:e>
                                  <m:sub>
                                    <m:r>
                                      <a:rPr lang="en-US" altLang="zh-CN" sz="1100" b="0" i="1" smtClean="0">
                                        <a:latin typeface="Cambria Math" panose="02040503050406030204" pitchFamily="18" charset="0"/>
                                      </a:rPr>
                                      <m:t>3,3</m:t>
                                    </m:r>
                                  </m:sub>
                                </m:sSub>
                              </m:oMath>
                            </m:oMathPara>
                          </a14:m>
                          <a:endParaRPr lang="zh-CN" altLang="en-US" sz="1100" dirty="0"/>
                        </a:p>
                      </a:txBody>
                      <a:tcPr marL="80306" marR="80306" marT="40153" marB="40153" anchor="ctr">
                        <a:solidFill>
                          <a:srgbClr val="92D050"/>
                        </a:solidFill>
                      </a:tcPr>
                    </a:tc>
                    <a:extLst>
                      <a:ext uri="{0D108BD9-81ED-4DB2-BD59-A6C34878D82A}">
                        <a16:rowId xmlns:a16="http://schemas.microsoft.com/office/drawing/2014/main" val="3768156421"/>
                      </a:ext>
                    </a:extLst>
                  </a:tr>
                </a:tbl>
              </a:graphicData>
            </a:graphic>
          </p:graphicFrame>
        </mc:Choice>
        <mc:Fallback xmlns="">
          <p:graphicFrame>
            <p:nvGraphicFramePr>
              <p:cNvPr id="117" name="Table 116">
                <a:extLst>
                  <a:ext uri="{FF2B5EF4-FFF2-40B4-BE49-F238E27FC236}">
                    <a16:creationId xmlns:a16="http://schemas.microsoft.com/office/drawing/2014/main" id="{039BEE1F-9A45-2914-66E2-D1C2ACD77C1E}"/>
                  </a:ext>
                </a:extLst>
              </p:cNvPr>
              <p:cNvGraphicFramePr>
                <a:graphicFrameLocks noGrp="1"/>
              </p:cNvGraphicFramePr>
              <p:nvPr>
                <p:extLst>
                  <p:ext uri="{D42A27DB-BD31-4B8C-83A1-F6EECF244321}">
                    <p14:modId xmlns:p14="http://schemas.microsoft.com/office/powerpoint/2010/main" val="4238512198"/>
                  </p:ext>
                </p:extLst>
              </p:nvPr>
            </p:nvGraphicFramePr>
            <p:xfrm>
              <a:off x="10260711" y="4396668"/>
              <a:ext cx="1348784" cy="1302736"/>
            </p:xfrm>
            <a:graphic>
              <a:graphicData uri="http://schemas.openxmlformats.org/drawingml/2006/table">
                <a:tbl>
                  <a:tblPr firstRow="1" bandRow="1">
                    <a:tableStyleId>{5940675A-B579-460E-94D1-54222C63F5DA}</a:tableStyleId>
                  </a:tblPr>
                  <a:tblGrid>
                    <a:gridCol w="337196">
                      <a:extLst>
                        <a:ext uri="{9D8B030D-6E8A-4147-A177-3AD203B41FA5}">
                          <a16:colId xmlns:a16="http://schemas.microsoft.com/office/drawing/2014/main" val="3941519643"/>
                        </a:ext>
                      </a:extLst>
                    </a:gridCol>
                    <a:gridCol w="337196">
                      <a:extLst>
                        <a:ext uri="{9D8B030D-6E8A-4147-A177-3AD203B41FA5}">
                          <a16:colId xmlns:a16="http://schemas.microsoft.com/office/drawing/2014/main" val="2856626901"/>
                        </a:ext>
                      </a:extLst>
                    </a:gridCol>
                    <a:gridCol w="337196">
                      <a:extLst>
                        <a:ext uri="{9D8B030D-6E8A-4147-A177-3AD203B41FA5}">
                          <a16:colId xmlns:a16="http://schemas.microsoft.com/office/drawing/2014/main" val="1969832181"/>
                        </a:ext>
                      </a:extLst>
                    </a:gridCol>
                    <a:gridCol w="337196">
                      <a:extLst>
                        <a:ext uri="{9D8B030D-6E8A-4147-A177-3AD203B41FA5}">
                          <a16:colId xmlns:a16="http://schemas.microsoft.com/office/drawing/2014/main" val="477269775"/>
                        </a:ext>
                      </a:extLst>
                    </a:gridCol>
                  </a:tblGrid>
                  <a:tr h="325684">
                    <a:tc>
                      <a:txBody>
                        <a:bodyPr/>
                        <a:lstStyle/>
                        <a:p>
                          <a:endParaRPr lang="zh-CN"/>
                        </a:p>
                      </a:txBody>
                      <a:tcPr marL="80306" marR="80306" marT="40153" marB="40153" anchor="ctr">
                        <a:blipFill>
                          <a:blip r:embed="rId7"/>
                          <a:stretch>
                            <a:fillRect l="-1786" t="-1852" r="-300000" b="-301852"/>
                          </a:stretch>
                        </a:blipFill>
                      </a:tcPr>
                    </a:tc>
                    <a:tc>
                      <a:txBody>
                        <a:bodyPr/>
                        <a:lstStyle/>
                        <a:p>
                          <a:endParaRPr lang="zh-CN"/>
                        </a:p>
                      </a:txBody>
                      <a:tcPr marL="80306" marR="80306" marT="40153" marB="40153" anchor="ctr">
                        <a:blipFill>
                          <a:blip r:embed="rId7"/>
                          <a:stretch>
                            <a:fillRect l="-103636" t="-1852" r="-205455" b="-301852"/>
                          </a:stretch>
                        </a:blipFill>
                      </a:tcPr>
                    </a:tc>
                    <a:tc>
                      <a:txBody>
                        <a:bodyPr/>
                        <a:lstStyle/>
                        <a:p>
                          <a:endParaRPr lang="zh-CN"/>
                        </a:p>
                      </a:txBody>
                      <a:tcPr marL="80306" marR="80306" marT="40153" marB="40153" anchor="ctr">
                        <a:blipFill>
                          <a:blip r:embed="rId7"/>
                          <a:stretch>
                            <a:fillRect l="-200000" t="-1852" r="-101786" b="-301852"/>
                          </a:stretch>
                        </a:blipFill>
                      </a:tcPr>
                    </a:tc>
                    <a:tc>
                      <a:txBody>
                        <a:bodyPr/>
                        <a:lstStyle/>
                        <a:p>
                          <a:endParaRPr lang="zh-CN"/>
                        </a:p>
                      </a:txBody>
                      <a:tcPr marL="80306" marR="80306" marT="40153" marB="40153" anchor="ctr">
                        <a:blipFill>
                          <a:blip r:embed="rId7"/>
                          <a:stretch>
                            <a:fillRect l="-305455" t="-1852" r="-3636" b="-301852"/>
                          </a:stretch>
                        </a:blipFill>
                      </a:tcPr>
                    </a:tc>
                    <a:extLst>
                      <a:ext uri="{0D108BD9-81ED-4DB2-BD59-A6C34878D82A}">
                        <a16:rowId xmlns:a16="http://schemas.microsoft.com/office/drawing/2014/main" val="3307706843"/>
                      </a:ext>
                    </a:extLst>
                  </a:tr>
                  <a:tr h="325684">
                    <a:tc>
                      <a:txBody>
                        <a:bodyPr/>
                        <a:lstStyle/>
                        <a:p>
                          <a:endParaRPr lang="zh-CN"/>
                        </a:p>
                      </a:txBody>
                      <a:tcPr marL="80306" marR="80306" marT="40153" marB="40153" anchor="ctr">
                        <a:blipFill>
                          <a:blip r:embed="rId7"/>
                          <a:stretch>
                            <a:fillRect l="-1786" t="-103774" r="-300000" b="-207547"/>
                          </a:stretch>
                        </a:blipFill>
                      </a:tcPr>
                    </a:tc>
                    <a:tc>
                      <a:txBody>
                        <a:bodyPr/>
                        <a:lstStyle/>
                        <a:p>
                          <a:endParaRPr lang="zh-CN"/>
                        </a:p>
                      </a:txBody>
                      <a:tcPr marL="80306" marR="80306" marT="40153" marB="40153" anchor="ctr">
                        <a:blipFill>
                          <a:blip r:embed="rId7"/>
                          <a:stretch>
                            <a:fillRect l="-103636" t="-103774" r="-205455" b="-207547"/>
                          </a:stretch>
                        </a:blipFill>
                      </a:tcPr>
                    </a:tc>
                    <a:tc>
                      <a:txBody>
                        <a:bodyPr/>
                        <a:lstStyle/>
                        <a:p>
                          <a:endParaRPr lang="zh-CN"/>
                        </a:p>
                      </a:txBody>
                      <a:tcPr marL="80306" marR="80306" marT="40153" marB="40153" anchor="ctr">
                        <a:blipFill>
                          <a:blip r:embed="rId7"/>
                          <a:stretch>
                            <a:fillRect l="-200000" t="-103774" r="-101786" b="-207547"/>
                          </a:stretch>
                        </a:blipFill>
                      </a:tcPr>
                    </a:tc>
                    <a:tc>
                      <a:txBody>
                        <a:bodyPr/>
                        <a:lstStyle/>
                        <a:p>
                          <a:endParaRPr lang="zh-CN"/>
                        </a:p>
                      </a:txBody>
                      <a:tcPr marL="80306" marR="80306" marT="40153" marB="40153" anchor="ctr">
                        <a:blipFill>
                          <a:blip r:embed="rId7"/>
                          <a:stretch>
                            <a:fillRect l="-305455" t="-103774" r="-3636" b="-207547"/>
                          </a:stretch>
                        </a:blipFill>
                      </a:tcPr>
                    </a:tc>
                    <a:extLst>
                      <a:ext uri="{0D108BD9-81ED-4DB2-BD59-A6C34878D82A}">
                        <a16:rowId xmlns:a16="http://schemas.microsoft.com/office/drawing/2014/main" val="1300256526"/>
                      </a:ext>
                    </a:extLst>
                  </a:tr>
                  <a:tr h="325684">
                    <a:tc>
                      <a:txBody>
                        <a:bodyPr/>
                        <a:lstStyle/>
                        <a:p>
                          <a:endParaRPr lang="zh-CN"/>
                        </a:p>
                      </a:txBody>
                      <a:tcPr marL="80306" marR="80306" marT="40153" marB="40153" anchor="ctr">
                        <a:blipFill>
                          <a:blip r:embed="rId7"/>
                          <a:stretch>
                            <a:fillRect l="-1786" t="-200000" r="-300000" b="-103704"/>
                          </a:stretch>
                        </a:blipFill>
                      </a:tcPr>
                    </a:tc>
                    <a:tc>
                      <a:txBody>
                        <a:bodyPr/>
                        <a:lstStyle/>
                        <a:p>
                          <a:endParaRPr lang="zh-CN"/>
                        </a:p>
                      </a:txBody>
                      <a:tcPr marL="80306" marR="80306" marT="40153" marB="40153" anchor="ctr">
                        <a:blipFill>
                          <a:blip r:embed="rId7"/>
                          <a:stretch>
                            <a:fillRect l="-103636" t="-200000" r="-205455" b="-103704"/>
                          </a:stretch>
                        </a:blipFill>
                      </a:tcPr>
                    </a:tc>
                    <a:tc>
                      <a:txBody>
                        <a:bodyPr/>
                        <a:lstStyle/>
                        <a:p>
                          <a:endParaRPr lang="zh-CN"/>
                        </a:p>
                      </a:txBody>
                      <a:tcPr marL="80306" marR="80306" marT="40153" marB="40153" anchor="ctr">
                        <a:blipFill>
                          <a:blip r:embed="rId7"/>
                          <a:stretch>
                            <a:fillRect l="-200000" t="-200000" r="-101786" b="-103704"/>
                          </a:stretch>
                        </a:blipFill>
                      </a:tcPr>
                    </a:tc>
                    <a:tc>
                      <a:txBody>
                        <a:bodyPr/>
                        <a:lstStyle/>
                        <a:p>
                          <a:endParaRPr lang="zh-CN"/>
                        </a:p>
                      </a:txBody>
                      <a:tcPr marL="80306" marR="80306" marT="40153" marB="40153" anchor="ctr">
                        <a:blipFill>
                          <a:blip r:embed="rId7"/>
                          <a:stretch>
                            <a:fillRect l="-305455" t="-200000" r="-3636" b="-103704"/>
                          </a:stretch>
                        </a:blipFill>
                      </a:tcPr>
                    </a:tc>
                    <a:extLst>
                      <a:ext uri="{0D108BD9-81ED-4DB2-BD59-A6C34878D82A}">
                        <a16:rowId xmlns:a16="http://schemas.microsoft.com/office/drawing/2014/main" val="2914221642"/>
                      </a:ext>
                    </a:extLst>
                  </a:tr>
                  <a:tr h="325684">
                    <a:tc>
                      <a:txBody>
                        <a:bodyPr/>
                        <a:lstStyle/>
                        <a:p>
                          <a:endParaRPr lang="zh-CN"/>
                        </a:p>
                      </a:txBody>
                      <a:tcPr marL="80306" marR="80306" marT="40153" marB="40153" anchor="ctr">
                        <a:blipFill>
                          <a:blip r:embed="rId7"/>
                          <a:stretch>
                            <a:fillRect l="-1786" t="-305660" r="-300000" b="-5660"/>
                          </a:stretch>
                        </a:blipFill>
                      </a:tcPr>
                    </a:tc>
                    <a:tc>
                      <a:txBody>
                        <a:bodyPr/>
                        <a:lstStyle/>
                        <a:p>
                          <a:endParaRPr lang="zh-CN"/>
                        </a:p>
                      </a:txBody>
                      <a:tcPr marL="80306" marR="80306" marT="40153" marB="40153" anchor="ctr">
                        <a:blipFill>
                          <a:blip r:embed="rId7"/>
                          <a:stretch>
                            <a:fillRect l="-103636" t="-305660" r="-205455" b="-5660"/>
                          </a:stretch>
                        </a:blipFill>
                      </a:tcPr>
                    </a:tc>
                    <a:tc>
                      <a:txBody>
                        <a:bodyPr/>
                        <a:lstStyle/>
                        <a:p>
                          <a:endParaRPr lang="zh-CN"/>
                        </a:p>
                      </a:txBody>
                      <a:tcPr marL="80306" marR="80306" marT="40153" marB="40153" anchor="ctr">
                        <a:blipFill>
                          <a:blip r:embed="rId7"/>
                          <a:stretch>
                            <a:fillRect l="-200000" t="-305660" r="-101786" b="-5660"/>
                          </a:stretch>
                        </a:blipFill>
                      </a:tcPr>
                    </a:tc>
                    <a:tc>
                      <a:txBody>
                        <a:bodyPr/>
                        <a:lstStyle/>
                        <a:p>
                          <a:endParaRPr lang="zh-CN"/>
                        </a:p>
                      </a:txBody>
                      <a:tcPr marL="80306" marR="80306" marT="40153" marB="40153" anchor="ctr">
                        <a:blipFill>
                          <a:blip r:embed="rId7"/>
                          <a:stretch>
                            <a:fillRect l="-305455" t="-305660" r="-3636" b="-5660"/>
                          </a:stretch>
                        </a:blipFill>
                      </a:tcPr>
                    </a:tc>
                    <a:extLst>
                      <a:ext uri="{0D108BD9-81ED-4DB2-BD59-A6C34878D82A}">
                        <a16:rowId xmlns:a16="http://schemas.microsoft.com/office/drawing/2014/main" val="3768156421"/>
                      </a:ext>
                    </a:extLst>
                  </a:tr>
                </a:tbl>
              </a:graphicData>
            </a:graphic>
          </p:graphicFrame>
        </mc:Fallback>
      </mc:AlternateContent>
      <p:sp>
        <p:nvSpPr>
          <p:cNvPr id="118" name="TextBox 117">
            <a:extLst>
              <a:ext uri="{FF2B5EF4-FFF2-40B4-BE49-F238E27FC236}">
                <a16:creationId xmlns:a16="http://schemas.microsoft.com/office/drawing/2014/main" id="{EA712338-AEB0-05FC-32DB-D44C19C91D60}"/>
              </a:ext>
            </a:extLst>
          </p:cNvPr>
          <p:cNvSpPr txBox="1"/>
          <p:nvPr/>
        </p:nvSpPr>
        <p:spPr>
          <a:xfrm>
            <a:off x="7654213" y="4918702"/>
            <a:ext cx="458889" cy="584775"/>
          </a:xfrm>
          <a:prstGeom prst="rect">
            <a:avLst/>
          </a:prstGeom>
          <a:noFill/>
        </p:spPr>
        <p:txBody>
          <a:bodyPr wrap="square" rtlCol="0">
            <a:sp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a:t>
            </a:r>
            <a:endParaRPr lang="zh-CN" altLang="en-US" sz="3200" dirty="0">
              <a:latin typeface="Calibri" panose="020F0502020204030204" pitchFamily="34" charset="0"/>
              <a:cs typeface="Calibri" panose="020F0502020204030204" pitchFamily="34" charset="0"/>
            </a:endParaRPr>
          </a:p>
        </p:txBody>
      </p:sp>
      <p:sp>
        <p:nvSpPr>
          <p:cNvPr id="119" name="TextBox 118">
            <a:extLst>
              <a:ext uri="{FF2B5EF4-FFF2-40B4-BE49-F238E27FC236}">
                <a16:creationId xmlns:a16="http://schemas.microsoft.com/office/drawing/2014/main" id="{2008EBC8-87FA-05E2-F372-18F8F046337B}"/>
              </a:ext>
            </a:extLst>
          </p:cNvPr>
          <p:cNvSpPr txBox="1"/>
          <p:nvPr/>
        </p:nvSpPr>
        <p:spPr>
          <a:xfrm>
            <a:off x="9703924" y="4835519"/>
            <a:ext cx="458889" cy="584775"/>
          </a:xfrm>
          <a:prstGeom prst="rect">
            <a:avLst/>
          </a:prstGeom>
          <a:noFill/>
        </p:spPr>
        <p:txBody>
          <a:bodyPr wrap="square" rtlCol="0">
            <a:sp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a:t>
            </a:r>
            <a:endParaRPr lang="zh-CN" altLang="en-US" sz="3200" dirty="0">
              <a:latin typeface="Calibri" panose="020F0502020204030204" pitchFamily="34" charset="0"/>
              <a:cs typeface="Calibri" panose="020F0502020204030204" pitchFamily="34" charset="0"/>
            </a:endParaRPr>
          </a:p>
        </p:txBody>
      </p:sp>
      <p:sp>
        <p:nvSpPr>
          <p:cNvPr id="120" name="TextBox 119">
            <a:extLst>
              <a:ext uri="{FF2B5EF4-FFF2-40B4-BE49-F238E27FC236}">
                <a16:creationId xmlns:a16="http://schemas.microsoft.com/office/drawing/2014/main" id="{3B4EE6D8-F91C-FC88-7EAC-33C8EE9F20CD}"/>
              </a:ext>
            </a:extLst>
          </p:cNvPr>
          <p:cNvSpPr txBox="1"/>
          <p:nvPr/>
        </p:nvSpPr>
        <p:spPr>
          <a:xfrm>
            <a:off x="5815596" y="4753878"/>
            <a:ext cx="458889" cy="584775"/>
          </a:xfrm>
          <a:prstGeom prst="rect">
            <a:avLst/>
          </a:prstGeom>
          <a:noFill/>
        </p:spPr>
        <p:txBody>
          <a:bodyPr wrap="square" rtlCol="0">
            <a:spAutoFit/>
          </a:bodyPr>
          <a:lstStyle/>
          <a:p>
            <a:r>
              <a:rPr lang="en-US" altLang="zh-CN" sz="3200" dirty="0">
                <a:latin typeface="Calibri" panose="020F0502020204030204" pitchFamily="34" charset="0"/>
                <a:ea typeface="Calibri" panose="020F0502020204030204" pitchFamily="34" charset="0"/>
                <a:cs typeface="Calibri" panose="020F0502020204030204" pitchFamily="34" charset="0"/>
              </a:rPr>
              <a:t>=</a:t>
            </a:r>
            <a:endParaRPr lang="zh-CN" altLang="en-US" sz="3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B17AB88-8AFB-AD79-8AF6-2C49733060E7}"/>
              </a:ext>
            </a:extLst>
          </p:cNvPr>
          <p:cNvSpPr txBox="1"/>
          <p:nvPr/>
        </p:nvSpPr>
        <p:spPr>
          <a:xfrm>
            <a:off x="6849668" y="2882321"/>
            <a:ext cx="1369082"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warp</a:t>
            </a:r>
            <a:endParaRPr lang="zh-CN" alt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8301E91-AF8A-21B1-CB5D-38D043D8D13C}"/>
              </a:ext>
            </a:extLst>
          </p:cNvPr>
          <p:cNvSpPr txBox="1"/>
          <p:nvPr/>
        </p:nvSpPr>
        <p:spPr>
          <a:xfrm>
            <a:off x="9016962" y="2876143"/>
            <a:ext cx="1845110" cy="307777"/>
          </a:xfrm>
          <a:prstGeom prst="rect">
            <a:avLst/>
          </a:prstGeom>
          <a:noFill/>
        </p:spPr>
        <p:txBody>
          <a:bodyPr wrap="square" rtlCol="0">
            <a:spAutoFit/>
          </a:bodyPr>
          <a:lstStyle/>
          <a:p>
            <a:pPr algn="ctr"/>
            <a:r>
              <a:rPr lang="en-US" altLang="zh-CN" sz="1400" dirty="0">
                <a:latin typeface="Arial" panose="020B0604020202020204" pitchFamily="34" charset="0"/>
                <a:cs typeface="Arial" panose="020B0604020202020204" pitchFamily="34" charset="0"/>
              </a:rPr>
              <a:t>Multiple tensor cores</a:t>
            </a:r>
            <a:endParaRPr lang="zh-CN" altLang="en-US" sz="140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B1F3FA13-37F1-19FF-6A24-A43311BB5233}"/>
              </a:ext>
            </a:extLst>
          </p:cNvPr>
          <p:cNvSpPr txBox="1"/>
          <p:nvPr/>
        </p:nvSpPr>
        <p:spPr>
          <a:xfrm>
            <a:off x="8507283" y="4063773"/>
            <a:ext cx="950616" cy="338554"/>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16x16</a:t>
            </a:r>
            <a:endParaRPr lang="zh-CN" altLang="en-US"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D91981E6-80F0-350D-A790-9BDF78EB80E8}"/>
              </a:ext>
            </a:extLst>
          </p:cNvPr>
          <p:cNvSpPr txBox="1"/>
          <p:nvPr/>
        </p:nvSpPr>
        <p:spPr>
          <a:xfrm>
            <a:off x="10545268" y="4063773"/>
            <a:ext cx="950616" cy="338554"/>
          </a:xfrm>
          <a:prstGeom prst="rect">
            <a:avLst/>
          </a:prstGeom>
          <a:noFill/>
        </p:spPr>
        <p:txBody>
          <a:bodyPr wrap="square" rtlCol="0">
            <a:spAutoFit/>
          </a:bodyPr>
          <a:lstStyle/>
          <a:p>
            <a:r>
              <a:rPr lang="en-US" altLang="zh-CN" sz="1600" dirty="0">
                <a:latin typeface="Calibri" panose="020F0502020204030204" pitchFamily="34" charset="0"/>
                <a:ea typeface="Calibri" panose="020F0502020204030204" pitchFamily="34" charset="0"/>
                <a:cs typeface="Calibri" panose="020F0502020204030204" pitchFamily="34" charset="0"/>
              </a:rPr>
              <a:t>16x16</a:t>
            </a:r>
            <a:endParaRPr lang="zh-CN" altLang="en-US" dirty="0">
              <a:latin typeface="Calibri" panose="020F0502020204030204" pitchFamily="34" charset="0"/>
              <a:cs typeface="Calibri" panose="020F0502020204030204" pitchFamily="34" charset="0"/>
            </a:endParaRPr>
          </a:p>
        </p:txBody>
      </p:sp>
      <p:graphicFrame>
        <p:nvGraphicFramePr>
          <p:cNvPr id="7" name="Table 6">
            <a:extLst>
              <a:ext uri="{FF2B5EF4-FFF2-40B4-BE49-F238E27FC236}">
                <a16:creationId xmlns:a16="http://schemas.microsoft.com/office/drawing/2014/main" id="{25641278-918B-A189-4612-AA7BA01E6C1D}"/>
              </a:ext>
            </a:extLst>
          </p:cNvPr>
          <p:cNvGraphicFramePr>
            <a:graphicFrameLocks noGrp="1"/>
          </p:cNvGraphicFramePr>
          <p:nvPr>
            <p:extLst>
              <p:ext uri="{D42A27DB-BD31-4B8C-83A1-F6EECF244321}">
                <p14:modId xmlns:p14="http://schemas.microsoft.com/office/powerpoint/2010/main" val="1188919821"/>
              </p:ext>
            </p:extLst>
          </p:nvPr>
        </p:nvGraphicFramePr>
        <p:xfrm>
          <a:off x="6529517" y="1924290"/>
          <a:ext cx="4491940" cy="1639712"/>
        </p:xfrm>
        <a:graphic>
          <a:graphicData uri="http://schemas.openxmlformats.org/drawingml/2006/table">
            <a:tbl>
              <a:tblPr firstRow="1" bandRow="1">
                <a:tableStyleId>{5940675A-B579-460E-94D1-54222C63F5DA}</a:tableStyleId>
              </a:tblPr>
              <a:tblGrid>
                <a:gridCol w="2245970">
                  <a:extLst>
                    <a:ext uri="{9D8B030D-6E8A-4147-A177-3AD203B41FA5}">
                      <a16:colId xmlns:a16="http://schemas.microsoft.com/office/drawing/2014/main" val="3409079659"/>
                    </a:ext>
                  </a:extLst>
                </a:gridCol>
                <a:gridCol w="2245970">
                  <a:extLst>
                    <a:ext uri="{9D8B030D-6E8A-4147-A177-3AD203B41FA5}">
                      <a16:colId xmlns:a16="http://schemas.microsoft.com/office/drawing/2014/main" val="884928312"/>
                    </a:ext>
                  </a:extLst>
                </a:gridCol>
              </a:tblGrid>
              <a:tr h="1639712">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348988551"/>
                  </a:ext>
                </a:extLst>
              </a:tr>
            </a:tbl>
          </a:graphicData>
        </a:graphic>
      </p:graphicFrame>
      <p:graphicFrame>
        <p:nvGraphicFramePr>
          <p:cNvPr id="19" name="Table 18">
            <a:extLst>
              <a:ext uri="{FF2B5EF4-FFF2-40B4-BE49-F238E27FC236}">
                <a16:creationId xmlns:a16="http://schemas.microsoft.com/office/drawing/2014/main" id="{636DCCAF-C3CD-ED72-29E5-349D87E7212E}"/>
              </a:ext>
            </a:extLst>
          </p:cNvPr>
          <p:cNvGraphicFramePr>
            <a:graphicFrameLocks noGrp="1"/>
          </p:cNvGraphicFramePr>
          <p:nvPr>
            <p:extLst>
              <p:ext uri="{D42A27DB-BD31-4B8C-83A1-F6EECF244321}">
                <p14:modId xmlns:p14="http://schemas.microsoft.com/office/powerpoint/2010/main" val="3019155782"/>
              </p:ext>
            </p:extLst>
          </p:nvPr>
        </p:nvGraphicFramePr>
        <p:xfrm>
          <a:off x="684218" y="1097558"/>
          <a:ext cx="4491940" cy="1639712"/>
        </p:xfrm>
        <a:graphic>
          <a:graphicData uri="http://schemas.openxmlformats.org/drawingml/2006/table">
            <a:tbl>
              <a:tblPr firstRow="1" bandRow="1">
                <a:tableStyleId>{5940675A-B579-460E-94D1-54222C63F5DA}</a:tableStyleId>
              </a:tblPr>
              <a:tblGrid>
                <a:gridCol w="2245970">
                  <a:extLst>
                    <a:ext uri="{9D8B030D-6E8A-4147-A177-3AD203B41FA5}">
                      <a16:colId xmlns:a16="http://schemas.microsoft.com/office/drawing/2014/main" val="3409079659"/>
                    </a:ext>
                  </a:extLst>
                </a:gridCol>
                <a:gridCol w="2245970">
                  <a:extLst>
                    <a:ext uri="{9D8B030D-6E8A-4147-A177-3AD203B41FA5}">
                      <a16:colId xmlns:a16="http://schemas.microsoft.com/office/drawing/2014/main" val="884928312"/>
                    </a:ext>
                  </a:extLst>
                </a:gridCol>
              </a:tblGrid>
              <a:tr h="1639712">
                <a:tc>
                  <a:txBody>
                    <a:bodyPr/>
                    <a:lstStyle/>
                    <a:p>
                      <a:endParaRPr lang="zh-CN" altLang="en-US" dirty="0"/>
                    </a:p>
                  </a:txBody>
                  <a:tcPr/>
                </a:tc>
                <a:tc>
                  <a:txBody>
                    <a:bodyPr/>
                    <a:lstStyle/>
                    <a:p>
                      <a:endParaRPr lang="zh-CN" altLang="en-US" dirty="0"/>
                    </a:p>
                  </a:txBody>
                  <a:tcPr/>
                </a:tc>
                <a:extLst>
                  <a:ext uri="{0D108BD9-81ED-4DB2-BD59-A6C34878D82A}">
                    <a16:rowId xmlns:a16="http://schemas.microsoft.com/office/drawing/2014/main" val="1348988551"/>
                  </a:ext>
                </a:extLst>
              </a:tr>
            </a:tbl>
          </a:graphicData>
        </a:graphic>
      </p:graphicFrame>
      <p:cxnSp>
        <p:nvCxnSpPr>
          <p:cNvPr id="21" name="Straight Arrow Connector 20">
            <a:extLst>
              <a:ext uri="{FF2B5EF4-FFF2-40B4-BE49-F238E27FC236}">
                <a16:creationId xmlns:a16="http://schemas.microsoft.com/office/drawing/2014/main" id="{AD3980A3-9A76-DD17-04E8-22451F9BDF83}"/>
              </a:ext>
            </a:extLst>
          </p:cNvPr>
          <p:cNvCxnSpPr/>
          <p:nvPr/>
        </p:nvCxnSpPr>
        <p:spPr>
          <a:xfrm flipH="1">
            <a:off x="5176158" y="2763645"/>
            <a:ext cx="1336643"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231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03FC418B-ED79-8DCC-B841-2E640D662150}"/>
              </a:ext>
            </a:extLst>
          </p:cNvPr>
          <p:cNvSpPr txBox="1">
            <a:spLocks/>
          </p:cNvSpPr>
          <p:nvPr/>
        </p:nvSpPr>
        <p:spPr>
          <a:xfrm>
            <a:off x="536256" y="159988"/>
            <a:ext cx="9108232"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1.2 Tensor core programming paradigm</a:t>
            </a:r>
          </a:p>
        </p:txBody>
      </p:sp>
      <p:sp>
        <p:nvSpPr>
          <p:cNvPr id="7" name="Rectangle 6">
            <a:extLst>
              <a:ext uri="{FF2B5EF4-FFF2-40B4-BE49-F238E27FC236}">
                <a16:creationId xmlns:a16="http://schemas.microsoft.com/office/drawing/2014/main" id="{34E2BD8E-2E14-E1AE-2102-69010A18A155}"/>
              </a:ext>
            </a:extLst>
          </p:cNvPr>
          <p:cNvSpPr/>
          <p:nvPr/>
        </p:nvSpPr>
        <p:spPr>
          <a:xfrm>
            <a:off x="1113781" y="1649771"/>
            <a:ext cx="2667574" cy="128352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87A0F02-FECD-9051-4055-4391E72342FD}"/>
              </a:ext>
            </a:extLst>
          </p:cNvPr>
          <p:cNvSpPr/>
          <p:nvPr/>
        </p:nvSpPr>
        <p:spPr>
          <a:xfrm rot="5400000">
            <a:off x="3485723" y="1649771"/>
            <a:ext cx="2667574" cy="128352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098929EF-96BB-B8AF-EE3A-D66B92762D0C}"/>
              </a:ext>
            </a:extLst>
          </p:cNvPr>
          <p:cNvSpPr/>
          <p:nvPr/>
        </p:nvSpPr>
        <p:spPr>
          <a:xfrm>
            <a:off x="5882881" y="1649771"/>
            <a:ext cx="1283530" cy="128352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4893DE7B-B2D5-AF71-951E-4651F13061EC}"/>
              </a:ext>
            </a:extLst>
          </p:cNvPr>
          <p:cNvSpPr/>
          <p:nvPr/>
        </p:nvSpPr>
        <p:spPr>
          <a:xfrm>
            <a:off x="7574180" y="1649771"/>
            <a:ext cx="1283530" cy="1283529"/>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827F7E13-EDF7-9D2F-482F-010140EA89B5}"/>
              </a:ext>
            </a:extLst>
          </p:cNvPr>
          <p:cNvSpPr txBox="1"/>
          <p:nvPr/>
        </p:nvSpPr>
        <p:spPr>
          <a:xfrm>
            <a:off x="763145" y="2106869"/>
            <a:ext cx="47438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M</a:t>
            </a:r>
            <a:endParaRPr lang="zh-CN" altLang="en-US"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13A089F3-184B-549B-3607-F3C6EF3895D5}"/>
              </a:ext>
            </a:extLst>
          </p:cNvPr>
          <p:cNvSpPr txBox="1"/>
          <p:nvPr/>
        </p:nvSpPr>
        <p:spPr>
          <a:xfrm>
            <a:off x="2286001" y="1342317"/>
            <a:ext cx="47438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K</a:t>
            </a:r>
            <a:endParaRPr lang="zh-CN" altLang="en-US" dirty="0">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D0F83E9B-7A63-A91E-868E-9C25A0AE79A0}"/>
              </a:ext>
            </a:extLst>
          </p:cNvPr>
          <p:cNvSpPr txBox="1"/>
          <p:nvPr/>
        </p:nvSpPr>
        <p:spPr>
          <a:xfrm>
            <a:off x="5169611" y="2106869"/>
            <a:ext cx="47438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K</a:t>
            </a:r>
            <a:endParaRPr lang="zh-CN" altLang="en-US"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523475E-D049-768A-F372-4DFFF992F175}"/>
              </a:ext>
            </a:extLst>
          </p:cNvPr>
          <p:cNvSpPr txBox="1"/>
          <p:nvPr/>
        </p:nvSpPr>
        <p:spPr>
          <a:xfrm>
            <a:off x="4652134" y="636386"/>
            <a:ext cx="47438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N</a:t>
            </a:r>
            <a:endParaRPr lang="zh-CN" altLang="en-US"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E6DCA6DE-639E-9A1E-3433-CB3FC7856D1D}"/>
              </a:ext>
            </a:extLst>
          </p:cNvPr>
          <p:cNvSpPr txBox="1"/>
          <p:nvPr/>
        </p:nvSpPr>
        <p:spPr>
          <a:xfrm>
            <a:off x="6862064" y="2120893"/>
            <a:ext cx="47438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M</a:t>
            </a:r>
            <a:endParaRPr lang="zh-CN" altLang="en-US"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D1A271A2-4C65-A700-0113-9C12FE3ECD21}"/>
              </a:ext>
            </a:extLst>
          </p:cNvPr>
          <p:cNvSpPr txBox="1"/>
          <p:nvPr/>
        </p:nvSpPr>
        <p:spPr>
          <a:xfrm>
            <a:off x="6390577" y="1329006"/>
            <a:ext cx="47438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N</a:t>
            </a:r>
            <a:endParaRPr lang="zh-CN" altLang="en-US"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003DEF5C-D528-0143-C85B-AE595394F27E}"/>
              </a:ext>
            </a:extLst>
          </p:cNvPr>
          <p:cNvSpPr txBox="1"/>
          <p:nvPr/>
        </p:nvSpPr>
        <p:spPr>
          <a:xfrm>
            <a:off x="8808354" y="2093119"/>
            <a:ext cx="47438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M</a:t>
            </a:r>
            <a:endParaRPr lang="zh-CN" altLang="en-US" dirty="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C6805FA4-BE94-4D75-4334-D3A11C6203BC}"/>
              </a:ext>
            </a:extLst>
          </p:cNvPr>
          <p:cNvSpPr txBox="1"/>
          <p:nvPr/>
        </p:nvSpPr>
        <p:spPr>
          <a:xfrm>
            <a:off x="8099142" y="1329006"/>
            <a:ext cx="474388" cy="369332"/>
          </a:xfrm>
          <a:prstGeom prst="rect">
            <a:avLst/>
          </a:prstGeom>
          <a:noFill/>
        </p:spPr>
        <p:txBody>
          <a:bodyPr wrap="square" rtlCol="0">
            <a:spAutoFit/>
          </a:bodyPr>
          <a:lstStyle/>
          <a:p>
            <a:r>
              <a:rPr lang="en-US" altLang="zh-CN" dirty="0">
                <a:latin typeface="Arial" panose="020B0604020202020204" pitchFamily="34" charset="0"/>
                <a:cs typeface="Arial" panose="020B0604020202020204" pitchFamily="34" charset="0"/>
              </a:rPr>
              <a:t>N</a:t>
            </a:r>
            <a:endParaRPr lang="zh-CN" altLang="en-US" dirty="0">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CFC8942A-D82F-974F-1657-95F357050974}"/>
              </a:ext>
            </a:extLst>
          </p:cNvPr>
          <p:cNvSpPr txBox="1"/>
          <p:nvPr/>
        </p:nvSpPr>
        <p:spPr>
          <a:xfrm>
            <a:off x="3812295" y="2029925"/>
            <a:ext cx="474388" cy="523220"/>
          </a:xfrm>
          <a:prstGeom prst="rect">
            <a:avLst/>
          </a:prstGeom>
          <a:noFill/>
        </p:spPr>
        <p:txBody>
          <a:bodyPr wrap="square" rtlCol="0">
            <a:spAutoFit/>
          </a:bodyPr>
          <a:lstStyle/>
          <a:p>
            <a:r>
              <a:rPr lang="en-US" altLang="zh-CN" sz="2800" b="1" dirty="0">
                <a:latin typeface="Arial" panose="020B0604020202020204" pitchFamily="34" charset="0"/>
                <a:cs typeface="Arial" panose="020B0604020202020204" pitchFamily="34" charset="0"/>
              </a:rPr>
              <a:t>*</a:t>
            </a:r>
            <a:endParaRPr lang="zh-CN" altLang="en-US" sz="2800" b="1"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32DDBA82-DF54-2253-0C2C-89B69F051801}"/>
              </a:ext>
            </a:extLst>
          </p:cNvPr>
          <p:cNvSpPr txBox="1"/>
          <p:nvPr/>
        </p:nvSpPr>
        <p:spPr>
          <a:xfrm>
            <a:off x="5462343" y="2029925"/>
            <a:ext cx="474388" cy="523220"/>
          </a:xfrm>
          <a:prstGeom prst="rect">
            <a:avLst/>
          </a:prstGeom>
          <a:noFill/>
        </p:spPr>
        <p:txBody>
          <a:bodyPr wrap="square" rtlCol="0">
            <a:spAutoFit/>
          </a:bodyPr>
          <a:lstStyle/>
          <a:p>
            <a:r>
              <a:rPr lang="en-US" altLang="zh-CN" sz="2800" b="1" dirty="0">
                <a:latin typeface="Arial" panose="020B0604020202020204" pitchFamily="34" charset="0"/>
                <a:cs typeface="Arial" panose="020B0604020202020204" pitchFamily="34" charset="0"/>
              </a:rPr>
              <a:t>+</a:t>
            </a:r>
            <a:endParaRPr lang="zh-CN" altLang="en-US" sz="2800" b="1"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9F74B6F3-8ECC-A6BB-54B6-BE3FD99DED22}"/>
              </a:ext>
            </a:extLst>
          </p:cNvPr>
          <p:cNvSpPr txBox="1"/>
          <p:nvPr/>
        </p:nvSpPr>
        <p:spPr>
          <a:xfrm>
            <a:off x="7167479" y="2029925"/>
            <a:ext cx="474388" cy="523220"/>
          </a:xfrm>
          <a:prstGeom prst="rect">
            <a:avLst/>
          </a:prstGeom>
          <a:noFill/>
        </p:spPr>
        <p:txBody>
          <a:bodyPr wrap="square" rtlCol="0">
            <a:spAutoFit/>
          </a:bodyPr>
          <a:lstStyle/>
          <a:p>
            <a:r>
              <a:rPr lang="en-US" altLang="zh-CN" sz="2800" b="1" dirty="0">
                <a:latin typeface="Arial" panose="020B0604020202020204" pitchFamily="34" charset="0"/>
                <a:cs typeface="Arial" panose="020B0604020202020204" pitchFamily="34" charset="0"/>
              </a:rPr>
              <a:t>=</a:t>
            </a:r>
            <a:endParaRPr lang="zh-CN" altLang="en-US" sz="2800" b="1"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2ED5825-F943-F776-6B2D-192733F1DABD}"/>
              </a:ext>
            </a:extLst>
          </p:cNvPr>
          <p:cNvSpPr txBox="1"/>
          <p:nvPr/>
        </p:nvSpPr>
        <p:spPr>
          <a:xfrm>
            <a:off x="2364438" y="3179832"/>
            <a:ext cx="474388"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A</a:t>
            </a:r>
            <a:endParaRPr lang="zh-CN" altLang="en-US" b="1" dirty="0">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F9F69CF-2737-EA7A-91D0-01C7A55E14CF}"/>
              </a:ext>
            </a:extLst>
          </p:cNvPr>
          <p:cNvSpPr txBox="1"/>
          <p:nvPr/>
        </p:nvSpPr>
        <p:spPr>
          <a:xfrm>
            <a:off x="4652134" y="3805556"/>
            <a:ext cx="474388"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B</a:t>
            </a:r>
            <a:endParaRPr lang="zh-CN" altLang="en-US" b="1" dirty="0">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1393A2D2-9854-A46D-44AF-A572523B48AA}"/>
              </a:ext>
            </a:extLst>
          </p:cNvPr>
          <p:cNvSpPr txBox="1"/>
          <p:nvPr/>
        </p:nvSpPr>
        <p:spPr>
          <a:xfrm>
            <a:off x="6384256" y="3111945"/>
            <a:ext cx="474388"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C</a:t>
            </a:r>
            <a:endParaRPr lang="zh-CN" altLang="en-US" b="1" dirty="0">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F050C4AA-D344-C083-01F1-B2B79238A331}"/>
              </a:ext>
            </a:extLst>
          </p:cNvPr>
          <p:cNvSpPr txBox="1"/>
          <p:nvPr/>
        </p:nvSpPr>
        <p:spPr>
          <a:xfrm>
            <a:off x="8135808" y="3111945"/>
            <a:ext cx="474388" cy="369332"/>
          </a:xfrm>
          <a:prstGeom prst="rect">
            <a:avLst/>
          </a:prstGeom>
          <a:noFill/>
        </p:spPr>
        <p:txBody>
          <a:bodyPr wrap="square" rtlCol="0">
            <a:spAutoFit/>
          </a:bodyPr>
          <a:lstStyle/>
          <a:p>
            <a:r>
              <a:rPr lang="en-US" altLang="zh-CN" b="1" dirty="0">
                <a:latin typeface="Arial" panose="020B0604020202020204" pitchFamily="34" charset="0"/>
                <a:cs typeface="Arial" panose="020B0604020202020204" pitchFamily="34" charset="0"/>
              </a:rPr>
              <a:t>D</a:t>
            </a:r>
            <a:endParaRPr lang="zh-CN" altLang="en-US" b="1" dirty="0">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52B2B206-9623-2200-3F20-F410784D4F31}"/>
              </a:ext>
            </a:extLst>
          </p:cNvPr>
          <p:cNvSpPr/>
          <p:nvPr/>
        </p:nvSpPr>
        <p:spPr>
          <a:xfrm>
            <a:off x="1113781" y="1649771"/>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Rectangle 40">
            <a:extLst>
              <a:ext uri="{FF2B5EF4-FFF2-40B4-BE49-F238E27FC236}">
                <a16:creationId xmlns:a16="http://schemas.microsoft.com/office/drawing/2014/main" id="{CA55FE84-B61A-2CDC-0B2C-F40895EC5BAF}"/>
              </a:ext>
            </a:extLst>
          </p:cNvPr>
          <p:cNvSpPr/>
          <p:nvPr/>
        </p:nvSpPr>
        <p:spPr>
          <a:xfrm>
            <a:off x="4178735" y="956956"/>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Rectangle 41">
            <a:extLst>
              <a:ext uri="{FF2B5EF4-FFF2-40B4-BE49-F238E27FC236}">
                <a16:creationId xmlns:a16="http://schemas.microsoft.com/office/drawing/2014/main" id="{BB9AFE46-D98B-C0EF-C012-E3C56B264161}"/>
              </a:ext>
            </a:extLst>
          </p:cNvPr>
          <p:cNvSpPr/>
          <p:nvPr/>
        </p:nvSpPr>
        <p:spPr>
          <a:xfrm>
            <a:off x="5883581" y="1647776"/>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3" name="Straight Arrow Connector 42">
            <a:extLst>
              <a:ext uri="{FF2B5EF4-FFF2-40B4-BE49-F238E27FC236}">
                <a16:creationId xmlns:a16="http://schemas.microsoft.com/office/drawing/2014/main" id="{29B037A2-C929-D72C-1CEF-940E84E0CF95}"/>
              </a:ext>
            </a:extLst>
          </p:cNvPr>
          <p:cNvCxnSpPr>
            <a:cxnSpLocks/>
          </p:cNvCxnSpPr>
          <p:nvPr/>
        </p:nvCxnSpPr>
        <p:spPr>
          <a:xfrm>
            <a:off x="1704392" y="1862819"/>
            <a:ext cx="412018" cy="0"/>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933A75E3-D5A3-214A-32C3-23CAC542E0E9}"/>
              </a:ext>
            </a:extLst>
          </p:cNvPr>
          <p:cNvCxnSpPr>
            <a:cxnSpLocks/>
          </p:cNvCxnSpPr>
          <p:nvPr/>
        </p:nvCxnSpPr>
        <p:spPr>
          <a:xfrm>
            <a:off x="4391783" y="1576586"/>
            <a:ext cx="0" cy="401113"/>
          </a:xfrm>
          <a:prstGeom prst="straightConnector1">
            <a:avLst/>
          </a:prstGeom>
          <a:ln w="127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5" name="Rectangle 44">
            <a:extLst>
              <a:ext uri="{FF2B5EF4-FFF2-40B4-BE49-F238E27FC236}">
                <a16:creationId xmlns:a16="http://schemas.microsoft.com/office/drawing/2014/main" id="{0821FCD7-3370-3806-A72C-AB22F88213A2}"/>
              </a:ext>
            </a:extLst>
          </p:cNvPr>
          <p:cNvSpPr/>
          <p:nvPr/>
        </p:nvSpPr>
        <p:spPr>
          <a:xfrm>
            <a:off x="7581218" y="1647776"/>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Rectangle 45">
            <a:extLst>
              <a:ext uri="{FF2B5EF4-FFF2-40B4-BE49-F238E27FC236}">
                <a16:creationId xmlns:a16="http://schemas.microsoft.com/office/drawing/2014/main" id="{DDADCD9D-AF2C-7E39-1600-44C70214AC3F}"/>
              </a:ext>
            </a:extLst>
          </p:cNvPr>
          <p:cNvSpPr/>
          <p:nvPr/>
        </p:nvSpPr>
        <p:spPr>
          <a:xfrm>
            <a:off x="9257652" y="919635"/>
            <a:ext cx="405212" cy="422555"/>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TextBox 46">
            <a:extLst>
              <a:ext uri="{FF2B5EF4-FFF2-40B4-BE49-F238E27FC236}">
                <a16:creationId xmlns:a16="http://schemas.microsoft.com/office/drawing/2014/main" id="{126B5466-72B6-1934-C470-686120CFF609}"/>
              </a:ext>
            </a:extLst>
          </p:cNvPr>
          <p:cNvSpPr txBox="1"/>
          <p:nvPr/>
        </p:nvSpPr>
        <p:spPr>
          <a:xfrm>
            <a:off x="9631561" y="962225"/>
            <a:ext cx="2209150"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is a 16*16 submatrix / tile</a:t>
            </a:r>
          </a:p>
        </p:txBody>
      </p:sp>
      <p:sp>
        <p:nvSpPr>
          <p:cNvPr id="48" name="Rectangle 47">
            <a:extLst>
              <a:ext uri="{FF2B5EF4-FFF2-40B4-BE49-F238E27FC236}">
                <a16:creationId xmlns:a16="http://schemas.microsoft.com/office/drawing/2014/main" id="{0F44DEB6-78D1-4102-0E91-D7E2F5686CAA}"/>
              </a:ext>
            </a:extLst>
          </p:cNvPr>
          <p:cNvSpPr/>
          <p:nvPr/>
        </p:nvSpPr>
        <p:spPr>
          <a:xfrm>
            <a:off x="3355792" y="1649771"/>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Rectangle 48">
            <a:extLst>
              <a:ext uri="{FF2B5EF4-FFF2-40B4-BE49-F238E27FC236}">
                <a16:creationId xmlns:a16="http://schemas.microsoft.com/office/drawing/2014/main" id="{C9242CD2-CFD1-415D-AE20-E0D8C3DF1B71}"/>
              </a:ext>
            </a:extLst>
          </p:cNvPr>
          <p:cNvSpPr/>
          <p:nvPr/>
        </p:nvSpPr>
        <p:spPr>
          <a:xfrm>
            <a:off x="2838826" y="1649771"/>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Rectangle 49">
            <a:extLst>
              <a:ext uri="{FF2B5EF4-FFF2-40B4-BE49-F238E27FC236}">
                <a16:creationId xmlns:a16="http://schemas.microsoft.com/office/drawing/2014/main" id="{A7A35C14-96B9-4EF8-36D0-101A6B56BF55}"/>
              </a:ext>
            </a:extLst>
          </p:cNvPr>
          <p:cNvSpPr/>
          <p:nvPr/>
        </p:nvSpPr>
        <p:spPr>
          <a:xfrm>
            <a:off x="2351890" y="1649771"/>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Rectangle 50">
            <a:extLst>
              <a:ext uri="{FF2B5EF4-FFF2-40B4-BE49-F238E27FC236}">
                <a16:creationId xmlns:a16="http://schemas.microsoft.com/office/drawing/2014/main" id="{C3A733DB-1A66-5666-7D43-EA146D240DBD}"/>
              </a:ext>
            </a:extLst>
          </p:cNvPr>
          <p:cNvSpPr/>
          <p:nvPr/>
        </p:nvSpPr>
        <p:spPr>
          <a:xfrm>
            <a:off x="1113781" y="2507812"/>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Rectangle 51">
            <a:extLst>
              <a:ext uri="{FF2B5EF4-FFF2-40B4-BE49-F238E27FC236}">
                <a16:creationId xmlns:a16="http://schemas.microsoft.com/office/drawing/2014/main" id="{CEA26915-B8DB-426D-F8EF-6868AD8471B1}"/>
              </a:ext>
            </a:extLst>
          </p:cNvPr>
          <p:cNvSpPr/>
          <p:nvPr/>
        </p:nvSpPr>
        <p:spPr>
          <a:xfrm>
            <a:off x="4178735" y="3197203"/>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Rectangle 52">
            <a:extLst>
              <a:ext uri="{FF2B5EF4-FFF2-40B4-BE49-F238E27FC236}">
                <a16:creationId xmlns:a16="http://schemas.microsoft.com/office/drawing/2014/main" id="{51AC1D62-CAF2-12C5-7513-A7573ED86348}"/>
              </a:ext>
            </a:extLst>
          </p:cNvPr>
          <p:cNvSpPr/>
          <p:nvPr/>
        </p:nvSpPr>
        <p:spPr>
          <a:xfrm>
            <a:off x="4178735" y="2686580"/>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Rectangle 53">
            <a:extLst>
              <a:ext uri="{FF2B5EF4-FFF2-40B4-BE49-F238E27FC236}">
                <a16:creationId xmlns:a16="http://schemas.microsoft.com/office/drawing/2014/main" id="{998A5263-C576-EE79-FC69-2ECB28DF3AC4}"/>
              </a:ext>
            </a:extLst>
          </p:cNvPr>
          <p:cNvSpPr/>
          <p:nvPr/>
        </p:nvSpPr>
        <p:spPr>
          <a:xfrm>
            <a:off x="4178735" y="2193765"/>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54">
            <a:extLst>
              <a:ext uri="{FF2B5EF4-FFF2-40B4-BE49-F238E27FC236}">
                <a16:creationId xmlns:a16="http://schemas.microsoft.com/office/drawing/2014/main" id="{9246C3F5-46AE-B3C6-DBAE-050C94388D02}"/>
              </a:ext>
            </a:extLst>
          </p:cNvPr>
          <p:cNvSpPr txBox="1"/>
          <p:nvPr/>
        </p:nvSpPr>
        <p:spPr>
          <a:xfrm>
            <a:off x="1082841" y="1712928"/>
            <a:ext cx="474389" cy="261257"/>
          </a:xfrm>
          <a:prstGeom prst="rect">
            <a:avLst/>
          </a:prstGeom>
          <a:noFill/>
        </p:spPr>
        <p:txBody>
          <a:bodyPr wrap="square" rtlCol="0">
            <a:spAutoFit/>
          </a:bodyPr>
          <a:lstStyle/>
          <a:p>
            <a:r>
              <a:rPr lang="en-US" altLang="zh-CN" sz="1100" b="1" dirty="0"/>
              <a:t>(1,1)</a:t>
            </a:r>
            <a:endParaRPr lang="zh-CN" altLang="en-US" sz="1100" b="1" dirty="0"/>
          </a:p>
        </p:txBody>
      </p:sp>
      <p:sp>
        <p:nvSpPr>
          <p:cNvPr id="56" name="TextBox 55">
            <a:extLst>
              <a:ext uri="{FF2B5EF4-FFF2-40B4-BE49-F238E27FC236}">
                <a16:creationId xmlns:a16="http://schemas.microsoft.com/office/drawing/2014/main" id="{5176FA91-AFB9-871C-CA7F-4C3B570078E1}"/>
              </a:ext>
            </a:extLst>
          </p:cNvPr>
          <p:cNvSpPr txBox="1"/>
          <p:nvPr/>
        </p:nvSpPr>
        <p:spPr>
          <a:xfrm>
            <a:off x="2326449" y="1712928"/>
            <a:ext cx="474389" cy="261257"/>
          </a:xfrm>
          <a:prstGeom prst="rect">
            <a:avLst/>
          </a:prstGeom>
          <a:noFill/>
        </p:spPr>
        <p:txBody>
          <a:bodyPr wrap="square" rtlCol="0">
            <a:spAutoFit/>
          </a:bodyPr>
          <a:lstStyle/>
          <a:p>
            <a:r>
              <a:rPr lang="en-US" altLang="zh-CN" sz="1100" b="1" dirty="0"/>
              <a:t>(1,3)</a:t>
            </a:r>
            <a:endParaRPr lang="zh-CN" altLang="en-US" sz="1100" b="1" dirty="0"/>
          </a:p>
        </p:txBody>
      </p:sp>
      <p:sp>
        <p:nvSpPr>
          <p:cNvPr id="57" name="TextBox 56">
            <a:extLst>
              <a:ext uri="{FF2B5EF4-FFF2-40B4-BE49-F238E27FC236}">
                <a16:creationId xmlns:a16="http://schemas.microsoft.com/office/drawing/2014/main" id="{2652894E-250D-24D1-091D-57CC924A7369}"/>
              </a:ext>
            </a:extLst>
          </p:cNvPr>
          <p:cNvSpPr txBox="1"/>
          <p:nvPr/>
        </p:nvSpPr>
        <p:spPr>
          <a:xfrm>
            <a:off x="2805650" y="1712928"/>
            <a:ext cx="474389" cy="261257"/>
          </a:xfrm>
          <a:prstGeom prst="rect">
            <a:avLst/>
          </a:prstGeom>
          <a:noFill/>
        </p:spPr>
        <p:txBody>
          <a:bodyPr wrap="square" rtlCol="0">
            <a:spAutoFit/>
          </a:bodyPr>
          <a:lstStyle/>
          <a:p>
            <a:r>
              <a:rPr lang="en-US" altLang="zh-CN" sz="1100" b="1" dirty="0"/>
              <a:t>(1,4)</a:t>
            </a:r>
            <a:endParaRPr lang="zh-CN" altLang="en-US" sz="1100" b="1" dirty="0"/>
          </a:p>
        </p:txBody>
      </p:sp>
      <p:sp>
        <p:nvSpPr>
          <p:cNvPr id="58" name="TextBox 57">
            <a:extLst>
              <a:ext uri="{FF2B5EF4-FFF2-40B4-BE49-F238E27FC236}">
                <a16:creationId xmlns:a16="http://schemas.microsoft.com/office/drawing/2014/main" id="{40CFCC44-AE3B-7A3F-E6A3-B6074531BA11}"/>
              </a:ext>
            </a:extLst>
          </p:cNvPr>
          <p:cNvSpPr txBox="1"/>
          <p:nvPr/>
        </p:nvSpPr>
        <p:spPr>
          <a:xfrm>
            <a:off x="1082841" y="2567591"/>
            <a:ext cx="474389" cy="261257"/>
          </a:xfrm>
          <a:prstGeom prst="rect">
            <a:avLst/>
          </a:prstGeom>
          <a:noFill/>
        </p:spPr>
        <p:txBody>
          <a:bodyPr wrap="square" rtlCol="0">
            <a:spAutoFit/>
          </a:bodyPr>
          <a:lstStyle/>
          <a:p>
            <a:r>
              <a:rPr lang="en-US" altLang="zh-CN" sz="1100" b="1" dirty="0"/>
              <a:t>(3,1)</a:t>
            </a:r>
            <a:endParaRPr lang="zh-CN" altLang="en-US" sz="1100" b="1" dirty="0"/>
          </a:p>
        </p:txBody>
      </p:sp>
      <p:sp>
        <p:nvSpPr>
          <p:cNvPr id="59" name="TextBox 58">
            <a:extLst>
              <a:ext uri="{FF2B5EF4-FFF2-40B4-BE49-F238E27FC236}">
                <a16:creationId xmlns:a16="http://schemas.microsoft.com/office/drawing/2014/main" id="{D2B80343-A501-CC8F-30EB-A9CD40215D94}"/>
              </a:ext>
            </a:extLst>
          </p:cNvPr>
          <p:cNvSpPr txBox="1"/>
          <p:nvPr/>
        </p:nvSpPr>
        <p:spPr>
          <a:xfrm>
            <a:off x="3332407" y="1712928"/>
            <a:ext cx="474389" cy="261257"/>
          </a:xfrm>
          <a:prstGeom prst="rect">
            <a:avLst/>
          </a:prstGeom>
          <a:noFill/>
        </p:spPr>
        <p:txBody>
          <a:bodyPr wrap="square" rtlCol="0">
            <a:spAutoFit/>
          </a:bodyPr>
          <a:lstStyle/>
          <a:p>
            <a:r>
              <a:rPr lang="en-US" altLang="zh-CN" sz="1100" b="1" dirty="0"/>
              <a:t>(1,5)</a:t>
            </a:r>
            <a:endParaRPr lang="zh-CN" altLang="en-US" sz="1100" b="1" dirty="0"/>
          </a:p>
        </p:txBody>
      </p:sp>
      <p:sp>
        <p:nvSpPr>
          <p:cNvPr id="60" name="TextBox 59">
            <a:extLst>
              <a:ext uri="{FF2B5EF4-FFF2-40B4-BE49-F238E27FC236}">
                <a16:creationId xmlns:a16="http://schemas.microsoft.com/office/drawing/2014/main" id="{42A8FBEE-FB79-7F7B-7D46-39DE84256F3D}"/>
              </a:ext>
            </a:extLst>
          </p:cNvPr>
          <p:cNvSpPr txBox="1"/>
          <p:nvPr/>
        </p:nvSpPr>
        <p:spPr>
          <a:xfrm>
            <a:off x="4154588" y="1031964"/>
            <a:ext cx="474389" cy="261257"/>
          </a:xfrm>
          <a:prstGeom prst="rect">
            <a:avLst/>
          </a:prstGeom>
          <a:noFill/>
        </p:spPr>
        <p:txBody>
          <a:bodyPr wrap="square" rtlCol="0">
            <a:spAutoFit/>
          </a:bodyPr>
          <a:lstStyle/>
          <a:p>
            <a:r>
              <a:rPr lang="en-US" altLang="zh-CN" sz="1100" b="1" dirty="0"/>
              <a:t>(1,1)</a:t>
            </a:r>
            <a:endParaRPr lang="zh-CN" altLang="en-US" sz="1100" b="1" dirty="0"/>
          </a:p>
        </p:txBody>
      </p:sp>
      <p:sp>
        <p:nvSpPr>
          <p:cNvPr id="61" name="TextBox 60">
            <a:extLst>
              <a:ext uri="{FF2B5EF4-FFF2-40B4-BE49-F238E27FC236}">
                <a16:creationId xmlns:a16="http://schemas.microsoft.com/office/drawing/2014/main" id="{3EB1F58E-C4F2-977D-F957-444D08D52D65}"/>
              </a:ext>
            </a:extLst>
          </p:cNvPr>
          <p:cNvSpPr txBox="1"/>
          <p:nvPr/>
        </p:nvSpPr>
        <p:spPr>
          <a:xfrm>
            <a:off x="4154588" y="2262505"/>
            <a:ext cx="474389" cy="261257"/>
          </a:xfrm>
          <a:prstGeom prst="rect">
            <a:avLst/>
          </a:prstGeom>
          <a:noFill/>
        </p:spPr>
        <p:txBody>
          <a:bodyPr wrap="square" rtlCol="0">
            <a:spAutoFit/>
          </a:bodyPr>
          <a:lstStyle/>
          <a:p>
            <a:r>
              <a:rPr lang="en-US" altLang="zh-CN" sz="1100" b="1" dirty="0"/>
              <a:t>(3,1)</a:t>
            </a:r>
            <a:endParaRPr lang="zh-CN" altLang="en-US" sz="1100" b="1" dirty="0"/>
          </a:p>
        </p:txBody>
      </p:sp>
      <p:sp>
        <p:nvSpPr>
          <p:cNvPr id="62" name="TextBox 61">
            <a:extLst>
              <a:ext uri="{FF2B5EF4-FFF2-40B4-BE49-F238E27FC236}">
                <a16:creationId xmlns:a16="http://schemas.microsoft.com/office/drawing/2014/main" id="{82A0FC8C-BCF5-8B4E-722A-AD6996C8E155}"/>
              </a:ext>
            </a:extLst>
          </p:cNvPr>
          <p:cNvSpPr txBox="1"/>
          <p:nvPr/>
        </p:nvSpPr>
        <p:spPr>
          <a:xfrm>
            <a:off x="4154588" y="2778757"/>
            <a:ext cx="474389" cy="261257"/>
          </a:xfrm>
          <a:prstGeom prst="rect">
            <a:avLst/>
          </a:prstGeom>
          <a:noFill/>
        </p:spPr>
        <p:txBody>
          <a:bodyPr wrap="square" rtlCol="0">
            <a:spAutoFit/>
          </a:bodyPr>
          <a:lstStyle/>
          <a:p>
            <a:r>
              <a:rPr lang="en-US" altLang="zh-CN" sz="1100" b="1" dirty="0"/>
              <a:t>(4,1)</a:t>
            </a:r>
            <a:endParaRPr lang="zh-CN" altLang="en-US" sz="1100" b="1" dirty="0"/>
          </a:p>
        </p:txBody>
      </p:sp>
      <p:sp>
        <p:nvSpPr>
          <p:cNvPr id="63" name="TextBox 62">
            <a:extLst>
              <a:ext uri="{FF2B5EF4-FFF2-40B4-BE49-F238E27FC236}">
                <a16:creationId xmlns:a16="http://schemas.microsoft.com/office/drawing/2014/main" id="{C1975DEF-DBBE-4C56-276A-A921937392B8}"/>
              </a:ext>
            </a:extLst>
          </p:cNvPr>
          <p:cNvSpPr txBox="1"/>
          <p:nvPr/>
        </p:nvSpPr>
        <p:spPr>
          <a:xfrm>
            <a:off x="4154588" y="3290710"/>
            <a:ext cx="474389" cy="261257"/>
          </a:xfrm>
          <a:prstGeom prst="rect">
            <a:avLst/>
          </a:prstGeom>
          <a:noFill/>
        </p:spPr>
        <p:txBody>
          <a:bodyPr wrap="square" rtlCol="0">
            <a:spAutoFit/>
          </a:bodyPr>
          <a:lstStyle/>
          <a:p>
            <a:r>
              <a:rPr lang="en-US" altLang="zh-CN" sz="1100" b="1" dirty="0"/>
              <a:t>(5,1)</a:t>
            </a:r>
            <a:endParaRPr lang="zh-CN" altLang="en-US" sz="1100" b="1" dirty="0"/>
          </a:p>
        </p:txBody>
      </p:sp>
      <p:sp>
        <p:nvSpPr>
          <p:cNvPr id="64" name="Rectangle 63">
            <a:extLst>
              <a:ext uri="{FF2B5EF4-FFF2-40B4-BE49-F238E27FC236}">
                <a16:creationId xmlns:a16="http://schemas.microsoft.com/office/drawing/2014/main" id="{26BB8218-C230-C122-E474-7E282C0C633A}"/>
              </a:ext>
            </a:extLst>
          </p:cNvPr>
          <p:cNvSpPr/>
          <p:nvPr/>
        </p:nvSpPr>
        <p:spPr>
          <a:xfrm>
            <a:off x="5038547" y="956956"/>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TextBox 64">
            <a:extLst>
              <a:ext uri="{FF2B5EF4-FFF2-40B4-BE49-F238E27FC236}">
                <a16:creationId xmlns:a16="http://schemas.microsoft.com/office/drawing/2014/main" id="{4A6C0D0E-B5B7-90AE-EC96-9BF2801C7C25}"/>
              </a:ext>
            </a:extLst>
          </p:cNvPr>
          <p:cNvSpPr txBox="1"/>
          <p:nvPr/>
        </p:nvSpPr>
        <p:spPr>
          <a:xfrm>
            <a:off x="5010537" y="1031964"/>
            <a:ext cx="474389" cy="261257"/>
          </a:xfrm>
          <a:prstGeom prst="rect">
            <a:avLst/>
          </a:prstGeom>
          <a:noFill/>
        </p:spPr>
        <p:txBody>
          <a:bodyPr wrap="square" rtlCol="0">
            <a:spAutoFit/>
          </a:bodyPr>
          <a:lstStyle/>
          <a:p>
            <a:r>
              <a:rPr lang="en-US" altLang="zh-CN" sz="1100" b="1" dirty="0"/>
              <a:t>(1,3)</a:t>
            </a:r>
            <a:endParaRPr lang="zh-CN" altLang="en-US" sz="1100" b="1" dirty="0"/>
          </a:p>
        </p:txBody>
      </p:sp>
      <p:sp>
        <p:nvSpPr>
          <p:cNvPr id="66" name="TextBox 65">
            <a:extLst>
              <a:ext uri="{FF2B5EF4-FFF2-40B4-BE49-F238E27FC236}">
                <a16:creationId xmlns:a16="http://schemas.microsoft.com/office/drawing/2014/main" id="{C324FAC3-FEDB-5794-BCBE-5970B017F4F0}"/>
              </a:ext>
            </a:extLst>
          </p:cNvPr>
          <p:cNvSpPr txBox="1"/>
          <p:nvPr/>
        </p:nvSpPr>
        <p:spPr>
          <a:xfrm>
            <a:off x="5859434" y="1712928"/>
            <a:ext cx="474389" cy="261257"/>
          </a:xfrm>
          <a:prstGeom prst="rect">
            <a:avLst/>
          </a:prstGeom>
          <a:noFill/>
        </p:spPr>
        <p:txBody>
          <a:bodyPr wrap="square" rtlCol="0">
            <a:spAutoFit/>
          </a:bodyPr>
          <a:lstStyle/>
          <a:p>
            <a:r>
              <a:rPr lang="en-US" altLang="zh-CN" sz="1100" b="1" dirty="0"/>
              <a:t>(1,1)</a:t>
            </a:r>
            <a:endParaRPr lang="zh-CN" altLang="en-US" sz="1100" b="1" dirty="0"/>
          </a:p>
        </p:txBody>
      </p:sp>
      <p:sp>
        <p:nvSpPr>
          <p:cNvPr id="67" name="TextBox 66">
            <a:extLst>
              <a:ext uri="{FF2B5EF4-FFF2-40B4-BE49-F238E27FC236}">
                <a16:creationId xmlns:a16="http://schemas.microsoft.com/office/drawing/2014/main" id="{64093ACC-C5A2-EEC9-A1BC-08588A5EED6D}"/>
              </a:ext>
            </a:extLst>
          </p:cNvPr>
          <p:cNvSpPr txBox="1"/>
          <p:nvPr/>
        </p:nvSpPr>
        <p:spPr>
          <a:xfrm>
            <a:off x="5133286" y="4247058"/>
            <a:ext cx="6883542" cy="276999"/>
          </a:xfrm>
          <a:prstGeom prst="rect">
            <a:avLst/>
          </a:prstGeom>
          <a:noFill/>
        </p:spPr>
        <p:txBody>
          <a:bodyPr wrap="square" rtlCol="0">
            <a:spAutoFit/>
          </a:bodyPr>
          <a:lstStyle/>
          <a:p>
            <a:r>
              <a:rPr lang="en-US" altLang="zh-CN" sz="1200" b="1" dirty="0"/>
              <a:t>A(1,1) * B(1,1) + A(1,2) * B(2,1) + A(1,3) * B(3,1) + A(1,4) * B(4,1) + A(1,5) * B(5,1) + C(1,1) = D(1,1)</a:t>
            </a:r>
            <a:endParaRPr lang="zh-CN" altLang="en-US" sz="1200" b="1" dirty="0"/>
          </a:p>
        </p:txBody>
      </p:sp>
      <p:sp>
        <p:nvSpPr>
          <p:cNvPr id="68" name="TextBox 67">
            <a:extLst>
              <a:ext uri="{FF2B5EF4-FFF2-40B4-BE49-F238E27FC236}">
                <a16:creationId xmlns:a16="http://schemas.microsoft.com/office/drawing/2014/main" id="{0CF6842D-4767-672F-A88B-6AF905B77FD1}"/>
              </a:ext>
            </a:extLst>
          </p:cNvPr>
          <p:cNvSpPr txBox="1"/>
          <p:nvPr/>
        </p:nvSpPr>
        <p:spPr>
          <a:xfrm>
            <a:off x="5133286" y="4482547"/>
            <a:ext cx="6883542" cy="276999"/>
          </a:xfrm>
          <a:prstGeom prst="rect">
            <a:avLst/>
          </a:prstGeom>
          <a:noFill/>
        </p:spPr>
        <p:txBody>
          <a:bodyPr wrap="square" rtlCol="0">
            <a:spAutoFit/>
          </a:bodyPr>
          <a:lstStyle/>
          <a:p>
            <a:r>
              <a:rPr lang="en-US" altLang="zh-CN" sz="1200" b="1" dirty="0"/>
              <a:t>A(1,1) * B(1,2) + A(1,2) * B(2,2) + A(1,3) * B(3,2) + A(1,4) * B(4,2) + A(1,5) * B(5,2) + C(1,2) = D(1,2)</a:t>
            </a:r>
            <a:endParaRPr lang="zh-CN" altLang="en-US" sz="1200" b="1" dirty="0"/>
          </a:p>
        </p:txBody>
      </p:sp>
      <p:sp>
        <p:nvSpPr>
          <p:cNvPr id="69" name="TextBox 68">
            <a:extLst>
              <a:ext uri="{FF2B5EF4-FFF2-40B4-BE49-F238E27FC236}">
                <a16:creationId xmlns:a16="http://schemas.microsoft.com/office/drawing/2014/main" id="{769A40C0-DF24-930D-2A2B-BE89ED81B809}"/>
              </a:ext>
            </a:extLst>
          </p:cNvPr>
          <p:cNvSpPr txBox="1"/>
          <p:nvPr/>
        </p:nvSpPr>
        <p:spPr>
          <a:xfrm>
            <a:off x="5133286" y="4733927"/>
            <a:ext cx="6883542" cy="276999"/>
          </a:xfrm>
          <a:prstGeom prst="rect">
            <a:avLst/>
          </a:prstGeom>
          <a:noFill/>
        </p:spPr>
        <p:txBody>
          <a:bodyPr wrap="square" rtlCol="0">
            <a:spAutoFit/>
          </a:bodyPr>
          <a:lstStyle/>
          <a:p>
            <a:r>
              <a:rPr lang="en-US" altLang="zh-CN" sz="1200" b="1" dirty="0"/>
              <a:t>A(1,1) * B(1,3) + A(1,2) * B(2,3) + A(1,3) * B(3,3) + A(1,4) * B(4,3) + A(1,5) * B(5,3) + C(1,3) = D(1,3)</a:t>
            </a:r>
            <a:endParaRPr lang="zh-CN" altLang="en-US" sz="1200" b="1" dirty="0"/>
          </a:p>
        </p:txBody>
      </p:sp>
      <p:sp>
        <p:nvSpPr>
          <p:cNvPr id="70" name="TextBox 69">
            <a:extLst>
              <a:ext uri="{FF2B5EF4-FFF2-40B4-BE49-F238E27FC236}">
                <a16:creationId xmlns:a16="http://schemas.microsoft.com/office/drawing/2014/main" id="{3DF070EF-EA56-CC7A-4EEE-733C22FB99FD}"/>
              </a:ext>
            </a:extLst>
          </p:cNvPr>
          <p:cNvSpPr txBox="1"/>
          <p:nvPr/>
        </p:nvSpPr>
        <p:spPr>
          <a:xfrm>
            <a:off x="5133286" y="4977729"/>
            <a:ext cx="6883542" cy="276999"/>
          </a:xfrm>
          <a:prstGeom prst="rect">
            <a:avLst/>
          </a:prstGeom>
          <a:noFill/>
        </p:spPr>
        <p:txBody>
          <a:bodyPr wrap="square" rtlCol="0">
            <a:spAutoFit/>
          </a:bodyPr>
          <a:lstStyle/>
          <a:p>
            <a:r>
              <a:rPr lang="en-US" altLang="zh-CN" sz="1200" b="1" dirty="0"/>
              <a:t>A(2,1) * B(1,1) + A(2,2) * B(2,1) + A(2,3) * B(3,1) + A(2,4) * B(4,1) + A(2,5) * B(5,1) + C(2,1) = D(2,1)</a:t>
            </a:r>
            <a:endParaRPr lang="zh-CN" altLang="en-US" sz="1200" b="1" dirty="0"/>
          </a:p>
        </p:txBody>
      </p:sp>
      <p:sp>
        <p:nvSpPr>
          <p:cNvPr id="71" name="TextBox 70">
            <a:extLst>
              <a:ext uri="{FF2B5EF4-FFF2-40B4-BE49-F238E27FC236}">
                <a16:creationId xmlns:a16="http://schemas.microsoft.com/office/drawing/2014/main" id="{50B958FA-DA52-B0B7-D5AA-AD0566855CD4}"/>
              </a:ext>
            </a:extLst>
          </p:cNvPr>
          <p:cNvSpPr txBox="1"/>
          <p:nvPr/>
        </p:nvSpPr>
        <p:spPr>
          <a:xfrm>
            <a:off x="5148996" y="5230490"/>
            <a:ext cx="6883542" cy="276999"/>
          </a:xfrm>
          <a:prstGeom prst="rect">
            <a:avLst/>
          </a:prstGeom>
          <a:noFill/>
        </p:spPr>
        <p:txBody>
          <a:bodyPr wrap="square" rtlCol="0">
            <a:spAutoFit/>
          </a:bodyPr>
          <a:lstStyle/>
          <a:p>
            <a:r>
              <a:rPr lang="en-US" altLang="zh-CN" sz="1200" b="1" dirty="0"/>
              <a:t>A(2,1) * B(1,2) + A(2,2) * B(2,2) + A(2,3) * B(3,2) + A(2,4) * B(4,2) + A(2,5) * B(5,2) + C(2,2) = D(2,2)</a:t>
            </a:r>
            <a:endParaRPr lang="zh-CN" altLang="en-US" sz="1200" b="1" dirty="0"/>
          </a:p>
        </p:txBody>
      </p:sp>
      <p:sp>
        <p:nvSpPr>
          <p:cNvPr id="72" name="TextBox 71">
            <a:extLst>
              <a:ext uri="{FF2B5EF4-FFF2-40B4-BE49-F238E27FC236}">
                <a16:creationId xmlns:a16="http://schemas.microsoft.com/office/drawing/2014/main" id="{7604B158-68AC-1033-9DCE-4BA21D2C387C}"/>
              </a:ext>
            </a:extLst>
          </p:cNvPr>
          <p:cNvSpPr txBox="1"/>
          <p:nvPr/>
        </p:nvSpPr>
        <p:spPr>
          <a:xfrm>
            <a:off x="5148996" y="5481870"/>
            <a:ext cx="6883542" cy="276999"/>
          </a:xfrm>
          <a:prstGeom prst="rect">
            <a:avLst/>
          </a:prstGeom>
          <a:noFill/>
        </p:spPr>
        <p:txBody>
          <a:bodyPr wrap="square" rtlCol="0">
            <a:spAutoFit/>
          </a:bodyPr>
          <a:lstStyle/>
          <a:p>
            <a:r>
              <a:rPr lang="en-US" altLang="zh-CN" sz="1200" b="1" dirty="0"/>
              <a:t>A(2,1) * B(1,3) + A(2,2) * B(2,3) + A(2,3) * B(3,3) + A(2,4) * B(4,3) + A(2,5) * B(5,3) + C(2,3) = D(2,3) </a:t>
            </a:r>
            <a:endParaRPr lang="zh-CN" altLang="en-US" sz="1200" b="1" dirty="0"/>
          </a:p>
        </p:txBody>
      </p:sp>
      <p:sp>
        <p:nvSpPr>
          <p:cNvPr id="73" name="TextBox 72">
            <a:extLst>
              <a:ext uri="{FF2B5EF4-FFF2-40B4-BE49-F238E27FC236}">
                <a16:creationId xmlns:a16="http://schemas.microsoft.com/office/drawing/2014/main" id="{D340FBBC-537D-E83A-80D9-053A634E907A}"/>
              </a:ext>
            </a:extLst>
          </p:cNvPr>
          <p:cNvSpPr txBox="1"/>
          <p:nvPr/>
        </p:nvSpPr>
        <p:spPr>
          <a:xfrm>
            <a:off x="5133286" y="5744100"/>
            <a:ext cx="6883542" cy="276999"/>
          </a:xfrm>
          <a:prstGeom prst="rect">
            <a:avLst/>
          </a:prstGeom>
          <a:noFill/>
        </p:spPr>
        <p:txBody>
          <a:bodyPr wrap="square" rtlCol="0">
            <a:spAutoFit/>
          </a:bodyPr>
          <a:lstStyle/>
          <a:p>
            <a:r>
              <a:rPr lang="en-US" altLang="zh-CN" sz="1200" b="1" dirty="0"/>
              <a:t>A(3,1) * B(1,1) + A(3,2) * B(2,1) + A(3,3) * B(3,1) + A(3,4) * B(4,1) + A(3,5) * B(5,1) + C(3,1) = D(3,1)</a:t>
            </a:r>
            <a:endParaRPr lang="zh-CN" altLang="en-US" sz="1200" b="1" dirty="0"/>
          </a:p>
        </p:txBody>
      </p:sp>
      <p:sp>
        <p:nvSpPr>
          <p:cNvPr id="74" name="TextBox 73">
            <a:extLst>
              <a:ext uri="{FF2B5EF4-FFF2-40B4-BE49-F238E27FC236}">
                <a16:creationId xmlns:a16="http://schemas.microsoft.com/office/drawing/2014/main" id="{A2A6DADD-4B41-73B7-1266-43D80653E118}"/>
              </a:ext>
            </a:extLst>
          </p:cNvPr>
          <p:cNvSpPr txBox="1"/>
          <p:nvPr/>
        </p:nvSpPr>
        <p:spPr>
          <a:xfrm>
            <a:off x="5148996" y="5996861"/>
            <a:ext cx="6883542" cy="276999"/>
          </a:xfrm>
          <a:prstGeom prst="rect">
            <a:avLst/>
          </a:prstGeom>
          <a:noFill/>
        </p:spPr>
        <p:txBody>
          <a:bodyPr wrap="square" rtlCol="0">
            <a:spAutoFit/>
          </a:bodyPr>
          <a:lstStyle/>
          <a:p>
            <a:r>
              <a:rPr lang="en-US" altLang="zh-CN" sz="1200" b="1" dirty="0"/>
              <a:t>A(3,1) * B(1,2) + A(3,2) * B(2,2) + A(3,3) * B(3,2) + A(3,4) * B(4,2) + A(3,5) * B(5,2) = C(3,2) = D(3,2)</a:t>
            </a:r>
            <a:endParaRPr lang="zh-CN" altLang="en-US" sz="1200" b="1" dirty="0"/>
          </a:p>
        </p:txBody>
      </p:sp>
      <p:sp>
        <p:nvSpPr>
          <p:cNvPr id="75" name="TextBox 74">
            <a:extLst>
              <a:ext uri="{FF2B5EF4-FFF2-40B4-BE49-F238E27FC236}">
                <a16:creationId xmlns:a16="http://schemas.microsoft.com/office/drawing/2014/main" id="{B259A3AD-2F87-86E5-D01E-70E1093D738A}"/>
              </a:ext>
            </a:extLst>
          </p:cNvPr>
          <p:cNvSpPr txBox="1"/>
          <p:nvPr/>
        </p:nvSpPr>
        <p:spPr>
          <a:xfrm>
            <a:off x="5148996" y="6248241"/>
            <a:ext cx="6883542" cy="276999"/>
          </a:xfrm>
          <a:prstGeom prst="rect">
            <a:avLst/>
          </a:prstGeom>
          <a:noFill/>
        </p:spPr>
        <p:txBody>
          <a:bodyPr wrap="square" rtlCol="0">
            <a:spAutoFit/>
          </a:bodyPr>
          <a:lstStyle/>
          <a:p>
            <a:r>
              <a:rPr lang="en-US" altLang="zh-CN" sz="1200" b="1" dirty="0"/>
              <a:t>A(3,1) * B(1,3) + A(3,2) * B(2,3) + A(3,3) * B(3,3) + A(3,4) * B(4,3) + A(3,5) * B(5,3) = C(3,3) = D(3,3)</a:t>
            </a:r>
            <a:endParaRPr lang="zh-CN" altLang="en-US" sz="1200" b="1" dirty="0"/>
          </a:p>
        </p:txBody>
      </p:sp>
      <p:sp>
        <p:nvSpPr>
          <p:cNvPr id="76" name="Rectangle 75">
            <a:extLst>
              <a:ext uri="{FF2B5EF4-FFF2-40B4-BE49-F238E27FC236}">
                <a16:creationId xmlns:a16="http://schemas.microsoft.com/office/drawing/2014/main" id="{24A89313-D6DF-9954-AC00-9B2126F897BC}"/>
              </a:ext>
            </a:extLst>
          </p:cNvPr>
          <p:cNvSpPr/>
          <p:nvPr/>
        </p:nvSpPr>
        <p:spPr>
          <a:xfrm>
            <a:off x="5201951" y="4265220"/>
            <a:ext cx="1012207" cy="24129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Rectangle 76">
            <a:extLst>
              <a:ext uri="{FF2B5EF4-FFF2-40B4-BE49-F238E27FC236}">
                <a16:creationId xmlns:a16="http://schemas.microsoft.com/office/drawing/2014/main" id="{D5C59548-B1FF-2440-B335-933596DAA6B5}"/>
              </a:ext>
            </a:extLst>
          </p:cNvPr>
          <p:cNvSpPr/>
          <p:nvPr/>
        </p:nvSpPr>
        <p:spPr>
          <a:xfrm>
            <a:off x="1113781" y="2089961"/>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Rectangle 77">
            <a:extLst>
              <a:ext uri="{FF2B5EF4-FFF2-40B4-BE49-F238E27FC236}">
                <a16:creationId xmlns:a16="http://schemas.microsoft.com/office/drawing/2014/main" id="{4507CBC8-0264-55ED-F72D-4AA14E13ACF9}"/>
              </a:ext>
            </a:extLst>
          </p:cNvPr>
          <p:cNvSpPr/>
          <p:nvPr/>
        </p:nvSpPr>
        <p:spPr>
          <a:xfrm>
            <a:off x="4598445" y="956956"/>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Rectangle 78">
            <a:extLst>
              <a:ext uri="{FF2B5EF4-FFF2-40B4-BE49-F238E27FC236}">
                <a16:creationId xmlns:a16="http://schemas.microsoft.com/office/drawing/2014/main" id="{031C2FEB-0D68-4BDD-82B0-BE2743D23AB4}"/>
              </a:ext>
            </a:extLst>
          </p:cNvPr>
          <p:cNvSpPr/>
          <p:nvPr/>
        </p:nvSpPr>
        <p:spPr>
          <a:xfrm>
            <a:off x="6316716" y="1647776"/>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Rectangle 79">
            <a:extLst>
              <a:ext uri="{FF2B5EF4-FFF2-40B4-BE49-F238E27FC236}">
                <a16:creationId xmlns:a16="http://schemas.microsoft.com/office/drawing/2014/main" id="{8075ADFF-E1DF-7120-290A-894C421F7D2E}"/>
              </a:ext>
            </a:extLst>
          </p:cNvPr>
          <p:cNvSpPr/>
          <p:nvPr/>
        </p:nvSpPr>
        <p:spPr>
          <a:xfrm>
            <a:off x="6737182" y="1647776"/>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1" name="Rectangle 80">
            <a:extLst>
              <a:ext uri="{FF2B5EF4-FFF2-40B4-BE49-F238E27FC236}">
                <a16:creationId xmlns:a16="http://schemas.microsoft.com/office/drawing/2014/main" id="{4103FC14-B2EB-0D20-C189-54BEAFC9DFB5}"/>
              </a:ext>
            </a:extLst>
          </p:cNvPr>
          <p:cNvSpPr/>
          <p:nvPr/>
        </p:nvSpPr>
        <p:spPr>
          <a:xfrm>
            <a:off x="8436089" y="1647776"/>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Rectangle 81">
            <a:extLst>
              <a:ext uri="{FF2B5EF4-FFF2-40B4-BE49-F238E27FC236}">
                <a16:creationId xmlns:a16="http://schemas.microsoft.com/office/drawing/2014/main" id="{D087F822-E555-5EF7-C5E6-74DD35C5BF8D}"/>
              </a:ext>
            </a:extLst>
          </p:cNvPr>
          <p:cNvSpPr/>
          <p:nvPr/>
        </p:nvSpPr>
        <p:spPr>
          <a:xfrm>
            <a:off x="8014353" y="1647776"/>
            <a:ext cx="426097" cy="426097"/>
          </a:xfrm>
          <a:prstGeom prst="rect">
            <a:avLst/>
          </a:prstGeom>
          <a:no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TextBox 82">
            <a:extLst>
              <a:ext uri="{FF2B5EF4-FFF2-40B4-BE49-F238E27FC236}">
                <a16:creationId xmlns:a16="http://schemas.microsoft.com/office/drawing/2014/main" id="{5D16F993-2CCF-41EF-42AB-92A68CAF4E7A}"/>
              </a:ext>
            </a:extLst>
          </p:cNvPr>
          <p:cNvSpPr txBox="1"/>
          <p:nvPr/>
        </p:nvSpPr>
        <p:spPr>
          <a:xfrm>
            <a:off x="1082841" y="2166254"/>
            <a:ext cx="474389" cy="261257"/>
          </a:xfrm>
          <a:prstGeom prst="rect">
            <a:avLst/>
          </a:prstGeom>
          <a:noFill/>
        </p:spPr>
        <p:txBody>
          <a:bodyPr wrap="square" rtlCol="0">
            <a:spAutoFit/>
          </a:bodyPr>
          <a:lstStyle/>
          <a:p>
            <a:r>
              <a:rPr lang="en-US" altLang="zh-CN" sz="1100" b="1" dirty="0"/>
              <a:t>(2,1)</a:t>
            </a:r>
            <a:endParaRPr lang="zh-CN" altLang="en-US" sz="1100" b="1" dirty="0"/>
          </a:p>
        </p:txBody>
      </p:sp>
      <p:sp>
        <p:nvSpPr>
          <p:cNvPr id="84" name="TextBox 83">
            <a:extLst>
              <a:ext uri="{FF2B5EF4-FFF2-40B4-BE49-F238E27FC236}">
                <a16:creationId xmlns:a16="http://schemas.microsoft.com/office/drawing/2014/main" id="{6FEEE99E-D118-811F-DA6C-3894DC1172B1}"/>
              </a:ext>
            </a:extLst>
          </p:cNvPr>
          <p:cNvSpPr txBox="1"/>
          <p:nvPr/>
        </p:nvSpPr>
        <p:spPr>
          <a:xfrm>
            <a:off x="4588640" y="1031964"/>
            <a:ext cx="474389" cy="261257"/>
          </a:xfrm>
          <a:prstGeom prst="rect">
            <a:avLst/>
          </a:prstGeom>
          <a:noFill/>
        </p:spPr>
        <p:txBody>
          <a:bodyPr wrap="square" rtlCol="0">
            <a:spAutoFit/>
          </a:bodyPr>
          <a:lstStyle/>
          <a:p>
            <a:r>
              <a:rPr lang="en-US" altLang="zh-CN" sz="1100" b="1" dirty="0"/>
              <a:t>(1,2)</a:t>
            </a:r>
            <a:endParaRPr lang="zh-CN" altLang="en-US" sz="1100" b="1" dirty="0"/>
          </a:p>
        </p:txBody>
      </p:sp>
      <p:cxnSp>
        <p:nvCxnSpPr>
          <p:cNvPr id="85" name="Straight Connector 84">
            <a:extLst>
              <a:ext uri="{FF2B5EF4-FFF2-40B4-BE49-F238E27FC236}">
                <a16:creationId xmlns:a16="http://schemas.microsoft.com/office/drawing/2014/main" id="{25AF7340-10EC-9E32-B551-BA8FC54C5445}"/>
              </a:ext>
            </a:extLst>
          </p:cNvPr>
          <p:cNvCxnSpPr>
            <a:cxnSpLocks/>
          </p:cNvCxnSpPr>
          <p:nvPr/>
        </p:nvCxnSpPr>
        <p:spPr>
          <a:xfrm>
            <a:off x="1177208" y="1647776"/>
            <a:ext cx="0" cy="12855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5D2AA611-2269-05C8-FC95-60B4559C5DC5}"/>
              </a:ext>
            </a:extLst>
          </p:cNvPr>
          <p:cNvCxnSpPr>
            <a:cxnSpLocks/>
          </p:cNvCxnSpPr>
          <p:nvPr/>
        </p:nvCxnSpPr>
        <p:spPr>
          <a:xfrm>
            <a:off x="4237908" y="956956"/>
            <a:ext cx="0" cy="266634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B7D98C54-03B9-858C-3CCF-059F92DC8957}"/>
              </a:ext>
            </a:extLst>
          </p:cNvPr>
          <p:cNvCxnSpPr>
            <a:cxnSpLocks/>
          </p:cNvCxnSpPr>
          <p:nvPr/>
        </p:nvCxnSpPr>
        <p:spPr>
          <a:xfrm>
            <a:off x="5936731" y="1647776"/>
            <a:ext cx="0" cy="12855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07BCE2D6-6AA5-5538-2F76-824C4B71E86A}"/>
              </a:ext>
            </a:extLst>
          </p:cNvPr>
          <p:cNvCxnSpPr>
            <a:cxnSpLocks/>
          </p:cNvCxnSpPr>
          <p:nvPr/>
        </p:nvCxnSpPr>
        <p:spPr>
          <a:xfrm>
            <a:off x="7641867" y="1647776"/>
            <a:ext cx="0" cy="1285524"/>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E9B2D70B-4A38-CAD0-E3E0-8ABB0493F653}"/>
              </a:ext>
            </a:extLst>
          </p:cNvPr>
          <p:cNvSpPr txBox="1"/>
          <p:nvPr/>
        </p:nvSpPr>
        <p:spPr>
          <a:xfrm>
            <a:off x="6287451" y="1712928"/>
            <a:ext cx="474389" cy="261257"/>
          </a:xfrm>
          <a:prstGeom prst="rect">
            <a:avLst/>
          </a:prstGeom>
          <a:noFill/>
        </p:spPr>
        <p:txBody>
          <a:bodyPr wrap="square" rtlCol="0">
            <a:spAutoFit/>
          </a:bodyPr>
          <a:lstStyle/>
          <a:p>
            <a:r>
              <a:rPr lang="en-US" altLang="zh-CN" sz="1100" b="1" dirty="0"/>
              <a:t>(1,2)</a:t>
            </a:r>
            <a:endParaRPr lang="zh-CN" altLang="en-US" sz="1100" b="1" dirty="0"/>
          </a:p>
        </p:txBody>
      </p:sp>
      <p:sp>
        <p:nvSpPr>
          <p:cNvPr id="90" name="TextBox 89">
            <a:extLst>
              <a:ext uri="{FF2B5EF4-FFF2-40B4-BE49-F238E27FC236}">
                <a16:creationId xmlns:a16="http://schemas.microsoft.com/office/drawing/2014/main" id="{541C03AB-F834-210E-086C-463AFF78BBF3}"/>
              </a:ext>
            </a:extLst>
          </p:cNvPr>
          <p:cNvSpPr txBox="1"/>
          <p:nvPr/>
        </p:nvSpPr>
        <p:spPr>
          <a:xfrm>
            <a:off x="6715021" y="1712928"/>
            <a:ext cx="474389" cy="261257"/>
          </a:xfrm>
          <a:prstGeom prst="rect">
            <a:avLst/>
          </a:prstGeom>
          <a:noFill/>
        </p:spPr>
        <p:txBody>
          <a:bodyPr wrap="square" rtlCol="0">
            <a:spAutoFit/>
          </a:bodyPr>
          <a:lstStyle/>
          <a:p>
            <a:r>
              <a:rPr lang="en-US" altLang="zh-CN" sz="1100" b="1" dirty="0"/>
              <a:t>(1,3)</a:t>
            </a:r>
            <a:endParaRPr lang="zh-CN" altLang="en-US" sz="1100" b="1" dirty="0"/>
          </a:p>
        </p:txBody>
      </p:sp>
      <p:sp>
        <p:nvSpPr>
          <p:cNvPr id="91" name="TextBox 90">
            <a:extLst>
              <a:ext uri="{FF2B5EF4-FFF2-40B4-BE49-F238E27FC236}">
                <a16:creationId xmlns:a16="http://schemas.microsoft.com/office/drawing/2014/main" id="{5E0C93E1-5C37-E10B-995D-F9F4DF016ACE}"/>
              </a:ext>
            </a:extLst>
          </p:cNvPr>
          <p:cNvSpPr txBox="1"/>
          <p:nvPr/>
        </p:nvSpPr>
        <p:spPr>
          <a:xfrm>
            <a:off x="7571773" y="1712928"/>
            <a:ext cx="474389" cy="261257"/>
          </a:xfrm>
          <a:prstGeom prst="rect">
            <a:avLst/>
          </a:prstGeom>
          <a:noFill/>
        </p:spPr>
        <p:txBody>
          <a:bodyPr wrap="square" rtlCol="0">
            <a:spAutoFit/>
          </a:bodyPr>
          <a:lstStyle/>
          <a:p>
            <a:r>
              <a:rPr lang="en-US" altLang="zh-CN" sz="1100" b="1" dirty="0"/>
              <a:t>(1,1)</a:t>
            </a:r>
            <a:endParaRPr lang="zh-CN" altLang="en-US" sz="1100" b="1" dirty="0"/>
          </a:p>
        </p:txBody>
      </p:sp>
      <p:sp>
        <p:nvSpPr>
          <p:cNvPr id="92" name="TextBox 91">
            <a:extLst>
              <a:ext uri="{FF2B5EF4-FFF2-40B4-BE49-F238E27FC236}">
                <a16:creationId xmlns:a16="http://schemas.microsoft.com/office/drawing/2014/main" id="{0E527D15-844C-0914-865E-25B5B589AEF1}"/>
              </a:ext>
            </a:extLst>
          </p:cNvPr>
          <p:cNvSpPr txBox="1"/>
          <p:nvPr/>
        </p:nvSpPr>
        <p:spPr>
          <a:xfrm>
            <a:off x="7999790" y="1712928"/>
            <a:ext cx="474389" cy="261257"/>
          </a:xfrm>
          <a:prstGeom prst="rect">
            <a:avLst/>
          </a:prstGeom>
          <a:noFill/>
        </p:spPr>
        <p:txBody>
          <a:bodyPr wrap="square" rtlCol="0">
            <a:spAutoFit/>
          </a:bodyPr>
          <a:lstStyle/>
          <a:p>
            <a:r>
              <a:rPr lang="en-US" altLang="zh-CN" sz="1100" b="1" dirty="0"/>
              <a:t>(1,2)</a:t>
            </a:r>
            <a:endParaRPr lang="zh-CN" altLang="en-US" sz="1100" b="1" dirty="0"/>
          </a:p>
        </p:txBody>
      </p:sp>
      <p:sp>
        <p:nvSpPr>
          <p:cNvPr id="93" name="TextBox 92">
            <a:extLst>
              <a:ext uri="{FF2B5EF4-FFF2-40B4-BE49-F238E27FC236}">
                <a16:creationId xmlns:a16="http://schemas.microsoft.com/office/drawing/2014/main" id="{5385FF5B-15D9-C5FA-467D-6B56FAD4B0A7}"/>
              </a:ext>
            </a:extLst>
          </p:cNvPr>
          <p:cNvSpPr txBox="1"/>
          <p:nvPr/>
        </p:nvSpPr>
        <p:spPr>
          <a:xfrm>
            <a:off x="8427360" y="1712928"/>
            <a:ext cx="474389" cy="261257"/>
          </a:xfrm>
          <a:prstGeom prst="rect">
            <a:avLst/>
          </a:prstGeom>
          <a:noFill/>
        </p:spPr>
        <p:txBody>
          <a:bodyPr wrap="square" rtlCol="0">
            <a:spAutoFit/>
          </a:bodyPr>
          <a:lstStyle/>
          <a:p>
            <a:r>
              <a:rPr lang="en-US" altLang="zh-CN" sz="1100" b="1" dirty="0"/>
              <a:t>(1,3)</a:t>
            </a:r>
            <a:endParaRPr lang="zh-CN" altLang="en-US" sz="1100" b="1" dirty="0"/>
          </a:p>
        </p:txBody>
      </p:sp>
      <p:graphicFrame>
        <p:nvGraphicFramePr>
          <p:cNvPr id="94" name="Table 93">
            <a:extLst>
              <a:ext uri="{FF2B5EF4-FFF2-40B4-BE49-F238E27FC236}">
                <a16:creationId xmlns:a16="http://schemas.microsoft.com/office/drawing/2014/main" id="{C3D9CD4E-7B22-AA22-554C-09BC06EC2F68}"/>
              </a:ext>
            </a:extLst>
          </p:cNvPr>
          <p:cNvGraphicFramePr>
            <a:graphicFrameLocks noGrp="1"/>
          </p:cNvGraphicFramePr>
          <p:nvPr>
            <p:extLst>
              <p:ext uri="{D42A27DB-BD31-4B8C-83A1-F6EECF244321}">
                <p14:modId xmlns:p14="http://schemas.microsoft.com/office/powerpoint/2010/main" val="996114194"/>
              </p:ext>
            </p:extLst>
          </p:nvPr>
        </p:nvGraphicFramePr>
        <p:xfrm>
          <a:off x="477117" y="4755534"/>
          <a:ext cx="4249030" cy="1508760"/>
        </p:xfrm>
        <a:graphic>
          <a:graphicData uri="http://schemas.openxmlformats.org/drawingml/2006/table">
            <a:tbl>
              <a:tblPr firstRow="1" bandRow="1">
                <a:tableStyleId>{5940675A-B579-460E-94D1-54222C63F5DA}</a:tableStyleId>
              </a:tblPr>
              <a:tblGrid>
                <a:gridCol w="424903">
                  <a:extLst>
                    <a:ext uri="{9D8B030D-6E8A-4147-A177-3AD203B41FA5}">
                      <a16:colId xmlns:a16="http://schemas.microsoft.com/office/drawing/2014/main" val="1555534965"/>
                    </a:ext>
                  </a:extLst>
                </a:gridCol>
                <a:gridCol w="424903">
                  <a:extLst>
                    <a:ext uri="{9D8B030D-6E8A-4147-A177-3AD203B41FA5}">
                      <a16:colId xmlns:a16="http://schemas.microsoft.com/office/drawing/2014/main" val="315653742"/>
                    </a:ext>
                  </a:extLst>
                </a:gridCol>
                <a:gridCol w="424903">
                  <a:extLst>
                    <a:ext uri="{9D8B030D-6E8A-4147-A177-3AD203B41FA5}">
                      <a16:colId xmlns:a16="http://schemas.microsoft.com/office/drawing/2014/main" val="1009678980"/>
                    </a:ext>
                  </a:extLst>
                </a:gridCol>
                <a:gridCol w="424903">
                  <a:extLst>
                    <a:ext uri="{9D8B030D-6E8A-4147-A177-3AD203B41FA5}">
                      <a16:colId xmlns:a16="http://schemas.microsoft.com/office/drawing/2014/main" val="4208573954"/>
                    </a:ext>
                  </a:extLst>
                </a:gridCol>
                <a:gridCol w="424903">
                  <a:extLst>
                    <a:ext uri="{9D8B030D-6E8A-4147-A177-3AD203B41FA5}">
                      <a16:colId xmlns:a16="http://schemas.microsoft.com/office/drawing/2014/main" val="3402735191"/>
                    </a:ext>
                  </a:extLst>
                </a:gridCol>
                <a:gridCol w="424903">
                  <a:extLst>
                    <a:ext uri="{9D8B030D-6E8A-4147-A177-3AD203B41FA5}">
                      <a16:colId xmlns:a16="http://schemas.microsoft.com/office/drawing/2014/main" val="3756275045"/>
                    </a:ext>
                  </a:extLst>
                </a:gridCol>
                <a:gridCol w="424903">
                  <a:extLst>
                    <a:ext uri="{9D8B030D-6E8A-4147-A177-3AD203B41FA5}">
                      <a16:colId xmlns:a16="http://schemas.microsoft.com/office/drawing/2014/main" val="1015133852"/>
                    </a:ext>
                  </a:extLst>
                </a:gridCol>
                <a:gridCol w="424903">
                  <a:extLst>
                    <a:ext uri="{9D8B030D-6E8A-4147-A177-3AD203B41FA5}">
                      <a16:colId xmlns:a16="http://schemas.microsoft.com/office/drawing/2014/main" val="2338589312"/>
                    </a:ext>
                  </a:extLst>
                </a:gridCol>
                <a:gridCol w="424903">
                  <a:extLst>
                    <a:ext uri="{9D8B030D-6E8A-4147-A177-3AD203B41FA5}">
                      <a16:colId xmlns:a16="http://schemas.microsoft.com/office/drawing/2014/main" val="3566615034"/>
                    </a:ext>
                  </a:extLst>
                </a:gridCol>
                <a:gridCol w="424903">
                  <a:extLst>
                    <a:ext uri="{9D8B030D-6E8A-4147-A177-3AD203B41FA5}">
                      <a16:colId xmlns:a16="http://schemas.microsoft.com/office/drawing/2014/main" val="4131450835"/>
                    </a:ext>
                  </a:extLst>
                </a:gridCol>
              </a:tblGrid>
              <a:tr h="0">
                <a:tc>
                  <a:txBody>
                    <a:bodyPr/>
                    <a:lstStyle/>
                    <a:p>
                      <a:endParaRPr lang="zh-CN" altLang="en-US" sz="1050"/>
                    </a:p>
                  </a:txBody>
                  <a:tcPr/>
                </a:tc>
                <a:tc>
                  <a:txBody>
                    <a:bodyPr/>
                    <a:lstStyle/>
                    <a:p>
                      <a:endParaRPr lang="zh-CN" altLang="en-US" sz="1050" dirty="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extLst>
                  <a:ext uri="{0D108BD9-81ED-4DB2-BD59-A6C34878D82A}">
                    <a16:rowId xmlns:a16="http://schemas.microsoft.com/office/drawing/2014/main" val="1052834748"/>
                  </a:ext>
                </a:extLst>
              </a:tr>
              <a:tr h="0">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extLst>
                  <a:ext uri="{0D108BD9-81ED-4DB2-BD59-A6C34878D82A}">
                    <a16:rowId xmlns:a16="http://schemas.microsoft.com/office/drawing/2014/main" val="3932489913"/>
                  </a:ext>
                </a:extLst>
              </a:tr>
              <a:tr h="0">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extLst>
                  <a:ext uri="{0D108BD9-81ED-4DB2-BD59-A6C34878D82A}">
                    <a16:rowId xmlns:a16="http://schemas.microsoft.com/office/drawing/2014/main" val="2813196414"/>
                  </a:ext>
                </a:extLst>
              </a:tr>
              <a:tr h="0">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extLst>
                  <a:ext uri="{0D108BD9-81ED-4DB2-BD59-A6C34878D82A}">
                    <a16:rowId xmlns:a16="http://schemas.microsoft.com/office/drawing/2014/main" val="2967725795"/>
                  </a:ext>
                </a:extLst>
              </a:tr>
              <a:tr h="0">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extLst>
                  <a:ext uri="{0D108BD9-81ED-4DB2-BD59-A6C34878D82A}">
                    <a16:rowId xmlns:a16="http://schemas.microsoft.com/office/drawing/2014/main" val="1546678309"/>
                  </a:ext>
                </a:extLst>
              </a:tr>
              <a:tr h="0">
                <a:tc>
                  <a:txBody>
                    <a:bodyPr/>
                    <a:lstStyle/>
                    <a:p>
                      <a:endParaRPr lang="zh-CN" altLang="en-US" sz="105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dirty="0"/>
                    </a:p>
                  </a:txBody>
                  <a:tcPr/>
                </a:tc>
                <a:tc>
                  <a:txBody>
                    <a:bodyPr/>
                    <a:lstStyle/>
                    <a:p>
                      <a:endParaRPr lang="zh-CN" altLang="en-US" sz="1050" dirty="0"/>
                    </a:p>
                  </a:txBody>
                  <a:tcPr/>
                </a:tc>
                <a:tc>
                  <a:txBody>
                    <a:bodyPr/>
                    <a:lstStyle/>
                    <a:p>
                      <a:endParaRPr lang="zh-CN" altLang="en-US" sz="1050" dirty="0"/>
                    </a:p>
                  </a:txBody>
                  <a:tcPr/>
                </a:tc>
                <a:tc>
                  <a:txBody>
                    <a:bodyPr/>
                    <a:lstStyle/>
                    <a:p>
                      <a:endParaRPr lang="zh-CN" altLang="en-US" sz="1050" dirty="0"/>
                    </a:p>
                  </a:txBody>
                  <a:tcPr/>
                </a:tc>
                <a:tc>
                  <a:txBody>
                    <a:bodyPr/>
                    <a:lstStyle/>
                    <a:p>
                      <a:endParaRPr lang="zh-CN" altLang="en-US" sz="1050"/>
                    </a:p>
                  </a:txBody>
                  <a:tcPr/>
                </a:tc>
                <a:tc>
                  <a:txBody>
                    <a:bodyPr/>
                    <a:lstStyle/>
                    <a:p>
                      <a:endParaRPr lang="zh-CN" altLang="en-US" sz="1050"/>
                    </a:p>
                  </a:txBody>
                  <a:tcPr/>
                </a:tc>
                <a:tc>
                  <a:txBody>
                    <a:bodyPr/>
                    <a:lstStyle/>
                    <a:p>
                      <a:endParaRPr lang="zh-CN" altLang="en-US" sz="1050" dirty="0"/>
                    </a:p>
                  </a:txBody>
                  <a:tcPr/>
                </a:tc>
                <a:extLst>
                  <a:ext uri="{0D108BD9-81ED-4DB2-BD59-A6C34878D82A}">
                    <a16:rowId xmlns:a16="http://schemas.microsoft.com/office/drawing/2014/main" val="1681978920"/>
                  </a:ext>
                </a:extLst>
              </a:tr>
            </a:tbl>
          </a:graphicData>
        </a:graphic>
      </p:graphicFrame>
      <p:sp>
        <p:nvSpPr>
          <p:cNvPr id="95" name="TextBox 94">
            <a:extLst>
              <a:ext uri="{FF2B5EF4-FFF2-40B4-BE49-F238E27FC236}">
                <a16:creationId xmlns:a16="http://schemas.microsoft.com/office/drawing/2014/main" id="{6776649E-B1B7-2BDF-5D77-BE558236D97D}"/>
              </a:ext>
            </a:extLst>
          </p:cNvPr>
          <p:cNvSpPr txBox="1"/>
          <p:nvPr/>
        </p:nvSpPr>
        <p:spPr>
          <a:xfrm>
            <a:off x="1938994" y="2932977"/>
            <a:ext cx="1283530"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column major</a:t>
            </a:r>
          </a:p>
        </p:txBody>
      </p:sp>
      <p:sp>
        <p:nvSpPr>
          <p:cNvPr id="96" name="TextBox 95">
            <a:extLst>
              <a:ext uri="{FF2B5EF4-FFF2-40B4-BE49-F238E27FC236}">
                <a16:creationId xmlns:a16="http://schemas.microsoft.com/office/drawing/2014/main" id="{564B08E8-12B5-E36B-5449-E93C435F3A79}"/>
              </a:ext>
            </a:extLst>
          </p:cNvPr>
          <p:cNvSpPr txBox="1"/>
          <p:nvPr/>
        </p:nvSpPr>
        <p:spPr>
          <a:xfrm>
            <a:off x="4214335" y="3588208"/>
            <a:ext cx="1283530"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column major</a:t>
            </a:r>
          </a:p>
        </p:txBody>
      </p:sp>
      <p:sp>
        <p:nvSpPr>
          <p:cNvPr id="97" name="TextBox 96">
            <a:extLst>
              <a:ext uri="{FF2B5EF4-FFF2-40B4-BE49-F238E27FC236}">
                <a16:creationId xmlns:a16="http://schemas.microsoft.com/office/drawing/2014/main" id="{399195F3-1208-74D7-402D-EF7125F1F380}"/>
              </a:ext>
            </a:extLst>
          </p:cNvPr>
          <p:cNvSpPr txBox="1"/>
          <p:nvPr/>
        </p:nvSpPr>
        <p:spPr>
          <a:xfrm>
            <a:off x="5929297" y="2887753"/>
            <a:ext cx="1283530"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column major</a:t>
            </a:r>
          </a:p>
        </p:txBody>
      </p:sp>
      <p:sp>
        <p:nvSpPr>
          <p:cNvPr id="98" name="TextBox 97">
            <a:extLst>
              <a:ext uri="{FF2B5EF4-FFF2-40B4-BE49-F238E27FC236}">
                <a16:creationId xmlns:a16="http://schemas.microsoft.com/office/drawing/2014/main" id="{C93A9DE6-9ED6-D57C-4573-2C68D4FC33AB}"/>
              </a:ext>
            </a:extLst>
          </p:cNvPr>
          <p:cNvSpPr txBox="1"/>
          <p:nvPr/>
        </p:nvSpPr>
        <p:spPr>
          <a:xfrm>
            <a:off x="7618219" y="2895709"/>
            <a:ext cx="1283530"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column major</a:t>
            </a:r>
          </a:p>
        </p:txBody>
      </p:sp>
      <p:sp>
        <p:nvSpPr>
          <p:cNvPr id="99" name="Rectangle 98">
            <a:extLst>
              <a:ext uri="{FF2B5EF4-FFF2-40B4-BE49-F238E27FC236}">
                <a16:creationId xmlns:a16="http://schemas.microsoft.com/office/drawing/2014/main" id="{B380A9F5-994B-9FA8-FCAB-4F77B3286150}"/>
              </a:ext>
            </a:extLst>
          </p:cNvPr>
          <p:cNvSpPr/>
          <p:nvPr/>
        </p:nvSpPr>
        <p:spPr>
          <a:xfrm>
            <a:off x="3534176" y="6373140"/>
            <a:ext cx="423332" cy="248539"/>
          </a:xfrm>
          <a:prstGeom prst="rect">
            <a:avLst/>
          </a:prstGeom>
          <a:noFill/>
          <a:ln>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a:extLst>
              <a:ext uri="{FF2B5EF4-FFF2-40B4-BE49-F238E27FC236}">
                <a16:creationId xmlns:a16="http://schemas.microsoft.com/office/drawing/2014/main" id="{D0B6CA3E-7463-BF2A-3070-ADC510C85E22}"/>
              </a:ext>
            </a:extLst>
          </p:cNvPr>
          <p:cNvSpPr txBox="1"/>
          <p:nvPr/>
        </p:nvSpPr>
        <p:spPr>
          <a:xfrm>
            <a:off x="3906755" y="6329181"/>
            <a:ext cx="970056"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is a warp</a:t>
            </a:r>
          </a:p>
        </p:txBody>
      </p:sp>
      <p:sp>
        <p:nvSpPr>
          <p:cNvPr id="101" name="Freeform: Shape 100">
            <a:extLst>
              <a:ext uri="{FF2B5EF4-FFF2-40B4-BE49-F238E27FC236}">
                <a16:creationId xmlns:a16="http://schemas.microsoft.com/office/drawing/2014/main" id="{1AED5143-D899-27DC-DCAB-AFE8AA45FBCC}"/>
              </a:ext>
            </a:extLst>
          </p:cNvPr>
          <p:cNvSpPr/>
          <p:nvPr/>
        </p:nvSpPr>
        <p:spPr>
          <a:xfrm>
            <a:off x="140812" y="1751054"/>
            <a:ext cx="1124222" cy="3107585"/>
          </a:xfrm>
          <a:custGeom>
            <a:avLst/>
            <a:gdLst>
              <a:gd name="connsiteX0" fmla="*/ 471079 w 1124222"/>
              <a:gd name="connsiteY0" fmla="*/ 3107585 h 3107585"/>
              <a:gd name="connsiteX1" fmla="*/ 24192 w 1124222"/>
              <a:gd name="connsiteY1" fmla="*/ 873149 h 3107585"/>
              <a:gd name="connsiteX2" fmla="*/ 1124222 w 1124222"/>
              <a:gd name="connsiteY2" fmla="*/ 0 h 3107585"/>
            </a:gdLst>
            <a:ahLst/>
            <a:cxnLst>
              <a:cxn ang="0">
                <a:pos x="connsiteX0" y="connsiteY0"/>
              </a:cxn>
              <a:cxn ang="0">
                <a:pos x="connsiteX1" y="connsiteY1"/>
              </a:cxn>
              <a:cxn ang="0">
                <a:pos x="connsiteX2" y="connsiteY2"/>
              </a:cxn>
            </a:cxnLst>
            <a:rect l="l" t="t" r="r" b="b"/>
            <a:pathLst>
              <a:path w="1124222" h="3107585">
                <a:moveTo>
                  <a:pt x="471079" y="3107585"/>
                </a:moveTo>
                <a:cubicBezTo>
                  <a:pt x="193207" y="2249332"/>
                  <a:pt x="-84665" y="1391080"/>
                  <a:pt x="24192" y="873149"/>
                </a:cubicBezTo>
                <a:cubicBezTo>
                  <a:pt x="133049" y="355218"/>
                  <a:pt x="628635" y="177609"/>
                  <a:pt x="1124222" y="0"/>
                </a:cubicBezTo>
              </a:path>
            </a:pathLst>
          </a:custGeom>
          <a:noFill/>
          <a:ln>
            <a:solidFill>
              <a:srgbClr val="7030A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Freeform: Shape 101">
            <a:extLst>
              <a:ext uri="{FF2B5EF4-FFF2-40B4-BE49-F238E27FC236}">
                <a16:creationId xmlns:a16="http://schemas.microsoft.com/office/drawing/2014/main" id="{8489C511-AD37-4CC1-8D90-D12566B39489}"/>
              </a:ext>
            </a:extLst>
          </p:cNvPr>
          <p:cNvSpPr/>
          <p:nvPr/>
        </p:nvSpPr>
        <p:spPr>
          <a:xfrm>
            <a:off x="770020" y="1029159"/>
            <a:ext cx="3554473" cy="3822605"/>
          </a:xfrm>
          <a:custGeom>
            <a:avLst/>
            <a:gdLst>
              <a:gd name="connsiteX0" fmla="*/ 0 w 3554473"/>
              <a:gd name="connsiteY0" fmla="*/ 3822605 h 3822605"/>
              <a:gd name="connsiteX1" fmla="*/ 728770 w 3554473"/>
              <a:gd name="connsiteY1" fmla="*/ 2798202 h 3822605"/>
              <a:gd name="connsiteX2" fmla="*/ 3004458 w 3554473"/>
              <a:gd name="connsiteY2" fmla="*/ 2502569 h 3822605"/>
              <a:gd name="connsiteX3" fmla="*/ 3086960 w 3554473"/>
              <a:gd name="connsiteY3" fmla="*/ 1175657 h 3822605"/>
              <a:gd name="connsiteX4" fmla="*/ 3245089 w 3554473"/>
              <a:gd name="connsiteY4" fmla="*/ 206256 h 3822605"/>
              <a:gd name="connsiteX5" fmla="*/ 3554473 w 3554473"/>
              <a:gd name="connsiteY5" fmla="*/ 0 h 382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4473" h="3822605">
                <a:moveTo>
                  <a:pt x="0" y="3822605"/>
                </a:moveTo>
                <a:cubicBezTo>
                  <a:pt x="114013" y="3420406"/>
                  <a:pt x="228027" y="3018208"/>
                  <a:pt x="728770" y="2798202"/>
                </a:cubicBezTo>
                <a:cubicBezTo>
                  <a:pt x="1229513" y="2578196"/>
                  <a:pt x="2611426" y="2772993"/>
                  <a:pt x="3004458" y="2502569"/>
                </a:cubicBezTo>
                <a:cubicBezTo>
                  <a:pt x="3397490" y="2232145"/>
                  <a:pt x="3046855" y="1558376"/>
                  <a:pt x="3086960" y="1175657"/>
                </a:cubicBezTo>
                <a:cubicBezTo>
                  <a:pt x="3127065" y="792938"/>
                  <a:pt x="3167170" y="402199"/>
                  <a:pt x="3245089" y="206256"/>
                </a:cubicBezTo>
                <a:cubicBezTo>
                  <a:pt x="3323008" y="10313"/>
                  <a:pt x="3438740" y="5156"/>
                  <a:pt x="3554473" y="0"/>
                </a:cubicBezTo>
              </a:path>
            </a:pathLst>
          </a:custGeom>
          <a:noFill/>
          <a:ln>
            <a:solidFill>
              <a:srgbClr val="7030A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Freeform: Shape 102">
            <a:extLst>
              <a:ext uri="{FF2B5EF4-FFF2-40B4-BE49-F238E27FC236}">
                <a16:creationId xmlns:a16="http://schemas.microsoft.com/office/drawing/2014/main" id="{534C2826-3CBA-E89E-4E55-7D81D598848B}"/>
              </a:ext>
            </a:extLst>
          </p:cNvPr>
          <p:cNvSpPr/>
          <p:nvPr/>
        </p:nvSpPr>
        <p:spPr>
          <a:xfrm>
            <a:off x="1038153" y="2270278"/>
            <a:ext cx="863917" cy="2608986"/>
          </a:xfrm>
          <a:custGeom>
            <a:avLst/>
            <a:gdLst>
              <a:gd name="connsiteX0" fmla="*/ 0 w 863917"/>
              <a:gd name="connsiteY0" fmla="*/ 2608986 h 2608986"/>
              <a:gd name="connsiteX1" fmla="*/ 852523 w 863917"/>
              <a:gd name="connsiteY1" fmla="*/ 285173 h 2608986"/>
              <a:gd name="connsiteX2" fmla="*/ 412511 w 863917"/>
              <a:gd name="connsiteY2" fmla="*/ 120168 h 2608986"/>
            </a:gdLst>
            <a:ahLst/>
            <a:cxnLst>
              <a:cxn ang="0">
                <a:pos x="connsiteX0" y="connsiteY0"/>
              </a:cxn>
              <a:cxn ang="0">
                <a:pos x="connsiteX1" y="connsiteY1"/>
              </a:cxn>
              <a:cxn ang="0">
                <a:pos x="connsiteX2" y="connsiteY2"/>
              </a:cxn>
            </a:cxnLst>
            <a:rect l="l" t="t" r="r" b="b"/>
            <a:pathLst>
              <a:path w="863917" h="2608986">
                <a:moveTo>
                  <a:pt x="0" y="2608986"/>
                </a:moveTo>
                <a:cubicBezTo>
                  <a:pt x="391885" y="1654481"/>
                  <a:pt x="783771" y="699976"/>
                  <a:pt x="852523" y="285173"/>
                </a:cubicBezTo>
                <a:cubicBezTo>
                  <a:pt x="921275" y="-129630"/>
                  <a:pt x="666893" y="-4731"/>
                  <a:pt x="412511" y="120168"/>
                </a:cubicBezTo>
              </a:path>
            </a:pathLst>
          </a:custGeom>
          <a:noFill/>
          <a:ln>
            <a:solidFill>
              <a:srgbClr val="7030A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Freeform: Shape 103">
            <a:extLst>
              <a:ext uri="{FF2B5EF4-FFF2-40B4-BE49-F238E27FC236}">
                <a16:creationId xmlns:a16="http://schemas.microsoft.com/office/drawing/2014/main" id="{FBC11205-4F13-F083-9913-90567E344334}"/>
              </a:ext>
            </a:extLst>
          </p:cNvPr>
          <p:cNvSpPr/>
          <p:nvPr/>
        </p:nvSpPr>
        <p:spPr>
          <a:xfrm>
            <a:off x="1203157" y="1262916"/>
            <a:ext cx="3100710" cy="3602598"/>
          </a:xfrm>
          <a:custGeom>
            <a:avLst/>
            <a:gdLst>
              <a:gd name="connsiteX0" fmla="*/ 0 w 3100710"/>
              <a:gd name="connsiteY0" fmla="*/ 3602598 h 3602598"/>
              <a:gd name="connsiteX1" fmla="*/ 240632 w 3100710"/>
              <a:gd name="connsiteY1" fmla="*/ 3066333 h 3602598"/>
              <a:gd name="connsiteX2" fmla="*/ 1120656 w 3100710"/>
              <a:gd name="connsiteY2" fmla="*/ 2860078 h 3602598"/>
              <a:gd name="connsiteX3" fmla="*/ 2502569 w 3100710"/>
              <a:gd name="connsiteY3" fmla="*/ 2619446 h 3602598"/>
              <a:gd name="connsiteX4" fmla="*/ 2853203 w 3100710"/>
              <a:gd name="connsiteY4" fmla="*/ 2200060 h 3602598"/>
              <a:gd name="connsiteX5" fmla="*/ 2880704 w 3100710"/>
              <a:gd name="connsiteY5" fmla="*/ 1381912 h 3602598"/>
              <a:gd name="connsiteX6" fmla="*/ 2887579 w 3100710"/>
              <a:gd name="connsiteY6" fmla="*/ 886899 h 3602598"/>
              <a:gd name="connsiteX7" fmla="*/ 2832578 w 3100710"/>
              <a:gd name="connsiteY7" fmla="*/ 343759 h 3602598"/>
              <a:gd name="connsiteX8" fmla="*/ 3100710 w 3100710"/>
              <a:gd name="connsiteY8" fmla="*/ 0 h 3602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0710" h="3602598">
                <a:moveTo>
                  <a:pt x="0" y="3602598"/>
                </a:moveTo>
                <a:cubicBezTo>
                  <a:pt x="26928" y="3396342"/>
                  <a:pt x="53856" y="3190086"/>
                  <a:pt x="240632" y="3066333"/>
                </a:cubicBezTo>
                <a:cubicBezTo>
                  <a:pt x="427408" y="2942580"/>
                  <a:pt x="743667" y="2934559"/>
                  <a:pt x="1120656" y="2860078"/>
                </a:cubicBezTo>
                <a:cubicBezTo>
                  <a:pt x="1497645" y="2785597"/>
                  <a:pt x="2213811" y="2729449"/>
                  <a:pt x="2502569" y="2619446"/>
                </a:cubicBezTo>
                <a:cubicBezTo>
                  <a:pt x="2791327" y="2509443"/>
                  <a:pt x="2790181" y="2406316"/>
                  <a:pt x="2853203" y="2200060"/>
                </a:cubicBezTo>
                <a:cubicBezTo>
                  <a:pt x="2916226" y="1993804"/>
                  <a:pt x="2874975" y="1600772"/>
                  <a:pt x="2880704" y="1381912"/>
                </a:cubicBezTo>
                <a:cubicBezTo>
                  <a:pt x="2886433" y="1163052"/>
                  <a:pt x="2895600" y="1059924"/>
                  <a:pt x="2887579" y="886899"/>
                </a:cubicBezTo>
                <a:cubicBezTo>
                  <a:pt x="2879558" y="713873"/>
                  <a:pt x="2797056" y="491575"/>
                  <a:pt x="2832578" y="343759"/>
                </a:cubicBezTo>
                <a:cubicBezTo>
                  <a:pt x="2868100" y="195942"/>
                  <a:pt x="2984405" y="97971"/>
                  <a:pt x="3100710" y="0"/>
                </a:cubicBezTo>
              </a:path>
            </a:pathLst>
          </a:custGeom>
          <a:noFill/>
          <a:ln>
            <a:solidFill>
              <a:srgbClr val="7030A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Freeform: Shape 104">
            <a:extLst>
              <a:ext uri="{FF2B5EF4-FFF2-40B4-BE49-F238E27FC236}">
                <a16:creationId xmlns:a16="http://schemas.microsoft.com/office/drawing/2014/main" id="{AAEBCF87-2A08-8288-94AA-42792A97A48E}"/>
              </a:ext>
            </a:extLst>
          </p:cNvPr>
          <p:cNvSpPr/>
          <p:nvPr/>
        </p:nvSpPr>
        <p:spPr>
          <a:xfrm>
            <a:off x="188926" y="1934892"/>
            <a:ext cx="1082983" cy="3238312"/>
          </a:xfrm>
          <a:custGeom>
            <a:avLst/>
            <a:gdLst>
              <a:gd name="connsiteX0" fmla="*/ 443591 w 1082983"/>
              <a:gd name="connsiteY0" fmla="*/ 3205630 h 3238312"/>
              <a:gd name="connsiteX1" fmla="*/ 79206 w 1082983"/>
              <a:gd name="connsiteY1" fmla="*/ 3191879 h 3238312"/>
              <a:gd name="connsiteX2" fmla="*/ 24204 w 1082983"/>
              <a:gd name="connsiteY2" fmla="*/ 2758742 h 3238312"/>
              <a:gd name="connsiteX3" fmla="*/ 388589 w 1082983"/>
              <a:gd name="connsiteY3" fmla="*/ 379927 h 3238312"/>
              <a:gd name="connsiteX4" fmla="*/ 1082983 w 1082983"/>
              <a:gd name="connsiteY4" fmla="*/ 36168 h 3238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983" h="3238312">
                <a:moveTo>
                  <a:pt x="443591" y="3205630"/>
                </a:moveTo>
                <a:cubicBezTo>
                  <a:pt x="296347" y="3235995"/>
                  <a:pt x="149104" y="3266360"/>
                  <a:pt x="79206" y="3191879"/>
                </a:cubicBezTo>
                <a:cubicBezTo>
                  <a:pt x="9308" y="3117398"/>
                  <a:pt x="-27360" y="3227401"/>
                  <a:pt x="24204" y="2758742"/>
                </a:cubicBezTo>
                <a:cubicBezTo>
                  <a:pt x="75768" y="2290083"/>
                  <a:pt x="212126" y="833689"/>
                  <a:pt x="388589" y="379927"/>
                </a:cubicBezTo>
                <a:cubicBezTo>
                  <a:pt x="565052" y="-73835"/>
                  <a:pt x="824017" y="-18834"/>
                  <a:pt x="1082983" y="36168"/>
                </a:cubicBezTo>
              </a:path>
            </a:pathLst>
          </a:custGeom>
          <a:noFill/>
          <a:ln>
            <a:solidFill>
              <a:srgbClr val="7030A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 name="Freeform: Shape 105">
            <a:extLst>
              <a:ext uri="{FF2B5EF4-FFF2-40B4-BE49-F238E27FC236}">
                <a16:creationId xmlns:a16="http://schemas.microsoft.com/office/drawing/2014/main" id="{932DED06-60D8-00FD-F0A5-547F43F72005}"/>
              </a:ext>
            </a:extLst>
          </p:cNvPr>
          <p:cNvSpPr/>
          <p:nvPr/>
        </p:nvSpPr>
        <p:spPr>
          <a:xfrm>
            <a:off x="763145" y="1283541"/>
            <a:ext cx="4058210" cy="3808854"/>
          </a:xfrm>
          <a:custGeom>
            <a:avLst/>
            <a:gdLst>
              <a:gd name="connsiteX0" fmla="*/ 0 w 4058210"/>
              <a:gd name="connsiteY0" fmla="*/ 3808854 h 3808854"/>
              <a:gd name="connsiteX1" fmla="*/ 3465095 w 4058210"/>
              <a:gd name="connsiteY1" fmla="*/ 2894454 h 3808854"/>
              <a:gd name="connsiteX2" fmla="*/ 4028860 w 4058210"/>
              <a:gd name="connsiteY2" fmla="*/ 0 h 3808854"/>
            </a:gdLst>
            <a:ahLst/>
            <a:cxnLst>
              <a:cxn ang="0">
                <a:pos x="connsiteX0" y="connsiteY0"/>
              </a:cxn>
              <a:cxn ang="0">
                <a:pos x="connsiteX1" y="connsiteY1"/>
              </a:cxn>
              <a:cxn ang="0">
                <a:pos x="connsiteX2" y="connsiteY2"/>
              </a:cxn>
            </a:cxnLst>
            <a:rect l="l" t="t" r="r" b="b"/>
            <a:pathLst>
              <a:path w="4058210" h="3808854">
                <a:moveTo>
                  <a:pt x="0" y="3808854"/>
                </a:moveTo>
                <a:cubicBezTo>
                  <a:pt x="1396809" y="3669058"/>
                  <a:pt x="2793618" y="3529263"/>
                  <a:pt x="3465095" y="2894454"/>
                </a:cubicBezTo>
                <a:cubicBezTo>
                  <a:pt x="4136572" y="2259645"/>
                  <a:pt x="4082716" y="1129822"/>
                  <a:pt x="4028860" y="0"/>
                </a:cubicBezTo>
              </a:path>
            </a:pathLst>
          </a:custGeom>
          <a:noFill/>
          <a:ln>
            <a:solidFill>
              <a:srgbClr val="7030A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TextBox 106">
            <a:extLst>
              <a:ext uri="{FF2B5EF4-FFF2-40B4-BE49-F238E27FC236}">
                <a16:creationId xmlns:a16="http://schemas.microsoft.com/office/drawing/2014/main" id="{848CDFDF-CC1C-7A2E-A517-3574AC7C3FF4}"/>
              </a:ext>
            </a:extLst>
          </p:cNvPr>
          <p:cNvSpPr txBox="1"/>
          <p:nvPr/>
        </p:nvSpPr>
        <p:spPr>
          <a:xfrm>
            <a:off x="389351" y="6354275"/>
            <a:ext cx="1154135" cy="307777"/>
          </a:xfrm>
          <a:prstGeom prst="rect">
            <a:avLst/>
          </a:prstGeom>
          <a:noFill/>
        </p:spPr>
        <p:txBody>
          <a:bodyPr wrap="square" rtlCol="0">
            <a:spAutoFit/>
          </a:bodyPr>
          <a:lstStyle/>
          <a:p>
            <a:r>
              <a:rPr lang="en-US" altLang="zh-CN" sz="1400" dirty="0">
                <a:latin typeface="Arial" panose="020B0604020202020204" pitchFamily="34" charset="0"/>
                <a:cs typeface="Arial" panose="020B0604020202020204" pitchFamily="34" charset="0"/>
              </a:rPr>
              <a:t>thread grid</a:t>
            </a:r>
          </a:p>
        </p:txBody>
      </p:sp>
      <p:sp>
        <p:nvSpPr>
          <p:cNvPr id="108" name="Rectangle 107">
            <a:extLst>
              <a:ext uri="{FF2B5EF4-FFF2-40B4-BE49-F238E27FC236}">
                <a16:creationId xmlns:a16="http://schemas.microsoft.com/office/drawing/2014/main" id="{C62B29DF-73C5-4D1B-BC3C-A920B2F321C0}"/>
              </a:ext>
            </a:extLst>
          </p:cNvPr>
          <p:cNvSpPr/>
          <p:nvPr/>
        </p:nvSpPr>
        <p:spPr>
          <a:xfrm>
            <a:off x="6356397" y="4265220"/>
            <a:ext cx="1012207" cy="24129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Rectangle 108">
            <a:extLst>
              <a:ext uri="{FF2B5EF4-FFF2-40B4-BE49-F238E27FC236}">
                <a16:creationId xmlns:a16="http://schemas.microsoft.com/office/drawing/2014/main" id="{44A75A5D-158A-EEFA-1A50-F7E5C4193104}"/>
              </a:ext>
            </a:extLst>
          </p:cNvPr>
          <p:cNvSpPr/>
          <p:nvPr/>
        </p:nvSpPr>
        <p:spPr>
          <a:xfrm>
            <a:off x="7484740" y="4265220"/>
            <a:ext cx="1012207" cy="24129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Straight Arrow Connector 110">
            <a:extLst>
              <a:ext uri="{FF2B5EF4-FFF2-40B4-BE49-F238E27FC236}">
                <a16:creationId xmlns:a16="http://schemas.microsoft.com/office/drawing/2014/main" id="{2CC672C1-5311-CA01-561F-02BABEA8A0B9}"/>
              </a:ext>
            </a:extLst>
          </p:cNvPr>
          <p:cNvCxnSpPr>
            <a:cxnSpLocks/>
          </p:cNvCxnSpPr>
          <p:nvPr/>
        </p:nvCxnSpPr>
        <p:spPr>
          <a:xfrm>
            <a:off x="5735937" y="4087181"/>
            <a:ext cx="4591305"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2" name="TextBox 111">
            <a:extLst>
              <a:ext uri="{FF2B5EF4-FFF2-40B4-BE49-F238E27FC236}">
                <a16:creationId xmlns:a16="http://schemas.microsoft.com/office/drawing/2014/main" id="{3CCE7F32-71DD-B924-3E0E-85E7722EE254}"/>
              </a:ext>
            </a:extLst>
          </p:cNvPr>
          <p:cNvSpPr txBox="1"/>
          <p:nvPr/>
        </p:nvSpPr>
        <p:spPr>
          <a:xfrm>
            <a:off x="5036315" y="6508164"/>
            <a:ext cx="1343478" cy="307777"/>
          </a:xfrm>
          <a:prstGeom prst="rect">
            <a:avLst/>
          </a:prstGeom>
          <a:noFill/>
        </p:spPr>
        <p:txBody>
          <a:bodyPr wrap="square" rtlCol="0">
            <a:spAutoFit/>
          </a:bodyPr>
          <a:lstStyle/>
          <a:p>
            <a:r>
              <a:rPr lang="en-US" altLang="zh-CN" sz="1400" dirty="0">
                <a:solidFill>
                  <a:srgbClr val="00B050"/>
                </a:solidFill>
                <a:latin typeface="Arial" panose="020B0604020202020204" pitchFamily="34" charset="0"/>
                <a:cs typeface="Arial" panose="020B0604020202020204" pitchFamily="34" charset="0"/>
              </a:rPr>
              <a:t>2D thread grid</a:t>
            </a:r>
          </a:p>
        </p:txBody>
      </p:sp>
      <p:sp>
        <p:nvSpPr>
          <p:cNvPr id="113" name="Rectangle 112">
            <a:extLst>
              <a:ext uri="{FF2B5EF4-FFF2-40B4-BE49-F238E27FC236}">
                <a16:creationId xmlns:a16="http://schemas.microsoft.com/office/drawing/2014/main" id="{D7398A60-9024-9D5A-F560-68B474310135}"/>
              </a:ext>
            </a:extLst>
          </p:cNvPr>
          <p:cNvSpPr/>
          <p:nvPr/>
        </p:nvSpPr>
        <p:spPr>
          <a:xfrm>
            <a:off x="8632281" y="4265220"/>
            <a:ext cx="1012207" cy="24129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Rectangle 113">
            <a:extLst>
              <a:ext uri="{FF2B5EF4-FFF2-40B4-BE49-F238E27FC236}">
                <a16:creationId xmlns:a16="http://schemas.microsoft.com/office/drawing/2014/main" id="{6BDBB37B-638D-6C26-050E-142E6ECE1E96}"/>
              </a:ext>
            </a:extLst>
          </p:cNvPr>
          <p:cNvSpPr/>
          <p:nvPr/>
        </p:nvSpPr>
        <p:spPr>
          <a:xfrm>
            <a:off x="9779822" y="4265220"/>
            <a:ext cx="1012207" cy="241299"/>
          </a:xfrm>
          <a:prstGeom prst="rect">
            <a:avLst/>
          </a:prstGeom>
          <a:noFill/>
          <a:ln w="127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5" name="Rectangle 114">
            <a:extLst>
              <a:ext uri="{FF2B5EF4-FFF2-40B4-BE49-F238E27FC236}">
                <a16:creationId xmlns:a16="http://schemas.microsoft.com/office/drawing/2014/main" id="{42A26589-4C9F-C6D8-DB3A-640DD9B98134}"/>
              </a:ext>
            </a:extLst>
          </p:cNvPr>
          <p:cNvSpPr/>
          <p:nvPr/>
        </p:nvSpPr>
        <p:spPr>
          <a:xfrm>
            <a:off x="5143760" y="4194095"/>
            <a:ext cx="1096501" cy="2331145"/>
          </a:xfrm>
          <a:prstGeom prst="rect">
            <a:avLst/>
          </a:prstGeom>
          <a:noFill/>
          <a:ln w="127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6" name="TextBox 115">
            <a:extLst>
              <a:ext uri="{FF2B5EF4-FFF2-40B4-BE49-F238E27FC236}">
                <a16:creationId xmlns:a16="http://schemas.microsoft.com/office/drawing/2014/main" id="{532F9728-B9FB-09B3-1DD9-DFB07BFB3186}"/>
              </a:ext>
            </a:extLst>
          </p:cNvPr>
          <p:cNvSpPr txBox="1"/>
          <p:nvPr/>
        </p:nvSpPr>
        <p:spPr>
          <a:xfrm>
            <a:off x="6743100" y="3806460"/>
            <a:ext cx="3418428" cy="307777"/>
          </a:xfrm>
          <a:prstGeom prst="rect">
            <a:avLst/>
          </a:prstGeom>
          <a:noFill/>
        </p:spPr>
        <p:txBody>
          <a:bodyPr wrap="square" rtlCol="0">
            <a:spAutoFit/>
          </a:bodyPr>
          <a:lstStyle/>
          <a:p>
            <a:r>
              <a:rPr lang="en-US" altLang="zh-CN" sz="1400" dirty="0">
                <a:solidFill>
                  <a:srgbClr val="FF0000"/>
                </a:solidFill>
                <a:latin typeface="Arial" panose="020B0604020202020204" pitchFamily="34" charset="0"/>
                <a:cs typeface="Arial" panose="020B0604020202020204" pitchFamily="34" charset="0"/>
              </a:rPr>
              <a:t>Loop over K (accumulated by each warp)</a:t>
            </a:r>
          </a:p>
        </p:txBody>
      </p:sp>
      <p:sp>
        <p:nvSpPr>
          <p:cNvPr id="117" name="Flowchart: Connector 116">
            <a:extLst>
              <a:ext uri="{FF2B5EF4-FFF2-40B4-BE49-F238E27FC236}">
                <a16:creationId xmlns:a16="http://schemas.microsoft.com/office/drawing/2014/main" id="{3649937A-135B-1F29-0BDE-9E27190C76A5}"/>
              </a:ext>
            </a:extLst>
          </p:cNvPr>
          <p:cNvSpPr/>
          <p:nvPr/>
        </p:nvSpPr>
        <p:spPr>
          <a:xfrm>
            <a:off x="591195" y="4839217"/>
            <a:ext cx="45719" cy="45719"/>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8" name="Flowchart: Connector 117">
            <a:extLst>
              <a:ext uri="{FF2B5EF4-FFF2-40B4-BE49-F238E27FC236}">
                <a16:creationId xmlns:a16="http://schemas.microsoft.com/office/drawing/2014/main" id="{A910777F-5E4E-46E7-3152-EBF1945D739F}"/>
              </a:ext>
            </a:extLst>
          </p:cNvPr>
          <p:cNvSpPr/>
          <p:nvPr/>
        </p:nvSpPr>
        <p:spPr>
          <a:xfrm>
            <a:off x="742463" y="4839217"/>
            <a:ext cx="45719" cy="45719"/>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9" name="Flowchart: Connector 118">
            <a:extLst>
              <a:ext uri="{FF2B5EF4-FFF2-40B4-BE49-F238E27FC236}">
                <a16:creationId xmlns:a16="http://schemas.microsoft.com/office/drawing/2014/main" id="{CEAA4FFC-7F56-0484-B102-CBFF1A5DB198}"/>
              </a:ext>
            </a:extLst>
          </p:cNvPr>
          <p:cNvSpPr/>
          <p:nvPr/>
        </p:nvSpPr>
        <p:spPr>
          <a:xfrm>
            <a:off x="1013342" y="4865108"/>
            <a:ext cx="45719" cy="45719"/>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20" name="Flowchart: Connector 119">
            <a:extLst>
              <a:ext uri="{FF2B5EF4-FFF2-40B4-BE49-F238E27FC236}">
                <a16:creationId xmlns:a16="http://schemas.microsoft.com/office/drawing/2014/main" id="{2316251A-5AA5-79C6-C862-8E2F696CD59B}"/>
              </a:ext>
            </a:extLst>
          </p:cNvPr>
          <p:cNvSpPr/>
          <p:nvPr/>
        </p:nvSpPr>
        <p:spPr>
          <a:xfrm>
            <a:off x="1180297" y="4856709"/>
            <a:ext cx="45719" cy="45719"/>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21" name="Flowchart: Connector 120">
            <a:extLst>
              <a:ext uri="{FF2B5EF4-FFF2-40B4-BE49-F238E27FC236}">
                <a16:creationId xmlns:a16="http://schemas.microsoft.com/office/drawing/2014/main" id="{20EFE9B6-A3C4-7DCB-56BF-6FEAA8774387}"/>
              </a:ext>
            </a:extLst>
          </p:cNvPr>
          <p:cNvSpPr/>
          <p:nvPr/>
        </p:nvSpPr>
        <p:spPr>
          <a:xfrm>
            <a:off x="598949" y="5118559"/>
            <a:ext cx="45719" cy="45719"/>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122" name="Flowchart: Connector 121">
            <a:extLst>
              <a:ext uri="{FF2B5EF4-FFF2-40B4-BE49-F238E27FC236}">
                <a16:creationId xmlns:a16="http://schemas.microsoft.com/office/drawing/2014/main" id="{B9E85151-F50C-D5CB-2BD9-729D5E75E05C}"/>
              </a:ext>
            </a:extLst>
          </p:cNvPr>
          <p:cNvSpPr/>
          <p:nvPr/>
        </p:nvSpPr>
        <p:spPr>
          <a:xfrm>
            <a:off x="747160" y="5077677"/>
            <a:ext cx="45719" cy="45719"/>
          </a:xfrm>
          <a:prstGeom prst="flowChartConnector">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6" name="TextBox 5">
            <a:extLst>
              <a:ext uri="{FF2B5EF4-FFF2-40B4-BE49-F238E27FC236}">
                <a16:creationId xmlns:a16="http://schemas.microsoft.com/office/drawing/2014/main" id="{AE7812B2-598F-6F81-6EA4-6126C3F34A68}"/>
              </a:ext>
            </a:extLst>
          </p:cNvPr>
          <p:cNvSpPr txBox="1"/>
          <p:nvPr/>
        </p:nvSpPr>
        <p:spPr>
          <a:xfrm>
            <a:off x="9196640" y="1770495"/>
            <a:ext cx="2995359" cy="1200329"/>
          </a:xfrm>
          <a:prstGeom prst="rect">
            <a:avLst/>
          </a:prstGeom>
          <a:noFill/>
        </p:spPr>
        <p:txBody>
          <a:bodyPr wrap="square">
            <a:spAutoFit/>
          </a:bodyPr>
          <a:lstStyle/>
          <a:p>
            <a:r>
              <a:rPr lang="zh-CN" altLang="en-US" dirty="0">
                <a:latin typeface="Calibri" panose="020F0502020204030204" pitchFamily="34" charset="0"/>
                <a:cs typeface="Calibri" panose="020F0502020204030204" pitchFamily="34" charset="0"/>
              </a:rPr>
              <a:t>wmma::fragment</a:t>
            </a:r>
            <a:r>
              <a:rPr lang="en-US" altLang="zh-CN" dirty="0">
                <a:latin typeface="Calibri" panose="020F0502020204030204" pitchFamily="34" charset="0"/>
                <a:cs typeface="Calibri" panose="020F0502020204030204" pitchFamily="34" charset="0"/>
              </a:rPr>
              <a:t>&lt; &gt;</a:t>
            </a:r>
          </a:p>
          <a:p>
            <a:r>
              <a:rPr lang="en-US" altLang="zh-CN" dirty="0" err="1">
                <a:latin typeface="Calibri" panose="020F0502020204030204" pitchFamily="34" charset="0"/>
                <a:cs typeface="Calibri" panose="020F0502020204030204" pitchFamily="34" charset="0"/>
              </a:rPr>
              <a:t>wmma</a:t>
            </a:r>
            <a:r>
              <a:rPr lang="en-US" altLang="zh-CN" dirty="0">
                <a:latin typeface="Calibri" panose="020F0502020204030204" pitchFamily="34" charset="0"/>
                <a:cs typeface="Calibri" panose="020F0502020204030204" pitchFamily="34" charset="0"/>
              </a:rPr>
              <a:t>::</a:t>
            </a:r>
            <a:r>
              <a:rPr lang="en-US" altLang="zh-CN" dirty="0" err="1">
                <a:latin typeface="Calibri" panose="020F0502020204030204" pitchFamily="34" charset="0"/>
                <a:cs typeface="Calibri" panose="020F0502020204030204" pitchFamily="34" charset="0"/>
              </a:rPr>
              <a:t>load_matrix_sync</a:t>
            </a:r>
            <a:r>
              <a:rPr lang="en-US" altLang="zh-CN" dirty="0">
                <a:latin typeface="Calibri" panose="020F0502020204030204" pitchFamily="34" charset="0"/>
                <a:cs typeface="Calibri" panose="020F0502020204030204" pitchFamily="34" charset="0"/>
              </a:rPr>
              <a:t>&lt; &gt;</a:t>
            </a:r>
          </a:p>
          <a:p>
            <a:r>
              <a:rPr lang="en-US" altLang="zh-CN" dirty="0" err="1">
                <a:latin typeface="Calibri" panose="020F0502020204030204" pitchFamily="34" charset="0"/>
                <a:cs typeface="Calibri" panose="020F0502020204030204" pitchFamily="34" charset="0"/>
              </a:rPr>
              <a:t>wmma</a:t>
            </a:r>
            <a:r>
              <a:rPr lang="en-US" altLang="zh-CN" dirty="0">
                <a:latin typeface="Calibri" panose="020F0502020204030204" pitchFamily="34" charset="0"/>
                <a:cs typeface="Calibri" panose="020F0502020204030204" pitchFamily="34" charset="0"/>
              </a:rPr>
              <a:t>::</a:t>
            </a:r>
            <a:r>
              <a:rPr lang="en-US" altLang="zh-CN" dirty="0" err="1">
                <a:latin typeface="Calibri" panose="020F0502020204030204" pitchFamily="34" charset="0"/>
                <a:cs typeface="Calibri" panose="020F0502020204030204" pitchFamily="34" charset="0"/>
              </a:rPr>
              <a:t>mma_sync</a:t>
            </a:r>
            <a:r>
              <a:rPr lang="en-US" altLang="zh-CN" dirty="0">
                <a:latin typeface="Calibri" panose="020F0502020204030204" pitchFamily="34" charset="0"/>
                <a:cs typeface="Calibri" panose="020F0502020204030204" pitchFamily="34" charset="0"/>
              </a:rPr>
              <a:t>&lt; &gt;</a:t>
            </a:r>
          </a:p>
          <a:p>
            <a:r>
              <a:rPr lang="en-US" altLang="zh-CN" dirty="0" err="1">
                <a:latin typeface="Calibri" panose="020F0502020204030204" pitchFamily="34" charset="0"/>
                <a:cs typeface="Calibri" panose="020F0502020204030204" pitchFamily="34" charset="0"/>
              </a:rPr>
              <a:t>wmma</a:t>
            </a:r>
            <a:r>
              <a:rPr lang="en-US" altLang="zh-CN" dirty="0">
                <a:latin typeface="Calibri" panose="020F0502020204030204" pitchFamily="34" charset="0"/>
                <a:cs typeface="Calibri" panose="020F0502020204030204" pitchFamily="34" charset="0"/>
              </a:rPr>
              <a:t>::</a:t>
            </a:r>
            <a:r>
              <a:rPr lang="en-US" altLang="zh-CN" dirty="0" err="1">
                <a:latin typeface="Calibri" panose="020F0502020204030204" pitchFamily="34" charset="0"/>
                <a:cs typeface="Calibri" panose="020F0502020204030204" pitchFamily="34" charset="0"/>
              </a:rPr>
              <a:t>store_matrix_sync</a:t>
            </a:r>
            <a:r>
              <a:rPr lang="en-US" altLang="zh-CN" dirty="0">
                <a:latin typeface="Calibri" panose="020F0502020204030204" pitchFamily="34" charset="0"/>
                <a:cs typeface="Calibri" panose="020F0502020204030204" pitchFamily="34" charset="0"/>
              </a:rPr>
              <a:t>&lt; &gt;</a:t>
            </a:r>
          </a:p>
        </p:txBody>
      </p:sp>
    </p:spTree>
    <p:extLst>
      <p:ext uri="{BB962C8B-B14F-4D97-AF65-F5344CB8AC3E}">
        <p14:creationId xmlns:p14="http://schemas.microsoft.com/office/powerpoint/2010/main" val="607073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3144BA-63A4-4C2D-FE70-1075BA6961EC}"/>
              </a:ext>
            </a:extLst>
          </p:cNvPr>
          <p:cNvSpPr txBox="1">
            <a:spLocks/>
          </p:cNvSpPr>
          <p:nvPr/>
        </p:nvSpPr>
        <p:spPr>
          <a:xfrm>
            <a:off x="536256" y="333246"/>
            <a:ext cx="8421054"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2.1 Independent Component Analysis (ICA)</a:t>
            </a:r>
          </a:p>
        </p:txBody>
      </p:sp>
      <mc:AlternateContent xmlns:mc="http://schemas.openxmlformats.org/markup-compatibility/2006" xmlns:a14="http://schemas.microsoft.com/office/drawing/2010/main">
        <mc:Choice Requires="a14">
          <p:sp>
            <p:nvSpPr>
              <p:cNvPr id="3" name="文本框 12">
                <a:extLst>
                  <a:ext uri="{FF2B5EF4-FFF2-40B4-BE49-F238E27FC236}">
                    <a16:creationId xmlns:a16="http://schemas.microsoft.com/office/drawing/2014/main" id="{885C3B63-64B9-26F9-F33C-75A9AF5B3C52}"/>
                  </a:ext>
                </a:extLst>
              </p:cNvPr>
              <p:cNvSpPr txBox="1"/>
              <p:nvPr/>
            </p:nvSpPr>
            <p:spPr>
              <a:xfrm>
                <a:off x="5940842" y="5322958"/>
                <a:ext cx="185244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panose="02040503050406030204" pitchFamily="18" charset="0"/>
                        </a:rPr>
                        <m:t>𝑿</m:t>
                      </m:r>
                      <m:r>
                        <a:rPr lang="en-US" altLang="zh-CN" sz="3200" b="1" i="1" smtClean="0">
                          <a:latin typeface="Cambria Math" panose="02040503050406030204" pitchFamily="18" charset="0"/>
                        </a:rPr>
                        <m:t>=</m:t>
                      </m:r>
                      <m:r>
                        <a:rPr lang="en-US" altLang="zh-CN" sz="3200" b="1" i="1" smtClean="0">
                          <a:latin typeface="Cambria Math" panose="02040503050406030204" pitchFamily="18" charset="0"/>
                        </a:rPr>
                        <m:t>𝑨</m:t>
                      </m:r>
                      <m:r>
                        <a:rPr lang="en-US" altLang="zh-CN" sz="3200" b="1" i="1">
                          <a:latin typeface="Cambria Math" panose="02040503050406030204" pitchFamily="18" charset="0"/>
                        </a:rPr>
                        <m:t>·</m:t>
                      </m:r>
                      <m:r>
                        <a:rPr lang="en-US" altLang="zh-CN" sz="3200" b="1" i="1" smtClean="0">
                          <a:latin typeface="Cambria Math" panose="02040503050406030204" pitchFamily="18" charset="0"/>
                        </a:rPr>
                        <m:t>𝑺</m:t>
                      </m:r>
                    </m:oMath>
                  </m:oMathPara>
                </a14:m>
                <a:endParaRPr lang="zh-CN" altLang="en-US" sz="3200" b="1" dirty="0">
                  <a:latin typeface="Calibri" panose="020F0502020204030204" pitchFamily="34" charset="0"/>
                  <a:cs typeface="Calibri" panose="020F0502020204030204" pitchFamily="34" charset="0"/>
                </a:endParaRPr>
              </a:p>
            </p:txBody>
          </p:sp>
        </mc:Choice>
        <mc:Fallback xmlns="">
          <p:sp>
            <p:nvSpPr>
              <p:cNvPr id="3" name="文本框 12">
                <a:extLst>
                  <a:ext uri="{FF2B5EF4-FFF2-40B4-BE49-F238E27FC236}">
                    <a16:creationId xmlns:a16="http://schemas.microsoft.com/office/drawing/2014/main" id="{885C3B63-64B9-26F9-F33C-75A9AF5B3C52}"/>
                  </a:ext>
                </a:extLst>
              </p:cNvPr>
              <p:cNvSpPr txBox="1">
                <a:spLocks noRot="1" noChangeAspect="1" noMove="1" noResize="1" noEditPoints="1" noAdjustHandles="1" noChangeArrowheads="1" noChangeShapeType="1" noTextEdit="1"/>
              </p:cNvSpPr>
              <p:nvPr/>
            </p:nvSpPr>
            <p:spPr>
              <a:xfrm>
                <a:off x="5940842" y="5322958"/>
                <a:ext cx="1852449" cy="584775"/>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 name="文本框 13">
                <a:extLst>
                  <a:ext uri="{FF2B5EF4-FFF2-40B4-BE49-F238E27FC236}">
                    <a16:creationId xmlns:a16="http://schemas.microsoft.com/office/drawing/2014/main" id="{7A108CDC-AC88-DA5A-E8C8-1C15D233F375}"/>
                  </a:ext>
                </a:extLst>
              </p:cNvPr>
              <p:cNvSpPr txBox="1"/>
              <p:nvPr/>
            </p:nvSpPr>
            <p:spPr>
              <a:xfrm>
                <a:off x="9256849" y="4992898"/>
                <a:ext cx="2448914"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sz="3200" b="1" i="1" smtClean="0">
                          <a:latin typeface="Cambria Math" panose="02040503050406030204" pitchFamily="18" charset="0"/>
                        </a:rPr>
                        <m:t>𝑺</m:t>
                      </m:r>
                      <m:r>
                        <a:rPr lang="en-US" altLang="zh-CN" sz="3200" b="1" i="1" smtClean="0">
                          <a:latin typeface="Cambria Math" panose="02040503050406030204" pitchFamily="18" charset="0"/>
                        </a:rPr>
                        <m:t>=</m:t>
                      </m:r>
                      <m:r>
                        <a:rPr lang="en-US" altLang="zh-CN" sz="3200" b="1" i="1" smtClean="0">
                          <a:latin typeface="Cambria Math" panose="02040503050406030204" pitchFamily="18" charset="0"/>
                        </a:rPr>
                        <m:t>𝑾</m:t>
                      </m:r>
                      <m:r>
                        <a:rPr lang="en-US" altLang="zh-CN" sz="3200" b="1" i="1">
                          <a:latin typeface="Cambria Math" panose="02040503050406030204" pitchFamily="18" charset="0"/>
                        </a:rPr>
                        <m:t>·</m:t>
                      </m:r>
                      <m:r>
                        <a:rPr lang="en-US" altLang="zh-CN" sz="3200" b="1" i="1" smtClean="0">
                          <a:latin typeface="Cambria Math" panose="02040503050406030204" pitchFamily="18" charset="0"/>
                        </a:rPr>
                        <m:t>𝑿</m:t>
                      </m:r>
                    </m:oMath>
                  </m:oMathPara>
                </a14:m>
                <a:endParaRPr lang="zh-CN" altLang="en-US" sz="3200" b="1" dirty="0"/>
              </a:p>
            </p:txBody>
          </p:sp>
        </mc:Choice>
        <mc:Fallback xmlns="">
          <p:sp>
            <p:nvSpPr>
              <p:cNvPr id="4" name="文本框 13">
                <a:extLst>
                  <a:ext uri="{FF2B5EF4-FFF2-40B4-BE49-F238E27FC236}">
                    <a16:creationId xmlns:a16="http://schemas.microsoft.com/office/drawing/2014/main" id="{7A108CDC-AC88-DA5A-E8C8-1C15D233F375}"/>
                  </a:ext>
                </a:extLst>
              </p:cNvPr>
              <p:cNvSpPr txBox="1">
                <a:spLocks noRot="1" noChangeAspect="1" noMove="1" noResize="1" noEditPoints="1" noAdjustHandles="1" noChangeArrowheads="1" noChangeShapeType="1" noTextEdit="1"/>
              </p:cNvSpPr>
              <p:nvPr/>
            </p:nvSpPr>
            <p:spPr>
              <a:xfrm>
                <a:off x="9256849" y="4992898"/>
                <a:ext cx="2448914" cy="584775"/>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 name="文本框 14">
                <a:extLst>
                  <a:ext uri="{FF2B5EF4-FFF2-40B4-BE49-F238E27FC236}">
                    <a16:creationId xmlns:a16="http://schemas.microsoft.com/office/drawing/2014/main" id="{266EEBD2-31E2-4CF2-29F0-F4458CA58317}"/>
                  </a:ext>
                </a:extLst>
              </p:cNvPr>
              <p:cNvSpPr txBox="1"/>
              <p:nvPr/>
            </p:nvSpPr>
            <p:spPr>
              <a:xfrm>
                <a:off x="9256849" y="5705920"/>
                <a:ext cx="2448914" cy="595932"/>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US" altLang="zh-CN" sz="3200" b="1" i="1" smtClean="0">
                          <a:latin typeface="Cambria Math" panose="02040503050406030204" pitchFamily="18" charset="0"/>
                        </a:rPr>
                        <m:t>𝑾</m:t>
                      </m:r>
                      <m:r>
                        <a:rPr lang="en-US" altLang="zh-CN" sz="3200" b="1" i="1" smtClean="0">
                          <a:latin typeface="Cambria Math" panose="02040503050406030204" pitchFamily="18" charset="0"/>
                        </a:rPr>
                        <m:t>=</m:t>
                      </m:r>
                      <m:sSup>
                        <m:sSupPr>
                          <m:ctrlPr>
                            <a:rPr lang="en-US" altLang="zh-CN" sz="3200" b="1" i="1" smtClean="0">
                              <a:latin typeface="Cambria Math" panose="02040503050406030204" pitchFamily="18" charset="0"/>
                            </a:rPr>
                          </m:ctrlPr>
                        </m:sSupPr>
                        <m:e>
                          <m:r>
                            <a:rPr lang="en-US" altLang="zh-CN" sz="3200" b="1" i="1" smtClean="0">
                              <a:latin typeface="Cambria Math" panose="02040503050406030204" pitchFamily="18" charset="0"/>
                            </a:rPr>
                            <m:t>𝑨</m:t>
                          </m:r>
                        </m:e>
                        <m:sup>
                          <m:r>
                            <a:rPr lang="en-US" altLang="zh-CN" sz="3200" b="1" i="1" smtClean="0">
                              <a:latin typeface="Cambria Math" panose="02040503050406030204" pitchFamily="18" charset="0"/>
                            </a:rPr>
                            <m:t>−</m:t>
                          </m:r>
                          <m:r>
                            <a:rPr lang="en-US" altLang="zh-CN" sz="3200" b="1" i="1" smtClean="0">
                              <a:latin typeface="Cambria Math" panose="02040503050406030204" pitchFamily="18" charset="0"/>
                            </a:rPr>
                            <m:t>𝟏</m:t>
                          </m:r>
                        </m:sup>
                      </m:sSup>
                    </m:oMath>
                  </m:oMathPara>
                </a14:m>
                <a:endParaRPr lang="zh-CN" altLang="en-US" sz="3200" b="1" dirty="0"/>
              </a:p>
            </p:txBody>
          </p:sp>
        </mc:Choice>
        <mc:Fallback xmlns="">
          <p:sp>
            <p:nvSpPr>
              <p:cNvPr id="5" name="文本框 14">
                <a:extLst>
                  <a:ext uri="{FF2B5EF4-FFF2-40B4-BE49-F238E27FC236}">
                    <a16:creationId xmlns:a16="http://schemas.microsoft.com/office/drawing/2014/main" id="{266EEBD2-31E2-4CF2-29F0-F4458CA58317}"/>
                  </a:ext>
                </a:extLst>
              </p:cNvPr>
              <p:cNvSpPr txBox="1">
                <a:spLocks noRot="1" noChangeAspect="1" noMove="1" noResize="1" noEditPoints="1" noAdjustHandles="1" noChangeArrowheads="1" noChangeShapeType="1" noTextEdit="1"/>
              </p:cNvSpPr>
              <p:nvPr/>
            </p:nvSpPr>
            <p:spPr>
              <a:xfrm>
                <a:off x="9256849" y="5705920"/>
                <a:ext cx="2448914" cy="595932"/>
              </a:xfrm>
              <a:prstGeom prst="rect">
                <a:avLst/>
              </a:prstGeom>
              <a:blipFill>
                <a:blip r:embed="rId5"/>
                <a:stretch>
                  <a:fillRect/>
                </a:stretch>
              </a:blipFill>
            </p:spPr>
            <p:txBody>
              <a:bodyPr/>
              <a:lstStyle/>
              <a:p>
                <a:r>
                  <a:rPr lang="zh-CN" altLang="en-US">
                    <a:noFill/>
                  </a:rPr>
                  <a:t> </a:t>
                </a:r>
              </a:p>
            </p:txBody>
          </p:sp>
        </mc:Fallback>
      </mc:AlternateContent>
      <p:sp>
        <p:nvSpPr>
          <p:cNvPr id="6" name="左大括号 16">
            <a:extLst>
              <a:ext uri="{FF2B5EF4-FFF2-40B4-BE49-F238E27FC236}">
                <a16:creationId xmlns:a16="http://schemas.microsoft.com/office/drawing/2014/main" id="{490272DD-EA0A-9184-9C41-97A0DCD2A9AA}"/>
              </a:ext>
            </a:extLst>
          </p:cNvPr>
          <p:cNvSpPr/>
          <p:nvPr/>
        </p:nvSpPr>
        <p:spPr>
          <a:xfrm>
            <a:off x="9057156" y="5107175"/>
            <a:ext cx="220717" cy="1072055"/>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7" name="箭头: 右 17">
            <a:extLst>
              <a:ext uri="{FF2B5EF4-FFF2-40B4-BE49-F238E27FC236}">
                <a16:creationId xmlns:a16="http://schemas.microsoft.com/office/drawing/2014/main" id="{BC166BBE-1662-BEA4-57D7-9D3FAC4B40A8}"/>
              </a:ext>
            </a:extLst>
          </p:cNvPr>
          <p:cNvSpPr/>
          <p:nvPr/>
        </p:nvSpPr>
        <p:spPr>
          <a:xfrm>
            <a:off x="7843214" y="5428775"/>
            <a:ext cx="1114096" cy="373143"/>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8" name="文本框 23">
                <a:extLst>
                  <a:ext uri="{FF2B5EF4-FFF2-40B4-BE49-F238E27FC236}">
                    <a16:creationId xmlns:a16="http://schemas.microsoft.com/office/drawing/2014/main" id="{ADEFEC16-31E1-7822-7681-9432F803946A}"/>
                  </a:ext>
                </a:extLst>
              </p:cNvPr>
              <p:cNvSpPr txBox="1"/>
              <p:nvPr/>
            </p:nvSpPr>
            <p:spPr>
              <a:xfrm>
                <a:off x="3468692" y="1457415"/>
                <a:ext cx="3200754" cy="830997"/>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Measured EEG signals</a:t>
                </a:r>
              </a:p>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𝒙</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𝒕</m:t>
                      </m:r>
                      <m:r>
                        <a:rPr lang="en-US" altLang="zh-CN" sz="2400" b="1" i="1" smtClean="0">
                          <a:latin typeface="Cambria Math" panose="02040503050406030204" pitchFamily="18" charset="0"/>
                        </a:rPr>
                        <m:t>)</m:t>
                      </m:r>
                    </m:oMath>
                  </m:oMathPara>
                </a14:m>
                <a:endParaRPr lang="zh-CN" altLang="en-US" sz="2400" b="1" dirty="0">
                  <a:latin typeface="Calibri" panose="020F0502020204030204" pitchFamily="34" charset="0"/>
                  <a:cs typeface="Calibri" panose="020F0502020204030204" pitchFamily="34" charset="0"/>
                </a:endParaRPr>
              </a:p>
            </p:txBody>
          </p:sp>
        </mc:Choice>
        <mc:Fallback xmlns="">
          <p:sp>
            <p:nvSpPr>
              <p:cNvPr id="8" name="文本框 23">
                <a:extLst>
                  <a:ext uri="{FF2B5EF4-FFF2-40B4-BE49-F238E27FC236}">
                    <a16:creationId xmlns:a16="http://schemas.microsoft.com/office/drawing/2014/main" id="{ADEFEC16-31E1-7822-7681-9432F803946A}"/>
                  </a:ext>
                </a:extLst>
              </p:cNvPr>
              <p:cNvSpPr txBox="1">
                <a:spLocks noRot="1" noChangeAspect="1" noMove="1" noResize="1" noEditPoints="1" noAdjustHandles="1" noChangeArrowheads="1" noChangeShapeType="1" noTextEdit="1"/>
              </p:cNvSpPr>
              <p:nvPr/>
            </p:nvSpPr>
            <p:spPr>
              <a:xfrm>
                <a:off x="3468692" y="1457415"/>
                <a:ext cx="3200754" cy="830997"/>
              </a:xfrm>
              <a:prstGeom prst="rect">
                <a:avLst/>
              </a:prstGeom>
              <a:blipFill>
                <a:blip r:embed="rId6"/>
                <a:stretch>
                  <a:fillRect l="-2857" t="-5882" b="-95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24">
                <a:extLst>
                  <a:ext uri="{FF2B5EF4-FFF2-40B4-BE49-F238E27FC236}">
                    <a16:creationId xmlns:a16="http://schemas.microsoft.com/office/drawing/2014/main" id="{8AC2C41E-C28B-F84B-075A-86B9D1994A6B}"/>
                  </a:ext>
                </a:extLst>
              </p:cNvPr>
              <p:cNvSpPr txBox="1"/>
              <p:nvPr/>
            </p:nvSpPr>
            <p:spPr>
              <a:xfrm>
                <a:off x="2884105" y="5255930"/>
                <a:ext cx="2676186" cy="830997"/>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True brain signal</a:t>
                </a:r>
              </a:p>
              <a:p>
                <a:pPr/>
                <a14:m>
                  <m:oMathPara xmlns:m="http://schemas.openxmlformats.org/officeDocument/2006/math">
                    <m:oMathParaPr>
                      <m:jc m:val="centerGroup"/>
                    </m:oMathParaPr>
                    <m:oMath xmlns:m="http://schemas.openxmlformats.org/officeDocument/2006/math">
                      <m:r>
                        <a:rPr lang="en-US" altLang="zh-CN" sz="2400" b="1" i="1" smtClean="0">
                          <a:latin typeface="Cambria Math" panose="02040503050406030204" pitchFamily="18" charset="0"/>
                        </a:rPr>
                        <m:t>𝒔</m:t>
                      </m:r>
                      <m:r>
                        <a:rPr lang="en-US" altLang="zh-CN" sz="2400" b="1" i="1" smtClean="0">
                          <a:latin typeface="Cambria Math" panose="02040503050406030204" pitchFamily="18" charset="0"/>
                        </a:rPr>
                        <m:t>(</m:t>
                      </m:r>
                      <m:r>
                        <a:rPr lang="en-US" altLang="zh-CN" sz="2400" b="1" i="1" smtClean="0">
                          <a:latin typeface="Cambria Math" panose="02040503050406030204" pitchFamily="18" charset="0"/>
                        </a:rPr>
                        <m:t>𝒕</m:t>
                      </m:r>
                      <m:r>
                        <a:rPr lang="en-US" altLang="zh-CN" sz="2400" b="1" i="1" smtClean="0">
                          <a:latin typeface="Cambria Math" panose="02040503050406030204" pitchFamily="18" charset="0"/>
                        </a:rPr>
                        <m:t>)</m:t>
                      </m:r>
                    </m:oMath>
                  </m:oMathPara>
                </a14:m>
                <a:endParaRPr lang="zh-CN" altLang="en-US" sz="2400" b="1" dirty="0">
                  <a:latin typeface="Calibri" panose="020F0502020204030204" pitchFamily="34" charset="0"/>
                  <a:cs typeface="Calibri" panose="020F0502020204030204" pitchFamily="34" charset="0"/>
                </a:endParaRPr>
              </a:p>
            </p:txBody>
          </p:sp>
        </mc:Choice>
        <mc:Fallback xmlns="">
          <p:sp>
            <p:nvSpPr>
              <p:cNvPr id="9" name="文本框 24">
                <a:extLst>
                  <a:ext uri="{FF2B5EF4-FFF2-40B4-BE49-F238E27FC236}">
                    <a16:creationId xmlns:a16="http://schemas.microsoft.com/office/drawing/2014/main" id="{8AC2C41E-C28B-F84B-075A-86B9D1994A6B}"/>
                  </a:ext>
                </a:extLst>
              </p:cNvPr>
              <p:cNvSpPr txBox="1">
                <a:spLocks noRot="1" noChangeAspect="1" noMove="1" noResize="1" noEditPoints="1" noAdjustHandles="1" noChangeArrowheads="1" noChangeShapeType="1" noTextEdit="1"/>
              </p:cNvSpPr>
              <p:nvPr/>
            </p:nvSpPr>
            <p:spPr>
              <a:xfrm>
                <a:off x="2884105" y="5255930"/>
                <a:ext cx="2676186" cy="830997"/>
              </a:xfrm>
              <a:prstGeom prst="rect">
                <a:avLst/>
              </a:prstGeom>
              <a:blipFill>
                <a:blip r:embed="rId7"/>
                <a:stretch>
                  <a:fillRect l="-3417" t="-5839" b="-875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41">
                <a:extLst>
                  <a:ext uri="{FF2B5EF4-FFF2-40B4-BE49-F238E27FC236}">
                    <a16:creationId xmlns:a16="http://schemas.microsoft.com/office/drawing/2014/main" id="{B44BD3D8-D339-F2AC-0389-E2E5E2D1CDA1}"/>
                  </a:ext>
                </a:extLst>
              </p:cNvPr>
              <p:cNvSpPr txBox="1"/>
              <p:nvPr/>
            </p:nvSpPr>
            <p:spPr>
              <a:xfrm>
                <a:off x="5209460" y="2630783"/>
                <a:ext cx="6251313" cy="165750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3200" i="1" smtClean="0">
                              <a:latin typeface="Cambria Math" panose="02040503050406030204" pitchFamily="18" charset="0"/>
                            </a:rPr>
                          </m:ctrlPr>
                        </m:dPr>
                        <m:e>
                          <m:m>
                            <m:mPr>
                              <m:mcs>
                                <m:mc>
                                  <m:mcPr>
                                    <m:count m:val="1"/>
                                    <m:mcJc m:val="center"/>
                                  </m:mcPr>
                                </m:mc>
                              </m:mcs>
                              <m:ctrlPr>
                                <a:rPr lang="en-US" altLang="zh-CN" sz="3200" i="1">
                                  <a:latin typeface="Cambria Math" panose="02040503050406030204" pitchFamily="18" charset="0"/>
                                </a:rPr>
                              </m:ctrlPr>
                            </m:mPr>
                            <m:m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𝑥</m:t>
                                    </m:r>
                                  </m:e>
                                  <m:sub>
                                    <m:r>
                                      <a:rPr lang="en-US" altLang="zh-CN" sz="3200" i="1">
                                        <a:latin typeface="Cambria Math" panose="02040503050406030204" pitchFamily="18" charset="0"/>
                                      </a:rPr>
                                      <m:t>1(</m:t>
                                    </m:r>
                                    <m:r>
                                      <a:rPr lang="en-US" altLang="zh-CN" sz="3200" i="1">
                                        <a:latin typeface="Cambria Math" panose="02040503050406030204" pitchFamily="18" charset="0"/>
                                      </a:rPr>
                                      <m:t>𝑡</m:t>
                                    </m:r>
                                    <m:r>
                                      <a:rPr lang="en-US" altLang="zh-CN" sz="3200" i="1">
                                        <a:latin typeface="Cambria Math" panose="02040503050406030204" pitchFamily="18" charset="0"/>
                                      </a:rPr>
                                      <m:t>)</m:t>
                                    </m:r>
                                  </m:sub>
                                </m:sSub>
                              </m:e>
                            </m:mr>
                            <m:m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𝑥</m:t>
                                    </m:r>
                                  </m:e>
                                  <m:sub>
                                    <m:r>
                                      <a:rPr lang="en-US" altLang="zh-CN" sz="3200" i="1">
                                        <a:latin typeface="Cambria Math" panose="02040503050406030204" pitchFamily="18" charset="0"/>
                                      </a:rPr>
                                      <m:t>2(</m:t>
                                    </m:r>
                                    <m:r>
                                      <a:rPr lang="en-US" altLang="zh-CN" sz="3200" i="1">
                                        <a:latin typeface="Cambria Math" panose="02040503050406030204" pitchFamily="18" charset="0"/>
                                      </a:rPr>
                                      <m:t>𝑡</m:t>
                                    </m:r>
                                    <m:r>
                                      <a:rPr lang="en-US" altLang="zh-CN" sz="3200" i="1">
                                        <a:latin typeface="Cambria Math" panose="02040503050406030204" pitchFamily="18" charset="0"/>
                                      </a:rPr>
                                      <m:t>)</m:t>
                                    </m:r>
                                  </m:sub>
                                </m:sSub>
                              </m:e>
                            </m:mr>
                            <m:m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𝑥</m:t>
                                    </m:r>
                                  </m:e>
                                  <m:sub>
                                    <m:r>
                                      <a:rPr lang="en-US" altLang="zh-CN" sz="3200" i="1">
                                        <a:latin typeface="Cambria Math" panose="02040503050406030204" pitchFamily="18" charset="0"/>
                                      </a:rPr>
                                      <m:t>3(</m:t>
                                    </m:r>
                                    <m:r>
                                      <a:rPr lang="en-US" altLang="zh-CN" sz="3200" i="1">
                                        <a:latin typeface="Cambria Math" panose="02040503050406030204" pitchFamily="18" charset="0"/>
                                      </a:rPr>
                                      <m:t>𝑡</m:t>
                                    </m:r>
                                    <m:r>
                                      <a:rPr lang="en-US" altLang="zh-CN" sz="3200" i="1">
                                        <a:latin typeface="Cambria Math" panose="02040503050406030204" pitchFamily="18" charset="0"/>
                                      </a:rPr>
                                      <m:t>)</m:t>
                                    </m:r>
                                  </m:sub>
                                </m:sSub>
                              </m:e>
                            </m:mr>
                          </m:m>
                        </m:e>
                      </m:d>
                      <m:r>
                        <a:rPr lang="en-US" altLang="zh-CN" sz="3200" b="0" i="1" smtClean="0">
                          <a:latin typeface="Cambria Math" panose="02040503050406030204" pitchFamily="18" charset="0"/>
                        </a:rPr>
                        <m:t>=</m:t>
                      </m:r>
                      <m:d>
                        <m:dPr>
                          <m:begChr m:val="["/>
                          <m:endChr m:val="]"/>
                          <m:ctrlPr>
                            <a:rPr lang="en-US" altLang="zh-CN" sz="3200" i="1">
                              <a:latin typeface="Cambria Math" panose="02040503050406030204" pitchFamily="18" charset="0"/>
                            </a:rPr>
                          </m:ctrlPr>
                        </m:dPr>
                        <m:e>
                          <m:m>
                            <m:mPr>
                              <m:mcs>
                                <m:mc>
                                  <m:mcPr>
                                    <m:count m:val="3"/>
                                    <m:mcJc m:val="center"/>
                                  </m:mcPr>
                                </m:mc>
                              </m:mcs>
                              <m:ctrlPr>
                                <a:rPr lang="en-US" altLang="zh-CN" sz="3200" i="1">
                                  <a:latin typeface="Cambria Math" panose="02040503050406030204" pitchFamily="18" charset="0"/>
                                </a:rPr>
                              </m:ctrlPr>
                            </m:mPr>
                            <m:m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𝑎</m:t>
                                    </m:r>
                                  </m:e>
                                  <m:sub>
                                    <m:r>
                                      <a:rPr lang="en-US" altLang="zh-CN" sz="3200" i="1">
                                        <a:latin typeface="Cambria Math" panose="02040503050406030204" pitchFamily="18" charset="0"/>
                                      </a:rPr>
                                      <m:t>11</m:t>
                                    </m:r>
                                  </m:sub>
                                </m:sSub>
                              </m:e>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𝑎</m:t>
                                    </m:r>
                                  </m:e>
                                  <m:sub>
                                    <m:r>
                                      <a:rPr lang="en-US" altLang="zh-CN" sz="3200" i="1">
                                        <a:latin typeface="Cambria Math" panose="02040503050406030204" pitchFamily="18" charset="0"/>
                                      </a:rPr>
                                      <m:t>12</m:t>
                                    </m:r>
                                  </m:sub>
                                </m:sSub>
                              </m:e>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𝑎</m:t>
                                    </m:r>
                                  </m:e>
                                  <m:sub>
                                    <m:r>
                                      <a:rPr lang="en-US" altLang="zh-CN" sz="3200" i="1">
                                        <a:latin typeface="Cambria Math" panose="02040503050406030204" pitchFamily="18" charset="0"/>
                                      </a:rPr>
                                      <m:t>13</m:t>
                                    </m:r>
                                  </m:sub>
                                </m:sSub>
                              </m:e>
                            </m:mr>
                            <m:m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𝑎</m:t>
                                    </m:r>
                                  </m:e>
                                  <m:sub>
                                    <m:r>
                                      <a:rPr lang="en-US" altLang="zh-CN" sz="3200" i="1">
                                        <a:latin typeface="Cambria Math" panose="02040503050406030204" pitchFamily="18" charset="0"/>
                                      </a:rPr>
                                      <m:t>21</m:t>
                                    </m:r>
                                  </m:sub>
                                </m:sSub>
                              </m:e>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𝑎</m:t>
                                    </m:r>
                                  </m:e>
                                  <m:sub>
                                    <m:r>
                                      <a:rPr lang="en-US" altLang="zh-CN" sz="3200" i="1">
                                        <a:latin typeface="Cambria Math" panose="02040503050406030204" pitchFamily="18" charset="0"/>
                                      </a:rPr>
                                      <m:t>22</m:t>
                                    </m:r>
                                  </m:sub>
                                </m:sSub>
                              </m:e>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𝑎</m:t>
                                    </m:r>
                                  </m:e>
                                  <m:sub>
                                    <m:r>
                                      <a:rPr lang="en-US" altLang="zh-CN" sz="3200" i="1">
                                        <a:latin typeface="Cambria Math" panose="02040503050406030204" pitchFamily="18" charset="0"/>
                                      </a:rPr>
                                      <m:t>23</m:t>
                                    </m:r>
                                  </m:sub>
                                </m:sSub>
                              </m:e>
                            </m:mr>
                            <m:m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𝑎</m:t>
                                    </m:r>
                                  </m:e>
                                  <m:sub>
                                    <m:r>
                                      <a:rPr lang="en-US" altLang="zh-CN" sz="3200" i="1">
                                        <a:latin typeface="Cambria Math" panose="02040503050406030204" pitchFamily="18" charset="0"/>
                                      </a:rPr>
                                      <m:t>31</m:t>
                                    </m:r>
                                  </m:sub>
                                </m:sSub>
                              </m:e>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𝑎</m:t>
                                    </m:r>
                                  </m:e>
                                  <m:sub>
                                    <m:r>
                                      <a:rPr lang="en-US" altLang="zh-CN" sz="3200" i="1">
                                        <a:latin typeface="Cambria Math" panose="02040503050406030204" pitchFamily="18" charset="0"/>
                                      </a:rPr>
                                      <m:t>32</m:t>
                                    </m:r>
                                  </m:sub>
                                </m:sSub>
                              </m:e>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𝑎</m:t>
                                    </m:r>
                                  </m:e>
                                  <m:sub>
                                    <m:r>
                                      <a:rPr lang="en-US" altLang="zh-CN" sz="3200" i="1">
                                        <a:latin typeface="Cambria Math" panose="02040503050406030204" pitchFamily="18" charset="0"/>
                                      </a:rPr>
                                      <m:t>32</m:t>
                                    </m:r>
                                  </m:sub>
                                </m:sSub>
                              </m:e>
                            </m:mr>
                          </m:m>
                        </m:e>
                      </m:d>
                      <m:r>
                        <a:rPr lang="en-US" altLang="zh-CN" sz="3200" i="1">
                          <a:latin typeface="Cambria Math" panose="02040503050406030204" pitchFamily="18" charset="0"/>
                        </a:rPr>
                        <m:t>·</m:t>
                      </m:r>
                      <m:d>
                        <m:dPr>
                          <m:begChr m:val="["/>
                          <m:endChr m:val="]"/>
                          <m:ctrlPr>
                            <a:rPr lang="en-US" altLang="zh-CN" sz="3200" i="1">
                              <a:latin typeface="Cambria Math" panose="02040503050406030204" pitchFamily="18" charset="0"/>
                            </a:rPr>
                          </m:ctrlPr>
                        </m:dPr>
                        <m:e>
                          <m:m>
                            <m:mPr>
                              <m:mcs>
                                <m:mc>
                                  <m:mcPr>
                                    <m:count m:val="1"/>
                                    <m:mcJc m:val="center"/>
                                  </m:mcPr>
                                </m:mc>
                              </m:mcs>
                              <m:ctrlPr>
                                <a:rPr lang="en-US" altLang="zh-CN" sz="3200" i="1">
                                  <a:latin typeface="Cambria Math" panose="02040503050406030204" pitchFamily="18" charset="0"/>
                                </a:rPr>
                              </m:ctrlPr>
                            </m:mPr>
                            <m:mr>
                              <m:e>
                                <m:sSub>
                                  <m:sSubPr>
                                    <m:ctrlPr>
                                      <a:rPr lang="en-US" altLang="zh-CN" sz="3200" i="1">
                                        <a:latin typeface="Cambria Math" panose="02040503050406030204" pitchFamily="18" charset="0"/>
                                      </a:rPr>
                                    </m:ctrlPr>
                                  </m:sSubPr>
                                  <m:e>
                                    <m:r>
                                      <a:rPr lang="en-US" altLang="zh-CN" sz="3200" b="0" i="1" smtClean="0">
                                        <a:latin typeface="Cambria Math" panose="02040503050406030204" pitchFamily="18" charset="0"/>
                                      </a:rPr>
                                      <m:t>𝑠</m:t>
                                    </m:r>
                                  </m:e>
                                  <m:sub>
                                    <m:r>
                                      <a:rPr lang="en-US" altLang="zh-CN" sz="3200" i="1">
                                        <a:latin typeface="Cambria Math" panose="02040503050406030204" pitchFamily="18" charset="0"/>
                                      </a:rPr>
                                      <m:t>1(</m:t>
                                    </m:r>
                                    <m:r>
                                      <a:rPr lang="en-US" altLang="zh-CN" sz="3200" i="1">
                                        <a:latin typeface="Cambria Math" panose="02040503050406030204" pitchFamily="18" charset="0"/>
                                      </a:rPr>
                                      <m:t>𝑡</m:t>
                                    </m:r>
                                    <m:r>
                                      <a:rPr lang="en-US" altLang="zh-CN" sz="3200" i="1">
                                        <a:latin typeface="Cambria Math" panose="02040503050406030204" pitchFamily="18" charset="0"/>
                                      </a:rPr>
                                      <m:t>)</m:t>
                                    </m:r>
                                  </m:sub>
                                </m:sSub>
                              </m:e>
                            </m:mr>
                            <m:m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𝑠</m:t>
                                    </m:r>
                                  </m:e>
                                  <m:sub>
                                    <m:r>
                                      <a:rPr lang="en-US" altLang="zh-CN" sz="3200" i="1">
                                        <a:latin typeface="Cambria Math" panose="02040503050406030204" pitchFamily="18" charset="0"/>
                                      </a:rPr>
                                      <m:t>2(</m:t>
                                    </m:r>
                                    <m:r>
                                      <a:rPr lang="en-US" altLang="zh-CN" sz="3200" i="1">
                                        <a:latin typeface="Cambria Math" panose="02040503050406030204" pitchFamily="18" charset="0"/>
                                      </a:rPr>
                                      <m:t>𝑡</m:t>
                                    </m:r>
                                    <m:r>
                                      <a:rPr lang="en-US" altLang="zh-CN" sz="3200" i="1">
                                        <a:latin typeface="Cambria Math" panose="02040503050406030204" pitchFamily="18" charset="0"/>
                                      </a:rPr>
                                      <m:t>)</m:t>
                                    </m:r>
                                  </m:sub>
                                </m:sSub>
                              </m:e>
                            </m:mr>
                            <m:mr>
                              <m:e>
                                <m:sSub>
                                  <m:sSubPr>
                                    <m:ctrlPr>
                                      <a:rPr lang="en-US" altLang="zh-CN" sz="3200" i="1">
                                        <a:latin typeface="Cambria Math" panose="02040503050406030204" pitchFamily="18" charset="0"/>
                                      </a:rPr>
                                    </m:ctrlPr>
                                  </m:sSubPr>
                                  <m:e>
                                    <m:r>
                                      <a:rPr lang="en-US" altLang="zh-CN" sz="3200" i="1">
                                        <a:latin typeface="Cambria Math" panose="02040503050406030204" pitchFamily="18" charset="0"/>
                                      </a:rPr>
                                      <m:t>𝑠</m:t>
                                    </m:r>
                                  </m:e>
                                  <m:sub>
                                    <m:r>
                                      <a:rPr lang="en-US" altLang="zh-CN" sz="3200" i="1">
                                        <a:latin typeface="Cambria Math" panose="02040503050406030204" pitchFamily="18" charset="0"/>
                                      </a:rPr>
                                      <m:t>3(</m:t>
                                    </m:r>
                                    <m:r>
                                      <a:rPr lang="en-US" altLang="zh-CN" sz="3200" i="1">
                                        <a:latin typeface="Cambria Math" panose="02040503050406030204" pitchFamily="18" charset="0"/>
                                      </a:rPr>
                                      <m:t>𝑡</m:t>
                                    </m:r>
                                    <m:r>
                                      <a:rPr lang="en-US" altLang="zh-CN" sz="3200" i="1">
                                        <a:latin typeface="Cambria Math" panose="02040503050406030204" pitchFamily="18" charset="0"/>
                                      </a:rPr>
                                      <m:t>)</m:t>
                                    </m:r>
                                  </m:sub>
                                </m:sSub>
                              </m:e>
                            </m:mr>
                          </m:m>
                        </m:e>
                      </m:d>
                    </m:oMath>
                  </m:oMathPara>
                </a14:m>
                <a:endParaRPr lang="zh-CN" altLang="en-US" sz="3200" dirty="0"/>
              </a:p>
            </p:txBody>
          </p:sp>
        </mc:Choice>
        <mc:Fallback xmlns="">
          <p:sp>
            <p:nvSpPr>
              <p:cNvPr id="10" name="文本框 41">
                <a:extLst>
                  <a:ext uri="{FF2B5EF4-FFF2-40B4-BE49-F238E27FC236}">
                    <a16:creationId xmlns:a16="http://schemas.microsoft.com/office/drawing/2014/main" id="{B44BD3D8-D339-F2AC-0389-E2E5E2D1CDA1}"/>
                  </a:ext>
                </a:extLst>
              </p:cNvPr>
              <p:cNvSpPr txBox="1">
                <a:spLocks noRot="1" noChangeAspect="1" noMove="1" noResize="1" noEditPoints="1" noAdjustHandles="1" noChangeArrowheads="1" noChangeShapeType="1" noTextEdit="1"/>
              </p:cNvSpPr>
              <p:nvPr/>
            </p:nvSpPr>
            <p:spPr>
              <a:xfrm>
                <a:off x="5209460" y="2630783"/>
                <a:ext cx="6251313" cy="1657505"/>
              </a:xfrm>
              <a:prstGeom prst="rect">
                <a:avLst/>
              </a:prstGeom>
              <a:blipFill>
                <a:blip r:embed="rId8"/>
                <a:stretch>
                  <a:fillRect/>
                </a:stretch>
              </a:blipFill>
            </p:spPr>
            <p:txBody>
              <a:bodyPr/>
              <a:lstStyle/>
              <a:p>
                <a:r>
                  <a:rPr lang="zh-CN" altLang="en-US">
                    <a:noFill/>
                  </a:rPr>
                  <a:t> </a:t>
                </a:r>
              </a:p>
            </p:txBody>
          </p:sp>
        </mc:Fallback>
      </mc:AlternateContent>
      <p:pic>
        <p:nvPicPr>
          <p:cNvPr id="12" name="图片 19">
            <a:extLst>
              <a:ext uri="{FF2B5EF4-FFF2-40B4-BE49-F238E27FC236}">
                <a16:creationId xmlns:a16="http://schemas.microsoft.com/office/drawing/2014/main" id="{7BBADC1F-998C-8654-F097-57FB8C066B5A}"/>
              </a:ext>
            </a:extLst>
          </p:cNvPr>
          <p:cNvPicPr>
            <a:picLocks noChangeAspect="1"/>
          </p:cNvPicPr>
          <p:nvPr/>
        </p:nvPicPr>
        <p:blipFill rotWithShape="1">
          <a:blip r:embed="rId9"/>
          <a:srcRect l="2457" t="11918" r="34038" b="1566"/>
          <a:stretch/>
        </p:blipFill>
        <p:spPr>
          <a:xfrm>
            <a:off x="30186" y="1621664"/>
            <a:ext cx="4072472" cy="4249220"/>
          </a:xfrm>
          <a:prstGeom prst="rect">
            <a:avLst/>
          </a:prstGeom>
        </p:spPr>
      </p:pic>
      <p:sp>
        <p:nvSpPr>
          <p:cNvPr id="13" name="弦形 43">
            <a:extLst>
              <a:ext uri="{FF2B5EF4-FFF2-40B4-BE49-F238E27FC236}">
                <a16:creationId xmlns:a16="http://schemas.microsoft.com/office/drawing/2014/main" id="{F2538503-D2B7-CF6F-14CF-EBC7DD06455D}"/>
              </a:ext>
            </a:extLst>
          </p:cNvPr>
          <p:cNvSpPr/>
          <p:nvPr/>
        </p:nvSpPr>
        <p:spPr>
          <a:xfrm rot="4292743">
            <a:off x="963947" y="2548322"/>
            <a:ext cx="124988" cy="145592"/>
          </a:xfrm>
          <a:prstGeom prst="chor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弦形 45">
            <a:extLst>
              <a:ext uri="{FF2B5EF4-FFF2-40B4-BE49-F238E27FC236}">
                <a16:creationId xmlns:a16="http://schemas.microsoft.com/office/drawing/2014/main" id="{18DF6D04-2478-3197-9087-B59476583C30}"/>
              </a:ext>
            </a:extLst>
          </p:cNvPr>
          <p:cNvSpPr/>
          <p:nvPr/>
        </p:nvSpPr>
        <p:spPr>
          <a:xfrm rot="6210263">
            <a:off x="1654424" y="2282850"/>
            <a:ext cx="124988" cy="145592"/>
          </a:xfrm>
          <a:prstGeom prst="chor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弦形 46">
            <a:extLst>
              <a:ext uri="{FF2B5EF4-FFF2-40B4-BE49-F238E27FC236}">
                <a16:creationId xmlns:a16="http://schemas.microsoft.com/office/drawing/2014/main" id="{E6999184-C416-BB0E-FAD2-07EF37BC8E62}"/>
              </a:ext>
            </a:extLst>
          </p:cNvPr>
          <p:cNvSpPr/>
          <p:nvPr/>
        </p:nvSpPr>
        <p:spPr>
          <a:xfrm rot="8282888">
            <a:off x="2311549" y="2419800"/>
            <a:ext cx="124988" cy="145592"/>
          </a:xfrm>
          <a:prstGeom prst="chord">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箭头连接符 48">
            <a:extLst>
              <a:ext uri="{FF2B5EF4-FFF2-40B4-BE49-F238E27FC236}">
                <a16:creationId xmlns:a16="http://schemas.microsoft.com/office/drawing/2014/main" id="{45CC65A1-933B-0A67-B49C-E0100D6FE190}"/>
              </a:ext>
            </a:extLst>
          </p:cNvPr>
          <p:cNvCxnSpPr>
            <a:cxnSpLocks/>
            <a:endCxn id="13" idx="2"/>
          </p:cNvCxnSpPr>
          <p:nvPr/>
        </p:nvCxnSpPr>
        <p:spPr>
          <a:xfrm flipH="1" flipV="1">
            <a:off x="1045983" y="2639591"/>
            <a:ext cx="275782" cy="45003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7" name="直接箭头连接符 49">
            <a:extLst>
              <a:ext uri="{FF2B5EF4-FFF2-40B4-BE49-F238E27FC236}">
                <a16:creationId xmlns:a16="http://schemas.microsoft.com/office/drawing/2014/main" id="{FBB4E885-93BD-A24E-E033-F9CB2BF454C5}"/>
              </a:ext>
            </a:extLst>
          </p:cNvPr>
          <p:cNvCxnSpPr>
            <a:cxnSpLocks/>
            <a:endCxn id="14" idx="2"/>
          </p:cNvCxnSpPr>
          <p:nvPr/>
        </p:nvCxnSpPr>
        <p:spPr>
          <a:xfrm flipV="1">
            <a:off x="1327458" y="2381662"/>
            <a:ext cx="396263" cy="70796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8" name="直接箭头连接符 53">
            <a:extLst>
              <a:ext uri="{FF2B5EF4-FFF2-40B4-BE49-F238E27FC236}">
                <a16:creationId xmlns:a16="http://schemas.microsoft.com/office/drawing/2014/main" id="{192F81D2-DE51-94B8-92DC-5F28F29D70D4}"/>
              </a:ext>
            </a:extLst>
          </p:cNvPr>
          <p:cNvCxnSpPr>
            <a:cxnSpLocks/>
            <a:endCxn id="15" idx="0"/>
          </p:cNvCxnSpPr>
          <p:nvPr/>
        </p:nvCxnSpPr>
        <p:spPr>
          <a:xfrm flipV="1">
            <a:off x="1321764" y="2489030"/>
            <a:ext cx="985315" cy="600599"/>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19" name="直接箭头连接符 61">
            <a:extLst>
              <a:ext uri="{FF2B5EF4-FFF2-40B4-BE49-F238E27FC236}">
                <a16:creationId xmlns:a16="http://schemas.microsoft.com/office/drawing/2014/main" id="{A6770076-F7F6-8DBF-BDEE-3F42EB7ADFB8}"/>
              </a:ext>
            </a:extLst>
          </p:cNvPr>
          <p:cNvCxnSpPr>
            <a:cxnSpLocks/>
            <a:endCxn id="13" idx="2"/>
          </p:cNvCxnSpPr>
          <p:nvPr/>
        </p:nvCxnSpPr>
        <p:spPr>
          <a:xfrm flipH="1" flipV="1">
            <a:off x="1045983" y="2639591"/>
            <a:ext cx="814028" cy="17926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0" name="直接箭头连接符 64">
            <a:extLst>
              <a:ext uri="{FF2B5EF4-FFF2-40B4-BE49-F238E27FC236}">
                <a16:creationId xmlns:a16="http://schemas.microsoft.com/office/drawing/2014/main" id="{6703451D-3284-FA39-9126-35060EF6CB14}"/>
              </a:ext>
            </a:extLst>
          </p:cNvPr>
          <p:cNvCxnSpPr>
            <a:cxnSpLocks/>
            <a:endCxn id="14" idx="2"/>
          </p:cNvCxnSpPr>
          <p:nvPr/>
        </p:nvCxnSpPr>
        <p:spPr>
          <a:xfrm flipH="1" flipV="1">
            <a:off x="1723721" y="2381662"/>
            <a:ext cx="143565" cy="437191"/>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1" name="直接箭头连接符 69">
            <a:extLst>
              <a:ext uri="{FF2B5EF4-FFF2-40B4-BE49-F238E27FC236}">
                <a16:creationId xmlns:a16="http://schemas.microsoft.com/office/drawing/2014/main" id="{4F775BA9-120D-9B5F-CBFC-C9FE0482D204}"/>
              </a:ext>
            </a:extLst>
          </p:cNvPr>
          <p:cNvCxnSpPr>
            <a:cxnSpLocks/>
            <a:endCxn id="15" idx="2"/>
          </p:cNvCxnSpPr>
          <p:nvPr/>
        </p:nvCxnSpPr>
        <p:spPr>
          <a:xfrm flipV="1">
            <a:off x="1875559" y="2517883"/>
            <a:ext cx="489334" cy="300973"/>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2" name="直接箭头连接符 72">
            <a:extLst>
              <a:ext uri="{FF2B5EF4-FFF2-40B4-BE49-F238E27FC236}">
                <a16:creationId xmlns:a16="http://schemas.microsoft.com/office/drawing/2014/main" id="{7AA5230C-3B07-8573-2900-D2E21C721A82}"/>
              </a:ext>
            </a:extLst>
          </p:cNvPr>
          <p:cNvCxnSpPr>
            <a:cxnSpLocks/>
            <a:endCxn id="15" idx="2"/>
          </p:cNvCxnSpPr>
          <p:nvPr/>
        </p:nvCxnSpPr>
        <p:spPr>
          <a:xfrm flipH="1" flipV="1">
            <a:off x="2364893" y="2517883"/>
            <a:ext cx="179289" cy="776015"/>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3" name="直接箭头连接符 77">
            <a:extLst>
              <a:ext uri="{FF2B5EF4-FFF2-40B4-BE49-F238E27FC236}">
                <a16:creationId xmlns:a16="http://schemas.microsoft.com/office/drawing/2014/main" id="{915AAFDF-BB31-13A3-61BF-160B476B5117}"/>
              </a:ext>
            </a:extLst>
          </p:cNvPr>
          <p:cNvCxnSpPr>
            <a:cxnSpLocks/>
            <a:endCxn id="14" idx="1"/>
          </p:cNvCxnSpPr>
          <p:nvPr/>
        </p:nvCxnSpPr>
        <p:spPr>
          <a:xfrm flipH="1" flipV="1">
            <a:off x="1787702" y="2372644"/>
            <a:ext cx="756480" cy="939996"/>
          </a:xfrm>
          <a:prstGeom prst="straightConnector1">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24" name="直接箭头连接符 81">
            <a:extLst>
              <a:ext uri="{FF2B5EF4-FFF2-40B4-BE49-F238E27FC236}">
                <a16:creationId xmlns:a16="http://schemas.microsoft.com/office/drawing/2014/main" id="{95EBB707-841E-BC48-A0C6-CAE09643B85A}"/>
              </a:ext>
            </a:extLst>
          </p:cNvPr>
          <p:cNvCxnSpPr>
            <a:cxnSpLocks/>
            <a:endCxn id="13" idx="0"/>
          </p:cNvCxnSpPr>
          <p:nvPr/>
        </p:nvCxnSpPr>
        <p:spPr>
          <a:xfrm flipH="1" flipV="1">
            <a:off x="996472" y="2681108"/>
            <a:ext cx="1547710" cy="612790"/>
          </a:xfrm>
          <a:prstGeom prst="straightConnector1">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5" name="连接符: 肘形 88">
            <a:extLst>
              <a:ext uri="{FF2B5EF4-FFF2-40B4-BE49-F238E27FC236}">
                <a16:creationId xmlns:a16="http://schemas.microsoft.com/office/drawing/2014/main" id="{29DDD324-C6E2-937D-B803-F6CCA562ACEC}"/>
              </a:ext>
            </a:extLst>
          </p:cNvPr>
          <p:cNvCxnSpPr>
            <a:cxnSpLocks/>
          </p:cNvCxnSpPr>
          <p:nvPr/>
        </p:nvCxnSpPr>
        <p:spPr>
          <a:xfrm flipV="1">
            <a:off x="2391505" y="2057410"/>
            <a:ext cx="1071362" cy="378324"/>
          </a:xfrm>
          <a:prstGeom prst="bentConnector3">
            <a:avLst>
              <a:gd name="adj1" fmla="val 509"/>
            </a:avLst>
          </a:prstGeom>
          <a:ln>
            <a:tailEnd type="triangle"/>
          </a:ln>
        </p:spPr>
        <p:style>
          <a:lnRef idx="2">
            <a:schemeClr val="dk1"/>
          </a:lnRef>
          <a:fillRef idx="0">
            <a:schemeClr val="dk1"/>
          </a:fillRef>
          <a:effectRef idx="1">
            <a:schemeClr val="dk1"/>
          </a:effectRef>
          <a:fontRef idx="minor">
            <a:schemeClr val="tx1"/>
          </a:fontRef>
        </p:style>
      </p:cxnSp>
      <p:cxnSp>
        <p:nvCxnSpPr>
          <p:cNvPr id="26" name="连接符: 肘形 91">
            <a:extLst>
              <a:ext uri="{FF2B5EF4-FFF2-40B4-BE49-F238E27FC236}">
                <a16:creationId xmlns:a16="http://schemas.microsoft.com/office/drawing/2014/main" id="{7C3A90C7-DEFD-8C8B-B032-6CCCEC35F060}"/>
              </a:ext>
            </a:extLst>
          </p:cNvPr>
          <p:cNvCxnSpPr>
            <a:cxnSpLocks/>
          </p:cNvCxnSpPr>
          <p:nvPr/>
        </p:nvCxnSpPr>
        <p:spPr>
          <a:xfrm flipV="1">
            <a:off x="1706580" y="1921637"/>
            <a:ext cx="1756287" cy="373128"/>
          </a:xfrm>
          <a:prstGeom prst="bentConnector3">
            <a:avLst>
              <a:gd name="adj1" fmla="val 105"/>
            </a:avLst>
          </a:prstGeom>
          <a:ln>
            <a:tailEnd type="triangle"/>
          </a:ln>
        </p:spPr>
        <p:style>
          <a:lnRef idx="2">
            <a:schemeClr val="dk1"/>
          </a:lnRef>
          <a:fillRef idx="0">
            <a:schemeClr val="dk1"/>
          </a:fillRef>
          <a:effectRef idx="1">
            <a:schemeClr val="dk1"/>
          </a:effectRef>
          <a:fontRef idx="minor">
            <a:schemeClr val="tx1"/>
          </a:fontRef>
        </p:style>
      </p:cxnSp>
      <p:cxnSp>
        <p:nvCxnSpPr>
          <p:cNvPr id="27" name="连接符: 肘形 94">
            <a:extLst>
              <a:ext uri="{FF2B5EF4-FFF2-40B4-BE49-F238E27FC236}">
                <a16:creationId xmlns:a16="http://schemas.microsoft.com/office/drawing/2014/main" id="{422940F4-7B11-ABAA-FBE7-93A8EA7BF7F6}"/>
              </a:ext>
            </a:extLst>
          </p:cNvPr>
          <p:cNvCxnSpPr>
            <a:cxnSpLocks/>
          </p:cNvCxnSpPr>
          <p:nvPr/>
        </p:nvCxnSpPr>
        <p:spPr>
          <a:xfrm flipV="1">
            <a:off x="977900" y="1783483"/>
            <a:ext cx="2484967" cy="791102"/>
          </a:xfrm>
          <a:prstGeom prst="bentConnector3">
            <a:avLst>
              <a:gd name="adj1" fmla="val 298"/>
            </a:avLst>
          </a:prstGeom>
          <a:ln>
            <a:tailEnd type="triangle"/>
          </a:ln>
        </p:spPr>
        <p:style>
          <a:lnRef idx="2">
            <a:schemeClr val="dk1"/>
          </a:lnRef>
          <a:fillRef idx="0">
            <a:schemeClr val="dk1"/>
          </a:fillRef>
          <a:effectRef idx="1">
            <a:schemeClr val="dk1"/>
          </a:effectRef>
          <a:fontRef idx="minor">
            <a:schemeClr val="tx1"/>
          </a:fontRef>
        </p:style>
      </p:cxnSp>
      <p:sp>
        <p:nvSpPr>
          <p:cNvPr id="28" name="左大括号 104">
            <a:extLst>
              <a:ext uri="{FF2B5EF4-FFF2-40B4-BE49-F238E27FC236}">
                <a16:creationId xmlns:a16="http://schemas.microsoft.com/office/drawing/2014/main" id="{9EE6200E-2BBB-0E3F-9E63-A08578EB1462}"/>
              </a:ext>
            </a:extLst>
          </p:cNvPr>
          <p:cNvSpPr/>
          <p:nvPr/>
        </p:nvSpPr>
        <p:spPr>
          <a:xfrm rot="5400000">
            <a:off x="8994543" y="332538"/>
            <a:ext cx="373143" cy="4305234"/>
          </a:xfrm>
          <a:prstGeom prst="leftBrace">
            <a:avLst/>
          </a:prstGeom>
          <a:ln w="28575"/>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9" name="文本框 105">
            <a:extLst>
              <a:ext uri="{FF2B5EF4-FFF2-40B4-BE49-F238E27FC236}">
                <a16:creationId xmlns:a16="http://schemas.microsoft.com/office/drawing/2014/main" id="{3E141FDB-0F17-C9E8-50B1-3EC3B57BA2D8}"/>
              </a:ext>
            </a:extLst>
          </p:cNvPr>
          <p:cNvSpPr txBox="1"/>
          <p:nvPr/>
        </p:nvSpPr>
        <p:spPr>
          <a:xfrm>
            <a:off x="8465025" y="1867372"/>
            <a:ext cx="1615434" cy="461665"/>
          </a:xfrm>
          <a:prstGeom prst="rect">
            <a:avLst/>
          </a:prstGeom>
          <a:noFill/>
        </p:spPr>
        <p:txBody>
          <a:bodyPr wrap="square" rtlCol="0">
            <a:spAutoFit/>
          </a:bodyPr>
          <a:lstStyle/>
          <a:p>
            <a:r>
              <a:rPr lang="en-US" altLang="zh-CN" sz="2400" b="1" dirty="0">
                <a:latin typeface="Calibri" panose="020F0502020204030204" pitchFamily="34" charset="0"/>
                <a:ea typeface="Calibri" panose="020F0502020204030204" pitchFamily="34" charset="0"/>
                <a:cs typeface="Calibri" panose="020F0502020204030204" pitchFamily="34" charset="0"/>
              </a:rPr>
              <a:t>Unknown</a:t>
            </a:r>
            <a:endParaRPr lang="zh-CN" altLang="en-US" sz="2400" b="1" dirty="0">
              <a:latin typeface="Calibri" panose="020F0502020204030204" pitchFamily="34" charset="0"/>
              <a:cs typeface="Calibri" panose="020F0502020204030204" pitchFamily="34" charset="0"/>
            </a:endParaRPr>
          </a:p>
        </p:txBody>
      </p:sp>
      <p:sp>
        <p:nvSpPr>
          <p:cNvPr id="30" name="Rectangle 29"/>
          <p:cNvSpPr/>
          <p:nvPr/>
        </p:nvSpPr>
        <p:spPr>
          <a:xfrm>
            <a:off x="3268291" y="2795898"/>
            <a:ext cx="889987"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Mixing</a:t>
            </a:r>
            <a:endParaRPr lang="en-US" dirty="0"/>
          </a:p>
        </p:txBody>
      </p:sp>
      <p:cxnSp>
        <p:nvCxnSpPr>
          <p:cNvPr id="32" name="Straight Arrow Connector 31"/>
          <p:cNvCxnSpPr/>
          <p:nvPr/>
        </p:nvCxnSpPr>
        <p:spPr>
          <a:xfrm flipH="1" flipV="1">
            <a:off x="2130155" y="2735645"/>
            <a:ext cx="1205259" cy="24439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2469186" y="3293898"/>
            <a:ext cx="231158" cy="24439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BBF7104-09B6-99DB-C437-F4271D58F73F}"/>
              </a:ext>
            </a:extLst>
          </p:cNvPr>
          <p:cNvSpPr/>
          <p:nvPr/>
        </p:nvSpPr>
        <p:spPr>
          <a:xfrm>
            <a:off x="1841352" y="2789329"/>
            <a:ext cx="231158" cy="24439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D22153D1-9165-D93C-6908-10249FDCAD65}"/>
              </a:ext>
            </a:extLst>
          </p:cNvPr>
          <p:cNvSpPr/>
          <p:nvPr/>
        </p:nvSpPr>
        <p:spPr>
          <a:xfrm>
            <a:off x="1273382" y="3050568"/>
            <a:ext cx="231158" cy="244392"/>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3" name="文本框 12">
                <a:extLst>
                  <a:ext uri="{FF2B5EF4-FFF2-40B4-BE49-F238E27FC236}">
                    <a16:creationId xmlns:a16="http://schemas.microsoft.com/office/drawing/2014/main" id="{CF8A9964-DBF6-B730-A240-03D9DC0D8A98}"/>
                  </a:ext>
                </a:extLst>
              </p:cNvPr>
              <p:cNvSpPr txBox="1"/>
              <p:nvPr/>
            </p:nvSpPr>
            <p:spPr>
              <a:xfrm>
                <a:off x="5576996" y="4187333"/>
                <a:ext cx="66860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panose="02040503050406030204" pitchFamily="18" charset="0"/>
                        </a:rPr>
                        <m:t>𝑿</m:t>
                      </m:r>
                    </m:oMath>
                  </m:oMathPara>
                </a14:m>
                <a:endParaRPr lang="zh-CN" altLang="en-US" sz="3200" b="1" dirty="0">
                  <a:latin typeface="Calibri" panose="020F0502020204030204" pitchFamily="34" charset="0"/>
                  <a:cs typeface="Calibri" panose="020F0502020204030204" pitchFamily="34" charset="0"/>
                </a:endParaRPr>
              </a:p>
            </p:txBody>
          </p:sp>
        </mc:Choice>
        <mc:Fallback xmlns="">
          <p:sp>
            <p:nvSpPr>
              <p:cNvPr id="33" name="文本框 12">
                <a:extLst>
                  <a:ext uri="{FF2B5EF4-FFF2-40B4-BE49-F238E27FC236}">
                    <a16:creationId xmlns:a16="http://schemas.microsoft.com/office/drawing/2014/main" id="{CF8A9964-DBF6-B730-A240-03D9DC0D8A98}"/>
                  </a:ext>
                </a:extLst>
              </p:cNvPr>
              <p:cNvSpPr txBox="1">
                <a:spLocks noRot="1" noChangeAspect="1" noMove="1" noResize="1" noEditPoints="1" noAdjustHandles="1" noChangeArrowheads="1" noChangeShapeType="1" noTextEdit="1"/>
              </p:cNvSpPr>
              <p:nvPr/>
            </p:nvSpPr>
            <p:spPr>
              <a:xfrm>
                <a:off x="5576996" y="4187333"/>
                <a:ext cx="668607" cy="584775"/>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12">
                <a:extLst>
                  <a:ext uri="{FF2B5EF4-FFF2-40B4-BE49-F238E27FC236}">
                    <a16:creationId xmlns:a16="http://schemas.microsoft.com/office/drawing/2014/main" id="{E4EF5B7D-CACA-4726-133B-20DF4B85B696}"/>
                  </a:ext>
                </a:extLst>
              </p:cNvPr>
              <p:cNvSpPr txBox="1"/>
              <p:nvPr/>
            </p:nvSpPr>
            <p:spPr>
              <a:xfrm>
                <a:off x="8184580" y="4187333"/>
                <a:ext cx="66860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panose="02040503050406030204" pitchFamily="18" charset="0"/>
                        </a:rPr>
                        <m:t>𝑨</m:t>
                      </m:r>
                    </m:oMath>
                  </m:oMathPara>
                </a14:m>
                <a:endParaRPr lang="zh-CN" altLang="en-US" sz="3200" b="1" dirty="0">
                  <a:latin typeface="Calibri" panose="020F0502020204030204" pitchFamily="34" charset="0"/>
                  <a:cs typeface="Calibri" panose="020F0502020204030204" pitchFamily="34" charset="0"/>
                </a:endParaRPr>
              </a:p>
            </p:txBody>
          </p:sp>
        </mc:Choice>
        <mc:Fallback xmlns="">
          <p:sp>
            <p:nvSpPr>
              <p:cNvPr id="34" name="文本框 12">
                <a:extLst>
                  <a:ext uri="{FF2B5EF4-FFF2-40B4-BE49-F238E27FC236}">
                    <a16:creationId xmlns:a16="http://schemas.microsoft.com/office/drawing/2014/main" id="{E4EF5B7D-CACA-4726-133B-20DF4B85B696}"/>
                  </a:ext>
                </a:extLst>
              </p:cNvPr>
              <p:cNvSpPr txBox="1">
                <a:spLocks noRot="1" noChangeAspect="1" noMove="1" noResize="1" noEditPoints="1" noAdjustHandles="1" noChangeArrowheads="1" noChangeShapeType="1" noTextEdit="1"/>
              </p:cNvSpPr>
              <p:nvPr/>
            </p:nvSpPr>
            <p:spPr>
              <a:xfrm>
                <a:off x="8184580" y="4187333"/>
                <a:ext cx="668607" cy="584775"/>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12">
                <a:extLst>
                  <a:ext uri="{FF2B5EF4-FFF2-40B4-BE49-F238E27FC236}">
                    <a16:creationId xmlns:a16="http://schemas.microsoft.com/office/drawing/2014/main" id="{DF6A792C-12FC-B0AA-6318-62BC082271AC}"/>
                  </a:ext>
                </a:extLst>
              </p:cNvPr>
              <p:cNvSpPr txBox="1"/>
              <p:nvPr/>
            </p:nvSpPr>
            <p:spPr>
              <a:xfrm>
                <a:off x="10327144" y="4186274"/>
                <a:ext cx="668607"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3200" b="1" i="1" smtClean="0">
                          <a:latin typeface="Cambria Math" panose="02040503050406030204" pitchFamily="18" charset="0"/>
                          <a:cs typeface="Calibri" panose="020F0502020204030204" pitchFamily="34" charset="0"/>
                        </a:rPr>
                        <m:t>𝑺</m:t>
                      </m:r>
                    </m:oMath>
                  </m:oMathPara>
                </a14:m>
                <a:endParaRPr lang="zh-CN" altLang="en-US" sz="3200" b="1" dirty="0">
                  <a:latin typeface="Calibri" panose="020F0502020204030204" pitchFamily="34" charset="0"/>
                  <a:cs typeface="Calibri" panose="020F0502020204030204" pitchFamily="34" charset="0"/>
                </a:endParaRPr>
              </a:p>
            </p:txBody>
          </p:sp>
        </mc:Choice>
        <mc:Fallback xmlns="">
          <p:sp>
            <p:nvSpPr>
              <p:cNvPr id="35" name="文本框 12">
                <a:extLst>
                  <a:ext uri="{FF2B5EF4-FFF2-40B4-BE49-F238E27FC236}">
                    <a16:creationId xmlns:a16="http://schemas.microsoft.com/office/drawing/2014/main" id="{DF6A792C-12FC-B0AA-6318-62BC082271AC}"/>
                  </a:ext>
                </a:extLst>
              </p:cNvPr>
              <p:cNvSpPr txBox="1">
                <a:spLocks noRot="1" noChangeAspect="1" noMove="1" noResize="1" noEditPoints="1" noAdjustHandles="1" noChangeArrowheads="1" noChangeShapeType="1" noTextEdit="1"/>
              </p:cNvSpPr>
              <p:nvPr/>
            </p:nvSpPr>
            <p:spPr>
              <a:xfrm>
                <a:off x="10327144" y="4186274"/>
                <a:ext cx="668607" cy="584775"/>
              </a:xfrm>
              <a:prstGeom prst="rect">
                <a:avLst/>
              </a:prstGeom>
              <a:blipFill>
                <a:blip r:embed="rId12"/>
                <a:stretch>
                  <a:fillRect/>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916849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E6D460-BE16-105A-CF11-F38C5DD6C3AC}"/>
              </a:ext>
            </a:extLst>
          </p:cNvPr>
          <p:cNvSpPr txBox="1">
            <a:spLocks/>
          </p:cNvSpPr>
          <p:nvPr/>
        </p:nvSpPr>
        <p:spPr>
          <a:xfrm>
            <a:off x="536256" y="333246"/>
            <a:ext cx="8421054"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2.1 Algorithm flow</a:t>
            </a:r>
          </a:p>
        </p:txBody>
      </p:sp>
      <mc:AlternateContent xmlns:mc="http://schemas.openxmlformats.org/markup-compatibility/2006" xmlns:a14="http://schemas.microsoft.com/office/drawing/2010/main">
        <mc:Choice Requires="a14">
          <p:sp>
            <p:nvSpPr>
              <p:cNvPr id="31" name="矩形 38">
                <a:extLst>
                  <a:ext uri="{FF2B5EF4-FFF2-40B4-BE49-F238E27FC236}">
                    <a16:creationId xmlns:a16="http://schemas.microsoft.com/office/drawing/2014/main" id="{A092E7A3-DFCE-BF99-0D72-57FACD00883B}"/>
                  </a:ext>
                </a:extLst>
              </p:cNvPr>
              <p:cNvSpPr/>
              <p:nvPr/>
            </p:nvSpPr>
            <p:spPr>
              <a:xfrm>
                <a:off x="3401479" y="3869740"/>
                <a:ext cx="1608567" cy="225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tx1"/>
                    </a:solidFill>
                    <a:latin typeface="Times New Roman" panose="02020603050405020304" pitchFamily="18" charset="0"/>
                    <a:cs typeface="Times New Roman" panose="02020603050405020304" pitchFamily="18" charset="0"/>
                  </a:rPr>
                  <a:t>Unmixing matrix</a:t>
                </a:r>
              </a:p>
              <a:p>
                <a:pPr algn="ctr"/>
                <a14:m>
                  <m:oMathPara xmlns:m="http://schemas.openxmlformats.org/officeDocument/2006/math">
                    <m:oMathParaPr>
                      <m:jc m:val="centerGroup"/>
                    </m:oMathParaPr>
                    <m:oMath xmlns:m="http://schemas.openxmlformats.org/officeDocument/2006/math">
                      <m:r>
                        <a:rPr lang="en-US" altLang="zh-CN" sz="1600" i="1" dirty="0" smtClean="0">
                          <a:solidFill>
                            <a:schemeClr val="tx1"/>
                          </a:solidFill>
                          <a:latin typeface="Cambria Math" panose="02040503050406030204" pitchFamily="18" charset="0"/>
                        </a:rPr>
                        <m:t>𝑊</m:t>
                      </m:r>
                    </m:oMath>
                  </m:oMathPara>
                </a14:m>
                <a:endParaRPr lang="zh-CN" altLang="en-US" sz="16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矩形 38">
                <a:extLst>
                  <a:ext uri="{FF2B5EF4-FFF2-40B4-BE49-F238E27FC236}">
                    <a16:creationId xmlns:a16="http://schemas.microsoft.com/office/drawing/2014/main" id="{A092E7A3-DFCE-BF99-0D72-57FACD00883B}"/>
                  </a:ext>
                </a:extLst>
              </p:cNvPr>
              <p:cNvSpPr>
                <a:spLocks noRot="1" noChangeAspect="1" noMove="1" noResize="1" noEditPoints="1" noAdjustHandles="1" noChangeArrowheads="1" noChangeShapeType="1" noTextEdit="1"/>
              </p:cNvSpPr>
              <p:nvPr/>
            </p:nvSpPr>
            <p:spPr>
              <a:xfrm>
                <a:off x="3401479" y="3869740"/>
                <a:ext cx="1608567" cy="2254314"/>
              </a:xfrm>
              <a:prstGeom prst="rect">
                <a:avLst/>
              </a:prstGeom>
              <a:blipFill>
                <a:blip r:embed="rId3"/>
                <a:stretch>
                  <a:fillRect l="-1128" r="-376"/>
                </a:stretch>
              </a:blipFill>
              <a:ln>
                <a:solidFill>
                  <a:schemeClr val="tx1"/>
                </a:solidFill>
              </a:ln>
            </p:spPr>
            <p:txBody>
              <a:bodyPr/>
              <a:lstStyle/>
              <a:p>
                <a:r>
                  <a:rPr lang="zh-CN" altLang="en-US">
                    <a:noFill/>
                  </a:rPr>
                  <a:t> </a:t>
                </a:r>
              </a:p>
            </p:txBody>
          </p:sp>
        </mc:Fallback>
      </mc:AlternateContent>
      <p:cxnSp>
        <p:nvCxnSpPr>
          <p:cNvPr id="32" name="直接箭头连接符 39">
            <a:extLst>
              <a:ext uri="{FF2B5EF4-FFF2-40B4-BE49-F238E27FC236}">
                <a16:creationId xmlns:a16="http://schemas.microsoft.com/office/drawing/2014/main" id="{0D1A2ECF-4EB9-EDF3-B4F6-92591900D9DB}"/>
              </a:ext>
            </a:extLst>
          </p:cNvPr>
          <p:cNvCxnSpPr>
            <a:cxnSpLocks/>
          </p:cNvCxnSpPr>
          <p:nvPr/>
        </p:nvCxnSpPr>
        <p:spPr>
          <a:xfrm>
            <a:off x="2043546" y="4174335"/>
            <a:ext cx="13579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3" name="文本框 40">
                <a:extLst>
                  <a:ext uri="{FF2B5EF4-FFF2-40B4-BE49-F238E27FC236}">
                    <a16:creationId xmlns:a16="http://schemas.microsoft.com/office/drawing/2014/main" id="{29827390-4D30-C3E1-F8BF-30DFAE35DE31}"/>
                  </a:ext>
                </a:extLst>
              </p:cNvPr>
              <p:cNvSpPr txBox="1"/>
              <p:nvPr/>
            </p:nvSpPr>
            <p:spPr>
              <a:xfrm>
                <a:off x="2291031" y="4174332"/>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33" name="文本框 40">
                <a:extLst>
                  <a:ext uri="{FF2B5EF4-FFF2-40B4-BE49-F238E27FC236}">
                    <a16:creationId xmlns:a16="http://schemas.microsoft.com/office/drawing/2014/main" id="{29827390-4D30-C3E1-F8BF-30DFAE35DE31}"/>
                  </a:ext>
                </a:extLst>
              </p:cNvPr>
              <p:cNvSpPr txBox="1">
                <a:spLocks noRot="1" noChangeAspect="1" noMove="1" noResize="1" noEditPoints="1" noAdjustHandles="1" noChangeArrowheads="1" noChangeShapeType="1" noTextEdit="1"/>
              </p:cNvSpPr>
              <p:nvPr/>
            </p:nvSpPr>
            <p:spPr>
              <a:xfrm>
                <a:off x="2291031" y="4174332"/>
                <a:ext cx="934704" cy="409472"/>
              </a:xfrm>
              <a:prstGeom prst="rect">
                <a:avLst/>
              </a:prstGeom>
              <a:blipFill>
                <a:blip r:embed="rId4"/>
                <a:stretch>
                  <a:fillRect b="-1493"/>
                </a:stretch>
              </a:blipFill>
            </p:spPr>
            <p:txBody>
              <a:bodyPr/>
              <a:lstStyle/>
              <a:p>
                <a:r>
                  <a:rPr lang="zh-CN" altLang="en-US">
                    <a:noFill/>
                  </a:rPr>
                  <a:t> </a:t>
                </a:r>
              </a:p>
            </p:txBody>
          </p:sp>
        </mc:Fallback>
      </mc:AlternateContent>
      <p:cxnSp>
        <p:nvCxnSpPr>
          <p:cNvPr id="34" name="直接箭头连接符 41">
            <a:extLst>
              <a:ext uri="{FF2B5EF4-FFF2-40B4-BE49-F238E27FC236}">
                <a16:creationId xmlns:a16="http://schemas.microsoft.com/office/drawing/2014/main" id="{4DCDD1A5-9358-9EA6-0543-5F23557D49F4}"/>
              </a:ext>
            </a:extLst>
          </p:cNvPr>
          <p:cNvCxnSpPr>
            <a:cxnSpLocks/>
          </p:cNvCxnSpPr>
          <p:nvPr/>
        </p:nvCxnSpPr>
        <p:spPr>
          <a:xfrm>
            <a:off x="2043546" y="4839883"/>
            <a:ext cx="13579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文本框 42">
                <a:extLst>
                  <a:ext uri="{FF2B5EF4-FFF2-40B4-BE49-F238E27FC236}">
                    <a16:creationId xmlns:a16="http://schemas.microsoft.com/office/drawing/2014/main" id="{9CDE417F-68FA-C3FD-97CB-2A02848B8DC9}"/>
                  </a:ext>
                </a:extLst>
              </p:cNvPr>
              <p:cNvSpPr txBox="1"/>
              <p:nvPr/>
            </p:nvSpPr>
            <p:spPr>
              <a:xfrm>
                <a:off x="2255160" y="4821397"/>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35" name="文本框 42">
                <a:extLst>
                  <a:ext uri="{FF2B5EF4-FFF2-40B4-BE49-F238E27FC236}">
                    <a16:creationId xmlns:a16="http://schemas.microsoft.com/office/drawing/2014/main" id="{9CDE417F-68FA-C3FD-97CB-2A02848B8DC9}"/>
                  </a:ext>
                </a:extLst>
              </p:cNvPr>
              <p:cNvSpPr txBox="1">
                <a:spLocks noRot="1" noChangeAspect="1" noMove="1" noResize="1" noEditPoints="1" noAdjustHandles="1" noChangeArrowheads="1" noChangeShapeType="1" noTextEdit="1"/>
              </p:cNvSpPr>
              <p:nvPr/>
            </p:nvSpPr>
            <p:spPr>
              <a:xfrm>
                <a:off x="2255160" y="4821397"/>
                <a:ext cx="934704" cy="409472"/>
              </a:xfrm>
              <a:prstGeom prst="rect">
                <a:avLst/>
              </a:prstGeom>
              <a:blipFill>
                <a:blip r:embed="rId5"/>
                <a:stretch>
                  <a:fillRect b="-1493"/>
                </a:stretch>
              </a:blipFill>
            </p:spPr>
            <p:txBody>
              <a:bodyPr/>
              <a:lstStyle/>
              <a:p>
                <a:r>
                  <a:rPr lang="zh-CN" altLang="en-US">
                    <a:noFill/>
                  </a:rPr>
                  <a:t> </a:t>
                </a:r>
              </a:p>
            </p:txBody>
          </p:sp>
        </mc:Fallback>
      </mc:AlternateContent>
      <p:cxnSp>
        <p:nvCxnSpPr>
          <p:cNvPr id="36" name="直接箭头连接符 43">
            <a:extLst>
              <a:ext uri="{FF2B5EF4-FFF2-40B4-BE49-F238E27FC236}">
                <a16:creationId xmlns:a16="http://schemas.microsoft.com/office/drawing/2014/main" id="{8B58AB1B-8C3B-5B5A-92D4-2EDC4B018804}"/>
              </a:ext>
            </a:extLst>
          </p:cNvPr>
          <p:cNvCxnSpPr>
            <a:cxnSpLocks/>
          </p:cNvCxnSpPr>
          <p:nvPr/>
        </p:nvCxnSpPr>
        <p:spPr>
          <a:xfrm>
            <a:off x="2043546" y="5849661"/>
            <a:ext cx="135793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7" name="文本框 44">
                <a:extLst>
                  <a:ext uri="{FF2B5EF4-FFF2-40B4-BE49-F238E27FC236}">
                    <a16:creationId xmlns:a16="http://schemas.microsoft.com/office/drawing/2014/main" id="{64751CAE-39B6-37D5-1391-939B068D6B7D}"/>
                  </a:ext>
                </a:extLst>
              </p:cNvPr>
              <p:cNvSpPr txBox="1"/>
              <p:nvPr/>
            </p:nvSpPr>
            <p:spPr>
              <a:xfrm>
                <a:off x="2169437" y="5849658"/>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𝑥</m:t>
                          </m:r>
                        </m:e>
                        <m:sub>
                          <m:r>
                            <a:rPr lang="en-US" altLang="zh-CN" b="0" i="1" dirty="0" smtClean="0">
                              <a:latin typeface="Cambria Math" panose="02040503050406030204" pitchFamily="18" charset="0"/>
                            </a:rPr>
                            <m:t>𝑛</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37" name="文本框 44">
                <a:extLst>
                  <a:ext uri="{FF2B5EF4-FFF2-40B4-BE49-F238E27FC236}">
                    <a16:creationId xmlns:a16="http://schemas.microsoft.com/office/drawing/2014/main" id="{64751CAE-39B6-37D5-1391-939B068D6B7D}"/>
                  </a:ext>
                </a:extLst>
              </p:cNvPr>
              <p:cNvSpPr txBox="1">
                <a:spLocks noRot="1" noChangeAspect="1" noMove="1" noResize="1" noEditPoints="1" noAdjustHandles="1" noChangeArrowheads="1" noChangeShapeType="1" noTextEdit="1"/>
              </p:cNvSpPr>
              <p:nvPr/>
            </p:nvSpPr>
            <p:spPr>
              <a:xfrm>
                <a:off x="2169437" y="5849658"/>
                <a:ext cx="934704" cy="409472"/>
              </a:xfrm>
              <a:prstGeom prst="rect">
                <a:avLst/>
              </a:prstGeom>
              <a:blipFill>
                <a:blip r:embed="rId6"/>
                <a:stretch>
                  <a:fillRect b="-1493"/>
                </a:stretch>
              </a:blipFill>
            </p:spPr>
            <p:txBody>
              <a:bodyPr/>
              <a:lstStyle/>
              <a:p>
                <a:r>
                  <a:rPr lang="zh-CN" altLang="en-US">
                    <a:noFill/>
                  </a:rPr>
                  <a:t> </a:t>
                </a:r>
              </a:p>
            </p:txBody>
          </p:sp>
        </mc:Fallback>
      </mc:AlternateContent>
      <p:cxnSp>
        <p:nvCxnSpPr>
          <p:cNvPr id="38" name="直接箭头连接符 45">
            <a:extLst>
              <a:ext uri="{FF2B5EF4-FFF2-40B4-BE49-F238E27FC236}">
                <a16:creationId xmlns:a16="http://schemas.microsoft.com/office/drawing/2014/main" id="{95839963-BCFD-3291-456F-D1EE7E85FCDC}"/>
              </a:ext>
            </a:extLst>
          </p:cNvPr>
          <p:cNvCxnSpPr>
            <a:cxnSpLocks/>
          </p:cNvCxnSpPr>
          <p:nvPr/>
        </p:nvCxnSpPr>
        <p:spPr>
          <a:xfrm>
            <a:off x="5010219" y="4174333"/>
            <a:ext cx="12150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9" name="文本框 46">
                <a:extLst>
                  <a:ext uri="{FF2B5EF4-FFF2-40B4-BE49-F238E27FC236}">
                    <a16:creationId xmlns:a16="http://schemas.microsoft.com/office/drawing/2014/main" id="{92AD59F9-6EF1-1331-145A-A46C54A679E8}"/>
                  </a:ext>
                </a:extLst>
              </p:cNvPr>
              <p:cNvSpPr txBox="1"/>
              <p:nvPr/>
            </p:nvSpPr>
            <p:spPr>
              <a:xfrm>
                <a:off x="5156166" y="4177435"/>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39" name="文本框 46">
                <a:extLst>
                  <a:ext uri="{FF2B5EF4-FFF2-40B4-BE49-F238E27FC236}">
                    <a16:creationId xmlns:a16="http://schemas.microsoft.com/office/drawing/2014/main" id="{92AD59F9-6EF1-1331-145A-A46C54A679E8}"/>
                  </a:ext>
                </a:extLst>
              </p:cNvPr>
              <p:cNvSpPr txBox="1">
                <a:spLocks noRot="1" noChangeAspect="1" noMove="1" noResize="1" noEditPoints="1" noAdjustHandles="1" noChangeArrowheads="1" noChangeShapeType="1" noTextEdit="1"/>
              </p:cNvSpPr>
              <p:nvPr/>
            </p:nvSpPr>
            <p:spPr>
              <a:xfrm>
                <a:off x="5156166" y="4177435"/>
                <a:ext cx="934704" cy="409472"/>
              </a:xfrm>
              <a:prstGeom prst="rect">
                <a:avLst/>
              </a:prstGeom>
              <a:blipFill>
                <a:blip r:embed="rId7"/>
                <a:stretch>
                  <a:fillRect b="-2985"/>
                </a:stretch>
              </a:blipFill>
            </p:spPr>
            <p:txBody>
              <a:bodyPr/>
              <a:lstStyle/>
              <a:p>
                <a:r>
                  <a:rPr lang="zh-CN" altLang="en-US">
                    <a:noFill/>
                  </a:rPr>
                  <a:t> </a:t>
                </a:r>
              </a:p>
            </p:txBody>
          </p:sp>
        </mc:Fallback>
      </mc:AlternateContent>
      <p:cxnSp>
        <p:nvCxnSpPr>
          <p:cNvPr id="40" name="直接箭头连接符 47">
            <a:extLst>
              <a:ext uri="{FF2B5EF4-FFF2-40B4-BE49-F238E27FC236}">
                <a16:creationId xmlns:a16="http://schemas.microsoft.com/office/drawing/2014/main" id="{6B876248-232E-98B0-E156-B7CF90E5F5EF}"/>
              </a:ext>
            </a:extLst>
          </p:cNvPr>
          <p:cNvCxnSpPr>
            <a:cxnSpLocks/>
          </p:cNvCxnSpPr>
          <p:nvPr/>
        </p:nvCxnSpPr>
        <p:spPr>
          <a:xfrm>
            <a:off x="5010219" y="4839882"/>
            <a:ext cx="12150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1" name="文本框 48">
                <a:extLst>
                  <a:ext uri="{FF2B5EF4-FFF2-40B4-BE49-F238E27FC236}">
                    <a16:creationId xmlns:a16="http://schemas.microsoft.com/office/drawing/2014/main" id="{745F8F94-9B37-49BC-4729-A10CA5D50AA9}"/>
                  </a:ext>
                </a:extLst>
              </p:cNvPr>
              <p:cNvSpPr txBox="1"/>
              <p:nvPr/>
            </p:nvSpPr>
            <p:spPr>
              <a:xfrm>
                <a:off x="5156166" y="4821397"/>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41" name="文本框 48">
                <a:extLst>
                  <a:ext uri="{FF2B5EF4-FFF2-40B4-BE49-F238E27FC236}">
                    <a16:creationId xmlns:a16="http://schemas.microsoft.com/office/drawing/2014/main" id="{745F8F94-9B37-49BC-4729-A10CA5D50AA9}"/>
                  </a:ext>
                </a:extLst>
              </p:cNvPr>
              <p:cNvSpPr txBox="1">
                <a:spLocks noRot="1" noChangeAspect="1" noMove="1" noResize="1" noEditPoints="1" noAdjustHandles="1" noChangeArrowheads="1" noChangeShapeType="1" noTextEdit="1"/>
              </p:cNvSpPr>
              <p:nvPr/>
            </p:nvSpPr>
            <p:spPr>
              <a:xfrm>
                <a:off x="5156166" y="4821397"/>
                <a:ext cx="934704" cy="409472"/>
              </a:xfrm>
              <a:prstGeom prst="rect">
                <a:avLst/>
              </a:prstGeom>
              <a:blipFill>
                <a:blip r:embed="rId8"/>
                <a:stretch>
                  <a:fillRect b="-1493"/>
                </a:stretch>
              </a:blipFill>
            </p:spPr>
            <p:txBody>
              <a:bodyPr/>
              <a:lstStyle/>
              <a:p>
                <a:r>
                  <a:rPr lang="zh-CN" altLang="en-US">
                    <a:noFill/>
                  </a:rPr>
                  <a:t> </a:t>
                </a:r>
              </a:p>
            </p:txBody>
          </p:sp>
        </mc:Fallback>
      </mc:AlternateContent>
      <p:cxnSp>
        <p:nvCxnSpPr>
          <p:cNvPr id="42" name="直接箭头连接符 49">
            <a:extLst>
              <a:ext uri="{FF2B5EF4-FFF2-40B4-BE49-F238E27FC236}">
                <a16:creationId xmlns:a16="http://schemas.microsoft.com/office/drawing/2014/main" id="{1F0C476C-C2D2-D2F8-0B6F-04E8AC638C77}"/>
              </a:ext>
            </a:extLst>
          </p:cNvPr>
          <p:cNvCxnSpPr>
            <a:cxnSpLocks/>
          </p:cNvCxnSpPr>
          <p:nvPr/>
        </p:nvCxnSpPr>
        <p:spPr>
          <a:xfrm>
            <a:off x="5010219" y="5849659"/>
            <a:ext cx="1215021"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3" name="文本框 50">
                <a:extLst>
                  <a:ext uri="{FF2B5EF4-FFF2-40B4-BE49-F238E27FC236}">
                    <a16:creationId xmlns:a16="http://schemas.microsoft.com/office/drawing/2014/main" id="{437D0B97-0DA3-9F72-90AB-69C0A9C88BE7}"/>
                  </a:ext>
                </a:extLst>
              </p:cNvPr>
              <p:cNvSpPr txBox="1"/>
              <p:nvPr/>
            </p:nvSpPr>
            <p:spPr>
              <a:xfrm>
                <a:off x="5200586" y="5815877"/>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𝑢</m:t>
                          </m:r>
                        </m:e>
                        <m:sub>
                          <m:r>
                            <a:rPr lang="en-US" altLang="zh-CN" b="0" i="1" dirty="0" smtClean="0">
                              <a:latin typeface="Cambria Math" panose="02040503050406030204" pitchFamily="18" charset="0"/>
                            </a:rPr>
                            <m:t>𝑛</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43" name="文本框 50">
                <a:extLst>
                  <a:ext uri="{FF2B5EF4-FFF2-40B4-BE49-F238E27FC236}">
                    <a16:creationId xmlns:a16="http://schemas.microsoft.com/office/drawing/2014/main" id="{437D0B97-0DA3-9F72-90AB-69C0A9C88BE7}"/>
                  </a:ext>
                </a:extLst>
              </p:cNvPr>
              <p:cNvSpPr txBox="1">
                <a:spLocks noRot="1" noChangeAspect="1" noMove="1" noResize="1" noEditPoints="1" noAdjustHandles="1" noChangeArrowheads="1" noChangeShapeType="1" noTextEdit="1"/>
              </p:cNvSpPr>
              <p:nvPr/>
            </p:nvSpPr>
            <p:spPr>
              <a:xfrm>
                <a:off x="5200586" y="5815877"/>
                <a:ext cx="934704" cy="409472"/>
              </a:xfrm>
              <a:prstGeom prst="rect">
                <a:avLst/>
              </a:prstGeom>
              <a:blipFill>
                <a:blip r:embed="rId9"/>
                <a:stretch>
                  <a:fillRect b="-298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矩形 51">
                <a:extLst>
                  <a:ext uri="{FF2B5EF4-FFF2-40B4-BE49-F238E27FC236}">
                    <a16:creationId xmlns:a16="http://schemas.microsoft.com/office/drawing/2014/main" id="{FE560DE4-E600-7638-937C-431C5B0AB516}"/>
                  </a:ext>
                </a:extLst>
              </p:cNvPr>
              <p:cNvSpPr/>
              <p:nvPr/>
            </p:nvSpPr>
            <p:spPr>
              <a:xfrm>
                <a:off x="6225241" y="3869739"/>
                <a:ext cx="795688" cy="225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altLang="zh-CN" b="0" i="1" dirty="0" smtClean="0">
                          <a:solidFill>
                            <a:schemeClr val="tx1"/>
                          </a:solidFill>
                          <a:latin typeface="Cambria Math" panose="02040503050406030204" pitchFamily="18" charset="0"/>
                        </a:rPr>
                        <m:t>𝑔</m:t>
                      </m:r>
                      <m:r>
                        <a:rPr lang="en-US" altLang="zh-CN" i="1" dirty="0" smtClean="0">
                          <a:solidFill>
                            <a:schemeClr val="tx1"/>
                          </a:solidFill>
                          <a:latin typeface="Cambria Math" panose="02040503050406030204" pitchFamily="18" charset="0"/>
                        </a:rPr>
                        <m:t>(</m:t>
                      </m:r>
                      <m:r>
                        <a:rPr lang="en-US" altLang="zh-CN" i="1" dirty="0">
                          <a:solidFill>
                            <a:schemeClr val="tx1"/>
                          </a:solidFill>
                          <a:latin typeface="Cambria Math" panose="02040503050406030204" pitchFamily="18" charset="0"/>
                        </a:rPr>
                        <m:t>·</m:t>
                      </m:r>
                      <m:r>
                        <a:rPr lang="en-US" altLang="zh-CN" i="1" dirty="0" smtClean="0">
                          <a:solidFill>
                            <a:schemeClr val="tx1"/>
                          </a:solidFill>
                          <a:latin typeface="Cambria Math" panose="02040503050406030204" pitchFamily="18" charset="0"/>
                        </a:rPr>
                        <m:t>)</m:t>
                      </m:r>
                    </m:oMath>
                  </m:oMathPara>
                </a14:m>
                <a:endParaRPr lang="zh-CN" altLang="en-US" dirty="0">
                  <a:solidFill>
                    <a:schemeClr val="tx1"/>
                  </a:solidFill>
                </a:endParaRPr>
              </a:p>
            </p:txBody>
          </p:sp>
        </mc:Choice>
        <mc:Fallback xmlns="">
          <p:sp>
            <p:nvSpPr>
              <p:cNvPr id="44" name="矩形 51">
                <a:extLst>
                  <a:ext uri="{FF2B5EF4-FFF2-40B4-BE49-F238E27FC236}">
                    <a16:creationId xmlns:a16="http://schemas.microsoft.com/office/drawing/2014/main" id="{FE560DE4-E600-7638-937C-431C5B0AB516}"/>
                  </a:ext>
                </a:extLst>
              </p:cNvPr>
              <p:cNvSpPr>
                <a:spLocks noRot="1" noChangeAspect="1" noMove="1" noResize="1" noEditPoints="1" noAdjustHandles="1" noChangeArrowheads="1" noChangeShapeType="1" noTextEdit="1"/>
              </p:cNvSpPr>
              <p:nvPr/>
            </p:nvSpPr>
            <p:spPr>
              <a:xfrm>
                <a:off x="6225241" y="3869739"/>
                <a:ext cx="795688" cy="2254314"/>
              </a:xfrm>
              <a:prstGeom prst="rect">
                <a:avLst/>
              </a:prstGeom>
              <a:blipFill>
                <a:blip r:embed="rId10"/>
                <a:stretch>
                  <a:fillRect/>
                </a:stretch>
              </a:blipFill>
              <a:ln>
                <a:solidFill>
                  <a:schemeClr val="tx1"/>
                </a:solidFill>
              </a:ln>
            </p:spPr>
            <p:txBody>
              <a:bodyPr/>
              <a:lstStyle/>
              <a:p>
                <a:r>
                  <a:rPr lang="zh-CN" altLang="en-US">
                    <a:noFill/>
                  </a:rPr>
                  <a:t> </a:t>
                </a:r>
              </a:p>
            </p:txBody>
          </p:sp>
        </mc:Fallback>
      </mc:AlternateContent>
      <p:sp>
        <p:nvSpPr>
          <p:cNvPr id="45" name="矩形 52">
            <a:extLst>
              <a:ext uri="{FF2B5EF4-FFF2-40B4-BE49-F238E27FC236}">
                <a16:creationId xmlns:a16="http://schemas.microsoft.com/office/drawing/2014/main" id="{5D3DFA38-F86D-5CB3-68A7-07CAE6860651}"/>
              </a:ext>
            </a:extLst>
          </p:cNvPr>
          <p:cNvSpPr/>
          <p:nvPr/>
        </p:nvSpPr>
        <p:spPr>
          <a:xfrm>
            <a:off x="8482179" y="3869739"/>
            <a:ext cx="1465550" cy="225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0000"/>
                </a:solidFill>
                <a:latin typeface="Times New Roman" panose="02020603050405020304" pitchFamily="18" charset="0"/>
                <a:cs typeface="Times New Roman" panose="02020603050405020304" pitchFamily="18" charset="0"/>
              </a:rPr>
              <a:t>Independence criterion</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46" name="直接箭头连接符 53">
            <a:extLst>
              <a:ext uri="{FF2B5EF4-FFF2-40B4-BE49-F238E27FC236}">
                <a16:creationId xmlns:a16="http://schemas.microsoft.com/office/drawing/2014/main" id="{121F6E98-30C1-4CAD-B0B4-AAA38E804027}"/>
              </a:ext>
            </a:extLst>
          </p:cNvPr>
          <p:cNvCxnSpPr>
            <a:cxnSpLocks/>
          </p:cNvCxnSpPr>
          <p:nvPr/>
        </p:nvCxnSpPr>
        <p:spPr>
          <a:xfrm>
            <a:off x="7020930" y="4174332"/>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7" name="文本框 54">
                <a:extLst>
                  <a:ext uri="{FF2B5EF4-FFF2-40B4-BE49-F238E27FC236}">
                    <a16:creationId xmlns:a16="http://schemas.microsoft.com/office/drawing/2014/main" id="{46387155-AF47-074E-E970-63F4FA3D7F58}"/>
                  </a:ext>
                </a:extLst>
              </p:cNvPr>
              <p:cNvSpPr txBox="1"/>
              <p:nvPr/>
            </p:nvSpPr>
            <p:spPr>
              <a:xfrm>
                <a:off x="7260361" y="4174332"/>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b="0"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47" name="文本框 54">
                <a:extLst>
                  <a:ext uri="{FF2B5EF4-FFF2-40B4-BE49-F238E27FC236}">
                    <a16:creationId xmlns:a16="http://schemas.microsoft.com/office/drawing/2014/main" id="{46387155-AF47-074E-E970-63F4FA3D7F58}"/>
                  </a:ext>
                </a:extLst>
              </p:cNvPr>
              <p:cNvSpPr txBox="1">
                <a:spLocks noRot="1" noChangeAspect="1" noMove="1" noResize="1" noEditPoints="1" noAdjustHandles="1" noChangeArrowheads="1" noChangeShapeType="1" noTextEdit="1"/>
              </p:cNvSpPr>
              <p:nvPr/>
            </p:nvSpPr>
            <p:spPr>
              <a:xfrm>
                <a:off x="7260361" y="4174332"/>
                <a:ext cx="934704" cy="409472"/>
              </a:xfrm>
              <a:prstGeom prst="rect">
                <a:avLst/>
              </a:prstGeom>
              <a:blipFill>
                <a:blip r:embed="rId11"/>
                <a:stretch>
                  <a:fillRect b="-1493"/>
                </a:stretch>
              </a:blipFill>
            </p:spPr>
            <p:txBody>
              <a:bodyPr/>
              <a:lstStyle/>
              <a:p>
                <a:r>
                  <a:rPr lang="zh-CN" altLang="en-US">
                    <a:noFill/>
                  </a:rPr>
                  <a:t> </a:t>
                </a:r>
              </a:p>
            </p:txBody>
          </p:sp>
        </mc:Fallback>
      </mc:AlternateContent>
      <p:cxnSp>
        <p:nvCxnSpPr>
          <p:cNvPr id="48" name="直接箭头连接符 55">
            <a:extLst>
              <a:ext uri="{FF2B5EF4-FFF2-40B4-BE49-F238E27FC236}">
                <a16:creationId xmlns:a16="http://schemas.microsoft.com/office/drawing/2014/main" id="{27CF41B8-49E2-FF09-0CED-D3102FC3EE59}"/>
              </a:ext>
            </a:extLst>
          </p:cNvPr>
          <p:cNvCxnSpPr>
            <a:cxnSpLocks/>
          </p:cNvCxnSpPr>
          <p:nvPr/>
        </p:nvCxnSpPr>
        <p:spPr>
          <a:xfrm>
            <a:off x="7020930" y="4839882"/>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49" name="文本框 56">
                <a:extLst>
                  <a:ext uri="{FF2B5EF4-FFF2-40B4-BE49-F238E27FC236}">
                    <a16:creationId xmlns:a16="http://schemas.microsoft.com/office/drawing/2014/main" id="{65817191-0047-1CCE-8F15-056BF3448FC2}"/>
                  </a:ext>
                </a:extLst>
              </p:cNvPr>
              <p:cNvSpPr txBox="1"/>
              <p:nvPr/>
            </p:nvSpPr>
            <p:spPr>
              <a:xfrm>
                <a:off x="7260361" y="4839881"/>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49" name="文本框 56">
                <a:extLst>
                  <a:ext uri="{FF2B5EF4-FFF2-40B4-BE49-F238E27FC236}">
                    <a16:creationId xmlns:a16="http://schemas.microsoft.com/office/drawing/2014/main" id="{65817191-0047-1CCE-8F15-056BF3448FC2}"/>
                  </a:ext>
                </a:extLst>
              </p:cNvPr>
              <p:cNvSpPr txBox="1">
                <a:spLocks noRot="1" noChangeAspect="1" noMove="1" noResize="1" noEditPoints="1" noAdjustHandles="1" noChangeArrowheads="1" noChangeShapeType="1" noTextEdit="1"/>
              </p:cNvSpPr>
              <p:nvPr/>
            </p:nvSpPr>
            <p:spPr>
              <a:xfrm>
                <a:off x="7260361" y="4839881"/>
                <a:ext cx="934704" cy="409472"/>
              </a:xfrm>
              <a:prstGeom prst="rect">
                <a:avLst/>
              </a:prstGeom>
              <a:blipFill>
                <a:blip r:embed="rId12"/>
                <a:stretch>
                  <a:fillRect b="-1493"/>
                </a:stretch>
              </a:blipFill>
            </p:spPr>
            <p:txBody>
              <a:bodyPr/>
              <a:lstStyle/>
              <a:p>
                <a:r>
                  <a:rPr lang="zh-CN" altLang="en-US">
                    <a:noFill/>
                  </a:rPr>
                  <a:t> </a:t>
                </a:r>
              </a:p>
            </p:txBody>
          </p:sp>
        </mc:Fallback>
      </mc:AlternateContent>
      <p:cxnSp>
        <p:nvCxnSpPr>
          <p:cNvPr id="50" name="直接箭头连接符 57">
            <a:extLst>
              <a:ext uri="{FF2B5EF4-FFF2-40B4-BE49-F238E27FC236}">
                <a16:creationId xmlns:a16="http://schemas.microsoft.com/office/drawing/2014/main" id="{BD66B669-9195-6BE9-14A5-5DF75F2FAC29}"/>
              </a:ext>
            </a:extLst>
          </p:cNvPr>
          <p:cNvCxnSpPr>
            <a:cxnSpLocks/>
          </p:cNvCxnSpPr>
          <p:nvPr/>
        </p:nvCxnSpPr>
        <p:spPr>
          <a:xfrm>
            <a:off x="7020930" y="5849658"/>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1" name="文本框 58">
                <a:extLst>
                  <a:ext uri="{FF2B5EF4-FFF2-40B4-BE49-F238E27FC236}">
                    <a16:creationId xmlns:a16="http://schemas.microsoft.com/office/drawing/2014/main" id="{378784D2-C713-B64F-8933-4F2940E277CE}"/>
                  </a:ext>
                </a:extLst>
              </p:cNvPr>
              <p:cNvSpPr txBox="1"/>
              <p:nvPr/>
            </p:nvSpPr>
            <p:spPr>
              <a:xfrm>
                <a:off x="7260361" y="5821383"/>
                <a:ext cx="934704" cy="40947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𝑦</m:t>
                          </m:r>
                        </m:e>
                        <m:sub>
                          <m:r>
                            <a:rPr lang="en-US" altLang="zh-CN" b="0" i="1" dirty="0" smtClean="0">
                              <a:latin typeface="Cambria Math" panose="02040503050406030204" pitchFamily="18" charset="0"/>
                            </a:rPr>
                            <m:t>𝑛</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51" name="文本框 58">
                <a:extLst>
                  <a:ext uri="{FF2B5EF4-FFF2-40B4-BE49-F238E27FC236}">
                    <a16:creationId xmlns:a16="http://schemas.microsoft.com/office/drawing/2014/main" id="{378784D2-C713-B64F-8933-4F2940E277CE}"/>
                  </a:ext>
                </a:extLst>
              </p:cNvPr>
              <p:cNvSpPr txBox="1">
                <a:spLocks noRot="1" noChangeAspect="1" noMove="1" noResize="1" noEditPoints="1" noAdjustHandles="1" noChangeArrowheads="1" noChangeShapeType="1" noTextEdit="1"/>
              </p:cNvSpPr>
              <p:nvPr/>
            </p:nvSpPr>
            <p:spPr>
              <a:xfrm>
                <a:off x="7260361" y="5821383"/>
                <a:ext cx="934704" cy="409472"/>
              </a:xfrm>
              <a:prstGeom prst="rect">
                <a:avLst/>
              </a:prstGeom>
              <a:blipFill>
                <a:blip r:embed="rId13"/>
                <a:stretch>
                  <a:fillRect b="-1493"/>
                </a:stretch>
              </a:blipFill>
            </p:spPr>
            <p:txBody>
              <a:bodyPr/>
              <a:lstStyle/>
              <a:p>
                <a:r>
                  <a:rPr lang="zh-CN" altLang="en-US">
                    <a:noFill/>
                  </a:rPr>
                  <a:t> </a:t>
                </a:r>
              </a:p>
            </p:txBody>
          </p:sp>
        </mc:Fallback>
      </mc:AlternateContent>
      <p:sp>
        <p:nvSpPr>
          <p:cNvPr id="52" name="文本框 59">
            <a:extLst>
              <a:ext uri="{FF2B5EF4-FFF2-40B4-BE49-F238E27FC236}">
                <a16:creationId xmlns:a16="http://schemas.microsoft.com/office/drawing/2014/main" id="{17F11E31-BE04-A4B0-6253-5C35E66660F7}"/>
              </a:ext>
            </a:extLst>
          </p:cNvPr>
          <p:cNvSpPr txBox="1"/>
          <p:nvPr/>
        </p:nvSpPr>
        <p:spPr>
          <a:xfrm>
            <a:off x="7427387" y="5333142"/>
            <a:ext cx="511840" cy="366101"/>
          </a:xfrm>
          <a:prstGeom prst="rect">
            <a:avLst/>
          </a:prstGeom>
          <a:noFill/>
        </p:spPr>
        <p:txBody>
          <a:bodyPr vert="eaVert" wrap="square" rtlCol="0">
            <a:spAutoFit/>
          </a:bodyPr>
          <a:lstStyle/>
          <a:p>
            <a:r>
              <a:rPr lang="en-US" altLang="zh-CN" b="1" dirty="0"/>
              <a:t>…</a:t>
            </a:r>
            <a:endParaRPr lang="zh-CN" altLang="en-US" b="1" dirty="0"/>
          </a:p>
        </p:txBody>
      </p:sp>
      <p:sp>
        <p:nvSpPr>
          <p:cNvPr id="53" name="文本框 60">
            <a:extLst>
              <a:ext uri="{FF2B5EF4-FFF2-40B4-BE49-F238E27FC236}">
                <a16:creationId xmlns:a16="http://schemas.microsoft.com/office/drawing/2014/main" id="{42142826-1133-BE37-B746-2C022D08F698}"/>
              </a:ext>
            </a:extLst>
          </p:cNvPr>
          <p:cNvSpPr txBox="1"/>
          <p:nvPr/>
        </p:nvSpPr>
        <p:spPr>
          <a:xfrm>
            <a:off x="5321561" y="5333011"/>
            <a:ext cx="511840" cy="366101"/>
          </a:xfrm>
          <a:prstGeom prst="rect">
            <a:avLst/>
          </a:prstGeom>
          <a:noFill/>
        </p:spPr>
        <p:txBody>
          <a:bodyPr vert="eaVert" wrap="square" rtlCol="0">
            <a:spAutoFit/>
          </a:bodyPr>
          <a:lstStyle/>
          <a:p>
            <a:r>
              <a:rPr lang="en-US" altLang="zh-CN" b="1" dirty="0"/>
              <a:t>…</a:t>
            </a:r>
            <a:endParaRPr lang="zh-CN" altLang="en-US" b="1" dirty="0"/>
          </a:p>
        </p:txBody>
      </p:sp>
      <p:sp>
        <p:nvSpPr>
          <p:cNvPr id="54" name="文本框 61">
            <a:extLst>
              <a:ext uri="{FF2B5EF4-FFF2-40B4-BE49-F238E27FC236}">
                <a16:creationId xmlns:a16="http://schemas.microsoft.com/office/drawing/2014/main" id="{F0CBEAFC-9CA7-6BC0-D08F-8BEB495ED305}"/>
              </a:ext>
            </a:extLst>
          </p:cNvPr>
          <p:cNvSpPr txBox="1"/>
          <p:nvPr/>
        </p:nvSpPr>
        <p:spPr>
          <a:xfrm>
            <a:off x="2359675" y="5337345"/>
            <a:ext cx="511840" cy="366101"/>
          </a:xfrm>
          <a:prstGeom prst="rect">
            <a:avLst/>
          </a:prstGeom>
          <a:noFill/>
        </p:spPr>
        <p:txBody>
          <a:bodyPr vert="eaVert" wrap="square" rtlCol="0">
            <a:spAutoFit/>
          </a:bodyPr>
          <a:lstStyle/>
          <a:p>
            <a:r>
              <a:rPr lang="en-US" altLang="zh-CN" b="1" dirty="0"/>
              <a:t>…</a:t>
            </a:r>
            <a:endParaRPr lang="zh-CN" altLang="en-US" b="1" dirty="0"/>
          </a:p>
        </p:txBody>
      </p:sp>
      <p:sp>
        <p:nvSpPr>
          <p:cNvPr id="55" name="矩形 62">
            <a:extLst>
              <a:ext uri="{FF2B5EF4-FFF2-40B4-BE49-F238E27FC236}">
                <a16:creationId xmlns:a16="http://schemas.microsoft.com/office/drawing/2014/main" id="{A89A019C-8C59-EA66-C400-311043F5E4E9}"/>
              </a:ext>
            </a:extLst>
          </p:cNvPr>
          <p:cNvSpPr/>
          <p:nvPr/>
        </p:nvSpPr>
        <p:spPr>
          <a:xfrm>
            <a:off x="667618" y="3869739"/>
            <a:ext cx="1357932" cy="225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rgbClr val="FF0000"/>
                </a:solidFill>
                <a:latin typeface="Times New Roman" panose="02020603050405020304" pitchFamily="18" charset="0"/>
                <a:cs typeface="Times New Roman" panose="02020603050405020304" pitchFamily="18" charset="0"/>
              </a:rPr>
              <a:t>Whitened data</a:t>
            </a:r>
            <a:endParaRPr lang="zh-CN" altLang="en-US" sz="1600" dirty="0">
              <a:solidFill>
                <a:srgbClr val="FF0000"/>
              </a:solidFill>
              <a:latin typeface="Times New Roman" panose="02020603050405020304" pitchFamily="18" charset="0"/>
              <a:cs typeface="Times New Roman" panose="02020603050405020304" pitchFamily="18" charset="0"/>
            </a:endParaRPr>
          </a:p>
        </p:txBody>
      </p:sp>
      <p:cxnSp>
        <p:nvCxnSpPr>
          <p:cNvPr id="56" name="直接箭头连接符 78">
            <a:extLst>
              <a:ext uri="{FF2B5EF4-FFF2-40B4-BE49-F238E27FC236}">
                <a16:creationId xmlns:a16="http://schemas.microsoft.com/office/drawing/2014/main" id="{915F417F-41BE-11E9-6390-ADF983D4A949}"/>
              </a:ext>
            </a:extLst>
          </p:cNvPr>
          <p:cNvCxnSpPr>
            <a:cxnSpLocks/>
          </p:cNvCxnSpPr>
          <p:nvPr/>
        </p:nvCxnSpPr>
        <p:spPr>
          <a:xfrm>
            <a:off x="9947729" y="4174332"/>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7" name="直接箭头连接符 79">
            <a:extLst>
              <a:ext uri="{FF2B5EF4-FFF2-40B4-BE49-F238E27FC236}">
                <a16:creationId xmlns:a16="http://schemas.microsoft.com/office/drawing/2014/main" id="{B2C2A495-0B32-482C-FE95-D1607CCE914C}"/>
              </a:ext>
            </a:extLst>
          </p:cNvPr>
          <p:cNvCxnSpPr>
            <a:cxnSpLocks/>
          </p:cNvCxnSpPr>
          <p:nvPr/>
        </p:nvCxnSpPr>
        <p:spPr>
          <a:xfrm>
            <a:off x="9947729" y="4839882"/>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58" name="直接箭头连接符 80">
            <a:extLst>
              <a:ext uri="{FF2B5EF4-FFF2-40B4-BE49-F238E27FC236}">
                <a16:creationId xmlns:a16="http://schemas.microsoft.com/office/drawing/2014/main" id="{96B96653-DEFB-9E00-5B1A-745A46C3695D}"/>
              </a:ext>
            </a:extLst>
          </p:cNvPr>
          <p:cNvCxnSpPr>
            <a:cxnSpLocks/>
          </p:cNvCxnSpPr>
          <p:nvPr/>
        </p:nvCxnSpPr>
        <p:spPr>
          <a:xfrm>
            <a:off x="9947729" y="5849658"/>
            <a:ext cx="1465550"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9" name="文本框 81">
                <a:extLst>
                  <a:ext uri="{FF2B5EF4-FFF2-40B4-BE49-F238E27FC236}">
                    <a16:creationId xmlns:a16="http://schemas.microsoft.com/office/drawing/2014/main" id="{4B52453A-72EA-DD5B-E881-BBB15D766062}"/>
                  </a:ext>
                </a:extLst>
              </p:cNvPr>
              <p:cNvSpPr txBox="1"/>
              <p:nvPr/>
            </p:nvSpPr>
            <p:spPr>
              <a:xfrm>
                <a:off x="10290561" y="4168826"/>
                <a:ext cx="93470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1</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59" name="文本框 81">
                <a:extLst>
                  <a:ext uri="{FF2B5EF4-FFF2-40B4-BE49-F238E27FC236}">
                    <a16:creationId xmlns:a16="http://schemas.microsoft.com/office/drawing/2014/main" id="{4B52453A-72EA-DD5B-E881-BBB15D766062}"/>
                  </a:ext>
                </a:extLst>
              </p:cNvPr>
              <p:cNvSpPr txBox="1">
                <a:spLocks noRot="1" noChangeAspect="1" noMove="1" noResize="1" noEditPoints="1" noAdjustHandles="1" noChangeArrowheads="1" noChangeShapeType="1" noTextEdit="1"/>
              </p:cNvSpPr>
              <p:nvPr/>
            </p:nvSpPr>
            <p:spPr>
              <a:xfrm>
                <a:off x="10290561" y="4168826"/>
                <a:ext cx="934704" cy="369332"/>
              </a:xfrm>
              <a:prstGeom prst="rect">
                <a:avLst/>
              </a:prstGeom>
              <a:blipFill>
                <a:blip r:embed="rId14"/>
                <a:stretch>
                  <a:fillRect b="-13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0" name="文本框 82">
                <a:extLst>
                  <a:ext uri="{FF2B5EF4-FFF2-40B4-BE49-F238E27FC236}">
                    <a16:creationId xmlns:a16="http://schemas.microsoft.com/office/drawing/2014/main" id="{F89617CD-7764-48BA-927F-78C4CE42FC2B}"/>
                  </a:ext>
                </a:extLst>
              </p:cNvPr>
              <p:cNvSpPr txBox="1"/>
              <p:nvPr/>
            </p:nvSpPr>
            <p:spPr>
              <a:xfrm>
                <a:off x="10290561" y="4834375"/>
                <a:ext cx="93470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2</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60" name="文本框 82">
                <a:extLst>
                  <a:ext uri="{FF2B5EF4-FFF2-40B4-BE49-F238E27FC236}">
                    <a16:creationId xmlns:a16="http://schemas.microsoft.com/office/drawing/2014/main" id="{F89617CD-7764-48BA-927F-78C4CE42FC2B}"/>
                  </a:ext>
                </a:extLst>
              </p:cNvPr>
              <p:cNvSpPr txBox="1">
                <a:spLocks noRot="1" noChangeAspect="1" noMove="1" noResize="1" noEditPoints="1" noAdjustHandles="1" noChangeArrowheads="1" noChangeShapeType="1" noTextEdit="1"/>
              </p:cNvSpPr>
              <p:nvPr/>
            </p:nvSpPr>
            <p:spPr>
              <a:xfrm>
                <a:off x="10290561" y="4834375"/>
                <a:ext cx="934704" cy="369332"/>
              </a:xfrm>
              <a:prstGeom prst="rect">
                <a:avLst/>
              </a:prstGeom>
              <a:blipFill>
                <a:blip r:embed="rId15"/>
                <a:stretch>
                  <a:fillRect b="-13115"/>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1" name="文本框 83">
                <a:extLst>
                  <a:ext uri="{FF2B5EF4-FFF2-40B4-BE49-F238E27FC236}">
                    <a16:creationId xmlns:a16="http://schemas.microsoft.com/office/drawing/2014/main" id="{F4914913-B744-6517-89ED-BA6E675B1F1D}"/>
                  </a:ext>
                </a:extLst>
              </p:cNvPr>
              <p:cNvSpPr txBox="1"/>
              <p:nvPr/>
            </p:nvSpPr>
            <p:spPr>
              <a:xfrm>
                <a:off x="10290561" y="5815877"/>
                <a:ext cx="934704" cy="369332"/>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sSub>
                        <m:sSubPr>
                          <m:ctrlPr>
                            <a:rPr lang="en-US" altLang="zh-CN" b="0" i="1" dirty="0" smtClean="0">
                              <a:latin typeface="Cambria Math" panose="02040503050406030204" pitchFamily="18" charset="0"/>
                            </a:rPr>
                          </m:ctrlPr>
                        </m:sSubPr>
                        <m:e>
                          <m:r>
                            <a:rPr lang="en-US" altLang="zh-CN" b="0" i="1" dirty="0" smtClean="0">
                              <a:latin typeface="Cambria Math" panose="02040503050406030204" pitchFamily="18" charset="0"/>
                            </a:rPr>
                            <m:t>𝑠</m:t>
                          </m:r>
                        </m:e>
                        <m:sub>
                          <m:r>
                            <a:rPr lang="en-US" altLang="zh-CN" b="0" i="1" dirty="0" smtClean="0">
                              <a:latin typeface="Cambria Math" panose="02040503050406030204" pitchFamily="18" charset="0"/>
                            </a:rPr>
                            <m:t>𝑛</m:t>
                          </m:r>
                        </m:sub>
                      </m:sSub>
                      <m:r>
                        <a:rPr lang="en-US" altLang="zh-CN" i="1" dirty="0" smtClean="0">
                          <a:latin typeface="Cambria Math" panose="02040503050406030204" pitchFamily="18" charset="0"/>
                        </a:rPr>
                        <m:t>(</m:t>
                      </m:r>
                      <m:r>
                        <a:rPr lang="en-US" altLang="zh-CN" i="1" dirty="0" smtClean="0">
                          <a:latin typeface="Cambria Math" panose="02040503050406030204" pitchFamily="18" charset="0"/>
                        </a:rPr>
                        <m:t>𝑡</m:t>
                      </m:r>
                      <m:r>
                        <a:rPr lang="en-US" altLang="zh-CN" i="1" dirty="0" smtClean="0">
                          <a:latin typeface="Cambria Math" panose="02040503050406030204" pitchFamily="18" charset="0"/>
                        </a:rPr>
                        <m:t>)</m:t>
                      </m:r>
                    </m:oMath>
                  </m:oMathPara>
                </a14:m>
                <a:endParaRPr lang="zh-CN" altLang="en-US" dirty="0"/>
              </a:p>
            </p:txBody>
          </p:sp>
        </mc:Choice>
        <mc:Fallback xmlns="">
          <p:sp>
            <p:nvSpPr>
              <p:cNvPr id="61" name="文本框 83">
                <a:extLst>
                  <a:ext uri="{FF2B5EF4-FFF2-40B4-BE49-F238E27FC236}">
                    <a16:creationId xmlns:a16="http://schemas.microsoft.com/office/drawing/2014/main" id="{F4914913-B744-6517-89ED-BA6E675B1F1D}"/>
                  </a:ext>
                </a:extLst>
              </p:cNvPr>
              <p:cNvSpPr txBox="1">
                <a:spLocks noRot="1" noChangeAspect="1" noMove="1" noResize="1" noEditPoints="1" noAdjustHandles="1" noChangeArrowheads="1" noChangeShapeType="1" noTextEdit="1"/>
              </p:cNvSpPr>
              <p:nvPr/>
            </p:nvSpPr>
            <p:spPr>
              <a:xfrm>
                <a:off x="10290561" y="5815877"/>
                <a:ext cx="934704" cy="369332"/>
              </a:xfrm>
              <a:prstGeom prst="rect">
                <a:avLst/>
              </a:prstGeom>
              <a:blipFill>
                <a:blip r:embed="rId16"/>
                <a:stretch>
                  <a:fillRect b="-13115"/>
                </a:stretch>
              </a:blipFill>
            </p:spPr>
            <p:txBody>
              <a:bodyPr/>
              <a:lstStyle/>
              <a:p>
                <a:r>
                  <a:rPr lang="zh-CN" altLang="en-US">
                    <a:noFill/>
                  </a:rPr>
                  <a:t> </a:t>
                </a:r>
              </a:p>
            </p:txBody>
          </p:sp>
        </mc:Fallback>
      </mc:AlternateContent>
      <p:sp>
        <p:nvSpPr>
          <p:cNvPr id="62" name="文本框 84">
            <a:extLst>
              <a:ext uri="{FF2B5EF4-FFF2-40B4-BE49-F238E27FC236}">
                <a16:creationId xmlns:a16="http://schemas.microsoft.com/office/drawing/2014/main" id="{A86F3FEB-A38A-BE7B-7A80-F14D300E8277}"/>
              </a:ext>
            </a:extLst>
          </p:cNvPr>
          <p:cNvSpPr txBox="1"/>
          <p:nvPr/>
        </p:nvSpPr>
        <p:spPr>
          <a:xfrm>
            <a:off x="10457587" y="5327636"/>
            <a:ext cx="511840" cy="366101"/>
          </a:xfrm>
          <a:prstGeom prst="rect">
            <a:avLst/>
          </a:prstGeom>
          <a:noFill/>
        </p:spPr>
        <p:txBody>
          <a:bodyPr vert="eaVert" wrap="square" rtlCol="0">
            <a:spAutoFit/>
          </a:bodyPr>
          <a:lstStyle/>
          <a:p>
            <a:r>
              <a:rPr lang="en-US" altLang="zh-CN" b="1" dirty="0"/>
              <a:t>…</a:t>
            </a:r>
            <a:endParaRPr lang="zh-CN" altLang="en-US" b="1" dirty="0"/>
          </a:p>
        </p:txBody>
      </p:sp>
      <p:cxnSp>
        <p:nvCxnSpPr>
          <p:cNvPr id="63" name="连接符: 肘形 26">
            <a:extLst>
              <a:ext uri="{FF2B5EF4-FFF2-40B4-BE49-F238E27FC236}">
                <a16:creationId xmlns:a16="http://schemas.microsoft.com/office/drawing/2014/main" id="{16BA2BC0-1751-94F7-9B65-D734A73E2610}"/>
              </a:ext>
            </a:extLst>
          </p:cNvPr>
          <p:cNvCxnSpPr>
            <a:cxnSpLocks/>
            <a:stCxn id="45" idx="0"/>
            <a:endCxn id="31" idx="0"/>
          </p:cNvCxnSpPr>
          <p:nvPr/>
        </p:nvCxnSpPr>
        <p:spPr>
          <a:xfrm rot="16200000" flipH="1" flipV="1">
            <a:off x="6710358" y="1365143"/>
            <a:ext cx="1" cy="5009191"/>
          </a:xfrm>
          <a:prstGeom prst="bentConnector3">
            <a:avLst>
              <a:gd name="adj1" fmla="val -22860000000"/>
            </a:avLst>
          </a:prstGeom>
          <a:ln>
            <a:tailEnd type="triangle"/>
          </a:ln>
        </p:spPr>
        <p:style>
          <a:lnRef idx="2">
            <a:schemeClr val="dk1"/>
          </a:lnRef>
          <a:fillRef idx="0">
            <a:schemeClr val="dk1"/>
          </a:fillRef>
          <a:effectRef idx="1">
            <a:schemeClr val="dk1"/>
          </a:effectRef>
          <a:fontRef idx="minor">
            <a:schemeClr val="tx1"/>
          </a:fontRef>
        </p:style>
      </p:cxnSp>
      <p:sp>
        <p:nvSpPr>
          <p:cNvPr id="64" name="文本框 85">
            <a:extLst>
              <a:ext uri="{FF2B5EF4-FFF2-40B4-BE49-F238E27FC236}">
                <a16:creationId xmlns:a16="http://schemas.microsoft.com/office/drawing/2014/main" id="{99D44BC5-EA41-078A-8F6C-1F9C44A62249}"/>
              </a:ext>
            </a:extLst>
          </p:cNvPr>
          <p:cNvSpPr txBox="1"/>
          <p:nvPr/>
        </p:nvSpPr>
        <p:spPr>
          <a:xfrm>
            <a:off x="6135290" y="3287560"/>
            <a:ext cx="1077140" cy="369332"/>
          </a:xfrm>
          <a:prstGeom prst="rect">
            <a:avLst/>
          </a:prstGeom>
          <a:noFill/>
        </p:spPr>
        <p:txBody>
          <a:bodyPr wrap="square">
            <a:spAutoFit/>
          </a:bodyPr>
          <a:lstStyle/>
          <a:p>
            <a:r>
              <a:rPr lang="en-US" altLang="zh-CN" dirty="0">
                <a:latin typeface="Times New Roman" panose="02020603050405020304" pitchFamily="18" charset="0"/>
                <a:cs typeface="Times New Roman" panose="02020603050405020304" pitchFamily="18" charset="0"/>
              </a:rPr>
              <a:t>Update</a:t>
            </a:r>
            <a:endParaRPr lang="zh-CN" altLang="en-US" dirty="0">
              <a:latin typeface="Times New Roman" panose="02020603050405020304" pitchFamily="18" charset="0"/>
              <a:cs typeface="Times New Roman" panose="02020603050405020304" pitchFamily="18" charset="0"/>
            </a:endParaRPr>
          </a:p>
        </p:txBody>
      </p:sp>
      <p:sp>
        <p:nvSpPr>
          <p:cNvPr id="65" name="文本框 86">
            <a:extLst>
              <a:ext uri="{FF2B5EF4-FFF2-40B4-BE49-F238E27FC236}">
                <a16:creationId xmlns:a16="http://schemas.microsoft.com/office/drawing/2014/main" id="{98DE839F-9CC1-9C0F-B230-6807BBDBD855}"/>
              </a:ext>
            </a:extLst>
          </p:cNvPr>
          <p:cNvSpPr txBox="1"/>
          <p:nvPr/>
        </p:nvSpPr>
        <p:spPr>
          <a:xfrm>
            <a:off x="3274836" y="6291295"/>
            <a:ext cx="5900231" cy="400110"/>
          </a:xfrm>
          <a:prstGeom prst="rect">
            <a:avLst/>
          </a:prstGeom>
          <a:noFill/>
        </p:spPr>
        <p:txBody>
          <a:bodyPr wrap="square" rtlCol="0">
            <a:spAutoFit/>
          </a:bodyPr>
          <a:lstStyle/>
          <a:p>
            <a:pPr algn="ctr"/>
            <a:r>
              <a:rPr lang="en-US" altLang="zh-CN" sz="2000" dirty="0">
                <a:latin typeface="Times New Roman" panose="02020603050405020304" pitchFamily="18" charset="0"/>
                <a:cs typeface="Times New Roman" panose="02020603050405020304" pitchFamily="18" charset="0"/>
              </a:rPr>
              <a:t>The process of solving the unmixing matrix</a:t>
            </a:r>
            <a:endParaRPr lang="zh-CN" altLang="en-US" sz="2000" dirty="0">
              <a:latin typeface="Times New Roman" panose="02020603050405020304" pitchFamily="18" charset="0"/>
              <a:cs typeface="Times New Roman" panose="02020603050405020304" pitchFamily="18" charset="0"/>
            </a:endParaRPr>
          </a:p>
        </p:txBody>
      </p:sp>
      <p:pic>
        <p:nvPicPr>
          <p:cNvPr id="74" name="图片 11">
            <a:extLst>
              <a:ext uri="{FF2B5EF4-FFF2-40B4-BE49-F238E27FC236}">
                <a16:creationId xmlns:a16="http://schemas.microsoft.com/office/drawing/2014/main" id="{D972C660-3BD5-4DC7-58A9-49159011F752}"/>
              </a:ext>
            </a:extLst>
          </p:cNvPr>
          <p:cNvPicPr>
            <a:picLocks noChangeAspect="1"/>
          </p:cNvPicPr>
          <p:nvPr/>
        </p:nvPicPr>
        <p:blipFill>
          <a:blip r:embed="rId17"/>
          <a:stretch>
            <a:fillRect/>
          </a:stretch>
        </p:blipFill>
        <p:spPr>
          <a:xfrm>
            <a:off x="-17435" y="908341"/>
            <a:ext cx="2451475" cy="1838606"/>
          </a:xfrm>
          <a:prstGeom prst="rect">
            <a:avLst/>
          </a:prstGeom>
        </p:spPr>
      </p:pic>
      <p:pic>
        <p:nvPicPr>
          <p:cNvPr id="75" name="图片 13">
            <a:extLst>
              <a:ext uri="{FF2B5EF4-FFF2-40B4-BE49-F238E27FC236}">
                <a16:creationId xmlns:a16="http://schemas.microsoft.com/office/drawing/2014/main" id="{6651A52A-C40D-D8C6-1C02-362906F705F5}"/>
              </a:ext>
            </a:extLst>
          </p:cNvPr>
          <p:cNvPicPr>
            <a:picLocks noChangeAspect="1"/>
          </p:cNvPicPr>
          <p:nvPr/>
        </p:nvPicPr>
        <p:blipFill>
          <a:blip r:embed="rId18"/>
          <a:stretch>
            <a:fillRect/>
          </a:stretch>
        </p:blipFill>
        <p:spPr>
          <a:xfrm>
            <a:off x="2247465" y="978997"/>
            <a:ext cx="2451476" cy="1838607"/>
          </a:xfrm>
          <a:prstGeom prst="rect">
            <a:avLst/>
          </a:prstGeom>
        </p:spPr>
      </p:pic>
      <p:pic>
        <p:nvPicPr>
          <p:cNvPr id="76" name="图片 15">
            <a:extLst>
              <a:ext uri="{FF2B5EF4-FFF2-40B4-BE49-F238E27FC236}">
                <a16:creationId xmlns:a16="http://schemas.microsoft.com/office/drawing/2014/main" id="{86E11DA0-8F4E-440E-1DCC-EF46DFE398A6}"/>
              </a:ext>
            </a:extLst>
          </p:cNvPr>
          <p:cNvPicPr>
            <a:picLocks noChangeAspect="1"/>
          </p:cNvPicPr>
          <p:nvPr/>
        </p:nvPicPr>
        <p:blipFill>
          <a:blip r:embed="rId19"/>
          <a:stretch>
            <a:fillRect/>
          </a:stretch>
        </p:blipFill>
        <p:spPr>
          <a:xfrm>
            <a:off x="3957760" y="617547"/>
            <a:ext cx="3055640" cy="2291731"/>
          </a:xfrm>
          <a:prstGeom prst="rect">
            <a:avLst/>
          </a:prstGeom>
        </p:spPr>
      </p:pic>
      <p:sp>
        <p:nvSpPr>
          <p:cNvPr id="77" name="文本框 16">
            <a:extLst>
              <a:ext uri="{FF2B5EF4-FFF2-40B4-BE49-F238E27FC236}">
                <a16:creationId xmlns:a16="http://schemas.microsoft.com/office/drawing/2014/main" id="{80CE1F84-5B7E-F54A-D93E-FA1E202366D5}"/>
              </a:ext>
            </a:extLst>
          </p:cNvPr>
          <p:cNvSpPr txBox="1"/>
          <p:nvPr/>
        </p:nvSpPr>
        <p:spPr>
          <a:xfrm>
            <a:off x="833997" y="2724612"/>
            <a:ext cx="1209549" cy="338554"/>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Raw data</a:t>
            </a:r>
            <a:endParaRPr lang="zh-CN" altLang="en-US" sz="1600" dirty="0">
              <a:latin typeface="Times New Roman" panose="02020603050405020304" pitchFamily="18" charset="0"/>
              <a:cs typeface="Times New Roman" panose="02020603050405020304" pitchFamily="18" charset="0"/>
            </a:endParaRPr>
          </a:p>
        </p:txBody>
      </p:sp>
      <p:sp>
        <p:nvSpPr>
          <p:cNvPr id="78" name="文本框 17">
            <a:extLst>
              <a:ext uri="{FF2B5EF4-FFF2-40B4-BE49-F238E27FC236}">
                <a16:creationId xmlns:a16="http://schemas.microsoft.com/office/drawing/2014/main" id="{D35528F0-064A-53BC-CD4B-F3528D5A1095}"/>
              </a:ext>
            </a:extLst>
          </p:cNvPr>
          <p:cNvSpPr txBox="1"/>
          <p:nvPr/>
        </p:nvSpPr>
        <p:spPr>
          <a:xfrm>
            <a:off x="2508850" y="2706044"/>
            <a:ext cx="1785256" cy="338554"/>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Centralized data</a:t>
            </a:r>
            <a:endParaRPr lang="zh-CN" altLang="en-US" sz="1600" dirty="0">
              <a:latin typeface="Times New Roman" panose="02020603050405020304" pitchFamily="18" charset="0"/>
              <a:cs typeface="Times New Roman" panose="02020603050405020304" pitchFamily="18" charset="0"/>
            </a:endParaRPr>
          </a:p>
        </p:txBody>
      </p:sp>
      <p:sp>
        <p:nvSpPr>
          <p:cNvPr id="79" name="文本框 18">
            <a:extLst>
              <a:ext uri="{FF2B5EF4-FFF2-40B4-BE49-F238E27FC236}">
                <a16:creationId xmlns:a16="http://schemas.microsoft.com/office/drawing/2014/main" id="{FCFAB542-0F1F-4EBC-7DF5-7DC4D6EA4ABC}"/>
              </a:ext>
            </a:extLst>
          </p:cNvPr>
          <p:cNvSpPr txBox="1"/>
          <p:nvPr/>
        </p:nvSpPr>
        <p:spPr>
          <a:xfrm>
            <a:off x="4666967" y="2705786"/>
            <a:ext cx="2043391" cy="338554"/>
          </a:xfrm>
          <a:prstGeom prst="rect">
            <a:avLst/>
          </a:prstGeom>
          <a:noFill/>
        </p:spPr>
        <p:txBody>
          <a:bodyPr wrap="square">
            <a:spAutoFit/>
          </a:bodyPr>
          <a:lstStyle/>
          <a:p>
            <a:r>
              <a:rPr lang="en-US" altLang="zh-CN" sz="1600" dirty="0">
                <a:latin typeface="Times New Roman" panose="02020603050405020304" pitchFamily="18" charset="0"/>
                <a:cs typeface="Times New Roman" panose="02020603050405020304" pitchFamily="18" charset="0"/>
              </a:rPr>
              <a:t>Whitened data</a:t>
            </a:r>
            <a:endParaRPr lang="zh-CN" altLang="en-US" sz="1600" dirty="0">
              <a:latin typeface="Times New Roman" panose="02020603050405020304" pitchFamily="18" charset="0"/>
              <a:cs typeface="Times New Roman" panose="02020603050405020304" pitchFamily="18" charset="0"/>
            </a:endParaRPr>
          </a:p>
        </p:txBody>
      </p:sp>
      <p:cxnSp>
        <p:nvCxnSpPr>
          <p:cNvPr id="81" name="Straight Arrow Connector 80">
            <a:extLst>
              <a:ext uri="{FF2B5EF4-FFF2-40B4-BE49-F238E27FC236}">
                <a16:creationId xmlns:a16="http://schemas.microsoft.com/office/drawing/2014/main" id="{50E27161-4775-8C4B-2542-3737BE95017D}"/>
              </a:ext>
            </a:extLst>
          </p:cNvPr>
          <p:cNvCxnSpPr>
            <a:cxnSpLocks/>
          </p:cNvCxnSpPr>
          <p:nvPr/>
        </p:nvCxnSpPr>
        <p:spPr>
          <a:xfrm>
            <a:off x="2072292" y="1824931"/>
            <a:ext cx="4302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ACEA1798-13A5-4159-183E-FEE575192126}"/>
              </a:ext>
            </a:extLst>
          </p:cNvPr>
          <p:cNvCxnSpPr>
            <a:cxnSpLocks/>
          </p:cNvCxnSpPr>
          <p:nvPr/>
        </p:nvCxnSpPr>
        <p:spPr>
          <a:xfrm>
            <a:off x="4205762" y="1859620"/>
            <a:ext cx="4302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CE064A9-BBB9-D9D4-C480-CF9DD6CFB553}"/>
                  </a:ext>
                </a:extLst>
              </p:cNvPr>
              <p:cNvSpPr txBox="1"/>
              <p:nvPr/>
            </p:nvSpPr>
            <p:spPr>
              <a:xfrm>
                <a:off x="8373327" y="328112"/>
                <a:ext cx="191723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𝐶𝑜𝑣</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𝑋</m:t>
                      </m:r>
                      <m:sSup>
                        <m:sSupPr>
                          <m:ctrlPr>
                            <a:rPr lang="el-GR" altLang="zh-CN" sz="2000" b="0" i="1" smtClean="0">
                              <a:latin typeface="Cambria Math" panose="02040503050406030204" pitchFamily="18" charset="0"/>
                            </a:rPr>
                          </m:ctrlPr>
                        </m:sSupPr>
                        <m:e>
                          <m:r>
                            <a:rPr lang="en-US" altLang="zh-CN" sz="2000" b="0" i="1" smtClean="0">
                              <a:latin typeface="Cambria Math" panose="02040503050406030204" pitchFamily="18" charset="0"/>
                            </a:rPr>
                            <m:t>𝑋</m:t>
                          </m:r>
                        </m:e>
                        <m:sup>
                          <m:r>
                            <a:rPr lang="en-US" altLang="zh-CN" sz="2000" b="0" i="1" smtClean="0">
                              <a:latin typeface="Cambria Math" panose="02040503050406030204" pitchFamily="18" charset="0"/>
                            </a:rPr>
                            <m:t>𝑇</m:t>
                          </m:r>
                        </m:sup>
                      </m:sSup>
                    </m:oMath>
                  </m:oMathPara>
                </a14:m>
                <a:endParaRPr lang="zh-CN" altLang="en-US" sz="2000" dirty="0"/>
              </a:p>
            </p:txBody>
          </p:sp>
        </mc:Choice>
        <mc:Fallback xmlns="">
          <p:sp>
            <p:nvSpPr>
              <p:cNvPr id="6" name="TextBox 5">
                <a:extLst>
                  <a:ext uri="{FF2B5EF4-FFF2-40B4-BE49-F238E27FC236}">
                    <a16:creationId xmlns:a16="http://schemas.microsoft.com/office/drawing/2014/main" id="{5CE064A9-BBB9-D9D4-C480-CF9DD6CFB553}"/>
                  </a:ext>
                </a:extLst>
              </p:cNvPr>
              <p:cNvSpPr txBox="1">
                <a:spLocks noRot="1" noChangeAspect="1" noMove="1" noResize="1" noEditPoints="1" noAdjustHandles="1" noChangeArrowheads="1" noChangeShapeType="1" noTextEdit="1"/>
              </p:cNvSpPr>
              <p:nvPr/>
            </p:nvSpPr>
            <p:spPr>
              <a:xfrm>
                <a:off x="8373327" y="328112"/>
                <a:ext cx="1917234" cy="400110"/>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9" name="文本框 18">
                <a:extLst>
                  <a:ext uri="{FF2B5EF4-FFF2-40B4-BE49-F238E27FC236}">
                    <a16:creationId xmlns:a16="http://schemas.microsoft.com/office/drawing/2014/main" id="{34312A47-F1D6-446F-29A7-7C727E2A2A7F}"/>
                  </a:ext>
                </a:extLst>
              </p:cNvPr>
              <p:cNvSpPr txBox="1"/>
              <p:nvPr/>
            </p:nvSpPr>
            <p:spPr>
              <a:xfrm>
                <a:off x="5769882" y="723087"/>
                <a:ext cx="5740188" cy="8749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sz="1600" i="1" smtClean="0">
                              <a:latin typeface="Cambria Math" panose="02040503050406030204" pitchFamily="18" charset="0"/>
                            </a:rPr>
                          </m:ctrlPr>
                        </m:dPr>
                        <m:e>
                          <m:m>
                            <m:mPr>
                              <m:mcs>
                                <m:mc>
                                  <m:mcPr>
                                    <m:count m:val="3"/>
                                    <m:mcJc m:val="center"/>
                                  </m:mcPr>
                                </m:mc>
                              </m:mcs>
                              <m:ctrlPr>
                                <a:rPr lang="en-US" altLang="zh-CN" sz="1600" i="1">
                                  <a:latin typeface="Cambria Math" panose="02040503050406030204" pitchFamily="18" charset="0"/>
                                </a:rPr>
                              </m:ctrlPr>
                            </m:mPr>
                            <m:mr>
                              <m:e>
                                <m:r>
                                  <a:rPr lang="en-US" altLang="zh-CN" sz="1600" b="0" i="1" smtClean="0">
                                    <a:latin typeface="Cambria Math" panose="02040503050406030204" pitchFamily="18" charset="0"/>
                                  </a:rPr>
                                  <m:t>𝑉𝑎𝑟</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𝐶𝐻</m:t>
                                </m:r>
                                <m:r>
                                  <a:rPr lang="en-US" altLang="zh-CN" sz="1600" b="0" i="1" smtClean="0">
                                    <a:latin typeface="Cambria Math" panose="02040503050406030204" pitchFamily="18" charset="0"/>
                                  </a:rPr>
                                  <m:t>1)</m:t>
                                </m:r>
                              </m:e>
                              <m:e>
                                <m:r>
                                  <a:rPr lang="en-US" altLang="zh-CN" sz="1600" i="1">
                                    <a:latin typeface="Cambria Math" panose="02040503050406030204" pitchFamily="18" charset="0"/>
                                  </a:rPr>
                                  <m:t>𝐶</m:t>
                                </m:r>
                                <m:r>
                                  <a:rPr lang="en-US" altLang="zh-CN" sz="1600" b="0" i="1" smtClean="0">
                                    <a:latin typeface="Cambria Math" panose="02040503050406030204" pitchFamily="18" charset="0"/>
                                  </a:rPr>
                                  <m:t>𝑜𝑣</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b="0" i="1">
                                    <a:latin typeface="Cambria Math" panose="02040503050406030204" pitchFamily="18" charset="0"/>
                                  </a:rPr>
                                  <m:t>1</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e>
                              <m:e>
                                <m:r>
                                  <a:rPr lang="en-US" altLang="zh-CN" sz="1600" i="1">
                                    <a:latin typeface="Cambria Math" panose="02040503050406030204" pitchFamily="18" charset="0"/>
                                  </a:rPr>
                                  <m:t>𝐶</m:t>
                                </m:r>
                                <m:r>
                                  <a:rPr lang="en-US" altLang="zh-CN" sz="1600" b="0" i="1" smtClean="0">
                                    <a:latin typeface="Cambria Math" panose="02040503050406030204" pitchFamily="18" charset="0"/>
                                  </a:rPr>
                                  <m:t>𝑜𝑣</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i="1">
                                    <a:latin typeface="Cambria Math" panose="02040503050406030204" pitchFamily="18" charset="0"/>
                                  </a:rPr>
                                  <m:t>1,</m:t>
                                </m:r>
                                <m:r>
                                  <a:rPr lang="en-US" altLang="zh-CN" sz="1600" i="1">
                                    <a:latin typeface="Cambria Math" panose="02040503050406030204" pitchFamily="18" charset="0"/>
                                  </a:rPr>
                                  <m:t>𝐶𝐻</m:t>
                                </m:r>
                                <m:r>
                                  <a:rPr lang="en-US" altLang="zh-CN" sz="1600" b="0" i="1" smtClean="0">
                                    <a:latin typeface="Cambria Math" panose="02040503050406030204" pitchFamily="18" charset="0"/>
                                  </a:rPr>
                                  <m:t>3</m:t>
                                </m:r>
                                <m:r>
                                  <a:rPr lang="en-US" altLang="zh-CN" sz="1600" i="1">
                                    <a:latin typeface="Cambria Math" panose="02040503050406030204" pitchFamily="18" charset="0"/>
                                  </a:rPr>
                                  <m:t>)</m:t>
                                </m:r>
                              </m:e>
                            </m:mr>
                            <m:mr>
                              <m:e>
                                <m:r>
                                  <a:rPr lang="en-US" altLang="zh-CN" sz="1600" i="1">
                                    <a:latin typeface="Cambria Math" panose="02040503050406030204" pitchFamily="18" charset="0"/>
                                  </a:rPr>
                                  <m:t>𝐶</m:t>
                                </m:r>
                                <m:r>
                                  <a:rPr lang="en-US" altLang="zh-CN" sz="1600" b="0" i="1" smtClean="0">
                                    <a:latin typeface="Cambria Math" panose="02040503050406030204" pitchFamily="18" charset="0"/>
                                  </a:rPr>
                                  <m:t>𝑜𝑣</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b="0" i="1" smtClean="0">
                                    <a:latin typeface="Cambria Math" panose="02040503050406030204" pitchFamily="18" charset="0"/>
                                  </a:rPr>
                                  <m:t>1</m:t>
                                </m:r>
                                <m:r>
                                  <a:rPr lang="en-US" altLang="zh-CN" sz="1600" i="1">
                                    <a:latin typeface="Cambria Math" panose="02040503050406030204" pitchFamily="18" charset="0"/>
                                  </a:rPr>
                                  <m:t>)</m:t>
                                </m:r>
                              </m:e>
                              <m:e>
                                <m:r>
                                  <a:rPr lang="en-US" altLang="zh-CN" sz="1600" b="0" i="1" smtClean="0">
                                    <a:latin typeface="Cambria Math" panose="02040503050406030204" pitchFamily="18" charset="0"/>
                                  </a:rPr>
                                  <m:t>𝑉𝑎𝑟</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𝐶𝐻</m:t>
                                </m:r>
                                <m:r>
                                  <a:rPr lang="en-US" altLang="zh-CN" sz="1600" b="0" i="1" smtClean="0">
                                    <a:latin typeface="Cambria Math" panose="02040503050406030204" pitchFamily="18" charset="0"/>
                                  </a:rPr>
                                  <m:t>2)</m:t>
                                </m:r>
                              </m:e>
                              <m:e>
                                <m:r>
                                  <a:rPr lang="en-US" altLang="zh-CN" sz="1600" i="1">
                                    <a:latin typeface="Cambria Math" panose="02040503050406030204" pitchFamily="18" charset="0"/>
                                  </a:rPr>
                                  <m:t>𝐶</m:t>
                                </m:r>
                                <m:r>
                                  <a:rPr lang="en-US" altLang="zh-CN" sz="1600" b="0" i="1" smtClean="0">
                                    <a:latin typeface="Cambria Math" panose="02040503050406030204" pitchFamily="18" charset="0"/>
                                  </a:rPr>
                                  <m:t>𝑜𝑣</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b="0" i="1" smtClean="0">
                                    <a:latin typeface="Cambria Math" panose="02040503050406030204" pitchFamily="18" charset="0"/>
                                  </a:rPr>
                                  <m:t>3</m:t>
                                </m:r>
                                <m:r>
                                  <a:rPr lang="en-US" altLang="zh-CN" sz="1600" i="1">
                                    <a:latin typeface="Cambria Math" panose="02040503050406030204" pitchFamily="18" charset="0"/>
                                  </a:rPr>
                                  <m:t>)</m:t>
                                </m:r>
                              </m:e>
                            </m:mr>
                            <m:mr>
                              <m:e>
                                <m:r>
                                  <a:rPr lang="en-US" altLang="zh-CN" sz="1600" i="1">
                                    <a:latin typeface="Cambria Math" panose="02040503050406030204" pitchFamily="18" charset="0"/>
                                  </a:rPr>
                                  <m:t>𝐶</m:t>
                                </m:r>
                                <m:r>
                                  <a:rPr lang="en-US" altLang="zh-CN" sz="1600" b="0" i="1" smtClean="0">
                                    <a:latin typeface="Cambria Math" panose="02040503050406030204" pitchFamily="18" charset="0"/>
                                  </a:rPr>
                                  <m:t>𝑜𝑣</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b="0" i="1" smtClean="0">
                                    <a:latin typeface="Cambria Math" panose="02040503050406030204" pitchFamily="18" charset="0"/>
                                  </a:rPr>
                                  <m:t>3</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i="1">
                                    <a:latin typeface="Cambria Math" panose="02040503050406030204" pitchFamily="18" charset="0"/>
                                  </a:rPr>
                                  <m:t>1)</m:t>
                                </m:r>
                              </m:e>
                              <m:e>
                                <m:r>
                                  <a:rPr lang="en-US" altLang="zh-CN" sz="1600" i="1">
                                    <a:latin typeface="Cambria Math" panose="02040503050406030204" pitchFamily="18" charset="0"/>
                                  </a:rPr>
                                  <m:t>𝐶</m:t>
                                </m:r>
                                <m:r>
                                  <a:rPr lang="en-US" altLang="zh-CN" sz="1600" b="0" i="1" smtClean="0">
                                    <a:latin typeface="Cambria Math" panose="02040503050406030204" pitchFamily="18" charset="0"/>
                                  </a:rPr>
                                  <m:t>𝑜𝑣</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b="0" i="1" smtClean="0">
                                    <a:latin typeface="Cambria Math" panose="02040503050406030204" pitchFamily="18" charset="0"/>
                                  </a:rPr>
                                  <m:t>3</m:t>
                                </m:r>
                                <m:r>
                                  <a:rPr lang="en-US" altLang="zh-CN" sz="1600" i="1">
                                    <a:latin typeface="Cambria Math" panose="02040503050406030204" pitchFamily="18" charset="0"/>
                                  </a:rPr>
                                  <m:t>,</m:t>
                                </m:r>
                                <m:r>
                                  <a:rPr lang="en-US" altLang="zh-CN" sz="1600" i="1">
                                    <a:latin typeface="Cambria Math" panose="02040503050406030204" pitchFamily="18" charset="0"/>
                                  </a:rPr>
                                  <m:t>𝐶𝐻</m:t>
                                </m:r>
                                <m:r>
                                  <a:rPr lang="en-US" altLang="zh-CN" sz="1600" b="0" i="1" smtClean="0">
                                    <a:latin typeface="Cambria Math" panose="02040503050406030204" pitchFamily="18" charset="0"/>
                                  </a:rPr>
                                  <m:t>2</m:t>
                                </m:r>
                                <m:r>
                                  <a:rPr lang="en-US" altLang="zh-CN" sz="1600" i="1">
                                    <a:latin typeface="Cambria Math" panose="02040503050406030204" pitchFamily="18" charset="0"/>
                                  </a:rPr>
                                  <m:t>)</m:t>
                                </m:r>
                              </m:e>
                              <m:e>
                                <m:r>
                                  <a:rPr lang="en-US" altLang="zh-CN" sz="1600" i="1" smtClean="0">
                                    <a:latin typeface="Cambria Math" panose="02040503050406030204" pitchFamily="18" charset="0"/>
                                  </a:rPr>
                                  <m:t>𝑉</m:t>
                                </m:r>
                                <m:r>
                                  <a:rPr lang="en-US" altLang="zh-CN" sz="1600" b="0" i="1" smtClean="0">
                                    <a:latin typeface="Cambria Math" panose="02040503050406030204" pitchFamily="18" charset="0"/>
                                  </a:rPr>
                                  <m:t>𝑎𝑟</m:t>
                                </m:r>
                                <m:r>
                                  <a:rPr lang="en-US" altLang="zh-CN" sz="1600" b="0" i="1" smtClean="0">
                                    <a:latin typeface="Cambria Math" panose="02040503050406030204" pitchFamily="18" charset="0"/>
                                  </a:rPr>
                                  <m:t>(</m:t>
                                </m:r>
                                <m:r>
                                  <a:rPr lang="en-US" altLang="zh-CN" sz="1600" b="0" i="1" smtClean="0">
                                    <a:latin typeface="Cambria Math" panose="02040503050406030204" pitchFamily="18" charset="0"/>
                                  </a:rPr>
                                  <m:t>𝐶𝐻</m:t>
                                </m:r>
                                <m:r>
                                  <a:rPr lang="en-US" altLang="zh-CN" sz="1600" b="0" i="1" smtClean="0">
                                    <a:latin typeface="Cambria Math" panose="02040503050406030204" pitchFamily="18" charset="0"/>
                                  </a:rPr>
                                  <m:t>3)</m:t>
                                </m:r>
                              </m:e>
                            </m:mr>
                          </m:m>
                        </m:e>
                      </m:d>
                    </m:oMath>
                  </m:oMathPara>
                </a14:m>
                <a:endParaRPr lang="zh-CN" altLang="en-US" sz="1600" dirty="0"/>
              </a:p>
            </p:txBody>
          </p:sp>
        </mc:Choice>
        <mc:Fallback xmlns="">
          <p:sp>
            <p:nvSpPr>
              <p:cNvPr id="9" name="文本框 18">
                <a:extLst>
                  <a:ext uri="{FF2B5EF4-FFF2-40B4-BE49-F238E27FC236}">
                    <a16:creationId xmlns:a16="http://schemas.microsoft.com/office/drawing/2014/main" id="{34312A47-F1D6-446F-29A7-7C727E2A2A7F}"/>
                  </a:ext>
                </a:extLst>
              </p:cNvPr>
              <p:cNvSpPr txBox="1">
                <a:spLocks noRot="1" noChangeAspect="1" noMove="1" noResize="1" noEditPoints="1" noAdjustHandles="1" noChangeArrowheads="1" noChangeShapeType="1" noTextEdit="1"/>
              </p:cNvSpPr>
              <p:nvPr/>
            </p:nvSpPr>
            <p:spPr>
              <a:xfrm>
                <a:off x="5769882" y="723087"/>
                <a:ext cx="5740188" cy="874920"/>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27">
                <a:extLst>
                  <a:ext uri="{FF2B5EF4-FFF2-40B4-BE49-F238E27FC236}">
                    <a16:creationId xmlns:a16="http://schemas.microsoft.com/office/drawing/2014/main" id="{5E0C36B1-173C-D9CD-6A07-87FF3FCA74E3}"/>
                  </a:ext>
                </a:extLst>
              </p:cNvPr>
              <p:cNvSpPr txBox="1"/>
              <p:nvPr/>
            </p:nvSpPr>
            <p:spPr>
              <a:xfrm>
                <a:off x="10680504" y="747197"/>
                <a:ext cx="1856052" cy="82490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US" altLang="zh-CN" i="1" smtClean="0">
                              <a:latin typeface="Cambria Math" panose="02040503050406030204" pitchFamily="18" charset="0"/>
                            </a:rPr>
                          </m:ctrlPr>
                        </m:dPr>
                        <m:e>
                          <m:m>
                            <m:mPr>
                              <m:plcHide m:val="on"/>
                              <m:mcs>
                                <m:mc>
                                  <m:mcPr>
                                    <m:count m:val="3"/>
                                    <m:mcJc m:val="center"/>
                                  </m:mcPr>
                                </m:mc>
                              </m:mcs>
                              <m:ctrlPr>
                                <a:rPr lang="en-US" altLang="zh-CN" i="1" smtClean="0">
                                  <a:latin typeface="Cambria Math" panose="02040503050406030204" pitchFamily="18" charset="0"/>
                                </a:rPr>
                              </m:ctrlPr>
                            </m:mPr>
                            <m:mr>
                              <m:e>
                                <m:r>
                                  <a:rPr lang="en-US" altLang="zh-CN" i="1" smtClean="0">
                                    <a:latin typeface="Cambria Math" panose="02040503050406030204" pitchFamily="18" charset="0"/>
                                  </a:rPr>
                                  <m:t>1</m:t>
                                </m:r>
                              </m:e>
                              <m:e>
                                <m:r>
                                  <a:rPr lang="en-US" altLang="zh-CN" i="1" smtClean="0">
                                    <a:latin typeface="Cambria Math" panose="02040503050406030204" pitchFamily="18" charset="0"/>
                                  </a:rPr>
                                  <m:t>0</m:t>
                                </m:r>
                              </m:e>
                              <m:e>
                                <m:r>
                                  <a:rPr lang="en-US" altLang="zh-CN" i="1" smtClean="0">
                                    <a:latin typeface="Cambria Math" panose="02040503050406030204" pitchFamily="18" charset="0"/>
                                  </a:rPr>
                                  <m:t>0</m:t>
                                </m:r>
                              </m:e>
                            </m:mr>
                            <m:mr>
                              <m:e>
                                <m:r>
                                  <a:rPr lang="en-US" altLang="zh-CN" i="1" smtClean="0">
                                    <a:latin typeface="Cambria Math" panose="02040503050406030204" pitchFamily="18" charset="0"/>
                                  </a:rPr>
                                  <m:t>0</m:t>
                                </m:r>
                              </m:e>
                              <m:e>
                                <m:r>
                                  <a:rPr lang="en-US" altLang="zh-CN" i="1" smtClean="0">
                                    <a:latin typeface="Cambria Math" panose="02040503050406030204" pitchFamily="18" charset="0"/>
                                  </a:rPr>
                                  <m:t>1</m:t>
                                </m:r>
                              </m:e>
                              <m:e>
                                <m:r>
                                  <a:rPr lang="en-US" altLang="zh-CN" i="1" smtClean="0">
                                    <a:latin typeface="Cambria Math" panose="02040503050406030204" pitchFamily="18" charset="0"/>
                                  </a:rPr>
                                  <m:t>0</m:t>
                                </m:r>
                              </m:e>
                            </m:mr>
                            <m:mr>
                              <m:e>
                                <m:r>
                                  <a:rPr lang="en-US" altLang="zh-CN" i="1" smtClean="0">
                                    <a:latin typeface="Cambria Math" panose="02040503050406030204" pitchFamily="18" charset="0"/>
                                  </a:rPr>
                                  <m:t>0</m:t>
                                </m:r>
                              </m:e>
                              <m:e>
                                <m:r>
                                  <a:rPr lang="en-US" altLang="zh-CN" i="1" smtClean="0">
                                    <a:latin typeface="Cambria Math" panose="02040503050406030204" pitchFamily="18" charset="0"/>
                                  </a:rPr>
                                  <m:t>0</m:t>
                                </m:r>
                              </m:e>
                              <m:e>
                                <m:r>
                                  <a:rPr lang="en-US" altLang="zh-CN" i="1" smtClean="0">
                                    <a:latin typeface="Cambria Math" panose="02040503050406030204" pitchFamily="18" charset="0"/>
                                  </a:rPr>
                                  <m:t>1</m:t>
                                </m:r>
                              </m:e>
                            </m:mr>
                          </m:m>
                        </m:e>
                      </m:d>
                    </m:oMath>
                  </m:oMathPara>
                </a14:m>
                <a:endParaRPr lang="zh-CN" altLang="en-US" dirty="0"/>
              </a:p>
            </p:txBody>
          </p:sp>
        </mc:Choice>
        <mc:Fallback xmlns="">
          <p:sp>
            <p:nvSpPr>
              <p:cNvPr id="10" name="文本框 27">
                <a:extLst>
                  <a:ext uri="{FF2B5EF4-FFF2-40B4-BE49-F238E27FC236}">
                    <a16:creationId xmlns:a16="http://schemas.microsoft.com/office/drawing/2014/main" id="{5E0C36B1-173C-D9CD-6A07-87FF3FCA74E3}"/>
                  </a:ext>
                </a:extLst>
              </p:cNvPr>
              <p:cNvSpPr txBox="1">
                <a:spLocks noRot="1" noChangeAspect="1" noMove="1" noResize="1" noEditPoints="1" noAdjustHandles="1" noChangeArrowheads="1" noChangeShapeType="1" noTextEdit="1"/>
              </p:cNvSpPr>
              <p:nvPr/>
            </p:nvSpPr>
            <p:spPr>
              <a:xfrm>
                <a:off x="10680504" y="747197"/>
                <a:ext cx="1856052" cy="824906"/>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7E1A77C-888D-50B9-557E-E080B9173927}"/>
                  </a:ext>
                </a:extLst>
              </p:cNvPr>
              <p:cNvSpPr txBox="1"/>
              <p:nvPr/>
            </p:nvSpPr>
            <p:spPr>
              <a:xfrm>
                <a:off x="7202916" y="2075262"/>
                <a:ext cx="4181152"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𝑋</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𝑈</m:t>
                      </m:r>
                      <m:r>
                        <m:rPr>
                          <m:sty m:val="p"/>
                        </m:rPr>
                        <a:rPr lang="el-GR" altLang="zh-CN" sz="2000" b="0" i="1" smtClean="0">
                          <a:latin typeface="Cambria Math" panose="02040503050406030204" pitchFamily="18" charset="0"/>
                        </a:rPr>
                        <m:t>Σ</m:t>
                      </m:r>
                      <m:sSup>
                        <m:sSupPr>
                          <m:ctrlPr>
                            <a:rPr lang="el-GR" altLang="zh-CN" sz="2000" b="0" i="1" smtClean="0">
                              <a:latin typeface="Cambria Math" panose="02040503050406030204" pitchFamily="18" charset="0"/>
                            </a:rPr>
                          </m:ctrlPr>
                        </m:sSupPr>
                        <m:e>
                          <m:r>
                            <a:rPr lang="en-US" altLang="zh-CN" sz="2000" b="0" i="1" smtClean="0">
                              <a:latin typeface="Cambria Math" panose="02040503050406030204" pitchFamily="18" charset="0"/>
                            </a:rPr>
                            <m:t>𝑉</m:t>
                          </m:r>
                        </m:e>
                        <m:sup>
                          <m:r>
                            <a:rPr lang="en-US" altLang="zh-CN" sz="2000" b="0" i="1" smtClean="0">
                              <a:latin typeface="Cambria Math" panose="02040503050406030204" pitchFamily="18" charset="0"/>
                            </a:rPr>
                            <m:t>𝑇</m:t>
                          </m:r>
                        </m:sup>
                      </m:sSup>
                    </m:oMath>
                  </m:oMathPara>
                </a14:m>
                <a:endParaRPr lang="en-US" altLang="zh-CN" sz="2000" dirty="0"/>
              </a:p>
              <a:p>
                <a:pPr/>
                <a14:m>
                  <m:oMathPara xmlns:m="http://schemas.openxmlformats.org/officeDocument/2006/math">
                    <m:oMathParaPr>
                      <m:jc m:val="centerGroup"/>
                    </m:oMathParaPr>
                    <m:oMath xmlns:m="http://schemas.openxmlformats.org/officeDocument/2006/math">
                      <m:r>
                        <m:rPr>
                          <m:sty m:val="p"/>
                        </m:rPr>
                        <a:rPr lang="el-GR" altLang="zh-CN" sz="2000" i="1">
                          <a:latin typeface="Cambria Math" panose="02040503050406030204" pitchFamily="18" charset="0"/>
                        </a:rPr>
                        <m:t>Σ</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𝑑𝑖𝑎𝑔</m:t>
                      </m:r>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zh-CN" altLang="en-US" sz="2000" b="0" i="1" smtClean="0">
                              <a:latin typeface="Cambria Math" panose="02040503050406030204" pitchFamily="18" charset="0"/>
                            </a:rPr>
                            <m:t>𝜎</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zh-CN" altLang="en-US" sz="2000" i="1">
                              <a:latin typeface="Cambria Math" panose="02040503050406030204" pitchFamily="18" charset="0"/>
                            </a:rPr>
                            <m:t>𝜎</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oMath>
                  </m:oMathPara>
                </a14:m>
                <a:endParaRPr lang="en-US" altLang="zh-CN" sz="2000" dirty="0"/>
              </a:p>
            </p:txBody>
          </p:sp>
        </mc:Choice>
        <mc:Fallback xmlns="">
          <p:sp>
            <p:nvSpPr>
              <p:cNvPr id="11" name="TextBox 10">
                <a:extLst>
                  <a:ext uri="{FF2B5EF4-FFF2-40B4-BE49-F238E27FC236}">
                    <a16:creationId xmlns:a16="http://schemas.microsoft.com/office/drawing/2014/main" id="{67E1A77C-888D-50B9-557E-E080B9173927}"/>
                  </a:ext>
                </a:extLst>
              </p:cNvPr>
              <p:cNvSpPr txBox="1">
                <a:spLocks noRot="1" noChangeAspect="1" noMove="1" noResize="1" noEditPoints="1" noAdjustHandles="1" noChangeArrowheads="1" noChangeShapeType="1" noTextEdit="1"/>
              </p:cNvSpPr>
              <p:nvPr/>
            </p:nvSpPr>
            <p:spPr>
              <a:xfrm>
                <a:off x="7202916" y="2075262"/>
                <a:ext cx="4181152" cy="707886"/>
              </a:xfrm>
              <a:prstGeom prst="rect">
                <a:avLst/>
              </a:prstGeom>
              <a:blipFill>
                <a:blip r:embed="rId23"/>
                <a:stretch>
                  <a:fillRect b="-769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5765D11-4492-CF7B-B35F-4651651A8814}"/>
                  </a:ext>
                </a:extLst>
              </p:cNvPr>
              <p:cNvSpPr txBox="1"/>
              <p:nvPr/>
            </p:nvSpPr>
            <p:spPr>
              <a:xfrm>
                <a:off x="8129398" y="2794923"/>
                <a:ext cx="2328189" cy="47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l-GR" altLang="zh-CN" sz="2000" i="1" smtClean="0">
                              <a:latin typeface="Cambria Math" panose="02040503050406030204" pitchFamily="18" charset="0"/>
                            </a:rPr>
                          </m:ctrlPr>
                        </m:sSubPr>
                        <m:e>
                          <m:r>
                            <a:rPr lang="en-US" altLang="zh-CN" sz="2000" b="0" i="1" smtClean="0">
                              <a:latin typeface="Cambria Math" panose="02040503050406030204" pitchFamily="18" charset="0"/>
                            </a:rPr>
                            <m:t>𝑋</m:t>
                          </m:r>
                        </m:e>
                        <m:sub>
                          <m:r>
                            <a:rPr lang="en-US" altLang="zh-CN" sz="2000" b="0" i="1" smtClean="0">
                              <a:latin typeface="Cambria Math" panose="02040503050406030204" pitchFamily="18" charset="0"/>
                            </a:rPr>
                            <m:t>𝑑𝑒𝑐𝑜</m:t>
                          </m:r>
                        </m:sub>
                      </m:sSub>
                      <m:r>
                        <a:rPr lang="en-US" altLang="zh-CN" sz="2000" b="0" i="1" smtClean="0">
                          <a:latin typeface="Cambria Math" panose="02040503050406030204" pitchFamily="18" charset="0"/>
                        </a:rPr>
                        <m:t>=</m:t>
                      </m:r>
                      <m:rad>
                        <m:radPr>
                          <m:degHide m:val="on"/>
                          <m:ctrlPr>
                            <a:rPr lang="el-GR" altLang="zh-CN" sz="2000" i="1" smtClean="0">
                              <a:latin typeface="Cambria Math" panose="02040503050406030204" pitchFamily="18" charset="0"/>
                            </a:rPr>
                          </m:ctrlPr>
                        </m:radPr>
                        <m:deg/>
                        <m:e>
                          <m:sSup>
                            <m:sSupPr>
                              <m:ctrlPr>
                                <a:rPr lang="el-GR" altLang="zh-CN" sz="2000" i="1">
                                  <a:latin typeface="Cambria Math" panose="02040503050406030204" pitchFamily="18" charset="0"/>
                                </a:rPr>
                              </m:ctrlPr>
                            </m:sSupPr>
                            <m:e>
                              <m:r>
                                <a:rPr lang="en-US" altLang="zh-CN" sz="2000" i="1">
                                  <a:latin typeface="Cambria Math" panose="02040503050406030204" pitchFamily="18" charset="0"/>
                                </a:rPr>
                                <m:t>𝑈</m:t>
                              </m:r>
                            </m:e>
                            <m:sup>
                              <m:r>
                                <a:rPr lang="en-US" altLang="zh-CN" sz="2000" i="1">
                                  <a:latin typeface="Cambria Math" panose="02040503050406030204" pitchFamily="18" charset="0"/>
                                </a:rPr>
                                <m:t>𝑇</m:t>
                              </m:r>
                            </m:sup>
                          </m:sSup>
                          <m:r>
                            <a:rPr lang="en-US" altLang="zh-CN" sz="2000" i="1">
                              <a:latin typeface="Cambria Math" panose="02040503050406030204" pitchFamily="18" charset="0"/>
                            </a:rPr>
                            <m:t>𝑋</m:t>
                          </m:r>
                          <m:r>
                            <m:rPr>
                              <m:nor/>
                            </m:rPr>
                            <a:rPr lang="zh-CN" altLang="en-US" sz="2000" dirty="0"/>
                            <m:t> </m:t>
                          </m:r>
                        </m:e>
                      </m:rad>
                    </m:oMath>
                  </m:oMathPara>
                </a14:m>
                <a:endParaRPr lang="zh-CN" altLang="en-US" sz="2000" dirty="0"/>
              </a:p>
            </p:txBody>
          </p:sp>
        </mc:Choice>
        <mc:Fallback xmlns="">
          <p:sp>
            <p:nvSpPr>
              <p:cNvPr id="12" name="TextBox 11">
                <a:extLst>
                  <a:ext uri="{FF2B5EF4-FFF2-40B4-BE49-F238E27FC236}">
                    <a16:creationId xmlns:a16="http://schemas.microsoft.com/office/drawing/2014/main" id="{75765D11-4492-CF7B-B35F-4651651A8814}"/>
                  </a:ext>
                </a:extLst>
              </p:cNvPr>
              <p:cNvSpPr txBox="1">
                <a:spLocks noRot="1" noChangeAspect="1" noMove="1" noResize="1" noEditPoints="1" noAdjustHandles="1" noChangeArrowheads="1" noChangeShapeType="1" noTextEdit="1"/>
              </p:cNvSpPr>
              <p:nvPr/>
            </p:nvSpPr>
            <p:spPr>
              <a:xfrm>
                <a:off x="8129398" y="2794923"/>
                <a:ext cx="2328189" cy="476221"/>
              </a:xfrm>
              <a:prstGeom prst="rect">
                <a:avLst/>
              </a:prstGeom>
              <a:blipFill>
                <a:blip r:embed="rId24"/>
                <a:stretch>
                  <a:fillRect/>
                </a:stretch>
              </a:blipFill>
            </p:spPr>
            <p:txBody>
              <a:bodyPr/>
              <a:lstStyle/>
              <a:p>
                <a:r>
                  <a:rPr lang="zh-CN" altLang="en-US">
                    <a:noFill/>
                  </a:rPr>
                  <a:t> </a:t>
                </a:r>
              </a:p>
            </p:txBody>
          </p:sp>
        </mc:Fallback>
      </mc:AlternateContent>
      <p:sp>
        <p:nvSpPr>
          <p:cNvPr id="16" name="TextBox 15">
            <a:extLst>
              <a:ext uri="{FF2B5EF4-FFF2-40B4-BE49-F238E27FC236}">
                <a16:creationId xmlns:a16="http://schemas.microsoft.com/office/drawing/2014/main" id="{1E4473FC-5C16-91C6-D0FD-83CEDE0D6823}"/>
              </a:ext>
            </a:extLst>
          </p:cNvPr>
          <p:cNvSpPr txBox="1"/>
          <p:nvPr/>
        </p:nvSpPr>
        <p:spPr>
          <a:xfrm>
            <a:off x="7726248" y="1624005"/>
            <a:ext cx="3371505"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Singular Value Decomposition</a:t>
            </a:r>
            <a:endParaRPr lang="zh-CN" alt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5666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7E6607F9-CDA2-4409-AE9E-5DD4B97626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2841" r="21033"/>
          <a:stretch/>
        </p:blipFill>
        <p:spPr>
          <a:xfrm>
            <a:off x="10481306" y="390918"/>
            <a:ext cx="1390370" cy="1228937"/>
          </a:xfrm>
          <a:prstGeom prst="rect">
            <a:avLst/>
          </a:prstGeom>
        </p:spPr>
      </p:pic>
      <p:pic>
        <p:nvPicPr>
          <p:cNvPr id="98" name="图片 97">
            <a:extLst>
              <a:ext uri="{FF2B5EF4-FFF2-40B4-BE49-F238E27FC236}">
                <a16:creationId xmlns:a16="http://schemas.microsoft.com/office/drawing/2014/main" id="{D809454F-2788-45AB-931B-96E8E3623E3B}"/>
              </a:ext>
            </a:extLst>
          </p:cNvPr>
          <p:cNvPicPr>
            <a:picLocks noChangeAspect="1"/>
          </p:cNvPicPr>
          <p:nvPr/>
        </p:nvPicPr>
        <p:blipFill rotWithShape="1">
          <a:blip r:embed="rId4"/>
          <a:srcRect l="10147" r="31089" b="55844"/>
          <a:stretch/>
        </p:blipFill>
        <p:spPr>
          <a:xfrm>
            <a:off x="228029" y="2504745"/>
            <a:ext cx="8248314" cy="3160538"/>
          </a:xfrm>
          <a:prstGeom prst="rect">
            <a:avLst/>
          </a:prstGeom>
        </p:spPr>
      </p:pic>
      <mc:AlternateContent xmlns:mc="http://schemas.openxmlformats.org/markup-compatibility/2006" xmlns:a14="http://schemas.microsoft.com/office/drawing/2010/main">
        <mc:Choice Requires="a14">
          <p:sp>
            <p:nvSpPr>
              <p:cNvPr id="99" name="文本框 98">
                <a:extLst>
                  <a:ext uri="{FF2B5EF4-FFF2-40B4-BE49-F238E27FC236}">
                    <a16:creationId xmlns:a16="http://schemas.microsoft.com/office/drawing/2014/main" id="{EA3B9D6B-C2E7-48F6-A3F4-E7C357D0E059}"/>
                  </a:ext>
                </a:extLst>
              </p:cNvPr>
              <p:cNvSpPr txBox="1"/>
              <p:nvPr/>
            </p:nvSpPr>
            <p:spPr>
              <a:xfrm>
                <a:off x="8476343" y="2448555"/>
                <a:ext cx="3868748" cy="3144259"/>
              </a:xfrm>
              <a:prstGeom prst="rect">
                <a:avLst/>
              </a:prstGeom>
              <a:noFill/>
            </p:spPr>
            <p:txBody>
              <a:bodyPr wrap="square">
                <a:spAutoFit/>
              </a:bodyPr>
              <a:lstStyle/>
              <a:p>
                <a:pPr algn="just">
                  <a:tabLst>
                    <a:tab pos="114300" algn="l"/>
                    <a:tab pos="228600" algn="l"/>
                    <a:tab pos="342900" algn="l"/>
                    <a:tab pos="457200" algn="l"/>
                  </a:tabLst>
                </a:pPr>
                <a:r>
                  <a:rPr lang="en-GB" altLang="zh-CN" kern="100" dirty="0">
                    <a:effectLst/>
                    <a:latin typeface="Times New Roman" panose="02020603050405020304" pitchFamily="18" charset="0"/>
                    <a:ea typeface="等线" panose="02010600030101010101" pitchFamily="2" charset="-122"/>
                  </a:rPr>
                  <a:t>1. Initialize </a:t>
                </a:r>
                <a14:m>
                  <m:oMath xmlns:m="http://schemas.openxmlformats.org/officeDocument/2006/math">
                    <m:r>
                      <a:rPr lang="en-GB" altLang="zh-CN" i="1" kern="100">
                        <a:effectLst/>
                        <a:latin typeface="Cambria Math" panose="02040503050406030204" pitchFamily="18" charset="0"/>
                        <a:ea typeface="等线" panose="02010600030101010101" pitchFamily="2" charset="-122"/>
                      </a:rPr>
                      <m:t>𝑊</m:t>
                    </m:r>
                    <m:r>
                      <a:rPr lang="en-GB" altLang="zh-CN" i="1" kern="100">
                        <a:effectLst/>
                        <a:latin typeface="Cambria Math" panose="02040503050406030204" pitchFamily="18" charset="0"/>
                        <a:ea typeface="等线" panose="02010600030101010101" pitchFamily="2" charset="-122"/>
                      </a:rPr>
                      <m:t>(0)</m:t>
                    </m:r>
                  </m:oMath>
                </a14:m>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342900" algn="l"/>
                    <a:tab pos="457200" algn="l"/>
                  </a:tabLst>
                </a:pPr>
                <a:r>
                  <a:rPr lang="en-GB" altLang="zh-CN" kern="100" dirty="0">
                    <a:effectLst/>
                    <a:latin typeface="Times New Roman" panose="02020603050405020304" pitchFamily="18" charset="0"/>
                    <a:ea typeface="等线" panose="02010600030101010101" pitchFamily="2" charset="-122"/>
                  </a:rPr>
                  <a:t>2.</a:t>
                </a:r>
                <a:r>
                  <a:rPr lang="en-GB" altLang="zh-CN" b="1" kern="100" dirty="0">
                    <a:effectLst/>
                    <a:latin typeface="Times New Roman" panose="02020603050405020304" pitchFamily="18" charset="0"/>
                    <a:ea typeface="等线" panose="02010600030101010101" pitchFamily="2" charset="-122"/>
                  </a:rPr>
                  <a:t> while</a:t>
                </a:r>
                <a:r>
                  <a:rPr lang="en-GB" altLang="zh-CN" kern="100" dirty="0">
                    <a:effectLst/>
                    <a:latin typeface="Times New Roman" panose="02020603050405020304" pitchFamily="18" charset="0"/>
                    <a:ea typeface="等线" panose="02010600030101010101" pitchFamily="2" charset="-122"/>
                  </a:rPr>
                  <a:t> (not converged and </a:t>
                </a:r>
                <a14:m>
                  <m:oMath xmlns:m="http://schemas.openxmlformats.org/officeDocument/2006/math">
                    <m:r>
                      <a:rPr lang="en-GB" altLang="zh-CN" i="1" kern="100">
                        <a:effectLst/>
                        <a:latin typeface="Cambria Math" panose="02040503050406030204" pitchFamily="18" charset="0"/>
                        <a:ea typeface="等线" panose="02010600030101010101" pitchFamily="2" charset="-122"/>
                      </a:rPr>
                      <m:t>𝑡</m:t>
                    </m:r>
                  </m:oMath>
                </a14:m>
                <a:r>
                  <a:rPr lang="en-GB" altLang="zh-CN" kern="100" dirty="0">
                    <a:effectLst/>
                    <a:latin typeface="Times New Roman" panose="02020603050405020304" pitchFamily="18" charset="0"/>
                    <a:ea typeface="等线" panose="02010600030101010101" pitchFamily="2" charset="-122"/>
                  </a:rPr>
                  <a:t> &lt; limit)</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342900" algn="l"/>
                    <a:tab pos="457200" algn="l"/>
                  </a:tabLst>
                </a:pPr>
                <a:r>
                  <a:rPr lang="en-GB" altLang="zh-CN" kern="100" dirty="0">
                    <a:effectLst/>
                    <a:latin typeface="Times New Roman" panose="02020603050405020304" pitchFamily="18" charset="0"/>
                    <a:ea typeface="等线" panose="02010600030101010101" pitchFamily="2" charset="-122"/>
                  </a:rPr>
                  <a:t>		2.1 </a:t>
                </a:r>
                <a:r>
                  <a:rPr lang="en-GB" altLang="zh-CN" b="1" kern="100" dirty="0">
                    <a:effectLst/>
                    <a:latin typeface="Times New Roman" panose="02020603050405020304" pitchFamily="18" charset="0"/>
                    <a:ea typeface="等线" panose="02010600030101010101" pitchFamily="2" charset="-122"/>
                  </a:rPr>
                  <a:t>Y</a:t>
                </a:r>
                <a:r>
                  <a:rPr lang="en-GB" altLang="zh-CN" kern="100" dirty="0">
                    <a:effectLst/>
                    <a:latin typeface="Times New Roman" panose="02020603050405020304" pitchFamily="18" charset="0"/>
                    <a:ea typeface="等线" panose="02010600030101010101" pitchFamily="2" charset="-122"/>
                  </a:rPr>
                  <a:t> = permutate(</a:t>
                </a:r>
                <a:r>
                  <a:rPr lang="en-GB" altLang="zh-CN" b="1" kern="100" dirty="0">
                    <a:effectLst/>
                    <a:latin typeface="Times New Roman" panose="02020603050405020304" pitchFamily="18" charset="0"/>
                    <a:ea typeface="等线" panose="02010600030101010101" pitchFamily="2" charset="-122"/>
                  </a:rPr>
                  <a:t>X</a:t>
                </a:r>
                <a:r>
                  <a:rPr lang="en-GB" altLang="zh-CN" kern="100" dirty="0">
                    <a:effectLst/>
                    <a:latin typeface="Times New Roman" panose="02020603050405020304" pitchFamily="18" charset="0"/>
                    <a:ea typeface="等线" panose="02010600030101010101" pitchFamily="2" charset="-122"/>
                  </a:rPr>
                  <a:t>)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342900" algn="l"/>
                    <a:tab pos="457200" algn="l"/>
                  </a:tabLst>
                </a:pPr>
                <a:r>
                  <a:rPr lang="en-GB" altLang="zh-CN" kern="100" dirty="0">
                    <a:effectLst/>
                    <a:latin typeface="Times New Roman" panose="02020603050405020304" pitchFamily="18" charset="0"/>
                    <a:ea typeface="等线" panose="02010600030101010101" pitchFamily="2" charset="-122"/>
                  </a:rPr>
                  <a:t>		2.2</a:t>
                </a:r>
                <a:r>
                  <a:rPr lang="en-GB" altLang="zh-CN" b="1" kern="100" dirty="0">
                    <a:effectLst/>
                    <a:latin typeface="Times New Roman" panose="02020603050405020304" pitchFamily="18" charset="0"/>
                    <a:ea typeface="等线" panose="02010600030101010101" pitchFamily="2" charset="-122"/>
                  </a:rPr>
                  <a:t> for</a:t>
                </a:r>
                <a:r>
                  <a:rPr lang="en-GB" altLang="zh-CN" kern="100" dirty="0">
                    <a:effectLst/>
                    <a:latin typeface="Times New Roman" panose="02020603050405020304" pitchFamily="18" charset="0"/>
                    <a:ea typeface="等线" panose="02010600030101010101" pitchFamily="2" charset="-122"/>
                  </a:rPr>
                  <a:t> each block </a:t>
                </a:r>
                <a:r>
                  <a:rPr lang="en-GB" altLang="zh-CN" b="1" kern="100" dirty="0">
                    <a:effectLst/>
                    <a:latin typeface="Times New Roman" panose="02020603050405020304" pitchFamily="18" charset="0"/>
                    <a:ea typeface="等线" panose="02010600030101010101" pitchFamily="2" charset="-122"/>
                  </a:rPr>
                  <a:t>B</a:t>
                </a:r>
                <a:r>
                  <a:rPr lang="en-GB" altLang="zh-CN" kern="100" dirty="0">
                    <a:effectLst/>
                    <a:latin typeface="Times New Roman" panose="02020603050405020304" pitchFamily="18" charset="0"/>
                    <a:ea typeface="等线" panose="02010600030101010101" pitchFamily="2" charset="-122"/>
                  </a:rPr>
                  <a:t> in signal </a:t>
                </a:r>
                <a:r>
                  <a:rPr lang="en-GB" altLang="zh-CN" b="1" kern="100" dirty="0">
                    <a:effectLst/>
                    <a:latin typeface="Times New Roman" panose="02020603050405020304" pitchFamily="18" charset="0"/>
                    <a:ea typeface="等线" panose="02010600030101010101" pitchFamily="2" charset="-122"/>
                  </a:rPr>
                  <a:t>Y</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571500" algn="l"/>
                    <a:tab pos="800100" algn="l"/>
                  </a:tabLst>
                </a:pPr>
                <a:r>
                  <a:rPr lang="en-GB" altLang="zh-CN" b="1" kern="100" dirty="0">
                    <a:effectLst/>
                    <a:latin typeface="Times New Roman" panose="02020603050405020304" pitchFamily="18" charset="0"/>
                    <a:ea typeface="等线" panose="02010600030101010101" pitchFamily="2" charset="-122"/>
                  </a:rPr>
                  <a:t>			</a:t>
                </a:r>
                <a:r>
                  <a:rPr lang="en-GB" altLang="zh-CN" kern="100" dirty="0">
                    <a:effectLst/>
                    <a:latin typeface="Times New Roman" panose="02020603050405020304" pitchFamily="18" charset="0"/>
                    <a:ea typeface="等线" panose="02010600030101010101" pitchFamily="2" charset="-122"/>
                  </a:rPr>
                  <a:t>2.2.1</a:t>
                </a:r>
                <a:r>
                  <a:rPr lang="en-GB" altLang="zh-CN" kern="100" dirty="0">
                    <a:latin typeface="Times New Roman" panose="02020603050405020304" pitchFamily="18" charset="0"/>
                    <a:ea typeface="等线" panose="02010600030101010101" pitchFamily="2" charset="-122"/>
                  </a:rPr>
                  <a:t> </a:t>
                </a:r>
                <a14:m>
                  <m:oMath xmlns:m="http://schemas.openxmlformats.org/officeDocument/2006/math">
                    <m:r>
                      <a:rPr lang="en-GB" altLang="zh-CN" b="1" i="1" kern="100">
                        <a:effectLst/>
                        <a:latin typeface="Cambria Math" panose="02040503050406030204" pitchFamily="18" charset="0"/>
                        <a:ea typeface="等线" panose="02010600030101010101" pitchFamily="2" charset="-122"/>
                      </a:rPr>
                      <m:t>𝐔</m:t>
                    </m:r>
                    <m:r>
                      <a:rPr lang="en-GB" altLang="zh-CN" i="1" kern="100">
                        <a:effectLst/>
                        <a:latin typeface="Cambria Math" panose="02040503050406030204" pitchFamily="18" charset="0"/>
                        <a:ea typeface="等线" panose="02010600030101010101" pitchFamily="2" charset="-122"/>
                      </a:rPr>
                      <m:t> = </m:t>
                    </m:r>
                    <m:r>
                      <a:rPr lang="en-GB" altLang="zh-CN" b="1" i="1" kern="100">
                        <a:effectLst/>
                        <a:latin typeface="Cambria Math" panose="02040503050406030204" pitchFamily="18" charset="0"/>
                        <a:ea typeface="等线" panose="02010600030101010101" pitchFamily="2" charset="-122"/>
                      </a:rPr>
                      <m:t>𝐖𝐘</m:t>
                    </m:r>
                    <m:r>
                      <a:rPr lang="en-GB" altLang="zh-CN" i="1" kern="100">
                        <a:effectLst/>
                        <a:latin typeface="Cambria Math" panose="02040503050406030204" pitchFamily="18" charset="0"/>
                        <a:ea typeface="等线" panose="02010600030101010101" pitchFamily="2" charset="-122"/>
                      </a:rPr>
                      <m:t>+</m:t>
                    </m:r>
                    <m:r>
                      <a:rPr lang="en-GB" altLang="zh-CN" i="1" kern="100">
                        <a:effectLst/>
                        <a:latin typeface="Cambria Math" panose="02040503050406030204" pitchFamily="18" charset="0"/>
                        <a:ea typeface="等线" panose="02010600030101010101" pitchFamily="2" charset="-122"/>
                      </a:rPr>
                      <m:t>𝑏𝑖𝑎𝑠</m:t>
                    </m:r>
                  </m:oMath>
                </a14:m>
                <a:r>
                  <a:rPr lang="en-GB" altLang="zh-CN" kern="100" dirty="0">
                    <a:effectLst/>
                    <a:latin typeface="Times New Roman" panose="02020603050405020304" pitchFamily="18" charset="0"/>
                    <a:ea typeface="等线" panose="02010600030101010101" pitchFamily="2" charset="-122"/>
                  </a:rPr>
                  <a:t>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571500" algn="l"/>
                    <a:tab pos="800100" algn="l"/>
                  </a:tabLst>
                </a:pPr>
                <a:r>
                  <a:rPr lang="en-GB" altLang="zh-CN" kern="100" dirty="0">
                    <a:effectLst/>
                    <a:latin typeface="Times New Roman" panose="02020603050405020304" pitchFamily="18" charset="0"/>
                    <a:ea typeface="等线" panose="02010600030101010101" pitchFamily="2" charset="-122"/>
                  </a:rPr>
                  <a:t>			2.2.2 </a:t>
                </a:r>
                <a14:m>
                  <m:oMath xmlns:m="http://schemas.openxmlformats.org/officeDocument/2006/math">
                    <m:r>
                      <a:rPr lang="en-GB" altLang="zh-CN" b="1" i="1" kern="100">
                        <a:effectLst/>
                        <a:latin typeface="Cambria Math" panose="02040503050406030204" pitchFamily="18" charset="0"/>
                        <a:ea typeface="等线" panose="02010600030101010101" pitchFamily="2" charset="-122"/>
                      </a:rPr>
                      <m:t>𝐘</m:t>
                    </m:r>
                    <m:r>
                      <a:rPr lang="en-GB" altLang="zh-CN" i="1" kern="100">
                        <a:effectLst/>
                        <a:latin typeface="Cambria Math" panose="02040503050406030204" pitchFamily="18" charset="0"/>
                        <a:ea typeface="等线" panose="02010600030101010101" pitchFamily="2" charset="-122"/>
                      </a:rPr>
                      <m:t> = </m:t>
                    </m:r>
                    <m:r>
                      <a:rPr lang="en-GB" altLang="zh-CN" i="1" kern="100">
                        <a:effectLst/>
                        <a:latin typeface="Cambria Math" panose="02040503050406030204" pitchFamily="18" charset="0"/>
                        <a:ea typeface="等线" panose="02010600030101010101" pitchFamily="2" charset="-122"/>
                      </a:rPr>
                      <m:t>𝑡𝑎𝑛h</m:t>
                    </m:r>
                    <m:r>
                      <a:rPr lang="en-GB" altLang="zh-CN"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𝐔</m:t>
                    </m:r>
                    <m:r>
                      <a:rPr lang="en-GB" altLang="zh-CN" i="1" kern="100">
                        <a:effectLst/>
                        <a:latin typeface="Cambria Math" panose="02040503050406030204" pitchFamily="18" charset="0"/>
                        <a:ea typeface="等线" panose="02010600030101010101" pitchFamily="2" charset="-122"/>
                      </a:rPr>
                      <m:t>)</m:t>
                    </m:r>
                  </m:oMath>
                </a14:m>
                <a:r>
                  <a:rPr lang="en-GB" altLang="zh-CN" kern="100" dirty="0">
                    <a:effectLst/>
                    <a:latin typeface="Times New Roman" panose="02020603050405020304" pitchFamily="18" charset="0"/>
                    <a:ea typeface="等线" panose="02010600030101010101" pitchFamily="2" charset="-122"/>
                  </a:rPr>
                  <a:t>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571500" algn="l"/>
                    <a:tab pos="800100" algn="l"/>
                  </a:tabLst>
                </a:pPr>
                <a:r>
                  <a:rPr lang="en-GB" altLang="zh-CN" kern="100" dirty="0">
                    <a:effectLst/>
                    <a:latin typeface="Times New Roman" panose="02020603050405020304" pitchFamily="18" charset="0"/>
                    <a:ea typeface="等线" panose="02010600030101010101" pitchFamily="2" charset="-122"/>
                  </a:rPr>
                  <a:t>			2.2.3 </a:t>
                </a:r>
                <a14:m>
                  <m:oMath xmlns:m="http://schemas.openxmlformats.org/officeDocument/2006/math">
                    <m:sSup>
                      <m:sSupPr>
                        <m:ctrlPr>
                          <a:rPr lang="zh-CN" altLang="zh-CN" i="1" kern="100">
                            <a:effectLst/>
                            <a:latin typeface="Cambria Math" panose="02040503050406030204" pitchFamily="18" charset="0"/>
                            <a:ea typeface="Cambria Math" panose="02040503050406030204" pitchFamily="18" charset="0"/>
                          </a:rPr>
                        </m:ctrlPr>
                      </m:sSupPr>
                      <m:e>
                        <m:r>
                          <a:rPr lang="en-GB" altLang="zh-CN" b="1" i="1" kern="100">
                            <a:effectLst/>
                            <a:latin typeface="Cambria Math" panose="02040503050406030204" pitchFamily="18" charset="0"/>
                            <a:ea typeface="等线" panose="02010600030101010101" pitchFamily="2" charset="-122"/>
                          </a:rPr>
                          <m:t>𝐖</m:t>
                        </m:r>
                      </m:e>
                      <m:sup>
                        <m:r>
                          <a:rPr lang="en-GB" altLang="zh-CN" b="1" i="1" kern="100">
                            <a:effectLst/>
                            <a:latin typeface="Cambria Math" panose="02040503050406030204" pitchFamily="18" charset="0"/>
                            <a:ea typeface="等线" panose="02010600030101010101" pitchFamily="2" charset="-122"/>
                          </a:rPr>
                          <m:t>∗</m:t>
                        </m:r>
                      </m:sup>
                    </m:sSup>
                    <m:r>
                      <a:rPr lang="en-GB" altLang="zh-CN" i="1" kern="100">
                        <a:effectLst/>
                        <a:latin typeface="Cambria Math" panose="02040503050406030204" pitchFamily="18" charset="0"/>
                        <a:ea typeface="等线" panose="02010600030101010101" pitchFamily="2" charset="-122"/>
                      </a:rPr>
                      <m:t>=</m:t>
                    </m:r>
                  </m:oMath>
                </a14:m>
                <a:endParaRPr lang="en-US" altLang="zh-CN" i="1" kern="100" dirty="0">
                  <a:effectLst/>
                  <a:latin typeface="Cambria Math" panose="02040503050406030204" pitchFamily="18" charset="0"/>
                  <a:ea typeface="等线" panose="02010600030101010101" pitchFamily="2" charset="-122"/>
                </a:endParaRPr>
              </a:p>
              <a:p>
                <a:pPr algn="just">
                  <a:tabLst>
                    <a:tab pos="114300" algn="l"/>
                    <a:tab pos="228600" algn="l"/>
                    <a:tab pos="571500" algn="l"/>
                    <a:tab pos="800100" algn="l"/>
                  </a:tabLst>
                </a:pPr>
                <a:r>
                  <a:rPr lang="en-GB" altLang="zh-CN" b="1" kern="100" dirty="0">
                    <a:effectLst/>
                    <a:ea typeface="等线" panose="02010600030101010101" pitchFamily="2" charset="-122"/>
                  </a:rPr>
                  <a:t>			</a:t>
                </a:r>
                <a14:m>
                  <m:oMath xmlns:m="http://schemas.openxmlformats.org/officeDocument/2006/math">
                    <m:r>
                      <a:rPr lang="en-GB" altLang="zh-CN" b="1" i="1" kern="100">
                        <a:effectLst/>
                        <a:latin typeface="Cambria Math" panose="02040503050406030204" pitchFamily="18" charset="0"/>
                        <a:ea typeface="等线" panose="02010600030101010101" pitchFamily="2" charset="-122"/>
                      </a:rPr>
                      <m:t>𝐖</m:t>
                    </m:r>
                    <m:r>
                      <a:rPr lang="en-GB" altLang="zh-CN" i="1" kern="100">
                        <a:effectLst/>
                        <a:latin typeface="Cambria Math" panose="02040503050406030204" pitchFamily="18" charset="0"/>
                        <a:ea typeface="等线" panose="02010600030101010101" pitchFamily="2" charset="-122"/>
                      </a:rPr>
                      <m:t>+</m:t>
                    </m:r>
                    <m:r>
                      <a:rPr lang="en-GB" altLang="zh-CN" i="1" kern="100">
                        <a:effectLst/>
                        <a:latin typeface="Cambria Math" panose="02040503050406030204" pitchFamily="18" charset="0"/>
                        <a:ea typeface="等线" panose="02010600030101010101" pitchFamily="2" charset="-122"/>
                      </a:rPr>
                      <m:t>𝜂</m:t>
                    </m:r>
                    <m:r>
                      <a:rPr lang="en-GB" altLang="zh-CN"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𝐈</m:t>
                    </m:r>
                    <m:r>
                      <a:rPr lang="en-GB" altLang="zh-CN"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𝐘</m:t>
                    </m:r>
                    <m:sSup>
                      <m:sSupPr>
                        <m:ctrlPr>
                          <a:rPr lang="zh-CN" altLang="zh-CN" b="1" i="1" kern="100">
                            <a:effectLst/>
                            <a:latin typeface="Cambria Math" panose="02040503050406030204" pitchFamily="18" charset="0"/>
                            <a:ea typeface="Cambria Math" panose="02040503050406030204" pitchFamily="18" charset="0"/>
                          </a:rPr>
                        </m:ctrlPr>
                      </m:sSupPr>
                      <m:e>
                        <m:r>
                          <a:rPr lang="en-GB" altLang="zh-CN" b="1" i="1" kern="100">
                            <a:effectLst/>
                            <a:latin typeface="Cambria Math" panose="02040503050406030204" pitchFamily="18" charset="0"/>
                            <a:ea typeface="等线" panose="02010600030101010101" pitchFamily="2" charset="-122"/>
                          </a:rPr>
                          <m:t>𝐔</m:t>
                        </m:r>
                      </m:e>
                      <m:sup>
                        <m:r>
                          <a:rPr lang="en-GB" altLang="zh-CN" b="1" i="1" kern="100">
                            <a:effectLst/>
                            <a:latin typeface="Cambria Math" panose="02040503050406030204" pitchFamily="18" charset="0"/>
                            <a:ea typeface="等线" panose="02010600030101010101" pitchFamily="2" charset="-122"/>
                          </a:rPr>
                          <m:t>𝐓</m:t>
                        </m:r>
                      </m:sup>
                    </m:sSup>
                    <m:r>
                      <a:rPr lang="en-GB" altLang="zh-CN" b="1"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𝐔</m:t>
                    </m:r>
                    <m:sSup>
                      <m:sSupPr>
                        <m:ctrlPr>
                          <a:rPr lang="zh-CN" altLang="zh-CN" b="1" i="1" kern="100">
                            <a:effectLst/>
                            <a:latin typeface="Cambria Math" panose="02040503050406030204" pitchFamily="18" charset="0"/>
                            <a:ea typeface="Cambria Math" panose="02040503050406030204" pitchFamily="18" charset="0"/>
                          </a:rPr>
                        </m:ctrlPr>
                      </m:sSupPr>
                      <m:e>
                        <m:r>
                          <a:rPr lang="en-GB" altLang="zh-CN" b="1" i="1" kern="100">
                            <a:effectLst/>
                            <a:latin typeface="Cambria Math" panose="02040503050406030204" pitchFamily="18" charset="0"/>
                            <a:ea typeface="等线" panose="02010600030101010101" pitchFamily="2" charset="-122"/>
                          </a:rPr>
                          <m:t>𝐔</m:t>
                        </m:r>
                      </m:e>
                      <m:sup>
                        <m:r>
                          <a:rPr lang="en-GB" altLang="zh-CN" b="1" i="1" kern="100">
                            <a:effectLst/>
                            <a:latin typeface="Cambria Math" panose="02040503050406030204" pitchFamily="18" charset="0"/>
                            <a:ea typeface="等线" panose="02010600030101010101" pitchFamily="2" charset="-122"/>
                          </a:rPr>
                          <m:t>𝐓</m:t>
                        </m:r>
                      </m:sup>
                    </m:sSup>
                    <m:r>
                      <a:rPr lang="en-GB" altLang="zh-CN" i="1" kern="100">
                        <a:effectLst/>
                        <a:latin typeface="Cambria Math" panose="02040503050406030204" pitchFamily="18" charset="0"/>
                        <a:ea typeface="等线" panose="02010600030101010101" pitchFamily="2" charset="-122"/>
                      </a:rPr>
                      <m:t>)</m:t>
                    </m:r>
                    <m:r>
                      <a:rPr lang="en-GB" altLang="zh-CN" b="1" i="1" kern="100">
                        <a:effectLst/>
                        <a:latin typeface="Cambria Math" panose="02040503050406030204" pitchFamily="18" charset="0"/>
                        <a:ea typeface="等线" panose="02010600030101010101" pitchFamily="2" charset="-122"/>
                      </a:rPr>
                      <m:t>𝐖</m:t>
                    </m:r>
                  </m:oMath>
                </a14:m>
                <a:r>
                  <a:rPr lang="en-GB" altLang="zh-CN" b="1" kern="100" dirty="0">
                    <a:effectLst/>
                    <a:latin typeface="Times New Roman" panose="02020603050405020304" pitchFamily="18" charset="0"/>
                    <a:ea typeface="等线" panose="02010600030101010101" pitchFamily="2" charset="-122"/>
                  </a:rPr>
                  <a:t>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571500" algn="l"/>
                    <a:tab pos="800100" algn="l"/>
                  </a:tabLst>
                </a:pPr>
                <a:r>
                  <a:rPr lang="en-GB" altLang="zh-CN" kern="100" dirty="0">
                    <a:effectLst/>
                    <a:latin typeface="Times New Roman" panose="02020603050405020304" pitchFamily="18" charset="0"/>
                    <a:ea typeface="等线" panose="02010600030101010101" pitchFamily="2" charset="-122"/>
                  </a:rPr>
                  <a:t>			2.2.4 update bias		</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400050" algn="l"/>
                    <a:tab pos="571500" algn="l"/>
                    <a:tab pos="800100" algn="l"/>
                  </a:tabLst>
                </a:pPr>
                <a:r>
                  <a:rPr lang="en-GB" altLang="zh-CN" kern="100" dirty="0">
                    <a:effectLst/>
                    <a:latin typeface="Times New Roman" panose="02020603050405020304" pitchFamily="18" charset="0"/>
                    <a:ea typeface="等线" panose="02010600030101010101" pitchFamily="2" charset="-122"/>
                  </a:rPr>
                  <a:t>			</a:t>
                </a:r>
                <a:r>
                  <a:rPr lang="en-GB" altLang="zh-CN" b="1" kern="100" dirty="0">
                    <a:effectLst/>
                    <a:latin typeface="Times New Roman" panose="02020603050405020304" pitchFamily="18" charset="0"/>
                    <a:ea typeface="等线" panose="02010600030101010101" pitchFamily="2" charset="-122"/>
                  </a:rPr>
                  <a:t>end for</a:t>
                </a:r>
                <a:endParaRPr lang="zh-CN" altLang="zh-CN" dirty="0">
                  <a:effectLst/>
                  <a:latin typeface="Times New Roman" panose="02020603050405020304" pitchFamily="18" charset="0"/>
                  <a:ea typeface="等线" panose="02010600030101010101" pitchFamily="2" charset="-122"/>
                </a:endParaRPr>
              </a:p>
              <a:p>
                <a:pPr algn="just">
                  <a:tabLst>
                    <a:tab pos="114300" algn="l"/>
                    <a:tab pos="228600" algn="l"/>
                    <a:tab pos="342900" algn="l"/>
                    <a:tab pos="457200" algn="l"/>
                  </a:tabLst>
                </a:pPr>
                <a:r>
                  <a:rPr lang="en-GB" altLang="zh-CN" b="1" kern="100" dirty="0">
                    <a:effectLst/>
                    <a:latin typeface="Times New Roman" panose="02020603050405020304" pitchFamily="18" charset="0"/>
                    <a:ea typeface="等线" panose="02010600030101010101" pitchFamily="2" charset="-122"/>
                  </a:rPr>
                  <a:t>	end while</a:t>
                </a:r>
                <a:endParaRPr lang="zh-CN" altLang="zh-CN" dirty="0">
                  <a:effectLst/>
                  <a:latin typeface="Times New Roman" panose="02020603050405020304" pitchFamily="18" charset="0"/>
                  <a:ea typeface="等线" panose="02010600030101010101" pitchFamily="2" charset="-122"/>
                </a:endParaRPr>
              </a:p>
            </p:txBody>
          </p:sp>
        </mc:Choice>
        <mc:Fallback xmlns="">
          <p:sp>
            <p:nvSpPr>
              <p:cNvPr id="99" name="文本框 98">
                <a:extLst>
                  <a:ext uri="{FF2B5EF4-FFF2-40B4-BE49-F238E27FC236}">
                    <a16:creationId xmlns:a16="http://schemas.microsoft.com/office/drawing/2014/main" id="{EA3B9D6B-C2E7-48F6-A3F4-E7C357D0E059}"/>
                  </a:ext>
                </a:extLst>
              </p:cNvPr>
              <p:cNvSpPr txBox="1">
                <a:spLocks noRot="1" noChangeAspect="1" noMove="1" noResize="1" noEditPoints="1" noAdjustHandles="1" noChangeArrowheads="1" noChangeShapeType="1" noTextEdit="1"/>
              </p:cNvSpPr>
              <p:nvPr/>
            </p:nvSpPr>
            <p:spPr>
              <a:xfrm>
                <a:off x="8476343" y="2448555"/>
                <a:ext cx="3868748" cy="3144259"/>
              </a:xfrm>
              <a:prstGeom prst="rect">
                <a:avLst/>
              </a:prstGeom>
              <a:blipFill>
                <a:blip r:embed="rId5"/>
                <a:stretch>
                  <a:fillRect l="-1260" t="-1165" b="-2330"/>
                </a:stretch>
              </a:blipFill>
            </p:spPr>
            <p:txBody>
              <a:bodyPr/>
              <a:lstStyle/>
              <a:p>
                <a:r>
                  <a:rPr lang="zh-CN" altLang="en-US">
                    <a:noFill/>
                  </a:rPr>
                  <a:t> </a:t>
                </a:r>
              </a:p>
            </p:txBody>
          </p:sp>
        </mc:Fallback>
      </mc:AlternateContent>
      <p:sp>
        <p:nvSpPr>
          <p:cNvPr id="101" name="文本框 100">
            <a:extLst>
              <a:ext uri="{FF2B5EF4-FFF2-40B4-BE49-F238E27FC236}">
                <a16:creationId xmlns:a16="http://schemas.microsoft.com/office/drawing/2014/main" id="{098A67E5-3821-40A0-9091-CF6107FDCD53}"/>
              </a:ext>
            </a:extLst>
          </p:cNvPr>
          <p:cNvSpPr txBox="1"/>
          <p:nvPr/>
        </p:nvSpPr>
        <p:spPr>
          <a:xfrm>
            <a:off x="3715658" y="5592814"/>
            <a:ext cx="1586041" cy="461665"/>
          </a:xfrm>
          <a:prstGeom prst="rect">
            <a:avLst/>
          </a:prstGeom>
          <a:noFill/>
        </p:spPr>
        <p:txBody>
          <a:bodyPr wrap="square" rtlCol="0">
            <a:spAutoFit/>
          </a:bodyPr>
          <a:lstStyle/>
          <a:p>
            <a:r>
              <a:rPr lang="en-US" altLang="zh-CN" sz="2400" dirty="0">
                <a:latin typeface="Calibri" panose="020F0502020204030204" pitchFamily="34" charset="0"/>
                <a:ea typeface="Calibri" panose="020F0502020204030204" pitchFamily="34" charset="0"/>
                <a:cs typeface="Calibri" panose="020F0502020204030204" pitchFamily="34" charset="0"/>
              </a:rPr>
              <a:t>CUDA ICA</a:t>
            </a:r>
            <a:endParaRPr lang="zh-CN" altLang="en-US" sz="2400" dirty="0">
              <a:latin typeface="Calibri" panose="020F0502020204030204" pitchFamily="34" charset="0"/>
              <a:cs typeface="Calibri" panose="020F0502020204030204" pitchFamily="34" charset="0"/>
            </a:endParaRPr>
          </a:p>
        </p:txBody>
      </p:sp>
      <p:sp>
        <p:nvSpPr>
          <p:cNvPr id="5" name="标题 1">
            <a:extLst>
              <a:ext uri="{FF2B5EF4-FFF2-40B4-BE49-F238E27FC236}">
                <a16:creationId xmlns:a16="http://schemas.microsoft.com/office/drawing/2014/main" id="{A3B164B7-34D7-EB00-BF2B-70D216908A7B}"/>
              </a:ext>
            </a:extLst>
          </p:cNvPr>
          <p:cNvSpPr txBox="1">
            <a:spLocks/>
          </p:cNvSpPr>
          <p:nvPr/>
        </p:nvSpPr>
        <p:spPr>
          <a:xfrm>
            <a:off x="536256" y="333246"/>
            <a:ext cx="8421054" cy="5750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Calibri Light" panose="020F0302020204030204" pitchFamily="34" charset="0"/>
                <a:cs typeface="Calibri Light" panose="020F0302020204030204" pitchFamily="34" charset="0"/>
              </a:rPr>
              <a:t>2.2 Parallel implementation </a:t>
            </a:r>
          </a:p>
        </p:txBody>
      </p:sp>
    </p:spTree>
    <p:extLst>
      <p:ext uri="{BB962C8B-B14F-4D97-AF65-F5344CB8AC3E}">
        <p14:creationId xmlns:p14="http://schemas.microsoft.com/office/powerpoint/2010/main" val="3832880055"/>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14589</TotalTime>
  <Words>2410</Words>
  <Application>Microsoft Office PowerPoint</Application>
  <PresentationFormat>Widescreen</PresentationFormat>
  <Paragraphs>503</Paragraphs>
  <Slides>19</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等线</vt:lpstr>
      <vt:lpstr>等线 Light</vt:lpstr>
      <vt:lpstr>Arial</vt:lpstr>
      <vt:lpstr>Calibri</vt:lpstr>
      <vt:lpstr>Calibri Light</vt:lpstr>
      <vt:lpstr>Cambria Math</vt:lpstr>
      <vt:lpstr>Roboto</vt:lpstr>
      <vt:lpstr>Times New Roman</vt:lpstr>
      <vt:lpstr>Office 主题​​</vt:lpstr>
      <vt:lpstr>Tensor Core Computing:  an example on Independent Component Analysis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Wearable EEG Real-time Measure and Analysis Platform for Home Applications</dc:title>
  <dc:creator>王 泽宇</dc:creator>
  <cp:lastModifiedBy>Wang Zeyu</cp:lastModifiedBy>
  <cp:revision>1433</cp:revision>
  <dcterms:created xsi:type="dcterms:W3CDTF">2018-08-23T09:53:18Z</dcterms:created>
  <dcterms:modified xsi:type="dcterms:W3CDTF">2024-06-05T07:16:08Z</dcterms:modified>
</cp:coreProperties>
</file>