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90" r:id="rId4"/>
    <p:sldId id="291" r:id="rId5"/>
    <p:sldId id="292" r:id="rId6"/>
    <p:sldId id="293" r:id="rId7"/>
    <p:sldId id="296" r:id="rId8"/>
    <p:sldId id="295" r:id="rId9"/>
    <p:sldId id="297" r:id="rId10"/>
    <p:sldId id="298" r:id="rId11"/>
    <p:sldId id="299" r:id="rId12"/>
    <p:sldId id="300" r:id="rId13"/>
    <p:sldId id="301" r:id="rId14"/>
    <p:sldId id="302" r:id="rId15"/>
    <p:sldId id="294" r:id="rId16"/>
    <p:sldId id="286" r:id="rId17"/>
    <p:sldId id="272" r:id="rId18"/>
    <p:sldId id="285" r:id="rId19"/>
    <p:sldId id="284" r:id="rId20"/>
    <p:sldId id="281" r:id="rId21"/>
    <p:sldId id="282" r:id="rId22"/>
    <p:sldId id="283" r:id="rId23"/>
    <p:sldId id="263" r:id="rId24"/>
    <p:sldId id="257" r:id="rId25"/>
    <p:sldId id="260" r:id="rId26"/>
    <p:sldId id="259" r:id="rId27"/>
    <p:sldId id="289" r:id="rId28"/>
    <p:sldId id="274" r:id="rId29"/>
    <p:sldId id="277" r:id="rId30"/>
    <p:sldId id="276" r:id="rId31"/>
    <p:sldId id="279" r:id="rId32"/>
    <p:sldId id="264" r:id="rId33"/>
    <p:sldId id="265" r:id="rId34"/>
    <p:sldId id="278" r:id="rId35"/>
    <p:sldId id="275" r:id="rId36"/>
    <p:sldId id="266" r:id="rId37"/>
    <p:sldId id="267" r:id="rId38"/>
    <p:sldId id="268" r:id="rId39"/>
    <p:sldId id="269" r:id="rId40"/>
    <p:sldId id="270" r:id="rId41"/>
    <p:sldId id="271" r:id="rId42"/>
    <p:sldId id="287" r:id="rId43"/>
  </p:sldIdLst>
  <p:sldSz cx="9144000" cy="5143500" type="screen16x9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0" autoAdjust="0"/>
    <p:restoredTop sz="94660"/>
  </p:normalViewPr>
  <p:slideViewPr>
    <p:cSldViewPr>
      <p:cViewPr>
        <p:scale>
          <a:sx n="89" d="100"/>
          <a:sy n="89" d="100"/>
        </p:scale>
        <p:origin x="22" y="3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65998-14A5-46F3-99C0-919D3A105B3E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F29F0-A854-4BDF-8D1A-51CD69905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41F15-1E65-4FCB-9877-EBC0E59173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41F15-1E65-4FCB-9877-EBC0E59173F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2024. 06. 17.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42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1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"/>
          <p:cNvSpPr>
            <a:spLocks noGrp="1"/>
          </p:cNvSpPr>
          <p:nvPr>
            <p:ph type="ctrTitle"/>
          </p:nvPr>
        </p:nvSpPr>
        <p:spPr>
          <a:xfrm>
            <a:off x="251520" y="93613"/>
            <a:ext cx="8712968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Materials challenges in quantum sensing with diamond nitrogen-vacancy center</a:t>
            </a:r>
          </a:p>
        </p:txBody>
      </p:sp>
      <p:sp>
        <p:nvSpPr>
          <p:cNvPr id="15" name="Alcím 2"/>
          <p:cNvSpPr>
            <a:spLocks noGrp="1"/>
          </p:cNvSpPr>
          <p:nvPr>
            <p:ph type="subTitle" idx="1"/>
          </p:nvPr>
        </p:nvSpPr>
        <p:spPr>
          <a:xfrm>
            <a:off x="1331640" y="1707654"/>
            <a:ext cx="6400800" cy="62292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tx1"/>
                </a:solidFill>
              </a:rPr>
              <a:t>Adam </a:t>
            </a:r>
            <a:r>
              <a:rPr lang="en-GB" sz="3600" b="1" dirty="0" err="1" smtClean="0">
                <a:solidFill>
                  <a:schemeClr val="tx1"/>
                </a:solidFill>
              </a:rPr>
              <a:t>Gali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2555776" y="4332395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Recent advances in quantum computing and </a:t>
            </a:r>
            <a:r>
              <a:rPr lang="en-US" b="1" dirty="0" smtClean="0"/>
              <a:t>technology</a:t>
            </a:r>
            <a:r>
              <a:rPr lang="hu-HU" b="1" dirty="0"/>
              <a:t> </a:t>
            </a:r>
            <a:r>
              <a:rPr lang="hu-HU" b="1" dirty="0" smtClean="0"/>
              <a:t>(</a:t>
            </a:r>
            <a:r>
              <a:rPr lang="hu-HU" b="1" dirty="0" err="1" smtClean="0"/>
              <a:t>ReAQCT</a:t>
            </a:r>
            <a:r>
              <a:rPr lang="hu-HU" b="1" dirty="0" smtClean="0"/>
              <a:t>)</a:t>
            </a:r>
            <a:endParaRPr lang="en-US" b="1" dirty="0"/>
          </a:p>
        </p:txBody>
      </p:sp>
      <p:sp>
        <p:nvSpPr>
          <p:cNvPr id="17" name="Téglalap 16"/>
          <p:cNvSpPr/>
          <p:nvPr/>
        </p:nvSpPr>
        <p:spPr>
          <a:xfrm>
            <a:off x="2555776" y="4659982"/>
            <a:ext cx="621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 smtClean="0"/>
              <a:t>June</a:t>
            </a:r>
            <a:r>
              <a:rPr lang="hu-HU" b="1" dirty="0" smtClean="0"/>
              <a:t> 19</a:t>
            </a:r>
            <a:r>
              <a:rPr lang="en-US" b="1" dirty="0" smtClean="0"/>
              <a:t>-</a:t>
            </a:r>
            <a:r>
              <a:rPr lang="hu-HU" b="1" dirty="0" smtClean="0"/>
              <a:t>20,</a:t>
            </a:r>
            <a:r>
              <a:rPr lang="en-US" b="1" dirty="0" smtClean="0"/>
              <a:t> </a:t>
            </a:r>
            <a:r>
              <a:rPr lang="en-US" b="1" dirty="0" smtClean="0"/>
              <a:t>20</a:t>
            </a:r>
            <a:r>
              <a:rPr lang="hu-HU" b="1" dirty="0" smtClean="0"/>
              <a:t>24,</a:t>
            </a:r>
            <a:r>
              <a:rPr lang="en-US" b="1" dirty="0" smtClean="0"/>
              <a:t> </a:t>
            </a:r>
            <a:r>
              <a:rPr lang="hu-HU" b="1" dirty="0" smtClean="0"/>
              <a:t>Bosch Budapest </a:t>
            </a:r>
            <a:r>
              <a:rPr lang="hu-HU" b="1" dirty="0" err="1" smtClean="0"/>
              <a:t>Innovation</a:t>
            </a:r>
            <a:r>
              <a:rPr lang="hu-HU" b="1" dirty="0" smtClean="0"/>
              <a:t> Campus,</a:t>
            </a:r>
            <a:r>
              <a:rPr lang="en-US" b="1" dirty="0" smtClean="0"/>
              <a:t> </a:t>
            </a:r>
            <a:r>
              <a:rPr lang="hu-HU" b="1" dirty="0" smtClean="0"/>
              <a:t>Hungary</a:t>
            </a:r>
            <a:endParaRPr lang="en-US" b="1" dirty="0"/>
          </a:p>
        </p:txBody>
      </p:sp>
      <p:pic>
        <p:nvPicPr>
          <p:cNvPr id="18" name="Picture 38980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80" y="2605282"/>
            <a:ext cx="1943296" cy="71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0"/>
          <p:cNvSpPr txBox="1"/>
          <p:nvPr/>
        </p:nvSpPr>
        <p:spPr>
          <a:xfrm>
            <a:off x="755576" y="3344851"/>
            <a:ext cx="316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i="1" dirty="0" smtClean="0"/>
              <a:t>HUN-REN </a:t>
            </a:r>
            <a:r>
              <a:rPr lang="en-US" sz="1600" i="1" dirty="0" smtClean="0"/>
              <a:t>Wigner </a:t>
            </a:r>
            <a:r>
              <a:rPr lang="en-US" sz="1600" i="1" dirty="0"/>
              <a:t>Research Centre for Physics</a:t>
            </a:r>
            <a:r>
              <a:rPr lang="en-US" sz="1600" i="1" dirty="0" smtClean="0"/>
              <a:t>, </a:t>
            </a:r>
            <a:r>
              <a:rPr lang="en-US" sz="1600" i="1" dirty="0"/>
              <a:t>Budapest, </a:t>
            </a:r>
            <a:r>
              <a:rPr lang="en-US" sz="1600" i="1" dirty="0" smtClean="0"/>
              <a:t>Hungary</a:t>
            </a:r>
            <a:endParaRPr lang="en-US" sz="1600" dirty="0"/>
          </a:p>
        </p:txBody>
      </p:sp>
      <p:pic>
        <p:nvPicPr>
          <p:cNvPr id="20" name="Picture 6" descr="bme_cim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00" y="2499102"/>
            <a:ext cx="919145" cy="914727"/>
          </a:xfrm>
          <a:prstGeom prst="rect">
            <a:avLst/>
          </a:prstGeom>
        </p:spPr>
      </p:pic>
      <p:sp>
        <p:nvSpPr>
          <p:cNvPr id="21" name="TextBox 9"/>
          <p:cNvSpPr txBox="1"/>
          <p:nvPr/>
        </p:nvSpPr>
        <p:spPr>
          <a:xfrm>
            <a:off x="5022924" y="3400825"/>
            <a:ext cx="336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Budapest </a:t>
            </a:r>
            <a:r>
              <a:rPr lang="en-US" sz="1600" i="1" dirty="0"/>
              <a:t>University of Technology and Economics</a:t>
            </a:r>
            <a:r>
              <a:rPr lang="en-US" sz="1600" i="1" dirty="0" smtClean="0"/>
              <a:t>, </a:t>
            </a:r>
            <a:r>
              <a:rPr lang="en-US" sz="1600" i="1" dirty="0"/>
              <a:t>Budapest, </a:t>
            </a:r>
            <a:r>
              <a:rPr lang="en-US" sz="1600" i="1" dirty="0" smtClean="0"/>
              <a:t>Hungary</a:t>
            </a:r>
            <a:endParaRPr lang="en-US" sz="1600" dirty="0"/>
          </a:p>
        </p:txBody>
      </p:sp>
      <p:sp>
        <p:nvSpPr>
          <p:cNvPr id="22" name="AutoShape 2" descr="https://www.bccms.uni-bremen.de/fileadmin/Resources/Public/BCCMS/Templates/images2010/bccms-logo-2010.png"/>
          <p:cNvSpPr>
            <a:spLocks noChangeAspect="1" noChangeArrowheads="1"/>
          </p:cNvSpPr>
          <p:nvPr/>
        </p:nvSpPr>
        <p:spPr bwMode="auto">
          <a:xfrm>
            <a:off x="155575" y="-487363"/>
            <a:ext cx="2857500" cy="1019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5" name="Egyenes összekötő 24"/>
          <p:cNvCxnSpPr/>
          <p:nvPr/>
        </p:nvCxnSpPr>
        <p:spPr>
          <a:xfrm>
            <a:off x="0" y="422793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5" y="2845176"/>
            <a:ext cx="1765249" cy="43407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55575" y="439837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 smtClean="0"/>
              <a:t>ReAQCT</a:t>
            </a:r>
            <a:r>
              <a:rPr lang="hu-HU" sz="2800" b="1" dirty="0" smtClean="0"/>
              <a:t> 2024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Results: low pressure is the problem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" y="699542"/>
            <a:ext cx="3107516" cy="23306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18120"/>
            <a:ext cx="3082746" cy="231206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65" y="718120"/>
            <a:ext cx="3082747" cy="2312060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D362D69D-5871-B152-7618-227E425D630B}"/>
              </a:ext>
            </a:extLst>
          </p:cNvPr>
          <p:cNvSpPr txBox="1"/>
          <p:nvPr/>
        </p:nvSpPr>
        <p:spPr>
          <a:xfrm>
            <a:off x="35496" y="3048758"/>
            <a:ext cx="9005607" cy="1531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600" dirty="0"/>
              <a:t>Large </a:t>
            </a:r>
            <a:r>
              <a:rPr lang="en-BE" sz="1600" i="1" u="sng" dirty="0"/>
              <a:t>band bending </a:t>
            </a:r>
            <a:r>
              <a:rPr lang="en-BE" sz="1600" dirty="0"/>
              <a:t>causes the </a:t>
            </a:r>
            <a:r>
              <a:rPr lang="en-BE" sz="1600" i="1" u="sng" dirty="0"/>
              <a:t>instability</a:t>
            </a:r>
            <a:r>
              <a:rPr lang="en-BE" sz="1600" dirty="0"/>
              <a:t> of deep defects’ charge </a:t>
            </a:r>
            <a:r>
              <a:rPr lang="en-BE" sz="1600" dirty="0" smtClean="0"/>
              <a:t>state</a:t>
            </a:r>
            <a:r>
              <a:rPr lang="hu-HU" sz="1600" dirty="0" smtClean="0"/>
              <a:t> </a:t>
            </a:r>
            <a:r>
              <a:rPr lang="hu-HU" sz="1600" dirty="0" err="1" smtClean="0"/>
              <a:t>under</a:t>
            </a:r>
            <a:r>
              <a:rPr lang="hu-HU" sz="1600" dirty="0" smtClean="0"/>
              <a:t> </a:t>
            </a:r>
            <a:r>
              <a:rPr lang="hu-HU" sz="1600" dirty="0" err="1" smtClean="0"/>
              <a:t>illumination</a:t>
            </a:r>
            <a:r>
              <a:rPr lang="en-BE" sz="1600" dirty="0" smtClean="0"/>
              <a:t> </a:t>
            </a:r>
            <a:r>
              <a:rPr lang="en-BE" sz="1600" dirty="0"/>
              <a:t>(</a:t>
            </a:r>
            <a:r>
              <a:rPr lang="en-BE" sz="1600" b="1" dirty="0" smtClean="0"/>
              <a:t>V</a:t>
            </a:r>
            <a:r>
              <a:rPr lang="en-BE" sz="1600" b="1" baseline="-25000" dirty="0" smtClean="0"/>
              <a:t>2</a:t>
            </a:r>
            <a:r>
              <a:rPr lang="en-BE" sz="1600" b="1" baseline="30000" dirty="0" smtClean="0"/>
              <a:t>−</a:t>
            </a:r>
            <a:r>
              <a:rPr lang="en-BE" sz="1600" b="1" dirty="0" smtClean="0"/>
              <a:t> </a:t>
            </a:r>
            <a:r>
              <a:rPr lang="en-BE" sz="1600" b="1" dirty="0"/>
              <a:t>→ </a:t>
            </a:r>
            <a:r>
              <a:rPr lang="en-BE" sz="1600" b="1" dirty="0" smtClean="0"/>
              <a:t>V</a:t>
            </a:r>
            <a:r>
              <a:rPr lang="en-BE" sz="1600" b="1" baseline="-25000" dirty="0" smtClean="0"/>
              <a:t>2</a:t>
            </a:r>
            <a:r>
              <a:rPr lang="en-BE" sz="1600" b="1" baseline="30000" dirty="0" smtClean="0"/>
              <a:t>0</a:t>
            </a:r>
            <a:r>
              <a:rPr lang="en-BE" sz="1600" dirty="0" smtClean="0"/>
              <a:t>)</a:t>
            </a:r>
            <a:endParaRPr lang="en-BE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600" dirty="0" smtClean="0"/>
              <a:t>V</a:t>
            </a:r>
            <a:r>
              <a:rPr lang="en-BE" sz="1600" baseline="-25000" dirty="0" smtClean="0"/>
              <a:t>2</a:t>
            </a:r>
            <a:r>
              <a:rPr lang="en-BE" sz="1600" baseline="30000" dirty="0" smtClean="0"/>
              <a:t>0 </a:t>
            </a:r>
            <a:r>
              <a:rPr lang="en-BE" sz="1600" dirty="0" smtClean="0"/>
              <a:t> </a:t>
            </a:r>
            <a:r>
              <a:rPr lang="en-BE" sz="1600" dirty="0"/>
              <a:t>emmits a hole (</a:t>
            </a:r>
            <a:r>
              <a:rPr lang="en-BE" sz="1600" b="1" dirty="0" smtClean="0"/>
              <a:t>V</a:t>
            </a:r>
            <a:r>
              <a:rPr lang="en-BE" sz="1600" b="1" baseline="-25000" dirty="0" smtClean="0"/>
              <a:t>2</a:t>
            </a:r>
            <a:r>
              <a:rPr lang="en-BE" sz="1600" b="1" baseline="30000" dirty="0" smtClean="0"/>
              <a:t>0</a:t>
            </a:r>
            <a:r>
              <a:rPr lang="en-BE" sz="1600" b="1" dirty="0" smtClean="0"/>
              <a:t> </a:t>
            </a:r>
            <a:r>
              <a:rPr lang="en-BE" sz="1600" b="1" dirty="0"/>
              <a:t>→ </a:t>
            </a:r>
            <a:r>
              <a:rPr lang="en-BE" sz="1600" b="1" dirty="0" smtClean="0"/>
              <a:t>V</a:t>
            </a:r>
            <a:r>
              <a:rPr lang="en-BE" sz="1600" b="1" baseline="-25000" dirty="0" smtClean="0"/>
              <a:t>2</a:t>
            </a:r>
            <a:r>
              <a:rPr lang="en-BE" sz="1600" b="1" baseline="30000" dirty="0" smtClean="0"/>
              <a:t>−</a:t>
            </a:r>
            <a:r>
              <a:rPr lang="en-BE" sz="1600" b="1" dirty="0" smtClean="0"/>
              <a:t> </a:t>
            </a:r>
            <a:r>
              <a:rPr lang="en-BE" sz="1600" b="1" dirty="0"/>
              <a:t>+ </a:t>
            </a:r>
            <a:r>
              <a:rPr lang="en-BE" sz="1600" b="1" dirty="0" smtClean="0"/>
              <a:t>h</a:t>
            </a:r>
            <a:r>
              <a:rPr lang="en-BE" sz="1600" b="1" baseline="30000" dirty="0" smtClean="0"/>
              <a:t>+</a:t>
            </a:r>
            <a:r>
              <a:rPr lang="en-BE" sz="1600" dirty="0" smtClean="0"/>
              <a:t>), </a:t>
            </a:r>
            <a:r>
              <a:rPr lang="en-BE" sz="1600" dirty="0"/>
              <a:t>which is captured by the NV (</a:t>
            </a:r>
            <a:r>
              <a:rPr lang="en-BE" sz="1600" b="1" dirty="0" smtClean="0"/>
              <a:t>NV</a:t>
            </a:r>
            <a:r>
              <a:rPr lang="en-BE" sz="1600" b="1" baseline="30000" dirty="0" smtClean="0"/>
              <a:t>−</a:t>
            </a:r>
            <a:r>
              <a:rPr lang="en-BE" sz="1600" b="1" dirty="0" smtClean="0"/>
              <a:t> </a:t>
            </a:r>
            <a:r>
              <a:rPr lang="en-BE" sz="1600" b="1" dirty="0"/>
              <a:t>+ </a:t>
            </a:r>
            <a:r>
              <a:rPr lang="en-BE" sz="1600" b="1" dirty="0" smtClean="0"/>
              <a:t>h</a:t>
            </a:r>
            <a:r>
              <a:rPr lang="en-BE" sz="1600" b="1" baseline="30000" dirty="0" smtClean="0"/>
              <a:t>+</a:t>
            </a:r>
            <a:r>
              <a:rPr lang="en-BE" sz="1600" b="1" dirty="0" smtClean="0"/>
              <a:t>→ NV</a:t>
            </a:r>
            <a:r>
              <a:rPr lang="en-BE" sz="1600" b="1" baseline="30000" dirty="0" smtClean="0"/>
              <a:t>0</a:t>
            </a:r>
            <a:r>
              <a:rPr lang="en-BE" sz="1600" dirty="0" smtClean="0"/>
              <a:t>)</a:t>
            </a:r>
            <a:endParaRPr lang="en-BE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600" i="1" u="sng" dirty="0"/>
              <a:t>Water</a:t>
            </a:r>
            <a:r>
              <a:rPr lang="en-BE" sz="1600" dirty="0"/>
              <a:t>, reducing the band bending, </a:t>
            </a:r>
            <a:r>
              <a:rPr lang="en-BE" sz="1600" i="1" u="sng" dirty="0"/>
              <a:t>extends the stability region </a:t>
            </a:r>
            <a:r>
              <a:rPr lang="en-BE" sz="1600" dirty="0"/>
              <a:t>towards the surface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1600" dirty="0"/>
              <a:t>The effect originates from the </a:t>
            </a:r>
            <a:r>
              <a:rPr lang="en-BE" sz="1600" i="1" u="sng" dirty="0"/>
              <a:t>low pressure</a:t>
            </a:r>
            <a:r>
              <a:rPr lang="en-BE" sz="1600" i="1" dirty="0"/>
              <a:t> </a:t>
            </a:r>
            <a:r>
              <a:rPr lang="hu-HU" sz="1600" dirty="0" err="1" smtClean="0"/>
              <a:t>applied</a:t>
            </a:r>
            <a:r>
              <a:rPr lang="hu-HU" sz="1600" dirty="0" smtClean="0"/>
              <a:t> in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cooling</a:t>
            </a:r>
            <a:r>
              <a:rPr lang="hu-HU" sz="1600" dirty="0" smtClean="0"/>
              <a:t> </a:t>
            </a:r>
            <a:r>
              <a:rPr lang="hu-HU" sz="1600" dirty="0" err="1" smtClean="0"/>
              <a:t>process</a:t>
            </a:r>
            <a:r>
              <a:rPr lang="hu-HU" sz="1600" dirty="0" smtClean="0"/>
              <a:t> </a:t>
            </a:r>
            <a:r>
              <a:rPr lang="en-BE" sz="1600" dirty="0" smtClean="0"/>
              <a:t>rather </a:t>
            </a:r>
            <a:r>
              <a:rPr lang="en-BE" sz="1600" dirty="0"/>
              <a:t>than low temperature</a:t>
            </a:r>
          </a:p>
        </p:txBody>
      </p:sp>
    </p:spTree>
    <p:extLst>
      <p:ext uri="{BB962C8B-B14F-4D97-AF65-F5344CB8AC3E}">
        <p14:creationId xmlns:p14="http://schemas.microsoft.com/office/powerpoint/2010/main" val="34239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Results: experimental verification</a:t>
            </a:r>
          </a:p>
        </p:txBody>
      </p:sp>
      <p:pic>
        <p:nvPicPr>
          <p:cNvPr id="7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46CAE36-74A2-C397-1F2E-79E5DF2A5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9542"/>
            <a:ext cx="8735500" cy="3960440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13F35E6E-ACBD-8E32-32BF-3D718D493F0A}"/>
              </a:ext>
            </a:extLst>
          </p:cNvPr>
          <p:cNvSpPr txBox="1"/>
          <p:nvPr/>
        </p:nvSpPr>
        <p:spPr>
          <a:xfrm>
            <a:off x="539552" y="4587974"/>
            <a:ext cx="830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 smtClean="0"/>
              <a:t>single</a:t>
            </a:r>
            <a:r>
              <a:rPr lang="hu-HU" b="1" dirty="0" smtClean="0"/>
              <a:t> NV</a:t>
            </a:r>
            <a:r>
              <a:rPr lang="hu-HU" b="1" baseline="30000" dirty="0" smtClean="0"/>
              <a:t>−</a:t>
            </a:r>
            <a:r>
              <a:rPr lang="hu-HU" b="1" dirty="0" smtClean="0"/>
              <a:t> ODMR </a:t>
            </a:r>
            <a:r>
              <a:rPr lang="hu-HU" b="1" dirty="0" err="1" smtClean="0"/>
              <a:t>signal</a:t>
            </a:r>
            <a:r>
              <a:rPr lang="hu-HU" b="1" dirty="0" smtClean="0"/>
              <a:t> </a:t>
            </a:r>
            <a:r>
              <a:rPr lang="hu-HU" b="1" dirty="0" err="1" smtClean="0"/>
              <a:t>disappears</a:t>
            </a:r>
            <a:r>
              <a:rPr lang="hu-HU" b="1" dirty="0" smtClean="0"/>
              <a:t> </a:t>
            </a:r>
            <a:r>
              <a:rPr lang="hu-HU" b="1" dirty="0" err="1" smtClean="0"/>
              <a:t>at</a:t>
            </a:r>
            <a:r>
              <a:rPr lang="en-BE" b="1" dirty="0" smtClean="0"/>
              <a:t> </a:t>
            </a:r>
            <a:r>
              <a:rPr lang="en-BE" b="1" dirty="0"/>
              <a:t>room temperature </a:t>
            </a:r>
            <a:r>
              <a:rPr lang="hu-HU" b="1" dirty="0" err="1" smtClean="0"/>
              <a:t>after</a:t>
            </a:r>
            <a:r>
              <a:rPr lang="hu-HU" b="1" dirty="0" smtClean="0"/>
              <a:t> </a:t>
            </a:r>
            <a:r>
              <a:rPr lang="en-BE" b="1" dirty="0" smtClean="0"/>
              <a:t>applying </a:t>
            </a:r>
            <a:r>
              <a:rPr lang="en-BE" b="1" dirty="0"/>
              <a:t>low pressure </a:t>
            </a:r>
          </a:p>
        </p:txBody>
      </p:sp>
    </p:spTree>
    <p:extLst>
      <p:ext uri="{BB962C8B-B14F-4D97-AF65-F5344CB8AC3E}">
        <p14:creationId xmlns:p14="http://schemas.microsoft.com/office/powerpoint/2010/main" val="8331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Results: experimental verification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E191C95-783C-D5FB-0660-1E5AC352E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9" y="771550"/>
            <a:ext cx="8561267" cy="230425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346" y="3211111"/>
            <a:ext cx="1317634" cy="1684938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2DD5A7EF-FF05-8684-17CE-878EE7C5A232}"/>
              </a:ext>
            </a:extLst>
          </p:cNvPr>
          <p:cNvSpPr txBox="1"/>
          <p:nvPr/>
        </p:nvSpPr>
        <p:spPr>
          <a:xfrm>
            <a:off x="302479" y="3211111"/>
            <a:ext cx="6861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/>
              <a:t>ODMR signal </a:t>
            </a:r>
            <a:r>
              <a:rPr lang="en-BE" dirty="0" smtClean="0"/>
              <a:t>disap</a:t>
            </a:r>
            <a:r>
              <a:rPr lang="hu-HU" dirty="0" smtClean="0"/>
              <a:t>p</a:t>
            </a:r>
            <a:r>
              <a:rPr lang="en-BE" dirty="0" smtClean="0"/>
              <a:t>e</a:t>
            </a:r>
            <a:r>
              <a:rPr lang="hu-HU" dirty="0" smtClean="0"/>
              <a:t>a</a:t>
            </a:r>
            <a:r>
              <a:rPr lang="en-BE" dirty="0" smtClean="0"/>
              <a:t>rs </a:t>
            </a:r>
            <a:r>
              <a:rPr lang="en-BE" dirty="0"/>
              <a:t>at ~4 K, so that the </a:t>
            </a:r>
            <a:r>
              <a:rPr lang="en-GB" dirty="0"/>
              <a:t>antibunching feature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PL</a:t>
            </a:r>
            <a:r>
              <a:rPr lang="hu-HU" dirty="0"/>
              <a:t> </a:t>
            </a:r>
            <a:r>
              <a:rPr lang="hu-HU" dirty="0" err="1" smtClean="0"/>
              <a:t>implies</a:t>
            </a:r>
            <a:r>
              <a:rPr lang="hu-HU" dirty="0" smtClean="0"/>
              <a:t> </a:t>
            </a:r>
            <a:r>
              <a:rPr lang="hu-HU" dirty="0" err="1" smtClean="0"/>
              <a:t>that</a:t>
            </a:r>
            <a:r>
              <a:rPr lang="en-GB" dirty="0" smtClean="0"/>
              <a:t> NV</a:t>
            </a:r>
            <a:r>
              <a:rPr lang="en-GB" baseline="30000" dirty="0" smtClean="0"/>
              <a:t>−</a:t>
            </a:r>
            <a:r>
              <a:rPr lang="en-GB" dirty="0" smtClean="0"/>
              <a:t> gets</a:t>
            </a:r>
            <a:r>
              <a:rPr lang="hu-HU" dirty="0" smtClean="0"/>
              <a:t> </a:t>
            </a:r>
            <a:r>
              <a:rPr lang="hu-HU" dirty="0" err="1" smtClean="0"/>
              <a:t>ionized</a:t>
            </a:r>
            <a:r>
              <a:rPr lang="en-GB" dirty="0" smtClean="0"/>
              <a:t> </a:t>
            </a:r>
            <a:r>
              <a:rPr lang="en-GB" dirty="0"/>
              <a:t>to </a:t>
            </a:r>
            <a:r>
              <a:rPr lang="en-GB" dirty="0" smtClean="0"/>
              <a:t>NV</a:t>
            </a:r>
            <a:r>
              <a:rPr lang="en-GB" baseline="30000" dirty="0" smtClean="0"/>
              <a:t>0</a:t>
            </a:r>
            <a:endParaRPr lang="en-GB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Spraying water (1-2 nm layer) leads </a:t>
            </a:r>
            <a:r>
              <a:rPr lang="en-GB" b="1" dirty="0" smtClean="0"/>
              <a:t>to </a:t>
            </a:r>
            <a:r>
              <a:rPr lang="en-GB" b="1" dirty="0"/>
              <a:t>revival of the ODMR </a:t>
            </a:r>
            <a:r>
              <a:rPr lang="en-GB" b="1" dirty="0" smtClean="0"/>
              <a:t>signal</a:t>
            </a:r>
            <a:r>
              <a:rPr lang="hu-HU" b="1" dirty="0" smtClean="0"/>
              <a:t> of </a:t>
            </a:r>
            <a:r>
              <a:rPr lang="hu-HU" b="1" dirty="0" err="1" smtClean="0"/>
              <a:t>single</a:t>
            </a:r>
            <a:r>
              <a:rPr lang="hu-HU" b="1" dirty="0" smtClean="0"/>
              <a:t> </a:t>
            </a:r>
            <a:r>
              <a:rPr lang="hu-HU" b="1" dirty="0" err="1" smtClean="0"/>
              <a:t>shallow</a:t>
            </a:r>
            <a:r>
              <a:rPr lang="hu-HU" b="1" dirty="0" smtClean="0"/>
              <a:t> NV </a:t>
            </a:r>
            <a:r>
              <a:rPr lang="hu-HU" b="1" dirty="0" err="1" smtClean="0"/>
              <a:t>centers</a:t>
            </a:r>
            <a:endParaRPr lang="en-BE" b="1" dirty="0"/>
          </a:p>
        </p:txBody>
      </p:sp>
      <p:sp>
        <p:nvSpPr>
          <p:cNvPr id="11" name="Téglalap 10"/>
          <p:cNvSpPr/>
          <p:nvPr/>
        </p:nvSpPr>
        <p:spPr>
          <a:xfrm>
            <a:off x="4067944" y="4338393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hu-HU" dirty="0" err="1" smtClean="0">
                <a:solidFill>
                  <a:schemeClr val="accent5">
                    <a:lumMod val="75000"/>
                  </a:schemeClr>
                </a:solidFill>
              </a:rPr>
              <a:t>ith</a:t>
            </a:r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GB" dirty="0" err="1">
                <a:solidFill>
                  <a:schemeClr val="accent5">
                    <a:lumMod val="75000"/>
                  </a:schemeClr>
                </a:solidFill>
              </a:rPr>
              <a:t>Singha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@ MPI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</a:rPr>
              <a:t>in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Stuttgart</a:t>
            </a:r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u-HU" dirty="0" err="1" smtClean="0">
                <a:solidFill>
                  <a:schemeClr val="accent5">
                    <a:lumMod val="75000"/>
                  </a:schemeClr>
                </a:solidFill>
              </a:rPr>
              <a:t>Nano</a:t>
            </a:r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5">
                    <a:lumMod val="75000"/>
                  </a:schemeClr>
                </a:solidFill>
              </a:rPr>
              <a:t>Letters</a:t>
            </a:r>
            <a:r>
              <a:rPr lang="hu-HU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hu-HU" b="1" dirty="0" smtClean="0">
                <a:solidFill>
                  <a:schemeClr val="accent1"/>
                </a:solidFill>
              </a:rPr>
              <a:t>23</a:t>
            </a:r>
            <a:r>
              <a:rPr lang="hu-HU" dirty="0">
                <a:solidFill>
                  <a:schemeClr val="accent1"/>
                </a:solidFill>
              </a:rPr>
              <a:t>, 2563 (2023)</a:t>
            </a:r>
          </a:p>
        </p:txBody>
      </p:sp>
    </p:spTree>
    <p:extLst>
      <p:ext uri="{BB962C8B-B14F-4D97-AF65-F5344CB8AC3E}">
        <p14:creationId xmlns:p14="http://schemas.microsoft.com/office/powerpoint/2010/main" val="32050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Results: electrolyte (</a:t>
            </a:r>
            <a:r>
              <a:rPr lang="en-US" sz="3100" b="1" dirty="0" err="1"/>
              <a:t>NaCl</a:t>
            </a:r>
            <a:r>
              <a:rPr lang="en-US" sz="3100" b="1" dirty="0"/>
              <a:t>) solution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3558"/>
            <a:ext cx="3096344" cy="232225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43558"/>
            <a:ext cx="3072341" cy="230425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9C65453A-A04C-9848-A7B8-9AAC6BFDE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191" y="626537"/>
            <a:ext cx="735526" cy="3694939"/>
          </a:xfrm>
          <a:prstGeom prst="rect">
            <a:avLst/>
          </a:prstGeom>
        </p:spPr>
      </p:pic>
      <p:cxnSp>
        <p:nvCxnSpPr>
          <p:cNvPr id="12" name="Straight Arrow Connector 29">
            <a:extLst>
              <a:ext uri="{FF2B5EF4-FFF2-40B4-BE49-F238E27FC236}">
                <a16:creationId xmlns:a16="http://schemas.microsoft.com/office/drawing/2014/main" id="{AAF8A34E-386B-4143-9304-B9BBA972CD4B}"/>
              </a:ext>
            </a:extLst>
          </p:cNvPr>
          <p:cNvCxnSpPr>
            <a:cxnSpLocks/>
          </p:cNvCxnSpPr>
          <p:nvPr/>
        </p:nvCxnSpPr>
        <p:spPr>
          <a:xfrm flipH="1" flipV="1">
            <a:off x="8532440" y="1790067"/>
            <a:ext cx="10634" cy="19506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1">
            <a:extLst>
              <a:ext uri="{FF2B5EF4-FFF2-40B4-BE49-F238E27FC236}">
                <a16:creationId xmlns:a16="http://schemas.microsoft.com/office/drawing/2014/main" id="{17863E8F-25D9-184F-859B-01DB7793DB94}"/>
              </a:ext>
            </a:extLst>
          </p:cNvPr>
          <p:cNvSpPr txBox="1"/>
          <p:nvPr/>
        </p:nvSpPr>
        <p:spPr>
          <a:xfrm>
            <a:off x="8407207" y="14207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 smtClean="0"/>
              <a:t>−</a:t>
            </a:r>
            <a:endParaRPr lang="en-BE" dirty="0"/>
          </a:p>
        </p:txBody>
      </p:sp>
      <p:sp>
        <p:nvSpPr>
          <p:cNvPr id="14" name="TextBox 31">
            <a:extLst>
              <a:ext uri="{FF2B5EF4-FFF2-40B4-BE49-F238E27FC236}">
                <a16:creationId xmlns:a16="http://schemas.microsoft.com/office/drawing/2014/main" id="{17863E8F-25D9-184F-859B-01DB7793DB94}"/>
              </a:ext>
            </a:extLst>
          </p:cNvPr>
          <p:cNvSpPr txBox="1"/>
          <p:nvPr/>
        </p:nvSpPr>
        <p:spPr>
          <a:xfrm>
            <a:off x="8382399" y="37217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+</a:t>
            </a:r>
            <a:endParaRPr lang="en-BE" dirty="0"/>
          </a:p>
        </p:txBody>
      </p:sp>
      <p:sp>
        <p:nvSpPr>
          <p:cNvPr id="15" name="Téglalap 14"/>
          <p:cNvSpPr/>
          <p:nvPr/>
        </p:nvSpPr>
        <p:spPr>
          <a:xfrm>
            <a:off x="6541484" y="4443958"/>
            <a:ext cx="2452939" cy="66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E" b="1" dirty="0"/>
              <a:t>interfacial dipole </a:t>
            </a:r>
            <a:r>
              <a:rPr lang="en-BE" b="1" dirty="0" smtClean="0"/>
              <a:t>moment</a:t>
            </a:r>
            <a:r>
              <a:rPr lang="hu-HU" b="1" dirty="0" smtClean="0"/>
              <a:t> is </a:t>
            </a:r>
            <a:r>
              <a:rPr lang="hu-HU" b="1" dirty="0" err="1" smtClean="0"/>
              <a:t>developed</a:t>
            </a:r>
            <a:endParaRPr lang="en-US" dirty="0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08346F9-85C2-471E-088D-DAEE26CE20C2}"/>
              </a:ext>
            </a:extLst>
          </p:cNvPr>
          <p:cNvSpPr txBox="1"/>
          <p:nvPr/>
        </p:nvSpPr>
        <p:spPr>
          <a:xfrm>
            <a:off x="539552" y="3120304"/>
            <a:ext cx="8856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smtClean="0"/>
              <a:t>w</a:t>
            </a:r>
            <a:r>
              <a:rPr lang="en-BE" dirty="0" smtClean="0"/>
              <a:t>ater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room</a:t>
            </a:r>
            <a:r>
              <a:rPr lang="en-BE" dirty="0" smtClean="0"/>
              <a:t> </a:t>
            </a:r>
            <a:r>
              <a:rPr lang="en-BE" dirty="0" smtClean="0"/>
              <a:t>temperature</a:t>
            </a:r>
            <a:r>
              <a:rPr lang="hu-HU" dirty="0"/>
              <a:t>	</a:t>
            </a:r>
            <a:r>
              <a:rPr lang="hu-HU" dirty="0" smtClean="0"/>
              <a:t>    </a:t>
            </a:r>
            <a:r>
              <a:rPr lang="hu-HU" dirty="0" err="1" smtClean="0"/>
              <a:t>electrolyte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room</a:t>
            </a:r>
            <a:r>
              <a:rPr lang="hu-HU" dirty="0" smtClean="0"/>
              <a:t> </a:t>
            </a:r>
            <a:r>
              <a:rPr lang="hu-HU" dirty="0" err="1" smtClean="0"/>
              <a:t>temperature</a:t>
            </a:r>
            <a:endParaRPr lang="en-BE" dirty="0"/>
          </a:p>
        </p:txBody>
      </p:sp>
      <p:sp>
        <p:nvSpPr>
          <p:cNvPr id="17" name="Téglalap 16"/>
          <p:cNvSpPr/>
          <p:nvPr/>
        </p:nvSpPr>
        <p:spPr>
          <a:xfrm>
            <a:off x="827584" y="3579862"/>
            <a:ext cx="1054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COO</a:t>
            </a:r>
            <a:r>
              <a:rPr lang="hu-HU" sz="2000" b="1" baseline="30000" dirty="0" smtClean="0"/>
              <a:t>−</a:t>
            </a:r>
            <a:r>
              <a:rPr lang="hu-HU" sz="2000" b="1" dirty="0" smtClean="0"/>
              <a:t>H</a:t>
            </a:r>
            <a:r>
              <a:rPr lang="hu-HU" sz="2000" b="1" baseline="30000" dirty="0" smtClean="0"/>
              <a:t>+</a:t>
            </a:r>
            <a:r>
              <a:rPr lang="en-GB" sz="2000" b="1" dirty="0" smtClean="0"/>
              <a:t> </a:t>
            </a:r>
            <a:endParaRPr lang="en-US" sz="2000" dirty="0"/>
          </a:p>
        </p:txBody>
      </p:sp>
      <p:sp>
        <p:nvSpPr>
          <p:cNvPr id="18" name="Téglalap 17"/>
          <p:cNvSpPr/>
          <p:nvPr/>
        </p:nvSpPr>
        <p:spPr>
          <a:xfrm>
            <a:off x="4743910" y="3579862"/>
            <a:ext cx="1187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/>
              <a:t>COO</a:t>
            </a:r>
            <a:r>
              <a:rPr lang="hu-HU" sz="2000" b="1" baseline="30000" dirty="0" smtClean="0"/>
              <a:t>−</a:t>
            </a:r>
            <a:r>
              <a:rPr lang="hu-HU" sz="2000" b="1" dirty="0" smtClean="0"/>
              <a:t>Na</a:t>
            </a:r>
            <a:r>
              <a:rPr lang="hu-HU" sz="2000" b="1" baseline="30000" dirty="0" smtClean="0"/>
              <a:t>+</a:t>
            </a:r>
            <a:r>
              <a:rPr lang="en-GB" sz="2000" b="1" dirty="0" smtClean="0"/>
              <a:t> </a:t>
            </a:r>
            <a:endParaRPr lang="en-US" sz="2000" dirty="0"/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2270404" y="3779917"/>
            <a:ext cx="1959428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églalap 19"/>
          <p:cNvSpPr/>
          <p:nvPr/>
        </p:nvSpPr>
        <p:spPr>
          <a:xfrm>
            <a:off x="635430" y="4227934"/>
            <a:ext cx="5232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</a:rPr>
              <a:t>xperiments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 D. 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</a:rPr>
              <a:t>Bucher</a:t>
            </a: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@ 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TU</a:t>
            </a: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München, </a:t>
            </a:r>
            <a:r>
              <a:rPr lang="hu-HU" sz="2000" dirty="0" smtClean="0">
                <a:solidFill>
                  <a:schemeClr val="accent1"/>
                </a:solidFill>
              </a:rPr>
              <a:t>ACS </a:t>
            </a:r>
            <a:r>
              <a:rPr lang="hu-HU" sz="2000" dirty="0" err="1" smtClean="0">
                <a:solidFill>
                  <a:schemeClr val="accent1"/>
                </a:solidFill>
              </a:rPr>
              <a:t>Nano</a:t>
            </a:r>
            <a:r>
              <a:rPr lang="hu-HU" sz="2000" dirty="0" smtClean="0">
                <a:solidFill>
                  <a:schemeClr val="accent1"/>
                </a:solidFill>
              </a:rPr>
              <a:t>, </a:t>
            </a:r>
            <a:r>
              <a:rPr lang="hu-HU" sz="2000" b="1" dirty="0" smtClean="0">
                <a:solidFill>
                  <a:schemeClr val="accent1"/>
                </a:solidFill>
              </a:rPr>
              <a:t>17</a:t>
            </a:r>
            <a:r>
              <a:rPr lang="hu-HU" sz="2000" dirty="0">
                <a:solidFill>
                  <a:schemeClr val="accent1"/>
                </a:solidFill>
              </a:rPr>
              <a:t>, 10474 (</a:t>
            </a:r>
            <a:r>
              <a:rPr lang="hu-HU" sz="2000" dirty="0" smtClean="0">
                <a:solidFill>
                  <a:schemeClr val="accent1"/>
                </a:solidFill>
              </a:rPr>
              <a:t>2023)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Results: electrolyte (</a:t>
            </a:r>
            <a:r>
              <a:rPr lang="en-US" sz="3100" b="1" dirty="0" err="1"/>
              <a:t>NaCl</a:t>
            </a:r>
            <a:r>
              <a:rPr lang="en-US" sz="3100" b="1" dirty="0"/>
              <a:t>) solution</a:t>
            </a:r>
          </a:p>
        </p:txBody>
      </p:sp>
      <p:sp>
        <p:nvSpPr>
          <p:cNvPr id="20" name="Téglalap 19"/>
          <p:cNvSpPr/>
          <p:nvPr/>
        </p:nvSpPr>
        <p:spPr>
          <a:xfrm>
            <a:off x="395536" y="4424873"/>
            <a:ext cx="5232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</a:rPr>
              <a:t>xperiments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 D. </a:t>
            </a:r>
            <a:r>
              <a:rPr lang="hu-HU" sz="2000" dirty="0" err="1" smtClean="0">
                <a:solidFill>
                  <a:schemeClr val="accent5">
                    <a:lumMod val="75000"/>
                  </a:schemeClr>
                </a:solidFill>
              </a:rPr>
              <a:t>Bucher</a:t>
            </a: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5">
                    <a:lumMod val="75000"/>
                  </a:schemeClr>
                </a:solidFill>
              </a:rPr>
              <a:t>@ 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TU</a:t>
            </a: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2000" dirty="0" smtClean="0">
                <a:solidFill>
                  <a:schemeClr val="accent5">
                    <a:lumMod val="75000"/>
                  </a:schemeClr>
                </a:solidFill>
              </a:rPr>
              <a:t>München, </a:t>
            </a:r>
            <a:r>
              <a:rPr lang="hu-HU" sz="2000" dirty="0" smtClean="0">
                <a:solidFill>
                  <a:schemeClr val="accent1"/>
                </a:solidFill>
              </a:rPr>
              <a:t>ACS </a:t>
            </a:r>
            <a:r>
              <a:rPr lang="hu-HU" sz="2000" dirty="0" err="1" smtClean="0">
                <a:solidFill>
                  <a:schemeClr val="accent1"/>
                </a:solidFill>
              </a:rPr>
              <a:t>Nano</a:t>
            </a:r>
            <a:r>
              <a:rPr lang="hu-HU" sz="2000" dirty="0" smtClean="0">
                <a:solidFill>
                  <a:schemeClr val="accent1"/>
                </a:solidFill>
              </a:rPr>
              <a:t>, </a:t>
            </a:r>
            <a:r>
              <a:rPr lang="hu-HU" sz="2000" b="1" dirty="0" smtClean="0">
                <a:solidFill>
                  <a:schemeClr val="accent1"/>
                </a:solidFill>
              </a:rPr>
              <a:t>17</a:t>
            </a:r>
            <a:r>
              <a:rPr lang="hu-HU" sz="2000" dirty="0">
                <a:solidFill>
                  <a:schemeClr val="accent1"/>
                </a:solidFill>
              </a:rPr>
              <a:t>, 10474 (</a:t>
            </a:r>
            <a:r>
              <a:rPr lang="hu-HU" sz="2000" dirty="0" smtClean="0">
                <a:solidFill>
                  <a:schemeClr val="accent1"/>
                </a:solidFill>
              </a:rPr>
              <a:t>2023)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5" y="699542"/>
            <a:ext cx="4661087" cy="3600400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2DD5A7EF-FF05-8684-17CE-878EE7C5A232}"/>
              </a:ext>
            </a:extLst>
          </p:cNvPr>
          <p:cNvSpPr txBox="1"/>
          <p:nvPr/>
        </p:nvSpPr>
        <p:spPr>
          <a:xfrm>
            <a:off x="5148064" y="725711"/>
            <a:ext cx="3995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Marcus-</a:t>
            </a:r>
            <a:r>
              <a:rPr lang="hu-HU" dirty="0" err="1" smtClean="0"/>
              <a:t>theory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calculating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electron</a:t>
            </a:r>
            <a:r>
              <a:rPr lang="hu-HU" dirty="0" smtClean="0"/>
              <a:t> (</a:t>
            </a:r>
            <a:r>
              <a:rPr lang="hu-HU" dirty="0" err="1" smtClean="0"/>
              <a:t>charge</a:t>
            </a:r>
            <a:r>
              <a:rPr lang="hu-HU" dirty="0" smtClean="0"/>
              <a:t> </a:t>
            </a:r>
            <a:r>
              <a:rPr lang="hu-HU" i="1" dirty="0" smtClean="0"/>
              <a:t>and</a:t>
            </a:r>
            <a:r>
              <a:rPr lang="hu-HU" dirty="0" smtClean="0"/>
              <a:t> spin) hopping</a:t>
            </a:r>
            <a:endParaRPr lang="hu-HU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s</a:t>
            </a:r>
            <a:r>
              <a:rPr lang="hu-HU" dirty="0" err="1" smtClean="0"/>
              <a:t>low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P1 center, 0.1 </a:t>
            </a:r>
            <a:r>
              <a:rPr lang="hu-HU" dirty="0" err="1" smtClean="0"/>
              <a:t>GHz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vacancies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a </a:t>
            </a:r>
            <a:r>
              <a:rPr lang="hu-HU" dirty="0" err="1" smtClean="0"/>
              <a:t>distance</a:t>
            </a:r>
            <a:r>
              <a:rPr lang="hu-HU" dirty="0" smtClean="0"/>
              <a:t> of 3 nm in </a:t>
            </a:r>
            <a:r>
              <a:rPr lang="hu-HU" dirty="0" err="1" smtClean="0"/>
              <a:t>contact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water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It </a:t>
            </a:r>
            <a:r>
              <a:rPr lang="hu-HU" dirty="0" err="1" smtClean="0"/>
              <a:t>slows</a:t>
            </a:r>
            <a:r>
              <a:rPr lang="hu-HU" dirty="0" smtClean="0"/>
              <a:t> down </a:t>
            </a:r>
            <a:r>
              <a:rPr lang="hu-HU" dirty="0" err="1" smtClean="0"/>
              <a:t>with</a:t>
            </a:r>
            <a:r>
              <a:rPr lang="hu-HU" dirty="0" smtClean="0"/>
              <a:t> an </a:t>
            </a:r>
            <a:r>
              <a:rPr lang="hu-HU" dirty="0" err="1" smtClean="0"/>
              <a:t>order</a:t>
            </a:r>
            <a:r>
              <a:rPr lang="hu-HU" dirty="0" smtClean="0"/>
              <a:t> of </a:t>
            </a:r>
            <a:r>
              <a:rPr lang="hu-HU" dirty="0" err="1" smtClean="0"/>
              <a:t>magnitude</a:t>
            </a:r>
            <a:r>
              <a:rPr lang="hu-HU" dirty="0" smtClean="0"/>
              <a:t> </a:t>
            </a:r>
            <a:r>
              <a:rPr lang="hu-HU" dirty="0" err="1" smtClean="0"/>
              <a:t>caused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interfacial</a:t>
            </a:r>
            <a:r>
              <a:rPr lang="hu-HU" dirty="0" smtClean="0"/>
              <a:t> </a:t>
            </a:r>
            <a:r>
              <a:rPr lang="hu-HU" dirty="0" err="1" smtClean="0"/>
              <a:t>dipole</a:t>
            </a:r>
            <a:r>
              <a:rPr lang="hu-HU" dirty="0" smtClean="0"/>
              <a:t> </a:t>
            </a:r>
            <a:r>
              <a:rPr lang="hu-HU" dirty="0" err="1" smtClean="0"/>
              <a:t>field</a:t>
            </a:r>
            <a:r>
              <a:rPr lang="hu-HU" dirty="0" smtClean="0"/>
              <a:t> in </a:t>
            </a:r>
            <a:r>
              <a:rPr lang="hu-HU" dirty="0" err="1" smtClean="0"/>
              <a:t>contact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electrolyte</a:t>
            </a:r>
            <a:endParaRPr lang="hu-HU" dirty="0" smtClean="0"/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3"/>
          <a:srcRect l="-3965" t="15510" r="8790" b="1"/>
          <a:stretch/>
        </p:blipFill>
        <p:spPr>
          <a:xfrm>
            <a:off x="5364088" y="3771152"/>
            <a:ext cx="1152128" cy="1307442"/>
          </a:xfrm>
          <a:prstGeom prst="rect">
            <a:avLst/>
          </a:prstGeom>
        </p:spPr>
      </p:pic>
      <p:sp>
        <p:nvSpPr>
          <p:cNvPr id="24" name="Lefelé nyíl 23"/>
          <p:cNvSpPr/>
          <p:nvPr/>
        </p:nvSpPr>
        <p:spPr>
          <a:xfrm>
            <a:off x="7732997" y="3093915"/>
            <a:ext cx="229927" cy="523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2DD5A7EF-FF05-8684-17CE-878EE7C5A232}"/>
              </a:ext>
            </a:extLst>
          </p:cNvPr>
          <p:cNvSpPr txBox="1"/>
          <p:nvPr/>
        </p:nvSpPr>
        <p:spPr>
          <a:xfrm>
            <a:off x="6730975" y="372387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T</a:t>
            </a:r>
            <a:r>
              <a:rPr lang="hu-HU" baseline="-25000" dirty="0" smtClean="0"/>
              <a:t>1</a:t>
            </a:r>
            <a:r>
              <a:rPr lang="hu-HU" dirty="0" smtClean="0"/>
              <a:t> </a:t>
            </a:r>
            <a:r>
              <a:rPr lang="hu-HU" dirty="0" err="1" smtClean="0"/>
              <a:t>times</a:t>
            </a:r>
            <a:r>
              <a:rPr lang="hu-HU" dirty="0" smtClean="0"/>
              <a:t> of NV </a:t>
            </a:r>
            <a:r>
              <a:rPr lang="hu-HU" i="1" dirty="0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dark</a:t>
            </a:r>
            <a:r>
              <a:rPr lang="hu-HU" dirty="0" smtClean="0"/>
              <a:t> </a:t>
            </a:r>
            <a:r>
              <a:rPr lang="hu-HU" dirty="0" err="1" smtClean="0"/>
              <a:t>spins</a:t>
            </a:r>
            <a:r>
              <a:rPr lang="hu-HU" dirty="0" smtClean="0"/>
              <a:t> </a:t>
            </a:r>
            <a:r>
              <a:rPr lang="hu-HU" dirty="0" err="1" smtClean="0"/>
              <a:t>increase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7427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lcím 2"/>
          <p:cNvSpPr txBox="1">
            <a:spLocks/>
          </p:cNvSpPr>
          <p:nvPr/>
        </p:nvSpPr>
        <p:spPr>
          <a:xfrm>
            <a:off x="0" y="53584"/>
            <a:ext cx="9133408" cy="3496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Observed single photon sources and quantum bits</a:t>
            </a:r>
          </a:p>
        </p:txBody>
      </p:sp>
      <p:pic>
        <p:nvPicPr>
          <p:cNvPr id="25" name="Kép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6943"/>
            <a:ext cx="6457393" cy="3477554"/>
          </a:xfrm>
          <a:prstGeom prst="rect">
            <a:avLst/>
          </a:prstGeom>
        </p:spPr>
      </p:pic>
      <p:sp>
        <p:nvSpPr>
          <p:cNvPr id="38" name="Téglalap 37"/>
          <p:cNvSpPr/>
          <p:nvPr/>
        </p:nvSpPr>
        <p:spPr>
          <a:xfrm>
            <a:off x="950382" y="4132664"/>
            <a:ext cx="5487143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1"/>
                </a:solidFill>
              </a:rPr>
              <a:t>A. Gali et </a:t>
            </a:r>
            <a:r>
              <a:rPr lang="hu-HU" dirty="0" err="1">
                <a:solidFill>
                  <a:schemeClr val="accent1"/>
                </a:solidFill>
              </a:rPr>
              <a:t>al</a:t>
            </a:r>
            <a:r>
              <a:rPr lang="hu-HU" dirty="0">
                <a:solidFill>
                  <a:schemeClr val="accent1"/>
                </a:solidFill>
              </a:rPr>
              <a:t>., </a:t>
            </a:r>
            <a:r>
              <a:rPr lang="hu-HU" dirty="0" err="1" smtClean="0">
                <a:solidFill>
                  <a:schemeClr val="accent1"/>
                </a:solidFill>
              </a:rPr>
              <a:t>Appalied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>
                <a:solidFill>
                  <a:schemeClr val="accent1"/>
                </a:solidFill>
              </a:rPr>
              <a:t>Physics</a:t>
            </a:r>
            <a:r>
              <a:rPr lang="hu-HU" dirty="0">
                <a:solidFill>
                  <a:schemeClr val="accent1"/>
                </a:solidFill>
              </a:rPr>
              <a:t> </a:t>
            </a:r>
            <a:r>
              <a:rPr lang="hu-HU" dirty="0" err="1">
                <a:solidFill>
                  <a:schemeClr val="accent1"/>
                </a:solidFill>
              </a:rPr>
              <a:t>Reviews</a:t>
            </a:r>
            <a:r>
              <a:rPr lang="hu-HU" dirty="0">
                <a:solidFill>
                  <a:schemeClr val="accent1"/>
                </a:solidFill>
              </a:rPr>
              <a:t>, </a:t>
            </a:r>
            <a:r>
              <a:rPr lang="hu-HU" b="1" dirty="0">
                <a:solidFill>
                  <a:schemeClr val="accent1"/>
                </a:solidFill>
              </a:rPr>
              <a:t>7</a:t>
            </a:r>
            <a:r>
              <a:rPr lang="hu-HU" dirty="0">
                <a:solidFill>
                  <a:schemeClr val="accent1"/>
                </a:solidFill>
              </a:rPr>
              <a:t>, 031308 (2020)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6576691" y="650255"/>
            <a:ext cx="2010716" cy="352425"/>
            <a:chOff x="7138234" y="6240129"/>
            <a:chExt cx="2680955" cy="469901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3"/>
            <a:srcRect l="53786" t="19305" r="44174" b="76038"/>
            <a:stretch/>
          </p:blipFill>
          <p:spPr>
            <a:xfrm>
              <a:off x="7138234" y="6240129"/>
              <a:ext cx="341140" cy="419503"/>
            </a:xfrm>
            <a:prstGeom prst="rect">
              <a:avLst/>
            </a:prstGeom>
          </p:spPr>
        </p:pic>
        <p:sp>
          <p:nvSpPr>
            <p:cNvPr id="11" name="Szövegdoboz 32"/>
            <p:cNvSpPr txBox="1"/>
            <p:nvPr/>
          </p:nvSpPr>
          <p:spPr>
            <a:xfrm>
              <a:off x="7527877" y="6309920"/>
              <a:ext cx="22913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hu-HU" sz="1350" dirty="0" err="1"/>
                <a:t>exp</a:t>
              </a:r>
              <a:r>
                <a:rPr lang="hu-HU" sz="1350" dirty="0"/>
                <a:t>. </a:t>
              </a:r>
              <a:r>
                <a:rPr lang="hu-HU" sz="1350" dirty="0" err="1"/>
                <a:t>confirmed</a:t>
              </a:r>
              <a:r>
                <a:rPr lang="hu-HU" sz="1350" dirty="0"/>
                <a:t> </a:t>
              </a:r>
              <a:r>
                <a:rPr lang="hu-HU" sz="1350" dirty="0" err="1"/>
                <a:t>qubits</a:t>
              </a:r>
              <a:endParaRPr lang="en-US" sz="1350" dirty="0"/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2267744" y="1002680"/>
            <a:ext cx="6832601" cy="1444767"/>
            <a:chOff x="2942167" y="1303227"/>
            <a:chExt cx="9110134" cy="1926356"/>
          </a:xfrm>
        </p:grpSpPr>
        <p:sp>
          <p:nvSpPr>
            <p:cNvPr id="14" name="Szövegdoboz 13"/>
            <p:cNvSpPr txBox="1"/>
            <p:nvPr/>
          </p:nvSpPr>
          <p:spPr>
            <a:xfrm>
              <a:off x="8507795" y="1303227"/>
              <a:ext cx="35445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500" b="1" dirty="0" err="1">
                  <a:solidFill>
                    <a:schemeClr val="accent1"/>
                  </a:solidFill>
                </a:rPr>
                <a:t>Room</a:t>
              </a:r>
              <a:r>
                <a:rPr lang="hu-HU" sz="1500" b="1" dirty="0">
                  <a:solidFill>
                    <a:schemeClr val="accent1"/>
                  </a:solidFill>
                </a:rPr>
                <a:t> </a:t>
              </a:r>
              <a:r>
                <a:rPr lang="hu-HU" sz="1500" b="1" dirty="0" err="1">
                  <a:solidFill>
                    <a:schemeClr val="accent1"/>
                  </a:solidFill>
                </a:rPr>
                <a:t>temperature</a:t>
              </a:r>
              <a:r>
                <a:rPr lang="hu-HU" sz="1500" b="1" dirty="0">
                  <a:solidFill>
                    <a:schemeClr val="accent1"/>
                  </a:solidFill>
                </a:rPr>
                <a:t> </a:t>
              </a:r>
              <a:r>
                <a:rPr lang="hu-HU" sz="1500" b="1" dirty="0" err="1">
                  <a:solidFill>
                    <a:schemeClr val="accent1"/>
                  </a:solidFill>
                </a:rPr>
                <a:t>qubits</a:t>
              </a:r>
              <a:endParaRPr lang="en-US" sz="15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Ellipszis 14"/>
            <p:cNvSpPr/>
            <p:nvPr/>
          </p:nvSpPr>
          <p:spPr>
            <a:xfrm>
              <a:off x="2942167" y="1325033"/>
              <a:ext cx="567265" cy="42795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Ellipszis 15"/>
            <p:cNvSpPr/>
            <p:nvPr/>
          </p:nvSpPr>
          <p:spPr>
            <a:xfrm>
              <a:off x="4877870" y="2435214"/>
              <a:ext cx="1136639" cy="49992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Ellipszis 16"/>
            <p:cNvSpPr/>
            <p:nvPr/>
          </p:nvSpPr>
          <p:spPr>
            <a:xfrm>
              <a:off x="4453852" y="2801628"/>
              <a:ext cx="567265" cy="427955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6579960" y="1401762"/>
            <a:ext cx="240982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99" indent="-80998">
              <a:buFont typeface="Arial" panose="020B0604020202020204" pitchFamily="34" charset="0"/>
              <a:buChar char="•"/>
            </a:pPr>
            <a:r>
              <a:rPr lang="hu-HU" sz="1350" b="1" dirty="0"/>
              <a:t>Diamond NV</a:t>
            </a:r>
          </a:p>
          <a:p>
            <a:r>
              <a:rPr lang="hu-HU" sz="1350" dirty="0"/>
              <a:t>Science 276, 2012 (1997)</a:t>
            </a:r>
          </a:p>
          <a:p>
            <a:pPr marL="26999" indent="-80998">
              <a:buFont typeface="Arial" panose="020B0604020202020204" pitchFamily="34" charset="0"/>
              <a:buChar char="•"/>
            </a:pPr>
            <a:r>
              <a:rPr lang="hu-HU" sz="1350" b="1" dirty="0" err="1"/>
              <a:t>SiC</a:t>
            </a:r>
            <a:r>
              <a:rPr lang="hu-HU" sz="1350" b="1" dirty="0"/>
              <a:t> </a:t>
            </a:r>
            <a:r>
              <a:rPr lang="hu-HU" sz="1350" b="1" dirty="0" err="1"/>
              <a:t>V</a:t>
            </a:r>
            <a:r>
              <a:rPr lang="hu-HU" sz="1350" b="1" baseline="-25000" dirty="0" err="1"/>
              <a:t>Si</a:t>
            </a:r>
            <a:r>
              <a:rPr lang="hu-HU" sz="1350" b="1" dirty="0"/>
              <a:t>-center (</a:t>
            </a:r>
            <a:r>
              <a:rPr lang="hu-HU" sz="1350" b="1" dirty="0" err="1"/>
              <a:t>low</a:t>
            </a:r>
            <a:r>
              <a:rPr lang="hu-HU" sz="1350" b="1" dirty="0"/>
              <a:t> </a:t>
            </a:r>
            <a:r>
              <a:rPr lang="hu-HU" sz="1350" b="1" dirty="0" err="1"/>
              <a:t>contrast</a:t>
            </a:r>
            <a:r>
              <a:rPr lang="hu-HU" sz="1350" b="1" dirty="0"/>
              <a:t>)</a:t>
            </a:r>
          </a:p>
          <a:p>
            <a:r>
              <a:rPr lang="hu-HU" sz="1350" dirty="0" err="1"/>
              <a:t>Nat</a:t>
            </a:r>
            <a:r>
              <a:rPr lang="hu-HU" sz="1350" dirty="0"/>
              <a:t>. </a:t>
            </a:r>
            <a:r>
              <a:rPr lang="hu-HU" sz="1350" dirty="0" err="1"/>
              <a:t>Mat</a:t>
            </a:r>
            <a:r>
              <a:rPr lang="hu-HU" sz="1350" dirty="0"/>
              <a:t>. 14, 164 (2015)</a:t>
            </a:r>
          </a:p>
          <a:p>
            <a:pPr marL="26999" indent="-80998">
              <a:buFont typeface="Arial" panose="020B0604020202020204" pitchFamily="34" charset="0"/>
              <a:buChar char="•"/>
            </a:pPr>
            <a:r>
              <a:rPr lang="hu-HU" sz="1350" b="1" dirty="0" err="1"/>
              <a:t>SiC</a:t>
            </a:r>
            <a:r>
              <a:rPr lang="hu-HU" sz="1350" b="1" dirty="0"/>
              <a:t> </a:t>
            </a:r>
            <a:r>
              <a:rPr lang="hu-HU" sz="1350" b="1" dirty="0" err="1"/>
              <a:t>divacancy</a:t>
            </a:r>
            <a:r>
              <a:rPr lang="hu-HU" sz="1350" b="1" dirty="0"/>
              <a:t> (</a:t>
            </a:r>
            <a:r>
              <a:rPr lang="hu-HU" sz="1350" b="1" dirty="0" err="1"/>
              <a:t>high</a:t>
            </a:r>
            <a:r>
              <a:rPr lang="hu-HU" sz="1350" b="1" dirty="0"/>
              <a:t> </a:t>
            </a:r>
            <a:r>
              <a:rPr lang="hu-HU" sz="1350" b="1" dirty="0" err="1"/>
              <a:t>contrast</a:t>
            </a:r>
            <a:r>
              <a:rPr lang="hu-HU" sz="1350" b="1" dirty="0"/>
              <a:t>)</a:t>
            </a:r>
          </a:p>
          <a:p>
            <a:r>
              <a:rPr lang="hu-HU" sz="1350" dirty="0" err="1"/>
              <a:t>Nature</a:t>
            </a:r>
            <a:r>
              <a:rPr lang="hu-HU" sz="1350" dirty="0"/>
              <a:t> 479, 84 (2011)</a:t>
            </a:r>
          </a:p>
          <a:p>
            <a:r>
              <a:rPr lang="hu-HU" sz="1350" dirty="0" err="1"/>
              <a:t>Nat</a:t>
            </a:r>
            <a:r>
              <a:rPr lang="hu-HU" sz="1350" dirty="0"/>
              <a:t>. </a:t>
            </a:r>
            <a:r>
              <a:rPr lang="hu-HU" sz="1350" dirty="0" err="1"/>
              <a:t>Comm</a:t>
            </a:r>
            <a:r>
              <a:rPr lang="hu-HU" sz="1350" dirty="0"/>
              <a:t>. 4, 1819 (2014)</a:t>
            </a:r>
          </a:p>
          <a:p>
            <a:r>
              <a:rPr lang="hu-HU" sz="1350" dirty="0" err="1"/>
              <a:t>Nat</a:t>
            </a:r>
            <a:r>
              <a:rPr lang="hu-HU" sz="1350" dirty="0"/>
              <a:t>. </a:t>
            </a:r>
            <a:r>
              <a:rPr lang="hu-HU" sz="1350" dirty="0" err="1"/>
              <a:t>Sci</a:t>
            </a:r>
            <a:r>
              <a:rPr lang="hu-HU" sz="1350" dirty="0"/>
              <a:t>. </a:t>
            </a:r>
            <a:r>
              <a:rPr lang="hu-HU" sz="1350" dirty="0" err="1"/>
              <a:t>Rev</a:t>
            </a:r>
            <a:r>
              <a:rPr lang="hu-HU" sz="1350" dirty="0"/>
              <a:t>. 9, nwab122 (2022)</a:t>
            </a:r>
            <a:endParaRPr lang="en-US" sz="135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07504" y="4585351"/>
            <a:ext cx="8957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accent1"/>
                </a:solidFill>
              </a:rPr>
              <a:t>Quantum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guidelines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for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solid-state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defect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spins</a:t>
            </a:r>
            <a:r>
              <a:rPr lang="hu-HU" dirty="0" smtClean="0">
                <a:solidFill>
                  <a:schemeClr val="accent1"/>
                </a:solidFill>
              </a:rPr>
              <a:t>, </a:t>
            </a:r>
            <a:r>
              <a:rPr lang="hu-HU" i="1" dirty="0" err="1" smtClean="0">
                <a:solidFill>
                  <a:schemeClr val="accent1"/>
                </a:solidFill>
              </a:rPr>
              <a:t>Nature</a:t>
            </a:r>
            <a:r>
              <a:rPr lang="hu-HU" i="1" dirty="0" smtClean="0">
                <a:solidFill>
                  <a:schemeClr val="accent1"/>
                </a:solidFill>
              </a:rPr>
              <a:t> </a:t>
            </a:r>
            <a:r>
              <a:rPr lang="hu-HU" i="1" dirty="0" err="1" smtClean="0">
                <a:solidFill>
                  <a:schemeClr val="accent1"/>
                </a:solidFill>
              </a:rPr>
              <a:t>Reviews</a:t>
            </a:r>
            <a:r>
              <a:rPr lang="hu-HU" i="1" dirty="0" smtClean="0">
                <a:solidFill>
                  <a:schemeClr val="accent1"/>
                </a:solidFill>
              </a:rPr>
              <a:t> </a:t>
            </a:r>
            <a:r>
              <a:rPr lang="hu-HU" i="1" dirty="0" err="1" smtClean="0">
                <a:solidFill>
                  <a:schemeClr val="accent1"/>
                </a:solidFill>
              </a:rPr>
              <a:t>Materials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b="1" dirty="0">
                <a:solidFill>
                  <a:schemeClr val="accent1"/>
                </a:solidFill>
              </a:rPr>
              <a:t>6</a:t>
            </a:r>
            <a:r>
              <a:rPr lang="hu-HU" dirty="0">
                <a:solidFill>
                  <a:schemeClr val="accent1"/>
                </a:solidFill>
              </a:rPr>
              <a:t>, 906 (</a:t>
            </a:r>
            <a:r>
              <a:rPr lang="hu-HU" dirty="0" smtClean="0">
                <a:solidFill>
                  <a:schemeClr val="accent1"/>
                </a:solidFill>
              </a:rPr>
              <a:t>2021)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8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5566"/>
            <a:ext cx="7992888" cy="3397607"/>
          </a:xfrm>
          <a:prstGeom prst="rect">
            <a:avLst/>
          </a:prstGeom>
        </p:spPr>
      </p:pic>
      <p:sp>
        <p:nvSpPr>
          <p:cNvPr id="6" name="Cím 69"/>
          <p:cNvSpPr txBox="1">
            <a:spLocks noGrp="1"/>
          </p:cNvSpPr>
          <p:nvPr>
            <p:ph type="title"/>
          </p:nvPr>
        </p:nvSpPr>
        <p:spPr>
          <a:xfrm>
            <a:off x="467544" y="123478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Quantum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Technology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Summer</a:t>
            </a:r>
            <a:r>
              <a:rPr lang="hu-HU" sz="3100" b="1" dirty="0" smtClean="0"/>
              <a:t> in Budapest</a:t>
            </a:r>
            <a:endParaRPr lang="en-US" sz="3100" b="1" dirty="0"/>
          </a:p>
        </p:txBody>
      </p:sp>
      <p:sp>
        <p:nvSpPr>
          <p:cNvPr id="4" name="Cím 69"/>
          <p:cNvSpPr txBox="1">
            <a:spLocks/>
          </p:cNvSpPr>
          <p:nvPr/>
        </p:nvSpPr>
        <p:spPr>
          <a:xfrm>
            <a:off x="395536" y="4371950"/>
            <a:ext cx="8517632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100" b="1" dirty="0" smtClean="0"/>
              <a:t>154 </a:t>
            </a:r>
            <a:r>
              <a:rPr lang="hu-HU" sz="3100" b="1" dirty="0" err="1" smtClean="0"/>
              <a:t>attendees</a:t>
            </a:r>
            <a:r>
              <a:rPr lang="hu-HU" sz="3100" b="1" dirty="0" smtClean="0"/>
              <a:t>, 28 </a:t>
            </a:r>
            <a:r>
              <a:rPr lang="hu-HU" sz="3100" b="1" dirty="0" err="1" smtClean="0"/>
              <a:t>countries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from</a:t>
            </a:r>
            <a:r>
              <a:rPr lang="hu-HU" sz="3100" b="1" dirty="0" smtClean="0"/>
              <a:t> 5 </a:t>
            </a:r>
            <a:r>
              <a:rPr lang="hu-HU" sz="3100" b="1" dirty="0" err="1" smtClean="0"/>
              <a:t>continents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42352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9909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Summary</a:t>
            </a:r>
            <a:endParaRPr lang="en-US" sz="31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23850" y="762000"/>
            <a:ext cx="8486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sz="2000" dirty="0" smtClean="0"/>
              <a:t> </a:t>
            </a:r>
            <a:r>
              <a:rPr lang="hu-HU" sz="2000" dirty="0" err="1"/>
              <a:t>charge</a:t>
            </a:r>
            <a:r>
              <a:rPr lang="hu-HU" sz="2000" dirty="0"/>
              <a:t> </a:t>
            </a:r>
            <a:r>
              <a:rPr lang="hu-HU" sz="2000" dirty="0" err="1"/>
              <a:t>state</a:t>
            </a:r>
            <a:r>
              <a:rPr lang="hu-HU" sz="2000" dirty="0"/>
              <a:t> of </a:t>
            </a:r>
            <a:r>
              <a:rPr lang="hu-HU" sz="2000" dirty="0" err="1"/>
              <a:t>shallow</a:t>
            </a:r>
            <a:r>
              <a:rPr lang="hu-HU" sz="2000" dirty="0"/>
              <a:t> </a:t>
            </a:r>
            <a:r>
              <a:rPr lang="hu-HU" sz="2000" dirty="0" err="1"/>
              <a:t>vacancies</a:t>
            </a:r>
            <a:r>
              <a:rPr lang="hu-HU" sz="2000" dirty="0"/>
              <a:t> </a:t>
            </a:r>
            <a:r>
              <a:rPr lang="hu-HU" sz="2000" dirty="0" err="1"/>
              <a:t>should</a:t>
            </a:r>
            <a:r>
              <a:rPr lang="hu-HU" sz="2000" dirty="0"/>
              <a:t> be </a:t>
            </a:r>
            <a:r>
              <a:rPr lang="hu-HU" sz="2000" dirty="0" err="1"/>
              <a:t>controled</a:t>
            </a:r>
            <a:endParaRPr lang="hu-HU" sz="2000" dirty="0"/>
          </a:p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sz="2000" dirty="0" smtClean="0"/>
              <a:t> </a:t>
            </a:r>
            <a:r>
              <a:rPr lang="hu-HU" sz="2000" dirty="0" err="1" smtClean="0"/>
              <a:t>absence</a:t>
            </a:r>
            <a:r>
              <a:rPr lang="hu-HU" sz="2000" dirty="0" smtClean="0"/>
              <a:t> </a:t>
            </a:r>
            <a:r>
              <a:rPr lang="hu-HU" sz="2000" dirty="0"/>
              <a:t>of </a:t>
            </a:r>
            <a:r>
              <a:rPr lang="hu-HU" sz="2000" dirty="0" err="1"/>
              <a:t>water</a:t>
            </a:r>
            <a:r>
              <a:rPr lang="hu-HU" sz="2000" dirty="0"/>
              <a:t> is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problem</a:t>
            </a:r>
            <a:r>
              <a:rPr lang="hu-HU" sz="2000" dirty="0"/>
              <a:t> </a:t>
            </a:r>
            <a:r>
              <a:rPr lang="hu-HU" sz="2000" dirty="0" err="1"/>
              <a:t>for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oxygen-terminated</a:t>
            </a:r>
            <a:r>
              <a:rPr lang="hu-HU" sz="2000" dirty="0"/>
              <a:t> </a:t>
            </a:r>
            <a:r>
              <a:rPr lang="hu-HU" sz="2000" dirty="0" err="1"/>
              <a:t>diamond</a:t>
            </a:r>
            <a:r>
              <a:rPr lang="hu-HU" sz="2000" dirty="0"/>
              <a:t> NV </a:t>
            </a:r>
            <a:r>
              <a:rPr lang="hu-HU" sz="2000" dirty="0" err="1"/>
              <a:t>quantum</a:t>
            </a:r>
            <a:r>
              <a:rPr lang="hu-HU" sz="2000" dirty="0"/>
              <a:t> </a:t>
            </a:r>
            <a:r>
              <a:rPr lang="hu-HU" sz="2000" dirty="0" err="1"/>
              <a:t>sensor</a:t>
            </a:r>
            <a:r>
              <a:rPr lang="hu-HU" sz="2000" dirty="0"/>
              <a:t> </a:t>
            </a:r>
            <a:r>
              <a:rPr lang="hu-HU" sz="2000" dirty="0" smtClean="0"/>
              <a:t>in </a:t>
            </a:r>
            <a:r>
              <a:rPr lang="hu-HU" sz="2000" dirty="0" err="1"/>
              <a:t>cryogenic</a:t>
            </a:r>
            <a:r>
              <a:rPr lang="hu-HU" sz="2000" dirty="0"/>
              <a:t> </a:t>
            </a:r>
            <a:r>
              <a:rPr lang="hu-HU" sz="2000" dirty="0" err="1"/>
              <a:t>temperature</a:t>
            </a:r>
            <a:r>
              <a:rPr lang="hu-HU" sz="2000" dirty="0"/>
              <a:t> </a:t>
            </a:r>
            <a:r>
              <a:rPr lang="hu-HU" sz="2000" dirty="0" err="1"/>
              <a:t>operation</a:t>
            </a:r>
            <a:endParaRPr lang="hu-HU" sz="2000" dirty="0"/>
          </a:p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sz="2000" dirty="0"/>
              <a:t> </a:t>
            </a:r>
            <a:r>
              <a:rPr lang="hu-HU" sz="2000" dirty="0" err="1"/>
              <a:t>this</a:t>
            </a:r>
            <a:r>
              <a:rPr lang="hu-HU" sz="2000" dirty="0"/>
              <a:t> </a:t>
            </a:r>
            <a:r>
              <a:rPr lang="hu-HU" sz="2000" dirty="0" err="1"/>
              <a:t>can</a:t>
            </a:r>
            <a:r>
              <a:rPr lang="hu-HU" sz="2000" dirty="0"/>
              <a:t> be </a:t>
            </a:r>
            <a:r>
              <a:rPr lang="hu-HU" sz="2000" dirty="0" err="1"/>
              <a:t>resolved</a:t>
            </a:r>
            <a:r>
              <a:rPr lang="hu-HU" sz="2000" dirty="0"/>
              <a:t> </a:t>
            </a:r>
            <a:r>
              <a:rPr lang="hu-HU" sz="2000" dirty="0" err="1"/>
              <a:t>by</a:t>
            </a:r>
            <a:r>
              <a:rPr lang="hu-HU" sz="2000" dirty="0"/>
              <a:t> </a:t>
            </a:r>
            <a:r>
              <a:rPr lang="hu-HU" sz="2000" dirty="0" err="1"/>
              <a:t>water</a:t>
            </a:r>
            <a:r>
              <a:rPr lang="hu-HU" sz="2000" dirty="0"/>
              <a:t> </a:t>
            </a:r>
            <a:r>
              <a:rPr lang="hu-HU" sz="2000" dirty="0" err="1"/>
              <a:t>dosing</a:t>
            </a:r>
            <a:endParaRPr lang="en-US" sz="2000" dirty="0"/>
          </a:p>
          <a:p>
            <a:pPr marL="35999" indent="-107997">
              <a:buFont typeface="Arial" panose="020B0604020202020204" pitchFamily="34" charset="0"/>
              <a:buChar char="•"/>
            </a:pPr>
            <a:r>
              <a:rPr lang="hu-HU" sz="2000" dirty="0"/>
              <a:t> </a:t>
            </a:r>
            <a:r>
              <a:rPr lang="hu-HU" sz="2000" dirty="0" err="1"/>
              <a:t>biomedical</a:t>
            </a:r>
            <a:r>
              <a:rPr lang="hu-HU" sz="2000" dirty="0"/>
              <a:t> </a:t>
            </a:r>
            <a:r>
              <a:rPr lang="hu-HU" sz="2000" dirty="0" err="1"/>
              <a:t>sensor</a:t>
            </a:r>
            <a:r>
              <a:rPr lang="hu-HU" sz="2000" dirty="0"/>
              <a:t> </a:t>
            </a:r>
            <a:r>
              <a:rPr lang="hu-HU" sz="2000" dirty="0" err="1"/>
              <a:t>applications</a:t>
            </a:r>
            <a:r>
              <a:rPr lang="hu-HU" sz="2000" dirty="0"/>
              <a:t> </a:t>
            </a:r>
            <a:r>
              <a:rPr lang="hu-HU" sz="2000" dirty="0" err="1"/>
              <a:t>are</a:t>
            </a:r>
            <a:r>
              <a:rPr lang="hu-HU" sz="2000" dirty="0"/>
              <a:t> </a:t>
            </a:r>
            <a:r>
              <a:rPr lang="hu-HU" sz="2000" dirty="0" err="1"/>
              <a:t>viable</a:t>
            </a:r>
            <a:r>
              <a:rPr lang="hu-HU" sz="2000" dirty="0"/>
              <a:t> (</a:t>
            </a:r>
            <a:r>
              <a:rPr lang="hu-HU" sz="2000" dirty="0" err="1"/>
              <a:t>e.g</a:t>
            </a:r>
            <a:r>
              <a:rPr lang="hu-HU" sz="2000" dirty="0"/>
              <a:t>., </a:t>
            </a:r>
            <a:r>
              <a:rPr lang="hu-HU" sz="2000" dirty="0" err="1"/>
              <a:t>blood</a:t>
            </a:r>
            <a:r>
              <a:rPr lang="hu-HU" sz="2000" dirty="0"/>
              <a:t> </a:t>
            </a:r>
            <a:r>
              <a:rPr lang="hu-HU" sz="2000" dirty="0" err="1"/>
              <a:t>serum</a:t>
            </a:r>
            <a:r>
              <a:rPr lang="hu-HU" sz="2000" dirty="0"/>
              <a:t>)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64" y="3761035"/>
            <a:ext cx="1791285" cy="492369"/>
          </a:xfrm>
          <a:prstGeom prst="rect">
            <a:avLst/>
          </a:prstGeom>
        </p:spPr>
      </p:pic>
      <p:sp>
        <p:nvSpPr>
          <p:cNvPr id="22" name="Szövegdoboz 31"/>
          <p:cNvSpPr txBox="1"/>
          <p:nvPr/>
        </p:nvSpPr>
        <p:spPr>
          <a:xfrm>
            <a:off x="-7346" y="3029272"/>
            <a:ext cx="9144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dirty="0" err="1">
                <a:solidFill>
                  <a:schemeClr val="bg1"/>
                </a:solidFill>
              </a:rPr>
              <a:t>Acknowledgement</a:t>
            </a: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16" b="24459"/>
          <a:stretch/>
        </p:blipFill>
        <p:spPr>
          <a:xfrm>
            <a:off x="35496" y="3647744"/>
            <a:ext cx="1922317" cy="1072092"/>
          </a:xfrm>
          <a:prstGeom prst="rect">
            <a:avLst/>
          </a:prstGeom>
        </p:spPr>
      </p:pic>
      <p:grpSp>
        <p:nvGrpSpPr>
          <p:cNvPr id="24" name="Csoportba foglalás 23"/>
          <p:cNvGrpSpPr/>
          <p:nvPr/>
        </p:nvGrpSpPr>
        <p:grpSpPr>
          <a:xfrm>
            <a:off x="4025992" y="3551067"/>
            <a:ext cx="5110662" cy="1549958"/>
            <a:chOff x="6590468" y="5294953"/>
            <a:chExt cx="5110662" cy="1549958"/>
          </a:xfrm>
        </p:grpSpPr>
        <p:pic>
          <p:nvPicPr>
            <p:cNvPr id="25" name="Picture 2" descr="Quantum Information National Laboratory">
              <a:extLst>
                <a:ext uri="{FF2B5EF4-FFF2-40B4-BE49-F238E27FC236}">
                  <a16:creationId xmlns:a16="http://schemas.microsoft.com/office/drawing/2014/main" id="{836EA92F-F4F2-C64A-F6F6-A84F37E6C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831" y="5294953"/>
              <a:ext cx="1709299" cy="1549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Kép 25" descr="A képen szöveg látható&#10;&#10;Automatikusan generált leírás">
              <a:extLst>
                <a:ext uri="{FF2B5EF4-FFF2-40B4-BE49-F238E27FC236}">
                  <a16:creationId xmlns:a16="http://schemas.microsoft.com/office/drawing/2014/main" id="{13324EC9-0182-9EC8-7B1A-0E613E8D1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923" t="41788" r="12834" b="42300"/>
            <a:stretch/>
          </p:blipFill>
          <p:spPr>
            <a:xfrm>
              <a:off x="6590468" y="5539772"/>
              <a:ext cx="3367906" cy="712221"/>
            </a:xfrm>
            <a:prstGeom prst="rect">
              <a:avLst/>
            </a:prstGeom>
          </p:spPr>
        </p:pic>
      </p:grpSp>
      <p:sp>
        <p:nvSpPr>
          <p:cNvPr id="27" name="Téglalap 26"/>
          <p:cNvSpPr/>
          <p:nvPr/>
        </p:nvSpPr>
        <p:spPr>
          <a:xfrm>
            <a:off x="2060256" y="4247824"/>
            <a:ext cx="1793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err="1" smtClean="0">
                <a:solidFill>
                  <a:schemeClr val="accent1"/>
                </a:solidFill>
              </a:rPr>
              <a:t>Horizon</a:t>
            </a:r>
            <a:r>
              <a:rPr lang="hu-HU" sz="2000" dirty="0" smtClean="0">
                <a:solidFill>
                  <a:schemeClr val="accent1"/>
                </a:solidFill>
              </a:rPr>
              <a:t> Europe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464883" y="2490450"/>
            <a:ext cx="303826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err="1" smtClean="0">
                <a:solidFill>
                  <a:schemeClr val="accent1"/>
                </a:solidFill>
              </a:rPr>
              <a:t>Nano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Letters</a:t>
            </a:r>
            <a:r>
              <a:rPr lang="hu-HU" dirty="0" smtClean="0">
                <a:solidFill>
                  <a:schemeClr val="accent1"/>
                </a:solidFill>
              </a:rPr>
              <a:t>, </a:t>
            </a:r>
            <a:r>
              <a:rPr lang="hu-HU" b="1" dirty="0" smtClean="0">
                <a:solidFill>
                  <a:schemeClr val="accent1"/>
                </a:solidFill>
              </a:rPr>
              <a:t>23</a:t>
            </a:r>
            <a:r>
              <a:rPr lang="hu-HU" dirty="0" smtClean="0">
                <a:solidFill>
                  <a:schemeClr val="accent1"/>
                </a:solidFill>
              </a:rPr>
              <a:t>, 2563 </a:t>
            </a:r>
            <a:r>
              <a:rPr lang="hu-HU" dirty="0">
                <a:solidFill>
                  <a:schemeClr val="accent1"/>
                </a:solidFill>
              </a:rPr>
              <a:t>(</a:t>
            </a:r>
            <a:r>
              <a:rPr lang="hu-HU" dirty="0" smtClean="0">
                <a:solidFill>
                  <a:schemeClr val="accent1"/>
                </a:solidFill>
              </a:rPr>
              <a:t>2023)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3854209" y="2490450"/>
            <a:ext cx="2799741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>
                <a:solidFill>
                  <a:schemeClr val="accent1"/>
                </a:solidFill>
              </a:rPr>
              <a:t>ACS </a:t>
            </a:r>
            <a:r>
              <a:rPr lang="hu-HU" dirty="0" err="1" smtClean="0">
                <a:solidFill>
                  <a:schemeClr val="accent1"/>
                </a:solidFill>
              </a:rPr>
              <a:t>Nano</a:t>
            </a:r>
            <a:r>
              <a:rPr lang="hu-HU" dirty="0" smtClean="0">
                <a:solidFill>
                  <a:schemeClr val="accent1"/>
                </a:solidFill>
              </a:rPr>
              <a:t>, </a:t>
            </a:r>
            <a:r>
              <a:rPr lang="hu-HU" b="1" dirty="0" smtClean="0">
                <a:solidFill>
                  <a:schemeClr val="accent1"/>
                </a:solidFill>
              </a:rPr>
              <a:t>17</a:t>
            </a:r>
            <a:r>
              <a:rPr lang="hu-HU" dirty="0" smtClean="0">
                <a:solidFill>
                  <a:schemeClr val="accent1"/>
                </a:solidFill>
              </a:rPr>
              <a:t>, 10474 </a:t>
            </a:r>
            <a:r>
              <a:rPr lang="hu-HU" dirty="0">
                <a:solidFill>
                  <a:schemeClr val="accent1"/>
                </a:solidFill>
              </a:rPr>
              <a:t>(</a:t>
            </a:r>
            <a:r>
              <a:rPr lang="hu-HU" dirty="0" smtClean="0">
                <a:solidFill>
                  <a:schemeClr val="accent1"/>
                </a:solidFill>
              </a:rPr>
              <a:t>2023)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7562259" y="2733150"/>
            <a:ext cx="154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Anton </a:t>
            </a:r>
            <a:r>
              <a:rPr lang="hu-HU" dirty="0" err="1" smtClean="0"/>
              <a:t>Pershin</a:t>
            </a:r>
            <a:endParaRPr lang="en-US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550016"/>
            <a:ext cx="1205272" cy="1205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9909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Magneto-optical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spectroscopy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research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group</a:t>
            </a:r>
            <a:endParaRPr lang="en-US" sz="3100" b="1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71550"/>
            <a:ext cx="5472608" cy="41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69"/>
          <p:cNvSpPr txBox="1">
            <a:spLocks noGrp="1"/>
          </p:cNvSpPr>
          <p:nvPr>
            <p:ph type="title"/>
          </p:nvPr>
        </p:nvSpPr>
        <p:spPr>
          <a:xfrm>
            <a:off x="468313" y="221171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Supplementary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Materials</a:t>
            </a:r>
            <a:endParaRPr lang="en-US" sz="3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noProof="0" dirty="0" err="1" smtClean="0">
                <a:latin typeface="+mj-lt"/>
                <a:ea typeface="+mj-ea"/>
                <a:cs typeface="+mj-cs"/>
              </a:rPr>
              <a:t>Introduction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8" descr="S0883769413002108_fig2t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3175"/>
          <a:stretch>
            <a:fillRect/>
          </a:stretch>
        </p:blipFill>
        <p:spPr>
          <a:xfrm>
            <a:off x="5364088" y="568053"/>
            <a:ext cx="3477260" cy="3981135"/>
          </a:xfrm>
          <a:prstGeom prst="rect">
            <a:avLst/>
          </a:prstGeom>
        </p:spPr>
      </p:pic>
      <p:sp>
        <p:nvSpPr>
          <p:cNvPr id="5" name="TextBox 13"/>
          <p:cNvSpPr txBox="1"/>
          <p:nvPr/>
        </p:nvSpPr>
        <p:spPr>
          <a:xfrm>
            <a:off x="5292080" y="4498215"/>
            <a:ext cx="384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James N. Eckstein and Jeremy </a:t>
            </a:r>
            <a:r>
              <a:rPr lang="en-US" i="1" dirty="0" smtClean="0"/>
              <a:t>Levy, MRS Bulletin 38, 783, (October 2013) </a:t>
            </a:r>
            <a:endParaRPr lang="en-US" i="1" dirty="0"/>
          </a:p>
        </p:txBody>
      </p:sp>
      <p:sp>
        <p:nvSpPr>
          <p:cNvPr id="6" name="Rectangle 9"/>
          <p:cNvSpPr/>
          <p:nvPr/>
        </p:nvSpPr>
        <p:spPr>
          <a:xfrm>
            <a:off x="5364088" y="1915682"/>
            <a:ext cx="3477260" cy="642938"/>
          </a:xfrm>
          <a:prstGeom prst="rect">
            <a:avLst/>
          </a:prstGeom>
          <a:solidFill>
            <a:schemeClr val="bg1">
              <a:alpha val="0"/>
            </a:schemeClr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12" descr="S0883769413002108_fig1t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r="2872"/>
          <a:stretch>
            <a:fillRect/>
          </a:stretch>
        </p:blipFill>
        <p:spPr>
          <a:xfrm>
            <a:off x="179625" y="699542"/>
            <a:ext cx="5004838" cy="3322787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56282" y="4179856"/>
            <a:ext cx="5324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hu-HU" dirty="0" err="1" smtClean="0"/>
              <a:t>Development</a:t>
            </a:r>
            <a:r>
              <a:rPr lang="hu-HU" dirty="0" smtClean="0"/>
              <a:t> of </a:t>
            </a:r>
            <a:r>
              <a:rPr lang="hu-HU" dirty="0" err="1" smtClean="0"/>
              <a:t>materials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single</a:t>
            </a:r>
            <a:r>
              <a:rPr lang="hu-HU" dirty="0" smtClean="0"/>
              <a:t> atom limit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hu-HU" dirty="0" err="1" smtClean="0"/>
              <a:t>Development</a:t>
            </a:r>
            <a:r>
              <a:rPr lang="hu-HU" dirty="0" smtClean="0"/>
              <a:t> of </a:t>
            </a:r>
            <a:r>
              <a:rPr lang="hu-HU" dirty="0" err="1" smtClean="0"/>
              <a:t>spectroscopy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photon</a:t>
            </a:r>
            <a:r>
              <a:rPr lang="hu-HU" dirty="0" smtClean="0"/>
              <a:t> limit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wigner logo OK 06.png">
            <a:extLst>
              <a:ext uri="{FF2B5EF4-FFF2-40B4-BE49-F238E27FC236}">
                <a16:creationId xmlns:a16="http://schemas.microsoft.com/office/drawing/2014/main" id="{6DD4162D-627E-E549-9BAC-5A73DB6A3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51470"/>
            <a:ext cx="1547664" cy="570192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>
            <a:off x="251520" y="699542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79512" y="4803998"/>
            <a:ext cx="8820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Háromszög 82"/>
          <p:cNvSpPr/>
          <p:nvPr/>
        </p:nvSpPr>
        <p:spPr>
          <a:xfrm>
            <a:off x="5076056" y="2139702"/>
            <a:ext cx="720080" cy="216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89170"/>
            <a:ext cx="45339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zövegdoboz 36"/>
          <p:cNvSpPr txBox="1"/>
          <p:nvPr/>
        </p:nvSpPr>
        <p:spPr>
          <a:xfrm>
            <a:off x="963558" y="1165483"/>
            <a:ext cx="13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KS DFT APES</a:t>
            </a:r>
            <a:endParaRPr lang="en-US" dirty="0"/>
          </a:p>
        </p:txBody>
      </p:sp>
      <p:sp>
        <p:nvSpPr>
          <p:cNvPr id="38" name="Szövegdoboz 37"/>
          <p:cNvSpPr txBox="1"/>
          <p:nvPr/>
        </p:nvSpPr>
        <p:spPr>
          <a:xfrm>
            <a:off x="3189420" y="1150765"/>
            <a:ext cx="143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Derived</a:t>
            </a:r>
            <a:r>
              <a:rPr lang="hu-HU" dirty="0" smtClean="0"/>
              <a:t> APES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698" y="1110109"/>
            <a:ext cx="3933301" cy="225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363838"/>
            <a:ext cx="3323853" cy="66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Szövegdoboz 39"/>
          <p:cNvSpPr txBox="1"/>
          <p:nvPr/>
        </p:nvSpPr>
        <p:spPr>
          <a:xfrm>
            <a:off x="5508104" y="408391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accent1"/>
                </a:solidFill>
              </a:rPr>
              <a:t>electron-phonon</a:t>
            </a:r>
            <a:r>
              <a:rPr lang="hu-HU" b="1" dirty="0" smtClean="0">
                <a:solidFill>
                  <a:schemeClr val="accent1"/>
                </a:solidFill>
              </a:rPr>
              <a:t> Hamiltonian </a:t>
            </a:r>
            <a:r>
              <a:rPr lang="hu-HU" b="1" dirty="0" err="1" smtClean="0">
                <a:solidFill>
                  <a:schemeClr val="accent1"/>
                </a:solidFill>
              </a:rPr>
              <a:t>in</a:t>
            </a:r>
            <a:r>
              <a:rPr lang="hu-HU" b="1" dirty="0" smtClean="0">
                <a:solidFill>
                  <a:schemeClr val="accent1"/>
                </a:solidFill>
              </a:rPr>
              <a:t> (</a:t>
            </a:r>
            <a:r>
              <a:rPr lang="hu-HU" b="1" i="1" dirty="0" smtClean="0">
                <a:solidFill>
                  <a:schemeClr val="accent1"/>
                </a:solidFill>
              </a:rPr>
              <a:t>A</a:t>
            </a:r>
            <a:r>
              <a:rPr lang="hu-HU" b="1" baseline="-25000" dirty="0" smtClean="0">
                <a:solidFill>
                  <a:schemeClr val="accent1"/>
                </a:solidFill>
              </a:rPr>
              <a:t>1</a:t>
            </a:r>
            <a:r>
              <a:rPr lang="hu-HU" b="1" dirty="0" smtClean="0">
                <a:solidFill>
                  <a:schemeClr val="accent1"/>
                </a:solidFill>
              </a:rPr>
              <a:t> + </a:t>
            </a:r>
            <a:r>
              <a:rPr lang="hu-HU" b="1" i="1" dirty="0" smtClean="0">
                <a:solidFill>
                  <a:schemeClr val="accent1"/>
                </a:solidFill>
              </a:rPr>
              <a:t>E</a:t>
            </a:r>
            <a:r>
              <a:rPr lang="hu-HU" b="1" dirty="0" smtClean="0">
                <a:solidFill>
                  <a:schemeClr val="accent1"/>
                </a:solidFill>
              </a:rPr>
              <a:t>) x </a:t>
            </a:r>
            <a:r>
              <a:rPr lang="hu-HU" b="1" i="1" dirty="0" smtClean="0">
                <a:solidFill>
                  <a:schemeClr val="accent1"/>
                </a:solidFill>
              </a:rPr>
              <a:t>E</a:t>
            </a:r>
            <a:r>
              <a:rPr lang="hu-HU" b="1" dirty="0" smtClean="0">
                <a:solidFill>
                  <a:schemeClr val="accent1"/>
                </a:solidFill>
              </a:rPr>
              <a:t> </a:t>
            </a:r>
            <a:r>
              <a:rPr lang="hu-HU" b="1" dirty="0" err="1" smtClean="0">
                <a:solidFill>
                  <a:schemeClr val="accent1"/>
                </a:solidFill>
              </a:rPr>
              <a:t>el-ph</a:t>
            </a:r>
            <a:r>
              <a:rPr lang="hu-HU" b="1" dirty="0" smtClean="0">
                <a:solidFill>
                  <a:schemeClr val="accent1"/>
                </a:solidFill>
              </a:rPr>
              <a:t> </a:t>
            </a:r>
            <a:r>
              <a:rPr lang="hu-HU" b="1" dirty="0" err="1" smtClean="0">
                <a:solidFill>
                  <a:schemeClr val="accent1"/>
                </a:solidFill>
              </a:rPr>
              <a:t>space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1" y="6699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Damped</a:t>
            </a:r>
            <a:r>
              <a:rPr lang="hu-HU" sz="2400" dirty="0" smtClean="0"/>
              <a:t> </a:t>
            </a:r>
            <a:r>
              <a:rPr lang="hu-HU" sz="2400" dirty="0" err="1" smtClean="0"/>
              <a:t>pseudo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effect</a:t>
            </a:r>
            <a:endParaRPr lang="en-US" sz="24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855" y="3915925"/>
            <a:ext cx="4489545" cy="80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zövegdoboz 16"/>
          <p:cNvSpPr txBox="1"/>
          <p:nvPr/>
        </p:nvSpPr>
        <p:spPr>
          <a:xfrm>
            <a:off x="1768435" y="267494"/>
            <a:ext cx="737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HUN-REN Wigner Research Centre </a:t>
            </a:r>
            <a:r>
              <a:rPr lang="hu-HU" sz="1600" b="1" dirty="0" err="1" smtClean="0"/>
              <a:t>for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Physics</a:t>
            </a:r>
            <a:r>
              <a:rPr lang="hu-HU" sz="1600" b="1" dirty="0" smtClean="0"/>
              <a:t>, Adam Gali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wigner logo OK 06.png">
            <a:extLst>
              <a:ext uri="{FF2B5EF4-FFF2-40B4-BE49-F238E27FC236}">
                <a16:creationId xmlns:a16="http://schemas.microsoft.com/office/drawing/2014/main" id="{6DD4162D-627E-E549-9BAC-5A73DB6A3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51470"/>
            <a:ext cx="1547664" cy="570192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>
            <a:off x="251520" y="699542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79512" y="4803998"/>
            <a:ext cx="8820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Háromszög 82"/>
          <p:cNvSpPr/>
          <p:nvPr/>
        </p:nvSpPr>
        <p:spPr>
          <a:xfrm>
            <a:off x="5076056" y="2139702"/>
            <a:ext cx="720080" cy="216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zövegdoboz 40"/>
          <p:cNvSpPr txBox="1"/>
          <p:nvPr/>
        </p:nvSpPr>
        <p:spPr>
          <a:xfrm>
            <a:off x="1" y="6699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Damped</a:t>
            </a:r>
            <a:r>
              <a:rPr lang="hu-HU" sz="2400" dirty="0" smtClean="0"/>
              <a:t> </a:t>
            </a:r>
            <a:r>
              <a:rPr lang="hu-HU" sz="2400" dirty="0" err="1" smtClean="0"/>
              <a:t>dynamic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effect</a:t>
            </a:r>
            <a:r>
              <a:rPr lang="hu-HU" sz="2400" dirty="0" smtClean="0"/>
              <a:t> </a:t>
            </a:r>
            <a:r>
              <a:rPr lang="hu-HU" sz="2400" dirty="0" err="1" smtClean="0"/>
              <a:t>combined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</a:t>
            </a:r>
            <a:r>
              <a:rPr lang="hu-HU" sz="2400" dirty="0" err="1" smtClean="0"/>
              <a:t>pseudo</a:t>
            </a:r>
            <a:r>
              <a:rPr lang="hu-HU" sz="2400" dirty="0" smtClean="0"/>
              <a:t> JT </a:t>
            </a:r>
            <a:r>
              <a:rPr lang="hu-HU" sz="2400" dirty="0" err="1" smtClean="0"/>
              <a:t>effect</a:t>
            </a:r>
            <a:endParaRPr lang="en-US" sz="24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35" y="1381195"/>
            <a:ext cx="3057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3955" y="195727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450" y="2379725"/>
            <a:ext cx="30575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9115" y="1265980"/>
            <a:ext cx="43910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3900" y="2391385"/>
            <a:ext cx="8572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855" y="2917395"/>
            <a:ext cx="5210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24"/>
          <p:cNvGrpSpPr/>
          <p:nvPr/>
        </p:nvGrpSpPr>
        <p:grpSpPr>
          <a:xfrm>
            <a:off x="2728560" y="1342790"/>
            <a:ext cx="460860" cy="499265"/>
            <a:chOff x="2728560" y="1342790"/>
            <a:chExt cx="460860" cy="499265"/>
          </a:xfrm>
        </p:grpSpPr>
        <p:sp>
          <p:nvSpPr>
            <p:cNvPr id="21" name="Ellipszis 20"/>
            <p:cNvSpPr/>
            <p:nvPr/>
          </p:nvSpPr>
          <p:spPr>
            <a:xfrm>
              <a:off x="2843775" y="1342790"/>
              <a:ext cx="345645" cy="3072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 flipH="1">
              <a:off x="2728560" y="1611625"/>
              <a:ext cx="192025" cy="23043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Csoportba foglalás 25"/>
          <p:cNvGrpSpPr/>
          <p:nvPr/>
        </p:nvGrpSpPr>
        <p:grpSpPr>
          <a:xfrm>
            <a:off x="1576411" y="1342790"/>
            <a:ext cx="1152149" cy="998530"/>
            <a:chOff x="2728561" y="843525"/>
            <a:chExt cx="1152149" cy="998530"/>
          </a:xfrm>
        </p:grpSpPr>
        <p:sp>
          <p:nvSpPr>
            <p:cNvPr id="27" name="Ellipszis 26"/>
            <p:cNvSpPr/>
            <p:nvPr/>
          </p:nvSpPr>
          <p:spPr>
            <a:xfrm>
              <a:off x="3035800" y="843525"/>
              <a:ext cx="844910" cy="3072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Egyenes összekötő nyíllal 27"/>
            <p:cNvCxnSpPr/>
            <p:nvPr/>
          </p:nvCxnSpPr>
          <p:spPr>
            <a:xfrm flipH="1">
              <a:off x="2728561" y="1150765"/>
              <a:ext cx="537669" cy="69129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9045" y="3416660"/>
            <a:ext cx="28479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855" y="4184760"/>
            <a:ext cx="2400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Csoportba foglalás 45"/>
          <p:cNvGrpSpPr/>
          <p:nvPr/>
        </p:nvGrpSpPr>
        <p:grpSpPr>
          <a:xfrm>
            <a:off x="6069795" y="2072485"/>
            <a:ext cx="2573135" cy="2726755"/>
            <a:chOff x="6069795" y="2072485"/>
            <a:chExt cx="2573135" cy="2726755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 r="46635" b="-96"/>
            <a:stretch>
              <a:fillRect/>
            </a:stretch>
          </p:blipFill>
          <p:spPr bwMode="auto">
            <a:xfrm>
              <a:off x="6108200" y="2072485"/>
              <a:ext cx="2419515" cy="2726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églalap 41"/>
            <p:cNvSpPr/>
            <p:nvPr/>
          </p:nvSpPr>
          <p:spPr>
            <a:xfrm>
              <a:off x="8450905" y="2648560"/>
              <a:ext cx="153620" cy="6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églalap 42"/>
            <p:cNvSpPr/>
            <p:nvPr/>
          </p:nvSpPr>
          <p:spPr>
            <a:xfrm>
              <a:off x="8489310" y="3263040"/>
              <a:ext cx="153620" cy="6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églalap 43"/>
            <p:cNvSpPr/>
            <p:nvPr/>
          </p:nvSpPr>
          <p:spPr>
            <a:xfrm>
              <a:off x="8489310" y="4223164"/>
              <a:ext cx="153620" cy="499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églalap 44"/>
            <p:cNvSpPr/>
            <p:nvPr/>
          </p:nvSpPr>
          <p:spPr>
            <a:xfrm>
              <a:off x="6069795" y="4568809"/>
              <a:ext cx="422455" cy="230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Szövegdoboz 46"/>
          <p:cNvSpPr txBox="1"/>
          <p:nvPr/>
        </p:nvSpPr>
        <p:spPr>
          <a:xfrm>
            <a:off x="1768435" y="267494"/>
            <a:ext cx="737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HUN-REN Wigner Research Centre </a:t>
            </a:r>
            <a:r>
              <a:rPr lang="hu-HU" sz="1600" b="1" dirty="0" err="1" smtClean="0"/>
              <a:t>for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Physics</a:t>
            </a:r>
            <a:r>
              <a:rPr lang="hu-HU" sz="1600" b="1" dirty="0" smtClean="0"/>
              <a:t>, Adam Gali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33"/>
          <p:cNvGrpSpPr/>
          <p:nvPr/>
        </p:nvGrpSpPr>
        <p:grpSpPr>
          <a:xfrm>
            <a:off x="6150312" y="2072485"/>
            <a:ext cx="2461202" cy="2724150"/>
            <a:chOff x="6185010" y="2110890"/>
            <a:chExt cx="2426504" cy="268574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1563" t="1410"/>
            <a:stretch>
              <a:fillRect/>
            </a:stretch>
          </p:blipFill>
          <p:spPr bwMode="auto">
            <a:xfrm>
              <a:off x="6415440" y="2110890"/>
              <a:ext cx="2196074" cy="2685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églalap 31"/>
            <p:cNvSpPr/>
            <p:nvPr/>
          </p:nvSpPr>
          <p:spPr>
            <a:xfrm>
              <a:off x="6338630" y="4568810"/>
              <a:ext cx="422455" cy="192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églalap 32"/>
            <p:cNvSpPr/>
            <p:nvPr/>
          </p:nvSpPr>
          <p:spPr>
            <a:xfrm>
              <a:off x="6185010" y="3301445"/>
              <a:ext cx="422455" cy="883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10" descr="wigner logo OK 06.png">
            <a:extLst>
              <a:ext uri="{FF2B5EF4-FFF2-40B4-BE49-F238E27FC236}">
                <a16:creationId xmlns:a16="http://schemas.microsoft.com/office/drawing/2014/main" id="{6DD4162D-627E-E549-9BAC-5A73DB6A3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51470"/>
            <a:ext cx="1547664" cy="570192"/>
          </a:xfrm>
          <a:prstGeom prst="rect">
            <a:avLst/>
          </a:prstGeom>
        </p:spPr>
      </p:pic>
      <p:cxnSp>
        <p:nvCxnSpPr>
          <p:cNvPr id="9" name="Egyenes összekötő 8"/>
          <p:cNvCxnSpPr/>
          <p:nvPr/>
        </p:nvCxnSpPr>
        <p:spPr>
          <a:xfrm>
            <a:off x="251520" y="699542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179512" y="4803998"/>
            <a:ext cx="88204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Háromszög 82"/>
          <p:cNvSpPr/>
          <p:nvPr/>
        </p:nvSpPr>
        <p:spPr>
          <a:xfrm>
            <a:off x="5076056" y="2139702"/>
            <a:ext cx="720080" cy="216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zövegdoboz 40"/>
          <p:cNvSpPr txBox="1"/>
          <p:nvPr/>
        </p:nvSpPr>
        <p:spPr>
          <a:xfrm>
            <a:off x="1" y="6699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Damped</a:t>
            </a:r>
            <a:r>
              <a:rPr lang="hu-HU" sz="2400" dirty="0" smtClean="0"/>
              <a:t> </a:t>
            </a:r>
            <a:r>
              <a:rPr lang="hu-HU" sz="2400" dirty="0" err="1" smtClean="0"/>
              <a:t>dynamic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effect</a:t>
            </a:r>
            <a:r>
              <a:rPr lang="hu-HU" sz="2400" dirty="0" smtClean="0"/>
              <a:t> </a:t>
            </a:r>
            <a:r>
              <a:rPr lang="hu-HU" sz="2400" dirty="0" err="1" smtClean="0"/>
              <a:t>combined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</a:t>
            </a:r>
            <a:r>
              <a:rPr lang="hu-HU" sz="2400" dirty="0" err="1" smtClean="0"/>
              <a:t>pseudo</a:t>
            </a:r>
            <a:r>
              <a:rPr lang="hu-HU" sz="2400" dirty="0" smtClean="0"/>
              <a:t> JT </a:t>
            </a:r>
            <a:r>
              <a:rPr lang="hu-HU" sz="2400" dirty="0" err="1" smtClean="0"/>
              <a:t>effect</a:t>
            </a:r>
            <a:endParaRPr lang="en-US" sz="24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235" y="1381195"/>
            <a:ext cx="30575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3955" y="195727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450" y="2379725"/>
            <a:ext cx="30575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19115" y="1265980"/>
            <a:ext cx="43910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3900" y="2391385"/>
            <a:ext cx="8572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855" y="2917395"/>
            <a:ext cx="5210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045" y="3416660"/>
            <a:ext cx="28479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855" y="4184760"/>
            <a:ext cx="2400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zövegdoboz 28"/>
          <p:cNvSpPr txBox="1"/>
          <p:nvPr/>
        </p:nvSpPr>
        <p:spPr>
          <a:xfrm>
            <a:off x="1768435" y="267494"/>
            <a:ext cx="737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/>
              <a:t>HUN-REN Wigner Research Centre </a:t>
            </a:r>
            <a:r>
              <a:rPr lang="hu-HU" sz="1600" b="1" dirty="0" err="1" smtClean="0"/>
              <a:t>for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Physics</a:t>
            </a:r>
            <a:r>
              <a:rPr lang="hu-HU" sz="1600" b="1" dirty="0" smtClean="0"/>
              <a:t>, Adam Gali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100" b="1" dirty="0" smtClean="0"/>
              <a:t>NV center: </a:t>
            </a:r>
            <a:r>
              <a:rPr lang="hu-HU" sz="3100" b="1" dirty="0" err="1" smtClean="0"/>
              <a:t>sketch</a:t>
            </a:r>
            <a:r>
              <a:rPr lang="hu-HU" sz="3100" b="1" dirty="0" smtClean="0"/>
              <a:t> of </a:t>
            </a:r>
            <a:r>
              <a:rPr lang="hu-HU" sz="3100" b="1" dirty="0" err="1" smtClean="0"/>
              <a:t>typical</a:t>
            </a:r>
            <a:r>
              <a:rPr lang="hu-HU" sz="3100" b="1" dirty="0" smtClean="0"/>
              <a:t> ODMR </a:t>
            </a:r>
            <a:r>
              <a:rPr lang="hu-HU" sz="3100" b="1" dirty="0" err="1" smtClean="0"/>
              <a:t>setup</a:t>
            </a:r>
            <a:r>
              <a:rPr lang="hu-HU" sz="3100" b="1" dirty="0" smtClean="0"/>
              <a:t> </a:t>
            </a:r>
            <a:endParaRPr lang="en-US" sz="3100" b="1" dirty="0"/>
          </a:p>
        </p:txBody>
      </p:sp>
      <p:pic>
        <p:nvPicPr>
          <p:cNvPr id="7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576" y="542264"/>
            <a:ext cx="6239752" cy="4398259"/>
          </a:xfrm>
          <a:prstGeom prst="rect">
            <a:avLst/>
          </a:prstGeom>
          <a:noFill/>
        </p:spPr>
      </p:pic>
      <p:sp>
        <p:nvSpPr>
          <p:cNvPr id="72" name="Szövegdoboz 11"/>
          <p:cNvSpPr txBox="1">
            <a:spLocks noChangeArrowheads="1"/>
          </p:cNvSpPr>
          <p:nvPr/>
        </p:nvSpPr>
        <p:spPr bwMode="auto">
          <a:xfrm>
            <a:off x="1463468" y="987574"/>
            <a:ext cx="1092308" cy="28803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dirty="0" err="1" smtClean="0">
                <a:latin typeface="Calibri" pitchFamily="34" charset="0"/>
                <a:cs typeface="Times New Roman" pitchFamily="18" charset="0"/>
              </a:rPr>
              <a:t>optical</a:t>
            </a:r>
            <a:r>
              <a:rPr lang="hu-HU" sz="14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hu-HU" sz="1400" dirty="0" err="1" smtClean="0">
                <a:latin typeface="Calibri" pitchFamily="34" charset="0"/>
                <a:cs typeface="Times New Roman" pitchFamily="18" charset="0"/>
              </a:rPr>
              <a:t>path</a:t>
            </a:r>
            <a:endParaRPr kumimoji="0" lang="hu-H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Szövegdoboz 12"/>
          <p:cNvSpPr txBox="1">
            <a:spLocks noChangeArrowheads="1"/>
          </p:cNvSpPr>
          <p:nvPr/>
        </p:nvSpPr>
        <p:spPr bwMode="auto">
          <a:xfrm>
            <a:off x="3962400" y="4787230"/>
            <a:ext cx="1828800" cy="3048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Confocal</a:t>
            </a:r>
            <a:r>
              <a:rPr kumimoji="0" lang="hu-H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microscope</a:t>
            </a:r>
            <a:endParaRPr kumimoji="0" lang="hu-H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Szövegdoboz 13"/>
          <p:cNvSpPr txBox="1">
            <a:spLocks noChangeArrowheads="1"/>
          </p:cNvSpPr>
          <p:nvPr/>
        </p:nvSpPr>
        <p:spPr bwMode="auto">
          <a:xfrm>
            <a:off x="2627784" y="4787230"/>
            <a:ext cx="1143000" cy="304800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dirty="0" err="1" smtClean="0">
                <a:latin typeface="Calibri" pitchFamily="34" charset="0"/>
                <a:cs typeface="Times New Roman" pitchFamily="18" charset="0"/>
              </a:rPr>
              <a:t>Microwave</a:t>
            </a:r>
            <a:endParaRPr kumimoji="0" lang="hu-H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6" name="Picture 8" descr="1-quantumnetw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5806"/>
            <a:ext cx="1820957" cy="1981200"/>
          </a:xfrm>
          <a:prstGeom prst="rect">
            <a:avLst/>
          </a:prstGeom>
        </p:spPr>
      </p:pic>
      <p:sp>
        <p:nvSpPr>
          <p:cNvPr id="77" name="Szövegdoboz 12"/>
          <p:cNvSpPr txBox="1">
            <a:spLocks noChangeArrowheads="1"/>
          </p:cNvSpPr>
          <p:nvPr/>
        </p:nvSpPr>
        <p:spPr bwMode="auto">
          <a:xfrm>
            <a:off x="6156176" y="4787230"/>
            <a:ext cx="1415751" cy="3048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dirty="0" err="1" smtClean="0">
                <a:latin typeface="Calibri" pitchFamily="34" charset="0"/>
                <a:cs typeface="Times New Roman" pitchFamily="18" charset="0"/>
              </a:rPr>
              <a:t>Photodetectors</a:t>
            </a:r>
            <a:endParaRPr kumimoji="0" lang="hu-H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Szövegdoboz 12"/>
          <p:cNvSpPr txBox="1">
            <a:spLocks noChangeArrowheads="1"/>
          </p:cNvSpPr>
          <p:nvPr/>
        </p:nvSpPr>
        <p:spPr bwMode="auto">
          <a:xfrm>
            <a:off x="6084168" y="1690886"/>
            <a:ext cx="1512168" cy="3048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400" dirty="0" err="1" smtClean="0">
                <a:latin typeface="Calibri" pitchFamily="34" charset="0"/>
                <a:cs typeface="Times New Roman" pitchFamily="18" charset="0"/>
              </a:rPr>
              <a:t>Photoexcitation</a:t>
            </a:r>
            <a:endParaRPr kumimoji="0" lang="hu-H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Egyenes összekötő nyíllal 78"/>
          <p:cNvCxnSpPr/>
          <p:nvPr/>
        </p:nvCxnSpPr>
        <p:spPr>
          <a:xfrm flipV="1">
            <a:off x="2123728" y="3723878"/>
            <a:ext cx="180020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zövegdoboz 82"/>
          <p:cNvSpPr txBox="1"/>
          <p:nvPr/>
        </p:nvSpPr>
        <p:spPr>
          <a:xfrm>
            <a:off x="6552728" y="2139702"/>
            <a:ext cx="22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hu-HU" sz="2000" dirty="0" smtClean="0"/>
              <a:t> </a:t>
            </a:r>
            <a:r>
              <a:rPr lang="hu-HU" sz="2000" dirty="0" err="1" smtClean="0"/>
              <a:t>optical</a:t>
            </a:r>
            <a:r>
              <a:rPr lang="hu-HU" sz="2000" dirty="0" smtClean="0"/>
              <a:t> </a:t>
            </a:r>
            <a:r>
              <a:rPr lang="hu-HU" sz="2000" dirty="0" err="1" smtClean="0"/>
              <a:t>readout</a:t>
            </a:r>
            <a:r>
              <a:rPr lang="hu-HU" sz="2000" dirty="0" smtClean="0"/>
              <a:t> of </a:t>
            </a:r>
            <a:r>
              <a:rPr lang="hu-HU" sz="2000" dirty="0" err="1" smtClean="0"/>
              <a:t>single</a:t>
            </a:r>
            <a:r>
              <a:rPr lang="hu-HU" sz="2000" dirty="0" smtClean="0"/>
              <a:t> spin</a:t>
            </a:r>
          </a:p>
        </p:txBody>
      </p:sp>
      <p:sp>
        <p:nvSpPr>
          <p:cNvPr id="84" name="Téglalap 83"/>
          <p:cNvSpPr/>
          <p:nvPr/>
        </p:nvSpPr>
        <p:spPr>
          <a:xfrm>
            <a:off x="6572232" y="2778482"/>
            <a:ext cx="253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Science </a:t>
            </a:r>
            <a:r>
              <a:rPr lang="en-US" b="1" dirty="0" smtClean="0"/>
              <a:t>276</a:t>
            </a:r>
            <a:r>
              <a:rPr lang="en-US" dirty="0" smtClean="0"/>
              <a:t>, 2012 (1997)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 err="1" smtClean="0">
                <a:latin typeface="+mj-lt"/>
                <a:ea typeface="+mj-ea"/>
                <a:cs typeface="+mj-cs"/>
              </a:rPr>
              <a:t>Important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properties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395536" y="627534"/>
            <a:ext cx="8582455" cy="4440689"/>
            <a:chOff x="395536" y="627534"/>
            <a:chExt cx="8582455" cy="4440689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6444208" y="3003798"/>
              <a:ext cx="2533783" cy="1656184"/>
              <a:chOff x="6516216" y="3003798"/>
              <a:chExt cx="2533783" cy="1656184"/>
            </a:xfrm>
          </p:grpSpPr>
          <p:grpSp>
            <p:nvGrpSpPr>
              <p:cNvPr id="10" name="Csoportba foglalás 9"/>
              <p:cNvGrpSpPr/>
              <p:nvPr/>
            </p:nvGrpSpPr>
            <p:grpSpPr>
              <a:xfrm>
                <a:off x="6516216" y="3367017"/>
                <a:ext cx="2533783" cy="1292965"/>
                <a:chOff x="6516216" y="3367017"/>
                <a:chExt cx="2533783" cy="1292965"/>
              </a:xfrm>
            </p:grpSpPr>
            <p:sp>
              <p:nvSpPr>
                <p:cNvPr id="4" name="Line 5"/>
                <p:cNvSpPr>
                  <a:spLocks noChangeShapeType="1"/>
                </p:cNvSpPr>
                <p:nvPr/>
              </p:nvSpPr>
              <p:spPr bwMode="auto">
                <a:xfrm>
                  <a:off x="7164660" y="3651870"/>
                  <a:ext cx="720725" cy="0"/>
                </a:xfrm>
                <a:prstGeom prst="line">
                  <a:avLst/>
                </a:prstGeom>
                <a:noFill/>
                <a:ln w="1016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516216" y="3367017"/>
                  <a:ext cx="647700" cy="3667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 dirty="0" smtClean="0"/>
                    <a:t>E ±1</a:t>
                  </a:r>
                  <a:endParaRPr lang="en-US" baseline="-25000" dirty="0"/>
                </a:p>
              </p:txBody>
            </p:sp>
            <p:sp>
              <p:nvSpPr>
                <p:cNvPr id="6" name="Line 5"/>
                <p:cNvSpPr>
                  <a:spLocks noChangeShapeType="1"/>
                </p:cNvSpPr>
                <p:nvPr/>
              </p:nvSpPr>
              <p:spPr bwMode="auto">
                <a:xfrm>
                  <a:off x="7164288" y="4469803"/>
                  <a:ext cx="720725" cy="0"/>
                </a:xfrm>
                <a:prstGeom prst="line">
                  <a:avLst/>
                </a:prstGeom>
                <a:noFill/>
                <a:ln w="508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527474" y="4290650"/>
                  <a:ext cx="6477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hu-HU" dirty="0" smtClean="0"/>
                    <a:t>A</a:t>
                  </a:r>
                  <a:r>
                    <a:rPr lang="hu-HU" baseline="-25000" dirty="0" smtClean="0"/>
                    <a:t>1 </a:t>
                  </a:r>
                  <a:r>
                    <a:rPr lang="hu-HU" dirty="0" smtClean="0"/>
                    <a:t> 0</a:t>
                  </a:r>
                  <a:endParaRPr lang="en-US" baseline="-25000" dirty="0"/>
                </a:p>
              </p:txBody>
            </p:sp>
            <p:cxnSp>
              <p:nvCxnSpPr>
                <p:cNvPr id="8" name="Egyenes összekötő nyíllal 7"/>
                <p:cNvCxnSpPr/>
                <p:nvPr/>
              </p:nvCxnSpPr>
              <p:spPr>
                <a:xfrm>
                  <a:off x="7483065" y="3645093"/>
                  <a:ext cx="0" cy="805543"/>
                </a:xfrm>
                <a:prstGeom prst="straightConnector1">
                  <a:avLst/>
                </a:prstGeom>
                <a:ln>
                  <a:headEnd type="arrow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Szövegdoboz 8"/>
                <p:cNvSpPr txBox="1"/>
                <p:nvPr/>
              </p:nvSpPr>
              <p:spPr>
                <a:xfrm>
                  <a:off x="7646351" y="3797493"/>
                  <a:ext cx="140364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u-HU" b="1" dirty="0" smtClean="0"/>
                    <a:t>D</a:t>
                  </a:r>
                  <a:r>
                    <a:rPr lang="hu-HU" dirty="0" smtClean="0"/>
                    <a:t>: </a:t>
                  </a:r>
                  <a:r>
                    <a:rPr lang="hu-HU" dirty="0" err="1" smtClean="0"/>
                    <a:t>zero-field</a:t>
                  </a:r>
                  <a:r>
                    <a:rPr lang="hu-HU" dirty="0" smtClean="0"/>
                    <a:t> </a:t>
                  </a:r>
                  <a:r>
                    <a:rPr lang="hu-HU" dirty="0" err="1" smtClean="0"/>
                    <a:t>splitting</a:t>
                  </a:r>
                  <a:endParaRPr lang="hu-HU" dirty="0"/>
                </a:p>
              </p:txBody>
            </p:sp>
          </p:grpSp>
          <p:sp>
            <p:nvSpPr>
              <p:cNvPr id="11" name="Szövegdoboz 10"/>
              <p:cNvSpPr txBox="1"/>
              <p:nvPr/>
            </p:nvSpPr>
            <p:spPr>
              <a:xfrm>
                <a:off x="7236296" y="3003798"/>
                <a:ext cx="4683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dirty="0" smtClean="0">
                    <a:latin typeface="Times New Roman" pitchFamily="18" charset="0"/>
                    <a:cs typeface="Times New Roman" pitchFamily="18" charset="0"/>
                  </a:rPr>
                  <a:t>(c)</a:t>
                </a:r>
                <a:endParaRPr lang="en-US"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Csoportba foglalás 13"/>
            <p:cNvGrpSpPr/>
            <p:nvPr/>
          </p:nvGrpSpPr>
          <p:grpSpPr>
            <a:xfrm>
              <a:off x="395536" y="627534"/>
              <a:ext cx="5822652" cy="4440689"/>
              <a:chOff x="395536" y="627534"/>
              <a:chExt cx="5822652" cy="4440689"/>
            </a:xfrm>
          </p:grpSpPr>
          <p:pic>
            <p:nvPicPr>
              <p:cNvPr id="1434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5536" y="627534"/>
                <a:ext cx="5822652" cy="4283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Szövegdoboz 12"/>
              <p:cNvSpPr txBox="1"/>
              <p:nvPr/>
            </p:nvSpPr>
            <p:spPr>
              <a:xfrm>
                <a:off x="539552" y="3867894"/>
                <a:ext cx="191129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T</a:t>
                </a:r>
                <a:r>
                  <a:rPr lang="hu-HU" sz="2400" baseline="-25000" dirty="0" smtClean="0"/>
                  <a:t>2</a:t>
                </a:r>
                <a:r>
                  <a:rPr lang="hu-HU" sz="2400" dirty="0" smtClean="0">
                    <a:latin typeface="Calibri"/>
                  </a:rPr>
                  <a:t>≈1 </a:t>
                </a:r>
                <a:r>
                  <a:rPr lang="hu-HU" sz="2400" dirty="0" err="1" smtClean="0">
                    <a:latin typeface="Calibri"/>
                  </a:rPr>
                  <a:t>ms</a:t>
                </a:r>
                <a:r>
                  <a:rPr lang="hu-HU" sz="2400" dirty="0" smtClean="0">
                    <a:latin typeface="Calibri"/>
                  </a:rPr>
                  <a:t> @ RT</a:t>
                </a:r>
              </a:p>
              <a:p>
                <a:r>
                  <a:rPr lang="hu-HU" sz="2400" dirty="0" smtClean="0">
                    <a:latin typeface="Calibri"/>
                  </a:rPr>
                  <a:t>30% </a:t>
                </a:r>
                <a:r>
                  <a:rPr lang="hu-HU" sz="2400" dirty="0" err="1" smtClean="0">
                    <a:latin typeface="Calibri"/>
                  </a:rPr>
                  <a:t>readout</a:t>
                </a:r>
                <a:r>
                  <a:rPr lang="hu-HU" sz="2400" dirty="0" smtClean="0">
                    <a:latin typeface="Calibri"/>
                  </a:rPr>
                  <a:t> </a:t>
                </a:r>
              </a:p>
              <a:p>
                <a:r>
                  <a:rPr lang="hu-HU" sz="2400" dirty="0" err="1" smtClean="0">
                    <a:latin typeface="Calibri"/>
                  </a:rPr>
                  <a:t>contrast</a:t>
                </a:r>
                <a:endParaRPr lang="en-US" sz="2400" dirty="0"/>
              </a:p>
            </p:txBody>
          </p:sp>
        </p:grpSp>
      </p:grpSp>
      <p:sp>
        <p:nvSpPr>
          <p:cNvPr id="16" name="Szövegdoboz 15"/>
          <p:cNvSpPr txBox="1"/>
          <p:nvPr/>
        </p:nvSpPr>
        <p:spPr>
          <a:xfrm>
            <a:off x="6588224" y="632758"/>
            <a:ext cx="2232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Magnetic</a:t>
            </a:r>
            <a:r>
              <a:rPr lang="hu-HU" sz="2400" dirty="0" smtClean="0"/>
              <a:t> </a:t>
            </a:r>
            <a:r>
              <a:rPr lang="hu-HU" sz="2400" dirty="0" err="1" smtClean="0"/>
              <a:t>field</a:t>
            </a:r>
            <a:r>
              <a:rPr lang="hu-HU" sz="2400" dirty="0" smtClean="0"/>
              <a:t>, </a:t>
            </a:r>
          </a:p>
          <a:p>
            <a:r>
              <a:rPr lang="hu-HU" sz="2400" dirty="0" err="1" smtClean="0"/>
              <a:t>electric</a:t>
            </a:r>
            <a:r>
              <a:rPr lang="hu-HU" sz="2400" dirty="0" smtClean="0"/>
              <a:t> </a:t>
            </a:r>
            <a:r>
              <a:rPr lang="hu-HU" sz="2400" dirty="0" err="1" smtClean="0"/>
              <a:t>field</a:t>
            </a:r>
            <a:r>
              <a:rPr lang="hu-HU" sz="2400" dirty="0" smtClean="0"/>
              <a:t>, </a:t>
            </a:r>
          </a:p>
          <a:p>
            <a:r>
              <a:rPr lang="hu-HU" sz="2400" dirty="0" err="1" smtClean="0"/>
              <a:t>strain</a:t>
            </a:r>
            <a:r>
              <a:rPr lang="hu-HU" sz="2400" dirty="0" smtClean="0"/>
              <a:t> </a:t>
            </a:r>
            <a:r>
              <a:rPr lang="hu-HU" sz="2400" dirty="0" err="1" smtClean="0"/>
              <a:t>field</a:t>
            </a:r>
            <a:r>
              <a:rPr lang="hu-HU" sz="2400" dirty="0" smtClean="0"/>
              <a:t> and </a:t>
            </a:r>
            <a:r>
              <a:rPr lang="hu-HU" sz="2400" dirty="0" err="1" smtClean="0"/>
              <a:t>temperature</a:t>
            </a:r>
            <a:r>
              <a:rPr lang="hu-HU" sz="2400" dirty="0" smtClean="0"/>
              <a:t> </a:t>
            </a:r>
            <a:r>
              <a:rPr lang="hu-HU" sz="2400" dirty="0" err="1" smtClean="0"/>
              <a:t>dependence</a:t>
            </a:r>
            <a:endParaRPr lang="en-US" sz="24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151989" y="4587974"/>
            <a:ext cx="295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cs typeface="Arial" pitchFamily="34" charset="0"/>
              </a:rPr>
              <a:t> e spin – e (n) spin </a:t>
            </a:r>
            <a:r>
              <a:rPr lang="hu-HU" dirty="0" err="1" smtClean="0">
                <a:cs typeface="Arial" pitchFamily="34" charset="0"/>
              </a:rPr>
              <a:t>interaction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 err="1" smtClean="0">
                <a:latin typeface="+mj-lt"/>
                <a:ea typeface="+mj-ea"/>
                <a:cs typeface="+mj-cs"/>
              </a:rPr>
              <a:t>Methodology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5583" r="937"/>
          <a:stretch>
            <a:fillRect/>
          </a:stretch>
        </p:blipFill>
        <p:spPr bwMode="auto">
          <a:xfrm>
            <a:off x="467544" y="2211710"/>
            <a:ext cx="6120680" cy="293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/>
          <p:cNvSpPr txBox="1"/>
          <p:nvPr/>
        </p:nvSpPr>
        <p:spPr>
          <a:xfrm>
            <a:off x="251520" y="699542"/>
            <a:ext cx="85458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hu-HU" sz="2000" dirty="0" err="1" smtClean="0"/>
              <a:t>Born-Oppenheimer</a:t>
            </a:r>
            <a:r>
              <a:rPr lang="hu-HU" sz="2000" dirty="0" smtClean="0"/>
              <a:t> </a:t>
            </a:r>
            <a:r>
              <a:rPr lang="hu-HU" sz="2000" dirty="0" err="1" smtClean="0"/>
              <a:t>approximation</a:t>
            </a:r>
            <a:r>
              <a:rPr lang="hu-HU" sz="2000" dirty="0" smtClean="0"/>
              <a:t> </a:t>
            </a:r>
            <a:r>
              <a:rPr lang="hu-HU" sz="2000" b="1" i="1" dirty="0" smtClean="0"/>
              <a:t>(</a:t>
            </a:r>
            <a:r>
              <a:rPr lang="hu-HU" sz="2000" b="1" i="1" dirty="0" err="1" smtClean="0"/>
              <a:t>adiabatic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potential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energy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surface</a:t>
            </a:r>
            <a:r>
              <a:rPr lang="hu-HU" sz="2000" b="1" i="1" dirty="0" smtClean="0"/>
              <a:t>)</a:t>
            </a:r>
            <a:endParaRPr lang="en-US" sz="2000" b="1" i="1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HSE06 </a:t>
            </a:r>
            <a:r>
              <a:rPr lang="hu-HU" sz="2000" dirty="0" err="1" smtClean="0"/>
              <a:t>hybrid</a:t>
            </a:r>
            <a:r>
              <a:rPr lang="hu-HU" sz="2000" dirty="0" smtClean="0"/>
              <a:t> </a:t>
            </a:r>
            <a:r>
              <a:rPr lang="hu-HU" sz="2000" i="1" dirty="0" err="1" smtClean="0"/>
              <a:t>D</a:t>
            </a:r>
            <a:r>
              <a:rPr lang="hu-HU" sz="2000" dirty="0" err="1" smtClean="0"/>
              <a:t>ensity</a:t>
            </a:r>
            <a:r>
              <a:rPr lang="hu-HU" sz="2000" dirty="0" smtClean="0"/>
              <a:t> </a:t>
            </a:r>
            <a:r>
              <a:rPr lang="hu-HU" sz="2000" i="1" dirty="0" err="1" smtClean="0"/>
              <a:t>F</a:t>
            </a:r>
            <a:r>
              <a:rPr lang="hu-HU" sz="2000" dirty="0" err="1" smtClean="0"/>
              <a:t>unctional</a:t>
            </a:r>
            <a:r>
              <a:rPr lang="hu-HU" sz="2000" dirty="0" smtClean="0"/>
              <a:t> </a:t>
            </a:r>
            <a:r>
              <a:rPr lang="hu-HU" sz="2000" i="1" dirty="0" err="1" smtClean="0"/>
              <a:t>T</a:t>
            </a:r>
            <a:r>
              <a:rPr lang="hu-HU" sz="2000" dirty="0" err="1" smtClean="0"/>
              <a:t>heory</a:t>
            </a:r>
            <a:r>
              <a:rPr lang="hu-HU" sz="2000" dirty="0" smtClean="0"/>
              <a:t> </a:t>
            </a:r>
            <a:r>
              <a:rPr lang="en-US" sz="2000" dirty="0" smtClean="0"/>
              <a:t>functional </a:t>
            </a:r>
            <a:r>
              <a:rPr lang="en-US" sz="2000" b="1" i="1" dirty="0" smtClean="0"/>
              <a:t>(</a:t>
            </a:r>
            <a:r>
              <a:rPr lang="hu-HU" sz="2000" b="1" i="1" dirty="0" smtClean="0"/>
              <a:t>almost no</a:t>
            </a:r>
            <a:r>
              <a:rPr lang="en-US" sz="2000" b="1" i="1" dirty="0" smtClean="0"/>
              <a:t> </a:t>
            </a:r>
            <a:r>
              <a:rPr lang="hu-HU" sz="2000" b="1" i="1" dirty="0" err="1" smtClean="0"/>
              <a:t>band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gap-error</a:t>
            </a:r>
            <a:r>
              <a:rPr lang="hu-HU" sz="2000" b="1" i="1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/>
              <a:t> </a:t>
            </a:r>
            <a:r>
              <a:rPr lang="hu-HU" sz="2000" dirty="0" err="1" smtClean="0"/>
              <a:t>electronic</a:t>
            </a:r>
            <a:r>
              <a:rPr lang="hu-HU" sz="2000" dirty="0" smtClean="0"/>
              <a:t> </a:t>
            </a:r>
            <a:r>
              <a:rPr lang="hu-HU" sz="2000" dirty="0" err="1" smtClean="0"/>
              <a:t>structure</a:t>
            </a:r>
            <a:r>
              <a:rPr lang="hu-HU" sz="2000" dirty="0" smtClean="0"/>
              <a:t> and </a:t>
            </a:r>
            <a:r>
              <a:rPr lang="hu-HU" sz="2000" dirty="0" err="1" smtClean="0"/>
              <a:t>spin-density</a:t>
            </a:r>
            <a:r>
              <a:rPr lang="hu-HU" sz="2000" dirty="0" smtClean="0"/>
              <a:t> </a:t>
            </a:r>
            <a:r>
              <a:rPr lang="hu-HU" sz="2000" dirty="0" err="1" smtClean="0"/>
              <a:t>distribution</a:t>
            </a:r>
            <a:endParaRPr lang="hu-HU" sz="2000" dirty="0" smtClean="0"/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</a:t>
            </a:r>
            <a:r>
              <a:rPr lang="hu-HU" sz="2000" dirty="0" err="1" smtClean="0"/>
              <a:t>constrained</a:t>
            </a:r>
            <a:r>
              <a:rPr lang="hu-HU" sz="2000" dirty="0" smtClean="0"/>
              <a:t> </a:t>
            </a:r>
            <a:r>
              <a:rPr lang="hu-HU" sz="2000" dirty="0" err="1" smtClean="0"/>
              <a:t>occupation</a:t>
            </a:r>
            <a:r>
              <a:rPr lang="hu-HU" sz="2000" dirty="0" smtClean="0"/>
              <a:t> DFT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excited</a:t>
            </a:r>
            <a:r>
              <a:rPr lang="hu-HU" sz="2000" dirty="0" smtClean="0"/>
              <a:t> </a:t>
            </a:r>
            <a:r>
              <a:rPr lang="hu-HU" sz="2000" dirty="0" err="1" smtClean="0"/>
              <a:t>state</a:t>
            </a:r>
            <a:r>
              <a:rPr lang="hu-HU" sz="2000" dirty="0" smtClean="0"/>
              <a:t> </a:t>
            </a:r>
            <a:r>
              <a:rPr lang="hu-HU" sz="2000" dirty="0" err="1" smtClean="0"/>
              <a:t>calculation</a:t>
            </a:r>
            <a:endParaRPr lang="hu-HU" sz="2000" dirty="0" smtClean="0"/>
          </a:p>
          <a:p>
            <a:r>
              <a:rPr lang="hu-HU" sz="2000" dirty="0" smtClean="0"/>
              <a:t>[Gali et </a:t>
            </a:r>
            <a:r>
              <a:rPr lang="hu-HU" sz="2000" dirty="0" err="1" smtClean="0"/>
              <a:t>al</a:t>
            </a:r>
            <a:r>
              <a:rPr lang="hu-HU" sz="2000" dirty="0" smtClean="0"/>
              <a:t>., </a:t>
            </a:r>
            <a:r>
              <a:rPr lang="hu-HU" sz="2000" dirty="0" err="1" smtClean="0"/>
              <a:t>Physical</a:t>
            </a:r>
            <a:r>
              <a:rPr lang="hu-HU" sz="2000" dirty="0" smtClean="0"/>
              <a:t> </a:t>
            </a:r>
            <a:r>
              <a:rPr lang="hu-HU" sz="2000" dirty="0" err="1" smtClean="0"/>
              <a:t>Review</a:t>
            </a:r>
            <a:r>
              <a:rPr lang="hu-HU" sz="2000" dirty="0" smtClean="0"/>
              <a:t> </a:t>
            </a:r>
            <a:r>
              <a:rPr lang="hu-HU" sz="2000" dirty="0" err="1" smtClean="0"/>
              <a:t>Letters</a:t>
            </a:r>
            <a:r>
              <a:rPr lang="hu-HU" sz="2000" dirty="0" smtClean="0"/>
              <a:t> </a:t>
            </a:r>
            <a:r>
              <a:rPr lang="hu-HU" sz="2000" b="1" dirty="0" smtClean="0"/>
              <a:t>103</a:t>
            </a:r>
            <a:r>
              <a:rPr lang="hu-HU" sz="2000" dirty="0" smtClean="0"/>
              <a:t> 186404 (2009)]</a:t>
            </a:r>
            <a:endParaRPr lang="hu-HU" sz="2000" dirty="0"/>
          </a:p>
        </p:txBody>
      </p:sp>
      <p:pic>
        <p:nvPicPr>
          <p:cNvPr id="11" name="Kép 10"/>
          <p:cNvPicPr/>
          <p:nvPr/>
        </p:nvPicPr>
        <p:blipFill>
          <a:blip r:embed="rId3" cstate="print"/>
          <a:stretch/>
        </p:blipFill>
        <p:spPr>
          <a:xfrm>
            <a:off x="7452320" y="4155926"/>
            <a:ext cx="1554480" cy="846720"/>
          </a:xfrm>
          <a:prstGeom prst="rect">
            <a:avLst/>
          </a:prstGeom>
          <a:ln>
            <a:noFill/>
          </a:ln>
        </p:spPr>
      </p:pic>
      <p:sp>
        <p:nvSpPr>
          <p:cNvPr id="12" name="Téglalap 11"/>
          <p:cNvSpPr/>
          <p:nvPr/>
        </p:nvSpPr>
        <p:spPr>
          <a:xfrm>
            <a:off x="6731224" y="2715766"/>
            <a:ext cx="2305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512-atom </a:t>
            </a:r>
            <a:r>
              <a:rPr lang="en-US" dirty="0" err="1" smtClean="0"/>
              <a:t>supercell</a:t>
            </a:r>
            <a:r>
              <a:rPr lang="en-US" dirty="0" smtClean="0"/>
              <a:t> with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-point sampling of BZ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 err="1" smtClean="0">
                <a:latin typeface="+mj-lt"/>
                <a:ea typeface="+mj-ea"/>
                <a:cs typeface="+mj-cs"/>
              </a:rPr>
              <a:t>Typical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characterization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: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thermodynamics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254" y="563463"/>
            <a:ext cx="573405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Csoportba foglalás 21"/>
          <p:cNvGrpSpPr/>
          <p:nvPr/>
        </p:nvGrpSpPr>
        <p:grpSpPr>
          <a:xfrm>
            <a:off x="2555776" y="2171640"/>
            <a:ext cx="4329706" cy="1520300"/>
            <a:chOff x="2555776" y="2171640"/>
            <a:chExt cx="4329706" cy="1520300"/>
          </a:xfrm>
        </p:grpSpPr>
        <p:sp>
          <p:nvSpPr>
            <p:cNvPr id="18" name="Szövegdoboz 17"/>
            <p:cNvSpPr txBox="1"/>
            <p:nvPr/>
          </p:nvSpPr>
          <p:spPr>
            <a:xfrm>
              <a:off x="2555776" y="2171640"/>
              <a:ext cx="471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smtClean="0"/>
                <a:t>(0)</a:t>
              </a:r>
              <a:endParaRPr lang="en-US" sz="2000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3554662" y="2211710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smtClean="0"/>
                <a:t>(½)</a:t>
              </a:r>
              <a:endParaRPr lang="en-US" sz="2000" dirty="0"/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5252524" y="2603688"/>
              <a:ext cx="4716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smtClean="0"/>
                <a:t>(1)</a:t>
              </a:r>
              <a:endParaRPr lang="en-US" sz="2000" dirty="0"/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6372200" y="3291830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smtClean="0"/>
                <a:t>(½)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 err="1" smtClean="0">
                <a:latin typeface="+mj-lt"/>
                <a:ea typeface="+mj-ea"/>
                <a:cs typeface="+mj-cs"/>
              </a:rPr>
              <a:t>Developments</a:t>
            </a:r>
            <a:r>
              <a:rPr lang="hu-HU" sz="3200" b="1" dirty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and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implementations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1520" y="657630"/>
            <a:ext cx="8892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hu-HU" sz="2000" dirty="0" err="1" smtClean="0"/>
              <a:t>impact</a:t>
            </a:r>
            <a:r>
              <a:rPr lang="hu-HU" sz="2000" dirty="0" smtClean="0"/>
              <a:t> </a:t>
            </a:r>
            <a:r>
              <a:rPr lang="hu-HU" sz="2000" dirty="0" err="1" smtClean="0"/>
              <a:t>ionization</a:t>
            </a:r>
            <a:r>
              <a:rPr lang="hu-HU" sz="2000" dirty="0" smtClean="0"/>
              <a:t> and </a:t>
            </a:r>
            <a:r>
              <a:rPr lang="hu-HU" sz="2000" dirty="0" err="1" smtClean="0"/>
              <a:t>Auger-Meitner</a:t>
            </a:r>
            <a:r>
              <a:rPr lang="hu-HU" sz="2000" dirty="0" smtClean="0"/>
              <a:t> </a:t>
            </a:r>
            <a:r>
              <a:rPr lang="hu-HU" sz="2000" dirty="0" err="1" smtClean="0"/>
              <a:t>rates</a:t>
            </a:r>
            <a:r>
              <a:rPr lang="hu-HU" sz="2000" dirty="0" smtClean="0"/>
              <a:t> [</a:t>
            </a:r>
            <a:r>
              <a:rPr lang="en-US" sz="2000" dirty="0" smtClean="0"/>
              <a:t>PRL (2013)</a:t>
            </a:r>
            <a:r>
              <a:rPr lang="hu-HU" sz="2000" dirty="0" smtClean="0"/>
              <a:t>; PRB </a:t>
            </a:r>
            <a:r>
              <a:rPr lang="hu-HU" sz="2000" b="1" dirty="0" smtClean="0"/>
              <a:t>87 </a:t>
            </a:r>
            <a:r>
              <a:rPr lang="hu-HU" sz="2000" dirty="0" smtClean="0"/>
              <a:t>155402 (2013)]</a:t>
            </a:r>
            <a:endParaRPr lang="hu-HU" sz="2000" b="1" i="1" dirty="0" smtClean="0"/>
          </a:p>
          <a:p>
            <a:pPr>
              <a:buFont typeface="Arial" pitchFamily="34" charset="0"/>
              <a:buChar char="•"/>
            </a:pPr>
            <a:r>
              <a:rPr lang="hu-HU" sz="2000" dirty="0"/>
              <a:t> </a:t>
            </a:r>
            <a:r>
              <a:rPr lang="hu-HU" sz="2000" dirty="0" err="1" smtClean="0"/>
              <a:t>hyperfine</a:t>
            </a:r>
            <a:r>
              <a:rPr lang="hu-HU" sz="2000" dirty="0" smtClean="0"/>
              <a:t> </a:t>
            </a:r>
            <a:r>
              <a:rPr lang="hu-HU" sz="2000" dirty="0" err="1" smtClean="0"/>
              <a:t>coupling</a:t>
            </a:r>
            <a:r>
              <a:rPr lang="hu-HU" sz="2000" dirty="0" smtClean="0"/>
              <a:t> [</a:t>
            </a:r>
            <a:r>
              <a:rPr lang="en-US" sz="2000" dirty="0" smtClean="0"/>
              <a:t>PRB </a:t>
            </a:r>
            <a:r>
              <a:rPr lang="en-US" sz="2000" b="1" dirty="0" smtClean="0"/>
              <a:t>88</a:t>
            </a:r>
            <a:r>
              <a:rPr lang="en-US" sz="2000" dirty="0" smtClean="0"/>
              <a:t> 075202 (2013)</a:t>
            </a:r>
            <a:r>
              <a:rPr lang="hu-HU" sz="2000" dirty="0" smtClean="0"/>
              <a:t>]</a:t>
            </a: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hu-HU" sz="2000" dirty="0" err="1" smtClean="0"/>
              <a:t>electron</a:t>
            </a:r>
            <a:r>
              <a:rPr lang="hu-HU" sz="2000" dirty="0" smtClean="0"/>
              <a:t> spin – </a:t>
            </a:r>
            <a:r>
              <a:rPr lang="hu-HU" sz="2000" dirty="0" err="1" smtClean="0"/>
              <a:t>electron</a:t>
            </a:r>
            <a:r>
              <a:rPr lang="hu-HU" sz="2000" dirty="0" smtClean="0"/>
              <a:t> </a:t>
            </a:r>
            <a:r>
              <a:rPr lang="hu-HU" sz="2000" dirty="0" err="1" smtClean="0"/>
              <a:t>spin</a:t>
            </a:r>
            <a:r>
              <a:rPr lang="hu-HU" sz="2000" dirty="0" smtClean="0"/>
              <a:t> </a:t>
            </a:r>
            <a:r>
              <a:rPr lang="hu-HU" sz="2000" dirty="0" err="1" smtClean="0"/>
              <a:t>coupling</a:t>
            </a:r>
            <a:r>
              <a:rPr lang="hu-HU" sz="2000" dirty="0" smtClean="0"/>
              <a:t> (</a:t>
            </a:r>
            <a:r>
              <a:rPr lang="hu-HU" sz="2000" dirty="0" err="1" smtClean="0"/>
              <a:t>zero-field</a:t>
            </a:r>
            <a:r>
              <a:rPr lang="hu-HU" sz="2000" dirty="0" smtClean="0"/>
              <a:t> </a:t>
            </a:r>
            <a:r>
              <a:rPr lang="hu-HU" sz="2000" dirty="0" err="1" smtClean="0"/>
              <a:t>splitting</a:t>
            </a:r>
            <a:r>
              <a:rPr lang="hu-HU" sz="2000" dirty="0" smtClean="0"/>
              <a:t>) [</a:t>
            </a:r>
            <a:r>
              <a:rPr lang="en-US" sz="2000" dirty="0" smtClean="0"/>
              <a:t>J</a:t>
            </a:r>
            <a:r>
              <a:rPr lang="hu-HU" sz="2000" dirty="0" smtClean="0"/>
              <a:t>P:</a:t>
            </a:r>
            <a:r>
              <a:rPr lang="en-US" sz="2000" dirty="0" smtClean="0"/>
              <a:t>C</a:t>
            </a:r>
            <a:r>
              <a:rPr lang="hu-HU" sz="2000" dirty="0" smtClean="0"/>
              <a:t>M</a:t>
            </a:r>
            <a:r>
              <a:rPr lang="en-US" sz="2000" dirty="0" smtClean="0"/>
              <a:t> </a:t>
            </a:r>
            <a:r>
              <a:rPr lang="en-US" sz="2000" b="1" dirty="0" smtClean="0"/>
              <a:t>26</a:t>
            </a:r>
            <a:r>
              <a:rPr lang="en-US" sz="2000" dirty="0" smtClean="0"/>
              <a:t> 015305 (2014)</a:t>
            </a:r>
            <a:r>
              <a:rPr lang="hu-HU" sz="2000" dirty="0" smtClean="0"/>
              <a:t>; </a:t>
            </a:r>
            <a:r>
              <a:rPr lang="en-US" sz="2000" dirty="0" smtClean="0"/>
              <a:t>PRB </a:t>
            </a:r>
            <a:r>
              <a:rPr lang="en-US" sz="2000" b="1" dirty="0" smtClean="0"/>
              <a:t>90</a:t>
            </a:r>
            <a:r>
              <a:rPr lang="en-US" sz="2000" dirty="0" smtClean="0"/>
              <a:t> 235205 (2014)</a:t>
            </a:r>
            <a:r>
              <a:rPr lang="hu-HU" sz="2000" dirty="0" smtClean="0"/>
              <a:t>]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</a:t>
            </a:r>
            <a:r>
              <a:rPr lang="hu-HU" sz="2000" dirty="0" err="1" smtClean="0"/>
              <a:t>treatment</a:t>
            </a:r>
            <a:r>
              <a:rPr lang="hu-HU" sz="2000" dirty="0" smtClean="0"/>
              <a:t> of </a:t>
            </a:r>
            <a:r>
              <a:rPr lang="hu-HU" sz="2000" dirty="0" err="1" smtClean="0"/>
              <a:t>highly</a:t>
            </a:r>
            <a:r>
              <a:rPr lang="hu-HU" sz="2000" dirty="0" smtClean="0"/>
              <a:t> </a:t>
            </a:r>
            <a:r>
              <a:rPr lang="hu-HU" sz="2000" dirty="0" err="1" smtClean="0"/>
              <a:t>localized</a:t>
            </a:r>
            <a:r>
              <a:rPr lang="hu-HU" sz="2000" dirty="0" smtClean="0"/>
              <a:t> d-</a:t>
            </a:r>
            <a:r>
              <a:rPr lang="hu-HU" sz="2000" dirty="0" err="1" smtClean="0"/>
              <a:t>electrons</a:t>
            </a:r>
            <a:r>
              <a:rPr lang="hu-HU" sz="2000" dirty="0" smtClean="0"/>
              <a:t> [PRB(2013); </a:t>
            </a:r>
            <a:r>
              <a:rPr lang="hu-HU" sz="2000" b="1" dirty="0" smtClean="0"/>
              <a:t>90</a:t>
            </a:r>
            <a:r>
              <a:rPr lang="hu-HU" sz="2000" dirty="0" smtClean="0"/>
              <a:t> 035146 (2014)]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</a:t>
            </a:r>
            <a:r>
              <a:rPr lang="hu-HU" sz="2000" dirty="0" err="1" smtClean="0"/>
              <a:t>interaction</a:t>
            </a:r>
            <a:r>
              <a:rPr lang="hu-HU" sz="2000" dirty="0" smtClean="0"/>
              <a:t> of </a:t>
            </a:r>
            <a:r>
              <a:rPr lang="hu-HU" sz="2000" dirty="0" err="1" smtClean="0"/>
              <a:t>quantum</a:t>
            </a:r>
            <a:r>
              <a:rPr lang="hu-HU" sz="2000" dirty="0" smtClean="0"/>
              <a:t> </a:t>
            </a:r>
            <a:r>
              <a:rPr lang="hu-HU" sz="2000" dirty="0" err="1" smtClean="0"/>
              <a:t>wells</a:t>
            </a:r>
            <a:r>
              <a:rPr lang="hu-HU" sz="2000" dirty="0" smtClean="0"/>
              <a:t> (</a:t>
            </a:r>
            <a:r>
              <a:rPr lang="hu-HU" sz="2000" dirty="0" err="1" smtClean="0"/>
              <a:t>stacking</a:t>
            </a:r>
            <a:r>
              <a:rPr lang="hu-HU" sz="2000" dirty="0" smtClean="0"/>
              <a:t> </a:t>
            </a:r>
            <a:r>
              <a:rPr lang="hu-HU" sz="2000" dirty="0" err="1" smtClean="0"/>
              <a:t>faults</a:t>
            </a:r>
            <a:r>
              <a:rPr lang="hu-HU" sz="2000" dirty="0" smtClean="0"/>
              <a:t>) and </a:t>
            </a:r>
            <a:r>
              <a:rPr lang="hu-HU" sz="2000" dirty="0" err="1" smtClean="0"/>
              <a:t>point</a:t>
            </a:r>
            <a:r>
              <a:rPr lang="hu-HU" sz="2000" dirty="0" smtClean="0"/>
              <a:t> </a:t>
            </a:r>
            <a:r>
              <a:rPr lang="hu-HU" sz="2000" dirty="0" err="1" smtClean="0"/>
              <a:t>defects</a:t>
            </a:r>
            <a:r>
              <a:rPr lang="hu-HU" sz="2000" dirty="0" smtClean="0"/>
              <a:t> [</a:t>
            </a:r>
            <a:r>
              <a:rPr lang="hu-HU" sz="2000" dirty="0" err="1" smtClean="0"/>
              <a:t>Nanoscale</a:t>
            </a:r>
            <a:r>
              <a:rPr lang="hu-HU" sz="2000" dirty="0" smtClean="0"/>
              <a:t> </a:t>
            </a:r>
            <a:r>
              <a:rPr lang="hu-HU" sz="2000" b="1" dirty="0" smtClean="0"/>
              <a:t>6</a:t>
            </a:r>
            <a:r>
              <a:rPr lang="hu-HU" sz="2000" dirty="0" smtClean="0"/>
              <a:t> 10027 (2014); </a:t>
            </a:r>
            <a:r>
              <a:rPr lang="hu-HU" sz="2000" dirty="0" err="1" smtClean="0"/>
              <a:t>Nature</a:t>
            </a:r>
            <a:r>
              <a:rPr lang="hu-HU" sz="2000" dirty="0" smtClean="0"/>
              <a:t> </a:t>
            </a:r>
            <a:r>
              <a:rPr lang="hu-HU" sz="2000" dirty="0" err="1" smtClean="0"/>
              <a:t>Communications</a:t>
            </a:r>
            <a:r>
              <a:rPr lang="hu-HU" sz="2000" dirty="0" smtClean="0"/>
              <a:t> </a:t>
            </a:r>
            <a:r>
              <a:rPr lang="hu-HU" sz="2000" b="1" dirty="0" smtClean="0"/>
              <a:t>6 </a:t>
            </a:r>
            <a:r>
              <a:rPr lang="hu-HU" sz="2000" dirty="0" smtClean="0"/>
              <a:t>7783 (2015)]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</a:t>
            </a:r>
            <a:r>
              <a:rPr lang="hu-HU" sz="2000" dirty="0" err="1" smtClean="0"/>
              <a:t>comprehensive</a:t>
            </a:r>
            <a:r>
              <a:rPr lang="hu-HU" sz="2000" dirty="0" smtClean="0"/>
              <a:t> </a:t>
            </a:r>
            <a:r>
              <a:rPr lang="hu-HU" sz="2000" dirty="0" err="1" smtClean="0"/>
              <a:t>theory</a:t>
            </a:r>
            <a:r>
              <a:rPr lang="hu-HU" sz="2000" dirty="0" smtClean="0"/>
              <a:t> of </a:t>
            </a:r>
            <a:r>
              <a:rPr lang="hu-HU" sz="2000" dirty="0" err="1" smtClean="0"/>
              <a:t>optical</a:t>
            </a:r>
            <a:r>
              <a:rPr lang="hu-HU" sz="2000" dirty="0" smtClean="0"/>
              <a:t> </a:t>
            </a:r>
            <a:r>
              <a:rPr lang="hu-HU" sz="2000" dirty="0" err="1" smtClean="0"/>
              <a:t>nuclear</a:t>
            </a:r>
            <a:r>
              <a:rPr lang="hu-HU" sz="2000" dirty="0" smtClean="0"/>
              <a:t> spin </a:t>
            </a:r>
            <a:r>
              <a:rPr lang="hu-HU" sz="2000" dirty="0" err="1" smtClean="0"/>
              <a:t>polarization</a:t>
            </a:r>
            <a:r>
              <a:rPr lang="hu-HU" sz="2000" dirty="0" smtClean="0"/>
              <a:t> [PRB (2020)]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 smtClean="0"/>
              <a:t> </a:t>
            </a:r>
            <a:r>
              <a:rPr lang="hu-HU" sz="2000" dirty="0" err="1" smtClean="0"/>
              <a:t>modeling</a:t>
            </a:r>
            <a:r>
              <a:rPr lang="hu-HU" sz="2000" dirty="0" smtClean="0"/>
              <a:t> of </a:t>
            </a:r>
            <a:r>
              <a:rPr lang="hu-HU" sz="2000" dirty="0" err="1" smtClean="0"/>
              <a:t>complex</a:t>
            </a:r>
            <a:r>
              <a:rPr lang="hu-HU" sz="2000" dirty="0" smtClean="0"/>
              <a:t> </a:t>
            </a:r>
            <a:r>
              <a:rPr lang="hu-HU" sz="2000" dirty="0" err="1" smtClean="0"/>
              <a:t>surfaces</a:t>
            </a:r>
            <a:r>
              <a:rPr lang="hu-HU" sz="2000" dirty="0" smtClean="0"/>
              <a:t> and </a:t>
            </a:r>
            <a:r>
              <a:rPr lang="hu-HU" sz="2000" dirty="0" err="1" smtClean="0"/>
              <a:t>quantum</a:t>
            </a:r>
            <a:r>
              <a:rPr lang="hu-HU" sz="2000" dirty="0" smtClean="0"/>
              <a:t> </a:t>
            </a:r>
            <a:r>
              <a:rPr lang="hu-HU" sz="2000" dirty="0" err="1" smtClean="0"/>
              <a:t>confinement</a:t>
            </a:r>
            <a:r>
              <a:rPr lang="hu-HU" sz="2000" dirty="0" smtClean="0"/>
              <a:t> </a:t>
            </a:r>
            <a:r>
              <a:rPr lang="hu-HU" sz="2000" dirty="0" err="1" smtClean="0"/>
              <a:t>effects</a:t>
            </a:r>
            <a:r>
              <a:rPr lang="hu-HU" sz="2000" dirty="0" smtClean="0"/>
              <a:t> [</a:t>
            </a:r>
            <a:r>
              <a:rPr lang="hu-HU" sz="2000" dirty="0" err="1" smtClean="0"/>
              <a:t>Nature</a:t>
            </a:r>
            <a:r>
              <a:rPr lang="hu-HU" sz="2000" dirty="0" smtClean="0"/>
              <a:t> </a:t>
            </a:r>
            <a:r>
              <a:rPr lang="hu-HU" sz="2000" dirty="0" err="1" smtClean="0"/>
              <a:t>Nanotechn</a:t>
            </a:r>
            <a:r>
              <a:rPr lang="hu-HU" sz="2000" dirty="0" smtClean="0"/>
              <a:t>. </a:t>
            </a:r>
            <a:r>
              <a:rPr lang="hu-HU" sz="2000" b="1" dirty="0" smtClean="0"/>
              <a:t>9</a:t>
            </a:r>
            <a:r>
              <a:rPr lang="hu-HU" sz="2000" dirty="0" smtClean="0"/>
              <a:t> 54 (2014); </a:t>
            </a:r>
            <a:r>
              <a:rPr lang="it-IT" sz="2000" dirty="0" smtClean="0"/>
              <a:t>Nano Letters </a:t>
            </a:r>
            <a:r>
              <a:rPr lang="it-IT" sz="2000" b="1" dirty="0" smtClean="0"/>
              <a:t>14</a:t>
            </a:r>
            <a:r>
              <a:rPr lang="it-IT" sz="2000" dirty="0" smtClean="0"/>
              <a:t> 4772 (2014)</a:t>
            </a:r>
            <a:r>
              <a:rPr lang="hu-HU" sz="2000" dirty="0" smtClean="0"/>
              <a:t>; JP:CM </a:t>
            </a:r>
            <a:r>
              <a:rPr lang="hu-HU" sz="2000" b="1" dirty="0" smtClean="0"/>
              <a:t>26</a:t>
            </a:r>
            <a:r>
              <a:rPr lang="hu-HU" sz="2000" dirty="0" smtClean="0"/>
              <a:t> 143202 (2014)]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/>
              <a:t> </a:t>
            </a:r>
            <a:r>
              <a:rPr lang="hu-HU" sz="2000" dirty="0" err="1" smtClean="0"/>
              <a:t>CI+cRPA</a:t>
            </a:r>
            <a:r>
              <a:rPr lang="hu-HU" sz="2000" dirty="0" smtClean="0"/>
              <a:t> </a:t>
            </a:r>
            <a:r>
              <a:rPr lang="hu-HU" sz="2000" dirty="0" err="1" smtClean="0"/>
              <a:t>method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excited</a:t>
            </a:r>
            <a:r>
              <a:rPr lang="hu-HU" sz="2000" dirty="0" smtClean="0"/>
              <a:t> </a:t>
            </a:r>
            <a:r>
              <a:rPr lang="hu-HU" sz="2000" dirty="0" err="1" smtClean="0"/>
              <a:t>state</a:t>
            </a:r>
            <a:r>
              <a:rPr lang="hu-HU" sz="2000" dirty="0" smtClean="0"/>
              <a:t> </a:t>
            </a:r>
            <a:r>
              <a:rPr lang="hu-HU" sz="2000" dirty="0" err="1" smtClean="0"/>
              <a:t>calculation</a:t>
            </a:r>
            <a:r>
              <a:rPr lang="hu-HU" sz="2000" dirty="0" smtClean="0"/>
              <a:t> [</a:t>
            </a:r>
            <a:r>
              <a:rPr lang="hu-HU" sz="2000" dirty="0" err="1" smtClean="0"/>
              <a:t>npj</a:t>
            </a:r>
            <a:r>
              <a:rPr lang="hu-HU" sz="2000" dirty="0" smtClean="0"/>
              <a:t> </a:t>
            </a:r>
            <a:r>
              <a:rPr lang="hu-HU" sz="2000" dirty="0" err="1" smtClean="0"/>
              <a:t>Quantum</a:t>
            </a:r>
            <a:r>
              <a:rPr lang="hu-HU" sz="2000" dirty="0" smtClean="0"/>
              <a:t> </a:t>
            </a:r>
            <a:r>
              <a:rPr lang="hu-HU" sz="2000" dirty="0" err="1" smtClean="0"/>
              <a:t>Materials</a:t>
            </a:r>
            <a:r>
              <a:rPr lang="hu-HU" sz="2000" dirty="0" smtClean="0"/>
              <a:t> </a:t>
            </a:r>
            <a:r>
              <a:rPr lang="hu-HU" sz="2000" b="1" dirty="0" smtClean="0"/>
              <a:t>3,</a:t>
            </a:r>
            <a:r>
              <a:rPr lang="hu-HU" sz="2000" dirty="0" smtClean="0"/>
              <a:t> </a:t>
            </a:r>
            <a:r>
              <a:rPr lang="hu-HU" sz="2000" dirty="0"/>
              <a:t>31 (2018</a:t>
            </a:r>
            <a:r>
              <a:rPr lang="hu-HU" sz="2000" dirty="0" smtClean="0"/>
              <a:t>)]</a:t>
            </a:r>
          </a:p>
          <a:p>
            <a:pPr>
              <a:buFont typeface="Arial" pitchFamily="34" charset="0"/>
              <a:buChar char="•"/>
            </a:pPr>
            <a:r>
              <a:rPr lang="hu-HU" sz="2000" dirty="0"/>
              <a:t> </a:t>
            </a:r>
            <a:r>
              <a:rPr lang="hu-HU" sz="2000" dirty="0" err="1" smtClean="0"/>
              <a:t>intersystem</a:t>
            </a:r>
            <a:r>
              <a:rPr lang="hu-HU" sz="2000" dirty="0" smtClean="0"/>
              <a:t> </a:t>
            </a:r>
            <a:r>
              <a:rPr lang="hu-HU" sz="2000" dirty="0" err="1" smtClean="0"/>
              <a:t>crossing</a:t>
            </a:r>
            <a:r>
              <a:rPr lang="hu-HU" sz="2000" dirty="0" smtClean="0"/>
              <a:t> (ISC) </a:t>
            </a:r>
            <a:r>
              <a:rPr lang="hu-HU" sz="2000" dirty="0" err="1" smtClean="0"/>
              <a:t>rates</a:t>
            </a:r>
            <a:r>
              <a:rPr lang="hu-HU" sz="2000" dirty="0"/>
              <a:t> [PRB </a:t>
            </a:r>
            <a:r>
              <a:rPr lang="hu-HU" sz="2000" b="1" dirty="0" smtClean="0"/>
              <a:t>96,</a:t>
            </a:r>
            <a:r>
              <a:rPr lang="hu-HU" sz="2000" dirty="0" smtClean="0"/>
              <a:t> </a:t>
            </a:r>
            <a:r>
              <a:rPr lang="hu-HU" sz="2000" dirty="0"/>
              <a:t>081115(R) (2017); </a:t>
            </a:r>
            <a:r>
              <a:rPr lang="hu-HU" sz="2000" b="1" dirty="0" smtClean="0"/>
              <a:t>98,</a:t>
            </a:r>
            <a:r>
              <a:rPr lang="hu-HU" sz="2000" dirty="0" smtClean="0"/>
              <a:t> </a:t>
            </a:r>
            <a:r>
              <a:rPr lang="hu-HU" sz="2000" dirty="0"/>
              <a:t>085207 (2018)]</a:t>
            </a:r>
            <a:endParaRPr lang="hu-HU" sz="2000" dirty="0" smtClean="0"/>
          </a:p>
        </p:txBody>
      </p:sp>
      <p:sp>
        <p:nvSpPr>
          <p:cNvPr id="5" name="Téglalap 4"/>
          <p:cNvSpPr/>
          <p:nvPr/>
        </p:nvSpPr>
        <p:spPr>
          <a:xfrm>
            <a:off x="264121" y="4515966"/>
            <a:ext cx="8615757" cy="40011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hu-HU" sz="2000" dirty="0" smtClean="0">
                <a:solidFill>
                  <a:schemeClr val="accent1"/>
                </a:solidFill>
              </a:rPr>
              <a:t>Spin-</a:t>
            </a:r>
            <a:r>
              <a:rPr lang="hu-HU" sz="2000" dirty="0" err="1" smtClean="0">
                <a:solidFill>
                  <a:schemeClr val="accent1"/>
                </a:solidFill>
              </a:rPr>
              <a:t>orbit</a:t>
            </a:r>
            <a:r>
              <a:rPr lang="hu-HU" sz="2000" dirty="0" smtClean="0">
                <a:solidFill>
                  <a:schemeClr val="accent1"/>
                </a:solidFill>
              </a:rPr>
              <a:t> </a:t>
            </a:r>
            <a:r>
              <a:rPr lang="hu-HU" sz="2000" dirty="0" err="1" smtClean="0">
                <a:solidFill>
                  <a:schemeClr val="accent1"/>
                </a:solidFill>
              </a:rPr>
              <a:t>coupling</a:t>
            </a:r>
            <a:r>
              <a:rPr lang="hu-HU" sz="2000" dirty="0" smtClean="0">
                <a:solidFill>
                  <a:schemeClr val="accent1"/>
                </a:solidFill>
              </a:rPr>
              <a:t> and ISC: </a:t>
            </a:r>
            <a:r>
              <a:rPr lang="hu-HU" sz="2000" dirty="0" err="1" smtClean="0">
                <a:solidFill>
                  <a:schemeClr val="accent1"/>
                </a:solidFill>
              </a:rPr>
              <a:t>should</a:t>
            </a:r>
            <a:r>
              <a:rPr lang="hu-HU" sz="2000" dirty="0" smtClean="0">
                <a:solidFill>
                  <a:schemeClr val="accent1"/>
                </a:solidFill>
              </a:rPr>
              <a:t> go </a:t>
            </a:r>
            <a:r>
              <a:rPr lang="hu-HU" sz="2000" dirty="0" err="1" smtClean="0">
                <a:solidFill>
                  <a:schemeClr val="accent1"/>
                </a:solidFill>
              </a:rPr>
              <a:t>beyond</a:t>
            </a:r>
            <a:r>
              <a:rPr lang="hu-HU" sz="2000" dirty="0" smtClean="0">
                <a:solidFill>
                  <a:schemeClr val="accent1"/>
                </a:solidFill>
              </a:rPr>
              <a:t> </a:t>
            </a:r>
            <a:r>
              <a:rPr lang="hu-HU" sz="2000" dirty="0" err="1" smtClean="0">
                <a:solidFill>
                  <a:schemeClr val="accent1"/>
                </a:solidFill>
              </a:rPr>
              <a:t>Born</a:t>
            </a:r>
            <a:r>
              <a:rPr lang="hu-HU" sz="2000" dirty="0" smtClean="0">
                <a:solidFill>
                  <a:schemeClr val="accent1"/>
                </a:solidFill>
              </a:rPr>
              <a:t>-Oppenheimer </a:t>
            </a:r>
            <a:r>
              <a:rPr lang="hu-HU" sz="2000" dirty="0" err="1" smtClean="0">
                <a:solidFill>
                  <a:schemeClr val="accent1"/>
                </a:solidFill>
              </a:rPr>
              <a:t>approximation</a:t>
            </a:r>
            <a:endParaRPr lang="hu-H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General considerations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: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why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Jahn-Teller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systems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23528" y="1203598"/>
            <a:ext cx="2952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high</a:t>
            </a:r>
            <a:r>
              <a:rPr lang="hu-HU" sz="2400" dirty="0" smtClean="0"/>
              <a:t> spin </a:t>
            </a:r>
            <a:r>
              <a:rPr lang="hu-HU" sz="2400" dirty="0" err="1" smtClean="0"/>
              <a:t>ground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endParaRPr lang="en-US" sz="2400" dirty="0"/>
          </a:p>
        </p:txBody>
      </p:sp>
      <p:sp>
        <p:nvSpPr>
          <p:cNvPr id="10" name="Jobbra nyíl 9"/>
          <p:cNvSpPr/>
          <p:nvPr/>
        </p:nvSpPr>
        <p:spPr>
          <a:xfrm>
            <a:off x="3707904" y="1347614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zövegdoboz 12"/>
          <p:cNvSpPr txBox="1"/>
          <p:nvPr/>
        </p:nvSpPr>
        <p:spPr>
          <a:xfrm>
            <a:off x="4932040" y="1203598"/>
            <a:ext cx="2687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degenerate</a:t>
            </a:r>
            <a:r>
              <a:rPr lang="hu-HU" sz="2400" dirty="0" smtClean="0"/>
              <a:t> </a:t>
            </a:r>
            <a:r>
              <a:rPr lang="hu-HU" sz="2400" dirty="0" err="1" smtClean="0"/>
              <a:t>orbitals</a:t>
            </a:r>
            <a:endParaRPr lang="en-US" sz="2400" dirty="0"/>
          </a:p>
        </p:txBody>
      </p:sp>
      <p:cxnSp>
        <p:nvCxnSpPr>
          <p:cNvPr id="15" name="Egyenes összekötő 14"/>
          <p:cNvCxnSpPr/>
          <p:nvPr/>
        </p:nvCxnSpPr>
        <p:spPr>
          <a:xfrm>
            <a:off x="899592" y="2427734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elfelé nyíl 16"/>
          <p:cNvSpPr/>
          <p:nvPr/>
        </p:nvSpPr>
        <p:spPr>
          <a:xfrm>
            <a:off x="1043608" y="2211710"/>
            <a:ext cx="144016" cy="36004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Csoportba foglalás 34"/>
          <p:cNvGrpSpPr/>
          <p:nvPr/>
        </p:nvGrpSpPr>
        <p:grpSpPr>
          <a:xfrm>
            <a:off x="5868144" y="2139702"/>
            <a:ext cx="936104" cy="360040"/>
            <a:chOff x="5868144" y="2139702"/>
            <a:chExt cx="936104" cy="360040"/>
          </a:xfrm>
        </p:grpSpPr>
        <p:cxnSp>
          <p:nvCxnSpPr>
            <p:cNvPr id="18" name="Egyenes összekötő 17"/>
            <p:cNvCxnSpPr/>
            <p:nvPr/>
          </p:nvCxnSpPr>
          <p:spPr>
            <a:xfrm>
              <a:off x="5868144" y="2355726"/>
              <a:ext cx="936104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/>
            <p:cNvCxnSpPr/>
            <p:nvPr/>
          </p:nvCxnSpPr>
          <p:spPr>
            <a:xfrm>
              <a:off x="5868144" y="2427734"/>
              <a:ext cx="936104" cy="0"/>
            </a:xfrm>
            <a:prstGeom prst="line">
              <a:avLst/>
            </a:prstGeom>
            <a:ln w="381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elfelé nyíl 19"/>
            <p:cNvSpPr/>
            <p:nvPr/>
          </p:nvSpPr>
          <p:spPr>
            <a:xfrm>
              <a:off x="6012160" y="2139702"/>
              <a:ext cx="144016" cy="360040"/>
            </a:xfrm>
            <a:prstGeom prst="up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elfelé nyíl 20"/>
            <p:cNvSpPr/>
            <p:nvPr/>
          </p:nvSpPr>
          <p:spPr>
            <a:xfrm>
              <a:off x="6372200" y="2139702"/>
              <a:ext cx="144016" cy="360040"/>
            </a:xfrm>
            <a:prstGeom prst="up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zövegdoboz 21"/>
          <p:cNvSpPr txBox="1"/>
          <p:nvPr/>
        </p:nvSpPr>
        <p:spPr>
          <a:xfrm>
            <a:off x="395536" y="3291830"/>
            <a:ext cx="249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degenerate</a:t>
            </a:r>
            <a:r>
              <a:rPr lang="hu-HU" sz="2400" dirty="0" smtClean="0"/>
              <a:t> </a:t>
            </a:r>
            <a:r>
              <a:rPr lang="hu-HU" sz="2400" dirty="0" err="1" smtClean="0"/>
              <a:t>orbital</a:t>
            </a:r>
            <a:endParaRPr lang="en-US" sz="2400" dirty="0"/>
          </a:p>
        </p:txBody>
      </p:sp>
      <p:sp>
        <p:nvSpPr>
          <p:cNvPr id="23" name="Jobbra nyíl 22"/>
          <p:cNvSpPr/>
          <p:nvPr/>
        </p:nvSpPr>
        <p:spPr>
          <a:xfrm>
            <a:off x="3707904" y="3435846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Egyenes összekötő 23"/>
          <p:cNvCxnSpPr/>
          <p:nvPr/>
        </p:nvCxnSpPr>
        <p:spPr>
          <a:xfrm>
            <a:off x="5868144" y="4587974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>
            <a:off x="5868144" y="4659982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elfelé nyíl 25"/>
          <p:cNvSpPr/>
          <p:nvPr/>
        </p:nvSpPr>
        <p:spPr>
          <a:xfrm>
            <a:off x="6012160" y="4371950"/>
            <a:ext cx="144016" cy="36004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elfelé nyíl 26"/>
          <p:cNvSpPr/>
          <p:nvPr/>
        </p:nvSpPr>
        <p:spPr>
          <a:xfrm>
            <a:off x="6372200" y="3867894"/>
            <a:ext cx="144016" cy="36004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zövegdoboz 27"/>
          <p:cNvSpPr txBox="1"/>
          <p:nvPr/>
        </p:nvSpPr>
        <p:spPr>
          <a:xfrm>
            <a:off x="5007618" y="3262213"/>
            <a:ext cx="2876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instability</a:t>
            </a:r>
            <a:endParaRPr lang="en-US" sz="2400" dirty="0"/>
          </a:p>
        </p:txBody>
      </p:sp>
      <p:cxnSp>
        <p:nvCxnSpPr>
          <p:cNvPr id="29" name="Egyenes összekötő 28"/>
          <p:cNvCxnSpPr/>
          <p:nvPr/>
        </p:nvCxnSpPr>
        <p:spPr>
          <a:xfrm>
            <a:off x="827584" y="4587974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827584" y="4659982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elfelé nyíl 30"/>
          <p:cNvSpPr/>
          <p:nvPr/>
        </p:nvSpPr>
        <p:spPr>
          <a:xfrm>
            <a:off x="971600" y="4371950"/>
            <a:ext cx="144016" cy="36004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elfelé nyíl 31"/>
          <p:cNvSpPr/>
          <p:nvPr/>
        </p:nvSpPr>
        <p:spPr>
          <a:xfrm>
            <a:off x="1331640" y="4371950"/>
            <a:ext cx="144016" cy="36004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Egyenes összekötő 32"/>
          <p:cNvCxnSpPr/>
          <p:nvPr/>
        </p:nvCxnSpPr>
        <p:spPr>
          <a:xfrm>
            <a:off x="5868144" y="4083918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>
            <a:off x="827584" y="4083918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22" grpId="0"/>
      <p:bldP spid="23" grpId="0" animBg="1"/>
      <p:bldP spid="26" grpId="0" animBg="1"/>
      <p:bldP spid="27" grpId="0" animBg="1"/>
      <p:bldP spid="28" grpId="0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General considerations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: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spin-orbit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coupling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(SOC)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75811" y="987574"/>
            <a:ext cx="3360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orbitally</a:t>
            </a:r>
            <a:r>
              <a:rPr lang="hu-HU" sz="2400" dirty="0" smtClean="0"/>
              <a:t> </a:t>
            </a:r>
            <a:r>
              <a:rPr lang="hu-HU" sz="2400" dirty="0" err="1" smtClean="0"/>
              <a:t>degenerate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  </a:t>
            </a:r>
            <a:r>
              <a:rPr lang="hu-HU" sz="2400" dirty="0" err="1" smtClean="0"/>
              <a:t>with</a:t>
            </a:r>
            <a:r>
              <a:rPr lang="hu-HU" sz="2400" dirty="0" smtClean="0"/>
              <a:t> spin</a:t>
            </a:r>
            <a:endParaRPr lang="en-US" sz="2400" dirty="0"/>
          </a:p>
        </p:txBody>
      </p:sp>
      <p:sp>
        <p:nvSpPr>
          <p:cNvPr id="10" name="Jobbra nyíl 9"/>
          <p:cNvSpPr/>
          <p:nvPr/>
        </p:nvSpPr>
        <p:spPr>
          <a:xfrm>
            <a:off x="3923928" y="1275606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zövegdoboz 12"/>
          <p:cNvSpPr txBox="1"/>
          <p:nvPr/>
        </p:nvSpPr>
        <p:spPr>
          <a:xfrm>
            <a:off x="4932040" y="1131590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non-zero</a:t>
            </a:r>
            <a:r>
              <a:rPr lang="hu-HU" sz="2400" dirty="0" smtClean="0"/>
              <a:t> </a:t>
            </a:r>
            <a:r>
              <a:rPr lang="hu-HU" sz="2400" dirty="0" err="1" smtClean="0"/>
              <a:t>spin-orbit</a:t>
            </a:r>
            <a:r>
              <a:rPr lang="hu-HU" sz="2400" dirty="0" smtClean="0"/>
              <a:t> </a:t>
            </a:r>
            <a:r>
              <a:rPr lang="hu-HU" sz="2400" dirty="0" err="1" smtClean="0"/>
              <a:t>coupling</a:t>
            </a:r>
            <a:endParaRPr lang="en-US" sz="2400" dirty="0"/>
          </a:p>
        </p:txBody>
      </p:sp>
      <p:cxnSp>
        <p:nvCxnSpPr>
          <p:cNvPr id="18" name="Egyenes összekötő 17"/>
          <p:cNvCxnSpPr/>
          <p:nvPr/>
        </p:nvCxnSpPr>
        <p:spPr>
          <a:xfrm>
            <a:off x="1547664" y="2715766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1547664" y="2787774"/>
            <a:ext cx="936104" cy="0"/>
          </a:xfrm>
          <a:prstGeom prst="line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" cstate="print"/>
          <a:srcRect l="55000" t="20777"/>
          <a:stretch>
            <a:fillRect/>
          </a:stretch>
        </p:blipFill>
        <p:spPr bwMode="auto">
          <a:xfrm>
            <a:off x="179512" y="3476250"/>
            <a:ext cx="1944216" cy="82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8" name="Csoportba foglalás 97"/>
          <p:cNvGrpSpPr/>
          <p:nvPr/>
        </p:nvGrpSpPr>
        <p:grpSpPr>
          <a:xfrm>
            <a:off x="2195736" y="3435846"/>
            <a:ext cx="2228031" cy="1253753"/>
            <a:chOff x="2195736" y="3435846"/>
            <a:chExt cx="2228031" cy="1253753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67744" y="3435846"/>
              <a:ext cx="2016224" cy="86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ectangle 210"/>
            <p:cNvSpPr>
              <a:spLocks noChangeArrowheads="1"/>
            </p:cNvSpPr>
            <p:nvPr/>
          </p:nvSpPr>
          <p:spPr bwMode="auto">
            <a:xfrm>
              <a:off x="2195736" y="4227934"/>
              <a:ext cx="2228031" cy="4616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hangingPunct="1">
                <a:lnSpc>
                  <a:spcPct val="100000"/>
                </a:lnSpc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</a:pPr>
              <a:r>
                <a:rPr lang="hu-HU" sz="2400" dirty="0" err="1" smtClean="0">
                  <a:solidFill>
                    <a:srgbClr val="000000"/>
                  </a:solidFill>
                  <a:latin typeface="Calibri" charset="0"/>
                </a:rPr>
                <a:t>like</a:t>
              </a:r>
              <a:r>
                <a:rPr lang="en-US" sz="2400" dirty="0" smtClean="0">
                  <a:solidFill>
                    <a:srgbClr val="000000"/>
                  </a:solidFill>
                  <a:latin typeface="Calibri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latin typeface="Calibri" charset="0"/>
                </a:rPr>
                <a:t>a </a:t>
              </a:r>
              <a:r>
                <a:rPr lang="en-US" sz="2400" i="1" dirty="0">
                  <a:solidFill>
                    <a:srgbClr val="000000"/>
                  </a:solidFill>
                  <a:latin typeface="Calibri" charset="0"/>
                </a:rPr>
                <a:t>p</a:t>
              </a:r>
              <a:r>
                <a:rPr lang="en-US" sz="2400" dirty="0">
                  <a:solidFill>
                    <a:srgbClr val="000000"/>
                  </a:solidFill>
                  <a:latin typeface="Calibri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Calibri" charset="0"/>
                </a:rPr>
                <a:t>ele</a:t>
              </a:r>
              <a:r>
                <a:rPr lang="hu-HU" sz="2400" dirty="0" err="1" smtClean="0">
                  <a:solidFill>
                    <a:srgbClr val="000000"/>
                  </a:solidFill>
                  <a:latin typeface="Calibri" charset="0"/>
                </a:rPr>
                <a:t>ctron</a:t>
              </a:r>
              <a:endParaRPr lang="en-US" sz="2400" dirty="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40" name="Szövegdoboz 39"/>
          <p:cNvSpPr txBox="1"/>
          <p:nvPr/>
        </p:nvSpPr>
        <p:spPr>
          <a:xfrm>
            <a:off x="467544" y="2571750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m</a:t>
            </a:r>
            <a:r>
              <a:rPr lang="hu-HU" sz="2000" baseline="-25000" dirty="0" err="1" smtClean="0"/>
              <a:t>L</a:t>
            </a:r>
            <a:r>
              <a:rPr lang="hu-HU" sz="2000" dirty="0" smtClean="0"/>
              <a:t>=±1</a:t>
            </a:r>
            <a:endParaRPr lang="en-US" sz="2000" dirty="0"/>
          </a:p>
        </p:txBody>
      </p:sp>
      <p:sp>
        <p:nvSpPr>
          <p:cNvPr id="82" name="Szövegdoboz 81"/>
          <p:cNvSpPr txBox="1"/>
          <p:nvPr/>
        </p:nvSpPr>
        <p:spPr>
          <a:xfrm>
            <a:off x="3851920" y="1491630"/>
            <a:ext cx="80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latin typeface="Symbol" pitchFamily="18" charset="2"/>
              </a:rPr>
              <a:t>l</a:t>
            </a:r>
            <a:r>
              <a:rPr lang="hu-HU" baseline="-25000" dirty="0" err="1" smtClean="0"/>
              <a:t>z</a:t>
            </a:r>
            <a:r>
              <a:rPr lang="hu-HU" i="1" dirty="0" smtClean="0"/>
              <a:t> </a:t>
            </a:r>
            <a:r>
              <a:rPr lang="hu-HU" i="1" dirty="0" err="1" smtClean="0"/>
              <a:t>L</a:t>
            </a:r>
            <a:r>
              <a:rPr lang="hu-HU" baseline="-25000" dirty="0" err="1" smtClean="0"/>
              <a:t>z</a:t>
            </a:r>
            <a:r>
              <a:rPr lang="hu-HU" i="1" dirty="0" smtClean="0"/>
              <a:t> </a:t>
            </a:r>
            <a:r>
              <a:rPr lang="hu-HU" i="1" dirty="0" err="1" smtClean="0"/>
              <a:t>S</a:t>
            </a:r>
            <a:r>
              <a:rPr lang="hu-HU" baseline="-25000" dirty="0" err="1" smtClean="0"/>
              <a:t>z</a:t>
            </a:r>
            <a:endParaRPr lang="en-US" baseline="-25000" dirty="0"/>
          </a:p>
        </p:txBody>
      </p:sp>
      <p:sp>
        <p:nvSpPr>
          <p:cNvPr id="83" name="Szövegdoboz 82"/>
          <p:cNvSpPr txBox="1"/>
          <p:nvPr/>
        </p:nvSpPr>
        <p:spPr>
          <a:xfrm>
            <a:off x="467544" y="2211710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m</a:t>
            </a:r>
            <a:r>
              <a:rPr lang="hu-HU" sz="2000" baseline="-25000" dirty="0" err="1" smtClean="0"/>
              <a:t>S</a:t>
            </a:r>
            <a:r>
              <a:rPr lang="hu-HU" sz="2000" dirty="0" smtClean="0"/>
              <a:t>=±1/2</a:t>
            </a:r>
            <a:endParaRPr lang="en-US" sz="2000" dirty="0" smtClean="0"/>
          </a:p>
        </p:txBody>
      </p:sp>
      <p:grpSp>
        <p:nvGrpSpPr>
          <p:cNvPr id="103" name="Csoportba foglalás 102"/>
          <p:cNvGrpSpPr/>
          <p:nvPr/>
        </p:nvGrpSpPr>
        <p:grpSpPr>
          <a:xfrm>
            <a:off x="5076056" y="2067694"/>
            <a:ext cx="2644082" cy="1080120"/>
            <a:chOff x="5076056" y="2067694"/>
            <a:chExt cx="2644082" cy="1080120"/>
          </a:xfrm>
        </p:grpSpPr>
        <p:cxnSp>
          <p:nvCxnSpPr>
            <p:cNvPr id="15" name="Egyenes összekötő 14"/>
            <p:cNvCxnSpPr/>
            <p:nvPr/>
          </p:nvCxnSpPr>
          <p:spPr>
            <a:xfrm>
              <a:off x="5652120" y="2931790"/>
              <a:ext cx="9361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/>
            <p:cNvCxnSpPr/>
            <p:nvPr/>
          </p:nvCxnSpPr>
          <p:spPr>
            <a:xfrm>
              <a:off x="5652120" y="2355726"/>
              <a:ext cx="9361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87"/>
            <p:cNvSpPr txBox="1"/>
            <p:nvPr/>
          </p:nvSpPr>
          <p:spPr>
            <a:xfrm>
              <a:off x="6660232" y="2643758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err="1" smtClean="0"/>
                <a:t>m</a:t>
              </a:r>
              <a:r>
                <a:rPr lang="hu-HU" sz="2000" baseline="-25000" dirty="0" err="1" smtClean="0"/>
                <a:t>J</a:t>
              </a:r>
              <a:r>
                <a:rPr lang="hu-HU" sz="2000" dirty="0" smtClean="0"/>
                <a:t>=±1/2</a:t>
              </a:r>
              <a:endParaRPr lang="en-US" sz="2000" dirty="0"/>
            </a:p>
          </p:txBody>
        </p:sp>
        <p:cxnSp>
          <p:nvCxnSpPr>
            <p:cNvPr id="89" name="Egyenes összekötő 88"/>
            <p:cNvCxnSpPr/>
            <p:nvPr/>
          </p:nvCxnSpPr>
          <p:spPr>
            <a:xfrm>
              <a:off x="5652120" y="2859782"/>
              <a:ext cx="936104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Szövegdoboz 89"/>
            <p:cNvSpPr txBox="1"/>
            <p:nvPr/>
          </p:nvSpPr>
          <p:spPr>
            <a:xfrm>
              <a:off x="6651973" y="2067694"/>
              <a:ext cx="1059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err="1" smtClean="0"/>
                <a:t>m</a:t>
              </a:r>
              <a:r>
                <a:rPr lang="hu-HU" sz="2000" baseline="-25000" dirty="0" err="1" smtClean="0"/>
                <a:t>J</a:t>
              </a:r>
              <a:r>
                <a:rPr lang="hu-HU" sz="2000" dirty="0" smtClean="0"/>
                <a:t>=±3/2</a:t>
              </a:r>
              <a:endParaRPr lang="en-US" sz="2000" dirty="0"/>
            </a:p>
          </p:txBody>
        </p:sp>
        <p:cxnSp>
          <p:nvCxnSpPr>
            <p:cNvPr id="91" name="Egyenes összekötő 90"/>
            <p:cNvCxnSpPr/>
            <p:nvPr/>
          </p:nvCxnSpPr>
          <p:spPr>
            <a:xfrm>
              <a:off x="5652120" y="2283718"/>
              <a:ext cx="936104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elfelé nyíl 91"/>
            <p:cNvSpPr/>
            <p:nvPr/>
          </p:nvSpPr>
          <p:spPr>
            <a:xfrm>
              <a:off x="5796136" y="2571750"/>
              <a:ext cx="144016" cy="576064"/>
            </a:xfrm>
            <a:prstGeom prst="up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Egyenes összekötő nyíllal 95"/>
            <p:cNvCxnSpPr/>
            <p:nvPr/>
          </p:nvCxnSpPr>
          <p:spPr>
            <a:xfrm>
              <a:off x="5436096" y="2283718"/>
              <a:ext cx="0" cy="648072"/>
            </a:xfrm>
            <a:prstGeom prst="straightConnector1">
              <a:avLst/>
            </a:prstGeom>
            <a:ln w="190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églalap 96"/>
            <p:cNvSpPr/>
            <p:nvPr/>
          </p:nvSpPr>
          <p:spPr>
            <a:xfrm>
              <a:off x="5076056" y="2355726"/>
              <a:ext cx="3722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l</a:t>
              </a:r>
              <a:r>
                <a:rPr lang="hu-HU" baseline="-250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z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02" name="Csoportba foglalás 101"/>
          <p:cNvGrpSpPr/>
          <p:nvPr/>
        </p:nvGrpSpPr>
        <p:grpSpPr>
          <a:xfrm>
            <a:off x="1547664" y="2571750"/>
            <a:ext cx="936104" cy="216024"/>
            <a:chOff x="1547664" y="2571750"/>
            <a:chExt cx="936104" cy="216024"/>
          </a:xfrm>
        </p:grpSpPr>
        <p:cxnSp>
          <p:nvCxnSpPr>
            <p:cNvPr id="84" name="Egyenes összekötő 83"/>
            <p:cNvCxnSpPr/>
            <p:nvPr/>
          </p:nvCxnSpPr>
          <p:spPr>
            <a:xfrm>
              <a:off x="1547664" y="2571750"/>
              <a:ext cx="936104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gyenes összekötő 84"/>
            <p:cNvCxnSpPr/>
            <p:nvPr/>
          </p:nvCxnSpPr>
          <p:spPr>
            <a:xfrm>
              <a:off x="1547664" y="2643758"/>
              <a:ext cx="936104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Csoportba foglalás 100"/>
            <p:cNvGrpSpPr/>
            <p:nvPr/>
          </p:nvGrpSpPr>
          <p:grpSpPr>
            <a:xfrm>
              <a:off x="1547664" y="2715766"/>
              <a:ext cx="936104" cy="72008"/>
              <a:chOff x="1547664" y="2715766"/>
              <a:chExt cx="936104" cy="72008"/>
            </a:xfrm>
          </p:grpSpPr>
          <p:cxnSp>
            <p:nvCxnSpPr>
              <p:cNvPr id="99" name="Egyenes összekötő 98"/>
              <p:cNvCxnSpPr/>
              <p:nvPr/>
            </p:nvCxnSpPr>
            <p:spPr>
              <a:xfrm>
                <a:off x="1547664" y="2787774"/>
                <a:ext cx="936104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Egyenes összekötő 99"/>
              <p:cNvCxnSpPr/>
              <p:nvPr/>
            </p:nvCxnSpPr>
            <p:spPr>
              <a:xfrm>
                <a:off x="1547664" y="2715766"/>
                <a:ext cx="936104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Felfelé nyíl 19"/>
          <p:cNvSpPr/>
          <p:nvPr/>
        </p:nvSpPr>
        <p:spPr>
          <a:xfrm>
            <a:off x="1691680" y="2355726"/>
            <a:ext cx="144016" cy="576064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40" grpId="0"/>
      <p:bldP spid="82" grpId="0"/>
      <p:bldP spid="83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noProof="0" dirty="0" err="1" smtClean="0">
                <a:latin typeface="+mj-lt"/>
                <a:ea typeface="+mj-ea"/>
                <a:cs typeface="+mj-cs"/>
              </a:rPr>
              <a:t>Introduction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048" y="627534"/>
            <a:ext cx="3024336" cy="146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6949" t="9965" r="3567" b="1417"/>
          <a:stretch/>
        </p:blipFill>
        <p:spPr bwMode="auto">
          <a:xfrm>
            <a:off x="481044" y="2145227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Csoportba foglalás 56"/>
          <p:cNvGrpSpPr/>
          <p:nvPr/>
        </p:nvGrpSpPr>
        <p:grpSpPr>
          <a:xfrm>
            <a:off x="3278876" y="3518869"/>
            <a:ext cx="1335112" cy="1535849"/>
            <a:chOff x="1899777" y="1926751"/>
            <a:chExt cx="2056292" cy="2365460"/>
          </a:xfrm>
        </p:grpSpPr>
        <p:pic>
          <p:nvPicPr>
            <p:cNvPr id="8" name="Picture 2" descr="C:\Users\Mizuochid\Desktop\NMizuochi\研究\業績関係\Published Paper\2009\13C paper\Fig\モデル\NV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777" y="2282685"/>
              <a:ext cx="2056292" cy="2009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alagnyíl lefelé 8"/>
            <p:cNvSpPr/>
            <p:nvPr/>
          </p:nvSpPr>
          <p:spPr>
            <a:xfrm rot="2986899">
              <a:off x="2099365" y="2329286"/>
              <a:ext cx="1069786" cy="264715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779662"/>
            <a:ext cx="3344020" cy="256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4716016" y="4515966"/>
            <a:ext cx="441088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</a:rPr>
              <a:t>single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</a:rPr>
              <a:t>photon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</a:rPr>
              <a:t>emitter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</a:rPr>
              <a:t>single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</a:rPr>
              <a:t> spin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77984" y="4540999"/>
            <a:ext cx="314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J. </a:t>
            </a:r>
            <a:r>
              <a:rPr lang="hu-HU" sz="1400" dirty="0" err="1" smtClean="0"/>
              <a:t>Meijer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., APL </a:t>
            </a:r>
            <a:r>
              <a:rPr lang="hu-HU" sz="1400" b="1" dirty="0" smtClean="0"/>
              <a:t>87</a:t>
            </a:r>
            <a:r>
              <a:rPr lang="hu-HU" sz="1400" dirty="0" smtClean="0"/>
              <a:t> 261909 (2005)</a:t>
            </a:r>
          </a:p>
          <a:p>
            <a:r>
              <a:rPr lang="hu-HU" sz="1400" dirty="0" smtClean="0"/>
              <a:t>J.R. </a:t>
            </a:r>
            <a:r>
              <a:rPr lang="hu-HU" sz="1400" dirty="0" err="1" smtClean="0"/>
              <a:t>Rabeau</a:t>
            </a:r>
            <a:r>
              <a:rPr lang="hu-HU" sz="1400" dirty="0" smtClean="0"/>
              <a:t> et </a:t>
            </a:r>
            <a:r>
              <a:rPr lang="hu-HU" sz="1400" dirty="0" err="1" smtClean="0"/>
              <a:t>al</a:t>
            </a:r>
            <a:r>
              <a:rPr lang="hu-HU" sz="1400" dirty="0" smtClean="0"/>
              <a:t>., APL </a:t>
            </a:r>
            <a:r>
              <a:rPr lang="hu-HU" sz="1400" b="1" dirty="0" smtClean="0"/>
              <a:t>88</a:t>
            </a:r>
            <a:r>
              <a:rPr lang="hu-HU" sz="1400" dirty="0" smtClean="0"/>
              <a:t> 023113 (2006) </a:t>
            </a:r>
            <a:endParaRPr lang="en-US" sz="1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788024" y="798647"/>
            <a:ext cx="40671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dirty="0" err="1" smtClean="0"/>
              <a:t>implantion</a:t>
            </a:r>
            <a:r>
              <a:rPr lang="hu-HU" dirty="0" smtClean="0"/>
              <a:t> of N </a:t>
            </a:r>
            <a:r>
              <a:rPr lang="hu-HU" dirty="0" err="1" smtClean="0"/>
              <a:t>ions</a:t>
            </a:r>
            <a:r>
              <a:rPr lang="hu-HU" dirty="0" smtClean="0"/>
              <a:t>: </a:t>
            </a:r>
            <a:r>
              <a:rPr lang="hu-HU" dirty="0" err="1" smtClean="0"/>
              <a:t>create</a:t>
            </a:r>
            <a:r>
              <a:rPr lang="hu-HU" dirty="0" smtClean="0"/>
              <a:t> </a:t>
            </a:r>
            <a:r>
              <a:rPr lang="hu-HU" dirty="0" err="1" smtClean="0"/>
              <a:t>vacancies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dirty="0" err="1" smtClean="0"/>
              <a:t>annealing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T&gt;700 °C: </a:t>
            </a:r>
            <a:r>
              <a:rPr lang="hu-HU" dirty="0" err="1" smtClean="0"/>
              <a:t>formation</a:t>
            </a:r>
            <a:r>
              <a:rPr lang="hu-HU" dirty="0" smtClean="0"/>
              <a:t> of </a:t>
            </a:r>
            <a:r>
              <a:rPr lang="hu-HU" dirty="0" err="1" smtClean="0"/>
              <a:t>NVs</a:t>
            </a:r>
            <a:endParaRPr lang="hu-HU" dirty="0" smtClean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</a:t>
            </a:r>
            <a:r>
              <a:rPr lang="hu-HU" dirty="0" err="1" smtClean="0"/>
              <a:t>acid</a:t>
            </a:r>
            <a:r>
              <a:rPr lang="hu-HU" dirty="0" smtClean="0"/>
              <a:t> </a:t>
            </a:r>
            <a:r>
              <a:rPr lang="hu-HU" dirty="0" err="1" smtClean="0"/>
              <a:t>cleaning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damaged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endParaRPr lang="en-US" dirty="0"/>
          </a:p>
        </p:txBody>
      </p:sp>
      <p:cxnSp>
        <p:nvCxnSpPr>
          <p:cNvPr id="14" name="Egyenes összekötő nyíllal 13"/>
          <p:cNvCxnSpPr>
            <a:endCxn id="8" idx="1"/>
          </p:cNvCxnSpPr>
          <p:nvPr/>
        </p:nvCxnSpPr>
        <p:spPr>
          <a:xfrm flipV="1">
            <a:off x="2339752" y="4402344"/>
            <a:ext cx="939124" cy="1136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25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 err="1" smtClean="0">
                <a:latin typeface="+mj-lt"/>
                <a:ea typeface="+mj-ea"/>
                <a:cs typeface="+mj-cs"/>
              </a:rPr>
              <a:t>Jahn-Teller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systems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defect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qubits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/>
          <a:srcRect l="62150" t="5876" r="7284" b="31452"/>
          <a:stretch>
            <a:fillRect/>
          </a:stretch>
        </p:blipFill>
        <p:spPr bwMode="auto">
          <a:xfrm>
            <a:off x="395536" y="1203598"/>
            <a:ext cx="216024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zövegdoboz 35"/>
          <p:cNvSpPr txBox="1"/>
          <p:nvPr/>
        </p:nvSpPr>
        <p:spPr>
          <a:xfrm flipH="1">
            <a:off x="611560" y="365187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NV center</a:t>
            </a:r>
            <a:endParaRPr lang="en-US" sz="2400" dirty="0"/>
          </a:p>
        </p:txBody>
      </p:sp>
      <p:cxnSp>
        <p:nvCxnSpPr>
          <p:cNvPr id="37" name="Egyenes összekötő 36"/>
          <p:cNvCxnSpPr/>
          <p:nvPr/>
        </p:nvCxnSpPr>
        <p:spPr>
          <a:xfrm flipV="1">
            <a:off x="2987824" y="1131592"/>
            <a:ext cx="18728" cy="2952326"/>
          </a:xfrm>
          <a:prstGeom prst="line">
            <a:avLst/>
          </a:prstGeom>
          <a:ln w="3175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Csoportba foglalás 42"/>
          <p:cNvGrpSpPr/>
          <p:nvPr/>
        </p:nvGrpSpPr>
        <p:grpSpPr>
          <a:xfrm>
            <a:off x="3240732" y="1402829"/>
            <a:ext cx="5219700" cy="2105025"/>
            <a:chOff x="3059832" y="1402829"/>
            <a:chExt cx="5219700" cy="210502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1402829"/>
              <a:ext cx="5219700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églalap 41"/>
            <p:cNvSpPr/>
            <p:nvPr/>
          </p:nvSpPr>
          <p:spPr>
            <a:xfrm>
              <a:off x="5796136" y="3147814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zövegdoboz 43"/>
          <p:cNvSpPr txBox="1"/>
          <p:nvPr/>
        </p:nvSpPr>
        <p:spPr>
          <a:xfrm flipH="1">
            <a:off x="5220072" y="365187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SiV</a:t>
            </a:r>
            <a:r>
              <a:rPr lang="hu-HU" sz="2400" dirty="0" smtClean="0"/>
              <a:t> center</a:t>
            </a:r>
            <a:endParaRPr lang="en-US" sz="2400" dirty="0"/>
          </a:p>
        </p:txBody>
      </p:sp>
      <p:sp>
        <p:nvSpPr>
          <p:cNvPr id="45" name="Téglalap 44"/>
          <p:cNvSpPr/>
          <p:nvPr/>
        </p:nvSpPr>
        <p:spPr>
          <a:xfrm>
            <a:off x="251520" y="4155926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 smtClean="0">
                <a:cs typeface="Arial" pitchFamily="34" charset="0"/>
              </a:rPr>
              <a:t>Thiering</a:t>
            </a:r>
            <a:r>
              <a:rPr lang="hu-HU" sz="2000" dirty="0" smtClean="0">
                <a:cs typeface="Arial" pitchFamily="34" charset="0"/>
              </a:rPr>
              <a:t> &amp; Gali, PRB Rapid </a:t>
            </a:r>
            <a:r>
              <a:rPr lang="hu-HU" sz="2000" b="1" dirty="0" smtClean="0">
                <a:cs typeface="Arial" pitchFamily="34" charset="0"/>
              </a:rPr>
              <a:t>96</a:t>
            </a:r>
            <a:r>
              <a:rPr lang="hu-HU" sz="2000" dirty="0" smtClean="0">
                <a:cs typeface="Arial" pitchFamily="34" charset="0"/>
              </a:rPr>
              <a:t>, 081115</a:t>
            </a:r>
            <a:endParaRPr lang="en-US" sz="2000" dirty="0"/>
          </a:p>
        </p:txBody>
      </p:sp>
      <p:sp>
        <p:nvSpPr>
          <p:cNvPr id="46" name="Téglalap 45"/>
          <p:cNvSpPr/>
          <p:nvPr/>
        </p:nvSpPr>
        <p:spPr>
          <a:xfrm>
            <a:off x="4211960" y="4155926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 smtClean="0">
                <a:cs typeface="Arial" pitchFamily="34" charset="0"/>
              </a:rPr>
              <a:t>Thiering</a:t>
            </a:r>
            <a:r>
              <a:rPr lang="hu-HU" sz="2000" dirty="0" smtClean="0">
                <a:cs typeface="Arial" pitchFamily="34" charset="0"/>
              </a:rPr>
              <a:t> &amp; Gali, PRX </a:t>
            </a:r>
            <a:r>
              <a:rPr lang="hu-HU" sz="2000" b="1" dirty="0" smtClean="0">
                <a:cs typeface="Arial" pitchFamily="34" charset="0"/>
              </a:rPr>
              <a:t>8</a:t>
            </a:r>
            <a:r>
              <a:rPr lang="hu-HU" sz="2000" dirty="0" smtClean="0">
                <a:cs typeface="Arial" pitchFamily="34" charset="0"/>
              </a:rPr>
              <a:t>, 021063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dirty="0" err="1" smtClean="0">
                <a:latin typeface="+mj-lt"/>
                <a:ea typeface="+mj-ea"/>
                <a:cs typeface="+mj-cs"/>
              </a:rPr>
              <a:t>Jahn-Teller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systems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defect</a:t>
            </a:r>
            <a:r>
              <a:rPr lang="hu-HU" sz="3200" b="1" dirty="0" smtClean="0">
                <a:latin typeface="+mj-lt"/>
                <a:ea typeface="+mj-ea"/>
                <a:cs typeface="+mj-cs"/>
              </a:rPr>
              <a:t> </a:t>
            </a:r>
            <a:r>
              <a:rPr lang="hu-HU" sz="3200" b="1" dirty="0" err="1" smtClean="0">
                <a:latin typeface="+mj-lt"/>
                <a:ea typeface="+mj-ea"/>
                <a:cs typeface="+mj-cs"/>
              </a:rPr>
              <a:t>qubits</a:t>
            </a: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" y="7419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aseline="30000" dirty="0" smtClean="0"/>
              <a:t>3</a:t>
            </a:r>
            <a:r>
              <a:rPr lang="hu-HU" sz="2400" dirty="0" smtClean="0"/>
              <a:t>E </a:t>
            </a:r>
            <a:r>
              <a:rPr lang="hu-HU" sz="2400" dirty="0" err="1" smtClean="0"/>
              <a:t>excited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 </a:t>
            </a:r>
            <a:r>
              <a:rPr lang="hu-HU" sz="2400" dirty="0" err="1" smtClean="0"/>
              <a:t>at</a:t>
            </a:r>
            <a:r>
              <a:rPr lang="hu-HU" sz="2400" dirty="0" smtClean="0"/>
              <a:t> a </a:t>
            </a:r>
            <a:r>
              <a:rPr lang="hu-HU" sz="2400" dirty="0" err="1" smtClean="0"/>
              <a:t>closer</a:t>
            </a:r>
            <a:r>
              <a:rPr lang="hu-HU" sz="2400" dirty="0" smtClean="0"/>
              <a:t> </a:t>
            </a:r>
            <a:r>
              <a:rPr lang="hu-HU" sz="2400" dirty="0" err="1" smtClean="0"/>
              <a:t>look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03598"/>
            <a:ext cx="5638973" cy="170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06" y="3982690"/>
            <a:ext cx="61658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859782"/>
            <a:ext cx="4320480" cy="103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Egyenes összekötő 15"/>
          <p:cNvCxnSpPr/>
          <p:nvPr/>
        </p:nvCxnSpPr>
        <p:spPr>
          <a:xfrm>
            <a:off x="7308304" y="2643758"/>
            <a:ext cx="9361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7308304" y="2067694"/>
            <a:ext cx="9361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7308304" y="2571750"/>
            <a:ext cx="93610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7308304" y="1995686"/>
            <a:ext cx="93610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7308304" y="3219822"/>
            <a:ext cx="9361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7308304" y="3147814"/>
            <a:ext cx="93610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7236296" y="1995686"/>
            <a:ext cx="0" cy="648072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églalap 22"/>
          <p:cNvSpPr/>
          <p:nvPr/>
        </p:nvSpPr>
        <p:spPr>
          <a:xfrm>
            <a:off x="6876256" y="2067694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l</a:t>
            </a:r>
            <a:r>
              <a:rPr lang="hu-HU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4" name="Egyenes összekötő nyíllal 23"/>
          <p:cNvCxnSpPr/>
          <p:nvPr/>
        </p:nvCxnSpPr>
        <p:spPr>
          <a:xfrm>
            <a:off x="7236296" y="2571750"/>
            <a:ext cx="0" cy="648072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églalap 24"/>
          <p:cNvSpPr/>
          <p:nvPr/>
        </p:nvSpPr>
        <p:spPr>
          <a:xfrm>
            <a:off x="6876256" y="2643758"/>
            <a:ext cx="372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l</a:t>
            </a:r>
            <a:r>
              <a:rPr lang="hu-HU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8207525" y="1842378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{A</a:t>
            </a:r>
            <a:r>
              <a:rPr lang="hu-HU" baseline="-25000" dirty="0" smtClean="0"/>
              <a:t>1</a:t>
            </a:r>
            <a:r>
              <a:rPr lang="hu-HU" dirty="0" smtClean="0"/>
              <a:t>, A</a:t>
            </a:r>
            <a:r>
              <a:rPr lang="hu-HU" baseline="-25000" dirty="0" smtClean="0"/>
              <a:t>2</a:t>
            </a:r>
            <a:r>
              <a:rPr lang="hu-HU" dirty="0" smtClean="0"/>
              <a:t>}</a:t>
            </a:r>
            <a:endParaRPr lang="en-US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8244408" y="241844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 (0)</a:t>
            </a:r>
            <a:endParaRPr lang="en-US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8244408" y="300379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 (±1)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Understanding</a:t>
            </a:r>
            <a:r>
              <a:rPr lang="hu-HU" sz="3100" b="1" dirty="0" smtClean="0"/>
              <a:t> ISC and </a:t>
            </a:r>
            <a:r>
              <a:rPr lang="hu-HU" sz="3100" b="1" dirty="0" err="1" smtClean="0"/>
              <a:t>optical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spinpolarization</a:t>
            </a:r>
            <a:endParaRPr lang="en-US" sz="31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43558"/>
            <a:ext cx="330057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76"/>
          <p:cNvGrpSpPr/>
          <p:nvPr/>
        </p:nvGrpSpPr>
        <p:grpSpPr>
          <a:xfrm>
            <a:off x="107504" y="3291830"/>
            <a:ext cx="5978496" cy="1161420"/>
            <a:chOff x="107504" y="3867894"/>
            <a:chExt cx="5978496" cy="1161420"/>
          </a:xfrm>
        </p:grpSpPr>
        <p:sp>
          <p:nvSpPr>
            <p:cNvPr id="7" name="Szövegdoboz 6"/>
            <p:cNvSpPr txBox="1"/>
            <p:nvPr/>
          </p:nvSpPr>
          <p:spPr>
            <a:xfrm>
              <a:off x="107504" y="4659982"/>
              <a:ext cx="5978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 smtClean="0">
                  <a:solidFill>
                    <a:srgbClr val="FF0000"/>
                  </a:solidFill>
                </a:rPr>
                <a:t>Group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Theory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predicts</a:t>
              </a:r>
              <a:r>
                <a:rPr lang="hu-HU" b="1" dirty="0" smtClean="0">
                  <a:solidFill>
                    <a:srgbClr val="FF0000"/>
                  </a:solidFill>
                </a:rPr>
                <a:t> no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effective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intersystem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crossing</a:t>
              </a:r>
              <a:r>
                <a:rPr lang="hu-HU" b="1" dirty="0" smtClean="0">
                  <a:solidFill>
                    <a:srgbClr val="FF0000"/>
                  </a:solidFill>
                </a:rPr>
                <a:t> (ISC)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2411760" y="3867894"/>
              <a:ext cx="3600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✘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4067944" y="741933"/>
            <a:ext cx="5076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aseline="30000" dirty="0" smtClean="0"/>
              <a:t>3</a:t>
            </a:r>
            <a:r>
              <a:rPr lang="hu-HU" sz="2400" dirty="0" smtClean="0"/>
              <a:t>E </a:t>
            </a:r>
            <a:r>
              <a:rPr lang="hu-HU" sz="2400" dirty="0" err="1" smtClean="0"/>
              <a:t>excited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: </a:t>
            </a:r>
            <a:r>
              <a:rPr lang="hu-HU" sz="2400" i="1" dirty="0" err="1" smtClean="0"/>
              <a:t>Exe</a:t>
            </a:r>
            <a:r>
              <a:rPr lang="hu-HU" sz="2400" dirty="0" smtClean="0"/>
              <a:t> </a:t>
            </a:r>
            <a:r>
              <a:rPr lang="hu-HU" sz="2400" dirty="0" err="1" smtClean="0"/>
              <a:t>dynamic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endParaRPr lang="en-US" sz="2400" dirty="0"/>
          </a:p>
        </p:txBody>
      </p:sp>
      <p:sp>
        <p:nvSpPr>
          <p:cNvPr id="10" name="Ellipszis 9"/>
          <p:cNvSpPr/>
          <p:nvPr/>
        </p:nvSpPr>
        <p:spPr>
          <a:xfrm>
            <a:off x="1619672" y="1779662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91630"/>
            <a:ext cx="3312368" cy="24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églalap 75"/>
          <p:cNvSpPr/>
          <p:nvPr/>
        </p:nvSpPr>
        <p:spPr>
          <a:xfrm>
            <a:off x="179512" y="4443958"/>
            <a:ext cx="6427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 smtClean="0"/>
              <a:t>pseudo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interaction</a:t>
            </a:r>
            <a:r>
              <a:rPr lang="hu-HU" sz="2400" dirty="0" smtClean="0"/>
              <a:t>: (</a:t>
            </a:r>
            <a:r>
              <a:rPr lang="hu-HU" sz="2400" i="1" dirty="0" smtClean="0"/>
              <a:t>A</a:t>
            </a:r>
            <a:r>
              <a:rPr lang="hu-HU" sz="2400" i="1" baseline="-25000" dirty="0" smtClean="0"/>
              <a:t>1</a:t>
            </a:r>
            <a:r>
              <a:rPr lang="hu-HU" sz="2400" i="1" dirty="0" smtClean="0"/>
              <a:t> + E) x e </a:t>
            </a:r>
            <a:r>
              <a:rPr lang="hu-HU" sz="2400" dirty="0" err="1" smtClean="0"/>
              <a:t>system</a:t>
            </a:r>
            <a:r>
              <a:rPr lang="hu-HU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Understanding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the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effective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spin-orbit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coupling</a:t>
            </a:r>
            <a:endParaRPr lang="en-US" sz="31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0" y="6275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aseline="30000" dirty="0" smtClean="0"/>
              <a:t>3</a:t>
            </a:r>
            <a:r>
              <a:rPr lang="hu-HU" sz="2400" dirty="0" smtClean="0"/>
              <a:t>E </a:t>
            </a:r>
            <a:r>
              <a:rPr lang="hu-HU" sz="2400" dirty="0" err="1" smtClean="0"/>
              <a:t>excited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: </a:t>
            </a:r>
            <a:r>
              <a:rPr lang="hu-HU" sz="2400" i="1" dirty="0" err="1" smtClean="0"/>
              <a:t>Exe</a:t>
            </a:r>
            <a:r>
              <a:rPr lang="hu-HU" sz="2400" dirty="0" smtClean="0"/>
              <a:t> </a:t>
            </a:r>
            <a:r>
              <a:rPr lang="hu-HU" sz="2400" dirty="0" err="1" smtClean="0"/>
              <a:t>dynamic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r>
              <a:rPr lang="hu-HU" sz="2400" dirty="0" smtClean="0"/>
              <a:t>*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31590"/>
            <a:ext cx="3312368" cy="24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5753" y="1901314"/>
            <a:ext cx="5348735" cy="526420"/>
            <a:chOff x="369" y="1177"/>
            <a:chExt cx="4999" cy="492"/>
          </a:xfrm>
        </p:grpSpPr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69" y="1177"/>
              <a:ext cx="5000" cy="491"/>
            </a:xfrm>
            <a:custGeom>
              <a:avLst/>
              <a:gdLst>
                <a:gd name="T0" fmla="*/ 11024 w 22051"/>
                <a:gd name="T1" fmla="*/ 2168 h 2169"/>
                <a:gd name="T2" fmla="*/ 0 w 22051"/>
                <a:gd name="T3" fmla="*/ 2168 h 2169"/>
                <a:gd name="T4" fmla="*/ 0 w 22051"/>
                <a:gd name="T5" fmla="*/ 0 h 2169"/>
                <a:gd name="T6" fmla="*/ 22050 w 22051"/>
                <a:gd name="T7" fmla="*/ 0 h 2169"/>
                <a:gd name="T8" fmla="*/ 22050 w 22051"/>
                <a:gd name="T9" fmla="*/ 2168 h 2169"/>
                <a:gd name="T10" fmla="*/ 11024 w 22051"/>
                <a:gd name="T11" fmla="*/ 2168 h 2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51"/>
                <a:gd name="T19" fmla="*/ 0 h 2169"/>
                <a:gd name="T20" fmla="*/ 22051 w 22051"/>
                <a:gd name="T21" fmla="*/ 2169 h 21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51" h="2169">
                  <a:moveTo>
                    <a:pt x="11024" y="2168"/>
                  </a:moveTo>
                  <a:lnTo>
                    <a:pt x="0" y="2168"/>
                  </a:lnTo>
                  <a:lnTo>
                    <a:pt x="0" y="0"/>
                  </a:lnTo>
                  <a:lnTo>
                    <a:pt x="22050" y="0"/>
                  </a:lnTo>
                  <a:lnTo>
                    <a:pt x="22050" y="2168"/>
                  </a:lnTo>
                  <a:lnTo>
                    <a:pt x="11024" y="2168"/>
                  </a:lnTo>
                </a:path>
              </a:pathLst>
            </a:custGeom>
            <a:solidFill>
              <a:srgbClr val="FFFFFF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396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444" y="1259"/>
              <a:ext cx="148" cy="152"/>
            </a:xfrm>
            <a:custGeom>
              <a:avLst/>
              <a:gdLst>
                <a:gd name="T0" fmla="*/ 367 w 656"/>
                <a:gd name="T1" fmla="*/ 78 h 676"/>
                <a:gd name="T2" fmla="*/ 459 w 656"/>
                <a:gd name="T3" fmla="*/ 31 h 676"/>
                <a:gd name="T4" fmla="*/ 493 w 656"/>
                <a:gd name="T5" fmla="*/ 31 h 676"/>
                <a:gd name="T6" fmla="*/ 493 w 656"/>
                <a:gd name="T7" fmla="*/ 0 h 676"/>
                <a:gd name="T8" fmla="*/ 325 w 656"/>
                <a:gd name="T9" fmla="*/ 3 h 676"/>
                <a:gd name="T10" fmla="*/ 157 w 656"/>
                <a:gd name="T11" fmla="*/ 0 h 676"/>
                <a:gd name="T12" fmla="*/ 157 w 656"/>
                <a:gd name="T13" fmla="*/ 31 h 676"/>
                <a:gd name="T14" fmla="*/ 190 w 656"/>
                <a:gd name="T15" fmla="*/ 31 h 676"/>
                <a:gd name="T16" fmla="*/ 283 w 656"/>
                <a:gd name="T17" fmla="*/ 78 h 676"/>
                <a:gd name="T18" fmla="*/ 283 w 656"/>
                <a:gd name="T19" fmla="*/ 518 h 676"/>
                <a:gd name="T20" fmla="*/ 148 w 656"/>
                <a:gd name="T21" fmla="*/ 266 h 676"/>
                <a:gd name="T22" fmla="*/ 62 w 656"/>
                <a:gd name="T23" fmla="*/ 129 h 676"/>
                <a:gd name="T24" fmla="*/ 25 w 656"/>
                <a:gd name="T25" fmla="*/ 129 h 676"/>
                <a:gd name="T26" fmla="*/ 0 w 656"/>
                <a:gd name="T27" fmla="*/ 137 h 676"/>
                <a:gd name="T28" fmla="*/ 8 w 656"/>
                <a:gd name="T29" fmla="*/ 148 h 676"/>
                <a:gd name="T30" fmla="*/ 67 w 656"/>
                <a:gd name="T31" fmla="*/ 283 h 676"/>
                <a:gd name="T32" fmla="*/ 118 w 656"/>
                <a:gd name="T33" fmla="*/ 451 h 676"/>
                <a:gd name="T34" fmla="*/ 283 w 656"/>
                <a:gd name="T35" fmla="*/ 540 h 676"/>
                <a:gd name="T36" fmla="*/ 283 w 656"/>
                <a:gd name="T37" fmla="*/ 597 h 676"/>
                <a:gd name="T38" fmla="*/ 190 w 656"/>
                <a:gd name="T39" fmla="*/ 644 h 676"/>
                <a:gd name="T40" fmla="*/ 157 w 656"/>
                <a:gd name="T41" fmla="*/ 644 h 676"/>
                <a:gd name="T42" fmla="*/ 157 w 656"/>
                <a:gd name="T43" fmla="*/ 675 h 676"/>
                <a:gd name="T44" fmla="*/ 325 w 656"/>
                <a:gd name="T45" fmla="*/ 672 h 676"/>
                <a:gd name="T46" fmla="*/ 493 w 656"/>
                <a:gd name="T47" fmla="*/ 675 h 676"/>
                <a:gd name="T48" fmla="*/ 493 w 656"/>
                <a:gd name="T49" fmla="*/ 644 h 676"/>
                <a:gd name="T50" fmla="*/ 459 w 656"/>
                <a:gd name="T51" fmla="*/ 644 h 676"/>
                <a:gd name="T52" fmla="*/ 367 w 656"/>
                <a:gd name="T53" fmla="*/ 597 h 676"/>
                <a:gd name="T54" fmla="*/ 367 w 656"/>
                <a:gd name="T55" fmla="*/ 540 h 676"/>
                <a:gd name="T56" fmla="*/ 535 w 656"/>
                <a:gd name="T57" fmla="*/ 451 h 676"/>
                <a:gd name="T58" fmla="*/ 588 w 656"/>
                <a:gd name="T59" fmla="*/ 260 h 676"/>
                <a:gd name="T60" fmla="*/ 641 w 656"/>
                <a:gd name="T61" fmla="*/ 148 h 676"/>
                <a:gd name="T62" fmla="*/ 655 w 656"/>
                <a:gd name="T63" fmla="*/ 137 h 676"/>
                <a:gd name="T64" fmla="*/ 633 w 656"/>
                <a:gd name="T65" fmla="*/ 129 h 676"/>
                <a:gd name="T66" fmla="*/ 594 w 656"/>
                <a:gd name="T67" fmla="*/ 129 h 676"/>
                <a:gd name="T68" fmla="*/ 507 w 656"/>
                <a:gd name="T69" fmla="*/ 277 h 676"/>
                <a:gd name="T70" fmla="*/ 367 w 656"/>
                <a:gd name="T71" fmla="*/ 518 h 676"/>
                <a:gd name="T72" fmla="*/ 367 w 656"/>
                <a:gd name="T73" fmla="*/ 78 h 6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6"/>
                <a:gd name="T112" fmla="*/ 0 h 676"/>
                <a:gd name="T113" fmla="*/ 656 w 656"/>
                <a:gd name="T114" fmla="*/ 676 h 6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6" h="676">
                  <a:moveTo>
                    <a:pt x="367" y="78"/>
                  </a:moveTo>
                  <a:cubicBezTo>
                    <a:pt x="367" y="45"/>
                    <a:pt x="367" y="31"/>
                    <a:pt x="459" y="31"/>
                  </a:cubicBezTo>
                  <a:lnTo>
                    <a:pt x="493" y="31"/>
                  </a:lnTo>
                  <a:lnTo>
                    <a:pt x="493" y="0"/>
                  </a:lnTo>
                  <a:cubicBezTo>
                    <a:pt x="456" y="3"/>
                    <a:pt x="367" y="3"/>
                    <a:pt x="325" y="3"/>
                  </a:cubicBezTo>
                  <a:cubicBezTo>
                    <a:pt x="286" y="3"/>
                    <a:pt x="193" y="3"/>
                    <a:pt x="157" y="0"/>
                  </a:cubicBezTo>
                  <a:lnTo>
                    <a:pt x="157" y="31"/>
                  </a:lnTo>
                  <a:lnTo>
                    <a:pt x="190" y="31"/>
                  </a:lnTo>
                  <a:cubicBezTo>
                    <a:pt x="283" y="31"/>
                    <a:pt x="283" y="45"/>
                    <a:pt x="283" y="78"/>
                  </a:cubicBezTo>
                  <a:lnTo>
                    <a:pt x="283" y="518"/>
                  </a:lnTo>
                  <a:cubicBezTo>
                    <a:pt x="154" y="482"/>
                    <a:pt x="148" y="330"/>
                    <a:pt x="148" y="266"/>
                  </a:cubicBezTo>
                  <a:cubicBezTo>
                    <a:pt x="148" y="146"/>
                    <a:pt x="104" y="129"/>
                    <a:pt x="62" y="129"/>
                  </a:cubicBezTo>
                  <a:lnTo>
                    <a:pt x="25" y="129"/>
                  </a:lnTo>
                  <a:cubicBezTo>
                    <a:pt x="11" y="129"/>
                    <a:pt x="0" y="129"/>
                    <a:pt x="0" y="137"/>
                  </a:cubicBezTo>
                  <a:cubicBezTo>
                    <a:pt x="0" y="143"/>
                    <a:pt x="3" y="148"/>
                    <a:pt x="8" y="148"/>
                  </a:cubicBezTo>
                  <a:cubicBezTo>
                    <a:pt x="42" y="154"/>
                    <a:pt x="67" y="168"/>
                    <a:pt x="67" y="283"/>
                  </a:cubicBezTo>
                  <a:cubicBezTo>
                    <a:pt x="67" y="305"/>
                    <a:pt x="70" y="384"/>
                    <a:pt x="118" y="451"/>
                  </a:cubicBezTo>
                  <a:cubicBezTo>
                    <a:pt x="157" y="504"/>
                    <a:pt x="216" y="532"/>
                    <a:pt x="283" y="540"/>
                  </a:cubicBezTo>
                  <a:lnTo>
                    <a:pt x="283" y="597"/>
                  </a:lnTo>
                  <a:cubicBezTo>
                    <a:pt x="283" y="630"/>
                    <a:pt x="283" y="644"/>
                    <a:pt x="190" y="644"/>
                  </a:cubicBezTo>
                  <a:lnTo>
                    <a:pt x="157" y="644"/>
                  </a:lnTo>
                  <a:lnTo>
                    <a:pt x="157" y="675"/>
                  </a:lnTo>
                  <a:cubicBezTo>
                    <a:pt x="193" y="672"/>
                    <a:pt x="283" y="672"/>
                    <a:pt x="325" y="672"/>
                  </a:cubicBezTo>
                  <a:cubicBezTo>
                    <a:pt x="364" y="672"/>
                    <a:pt x="456" y="672"/>
                    <a:pt x="493" y="675"/>
                  </a:cubicBezTo>
                  <a:lnTo>
                    <a:pt x="493" y="644"/>
                  </a:lnTo>
                  <a:lnTo>
                    <a:pt x="459" y="644"/>
                  </a:lnTo>
                  <a:cubicBezTo>
                    <a:pt x="367" y="644"/>
                    <a:pt x="367" y="633"/>
                    <a:pt x="367" y="597"/>
                  </a:cubicBezTo>
                  <a:lnTo>
                    <a:pt x="367" y="540"/>
                  </a:lnTo>
                  <a:cubicBezTo>
                    <a:pt x="437" y="532"/>
                    <a:pt x="498" y="504"/>
                    <a:pt x="535" y="451"/>
                  </a:cubicBezTo>
                  <a:cubicBezTo>
                    <a:pt x="588" y="381"/>
                    <a:pt x="588" y="302"/>
                    <a:pt x="588" y="260"/>
                  </a:cubicBezTo>
                  <a:cubicBezTo>
                    <a:pt x="588" y="244"/>
                    <a:pt x="588" y="157"/>
                    <a:pt x="641" y="148"/>
                  </a:cubicBezTo>
                  <a:cubicBezTo>
                    <a:pt x="650" y="148"/>
                    <a:pt x="655" y="148"/>
                    <a:pt x="655" y="137"/>
                  </a:cubicBezTo>
                  <a:cubicBezTo>
                    <a:pt x="655" y="129"/>
                    <a:pt x="647" y="129"/>
                    <a:pt x="633" y="129"/>
                  </a:cubicBezTo>
                  <a:lnTo>
                    <a:pt x="594" y="129"/>
                  </a:lnTo>
                  <a:cubicBezTo>
                    <a:pt x="554" y="129"/>
                    <a:pt x="507" y="134"/>
                    <a:pt x="507" y="277"/>
                  </a:cubicBezTo>
                  <a:cubicBezTo>
                    <a:pt x="504" y="386"/>
                    <a:pt x="473" y="490"/>
                    <a:pt x="367" y="518"/>
                  </a:cubicBezTo>
                  <a:lnTo>
                    <a:pt x="367" y="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616" y="1334"/>
              <a:ext cx="115" cy="115"/>
            </a:xfrm>
            <a:custGeom>
              <a:avLst/>
              <a:gdLst>
                <a:gd name="T0" fmla="*/ 272 w 513"/>
                <a:gd name="T1" fmla="*/ 272 h 511"/>
                <a:gd name="T2" fmla="*/ 484 w 513"/>
                <a:gd name="T3" fmla="*/ 272 h 511"/>
                <a:gd name="T4" fmla="*/ 512 w 513"/>
                <a:gd name="T5" fmla="*/ 255 h 511"/>
                <a:gd name="T6" fmla="*/ 484 w 513"/>
                <a:gd name="T7" fmla="*/ 238 h 511"/>
                <a:gd name="T8" fmla="*/ 272 w 513"/>
                <a:gd name="T9" fmla="*/ 238 h 511"/>
                <a:gd name="T10" fmla="*/ 272 w 513"/>
                <a:gd name="T11" fmla="*/ 31 h 511"/>
                <a:gd name="T12" fmla="*/ 255 w 513"/>
                <a:gd name="T13" fmla="*/ 0 h 511"/>
                <a:gd name="T14" fmla="*/ 238 w 513"/>
                <a:gd name="T15" fmla="*/ 25 h 511"/>
                <a:gd name="T16" fmla="*/ 238 w 513"/>
                <a:gd name="T17" fmla="*/ 238 h 511"/>
                <a:gd name="T18" fmla="*/ 28 w 513"/>
                <a:gd name="T19" fmla="*/ 238 h 511"/>
                <a:gd name="T20" fmla="*/ 0 w 513"/>
                <a:gd name="T21" fmla="*/ 255 h 511"/>
                <a:gd name="T22" fmla="*/ 28 w 513"/>
                <a:gd name="T23" fmla="*/ 272 h 511"/>
                <a:gd name="T24" fmla="*/ 238 w 513"/>
                <a:gd name="T25" fmla="*/ 272 h 511"/>
                <a:gd name="T26" fmla="*/ 238 w 513"/>
                <a:gd name="T27" fmla="*/ 476 h 511"/>
                <a:gd name="T28" fmla="*/ 28 w 513"/>
                <a:gd name="T29" fmla="*/ 476 h 511"/>
                <a:gd name="T30" fmla="*/ 0 w 513"/>
                <a:gd name="T31" fmla="*/ 493 h 511"/>
                <a:gd name="T32" fmla="*/ 28 w 513"/>
                <a:gd name="T33" fmla="*/ 510 h 511"/>
                <a:gd name="T34" fmla="*/ 484 w 513"/>
                <a:gd name="T35" fmla="*/ 510 h 511"/>
                <a:gd name="T36" fmla="*/ 512 w 513"/>
                <a:gd name="T37" fmla="*/ 493 h 511"/>
                <a:gd name="T38" fmla="*/ 484 w 513"/>
                <a:gd name="T39" fmla="*/ 476 h 511"/>
                <a:gd name="T40" fmla="*/ 272 w 513"/>
                <a:gd name="T41" fmla="*/ 476 h 511"/>
                <a:gd name="T42" fmla="*/ 272 w 513"/>
                <a:gd name="T43" fmla="*/ 272 h 5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3"/>
                <a:gd name="T67" fmla="*/ 0 h 511"/>
                <a:gd name="T68" fmla="*/ 513 w 513"/>
                <a:gd name="T69" fmla="*/ 511 h 5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3" h="511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lnTo>
                    <a:pt x="272" y="2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767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917" y="1330"/>
              <a:ext cx="148" cy="52"/>
            </a:xfrm>
            <a:custGeom>
              <a:avLst/>
              <a:gdLst>
                <a:gd name="T0" fmla="*/ 624 w 659"/>
                <a:gd name="T1" fmla="*/ 39 h 233"/>
                <a:gd name="T2" fmla="*/ 658 w 659"/>
                <a:gd name="T3" fmla="*/ 20 h 233"/>
                <a:gd name="T4" fmla="*/ 624 w 659"/>
                <a:gd name="T5" fmla="*/ 0 h 233"/>
                <a:gd name="T6" fmla="*/ 34 w 659"/>
                <a:gd name="T7" fmla="*/ 0 h 233"/>
                <a:gd name="T8" fmla="*/ 0 w 659"/>
                <a:gd name="T9" fmla="*/ 20 h 233"/>
                <a:gd name="T10" fmla="*/ 34 w 659"/>
                <a:gd name="T11" fmla="*/ 39 h 233"/>
                <a:gd name="T12" fmla="*/ 624 w 659"/>
                <a:gd name="T13" fmla="*/ 39 h 233"/>
                <a:gd name="T14" fmla="*/ 624 w 659"/>
                <a:gd name="T15" fmla="*/ 232 h 233"/>
                <a:gd name="T16" fmla="*/ 658 w 659"/>
                <a:gd name="T17" fmla="*/ 213 h 233"/>
                <a:gd name="T18" fmla="*/ 624 w 659"/>
                <a:gd name="T19" fmla="*/ 193 h 233"/>
                <a:gd name="T20" fmla="*/ 34 w 659"/>
                <a:gd name="T21" fmla="*/ 193 h 233"/>
                <a:gd name="T22" fmla="*/ 0 w 659"/>
                <a:gd name="T23" fmla="*/ 213 h 233"/>
                <a:gd name="T24" fmla="*/ 34 w 659"/>
                <a:gd name="T25" fmla="*/ 232 h 233"/>
                <a:gd name="T26" fmla="*/ 624 w 659"/>
                <a:gd name="T27" fmla="*/ 232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9"/>
                <a:gd name="T43" fmla="*/ 0 h 233"/>
                <a:gd name="T44" fmla="*/ 659 w 659"/>
                <a:gd name="T45" fmla="*/ 233 h 2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9" h="233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lnTo>
                    <a:pt x="624" y="39"/>
                  </a:ln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lnTo>
                    <a:pt x="624" y="23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1152" y="1199"/>
              <a:ext cx="297" cy="312"/>
            </a:xfrm>
            <a:custGeom>
              <a:avLst/>
              <a:gdLst>
                <a:gd name="T0" fmla="*/ 1193 w 1314"/>
                <a:gd name="T1" fmla="*/ 1381 h 1382"/>
                <a:gd name="T2" fmla="*/ 1313 w 1314"/>
                <a:gd name="T3" fmla="*/ 1064 h 1382"/>
                <a:gd name="T4" fmla="*/ 1288 w 1314"/>
                <a:gd name="T5" fmla="*/ 1064 h 1382"/>
                <a:gd name="T6" fmla="*/ 1030 w 1314"/>
                <a:gd name="T7" fmla="*/ 1263 h 1382"/>
                <a:gd name="T8" fmla="*/ 725 w 1314"/>
                <a:gd name="T9" fmla="*/ 1294 h 1382"/>
                <a:gd name="T10" fmla="*/ 129 w 1314"/>
                <a:gd name="T11" fmla="*/ 1294 h 1382"/>
                <a:gd name="T12" fmla="*/ 633 w 1314"/>
                <a:gd name="T13" fmla="*/ 706 h 1382"/>
                <a:gd name="T14" fmla="*/ 641 w 1314"/>
                <a:gd name="T15" fmla="*/ 692 h 1382"/>
                <a:gd name="T16" fmla="*/ 633 w 1314"/>
                <a:gd name="T17" fmla="*/ 675 h 1382"/>
                <a:gd name="T18" fmla="*/ 174 w 1314"/>
                <a:gd name="T19" fmla="*/ 48 h 1382"/>
                <a:gd name="T20" fmla="*/ 714 w 1314"/>
                <a:gd name="T21" fmla="*/ 48 h 1382"/>
                <a:gd name="T22" fmla="*/ 946 w 1314"/>
                <a:gd name="T23" fmla="*/ 64 h 1382"/>
                <a:gd name="T24" fmla="*/ 1162 w 1314"/>
                <a:gd name="T25" fmla="*/ 137 h 1382"/>
                <a:gd name="T26" fmla="*/ 1288 w 1314"/>
                <a:gd name="T27" fmla="*/ 277 h 1382"/>
                <a:gd name="T28" fmla="*/ 1313 w 1314"/>
                <a:gd name="T29" fmla="*/ 277 h 1382"/>
                <a:gd name="T30" fmla="*/ 1193 w 1314"/>
                <a:gd name="T31" fmla="*/ 0 h 1382"/>
                <a:gd name="T32" fmla="*/ 28 w 1314"/>
                <a:gd name="T33" fmla="*/ 0 h 1382"/>
                <a:gd name="T34" fmla="*/ 0 w 1314"/>
                <a:gd name="T35" fmla="*/ 6 h 1382"/>
                <a:gd name="T36" fmla="*/ 0 w 1314"/>
                <a:gd name="T37" fmla="*/ 39 h 1382"/>
                <a:gd name="T38" fmla="*/ 521 w 1314"/>
                <a:gd name="T39" fmla="*/ 753 h 1382"/>
                <a:gd name="T40" fmla="*/ 11 w 1314"/>
                <a:gd name="T41" fmla="*/ 1353 h 1382"/>
                <a:gd name="T42" fmla="*/ 0 w 1314"/>
                <a:gd name="T43" fmla="*/ 1369 h 1382"/>
                <a:gd name="T44" fmla="*/ 28 w 1314"/>
                <a:gd name="T45" fmla="*/ 1381 h 1382"/>
                <a:gd name="T46" fmla="*/ 1193 w 1314"/>
                <a:gd name="T47" fmla="*/ 1381 h 13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14"/>
                <a:gd name="T73" fmla="*/ 0 h 1382"/>
                <a:gd name="T74" fmla="*/ 1314 w 1314"/>
                <a:gd name="T75" fmla="*/ 1382 h 13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14" h="1382">
                  <a:moveTo>
                    <a:pt x="1193" y="1381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9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5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3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1"/>
                    <a:pt x="11" y="1381"/>
                    <a:pt x="28" y="1381"/>
                  </a:cubicBezTo>
                  <a:lnTo>
                    <a:pt x="1193" y="138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1173" y="1599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3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1283" y="1599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6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1525" y="1244"/>
              <a:ext cx="30" cy="223"/>
            </a:xfrm>
            <a:custGeom>
              <a:avLst/>
              <a:gdLst>
                <a:gd name="T0" fmla="*/ 137 w 138"/>
                <a:gd name="T1" fmla="*/ 986 h 987"/>
                <a:gd name="T2" fmla="*/ 137 w 138"/>
                <a:gd name="T3" fmla="*/ 947 h 987"/>
                <a:gd name="T4" fmla="*/ 39 w 138"/>
                <a:gd name="T5" fmla="*/ 947 h 987"/>
                <a:gd name="T6" fmla="*/ 39 w 138"/>
                <a:gd name="T7" fmla="*/ 39 h 987"/>
                <a:gd name="T8" fmla="*/ 137 w 138"/>
                <a:gd name="T9" fmla="*/ 39 h 987"/>
                <a:gd name="T10" fmla="*/ 137 w 138"/>
                <a:gd name="T11" fmla="*/ 0 h 987"/>
                <a:gd name="T12" fmla="*/ 0 w 138"/>
                <a:gd name="T13" fmla="*/ 0 h 987"/>
                <a:gd name="T14" fmla="*/ 0 w 138"/>
                <a:gd name="T15" fmla="*/ 986 h 987"/>
                <a:gd name="T16" fmla="*/ 137 w 138"/>
                <a:gd name="T17" fmla="*/ 986 h 9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987"/>
                <a:gd name="T29" fmla="*/ 138 w 138"/>
                <a:gd name="T30" fmla="*/ 987 h 9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987">
                  <a:moveTo>
                    <a:pt x="137" y="986"/>
                  </a:moveTo>
                  <a:lnTo>
                    <a:pt x="137" y="947"/>
                  </a:lnTo>
                  <a:lnTo>
                    <a:pt x="39" y="947"/>
                  </a:lnTo>
                  <a:lnTo>
                    <a:pt x="39" y="39"/>
                  </a:lnTo>
                  <a:lnTo>
                    <a:pt x="137" y="39"/>
                  </a:lnTo>
                  <a:lnTo>
                    <a:pt x="137" y="0"/>
                  </a:lnTo>
                  <a:lnTo>
                    <a:pt x="0" y="0"/>
                  </a:lnTo>
                  <a:lnTo>
                    <a:pt x="0" y="986"/>
                  </a:lnTo>
                  <a:lnTo>
                    <a:pt x="137" y="98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1570" y="1313"/>
              <a:ext cx="87" cy="101"/>
            </a:xfrm>
            <a:custGeom>
              <a:avLst/>
              <a:gdLst>
                <a:gd name="T0" fmla="*/ 353 w 387"/>
                <a:gd name="T1" fmla="*/ 62 h 449"/>
                <a:gd name="T2" fmla="*/ 308 w 387"/>
                <a:gd name="T3" fmla="*/ 76 h 449"/>
                <a:gd name="T4" fmla="*/ 291 w 387"/>
                <a:gd name="T5" fmla="*/ 115 h 449"/>
                <a:gd name="T6" fmla="*/ 328 w 387"/>
                <a:gd name="T7" fmla="*/ 148 h 449"/>
                <a:gd name="T8" fmla="*/ 384 w 387"/>
                <a:gd name="T9" fmla="*/ 84 h 449"/>
                <a:gd name="T10" fmla="*/ 266 w 387"/>
                <a:gd name="T11" fmla="*/ 0 h 449"/>
                <a:gd name="T12" fmla="*/ 0 w 387"/>
                <a:gd name="T13" fmla="*/ 280 h 449"/>
                <a:gd name="T14" fmla="*/ 160 w 387"/>
                <a:gd name="T15" fmla="*/ 448 h 449"/>
                <a:gd name="T16" fmla="*/ 386 w 387"/>
                <a:gd name="T17" fmla="*/ 330 h 449"/>
                <a:gd name="T18" fmla="*/ 372 w 387"/>
                <a:gd name="T19" fmla="*/ 319 h 449"/>
                <a:gd name="T20" fmla="*/ 361 w 387"/>
                <a:gd name="T21" fmla="*/ 328 h 449"/>
                <a:gd name="T22" fmla="*/ 162 w 387"/>
                <a:gd name="T23" fmla="*/ 426 h 449"/>
                <a:gd name="T24" fmla="*/ 73 w 387"/>
                <a:gd name="T25" fmla="*/ 319 h 449"/>
                <a:gd name="T26" fmla="*/ 126 w 387"/>
                <a:gd name="T27" fmla="*/ 120 h 449"/>
                <a:gd name="T28" fmla="*/ 266 w 387"/>
                <a:gd name="T29" fmla="*/ 22 h 449"/>
                <a:gd name="T30" fmla="*/ 353 w 387"/>
                <a:gd name="T31" fmla="*/ 62 h 4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7"/>
                <a:gd name="T49" fmla="*/ 0 h 449"/>
                <a:gd name="T50" fmla="*/ 387 w 387"/>
                <a:gd name="T51" fmla="*/ 449 h 4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7" h="449">
                  <a:moveTo>
                    <a:pt x="353" y="62"/>
                  </a:moveTo>
                  <a:cubicBezTo>
                    <a:pt x="336" y="62"/>
                    <a:pt x="322" y="62"/>
                    <a:pt x="308" y="76"/>
                  </a:cubicBezTo>
                  <a:cubicBezTo>
                    <a:pt x="291" y="90"/>
                    <a:pt x="291" y="106"/>
                    <a:pt x="291" y="115"/>
                  </a:cubicBezTo>
                  <a:cubicBezTo>
                    <a:pt x="291" y="137"/>
                    <a:pt x="308" y="148"/>
                    <a:pt x="328" y="148"/>
                  </a:cubicBezTo>
                  <a:cubicBezTo>
                    <a:pt x="356" y="148"/>
                    <a:pt x="384" y="126"/>
                    <a:pt x="384" y="84"/>
                  </a:cubicBezTo>
                  <a:cubicBezTo>
                    <a:pt x="384" y="36"/>
                    <a:pt x="336" y="0"/>
                    <a:pt x="266" y="0"/>
                  </a:cubicBezTo>
                  <a:cubicBezTo>
                    <a:pt x="132" y="0"/>
                    <a:pt x="0" y="143"/>
                    <a:pt x="0" y="280"/>
                  </a:cubicBezTo>
                  <a:cubicBezTo>
                    <a:pt x="0" y="370"/>
                    <a:pt x="59" y="448"/>
                    <a:pt x="160" y="448"/>
                  </a:cubicBezTo>
                  <a:cubicBezTo>
                    <a:pt x="302" y="448"/>
                    <a:pt x="386" y="344"/>
                    <a:pt x="386" y="330"/>
                  </a:cubicBezTo>
                  <a:cubicBezTo>
                    <a:pt x="386" y="325"/>
                    <a:pt x="381" y="319"/>
                    <a:pt x="372" y="319"/>
                  </a:cubicBezTo>
                  <a:cubicBezTo>
                    <a:pt x="370" y="319"/>
                    <a:pt x="367" y="322"/>
                    <a:pt x="361" y="328"/>
                  </a:cubicBezTo>
                  <a:cubicBezTo>
                    <a:pt x="283" y="426"/>
                    <a:pt x="174" y="426"/>
                    <a:pt x="162" y="426"/>
                  </a:cubicBezTo>
                  <a:cubicBezTo>
                    <a:pt x="101" y="426"/>
                    <a:pt x="73" y="378"/>
                    <a:pt x="73" y="319"/>
                  </a:cubicBezTo>
                  <a:cubicBezTo>
                    <a:pt x="73" y="277"/>
                    <a:pt x="92" y="182"/>
                    <a:pt x="126" y="120"/>
                  </a:cubicBezTo>
                  <a:cubicBezTo>
                    <a:pt x="157" y="64"/>
                    <a:pt x="213" y="22"/>
                    <a:pt x="266" y="22"/>
                  </a:cubicBezTo>
                  <a:cubicBezTo>
                    <a:pt x="300" y="22"/>
                    <a:pt x="339" y="34"/>
                    <a:pt x="353" y="62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1664" y="1376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6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6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6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1774" y="1376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4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18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2000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2044" y="1260"/>
              <a:ext cx="163" cy="152"/>
            </a:xfrm>
            <a:custGeom>
              <a:avLst/>
              <a:gdLst>
                <a:gd name="T0" fmla="*/ 661 w 721"/>
                <a:gd name="T1" fmla="*/ 442 h 673"/>
                <a:gd name="T2" fmla="*/ 666 w 721"/>
                <a:gd name="T3" fmla="*/ 428 h 673"/>
                <a:gd name="T4" fmla="*/ 655 w 721"/>
                <a:gd name="T5" fmla="*/ 417 h 673"/>
                <a:gd name="T6" fmla="*/ 641 w 721"/>
                <a:gd name="T7" fmla="*/ 428 h 673"/>
                <a:gd name="T8" fmla="*/ 372 w 721"/>
                <a:gd name="T9" fmla="*/ 641 h 673"/>
                <a:gd name="T10" fmla="*/ 227 w 721"/>
                <a:gd name="T11" fmla="*/ 641 h 673"/>
                <a:gd name="T12" fmla="*/ 207 w 721"/>
                <a:gd name="T13" fmla="*/ 641 h 673"/>
                <a:gd name="T14" fmla="*/ 193 w 721"/>
                <a:gd name="T15" fmla="*/ 630 h 673"/>
                <a:gd name="T16" fmla="*/ 199 w 721"/>
                <a:gd name="T17" fmla="*/ 608 h 673"/>
                <a:gd name="T18" fmla="*/ 266 w 721"/>
                <a:gd name="T19" fmla="*/ 339 h 673"/>
                <a:gd name="T20" fmla="*/ 364 w 721"/>
                <a:gd name="T21" fmla="*/ 339 h 673"/>
                <a:gd name="T22" fmla="*/ 448 w 721"/>
                <a:gd name="T23" fmla="*/ 384 h 673"/>
                <a:gd name="T24" fmla="*/ 440 w 721"/>
                <a:gd name="T25" fmla="*/ 431 h 673"/>
                <a:gd name="T26" fmla="*/ 437 w 721"/>
                <a:gd name="T27" fmla="*/ 442 h 673"/>
                <a:gd name="T28" fmla="*/ 451 w 721"/>
                <a:gd name="T29" fmla="*/ 454 h 673"/>
                <a:gd name="T30" fmla="*/ 465 w 721"/>
                <a:gd name="T31" fmla="*/ 434 h 673"/>
                <a:gd name="T32" fmla="*/ 521 w 721"/>
                <a:gd name="T33" fmla="*/ 202 h 673"/>
                <a:gd name="T34" fmla="*/ 510 w 721"/>
                <a:gd name="T35" fmla="*/ 190 h 673"/>
                <a:gd name="T36" fmla="*/ 496 w 721"/>
                <a:gd name="T37" fmla="*/ 210 h 673"/>
                <a:gd name="T38" fmla="*/ 367 w 721"/>
                <a:gd name="T39" fmla="*/ 308 h 673"/>
                <a:gd name="T40" fmla="*/ 274 w 721"/>
                <a:gd name="T41" fmla="*/ 308 h 673"/>
                <a:gd name="T42" fmla="*/ 333 w 721"/>
                <a:gd name="T43" fmla="*/ 70 h 673"/>
                <a:gd name="T44" fmla="*/ 386 w 721"/>
                <a:gd name="T45" fmla="*/ 31 h 673"/>
                <a:gd name="T46" fmla="*/ 526 w 721"/>
                <a:gd name="T47" fmla="*/ 31 h 673"/>
                <a:gd name="T48" fmla="*/ 675 w 721"/>
                <a:gd name="T49" fmla="*/ 140 h 673"/>
                <a:gd name="T50" fmla="*/ 672 w 721"/>
                <a:gd name="T51" fmla="*/ 193 h 673"/>
                <a:gd name="T52" fmla="*/ 672 w 721"/>
                <a:gd name="T53" fmla="*/ 210 h 673"/>
                <a:gd name="T54" fmla="*/ 683 w 721"/>
                <a:gd name="T55" fmla="*/ 221 h 673"/>
                <a:gd name="T56" fmla="*/ 697 w 721"/>
                <a:gd name="T57" fmla="*/ 199 h 673"/>
                <a:gd name="T58" fmla="*/ 717 w 721"/>
                <a:gd name="T59" fmla="*/ 28 h 673"/>
                <a:gd name="T60" fmla="*/ 689 w 721"/>
                <a:gd name="T61" fmla="*/ 0 h 673"/>
                <a:gd name="T62" fmla="*/ 190 w 721"/>
                <a:gd name="T63" fmla="*/ 0 h 673"/>
                <a:gd name="T64" fmla="*/ 162 w 721"/>
                <a:gd name="T65" fmla="*/ 20 h 673"/>
                <a:gd name="T66" fmla="*/ 188 w 721"/>
                <a:gd name="T67" fmla="*/ 31 h 673"/>
                <a:gd name="T68" fmla="*/ 252 w 721"/>
                <a:gd name="T69" fmla="*/ 48 h 673"/>
                <a:gd name="T70" fmla="*/ 249 w 721"/>
                <a:gd name="T71" fmla="*/ 73 h 673"/>
                <a:gd name="T72" fmla="*/ 118 w 721"/>
                <a:gd name="T73" fmla="*/ 594 h 673"/>
                <a:gd name="T74" fmla="*/ 28 w 721"/>
                <a:gd name="T75" fmla="*/ 641 h 673"/>
                <a:gd name="T76" fmla="*/ 0 w 721"/>
                <a:gd name="T77" fmla="*/ 661 h 673"/>
                <a:gd name="T78" fmla="*/ 28 w 721"/>
                <a:gd name="T79" fmla="*/ 672 h 673"/>
                <a:gd name="T80" fmla="*/ 540 w 721"/>
                <a:gd name="T81" fmla="*/ 672 h 673"/>
                <a:gd name="T82" fmla="*/ 571 w 721"/>
                <a:gd name="T83" fmla="*/ 655 h 673"/>
                <a:gd name="T84" fmla="*/ 661 w 721"/>
                <a:gd name="T85" fmla="*/ 442 h 6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1"/>
                <a:gd name="T130" fmla="*/ 0 h 673"/>
                <a:gd name="T131" fmla="*/ 721 w 721"/>
                <a:gd name="T132" fmla="*/ 673 h 6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1" h="673">
                  <a:moveTo>
                    <a:pt x="661" y="442"/>
                  </a:moveTo>
                  <a:cubicBezTo>
                    <a:pt x="664" y="437"/>
                    <a:pt x="666" y="431"/>
                    <a:pt x="666" y="428"/>
                  </a:cubicBezTo>
                  <a:cubicBezTo>
                    <a:pt x="666" y="426"/>
                    <a:pt x="666" y="417"/>
                    <a:pt x="655" y="417"/>
                  </a:cubicBezTo>
                  <a:cubicBezTo>
                    <a:pt x="647" y="417"/>
                    <a:pt x="644" y="423"/>
                    <a:pt x="641" y="428"/>
                  </a:cubicBezTo>
                  <a:cubicBezTo>
                    <a:pt x="577" y="574"/>
                    <a:pt x="540" y="641"/>
                    <a:pt x="372" y="641"/>
                  </a:cubicBezTo>
                  <a:lnTo>
                    <a:pt x="227" y="641"/>
                  </a:lnTo>
                  <a:cubicBezTo>
                    <a:pt x="216" y="641"/>
                    <a:pt x="213" y="641"/>
                    <a:pt x="207" y="641"/>
                  </a:cubicBezTo>
                  <a:cubicBezTo>
                    <a:pt x="196" y="639"/>
                    <a:pt x="193" y="639"/>
                    <a:pt x="193" y="630"/>
                  </a:cubicBezTo>
                  <a:cubicBezTo>
                    <a:pt x="193" y="627"/>
                    <a:pt x="193" y="625"/>
                    <a:pt x="199" y="608"/>
                  </a:cubicBezTo>
                  <a:lnTo>
                    <a:pt x="266" y="339"/>
                  </a:lnTo>
                  <a:lnTo>
                    <a:pt x="364" y="339"/>
                  </a:lnTo>
                  <a:cubicBezTo>
                    <a:pt x="448" y="339"/>
                    <a:pt x="448" y="358"/>
                    <a:pt x="448" y="384"/>
                  </a:cubicBezTo>
                  <a:cubicBezTo>
                    <a:pt x="448" y="389"/>
                    <a:pt x="448" y="403"/>
                    <a:pt x="440" y="431"/>
                  </a:cubicBezTo>
                  <a:cubicBezTo>
                    <a:pt x="440" y="437"/>
                    <a:pt x="437" y="440"/>
                    <a:pt x="437" y="442"/>
                  </a:cubicBezTo>
                  <a:cubicBezTo>
                    <a:pt x="437" y="448"/>
                    <a:pt x="442" y="454"/>
                    <a:pt x="451" y="454"/>
                  </a:cubicBezTo>
                  <a:cubicBezTo>
                    <a:pt x="459" y="454"/>
                    <a:pt x="462" y="448"/>
                    <a:pt x="465" y="434"/>
                  </a:cubicBezTo>
                  <a:lnTo>
                    <a:pt x="521" y="202"/>
                  </a:lnTo>
                  <a:cubicBezTo>
                    <a:pt x="521" y="196"/>
                    <a:pt x="518" y="190"/>
                    <a:pt x="510" y="190"/>
                  </a:cubicBezTo>
                  <a:cubicBezTo>
                    <a:pt x="501" y="190"/>
                    <a:pt x="498" y="199"/>
                    <a:pt x="496" y="210"/>
                  </a:cubicBezTo>
                  <a:cubicBezTo>
                    <a:pt x="476" y="286"/>
                    <a:pt x="456" y="308"/>
                    <a:pt x="367" y="308"/>
                  </a:cubicBezTo>
                  <a:lnTo>
                    <a:pt x="274" y="308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26" y="31"/>
                  </a:lnTo>
                  <a:cubicBezTo>
                    <a:pt x="647" y="31"/>
                    <a:pt x="675" y="59"/>
                    <a:pt x="675" y="140"/>
                  </a:cubicBezTo>
                  <a:cubicBezTo>
                    <a:pt x="675" y="165"/>
                    <a:pt x="675" y="165"/>
                    <a:pt x="672" y="193"/>
                  </a:cubicBezTo>
                  <a:cubicBezTo>
                    <a:pt x="672" y="199"/>
                    <a:pt x="672" y="204"/>
                    <a:pt x="672" y="210"/>
                  </a:cubicBezTo>
                  <a:cubicBezTo>
                    <a:pt x="672" y="216"/>
                    <a:pt x="675" y="221"/>
                    <a:pt x="683" y="221"/>
                  </a:cubicBezTo>
                  <a:cubicBezTo>
                    <a:pt x="694" y="221"/>
                    <a:pt x="694" y="216"/>
                    <a:pt x="697" y="199"/>
                  </a:cubicBezTo>
                  <a:lnTo>
                    <a:pt x="717" y="28"/>
                  </a:lnTo>
                  <a:cubicBezTo>
                    <a:pt x="720" y="0"/>
                    <a:pt x="714" y="0"/>
                    <a:pt x="689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8" y="672"/>
                    <a:pt x="28" y="672"/>
                  </a:cubicBezTo>
                  <a:lnTo>
                    <a:pt x="540" y="672"/>
                  </a:lnTo>
                  <a:cubicBezTo>
                    <a:pt x="563" y="672"/>
                    <a:pt x="563" y="672"/>
                    <a:pt x="571" y="655"/>
                  </a:cubicBezTo>
                  <a:lnTo>
                    <a:pt x="661" y="44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2212" y="1334"/>
              <a:ext cx="115" cy="115"/>
            </a:xfrm>
            <a:custGeom>
              <a:avLst/>
              <a:gdLst>
                <a:gd name="T0" fmla="*/ 272 w 513"/>
                <a:gd name="T1" fmla="*/ 272 h 511"/>
                <a:gd name="T2" fmla="*/ 484 w 513"/>
                <a:gd name="T3" fmla="*/ 272 h 511"/>
                <a:gd name="T4" fmla="*/ 512 w 513"/>
                <a:gd name="T5" fmla="*/ 255 h 511"/>
                <a:gd name="T6" fmla="*/ 484 w 513"/>
                <a:gd name="T7" fmla="*/ 238 h 511"/>
                <a:gd name="T8" fmla="*/ 272 w 513"/>
                <a:gd name="T9" fmla="*/ 238 h 511"/>
                <a:gd name="T10" fmla="*/ 272 w 513"/>
                <a:gd name="T11" fmla="*/ 31 h 511"/>
                <a:gd name="T12" fmla="*/ 255 w 513"/>
                <a:gd name="T13" fmla="*/ 0 h 511"/>
                <a:gd name="T14" fmla="*/ 238 w 513"/>
                <a:gd name="T15" fmla="*/ 25 h 511"/>
                <a:gd name="T16" fmla="*/ 238 w 513"/>
                <a:gd name="T17" fmla="*/ 238 h 511"/>
                <a:gd name="T18" fmla="*/ 28 w 513"/>
                <a:gd name="T19" fmla="*/ 238 h 511"/>
                <a:gd name="T20" fmla="*/ 0 w 513"/>
                <a:gd name="T21" fmla="*/ 255 h 511"/>
                <a:gd name="T22" fmla="*/ 28 w 513"/>
                <a:gd name="T23" fmla="*/ 272 h 511"/>
                <a:gd name="T24" fmla="*/ 238 w 513"/>
                <a:gd name="T25" fmla="*/ 272 h 511"/>
                <a:gd name="T26" fmla="*/ 238 w 513"/>
                <a:gd name="T27" fmla="*/ 476 h 511"/>
                <a:gd name="T28" fmla="*/ 28 w 513"/>
                <a:gd name="T29" fmla="*/ 476 h 511"/>
                <a:gd name="T30" fmla="*/ 0 w 513"/>
                <a:gd name="T31" fmla="*/ 493 h 511"/>
                <a:gd name="T32" fmla="*/ 28 w 513"/>
                <a:gd name="T33" fmla="*/ 510 h 511"/>
                <a:gd name="T34" fmla="*/ 484 w 513"/>
                <a:gd name="T35" fmla="*/ 510 h 511"/>
                <a:gd name="T36" fmla="*/ 512 w 513"/>
                <a:gd name="T37" fmla="*/ 493 h 511"/>
                <a:gd name="T38" fmla="*/ 484 w 513"/>
                <a:gd name="T39" fmla="*/ 476 h 511"/>
                <a:gd name="T40" fmla="*/ 272 w 513"/>
                <a:gd name="T41" fmla="*/ 476 h 511"/>
                <a:gd name="T42" fmla="*/ 272 w 513"/>
                <a:gd name="T43" fmla="*/ 272 h 5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3"/>
                <a:gd name="T67" fmla="*/ 0 h 511"/>
                <a:gd name="T68" fmla="*/ 513 w 513"/>
                <a:gd name="T69" fmla="*/ 511 h 5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3" h="511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lnTo>
                    <a:pt x="272" y="2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2363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2500" y="1281"/>
              <a:ext cx="148" cy="148"/>
            </a:xfrm>
            <a:custGeom>
              <a:avLst/>
              <a:gdLst>
                <a:gd name="T0" fmla="*/ 658 w 659"/>
                <a:gd name="T1" fmla="*/ 330 h 659"/>
                <a:gd name="T2" fmla="*/ 330 w 659"/>
                <a:gd name="T3" fmla="*/ 0 h 659"/>
                <a:gd name="T4" fmla="*/ 0 w 659"/>
                <a:gd name="T5" fmla="*/ 330 h 659"/>
                <a:gd name="T6" fmla="*/ 330 w 659"/>
                <a:gd name="T7" fmla="*/ 658 h 659"/>
                <a:gd name="T8" fmla="*/ 658 w 659"/>
                <a:gd name="T9" fmla="*/ 330 h 659"/>
                <a:gd name="T10" fmla="*/ 134 w 659"/>
                <a:gd name="T11" fmla="*/ 118 h 659"/>
                <a:gd name="T12" fmla="*/ 123 w 659"/>
                <a:gd name="T13" fmla="*/ 106 h 659"/>
                <a:gd name="T14" fmla="*/ 330 w 659"/>
                <a:gd name="T15" fmla="*/ 25 h 659"/>
                <a:gd name="T16" fmla="*/ 535 w 659"/>
                <a:gd name="T17" fmla="*/ 106 h 659"/>
                <a:gd name="T18" fmla="*/ 330 w 659"/>
                <a:gd name="T19" fmla="*/ 314 h 659"/>
                <a:gd name="T20" fmla="*/ 134 w 659"/>
                <a:gd name="T21" fmla="*/ 118 h 659"/>
                <a:gd name="T22" fmla="*/ 104 w 659"/>
                <a:gd name="T23" fmla="*/ 535 h 659"/>
                <a:gd name="T24" fmla="*/ 25 w 659"/>
                <a:gd name="T25" fmla="*/ 330 h 659"/>
                <a:gd name="T26" fmla="*/ 104 w 659"/>
                <a:gd name="T27" fmla="*/ 123 h 659"/>
                <a:gd name="T28" fmla="*/ 311 w 659"/>
                <a:gd name="T29" fmla="*/ 330 h 659"/>
                <a:gd name="T30" fmla="*/ 104 w 659"/>
                <a:gd name="T31" fmla="*/ 535 h 659"/>
                <a:gd name="T32" fmla="*/ 554 w 659"/>
                <a:gd name="T33" fmla="*/ 123 h 659"/>
                <a:gd name="T34" fmla="*/ 636 w 659"/>
                <a:gd name="T35" fmla="*/ 330 h 659"/>
                <a:gd name="T36" fmla="*/ 554 w 659"/>
                <a:gd name="T37" fmla="*/ 535 h 659"/>
                <a:gd name="T38" fmla="*/ 347 w 659"/>
                <a:gd name="T39" fmla="*/ 330 h 659"/>
                <a:gd name="T40" fmla="*/ 554 w 659"/>
                <a:gd name="T41" fmla="*/ 123 h 659"/>
                <a:gd name="T42" fmla="*/ 526 w 659"/>
                <a:gd name="T43" fmla="*/ 540 h 659"/>
                <a:gd name="T44" fmla="*/ 535 w 659"/>
                <a:gd name="T45" fmla="*/ 552 h 659"/>
                <a:gd name="T46" fmla="*/ 330 w 659"/>
                <a:gd name="T47" fmla="*/ 633 h 659"/>
                <a:gd name="T48" fmla="*/ 123 w 659"/>
                <a:gd name="T49" fmla="*/ 552 h 659"/>
                <a:gd name="T50" fmla="*/ 330 w 659"/>
                <a:gd name="T51" fmla="*/ 347 h 659"/>
                <a:gd name="T52" fmla="*/ 526 w 659"/>
                <a:gd name="T53" fmla="*/ 540 h 6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9"/>
                <a:gd name="T82" fmla="*/ 0 h 659"/>
                <a:gd name="T83" fmla="*/ 659 w 659"/>
                <a:gd name="T84" fmla="*/ 659 h 65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9" h="659">
                  <a:moveTo>
                    <a:pt x="658" y="330"/>
                  </a:moveTo>
                  <a:cubicBezTo>
                    <a:pt x="658" y="148"/>
                    <a:pt x="510" y="0"/>
                    <a:pt x="330" y="0"/>
                  </a:cubicBezTo>
                  <a:cubicBezTo>
                    <a:pt x="146" y="0"/>
                    <a:pt x="0" y="148"/>
                    <a:pt x="0" y="330"/>
                  </a:cubicBezTo>
                  <a:cubicBezTo>
                    <a:pt x="0" y="510"/>
                    <a:pt x="148" y="658"/>
                    <a:pt x="330" y="658"/>
                  </a:cubicBezTo>
                  <a:cubicBezTo>
                    <a:pt x="512" y="658"/>
                    <a:pt x="658" y="510"/>
                    <a:pt x="658" y="330"/>
                  </a:cubicBezTo>
                  <a:close/>
                  <a:moveTo>
                    <a:pt x="134" y="118"/>
                  </a:moveTo>
                  <a:cubicBezTo>
                    <a:pt x="132" y="115"/>
                    <a:pt x="123" y="106"/>
                    <a:pt x="123" y="106"/>
                  </a:cubicBezTo>
                  <a:cubicBezTo>
                    <a:pt x="123" y="101"/>
                    <a:pt x="204" y="25"/>
                    <a:pt x="330" y="25"/>
                  </a:cubicBezTo>
                  <a:cubicBezTo>
                    <a:pt x="364" y="25"/>
                    <a:pt x="454" y="31"/>
                    <a:pt x="535" y="106"/>
                  </a:cubicBezTo>
                  <a:lnTo>
                    <a:pt x="330" y="314"/>
                  </a:lnTo>
                  <a:lnTo>
                    <a:pt x="134" y="118"/>
                  </a:lnTo>
                  <a:close/>
                  <a:moveTo>
                    <a:pt x="104" y="535"/>
                  </a:moveTo>
                  <a:cubicBezTo>
                    <a:pt x="45" y="468"/>
                    <a:pt x="25" y="392"/>
                    <a:pt x="25" y="330"/>
                  </a:cubicBezTo>
                  <a:cubicBezTo>
                    <a:pt x="25" y="252"/>
                    <a:pt x="53" y="182"/>
                    <a:pt x="104" y="123"/>
                  </a:cubicBezTo>
                  <a:lnTo>
                    <a:pt x="311" y="330"/>
                  </a:lnTo>
                  <a:lnTo>
                    <a:pt x="104" y="535"/>
                  </a:lnTo>
                  <a:close/>
                  <a:moveTo>
                    <a:pt x="554" y="123"/>
                  </a:moveTo>
                  <a:cubicBezTo>
                    <a:pt x="602" y="174"/>
                    <a:pt x="636" y="249"/>
                    <a:pt x="636" y="330"/>
                  </a:cubicBezTo>
                  <a:cubicBezTo>
                    <a:pt x="636" y="406"/>
                    <a:pt x="605" y="476"/>
                    <a:pt x="554" y="535"/>
                  </a:cubicBezTo>
                  <a:lnTo>
                    <a:pt x="347" y="330"/>
                  </a:lnTo>
                  <a:lnTo>
                    <a:pt x="554" y="123"/>
                  </a:lnTo>
                  <a:close/>
                  <a:moveTo>
                    <a:pt x="526" y="540"/>
                  </a:moveTo>
                  <a:cubicBezTo>
                    <a:pt x="529" y="543"/>
                    <a:pt x="535" y="552"/>
                    <a:pt x="535" y="552"/>
                  </a:cubicBezTo>
                  <a:cubicBezTo>
                    <a:pt x="535" y="557"/>
                    <a:pt x="454" y="633"/>
                    <a:pt x="330" y="633"/>
                  </a:cubicBezTo>
                  <a:cubicBezTo>
                    <a:pt x="297" y="633"/>
                    <a:pt x="204" y="627"/>
                    <a:pt x="123" y="552"/>
                  </a:cubicBezTo>
                  <a:lnTo>
                    <a:pt x="330" y="347"/>
                  </a:lnTo>
                  <a:lnTo>
                    <a:pt x="526" y="540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2737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2779" y="1313"/>
              <a:ext cx="121" cy="101"/>
            </a:xfrm>
            <a:custGeom>
              <a:avLst/>
              <a:gdLst>
                <a:gd name="T0" fmla="*/ 59 w 536"/>
                <a:gd name="T1" fmla="*/ 378 h 449"/>
                <a:gd name="T2" fmla="*/ 50 w 536"/>
                <a:gd name="T3" fmla="*/ 423 h 449"/>
                <a:gd name="T4" fmla="*/ 78 w 536"/>
                <a:gd name="T5" fmla="*/ 448 h 449"/>
                <a:gd name="T6" fmla="*/ 115 w 536"/>
                <a:gd name="T7" fmla="*/ 420 h 449"/>
                <a:gd name="T8" fmla="*/ 134 w 536"/>
                <a:gd name="T9" fmla="*/ 347 h 449"/>
                <a:gd name="T10" fmla="*/ 154 w 536"/>
                <a:gd name="T11" fmla="*/ 258 h 449"/>
                <a:gd name="T12" fmla="*/ 171 w 536"/>
                <a:gd name="T13" fmla="*/ 193 h 449"/>
                <a:gd name="T14" fmla="*/ 185 w 536"/>
                <a:gd name="T15" fmla="*/ 143 h 449"/>
                <a:gd name="T16" fmla="*/ 347 w 536"/>
                <a:gd name="T17" fmla="*/ 22 h 449"/>
                <a:gd name="T18" fmla="*/ 400 w 536"/>
                <a:gd name="T19" fmla="*/ 92 h 449"/>
                <a:gd name="T20" fmla="*/ 336 w 536"/>
                <a:gd name="T21" fmla="*/ 322 h 449"/>
                <a:gd name="T22" fmla="*/ 325 w 536"/>
                <a:gd name="T23" fmla="*/ 367 h 449"/>
                <a:gd name="T24" fmla="*/ 406 w 536"/>
                <a:gd name="T25" fmla="*/ 448 h 449"/>
                <a:gd name="T26" fmla="*/ 535 w 536"/>
                <a:gd name="T27" fmla="*/ 297 h 449"/>
                <a:gd name="T28" fmla="*/ 524 w 536"/>
                <a:gd name="T29" fmla="*/ 286 h 449"/>
                <a:gd name="T30" fmla="*/ 510 w 536"/>
                <a:gd name="T31" fmla="*/ 305 h 449"/>
                <a:gd name="T32" fmla="*/ 409 w 536"/>
                <a:gd name="T33" fmla="*/ 426 h 449"/>
                <a:gd name="T34" fmla="*/ 384 w 536"/>
                <a:gd name="T35" fmla="*/ 395 h 449"/>
                <a:gd name="T36" fmla="*/ 403 w 536"/>
                <a:gd name="T37" fmla="*/ 325 h 449"/>
                <a:gd name="T38" fmla="*/ 462 w 536"/>
                <a:gd name="T39" fmla="*/ 106 h 449"/>
                <a:gd name="T40" fmla="*/ 350 w 536"/>
                <a:gd name="T41" fmla="*/ 0 h 449"/>
                <a:gd name="T42" fmla="*/ 196 w 536"/>
                <a:gd name="T43" fmla="*/ 87 h 449"/>
                <a:gd name="T44" fmla="*/ 104 w 536"/>
                <a:gd name="T45" fmla="*/ 0 h 449"/>
                <a:gd name="T46" fmla="*/ 31 w 536"/>
                <a:gd name="T47" fmla="*/ 56 h 449"/>
                <a:gd name="T48" fmla="*/ 0 w 536"/>
                <a:gd name="T49" fmla="*/ 151 h 449"/>
                <a:gd name="T50" fmla="*/ 11 w 536"/>
                <a:gd name="T51" fmla="*/ 162 h 449"/>
                <a:gd name="T52" fmla="*/ 28 w 536"/>
                <a:gd name="T53" fmla="*/ 140 h 449"/>
                <a:gd name="T54" fmla="*/ 101 w 536"/>
                <a:gd name="T55" fmla="*/ 22 h 449"/>
                <a:gd name="T56" fmla="*/ 132 w 536"/>
                <a:gd name="T57" fmla="*/ 67 h 449"/>
                <a:gd name="T58" fmla="*/ 115 w 536"/>
                <a:gd name="T59" fmla="*/ 151 h 449"/>
                <a:gd name="T60" fmla="*/ 59 w 536"/>
                <a:gd name="T61" fmla="*/ 378 h 4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36"/>
                <a:gd name="T94" fmla="*/ 0 h 449"/>
                <a:gd name="T95" fmla="*/ 536 w 536"/>
                <a:gd name="T96" fmla="*/ 449 h 4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6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4"/>
                    <a:pt x="325" y="356"/>
                    <a:pt x="325" y="367"/>
                  </a:cubicBezTo>
                  <a:cubicBezTo>
                    <a:pt x="325" y="414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8"/>
                    <a:pt x="510" y="305"/>
                  </a:cubicBezTo>
                  <a:cubicBezTo>
                    <a:pt x="490" y="372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4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2925" y="1388"/>
              <a:ext cx="26" cy="67"/>
            </a:xfrm>
            <a:custGeom>
              <a:avLst/>
              <a:gdLst>
                <a:gd name="T0" fmla="*/ 118 w 119"/>
                <a:gd name="T1" fmla="*/ 104 h 298"/>
                <a:gd name="T2" fmla="*/ 53 w 119"/>
                <a:gd name="T3" fmla="*/ 0 h 298"/>
                <a:gd name="T4" fmla="*/ 0 w 119"/>
                <a:gd name="T5" fmla="*/ 53 h 298"/>
                <a:gd name="T6" fmla="*/ 53 w 119"/>
                <a:gd name="T7" fmla="*/ 106 h 298"/>
                <a:gd name="T8" fmla="*/ 90 w 119"/>
                <a:gd name="T9" fmla="*/ 92 h 298"/>
                <a:gd name="T10" fmla="*/ 92 w 119"/>
                <a:gd name="T11" fmla="*/ 90 h 298"/>
                <a:gd name="T12" fmla="*/ 95 w 119"/>
                <a:gd name="T13" fmla="*/ 104 h 298"/>
                <a:gd name="T14" fmla="*/ 28 w 119"/>
                <a:gd name="T15" fmla="*/ 272 h 298"/>
                <a:gd name="T16" fmla="*/ 17 w 119"/>
                <a:gd name="T17" fmla="*/ 286 h 298"/>
                <a:gd name="T18" fmla="*/ 25 w 119"/>
                <a:gd name="T19" fmla="*/ 297 h 298"/>
                <a:gd name="T20" fmla="*/ 118 w 119"/>
                <a:gd name="T21" fmla="*/ 104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9"/>
                <a:gd name="T34" fmla="*/ 0 h 298"/>
                <a:gd name="T35" fmla="*/ 119 w 119"/>
                <a:gd name="T36" fmla="*/ 298 h 2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9" h="298">
                  <a:moveTo>
                    <a:pt x="118" y="104"/>
                  </a:moveTo>
                  <a:cubicBezTo>
                    <a:pt x="118" y="39"/>
                    <a:pt x="92" y="0"/>
                    <a:pt x="53" y="0"/>
                  </a:cubicBezTo>
                  <a:cubicBezTo>
                    <a:pt x="20" y="0"/>
                    <a:pt x="0" y="25"/>
                    <a:pt x="0" y="53"/>
                  </a:cubicBezTo>
                  <a:cubicBezTo>
                    <a:pt x="0" y="78"/>
                    <a:pt x="20" y="106"/>
                    <a:pt x="53" y="106"/>
                  </a:cubicBezTo>
                  <a:cubicBezTo>
                    <a:pt x="64" y="106"/>
                    <a:pt x="78" y="101"/>
                    <a:pt x="90" y="92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5" y="90"/>
                    <a:pt x="95" y="90"/>
                    <a:pt x="95" y="104"/>
                  </a:cubicBezTo>
                  <a:cubicBezTo>
                    <a:pt x="95" y="179"/>
                    <a:pt x="62" y="238"/>
                    <a:pt x="28" y="272"/>
                  </a:cubicBezTo>
                  <a:cubicBezTo>
                    <a:pt x="17" y="280"/>
                    <a:pt x="17" y="283"/>
                    <a:pt x="17" y="286"/>
                  </a:cubicBezTo>
                  <a:cubicBezTo>
                    <a:pt x="17" y="294"/>
                    <a:pt x="22" y="297"/>
                    <a:pt x="25" y="297"/>
                  </a:cubicBezTo>
                  <a:cubicBezTo>
                    <a:pt x="36" y="297"/>
                    <a:pt x="118" y="221"/>
                    <a:pt x="118" y="104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3011" y="1313"/>
              <a:ext cx="183" cy="101"/>
            </a:xfrm>
            <a:custGeom>
              <a:avLst/>
              <a:gdLst>
                <a:gd name="T0" fmla="*/ 59 w 810"/>
                <a:gd name="T1" fmla="*/ 378 h 449"/>
                <a:gd name="T2" fmla="*/ 50 w 810"/>
                <a:gd name="T3" fmla="*/ 423 h 449"/>
                <a:gd name="T4" fmla="*/ 78 w 810"/>
                <a:gd name="T5" fmla="*/ 448 h 449"/>
                <a:gd name="T6" fmla="*/ 115 w 810"/>
                <a:gd name="T7" fmla="*/ 420 h 449"/>
                <a:gd name="T8" fmla="*/ 134 w 810"/>
                <a:gd name="T9" fmla="*/ 347 h 449"/>
                <a:gd name="T10" fmla="*/ 154 w 810"/>
                <a:gd name="T11" fmla="*/ 258 h 449"/>
                <a:gd name="T12" fmla="*/ 171 w 810"/>
                <a:gd name="T13" fmla="*/ 193 h 449"/>
                <a:gd name="T14" fmla="*/ 185 w 810"/>
                <a:gd name="T15" fmla="*/ 143 h 449"/>
                <a:gd name="T16" fmla="*/ 344 w 810"/>
                <a:gd name="T17" fmla="*/ 22 h 449"/>
                <a:gd name="T18" fmla="*/ 398 w 810"/>
                <a:gd name="T19" fmla="*/ 92 h 449"/>
                <a:gd name="T20" fmla="*/ 384 w 810"/>
                <a:gd name="T21" fmla="*/ 174 h 449"/>
                <a:gd name="T22" fmla="*/ 356 w 810"/>
                <a:gd name="T23" fmla="*/ 288 h 449"/>
                <a:gd name="T24" fmla="*/ 336 w 810"/>
                <a:gd name="T25" fmla="*/ 364 h 449"/>
                <a:gd name="T26" fmla="*/ 325 w 810"/>
                <a:gd name="T27" fmla="*/ 423 h 449"/>
                <a:gd name="T28" fmla="*/ 353 w 810"/>
                <a:gd name="T29" fmla="*/ 448 h 449"/>
                <a:gd name="T30" fmla="*/ 398 w 810"/>
                <a:gd name="T31" fmla="*/ 392 h 449"/>
                <a:gd name="T32" fmla="*/ 456 w 810"/>
                <a:gd name="T33" fmla="*/ 154 h 449"/>
                <a:gd name="T34" fmla="*/ 619 w 810"/>
                <a:gd name="T35" fmla="*/ 22 h 449"/>
                <a:gd name="T36" fmla="*/ 672 w 810"/>
                <a:gd name="T37" fmla="*/ 92 h 449"/>
                <a:gd name="T38" fmla="*/ 610 w 810"/>
                <a:gd name="T39" fmla="*/ 314 h 449"/>
                <a:gd name="T40" fmla="*/ 599 w 810"/>
                <a:gd name="T41" fmla="*/ 367 h 449"/>
                <a:gd name="T42" fmla="*/ 680 w 810"/>
                <a:gd name="T43" fmla="*/ 448 h 449"/>
                <a:gd name="T44" fmla="*/ 809 w 810"/>
                <a:gd name="T45" fmla="*/ 297 h 449"/>
                <a:gd name="T46" fmla="*/ 798 w 810"/>
                <a:gd name="T47" fmla="*/ 286 h 449"/>
                <a:gd name="T48" fmla="*/ 781 w 810"/>
                <a:gd name="T49" fmla="*/ 305 h 449"/>
                <a:gd name="T50" fmla="*/ 680 w 810"/>
                <a:gd name="T51" fmla="*/ 426 h 449"/>
                <a:gd name="T52" fmla="*/ 658 w 810"/>
                <a:gd name="T53" fmla="*/ 395 h 449"/>
                <a:gd name="T54" fmla="*/ 675 w 810"/>
                <a:gd name="T55" fmla="*/ 325 h 449"/>
                <a:gd name="T56" fmla="*/ 736 w 810"/>
                <a:gd name="T57" fmla="*/ 106 h 449"/>
                <a:gd name="T58" fmla="*/ 622 w 810"/>
                <a:gd name="T59" fmla="*/ 0 h 449"/>
                <a:gd name="T60" fmla="*/ 462 w 810"/>
                <a:gd name="T61" fmla="*/ 95 h 449"/>
                <a:gd name="T62" fmla="*/ 428 w 810"/>
                <a:gd name="T63" fmla="*/ 25 h 449"/>
                <a:gd name="T64" fmla="*/ 347 w 810"/>
                <a:gd name="T65" fmla="*/ 0 h 449"/>
                <a:gd name="T66" fmla="*/ 193 w 810"/>
                <a:gd name="T67" fmla="*/ 87 h 449"/>
                <a:gd name="T68" fmla="*/ 104 w 810"/>
                <a:gd name="T69" fmla="*/ 0 h 449"/>
                <a:gd name="T70" fmla="*/ 31 w 810"/>
                <a:gd name="T71" fmla="*/ 56 h 449"/>
                <a:gd name="T72" fmla="*/ 0 w 810"/>
                <a:gd name="T73" fmla="*/ 151 h 449"/>
                <a:gd name="T74" fmla="*/ 11 w 810"/>
                <a:gd name="T75" fmla="*/ 162 h 449"/>
                <a:gd name="T76" fmla="*/ 28 w 810"/>
                <a:gd name="T77" fmla="*/ 140 h 449"/>
                <a:gd name="T78" fmla="*/ 101 w 810"/>
                <a:gd name="T79" fmla="*/ 22 h 449"/>
                <a:gd name="T80" fmla="*/ 132 w 810"/>
                <a:gd name="T81" fmla="*/ 67 h 449"/>
                <a:gd name="T82" fmla="*/ 115 w 810"/>
                <a:gd name="T83" fmla="*/ 151 h 449"/>
                <a:gd name="T84" fmla="*/ 59 w 810"/>
                <a:gd name="T85" fmla="*/ 378 h 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0"/>
                <a:gd name="T130" fmla="*/ 0 h 449"/>
                <a:gd name="T131" fmla="*/ 810 w 810"/>
                <a:gd name="T132" fmla="*/ 449 h 4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0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6" y="372"/>
                    <a:pt x="134" y="347"/>
                  </a:cubicBezTo>
                  <a:lnTo>
                    <a:pt x="154" y="258"/>
                  </a:lnTo>
                  <a:cubicBezTo>
                    <a:pt x="160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4" y="22"/>
                  </a:cubicBezTo>
                  <a:cubicBezTo>
                    <a:pt x="389" y="22"/>
                    <a:pt x="398" y="59"/>
                    <a:pt x="398" y="92"/>
                  </a:cubicBezTo>
                  <a:cubicBezTo>
                    <a:pt x="398" y="115"/>
                    <a:pt x="392" y="143"/>
                    <a:pt x="384" y="174"/>
                  </a:cubicBezTo>
                  <a:lnTo>
                    <a:pt x="356" y="288"/>
                  </a:lnTo>
                  <a:lnTo>
                    <a:pt x="336" y="364"/>
                  </a:lnTo>
                  <a:cubicBezTo>
                    <a:pt x="333" y="384"/>
                    <a:pt x="325" y="417"/>
                    <a:pt x="325" y="423"/>
                  </a:cubicBezTo>
                  <a:cubicBezTo>
                    <a:pt x="325" y="440"/>
                    <a:pt x="339" y="448"/>
                    <a:pt x="353" y="448"/>
                  </a:cubicBezTo>
                  <a:cubicBezTo>
                    <a:pt x="384" y="448"/>
                    <a:pt x="389" y="423"/>
                    <a:pt x="398" y="392"/>
                  </a:cubicBezTo>
                  <a:cubicBezTo>
                    <a:pt x="412" y="336"/>
                    <a:pt x="448" y="193"/>
                    <a:pt x="456" y="154"/>
                  </a:cubicBezTo>
                  <a:cubicBezTo>
                    <a:pt x="459" y="140"/>
                    <a:pt x="512" y="22"/>
                    <a:pt x="619" y="22"/>
                  </a:cubicBezTo>
                  <a:cubicBezTo>
                    <a:pt x="661" y="22"/>
                    <a:pt x="672" y="56"/>
                    <a:pt x="672" y="92"/>
                  </a:cubicBezTo>
                  <a:cubicBezTo>
                    <a:pt x="672" y="148"/>
                    <a:pt x="630" y="260"/>
                    <a:pt x="610" y="314"/>
                  </a:cubicBezTo>
                  <a:cubicBezTo>
                    <a:pt x="602" y="336"/>
                    <a:pt x="599" y="347"/>
                    <a:pt x="599" y="367"/>
                  </a:cubicBezTo>
                  <a:cubicBezTo>
                    <a:pt x="599" y="414"/>
                    <a:pt x="633" y="448"/>
                    <a:pt x="680" y="448"/>
                  </a:cubicBezTo>
                  <a:cubicBezTo>
                    <a:pt x="773" y="448"/>
                    <a:pt x="809" y="305"/>
                    <a:pt x="809" y="297"/>
                  </a:cubicBezTo>
                  <a:cubicBezTo>
                    <a:pt x="809" y="286"/>
                    <a:pt x="801" y="286"/>
                    <a:pt x="798" y="286"/>
                  </a:cubicBezTo>
                  <a:cubicBezTo>
                    <a:pt x="787" y="286"/>
                    <a:pt x="787" y="288"/>
                    <a:pt x="781" y="305"/>
                  </a:cubicBezTo>
                  <a:cubicBezTo>
                    <a:pt x="767" y="356"/>
                    <a:pt x="736" y="426"/>
                    <a:pt x="680" y="426"/>
                  </a:cubicBezTo>
                  <a:cubicBezTo>
                    <a:pt x="664" y="426"/>
                    <a:pt x="658" y="417"/>
                    <a:pt x="658" y="395"/>
                  </a:cubicBezTo>
                  <a:cubicBezTo>
                    <a:pt x="658" y="370"/>
                    <a:pt x="666" y="344"/>
                    <a:pt x="675" y="325"/>
                  </a:cubicBezTo>
                  <a:cubicBezTo>
                    <a:pt x="694" y="272"/>
                    <a:pt x="736" y="162"/>
                    <a:pt x="736" y="106"/>
                  </a:cubicBezTo>
                  <a:cubicBezTo>
                    <a:pt x="736" y="42"/>
                    <a:pt x="697" y="0"/>
                    <a:pt x="622" y="0"/>
                  </a:cubicBezTo>
                  <a:cubicBezTo>
                    <a:pt x="549" y="0"/>
                    <a:pt x="498" y="45"/>
                    <a:pt x="462" y="95"/>
                  </a:cubicBezTo>
                  <a:cubicBezTo>
                    <a:pt x="459" y="84"/>
                    <a:pt x="456" y="50"/>
                    <a:pt x="428" y="25"/>
                  </a:cubicBezTo>
                  <a:cubicBezTo>
                    <a:pt x="406" y="6"/>
                    <a:pt x="372" y="0"/>
                    <a:pt x="347" y="0"/>
                  </a:cubicBezTo>
                  <a:cubicBezTo>
                    <a:pt x="260" y="0"/>
                    <a:pt x="210" y="64"/>
                    <a:pt x="193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2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18" y="22"/>
                    <a:pt x="132" y="31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3212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27"/>
            <p:cNvSpPr>
              <a:spLocks noChangeArrowheads="1"/>
            </p:cNvSpPr>
            <p:nvPr/>
          </p:nvSpPr>
          <p:spPr bwMode="auto">
            <a:xfrm>
              <a:off x="3350" y="1281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5 h 659"/>
                <a:gd name="T28" fmla="*/ 330 w 659"/>
                <a:gd name="T29" fmla="*/ 658 h 659"/>
                <a:gd name="T30" fmla="*/ 350 w 659"/>
                <a:gd name="T31" fmla="*/ 625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5"/>
                  </a:lnTo>
                  <a:cubicBezTo>
                    <a:pt x="308" y="639"/>
                    <a:pt x="308" y="658"/>
                    <a:pt x="330" y="658"/>
                  </a:cubicBezTo>
                  <a:cubicBezTo>
                    <a:pt x="350" y="658"/>
                    <a:pt x="350" y="639"/>
                    <a:pt x="350" y="625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3569" y="1257"/>
              <a:ext cx="106" cy="157"/>
            </a:xfrm>
            <a:custGeom>
              <a:avLst/>
              <a:gdLst>
                <a:gd name="T0" fmla="*/ 470 w 471"/>
                <a:gd name="T1" fmla="*/ 11 h 698"/>
                <a:gd name="T2" fmla="*/ 459 w 471"/>
                <a:gd name="T3" fmla="*/ 0 h 698"/>
                <a:gd name="T4" fmla="*/ 333 w 471"/>
                <a:gd name="T5" fmla="*/ 11 h 698"/>
                <a:gd name="T6" fmla="*/ 319 w 471"/>
                <a:gd name="T7" fmla="*/ 31 h 698"/>
                <a:gd name="T8" fmla="*/ 342 w 471"/>
                <a:gd name="T9" fmla="*/ 42 h 698"/>
                <a:gd name="T10" fmla="*/ 392 w 471"/>
                <a:gd name="T11" fmla="*/ 59 h 698"/>
                <a:gd name="T12" fmla="*/ 389 w 471"/>
                <a:gd name="T13" fmla="*/ 78 h 698"/>
                <a:gd name="T14" fmla="*/ 330 w 471"/>
                <a:gd name="T15" fmla="*/ 314 h 698"/>
                <a:gd name="T16" fmla="*/ 238 w 471"/>
                <a:gd name="T17" fmla="*/ 249 h 698"/>
                <a:gd name="T18" fmla="*/ 0 w 471"/>
                <a:gd name="T19" fmla="*/ 538 h 698"/>
                <a:gd name="T20" fmla="*/ 132 w 471"/>
                <a:gd name="T21" fmla="*/ 697 h 698"/>
                <a:gd name="T22" fmla="*/ 260 w 471"/>
                <a:gd name="T23" fmla="*/ 622 h 698"/>
                <a:gd name="T24" fmla="*/ 350 w 471"/>
                <a:gd name="T25" fmla="*/ 697 h 698"/>
                <a:gd name="T26" fmla="*/ 423 w 471"/>
                <a:gd name="T27" fmla="*/ 641 h 698"/>
                <a:gd name="T28" fmla="*/ 454 w 471"/>
                <a:gd name="T29" fmla="*/ 543 h 698"/>
                <a:gd name="T30" fmla="*/ 442 w 471"/>
                <a:gd name="T31" fmla="*/ 535 h 698"/>
                <a:gd name="T32" fmla="*/ 428 w 471"/>
                <a:gd name="T33" fmla="*/ 552 h 698"/>
                <a:gd name="T34" fmla="*/ 353 w 471"/>
                <a:gd name="T35" fmla="*/ 675 h 698"/>
                <a:gd name="T36" fmla="*/ 322 w 471"/>
                <a:gd name="T37" fmla="*/ 630 h 698"/>
                <a:gd name="T38" fmla="*/ 328 w 471"/>
                <a:gd name="T39" fmla="*/ 583 h 698"/>
                <a:gd name="T40" fmla="*/ 470 w 471"/>
                <a:gd name="T41" fmla="*/ 11 h 698"/>
                <a:gd name="T42" fmla="*/ 266 w 471"/>
                <a:gd name="T43" fmla="*/ 569 h 698"/>
                <a:gd name="T44" fmla="*/ 246 w 471"/>
                <a:gd name="T45" fmla="*/ 605 h 698"/>
                <a:gd name="T46" fmla="*/ 134 w 471"/>
                <a:gd name="T47" fmla="*/ 675 h 698"/>
                <a:gd name="T48" fmla="*/ 70 w 471"/>
                <a:gd name="T49" fmla="*/ 583 h 698"/>
                <a:gd name="T50" fmla="*/ 126 w 471"/>
                <a:gd name="T51" fmla="*/ 367 h 698"/>
                <a:gd name="T52" fmla="*/ 241 w 471"/>
                <a:gd name="T53" fmla="*/ 272 h 698"/>
                <a:gd name="T54" fmla="*/ 316 w 471"/>
                <a:gd name="T55" fmla="*/ 358 h 698"/>
                <a:gd name="T56" fmla="*/ 314 w 471"/>
                <a:gd name="T57" fmla="*/ 375 h 698"/>
                <a:gd name="T58" fmla="*/ 266 w 471"/>
                <a:gd name="T59" fmla="*/ 569 h 6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71"/>
                <a:gd name="T91" fmla="*/ 0 h 698"/>
                <a:gd name="T92" fmla="*/ 471 w 471"/>
                <a:gd name="T93" fmla="*/ 698 h 6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71" h="698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lnTo>
                    <a:pt x="470" y="11"/>
                  </a:ln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lnTo>
                    <a:pt x="266" y="56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3683" y="1376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6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6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6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3793" y="1376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4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18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4020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4063" y="1260"/>
              <a:ext cx="163" cy="152"/>
            </a:xfrm>
            <a:custGeom>
              <a:avLst/>
              <a:gdLst>
                <a:gd name="T0" fmla="*/ 661 w 721"/>
                <a:gd name="T1" fmla="*/ 442 h 673"/>
                <a:gd name="T2" fmla="*/ 666 w 721"/>
                <a:gd name="T3" fmla="*/ 428 h 673"/>
                <a:gd name="T4" fmla="*/ 655 w 721"/>
                <a:gd name="T5" fmla="*/ 417 h 673"/>
                <a:gd name="T6" fmla="*/ 641 w 721"/>
                <a:gd name="T7" fmla="*/ 428 h 673"/>
                <a:gd name="T8" fmla="*/ 372 w 721"/>
                <a:gd name="T9" fmla="*/ 641 h 673"/>
                <a:gd name="T10" fmla="*/ 227 w 721"/>
                <a:gd name="T11" fmla="*/ 641 h 673"/>
                <a:gd name="T12" fmla="*/ 207 w 721"/>
                <a:gd name="T13" fmla="*/ 641 h 673"/>
                <a:gd name="T14" fmla="*/ 193 w 721"/>
                <a:gd name="T15" fmla="*/ 630 h 673"/>
                <a:gd name="T16" fmla="*/ 199 w 721"/>
                <a:gd name="T17" fmla="*/ 608 h 673"/>
                <a:gd name="T18" fmla="*/ 266 w 721"/>
                <a:gd name="T19" fmla="*/ 339 h 673"/>
                <a:gd name="T20" fmla="*/ 364 w 721"/>
                <a:gd name="T21" fmla="*/ 339 h 673"/>
                <a:gd name="T22" fmla="*/ 448 w 721"/>
                <a:gd name="T23" fmla="*/ 384 h 673"/>
                <a:gd name="T24" fmla="*/ 440 w 721"/>
                <a:gd name="T25" fmla="*/ 431 h 673"/>
                <a:gd name="T26" fmla="*/ 437 w 721"/>
                <a:gd name="T27" fmla="*/ 442 h 673"/>
                <a:gd name="T28" fmla="*/ 451 w 721"/>
                <a:gd name="T29" fmla="*/ 454 h 673"/>
                <a:gd name="T30" fmla="*/ 465 w 721"/>
                <a:gd name="T31" fmla="*/ 434 h 673"/>
                <a:gd name="T32" fmla="*/ 521 w 721"/>
                <a:gd name="T33" fmla="*/ 202 h 673"/>
                <a:gd name="T34" fmla="*/ 510 w 721"/>
                <a:gd name="T35" fmla="*/ 190 h 673"/>
                <a:gd name="T36" fmla="*/ 496 w 721"/>
                <a:gd name="T37" fmla="*/ 210 h 673"/>
                <a:gd name="T38" fmla="*/ 367 w 721"/>
                <a:gd name="T39" fmla="*/ 308 h 673"/>
                <a:gd name="T40" fmla="*/ 274 w 721"/>
                <a:gd name="T41" fmla="*/ 308 h 673"/>
                <a:gd name="T42" fmla="*/ 333 w 721"/>
                <a:gd name="T43" fmla="*/ 70 h 673"/>
                <a:gd name="T44" fmla="*/ 386 w 721"/>
                <a:gd name="T45" fmla="*/ 31 h 673"/>
                <a:gd name="T46" fmla="*/ 526 w 721"/>
                <a:gd name="T47" fmla="*/ 31 h 673"/>
                <a:gd name="T48" fmla="*/ 675 w 721"/>
                <a:gd name="T49" fmla="*/ 140 h 673"/>
                <a:gd name="T50" fmla="*/ 672 w 721"/>
                <a:gd name="T51" fmla="*/ 193 h 673"/>
                <a:gd name="T52" fmla="*/ 672 w 721"/>
                <a:gd name="T53" fmla="*/ 210 h 673"/>
                <a:gd name="T54" fmla="*/ 683 w 721"/>
                <a:gd name="T55" fmla="*/ 221 h 673"/>
                <a:gd name="T56" fmla="*/ 697 w 721"/>
                <a:gd name="T57" fmla="*/ 199 h 673"/>
                <a:gd name="T58" fmla="*/ 717 w 721"/>
                <a:gd name="T59" fmla="*/ 28 h 673"/>
                <a:gd name="T60" fmla="*/ 689 w 721"/>
                <a:gd name="T61" fmla="*/ 0 h 673"/>
                <a:gd name="T62" fmla="*/ 190 w 721"/>
                <a:gd name="T63" fmla="*/ 0 h 673"/>
                <a:gd name="T64" fmla="*/ 162 w 721"/>
                <a:gd name="T65" fmla="*/ 20 h 673"/>
                <a:gd name="T66" fmla="*/ 188 w 721"/>
                <a:gd name="T67" fmla="*/ 31 h 673"/>
                <a:gd name="T68" fmla="*/ 252 w 721"/>
                <a:gd name="T69" fmla="*/ 48 h 673"/>
                <a:gd name="T70" fmla="*/ 249 w 721"/>
                <a:gd name="T71" fmla="*/ 73 h 673"/>
                <a:gd name="T72" fmla="*/ 118 w 721"/>
                <a:gd name="T73" fmla="*/ 594 h 673"/>
                <a:gd name="T74" fmla="*/ 28 w 721"/>
                <a:gd name="T75" fmla="*/ 641 h 673"/>
                <a:gd name="T76" fmla="*/ 0 w 721"/>
                <a:gd name="T77" fmla="*/ 661 h 673"/>
                <a:gd name="T78" fmla="*/ 28 w 721"/>
                <a:gd name="T79" fmla="*/ 672 h 673"/>
                <a:gd name="T80" fmla="*/ 540 w 721"/>
                <a:gd name="T81" fmla="*/ 672 h 673"/>
                <a:gd name="T82" fmla="*/ 571 w 721"/>
                <a:gd name="T83" fmla="*/ 655 h 673"/>
                <a:gd name="T84" fmla="*/ 661 w 721"/>
                <a:gd name="T85" fmla="*/ 442 h 6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1"/>
                <a:gd name="T130" fmla="*/ 0 h 673"/>
                <a:gd name="T131" fmla="*/ 721 w 721"/>
                <a:gd name="T132" fmla="*/ 673 h 6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1" h="673">
                  <a:moveTo>
                    <a:pt x="661" y="442"/>
                  </a:moveTo>
                  <a:cubicBezTo>
                    <a:pt x="664" y="437"/>
                    <a:pt x="666" y="431"/>
                    <a:pt x="666" y="428"/>
                  </a:cubicBezTo>
                  <a:cubicBezTo>
                    <a:pt x="666" y="426"/>
                    <a:pt x="666" y="417"/>
                    <a:pt x="655" y="417"/>
                  </a:cubicBezTo>
                  <a:cubicBezTo>
                    <a:pt x="647" y="417"/>
                    <a:pt x="644" y="423"/>
                    <a:pt x="641" y="428"/>
                  </a:cubicBezTo>
                  <a:cubicBezTo>
                    <a:pt x="577" y="574"/>
                    <a:pt x="540" y="641"/>
                    <a:pt x="372" y="641"/>
                  </a:cubicBezTo>
                  <a:lnTo>
                    <a:pt x="227" y="641"/>
                  </a:lnTo>
                  <a:cubicBezTo>
                    <a:pt x="216" y="641"/>
                    <a:pt x="213" y="641"/>
                    <a:pt x="207" y="641"/>
                  </a:cubicBezTo>
                  <a:cubicBezTo>
                    <a:pt x="196" y="639"/>
                    <a:pt x="193" y="639"/>
                    <a:pt x="193" y="630"/>
                  </a:cubicBezTo>
                  <a:cubicBezTo>
                    <a:pt x="193" y="627"/>
                    <a:pt x="193" y="625"/>
                    <a:pt x="199" y="608"/>
                  </a:cubicBezTo>
                  <a:lnTo>
                    <a:pt x="266" y="339"/>
                  </a:lnTo>
                  <a:lnTo>
                    <a:pt x="364" y="339"/>
                  </a:lnTo>
                  <a:cubicBezTo>
                    <a:pt x="448" y="339"/>
                    <a:pt x="448" y="358"/>
                    <a:pt x="448" y="384"/>
                  </a:cubicBezTo>
                  <a:cubicBezTo>
                    <a:pt x="448" y="389"/>
                    <a:pt x="448" y="403"/>
                    <a:pt x="440" y="431"/>
                  </a:cubicBezTo>
                  <a:cubicBezTo>
                    <a:pt x="440" y="437"/>
                    <a:pt x="437" y="440"/>
                    <a:pt x="437" y="442"/>
                  </a:cubicBezTo>
                  <a:cubicBezTo>
                    <a:pt x="437" y="448"/>
                    <a:pt x="442" y="454"/>
                    <a:pt x="451" y="454"/>
                  </a:cubicBezTo>
                  <a:cubicBezTo>
                    <a:pt x="459" y="454"/>
                    <a:pt x="462" y="448"/>
                    <a:pt x="465" y="434"/>
                  </a:cubicBezTo>
                  <a:lnTo>
                    <a:pt x="521" y="202"/>
                  </a:lnTo>
                  <a:cubicBezTo>
                    <a:pt x="521" y="196"/>
                    <a:pt x="518" y="190"/>
                    <a:pt x="510" y="190"/>
                  </a:cubicBezTo>
                  <a:cubicBezTo>
                    <a:pt x="501" y="190"/>
                    <a:pt x="498" y="199"/>
                    <a:pt x="496" y="210"/>
                  </a:cubicBezTo>
                  <a:cubicBezTo>
                    <a:pt x="476" y="286"/>
                    <a:pt x="456" y="308"/>
                    <a:pt x="367" y="308"/>
                  </a:cubicBezTo>
                  <a:lnTo>
                    <a:pt x="274" y="308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26" y="31"/>
                  </a:lnTo>
                  <a:cubicBezTo>
                    <a:pt x="647" y="31"/>
                    <a:pt x="675" y="59"/>
                    <a:pt x="675" y="140"/>
                  </a:cubicBezTo>
                  <a:cubicBezTo>
                    <a:pt x="675" y="165"/>
                    <a:pt x="675" y="165"/>
                    <a:pt x="672" y="193"/>
                  </a:cubicBezTo>
                  <a:cubicBezTo>
                    <a:pt x="672" y="199"/>
                    <a:pt x="672" y="204"/>
                    <a:pt x="672" y="210"/>
                  </a:cubicBezTo>
                  <a:cubicBezTo>
                    <a:pt x="672" y="216"/>
                    <a:pt x="675" y="221"/>
                    <a:pt x="683" y="221"/>
                  </a:cubicBezTo>
                  <a:cubicBezTo>
                    <a:pt x="694" y="221"/>
                    <a:pt x="694" y="216"/>
                    <a:pt x="697" y="199"/>
                  </a:cubicBezTo>
                  <a:lnTo>
                    <a:pt x="717" y="28"/>
                  </a:lnTo>
                  <a:cubicBezTo>
                    <a:pt x="720" y="0"/>
                    <a:pt x="714" y="0"/>
                    <a:pt x="689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8" y="672"/>
                    <a:pt x="28" y="672"/>
                  </a:cubicBezTo>
                  <a:lnTo>
                    <a:pt x="540" y="672"/>
                  </a:lnTo>
                  <a:cubicBezTo>
                    <a:pt x="563" y="672"/>
                    <a:pt x="563" y="672"/>
                    <a:pt x="571" y="655"/>
                  </a:cubicBezTo>
                  <a:lnTo>
                    <a:pt x="661" y="44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4231" y="1363"/>
              <a:ext cx="115" cy="115"/>
            </a:xfrm>
            <a:custGeom>
              <a:avLst/>
              <a:gdLst>
                <a:gd name="T0" fmla="*/ 272 w 513"/>
                <a:gd name="T1" fmla="*/ 272 h 511"/>
                <a:gd name="T2" fmla="*/ 484 w 513"/>
                <a:gd name="T3" fmla="*/ 272 h 511"/>
                <a:gd name="T4" fmla="*/ 512 w 513"/>
                <a:gd name="T5" fmla="*/ 255 h 511"/>
                <a:gd name="T6" fmla="*/ 484 w 513"/>
                <a:gd name="T7" fmla="*/ 238 h 511"/>
                <a:gd name="T8" fmla="*/ 272 w 513"/>
                <a:gd name="T9" fmla="*/ 238 h 511"/>
                <a:gd name="T10" fmla="*/ 272 w 513"/>
                <a:gd name="T11" fmla="*/ 34 h 511"/>
                <a:gd name="T12" fmla="*/ 484 w 513"/>
                <a:gd name="T13" fmla="*/ 34 h 511"/>
                <a:gd name="T14" fmla="*/ 512 w 513"/>
                <a:gd name="T15" fmla="*/ 17 h 511"/>
                <a:gd name="T16" fmla="*/ 484 w 513"/>
                <a:gd name="T17" fmla="*/ 0 h 511"/>
                <a:gd name="T18" fmla="*/ 28 w 513"/>
                <a:gd name="T19" fmla="*/ 0 h 511"/>
                <a:gd name="T20" fmla="*/ 0 w 513"/>
                <a:gd name="T21" fmla="*/ 17 h 511"/>
                <a:gd name="T22" fmla="*/ 28 w 513"/>
                <a:gd name="T23" fmla="*/ 34 h 511"/>
                <a:gd name="T24" fmla="*/ 238 w 513"/>
                <a:gd name="T25" fmla="*/ 34 h 511"/>
                <a:gd name="T26" fmla="*/ 238 w 513"/>
                <a:gd name="T27" fmla="*/ 238 h 511"/>
                <a:gd name="T28" fmla="*/ 28 w 513"/>
                <a:gd name="T29" fmla="*/ 238 h 511"/>
                <a:gd name="T30" fmla="*/ 0 w 513"/>
                <a:gd name="T31" fmla="*/ 255 h 511"/>
                <a:gd name="T32" fmla="*/ 28 w 513"/>
                <a:gd name="T33" fmla="*/ 272 h 511"/>
                <a:gd name="T34" fmla="*/ 238 w 513"/>
                <a:gd name="T35" fmla="*/ 272 h 511"/>
                <a:gd name="T36" fmla="*/ 238 w 513"/>
                <a:gd name="T37" fmla="*/ 484 h 511"/>
                <a:gd name="T38" fmla="*/ 255 w 513"/>
                <a:gd name="T39" fmla="*/ 510 h 511"/>
                <a:gd name="T40" fmla="*/ 272 w 513"/>
                <a:gd name="T41" fmla="*/ 482 h 511"/>
                <a:gd name="T42" fmla="*/ 272 w 513"/>
                <a:gd name="T43" fmla="*/ 272 h 5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3"/>
                <a:gd name="T67" fmla="*/ 0 h 511"/>
                <a:gd name="T68" fmla="*/ 513 w 513"/>
                <a:gd name="T69" fmla="*/ 511 h 5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3" h="511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4"/>
                  </a:lnTo>
                  <a:lnTo>
                    <a:pt x="484" y="34"/>
                  </a:lnTo>
                  <a:cubicBezTo>
                    <a:pt x="496" y="34"/>
                    <a:pt x="512" y="34"/>
                    <a:pt x="512" y="17"/>
                  </a:cubicBezTo>
                  <a:cubicBezTo>
                    <a:pt x="512" y="0"/>
                    <a:pt x="496" y="0"/>
                    <a:pt x="484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8" y="34"/>
                  </a:cubicBezTo>
                  <a:lnTo>
                    <a:pt x="238" y="34"/>
                  </a:ln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6"/>
                    <a:pt x="238" y="510"/>
                    <a:pt x="255" y="510"/>
                  </a:cubicBezTo>
                  <a:cubicBezTo>
                    <a:pt x="272" y="510"/>
                    <a:pt x="272" y="493"/>
                    <a:pt x="272" y="482"/>
                  </a:cubicBezTo>
                  <a:lnTo>
                    <a:pt x="272" y="2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4382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35"/>
            <p:cNvSpPr>
              <a:spLocks noChangeArrowheads="1"/>
            </p:cNvSpPr>
            <p:nvPr/>
          </p:nvSpPr>
          <p:spPr bwMode="auto">
            <a:xfrm>
              <a:off x="4519" y="1281"/>
              <a:ext cx="148" cy="148"/>
            </a:xfrm>
            <a:custGeom>
              <a:avLst/>
              <a:gdLst>
                <a:gd name="T0" fmla="*/ 658 w 659"/>
                <a:gd name="T1" fmla="*/ 330 h 659"/>
                <a:gd name="T2" fmla="*/ 330 w 659"/>
                <a:gd name="T3" fmla="*/ 0 h 659"/>
                <a:gd name="T4" fmla="*/ 0 w 659"/>
                <a:gd name="T5" fmla="*/ 330 h 659"/>
                <a:gd name="T6" fmla="*/ 330 w 659"/>
                <a:gd name="T7" fmla="*/ 658 h 659"/>
                <a:gd name="T8" fmla="*/ 658 w 659"/>
                <a:gd name="T9" fmla="*/ 330 h 659"/>
                <a:gd name="T10" fmla="*/ 134 w 659"/>
                <a:gd name="T11" fmla="*/ 118 h 659"/>
                <a:gd name="T12" fmla="*/ 123 w 659"/>
                <a:gd name="T13" fmla="*/ 106 h 659"/>
                <a:gd name="T14" fmla="*/ 330 w 659"/>
                <a:gd name="T15" fmla="*/ 25 h 659"/>
                <a:gd name="T16" fmla="*/ 535 w 659"/>
                <a:gd name="T17" fmla="*/ 106 h 659"/>
                <a:gd name="T18" fmla="*/ 330 w 659"/>
                <a:gd name="T19" fmla="*/ 314 h 659"/>
                <a:gd name="T20" fmla="*/ 134 w 659"/>
                <a:gd name="T21" fmla="*/ 118 h 659"/>
                <a:gd name="T22" fmla="*/ 104 w 659"/>
                <a:gd name="T23" fmla="*/ 535 h 659"/>
                <a:gd name="T24" fmla="*/ 25 w 659"/>
                <a:gd name="T25" fmla="*/ 330 h 659"/>
                <a:gd name="T26" fmla="*/ 104 w 659"/>
                <a:gd name="T27" fmla="*/ 123 h 659"/>
                <a:gd name="T28" fmla="*/ 311 w 659"/>
                <a:gd name="T29" fmla="*/ 330 h 659"/>
                <a:gd name="T30" fmla="*/ 104 w 659"/>
                <a:gd name="T31" fmla="*/ 535 h 659"/>
                <a:gd name="T32" fmla="*/ 554 w 659"/>
                <a:gd name="T33" fmla="*/ 123 h 659"/>
                <a:gd name="T34" fmla="*/ 636 w 659"/>
                <a:gd name="T35" fmla="*/ 330 h 659"/>
                <a:gd name="T36" fmla="*/ 554 w 659"/>
                <a:gd name="T37" fmla="*/ 535 h 659"/>
                <a:gd name="T38" fmla="*/ 347 w 659"/>
                <a:gd name="T39" fmla="*/ 330 h 659"/>
                <a:gd name="T40" fmla="*/ 554 w 659"/>
                <a:gd name="T41" fmla="*/ 123 h 659"/>
                <a:gd name="T42" fmla="*/ 526 w 659"/>
                <a:gd name="T43" fmla="*/ 540 h 659"/>
                <a:gd name="T44" fmla="*/ 535 w 659"/>
                <a:gd name="T45" fmla="*/ 552 h 659"/>
                <a:gd name="T46" fmla="*/ 330 w 659"/>
                <a:gd name="T47" fmla="*/ 633 h 659"/>
                <a:gd name="T48" fmla="*/ 123 w 659"/>
                <a:gd name="T49" fmla="*/ 552 h 659"/>
                <a:gd name="T50" fmla="*/ 330 w 659"/>
                <a:gd name="T51" fmla="*/ 347 h 659"/>
                <a:gd name="T52" fmla="*/ 526 w 659"/>
                <a:gd name="T53" fmla="*/ 540 h 6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9"/>
                <a:gd name="T82" fmla="*/ 0 h 659"/>
                <a:gd name="T83" fmla="*/ 659 w 659"/>
                <a:gd name="T84" fmla="*/ 659 h 65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9" h="659">
                  <a:moveTo>
                    <a:pt x="658" y="330"/>
                  </a:moveTo>
                  <a:cubicBezTo>
                    <a:pt x="658" y="148"/>
                    <a:pt x="510" y="0"/>
                    <a:pt x="330" y="0"/>
                  </a:cubicBezTo>
                  <a:cubicBezTo>
                    <a:pt x="146" y="0"/>
                    <a:pt x="0" y="148"/>
                    <a:pt x="0" y="330"/>
                  </a:cubicBezTo>
                  <a:cubicBezTo>
                    <a:pt x="0" y="510"/>
                    <a:pt x="148" y="658"/>
                    <a:pt x="330" y="658"/>
                  </a:cubicBezTo>
                  <a:cubicBezTo>
                    <a:pt x="512" y="658"/>
                    <a:pt x="658" y="510"/>
                    <a:pt x="658" y="330"/>
                  </a:cubicBezTo>
                  <a:close/>
                  <a:moveTo>
                    <a:pt x="134" y="118"/>
                  </a:moveTo>
                  <a:cubicBezTo>
                    <a:pt x="132" y="115"/>
                    <a:pt x="123" y="106"/>
                    <a:pt x="123" y="106"/>
                  </a:cubicBezTo>
                  <a:cubicBezTo>
                    <a:pt x="123" y="101"/>
                    <a:pt x="204" y="25"/>
                    <a:pt x="330" y="25"/>
                  </a:cubicBezTo>
                  <a:cubicBezTo>
                    <a:pt x="364" y="25"/>
                    <a:pt x="454" y="31"/>
                    <a:pt x="535" y="106"/>
                  </a:cubicBezTo>
                  <a:lnTo>
                    <a:pt x="330" y="314"/>
                  </a:lnTo>
                  <a:lnTo>
                    <a:pt x="134" y="118"/>
                  </a:lnTo>
                  <a:close/>
                  <a:moveTo>
                    <a:pt x="104" y="535"/>
                  </a:moveTo>
                  <a:cubicBezTo>
                    <a:pt x="45" y="468"/>
                    <a:pt x="25" y="392"/>
                    <a:pt x="25" y="330"/>
                  </a:cubicBezTo>
                  <a:cubicBezTo>
                    <a:pt x="25" y="252"/>
                    <a:pt x="53" y="182"/>
                    <a:pt x="104" y="123"/>
                  </a:cubicBezTo>
                  <a:lnTo>
                    <a:pt x="311" y="330"/>
                  </a:lnTo>
                  <a:lnTo>
                    <a:pt x="104" y="535"/>
                  </a:lnTo>
                  <a:close/>
                  <a:moveTo>
                    <a:pt x="554" y="123"/>
                  </a:moveTo>
                  <a:cubicBezTo>
                    <a:pt x="602" y="174"/>
                    <a:pt x="636" y="249"/>
                    <a:pt x="636" y="330"/>
                  </a:cubicBezTo>
                  <a:cubicBezTo>
                    <a:pt x="636" y="406"/>
                    <a:pt x="605" y="476"/>
                    <a:pt x="554" y="535"/>
                  </a:cubicBezTo>
                  <a:lnTo>
                    <a:pt x="347" y="330"/>
                  </a:lnTo>
                  <a:lnTo>
                    <a:pt x="554" y="123"/>
                  </a:lnTo>
                  <a:close/>
                  <a:moveTo>
                    <a:pt x="526" y="540"/>
                  </a:moveTo>
                  <a:cubicBezTo>
                    <a:pt x="526" y="543"/>
                    <a:pt x="535" y="552"/>
                    <a:pt x="535" y="552"/>
                  </a:cubicBezTo>
                  <a:cubicBezTo>
                    <a:pt x="535" y="557"/>
                    <a:pt x="454" y="633"/>
                    <a:pt x="330" y="633"/>
                  </a:cubicBezTo>
                  <a:cubicBezTo>
                    <a:pt x="297" y="633"/>
                    <a:pt x="204" y="627"/>
                    <a:pt x="123" y="552"/>
                  </a:cubicBezTo>
                  <a:lnTo>
                    <a:pt x="330" y="347"/>
                  </a:lnTo>
                  <a:lnTo>
                    <a:pt x="526" y="540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36"/>
            <p:cNvSpPr>
              <a:spLocks noChangeArrowheads="1"/>
            </p:cNvSpPr>
            <p:nvPr/>
          </p:nvSpPr>
          <p:spPr bwMode="auto">
            <a:xfrm>
              <a:off x="4755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37"/>
            <p:cNvSpPr>
              <a:spLocks noChangeArrowheads="1"/>
            </p:cNvSpPr>
            <p:nvPr/>
          </p:nvSpPr>
          <p:spPr bwMode="auto">
            <a:xfrm>
              <a:off x="4797" y="1313"/>
              <a:ext cx="121" cy="101"/>
            </a:xfrm>
            <a:custGeom>
              <a:avLst/>
              <a:gdLst>
                <a:gd name="T0" fmla="*/ 59 w 536"/>
                <a:gd name="T1" fmla="*/ 378 h 449"/>
                <a:gd name="T2" fmla="*/ 50 w 536"/>
                <a:gd name="T3" fmla="*/ 423 h 449"/>
                <a:gd name="T4" fmla="*/ 78 w 536"/>
                <a:gd name="T5" fmla="*/ 448 h 449"/>
                <a:gd name="T6" fmla="*/ 115 w 536"/>
                <a:gd name="T7" fmla="*/ 420 h 449"/>
                <a:gd name="T8" fmla="*/ 134 w 536"/>
                <a:gd name="T9" fmla="*/ 347 h 449"/>
                <a:gd name="T10" fmla="*/ 154 w 536"/>
                <a:gd name="T11" fmla="*/ 258 h 449"/>
                <a:gd name="T12" fmla="*/ 171 w 536"/>
                <a:gd name="T13" fmla="*/ 193 h 449"/>
                <a:gd name="T14" fmla="*/ 185 w 536"/>
                <a:gd name="T15" fmla="*/ 143 h 449"/>
                <a:gd name="T16" fmla="*/ 347 w 536"/>
                <a:gd name="T17" fmla="*/ 22 h 449"/>
                <a:gd name="T18" fmla="*/ 400 w 536"/>
                <a:gd name="T19" fmla="*/ 92 h 449"/>
                <a:gd name="T20" fmla="*/ 336 w 536"/>
                <a:gd name="T21" fmla="*/ 322 h 449"/>
                <a:gd name="T22" fmla="*/ 325 w 536"/>
                <a:gd name="T23" fmla="*/ 367 h 449"/>
                <a:gd name="T24" fmla="*/ 406 w 536"/>
                <a:gd name="T25" fmla="*/ 448 h 449"/>
                <a:gd name="T26" fmla="*/ 535 w 536"/>
                <a:gd name="T27" fmla="*/ 297 h 449"/>
                <a:gd name="T28" fmla="*/ 524 w 536"/>
                <a:gd name="T29" fmla="*/ 286 h 449"/>
                <a:gd name="T30" fmla="*/ 510 w 536"/>
                <a:gd name="T31" fmla="*/ 305 h 449"/>
                <a:gd name="T32" fmla="*/ 409 w 536"/>
                <a:gd name="T33" fmla="*/ 426 h 449"/>
                <a:gd name="T34" fmla="*/ 384 w 536"/>
                <a:gd name="T35" fmla="*/ 395 h 449"/>
                <a:gd name="T36" fmla="*/ 403 w 536"/>
                <a:gd name="T37" fmla="*/ 325 h 449"/>
                <a:gd name="T38" fmla="*/ 462 w 536"/>
                <a:gd name="T39" fmla="*/ 106 h 449"/>
                <a:gd name="T40" fmla="*/ 350 w 536"/>
                <a:gd name="T41" fmla="*/ 0 h 449"/>
                <a:gd name="T42" fmla="*/ 196 w 536"/>
                <a:gd name="T43" fmla="*/ 87 h 449"/>
                <a:gd name="T44" fmla="*/ 104 w 536"/>
                <a:gd name="T45" fmla="*/ 0 h 449"/>
                <a:gd name="T46" fmla="*/ 31 w 536"/>
                <a:gd name="T47" fmla="*/ 56 h 449"/>
                <a:gd name="T48" fmla="*/ 0 w 536"/>
                <a:gd name="T49" fmla="*/ 151 h 449"/>
                <a:gd name="T50" fmla="*/ 11 w 536"/>
                <a:gd name="T51" fmla="*/ 162 h 449"/>
                <a:gd name="T52" fmla="*/ 28 w 536"/>
                <a:gd name="T53" fmla="*/ 140 h 449"/>
                <a:gd name="T54" fmla="*/ 101 w 536"/>
                <a:gd name="T55" fmla="*/ 22 h 449"/>
                <a:gd name="T56" fmla="*/ 132 w 536"/>
                <a:gd name="T57" fmla="*/ 67 h 449"/>
                <a:gd name="T58" fmla="*/ 115 w 536"/>
                <a:gd name="T59" fmla="*/ 151 h 449"/>
                <a:gd name="T60" fmla="*/ 59 w 536"/>
                <a:gd name="T61" fmla="*/ 378 h 4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36"/>
                <a:gd name="T94" fmla="*/ 0 h 449"/>
                <a:gd name="T95" fmla="*/ 536 w 536"/>
                <a:gd name="T96" fmla="*/ 449 h 4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6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9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4"/>
                    <a:pt x="325" y="356"/>
                    <a:pt x="325" y="367"/>
                  </a:cubicBezTo>
                  <a:cubicBezTo>
                    <a:pt x="325" y="414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8"/>
                    <a:pt x="510" y="305"/>
                  </a:cubicBezTo>
                  <a:cubicBezTo>
                    <a:pt x="490" y="372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4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8"/>
            <p:cNvSpPr>
              <a:spLocks noChangeArrowheads="1"/>
            </p:cNvSpPr>
            <p:nvPr/>
          </p:nvSpPr>
          <p:spPr bwMode="auto">
            <a:xfrm>
              <a:off x="4943" y="1388"/>
              <a:ext cx="26" cy="67"/>
            </a:xfrm>
            <a:custGeom>
              <a:avLst/>
              <a:gdLst>
                <a:gd name="T0" fmla="*/ 118 w 119"/>
                <a:gd name="T1" fmla="*/ 104 h 298"/>
                <a:gd name="T2" fmla="*/ 53 w 119"/>
                <a:gd name="T3" fmla="*/ 0 h 298"/>
                <a:gd name="T4" fmla="*/ 0 w 119"/>
                <a:gd name="T5" fmla="*/ 53 h 298"/>
                <a:gd name="T6" fmla="*/ 53 w 119"/>
                <a:gd name="T7" fmla="*/ 106 h 298"/>
                <a:gd name="T8" fmla="*/ 90 w 119"/>
                <a:gd name="T9" fmla="*/ 92 h 298"/>
                <a:gd name="T10" fmla="*/ 92 w 119"/>
                <a:gd name="T11" fmla="*/ 90 h 298"/>
                <a:gd name="T12" fmla="*/ 95 w 119"/>
                <a:gd name="T13" fmla="*/ 104 h 298"/>
                <a:gd name="T14" fmla="*/ 28 w 119"/>
                <a:gd name="T15" fmla="*/ 272 h 298"/>
                <a:gd name="T16" fmla="*/ 17 w 119"/>
                <a:gd name="T17" fmla="*/ 286 h 298"/>
                <a:gd name="T18" fmla="*/ 25 w 119"/>
                <a:gd name="T19" fmla="*/ 297 h 298"/>
                <a:gd name="T20" fmla="*/ 118 w 119"/>
                <a:gd name="T21" fmla="*/ 104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9"/>
                <a:gd name="T34" fmla="*/ 0 h 298"/>
                <a:gd name="T35" fmla="*/ 119 w 119"/>
                <a:gd name="T36" fmla="*/ 298 h 2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9" h="298">
                  <a:moveTo>
                    <a:pt x="118" y="104"/>
                  </a:moveTo>
                  <a:cubicBezTo>
                    <a:pt x="118" y="39"/>
                    <a:pt x="92" y="0"/>
                    <a:pt x="53" y="0"/>
                  </a:cubicBezTo>
                  <a:cubicBezTo>
                    <a:pt x="20" y="0"/>
                    <a:pt x="0" y="25"/>
                    <a:pt x="0" y="53"/>
                  </a:cubicBezTo>
                  <a:cubicBezTo>
                    <a:pt x="0" y="78"/>
                    <a:pt x="20" y="106"/>
                    <a:pt x="53" y="106"/>
                  </a:cubicBezTo>
                  <a:cubicBezTo>
                    <a:pt x="64" y="106"/>
                    <a:pt x="78" y="101"/>
                    <a:pt x="90" y="92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5" y="90"/>
                    <a:pt x="95" y="90"/>
                    <a:pt x="95" y="104"/>
                  </a:cubicBezTo>
                  <a:cubicBezTo>
                    <a:pt x="95" y="179"/>
                    <a:pt x="62" y="238"/>
                    <a:pt x="28" y="272"/>
                  </a:cubicBezTo>
                  <a:cubicBezTo>
                    <a:pt x="17" y="280"/>
                    <a:pt x="17" y="283"/>
                    <a:pt x="17" y="286"/>
                  </a:cubicBezTo>
                  <a:cubicBezTo>
                    <a:pt x="17" y="294"/>
                    <a:pt x="22" y="297"/>
                    <a:pt x="25" y="297"/>
                  </a:cubicBezTo>
                  <a:cubicBezTo>
                    <a:pt x="36" y="297"/>
                    <a:pt x="118" y="221"/>
                    <a:pt x="118" y="104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39"/>
            <p:cNvSpPr>
              <a:spLocks noChangeArrowheads="1"/>
            </p:cNvSpPr>
            <p:nvPr/>
          </p:nvSpPr>
          <p:spPr bwMode="auto">
            <a:xfrm>
              <a:off x="5030" y="1313"/>
              <a:ext cx="183" cy="101"/>
            </a:xfrm>
            <a:custGeom>
              <a:avLst/>
              <a:gdLst>
                <a:gd name="T0" fmla="*/ 59 w 810"/>
                <a:gd name="T1" fmla="*/ 378 h 449"/>
                <a:gd name="T2" fmla="*/ 50 w 810"/>
                <a:gd name="T3" fmla="*/ 423 h 449"/>
                <a:gd name="T4" fmla="*/ 78 w 810"/>
                <a:gd name="T5" fmla="*/ 448 h 449"/>
                <a:gd name="T6" fmla="*/ 115 w 810"/>
                <a:gd name="T7" fmla="*/ 420 h 449"/>
                <a:gd name="T8" fmla="*/ 134 w 810"/>
                <a:gd name="T9" fmla="*/ 347 h 449"/>
                <a:gd name="T10" fmla="*/ 154 w 810"/>
                <a:gd name="T11" fmla="*/ 258 h 449"/>
                <a:gd name="T12" fmla="*/ 171 w 810"/>
                <a:gd name="T13" fmla="*/ 193 h 449"/>
                <a:gd name="T14" fmla="*/ 185 w 810"/>
                <a:gd name="T15" fmla="*/ 143 h 449"/>
                <a:gd name="T16" fmla="*/ 344 w 810"/>
                <a:gd name="T17" fmla="*/ 22 h 449"/>
                <a:gd name="T18" fmla="*/ 398 w 810"/>
                <a:gd name="T19" fmla="*/ 92 h 449"/>
                <a:gd name="T20" fmla="*/ 384 w 810"/>
                <a:gd name="T21" fmla="*/ 174 h 449"/>
                <a:gd name="T22" fmla="*/ 356 w 810"/>
                <a:gd name="T23" fmla="*/ 288 h 449"/>
                <a:gd name="T24" fmla="*/ 336 w 810"/>
                <a:gd name="T25" fmla="*/ 364 h 449"/>
                <a:gd name="T26" fmla="*/ 325 w 810"/>
                <a:gd name="T27" fmla="*/ 423 h 449"/>
                <a:gd name="T28" fmla="*/ 353 w 810"/>
                <a:gd name="T29" fmla="*/ 448 h 449"/>
                <a:gd name="T30" fmla="*/ 398 w 810"/>
                <a:gd name="T31" fmla="*/ 392 h 449"/>
                <a:gd name="T32" fmla="*/ 456 w 810"/>
                <a:gd name="T33" fmla="*/ 154 h 449"/>
                <a:gd name="T34" fmla="*/ 619 w 810"/>
                <a:gd name="T35" fmla="*/ 22 h 449"/>
                <a:gd name="T36" fmla="*/ 672 w 810"/>
                <a:gd name="T37" fmla="*/ 92 h 449"/>
                <a:gd name="T38" fmla="*/ 610 w 810"/>
                <a:gd name="T39" fmla="*/ 314 h 449"/>
                <a:gd name="T40" fmla="*/ 599 w 810"/>
                <a:gd name="T41" fmla="*/ 367 h 449"/>
                <a:gd name="T42" fmla="*/ 680 w 810"/>
                <a:gd name="T43" fmla="*/ 448 h 449"/>
                <a:gd name="T44" fmla="*/ 809 w 810"/>
                <a:gd name="T45" fmla="*/ 297 h 449"/>
                <a:gd name="T46" fmla="*/ 798 w 810"/>
                <a:gd name="T47" fmla="*/ 286 h 449"/>
                <a:gd name="T48" fmla="*/ 781 w 810"/>
                <a:gd name="T49" fmla="*/ 305 h 449"/>
                <a:gd name="T50" fmla="*/ 680 w 810"/>
                <a:gd name="T51" fmla="*/ 426 h 449"/>
                <a:gd name="T52" fmla="*/ 658 w 810"/>
                <a:gd name="T53" fmla="*/ 395 h 449"/>
                <a:gd name="T54" fmla="*/ 675 w 810"/>
                <a:gd name="T55" fmla="*/ 325 h 449"/>
                <a:gd name="T56" fmla="*/ 736 w 810"/>
                <a:gd name="T57" fmla="*/ 106 h 449"/>
                <a:gd name="T58" fmla="*/ 622 w 810"/>
                <a:gd name="T59" fmla="*/ 0 h 449"/>
                <a:gd name="T60" fmla="*/ 462 w 810"/>
                <a:gd name="T61" fmla="*/ 95 h 449"/>
                <a:gd name="T62" fmla="*/ 428 w 810"/>
                <a:gd name="T63" fmla="*/ 25 h 449"/>
                <a:gd name="T64" fmla="*/ 350 w 810"/>
                <a:gd name="T65" fmla="*/ 0 h 449"/>
                <a:gd name="T66" fmla="*/ 193 w 810"/>
                <a:gd name="T67" fmla="*/ 87 h 449"/>
                <a:gd name="T68" fmla="*/ 104 w 810"/>
                <a:gd name="T69" fmla="*/ 0 h 449"/>
                <a:gd name="T70" fmla="*/ 31 w 810"/>
                <a:gd name="T71" fmla="*/ 56 h 449"/>
                <a:gd name="T72" fmla="*/ 0 w 810"/>
                <a:gd name="T73" fmla="*/ 151 h 449"/>
                <a:gd name="T74" fmla="*/ 11 w 810"/>
                <a:gd name="T75" fmla="*/ 162 h 449"/>
                <a:gd name="T76" fmla="*/ 28 w 810"/>
                <a:gd name="T77" fmla="*/ 140 h 449"/>
                <a:gd name="T78" fmla="*/ 101 w 810"/>
                <a:gd name="T79" fmla="*/ 22 h 449"/>
                <a:gd name="T80" fmla="*/ 132 w 810"/>
                <a:gd name="T81" fmla="*/ 67 h 449"/>
                <a:gd name="T82" fmla="*/ 115 w 810"/>
                <a:gd name="T83" fmla="*/ 151 h 449"/>
                <a:gd name="T84" fmla="*/ 59 w 810"/>
                <a:gd name="T85" fmla="*/ 378 h 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0"/>
                <a:gd name="T130" fmla="*/ 0 h 449"/>
                <a:gd name="T131" fmla="*/ 810 w 810"/>
                <a:gd name="T132" fmla="*/ 449 h 4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0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0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4" y="22"/>
                  </a:cubicBezTo>
                  <a:cubicBezTo>
                    <a:pt x="389" y="22"/>
                    <a:pt x="398" y="59"/>
                    <a:pt x="398" y="92"/>
                  </a:cubicBezTo>
                  <a:cubicBezTo>
                    <a:pt x="398" y="115"/>
                    <a:pt x="392" y="143"/>
                    <a:pt x="384" y="174"/>
                  </a:cubicBezTo>
                  <a:lnTo>
                    <a:pt x="356" y="288"/>
                  </a:lnTo>
                  <a:lnTo>
                    <a:pt x="336" y="364"/>
                  </a:lnTo>
                  <a:cubicBezTo>
                    <a:pt x="333" y="384"/>
                    <a:pt x="325" y="417"/>
                    <a:pt x="325" y="423"/>
                  </a:cubicBezTo>
                  <a:cubicBezTo>
                    <a:pt x="325" y="440"/>
                    <a:pt x="339" y="448"/>
                    <a:pt x="353" y="448"/>
                  </a:cubicBezTo>
                  <a:cubicBezTo>
                    <a:pt x="384" y="448"/>
                    <a:pt x="389" y="423"/>
                    <a:pt x="398" y="392"/>
                  </a:cubicBezTo>
                  <a:cubicBezTo>
                    <a:pt x="412" y="336"/>
                    <a:pt x="448" y="193"/>
                    <a:pt x="456" y="154"/>
                  </a:cubicBezTo>
                  <a:cubicBezTo>
                    <a:pt x="459" y="140"/>
                    <a:pt x="512" y="22"/>
                    <a:pt x="619" y="22"/>
                  </a:cubicBezTo>
                  <a:cubicBezTo>
                    <a:pt x="661" y="22"/>
                    <a:pt x="672" y="56"/>
                    <a:pt x="672" y="92"/>
                  </a:cubicBezTo>
                  <a:cubicBezTo>
                    <a:pt x="672" y="148"/>
                    <a:pt x="630" y="260"/>
                    <a:pt x="610" y="314"/>
                  </a:cubicBezTo>
                  <a:cubicBezTo>
                    <a:pt x="602" y="336"/>
                    <a:pt x="599" y="347"/>
                    <a:pt x="599" y="367"/>
                  </a:cubicBezTo>
                  <a:cubicBezTo>
                    <a:pt x="599" y="414"/>
                    <a:pt x="633" y="448"/>
                    <a:pt x="680" y="448"/>
                  </a:cubicBezTo>
                  <a:cubicBezTo>
                    <a:pt x="773" y="448"/>
                    <a:pt x="809" y="305"/>
                    <a:pt x="809" y="297"/>
                  </a:cubicBezTo>
                  <a:cubicBezTo>
                    <a:pt x="809" y="286"/>
                    <a:pt x="801" y="286"/>
                    <a:pt x="798" y="286"/>
                  </a:cubicBezTo>
                  <a:cubicBezTo>
                    <a:pt x="787" y="286"/>
                    <a:pt x="787" y="288"/>
                    <a:pt x="781" y="305"/>
                  </a:cubicBezTo>
                  <a:cubicBezTo>
                    <a:pt x="767" y="356"/>
                    <a:pt x="736" y="426"/>
                    <a:pt x="680" y="426"/>
                  </a:cubicBezTo>
                  <a:cubicBezTo>
                    <a:pt x="664" y="426"/>
                    <a:pt x="658" y="417"/>
                    <a:pt x="658" y="395"/>
                  </a:cubicBezTo>
                  <a:cubicBezTo>
                    <a:pt x="658" y="370"/>
                    <a:pt x="666" y="344"/>
                    <a:pt x="675" y="325"/>
                  </a:cubicBezTo>
                  <a:cubicBezTo>
                    <a:pt x="694" y="272"/>
                    <a:pt x="736" y="162"/>
                    <a:pt x="736" y="106"/>
                  </a:cubicBezTo>
                  <a:cubicBezTo>
                    <a:pt x="736" y="42"/>
                    <a:pt x="697" y="0"/>
                    <a:pt x="622" y="0"/>
                  </a:cubicBezTo>
                  <a:cubicBezTo>
                    <a:pt x="549" y="0"/>
                    <a:pt x="498" y="45"/>
                    <a:pt x="462" y="95"/>
                  </a:cubicBezTo>
                  <a:cubicBezTo>
                    <a:pt x="459" y="84"/>
                    <a:pt x="456" y="50"/>
                    <a:pt x="428" y="25"/>
                  </a:cubicBezTo>
                  <a:cubicBezTo>
                    <a:pt x="406" y="6"/>
                    <a:pt x="372" y="0"/>
                    <a:pt x="350" y="0"/>
                  </a:cubicBezTo>
                  <a:cubicBezTo>
                    <a:pt x="260" y="0"/>
                    <a:pt x="210" y="64"/>
                    <a:pt x="193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2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18" y="22"/>
                    <a:pt x="132" y="31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0"/>
            <p:cNvSpPr>
              <a:spLocks noChangeArrowheads="1"/>
            </p:cNvSpPr>
            <p:nvPr/>
          </p:nvSpPr>
          <p:spPr bwMode="auto">
            <a:xfrm>
              <a:off x="5231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41"/>
            <p:cNvSpPr>
              <a:spLocks noChangeArrowheads="1"/>
            </p:cNvSpPr>
            <p:nvPr/>
          </p:nvSpPr>
          <p:spPr bwMode="auto">
            <a:xfrm>
              <a:off x="5312" y="1244"/>
              <a:ext cx="30" cy="223"/>
            </a:xfrm>
            <a:custGeom>
              <a:avLst/>
              <a:gdLst>
                <a:gd name="T0" fmla="*/ 137 w 138"/>
                <a:gd name="T1" fmla="*/ 0 h 987"/>
                <a:gd name="T2" fmla="*/ 0 w 138"/>
                <a:gd name="T3" fmla="*/ 0 h 987"/>
                <a:gd name="T4" fmla="*/ 0 w 138"/>
                <a:gd name="T5" fmla="*/ 39 h 987"/>
                <a:gd name="T6" fmla="*/ 98 w 138"/>
                <a:gd name="T7" fmla="*/ 39 h 987"/>
                <a:gd name="T8" fmla="*/ 98 w 138"/>
                <a:gd name="T9" fmla="*/ 947 h 987"/>
                <a:gd name="T10" fmla="*/ 0 w 138"/>
                <a:gd name="T11" fmla="*/ 947 h 987"/>
                <a:gd name="T12" fmla="*/ 0 w 138"/>
                <a:gd name="T13" fmla="*/ 986 h 987"/>
                <a:gd name="T14" fmla="*/ 137 w 138"/>
                <a:gd name="T15" fmla="*/ 986 h 987"/>
                <a:gd name="T16" fmla="*/ 137 w 138"/>
                <a:gd name="T17" fmla="*/ 0 h 9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987"/>
                <a:gd name="T29" fmla="*/ 138 w 138"/>
                <a:gd name="T30" fmla="*/ 987 h 9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987">
                  <a:moveTo>
                    <a:pt x="137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98" y="39"/>
                  </a:lnTo>
                  <a:lnTo>
                    <a:pt x="98" y="947"/>
                  </a:lnTo>
                  <a:lnTo>
                    <a:pt x="0" y="947"/>
                  </a:lnTo>
                  <a:lnTo>
                    <a:pt x="0" y="986"/>
                  </a:lnTo>
                  <a:lnTo>
                    <a:pt x="137" y="986"/>
                  </a:lnTo>
                  <a:lnTo>
                    <a:pt x="137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707904" y="2568374"/>
            <a:ext cx="649199" cy="251338"/>
            <a:chOff x="1204" y="3403"/>
            <a:chExt cx="576" cy="223"/>
          </a:xfrm>
        </p:grpSpPr>
        <p:sp>
          <p:nvSpPr>
            <p:cNvPr id="52" name="Freeform 63"/>
            <p:cNvSpPr>
              <a:spLocks noChangeArrowheads="1"/>
            </p:cNvSpPr>
            <p:nvPr/>
          </p:nvSpPr>
          <p:spPr bwMode="auto">
            <a:xfrm>
              <a:off x="1204" y="3404"/>
              <a:ext cx="576" cy="222"/>
            </a:xfrm>
            <a:custGeom>
              <a:avLst/>
              <a:gdLst>
                <a:gd name="T0" fmla="*/ 1271 w 2543"/>
                <a:gd name="T1" fmla="*/ 983 h 984"/>
                <a:gd name="T2" fmla="*/ 0 w 2543"/>
                <a:gd name="T3" fmla="*/ 983 h 984"/>
                <a:gd name="T4" fmla="*/ 0 w 2543"/>
                <a:gd name="T5" fmla="*/ 0 h 984"/>
                <a:gd name="T6" fmla="*/ 2542 w 2543"/>
                <a:gd name="T7" fmla="*/ 0 h 984"/>
                <a:gd name="T8" fmla="*/ 2542 w 2543"/>
                <a:gd name="T9" fmla="*/ 983 h 984"/>
                <a:gd name="T10" fmla="*/ 1271 w 2543"/>
                <a:gd name="T11" fmla="*/ 983 h 9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43"/>
                <a:gd name="T19" fmla="*/ 0 h 984"/>
                <a:gd name="T20" fmla="*/ 2543 w 2543"/>
                <a:gd name="T21" fmla="*/ 984 h 9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43" h="984">
                  <a:moveTo>
                    <a:pt x="1271" y="983"/>
                  </a:moveTo>
                  <a:lnTo>
                    <a:pt x="0" y="983"/>
                  </a:lnTo>
                  <a:lnTo>
                    <a:pt x="0" y="0"/>
                  </a:lnTo>
                  <a:lnTo>
                    <a:pt x="2542" y="0"/>
                  </a:lnTo>
                  <a:lnTo>
                    <a:pt x="2542" y="983"/>
                  </a:lnTo>
                  <a:lnTo>
                    <a:pt x="1271" y="983"/>
                  </a:lnTo>
                </a:path>
              </a:pathLst>
            </a:custGeom>
            <a:solidFill>
              <a:srgbClr val="FFFFFF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64"/>
            <p:cNvSpPr>
              <a:spLocks noChangeArrowheads="1"/>
            </p:cNvSpPr>
            <p:nvPr/>
          </p:nvSpPr>
          <p:spPr bwMode="auto">
            <a:xfrm>
              <a:off x="1230" y="3403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65"/>
            <p:cNvSpPr>
              <a:spLocks noChangeArrowheads="1"/>
            </p:cNvSpPr>
            <p:nvPr/>
          </p:nvSpPr>
          <p:spPr bwMode="auto">
            <a:xfrm>
              <a:off x="1272" y="3472"/>
              <a:ext cx="121" cy="101"/>
            </a:xfrm>
            <a:custGeom>
              <a:avLst/>
              <a:gdLst>
                <a:gd name="T0" fmla="*/ 59 w 536"/>
                <a:gd name="T1" fmla="*/ 378 h 449"/>
                <a:gd name="T2" fmla="*/ 50 w 536"/>
                <a:gd name="T3" fmla="*/ 423 h 449"/>
                <a:gd name="T4" fmla="*/ 78 w 536"/>
                <a:gd name="T5" fmla="*/ 448 h 449"/>
                <a:gd name="T6" fmla="*/ 115 w 536"/>
                <a:gd name="T7" fmla="*/ 420 h 449"/>
                <a:gd name="T8" fmla="*/ 134 w 536"/>
                <a:gd name="T9" fmla="*/ 347 h 449"/>
                <a:gd name="T10" fmla="*/ 154 w 536"/>
                <a:gd name="T11" fmla="*/ 258 h 449"/>
                <a:gd name="T12" fmla="*/ 171 w 536"/>
                <a:gd name="T13" fmla="*/ 193 h 449"/>
                <a:gd name="T14" fmla="*/ 185 w 536"/>
                <a:gd name="T15" fmla="*/ 143 h 449"/>
                <a:gd name="T16" fmla="*/ 347 w 536"/>
                <a:gd name="T17" fmla="*/ 22 h 449"/>
                <a:gd name="T18" fmla="*/ 400 w 536"/>
                <a:gd name="T19" fmla="*/ 92 h 449"/>
                <a:gd name="T20" fmla="*/ 336 w 536"/>
                <a:gd name="T21" fmla="*/ 322 h 449"/>
                <a:gd name="T22" fmla="*/ 325 w 536"/>
                <a:gd name="T23" fmla="*/ 367 h 449"/>
                <a:gd name="T24" fmla="*/ 406 w 536"/>
                <a:gd name="T25" fmla="*/ 448 h 449"/>
                <a:gd name="T26" fmla="*/ 535 w 536"/>
                <a:gd name="T27" fmla="*/ 297 h 449"/>
                <a:gd name="T28" fmla="*/ 524 w 536"/>
                <a:gd name="T29" fmla="*/ 286 h 449"/>
                <a:gd name="T30" fmla="*/ 510 w 536"/>
                <a:gd name="T31" fmla="*/ 305 h 449"/>
                <a:gd name="T32" fmla="*/ 409 w 536"/>
                <a:gd name="T33" fmla="*/ 426 h 449"/>
                <a:gd name="T34" fmla="*/ 384 w 536"/>
                <a:gd name="T35" fmla="*/ 395 h 449"/>
                <a:gd name="T36" fmla="*/ 403 w 536"/>
                <a:gd name="T37" fmla="*/ 325 h 449"/>
                <a:gd name="T38" fmla="*/ 462 w 536"/>
                <a:gd name="T39" fmla="*/ 106 h 449"/>
                <a:gd name="T40" fmla="*/ 350 w 536"/>
                <a:gd name="T41" fmla="*/ 0 h 449"/>
                <a:gd name="T42" fmla="*/ 196 w 536"/>
                <a:gd name="T43" fmla="*/ 87 h 449"/>
                <a:gd name="T44" fmla="*/ 104 w 536"/>
                <a:gd name="T45" fmla="*/ 0 h 449"/>
                <a:gd name="T46" fmla="*/ 31 w 536"/>
                <a:gd name="T47" fmla="*/ 56 h 449"/>
                <a:gd name="T48" fmla="*/ 0 w 536"/>
                <a:gd name="T49" fmla="*/ 151 h 449"/>
                <a:gd name="T50" fmla="*/ 11 w 536"/>
                <a:gd name="T51" fmla="*/ 162 h 449"/>
                <a:gd name="T52" fmla="*/ 28 w 536"/>
                <a:gd name="T53" fmla="*/ 140 h 449"/>
                <a:gd name="T54" fmla="*/ 101 w 536"/>
                <a:gd name="T55" fmla="*/ 22 h 449"/>
                <a:gd name="T56" fmla="*/ 132 w 536"/>
                <a:gd name="T57" fmla="*/ 67 h 449"/>
                <a:gd name="T58" fmla="*/ 115 w 536"/>
                <a:gd name="T59" fmla="*/ 151 h 449"/>
                <a:gd name="T60" fmla="*/ 59 w 536"/>
                <a:gd name="T61" fmla="*/ 378 h 4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36"/>
                <a:gd name="T94" fmla="*/ 0 h 449"/>
                <a:gd name="T95" fmla="*/ 536 w 536"/>
                <a:gd name="T96" fmla="*/ 449 h 4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6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9" y="440"/>
                    <a:pt x="115" y="420"/>
                  </a:cubicBezTo>
                  <a:cubicBezTo>
                    <a:pt x="115" y="420"/>
                    <a:pt x="129" y="373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5"/>
                    <a:pt x="325" y="356"/>
                    <a:pt x="325" y="367"/>
                  </a:cubicBezTo>
                  <a:cubicBezTo>
                    <a:pt x="325" y="415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9"/>
                    <a:pt x="510" y="305"/>
                  </a:cubicBezTo>
                  <a:cubicBezTo>
                    <a:pt x="490" y="373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5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66"/>
            <p:cNvSpPr>
              <a:spLocks noChangeArrowheads="1"/>
            </p:cNvSpPr>
            <p:nvPr/>
          </p:nvSpPr>
          <p:spPr bwMode="auto">
            <a:xfrm>
              <a:off x="1418" y="3547"/>
              <a:ext cx="26" cy="67"/>
            </a:xfrm>
            <a:custGeom>
              <a:avLst/>
              <a:gdLst>
                <a:gd name="T0" fmla="*/ 118 w 119"/>
                <a:gd name="T1" fmla="*/ 104 h 298"/>
                <a:gd name="T2" fmla="*/ 53 w 119"/>
                <a:gd name="T3" fmla="*/ 0 h 298"/>
                <a:gd name="T4" fmla="*/ 0 w 119"/>
                <a:gd name="T5" fmla="*/ 53 h 298"/>
                <a:gd name="T6" fmla="*/ 53 w 119"/>
                <a:gd name="T7" fmla="*/ 106 h 298"/>
                <a:gd name="T8" fmla="*/ 90 w 119"/>
                <a:gd name="T9" fmla="*/ 92 h 298"/>
                <a:gd name="T10" fmla="*/ 92 w 119"/>
                <a:gd name="T11" fmla="*/ 90 h 298"/>
                <a:gd name="T12" fmla="*/ 95 w 119"/>
                <a:gd name="T13" fmla="*/ 104 h 298"/>
                <a:gd name="T14" fmla="*/ 28 w 119"/>
                <a:gd name="T15" fmla="*/ 272 h 298"/>
                <a:gd name="T16" fmla="*/ 17 w 119"/>
                <a:gd name="T17" fmla="*/ 286 h 298"/>
                <a:gd name="T18" fmla="*/ 25 w 119"/>
                <a:gd name="T19" fmla="*/ 297 h 298"/>
                <a:gd name="T20" fmla="*/ 118 w 119"/>
                <a:gd name="T21" fmla="*/ 104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9"/>
                <a:gd name="T34" fmla="*/ 0 h 298"/>
                <a:gd name="T35" fmla="*/ 119 w 119"/>
                <a:gd name="T36" fmla="*/ 298 h 2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9" h="298">
                  <a:moveTo>
                    <a:pt x="118" y="104"/>
                  </a:moveTo>
                  <a:cubicBezTo>
                    <a:pt x="118" y="39"/>
                    <a:pt x="92" y="0"/>
                    <a:pt x="53" y="0"/>
                  </a:cubicBezTo>
                  <a:cubicBezTo>
                    <a:pt x="20" y="0"/>
                    <a:pt x="0" y="25"/>
                    <a:pt x="0" y="53"/>
                  </a:cubicBezTo>
                  <a:cubicBezTo>
                    <a:pt x="0" y="78"/>
                    <a:pt x="20" y="106"/>
                    <a:pt x="53" y="106"/>
                  </a:cubicBezTo>
                  <a:cubicBezTo>
                    <a:pt x="64" y="106"/>
                    <a:pt x="78" y="101"/>
                    <a:pt x="90" y="92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5" y="90"/>
                    <a:pt x="95" y="90"/>
                    <a:pt x="95" y="104"/>
                  </a:cubicBezTo>
                  <a:cubicBezTo>
                    <a:pt x="95" y="179"/>
                    <a:pt x="62" y="238"/>
                    <a:pt x="28" y="272"/>
                  </a:cubicBezTo>
                  <a:cubicBezTo>
                    <a:pt x="17" y="280"/>
                    <a:pt x="17" y="283"/>
                    <a:pt x="17" y="286"/>
                  </a:cubicBezTo>
                  <a:cubicBezTo>
                    <a:pt x="17" y="294"/>
                    <a:pt x="22" y="297"/>
                    <a:pt x="25" y="297"/>
                  </a:cubicBezTo>
                  <a:cubicBezTo>
                    <a:pt x="36" y="297"/>
                    <a:pt x="118" y="221"/>
                    <a:pt x="118" y="104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67"/>
            <p:cNvSpPr>
              <a:spLocks noChangeArrowheads="1"/>
            </p:cNvSpPr>
            <p:nvPr/>
          </p:nvSpPr>
          <p:spPr bwMode="auto">
            <a:xfrm>
              <a:off x="1505" y="3472"/>
              <a:ext cx="183" cy="101"/>
            </a:xfrm>
            <a:custGeom>
              <a:avLst/>
              <a:gdLst>
                <a:gd name="T0" fmla="*/ 59 w 810"/>
                <a:gd name="T1" fmla="*/ 378 h 449"/>
                <a:gd name="T2" fmla="*/ 50 w 810"/>
                <a:gd name="T3" fmla="*/ 423 h 449"/>
                <a:gd name="T4" fmla="*/ 78 w 810"/>
                <a:gd name="T5" fmla="*/ 448 h 449"/>
                <a:gd name="T6" fmla="*/ 115 w 810"/>
                <a:gd name="T7" fmla="*/ 420 h 449"/>
                <a:gd name="T8" fmla="*/ 134 w 810"/>
                <a:gd name="T9" fmla="*/ 347 h 449"/>
                <a:gd name="T10" fmla="*/ 154 w 810"/>
                <a:gd name="T11" fmla="*/ 258 h 449"/>
                <a:gd name="T12" fmla="*/ 171 w 810"/>
                <a:gd name="T13" fmla="*/ 193 h 449"/>
                <a:gd name="T14" fmla="*/ 185 w 810"/>
                <a:gd name="T15" fmla="*/ 143 h 449"/>
                <a:gd name="T16" fmla="*/ 344 w 810"/>
                <a:gd name="T17" fmla="*/ 22 h 449"/>
                <a:gd name="T18" fmla="*/ 398 w 810"/>
                <a:gd name="T19" fmla="*/ 92 h 449"/>
                <a:gd name="T20" fmla="*/ 384 w 810"/>
                <a:gd name="T21" fmla="*/ 174 h 449"/>
                <a:gd name="T22" fmla="*/ 356 w 810"/>
                <a:gd name="T23" fmla="*/ 289 h 449"/>
                <a:gd name="T24" fmla="*/ 336 w 810"/>
                <a:gd name="T25" fmla="*/ 364 h 449"/>
                <a:gd name="T26" fmla="*/ 325 w 810"/>
                <a:gd name="T27" fmla="*/ 423 h 449"/>
                <a:gd name="T28" fmla="*/ 353 w 810"/>
                <a:gd name="T29" fmla="*/ 448 h 449"/>
                <a:gd name="T30" fmla="*/ 398 w 810"/>
                <a:gd name="T31" fmla="*/ 392 h 449"/>
                <a:gd name="T32" fmla="*/ 456 w 810"/>
                <a:gd name="T33" fmla="*/ 154 h 449"/>
                <a:gd name="T34" fmla="*/ 619 w 810"/>
                <a:gd name="T35" fmla="*/ 22 h 449"/>
                <a:gd name="T36" fmla="*/ 672 w 810"/>
                <a:gd name="T37" fmla="*/ 92 h 449"/>
                <a:gd name="T38" fmla="*/ 610 w 810"/>
                <a:gd name="T39" fmla="*/ 314 h 449"/>
                <a:gd name="T40" fmla="*/ 599 w 810"/>
                <a:gd name="T41" fmla="*/ 367 h 449"/>
                <a:gd name="T42" fmla="*/ 680 w 810"/>
                <a:gd name="T43" fmla="*/ 448 h 449"/>
                <a:gd name="T44" fmla="*/ 809 w 810"/>
                <a:gd name="T45" fmla="*/ 297 h 449"/>
                <a:gd name="T46" fmla="*/ 798 w 810"/>
                <a:gd name="T47" fmla="*/ 286 h 449"/>
                <a:gd name="T48" fmla="*/ 781 w 810"/>
                <a:gd name="T49" fmla="*/ 305 h 449"/>
                <a:gd name="T50" fmla="*/ 680 w 810"/>
                <a:gd name="T51" fmla="*/ 426 h 449"/>
                <a:gd name="T52" fmla="*/ 658 w 810"/>
                <a:gd name="T53" fmla="*/ 395 h 449"/>
                <a:gd name="T54" fmla="*/ 675 w 810"/>
                <a:gd name="T55" fmla="*/ 325 h 449"/>
                <a:gd name="T56" fmla="*/ 736 w 810"/>
                <a:gd name="T57" fmla="*/ 106 h 449"/>
                <a:gd name="T58" fmla="*/ 622 w 810"/>
                <a:gd name="T59" fmla="*/ 0 h 449"/>
                <a:gd name="T60" fmla="*/ 462 w 810"/>
                <a:gd name="T61" fmla="*/ 95 h 449"/>
                <a:gd name="T62" fmla="*/ 428 w 810"/>
                <a:gd name="T63" fmla="*/ 25 h 449"/>
                <a:gd name="T64" fmla="*/ 347 w 810"/>
                <a:gd name="T65" fmla="*/ 0 h 449"/>
                <a:gd name="T66" fmla="*/ 193 w 810"/>
                <a:gd name="T67" fmla="*/ 87 h 449"/>
                <a:gd name="T68" fmla="*/ 104 w 810"/>
                <a:gd name="T69" fmla="*/ 0 h 449"/>
                <a:gd name="T70" fmla="*/ 31 w 810"/>
                <a:gd name="T71" fmla="*/ 56 h 449"/>
                <a:gd name="T72" fmla="*/ 0 w 810"/>
                <a:gd name="T73" fmla="*/ 151 h 449"/>
                <a:gd name="T74" fmla="*/ 11 w 810"/>
                <a:gd name="T75" fmla="*/ 162 h 449"/>
                <a:gd name="T76" fmla="*/ 28 w 810"/>
                <a:gd name="T77" fmla="*/ 140 h 449"/>
                <a:gd name="T78" fmla="*/ 101 w 810"/>
                <a:gd name="T79" fmla="*/ 22 h 449"/>
                <a:gd name="T80" fmla="*/ 132 w 810"/>
                <a:gd name="T81" fmla="*/ 67 h 449"/>
                <a:gd name="T82" fmla="*/ 115 w 810"/>
                <a:gd name="T83" fmla="*/ 151 h 449"/>
                <a:gd name="T84" fmla="*/ 59 w 810"/>
                <a:gd name="T85" fmla="*/ 378 h 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0"/>
                <a:gd name="T130" fmla="*/ 0 h 449"/>
                <a:gd name="T131" fmla="*/ 810 w 810"/>
                <a:gd name="T132" fmla="*/ 449 h 4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0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6" y="373"/>
                    <a:pt x="134" y="347"/>
                  </a:cubicBezTo>
                  <a:lnTo>
                    <a:pt x="154" y="258"/>
                  </a:lnTo>
                  <a:cubicBezTo>
                    <a:pt x="160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4" y="22"/>
                  </a:cubicBezTo>
                  <a:cubicBezTo>
                    <a:pt x="389" y="22"/>
                    <a:pt x="398" y="59"/>
                    <a:pt x="398" y="92"/>
                  </a:cubicBezTo>
                  <a:cubicBezTo>
                    <a:pt x="398" y="115"/>
                    <a:pt x="392" y="143"/>
                    <a:pt x="384" y="174"/>
                  </a:cubicBezTo>
                  <a:lnTo>
                    <a:pt x="356" y="289"/>
                  </a:lnTo>
                  <a:lnTo>
                    <a:pt x="336" y="364"/>
                  </a:lnTo>
                  <a:cubicBezTo>
                    <a:pt x="333" y="384"/>
                    <a:pt x="325" y="417"/>
                    <a:pt x="325" y="423"/>
                  </a:cubicBezTo>
                  <a:cubicBezTo>
                    <a:pt x="325" y="440"/>
                    <a:pt x="339" y="448"/>
                    <a:pt x="353" y="448"/>
                  </a:cubicBezTo>
                  <a:cubicBezTo>
                    <a:pt x="384" y="448"/>
                    <a:pt x="389" y="423"/>
                    <a:pt x="398" y="392"/>
                  </a:cubicBezTo>
                  <a:cubicBezTo>
                    <a:pt x="412" y="336"/>
                    <a:pt x="448" y="193"/>
                    <a:pt x="456" y="154"/>
                  </a:cubicBezTo>
                  <a:cubicBezTo>
                    <a:pt x="459" y="140"/>
                    <a:pt x="512" y="22"/>
                    <a:pt x="619" y="22"/>
                  </a:cubicBezTo>
                  <a:cubicBezTo>
                    <a:pt x="661" y="22"/>
                    <a:pt x="672" y="56"/>
                    <a:pt x="672" y="92"/>
                  </a:cubicBezTo>
                  <a:cubicBezTo>
                    <a:pt x="672" y="148"/>
                    <a:pt x="630" y="261"/>
                    <a:pt x="610" y="314"/>
                  </a:cubicBezTo>
                  <a:cubicBezTo>
                    <a:pt x="602" y="336"/>
                    <a:pt x="599" y="347"/>
                    <a:pt x="599" y="367"/>
                  </a:cubicBezTo>
                  <a:cubicBezTo>
                    <a:pt x="599" y="415"/>
                    <a:pt x="633" y="448"/>
                    <a:pt x="680" y="448"/>
                  </a:cubicBezTo>
                  <a:cubicBezTo>
                    <a:pt x="773" y="448"/>
                    <a:pt x="809" y="305"/>
                    <a:pt x="809" y="297"/>
                  </a:cubicBezTo>
                  <a:cubicBezTo>
                    <a:pt x="809" y="286"/>
                    <a:pt x="801" y="286"/>
                    <a:pt x="798" y="286"/>
                  </a:cubicBezTo>
                  <a:cubicBezTo>
                    <a:pt x="787" y="286"/>
                    <a:pt x="787" y="289"/>
                    <a:pt x="781" y="305"/>
                  </a:cubicBezTo>
                  <a:cubicBezTo>
                    <a:pt x="767" y="356"/>
                    <a:pt x="736" y="426"/>
                    <a:pt x="680" y="426"/>
                  </a:cubicBezTo>
                  <a:cubicBezTo>
                    <a:pt x="663" y="426"/>
                    <a:pt x="658" y="417"/>
                    <a:pt x="658" y="395"/>
                  </a:cubicBezTo>
                  <a:cubicBezTo>
                    <a:pt x="658" y="370"/>
                    <a:pt x="666" y="345"/>
                    <a:pt x="675" y="325"/>
                  </a:cubicBezTo>
                  <a:cubicBezTo>
                    <a:pt x="694" y="272"/>
                    <a:pt x="736" y="162"/>
                    <a:pt x="736" y="106"/>
                  </a:cubicBezTo>
                  <a:cubicBezTo>
                    <a:pt x="736" y="42"/>
                    <a:pt x="697" y="0"/>
                    <a:pt x="622" y="0"/>
                  </a:cubicBezTo>
                  <a:cubicBezTo>
                    <a:pt x="549" y="0"/>
                    <a:pt x="498" y="45"/>
                    <a:pt x="462" y="95"/>
                  </a:cubicBezTo>
                  <a:cubicBezTo>
                    <a:pt x="459" y="84"/>
                    <a:pt x="456" y="50"/>
                    <a:pt x="428" y="25"/>
                  </a:cubicBezTo>
                  <a:cubicBezTo>
                    <a:pt x="406" y="6"/>
                    <a:pt x="372" y="0"/>
                    <a:pt x="347" y="0"/>
                  </a:cubicBezTo>
                  <a:cubicBezTo>
                    <a:pt x="260" y="0"/>
                    <a:pt x="210" y="64"/>
                    <a:pt x="193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2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18" y="22"/>
                    <a:pt x="132" y="31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68"/>
            <p:cNvSpPr>
              <a:spLocks noChangeArrowheads="1"/>
            </p:cNvSpPr>
            <p:nvPr/>
          </p:nvSpPr>
          <p:spPr bwMode="auto">
            <a:xfrm>
              <a:off x="1705" y="3403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50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9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50"/>
                  </a:lnTo>
                  <a:cubicBezTo>
                    <a:pt x="0" y="961"/>
                    <a:pt x="0" y="964"/>
                    <a:pt x="0" y="966"/>
                  </a:cubicBezTo>
                  <a:cubicBezTo>
                    <a:pt x="0" y="978"/>
                    <a:pt x="8" y="986"/>
                    <a:pt x="20" y="986"/>
                  </a:cubicBezTo>
                  <a:cubicBezTo>
                    <a:pt x="34" y="986"/>
                    <a:pt x="36" y="978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4311080" y="2459672"/>
            <a:ext cx="3429272" cy="400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hu-HU" sz="2000" i="1" dirty="0" smtClean="0">
                <a:solidFill>
                  <a:srgbClr val="000000"/>
                </a:solidFill>
                <a:latin typeface="Calibri" charset="0"/>
              </a:rPr>
              <a:t>n, m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Calibri" charset="0"/>
              </a:rPr>
              <a:t>quanta</a:t>
            </a:r>
            <a:r>
              <a:rPr lang="hu-HU" sz="2000" dirty="0" smtClean="0">
                <a:solidFill>
                  <a:srgbClr val="000000"/>
                </a:solidFill>
                <a:latin typeface="Calibri" charset="0"/>
              </a:rPr>
              <a:t> of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u-HU" sz="2000" i="1" dirty="0" smtClean="0">
                <a:solidFill>
                  <a:srgbClr val="000000"/>
                </a:solidFill>
                <a:latin typeface="Calibri" charset="0"/>
              </a:rPr>
              <a:t>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</a:rPr>
              <a:t>X</a:t>
            </a:r>
            <a:r>
              <a:rPr lang="hu-HU" sz="2000" dirty="0" smtClean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hu-HU" sz="2000" i="1" dirty="0" smtClean="0">
                <a:solidFill>
                  <a:srgbClr val="000000"/>
                </a:solidFill>
                <a:latin typeface="Calibri" charset="0"/>
              </a:rPr>
              <a:t>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</a:rPr>
              <a:t>Y </a:t>
            </a:r>
            <a:r>
              <a:rPr lang="hu-HU" sz="2000" baseline="-25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Calibri" charset="0"/>
              </a:rPr>
              <a:t>phonons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3419872" y="1203598"/>
            <a:ext cx="3960440" cy="665044"/>
            <a:chOff x="352" y="1170"/>
            <a:chExt cx="5312" cy="892"/>
          </a:xfrm>
        </p:grpSpPr>
        <p:sp>
          <p:nvSpPr>
            <p:cNvPr id="71" name="Freeform 2"/>
            <p:cNvSpPr>
              <a:spLocks noChangeArrowheads="1"/>
            </p:cNvSpPr>
            <p:nvPr/>
          </p:nvSpPr>
          <p:spPr bwMode="auto">
            <a:xfrm>
              <a:off x="352" y="1170"/>
              <a:ext cx="5312" cy="891"/>
            </a:xfrm>
            <a:custGeom>
              <a:avLst/>
              <a:gdLst>
                <a:gd name="T0" fmla="*/ 11715 w 23429"/>
                <a:gd name="T1" fmla="*/ 3931 h 3932"/>
                <a:gd name="T2" fmla="*/ 0 w 23429"/>
                <a:gd name="T3" fmla="*/ 3931 h 3932"/>
                <a:gd name="T4" fmla="*/ 0 w 23429"/>
                <a:gd name="T5" fmla="*/ 0 h 3932"/>
                <a:gd name="T6" fmla="*/ 23428 w 23429"/>
                <a:gd name="T7" fmla="*/ 0 h 3932"/>
                <a:gd name="T8" fmla="*/ 23428 w 23429"/>
                <a:gd name="T9" fmla="*/ 3931 h 3932"/>
                <a:gd name="T10" fmla="*/ 11715 w 23429"/>
                <a:gd name="T11" fmla="*/ 3931 h 39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429"/>
                <a:gd name="T19" fmla="*/ 0 h 3932"/>
                <a:gd name="T20" fmla="*/ 23429 w 23429"/>
                <a:gd name="T21" fmla="*/ 3932 h 39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429" h="3932">
                  <a:moveTo>
                    <a:pt x="11715" y="3931"/>
                  </a:moveTo>
                  <a:lnTo>
                    <a:pt x="0" y="3931"/>
                  </a:lnTo>
                  <a:lnTo>
                    <a:pt x="0" y="0"/>
                  </a:lnTo>
                  <a:lnTo>
                    <a:pt x="23428" y="0"/>
                  </a:lnTo>
                  <a:lnTo>
                    <a:pt x="23428" y="3931"/>
                  </a:lnTo>
                  <a:lnTo>
                    <a:pt x="11715" y="3931"/>
                  </a:lnTo>
                </a:path>
              </a:pathLst>
            </a:custGeom>
            <a:solidFill>
              <a:srgbClr val="FFFFFF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3"/>
            <p:cNvSpPr>
              <a:spLocks noChangeArrowheads="1"/>
            </p:cNvSpPr>
            <p:nvPr/>
          </p:nvSpPr>
          <p:spPr bwMode="auto">
            <a:xfrm>
              <a:off x="437" y="1215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4"/>
            <p:cNvSpPr>
              <a:spLocks noChangeArrowheads="1"/>
            </p:cNvSpPr>
            <p:nvPr/>
          </p:nvSpPr>
          <p:spPr bwMode="auto">
            <a:xfrm>
              <a:off x="361" y="1274"/>
              <a:ext cx="188" cy="152"/>
            </a:xfrm>
            <a:custGeom>
              <a:avLst/>
              <a:gdLst>
                <a:gd name="T0" fmla="*/ 714 w 833"/>
                <a:gd name="T1" fmla="*/ 76 h 676"/>
                <a:gd name="T2" fmla="*/ 798 w 833"/>
                <a:gd name="T3" fmla="*/ 31 h 676"/>
                <a:gd name="T4" fmla="*/ 832 w 833"/>
                <a:gd name="T5" fmla="*/ 11 h 676"/>
                <a:gd name="T6" fmla="*/ 818 w 833"/>
                <a:gd name="T7" fmla="*/ 0 h 676"/>
                <a:gd name="T8" fmla="*/ 692 w 833"/>
                <a:gd name="T9" fmla="*/ 3 h 676"/>
                <a:gd name="T10" fmla="*/ 563 w 833"/>
                <a:gd name="T11" fmla="*/ 0 h 676"/>
                <a:gd name="T12" fmla="*/ 546 w 833"/>
                <a:gd name="T13" fmla="*/ 20 h 676"/>
                <a:gd name="T14" fmla="*/ 574 w 833"/>
                <a:gd name="T15" fmla="*/ 31 h 676"/>
                <a:gd name="T16" fmla="*/ 610 w 833"/>
                <a:gd name="T17" fmla="*/ 34 h 676"/>
                <a:gd name="T18" fmla="*/ 636 w 833"/>
                <a:gd name="T19" fmla="*/ 48 h 676"/>
                <a:gd name="T20" fmla="*/ 633 w 833"/>
                <a:gd name="T21" fmla="*/ 67 h 676"/>
                <a:gd name="T22" fmla="*/ 574 w 833"/>
                <a:gd name="T23" fmla="*/ 308 h 676"/>
                <a:gd name="T24" fmla="*/ 272 w 833"/>
                <a:gd name="T25" fmla="*/ 308 h 676"/>
                <a:gd name="T26" fmla="*/ 330 w 833"/>
                <a:gd name="T27" fmla="*/ 76 h 676"/>
                <a:gd name="T28" fmla="*/ 414 w 833"/>
                <a:gd name="T29" fmla="*/ 31 h 676"/>
                <a:gd name="T30" fmla="*/ 448 w 833"/>
                <a:gd name="T31" fmla="*/ 11 h 676"/>
                <a:gd name="T32" fmla="*/ 434 w 833"/>
                <a:gd name="T33" fmla="*/ 0 h 676"/>
                <a:gd name="T34" fmla="*/ 308 w 833"/>
                <a:gd name="T35" fmla="*/ 3 h 676"/>
                <a:gd name="T36" fmla="*/ 179 w 833"/>
                <a:gd name="T37" fmla="*/ 0 h 676"/>
                <a:gd name="T38" fmla="*/ 160 w 833"/>
                <a:gd name="T39" fmla="*/ 20 h 676"/>
                <a:gd name="T40" fmla="*/ 188 w 833"/>
                <a:gd name="T41" fmla="*/ 31 h 676"/>
                <a:gd name="T42" fmla="*/ 227 w 833"/>
                <a:gd name="T43" fmla="*/ 34 h 676"/>
                <a:gd name="T44" fmla="*/ 252 w 833"/>
                <a:gd name="T45" fmla="*/ 48 h 676"/>
                <a:gd name="T46" fmla="*/ 249 w 833"/>
                <a:gd name="T47" fmla="*/ 67 h 676"/>
                <a:gd name="T48" fmla="*/ 118 w 833"/>
                <a:gd name="T49" fmla="*/ 599 h 676"/>
                <a:gd name="T50" fmla="*/ 28 w 833"/>
                <a:gd name="T51" fmla="*/ 644 h 676"/>
                <a:gd name="T52" fmla="*/ 0 w 833"/>
                <a:gd name="T53" fmla="*/ 664 h 676"/>
                <a:gd name="T54" fmla="*/ 14 w 833"/>
                <a:gd name="T55" fmla="*/ 675 h 676"/>
                <a:gd name="T56" fmla="*/ 140 w 833"/>
                <a:gd name="T57" fmla="*/ 672 h 676"/>
                <a:gd name="T58" fmla="*/ 202 w 833"/>
                <a:gd name="T59" fmla="*/ 672 h 676"/>
                <a:gd name="T60" fmla="*/ 266 w 833"/>
                <a:gd name="T61" fmla="*/ 675 h 676"/>
                <a:gd name="T62" fmla="*/ 286 w 833"/>
                <a:gd name="T63" fmla="*/ 655 h 676"/>
                <a:gd name="T64" fmla="*/ 258 w 833"/>
                <a:gd name="T65" fmla="*/ 644 h 676"/>
                <a:gd name="T66" fmla="*/ 193 w 833"/>
                <a:gd name="T67" fmla="*/ 627 h 676"/>
                <a:gd name="T68" fmla="*/ 199 w 833"/>
                <a:gd name="T69" fmla="*/ 610 h 676"/>
                <a:gd name="T70" fmla="*/ 266 w 833"/>
                <a:gd name="T71" fmla="*/ 339 h 676"/>
                <a:gd name="T72" fmla="*/ 566 w 833"/>
                <a:gd name="T73" fmla="*/ 339 h 676"/>
                <a:gd name="T74" fmla="*/ 498 w 833"/>
                <a:gd name="T75" fmla="*/ 610 h 676"/>
                <a:gd name="T76" fmla="*/ 409 w 833"/>
                <a:gd name="T77" fmla="*/ 644 h 676"/>
                <a:gd name="T78" fmla="*/ 384 w 833"/>
                <a:gd name="T79" fmla="*/ 664 h 676"/>
                <a:gd name="T80" fmla="*/ 398 w 833"/>
                <a:gd name="T81" fmla="*/ 675 h 676"/>
                <a:gd name="T82" fmla="*/ 524 w 833"/>
                <a:gd name="T83" fmla="*/ 672 h 676"/>
                <a:gd name="T84" fmla="*/ 585 w 833"/>
                <a:gd name="T85" fmla="*/ 672 h 676"/>
                <a:gd name="T86" fmla="*/ 650 w 833"/>
                <a:gd name="T87" fmla="*/ 675 h 676"/>
                <a:gd name="T88" fmla="*/ 669 w 833"/>
                <a:gd name="T89" fmla="*/ 655 h 676"/>
                <a:gd name="T90" fmla="*/ 644 w 833"/>
                <a:gd name="T91" fmla="*/ 644 h 676"/>
                <a:gd name="T92" fmla="*/ 580 w 833"/>
                <a:gd name="T93" fmla="*/ 627 h 676"/>
                <a:gd name="T94" fmla="*/ 582 w 833"/>
                <a:gd name="T95" fmla="*/ 610 h 676"/>
                <a:gd name="T96" fmla="*/ 714 w 833"/>
                <a:gd name="T97" fmla="*/ 76 h 6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33"/>
                <a:gd name="T148" fmla="*/ 0 h 676"/>
                <a:gd name="T149" fmla="*/ 833 w 833"/>
                <a:gd name="T150" fmla="*/ 676 h 67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33" h="676">
                  <a:moveTo>
                    <a:pt x="714" y="76"/>
                  </a:moveTo>
                  <a:cubicBezTo>
                    <a:pt x="722" y="39"/>
                    <a:pt x="725" y="31"/>
                    <a:pt x="798" y="31"/>
                  </a:cubicBezTo>
                  <a:cubicBezTo>
                    <a:pt x="823" y="31"/>
                    <a:pt x="832" y="31"/>
                    <a:pt x="832" y="11"/>
                  </a:cubicBezTo>
                  <a:cubicBezTo>
                    <a:pt x="832" y="0"/>
                    <a:pt x="820" y="0"/>
                    <a:pt x="818" y="0"/>
                  </a:cubicBezTo>
                  <a:cubicBezTo>
                    <a:pt x="790" y="0"/>
                    <a:pt x="720" y="3"/>
                    <a:pt x="692" y="3"/>
                  </a:cubicBezTo>
                  <a:cubicBezTo>
                    <a:pt x="664" y="3"/>
                    <a:pt x="594" y="0"/>
                    <a:pt x="563" y="0"/>
                  </a:cubicBezTo>
                  <a:cubicBezTo>
                    <a:pt x="557" y="0"/>
                    <a:pt x="546" y="0"/>
                    <a:pt x="546" y="20"/>
                  </a:cubicBezTo>
                  <a:cubicBezTo>
                    <a:pt x="546" y="31"/>
                    <a:pt x="554" y="31"/>
                    <a:pt x="574" y="31"/>
                  </a:cubicBezTo>
                  <a:cubicBezTo>
                    <a:pt x="574" y="31"/>
                    <a:pt x="594" y="31"/>
                    <a:pt x="610" y="34"/>
                  </a:cubicBezTo>
                  <a:cubicBezTo>
                    <a:pt x="627" y="34"/>
                    <a:pt x="636" y="36"/>
                    <a:pt x="636" y="48"/>
                  </a:cubicBezTo>
                  <a:cubicBezTo>
                    <a:pt x="636" y="53"/>
                    <a:pt x="636" y="53"/>
                    <a:pt x="633" y="67"/>
                  </a:cubicBezTo>
                  <a:lnTo>
                    <a:pt x="574" y="308"/>
                  </a:lnTo>
                  <a:lnTo>
                    <a:pt x="272" y="308"/>
                  </a:lnTo>
                  <a:lnTo>
                    <a:pt x="330" y="76"/>
                  </a:lnTo>
                  <a:cubicBezTo>
                    <a:pt x="339" y="39"/>
                    <a:pt x="342" y="31"/>
                    <a:pt x="414" y="31"/>
                  </a:cubicBezTo>
                  <a:cubicBezTo>
                    <a:pt x="440" y="31"/>
                    <a:pt x="448" y="31"/>
                    <a:pt x="448" y="11"/>
                  </a:cubicBezTo>
                  <a:cubicBezTo>
                    <a:pt x="448" y="0"/>
                    <a:pt x="437" y="0"/>
                    <a:pt x="434" y="0"/>
                  </a:cubicBezTo>
                  <a:cubicBezTo>
                    <a:pt x="406" y="0"/>
                    <a:pt x="336" y="3"/>
                    <a:pt x="308" y="3"/>
                  </a:cubicBezTo>
                  <a:cubicBezTo>
                    <a:pt x="277" y="3"/>
                    <a:pt x="207" y="0"/>
                    <a:pt x="179" y="0"/>
                  </a:cubicBezTo>
                  <a:cubicBezTo>
                    <a:pt x="171" y="0"/>
                    <a:pt x="160" y="0"/>
                    <a:pt x="160" y="20"/>
                  </a:cubicBezTo>
                  <a:cubicBezTo>
                    <a:pt x="160" y="31"/>
                    <a:pt x="171" y="31"/>
                    <a:pt x="188" y="31"/>
                  </a:cubicBezTo>
                  <a:cubicBezTo>
                    <a:pt x="190" y="31"/>
                    <a:pt x="210" y="31"/>
                    <a:pt x="227" y="34"/>
                  </a:cubicBezTo>
                  <a:cubicBezTo>
                    <a:pt x="244" y="34"/>
                    <a:pt x="252" y="36"/>
                    <a:pt x="252" y="48"/>
                  </a:cubicBezTo>
                  <a:cubicBezTo>
                    <a:pt x="252" y="53"/>
                    <a:pt x="252" y="56"/>
                    <a:pt x="249" y="67"/>
                  </a:cubicBezTo>
                  <a:lnTo>
                    <a:pt x="118" y="599"/>
                  </a:lnTo>
                  <a:cubicBezTo>
                    <a:pt x="106" y="636"/>
                    <a:pt x="104" y="644"/>
                    <a:pt x="28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75"/>
                    <a:pt x="11" y="675"/>
                    <a:pt x="14" y="675"/>
                  </a:cubicBezTo>
                  <a:cubicBezTo>
                    <a:pt x="42" y="675"/>
                    <a:pt x="112" y="672"/>
                    <a:pt x="140" y="672"/>
                  </a:cubicBezTo>
                  <a:cubicBezTo>
                    <a:pt x="160" y="672"/>
                    <a:pt x="182" y="672"/>
                    <a:pt x="202" y="672"/>
                  </a:cubicBezTo>
                  <a:cubicBezTo>
                    <a:pt x="224" y="672"/>
                    <a:pt x="246" y="675"/>
                    <a:pt x="266" y="675"/>
                  </a:cubicBezTo>
                  <a:cubicBezTo>
                    <a:pt x="274" y="675"/>
                    <a:pt x="286" y="675"/>
                    <a:pt x="286" y="655"/>
                  </a:cubicBezTo>
                  <a:cubicBezTo>
                    <a:pt x="286" y="644"/>
                    <a:pt x="277" y="644"/>
                    <a:pt x="258" y="644"/>
                  </a:cubicBezTo>
                  <a:cubicBezTo>
                    <a:pt x="221" y="644"/>
                    <a:pt x="193" y="644"/>
                    <a:pt x="193" y="627"/>
                  </a:cubicBezTo>
                  <a:cubicBezTo>
                    <a:pt x="193" y="622"/>
                    <a:pt x="196" y="616"/>
                    <a:pt x="199" y="610"/>
                  </a:cubicBezTo>
                  <a:lnTo>
                    <a:pt x="266" y="339"/>
                  </a:lnTo>
                  <a:lnTo>
                    <a:pt x="566" y="339"/>
                  </a:lnTo>
                  <a:cubicBezTo>
                    <a:pt x="524" y="504"/>
                    <a:pt x="501" y="596"/>
                    <a:pt x="498" y="610"/>
                  </a:cubicBezTo>
                  <a:cubicBezTo>
                    <a:pt x="487" y="644"/>
                    <a:pt x="470" y="644"/>
                    <a:pt x="409" y="644"/>
                  </a:cubicBezTo>
                  <a:cubicBezTo>
                    <a:pt x="392" y="644"/>
                    <a:pt x="384" y="644"/>
                    <a:pt x="384" y="664"/>
                  </a:cubicBezTo>
                  <a:cubicBezTo>
                    <a:pt x="384" y="675"/>
                    <a:pt x="395" y="675"/>
                    <a:pt x="398" y="675"/>
                  </a:cubicBezTo>
                  <a:cubicBezTo>
                    <a:pt x="426" y="675"/>
                    <a:pt x="496" y="672"/>
                    <a:pt x="524" y="672"/>
                  </a:cubicBezTo>
                  <a:cubicBezTo>
                    <a:pt x="543" y="672"/>
                    <a:pt x="566" y="672"/>
                    <a:pt x="585" y="672"/>
                  </a:cubicBezTo>
                  <a:cubicBezTo>
                    <a:pt x="608" y="672"/>
                    <a:pt x="630" y="675"/>
                    <a:pt x="650" y="675"/>
                  </a:cubicBezTo>
                  <a:cubicBezTo>
                    <a:pt x="658" y="675"/>
                    <a:pt x="669" y="675"/>
                    <a:pt x="669" y="655"/>
                  </a:cubicBezTo>
                  <a:cubicBezTo>
                    <a:pt x="669" y="644"/>
                    <a:pt x="661" y="644"/>
                    <a:pt x="644" y="644"/>
                  </a:cubicBezTo>
                  <a:cubicBezTo>
                    <a:pt x="608" y="644"/>
                    <a:pt x="580" y="644"/>
                    <a:pt x="580" y="627"/>
                  </a:cubicBezTo>
                  <a:cubicBezTo>
                    <a:pt x="580" y="622"/>
                    <a:pt x="580" y="616"/>
                    <a:pt x="582" y="610"/>
                  </a:cubicBezTo>
                  <a:lnTo>
                    <a:pt x="714" y="7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5"/>
            <p:cNvSpPr>
              <a:spLocks noChangeArrowheads="1"/>
            </p:cNvSpPr>
            <p:nvPr/>
          </p:nvSpPr>
          <p:spPr bwMode="auto">
            <a:xfrm>
              <a:off x="630" y="1345"/>
              <a:ext cx="148" cy="52"/>
            </a:xfrm>
            <a:custGeom>
              <a:avLst/>
              <a:gdLst>
                <a:gd name="T0" fmla="*/ 624 w 659"/>
                <a:gd name="T1" fmla="*/ 39 h 233"/>
                <a:gd name="T2" fmla="*/ 658 w 659"/>
                <a:gd name="T3" fmla="*/ 20 h 233"/>
                <a:gd name="T4" fmla="*/ 624 w 659"/>
                <a:gd name="T5" fmla="*/ 0 h 233"/>
                <a:gd name="T6" fmla="*/ 34 w 659"/>
                <a:gd name="T7" fmla="*/ 0 h 233"/>
                <a:gd name="T8" fmla="*/ 0 w 659"/>
                <a:gd name="T9" fmla="*/ 20 h 233"/>
                <a:gd name="T10" fmla="*/ 34 w 659"/>
                <a:gd name="T11" fmla="*/ 39 h 233"/>
                <a:gd name="T12" fmla="*/ 624 w 659"/>
                <a:gd name="T13" fmla="*/ 39 h 233"/>
                <a:gd name="T14" fmla="*/ 624 w 659"/>
                <a:gd name="T15" fmla="*/ 232 h 233"/>
                <a:gd name="T16" fmla="*/ 658 w 659"/>
                <a:gd name="T17" fmla="*/ 213 h 233"/>
                <a:gd name="T18" fmla="*/ 624 w 659"/>
                <a:gd name="T19" fmla="*/ 193 h 233"/>
                <a:gd name="T20" fmla="*/ 34 w 659"/>
                <a:gd name="T21" fmla="*/ 193 h 233"/>
                <a:gd name="T22" fmla="*/ 0 w 659"/>
                <a:gd name="T23" fmla="*/ 213 h 233"/>
                <a:gd name="T24" fmla="*/ 34 w 659"/>
                <a:gd name="T25" fmla="*/ 232 h 233"/>
                <a:gd name="T26" fmla="*/ 624 w 659"/>
                <a:gd name="T27" fmla="*/ 232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9"/>
                <a:gd name="T43" fmla="*/ 0 h 233"/>
                <a:gd name="T44" fmla="*/ 659 w 659"/>
                <a:gd name="T45" fmla="*/ 233 h 2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9" h="233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lnTo>
                    <a:pt x="624" y="39"/>
                  </a:ln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lnTo>
                    <a:pt x="624" y="23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Freeform 6"/>
            <p:cNvSpPr>
              <a:spLocks noChangeArrowheads="1"/>
            </p:cNvSpPr>
            <p:nvPr/>
          </p:nvSpPr>
          <p:spPr bwMode="auto">
            <a:xfrm>
              <a:off x="804" y="1272"/>
              <a:ext cx="110" cy="157"/>
            </a:xfrm>
            <a:custGeom>
              <a:avLst/>
              <a:gdLst>
                <a:gd name="T0" fmla="*/ 199 w 488"/>
                <a:gd name="T1" fmla="*/ 143 h 698"/>
                <a:gd name="T2" fmla="*/ 389 w 488"/>
                <a:gd name="T3" fmla="*/ 143 h 698"/>
                <a:gd name="T4" fmla="*/ 417 w 488"/>
                <a:gd name="T5" fmla="*/ 132 h 698"/>
                <a:gd name="T6" fmla="*/ 386 w 488"/>
                <a:gd name="T7" fmla="*/ 118 h 698"/>
                <a:gd name="T8" fmla="*/ 204 w 488"/>
                <a:gd name="T9" fmla="*/ 118 h 698"/>
                <a:gd name="T10" fmla="*/ 216 w 488"/>
                <a:gd name="T11" fmla="*/ 67 h 698"/>
                <a:gd name="T12" fmla="*/ 230 w 488"/>
                <a:gd name="T13" fmla="*/ 11 h 698"/>
                <a:gd name="T14" fmla="*/ 216 w 488"/>
                <a:gd name="T15" fmla="*/ 0 h 698"/>
                <a:gd name="T16" fmla="*/ 95 w 488"/>
                <a:gd name="T17" fmla="*/ 11 h 698"/>
                <a:gd name="T18" fmla="*/ 78 w 488"/>
                <a:gd name="T19" fmla="*/ 31 h 698"/>
                <a:gd name="T20" fmla="*/ 101 w 488"/>
                <a:gd name="T21" fmla="*/ 42 h 698"/>
                <a:gd name="T22" fmla="*/ 151 w 488"/>
                <a:gd name="T23" fmla="*/ 59 h 698"/>
                <a:gd name="T24" fmla="*/ 137 w 488"/>
                <a:gd name="T25" fmla="*/ 118 h 698"/>
                <a:gd name="T26" fmla="*/ 81 w 488"/>
                <a:gd name="T27" fmla="*/ 118 h 698"/>
                <a:gd name="T28" fmla="*/ 50 w 488"/>
                <a:gd name="T29" fmla="*/ 132 h 698"/>
                <a:gd name="T30" fmla="*/ 78 w 488"/>
                <a:gd name="T31" fmla="*/ 143 h 698"/>
                <a:gd name="T32" fmla="*/ 132 w 488"/>
                <a:gd name="T33" fmla="*/ 143 h 698"/>
                <a:gd name="T34" fmla="*/ 3 w 488"/>
                <a:gd name="T35" fmla="*/ 647 h 698"/>
                <a:gd name="T36" fmla="*/ 0 w 488"/>
                <a:gd name="T37" fmla="*/ 669 h 698"/>
                <a:gd name="T38" fmla="*/ 28 w 488"/>
                <a:gd name="T39" fmla="*/ 697 h 698"/>
                <a:gd name="T40" fmla="*/ 64 w 488"/>
                <a:gd name="T41" fmla="*/ 669 h 698"/>
                <a:gd name="T42" fmla="*/ 84 w 488"/>
                <a:gd name="T43" fmla="*/ 596 h 698"/>
                <a:gd name="T44" fmla="*/ 106 w 488"/>
                <a:gd name="T45" fmla="*/ 507 h 698"/>
                <a:gd name="T46" fmla="*/ 123 w 488"/>
                <a:gd name="T47" fmla="*/ 440 h 698"/>
                <a:gd name="T48" fmla="*/ 134 w 488"/>
                <a:gd name="T49" fmla="*/ 392 h 698"/>
                <a:gd name="T50" fmla="*/ 297 w 488"/>
                <a:gd name="T51" fmla="*/ 272 h 698"/>
                <a:gd name="T52" fmla="*/ 350 w 488"/>
                <a:gd name="T53" fmla="*/ 339 h 698"/>
                <a:gd name="T54" fmla="*/ 286 w 488"/>
                <a:gd name="T55" fmla="*/ 566 h 698"/>
                <a:gd name="T56" fmla="*/ 274 w 488"/>
                <a:gd name="T57" fmla="*/ 613 h 698"/>
                <a:gd name="T58" fmla="*/ 356 w 488"/>
                <a:gd name="T59" fmla="*/ 697 h 698"/>
                <a:gd name="T60" fmla="*/ 487 w 488"/>
                <a:gd name="T61" fmla="*/ 543 h 698"/>
                <a:gd name="T62" fmla="*/ 473 w 488"/>
                <a:gd name="T63" fmla="*/ 535 h 698"/>
                <a:gd name="T64" fmla="*/ 459 w 488"/>
                <a:gd name="T65" fmla="*/ 552 h 698"/>
                <a:gd name="T66" fmla="*/ 358 w 488"/>
                <a:gd name="T67" fmla="*/ 675 h 698"/>
                <a:gd name="T68" fmla="*/ 333 w 488"/>
                <a:gd name="T69" fmla="*/ 641 h 698"/>
                <a:gd name="T70" fmla="*/ 350 w 488"/>
                <a:gd name="T71" fmla="*/ 574 h 698"/>
                <a:gd name="T72" fmla="*/ 412 w 488"/>
                <a:gd name="T73" fmla="*/ 356 h 698"/>
                <a:gd name="T74" fmla="*/ 300 w 488"/>
                <a:gd name="T75" fmla="*/ 249 h 698"/>
                <a:gd name="T76" fmla="*/ 151 w 488"/>
                <a:gd name="T77" fmla="*/ 325 h 698"/>
                <a:gd name="T78" fmla="*/ 199 w 488"/>
                <a:gd name="T79" fmla="*/ 143 h 6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8"/>
                <a:gd name="T121" fmla="*/ 0 h 698"/>
                <a:gd name="T122" fmla="*/ 488 w 488"/>
                <a:gd name="T123" fmla="*/ 698 h 6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8" h="698">
                  <a:moveTo>
                    <a:pt x="199" y="143"/>
                  </a:moveTo>
                  <a:lnTo>
                    <a:pt x="389" y="143"/>
                  </a:lnTo>
                  <a:cubicBezTo>
                    <a:pt x="406" y="143"/>
                    <a:pt x="417" y="143"/>
                    <a:pt x="417" y="132"/>
                  </a:cubicBezTo>
                  <a:cubicBezTo>
                    <a:pt x="417" y="118"/>
                    <a:pt x="406" y="118"/>
                    <a:pt x="386" y="118"/>
                  </a:cubicBezTo>
                  <a:lnTo>
                    <a:pt x="204" y="118"/>
                  </a:lnTo>
                  <a:cubicBezTo>
                    <a:pt x="210" y="92"/>
                    <a:pt x="210" y="90"/>
                    <a:pt x="216" y="67"/>
                  </a:cubicBezTo>
                  <a:cubicBezTo>
                    <a:pt x="221" y="48"/>
                    <a:pt x="230" y="14"/>
                    <a:pt x="230" y="11"/>
                  </a:cubicBezTo>
                  <a:cubicBezTo>
                    <a:pt x="230" y="3"/>
                    <a:pt x="224" y="0"/>
                    <a:pt x="216" y="0"/>
                  </a:cubicBezTo>
                  <a:cubicBezTo>
                    <a:pt x="199" y="0"/>
                    <a:pt x="120" y="8"/>
                    <a:pt x="95" y="11"/>
                  </a:cubicBezTo>
                  <a:cubicBezTo>
                    <a:pt x="87" y="11"/>
                    <a:pt x="78" y="11"/>
                    <a:pt x="78" y="31"/>
                  </a:cubicBezTo>
                  <a:cubicBezTo>
                    <a:pt x="78" y="42"/>
                    <a:pt x="87" y="42"/>
                    <a:pt x="101" y="42"/>
                  </a:cubicBezTo>
                  <a:cubicBezTo>
                    <a:pt x="148" y="42"/>
                    <a:pt x="151" y="48"/>
                    <a:pt x="151" y="59"/>
                  </a:cubicBezTo>
                  <a:cubicBezTo>
                    <a:pt x="151" y="64"/>
                    <a:pt x="143" y="98"/>
                    <a:pt x="137" y="118"/>
                  </a:cubicBezTo>
                  <a:lnTo>
                    <a:pt x="81" y="118"/>
                  </a:lnTo>
                  <a:cubicBezTo>
                    <a:pt x="62" y="118"/>
                    <a:pt x="50" y="118"/>
                    <a:pt x="50" y="132"/>
                  </a:cubicBezTo>
                  <a:cubicBezTo>
                    <a:pt x="50" y="143"/>
                    <a:pt x="59" y="143"/>
                    <a:pt x="78" y="143"/>
                  </a:cubicBezTo>
                  <a:lnTo>
                    <a:pt x="132" y="143"/>
                  </a:lnTo>
                  <a:lnTo>
                    <a:pt x="3" y="647"/>
                  </a:lnTo>
                  <a:cubicBezTo>
                    <a:pt x="0" y="661"/>
                    <a:pt x="0" y="664"/>
                    <a:pt x="0" y="669"/>
                  </a:cubicBezTo>
                  <a:cubicBezTo>
                    <a:pt x="0" y="692"/>
                    <a:pt x="17" y="697"/>
                    <a:pt x="28" y="697"/>
                  </a:cubicBezTo>
                  <a:cubicBezTo>
                    <a:pt x="48" y="697"/>
                    <a:pt x="62" y="683"/>
                    <a:pt x="64" y="669"/>
                  </a:cubicBezTo>
                  <a:cubicBezTo>
                    <a:pt x="67" y="664"/>
                    <a:pt x="78" y="622"/>
                    <a:pt x="84" y="596"/>
                  </a:cubicBezTo>
                  <a:lnTo>
                    <a:pt x="106" y="507"/>
                  </a:lnTo>
                  <a:cubicBezTo>
                    <a:pt x="109" y="493"/>
                    <a:pt x="120" y="456"/>
                    <a:pt x="123" y="440"/>
                  </a:cubicBezTo>
                  <a:cubicBezTo>
                    <a:pt x="129" y="426"/>
                    <a:pt x="134" y="395"/>
                    <a:pt x="134" y="392"/>
                  </a:cubicBezTo>
                  <a:cubicBezTo>
                    <a:pt x="143" y="375"/>
                    <a:pt x="196" y="272"/>
                    <a:pt x="297" y="272"/>
                  </a:cubicBezTo>
                  <a:cubicBezTo>
                    <a:pt x="339" y="272"/>
                    <a:pt x="350" y="305"/>
                    <a:pt x="350" y="339"/>
                  </a:cubicBezTo>
                  <a:cubicBezTo>
                    <a:pt x="350" y="400"/>
                    <a:pt x="305" y="521"/>
                    <a:pt x="286" y="566"/>
                  </a:cubicBezTo>
                  <a:cubicBezTo>
                    <a:pt x="280" y="582"/>
                    <a:pt x="274" y="596"/>
                    <a:pt x="274" y="613"/>
                  </a:cubicBezTo>
                  <a:cubicBezTo>
                    <a:pt x="274" y="666"/>
                    <a:pt x="311" y="697"/>
                    <a:pt x="356" y="697"/>
                  </a:cubicBezTo>
                  <a:cubicBezTo>
                    <a:pt x="451" y="697"/>
                    <a:pt x="487" y="552"/>
                    <a:pt x="487" y="543"/>
                  </a:cubicBezTo>
                  <a:cubicBezTo>
                    <a:pt x="487" y="535"/>
                    <a:pt x="476" y="535"/>
                    <a:pt x="473" y="535"/>
                  </a:cubicBezTo>
                  <a:cubicBezTo>
                    <a:pt x="465" y="535"/>
                    <a:pt x="465" y="538"/>
                    <a:pt x="459" y="552"/>
                  </a:cubicBezTo>
                  <a:cubicBezTo>
                    <a:pt x="431" y="652"/>
                    <a:pt x="386" y="675"/>
                    <a:pt x="358" y="675"/>
                  </a:cubicBezTo>
                  <a:cubicBezTo>
                    <a:pt x="342" y="675"/>
                    <a:pt x="333" y="664"/>
                    <a:pt x="333" y="641"/>
                  </a:cubicBezTo>
                  <a:cubicBezTo>
                    <a:pt x="333" y="619"/>
                    <a:pt x="344" y="591"/>
                    <a:pt x="350" y="574"/>
                  </a:cubicBezTo>
                  <a:cubicBezTo>
                    <a:pt x="367" y="529"/>
                    <a:pt x="412" y="412"/>
                    <a:pt x="412" y="356"/>
                  </a:cubicBezTo>
                  <a:cubicBezTo>
                    <a:pt x="412" y="283"/>
                    <a:pt x="367" y="249"/>
                    <a:pt x="300" y="249"/>
                  </a:cubicBezTo>
                  <a:cubicBezTo>
                    <a:pt x="269" y="249"/>
                    <a:pt x="210" y="255"/>
                    <a:pt x="151" y="325"/>
                  </a:cubicBezTo>
                  <a:lnTo>
                    <a:pt x="199" y="1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7"/>
            <p:cNvSpPr>
              <a:spLocks noChangeArrowheads="1"/>
            </p:cNvSpPr>
            <p:nvPr/>
          </p:nvSpPr>
          <p:spPr bwMode="auto">
            <a:xfrm>
              <a:off x="914" y="1328"/>
              <a:ext cx="132" cy="101"/>
            </a:xfrm>
            <a:custGeom>
              <a:avLst/>
              <a:gdLst>
                <a:gd name="T0" fmla="*/ 585 w 586"/>
                <a:gd name="T1" fmla="*/ 70 h 449"/>
                <a:gd name="T2" fmla="*/ 546 w 586"/>
                <a:gd name="T3" fmla="*/ 0 h 449"/>
                <a:gd name="T4" fmla="*/ 496 w 586"/>
                <a:gd name="T5" fmla="*/ 48 h 449"/>
                <a:gd name="T6" fmla="*/ 510 w 586"/>
                <a:gd name="T7" fmla="*/ 76 h 449"/>
                <a:gd name="T8" fmla="*/ 543 w 586"/>
                <a:gd name="T9" fmla="*/ 160 h 449"/>
                <a:gd name="T10" fmla="*/ 496 w 586"/>
                <a:gd name="T11" fmla="*/ 302 h 449"/>
                <a:gd name="T12" fmla="*/ 381 w 586"/>
                <a:gd name="T13" fmla="*/ 378 h 449"/>
                <a:gd name="T14" fmla="*/ 286 w 586"/>
                <a:gd name="T15" fmla="*/ 288 h 449"/>
                <a:gd name="T16" fmla="*/ 319 w 586"/>
                <a:gd name="T17" fmla="*/ 171 h 449"/>
                <a:gd name="T18" fmla="*/ 302 w 586"/>
                <a:gd name="T19" fmla="*/ 148 h 449"/>
                <a:gd name="T20" fmla="*/ 274 w 586"/>
                <a:gd name="T21" fmla="*/ 165 h 449"/>
                <a:gd name="T22" fmla="*/ 252 w 586"/>
                <a:gd name="T23" fmla="*/ 286 h 449"/>
                <a:gd name="T24" fmla="*/ 118 w 586"/>
                <a:gd name="T25" fmla="*/ 378 h 449"/>
                <a:gd name="T26" fmla="*/ 31 w 586"/>
                <a:gd name="T27" fmla="*/ 263 h 449"/>
                <a:gd name="T28" fmla="*/ 132 w 586"/>
                <a:gd name="T29" fmla="*/ 22 h 449"/>
                <a:gd name="T30" fmla="*/ 115 w 586"/>
                <a:gd name="T31" fmla="*/ 3 h 449"/>
                <a:gd name="T32" fmla="*/ 87 w 586"/>
                <a:gd name="T33" fmla="*/ 25 h 449"/>
                <a:gd name="T34" fmla="*/ 0 w 586"/>
                <a:gd name="T35" fmla="*/ 308 h 449"/>
                <a:gd name="T36" fmla="*/ 104 w 586"/>
                <a:gd name="T37" fmla="*/ 448 h 449"/>
                <a:gd name="T38" fmla="*/ 255 w 586"/>
                <a:gd name="T39" fmla="*/ 344 h 449"/>
                <a:gd name="T40" fmla="*/ 364 w 586"/>
                <a:gd name="T41" fmla="*/ 448 h 449"/>
                <a:gd name="T42" fmla="*/ 526 w 586"/>
                <a:gd name="T43" fmla="*/ 314 h 449"/>
                <a:gd name="T44" fmla="*/ 585 w 586"/>
                <a:gd name="T45" fmla="*/ 70 h 4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6"/>
                <a:gd name="T70" fmla="*/ 0 h 449"/>
                <a:gd name="T71" fmla="*/ 586 w 586"/>
                <a:gd name="T72" fmla="*/ 449 h 4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6" h="449">
                  <a:moveTo>
                    <a:pt x="585" y="70"/>
                  </a:moveTo>
                  <a:cubicBezTo>
                    <a:pt x="585" y="25"/>
                    <a:pt x="568" y="0"/>
                    <a:pt x="546" y="0"/>
                  </a:cubicBezTo>
                  <a:cubicBezTo>
                    <a:pt x="521" y="0"/>
                    <a:pt x="496" y="22"/>
                    <a:pt x="496" y="48"/>
                  </a:cubicBezTo>
                  <a:cubicBezTo>
                    <a:pt x="496" y="56"/>
                    <a:pt x="498" y="67"/>
                    <a:pt x="510" y="76"/>
                  </a:cubicBezTo>
                  <a:cubicBezTo>
                    <a:pt x="526" y="92"/>
                    <a:pt x="543" y="118"/>
                    <a:pt x="543" y="160"/>
                  </a:cubicBezTo>
                  <a:cubicBezTo>
                    <a:pt x="543" y="199"/>
                    <a:pt x="526" y="255"/>
                    <a:pt x="496" y="302"/>
                  </a:cubicBezTo>
                  <a:cubicBezTo>
                    <a:pt x="465" y="344"/>
                    <a:pt x="428" y="378"/>
                    <a:pt x="381" y="378"/>
                  </a:cubicBezTo>
                  <a:cubicBezTo>
                    <a:pt x="325" y="378"/>
                    <a:pt x="294" y="342"/>
                    <a:pt x="286" y="288"/>
                  </a:cubicBezTo>
                  <a:cubicBezTo>
                    <a:pt x="297" y="263"/>
                    <a:pt x="319" y="199"/>
                    <a:pt x="319" y="171"/>
                  </a:cubicBezTo>
                  <a:cubicBezTo>
                    <a:pt x="319" y="160"/>
                    <a:pt x="314" y="148"/>
                    <a:pt x="302" y="148"/>
                  </a:cubicBezTo>
                  <a:cubicBezTo>
                    <a:pt x="294" y="148"/>
                    <a:pt x="283" y="151"/>
                    <a:pt x="274" y="165"/>
                  </a:cubicBezTo>
                  <a:cubicBezTo>
                    <a:pt x="263" y="185"/>
                    <a:pt x="252" y="249"/>
                    <a:pt x="252" y="286"/>
                  </a:cubicBezTo>
                  <a:cubicBezTo>
                    <a:pt x="218" y="333"/>
                    <a:pt x="179" y="378"/>
                    <a:pt x="118" y="378"/>
                  </a:cubicBezTo>
                  <a:cubicBezTo>
                    <a:pt x="53" y="378"/>
                    <a:pt x="31" y="319"/>
                    <a:pt x="31" y="263"/>
                  </a:cubicBezTo>
                  <a:cubicBezTo>
                    <a:pt x="31" y="140"/>
                    <a:pt x="132" y="36"/>
                    <a:pt x="132" y="22"/>
                  </a:cubicBezTo>
                  <a:cubicBezTo>
                    <a:pt x="132" y="11"/>
                    <a:pt x="126" y="3"/>
                    <a:pt x="115" y="3"/>
                  </a:cubicBezTo>
                  <a:cubicBezTo>
                    <a:pt x="101" y="3"/>
                    <a:pt x="95" y="17"/>
                    <a:pt x="87" y="25"/>
                  </a:cubicBezTo>
                  <a:cubicBezTo>
                    <a:pt x="36" y="98"/>
                    <a:pt x="0" y="216"/>
                    <a:pt x="0" y="308"/>
                  </a:cubicBezTo>
                  <a:cubicBezTo>
                    <a:pt x="0" y="375"/>
                    <a:pt x="22" y="448"/>
                    <a:pt x="104" y="448"/>
                  </a:cubicBezTo>
                  <a:cubicBezTo>
                    <a:pt x="174" y="448"/>
                    <a:pt x="221" y="400"/>
                    <a:pt x="255" y="344"/>
                  </a:cubicBezTo>
                  <a:cubicBezTo>
                    <a:pt x="266" y="403"/>
                    <a:pt x="302" y="448"/>
                    <a:pt x="364" y="448"/>
                  </a:cubicBezTo>
                  <a:cubicBezTo>
                    <a:pt x="442" y="448"/>
                    <a:pt x="490" y="389"/>
                    <a:pt x="526" y="314"/>
                  </a:cubicBezTo>
                  <a:cubicBezTo>
                    <a:pt x="549" y="266"/>
                    <a:pt x="585" y="132"/>
                    <a:pt x="585" y="70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8"/>
            <p:cNvSpPr>
              <a:spLocks noChangeArrowheads="1"/>
            </p:cNvSpPr>
            <p:nvPr/>
          </p:nvSpPr>
          <p:spPr bwMode="auto">
            <a:xfrm>
              <a:off x="1135" y="1170"/>
              <a:ext cx="85" cy="401"/>
            </a:xfrm>
            <a:custGeom>
              <a:avLst/>
              <a:gdLst>
                <a:gd name="T0" fmla="*/ 333 w 379"/>
                <a:gd name="T1" fmla="*/ 1761 h 1773"/>
                <a:gd name="T2" fmla="*/ 344 w 379"/>
                <a:gd name="T3" fmla="*/ 1772 h 1773"/>
                <a:gd name="T4" fmla="*/ 367 w 379"/>
                <a:gd name="T5" fmla="*/ 1772 h 1773"/>
                <a:gd name="T6" fmla="*/ 378 w 379"/>
                <a:gd name="T7" fmla="*/ 1764 h 1773"/>
                <a:gd name="T8" fmla="*/ 372 w 379"/>
                <a:gd name="T9" fmla="*/ 1756 h 1773"/>
                <a:gd name="T10" fmla="*/ 221 w 379"/>
                <a:gd name="T11" fmla="*/ 1557 h 1773"/>
                <a:gd name="T12" fmla="*/ 76 w 379"/>
                <a:gd name="T13" fmla="*/ 888 h 1773"/>
                <a:gd name="T14" fmla="*/ 372 w 379"/>
                <a:gd name="T15" fmla="*/ 17 h 1773"/>
                <a:gd name="T16" fmla="*/ 378 w 379"/>
                <a:gd name="T17" fmla="*/ 11 h 1773"/>
                <a:gd name="T18" fmla="*/ 358 w 379"/>
                <a:gd name="T19" fmla="*/ 0 h 1773"/>
                <a:gd name="T20" fmla="*/ 333 w 379"/>
                <a:gd name="T21" fmla="*/ 8 h 1773"/>
                <a:gd name="T22" fmla="*/ 64 w 379"/>
                <a:gd name="T23" fmla="*/ 434 h 1773"/>
                <a:gd name="T24" fmla="*/ 0 w 379"/>
                <a:gd name="T25" fmla="*/ 885 h 1773"/>
                <a:gd name="T26" fmla="*/ 199 w 379"/>
                <a:gd name="T27" fmla="*/ 1613 h 1773"/>
                <a:gd name="T28" fmla="*/ 260 w 379"/>
                <a:gd name="T29" fmla="*/ 1691 h 1773"/>
                <a:gd name="T30" fmla="*/ 294 w 379"/>
                <a:gd name="T31" fmla="*/ 1728 h 1773"/>
                <a:gd name="T32" fmla="*/ 333 w 379"/>
                <a:gd name="T33" fmla="*/ 1761 h 17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"/>
                <a:gd name="T52" fmla="*/ 0 h 1773"/>
                <a:gd name="T53" fmla="*/ 379 w 379"/>
                <a:gd name="T54" fmla="*/ 1773 h 17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" h="1773">
                  <a:moveTo>
                    <a:pt x="333" y="1761"/>
                  </a:moveTo>
                  <a:cubicBezTo>
                    <a:pt x="333" y="1764"/>
                    <a:pt x="344" y="1772"/>
                    <a:pt x="344" y="1772"/>
                  </a:cubicBezTo>
                  <a:lnTo>
                    <a:pt x="367" y="1772"/>
                  </a:lnTo>
                  <a:cubicBezTo>
                    <a:pt x="370" y="1772"/>
                    <a:pt x="378" y="1772"/>
                    <a:pt x="378" y="1764"/>
                  </a:cubicBezTo>
                  <a:cubicBezTo>
                    <a:pt x="378" y="1758"/>
                    <a:pt x="375" y="1758"/>
                    <a:pt x="372" y="1756"/>
                  </a:cubicBezTo>
                  <a:cubicBezTo>
                    <a:pt x="336" y="1719"/>
                    <a:pt x="283" y="1666"/>
                    <a:pt x="221" y="1557"/>
                  </a:cubicBezTo>
                  <a:cubicBezTo>
                    <a:pt x="115" y="1366"/>
                    <a:pt x="76" y="1123"/>
                    <a:pt x="76" y="888"/>
                  </a:cubicBezTo>
                  <a:cubicBezTo>
                    <a:pt x="76" y="451"/>
                    <a:pt x="202" y="193"/>
                    <a:pt x="372" y="17"/>
                  </a:cubicBezTo>
                  <a:cubicBezTo>
                    <a:pt x="378" y="14"/>
                    <a:pt x="378" y="11"/>
                    <a:pt x="378" y="11"/>
                  </a:cubicBezTo>
                  <a:cubicBezTo>
                    <a:pt x="378" y="0"/>
                    <a:pt x="370" y="0"/>
                    <a:pt x="358" y="0"/>
                  </a:cubicBezTo>
                  <a:cubicBezTo>
                    <a:pt x="344" y="0"/>
                    <a:pt x="344" y="0"/>
                    <a:pt x="333" y="8"/>
                  </a:cubicBezTo>
                  <a:cubicBezTo>
                    <a:pt x="241" y="90"/>
                    <a:pt x="134" y="227"/>
                    <a:pt x="64" y="434"/>
                  </a:cubicBezTo>
                  <a:cubicBezTo>
                    <a:pt x="22" y="563"/>
                    <a:pt x="0" y="722"/>
                    <a:pt x="0" y="885"/>
                  </a:cubicBezTo>
                  <a:cubicBezTo>
                    <a:pt x="0" y="1120"/>
                    <a:pt x="42" y="1383"/>
                    <a:pt x="199" y="1613"/>
                  </a:cubicBezTo>
                  <a:cubicBezTo>
                    <a:pt x="224" y="1652"/>
                    <a:pt x="260" y="1691"/>
                    <a:pt x="260" y="1691"/>
                  </a:cubicBezTo>
                  <a:cubicBezTo>
                    <a:pt x="272" y="1705"/>
                    <a:pt x="286" y="1719"/>
                    <a:pt x="294" y="1728"/>
                  </a:cubicBezTo>
                  <a:lnTo>
                    <a:pt x="333" y="176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9" name="Freeform 9"/>
            <p:cNvSpPr>
              <a:spLocks noChangeArrowheads="1"/>
            </p:cNvSpPr>
            <p:nvPr/>
          </p:nvSpPr>
          <p:spPr bwMode="auto">
            <a:xfrm>
              <a:off x="1237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10"/>
            <p:cNvSpPr>
              <a:spLocks noChangeArrowheads="1"/>
            </p:cNvSpPr>
            <p:nvPr/>
          </p:nvSpPr>
          <p:spPr bwMode="auto">
            <a:xfrm>
              <a:off x="1358" y="1210"/>
              <a:ext cx="58" cy="143"/>
            </a:xfrm>
            <a:custGeom>
              <a:avLst/>
              <a:gdLst>
                <a:gd name="T0" fmla="*/ 137 w 259"/>
                <a:gd name="T1" fmla="*/ 199 h 637"/>
                <a:gd name="T2" fmla="*/ 176 w 259"/>
                <a:gd name="T3" fmla="*/ 204 h 637"/>
                <a:gd name="T4" fmla="*/ 227 w 259"/>
                <a:gd name="T5" fmla="*/ 216 h 637"/>
                <a:gd name="T6" fmla="*/ 258 w 259"/>
                <a:gd name="T7" fmla="*/ 188 h 637"/>
                <a:gd name="T8" fmla="*/ 227 w 259"/>
                <a:gd name="T9" fmla="*/ 162 h 637"/>
                <a:gd name="T10" fmla="*/ 176 w 259"/>
                <a:gd name="T11" fmla="*/ 174 h 637"/>
                <a:gd name="T12" fmla="*/ 137 w 259"/>
                <a:gd name="T13" fmla="*/ 179 h 637"/>
                <a:gd name="T14" fmla="*/ 146 w 259"/>
                <a:gd name="T15" fmla="*/ 106 h 637"/>
                <a:gd name="T16" fmla="*/ 157 w 259"/>
                <a:gd name="T17" fmla="*/ 31 h 637"/>
                <a:gd name="T18" fmla="*/ 129 w 259"/>
                <a:gd name="T19" fmla="*/ 0 h 637"/>
                <a:gd name="T20" fmla="*/ 101 w 259"/>
                <a:gd name="T21" fmla="*/ 31 h 637"/>
                <a:gd name="T22" fmla="*/ 112 w 259"/>
                <a:gd name="T23" fmla="*/ 112 h 637"/>
                <a:gd name="T24" fmla="*/ 120 w 259"/>
                <a:gd name="T25" fmla="*/ 179 h 637"/>
                <a:gd name="T26" fmla="*/ 81 w 259"/>
                <a:gd name="T27" fmla="*/ 174 h 637"/>
                <a:gd name="T28" fmla="*/ 31 w 259"/>
                <a:gd name="T29" fmla="*/ 162 h 637"/>
                <a:gd name="T30" fmla="*/ 0 w 259"/>
                <a:gd name="T31" fmla="*/ 188 h 637"/>
                <a:gd name="T32" fmla="*/ 31 w 259"/>
                <a:gd name="T33" fmla="*/ 216 h 637"/>
                <a:gd name="T34" fmla="*/ 81 w 259"/>
                <a:gd name="T35" fmla="*/ 204 h 637"/>
                <a:gd name="T36" fmla="*/ 120 w 259"/>
                <a:gd name="T37" fmla="*/ 199 h 637"/>
                <a:gd name="T38" fmla="*/ 112 w 259"/>
                <a:gd name="T39" fmla="*/ 252 h 637"/>
                <a:gd name="T40" fmla="*/ 101 w 259"/>
                <a:gd name="T41" fmla="*/ 336 h 637"/>
                <a:gd name="T42" fmla="*/ 118 w 259"/>
                <a:gd name="T43" fmla="*/ 624 h 637"/>
                <a:gd name="T44" fmla="*/ 129 w 259"/>
                <a:gd name="T45" fmla="*/ 636 h 637"/>
                <a:gd name="T46" fmla="*/ 143 w 259"/>
                <a:gd name="T47" fmla="*/ 622 h 637"/>
                <a:gd name="T48" fmla="*/ 148 w 259"/>
                <a:gd name="T49" fmla="*/ 518 h 637"/>
                <a:gd name="T50" fmla="*/ 157 w 259"/>
                <a:gd name="T51" fmla="*/ 336 h 637"/>
                <a:gd name="T52" fmla="*/ 146 w 259"/>
                <a:gd name="T53" fmla="*/ 249 h 637"/>
                <a:gd name="T54" fmla="*/ 137 w 259"/>
                <a:gd name="T55" fmla="*/ 199 h 6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9"/>
                <a:gd name="T85" fmla="*/ 0 h 637"/>
                <a:gd name="T86" fmla="*/ 259 w 259"/>
                <a:gd name="T87" fmla="*/ 637 h 6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9" h="637">
                  <a:moveTo>
                    <a:pt x="137" y="199"/>
                  </a:moveTo>
                  <a:cubicBezTo>
                    <a:pt x="148" y="199"/>
                    <a:pt x="154" y="199"/>
                    <a:pt x="176" y="204"/>
                  </a:cubicBezTo>
                  <a:cubicBezTo>
                    <a:pt x="199" y="213"/>
                    <a:pt x="216" y="216"/>
                    <a:pt x="227" y="216"/>
                  </a:cubicBezTo>
                  <a:cubicBezTo>
                    <a:pt x="255" y="216"/>
                    <a:pt x="258" y="196"/>
                    <a:pt x="258" y="188"/>
                  </a:cubicBezTo>
                  <a:cubicBezTo>
                    <a:pt x="258" y="182"/>
                    <a:pt x="255" y="162"/>
                    <a:pt x="227" y="162"/>
                  </a:cubicBezTo>
                  <a:cubicBezTo>
                    <a:pt x="216" y="162"/>
                    <a:pt x="199" y="165"/>
                    <a:pt x="176" y="174"/>
                  </a:cubicBezTo>
                  <a:cubicBezTo>
                    <a:pt x="154" y="179"/>
                    <a:pt x="148" y="179"/>
                    <a:pt x="137" y="179"/>
                  </a:cubicBezTo>
                  <a:cubicBezTo>
                    <a:pt x="140" y="157"/>
                    <a:pt x="143" y="126"/>
                    <a:pt x="146" y="106"/>
                  </a:cubicBezTo>
                  <a:cubicBezTo>
                    <a:pt x="148" y="92"/>
                    <a:pt x="157" y="56"/>
                    <a:pt x="157" y="31"/>
                  </a:cubicBezTo>
                  <a:cubicBezTo>
                    <a:pt x="157" y="11"/>
                    <a:pt x="146" y="0"/>
                    <a:pt x="129" y="0"/>
                  </a:cubicBezTo>
                  <a:cubicBezTo>
                    <a:pt x="115" y="0"/>
                    <a:pt x="101" y="8"/>
                    <a:pt x="101" y="31"/>
                  </a:cubicBezTo>
                  <a:cubicBezTo>
                    <a:pt x="101" y="56"/>
                    <a:pt x="106" y="90"/>
                    <a:pt x="112" y="112"/>
                  </a:cubicBezTo>
                  <a:cubicBezTo>
                    <a:pt x="112" y="120"/>
                    <a:pt x="120" y="154"/>
                    <a:pt x="120" y="179"/>
                  </a:cubicBezTo>
                  <a:cubicBezTo>
                    <a:pt x="109" y="179"/>
                    <a:pt x="104" y="179"/>
                    <a:pt x="81" y="174"/>
                  </a:cubicBezTo>
                  <a:cubicBezTo>
                    <a:pt x="59" y="165"/>
                    <a:pt x="42" y="162"/>
                    <a:pt x="31" y="162"/>
                  </a:cubicBezTo>
                  <a:cubicBezTo>
                    <a:pt x="3" y="162"/>
                    <a:pt x="0" y="182"/>
                    <a:pt x="0" y="188"/>
                  </a:cubicBezTo>
                  <a:cubicBezTo>
                    <a:pt x="0" y="193"/>
                    <a:pt x="3" y="216"/>
                    <a:pt x="31" y="216"/>
                  </a:cubicBezTo>
                  <a:cubicBezTo>
                    <a:pt x="42" y="216"/>
                    <a:pt x="59" y="213"/>
                    <a:pt x="81" y="204"/>
                  </a:cubicBezTo>
                  <a:cubicBezTo>
                    <a:pt x="104" y="199"/>
                    <a:pt x="109" y="199"/>
                    <a:pt x="120" y="199"/>
                  </a:cubicBezTo>
                  <a:cubicBezTo>
                    <a:pt x="120" y="216"/>
                    <a:pt x="115" y="238"/>
                    <a:pt x="112" y="252"/>
                  </a:cubicBezTo>
                  <a:cubicBezTo>
                    <a:pt x="101" y="294"/>
                    <a:pt x="101" y="300"/>
                    <a:pt x="101" y="336"/>
                  </a:cubicBezTo>
                  <a:cubicBezTo>
                    <a:pt x="101" y="470"/>
                    <a:pt x="115" y="610"/>
                    <a:pt x="118" y="624"/>
                  </a:cubicBezTo>
                  <a:cubicBezTo>
                    <a:pt x="118" y="630"/>
                    <a:pt x="120" y="636"/>
                    <a:pt x="129" y="636"/>
                  </a:cubicBezTo>
                  <a:cubicBezTo>
                    <a:pt x="140" y="636"/>
                    <a:pt x="140" y="630"/>
                    <a:pt x="143" y="622"/>
                  </a:cubicBezTo>
                  <a:cubicBezTo>
                    <a:pt x="143" y="622"/>
                    <a:pt x="146" y="560"/>
                    <a:pt x="148" y="518"/>
                  </a:cubicBezTo>
                  <a:cubicBezTo>
                    <a:pt x="154" y="456"/>
                    <a:pt x="157" y="398"/>
                    <a:pt x="157" y="336"/>
                  </a:cubicBezTo>
                  <a:cubicBezTo>
                    <a:pt x="157" y="300"/>
                    <a:pt x="157" y="294"/>
                    <a:pt x="146" y="249"/>
                  </a:cubicBezTo>
                  <a:cubicBezTo>
                    <a:pt x="146" y="244"/>
                    <a:pt x="140" y="216"/>
                    <a:pt x="137" y="199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Freeform 11"/>
            <p:cNvSpPr>
              <a:spLocks noChangeArrowheads="1"/>
            </p:cNvSpPr>
            <p:nvPr/>
          </p:nvSpPr>
          <p:spPr bwMode="auto">
            <a:xfrm>
              <a:off x="1354" y="1385"/>
              <a:ext cx="138" cy="106"/>
            </a:xfrm>
            <a:custGeom>
              <a:avLst/>
              <a:gdLst>
                <a:gd name="T0" fmla="*/ 350 w 611"/>
                <a:gd name="T1" fmla="*/ 207 h 474"/>
                <a:gd name="T2" fmla="*/ 417 w 611"/>
                <a:gd name="T3" fmla="*/ 143 h 474"/>
                <a:gd name="T4" fmla="*/ 594 w 611"/>
                <a:gd name="T5" fmla="*/ 25 h 474"/>
                <a:gd name="T6" fmla="*/ 610 w 611"/>
                <a:gd name="T7" fmla="*/ 11 h 474"/>
                <a:gd name="T8" fmla="*/ 602 w 611"/>
                <a:gd name="T9" fmla="*/ 0 h 474"/>
                <a:gd name="T10" fmla="*/ 538 w 611"/>
                <a:gd name="T11" fmla="*/ 3 h 474"/>
                <a:gd name="T12" fmla="*/ 456 w 611"/>
                <a:gd name="T13" fmla="*/ 0 h 474"/>
                <a:gd name="T14" fmla="*/ 442 w 611"/>
                <a:gd name="T15" fmla="*/ 14 h 474"/>
                <a:gd name="T16" fmla="*/ 454 w 611"/>
                <a:gd name="T17" fmla="*/ 25 h 474"/>
                <a:gd name="T18" fmla="*/ 476 w 611"/>
                <a:gd name="T19" fmla="*/ 42 h 474"/>
                <a:gd name="T20" fmla="*/ 459 w 611"/>
                <a:gd name="T21" fmla="*/ 70 h 474"/>
                <a:gd name="T22" fmla="*/ 339 w 611"/>
                <a:gd name="T23" fmla="*/ 188 h 474"/>
                <a:gd name="T24" fmla="*/ 269 w 611"/>
                <a:gd name="T25" fmla="*/ 53 h 474"/>
                <a:gd name="T26" fmla="*/ 266 w 611"/>
                <a:gd name="T27" fmla="*/ 42 h 474"/>
                <a:gd name="T28" fmla="*/ 302 w 611"/>
                <a:gd name="T29" fmla="*/ 25 h 474"/>
                <a:gd name="T30" fmla="*/ 316 w 611"/>
                <a:gd name="T31" fmla="*/ 8 h 474"/>
                <a:gd name="T32" fmla="*/ 305 w 611"/>
                <a:gd name="T33" fmla="*/ 0 h 474"/>
                <a:gd name="T34" fmla="*/ 260 w 611"/>
                <a:gd name="T35" fmla="*/ 3 h 474"/>
                <a:gd name="T36" fmla="*/ 216 w 611"/>
                <a:gd name="T37" fmla="*/ 3 h 474"/>
                <a:gd name="T38" fmla="*/ 174 w 611"/>
                <a:gd name="T39" fmla="*/ 3 h 474"/>
                <a:gd name="T40" fmla="*/ 137 w 611"/>
                <a:gd name="T41" fmla="*/ 0 h 474"/>
                <a:gd name="T42" fmla="*/ 120 w 611"/>
                <a:gd name="T43" fmla="*/ 14 h 474"/>
                <a:gd name="T44" fmla="*/ 143 w 611"/>
                <a:gd name="T45" fmla="*/ 25 h 474"/>
                <a:gd name="T46" fmla="*/ 193 w 611"/>
                <a:gd name="T47" fmla="*/ 45 h 474"/>
                <a:gd name="T48" fmla="*/ 288 w 611"/>
                <a:gd name="T49" fmla="*/ 238 h 474"/>
                <a:gd name="T50" fmla="*/ 249 w 611"/>
                <a:gd name="T51" fmla="*/ 274 h 474"/>
                <a:gd name="T52" fmla="*/ 193 w 611"/>
                <a:gd name="T53" fmla="*/ 333 h 474"/>
                <a:gd name="T54" fmla="*/ 17 w 611"/>
                <a:gd name="T55" fmla="*/ 448 h 474"/>
                <a:gd name="T56" fmla="*/ 0 w 611"/>
                <a:gd name="T57" fmla="*/ 465 h 474"/>
                <a:gd name="T58" fmla="*/ 8 w 611"/>
                <a:gd name="T59" fmla="*/ 473 h 474"/>
                <a:gd name="T60" fmla="*/ 73 w 611"/>
                <a:gd name="T61" fmla="*/ 470 h 474"/>
                <a:gd name="T62" fmla="*/ 115 w 611"/>
                <a:gd name="T63" fmla="*/ 470 h 474"/>
                <a:gd name="T64" fmla="*/ 154 w 611"/>
                <a:gd name="T65" fmla="*/ 473 h 474"/>
                <a:gd name="T66" fmla="*/ 168 w 611"/>
                <a:gd name="T67" fmla="*/ 459 h 474"/>
                <a:gd name="T68" fmla="*/ 157 w 611"/>
                <a:gd name="T69" fmla="*/ 448 h 474"/>
                <a:gd name="T70" fmla="*/ 134 w 611"/>
                <a:gd name="T71" fmla="*/ 431 h 474"/>
                <a:gd name="T72" fmla="*/ 160 w 611"/>
                <a:gd name="T73" fmla="*/ 395 h 474"/>
                <a:gd name="T74" fmla="*/ 300 w 611"/>
                <a:gd name="T75" fmla="*/ 258 h 474"/>
                <a:gd name="T76" fmla="*/ 384 w 611"/>
                <a:gd name="T77" fmla="*/ 423 h 474"/>
                <a:gd name="T78" fmla="*/ 386 w 611"/>
                <a:gd name="T79" fmla="*/ 431 h 474"/>
                <a:gd name="T80" fmla="*/ 350 w 611"/>
                <a:gd name="T81" fmla="*/ 448 h 474"/>
                <a:gd name="T82" fmla="*/ 336 w 611"/>
                <a:gd name="T83" fmla="*/ 465 h 474"/>
                <a:gd name="T84" fmla="*/ 347 w 611"/>
                <a:gd name="T85" fmla="*/ 473 h 474"/>
                <a:gd name="T86" fmla="*/ 395 w 611"/>
                <a:gd name="T87" fmla="*/ 470 h 474"/>
                <a:gd name="T88" fmla="*/ 440 w 611"/>
                <a:gd name="T89" fmla="*/ 470 h 474"/>
                <a:gd name="T90" fmla="*/ 479 w 611"/>
                <a:gd name="T91" fmla="*/ 470 h 474"/>
                <a:gd name="T92" fmla="*/ 518 w 611"/>
                <a:gd name="T93" fmla="*/ 473 h 474"/>
                <a:gd name="T94" fmla="*/ 532 w 611"/>
                <a:gd name="T95" fmla="*/ 459 h 474"/>
                <a:gd name="T96" fmla="*/ 512 w 611"/>
                <a:gd name="T97" fmla="*/ 448 h 474"/>
                <a:gd name="T98" fmla="*/ 462 w 611"/>
                <a:gd name="T99" fmla="*/ 428 h 474"/>
                <a:gd name="T100" fmla="*/ 350 w 611"/>
                <a:gd name="T101" fmla="*/ 207 h 4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1"/>
                <a:gd name="T154" fmla="*/ 0 h 474"/>
                <a:gd name="T155" fmla="*/ 611 w 611"/>
                <a:gd name="T156" fmla="*/ 474 h 4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1" h="474">
                  <a:moveTo>
                    <a:pt x="350" y="207"/>
                  </a:moveTo>
                  <a:lnTo>
                    <a:pt x="417" y="143"/>
                  </a:lnTo>
                  <a:cubicBezTo>
                    <a:pt x="504" y="56"/>
                    <a:pt x="532" y="28"/>
                    <a:pt x="594" y="25"/>
                  </a:cubicBezTo>
                  <a:cubicBezTo>
                    <a:pt x="602" y="25"/>
                    <a:pt x="610" y="25"/>
                    <a:pt x="610" y="11"/>
                  </a:cubicBezTo>
                  <a:cubicBezTo>
                    <a:pt x="610" y="3"/>
                    <a:pt x="605" y="0"/>
                    <a:pt x="602" y="0"/>
                  </a:cubicBezTo>
                  <a:cubicBezTo>
                    <a:pt x="582" y="0"/>
                    <a:pt x="557" y="3"/>
                    <a:pt x="538" y="3"/>
                  </a:cubicBezTo>
                  <a:cubicBezTo>
                    <a:pt x="518" y="3"/>
                    <a:pt x="473" y="0"/>
                    <a:pt x="456" y="0"/>
                  </a:cubicBezTo>
                  <a:cubicBezTo>
                    <a:pt x="451" y="0"/>
                    <a:pt x="442" y="3"/>
                    <a:pt x="442" y="14"/>
                  </a:cubicBezTo>
                  <a:cubicBezTo>
                    <a:pt x="442" y="17"/>
                    <a:pt x="442" y="25"/>
                    <a:pt x="454" y="25"/>
                  </a:cubicBezTo>
                  <a:cubicBezTo>
                    <a:pt x="459" y="25"/>
                    <a:pt x="476" y="28"/>
                    <a:pt x="476" y="42"/>
                  </a:cubicBezTo>
                  <a:cubicBezTo>
                    <a:pt x="476" y="53"/>
                    <a:pt x="465" y="64"/>
                    <a:pt x="459" y="70"/>
                  </a:cubicBezTo>
                  <a:cubicBezTo>
                    <a:pt x="454" y="76"/>
                    <a:pt x="364" y="162"/>
                    <a:pt x="339" y="188"/>
                  </a:cubicBezTo>
                  <a:lnTo>
                    <a:pt x="269" y="53"/>
                  </a:lnTo>
                  <a:cubicBezTo>
                    <a:pt x="269" y="50"/>
                    <a:pt x="266" y="45"/>
                    <a:pt x="266" y="42"/>
                  </a:cubicBezTo>
                  <a:cubicBezTo>
                    <a:pt x="266" y="36"/>
                    <a:pt x="280" y="25"/>
                    <a:pt x="302" y="25"/>
                  </a:cubicBezTo>
                  <a:cubicBezTo>
                    <a:pt x="308" y="25"/>
                    <a:pt x="316" y="25"/>
                    <a:pt x="316" y="8"/>
                  </a:cubicBezTo>
                  <a:cubicBezTo>
                    <a:pt x="316" y="8"/>
                    <a:pt x="316" y="0"/>
                    <a:pt x="305" y="0"/>
                  </a:cubicBezTo>
                  <a:cubicBezTo>
                    <a:pt x="291" y="0"/>
                    <a:pt x="274" y="3"/>
                    <a:pt x="260" y="3"/>
                  </a:cubicBezTo>
                  <a:cubicBezTo>
                    <a:pt x="246" y="3"/>
                    <a:pt x="230" y="3"/>
                    <a:pt x="216" y="3"/>
                  </a:cubicBezTo>
                  <a:cubicBezTo>
                    <a:pt x="202" y="3"/>
                    <a:pt x="185" y="3"/>
                    <a:pt x="174" y="3"/>
                  </a:cubicBezTo>
                  <a:cubicBezTo>
                    <a:pt x="162" y="0"/>
                    <a:pt x="148" y="0"/>
                    <a:pt x="137" y="0"/>
                  </a:cubicBezTo>
                  <a:cubicBezTo>
                    <a:pt x="132" y="0"/>
                    <a:pt x="120" y="0"/>
                    <a:pt x="120" y="14"/>
                  </a:cubicBezTo>
                  <a:cubicBezTo>
                    <a:pt x="120" y="25"/>
                    <a:pt x="132" y="25"/>
                    <a:pt x="143" y="25"/>
                  </a:cubicBezTo>
                  <a:cubicBezTo>
                    <a:pt x="182" y="25"/>
                    <a:pt x="185" y="31"/>
                    <a:pt x="193" y="45"/>
                  </a:cubicBezTo>
                  <a:lnTo>
                    <a:pt x="288" y="238"/>
                  </a:lnTo>
                  <a:lnTo>
                    <a:pt x="249" y="274"/>
                  </a:lnTo>
                  <a:cubicBezTo>
                    <a:pt x="238" y="288"/>
                    <a:pt x="204" y="319"/>
                    <a:pt x="193" y="333"/>
                  </a:cubicBezTo>
                  <a:cubicBezTo>
                    <a:pt x="109" y="417"/>
                    <a:pt x="78" y="445"/>
                    <a:pt x="17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8"/>
                    <a:pt x="3" y="473"/>
                    <a:pt x="8" y="473"/>
                  </a:cubicBezTo>
                  <a:cubicBezTo>
                    <a:pt x="31" y="473"/>
                    <a:pt x="53" y="470"/>
                    <a:pt x="73" y="470"/>
                  </a:cubicBezTo>
                  <a:cubicBezTo>
                    <a:pt x="87" y="470"/>
                    <a:pt x="104" y="470"/>
                    <a:pt x="115" y="470"/>
                  </a:cubicBezTo>
                  <a:cubicBezTo>
                    <a:pt x="126" y="473"/>
                    <a:pt x="143" y="473"/>
                    <a:pt x="154" y="473"/>
                  </a:cubicBezTo>
                  <a:cubicBezTo>
                    <a:pt x="157" y="473"/>
                    <a:pt x="168" y="473"/>
                    <a:pt x="168" y="459"/>
                  </a:cubicBezTo>
                  <a:cubicBezTo>
                    <a:pt x="168" y="448"/>
                    <a:pt x="160" y="448"/>
                    <a:pt x="157" y="448"/>
                  </a:cubicBezTo>
                  <a:cubicBezTo>
                    <a:pt x="148" y="448"/>
                    <a:pt x="134" y="445"/>
                    <a:pt x="134" y="431"/>
                  </a:cubicBezTo>
                  <a:cubicBezTo>
                    <a:pt x="134" y="420"/>
                    <a:pt x="143" y="412"/>
                    <a:pt x="160" y="395"/>
                  </a:cubicBezTo>
                  <a:lnTo>
                    <a:pt x="300" y="258"/>
                  </a:lnTo>
                  <a:lnTo>
                    <a:pt x="384" y="423"/>
                  </a:lnTo>
                  <a:cubicBezTo>
                    <a:pt x="386" y="428"/>
                    <a:pt x="386" y="431"/>
                    <a:pt x="386" y="431"/>
                  </a:cubicBezTo>
                  <a:cubicBezTo>
                    <a:pt x="386" y="434"/>
                    <a:pt x="375" y="445"/>
                    <a:pt x="350" y="448"/>
                  </a:cubicBezTo>
                  <a:cubicBezTo>
                    <a:pt x="344" y="448"/>
                    <a:pt x="336" y="448"/>
                    <a:pt x="336" y="465"/>
                  </a:cubicBezTo>
                  <a:cubicBezTo>
                    <a:pt x="336" y="465"/>
                    <a:pt x="336" y="473"/>
                    <a:pt x="347" y="473"/>
                  </a:cubicBezTo>
                  <a:cubicBezTo>
                    <a:pt x="361" y="473"/>
                    <a:pt x="378" y="470"/>
                    <a:pt x="395" y="470"/>
                  </a:cubicBezTo>
                  <a:cubicBezTo>
                    <a:pt x="409" y="470"/>
                    <a:pt x="426" y="470"/>
                    <a:pt x="440" y="470"/>
                  </a:cubicBezTo>
                  <a:cubicBezTo>
                    <a:pt x="451" y="470"/>
                    <a:pt x="468" y="470"/>
                    <a:pt x="479" y="470"/>
                  </a:cubicBezTo>
                  <a:cubicBezTo>
                    <a:pt x="490" y="473"/>
                    <a:pt x="507" y="473"/>
                    <a:pt x="518" y="473"/>
                  </a:cubicBezTo>
                  <a:cubicBezTo>
                    <a:pt x="521" y="473"/>
                    <a:pt x="532" y="473"/>
                    <a:pt x="532" y="459"/>
                  </a:cubicBezTo>
                  <a:cubicBezTo>
                    <a:pt x="532" y="448"/>
                    <a:pt x="524" y="448"/>
                    <a:pt x="512" y="448"/>
                  </a:cubicBezTo>
                  <a:cubicBezTo>
                    <a:pt x="470" y="448"/>
                    <a:pt x="468" y="440"/>
                    <a:pt x="462" y="428"/>
                  </a:cubicBezTo>
                  <a:lnTo>
                    <a:pt x="350" y="20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Freeform 12"/>
            <p:cNvSpPr>
              <a:spLocks noChangeArrowheads="1"/>
            </p:cNvSpPr>
            <p:nvPr/>
          </p:nvSpPr>
          <p:spPr bwMode="auto">
            <a:xfrm>
              <a:off x="1525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13"/>
            <p:cNvSpPr>
              <a:spLocks noChangeArrowheads="1"/>
            </p:cNvSpPr>
            <p:nvPr/>
          </p:nvSpPr>
          <p:spPr bwMode="auto">
            <a:xfrm>
              <a:off x="1641" y="1354"/>
              <a:ext cx="138" cy="106"/>
            </a:xfrm>
            <a:custGeom>
              <a:avLst/>
              <a:gdLst>
                <a:gd name="T0" fmla="*/ 350 w 611"/>
                <a:gd name="T1" fmla="*/ 207 h 474"/>
                <a:gd name="T2" fmla="*/ 417 w 611"/>
                <a:gd name="T3" fmla="*/ 143 h 474"/>
                <a:gd name="T4" fmla="*/ 594 w 611"/>
                <a:gd name="T5" fmla="*/ 25 h 474"/>
                <a:gd name="T6" fmla="*/ 610 w 611"/>
                <a:gd name="T7" fmla="*/ 11 h 474"/>
                <a:gd name="T8" fmla="*/ 602 w 611"/>
                <a:gd name="T9" fmla="*/ 0 h 474"/>
                <a:gd name="T10" fmla="*/ 538 w 611"/>
                <a:gd name="T11" fmla="*/ 3 h 474"/>
                <a:gd name="T12" fmla="*/ 456 w 611"/>
                <a:gd name="T13" fmla="*/ 0 h 474"/>
                <a:gd name="T14" fmla="*/ 442 w 611"/>
                <a:gd name="T15" fmla="*/ 14 h 474"/>
                <a:gd name="T16" fmla="*/ 454 w 611"/>
                <a:gd name="T17" fmla="*/ 25 h 474"/>
                <a:gd name="T18" fmla="*/ 476 w 611"/>
                <a:gd name="T19" fmla="*/ 42 h 474"/>
                <a:gd name="T20" fmla="*/ 459 w 611"/>
                <a:gd name="T21" fmla="*/ 70 h 474"/>
                <a:gd name="T22" fmla="*/ 339 w 611"/>
                <a:gd name="T23" fmla="*/ 188 h 474"/>
                <a:gd name="T24" fmla="*/ 269 w 611"/>
                <a:gd name="T25" fmla="*/ 53 h 474"/>
                <a:gd name="T26" fmla="*/ 266 w 611"/>
                <a:gd name="T27" fmla="*/ 42 h 474"/>
                <a:gd name="T28" fmla="*/ 302 w 611"/>
                <a:gd name="T29" fmla="*/ 25 h 474"/>
                <a:gd name="T30" fmla="*/ 316 w 611"/>
                <a:gd name="T31" fmla="*/ 8 h 474"/>
                <a:gd name="T32" fmla="*/ 305 w 611"/>
                <a:gd name="T33" fmla="*/ 0 h 474"/>
                <a:gd name="T34" fmla="*/ 260 w 611"/>
                <a:gd name="T35" fmla="*/ 3 h 474"/>
                <a:gd name="T36" fmla="*/ 216 w 611"/>
                <a:gd name="T37" fmla="*/ 3 h 474"/>
                <a:gd name="T38" fmla="*/ 174 w 611"/>
                <a:gd name="T39" fmla="*/ 3 h 474"/>
                <a:gd name="T40" fmla="*/ 137 w 611"/>
                <a:gd name="T41" fmla="*/ 0 h 474"/>
                <a:gd name="T42" fmla="*/ 120 w 611"/>
                <a:gd name="T43" fmla="*/ 14 h 474"/>
                <a:gd name="T44" fmla="*/ 143 w 611"/>
                <a:gd name="T45" fmla="*/ 25 h 474"/>
                <a:gd name="T46" fmla="*/ 193 w 611"/>
                <a:gd name="T47" fmla="*/ 45 h 474"/>
                <a:gd name="T48" fmla="*/ 288 w 611"/>
                <a:gd name="T49" fmla="*/ 238 h 474"/>
                <a:gd name="T50" fmla="*/ 249 w 611"/>
                <a:gd name="T51" fmla="*/ 274 h 474"/>
                <a:gd name="T52" fmla="*/ 193 w 611"/>
                <a:gd name="T53" fmla="*/ 333 h 474"/>
                <a:gd name="T54" fmla="*/ 17 w 611"/>
                <a:gd name="T55" fmla="*/ 448 h 474"/>
                <a:gd name="T56" fmla="*/ 0 w 611"/>
                <a:gd name="T57" fmla="*/ 465 h 474"/>
                <a:gd name="T58" fmla="*/ 8 w 611"/>
                <a:gd name="T59" fmla="*/ 473 h 474"/>
                <a:gd name="T60" fmla="*/ 73 w 611"/>
                <a:gd name="T61" fmla="*/ 470 h 474"/>
                <a:gd name="T62" fmla="*/ 115 w 611"/>
                <a:gd name="T63" fmla="*/ 470 h 474"/>
                <a:gd name="T64" fmla="*/ 154 w 611"/>
                <a:gd name="T65" fmla="*/ 473 h 474"/>
                <a:gd name="T66" fmla="*/ 168 w 611"/>
                <a:gd name="T67" fmla="*/ 459 h 474"/>
                <a:gd name="T68" fmla="*/ 157 w 611"/>
                <a:gd name="T69" fmla="*/ 448 h 474"/>
                <a:gd name="T70" fmla="*/ 134 w 611"/>
                <a:gd name="T71" fmla="*/ 431 h 474"/>
                <a:gd name="T72" fmla="*/ 160 w 611"/>
                <a:gd name="T73" fmla="*/ 395 h 474"/>
                <a:gd name="T74" fmla="*/ 300 w 611"/>
                <a:gd name="T75" fmla="*/ 258 h 474"/>
                <a:gd name="T76" fmla="*/ 384 w 611"/>
                <a:gd name="T77" fmla="*/ 423 h 474"/>
                <a:gd name="T78" fmla="*/ 386 w 611"/>
                <a:gd name="T79" fmla="*/ 431 h 474"/>
                <a:gd name="T80" fmla="*/ 350 w 611"/>
                <a:gd name="T81" fmla="*/ 448 h 474"/>
                <a:gd name="T82" fmla="*/ 336 w 611"/>
                <a:gd name="T83" fmla="*/ 465 h 474"/>
                <a:gd name="T84" fmla="*/ 347 w 611"/>
                <a:gd name="T85" fmla="*/ 473 h 474"/>
                <a:gd name="T86" fmla="*/ 395 w 611"/>
                <a:gd name="T87" fmla="*/ 470 h 474"/>
                <a:gd name="T88" fmla="*/ 440 w 611"/>
                <a:gd name="T89" fmla="*/ 470 h 474"/>
                <a:gd name="T90" fmla="*/ 479 w 611"/>
                <a:gd name="T91" fmla="*/ 470 h 474"/>
                <a:gd name="T92" fmla="*/ 518 w 611"/>
                <a:gd name="T93" fmla="*/ 473 h 474"/>
                <a:gd name="T94" fmla="*/ 532 w 611"/>
                <a:gd name="T95" fmla="*/ 459 h 474"/>
                <a:gd name="T96" fmla="*/ 512 w 611"/>
                <a:gd name="T97" fmla="*/ 448 h 474"/>
                <a:gd name="T98" fmla="*/ 462 w 611"/>
                <a:gd name="T99" fmla="*/ 428 h 474"/>
                <a:gd name="T100" fmla="*/ 350 w 611"/>
                <a:gd name="T101" fmla="*/ 207 h 4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1"/>
                <a:gd name="T154" fmla="*/ 0 h 474"/>
                <a:gd name="T155" fmla="*/ 611 w 611"/>
                <a:gd name="T156" fmla="*/ 474 h 4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1" h="474">
                  <a:moveTo>
                    <a:pt x="350" y="207"/>
                  </a:moveTo>
                  <a:lnTo>
                    <a:pt x="417" y="143"/>
                  </a:lnTo>
                  <a:cubicBezTo>
                    <a:pt x="504" y="56"/>
                    <a:pt x="532" y="28"/>
                    <a:pt x="594" y="25"/>
                  </a:cubicBezTo>
                  <a:cubicBezTo>
                    <a:pt x="602" y="25"/>
                    <a:pt x="610" y="25"/>
                    <a:pt x="610" y="11"/>
                  </a:cubicBezTo>
                  <a:cubicBezTo>
                    <a:pt x="610" y="3"/>
                    <a:pt x="605" y="0"/>
                    <a:pt x="602" y="0"/>
                  </a:cubicBezTo>
                  <a:cubicBezTo>
                    <a:pt x="582" y="0"/>
                    <a:pt x="557" y="3"/>
                    <a:pt x="538" y="3"/>
                  </a:cubicBezTo>
                  <a:cubicBezTo>
                    <a:pt x="518" y="3"/>
                    <a:pt x="473" y="0"/>
                    <a:pt x="456" y="0"/>
                  </a:cubicBezTo>
                  <a:cubicBezTo>
                    <a:pt x="451" y="0"/>
                    <a:pt x="442" y="3"/>
                    <a:pt x="442" y="14"/>
                  </a:cubicBezTo>
                  <a:cubicBezTo>
                    <a:pt x="442" y="17"/>
                    <a:pt x="442" y="25"/>
                    <a:pt x="454" y="25"/>
                  </a:cubicBezTo>
                  <a:cubicBezTo>
                    <a:pt x="459" y="25"/>
                    <a:pt x="476" y="28"/>
                    <a:pt x="476" y="42"/>
                  </a:cubicBezTo>
                  <a:cubicBezTo>
                    <a:pt x="476" y="53"/>
                    <a:pt x="465" y="64"/>
                    <a:pt x="459" y="70"/>
                  </a:cubicBezTo>
                  <a:cubicBezTo>
                    <a:pt x="454" y="76"/>
                    <a:pt x="364" y="162"/>
                    <a:pt x="339" y="188"/>
                  </a:cubicBezTo>
                  <a:lnTo>
                    <a:pt x="269" y="53"/>
                  </a:lnTo>
                  <a:cubicBezTo>
                    <a:pt x="269" y="50"/>
                    <a:pt x="266" y="45"/>
                    <a:pt x="266" y="42"/>
                  </a:cubicBezTo>
                  <a:cubicBezTo>
                    <a:pt x="266" y="36"/>
                    <a:pt x="280" y="25"/>
                    <a:pt x="302" y="25"/>
                  </a:cubicBezTo>
                  <a:cubicBezTo>
                    <a:pt x="308" y="25"/>
                    <a:pt x="316" y="25"/>
                    <a:pt x="316" y="8"/>
                  </a:cubicBezTo>
                  <a:cubicBezTo>
                    <a:pt x="316" y="8"/>
                    <a:pt x="316" y="0"/>
                    <a:pt x="305" y="0"/>
                  </a:cubicBezTo>
                  <a:cubicBezTo>
                    <a:pt x="291" y="0"/>
                    <a:pt x="274" y="3"/>
                    <a:pt x="260" y="3"/>
                  </a:cubicBezTo>
                  <a:cubicBezTo>
                    <a:pt x="244" y="3"/>
                    <a:pt x="230" y="3"/>
                    <a:pt x="216" y="3"/>
                  </a:cubicBezTo>
                  <a:cubicBezTo>
                    <a:pt x="202" y="3"/>
                    <a:pt x="185" y="3"/>
                    <a:pt x="174" y="3"/>
                  </a:cubicBezTo>
                  <a:cubicBezTo>
                    <a:pt x="162" y="0"/>
                    <a:pt x="148" y="0"/>
                    <a:pt x="137" y="0"/>
                  </a:cubicBezTo>
                  <a:cubicBezTo>
                    <a:pt x="132" y="0"/>
                    <a:pt x="120" y="0"/>
                    <a:pt x="120" y="14"/>
                  </a:cubicBezTo>
                  <a:cubicBezTo>
                    <a:pt x="120" y="25"/>
                    <a:pt x="132" y="25"/>
                    <a:pt x="143" y="25"/>
                  </a:cubicBezTo>
                  <a:cubicBezTo>
                    <a:pt x="182" y="25"/>
                    <a:pt x="185" y="31"/>
                    <a:pt x="193" y="45"/>
                  </a:cubicBezTo>
                  <a:lnTo>
                    <a:pt x="288" y="238"/>
                  </a:lnTo>
                  <a:lnTo>
                    <a:pt x="249" y="274"/>
                  </a:lnTo>
                  <a:cubicBezTo>
                    <a:pt x="238" y="288"/>
                    <a:pt x="204" y="319"/>
                    <a:pt x="193" y="333"/>
                  </a:cubicBezTo>
                  <a:cubicBezTo>
                    <a:pt x="109" y="417"/>
                    <a:pt x="78" y="445"/>
                    <a:pt x="17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8"/>
                    <a:pt x="3" y="473"/>
                    <a:pt x="8" y="473"/>
                  </a:cubicBezTo>
                  <a:cubicBezTo>
                    <a:pt x="31" y="473"/>
                    <a:pt x="53" y="470"/>
                    <a:pt x="73" y="470"/>
                  </a:cubicBezTo>
                  <a:cubicBezTo>
                    <a:pt x="87" y="470"/>
                    <a:pt x="104" y="470"/>
                    <a:pt x="115" y="470"/>
                  </a:cubicBezTo>
                  <a:cubicBezTo>
                    <a:pt x="126" y="473"/>
                    <a:pt x="143" y="473"/>
                    <a:pt x="154" y="473"/>
                  </a:cubicBezTo>
                  <a:cubicBezTo>
                    <a:pt x="157" y="473"/>
                    <a:pt x="168" y="473"/>
                    <a:pt x="168" y="459"/>
                  </a:cubicBezTo>
                  <a:cubicBezTo>
                    <a:pt x="168" y="448"/>
                    <a:pt x="160" y="448"/>
                    <a:pt x="157" y="448"/>
                  </a:cubicBezTo>
                  <a:cubicBezTo>
                    <a:pt x="148" y="448"/>
                    <a:pt x="134" y="445"/>
                    <a:pt x="134" y="431"/>
                  </a:cubicBezTo>
                  <a:cubicBezTo>
                    <a:pt x="134" y="420"/>
                    <a:pt x="143" y="412"/>
                    <a:pt x="160" y="395"/>
                  </a:cubicBezTo>
                  <a:lnTo>
                    <a:pt x="300" y="258"/>
                  </a:lnTo>
                  <a:lnTo>
                    <a:pt x="384" y="423"/>
                  </a:lnTo>
                  <a:cubicBezTo>
                    <a:pt x="386" y="428"/>
                    <a:pt x="386" y="431"/>
                    <a:pt x="386" y="431"/>
                  </a:cubicBezTo>
                  <a:cubicBezTo>
                    <a:pt x="386" y="434"/>
                    <a:pt x="375" y="445"/>
                    <a:pt x="350" y="448"/>
                  </a:cubicBezTo>
                  <a:cubicBezTo>
                    <a:pt x="344" y="448"/>
                    <a:pt x="336" y="448"/>
                    <a:pt x="336" y="465"/>
                  </a:cubicBezTo>
                  <a:cubicBezTo>
                    <a:pt x="336" y="465"/>
                    <a:pt x="336" y="473"/>
                    <a:pt x="347" y="473"/>
                  </a:cubicBezTo>
                  <a:cubicBezTo>
                    <a:pt x="361" y="473"/>
                    <a:pt x="378" y="470"/>
                    <a:pt x="395" y="470"/>
                  </a:cubicBezTo>
                  <a:cubicBezTo>
                    <a:pt x="409" y="470"/>
                    <a:pt x="426" y="470"/>
                    <a:pt x="440" y="470"/>
                  </a:cubicBezTo>
                  <a:cubicBezTo>
                    <a:pt x="451" y="470"/>
                    <a:pt x="468" y="470"/>
                    <a:pt x="479" y="470"/>
                  </a:cubicBezTo>
                  <a:cubicBezTo>
                    <a:pt x="490" y="473"/>
                    <a:pt x="507" y="473"/>
                    <a:pt x="518" y="473"/>
                  </a:cubicBezTo>
                  <a:cubicBezTo>
                    <a:pt x="521" y="473"/>
                    <a:pt x="532" y="473"/>
                    <a:pt x="532" y="459"/>
                  </a:cubicBezTo>
                  <a:cubicBezTo>
                    <a:pt x="532" y="448"/>
                    <a:pt x="524" y="448"/>
                    <a:pt x="512" y="448"/>
                  </a:cubicBezTo>
                  <a:cubicBezTo>
                    <a:pt x="470" y="448"/>
                    <a:pt x="468" y="440"/>
                    <a:pt x="462" y="428"/>
                  </a:cubicBezTo>
                  <a:lnTo>
                    <a:pt x="350" y="20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Freeform 14"/>
            <p:cNvSpPr>
              <a:spLocks noChangeArrowheads="1"/>
            </p:cNvSpPr>
            <p:nvPr/>
          </p:nvSpPr>
          <p:spPr bwMode="auto">
            <a:xfrm>
              <a:off x="1865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Freeform 15"/>
            <p:cNvSpPr>
              <a:spLocks noChangeArrowheads="1"/>
            </p:cNvSpPr>
            <p:nvPr/>
          </p:nvSpPr>
          <p:spPr bwMode="auto">
            <a:xfrm>
              <a:off x="2084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Freeform 16"/>
            <p:cNvSpPr>
              <a:spLocks noChangeArrowheads="1"/>
            </p:cNvSpPr>
            <p:nvPr/>
          </p:nvSpPr>
          <p:spPr bwMode="auto">
            <a:xfrm>
              <a:off x="2205" y="1210"/>
              <a:ext cx="58" cy="143"/>
            </a:xfrm>
            <a:custGeom>
              <a:avLst/>
              <a:gdLst>
                <a:gd name="T0" fmla="*/ 137 w 259"/>
                <a:gd name="T1" fmla="*/ 199 h 637"/>
                <a:gd name="T2" fmla="*/ 176 w 259"/>
                <a:gd name="T3" fmla="*/ 204 h 637"/>
                <a:gd name="T4" fmla="*/ 227 w 259"/>
                <a:gd name="T5" fmla="*/ 216 h 637"/>
                <a:gd name="T6" fmla="*/ 258 w 259"/>
                <a:gd name="T7" fmla="*/ 188 h 637"/>
                <a:gd name="T8" fmla="*/ 227 w 259"/>
                <a:gd name="T9" fmla="*/ 162 h 637"/>
                <a:gd name="T10" fmla="*/ 176 w 259"/>
                <a:gd name="T11" fmla="*/ 174 h 637"/>
                <a:gd name="T12" fmla="*/ 137 w 259"/>
                <a:gd name="T13" fmla="*/ 179 h 637"/>
                <a:gd name="T14" fmla="*/ 146 w 259"/>
                <a:gd name="T15" fmla="*/ 106 h 637"/>
                <a:gd name="T16" fmla="*/ 157 w 259"/>
                <a:gd name="T17" fmla="*/ 31 h 637"/>
                <a:gd name="T18" fmla="*/ 129 w 259"/>
                <a:gd name="T19" fmla="*/ 0 h 637"/>
                <a:gd name="T20" fmla="*/ 101 w 259"/>
                <a:gd name="T21" fmla="*/ 31 h 637"/>
                <a:gd name="T22" fmla="*/ 112 w 259"/>
                <a:gd name="T23" fmla="*/ 112 h 637"/>
                <a:gd name="T24" fmla="*/ 120 w 259"/>
                <a:gd name="T25" fmla="*/ 179 h 637"/>
                <a:gd name="T26" fmla="*/ 81 w 259"/>
                <a:gd name="T27" fmla="*/ 174 h 637"/>
                <a:gd name="T28" fmla="*/ 31 w 259"/>
                <a:gd name="T29" fmla="*/ 162 h 637"/>
                <a:gd name="T30" fmla="*/ 0 w 259"/>
                <a:gd name="T31" fmla="*/ 188 h 637"/>
                <a:gd name="T32" fmla="*/ 31 w 259"/>
                <a:gd name="T33" fmla="*/ 216 h 637"/>
                <a:gd name="T34" fmla="*/ 81 w 259"/>
                <a:gd name="T35" fmla="*/ 204 h 637"/>
                <a:gd name="T36" fmla="*/ 120 w 259"/>
                <a:gd name="T37" fmla="*/ 199 h 637"/>
                <a:gd name="T38" fmla="*/ 112 w 259"/>
                <a:gd name="T39" fmla="*/ 252 h 637"/>
                <a:gd name="T40" fmla="*/ 101 w 259"/>
                <a:gd name="T41" fmla="*/ 336 h 637"/>
                <a:gd name="T42" fmla="*/ 118 w 259"/>
                <a:gd name="T43" fmla="*/ 624 h 637"/>
                <a:gd name="T44" fmla="*/ 129 w 259"/>
                <a:gd name="T45" fmla="*/ 636 h 637"/>
                <a:gd name="T46" fmla="*/ 143 w 259"/>
                <a:gd name="T47" fmla="*/ 622 h 637"/>
                <a:gd name="T48" fmla="*/ 148 w 259"/>
                <a:gd name="T49" fmla="*/ 518 h 637"/>
                <a:gd name="T50" fmla="*/ 157 w 259"/>
                <a:gd name="T51" fmla="*/ 336 h 637"/>
                <a:gd name="T52" fmla="*/ 146 w 259"/>
                <a:gd name="T53" fmla="*/ 249 h 637"/>
                <a:gd name="T54" fmla="*/ 137 w 259"/>
                <a:gd name="T55" fmla="*/ 199 h 6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9"/>
                <a:gd name="T85" fmla="*/ 0 h 637"/>
                <a:gd name="T86" fmla="*/ 259 w 259"/>
                <a:gd name="T87" fmla="*/ 637 h 6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9" h="637">
                  <a:moveTo>
                    <a:pt x="137" y="199"/>
                  </a:moveTo>
                  <a:cubicBezTo>
                    <a:pt x="148" y="199"/>
                    <a:pt x="154" y="199"/>
                    <a:pt x="176" y="204"/>
                  </a:cubicBezTo>
                  <a:cubicBezTo>
                    <a:pt x="199" y="213"/>
                    <a:pt x="216" y="216"/>
                    <a:pt x="227" y="216"/>
                  </a:cubicBezTo>
                  <a:cubicBezTo>
                    <a:pt x="255" y="216"/>
                    <a:pt x="258" y="196"/>
                    <a:pt x="258" y="188"/>
                  </a:cubicBezTo>
                  <a:cubicBezTo>
                    <a:pt x="258" y="182"/>
                    <a:pt x="255" y="162"/>
                    <a:pt x="227" y="162"/>
                  </a:cubicBezTo>
                  <a:cubicBezTo>
                    <a:pt x="216" y="162"/>
                    <a:pt x="199" y="165"/>
                    <a:pt x="176" y="174"/>
                  </a:cubicBezTo>
                  <a:cubicBezTo>
                    <a:pt x="154" y="179"/>
                    <a:pt x="148" y="179"/>
                    <a:pt x="137" y="179"/>
                  </a:cubicBezTo>
                  <a:cubicBezTo>
                    <a:pt x="140" y="157"/>
                    <a:pt x="143" y="126"/>
                    <a:pt x="146" y="106"/>
                  </a:cubicBezTo>
                  <a:cubicBezTo>
                    <a:pt x="148" y="92"/>
                    <a:pt x="157" y="56"/>
                    <a:pt x="157" y="31"/>
                  </a:cubicBezTo>
                  <a:cubicBezTo>
                    <a:pt x="157" y="11"/>
                    <a:pt x="146" y="0"/>
                    <a:pt x="129" y="0"/>
                  </a:cubicBezTo>
                  <a:cubicBezTo>
                    <a:pt x="115" y="0"/>
                    <a:pt x="101" y="8"/>
                    <a:pt x="101" y="31"/>
                  </a:cubicBezTo>
                  <a:cubicBezTo>
                    <a:pt x="101" y="56"/>
                    <a:pt x="106" y="90"/>
                    <a:pt x="112" y="112"/>
                  </a:cubicBezTo>
                  <a:cubicBezTo>
                    <a:pt x="112" y="120"/>
                    <a:pt x="120" y="154"/>
                    <a:pt x="120" y="179"/>
                  </a:cubicBezTo>
                  <a:cubicBezTo>
                    <a:pt x="109" y="179"/>
                    <a:pt x="104" y="179"/>
                    <a:pt x="81" y="174"/>
                  </a:cubicBezTo>
                  <a:cubicBezTo>
                    <a:pt x="59" y="165"/>
                    <a:pt x="42" y="162"/>
                    <a:pt x="31" y="162"/>
                  </a:cubicBezTo>
                  <a:cubicBezTo>
                    <a:pt x="3" y="162"/>
                    <a:pt x="0" y="182"/>
                    <a:pt x="0" y="188"/>
                  </a:cubicBezTo>
                  <a:cubicBezTo>
                    <a:pt x="0" y="193"/>
                    <a:pt x="3" y="216"/>
                    <a:pt x="31" y="216"/>
                  </a:cubicBezTo>
                  <a:cubicBezTo>
                    <a:pt x="42" y="216"/>
                    <a:pt x="59" y="213"/>
                    <a:pt x="81" y="204"/>
                  </a:cubicBezTo>
                  <a:cubicBezTo>
                    <a:pt x="104" y="199"/>
                    <a:pt x="109" y="199"/>
                    <a:pt x="120" y="199"/>
                  </a:cubicBezTo>
                  <a:cubicBezTo>
                    <a:pt x="120" y="216"/>
                    <a:pt x="115" y="238"/>
                    <a:pt x="112" y="252"/>
                  </a:cubicBezTo>
                  <a:cubicBezTo>
                    <a:pt x="101" y="294"/>
                    <a:pt x="101" y="300"/>
                    <a:pt x="101" y="336"/>
                  </a:cubicBezTo>
                  <a:cubicBezTo>
                    <a:pt x="101" y="470"/>
                    <a:pt x="115" y="610"/>
                    <a:pt x="118" y="624"/>
                  </a:cubicBezTo>
                  <a:cubicBezTo>
                    <a:pt x="118" y="630"/>
                    <a:pt x="120" y="636"/>
                    <a:pt x="129" y="636"/>
                  </a:cubicBezTo>
                  <a:cubicBezTo>
                    <a:pt x="140" y="636"/>
                    <a:pt x="140" y="630"/>
                    <a:pt x="143" y="622"/>
                  </a:cubicBezTo>
                  <a:cubicBezTo>
                    <a:pt x="143" y="622"/>
                    <a:pt x="146" y="560"/>
                    <a:pt x="148" y="518"/>
                  </a:cubicBezTo>
                  <a:cubicBezTo>
                    <a:pt x="154" y="456"/>
                    <a:pt x="157" y="398"/>
                    <a:pt x="157" y="336"/>
                  </a:cubicBezTo>
                  <a:cubicBezTo>
                    <a:pt x="157" y="300"/>
                    <a:pt x="157" y="294"/>
                    <a:pt x="146" y="249"/>
                  </a:cubicBezTo>
                  <a:cubicBezTo>
                    <a:pt x="146" y="244"/>
                    <a:pt x="140" y="216"/>
                    <a:pt x="137" y="199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Freeform 17"/>
            <p:cNvSpPr>
              <a:spLocks noChangeArrowheads="1"/>
            </p:cNvSpPr>
            <p:nvPr/>
          </p:nvSpPr>
          <p:spPr bwMode="auto">
            <a:xfrm>
              <a:off x="2201" y="1385"/>
              <a:ext cx="124" cy="106"/>
            </a:xfrm>
            <a:custGeom>
              <a:avLst/>
              <a:gdLst>
                <a:gd name="T0" fmla="*/ 428 w 553"/>
                <a:gd name="T1" fmla="*/ 84 h 474"/>
                <a:gd name="T2" fmla="*/ 470 w 553"/>
                <a:gd name="T3" fmla="*/ 48 h 474"/>
                <a:gd name="T4" fmla="*/ 535 w 553"/>
                <a:gd name="T5" fmla="*/ 25 h 474"/>
                <a:gd name="T6" fmla="*/ 552 w 553"/>
                <a:gd name="T7" fmla="*/ 8 h 474"/>
                <a:gd name="T8" fmla="*/ 540 w 553"/>
                <a:gd name="T9" fmla="*/ 0 h 474"/>
                <a:gd name="T10" fmla="*/ 484 w 553"/>
                <a:gd name="T11" fmla="*/ 3 h 474"/>
                <a:gd name="T12" fmla="*/ 412 w 553"/>
                <a:gd name="T13" fmla="*/ 0 h 474"/>
                <a:gd name="T14" fmla="*/ 398 w 553"/>
                <a:gd name="T15" fmla="*/ 14 h 474"/>
                <a:gd name="T16" fmla="*/ 412 w 553"/>
                <a:gd name="T17" fmla="*/ 25 h 474"/>
                <a:gd name="T18" fmla="*/ 431 w 553"/>
                <a:gd name="T19" fmla="*/ 39 h 474"/>
                <a:gd name="T20" fmla="*/ 423 w 553"/>
                <a:gd name="T21" fmla="*/ 56 h 474"/>
                <a:gd name="T22" fmla="*/ 412 w 553"/>
                <a:gd name="T23" fmla="*/ 70 h 474"/>
                <a:gd name="T24" fmla="*/ 238 w 553"/>
                <a:gd name="T25" fmla="*/ 252 h 474"/>
                <a:gd name="T26" fmla="*/ 146 w 553"/>
                <a:gd name="T27" fmla="*/ 50 h 474"/>
                <a:gd name="T28" fmla="*/ 140 w 553"/>
                <a:gd name="T29" fmla="*/ 36 h 474"/>
                <a:gd name="T30" fmla="*/ 179 w 553"/>
                <a:gd name="T31" fmla="*/ 25 h 474"/>
                <a:gd name="T32" fmla="*/ 196 w 553"/>
                <a:gd name="T33" fmla="*/ 8 h 474"/>
                <a:gd name="T34" fmla="*/ 185 w 553"/>
                <a:gd name="T35" fmla="*/ 0 h 474"/>
                <a:gd name="T36" fmla="*/ 92 w 553"/>
                <a:gd name="T37" fmla="*/ 3 h 474"/>
                <a:gd name="T38" fmla="*/ 14 w 553"/>
                <a:gd name="T39" fmla="*/ 0 h 474"/>
                <a:gd name="T40" fmla="*/ 0 w 553"/>
                <a:gd name="T41" fmla="*/ 14 h 474"/>
                <a:gd name="T42" fmla="*/ 20 w 553"/>
                <a:gd name="T43" fmla="*/ 25 h 474"/>
                <a:gd name="T44" fmla="*/ 67 w 553"/>
                <a:gd name="T45" fmla="*/ 48 h 474"/>
                <a:gd name="T46" fmla="*/ 176 w 553"/>
                <a:gd name="T47" fmla="*/ 283 h 474"/>
                <a:gd name="T48" fmla="*/ 146 w 553"/>
                <a:gd name="T49" fmla="*/ 412 h 474"/>
                <a:gd name="T50" fmla="*/ 81 w 553"/>
                <a:gd name="T51" fmla="*/ 448 h 474"/>
                <a:gd name="T52" fmla="*/ 59 w 553"/>
                <a:gd name="T53" fmla="*/ 462 h 474"/>
                <a:gd name="T54" fmla="*/ 70 w 553"/>
                <a:gd name="T55" fmla="*/ 473 h 474"/>
                <a:gd name="T56" fmla="*/ 115 w 553"/>
                <a:gd name="T57" fmla="*/ 470 h 474"/>
                <a:gd name="T58" fmla="*/ 160 w 553"/>
                <a:gd name="T59" fmla="*/ 470 h 474"/>
                <a:gd name="T60" fmla="*/ 204 w 553"/>
                <a:gd name="T61" fmla="*/ 470 h 474"/>
                <a:gd name="T62" fmla="*/ 249 w 553"/>
                <a:gd name="T63" fmla="*/ 473 h 474"/>
                <a:gd name="T64" fmla="*/ 266 w 553"/>
                <a:gd name="T65" fmla="*/ 459 h 474"/>
                <a:gd name="T66" fmla="*/ 244 w 553"/>
                <a:gd name="T67" fmla="*/ 448 h 474"/>
                <a:gd name="T68" fmla="*/ 216 w 553"/>
                <a:gd name="T69" fmla="*/ 448 h 474"/>
                <a:gd name="T70" fmla="*/ 202 w 553"/>
                <a:gd name="T71" fmla="*/ 437 h 474"/>
                <a:gd name="T72" fmla="*/ 213 w 553"/>
                <a:gd name="T73" fmla="*/ 381 h 474"/>
                <a:gd name="T74" fmla="*/ 235 w 553"/>
                <a:gd name="T75" fmla="*/ 297 h 474"/>
                <a:gd name="T76" fmla="*/ 246 w 553"/>
                <a:gd name="T77" fmla="*/ 277 h 474"/>
                <a:gd name="T78" fmla="*/ 428 w 553"/>
                <a:gd name="T79" fmla="*/ 84 h 4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53"/>
                <a:gd name="T121" fmla="*/ 0 h 474"/>
                <a:gd name="T122" fmla="*/ 553 w 553"/>
                <a:gd name="T123" fmla="*/ 474 h 47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53" h="474">
                  <a:moveTo>
                    <a:pt x="428" y="84"/>
                  </a:moveTo>
                  <a:cubicBezTo>
                    <a:pt x="442" y="70"/>
                    <a:pt x="456" y="56"/>
                    <a:pt x="470" y="48"/>
                  </a:cubicBezTo>
                  <a:cubicBezTo>
                    <a:pt x="501" y="28"/>
                    <a:pt x="526" y="25"/>
                    <a:pt x="535" y="25"/>
                  </a:cubicBezTo>
                  <a:cubicBezTo>
                    <a:pt x="543" y="25"/>
                    <a:pt x="552" y="25"/>
                    <a:pt x="552" y="8"/>
                  </a:cubicBezTo>
                  <a:cubicBezTo>
                    <a:pt x="552" y="6"/>
                    <a:pt x="546" y="0"/>
                    <a:pt x="540" y="0"/>
                  </a:cubicBezTo>
                  <a:cubicBezTo>
                    <a:pt x="524" y="0"/>
                    <a:pt x="504" y="3"/>
                    <a:pt x="484" y="3"/>
                  </a:cubicBezTo>
                  <a:cubicBezTo>
                    <a:pt x="462" y="3"/>
                    <a:pt x="434" y="0"/>
                    <a:pt x="412" y="0"/>
                  </a:cubicBezTo>
                  <a:cubicBezTo>
                    <a:pt x="409" y="0"/>
                    <a:pt x="398" y="0"/>
                    <a:pt x="398" y="14"/>
                  </a:cubicBezTo>
                  <a:cubicBezTo>
                    <a:pt x="398" y="25"/>
                    <a:pt x="409" y="25"/>
                    <a:pt x="412" y="25"/>
                  </a:cubicBezTo>
                  <a:cubicBezTo>
                    <a:pt x="431" y="25"/>
                    <a:pt x="431" y="34"/>
                    <a:pt x="431" y="39"/>
                  </a:cubicBezTo>
                  <a:cubicBezTo>
                    <a:pt x="431" y="45"/>
                    <a:pt x="428" y="50"/>
                    <a:pt x="423" y="56"/>
                  </a:cubicBezTo>
                  <a:cubicBezTo>
                    <a:pt x="417" y="62"/>
                    <a:pt x="414" y="67"/>
                    <a:pt x="412" y="70"/>
                  </a:cubicBezTo>
                  <a:lnTo>
                    <a:pt x="238" y="252"/>
                  </a:lnTo>
                  <a:lnTo>
                    <a:pt x="146" y="50"/>
                  </a:lnTo>
                  <a:cubicBezTo>
                    <a:pt x="140" y="39"/>
                    <a:pt x="140" y="39"/>
                    <a:pt x="140" y="36"/>
                  </a:cubicBezTo>
                  <a:cubicBezTo>
                    <a:pt x="140" y="25"/>
                    <a:pt x="174" y="25"/>
                    <a:pt x="179" y="25"/>
                  </a:cubicBezTo>
                  <a:cubicBezTo>
                    <a:pt x="188" y="25"/>
                    <a:pt x="196" y="25"/>
                    <a:pt x="196" y="8"/>
                  </a:cubicBezTo>
                  <a:cubicBezTo>
                    <a:pt x="196" y="8"/>
                    <a:pt x="196" y="0"/>
                    <a:pt x="185" y="0"/>
                  </a:cubicBezTo>
                  <a:cubicBezTo>
                    <a:pt x="165" y="0"/>
                    <a:pt x="115" y="3"/>
                    <a:pt x="92" y="3"/>
                  </a:cubicBezTo>
                  <a:cubicBezTo>
                    <a:pt x="76" y="3"/>
                    <a:pt x="31" y="0"/>
                    <a:pt x="14" y="0"/>
                  </a:cubicBezTo>
                  <a:cubicBezTo>
                    <a:pt x="8" y="0"/>
                    <a:pt x="0" y="3"/>
                    <a:pt x="0" y="14"/>
                  </a:cubicBezTo>
                  <a:cubicBezTo>
                    <a:pt x="0" y="25"/>
                    <a:pt x="8" y="25"/>
                    <a:pt x="20" y="25"/>
                  </a:cubicBezTo>
                  <a:cubicBezTo>
                    <a:pt x="59" y="25"/>
                    <a:pt x="62" y="31"/>
                    <a:pt x="67" y="48"/>
                  </a:cubicBezTo>
                  <a:lnTo>
                    <a:pt x="176" y="283"/>
                  </a:lnTo>
                  <a:lnTo>
                    <a:pt x="146" y="412"/>
                  </a:lnTo>
                  <a:cubicBezTo>
                    <a:pt x="134" y="445"/>
                    <a:pt x="134" y="448"/>
                    <a:pt x="81" y="448"/>
                  </a:cubicBezTo>
                  <a:cubicBezTo>
                    <a:pt x="70" y="448"/>
                    <a:pt x="59" y="448"/>
                    <a:pt x="59" y="462"/>
                  </a:cubicBezTo>
                  <a:cubicBezTo>
                    <a:pt x="59" y="470"/>
                    <a:pt x="64" y="473"/>
                    <a:pt x="70" y="473"/>
                  </a:cubicBezTo>
                  <a:cubicBezTo>
                    <a:pt x="84" y="473"/>
                    <a:pt x="101" y="470"/>
                    <a:pt x="115" y="470"/>
                  </a:cubicBezTo>
                  <a:cubicBezTo>
                    <a:pt x="126" y="470"/>
                    <a:pt x="148" y="470"/>
                    <a:pt x="160" y="470"/>
                  </a:cubicBezTo>
                  <a:cubicBezTo>
                    <a:pt x="174" y="470"/>
                    <a:pt x="190" y="470"/>
                    <a:pt x="204" y="470"/>
                  </a:cubicBezTo>
                  <a:cubicBezTo>
                    <a:pt x="218" y="470"/>
                    <a:pt x="235" y="473"/>
                    <a:pt x="249" y="473"/>
                  </a:cubicBezTo>
                  <a:cubicBezTo>
                    <a:pt x="255" y="473"/>
                    <a:pt x="266" y="473"/>
                    <a:pt x="266" y="459"/>
                  </a:cubicBezTo>
                  <a:cubicBezTo>
                    <a:pt x="266" y="448"/>
                    <a:pt x="258" y="448"/>
                    <a:pt x="244" y="448"/>
                  </a:cubicBezTo>
                  <a:cubicBezTo>
                    <a:pt x="232" y="448"/>
                    <a:pt x="230" y="448"/>
                    <a:pt x="216" y="448"/>
                  </a:cubicBezTo>
                  <a:cubicBezTo>
                    <a:pt x="202" y="445"/>
                    <a:pt x="202" y="445"/>
                    <a:pt x="202" y="437"/>
                  </a:cubicBezTo>
                  <a:cubicBezTo>
                    <a:pt x="202" y="434"/>
                    <a:pt x="210" y="400"/>
                    <a:pt x="213" y="381"/>
                  </a:cubicBezTo>
                  <a:cubicBezTo>
                    <a:pt x="218" y="358"/>
                    <a:pt x="235" y="300"/>
                    <a:pt x="235" y="297"/>
                  </a:cubicBezTo>
                  <a:cubicBezTo>
                    <a:pt x="238" y="286"/>
                    <a:pt x="238" y="283"/>
                    <a:pt x="246" y="277"/>
                  </a:cubicBezTo>
                  <a:lnTo>
                    <a:pt x="428" y="8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Freeform 18"/>
            <p:cNvSpPr>
              <a:spLocks noChangeArrowheads="1"/>
            </p:cNvSpPr>
            <p:nvPr/>
          </p:nvSpPr>
          <p:spPr bwMode="auto">
            <a:xfrm>
              <a:off x="2356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19"/>
            <p:cNvSpPr>
              <a:spLocks noChangeArrowheads="1"/>
            </p:cNvSpPr>
            <p:nvPr/>
          </p:nvSpPr>
          <p:spPr bwMode="auto">
            <a:xfrm>
              <a:off x="2474" y="1354"/>
              <a:ext cx="124" cy="106"/>
            </a:xfrm>
            <a:custGeom>
              <a:avLst/>
              <a:gdLst>
                <a:gd name="T0" fmla="*/ 428 w 553"/>
                <a:gd name="T1" fmla="*/ 84 h 474"/>
                <a:gd name="T2" fmla="*/ 470 w 553"/>
                <a:gd name="T3" fmla="*/ 48 h 474"/>
                <a:gd name="T4" fmla="*/ 535 w 553"/>
                <a:gd name="T5" fmla="*/ 25 h 474"/>
                <a:gd name="T6" fmla="*/ 552 w 553"/>
                <a:gd name="T7" fmla="*/ 8 h 474"/>
                <a:gd name="T8" fmla="*/ 540 w 553"/>
                <a:gd name="T9" fmla="*/ 0 h 474"/>
                <a:gd name="T10" fmla="*/ 484 w 553"/>
                <a:gd name="T11" fmla="*/ 3 h 474"/>
                <a:gd name="T12" fmla="*/ 412 w 553"/>
                <a:gd name="T13" fmla="*/ 0 h 474"/>
                <a:gd name="T14" fmla="*/ 398 w 553"/>
                <a:gd name="T15" fmla="*/ 14 h 474"/>
                <a:gd name="T16" fmla="*/ 412 w 553"/>
                <a:gd name="T17" fmla="*/ 25 h 474"/>
                <a:gd name="T18" fmla="*/ 431 w 553"/>
                <a:gd name="T19" fmla="*/ 39 h 474"/>
                <a:gd name="T20" fmla="*/ 423 w 553"/>
                <a:gd name="T21" fmla="*/ 56 h 474"/>
                <a:gd name="T22" fmla="*/ 412 w 553"/>
                <a:gd name="T23" fmla="*/ 70 h 474"/>
                <a:gd name="T24" fmla="*/ 238 w 553"/>
                <a:gd name="T25" fmla="*/ 252 h 474"/>
                <a:gd name="T26" fmla="*/ 146 w 553"/>
                <a:gd name="T27" fmla="*/ 50 h 474"/>
                <a:gd name="T28" fmla="*/ 140 w 553"/>
                <a:gd name="T29" fmla="*/ 36 h 474"/>
                <a:gd name="T30" fmla="*/ 179 w 553"/>
                <a:gd name="T31" fmla="*/ 25 h 474"/>
                <a:gd name="T32" fmla="*/ 196 w 553"/>
                <a:gd name="T33" fmla="*/ 8 h 474"/>
                <a:gd name="T34" fmla="*/ 185 w 553"/>
                <a:gd name="T35" fmla="*/ 0 h 474"/>
                <a:gd name="T36" fmla="*/ 92 w 553"/>
                <a:gd name="T37" fmla="*/ 3 h 474"/>
                <a:gd name="T38" fmla="*/ 14 w 553"/>
                <a:gd name="T39" fmla="*/ 0 h 474"/>
                <a:gd name="T40" fmla="*/ 0 w 553"/>
                <a:gd name="T41" fmla="*/ 14 h 474"/>
                <a:gd name="T42" fmla="*/ 20 w 553"/>
                <a:gd name="T43" fmla="*/ 25 h 474"/>
                <a:gd name="T44" fmla="*/ 70 w 553"/>
                <a:gd name="T45" fmla="*/ 48 h 474"/>
                <a:gd name="T46" fmla="*/ 176 w 553"/>
                <a:gd name="T47" fmla="*/ 283 h 474"/>
                <a:gd name="T48" fmla="*/ 146 w 553"/>
                <a:gd name="T49" fmla="*/ 412 h 474"/>
                <a:gd name="T50" fmla="*/ 81 w 553"/>
                <a:gd name="T51" fmla="*/ 448 h 474"/>
                <a:gd name="T52" fmla="*/ 62 w 553"/>
                <a:gd name="T53" fmla="*/ 462 h 474"/>
                <a:gd name="T54" fmla="*/ 70 w 553"/>
                <a:gd name="T55" fmla="*/ 473 h 474"/>
                <a:gd name="T56" fmla="*/ 115 w 553"/>
                <a:gd name="T57" fmla="*/ 470 h 474"/>
                <a:gd name="T58" fmla="*/ 160 w 553"/>
                <a:gd name="T59" fmla="*/ 470 h 474"/>
                <a:gd name="T60" fmla="*/ 204 w 553"/>
                <a:gd name="T61" fmla="*/ 470 h 474"/>
                <a:gd name="T62" fmla="*/ 252 w 553"/>
                <a:gd name="T63" fmla="*/ 473 h 474"/>
                <a:gd name="T64" fmla="*/ 266 w 553"/>
                <a:gd name="T65" fmla="*/ 459 h 474"/>
                <a:gd name="T66" fmla="*/ 244 w 553"/>
                <a:gd name="T67" fmla="*/ 448 h 474"/>
                <a:gd name="T68" fmla="*/ 216 w 553"/>
                <a:gd name="T69" fmla="*/ 448 h 474"/>
                <a:gd name="T70" fmla="*/ 202 w 553"/>
                <a:gd name="T71" fmla="*/ 437 h 474"/>
                <a:gd name="T72" fmla="*/ 213 w 553"/>
                <a:gd name="T73" fmla="*/ 381 h 474"/>
                <a:gd name="T74" fmla="*/ 235 w 553"/>
                <a:gd name="T75" fmla="*/ 297 h 474"/>
                <a:gd name="T76" fmla="*/ 246 w 553"/>
                <a:gd name="T77" fmla="*/ 277 h 474"/>
                <a:gd name="T78" fmla="*/ 428 w 553"/>
                <a:gd name="T79" fmla="*/ 84 h 4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53"/>
                <a:gd name="T121" fmla="*/ 0 h 474"/>
                <a:gd name="T122" fmla="*/ 553 w 553"/>
                <a:gd name="T123" fmla="*/ 474 h 47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53" h="474">
                  <a:moveTo>
                    <a:pt x="428" y="84"/>
                  </a:moveTo>
                  <a:cubicBezTo>
                    <a:pt x="442" y="70"/>
                    <a:pt x="456" y="56"/>
                    <a:pt x="470" y="48"/>
                  </a:cubicBezTo>
                  <a:cubicBezTo>
                    <a:pt x="501" y="28"/>
                    <a:pt x="526" y="25"/>
                    <a:pt x="535" y="25"/>
                  </a:cubicBezTo>
                  <a:cubicBezTo>
                    <a:pt x="543" y="25"/>
                    <a:pt x="552" y="25"/>
                    <a:pt x="552" y="8"/>
                  </a:cubicBezTo>
                  <a:cubicBezTo>
                    <a:pt x="552" y="6"/>
                    <a:pt x="546" y="0"/>
                    <a:pt x="540" y="0"/>
                  </a:cubicBezTo>
                  <a:cubicBezTo>
                    <a:pt x="524" y="0"/>
                    <a:pt x="504" y="3"/>
                    <a:pt x="484" y="3"/>
                  </a:cubicBezTo>
                  <a:cubicBezTo>
                    <a:pt x="462" y="3"/>
                    <a:pt x="434" y="0"/>
                    <a:pt x="412" y="0"/>
                  </a:cubicBezTo>
                  <a:cubicBezTo>
                    <a:pt x="409" y="0"/>
                    <a:pt x="398" y="0"/>
                    <a:pt x="398" y="14"/>
                  </a:cubicBezTo>
                  <a:cubicBezTo>
                    <a:pt x="398" y="25"/>
                    <a:pt x="409" y="25"/>
                    <a:pt x="412" y="25"/>
                  </a:cubicBezTo>
                  <a:cubicBezTo>
                    <a:pt x="431" y="25"/>
                    <a:pt x="431" y="34"/>
                    <a:pt x="431" y="39"/>
                  </a:cubicBezTo>
                  <a:cubicBezTo>
                    <a:pt x="431" y="45"/>
                    <a:pt x="428" y="50"/>
                    <a:pt x="423" y="56"/>
                  </a:cubicBezTo>
                  <a:cubicBezTo>
                    <a:pt x="417" y="62"/>
                    <a:pt x="414" y="67"/>
                    <a:pt x="412" y="70"/>
                  </a:cubicBezTo>
                  <a:lnTo>
                    <a:pt x="238" y="252"/>
                  </a:lnTo>
                  <a:lnTo>
                    <a:pt x="146" y="50"/>
                  </a:lnTo>
                  <a:cubicBezTo>
                    <a:pt x="140" y="39"/>
                    <a:pt x="140" y="39"/>
                    <a:pt x="140" y="36"/>
                  </a:cubicBezTo>
                  <a:cubicBezTo>
                    <a:pt x="140" y="25"/>
                    <a:pt x="174" y="25"/>
                    <a:pt x="179" y="25"/>
                  </a:cubicBezTo>
                  <a:cubicBezTo>
                    <a:pt x="188" y="25"/>
                    <a:pt x="196" y="25"/>
                    <a:pt x="196" y="8"/>
                  </a:cubicBezTo>
                  <a:cubicBezTo>
                    <a:pt x="196" y="8"/>
                    <a:pt x="196" y="0"/>
                    <a:pt x="185" y="0"/>
                  </a:cubicBezTo>
                  <a:cubicBezTo>
                    <a:pt x="165" y="0"/>
                    <a:pt x="115" y="3"/>
                    <a:pt x="92" y="3"/>
                  </a:cubicBezTo>
                  <a:cubicBezTo>
                    <a:pt x="76" y="3"/>
                    <a:pt x="31" y="0"/>
                    <a:pt x="14" y="0"/>
                  </a:cubicBezTo>
                  <a:cubicBezTo>
                    <a:pt x="8" y="0"/>
                    <a:pt x="0" y="3"/>
                    <a:pt x="0" y="14"/>
                  </a:cubicBezTo>
                  <a:cubicBezTo>
                    <a:pt x="0" y="25"/>
                    <a:pt x="8" y="25"/>
                    <a:pt x="20" y="25"/>
                  </a:cubicBezTo>
                  <a:cubicBezTo>
                    <a:pt x="59" y="25"/>
                    <a:pt x="62" y="31"/>
                    <a:pt x="70" y="48"/>
                  </a:cubicBezTo>
                  <a:lnTo>
                    <a:pt x="176" y="283"/>
                  </a:lnTo>
                  <a:lnTo>
                    <a:pt x="146" y="412"/>
                  </a:lnTo>
                  <a:cubicBezTo>
                    <a:pt x="134" y="445"/>
                    <a:pt x="134" y="448"/>
                    <a:pt x="81" y="448"/>
                  </a:cubicBezTo>
                  <a:cubicBezTo>
                    <a:pt x="70" y="448"/>
                    <a:pt x="62" y="448"/>
                    <a:pt x="62" y="462"/>
                  </a:cubicBezTo>
                  <a:cubicBezTo>
                    <a:pt x="62" y="470"/>
                    <a:pt x="64" y="473"/>
                    <a:pt x="70" y="473"/>
                  </a:cubicBezTo>
                  <a:cubicBezTo>
                    <a:pt x="84" y="473"/>
                    <a:pt x="101" y="470"/>
                    <a:pt x="115" y="470"/>
                  </a:cubicBezTo>
                  <a:cubicBezTo>
                    <a:pt x="126" y="470"/>
                    <a:pt x="148" y="470"/>
                    <a:pt x="160" y="470"/>
                  </a:cubicBezTo>
                  <a:cubicBezTo>
                    <a:pt x="174" y="470"/>
                    <a:pt x="190" y="470"/>
                    <a:pt x="204" y="470"/>
                  </a:cubicBezTo>
                  <a:cubicBezTo>
                    <a:pt x="218" y="470"/>
                    <a:pt x="235" y="473"/>
                    <a:pt x="252" y="473"/>
                  </a:cubicBezTo>
                  <a:cubicBezTo>
                    <a:pt x="255" y="473"/>
                    <a:pt x="266" y="473"/>
                    <a:pt x="266" y="459"/>
                  </a:cubicBezTo>
                  <a:cubicBezTo>
                    <a:pt x="266" y="448"/>
                    <a:pt x="258" y="448"/>
                    <a:pt x="244" y="448"/>
                  </a:cubicBezTo>
                  <a:cubicBezTo>
                    <a:pt x="232" y="448"/>
                    <a:pt x="230" y="448"/>
                    <a:pt x="216" y="448"/>
                  </a:cubicBezTo>
                  <a:cubicBezTo>
                    <a:pt x="202" y="445"/>
                    <a:pt x="202" y="445"/>
                    <a:pt x="202" y="437"/>
                  </a:cubicBezTo>
                  <a:cubicBezTo>
                    <a:pt x="202" y="434"/>
                    <a:pt x="210" y="400"/>
                    <a:pt x="213" y="381"/>
                  </a:cubicBezTo>
                  <a:cubicBezTo>
                    <a:pt x="218" y="358"/>
                    <a:pt x="235" y="300"/>
                    <a:pt x="235" y="297"/>
                  </a:cubicBezTo>
                  <a:cubicBezTo>
                    <a:pt x="238" y="286"/>
                    <a:pt x="238" y="283"/>
                    <a:pt x="246" y="277"/>
                  </a:cubicBezTo>
                  <a:lnTo>
                    <a:pt x="428" y="8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Freeform 20"/>
            <p:cNvSpPr>
              <a:spLocks noChangeArrowheads="1"/>
            </p:cNvSpPr>
            <p:nvPr/>
          </p:nvSpPr>
          <p:spPr bwMode="auto">
            <a:xfrm>
              <a:off x="2682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Freeform 21"/>
            <p:cNvSpPr>
              <a:spLocks noChangeArrowheads="1"/>
            </p:cNvSpPr>
            <p:nvPr/>
          </p:nvSpPr>
          <p:spPr bwMode="auto">
            <a:xfrm>
              <a:off x="2911" y="1278"/>
              <a:ext cx="74" cy="148"/>
            </a:xfrm>
            <a:custGeom>
              <a:avLst/>
              <a:gdLst>
                <a:gd name="T0" fmla="*/ 204 w 329"/>
                <a:gd name="T1" fmla="*/ 25 h 659"/>
                <a:gd name="T2" fmla="*/ 182 w 329"/>
                <a:gd name="T3" fmla="*/ 0 h 659"/>
                <a:gd name="T4" fmla="*/ 0 w 329"/>
                <a:gd name="T5" fmla="*/ 64 h 659"/>
                <a:gd name="T6" fmla="*/ 0 w 329"/>
                <a:gd name="T7" fmla="*/ 95 h 659"/>
                <a:gd name="T8" fmla="*/ 129 w 329"/>
                <a:gd name="T9" fmla="*/ 67 h 659"/>
                <a:gd name="T10" fmla="*/ 129 w 329"/>
                <a:gd name="T11" fmla="*/ 580 h 659"/>
                <a:gd name="T12" fmla="*/ 36 w 329"/>
                <a:gd name="T13" fmla="*/ 627 h 659"/>
                <a:gd name="T14" fmla="*/ 6 w 329"/>
                <a:gd name="T15" fmla="*/ 627 h 659"/>
                <a:gd name="T16" fmla="*/ 6 w 329"/>
                <a:gd name="T17" fmla="*/ 658 h 659"/>
                <a:gd name="T18" fmla="*/ 168 w 329"/>
                <a:gd name="T19" fmla="*/ 655 h 659"/>
                <a:gd name="T20" fmla="*/ 328 w 329"/>
                <a:gd name="T21" fmla="*/ 658 h 659"/>
                <a:gd name="T22" fmla="*/ 328 w 329"/>
                <a:gd name="T23" fmla="*/ 627 h 659"/>
                <a:gd name="T24" fmla="*/ 297 w 329"/>
                <a:gd name="T25" fmla="*/ 627 h 659"/>
                <a:gd name="T26" fmla="*/ 204 w 329"/>
                <a:gd name="T27" fmla="*/ 580 h 659"/>
                <a:gd name="T28" fmla="*/ 204 w 329"/>
                <a:gd name="T29" fmla="*/ 25 h 6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9"/>
                <a:gd name="T46" fmla="*/ 0 h 659"/>
                <a:gd name="T47" fmla="*/ 329 w 329"/>
                <a:gd name="T48" fmla="*/ 659 h 6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9" h="659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lnTo>
                    <a:pt x="204" y="2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Freeform 22"/>
            <p:cNvSpPr>
              <a:spLocks noChangeArrowheads="1"/>
            </p:cNvSpPr>
            <p:nvPr/>
          </p:nvSpPr>
          <p:spPr bwMode="auto">
            <a:xfrm>
              <a:off x="3010" y="1170"/>
              <a:ext cx="85" cy="401"/>
            </a:xfrm>
            <a:custGeom>
              <a:avLst/>
              <a:gdLst>
                <a:gd name="T0" fmla="*/ 378 w 379"/>
                <a:gd name="T1" fmla="*/ 885 h 1773"/>
                <a:gd name="T2" fmla="*/ 115 w 379"/>
                <a:gd name="T3" fmla="*/ 81 h 1773"/>
                <a:gd name="T4" fmla="*/ 42 w 379"/>
                <a:gd name="T5" fmla="*/ 6 h 1773"/>
                <a:gd name="T6" fmla="*/ 20 w 379"/>
                <a:gd name="T7" fmla="*/ 0 h 1773"/>
                <a:gd name="T8" fmla="*/ 0 w 379"/>
                <a:gd name="T9" fmla="*/ 11 h 1773"/>
                <a:gd name="T10" fmla="*/ 6 w 379"/>
                <a:gd name="T11" fmla="*/ 20 h 1773"/>
                <a:gd name="T12" fmla="*/ 154 w 379"/>
                <a:gd name="T13" fmla="*/ 216 h 1773"/>
                <a:gd name="T14" fmla="*/ 302 w 379"/>
                <a:gd name="T15" fmla="*/ 885 h 1773"/>
                <a:gd name="T16" fmla="*/ 3 w 379"/>
                <a:gd name="T17" fmla="*/ 1756 h 1773"/>
                <a:gd name="T18" fmla="*/ 0 w 379"/>
                <a:gd name="T19" fmla="*/ 1764 h 1773"/>
                <a:gd name="T20" fmla="*/ 20 w 379"/>
                <a:gd name="T21" fmla="*/ 1772 h 1773"/>
                <a:gd name="T22" fmla="*/ 42 w 379"/>
                <a:gd name="T23" fmla="*/ 1764 h 1773"/>
                <a:gd name="T24" fmla="*/ 311 w 379"/>
                <a:gd name="T25" fmla="*/ 1338 h 1773"/>
                <a:gd name="T26" fmla="*/ 378 w 379"/>
                <a:gd name="T27" fmla="*/ 885 h 17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9"/>
                <a:gd name="T43" fmla="*/ 0 h 1773"/>
                <a:gd name="T44" fmla="*/ 379 w 379"/>
                <a:gd name="T45" fmla="*/ 1773 h 17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9" h="1773">
                  <a:moveTo>
                    <a:pt x="378" y="885"/>
                  </a:moveTo>
                  <a:cubicBezTo>
                    <a:pt x="378" y="602"/>
                    <a:pt x="311" y="302"/>
                    <a:pt x="115" y="81"/>
                  </a:cubicBezTo>
                  <a:cubicBezTo>
                    <a:pt x="101" y="64"/>
                    <a:pt x="64" y="28"/>
                    <a:pt x="42" y="6"/>
                  </a:cubicBezTo>
                  <a:cubicBezTo>
                    <a:pt x="34" y="0"/>
                    <a:pt x="31" y="0"/>
                    <a:pt x="20" y="0"/>
                  </a:cubicBezTo>
                  <a:cubicBezTo>
                    <a:pt x="8" y="0"/>
                    <a:pt x="0" y="0"/>
                    <a:pt x="0" y="11"/>
                  </a:cubicBezTo>
                  <a:cubicBezTo>
                    <a:pt x="0" y="14"/>
                    <a:pt x="3" y="17"/>
                    <a:pt x="6" y="20"/>
                  </a:cubicBezTo>
                  <a:cubicBezTo>
                    <a:pt x="39" y="53"/>
                    <a:pt x="92" y="109"/>
                    <a:pt x="154" y="216"/>
                  </a:cubicBezTo>
                  <a:cubicBezTo>
                    <a:pt x="260" y="406"/>
                    <a:pt x="302" y="650"/>
                    <a:pt x="302" y="885"/>
                  </a:cubicBezTo>
                  <a:cubicBezTo>
                    <a:pt x="302" y="1313"/>
                    <a:pt x="182" y="1576"/>
                    <a:pt x="3" y="1756"/>
                  </a:cubicBezTo>
                  <a:cubicBezTo>
                    <a:pt x="3" y="1758"/>
                    <a:pt x="0" y="1761"/>
                    <a:pt x="0" y="1764"/>
                  </a:cubicBezTo>
                  <a:cubicBezTo>
                    <a:pt x="0" y="1772"/>
                    <a:pt x="8" y="1772"/>
                    <a:pt x="20" y="1772"/>
                  </a:cubicBezTo>
                  <a:cubicBezTo>
                    <a:pt x="31" y="1772"/>
                    <a:pt x="34" y="1772"/>
                    <a:pt x="42" y="1764"/>
                  </a:cubicBezTo>
                  <a:cubicBezTo>
                    <a:pt x="137" y="1686"/>
                    <a:pt x="244" y="1548"/>
                    <a:pt x="311" y="1338"/>
                  </a:cubicBezTo>
                  <a:cubicBezTo>
                    <a:pt x="356" y="1204"/>
                    <a:pt x="378" y="1044"/>
                    <a:pt x="378" y="8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Freeform 23"/>
            <p:cNvSpPr>
              <a:spLocks noChangeArrowheads="1"/>
            </p:cNvSpPr>
            <p:nvPr/>
          </p:nvSpPr>
          <p:spPr bwMode="auto">
            <a:xfrm>
              <a:off x="3202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Freeform 24"/>
            <p:cNvSpPr>
              <a:spLocks noChangeArrowheads="1"/>
            </p:cNvSpPr>
            <p:nvPr/>
          </p:nvSpPr>
          <p:spPr bwMode="auto">
            <a:xfrm>
              <a:off x="3420" y="1275"/>
              <a:ext cx="159" cy="152"/>
            </a:xfrm>
            <a:custGeom>
              <a:avLst/>
              <a:gdLst>
                <a:gd name="T0" fmla="*/ 263 w 707"/>
                <a:gd name="T1" fmla="*/ 350 h 673"/>
                <a:gd name="T2" fmla="*/ 358 w 707"/>
                <a:gd name="T3" fmla="*/ 350 h 673"/>
                <a:gd name="T4" fmla="*/ 440 w 707"/>
                <a:gd name="T5" fmla="*/ 395 h 673"/>
                <a:gd name="T6" fmla="*/ 434 w 707"/>
                <a:gd name="T7" fmla="*/ 442 h 673"/>
                <a:gd name="T8" fmla="*/ 431 w 707"/>
                <a:gd name="T9" fmla="*/ 454 h 673"/>
                <a:gd name="T10" fmla="*/ 442 w 707"/>
                <a:gd name="T11" fmla="*/ 468 h 673"/>
                <a:gd name="T12" fmla="*/ 456 w 707"/>
                <a:gd name="T13" fmla="*/ 445 h 673"/>
                <a:gd name="T14" fmla="*/ 510 w 707"/>
                <a:gd name="T15" fmla="*/ 232 h 673"/>
                <a:gd name="T16" fmla="*/ 515 w 707"/>
                <a:gd name="T17" fmla="*/ 216 h 673"/>
                <a:gd name="T18" fmla="*/ 501 w 707"/>
                <a:gd name="T19" fmla="*/ 204 h 673"/>
                <a:gd name="T20" fmla="*/ 487 w 707"/>
                <a:gd name="T21" fmla="*/ 224 h 673"/>
                <a:gd name="T22" fmla="*/ 358 w 707"/>
                <a:gd name="T23" fmla="*/ 319 h 673"/>
                <a:gd name="T24" fmla="*/ 269 w 707"/>
                <a:gd name="T25" fmla="*/ 319 h 673"/>
                <a:gd name="T26" fmla="*/ 333 w 707"/>
                <a:gd name="T27" fmla="*/ 70 h 673"/>
                <a:gd name="T28" fmla="*/ 386 w 707"/>
                <a:gd name="T29" fmla="*/ 31 h 673"/>
                <a:gd name="T30" fmla="*/ 518 w 707"/>
                <a:gd name="T31" fmla="*/ 31 h 673"/>
                <a:gd name="T32" fmla="*/ 661 w 707"/>
                <a:gd name="T33" fmla="*/ 140 h 673"/>
                <a:gd name="T34" fmla="*/ 658 w 707"/>
                <a:gd name="T35" fmla="*/ 193 h 673"/>
                <a:gd name="T36" fmla="*/ 655 w 707"/>
                <a:gd name="T37" fmla="*/ 210 h 673"/>
                <a:gd name="T38" fmla="*/ 669 w 707"/>
                <a:gd name="T39" fmla="*/ 221 h 673"/>
                <a:gd name="T40" fmla="*/ 680 w 707"/>
                <a:gd name="T41" fmla="*/ 199 h 673"/>
                <a:gd name="T42" fmla="*/ 703 w 707"/>
                <a:gd name="T43" fmla="*/ 28 h 673"/>
                <a:gd name="T44" fmla="*/ 675 w 707"/>
                <a:gd name="T45" fmla="*/ 0 h 673"/>
                <a:gd name="T46" fmla="*/ 190 w 707"/>
                <a:gd name="T47" fmla="*/ 0 h 673"/>
                <a:gd name="T48" fmla="*/ 162 w 707"/>
                <a:gd name="T49" fmla="*/ 20 h 673"/>
                <a:gd name="T50" fmla="*/ 188 w 707"/>
                <a:gd name="T51" fmla="*/ 31 h 673"/>
                <a:gd name="T52" fmla="*/ 252 w 707"/>
                <a:gd name="T53" fmla="*/ 48 h 673"/>
                <a:gd name="T54" fmla="*/ 249 w 707"/>
                <a:gd name="T55" fmla="*/ 73 h 673"/>
                <a:gd name="T56" fmla="*/ 118 w 707"/>
                <a:gd name="T57" fmla="*/ 594 h 673"/>
                <a:gd name="T58" fmla="*/ 28 w 707"/>
                <a:gd name="T59" fmla="*/ 641 h 673"/>
                <a:gd name="T60" fmla="*/ 0 w 707"/>
                <a:gd name="T61" fmla="*/ 661 h 673"/>
                <a:gd name="T62" fmla="*/ 14 w 707"/>
                <a:gd name="T63" fmla="*/ 672 h 673"/>
                <a:gd name="T64" fmla="*/ 146 w 707"/>
                <a:gd name="T65" fmla="*/ 669 h 673"/>
                <a:gd name="T66" fmla="*/ 291 w 707"/>
                <a:gd name="T67" fmla="*/ 672 h 673"/>
                <a:gd name="T68" fmla="*/ 314 w 707"/>
                <a:gd name="T69" fmla="*/ 652 h 673"/>
                <a:gd name="T70" fmla="*/ 308 w 707"/>
                <a:gd name="T71" fmla="*/ 641 h 673"/>
                <a:gd name="T72" fmla="*/ 280 w 707"/>
                <a:gd name="T73" fmla="*/ 641 h 673"/>
                <a:gd name="T74" fmla="*/ 230 w 707"/>
                <a:gd name="T75" fmla="*/ 638 h 673"/>
                <a:gd name="T76" fmla="*/ 196 w 707"/>
                <a:gd name="T77" fmla="*/ 619 h 673"/>
                <a:gd name="T78" fmla="*/ 202 w 707"/>
                <a:gd name="T79" fmla="*/ 596 h 673"/>
                <a:gd name="T80" fmla="*/ 263 w 707"/>
                <a:gd name="T81" fmla="*/ 350 h 6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7"/>
                <a:gd name="T124" fmla="*/ 0 h 673"/>
                <a:gd name="T125" fmla="*/ 707 w 707"/>
                <a:gd name="T126" fmla="*/ 673 h 6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7" h="673">
                  <a:moveTo>
                    <a:pt x="263" y="350"/>
                  </a:moveTo>
                  <a:lnTo>
                    <a:pt x="358" y="350"/>
                  </a:lnTo>
                  <a:cubicBezTo>
                    <a:pt x="431" y="350"/>
                    <a:pt x="440" y="367"/>
                    <a:pt x="440" y="395"/>
                  </a:cubicBezTo>
                  <a:cubicBezTo>
                    <a:pt x="440" y="403"/>
                    <a:pt x="440" y="414"/>
                    <a:pt x="434" y="442"/>
                  </a:cubicBezTo>
                  <a:cubicBezTo>
                    <a:pt x="431" y="448"/>
                    <a:pt x="431" y="454"/>
                    <a:pt x="431" y="454"/>
                  </a:cubicBezTo>
                  <a:cubicBezTo>
                    <a:pt x="431" y="462"/>
                    <a:pt x="437" y="468"/>
                    <a:pt x="442" y="468"/>
                  </a:cubicBezTo>
                  <a:cubicBezTo>
                    <a:pt x="451" y="468"/>
                    <a:pt x="451" y="465"/>
                    <a:pt x="456" y="445"/>
                  </a:cubicBezTo>
                  <a:lnTo>
                    <a:pt x="510" y="232"/>
                  </a:lnTo>
                  <a:cubicBezTo>
                    <a:pt x="515" y="221"/>
                    <a:pt x="515" y="218"/>
                    <a:pt x="515" y="216"/>
                  </a:cubicBezTo>
                  <a:cubicBezTo>
                    <a:pt x="515" y="213"/>
                    <a:pt x="512" y="204"/>
                    <a:pt x="501" y="204"/>
                  </a:cubicBezTo>
                  <a:cubicBezTo>
                    <a:pt x="493" y="204"/>
                    <a:pt x="490" y="210"/>
                    <a:pt x="487" y="224"/>
                  </a:cubicBezTo>
                  <a:cubicBezTo>
                    <a:pt x="468" y="302"/>
                    <a:pt x="442" y="319"/>
                    <a:pt x="358" y="319"/>
                  </a:cubicBezTo>
                  <a:lnTo>
                    <a:pt x="269" y="319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18" y="31"/>
                  </a:lnTo>
                  <a:cubicBezTo>
                    <a:pt x="638" y="31"/>
                    <a:pt x="661" y="64"/>
                    <a:pt x="661" y="140"/>
                  </a:cubicBezTo>
                  <a:cubicBezTo>
                    <a:pt x="661" y="162"/>
                    <a:pt x="661" y="165"/>
                    <a:pt x="658" y="193"/>
                  </a:cubicBezTo>
                  <a:cubicBezTo>
                    <a:pt x="655" y="204"/>
                    <a:pt x="655" y="207"/>
                    <a:pt x="655" y="210"/>
                  </a:cubicBezTo>
                  <a:cubicBezTo>
                    <a:pt x="655" y="216"/>
                    <a:pt x="658" y="221"/>
                    <a:pt x="669" y="221"/>
                  </a:cubicBezTo>
                  <a:cubicBezTo>
                    <a:pt x="678" y="221"/>
                    <a:pt x="680" y="216"/>
                    <a:pt x="680" y="199"/>
                  </a:cubicBezTo>
                  <a:lnTo>
                    <a:pt x="703" y="28"/>
                  </a:lnTo>
                  <a:cubicBezTo>
                    <a:pt x="706" y="0"/>
                    <a:pt x="700" y="0"/>
                    <a:pt x="675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11" y="672"/>
                    <a:pt x="14" y="672"/>
                  </a:cubicBezTo>
                  <a:cubicBezTo>
                    <a:pt x="45" y="672"/>
                    <a:pt x="118" y="669"/>
                    <a:pt x="146" y="669"/>
                  </a:cubicBezTo>
                  <a:cubicBezTo>
                    <a:pt x="179" y="669"/>
                    <a:pt x="260" y="672"/>
                    <a:pt x="291" y="672"/>
                  </a:cubicBezTo>
                  <a:cubicBezTo>
                    <a:pt x="302" y="672"/>
                    <a:pt x="314" y="672"/>
                    <a:pt x="314" y="652"/>
                  </a:cubicBezTo>
                  <a:cubicBezTo>
                    <a:pt x="314" y="644"/>
                    <a:pt x="308" y="644"/>
                    <a:pt x="308" y="641"/>
                  </a:cubicBezTo>
                  <a:cubicBezTo>
                    <a:pt x="305" y="641"/>
                    <a:pt x="302" y="641"/>
                    <a:pt x="280" y="641"/>
                  </a:cubicBezTo>
                  <a:cubicBezTo>
                    <a:pt x="258" y="641"/>
                    <a:pt x="252" y="641"/>
                    <a:pt x="230" y="638"/>
                  </a:cubicBezTo>
                  <a:cubicBezTo>
                    <a:pt x="199" y="636"/>
                    <a:pt x="196" y="633"/>
                    <a:pt x="196" y="619"/>
                  </a:cubicBezTo>
                  <a:cubicBezTo>
                    <a:pt x="196" y="619"/>
                    <a:pt x="196" y="610"/>
                    <a:pt x="202" y="596"/>
                  </a:cubicBezTo>
                  <a:lnTo>
                    <a:pt x="263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Freeform 25"/>
            <p:cNvSpPr>
              <a:spLocks noChangeArrowheads="1"/>
            </p:cNvSpPr>
            <p:nvPr/>
          </p:nvSpPr>
          <p:spPr bwMode="auto">
            <a:xfrm>
              <a:off x="3663" y="1170"/>
              <a:ext cx="85" cy="401"/>
            </a:xfrm>
            <a:custGeom>
              <a:avLst/>
              <a:gdLst>
                <a:gd name="T0" fmla="*/ 333 w 379"/>
                <a:gd name="T1" fmla="*/ 1761 h 1773"/>
                <a:gd name="T2" fmla="*/ 344 w 379"/>
                <a:gd name="T3" fmla="*/ 1772 h 1773"/>
                <a:gd name="T4" fmla="*/ 367 w 379"/>
                <a:gd name="T5" fmla="*/ 1772 h 1773"/>
                <a:gd name="T6" fmla="*/ 378 w 379"/>
                <a:gd name="T7" fmla="*/ 1764 h 1773"/>
                <a:gd name="T8" fmla="*/ 372 w 379"/>
                <a:gd name="T9" fmla="*/ 1756 h 1773"/>
                <a:gd name="T10" fmla="*/ 221 w 379"/>
                <a:gd name="T11" fmla="*/ 1557 h 1773"/>
                <a:gd name="T12" fmla="*/ 76 w 379"/>
                <a:gd name="T13" fmla="*/ 888 h 1773"/>
                <a:gd name="T14" fmla="*/ 372 w 379"/>
                <a:gd name="T15" fmla="*/ 17 h 1773"/>
                <a:gd name="T16" fmla="*/ 378 w 379"/>
                <a:gd name="T17" fmla="*/ 11 h 1773"/>
                <a:gd name="T18" fmla="*/ 358 w 379"/>
                <a:gd name="T19" fmla="*/ 0 h 1773"/>
                <a:gd name="T20" fmla="*/ 333 w 379"/>
                <a:gd name="T21" fmla="*/ 8 h 1773"/>
                <a:gd name="T22" fmla="*/ 64 w 379"/>
                <a:gd name="T23" fmla="*/ 434 h 1773"/>
                <a:gd name="T24" fmla="*/ 0 w 379"/>
                <a:gd name="T25" fmla="*/ 885 h 1773"/>
                <a:gd name="T26" fmla="*/ 199 w 379"/>
                <a:gd name="T27" fmla="*/ 1613 h 1773"/>
                <a:gd name="T28" fmla="*/ 260 w 379"/>
                <a:gd name="T29" fmla="*/ 1691 h 1773"/>
                <a:gd name="T30" fmla="*/ 294 w 379"/>
                <a:gd name="T31" fmla="*/ 1728 h 1773"/>
                <a:gd name="T32" fmla="*/ 333 w 379"/>
                <a:gd name="T33" fmla="*/ 1761 h 17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"/>
                <a:gd name="T52" fmla="*/ 0 h 1773"/>
                <a:gd name="T53" fmla="*/ 379 w 379"/>
                <a:gd name="T54" fmla="*/ 1773 h 17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" h="1773">
                  <a:moveTo>
                    <a:pt x="333" y="1761"/>
                  </a:moveTo>
                  <a:cubicBezTo>
                    <a:pt x="333" y="1764"/>
                    <a:pt x="344" y="1772"/>
                    <a:pt x="344" y="1772"/>
                  </a:cubicBezTo>
                  <a:lnTo>
                    <a:pt x="367" y="1772"/>
                  </a:lnTo>
                  <a:cubicBezTo>
                    <a:pt x="370" y="1772"/>
                    <a:pt x="378" y="1772"/>
                    <a:pt x="378" y="1764"/>
                  </a:cubicBezTo>
                  <a:cubicBezTo>
                    <a:pt x="378" y="1758"/>
                    <a:pt x="375" y="1758"/>
                    <a:pt x="372" y="1756"/>
                  </a:cubicBezTo>
                  <a:cubicBezTo>
                    <a:pt x="336" y="1719"/>
                    <a:pt x="283" y="1666"/>
                    <a:pt x="221" y="1557"/>
                  </a:cubicBezTo>
                  <a:cubicBezTo>
                    <a:pt x="115" y="1366"/>
                    <a:pt x="76" y="1123"/>
                    <a:pt x="76" y="888"/>
                  </a:cubicBezTo>
                  <a:cubicBezTo>
                    <a:pt x="76" y="451"/>
                    <a:pt x="202" y="193"/>
                    <a:pt x="372" y="17"/>
                  </a:cubicBezTo>
                  <a:cubicBezTo>
                    <a:pt x="378" y="14"/>
                    <a:pt x="378" y="11"/>
                    <a:pt x="378" y="11"/>
                  </a:cubicBezTo>
                  <a:cubicBezTo>
                    <a:pt x="378" y="0"/>
                    <a:pt x="370" y="0"/>
                    <a:pt x="358" y="0"/>
                  </a:cubicBezTo>
                  <a:cubicBezTo>
                    <a:pt x="344" y="0"/>
                    <a:pt x="344" y="0"/>
                    <a:pt x="333" y="8"/>
                  </a:cubicBezTo>
                  <a:cubicBezTo>
                    <a:pt x="241" y="90"/>
                    <a:pt x="134" y="227"/>
                    <a:pt x="64" y="434"/>
                  </a:cubicBezTo>
                  <a:cubicBezTo>
                    <a:pt x="22" y="563"/>
                    <a:pt x="0" y="722"/>
                    <a:pt x="0" y="885"/>
                  </a:cubicBezTo>
                  <a:cubicBezTo>
                    <a:pt x="0" y="1120"/>
                    <a:pt x="42" y="1383"/>
                    <a:pt x="199" y="1613"/>
                  </a:cubicBezTo>
                  <a:cubicBezTo>
                    <a:pt x="224" y="1652"/>
                    <a:pt x="260" y="1691"/>
                    <a:pt x="260" y="1691"/>
                  </a:cubicBezTo>
                  <a:cubicBezTo>
                    <a:pt x="272" y="1705"/>
                    <a:pt x="286" y="1719"/>
                    <a:pt x="294" y="1728"/>
                  </a:cubicBezTo>
                  <a:lnTo>
                    <a:pt x="333" y="176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Freeform 26"/>
            <p:cNvSpPr>
              <a:spLocks noChangeArrowheads="1"/>
            </p:cNvSpPr>
            <p:nvPr/>
          </p:nvSpPr>
          <p:spPr bwMode="auto">
            <a:xfrm>
              <a:off x="3845" y="1215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Freeform 27"/>
            <p:cNvSpPr>
              <a:spLocks noChangeArrowheads="1"/>
            </p:cNvSpPr>
            <p:nvPr/>
          </p:nvSpPr>
          <p:spPr bwMode="auto">
            <a:xfrm>
              <a:off x="3761" y="1274"/>
              <a:ext cx="184" cy="152"/>
            </a:xfrm>
            <a:custGeom>
              <a:avLst/>
              <a:gdLst>
                <a:gd name="T0" fmla="*/ 454 w 816"/>
                <a:gd name="T1" fmla="*/ 269 h 676"/>
                <a:gd name="T2" fmla="*/ 370 w 816"/>
                <a:gd name="T3" fmla="*/ 73 h 676"/>
                <a:gd name="T4" fmla="*/ 364 w 816"/>
                <a:gd name="T5" fmla="*/ 59 h 676"/>
                <a:gd name="T6" fmla="*/ 423 w 816"/>
                <a:gd name="T7" fmla="*/ 31 h 676"/>
                <a:gd name="T8" fmla="*/ 442 w 816"/>
                <a:gd name="T9" fmla="*/ 11 h 676"/>
                <a:gd name="T10" fmla="*/ 428 w 816"/>
                <a:gd name="T11" fmla="*/ 0 h 676"/>
                <a:gd name="T12" fmla="*/ 302 w 816"/>
                <a:gd name="T13" fmla="*/ 3 h 676"/>
                <a:gd name="T14" fmla="*/ 193 w 816"/>
                <a:gd name="T15" fmla="*/ 0 h 676"/>
                <a:gd name="T16" fmla="*/ 174 w 816"/>
                <a:gd name="T17" fmla="*/ 20 h 676"/>
                <a:gd name="T18" fmla="*/ 199 w 816"/>
                <a:gd name="T19" fmla="*/ 31 h 676"/>
                <a:gd name="T20" fmla="*/ 272 w 816"/>
                <a:gd name="T21" fmla="*/ 62 h 676"/>
                <a:gd name="T22" fmla="*/ 389 w 816"/>
                <a:gd name="T23" fmla="*/ 339 h 676"/>
                <a:gd name="T24" fmla="*/ 179 w 816"/>
                <a:gd name="T25" fmla="*/ 563 h 676"/>
                <a:gd name="T26" fmla="*/ 168 w 816"/>
                <a:gd name="T27" fmla="*/ 574 h 676"/>
                <a:gd name="T28" fmla="*/ 22 w 816"/>
                <a:gd name="T29" fmla="*/ 644 h 676"/>
                <a:gd name="T30" fmla="*/ 0 w 816"/>
                <a:gd name="T31" fmla="*/ 664 h 676"/>
                <a:gd name="T32" fmla="*/ 14 w 816"/>
                <a:gd name="T33" fmla="*/ 675 h 676"/>
                <a:gd name="T34" fmla="*/ 106 w 816"/>
                <a:gd name="T35" fmla="*/ 672 h 676"/>
                <a:gd name="T36" fmla="*/ 216 w 816"/>
                <a:gd name="T37" fmla="*/ 675 h 676"/>
                <a:gd name="T38" fmla="*/ 235 w 816"/>
                <a:gd name="T39" fmla="*/ 655 h 676"/>
                <a:gd name="T40" fmla="*/ 221 w 816"/>
                <a:gd name="T41" fmla="*/ 644 h 676"/>
                <a:gd name="T42" fmla="*/ 182 w 816"/>
                <a:gd name="T43" fmla="*/ 613 h 676"/>
                <a:gd name="T44" fmla="*/ 210 w 816"/>
                <a:gd name="T45" fmla="*/ 568 h 676"/>
                <a:gd name="T46" fmla="*/ 311 w 816"/>
                <a:gd name="T47" fmla="*/ 462 h 676"/>
                <a:gd name="T48" fmla="*/ 398 w 816"/>
                <a:gd name="T49" fmla="*/ 367 h 676"/>
                <a:gd name="T50" fmla="*/ 498 w 816"/>
                <a:gd name="T51" fmla="*/ 602 h 676"/>
                <a:gd name="T52" fmla="*/ 504 w 816"/>
                <a:gd name="T53" fmla="*/ 616 h 676"/>
                <a:gd name="T54" fmla="*/ 445 w 816"/>
                <a:gd name="T55" fmla="*/ 644 h 676"/>
                <a:gd name="T56" fmla="*/ 426 w 816"/>
                <a:gd name="T57" fmla="*/ 664 h 676"/>
                <a:gd name="T58" fmla="*/ 442 w 816"/>
                <a:gd name="T59" fmla="*/ 675 h 676"/>
                <a:gd name="T60" fmla="*/ 566 w 816"/>
                <a:gd name="T61" fmla="*/ 672 h 676"/>
                <a:gd name="T62" fmla="*/ 675 w 816"/>
                <a:gd name="T63" fmla="*/ 675 h 676"/>
                <a:gd name="T64" fmla="*/ 694 w 816"/>
                <a:gd name="T65" fmla="*/ 655 h 676"/>
                <a:gd name="T66" fmla="*/ 678 w 816"/>
                <a:gd name="T67" fmla="*/ 644 h 676"/>
                <a:gd name="T68" fmla="*/ 591 w 816"/>
                <a:gd name="T69" fmla="*/ 602 h 676"/>
                <a:gd name="T70" fmla="*/ 465 w 816"/>
                <a:gd name="T71" fmla="*/ 297 h 676"/>
                <a:gd name="T72" fmla="*/ 666 w 816"/>
                <a:gd name="T73" fmla="*/ 81 h 676"/>
                <a:gd name="T74" fmla="*/ 792 w 816"/>
                <a:gd name="T75" fmla="*/ 31 h 676"/>
                <a:gd name="T76" fmla="*/ 815 w 816"/>
                <a:gd name="T77" fmla="*/ 11 h 676"/>
                <a:gd name="T78" fmla="*/ 801 w 816"/>
                <a:gd name="T79" fmla="*/ 0 h 676"/>
                <a:gd name="T80" fmla="*/ 708 w 816"/>
                <a:gd name="T81" fmla="*/ 3 h 676"/>
                <a:gd name="T82" fmla="*/ 599 w 816"/>
                <a:gd name="T83" fmla="*/ 0 h 676"/>
                <a:gd name="T84" fmla="*/ 580 w 816"/>
                <a:gd name="T85" fmla="*/ 20 h 676"/>
                <a:gd name="T86" fmla="*/ 591 w 816"/>
                <a:gd name="T87" fmla="*/ 31 h 676"/>
                <a:gd name="T88" fmla="*/ 630 w 816"/>
                <a:gd name="T89" fmla="*/ 62 h 676"/>
                <a:gd name="T90" fmla="*/ 613 w 816"/>
                <a:gd name="T91" fmla="*/ 98 h 676"/>
                <a:gd name="T92" fmla="*/ 454 w 816"/>
                <a:gd name="T93" fmla="*/ 269 h 6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6"/>
                <a:gd name="T142" fmla="*/ 0 h 676"/>
                <a:gd name="T143" fmla="*/ 816 w 816"/>
                <a:gd name="T144" fmla="*/ 676 h 6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6" h="676">
                  <a:moveTo>
                    <a:pt x="454" y="269"/>
                  </a:moveTo>
                  <a:lnTo>
                    <a:pt x="370" y="73"/>
                  </a:lnTo>
                  <a:cubicBezTo>
                    <a:pt x="367" y="64"/>
                    <a:pt x="364" y="62"/>
                    <a:pt x="364" y="59"/>
                  </a:cubicBezTo>
                  <a:cubicBezTo>
                    <a:pt x="364" y="53"/>
                    <a:pt x="381" y="34"/>
                    <a:pt x="423" y="31"/>
                  </a:cubicBezTo>
                  <a:cubicBezTo>
                    <a:pt x="431" y="31"/>
                    <a:pt x="442" y="28"/>
                    <a:pt x="442" y="11"/>
                  </a:cubicBezTo>
                  <a:cubicBezTo>
                    <a:pt x="442" y="0"/>
                    <a:pt x="431" y="0"/>
                    <a:pt x="428" y="0"/>
                  </a:cubicBezTo>
                  <a:cubicBezTo>
                    <a:pt x="386" y="0"/>
                    <a:pt x="344" y="3"/>
                    <a:pt x="302" y="3"/>
                  </a:cubicBezTo>
                  <a:cubicBezTo>
                    <a:pt x="277" y="3"/>
                    <a:pt x="218" y="0"/>
                    <a:pt x="193" y="0"/>
                  </a:cubicBezTo>
                  <a:cubicBezTo>
                    <a:pt x="188" y="0"/>
                    <a:pt x="174" y="0"/>
                    <a:pt x="174" y="20"/>
                  </a:cubicBezTo>
                  <a:cubicBezTo>
                    <a:pt x="174" y="31"/>
                    <a:pt x="185" y="31"/>
                    <a:pt x="199" y="31"/>
                  </a:cubicBezTo>
                  <a:cubicBezTo>
                    <a:pt x="258" y="31"/>
                    <a:pt x="263" y="39"/>
                    <a:pt x="272" y="62"/>
                  </a:cubicBezTo>
                  <a:lnTo>
                    <a:pt x="389" y="339"/>
                  </a:lnTo>
                  <a:lnTo>
                    <a:pt x="179" y="563"/>
                  </a:lnTo>
                  <a:lnTo>
                    <a:pt x="168" y="574"/>
                  </a:lnTo>
                  <a:cubicBezTo>
                    <a:pt x="118" y="624"/>
                    <a:pt x="73" y="641"/>
                    <a:pt x="22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66"/>
                    <a:pt x="0" y="675"/>
                    <a:pt x="14" y="675"/>
                  </a:cubicBezTo>
                  <a:cubicBezTo>
                    <a:pt x="42" y="675"/>
                    <a:pt x="76" y="672"/>
                    <a:pt x="106" y="672"/>
                  </a:cubicBezTo>
                  <a:cubicBezTo>
                    <a:pt x="143" y="672"/>
                    <a:pt x="182" y="675"/>
                    <a:pt x="216" y="675"/>
                  </a:cubicBezTo>
                  <a:cubicBezTo>
                    <a:pt x="221" y="675"/>
                    <a:pt x="235" y="675"/>
                    <a:pt x="235" y="655"/>
                  </a:cubicBezTo>
                  <a:cubicBezTo>
                    <a:pt x="235" y="644"/>
                    <a:pt x="224" y="644"/>
                    <a:pt x="221" y="644"/>
                  </a:cubicBezTo>
                  <a:cubicBezTo>
                    <a:pt x="213" y="644"/>
                    <a:pt x="182" y="641"/>
                    <a:pt x="182" y="613"/>
                  </a:cubicBezTo>
                  <a:cubicBezTo>
                    <a:pt x="182" y="599"/>
                    <a:pt x="199" y="582"/>
                    <a:pt x="210" y="568"/>
                  </a:cubicBezTo>
                  <a:lnTo>
                    <a:pt x="311" y="462"/>
                  </a:lnTo>
                  <a:lnTo>
                    <a:pt x="398" y="367"/>
                  </a:lnTo>
                  <a:lnTo>
                    <a:pt x="498" y="602"/>
                  </a:lnTo>
                  <a:cubicBezTo>
                    <a:pt x="504" y="613"/>
                    <a:pt x="504" y="613"/>
                    <a:pt x="504" y="616"/>
                  </a:cubicBezTo>
                  <a:cubicBezTo>
                    <a:pt x="504" y="624"/>
                    <a:pt x="484" y="641"/>
                    <a:pt x="445" y="644"/>
                  </a:cubicBezTo>
                  <a:cubicBezTo>
                    <a:pt x="437" y="644"/>
                    <a:pt x="426" y="647"/>
                    <a:pt x="426" y="664"/>
                  </a:cubicBezTo>
                  <a:cubicBezTo>
                    <a:pt x="426" y="675"/>
                    <a:pt x="437" y="675"/>
                    <a:pt x="442" y="675"/>
                  </a:cubicBezTo>
                  <a:cubicBezTo>
                    <a:pt x="470" y="675"/>
                    <a:pt x="538" y="672"/>
                    <a:pt x="566" y="672"/>
                  </a:cubicBezTo>
                  <a:cubicBezTo>
                    <a:pt x="591" y="672"/>
                    <a:pt x="650" y="675"/>
                    <a:pt x="675" y="675"/>
                  </a:cubicBezTo>
                  <a:cubicBezTo>
                    <a:pt x="683" y="675"/>
                    <a:pt x="694" y="675"/>
                    <a:pt x="694" y="655"/>
                  </a:cubicBezTo>
                  <a:cubicBezTo>
                    <a:pt x="694" y="644"/>
                    <a:pt x="683" y="644"/>
                    <a:pt x="678" y="644"/>
                  </a:cubicBezTo>
                  <a:cubicBezTo>
                    <a:pt x="610" y="644"/>
                    <a:pt x="608" y="641"/>
                    <a:pt x="591" y="602"/>
                  </a:cubicBezTo>
                  <a:cubicBezTo>
                    <a:pt x="552" y="510"/>
                    <a:pt x="487" y="356"/>
                    <a:pt x="465" y="297"/>
                  </a:cubicBezTo>
                  <a:cubicBezTo>
                    <a:pt x="532" y="227"/>
                    <a:pt x="636" y="109"/>
                    <a:pt x="666" y="81"/>
                  </a:cubicBezTo>
                  <a:cubicBezTo>
                    <a:pt x="694" y="56"/>
                    <a:pt x="734" y="34"/>
                    <a:pt x="792" y="31"/>
                  </a:cubicBezTo>
                  <a:cubicBezTo>
                    <a:pt x="804" y="31"/>
                    <a:pt x="815" y="31"/>
                    <a:pt x="815" y="11"/>
                  </a:cubicBezTo>
                  <a:cubicBezTo>
                    <a:pt x="815" y="11"/>
                    <a:pt x="815" y="0"/>
                    <a:pt x="801" y="0"/>
                  </a:cubicBezTo>
                  <a:cubicBezTo>
                    <a:pt x="770" y="0"/>
                    <a:pt x="739" y="3"/>
                    <a:pt x="708" y="3"/>
                  </a:cubicBezTo>
                  <a:cubicBezTo>
                    <a:pt x="672" y="3"/>
                    <a:pt x="633" y="0"/>
                    <a:pt x="599" y="0"/>
                  </a:cubicBezTo>
                  <a:cubicBezTo>
                    <a:pt x="594" y="0"/>
                    <a:pt x="580" y="0"/>
                    <a:pt x="580" y="20"/>
                  </a:cubicBezTo>
                  <a:cubicBezTo>
                    <a:pt x="580" y="28"/>
                    <a:pt x="585" y="31"/>
                    <a:pt x="591" y="31"/>
                  </a:cubicBezTo>
                  <a:cubicBezTo>
                    <a:pt x="599" y="31"/>
                    <a:pt x="630" y="34"/>
                    <a:pt x="630" y="62"/>
                  </a:cubicBezTo>
                  <a:cubicBezTo>
                    <a:pt x="630" y="76"/>
                    <a:pt x="619" y="87"/>
                    <a:pt x="613" y="98"/>
                  </a:cubicBezTo>
                  <a:lnTo>
                    <a:pt x="454" y="26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Freeform 28"/>
            <p:cNvSpPr>
              <a:spLocks noChangeArrowheads="1"/>
            </p:cNvSpPr>
            <p:nvPr/>
          </p:nvSpPr>
          <p:spPr bwMode="auto">
            <a:xfrm>
              <a:off x="3996" y="1272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29"/>
            <p:cNvSpPr>
              <a:spLocks noChangeArrowheads="1"/>
            </p:cNvSpPr>
            <p:nvPr/>
          </p:nvSpPr>
          <p:spPr bwMode="auto">
            <a:xfrm>
              <a:off x="3967" y="1331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30"/>
            <p:cNvSpPr>
              <a:spLocks noChangeArrowheads="1"/>
            </p:cNvSpPr>
            <p:nvPr/>
          </p:nvSpPr>
          <p:spPr bwMode="auto">
            <a:xfrm>
              <a:off x="4095" y="1391"/>
              <a:ext cx="72" cy="70"/>
            </a:xfrm>
            <a:custGeom>
              <a:avLst/>
              <a:gdLst>
                <a:gd name="T0" fmla="*/ 76 w 320"/>
                <a:gd name="T1" fmla="*/ 246 h 315"/>
                <a:gd name="T2" fmla="*/ 165 w 320"/>
                <a:gd name="T3" fmla="*/ 168 h 315"/>
                <a:gd name="T4" fmla="*/ 252 w 320"/>
                <a:gd name="T5" fmla="*/ 95 h 315"/>
                <a:gd name="T6" fmla="*/ 319 w 320"/>
                <a:gd name="T7" fmla="*/ 8 h 315"/>
                <a:gd name="T8" fmla="*/ 308 w 320"/>
                <a:gd name="T9" fmla="*/ 0 h 315"/>
                <a:gd name="T10" fmla="*/ 297 w 320"/>
                <a:gd name="T11" fmla="*/ 6 h 315"/>
                <a:gd name="T12" fmla="*/ 244 w 320"/>
                <a:gd name="T13" fmla="*/ 50 h 315"/>
                <a:gd name="T14" fmla="*/ 204 w 320"/>
                <a:gd name="T15" fmla="*/ 28 h 315"/>
                <a:gd name="T16" fmla="*/ 148 w 320"/>
                <a:gd name="T17" fmla="*/ 0 h 315"/>
                <a:gd name="T18" fmla="*/ 56 w 320"/>
                <a:gd name="T19" fmla="*/ 81 h 315"/>
                <a:gd name="T20" fmla="*/ 67 w 320"/>
                <a:gd name="T21" fmla="*/ 90 h 315"/>
                <a:gd name="T22" fmla="*/ 81 w 320"/>
                <a:gd name="T23" fmla="*/ 81 h 315"/>
                <a:gd name="T24" fmla="*/ 140 w 320"/>
                <a:gd name="T25" fmla="*/ 53 h 315"/>
                <a:gd name="T26" fmla="*/ 185 w 320"/>
                <a:gd name="T27" fmla="*/ 62 h 315"/>
                <a:gd name="T28" fmla="*/ 244 w 320"/>
                <a:gd name="T29" fmla="*/ 70 h 315"/>
                <a:gd name="T30" fmla="*/ 148 w 320"/>
                <a:gd name="T31" fmla="*/ 154 h 315"/>
                <a:gd name="T32" fmla="*/ 62 w 320"/>
                <a:gd name="T33" fmla="*/ 227 h 315"/>
                <a:gd name="T34" fmla="*/ 0 w 320"/>
                <a:gd name="T35" fmla="*/ 305 h 315"/>
                <a:gd name="T36" fmla="*/ 11 w 320"/>
                <a:gd name="T37" fmla="*/ 314 h 315"/>
                <a:gd name="T38" fmla="*/ 22 w 320"/>
                <a:gd name="T39" fmla="*/ 305 h 315"/>
                <a:gd name="T40" fmla="*/ 87 w 320"/>
                <a:gd name="T41" fmla="*/ 263 h 315"/>
                <a:gd name="T42" fmla="*/ 126 w 320"/>
                <a:gd name="T43" fmla="*/ 283 h 315"/>
                <a:gd name="T44" fmla="*/ 182 w 320"/>
                <a:gd name="T45" fmla="*/ 314 h 315"/>
                <a:gd name="T46" fmla="*/ 302 w 320"/>
                <a:gd name="T47" fmla="*/ 204 h 315"/>
                <a:gd name="T48" fmla="*/ 291 w 320"/>
                <a:gd name="T49" fmla="*/ 196 h 315"/>
                <a:gd name="T50" fmla="*/ 280 w 320"/>
                <a:gd name="T51" fmla="*/ 207 h 315"/>
                <a:gd name="T52" fmla="*/ 190 w 320"/>
                <a:gd name="T53" fmla="*/ 260 h 315"/>
                <a:gd name="T54" fmla="*/ 140 w 320"/>
                <a:gd name="T55" fmla="*/ 252 h 315"/>
                <a:gd name="T56" fmla="*/ 90 w 320"/>
                <a:gd name="T57" fmla="*/ 244 h 315"/>
                <a:gd name="T58" fmla="*/ 76 w 320"/>
                <a:gd name="T59" fmla="*/ 246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20"/>
                <a:gd name="T91" fmla="*/ 0 h 315"/>
                <a:gd name="T92" fmla="*/ 320 w 320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20" h="315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2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9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31"/>
            <p:cNvSpPr>
              <a:spLocks noChangeArrowheads="1"/>
            </p:cNvSpPr>
            <p:nvPr/>
          </p:nvSpPr>
          <p:spPr bwMode="auto">
            <a:xfrm>
              <a:off x="4250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32"/>
            <p:cNvSpPr>
              <a:spLocks noChangeArrowheads="1"/>
            </p:cNvSpPr>
            <p:nvPr/>
          </p:nvSpPr>
          <p:spPr bwMode="auto">
            <a:xfrm>
              <a:off x="4520" y="1215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33"/>
            <p:cNvSpPr>
              <a:spLocks noChangeArrowheads="1"/>
            </p:cNvSpPr>
            <p:nvPr/>
          </p:nvSpPr>
          <p:spPr bwMode="auto">
            <a:xfrm>
              <a:off x="4468" y="1274"/>
              <a:ext cx="163" cy="152"/>
            </a:xfrm>
            <a:custGeom>
              <a:avLst/>
              <a:gdLst>
                <a:gd name="T0" fmla="*/ 554 w 721"/>
                <a:gd name="T1" fmla="*/ 112 h 676"/>
                <a:gd name="T2" fmla="*/ 568 w 721"/>
                <a:gd name="T3" fmla="*/ 98 h 676"/>
                <a:gd name="T4" fmla="*/ 697 w 721"/>
                <a:gd name="T5" fmla="*/ 31 h 676"/>
                <a:gd name="T6" fmla="*/ 720 w 721"/>
                <a:gd name="T7" fmla="*/ 11 h 676"/>
                <a:gd name="T8" fmla="*/ 706 w 721"/>
                <a:gd name="T9" fmla="*/ 0 h 676"/>
                <a:gd name="T10" fmla="*/ 624 w 721"/>
                <a:gd name="T11" fmla="*/ 3 h 676"/>
                <a:gd name="T12" fmla="*/ 526 w 721"/>
                <a:gd name="T13" fmla="*/ 0 h 676"/>
                <a:gd name="T14" fmla="*/ 507 w 721"/>
                <a:gd name="T15" fmla="*/ 20 h 676"/>
                <a:gd name="T16" fmla="*/ 521 w 721"/>
                <a:gd name="T17" fmla="*/ 31 h 676"/>
                <a:gd name="T18" fmla="*/ 557 w 721"/>
                <a:gd name="T19" fmla="*/ 53 h 676"/>
                <a:gd name="T20" fmla="*/ 529 w 721"/>
                <a:gd name="T21" fmla="*/ 101 h 676"/>
                <a:gd name="T22" fmla="*/ 302 w 721"/>
                <a:gd name="T23" fmla="*/ 364 h 676"/>
                <a:gd name="T24" fmla="*/ 193 w 721"/>
                <a:gd name="T25" fmla="*/ 70 h 676"/>
                <a:gd name="T26" fmla="*/ 188 w 721"/>
                <a:gd name="T27" fmla="*/ 53 h 676"/>
                <a:gd name="T28" fmla="*/ 246 w 721"/>
                <a:gd name="T29" fmla="*/ 31 h 676"/>
                <a:gd name="T30" fmla="*/ 269 w 721"/>
                <a:gd name="T31" fmla="*/ 11 h 676"/>
                <a:gd name="T32" fmla="*/ 255 w 721"/>
                <a:gd name="T33" fmla="*/ 0 h 676"/>
                <a:gd name="T34" fmla="*/ 129 w 721"/>
                <a:gd name="T35" fmla="*/ 3 h 676"/>
                <a:gd name="T36" fmla="*/ 20 w 721"/>
                <a:gd name="T37" fmla="*/ 0 h 676"/>
                <a:gd name="T38" fmla="*/ 0 w 721"/>
                <a:gd name="T39" fmla="*/ 20 h 676"/>
                <a:gd name="T40" fmla="*/ 22 w 721"/>
                <a:gd name="T41" fmla="*/ 31 h 676"/>
                <a:gd name="T42" fmla="*/ 95 w 721"/>
                <a:gd name="T43" fmla="*/ 64 h 676"/>
                <a:gd name="T44" fmla="*/ 216 w 721"/>
                <a:gd name="T45" fmla="*/ 389 h 676"/>
                <a:gd name="T46" fmla="*/ 221 w 721"/>
                <a:gd name="T47" fmla="*/ 406 h 676"/>
                <a:gd name="T48" fmla="*/ 176 w 721"/>
                <a:gd name="T49" fmla="*/ 585 h 676"/>
                <a:gd name="T50" fmla="*/ 84 w 721"/>
                <a:gd name="T51" fmla="*/ 644 h 676"/>
                <a:gd name="T52" fmla="*/ 56 w 721"/>
                <a:gd name="T53" fmla="*/ 664 h 676"/>
                <a:gd name="T54" fmla="*/ 70 w 721"/>
                <a:gd name="T55" fmla="*/ 675 h 676"/>
                <a:gd name="T56" fmla="*/ 196 w 721"/>
                <a:gd name="T57" fmla="*/ 672 h 676"/>
                <a:gd name="T58" fmla="*/ 322 w 721"/>
                <a:gd name="T59" fmla="*/ 675 h 676"/>
                <a:gd name="T60" fmla="*/ 339 w 721"/>
                <a:gd name="T61" fmla="*/ 655 h 676"/>
                <a:gd name="T62" fmla="*/ 311 w 721"/>
                <a:gd name="T63" fmla="*/ 644 h 676"/>
                <a:gd name="T64" fmla="*/ 274 w 721"/>
                <a:gd name="T65" fmla="*/ 641 h 676"/>
                <a:gd name="T66" fmla="*/ 249 w 721"/>
                <a:gd name="T67" fmla="*/ 627 h 676"/>
                <a:gd name="T68" fmla="*/ 260 w 721"/>
                <a:gd name="T69" fmla="*/ 566 h 676"/>
                <a:gd name="T70" fmla="*/ 297 w 721"/>
                <a:gd name="T71" fmla="*/ 426 h 676"/>
                <a:gd name="T72" fmla="*/ 311 w 721"/>
                <a:gd name="T73" fmla="*/ 395 h 676"/>
                <a:gd name="T74" fmla="*/ 554 w 721"/>
                <a:gd name="T75" fmla="*/ 112 h 6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676"/>
                <a:gd name="T116" fmla="*/ 721 w 721"/>
                <a:gd name="T117" fmla="*/ 676 h 67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676">
                  <a:moveTo>
                    <a:pt x="554" y="112"/>
                  </a:moveTo>
                  <a:lnTo>
                    <a:pt x="568" y="98"/>
                  </a:lnTo>
                  <a:cubicBezTo>
                    <a:pt x="599" y="70"/>
                    <a:pt x="630" y="36"/>
                    <a:pt x="697" y="31"/>
                  </a:cubicBezTo>
                  <a:cubicBezTo>
                    <a:pt x="708" y="31"/>
                    <a:pt x="720" y="31"/>
                    <a:pt x="720" y="11"/>
                  </a:cubicBezTo>
                  <a:cubicBezTo>
                    <a:pt x="720" y="3"/>
                    <a:pt x="714" y="0"/>
                    <a:pt x="706" y="0"/>
                  </a:cubicBezTo>
                  <a:cubicBezTo>
                    <a:pt x="680" y="0"/>
                    <a:pt x="652" y="3"/>
                    <a:pt x="624" y="3"/>
                  </a:cubicBezTo>
                  <a:cubicBezTo>
                    <a:pt x="591" y="3"/>
                    <a:pt x="557" y="0"/>
                    <a:pt x="526" y="0"/>
                  </a:cubicBezTo>
                  <a:cubicBezTo>
                    <a:pt x="521" y="0"/>
                    <a:pt x="507" y="0"/>
                    <a:pt x="507" y="20"/>
                  </a:cubicBezTo>
                  <a:cubicBezTo>
                    <a:pt x="507" y="31"/>
                    <a:pt x="518" y="31"/>
                    <a:pt x="521" y="31"/>
                  </a:cubicBezTo>
                  <a:cubicBezTo>
                    <a:pt x="529" y="31"/>
                    <a:pt x="557" y="34"/>
                    <a:pt x="557" y="53"/>
                  </a:cubicBezTo>
                  <a:cubicBezTo>
                    <a:pt x="557" y="70"/>
                    <a:pt x="535" y="95"/>
                    <a:pt x="529" y="101"/>
                  </a:cubicBezTo>
                  <a:lnTo>
                    <a:pt x="302" y="364"/>
                  </a:lnTo>
                  <a:lnTo>
                    <a:pt x="193" y="70"/>
                  </a:lnTo>
                  <a:cubicBezTo>
                    <a:pt x="188" y="56"/>
                    <a:pt x="188" y="56"/>
                    <a:pt x="188" y="53"/>
                  </a:cubicBezTo>
                  <a:cubicBezTo>
                    <a:pt x="188" y="31"/>
                    <a:pt x="235" y="31"/>
                    <a:pt x="246" y="31"/>
                  </a:cubicBezTo>
                  <a:cubicBezTo>
                    <a:pt x="258" y="31"/>
                    <a:pt x="269" y="31"/>
                    <a:pt x="269" y="11"/>
                  </a:cubicBezTo>
                  <a:cubicBezTo>
                    <a:pt x="269" y="0"/>
                    <a:pt x="258" y="0"/>
                    <a:pt x="255" y="0"/>
                  </a:cubicBezTo>
                  <a:cubicBezTo>
                    <a:pt x="227" y="0"/>
                    <a:pt x="157" y="3"/>
                    <a:pt x="129" y="3"/>
                  </a:cubicBezTo>
                  <a:cubicBezTo>
                    <a:pt x="104" y="3"/>
                    <a:pt x="45" y="0"/>
                    <a:pt x="20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11" y="31"/>
                    <a:pt x="22" y="31"/>
                  </a:cubicBezTo>
                  <a:cubicBezTo>
                    <a:pt x="81" y="31"/>
                    <a:pt x="87" y="39"/>
                    <a:pt x="95" y="64"/>
                  </a:cubicBezTo>
                  <a:lnTo>
                    <a:pt x="216" y="389"/>
                  </a:lnTo>
                  <a:cubicBezTo>
                    <a:pt x="218" y="392"/>
                    <a:pt x="221" y="403"/>
                    <a:pt x="221" y="406"/>
                  </a:cubicBezTo>
                  <a:cubicBezTo>
                    <a:pt x="221" y="409"/>
                    <a:pt x="182" y="568"/>
                    <a:pt x="176" y="585"/>
                  </a:cubicBezTo>
                  <a:cubicBezTo>
                    <a:pt x="162" y="641"/>
                    <a:pt x="162" y="644"/>
                    <a:pt x="84" y="644"/>
                  </a:cubicBezTo>
                  <a:cubicBezTo>
                    <a:pt x="64" y="644"/>
                    <a:pt x="56" y="644"/>
                    <a:pt x="56" y="664"/>
                  </a:cubicBezTo>
                  <a:cubicBezTo>
                    <a:pt x="56" y="675"/>
                    <a:pt x="67" y="675"/>
                    <a:pt x="70" y="675"/>
                  </a:cubicBezTo>
                  <a:cubicBezTo>
                    <a:pt x="98" y="675"/>
                    <a:pt x="168" y="672"/>
                    <a:pt x="196" y="672"/>
                  </a:cubicBezTo>
                  <a:cubicBezTo>
                    <a:pt x="221" y="672"/>
                    <a:pt x="294" y="675"/>
                    <a:pt x="322" y="675"/>
                  </a:cubicBezTo>
                  <a:cubicBezTo>
                    <a:pt x="328" y="675"/>
                    <a:pt x="339" y="675"/>
                    <a:pt x="339" y="655"/>
                  </a:cubicBezTo>
                  <a:cubicBezTo>
                    <a:pt x="339" y="644"/>
                    <a:pt x="330" y="644"/>
                    <a:pt x="311" y="644"/>
                  </a:cubicBezTo>
                  <a:cubicBezTo>
                    <a:pt x="311" y="644"/>
                    <a:pt x="291" y="644"/>
                    <a:pt x="274" y="641"/>
                  </a:cubicBezTo>
                  <a:cubicBezTo>
                    <a:pt x="255" y="641"/>
                    <a:pt x="249" y="638"/>
                    <a:pt x="249" y="627"/>
                  </a:cubicBezTo>
                  <a:cubicBezTo>
                    <a:pt x="249" y="619"/>
                    <a:pt x="258" y="585"/>
                    <a:pt x="260" y="566"/>
                  </a:cubicBezTo>
                  <a:lnTo>
                    <a:pt x="297" y="426"/>
                  </a:lnTo>
                  <a:cubicBezTo>
                    <a:pt x="302" y="406"/>
                    <a:pt x="302" y="403"/>
                    <a:pt x="311" y="395"/>
                  </a:cubicBezTo>
                  <a:lnTo>
                    <a:pt x="554" y="11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34"/>
            <p:cNvSpPr>
              <a:spLocks noChangeArrowheads="1"/>
            </p:cNvSpPr>
            <p:nvPr/>
          </p:nvSpPr>
          <p:spPr bwMode="auto">
            <a:xfrm>
              <a:off x="4678" y="1272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Freeform 35"/>
            <p:cNvSpPr>
              <a:spLocks noChangeArrowheads="1"/>
            </p:cNvSpPr>
            <p:nvPr/>
          </p:nvSpPr>
          <p:spPr bwMode="auto">
            <a:xfrm>
              <a:off x="4648" y="1331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Freeform 36"/>
            <p:cNvSpPr>
              <a:spLocks noChangeArrowheads="1"/>
            </p:cNvSpPr>
            <p:nvPr/>
          </p:nvSpPr>
          <p:spPr bwMode="auto">
            <a:xfrm>
              <a:off x="4774" y="1391"/>
              <a:ext cx="84" cy="70"/>
            </a:xfrm>
            <a:custGeom>
              <a:avLst/>
              <a:gdLst>
                <a:gd name="T0" fmla="*/ 140 w 373"/>
                <a:gd name="T1" fmla="*/ 232 h 315"/>
                <a:gd name="T2" fmla="*/ 76 w 373"/>
                <a:gd name="T3" fmla="*/ 294 h 315"/>
                <a:gd name="T4" fmla="*/ 36 w 373"/>
                <a:gd name="T5" fmla="*/ 286 h 315"/>
                <a:gd name="T6" fmla="*/ 67 w 373"/>
                <a:gd name="T7" fmla="*/ 246 h 315"/>
                <a:gd name="T8" fmla="*/ 39 w 373"/>
                <a:gd name="T9" fmla="*/ 221 h 315"/>
                <a:gd name="T10" fmla="*/ 0 w 373"/>
                <a:gd name="T11" fmla="*/ 263 h 315"/>
                <a:gd name="T12" fmla="*/ 73 w 373"/>
                <a:gd name="T13" fmla="*/ 314 h 315"/>
                <a:gd name="T14" fmla="*/ 151 w 373"/>
                <a:gd name="T15" fmla="*/ 263 h 315"/>
                <a:gd name="T16" fmla="*/ 232 w 373"/>
                <a:gd name="T17" fmla="*/ 314 h 315"/>
                <a:gd name="T18" fmla="*/ 356 w 373"/>
                <a:gd name="T19" fmla="*/ 207 h 315"/>
                <a:gd name="T20" fmla="*/ 344 w 373"/>
                <a:gd name="T21" fmla="*/ 199 h 315"/>
                <a:gd name="T22" fmla="*/ 330 w 373"/>
                <a:gd name="T23" fmla="*/ 210 h 315"/>
                <a:gd name="T24" fmla="*/ 235 w 373"/>
                <a:gd name="T25" fmla="*/ 294 h 315"/>
                <a:gd name="T26" fmla="*/ 193 w 373"/>
                <a:gd name="T27" fmla="*/ 249 h 315"/>
                <a:gd name="T28" fmla="*/ 230 w 373"/>
                <a:gd name="T29" fmla="*/ 90 h 315"/>
                <a:gd name="T30" fmla="*/ 297 w 373"/>
                <a:gd name="T31" fmla="*/ 20 h 315"/>
                <a:gd name="T32" fmla="*/ 336 w 373"/>
                <a:gd name="T33" fmla="*/ 28 h 315"/>
                <a:gd name="T34" fmla="*/ 305 w 373"/>
                <a:gd name="T35" fmla="*/ 67 h 315"/>
                <a:gd name="T36" fmla="*/ 333 w 373"/>
                <a:gd name="T37" fmla="*/ 92 h 315"/>
                <a:gd name="T38" fmla="*/ 372 w 373"/>
                <a:gd name="T39" fmla="*/ 50 h 315"/>
                <a:gd name="T40" fmla="*/ 300 w 373"/>
                <a:gd name="T41" fmla="*/ 0 h 315"/>
                <a:gd name="T42" fmla="*/ 221 w 373"/>
                <a:gd name="T43" fmla="*/ 50 h 315"/>
                <a:gd name="T44" fmla="*/ 137 w 373"/>
                <a:gd name="T45" fmla="*/ 0 h 315"/>
                <a:gd name="T46" fmla="*/ 17 w 373"/>
                <a:gd name="T47" fmla="*/ 106 h 315"/>
                <a:gd name="T48" fmla="*/ 28 w 373"/>
                <a:gd name="T49" fmla="*/ 115 h 315"/>
                <a:gd name="T50" fmla="*/ 42 w 373"/>
                <a:gd name="T51" fmla="*/ 104 h 315"/>
                <a:gd name="T52" fmla="*/ 137 w 373"/>
                <a:gd name="T53" fmla="*/ 20 h 315"/>
                <a:gd name="T54" fmla="*/ 176 w 373"/>
                <a:gd name="T55" fmla="*/ 64 h 315"/>
                <a:gd name="T56" fmla="*/ 162 w 373"/>
                <a:gd name="T57" fmla="*/ 137 h 315"/>
                <a:gd name="T58" fmla="*/ 140 w 373"/>
                <a:gd name="T59" fmla="*/ 232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3"/>
                <a:gd name="T91" fmla="*/ 0 h 315"/>
                <a:gd name="T92" fmla="*/ 373 w 373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3" h="315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3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lnTo>
                    <a:pt x="140" y="23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Freeform 37"/>
            <p:cNvSpPr>
              <a:spLocks noChangeArrowheads="1"/>
            </p:cNvSpPr>
            <p:nvPr/>
          </p:nvSpPr>
          <p:spPr bwMode="auto">
            <a:xfrm>
              <a:off x="4887" y="1170"/>
              <a:ext cx="85" cy="401"/>
            </a:xfrm>
            <a:custGeom>
              <a:avLst/>
              <a:gdLst>
                <a:gd name="T0" fmla="*/ 378 w 379"/>
                <a:gd name="T1" fmla="*/ 885 h 1773"/>
                <a:gd name="T2" fmla="*/ 115 w 379"/>
                <a:gd name="T3" fmla="*/ 81 h 1773"/>
                <a:gd name="T4" fmla="*/ 42 w 379"/>
                <a:gd name="T5" fmla="*/ 6 h 1773"/>
                <a:gd name="T6" fmla="*/ 20 w 379"/>
                <a:gd name="T7" fmla="*/ 0 h 1773"/>
                <a:gd name="T8" fmla="*/ 0 w 379"/>
                <a:gd name="T9" fmla="*/ 11 h 1773"/>
                <a:gd name="T10" fmla="*/ 6 w 379"/>
                <a:gd name="T11" fmla="*/ 20 h 1773"/>
                <a:gd name="T12" fmla="*/ 154 w 379"/>
                <a:gd name="T13" fmla="*/ 216 h 1773"/>
                <a:gd name="T14" fmla="*/ 302 w 379"/>
                <a:gd name="T15" fmla="*/ 885 h 1773"/>
                <a:gd name="T16" fmla="*/ 3 w 379"/>
                <a:gd name="T17" fmla="*/ 1756 h 1773"/>
                <a:gd name="T18" fmla="*/ 0 w 379"/>
                <a:gd name="T19" fmla="*/ 1764 h 1773"/>
                <a:gd name="T20" fmla="*/ 20 w 379"/>
                <a:gd name="T21" fmla="*/ 1772 h 1773"/>
                <a:gd name="T22" fmla="*/ 42 w 379"/>
                <a:gd name="T23" fmla="*/ 1764 h 1773"/>
                <a:gd name="T24" fmla="*/ 311 w 379"/>
                <a:gd name="T25" fmla="*/ 1338 h 1773"/>
                <a:gd name="T26" fmla="*/ 378 w 379"/>
                <a:gd name="T27" fmla="*/ 885 h 17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9"/>
                <a:gd name="T43" fmla="*/ 0 h 1773"/>
                <a:gd name="T44" fmla="*/ 379 w 379"/>
                <a:gd name="T45" fmla="*/ 1773 h 17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9" h="1773">
                  <a:moveTo>
                    <a:pt x="378" y="885"/>
                  </a:moveTo>
                  <a:cubicBezTo>
                    <a:pt x="378" y="602"/>
                    <a:pt x="311" y="302"/>
                    <a:pt x="115" y="81"/>
                  </a:cubicBezTo>
                  <a:cubicBezTo>
                    <a:pt x="101" y="64"/>
                    <a:pt x="64" y="28"/>
                    <a:pt x="42" y="6"/>
                  </a:cubicBezTo>
                  <a:cubicBezTo>
                    <a:pt x="34" y="0"/>
                    <a:pt x="31" y="0"/>
                    <a:pt x="20" y="0"/>
                  </a:cubicBezTo>
                  <a:cubicBezTo>
                    <a:pt x="8" y="0"/>
                    <a:pt x="0" y="0"/>
                    <a:pt x="0" y="11"/>
                  </a:cubicBezTo>
                  <a:cubicBezTo>
                    <a:pt x="0" y="14"/>
                    <a:pt x="3" y="17"/>
                    <a:pt x="6" y="20"/>
                  </a:cubicBezTo>
                  <a:cubicBezTo>
                    <a:pt x="39" y="53"/>
                    <a:pt x="92" y="109"/>
                    <a:pt x="154" y="216"/>
                  </a:cubicBezTo>
                  <a:cubicBezTo>
                    <a:pt x="260" y="406"/>
                    <a:pt x="302" y="650"/>
                    <a:pt x="302" y="885"/>
                  </a:cubicBezTo>
                  <a:cubicBezTo>
                    <a:pt x="302" y="1313"/>
                    <a:pt x="182" y="1576"/>
                    <a:pt x="3" y="1756"/>
                  </a:cubicBezTo>
                  <a:cubicBezTo>
                    <a:pt x="3" y="1758"/>
                    <a:pt x="0" y="1761"/>
                    <a:pt x="0" y="1764"/>
                  </a:cubicBezTo>
                  <a:cubicBezTo>
                    <a:pt x="0" y="1772"/>
                    <a:pt x="8" y="1772"/>
                    <a:pt x="20" y="1772"/>
                  </a:cubicBezTo>
                  <a:cubicBezTo>
                    <a:pt x="31" y="1772"/>
                    <a:pt x="34" y="1772"/>
                    <a:pt x="42" y="1764"/>
                  </a:cubicBezTo>
                  <a:cubicBezTo>
                    <a:pt x="137" y="1686"/>
                    <a:pt x="244" y="1548"/>
                    <a:pt x="311" y="1338"/>
                  </a:cubicBezTo>
                  <a:cubicBezTo>
                    <a:pt x="356" y="1204"/>
                    <a:pt x="378" y="1044"/>
                    <a:pt x="378" y="8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Freeform 38"/>
            <p:cNvSpPr>
              <a:spLocks noChangeArrowheads="1"/>
            </p:cNvSpPr>
            <p:nvPr/>
          </p:nvSpPr>
          <p:spPr bwMode="auto">
            <a:xfrm>
              <a:off x="2639" y="1787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11 w 659"/>
                <a:gd name="T15" fmla="*/ 34 h 659"/>
                <a:gd name="T16" fmla="*/ 311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11 w 659"/>
                <a:gd name="T25" fmla="*/ 350 h 659"/>
                <a:gd name="T26" fmla="*/ 311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11" y="0"/>
                    <a:pt x="311" y="20"/>
                    <a:pt x="311" y="34"/>
                  </a:cubicBezTo>
                  <a:lnTo>
                    <a:pt x="311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11" y="350"/>
                  </a:lnTo>
                  <a:lnTo>
                    <a:pt x="311" y="624"/>
                  </a:lnTo>
                  <a:cubicBezTo>
                    <a:pt x="311" y="638"/>
                    <a:pt x="311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Freeform 39"/>
            <p:cNvSpPr>
              <a:spLocks noChangeArrowheads="1"/>
            </p:cNvSpPr>
            <p:nvPr/>
          </p:nvSpPr>
          <p:spPr bwMode="auto">
            <a:xfrm>
              <a:off x="2860" y="1761"/>
              <a:ext cx="159" cy="163"/>
            </a:xfrm>
            <a:custGeom>
              <a:avLst/>
              <a:gdLst>
                <a:gd name="T0" fmla="*/ 703 w 704"/>
                <a:gd name="T1" fmla="*/ 11 h 721"/>
                <a:gd name="T2" fmla="*/ 692 w 704"/>
                <a:gd name="T3" fmla="*/ 0 h 721"/>
                <a:gd name="T4" fmla="*/ 675 w 704"/>
                <a:gd name="T5" fmla="*/ 11 h 721"/>
                <a:gd name="T6" fmla="*/ 608 w 704"/>
                <a:gd name="T7" fmla="*/ 87 h 721"/>
                <a:gd name="T8" fmla="*/ 442 w 704"/>
                <a:gd name="T9" fmla="*/ 0 h 721"/>
                <a:gd name="T10" fmla="*/ 0 w 704"/>
                <a:gd name="T11" fmla="*/ 448 h 721"/>
                <a:gd name="T12" fmla="*/ 269 w 704"/>
                <a:gd name="T13" fmla="*/ 720 h 721"/>
                <a:gd name="T14" fmla="*/ 392 w 704"/>
                <a:gd name="T15" fmla="*/ 694 h 721"/>
                <a:gd name="T16" fmla="*/ 479 w 704"/>
                <a:gd name="T17" fmla="*/ 636 h 721"/>
                <a:gd name="T18" fmla="*/ 524 w 704"/>
                <a:gd name="T19" fmla="*/ 694 h 721"/>
                <a:gd name="T20" fmla="*/ 529 w 704"/>
                <a:gd name="T21" fmla="*/ 692 h 721"/>
                <a:gd name="T22" fmla="*/ 546 w 704"/>
                <a:gd name="T23" fmla="*/ 630 h 721"/>
                <a:gd name="T24" fmla="*/ 566 w 704"/>
                <a:gd name="T25" fmla="*/ 554 h 721"/>
                <a:gd name="T26" fmla="*/ 580 w 704"/>
                <a:gd name="T27" fmla="*/ 504 h 721"/>
                <a:gd name="T28" fmla="*/ 647 w 704"/>
                <a:gd name="T29" fmla="*/ 456 h 721"/>
                <a:gd name="T30" fmla="*/ 664 w 704"/>
                <a:gd name="T31" fmla="*/ 437 h 721"/>
                <a:gd name="T32" fmla="*/ 650 w 704"/>
                <a:gd name="T33" fmla="*/ 426 h 721"/>
                <a:gd name="T34" fmla="*/ 546 w 704"/>
                <a:gd name="T35" fmla="*/ 428 h 721"/>
                <a:gd name="T36" fmla="*/ 409 w 704"/>
                <a:gd name="T37" fmla="*/ 426 h 721"/>
                <a:gd name="T38" fmla="*/ 386 w 704"/>
                <a:gd name="T39" fmla="*/ 445 h 721"/>
                <a:gd name="T40" fmla="*/ 417 w 704"/>
                <a:gd name="T41" fmla="*/ 456 h 721"/>
                <a:gd name="T42" fmla="*/ 470 w 704"/>
                <a:gd name="T43" fmla="*/ 459 h 721"/>
                <a:gd name="T44" fmla="*/ 501 w 704"/>
                <a:gd name="T45" fmla="*/ 479 h 721"/>
                <a:gd name="T46" fmla="*/ 479 w 704"/>
                <a:gd name="T47" fmla="*/ 568 h 721"/>
                <a:gd name="T48" fmla="*/ 288 w 704"/>
                <a:gd name="T49" fmla="*/ 689 h 721"/>
                <a:gd name="T50" fmla="*/ 90 w 704"/>
                <a:gd name="T51" fmla="*/ 479 h 721"/>
                <a:gd name="T52" fmla="*/ 204 w 704"/>
                <a:gd name="T53" fmla="*/ 157 h 721"/>
                <a:gd name="T54" fmla="*/ 451 w 704"/>
                <a:gd name="T55" fmla="*/ 31 h 721"/>
                <a:gd name="T56" fmla="*/ 610 w 704"/>
                <a:gd name="T57" fmla="*/ 221 h 721"/>
                <a:gd name="T58" fmla="*/ 608 w 704"/>
                <a:gd name="T59" fmla="*/ 272 h 721"/>
                <a:gd name="T60" fmla="*/ 622 w 704"/>
                <a:gd name="T61" fmla="*/ 283 h 721"/>
                <a:gd name="T62" fmla="*/ 638 w 704"/>
                <a:gd name="T63" fmla="*/ 263 h 721"/>
                <a:gd name="T64" fmla="*/ 703 w 704"/>
                <a:gd name="T65" fmla="*/ 11 h 7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4"/>
                <a:gd name="T100" fmla="*/ 0 h 721"/>
                <a:gd name="T101" fmla="*/ 704 w 704"/>
                <a:gd name="T102" fmla="*/ 721 h 7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4" h="721">
                  <a:moveTo>
                    <a:pt x="703" y="11"/>
                  </a:moveTo>
                  <a:cubicBezTo>
                    <a:pt x="703" y="6"/>
                    <a:pt x="700" y="0"/>
                    <a:pt x="692" y="0"/>
                  </a:cubicBezTo>
                  <a:cubicBezTo>
                    <a:pt x="689" y="0"/>
                    <a:pt x="686" y="0"/>
                    <a:pt x="675" y="11"/>
                  </a:cubicBezTo>
                  <a:lnTo>
                    <a:pt x="608" y="87"/>
                  </a:lnTo>
                  <a:cubicBezTo>
                    <a:pt x="599" y="73"/>
                    <a:pt x="552" y="0"/>
                    <a:pt x="442" y="0"/>
                  </a:cubicBezTo>
                  <a:cubicBezTo>
                    <a:pt x="221" y="0"/>
                    <a:pt x="0" y="218"/>
                    <a:pt x="0" y="448"/>
                  </a:cubicBezTo>
                  <a:cubicBezTo>
                    <a:pt x="0" y="605"/>
                    <a:pt x="109" y="720"/>
                    <a:pt x="269" y="720"/>
                  </a:cubicBezTo>
                  <a:cubicBezTo>
                    <a:pt x="314" y="720"/>
                    <a:pt x="358" y="708"/>
                    <a:pt x="392" y="694"/>
                  </a:cubicBezTo>
                  <a:cubicBezTo>
                    <a:pt x="442" y="675"/>
                    <a:pt x="462" y="655"/>
                    <a:pt x="479" y="636"/>
                  </a:cubicBezTo>
                  <a:cubicBezTo>
                    <a:pt x="487" y="658"/>
                    <a:pt x="515" y="694"/>
                    <a:pt x="524" y="694"/>
                  </a:cubicBezTo>
                  <a:cubicBezTo>
                    <a:pt x="529" y="694"/>
                    <a:pt x="529" y="692"/>
                    <a:pt x="529" y="692"/>
                  </a:cubicBezTo>
                  <a:cubicBezTo>
                    <a:pt x="532" y="689"/>
                    <a:pt x="543" y="652"/>
                    <a:pt x="546" y="630"/>
                  </a:cubicBezTo>
                  <a:lnTo>
                    <a:pt x="566" y="554"/>
                  </a:lnTo>
                  <a:cubicBezTo>
                    <a:pt x="571" y="538"/>
                    <a:pt x="574" y="521"/>
                    <a:pt x="580" y="504"/>
                  </a:cubicBezTo>
                  <a:cubicBezTo>
                    <a:pt x="591" y="459"/>
                    <a:pt x="591" y="459"/>
                    <a:pt x="647" y="456"/>
                  </a:cubicBezTo>
                  <a:cubicBezTo>
                    <a:pt x="652" y="456"/>
                    <a:pt x="664" y="456"/>
                    <a:pt x="664" y="437"/>
                  </a:cubicBezTo>
                  <a:cubicBezTo>
                    <a:pt x="664" y="431"/>
                    <a:pt x="658" y="426"/>
                    <a:pt x="650" y="426"/>
                  </a:cubicBezTo>
                  <a:cubicBezTo>
                    <a:pt x="627" y="426"/>
                    <a:pt x="568" y="428"/>
                    <a:pt x="546" y="428"/>
                  </a:cubicBezTo>
                  <a:cubicBezTo>
                    <a:pt x="515" y="428"/>
                    <a:pt x="440" y="426"/>
                    <a:pt x="409" y="426"/>
                  </a:cubicBezTo>
                  <a:cubicBezTo>
                    <a:pt x="400" y="426"/>
                    <a:pt x="386" y="426"/>
                    <a:pt x="386" y="445"/>
                  </a:cubicBezTo>
                  <a:cubicBezTo>
                    <a:pt x="386" y="456"/>
                    <a:pt x="395" y="456"/>
                    <a:pt x="417" y="456"/>
                  </a:cubicBezTo>
                  <a:cubicBezTo>
                    <a:pt x="417" y="456"/>
                    <a:pt x="445" y="456"/>
                    <a:pt x="470" y="459"/>
                  </a:cubicBezTo>
                  <a:cubicBezTo>
                    <a:pt x="496" y="462"/>
                    <a:pt x="501" y="465"/>
                    <a:pt x="501" y="479"/>
                  </a:cubicBezTo>
                  <a:cubicBezTo>
                    <a:pt x="501" y="487"/>
                    <a:pt x="490" y="532"/>
                    <a:pt x="479" y="568"/>
                  </a:cubicBezTo>
                  <a:cubicBezTo>
                    <a:pt x="451" y="678"/>
                    <a:pt x="322" y="689"/>
                    <a:pt x="288" y="689"/>
                  </a:cubicBezTo>
                  <a:cubicBezTo>
                    <a:pt x="193" y="689"/>
                    <a:pt x="90" y="630"/>
                    <a:pt x="90" y="479"/>
                  </a:cubicBezTo>
                  <a:cubicBezTo>
                    <a:pt x="90" y="451"/>
                    <a:pt x="101" y="286"/>
                    <a:pt x="204" y="157"/>
                  </a:cubicBezTo>
                  <a:cubicBezTo>
                    <a:pt x="258" y="90"/>
                    <a:pt x="353" y="31"/>
                    <a:pt x="451" y="31"/>
                  </a:cubicBezTo>
                  <a:cubicBezTo>
                    <a:pt x="552" y="31"/>
                    <a:pt x="610" y="106"/>
                    <a:pt x="610" y="221"/>
                  </a:cubicBezTo>
                  <a:cubicBezTo>
                    <a:pt x="610" y="260"/>
                    <a:pt x="608" y="263"/>
                    <a:pt x="608" y="272"/>
                  </a:cubicBezTo>
                  <a:cubicBezTo>
                    <a:pt x="608" y="283"/>
                    <a:pt x="619" y="283"/>
                    <a:pt x="622" y="283"/>
                  </a:cubicBezTo>
                  <a:cubicBezTo>
                    <a:pt x="636" y="283"/>
                    <a:pt x="636" y="280"/>
                    <a:pt x="638" y="263"/>
                  </a:cubicBezTo>
                  <a:lnTo>
                    <a:pt x="703" y="1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40"/>
            <p:cNvSpPr>
              <a:spLocks noChangeArrowheads="1"/>
            </p:cNvSpPr>
            <p:nvPr/>
          </p:nvSpPr>
          <p:spPr bwMode="auto">
            <a:xfrm>
              <a:off x="3111" y="1661"/>
              <a:ext cx="51" cy="401"/>
            </a:xfrm>
            <a:custGeom>
              <a:avLst/>
              <a:gdLst>
                <a:gd name="T0" fmla="*/ 0 w 228"/>
                <a:gd name="T1" fmla="*/ 1772 h 1773"/>
                <a:gd name="T2" fmla="*/ 227 w 228"/>
                <a:gd name="T3" fmla="*/ 1772 h 1773"/>
                <a:gd name="T4" fmla="*/ 227 w 228"/>
                <a:gd name="T5" fmla="*/ 1728 h 1773"/>
                <a:gd name="T6" fmla="*/ 48 w 228"/>
                <a:gd name="T7" fmla="*/ 1728 h 1773"/>
                <a:gd name="T8" fmla="*/ 48 w 228"/>
                <a:gd name="T9" fmla="*/ 48 h 1773"/>
                <a:gd name="T10" fmla="*/ 227 w 228"/>
                <a:gd name="T11" fmla="*/ 48 h 1773"/>
                <a:gd name="T12" fmla="*/ 227 w 228"/>
                <a:gd name="T13" fmla="*/ 0 h 1773"/>
                <a:gd name="T14" fmla="*/ 0 w 228"/>
                <a:gd name="T15" fmla="*/ 0 h 1773"/>
                <a:gd name="T16" fmla="*/ 0 w 228"/>
                <a:gd name="T17" fmla="*/ 1772 h 17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8"/>
                <a:gd name="T28" fmla="*/ 0 h 1773"/>
                <a:gd name="T29" fmla="*/ 228 w 228"/>
                <a:gd name="T30" fmla="*/ 1773 h 17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8" h="1773">
                  <a:moveTo>
                    <a:pt x="0" y="1772"/>
                  </a:moveTo>
                  <a:lnTo>
                    <a:pt x="227" y="1772"/>
                  </a:lnTo>
                  <a:lnTo>
                    <a:pt x="227" y="1728"/>
                  </a:lnTo>
                  <a:lnTo>
                    <a:pt x="48" y="1728"/>
                  </a:lnTo>
                  <a:lnTo>
                    <a:pt x="48" y="48"/>
                  </a:lnTo>
                  <a:lnTo>
                    <a:pt x="227" y="48"/>
                  </a:lnTo>
                  <a:lnTo>
                    <a:pt x="227" y="0"/>
                  </a:lnTo>
                  <a:lnTo>
                    <a:pt x="0" y="0"/>
                  </a:lnTo>
                  <a:lnTo>
                    <a:pt x="0" y="17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41"/>
            <p:cNvSpPr>
              <a:spLocks noChangeArrowheads="1"/>
            </p:cNvSpPr>
            <p:nvPr/>
          </p:nvSpPr>
          <p:spPr bwMode="auto">
            <a:xfrm>
              <a:off x="3207" y="1661"/>
              <a:ext cx="85" cy="401"/>
            </a:xfrm>
            <a:custGeom>
              <a:avLst/>
              <a:gdLst>
                <a:gd name="T0" fmla="*/ 333 w 379"/>
                <a:gd name="T1" fmla="*/ 1761 h 1773"/>
                <a:gd name="T2" fmla="*/ 344 w 379"/>
                <a:gd name="T3" fmla="*/ 1772 h 1773"/>
                <a:gd name="T4" fmla="*/ 367 w 379"/>
                <a:gd name="T5" fmla="*/ 1772 h 1773"/>
                <a:gd name="T6" fmla="*/ 378 w 379"/>
                <a:gd name="T7" fmla="*/ 1764 h 1773"/>
                <a:gd name="T8" fmla="*/ 372 w 379"/>
                <a:gd name="T9" fmla="*/ 1756 h 1773"/>
                <a:gd name="T10" fmla="*/ 221 w 379"/>
                <a:gd name="T11" fmla="*/ 1557 h 1773"/>
                <a:gd name="T12" fmla="*/ 76 w 379"/>
                <a:gd name="T13" fmla="*/ 888 h 1773"/>
                <a:gd name="T14" fmla="*/ 372 w 379"/>
                <a:gd name="T15" fmla="*/ 17 h 1773"/>
                <a:gd name="T16" fmla="*/ 378 w 379"/>
                <a:gd name="T17" fmla="*/ 11 h 1773"/>
                <a:gd name="T18" fmla="*/ 358 w 379"/>
                <a:gd name="T19" fmla="*/ 0 h 1773"/>
                <a:gd name="T20" fmla="*/ 333 w 379"/>
                <a:gd name="T21" fmla="*/ 8 h 1773"/>
                <a:gd name="T22" fmla="*/ 64 w 379"/>
                <a:gd name="T23" fmla="*/ 434 h 1773"/>
                <a:gd name="T24" fmla="*/ 0 w 379"/>
                <a:gd name="T25" fmla="*/ 885 h 1773"/>
                <a:gd name="T26" fmla="*/ 199 w 379"/>
                <a:gd name="T27" fmla="*/ 1613 h 1773"/>
                <a:gd name="T28" fmla="*/ 260 w 379"/>
                <a:gd name="T29" fmla="*/ 1691 h 1773"/>
                <a:gd name="T30" fmla="*/ 294 w 379"/>
                <a:gd name="T31" fmla="*/ 1728 h 1773"/>
                <a:gd name="T32" fmla="*/ 333 w 379"/>
                <a:gd name="T33" fmla="*/ 1761 h 17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"/>
                <a:gd name="T52" fmla="*/ 0 h 1773"/>
                <a:gd name="T53" fmla="*/ 379 w 379"/>
                <a:gd name="T54" fmla="*/ 1773 h 17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" h="1773">
                  <a:moveTo>
                    <a:pt x="333" y="1761"/>
                  </a:moveTo>
                  <a:cubicBezTo>
                    <a:pt x="333" y="1764"/>
                    <a:pt x="344" y="1772"/>
                    <a:pt x="344" y="1772"/>
                  </a:cubicBezTo>
                  <a:lnTo>
                    <a:pt x="367" y="1772"/>
                  </a:lnTo>
                  <a:cubicBezTo>
                    <a:pt x="370" y="1772"/>
                    <a:pt x="378" y="1772"/>
                    <a:pt x="378" y="1764"/>
                  </a:cubicBezTo>
                  <a:cubicBezTo>
                    <a:pt x="378" y="1758"/>
                    <a:pt x="375" y="1758"/>
                    <a:pt x="372" y="1756"/>
                  </a:cubicBezTo>
                  <a:cubicBezTo>
                    <a:pt x="336" y="1719"/>
                    <a:pt x="283" y="1666"/>
                    <a:pt x="221" y="1557"/>
                  </a:cubicBezTo>
                  <a:cubicBezTo>
                    <a:pt x="115" y="1366"/>
                    <a:pt x="76" y="1123"/>
                    <a:pt x="76" y="888"/>
                  </a:cubicBezTo>
                  <a:cubicBezTo>
                    <a:pt x="76" y="451"/>
                    <a:pt x="202" y="193"/>
                    <a:pt x="372" y="17"/>
                  </a:cubicBezTo>
                  <a:cubicBezTo>
                    <a:pt x="378" y="14"/>
                    <a:pt x="378" y="11"/>
                    <a:pt x="378" y="11"/>
                  </a:cubicBezTo>
                  <a:cubicBezTo>
                    <a:pt x="378" y="0"/>
                    <a:pt x="370" y="0"/>
                    <a:pt x="358" y="0"/>
                  </a:cubicBezTo>
                  <a:cubicBezTo>
                    <a:pt x="344" y="0"/>
                    <a:pt x="344" y="0"/>
                    <a:pt x="333" y="8"/>
                  </a:cubicBezTo>
                  <a:cubicBezTo>
                    <a:pt x="241" y="90"/>
                    <a:pt x="134" y="227"/>
                    <a:pt x="64" y="434"/>
                  </a:cubicBezTo>
                  <a:cubicBezTo>
                    <a:pt x="22" y="563"/>
                    <a:pt x="0" y="722"/>
                    <a:pt x="0" y="885"/>
                  </a:cubicBezTo>
                  <a:cubicBezTo>
                    <a:pt x="0" y="1120"/>
                    <a:pt x="42" y="1383"/>
                    <a:pt x="199" y="1613"/>
                  </a:cubicBezTo>
                  <a:cubicBezTo>
                    <a:pt x="224" y="1652"/>
                    <a:pt x="260" y="1691"/>
                    <a:pt x="260" y="1691"/>
                  </a:cubicBezTo>
                  <a:cubicBezTo>
                    <a:pt x="272" y="1705"/>
                    <a:pt x="286" y="1719"/>
                    <a:pt x="294" y="1728"/>
                  </a:cubicBezTo>
                  <a:lnTo>
                    <a:pt x="333" y="176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42"/>
            <p:cNvSpPr>
              <a:spLocks noChangeArrowheads="1"/>
            </p:cNvSpPr>
            <p:nvPr/>
          </p:nvSpPr>
          <p:spPr bwMode="auto">
            <a:xfrm>
              <a:off x="3390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43"/>
            <p:cNvSpPr>
              <a:spLocks noChangeArrowheads="1"/>
            </p:cNvSpPr>
            <p:nvPr/>
          </p:nvSpPr>
          <p:spPr bwMode="auto">
            <a:xfrm>
              <a:off x="3306" y="1765"/>
              <a:ext cx="184" cy="152"/>
            </a:xfrm>
            <a:custGeom>
              <a:avLst/>
              <a:gdLst>
                <a:gd name="T0" fmla="*/ 454 w 816"/>
                <a:gd name="T1" fmla="*/ 269 h 676"/>
                <a:gd name="T2" fmla="*/ 370 w 816"/>
                <a:gd name="T3" fmla="*/ 73 h 676"/>
                <a:gd name="T4" fmla="*/ 364 w 816"/>
                <a:gd name="T5" fmla="*/ 59 h 676"/>
                <a:gd name="T6" fmla="*/ 423 w 816"/>
                <a:gd name="T7" fmla="*/ 31 h 676"/>
                <a:gd name="T8" fmla="*/ 442 w 816"/>
                <a:gd name="T9" fmla="*/ 11 h 676"/>
                <a:gd name="T10" fmla="*/ 428 w 816"/>
                <a:gd name="T11" fmla="*/ 0 h 676"/>
                <a:gd name="T12" fmla="*/ 302 w 816"/>
                <a:gd name="T13" fmla="*/ 3 h 676"/>
                <a:gd name="T14" fmla="*/ 193 w 816"/>
                <a:gd name="T15" fmla="*/ 0 h 676"/>
                <a:gd name="T16" fmla="*/ 174 w 816"/>
                <a:gd name="T17" fmla="*/ 20 h 676"/>
                <a:gd name="T18" fmla="*/ 199 w 816"/>
                <a:gd name="T19" fmla="*/ 31 h 676"/>
                <a:gd name="T20" fmla="*/ 272 w 816"/>
                <a:gd name="T21" fmla="*/ 62 h 676"/>
                <a:gd name="T22" fmla="*/ 389 w 816"/>
                <a:gd name="T23" fmla="*/ 339 h 676"/>
                <a:gd name="T24" fmla="*/ 179 w 816"/>
                <a:gd name="T25" fmla="*/ 563 h 676"/>
                <a:gd name="T26" fmla="*/ 168 w 816"/>
                <a:gd name="T27" fmla="*/ 574 h 676"/>
                <a:gd name="T28" fmla="*/ 22 w 816"/>
                <a:gd name="T29" fmla="*/ 644 h 676"/>
                <a:gd name="T30" fmla="*/ 0 w 816"/>
                <a:gd name="T31" fmla="*/ 664 h 676"/>
                <a:gd name="T32" fmla="*/ 14 w 816"/>
                <a:gd name="T33" fmla="*/ 675 h 676"/>
                <a:gd name="T34" fmla="*/ 106 w 816"/>
                <a:gd name="T35" fmla="*/ 672 h 676"/>
                <a:gd name="T36" fmla="*/ 216 w 816"/>
                <a:gd name="T37" fmla="*/ 675 h 676"/>
                <a:gd name="T38" fmla="*/ 235 w 816"/>
                <a:gd name="T39" fmla="*/ 655 h 676"/>
                <a:gd name="T40" fmla="*/ 221 w 816"/>
                <a:gd name="T41" fmla="*/ 644 h 676"/>
                <a:gd name="T42" fmla="*/ 182 w 816"/>
                <a:gd name="T43" fmla="*/ 613 h 676"/>
                <a:gd name="T44" fmla="*/ 210 w 816"/>
                <a:gd name="T45" fmla="*/ 568 h 676"/>
                <a:gd name="T46" fmla="*/ 311 w 816"/>
                <a:gd name="T47" fmla="*/ 462 h 676"/>
                <a:gd name="T48" fmla="*/ 398 w 816"/>
                <a:gd name="T49" fmla="*/ 367 h 676"/>
                <a:gd name="T50" fmla="*/ 498 w 816"/>
                <a:gd name="T51" fmla="*/ 602 h 676"/>
                <a:gd name="T52" fmla="*/ 504 w 816"/>
                <a:gd name="T53" fmla="*/ 616 h 676"/>
                <a:gd name="T54" fmla="*/ 445 w 816"/>
                <a:gd name="T55" fmla="*/ 644 h 676"/>
                <a:gd name="T56" fmla="*/ 426 w 816"/>
                <a:gd name="T57" fmla="*/ 664 h 676"/>
                <a:gd name="T58" fmla="*/ 442 w 816"/>
                <a:gd name="T59" fmla="*/ 675 h 676"/>
                <a:gd name="T60" fmla="*/ 566 w 816"/>
                <a:gd name="T61" fmla="*/ 672 h 676"/>
                <a:gd name="T62" fmla="*/ 675 w 816"/>
                <a:gd name="T63" fmla="*/ 675 h 676"/>
                <a:gd name="T64" fmla="*/ 694 w 816"/>
                <a:gd name="T65" fmla="*/ 655 h 676"/>
                <a:gd name="T66" fmla="*/ 678 w 816"/>
                <a:gd name="T67" fmla="*/ 644 h 676"/>
                <a:gd name="T68" fmla="*/ 591 w 816"/>
                <a:gd name="T69" fmla="*/ 602 h 676"/>
                <a:gd name="T70" fmla="*/ 465 w 816"/>
                <a:gd name="T71" fmla="*/ 297 h 676"/>
                <a:gd name="T72" fmla="*/ 666 w 816"/>
                <a:gd name="T73" fmla="*/ 81 h 676"/>
                <a:gd name="T74" fmla="*/ 792 w 816"/>
                <a:gd name="T75" fmla="*/ 31 h 676"/>
                <a:gd name="T76" fmla="*/ 815 w 816"/>
                <a:gd name="T77" fmla="*/ 11 h 676"/>
                <a:gd name="T78" fmla="*/ 801 w 816"/>
                <a:gd name="T79" fmla="*/ 0 h 676"/>
                <a:gd name="T80" fmla="*/ 708 w 816"/>
                <a:gd name="T81" fmla="*/ 3 h 676"/>
                <a:gd name="T82" fmla="*/ 599 w 816"/>
                <a:gd name="T83" fmla="*/ 0 h 676"/>
                <a:gd name="T84" fmla="*/ 580 w 816"/>
                <a:gd name="T85" fmla="*/ 20 h 676"/>
                <a:gd name="T86" fmla="*/ 591 w 816"/>
                <a:gd name="T87" fmla="*/ 31 h 676"/>
                <a:gd name="T88" fmla="*/ 630 w 816"/>
                <a:gd name="T89" fmla="*/ 62 h 676"/>
                <a:gd name="T90" fmla="*/ 613 w 816"/>
                <a:gd name="T91" fmla="*/ 98 h 676"/>
                <a:gd name="T92" fmla="*/ 454 w 816"/>
                <a:gd name="T93" fmla="*/ 269 h 6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6"/>
                <a:gd name="T142" fmla="*/ 0 h 676"/>
                <a:gd name="T143" fmla="*/ 816 w 816"/>
                <a:gd name="T144" fmla="*/ 676 h 6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6" h="676">
                  <a:moveTo>
                    <a:pt x="454" y="269"/>
                  </a:moveTo>
                  <a:lnTo>
                    <a:pt x="370" y="73"/>
                  </a:lnTo>
                  <a:cubicBezTo>
                    <a:pt x="367" y="64"/>
                    <a:pt x="364" y="62"/>
                    <a:pt x="364" y="59"/>
                  </a:cubicBezTo>
                  <a:cubicBezTo>
                    <a:pt x="364" y="53"/>
                    <a:pt x="381" y="34"/>
                    <a:pt x="423" y="31"/>
                  </a:cubicBezTo>
                  <a:cubicBezTo>
                    <a:pt x="431" y="31"/>
                    <a:pt x="442" y="28"/>
                    <a:pt x="442" y="11"/>
                  </a:cubicBezTo>
                  <a:cubicBezTo>
                    <a:pt x="442" y="0"/>
                    <a:pt x="431" y="0"/>
                    <a:pt x="428" y="0"/>
                  </a:cubicBezTo>
                  <a:cubicBezTo>
                    <a:pt x="386" y="0"/>
                    <a:pt x="344" y="3"/>
                    <a:pt x="302" y="3"/>
                  </a:cubicBezTo>
                  <a:cubicBezTo>
                    <a:pt x="277" y="3"/>
                    <a:pt x="218" y="0"/>
                    <a:pt x="193" y="0"/>
                  </a:cubicBezTo>
                  <a:cubicBezTo>
                    <a:pt x="188" y="0"/>
                    <a:pt x="174" y="0"/>
                    <a:pt x="174" y="20"/>
                  </a:cubicBezTo>
                  <a:cubicBezTo>
                    <a:pt x="174" y="31"/>
                    <a:pt x="185" y="31"/>
                    <a:pt x="199" y="31"/>
                  </a:cubicBezTo>
                  <a:cubicBezTo>
                    <a:pt x="258" y="31"/>
                    <a:pt x="263" y="39"/>
                    <a:pt x="272" y="62"/>
                  </a:cubicBezTo>
                  <a:lnTo>
                    <a:pt x="389" y="339"/>
                  </a:lnTo>
                  <a:lnTo>
                    <a:pt x="179" y="563"/>
                  </a:lnTo>
                  <a:lnTo>
                    <a:pt x="168" y="574"/>
                  </a:lnTo>
                  <a:cubicBezTo>
                    <a:pt x="118" y="624"/>
                    <a:pt x="73" y="641"/>
                    <a:pt x="22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66"/>
                    <a:pt x="0" y="675"/>
                    <a:pt x="14" y="675"/>
                  </a:cubicBezTo>
                  <a:cubicBezTo>
                    <a:pt x="42" y="675"/>
                    <a:pt x="76" y="672"/>
                    <a:pt x="106" y="672"/>
                  </a:cubicBezTo>
                  <a:cubicBezTo>
                    <a:pt x="143" y="672"/>
                    <a:pt x="182" y="675"/>
                    <a:pt x="216" y="675"/>
                  </a:cubicBezTo>
                  <a:cubicBezTo>
                    <a:pt x="221" y="675"/>
                    <a:pt x="235" y="675"/>
                    <a:pt x="235" y="655"/>
                  </a:cubicBezTo>
                  <a:cubicBezTo>
                    <a:pt x="235" y="644"/>
                    <a:pt x="224" y="644"/>
                    <a:pt x="221" y="644"/>
                  </a:cubicBezTo>
                  <a:cubicBezTo>
                    <a:pt x="213" y="644"/>
                    <a:pt x="182" y="641"/>
                    <a:pt x="182" y="613"/>
                  </a:cubicBezTo>
                  <a:cubicBezTo>
                    <a:pt x="182" y="599"/>
                    <a:pt x="199" y="582"/>
                    <a:pt x="210" y="568"/>
                  </a:cubicBezTo>
                  <a:lnTo>
                    <a:pt x="311" y="462"/>
                  </a:lnTo>
                  <a:lnTo>
                    <a:pt x="398" y="367"/>
                  </a:lnTo>
                  <a:lnTo>
                    <a:pt x="498" y="602"/>
                  </a:lnTo>
                  <a:cubicBezTo>
                    <a:pt x="504" y="613"/>
                    <a:pt x="504" y="613"/>
                    <a:pt x="504" y="616"/>
                  </a:cubicBezTo>
                  <a:cubicBezTo>
                    <a:pt x="504" y="624"/>
                    <a:pt x="484" y="641"/>
                    <a:pt x="445" y="644"/>
                  </a:cubicBezTo>
                  <a:cubicBezTo>
                    <a:pt x="437" y="644"/>
                    <a:pt x="426" y="647"/>
                    <a:pt x="426" y="664"/>
                  </a:cubicBezTo>
                  <a:cubicBezTo>
                    <a:pt x="426" y="675"/>
                    <a:pt x="437" y="675"/>
                    <a:pt x="442" y="675"/>
                  </a:cubicBezTo>
                  <a:cubicBezTo>
                    <a:pt x="470" y="675"/>
                    <a:pt x="538" y="672"/>
                    <a:pt x="566" y="672"/>
                  </a:cubicBezTo>
                  <a:cubicBezTo>
                    <a:pt x="591" y="672"/>
                    <a:pt x="650" y="675"/>
                    <a:pt x="675" y="675"/>
                  </a:cubicBezTo>
                  <a:cubicBezTo>
                    <a:pt x="683" y="675"/>
                    <a:pt x="694" y="675"/>
                    <a:pt x="694" y="655"/>
                  </a:cubicBezTo>
                  <a:cubicBezTo>
                    <a:pt x="694" y="644"/>
                    <a:pt x="683" y="644"/>
                    <a:pt x="678" y="644"/>
                  </a:cubicBezTo>
                  <a:cubicBezTo>
                    <a:pt x="610" y="644"/>
                    <a:pt x="608" y="641"/>
                    <a:pt x="591" y="602"/>
                  </a:cubicBezTo>
                  <a:cubicBezTo>
                    <a:pt x="552" y="510"/>
                    <a:pt x="487" y="356"/>
                    <a:pt x="465" y="297"/>
                  </a:cubicBezTo>
                  <a:cubicBezTo>
                    <a:pt x="532" y="227"/>
                    <a:pt x="636" y="109"/>
                    <a:pt x="666" y="81"/>
                  </a:cubicBezTo>
                  <a:cubicBezTo>
                    <a:pt x="694" y="56"/>
                    <a:pt x="734" y="34"/>
                    <a:pt x="792" y="31"/>
                  </a:cubicBezTo>
                  <a:cubicBezTo>
                    <a:pt x="804" y="31"/>
                    <a:pt x="815" y="31"/>
                    <a:pt x="815" y="11"/>
                  </a:cubicBezTo>
                  <a:cubicBezTo>
                    <a:pt x="815" y="11"/>
                    <a:pt x="815" y="0"/>
                    <a:pt x="801" y="0"/>
                  </a:cubicBezTo>
                  <a:cubicBezTo>
                    <a:pt x="770" y="0"/>
                    <a:pt x="739" y="3"/>
                    <a:pt x="708" y="3"/>
                  </a:cubicBezTo>
                  <a:cubicBezTo>
                    <a:pt x="672" y="3"/>
                    <a:pt x="633" y="0"/>
                    <a:pt x="599" y="0"/>
                  </a:cubicBezTo>
                  <a:cubicBezTo>
                    <a:pt x="594" y="0"/>
                    <a:pt x="580" y="0"/>
                    <a:pt x="580" y="20"/>
                  </a:cubicBezTo>
                  <a:cubicBezTo>
                    <a:pt x="580" y="28"/>
                    <a:pt x="585" y="31"/>
                    <a:pt x="591" y="31"/>
                  </a:cubicBezTo>
                  <a:cubicBezTo>
                    <a:pt x="599" y="31"/>
                    <a:pt x="630" y="34"/>
                    <a:pt x="630" y="62"/>
                  </a:cubicBezTo>
                  <a:cubicBezTo>
                    <a:pt x="630" y="76"/>
                    <a:pt x="619" y="87"/>
                    <a:pt x="613" y="98"/>
                  </a:cubicBezTo>
                  <a:lnTo>
                    <a:pt x="454" y="26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44"/>
            <p:cNvSpPr>
              <a:spLocks noChangeArrowheads="1"/>
            </p:cNvSpPr>
            <p:nvPr/>
          </p:nvSpPr>
          <p:spPr bwMode="auto">
            <a:xfrm>
              <a:off x="3511" y="1722"/>
              <a:ext cx="69" cy="103"/>
            </a:xfrm>
            <a:custGeom>
              <a:avLst/>
              <a:gdLst>
                <a:gd name="T0" fmla="*/ 308 w 309"/>
                <a:gd name="T1" fmla="*/ 333 h 460"/>
                <a:gd name="T2" fmla="*/ 283 w 309"/>
                <a:gd name="T3" fmla="*/ 333 h 460"/>
                <a:gd name="T4" fmla="*/ 266 w 309"/>
                <a:gd name="T5" fmla="*/ 398 h 460"/>
                <a:gd name="T6" fmla="*/ 196 w 309"/>
                <a:gd name="T7" fmla="*/ 400 h 460"/>
                <a:gd name="T8" fmla="*/ 70 w 309"/>
                <a:gd name="T9" fmla="*/ 400 h 460"/>
                <a:gd name="T10" fmla="*/ 207 w 309"/>
                <a:gd name="T11" fmla="*/ 286 h 460"/>
                <a:gd name="T12" fmla="*/ 308 w 309"/>
                <a:gd name="T13" fmla="*/ 134 h 460"/>
                <a:gd name="T14" fmla="*/ 146 w 309"/>
                <a:gd name="T15" fmla="*/ 0 h 460"/>
                <a:gd name="T16" fmla="*/ 0 w 309"/>
                <a:gd name="T17" fmla="*/ 123 h 460"/>
                <a:gd name="T18" fmla="*/ 36 w 309"/>
                <a:gd name="T19" fmla="*/ 162 h 460"/>
                <a:gd name="T20" fmla="*/ 73 w 309"/>
                <a:gd name="T21" fmla="*/ 126 h 460"/>
                <a:gd name="T22" fmla="*/ 34 w 309"/>
                <a:gd name="T23" fmla="*/ 90 h 460"/>
                <a:gd name="T24" fmla="*/ 134 w 309"/>
                <a:gd name="T25" fmla="*/ 25 h 460"/>
                <a:gd name="T26" fmla="*/ 241 w 309"/>
                <a:gd name="T27" fmla="*/ 134 h 460"/>
                <a:gd name="T28" fmla="*/ 174 w 309"/>
                <a:gd name="T29" fmla="*/ 269 h 460"/>
                <a:gd name="T30" fmla="*/ 6 w 309"/>
                <a:gd name="T31" fmla="*/ 434 h 460"/>
                <a:gd name="T32" fmla="*/ 0 w 309"/>
                <a:gd name="T33" fmla="*/ 459 h 460"/>
                <a:gd name="T34" fmla="*/ 286 w 309"/>
                <a:gd name="T35" fmla="*/ 459 h 460"/>
                <a:gd name="T36" fmla="*/ 308 w 309"/>
                <a:gd name="T37" fmla="*/ 333 h 4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460"/>
                <a:gd name="T59" fmla="*/ 309 w 309"/>
                <a:gd name="T60" fmla="*/ 460 h 4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460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lnTo>
                    <a:pt x="308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45"/>
            <p:cNvSpPr>
              <a:spLocks noChangeArrowheads="1"/>
            </p:cNvSpPr>
            <p:nvPr/>
          </p:nvSpPr>
          <p:spPr bwMode="auto">
            <a:xfrm>
              <a:off x="3670" y="1857"/>
              <a:ext cx="136" cy="9"/>
            </a:xfrm>
            <a:custGeom>
              <a:avLst/>
              <a:gdLst>
                <a:gd name="T0" fmla="*/ 568 w 606"/>
                <a:gd name="T1" fmla="*/ 42 h 43"/>
                <a:gd name="T2" fmla="*/ 605 w 606"/>
                <a:gd name="T3" fmla="*/ 22 h 43"/>
                <a:gd name="T4" fmla="*/ 568 w 606"/>
                <a:gd name="T5" fmla="*/ 0 h 43"/>
                <a:gd name="T6" fmla="*/ 34 w 606"/>
                <a:gd name="T7" fmla="*/ 0 h 43"/>
                <a:gd name="T8" fmla="*/ 0 w 606"/>
                <a:gd name="T9" fmla="*/ 22 h 43"/>
                <a:gd name="T10" fmla="*/ 34 w 606"/>
                <a:gd name="T11" fmla="*/ 42 h 43"/>
                <a:gd name="T12" fmla="*/ 568 w 606"/>
                <a:gd name="T13" fmla="*/ 42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6"/>
                <a:gd name="T22" fmla="*/ 0 h 43"/>
                <a:gd name="T23" fmla="*/ 606 w 60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6" h="43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lnTo>
                    <a:pt x="568" y="4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Freeform 46"/>
            <p:cNvSpPr>
              <a:spLocks noChangeArrowheads="1"/>
            </p:cNvSpPr>
            <p:nvPr/>
          </p:nvSpPr>
          <p:spPr bwMode="auto">
            <a:xfrm>
              <a:off x="3934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Freeform 47"/>
            <p:cNvSpPr>
              <a:spLocks noChangeArrowheads="1"/>
            </p:cNvSpPr>
            <p:nvPr/>
          </p:nvSpPr>
          <p:spPr bwMode="auto">
            <a:xfrm>
              <a:off x="3882" y="1765"/>
              <a:ext cx="163" cy="152"/>
            </a:xfrm>
            <a:custGeom>
              <a:avLst/>
              <a:gdLst>
                <a:gd name="T0" fmla="*/ 554 w 721"/>
                <a:gd name="T1" fmla="*/ 112 h 676"/>
                <a:gd name="T2" fmla="*/ 568 w 721"/>
                <a:gd name="T3" fmla="*/ 98 h 676"/>
                <a:gd name="T4" fmla="*/ 697 w 721"/>
                <a:gd name="T5" fmla="*/ 31 h 676"/>
                <a:gd name="T6" fmla="*/ 720 w 721"/>
                <a:gd name="T7" fmla="*/ 11 h 676"/>
                <a:gd name="T8" fmla="*/ 706 w 721"/>
                <a:gd name="T9" fmla="*/ 0 h 676"/>
                <a:gd name="T10" fmla="*/ 624 w 721"/>
                <a:gd name="T11" fmla="*/ 3 h 676"/>
                <a:gd name="T12" fmla="*/ 526 w 721"/>
                <a:gd name="T13" fmla="*/ 0 h 676"/>
                <a:gd name="T14" fmla="*/ 507 w 721"/>
                <a:gd name="T15" fmla="*/ 20 h 676"/>
                <a:gd name="T16" fmla="*/ 521 w 721"/>
                <a:gd name="T17" fmla="*/ 31 h 676"/>
                <a:gd name="T18" fmla="*/ 557 w 721"/>
                <a:gd name="T19" fmla="*/ 53 h 676"/>
                <a:gd name="T20" fmla="*/ 529 w 721"/>
                <a:gd name="T21" fmla="*/ 101 h 676"/>
                <a:gd name="T22" fmla="*/ 302 w 721"/>
                <a:gd name="T23" fmla="*/ 364 h 676"/>
                <a:gd name="T24" fmla="*/ 193 w 721"/>
                <a:gd name="T25" fmla="*/ 70 h 676"/>
                <a:gd name="T26" fmla="*/ 188 w 721"/>
                <a:gd name="T27" fmla="*/ 53 h 676"/>
                <a:gd name="T28" fmla="*/ 246 w 721"/>
                <a:gd name="T29" fmla="*/ 31 h 676"/>
                <a:gd name="T30" fmla="*/ 269 w 721"/>
                <a:gd name="T31" fmla="*/ 11 h 676"/>
                <a:gd name="T32" fmla="*/ 255 w 721"/>
                <a:gd name="T33" fmla="*/ 0 h 676"/>
                <a:gd name="T34" fmla="*/ 129 w 721"/>
                <a:gd name="T35" fmla="*/ 3 h 676"/>
                <a:gd name="T36" fmla="*/ 20 w 721"/>
                <a:gd name="T37" fmla="*/ 0 h 676"/>
                <a:gd name="T38" fmla="*/ 0 w 721"/>
                <a:gd name="T39" fmla="*/ 20 h 676"/>
                <a:gd name="T40" fmla="*/ 22 w 721"/>
                <a:gd name="T41" fmla="*/ 31 h 676"/>
                <a:gd name="T42" fmla="*/ 95 w 721"/>
                <a:gd name="T43" fmla="*/ 64 h 676"/>
                <a:gd name="T44" fmla="*/ 216 w 721"/>
                <a:gd name="T45" fmla="*/ 389 h 676"/>
                <a:gd name="T46" fmla="*/ 221 w 721"/>
                <a:gd name="T47" fmla="*/ 406 h 676"/>
                <a:gd name="T48" fmla="*/ 176 w 721"/>
                <a:gd name="T49" fmla="*/ 585 h 676"/>
                <a:gd name="T50" fmla="*/ 84 w 721"/>
                <a:gd name="T51" fmla="*/ 644 h 676"/>
                <a:gd name="T52" fmla="*/ 56 w 721"/>
                <a:gd name="T53" fmla="*/ 664 h 676"/>
                <a:gd name="T54" fmla="*/ 70 w 721"/>
                <a:gd name="T55" fmla="*/ 675 h 676"/>
                <a:gd name="T56" fmla="*/ 196 w 721"/>
                <a:gd name="T57" fmla="*/ 672 h 676"/>
                <a:gd name="T58" fmla="*/ 322 w 721"/>
                <a:gd name="T59" fmla="*/ 675 h 676"/>
                <a:gd name="T60" fmla="*/ 339 w 721"/>
                <a:gd name="T61" fmla="*/ 655 h 676"/>
                <a:gd name="T62" fmla="*/ 311 w 721"/>
                <a:gd name="T63" fmla="*/ 644 h 676"/>
                <a:gd name="T64" fmla="*/ 274 w 721"/>
                <a:gd name="T65" fmla="*/ 641 h 676"/>
                <a:gd name="T66" fmla="*/ 249 w 721"/>
                <a:gd name="T67" fmla="*/ 627 h 676"/>
                <a:gd name="T68" fmla="*/ 260 w 721"/>
                <a:gd name="T69" fmla="*/ 566 h 676"/>
                <a:gd name="T70" fmla="*/ 297 w 721"/>
                <a:gd name="T71" fmla="*/ 426 h 676"/>
                <a:gd name="T72" fmla="*/ 311 w 721"/>
                <a:gd name="T73" fmla="*/ 395 h 676"/>
                <a:gd name="T74" fmla="*/ 554 w 721"/>
                <a:gd name="T75" fmla="*/ 112 h 6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676"/>
                <a:gd name="T116" fmla="*/ 721 w 721"/>
                <a:gd name="T117" fmla="*/ 676 h 67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676">
                  <a:moveTo>
                    <a:pt x="554" y="112"/>
                  </a:moveTo>
                  <a:lnTo>
                    <a:pt x="568" y="98"/>
                  </a:lnTo>
                  <a:cubicBezTo>
                    <a:pt x="599" y="70"/>
                    <a:pt x="630" y="36"/>
                    <a:pt x="697" y="31"/>
                  </a:cubicBezTo>
                  <a:cubicBezTo>
                    <a:pt x="708" y="31"/>
                    <a:pt x="720" y="31"/>
                    <a:pt x="720" y="11"/>
                  </a:cubicBezTo>
                  <a:cubicBezTo>
                    <a:pt x="720" y="3"/>
                    <a:pt x="714" y="0"/>
                    <a:pt x="706" y="0"/>
                  </a:cubicBezTo>
                  <a:cubicBezTo>
                    <a:pt x="680" y="0"/>
                    <a:pt x="652" y="3"/>
                    <a:pt x="624" y="3"/>
                  </a:cubicBezTo>
                  <a:cubicBezTo>
                    <a:pt x="591" y="3"/>
                    <a:pt x="557" y="0"/>
                    <a:pt x="526" y="0"/>
                  </a:cubicBezTo>
                  <a:cubicBezTo>
                    <a:pt x="521" y="0"/>
                    <a:pt x="507" y="0"/>
                    <a:pt x="507" y="20"/>
                  </a:cubicBezTo>
                  <a:cubicBezTo>
                    <a:pt x="507" y="31"/>
                    <a:pt x="518" y="31"/>
                    <a:pt x="521" y="31"/>
                  </a:cubicBezTo>
                  <a:cubicBezTo>
                    <a:pt x="529" y="31"/>
                    <a:pt x="557" y="34"/>
                    <a:pt x="557" y="53"/>
                  </a:cubicBezTo>
                  <a:cubicBezTo>
                    <a:pt x="557" y="70"/>
                    <a:pt x="535" y="95"/>
                    <a:pt x="529" y="101"/>
                  </a:cubicBezTo>
                  <a:lnTo>
                    <a:pt x="302" y="364"/>
                  </a:lnTo>
                  <a:lnTo>
                    <a:pt x="193" y="70"/>
                  </a:lnTo>
                  <a:cubicBezTo>
                    <a:pt x="188" y="56"/>
                    <a:pt x="188" y="56"/>
                    <a:pt x="188" y="53"/>
                  </a:cubicBezTo>
                  <a:cubicBezTo>
                    <a:pt x="188" y="31"/>
                    <a:pt x="235" y="31"/>
                    <a:pt x="246" y="31"/>
                  </a:cubicBezTo>
                  <a:cubicBezTo>
                    <a:pt x="258" y="31"/>
                    <a:pt x="269" y="31"/>
                    <a:pt x="269" y="11"/>
                  </a:cubicBezTo>
                  <a:cubicBezTo>
                    <a:pt x="269" y="0"/>
                    <a:pt x="258" y="0"/>
                    <a:pt x="255" y="0"/>
                  </a:cubicBezTo>
                  <a:cubicBezTo>
                    <a:pt x="227" y="0"/>
                    <a:pt x="157" y="3"/>
                    <a:pt x="129" y="3"/>
                  </a:cubicBezTo>
                  <a:cubicBezTo>
                    <a:pt x="104" y="3"/>
                    <a:pt x="45" y="0"/>
                    <a:pt x="20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11" y="31"/>
                    <a:pt x="22" y="31"/>
                  </a:cubicBezTo>
                  <a:cubicBezTo>
                    <a:pt x="81" y="31"/>
                    <a:pt x="87" y="39"/>
                    <a:pt x="95" y="64"/>
                  </a:cubicBezTo>
                  <a:lnTo>
                    <a:pt x="216" y="389"/>
                  </a:lnTo>
                  <a:cubicBezTo>
                    <a:pt x="218" y="392"/>
                    <a:pt x="221" y="403"/>
                    <a:pt x="221" y="406"/>
                  </a:cubicBezTo>
                  <a:cubicBezTo>
                    <a:pt x="221" y="409"/>
                    <a:pt x="182" y="568"/>
                    <a:pt x="176" y="585"/>
                  </a:cubicBezTo>
                  <a:cubicBezTo>
                    <a:pt x="162" y="641"/>
                    <a:pt x="162" y="644"/>
                    <a:pt x="84" y="644"/>
                  </a:cubicBezTo>
                  <a:cubicBezTo>
                    <a:pt x="64" y="644"/>
                    <a:pt x="56" y="644"/>
                    <a:pt x="56" y="664"/>
                  </a:cubicBezTo>
                  <a:cubicBezTo>
                    <a:pt x="56" y="675"/>
                    <a:pt x="67" y="675"/>
                    <a:pt x="70" y="675"/>
                  </a:cubicBezTo>
                  <a:cubicBezTo>
                    <a:pt x="98" y="675"/>
                    <a:pt x="168" y="672"/>
                    <a:pt x="196" y="672"/>
                  </a:cubicBezTo>
                  <a:cubicBezTo>
                    <a:pt x="221" y="672"/>
                    <a:pt x="294" y="675"/>
                    <a:pt x="322" y="675"/>
                  </a:cubicBezTo>
                  <a:cubicBezTo>
                    <a:pt x="328" y="675"/>
                    <a:pt x="339" y="675"/>
                    <a:pt x="339" y="655"/>
                  </a:cubicBezTo>
                  <a:cubicBezTo>
                    <a:pt x="339" y="644"/>
                    <a:pt x="330" y="644"/>
                    <a:pt x="311" y="644"/>
                  </a:cubicBezTo>
                  <a:cubicBezTo>
                    <a:pt x="311" y="644"/>
                    <a:pt x="291" y="644"/>
                    <a:pt x="274" y="641"/>
                  </a:cubicBezTo>
                  <a:cubicBezTo>
                    <a:pt x="255" y="641"/>
                    <a:pt x="249" y="638"/>
                    <a:pt x="249" y="627"/>
                  </a:cubicBezTo>
                  <a:cubicBezTo>
                    <a:pt x="249" y="619"/>
                    <a:pt x="258" y="585"/>
                    <a:pt x="260" y="566"/>
                  </a:cubicBezTo>
                  <a:lnTo>
                    <a:pt x="297" y="426"/>
                  </a:lnTo>
                  <a:cubicBezTo>
                    <a:pt x="302" y="406"/>
                    <a:pt x="302" y="403"/>
                    <a:pt x="311" y="395"/>
                  </a:cubicBezTo>
                  <a:lnTo>
                    <a:pt x="554" y="11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Freeform 48"/>
            <p:cNvSpPr>
              <a:spLocks noChangeArrowheads="1"/>
            </p:cNvSpPr>
            <p:nvPr/>
          </p:nvSpPr>
          <p:spPr bwMode="auto">
            <a:xfrm>
              <a:off x="4063" y="1722"/>
              <a:ext cx="69" cy="103"/>
            </a:xfrm>
            <a:custGeom>
              <a:avLst/>
              <a:gdLst>
                <a:gd name="T0" fmla="*/ 308 w 309"/>
                <a:gd name="T1" fmla="*/ 333 h 460"/>
                <a:gd name="T2" fmla="*/ 283 w 309"/>
                <a:gd name="T3" fmla="*/ 333 h 460"/>
                <a:gd name="T4" fmla="*/ 266 w 309"/>
                <a:gd name="T5" fmla="*/ 398 h 460"/>
                <a:gd name="T6" fmla="*/ 196 w 309"/>
                <a:gd name="T7" fmla="*/ 400 h 460"/>
                <a:gd name="T8" fmla="*/ 70 w 309"/>
                <a:gd name="T9" fmla="*/ 400 h 460"/>
                <a:gd name="T10" fmla="*/ 207 w 309"/>
                <a:gd name="T11" fmla="*/ 286 h 460"/>
                <a:gd name="T12" fmla="*/ 308 w 309"/>
                <a:gd name="T13" fmla="*/ 134 h 460"/>
                <a:gd name="T14" fmla="*/ 146 w 309"/>
                <a:gd name="T15" fmla="*/ 0 h 460"/>
                <a:gd name="T16" fmla="*/ 0 w 309"/>
                <a:gd name="T17" fmla="*/ 123 h 460"/>
                <a:gd name="T18" fmla="*/ 36 w 309"/>
                <a:gd name="T19" fmla="*/ 162 h 460"/>
                <a:gd name="T20" fmla="*/ 73 w 309"/>
                <a:gd name="T21" fmla="*/ 126 h 460"/>
                <a:gd name="T22" fmla="*/ 34 w 309"/>
                <a:gd name="T23" fmla="*/ 90 h 460"/>
                <a:gd name="T24" fmla="*/ 134 w 309"/>
                <a:gd name="T25" fmla="*/ 25 h 460"/>
                <a:gd name="T26" fmla="*/ 241 w 309"/>
                <a:gd name="T27" fmla="*/ 134 h 460"/>
                <a:gd name="T28" fmla="*/ 174 w 309"/>
                <a:gd name="T29" fmla="*/ 269 h 460"/>
                <a:gd name="T30" fmla="*/ 6 w 309"/>
                <a:gd name="T31" fmla="*/ 434 h 460"/>
                <a:gd name="T32" fmla="*/ 0 w 309"/>
                <a:gd name="T33" fmla="*/ 459 h 460"/>
                <a:gd name="T34" fmla="*/ 286 w 309"/>
                <a:gd name="T35" fmla="*/ 459 h 460"/>
                <a:gd name="T36" fmla="*/ 308 w 309"/>
                <a:gd name="T37" fmla="*/ 333 h 4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460"/>
                <a:gd name="T59" fmla="*/ 309 w 309"/>
                <a:gd name="T60" fmla="*/ 460 h 4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460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lnTo>
                    <a:pt x="308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Freeform 49"/>
            <p:cNvSpPr>
              <a:spLocks noChangeArrowheads="1"/>
            </p:cNvSpPr>
            <p:nvPr/>
          </p:nvSpPr>
          <p:spPr bwMode="auto">
            <a:xfrm>
              <a:off x="4161" y="1661"/>
              <a:ext cx="85" cy="401"/>
            </a:xfrm>
            <a:custGeom>
              <a:avLst/>
              <a:gdLst>
                <a:gd name="T0" fmla="*/ 378 w 379"/>
                <a:gd name="T1" fmla="*/ 885 h 1773"/>
                <a:gd name="T2" fmla="*/ 115 w 379"/>
                <a:gd name="T3" fmla="*/ 81 h 1773"/>
                <a:gd name="T4" fmla="*/ 42 w 379"/>
                <a:gd name="T5" fmla="*/ 6 h 1773"/>
                <a:gd name="T6" fmla="*/ 20 w 379"/>
                <a:gd name="T7" fmla="*/ 0 h 1773"/>
                <a:gd name="T8" fmla="*/ 0 w 379"/>
                <a:gd name="T9" fmla="*/ 11 h 1773"/>
                <a:gd name="T10" fmla="*/ 6 w 379"/>
                <a:gd name="T11" fmla="*/ 20 h 1773"/>
                <a:gd name="T12" fmla="*/ 154 w 379"/>
                <a:gd name="T13" fmla="*/ 216 h 1773"/>
                <a:gd name="T14" fmla="*/ 302 w 379"/>
                <a:gd name="T15" fmla="*/ 885 h 1773"/>
                <a:gd name="T16" fmla="*/ 3 w 379"/>
                <a:gd name="T17" fmla="*/ 1756 h 1773"/>
                <a:gd name="T18" fmla="*/ 0 w 379"/>
                <a:gd name="T19" fmla="*/ 1764 h 1773"/>
                <a:gd name="T20" fmla="*/ 20 w 379"/>
                <a:gd name="T21" fmla="*/ 1772 h 1773"/>
                <a:gd name="T22" fmla="*/ 42 w 379"/>
                <a:gd name="T23" fmla="*/ 1764 h 1773"/>
                <a:gd name="T24" fmla="*/ 311 w 379"/>
                <a:gd name="T25" fmla="*/ 1338 h 1773"/>
                <a:gd name="T26" fmla="*/ 378 w 379"/>
                <a:gd name="T27" fmla="*/ 885 h 17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9"/>
                <a:gd name="T43" fmla="*/ 0 h 1773"/>
                <a:gd name="T44" fmla="*/ 379 w 379"/>
                <a:gd name="T45" fmla="*/ 1773 h 17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9" h="1773">
                  <a:moveTo>
                    <a:pt x="378" y="885"/>
                  </a:moveTo>
                  <a:cubicBezTo>
                    <a:pt x="378" y="602"/>
                    <a:pt x="311" y="302"/>
                    <a:pt x="115" y="81"/>
                  </a:cubicBezTo>
                  <a:cubicBezTo>
                    <a:pt x="101" y="64"/>
                    <a:pt x="64" y="28"/>
                    <a:pt x="42" y="6"/>
                  </a:cubicBezTo>
                  <a:cubicBezTo>
                    <a:pt x="34" y="0"/>
                    <a:pt x="31" y="0"/>
                    <a:pt x="20" y="0"/>
                  </a:cubicBezTo>
                  <a:cubicBezTo>
                    <a:pt x="8" y="0"/>
                    <a:pt x="0" y="0"/>
                    <a:pt x="0" y="11"/>
                  </a:cubicBezTo>
                  <a:cubicBezTo>
                    <a:pt x="0" y="14"/>
                    <a:pt x="3" y="17"/>
                    <a:pt x="6" y="20"/>
                  </a:cubicBezTo>
                  <a:cubicBezTo>
                    <a:pt x="39" y="53"/>
                    <a:pt x="92" y="109"/>
                    <a:pt x="154" y="216"/>
                  </a:cubicBezTo>
                  <a:cubicBezTo>
                    <a:pt x="260" y="406"/>
                    <a:pt x="302" y="650"/>
                    <a:pt x="302" y="885"/>
                  </a:cubicBezTo>
                  <a:cubicBezTo>
                    <a:pt x="302" y="1313"/>
                    <a:pt x="182" y="1576"/>
                    <a:pt x="3" y="1756"/>
                  </a:cubicBezTo>
                  <a:cubicBezTo>
                    <a:pt x="3" y="1758"/>
                    <a:pt x="0" y="1761"/>
                    <a:pt x="0" y="1764"/>
                  </a:cubicBezTo>
                  <a:cubicBezTo>
                    <a:pt x="0" y="1772"/>
                    <a:pt x="8" y="1772"/>
                    <a:pt x="20" y="1772"/>
                  </a:cubicBezTo>
                  <a:cubicBezTo>
                    <a:pt x="31" y="1772"/>
                    <a:pt x="34" y="1772"/>
                    <a:pt x="42" y="1764"/>
                  </a:cubicBezTo>
                  <a:cubicBezTo>
                    <a:pt x="137" y="1686"/>
                    <a:pt x="244" y="1548"/>
                    <a:pt x="311" y="1338"/>
                  </a:cubicBezTo>
                  <a:cubicBezTo>
                    <a:pt x="356" y="1204"/>
                    <a:pt x="378" y="1044"/>
                    <a:pt x="378" y="8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Freeform 50"/>
            <p:cNvSpPr>
              <a:spLocks noChangeArrowheads="1"/>
            </p:cNvSpPr>
            <p:nvPr/>
          </p:nvSpPr>
          <p:spPr bwMode="auto">
            <a:xfrm>
              <a:off x="4363" y="1763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51"/>
            <p:cNvSpPr>
              <a:spLocks noChangeArrowheads="1"/>
            </p:cNvSpPr>
            <p:nvPr/>
          </p:nvSpPr>
          <p:spPr bwMode="auto">
            <a:xfrm>
              <a:off x="4333" y="1822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52"/>
            <p:cNvSpPr>
              <a:spLocks noChangeArrowheads="1"/>
            </p:cNvSpPr>
            <p:nvPr/>
          </p:nvSpPr>
          <p:spPr bwMode="auto">
            <a:xfrm>
              <a:off x="4461" y="1883"/>
              <a:ext cx="72" cy="70"/>
            </a:xfrm>
            <a:custGeom>
              <a:avLst/>
              <a:gdLst>
                <a:gd name="T0" fmla="*/ 76 w 320"/>
                <a:gd name="T1" fmla="*/ 246 h 315"/>
                <a:gd name="T2" fmla="*/ 165 w 320"/>
                <a:gd name="T3" fmla="*/ 168 h 315"/>
                <a:gd name="T4" fmla="*/ 252 w 320"/>
                <a:gd name="T5" fmla="*/ 95 h 315"/>
                <a:gd name="T6" fmla="*/ 319 w 320"/>
                <a:gd name="T7" fmla="*/ 8 h 315"/>
                <a:gd name="T8" fmla="*/ 308 w 320"/>
                <a:gd name="T9" fmla="*/ 0 h 315"/>
                <a:gd name="T10" fmla="*/ 297 w 320"/>
                <a:gd name="T11" fmla="*/ 6 h 315"/>
                <a:gd name="T12" fmla="*/ 244 w 320"/>
                <a:gd name="T13" fmla="*/ 50 h 315"/>
                <a:gd name="T14" fmla="*/ 204 w 320"/>
                <a:gd name="T15" fmla="*/ 28 h 315"/>
                <a:gd name="T16" fmla="*/ 148 w 320"/>
                <a:gd name="T17" fmla="*/ 0 h 315"/>
                <a:gd name="T18" fmla="*/ 56 w 320"/>
                <a:gd name="T19" fmla="*/ 81 h 315"/>
                <a:gd name="T20" fmla="*/ 67 w 320"/>
                <a:gd name="T21" fmla="*/ 90 h 315"/>
                <a:gd name="T22" fmla="*/ 81 w 320"/>
                <a:gd name="T23" fmla="*/ 81 h 315"/>
                <a:gd name="T24" fmla="*/ 140 w 320"/>
                <a:gd name="T25" fmla="*/ 53 h 315"/>
                <a:gd name="T26" fmla="*/ 185 w 320"/>
                <a:gd name="T27" fmla="*/ 62 h 315"/>
                <a:gd name="T28" fmla="*/ 244 w 320"/>
                <a:gd name="T29" fmla="*/ 70 h 315"/>
                <a:gd name="T30" fmla="*/ 148 w 320"/>
                <a:gd name="T31" fmla="*/ 154 h 315"/>
                <a:gd name="T32" fmla="*/ 62 w 320"/>
                <a:gd name="T33" fmla="*/ 227 h 315"/>
                <a:gd name="T34" fmla="*/ 0 w 320"/>
                <a:gd name="T35" fmla="*/ 305 h 315"/>
                <a:gd name="T36" fmla="*/ 11 w 320"/>
                <a:gd name="T37" fmla="*/ 314 h 315"/>
                <a:gd name="T38" fmla="*/ 22 w 320"/>
                <a:gd name="T39" fmla="*/ 305 h 315"/>
                <a:gd name="T40" fmla="*/ 87 w 320"/>
                <a:gd name="T41" fmla="*/ 263 h 315"/>
                <a:gd name="T42" fmla="*/ 126 w 320"/>
                <a:gd name="T43" fmla="*/ 283 h 315"/>
                <a:gd name="T44" fmla="*/ 182 w 320"/>
                <a:gd name="T45" fmla="*/ 314 h 315"/>
                <a:gd name="T46" fmla="*/ 302 w 320"/>
                <a:gd name="T47" fmla="*/ 204 h 315"/>
                <a:gd name="T48" fmla="*/ 291 w 320"/>
                <a:gd name="T49" fmla="*/ 196 h 315"/>
                <a:gd name="T50" fmla="*/ 280 w 320"/>
                <a:gd name="T51" fmla="*/ 207 h 315"/>
                <a:gd name="T52" fmla="*/ 190 w 320"/>
                <a:gd name="T53" fmla="*/ 260 h 315"/>
                <a:gd name="T54" fmla="*/ 140 w 320"/>
                <a:gd name="T55" fmla="*/ 252 h 315"/>
                <a:gd name="T56" fmla="*/ 90 w 320"/>
                <a:gd name="T57" fmla="*/ 244 h 315"/>
                <a:gd name="T58" fmla="*/ 76 w 320"/>
                <a:gd name="T59" fmla="*/ 246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20"/>
                <a:gd name="T91" fmla="*/ 0 h 315"/>
                <a:gd name="T92" fmla="*/ 320 w 320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20" h="315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2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9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53"/>
            <p:cNvSpPr>
              <a:spLocks noChangeArrowheads="1"/>
            </p:cNvSpPr>
            <p:nvPr/>
          </p:nvSpPr>
          <p:spPr bwMode="auto">
            <a:xfrm>
              <a:off x="4617" y="1787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54"/>
            <p:cNvSpPr>
              <a:spLocks noChangeArrowheads="1"/>
            </p:cNvSpPr>
            <p:nvPr/>
          </p:nvSpPr>
          <p:spPr bwMode="auto">
            <a:xfrm>
              <a:off x="4838" y="1769"/>
              <a:ext cx="89" cy="148"/>
            </a:xfrm>
            <a:custGeom>
              <a:avLst/>
              <a:gdLst>
                <a:gd name="T0" fmla="*/ 76 w 396"/>
                <a:gd name="T1" fmla="*/ 582 h 659"/>
                <a:gd name="T2" fmla="*/ 182 w 396"/>
                <a:gd name="T3" fmla="*/ 482 h 659"/>
                <a:gd name="T4" fmla="*/ 395 w 396"/>
                <a:gd name="T5" fmla="*/ 190 h 659"/>
                <a:gd name="T6" fmla="*/ 185 w 396"/>
                <a:gd name="T7" fmla="*/ 0 h 659"/>
                <a:gd name="T8" fmla="*/ 0 w 396"/>
                <a:gd name="T9" fmla="*/ 179 h 659"/>
                <a:gd name="T10" fmla="*/ 53 w 396"/>
                <a:gd name="T11" fmla="*/ 235 h 659"/>
                <a:gd name="T12" fmla="*/ 104 w 396"/>
                <a:gd name="T13" fmla="*/ 182 h 659"/>
                <a:gd name="T14" fmla="*/ 50 w 396"/>
                <a:gd name="T15" fmla="*/ 132 h 659"/>
                <a:gd name="T16" fmla="*/ 39 w 396"/>
                <a:gd name="T17" fmla="*/ 132 h 659"/>
                <a:gd name="T18" fmla="*/ 174 w 396"/>
                <a:gd name="T19" fmla="*/ 31 h 659"/>
                <a:gd name="T20" fmla="*/ 305 w 396"/>
                <a:gd name="T21" fmla="*/ 190 h 659"/>
                <a:gd name="T22" fmla="*/ 202 w 396"/>
                <a:gd name="T23" fmla="*/ 409 h 659"/>
                <a:gd name="T24" fmla="*/ 11 w 396"/>
                <a:gd name="T25" fmla="*/ 622 h 659"/>
                <a:gd name="T26" fmla="*/ 0 w 396"/>
                <a:gd name="T27" fmla="*/ 658 h 659"/>
                <a:gd name="T28" fmla="*/ 367 w 396"/>
                <a:gd name="T29" fmla="*/ 658 h 659"/>
                <a:gd name="T30" fmla="*/ 395 w 396"/>
                <a:gd name="T31" fmla="*/ 487 h 659"/>
                <a:gd name="T32" fmla="*/ 370 w 396"/>
                <a:gd name="T33" fmla="*/ 487 h 659"/>
                <a:gd name="T34" fmla="*/ 350 w 396"/>
                <a:gd name="T35" fmla="*/ 574 h 659"/>
                <a:gd name="T36" fmla="*/ 255 w 396"/>
                <a:gd name="T37" fmla="*/ 582 h 659"/>
                <a:gd name="T38" fmla="*/ 76 w 396"/>
                <a:gd name="T39" fmla="*/ 582 h 6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6"/>
                <a:gd name="T61" fmla="*/ 0 h 659"/>
                <a:gd name="T62" fmla="*/ 396 w 396"/>
                <a:gd name="T63" fmla="*/ 659 h 6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6" h="659">
                  <a:moveTo>
                    <a:pt x="76" y="582"/>
                  </a:moveTo>
                  <a:lnTo>
                    <a:pt x="182" y="482"/>
                  </a:lnTo>
                  <a:cubicBezTo>
                    <a:pt x="336" y="344"/>
                    <a:pt x="395" y="291"/>
                    <a:pt x="395" y="190"/>
                  </a:cubicBezTo>
                  <a:cubicBezTo>
                    <a:pt x="395" y="78"/>
                    <a:pt x="305" y="0"/>
                    <a:pt x="185" y="0"/>
                  </a:cubicBezTo>
                  <a:cubicBezTo>
                    <a:pt x="73" y="0"/>
                    <a:pt x="0" y="90"/>
                    <a:pt x="0" y="179"/>
                  </a:cubicBezTo>
                  <a:cubicBezTo>
                    <a:pt x="0" y="235"/>
                    <a:pt x="50" y="235"/>
                    <a:pt x="53" y="235"/>
                  </a:cubicBezTo>
                  <a:cubicBezTo>
                    <a:pt x="70" y="235"/>
                    <a:pt x="104" y="221"/>
                    <a:pt x="104" y="182"/>
                  </a:cubicBezTo>
                  <a:cubicBezTo>
                    <a:pt x="104" y="157"/>
                    <a:pt x="87" y="132"/>
                    <a:pt x="50" y="132"/>
                  </a:cubicBezTo>
                  <a:cubicBezTo>
                    <a:pt x="45" y="132"/>
                    <a:pt x="42" y="132"/>
                    <a:pt x="39" y="132"/>
                  </a:cubicBezTo>
                  <a:cubicBezTo>
                    <a:pt x="62" y="67"/>
                    <a:pt x="115" y="31"/>
                    <a:pt x="174" y="31"/>
                  </a:cubicBezTo>
                  <a:cubicBezTo>
                    <a:pt x="263" y="31"/>
                    <a:pt x="305" y="112"/>
                    <a:pt x="305" y="190"/>
                  </a:cubicBezTo>
                  <a:cubicBezTo>
                    <a:pt x="305" y="272"/>
                    <a:pt x="255" y="350"/>
                    <a:pt x="202" y="409"/>
                  </a:cubicBezTo>
                  <a:lnTo>
                    <a:pt x="11" y="622"/>
                  </a:lnTo>
                  <a:cubicBezTo>
                    <a:pt x="0" y="633"/>
                    <a:pt x="0" y="636"/>
                    <a:pt x="0" y="658"/>
                  </a:cubicBezTo>
                  <a:lnTo>
                    <a:pt x="367" y="658"/>
                  </a:lnTo>
                  <a:lnTo>
                    <a:pt x="395" y="487"/>
                  </a:lnTo>
                  <a:lnTo>
                    <a:pt x="370" y="487"/>
                  </a:lnTo>
                  <a:cubicBezTo>
                    <a:pt x="367" y="515"/>
                    <a:pt x="358" y="560"/>
                    <a:pt x="350" y="574"/>
                  </a:cubicBezTo>
                  <a:cubicBezTo>
                    <a:pt x="342" y="582"/>
                    <a:pt x="277" y="582"/>
                    <a:pt x="255" y="582"/>
                  </a:cubicBezTo>
                  <a:lnTo>
                    <a:pt x="76" y="58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Freeform 55"/>
            <p:cNvSpPr>
              <a:spLocks noChangeArrowheads="1"/>
            </p:cNvSpPr>
            <p:nvPr/>
          </p:nvSpPr>
          <p:spPr bwMode="auto">
            <a:xfrm>
              <a:off x="5028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Freeform 56"/>
            <p:cNvSpPr>
              <a:spLocks noChangeArrowheads="1"/>
            </p:cNvSpPr>
            <p:nvPr/>
          </p:nvSpPr>
          <p:spPr bwMode="auto">
            <a:xfrm>
              <a:off x="4945" y="1765"/>
              <a:ext cx="184" cy="152"/>
            </a:xfrm>
            <a:custGeom>
              <a:avLst/>
              <a:gdLst>
                <a:gd name="T0" fmla="*/ 454 w 816"/>
                <a:gd name="T1" fmla="*/ 269 h 676"/>
                <a:gd name="T2" fmla="*/ 370 w 816"/>
                <a:gd name="T3" fmla="*/ 73 h 676"/>
                <a:gd name="T4" fmla="*/ 364 w 816"/>
                <a:gd name="T5" fmla="*/ 59 h 676"/>
                <a:gd name="T6" fmla="*/ 423 w 816"/>
                <a:gd name="T7" fmla="*/ 31 h 676"/>
                <a:gd name="T8" fmla="*/ 442 w 816"/>
                <a:gd name="T9" fmla="*/ 11 h 676"/>
                <a:gd name="T10" fmla="*/ 428 w 816"/>
                <a:gd name="T11" fmla="*/ 0 h 676"/>
                <a:gd name="T12" fmla="*/ 302 w 816"/>
                <a:gd name="T13" fmla="*/ 3 h 676"/>
                <a:gd name="T14" fmla="*/ 193 w 816"/>
                <a:gd name="T15" fmla="*/ 0 h 676"/>
                <a:gd name="T16" fmla="*/ 174 w 816"/>
                <a:gd name="T17" fmla="*/ 20 h 676"/>
                <a:gd name="T18" fmla="*/ 199 w 816"/>
                <a:gd name="T19" fmla="*/ 31 h 676"/>
                <a:gd name="T20" fmla="*/ 272 w 816"/>
                <a:gd name="T21" fmla="*/ 62 h 676"/>
                <a:gd name="T22" fmla="*/ 389 w 816"/>
                <a:gd name="T23" fmla="*/ 339 h 676"/>
                <a:gd name="T24" fmla="*/ 179 w 816"/>
                <a:gd name="T25" fmla="*/ 563 h 676"/>
                <a:gd name="T26" fmla="*/ 168 w 816"/>
                <a:gd name="T27" fmla="*/ 574 h 676"/>
                <a:gd name="T28" fmla="*/ 22 w 816"/>
                <a:gd name="T29" fmla="*/ 644 h 676"/>
                <a:gd name="T30" fmla="*/ 0 w 816"/>
                <a:gd name="T31" fmla="*/ 664 h 676"/>
                <a:gd name="T32" fmla="*/ 14 w 816"/>
                <a:gd name="T33" fmla="*/ 675 h 676"/>
                <a:gd name="T34" fmla="*/ 106 w 816"/>
                <a:gd name="T35" fmla="*/ 672 h 676"/>
                <a:gd name="T36" fmla="*/ 216 w 816"/>
                <a:gd name="T37" fmla="*/ 675 h 676"/>
                <a:gd name="T38" fmla="*/ 235 w 816"/>
                <a:gd name="T39" fmla="*/ 655 h 676"/>
                <a:gd name="T40" fmla="*/ 221 w 816"/>
                <a:gd name="T41" fmla="*/ 644 h 676"/>
                <a:gd name="T42" fmla="*/ 182 w 816"/>
                <a:gd name="T43" fmla="*/ 613 h 676"/>
                <a:gd name="T44" fmla="*/ 210 w 816"/>
                <a:gd name="T45" fmla="*/ 568 h 676"/>
                <a:gd name="T46" fmla="*/ 311 w 816"/>
                <a:gd name="T47" fmla="*/ 462 h 676"/>
                <a:gd name="T48" fmla="*/ 398 w 816"/>
                <a:gd name="T49" fmla="*/ 367 h 676"/>
                <a:gd name="T50" fmla="*/ 498 w 816"/>
                <a:gd name="T51" fmla="*/ 602 h 676"/>
                <a:gd name="T52" fmla="*/ 504 w 816"/>
                <a:gd name="T53" fmla="*/ 616 h 676"/>
                <a:gd name="T54" fmla="*/ 445 w 816"/>
                <a:gd name="T55" fmla="*/ 644 h 676"/>
                <a:gd name="T56" fmla="*/ 426 w 816"/>
                <a:gd name="T57" fmla="*/ 664 h 676"/>
                <a:gd name="T58" fmla="*/ 442 w 816"/>
                <a:gd name="T59" fmla="*/ 675 h 676"/>
                <a:gd name="T60" fmla="*/ 566 w 816"/>
                <a:gd name="T61" fmla="*/ 672 h 676"/>
                <a:gd name="T62" fmla="*/ 675 w 816"/>
                <a:gd name="T63" fmla="*/ 675 h 676"/>
                <a:gd name="T64" fmla="*/ 694 w 816"/>
                <a:gd name="T65" fmla="*/ 655 h 676"/>
                <a:gd name="T66" fmla="*/ 678 w 816"/>
                <a:gd name="T67" fmla="*/ 644 h 676"/>
                <a:gd name="T68" fmla="*/ 591 w 816"/>
                <a:gd name="T69" fmla="*/ 602 h 676"/>
                <a:gd name="T70" fmla="*/ 465 w 816"/>
                <a:gd name="T71" fmla="*/ 297 h 676"/>
                <a:gd name="T72" fmla="*/ 666 w 816"/>
                <a:gd name="T73" fmla="*/ 81 h 676"/>
                <a:gd name="T74" fmla="*/ 792 w 816"/>
                <a:gd name="T75" fmla="*/ 31 h 676"/>
                <a:gd name="T76" fmla="*/ 815 w 816"/>
                <a:gd name="T77" fmla="*/ 11 h 676"/>
                <a:gd name="T78" fmla="*/ 801 w 816"/>
                <a:gd name="T79" fmla="*/ 0 h 676"/>
                <a:gd name="T80" fmla="*/ 708 w 816"/>
                <a:gd name="T81" fmla="*/ 3 h 676"/>
                <a:gd name="T82" fmla="*/ 599 w 816"/>
                <a:gd name="T83" fmla="*/ 0 h 676"/>
                <a:gd name="T84" fmla="*/ 580 w 816"/>
                <a:gd name="T85" fmla="*/ 20 h 676"/>
                <a:gd name="T86" fmla="*/ 591 w 816"/>
                <a:gd name="T87" fmla="*/ 31 h 676"/>
                <a:gd name="T88" fmla="*/ 630 w 816"/>
                <a:gd name="T89" fmla="*/ 62 h 676"/>
                <a:gd name="T90" fmla="*/ 613 w 816"/>
                <a:gd name="T91" fmla="*/ 98 h 676"/>
                <a:gd name="T92" fmla="*/ 454 w 816"/>
                <a:gd name="T93" fmla="*/ 269 h 6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6"/>
                <a:gd name="T142" fmla="*/ 0 h 676"/>
                <a:gd name="T143" fmla="*/ 816 w 816"/>
                <a:gd name="T144" fmla="*/ 676 h 6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6" h="676">
                  <a:moveTo>
                    <a:pt x="454" y="269"/>
                  </a:moveTo>
                  <a:lnTo>
                    <a:pt x="370" y="73"/>
                  </a:lnTo>
                  <a:cubicBezTo>
                    <a:pt x="367" y="64"/>
                    <a:pt x="364" y="62"/>
                    <a:pt x="364" y="59"/>
                  </a:cubicBezTo>
                  <a:cubicBezTo>
                    <a:pt x="364" y="53"/>
                    <a:pt x="381" y="34"/>
                    <a:pt x="423" y="31"/>
                  </a:cubicBezTo>
                  <a:cubicBezTo>
                    <a:pt x="431" y="31"/>
                    <a:pt x="442" y="28"/>
                    <a:pt x="442" y="11"/>
                  </a:cubicBezTo>
                  <a:cubicBezTo>
                    <a:pt x="442" y="0"/>
                    <a:pt x="431" y="0"/>
                    <a:pt x="428" y="0"/>
                  </a:cubicBezTo>
                  <a:cubicBezTo>
                    <a:pt x="386" y="0"/>
                    <a:pt x="344" y="3"/>
                    <a:pt x="302" y="3"/>
                  </a:cubicBezTo>
                  <a:cubicBezTo>
                    <a:pt x="277" y="3"/>
                    <a:pt x="218" y="0"/>
                    <a:pt x="193" y="0"/>
                  </a:cubicBezTo>
                  <a:cubicBezTo>
                    <a:pt x="188" y="0"/>
                    <a:pt x="174" y="0"/>
                    <a:pt x="174" y="20"/>
                  </a:cubicBezTo>
                  <a:cubicBezTo>
                    <a:pt x="174" y="31"/>
                    <a:pt x="185" y="31"/>
                    <a:pt x="199" y="31"/>
                  </a:cubicBezTo>
                  <a:cubicBezTo>
                    <a:pt x="258" y="31"/>
                    <a:pt x="263" y="39"/>
                    <a:pt x="272" y="62"/>
                  </a:cubicBezTo>
                  <a:lnTo>
                    <a:pt x="389" y="339"/>
                  </a:lnTo>
                  <a:lnTo>
                    <a:pt x="179" y="563"/>
                  </a:lnTo>
                  <a:lnTo>
                    <a:pt x="168" y="574"/>
                  </a:lnTo>
                  <a:cubicBezTo>
                    <a:pt x="118" y="624"/>
                    <a:pt x="73" y="641"/>
                    <a:pt x="22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66"/>
                    <a:pt x="0" y="675"/>
                    <a:pt x="14" y="675"/>
                  </a:cubicBezTo>
                  <a:cubicBezTo>
                    <a:pt x="42" y="675"/>
                    <a:pt x="76" y="672"/>
                    <a:pt x="106" y="672"/>
                  </a:cubicBezTo>
                  <a:cubicBezTo>
                    <a:pt x="143" y="672"/>
                    <a:pt x="182" y="675"/>
                    <a:pt x="216" y="675"/>
                  </a:cubicBezTo>
                  <a:cubicBezTo>
                    <a:pt x="221" y="675"/>
                    <a:pt x="235" y="675"/>
                    <a:pt x="235" y="655"/>
                  </a:cubicBezTo>
                  <a:cubicBezTo>
                    <a:pt x="235" y="644"/>
                    <a:pt x="224" y="644"/>
                    <a:pt x="221" y="644"/>
                  </a:cubicBezTo>
                  <a:cubicBezTo>
                    <a:pt x="213" y="644"/>
                    <a:pt x="182" y="641"/>
                    <a:pt x="182" y="613"/>
                  </a:cubicBezTo>
                  <a:cubicBezTo>
                    <a:pt x="182" y="599"/>
                    <a:pt x="199" y="582"/>
                    <a:pt x="210" y="568"/>
                  </a:cubicBezTo>
                  <a:lnTo>
                    <a:pt x="311" y="462"/>
                  </a:lnTo>
                  <a:lnTo>
                    <a:pt x="398" y="367"/>
                  </a:lnTo>
                  <a:lnTo>
                    <a:pt x="498" y="602"/>
                  </a:lnTo>
                  <a:cubicBezTo>
                    <a:pt x="504" y="613"/>
                    <a:pt x="504" y="613"/>
                    <a:pt x="504" y="616"/>
                  </a:cubicBezTo>
                  <a:cubicBezTo>
                    <a:pt x="504" y="624"/>
                    <a:pt x="484" y="641"/>
                    <a:pt x="445" y="644"/>
                  </a:cubicBezTo>
                  <a:cubicBezTo>
                    <a:pt x="437" y="644"/>
                    <a:pt x="426" y="647"/>
                    <a:pt x="426" y="664"/>
                  </a:cubicBezTo>
                  <a:cubicBezTo>
                    <a:pt x="426" y="675"/>
                    <a:pt x="437" y="675"/>
                    <a:pt x="442" y="675"/>
                  </a:cubicBezTo>
                  <a:cubicBezTo>
                    <a:pt x="470" y="675"/>
                    <a:pt x="538" y="672"/>
                    <a:pt x="566" y="672"/>
                  </a:cubicBezTo>
                  <a:cubicBezTo>
                    <a:pt x="591" y="672"/>
                    <a:pt x="650" y="675"/>
                    <a:pt x="675" y="675"/>
                  </a:cubicBezTo>
                  <a:cubicBezTo>
                    <a:pt x="683" y="675"/>
                    <a:pt x="694" y="675"/>
                    <a:pt x="694" y="655"/>
                  </a:cubicBezTo>
                  <a:cubicBezTo>
                    <a:pt x="694" y="644"/>
                    <a:pt x="683" y="644"/>
                    <a:pt x="678" y="644"/>
                  </a:cubicBezTo>
                  <a:cubicBezTo>
                    <a:pt x="610" y="644"/>
                    <a:pt x="608" y="641"/>
                    <a:pt x="591" y="602"/>
                  </a:cubicBezTo>
                  <a:cubicBezTo>
                    <a:pt x="552" y="510"/>
                    <a:pt x="487" y="356"/>
                    <a:pt x="465" y="297"/>
                  </a:cubicBezTo>
                  <a:cubicBezTo>
                    <a:pt x="532" y="227"/>
                    <a:pt x="636" y="109"/>
                    <a:pt x="666" y="81"/>
                  </a:cubicBezTo>
                  <a:cubicBezTo>
                    <a:pt x="694" y="56"/>
                    <a:pt x="734" y="34"/>
                    <a:pt x="792" y="31"/>
                  </a:cubicBezTo>
                  <a:cubicBezTo>
                    <a:pt x="804" y="31"/>
                    <a:pt x="815" y="31"/>
                    <a:pt x="815" y="11"/>
                  </a:cubicBezTo>
                  <a:cubicBezTo>
                    <a:pt x="815" y="11"/>
                    <a:pt x="815" y="0"/>
                    <a:pt x="801" y="0"/>
                  </a:cubicBezTo>
                  <a:cubicBezTo>
                    <a:pt x="770" y="0"/>
                    <a:pt x="739" y="3"/>
                    <a:pt x="708" y="3"/>
                  </a:cubicBezTo>
                  <a:cubicBezTo>
                    <a:pt x="672" y="3"/>
                    <a:pt x="633" y="0"/>
                    <a:pt x="599" y="0"/>
                  </a:cubicBezTo>
                  <a:cubicBezTo>
                    <a:pt x="594" y="0"/>
                    <a:pt x="580" y="0"/>
                    <a:pt x="580" y="20"/>
                  </a:cubicBezTo>
                  <a:cubicBezTo>
                    <a:pt x="580" y="28"/>
                    <a:pt x="585" y="31"/>
                    <a:pt x="591" y="31"/>
                  </a:cubicBezTo>
                  <a:cubicBezTo>
                    <a:pt x="599" y="31"/>
                    <a:pt x="630" y="34"/>
                    <a:pt x="630" y="62"/>
                  </a:cubicBezTo>
                  <a:cubicBezTo>
                    <a:pt x="630" y="76"/>
                    <a:pt x="619" y="87"/>
                    <a:pt x="613" y="98"/>
                  </a:cubicBezTo>
                  <a:lnTo>
                    <a:pt x="454" y="26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Freeform 57"/>
            <p:cNvSpPr>
              <a:spLocks noChangeArrowheads="1"/>
            </p:cNvSpPr>
            <p:nvPr/>
          </p:nvSpPr>
          <p:spPr bwMode="auto">
            <a:xfrm>
              <a:off x="5200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58"/>
            <p:cNvSpPr>
              <a:spLocks noChangeArrowheads="1"/>
            </p:cNvSpPr>
            <p:nvPr/>
          </p:nvSpPr>
          <p:spPr bwMode="auto">
            <a:xfrm>
              <a:off x="5148" y="1765"/>
              <a:ext cx="163" cy="152"/>
            </a:xfrm>
            <a:custGeom>
              <a:avLst/>
              <a:gdLst>
                <a:gd name="T0" fmla="*/ 554 w 721"/>
                <a:gd name="T1" fmla="*/ 112 h 676"/>
                <a:gd name="T2" fmla="*/ 568 w 721"/>
                <a:gd name="T3" fmla="*/ 98 h 676"/>
                <a:gd name="T4" fmla="*/ 697 w 721"/>
                <a:gd name="T5" fmla="*/ 31 h 676"/>
                <a:gd name="T6" fmla="*/ 720 w 721"/>
                <a:gd name="T7" fmla="*/ 11 h 676"/>
                <a:gd name="T8" fmla="*/ 706 w 721"/>
                <a:gd name="T9" fmla="*/ 0 h 676"/>
                <a:gd name="T10" fmla="*/ 624 w 721"/>
                <a:gd name="T11" fmla="*/ 3 h 676"/>
                <a:gd name="T12" fmla="*/ 526 w 721"/>
                <a:gd name="T13" fmla="*/ 0 h 676"/>
                <a:gd name="T14" fmla="*/ 507 w 721"/>
                <a:gd name="T15" fmla="*/ 20 h 676"/>
                <a:gd name="T16" fmla="*/ 521 w 721"/>
                <a:gd name="T17" fmla="*/ 31 h 676"/>
                <a:gd name="T18" fmla="*/ 557 w 721"/>
                <a:gd name="T19" fmla="*/ 53 h 676"/>
                <a:gd name="T20" fmla="*/ 529 w 721"/>
                <a:gd name="T21" fmla="*/ 101 h 676"/>
                <a:gd name="T22" fmla="*/ 302 w 721"/>
                <a:gd name="T23" fmla="*/ 364 h 676"/>
                <a:gd name="T24" fmla="*/ 193 w 721"/>
                <a:gd name="T25" fmla="*/ 70 h 676"/>
                <a:gd name="T26" fmla="*/ 188 w 721"/>
                <a:gd name="T27" fmla="*/ 53 h 676"/>
                <a:gd name="T28" fmla="*/ 246 w 721"/>
                <a:gd name="T29" fmla="*/ 31 h 676"/>
                <a:gd name="T30" fmla="*/ 269 w 721"/>
                <a:gd name="T31" fmla="*/ 11 h 676"/>
                <a:gd name="T32" fmla="*/ 255 w 721"/>
                <a:gd name="T33" fmla="*/ 0 h 676"/>
                <a:gd name="T34" fmla="*/ 129 w 721"/>
                <a:gd name="T35" fmla="*/ 3 h 676"/>
                <a:gd name="T36" fmla="*/ 20 w 721"/>
                <a:gd name="T37" fmla="*/ 0 h 676"/>
                <a:gd name="T38" fmla="*/ 0 w 721"/>
                <a:gd name="T39" fmla="*/ 20 h 676"/>
                <a:gd name="T40" fmla="*/ 22 w 721"/>
                <a:gd name="T41" fmla="*/ 31 h 676"/>
                <a:gd name="T42" fmla="*/ 95 w 721"/>
                <a:gd name="T43" fmla="*/ 64 h 676"/>
                <a:gd name="T44" fmla="*/ 216 w 721"/>
                <a:gd name="T45" fmla="*/ 389 h 676"/>
                <a:gd name="T46" fmla="*/ 221 w 721"/>
                <a:gd name="T47" fmla="*/ 406 h 676"/>
                <a:gd name="T48" fmla="*/ 176 w 721"/>
                <a:gd name="T49" fmla="*/ 585 h 676"/>
                <a:gd name="T50" fmla="*/ 84 w 721"/>
                <a:gd name="T51" fmla="*/ 644 h 676"/>
                <a:gd name="T52" fmla="*/ 56 w 721"/>
                <a:gd name="T53" fmla="*/ 664 h 676"/>
                <a:gd name="T54" fmla="*/ 70 w 721"/>
                <a:gd name="T55" fmla="*/ 675 h 676"/>
                <a:gd name="T56" fmla="*/ 196 w 721"/>
                <a:gd name="T57" fmla="*/ 672 h 676"/>
                <a:gd name="T58" fmla="*/ 322 w 721"/>
                <a:gd name="T59" fmla="*/ 675 h 676"/>
                <a:gd name="T60" fmla="*/ 339 w 721"/>
                <a:gd name="T61" fmla="*/ 655 h 676"/>
                <a:gd name="T62" fmla="*/ 314 w 721"/>
                <a:gd name="T63" fmla="*/ 644 h 676"/>
                <a:gd name="T64" fmla="*/ 274 w 721"/>
                <a:gd name="T65" fmla="*/ 641 h 676"/>
                <a:gd name="T66" fmla="*/ 249 w 721"/>
                <a:gd name="T67" fmla="*/ 627 h 676"/>
                <a:gd name="T68" fmla="*/ 263 w 721"/>
                <a:gd name="T69" fmla="*/ 566 h 676"/>
                <a:gd name="T70" fmla="*/ 297 w 721"/>
                <a:gd name="T71" fmla="*/ 426 h 676"/>
                <a:gd name="T72" fmla="*/ 311 w 721"/>
                <a:gd name="T73" fmla="*/ 395 h 676"/>
                <a:gd name="T74" fmla="*/ 554 w 721"/>
                <a:gd name="T75" fmla="*/ 112 h 6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676"/>
                <a:gd name="T116" fmla="*/ 721 w 721"/>
                <a:gd name="T117" fmla="*/ 676 h 67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676">
                  <a:moveTo>
                    <a:pt x="554" y="112"/>
                  </a:moveTo>
                  <a:lnTo>
                    <a:pt x="568" y="98"/>
                  </a:lnTo>
                  <a:cubicBezTo>
                    <a:pt x="599" y="70"/>
                    <a:pt x="630" y="36"/>
                    <a:pt x="697" y="31"/>
                  </a:cubicBezTo>
                  <a:cubicBezTo>
                    <a:pt x="708" y="31"/>
                    <a:pt x="720" y="31"/>
                    <a:pt x="720" y="11"/>
                  </a:cubicBezTo>
                  <a:cubicBezTo>
                    <a:pt x="720" y="3"/>
                    <a:pt x="714" y="0"/>
                    <a:pt x="706" y="0"/>
                  </a:cubicBezTo>
                  <a:cubicBezTo>
                    <a:pt x="680" y="0"/>
                    <a:pt x="652" y="3"/>
                    <a:pt x="624" y="3"/>
                  </a:cubicBezTo>
                  <a:cubicBezTo>
                    <a:pt x="591" y="3"/>
                    <a:pt x="557" y="0"/>
                    <a:pt x="526" y="0"/>
                  </a:cubicBezTo>
                  <a:cubicBezTo>
                    <a:pt x="521" y="0"/>
                    <a:pt x="507" y="0"/>
                    <a:pt x="507" y="20"/>
                  </a:cubicBezTo>
                  <a:cubicBezTo>
                    <a:pt x="507" y="31"/>
                    <a:pt x="518" y="31"/>
                    <a:pt x="521" y="31"/>
                  </a:cubicBezTo>
                  <a:cubicBezTo>
                    <a:pt x="529" y="31"/>
                    <a:pt x="557" y="34"/>
                    <a:pt x="557" y="53"/>
                  </a:cubicBezTo>
                  <a:cubicBezTo>
                    <a:pt x="557" y="70"/>
                    <a:pt x="535" y="95"/>
                    <a:pt x="529" y="101"/>
                  </a:cubicBezTo>
                  <a:lnTo>
                    <a:pt x="302" y="364"/>
                  </a:lnTo>
                  <a:lnTo>
                    <a:pt x="193" y="70"/>
                  </a:lnTo>
                  <a:cubicBezTo>
                    <a:pt x="188" y="56"/>
                    <a:pt x="188" y="56"/>
                    <a:pt x="188" y="53"/>
                  </a:cubicBezTo>
                  <a:cubicBezTo>
                    <a:pt x="188" y="31"/>
                    <a:pt x="235" y="31"/>
                    <a:pt x="246" y="31"/>
                  </a:cubicBezTo>
                  <a:cubicBezTo>
                    <a:pt x="258" y="31"/>
                    <a:pt x="269" y="31"/>
                    <a:pt x="269" y="11"/>
                  </a:cubicBezTo>
                  <a:cubicBezTo>
                    <a:pt x="269" y="0"/>
                    <a:pt x="258" y="0"/>
                    <a:pt x="255" y="0"/>
                  </a:cubicBezTo>
                  <a:cubicBezTo>
                    <a:pt x="227" y="0"/>
                    <a:pt x="157" y="3"/>
                    <a:pt x="129" y="3"/>
                  </a:cubicBezTo>
                  <a:cubicBezTo>
                    <a:pt x="104" y="3"/>
                    <a:pt x="45" y="0"/>
                    <a:pt x="20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11" y="31"/>
                    <a:pt x="22" y="31"/>
                  </a:cubicBezTo>
                  <a:cubicBezTo>
                    <a:pt x="81" y="31"/>
                    <a:pt x="87" y="39"/>
                    <a:pt x="95" y="64"/>
                  </a:cubicBezTo>
                  <a:lnTo>
                    <a:pt x="216" y="389"/>
                  </a:lnTo>
                  <a:cubicBezTo>
                    <a:pt x="218" y="392"/>
                    <a:pt x="221" y="403"/>
                    <a:pt x="221" y="406"/>
                  </a:cubicBezTo>
                  <a:cubicBezTo>
                    <a:pt x="221" y="409"/>
                    <a:pt x="182" y="568"/>
                    <a:pt x="176" y="585"/>
                  </a:cubicBezTo>
                  <a:cubicBezTo>
                    <a:pt x="162" y="641"/>
                    <a:pt x="162" y="644"/>
                    <a:pt x="84" y="644"/>
                  </a:cubicBezTo>
                  <a:cubicBezTo>
                    <a:pt x="64" y="644"/>
                    <a:pt x="56" y="644"/>
                    <a:pt x="56" y="664"/>
                  </a:cubicBezTo>
                  <a:cubicBezTo>
                    <a:pt x="56" y="675"/>
                    <a:pt x="67" y="675"/>
                    <a:pt x="70" y="675"/>
                  </a:cubicBezTo>
                  <a:cubicBezTo>
                    <a:pt x="98" y="675"/>
                    <a:pt x="168" y="672"/>
                    <a:pt x="196" y="672"/>
                  </a:cubicBezTo>
                  <a:cubicBezTo>
                    <a:pt x="221" y="672"/>
                    <a:pt x="294" y="675"/>
                    <a:pt x="322" y="675"/>
                  </a:cubicBezTo>
                  <a:cubicBezTo>
                    <a:pt x="328" y="675"/>
                    <a:pt x="339" y="675"/>
                    <a:pt x="339" y="655"/>
                  </a:cubicBezTo>
                  <a:cubicBezTo>
                    <a:pt x="339" y="644"/>
                    <a:pt x="330" y="644"/>
                    <a:pt x="314" y="644"/>
                  </a:cubicBezTo>
                  <a:cubicBezTo>
                    <a:pt x="311" y="644"/>
                    <a:pt x="291" y="644"/>
                    <a:pt x="274" y="641"/>
                  </a:cubicBezTo>
                  <a:cubicBezTo>
                    <a:pt x="255" y="641"/>
                    <a:pt x="249" y="638"/>
                    <a:pt x="249" y="627"/>
                  </a:cubicBezTo>
                  <a:cubicBezTo>
                    <a:pt x="249" y="619"/>
                    <a:pt x="258" y="585"/>
                    <a:pt x="263" y="566"/>
                  </a:cubicBezTo>
                  <a:lnTo>
                    <a:pt x="297" y="426"/>
                  </a:lnTo>
                  <a:cubicBezTo>
                    <a:pt x="302" y="406"/>
                    <a:pt x="302" y="403"/>
                    <a:pt x="311" y="395"/>
                  </a:cubicBezTo>
                  <a:lnTo>
                    <a:pt x="554" y="11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59"/>
            <p:cNvSpPr>
              <a:spLocks noChangeArrowheads="1"/>
            </p:cNvSpPr>
            <p:nvPr/>
          </p:nvSpPr>
          <p:spPr bwMode="auto">
            <a:xfrm>
              <a:off x="5358" y="1763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Freeform 60"/>
            <p:cNvSpPr>
              <a:spLocks noChangeArrowheads="1"/>
            </p:cNvSpPr>
            <p:nvPr/>
          </p:nvSpPr>
          <p:spPr bwMode="auto">
            <a:xfrm>
              <a:off x="5329" y="1822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61"/>
            <p:cNvSpPr>
              <a:spLocks noChangeArrowheads="1"/>
            </p:cNvSpPr>
            <p:nvPr/>
          </p:nvSpPr>
          <p:spPr bwMode="auto">
            <a:xfrm>
              <a:off x="5454" y="1883"/>
              <a:ext cx="84" cy="70"/>
            </a:xfrm>
            <a:custGeom>
              <a:avLst/>
              <a:gdLst>
                <a:gd name="T0" fmla="*/ 140 w 373"/>
                <a:gd name="T1" fmla="*/ 232 h 315"/>
                <a:gd name="T2" fmla="*/ 76 w 373"/>
                <a:gd name="T3" fmla="*/ 294 h 315"/>
                <a:gd name="T4" fmla="*/ 36 w 373"/>
                <a:gd name="T5" fmla="*/ 286 h 315"/>
                <a:gd name="T6" fmla="*/ 67 w 373"/>
                <a:gd name="T7" fmla="*/ 246 h 315"/>
                <a:gd name="T8" fmla="*/ 39 w 373"/>
                <a:gd name="T9" fmla="*/ 221 h 315"/>
                <a:gd name="T10" fmla="*/ 0 w 373"/>
                <a:gd name="T11" fmla="*/ 263 h 315"/>
                <a:gd name="T12" fmla="*/ 73 w 373"/>
                <a:gd name="T13" fmla="*/ 314 h 315"/>
                <a:gd name="T14" fmla="*/ 151 w 373"/>
                <a:gd name="T15" fmla="*/ 263 h 315"/>
                <a:gd name="T16" fmla="*/ 232 w 373"/>
                <a:gd name="T17" fmla="*/ 314 h 315"/>
                <a:gd name="T18" fmla="*/ 356 w 373"/>
                <a:gd name="T19" fmla="*/ 207 h 315"/>
                <a:gd name="T20" fmla="*/ 344 w 373"/>
                <a:gd name="T21" fmla="*/ 199 h 315"/>
                <a:gd name="T22" fmla="*/ 330 w 373"/>
                <a:gd name="T23" fmla="*/ 210 h 315"/>
                <a:gd name="T24" fmla="*/ 235 w 373"/>
                <a:gd name="T25" fmla="*/ 294 h 315"/>
                <a:gd name="T26" fmla="*/ 193 w 373"/>
                <a:gd name="T27" fmla="*/ 249 h 315"/>
                <a:gd name="T28" fmla="*/ 230 w 373"/>
                <a:gd name="T29" fmla="*/ 90 h 315"/>
                <a:gd name="T30" fmla="*/ 297 w 373"/>
                <a:gd name="T31" fmla="*/ 20 h 315"/>
                <a:gd name="T32" fmla="*/ 336 w 373"/>
                <a:gd name="T33" fmla="*/ 28 h 315"/>
                <a:gd name="T34" fmla="*/ 305 w 373"/>
                <a:gd name="T35" fmla="*/ 67 h 315"/>
                <a:gd name="T36" fmla="*/ 333 w 373"/>
                <a:gd name="T37" fmla="*/ 92 h 315"/>
                <a:gd name="T38" fmla="*/ 372 w 373"/>
                <a:gd name="T39" fmla="*/ 50 h 315"/>
                <a:gd name="T40" fmla="*/ 300 w 373"/>
                <a:gd name="T41" fmla="*/ 0 h 315"/>
                <a:gd name="T42" fmla="*/ 221 w 373"/>
                <a:gd name="T43" fmla="*/ 50 h 315"/>
                <a:gd name="T44" fmla="*/ 137 w 373"/>
                <a:gd name="T45" fmla="*/ 0 h 315"/>
                <a:gd name="T46" fmla="*/ 17 w 373"/>
                <a:gd name="T47" fmla="*/ 106 h 315"/>
                <a:gd name="T48" fmla="*/ 28 w 373"/>
                <a:gd name="T49" fmla="*/ 115 h 315"/>
                <a:gd name="T50" fmla="*/ 42 w 373"/>
                <a:gd name="T51" fmla="*/ 104 h 315"/>
                <a:gd name="T52" fmla="*/ 137 w 373"/>
                <a:gd name="T53" fmla="*/ 20 h 315"/>
                <a:gd name="T54" fmla="*/ 176 w 373"/>
                <a:gd name="T55" fmla="*/ 64 h 315"/>
                <a:gd name="T56" fmla="*/ 162 w 373"/>
                <a:gd name="T57" fmla="*/ 137 h 315"/>
                <a:gd name="T58" fmla="*/ 140 w 373"/>
                <a:gd name="T59" fmla="*/ 232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3"/>
                <a:gd name="T91" fmla="*/ 0 h 315"/>
                <a:gd name="T92" fmla="*/ 373 w 373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3" h="315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3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lnTo>
                    <a:pt x="140" y="23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2"/>
            <p:cNvSpPr>
              <a:spLocks noChangeArrowheads="1"/>
            </p:cNvSpPr>
            <p:nvPr/>
          </p:nvSpPr>
          <p:spPr bwMode="auto">
            <a:xfrm>
              <a:off x="5564" y="1661"/>
              <a:ext cx="51" cy="401"/>
            </a:xfrm>
            <a:custGeom>
              <a:avLst/>
              <a:gdLst>
                <a:gd name="T0" fmla="*/ 179 w 228"/>
                <a:gd name="T1" fmla="*/ 1728 h 1773"/>
                <a:gd name="T2" fmla="*/ 0 w 228"/>
                <a:gd name="T3" fmla="*/ 1728 h 1773"/>
                <a:gd name="T4" fmla="*/ 0 w 228"/>
                <a:gd name="T5" fmla="*/ 1772 h 1773"/>
                <a:gd name="T6" fmla="*/ 227 w 228"/>
                <a:gd name="T7" fmla="*/ 1772 h 1773"/>
                <a:gd name="T8" fmla="*/ 227 w 228"/>
                <a:gd name="T9" fmla="*/ 0 h 1773"/>
                <a:gd name="T10" fmla="*/ 0 w 228"/>
                <a:gd name="T11" fmla="*/ 0 h 1773"/>
                <a:gd name="T12" fmla="*/ 0 w 228"/>
                <a:gd name="T13" fmla="*/ 48 h 1773"/>
                <a:gd name="T14" fmla="*/ 179 w 228"/>
                <a:gd name="T15" fmla="*/ 48 h 1773"/>
                <a:gd name="T16" fmla="*/ 179 w 228"/>
                <a:gd name="T17" fmla="*/ 1728 h 17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8"/>
                <a:gd name="T28" fmla="*/ 0 h 1773"/>
                <a:gd name="T29" fmla="*/ 228 w 228"/>
                <a:gd name="T30" fmla="*/ 1773 h 17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8" h="1773">
                  <a:moveTo>
                    <a:pt x="179" y="1728"/>
                  </a:moveTo>
                  <a:lnTo>
                    <a:pt x="0" y="1728"/>
                  </a:lnTo>
                  <a:lnTo>
                    <a:pt x="0" y="1772"/>
                  </a:lnTo>
                  <a:lnTo>
                    <a:pt x="227" y="1772"/>
                  </a:lnTo>
                  <a:lnTo>
                    <a:pt x="227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9" y="48"/>
                  </a:lnTo>
                  <a:lnTo>
                    <a:pt x="179" y="172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3606" y="1275606"/>
            <a:ext cx="96883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1610958"/>
            <a:ext cx="1512168" cy="24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5" name="Group 42"/>
          <p:cNvGrpSpPr>
            <a:grpSpLocks/>
          </p:cNvGrpSpPr>
          <p:nvPr/>
        </p:nvGrpSpPr>
        <p:grpSpPr bwMode="auto">
          <a:xfrm>
            <a:off x="3707904" y="3003798"/>
            <a:ext cx="2287818" cy="561680"/>
            <a:chOff x="465" y="2268"/>
            <a:chExt cx="2004" cy="492"/>
          </a:xfrm>
        </p:grpSpPr>
        <p:sp>
          <p:nvSpPr>
            <p:cNvPr id="136" name="Freeform 43"/>
            <p:cNvSpPr>
              <a:spLocks noChangeArrowheads="1"/>
            </p:cNvSpPr>
            <p:nvPr/>
          </p:nvSpPr>
          <p:spPr bwMode="auto">
            <a:xfrm>
              <a:off x="472" y="2268"/>
              <a:ext cx="1997" cy="491"/>
            </a:xfrm>
            <a:custGeom>
              <a:avLst/>
              <a:gdLst>
                <a:gd name="T0" fmla="*/ 4407 w 8812"/>
                <a:gd name="T1" fmla="*/ 2168 h 2169"/>
                <a:gd name="T2" fmla="*/ 0 w 8812"/>
                <a:gd name="T3" fmla="*/ 2168 h 2169"/>
                <a:gd name="T4" fmla="*/ 0 w 8812"/>
                <a:gd name="T5" fmla="*/ 0 h 2169"/>
                <a:gd name="T6" fmla="*/ 8811 w 8812"/>
                <a:gd name="T7" fmla="*/ 0 h 2169"/>
                <a:gd name="T8" fmla="*/ 8811 w 8812"/>
                <a:gd name="T9" fmla="*/ 2168 h 2169"/>
                <a:gd name="T10" fmla="*/ 4407 w 8812"/>
                <a:gd name="T11" fmla="*/ 2168 h 2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12"/>
                <a:gd name="T19" fmla="*/ 0 h 2169"/>
                <a:gd name="T20" fmla="*/ 8812 w 8812"/>
                <a:gd name="T21" fmla="*/ 2169 h 21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12" h="2169">
                  <a:moveTo>
                    <a:pt x="4407" y="2168"/>
                  </a:moveTo>
                  <a:lnTo>
                    <a:pt x="0" y="2168"/>
                  </a:lnTo>
                  <a:lnTo>
                    <a:pt x="0" y="0"/>
                  </a:lnTo>
                  <a:lnTo>
                    <a:pt x="8811" y="0"/>
                  </a:lnTo>
                  <a:lnTo>
                    <a:pt x="8811" y="2168"/>
                  </a:lnTo>
                  <a:lnTo>
                    <a:pt x="4407" y="2168"/>
                  </a:lnTo>
                </a:path>
              </a:pathLst>
            </a:custGeom>
            <a:solidFill>
              <a:srgbClr val="FFFFFF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Freeform 44"/>
            <p:cNvSpPr>
              <a:spLocks noChangeArrowheads="1"/>
            </p:cNvSpPr>
            <p:nvPr/>
          </p:nvSpPr>
          <p:spPr bwMode="auto">
            <a:xfrm>
              <a:off x="465" y="2404"/>
              <a:ext cx="116" cy="142"/>
            </a:xfrm>
            <a:custGeom>
              <a:avLst/>
              <a:gdLst>
                <a:gd name="T0" fmla="*/ 76 w 516"/>
                <a:gd name="T1" fmla="*/ 557 h 631"/>
                <a:gd name="T2" fmla="*/ 22 w 516"/>
                <a:gd name="T3" fmla="*/ 599 h 631"/>
                <a:gd name="T4" fmla="*/ 0 w 516"/>
                <a:gd name="T5" fmla="*/ 616 h 631"/>
                <a:gd name="T6" fmla="*/ 14 w 516"/>
                <a:gd name="T7" fmla="*/ 630 h 631"/>
                <a:gd name="T8" fmla="*/ 95 w 516"/>
                <a:gd name="T9" fmla="*/ 625 h 631"/>
                <a:gd name="T10" fmla="*/ 193 w 516"/>
                <a:gd name="T11" fmla="*/ 630 h 631"/>
                <a:gd name="T12" fmla="*/ 213 w 516"/>
                <a:gd name="T13" fmla="*/ 608 h 631"/>
                <a:gd name="T14" fmla="*/ 188 w 516"/>
                <a:gd name="T15" fmla="*/ 599 h 631"/>
                <a:gd name="T16" fmla="*/ 137 w 516"/>
                <a:gd name="T17" fmla="*/ 583 h 631"/>
                <a:gd name="T18" fmla="*/ 188 w 516"/>
                <a:gd name="T19" fmla="*/ 384 h 631"/>
                <a:gd name="T20" fmla="*/ 277 w 516"/>
                <a:gd name="T21" fmla="*/ 448 h 631"/>
                <a:gd name="T22" fmla="*/ 515 w 516"/>
                <a:gd name="T23" fmla="*/ 157 h 631"/>
                <a:gd name="T24" fmla="*/ 384 w 516"/>
                <a:gd name="T25" fmla="*/ 0 h 631"/>
                <a:gd name="T26" fmla="*/ 255 w 516"/>
                <a:gd name="T27" fmla="*/ 73 h 631"/>
                <a:gd name="T28" fmla="*/ 165 w 516"/>
                <a:gd name="T29" fmla="*/ 0 h 631"/>
                <a:gd name="T30" fmla="*/ 92 w 516"/>
                <a:gd name="T31" fmla="*/ 56 h 631"/>
                <a:gd name="T32" fmla="*/ 62 w 516"/>
                <a:gd name="T33" fmla="*/ 151 h 631"/>
                <a:gd name="T34" fmla="*/ 76 w 516"/>
                <a:gd name="T35" fmla="*/ 162 h 631"/>
                <a:gd name="T36" fmla="*/ 92 w 516"/>
                <a:gd name="T37" fmla="*/ 140 h 631"/>
                <a:gd name="T38" fmla="*/ 162 w 516"/>
                <a:gd name="T39" fmla="*/ 22 h 631"/>
                <a:gd name="T40" fmla="*/ 193 w 516"/>
                <a:gd name="T41" fmla="*/ 67 h 631"/>
                <a:gd name="T42" fmla="*/ 188 w 516"/>
                <a:gd name="T43" fmla="*/ 118 h 631"/>
                <a:gd name="T44" fmla="*/ 76 w 516"/>
                <a:gd name="T45" fmla="*/ 557 h 631"/>
                <a:gd name="T46" fmla="*/ 249 w 516"/>
                <a:gd name="T47" fmla="*/ 129 h 631"/>
                <a:gd name="T48" fmla="*/ 302 w 516"/>
                <a:gd name="T49" fmla="*/ 59 h 631"/>
                <a:gd name="T50" fmla="*/ 381 w 516"/>
                <a:gd name="T51" fmla="*/ 22 h 631"/>
                <a:gd name="T52" fmla="*/ 445 w 516"/>
                <a:gd name="T53" fmla="*/ 115 h 631"/>
                <a:gd name="T54" fmla="*/ 395 w 516"/>
                <a:gd name="T55" fmla="*/ 325 h 631"/>
                <a:gd name="T56" fmla="*/ 277 w 516"/>
                <a:gd name="T57" fmla="*/ 426 h 631"/>
                <a:gd name="T58" fmla="*/ 199 w 516"/>
                <a:gd name="T59" fmla="*/ 339 h 631"/>
                <a:gd name="T60" fmla="*/ 202 w 516"/>
                <a:gd name="T61" fmla="*/ 322 h 631"/>
                <a:gd name="T62" fmla="*/ 249 w 516"/>
                <a:gd name="T63" fmla="*/ 129 h 6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16"/>
                <a:gd name="T97" fmla="*/ 0 h 631"/>
                <a:gd name="T98" fmla="*/ 516 w 516"/>
                <a:gd name="T99" fmla="*/ 631 h 6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16" h="631">
                  <a:moveTo>
                    <a:pt x="76" y="557"/>
                  </a:moveTo>
                  <a:cubicBezTo>
                    <a:pt x="67" y="591"/>
                    <a:pt x="67" y="599"/>
                    <a:pt x="22" y="599"/>
                  </a:cubicBezTo>
                  <a:cubicBezTo>
                    <a:pt x="11" y="599"/>
                    <a:pt x="0" y="599"/>
                    <a:pt x="0" y="616"/>
                  </a:cubicBezTo>
                  <a:cubicBezTo>
                    <a:pt x="0" y="625"/>
                    <a:pt x="6" y="630"/>
                    <a:pt x="14" y="630"/>
                  </a:cubicBezTo>
                  <a:cubicBezTo>
                    <a:pt x="39" y="630"/>
                    <a:pt x="67" y="625"/>
                    <a:pt x="95" y="625"/>
                  </a:cubicBezTo>
                  <a:cubicBezTo>
                    <a:pt x="129" y="625"/>
                    <a:pt x="162" y="630"/>
                    <a:pt x="193" y="630"/>
                  </a:cubicBezTo>
                  <a:cubicBezTo>
                    <a:pt x="199" y="630"/>
                    <a:pt x="213" y="630"/>
                    <a:pt x="213" y="608"/>
                  </a:cubicBezTo>
                  <a:cubicBezTo>
                    <a:pt x="213" y="599"/>
                    <a:pt x="202" y="599"/>
                    <a:pt x="188" y="599"/>
                  </a:cubicBezTo>
                  <a:cubicBezTo>
                    <a:pt x="137" y="599"/>
                    <a:pt x="137" y="591"/>
                    <a:pt x="137" y="583"/>
                  </a:cubicBezTo>
                  <a:cubicBezTo>
                    <a:pt x="137" y="571"/>
                    <a:pt x="179" y="409"/>
                    <a:pt x="188" y="384"/>
                  </a:cubicBezTo>
                  <a:cubicBezTo>
                    <a:pt x="199" y="414"/>
                    <a:pt x="227" y="448"/>
                    <a:pt x="277" y="448"/>
                  </a:cubicBezTo>
                  <a:cubicBezTo>
                    <a:pt x="392" y="448"/>
                    <a:pt x="515" y="302"/>
                    <a:pt x="515" y="157"/>
                  </a:cubicBezTo>
                  <a:cubicBezTo>
                    <a:pt x="515" y="64"/>
                    <a:pt x="459" y="0"/>
                    <a:pt x="384" y="0"/>
                  </a:cubicBezTo>
                  <a:cubicBezTo>
                    <a:pt x="336" y="0"/>
                    <a:pt x="288" y="36"/>
                    <a:pt x="255" y="73"/>
                  </a:cubicBezTo>
                  <a:cubicBezTo>
                    <a:pt x="246" y="20"/>
                    <a:pt x="202" y="0"/>
                    <a:pt x="165" y="0"/>
                  </a:cubicBezTo>
                  <a:cubicBezTo>
                    <a:pt x="120" y="0"/>
                    <a:pt x="101" y="39"/>
                    <a:pt x="92" y="56"/>
                  </a:cubicBezTo>
                  <a:cubicBezTo>
                    <a:pt x="76" y="90"/>
                    <a:pt x="62" y="148"/>
                    <a:pt x="62" y="151"/>
                  </a:cubicBezTo>
                  <a:cubicBezTo>
                    <a:pt x="62" y="162"/>
                    <a:pt x="73" y="162"/>
                    <a:pt x="76" y="162"/>
                  </a:cubicBezTo>
                  <a:cubicBezTo>
                    <a:pt x="84" y="162"/>
                    <a:pt x="84" y="162"/>
                    <a:pt x="92" y="140"/>
                  </a:cubicBezTo>
                  <a:cubicBezTo>
                    <a:pt x="109" y="70"/>
                    <a:pt x="129" y="22"/>
                    <a:pt x="162" y="22"/>
                  </a:cubicBezTo>
                  <a:cubicBezTo>
                    <a:pt x="179" y="22"/>
                    <a:pt x="193" y="31"/>
                    <a:pt x="193" y="67"/>
                  </a:cubicBezTo>
                  <a:cubicBezTo>
                    <a:pt x="193" y="90"/>
                    <a:pt x="190" y="101"/>
                    <a:pt x="188" y="118"/>
                  </a:cubicBezTo>
                  <a:lnTo>
                    <a:pt x="76" y="557"/>
                  </a:lnTo>
                  <a:close/>
                  <a:moveTo>
                    <a:pt x="249" y="129"/>
                  </a:moveTo>
                  <a:cubicBezTo>
                    <a:pt x="258" y="101"/>
                    <a:pt x="283" y="73"/>
                    <a:pt x="302" y="59"/>
                  </a:cubicBezTo>
                  <a:cubicBezTo>
                    <a:pt x="336" y="28"/>
                    <a:pt x="364" y="22"/>
                    <a:pt x="381" y="22"/>
                  </a:cubicBezTo>
                  <a:cubicBezTo>
                    <a:pt x="423" y="22"/>
                    <a:pt x="445" y="56"/>
                    <a:pt x="445" y="115"/>
                  </a:cubicBezTo>
                  <a:cubicBezTo>
                    <a:pt x="445" y="174"/>
                    <a:pt x="412" y="286"/>
                    <a:pt x="395" y="325"/>
                  </a:cubicBezTo>
                  <a:cubicBezTo>
                    <a:pt x="361" y="395"/>
                    <a:pt x="314" y="426"/>
                    <a:pt x="277" y="426"/>
                  </a:cubicBezTo>
                  <a:cubicBezTo>
                    <a:pt x="213" y="426"/>
                    <a:pt x="199" y="344"/>
                    <a:pt x="199" y="339"/>
                  </a:cubicBezTo>
                  <a:cubicBezTo>
                    <a:pt x="199" y="336"/>
                    <a:pt x="199" y="333"/>
                    <a:pt x="202" y="322"/>
                  </a:cubicBezTo>
                  <a:lnTo>
                    <a:pt x="249" y="12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Freeform 45"/>
            <p:cNvSpPr>
              <a:spLocks noChangeArrowheads="1"/>
            </p:cNvSpPr>
            <p:nvPr/>
          </p:nvSpPr>
          <p:spPr bwMode="auto">
            <a:xfrm>
              <a:off x="658" y="2420"/>
              <a:ext cx="148" cy="52"/>
            </a:xfrm>
            <a:custGeom>
              <a:avLst/>
              <a:gdLst>
                <a:gd name="T0" fmla="*/ 624 w 659"/>
                <a:gd name="T1" fmla="*/ 39 h 233"/>
                <a:gd name="T2" fmla="*/ 658 w 659"/>
                <a:gd name="T3" fmla="*/ 20 h 233"/>
                <a:gd name="T4" fmla="*/ 624 w 659"/>
                <a:gd name="T5" fmla="*/ 0 h 233"/>
                <a:gd name="T6" fmla="*/ 34 w 659"/>
                <a:gd name="T7" fmla="*/ 0 h 233"/>
                <a:gd name="T8" fmla="*/ 0 w 659"/>
                <a:gd name="T9" fmla="*/ 20 h 233"/>
                <a:gd name="T10" fmla="*/ 34 w 659"/>
                <a:gd name="T11" fmla="*/ 39 h 233"/>
                <a:gd name="T12" fmla="*/ 624 w 659"/>
                <a:gd name="T13" fmla="*/ 39 h 233"/>
                <a:gd name="T14" fmla="*/ 624 w 659"/>
                <a:gd name="T15" fmla="*/ 232 h 233"/>
                <a:gd name="T16" fmla="*/ 658 w 659"/>
                <a:gd name="T17" fmla="*/ 213 h 233"/>
                <a:gd name="T18" fmla="*/ 624 w 659"/>
                <a:gd name="T19" fmla="*/ 193 h 233"/>
                <a:gd name="T20" fmla="*/ 34 w 659"/>
                <a:gd name="T21" fmla="*/ 193 h 233"/>
                <a:gd name="T22" fmla="*/ 0 w 659"/>
                <a:gd name="T23" fmla="*/ 213 h 233"/>
                <a:gd name="T24" fmla="*/ 34 w 659"/>
                <a:gd name="T25" fmla="*/ 232 h 233"/>
                <a:gd name="T26" fmla="*/ 624 w 659"/>
                <a:gd name="T27" fmla="*/ 232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9"/>
                <a:gd name="T43" fmla="*/ 0 h 233"/>
                <a:gd name="T44" fmla="*/ 659 w 659"/>
                <a:gd name="T45" fmla="*/ 233 h 2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9" h="233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lnTo>
                    <a:pt x="624" y="39"/>
                  </a:ln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lnTo>
                    <a:pt x="624" y="23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Freeform 46"/>
            <p:cNvSpPr>
              <a:spLocks noChangeArrowheads="1"/>
            </p:cNvSpPr>
            <p:nvPr/>
          </p:nvSpPr>
          <p:spPr bwMode="auto">
            <a:xfrm>
              <a:off x="893" y="2290"/>
              <a:ext cx="297" cy="312"/>
            </a:xfrm>
            <a:custGeom>
              <a:avLst/>
              <a:gdLst>
                <a:gd name="T0" fmla="*/ 1193 w 1314"/>
                <a:gd name="T1" fmla="*/ 1381 h 1382"/>
                <a:gd name="T2" fmla="*/ 1313 w 1314"/>
                <a:gd name="T3" fmla="*/ 1064 h 1382"/>
                <a:gd name="T4" fmla="*/ 1288 w 1314"/>
                <a:gd name="T5" fmla="*/ 1064 h 1382"/>
                <a:gd name="T6" fmla="*/ 1030 w 1314"/>
                <a:gd name="T7" fmla="*/ 1263 h 1382"/>
                <a:gd name="T8" fmla="*/ 725 w 1314"/>
                <a:gd name="T9" fmla="*/ 1294 h 1382"/>
                <a:gd name="T10" fmla="*/ 129 w 1314"/>
                <a:gd name="T11" fmla="*/ 1294 h 1382"/>
                <a:gd name="T12" fmla="*/ 633 w 1314"/>
                <a:gd name="T13" fmla="*/ 706 h 1382"/>
                <a:gd name="T14" fmla="*/ 641 w 1314"/>
                <a:gd name="T15" fmla="*/ 692 h 1382"/>
                <a:gd name="T16" fmla="*/ 633 w 1314"/>
                <a:gd name="T17" fmla="*/ 675 h 1382"/>
                <a:gd name="T18" fmla="*/ 174 w 1314"/>
                <a:gd name="T19" fmla="*/ 48 h 1382"/>
                <a:gd name="T20" fmla="*/ 714 w 1314"/>
                <a:gd name="T21" fmla="*/ 48 h 1382"/>
                <a:gd name="T22" fmla="*/ 946 w 1314"/>
                <a:gd name="T23" fmla="*/ 64 h 1382"/>
                <a:gd name="T24" fmla="*/ 1162 w 1314"/>
                <a:gd name="T25" fmla="*/ 137 h 1382"/>
                <a:gd name="T26" fmla="*/ 1288 w 1314"/>
                <a:gd name="T27" fmla="*/ 277 h 1382"/>
                <a:gd name="T28" fmla="*/ 1313 w 1314"/>
                <a:gd name="T29" fmla="*/ 277 h 1382"/>
                <a:gd name="T30" fmla="*/ 1193 w 1314"/>
                <a:gd name="T31" fmla="*/ 0 h 1382"/>
                <a:gd name="T32" fmla="*/ 28 w 1314"/>
                <a:gd name="T33" fmla="*/ 0 h 1382"/>
                <a:gd name="T34" fmla="*/ 0 w 1314"/>
                <a:gd name="T35" fmla="*/ 6 h 1382"/>
                <a:gd name="T36" fmla="*/ 0 w 1314"/>
                <a:gd name="T37" fmla="*/ 39 h 1382"/>
                <a:gd name="T38" fmla="*/ 521 w 1314"/>
                <a:gd name="T39" fmla="*/ 753 h 1382"/>
                <a:gd name="T40" fmla="*/ 11 w 1314"/>
                <a:gd name="T41" fmla="*/ 1353 h 1382"/>
                <a:gd name="T42" fmla="*/ 0 w 1314"/>
                <a:gd name="T43" fmla="*/ 1369 h 1382"/>
                <a:gd name="T44" fmla="*/ 28 w 1314"/>
                <a:gd name="T45" fmla="*/ 1381 h 1382"/>
                <a:gd name="T46" fmla="*/ 1193 w 1314"/>
                <a:gd name="T47" fmla="*/ 1381 h 13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14"/>
                <a:gd name="T73" fmla="*/ 0 h 1382"/>
                <a:gd name="T74" fmla="*/ 1314 w 1314"/>
                <a:gd name="T75" fmla="*/ 1382 h 13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14" h="1382">
                  <a:moveTo>
                    <a:pt x="1193" y="1381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9"/>
                    <a:pt x="916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5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3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1"/>
                    <a:pt x="11" y="1381"/>
                    <a:pt x="28" y="1381"/>
                  </a:cubicBezTo>
                  <a:lnTo>
                    <a:pt x="1193" y="138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47"/>
            <p:cNvSpPr>
              <a:spLocks noChangeArrowheads="1"/>
            </p:cNvSpPr>
            <p:nvPr/>
          </p:nvSpPr>
          <p:spPr bwMode="auto">
            <a:xfrm>
              <a:off x="915" y="2690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3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6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8"/>
            <p:cNvSpPr>
              <a:spLocks noChangeArrowheads="1"/>
            </p:cNvSpPr>
            <p:nvPr/>
          </p:nvSpPr>
          <p:spPr bwMode="auto">
            <a:xfrm>
              <a:off x="1025" y="2690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4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18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49"/>
            <p:cNvSpPr>
              <a:spLocks noChangeArrowheads="1"/>
            </p:cNvSpPr>
            <p:nvPr/>
          </p:nvSpPr>
          <p:spPr bwMode="auto">
            <a:xfrm>
              <a:off x="1285" y="2312"/>
              <a:ext cx="42" cy="267"/>
            </a:xfrm>
            <a:custGeom>
              <a:avLst/>
              <a:gdLst>
                <a:gd name="T0" fmla="*/ 0 w 191"/>
                <a:gd name="T1" fmla="*/ 1182 h 1183"/>
                <a:gd name="T2" fmla="*/ 190 w 191"/>
                <a:gd name="T3" fmla="*/ 1182 h 1183"/>
                <a:gd name="T4" fmla="*/ 190 w 191"/>
                <a:gd name="T5" fmla="*/ 1143 h 1183"/>
                <a:gd name="T6" fmla="*/ 39 w 191"/>
                <a:gd name="T7" fmla="*/ 1143 h 1183"/>
                <a:gd name="T8" fmla="*/ 39 w 191"/>
                <a:gd name="T9" fmla="*/ 39 h 1183"/>
                <a:gd name="T10" fmla="*/ 190 w 191"/>
                <a:gd name="T11" fmla="*/ 39 h 1183"/>
                <a:gd name="T12" fmla="*/ 190 w 191"/>
                <a:gd name="T13" fmla="*/ 0 h 1183"/>
                <a:gd name="T14" fmla="*/ 0 w 191"/>
                <a:gd name="T15" fmla="*/ 0 h 1183"/>
                <a:gd name="T16" fmla="*/ 0 w 191"/>
                <a:gd name="T17" fmla="*/ 1182 h 11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1"/>
                <a:gd name="T28" fmla="*/ 0 h 1183"/>
                <a:gd name="T29" fmla="*/ 191 w 191"/>
                <a:gd name="T30" fmla="*/ 1183 h 11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1" h="1183">
                  <a:moveTo>
                    <a:pt x="0" y="1182"/>
                  </a:moveTo>
                  <a:lnTo>
                    <a:pt x="190" y="1182"/>
                  </a:lnTo>
                  <a:lnTo>
                    <a:pt x="190" y="1143"/>
                  </a:lnTo>
                  <a:lnTo>
                    <a:pt x="39" y="1143"/>
                  </a:lnTo>
                  <a:lnTo>
                    <a:pt x="39" y="39"/>
                  </a:lnTo>
                  <a:lnTo>
                    <a:pt x="190" y="39"/>
                  </a:lnTo>
                  <a:lnTo>
                    <a:pt x="190" y="0"/>
                  </a:lnTo>
                  <a:lnTo>
                    <a:pt x="0" y="0"/>
                  </a:lnTo>
                  <a:lnTo>
                    <a:pt x="0" y="118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50"/>
            <p:cNvSpPr>
              <a:spLocks noChangeArrowheads="1"/>
            </p:cNvSpPr>
            <p:nvPr/>
          </p:nvSpPr>
          <p:spPr bwMode="auto">
            <a:xfrm>
              <a:off x="1342" y="2404"/>
              <a:ext cx="87" cy="101"/>
            </a:xfrm>
            <a:custGeom>
              <a:avLst/>
              <a:gdLst>
                <a:gd name="T0" fmla="*/ 353 w 387"/>
                <a:gd name="T1" fmla="*/ 62 h 449"/>
                <a:gd name="T2" fmla="*/ 308 w 387"/>
                <a:gd name="T3" fmla="*/ 76 h 449"/>
                <a:gd name="T4" fmla="*/ 291 w 387"/>
                <a:gd name="T5" fmla="*/ 115 h 449"/>
                <a:gd name="T6" fmla="*/ 328 w 387"/>
                <a:gd name="T7" fmla="*/ 148 h 449"/>
                <a:gd name="T8" fmla="*/ 384 w 387"/>
                <a:gd name="T9" fmla="*/ 84 h 449"/>
                <a:gd name="T10" fmla="*/ 266 w 387"/>
                <a:gd name="T11" fmla="*/ 0 h 449"/>
                <a:gd name="T12" fmla="*/ 0 w 387"/>
                <a:gd name="T13" fmla="*/ 280 h 449"/>
                <a:gd name="T14" fmla="*/ 160 w 387"/>
                <a:gd name="T15" fmla="*/ 448 h 449"/>
                <a:gd name="T16" fmla="*/ 386 w 387"/>
                <a:gd name="T17" fmla="*/ 330 h 449"/>
                <a:gd name="T18" fmla="*/ 372 w 387"/>
                <a:gd name="T19" fmla="*/ 319 h 449"/>
                <a:gd name="T20" fmla="*/ 361 w 387"/>
                <a:gd name="T21" fmla="*/ 328 h 449"/>
                <a:gd name="T22" fmla="*/ 162 w 387"/>
                <a:gd name="T23" fmla="*/ 426 h 449"/>
                <a:gd name="T24" fmla="*/ 73 w 387"/>
                <a:gd name="T25" fmla="*/ 319 h 449"/>
                <a:gd name="T26" fmla="*/ 126 w 387"/>
                <a:gd name="T27" fmla="*/ 120 h 449"/>
                <a:gd name="T28" fmla="*/ 266 w 387"/>
                <a:gd name="T29" fmla="*/ 22 h 449"/>
                <a:gd name="T30" fmla="*/ 353 w 387"/>
                <a:gd name="T31" fmla="*/ 62 h 4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7"/>
                <a:gd name="T49" fmla="*/ 0 h 449"/>
                <a:gd name="T50" fmla="*/ 387 w 387"/>
                <a:gd name="T51" fmla="*/ 449 h 4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7" h="449">
                  <a:moveTo>
                    <a:pt x="353" y="62"/>
                  </a:moveTo>
                  <a:cubicBezTo>
                    <a:pt x="336" y="62"/>
                    <a:pt x="322" y="62"/>
                    <a:pt x="308" y="76"/>
                  </a:cubicBezTo>
                  <a:cubicBezTo>
                    <a:pt x="291" y="90"/>
                    <a:pt x="291" y="106"/>
                    <a:pt x="291" y="115"/>
                  </a:cubicBezTo>
                  <a:cubicBezTo>
                    <a:pt x="291" y="137"/>
                    <a:pt x="308" y="148"/>
                    <a:pt x="328" y="148"/>
                  </a:cubicBezTo>
                  <a:cubicBezTo>
                    <a:pt x="356" y="148"/>
                    <a:pt x="384" y="126"/>
                    <a:pt x="384" y="84"/>
                  </a:cubicBezTo>
                  <a:cubicBezTo>
                    <a:pt x="384" y="36"/>
                    <a:pt x="336" y="0"/>
                    <a:pt x="266" y="0"/>
                  </a:cubicBezTo>
                  <a:cubicBezTo>
                    <a:pt x="132" y="0"/>
                    <a:pt x="0" y="143"/>
                    <a:pt x="0" y="280"/>
                  </a:cubicBezTo>
                  <a:cubicBezTo>
                    <a:pt x="0" y="370"/>
                    <a:pt x="59" y="448"/>
                    <a:pt x="160" y="448"/>
                  </a:cubicBezTo>
                  <a:cubicBezTo>
                    <a:pt x="302" y="448"/>
                    <a:pt x="386" y="344"/>
                    <a:pt x="386" y="330"/>
                  </a:cubicBezTo>
                  <a:cubicBezTo>
                    <a:pt x="386" y="325"/>
                    <a:pt x="381" y="319"/>
                    <a:pt x="372" y="319"/>
                  </a:cubicBezTo>
                  <a:cubicBezTo>
                    <a:pt x="370" y="319"/>
                    <a:pt x="367" y="322"/>
                    <a:pt x="361" y="328"/>
                  </a:cubicBezTo>
                  <a:cubicBezTo>
                    <a:pt x="283" y="426"/>
                    <a:pt x="174" y="426"/>
                    <a:pt x="162" y="426"/>
                  </a:cubicBezTo>
                  <a:cubicBezTo>
                    <a:pt x="101" y="426"/>
                    <a:pt x="73" y="378"/>
                    <a:pt x="73" y="319"/>
                  </a:cubicBezTo>
                  <a:cubicBezTo>
                    <a:pt x="73" y="277"/>
                    <a:pt x="92" y="182"/>
                    <a:pt x="126" y="120"/>
                  </a:cubicBezTo>
                  <a:cubicBezTo>
                    <a:pt x="157" y="64"/>
                    <a:pt x="213" y="22"/>
                    <a:pt x="266" y="22"/>
                  </a:cubicBezTo>
                  <a:cubicBezTo>
                    <a:pt x="300" y="22"/>
                    <a:pt x="339" y="34"/>
                    <a:pt x="353" y="62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51"/>
            <p:cNvSpPr>
              <a:spLocks noChangeArrowheads="1"/>
            </p:cNvSpPr>
            <p:nvPr/>
          </p:nvSpPr>
          <p:spPr bwMode="auto">
            <a:xfrm>
              <a:off x="1439" y="2306"/>
              <a:ext cx="69" cy="103"/>
            </a:xfrm>
            <a:custGeom>
              <a:avLst/>
              <a:gdLst>
                <a:gd name="T0" fmla="*/ 308 w 309"/>
                <a:gd name="T1" fmla="*/ 333 h 460"/>
                <a:gd name="T2" fmla="*/ 283 w 309"/>
                <a:gd name="T3" fmla="*/ 333 h 460"/>
                <a:gd name="T4" fmla="*/ 266 w 309"/>
                <a:gd name="T5" fmla="*/ 398 h 460"/>
                <a:gd name="T6" fmla="*/ 196 w 309"/>
                <a:gd name="T7" fmla="*/ 400 h 460"/>
                <a:gd name="T8" fmla="*/ 70 w 309"/>
                <a:gd name="T9" fmla="*/ 400 h 460"/>
                <a:gd name="T10" fmla="*/ 207 w 309"/>
                <a:gd name="T11" fmla="*/ 286 h 460"/>
                <a:gd name="T12" fmla="*/ 308 w 309"/>
                <a:gd name="T13" fmla="*/ 134 h 460"/>
                <a:gd name="T14" fmla="*/ 146 w 309"/>
                <a:gd name="T15" fmla="*/ 0 h 460"/>
                <a:gd name="T16" fmla="*/ 0 w 309"/>
                <a:gd name="T17" fmla="*/ 123 h 460"/>
                <a:gd name="T18" fmla="*/ 36 w 309"/>
                <a:gd name="T19" fmla="*/ 162 h 460"/>
                <a:gd name="T20" fmla="*/ 73 w 309"/>
                <a:gd name="T21" fmla="*/ 126 h 460"/>
                <a:gd name="T22" fmla="*/ 34 w 309"/>
                <a:gd name="T23" fmla="*/ 90 h 460"/>
                <a:gd name="T24" fmla="*/ 134 w 309"/>
                <a:gd name="T25" fmla="*/ 25 h 460"/>
                <a:gd name="T26" fmla="*/ 241 w 309"/>
                <a:gd name="T27" fmla="*/ 134 h 460"/>
                <a:gd name="T28" fmla="*/ 174 w 309"/>
                <a:gd name="T29" fmla="*/ 269 h 460"/>
                <a:gd name="T30" fmla="*/ 6 w 309"/>
                <a:gd name="T31" fmla="*/ 434 h 460"/>
                <a:gd name="T32" fmla="*/ 0 w 309"/>
                <a:gd name="T33" fmla="*/ 459 h 460"/>
                <a:gd name="T34" fmla="*/ 286 w 309"/>
                <a:gd name="T35" fmla="*/ 459 h 460"/>
                <a:gd name="T36" fmla="*/ 308 w 309"/>
                <a:gd name="T37" fmla="*/ 333 h 4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460"/>
                <a:gd name="T59" fmla="*/ 309 w 309"/>
                <a:gd name="T60" fmla="*/ 460 h 4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460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lnTo>
                    <a:pt x="308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52"/>
            <p:cNvSpPr>
              <a:spLocks noChangeArrowheads="1"/>
            </p:cNvSpPr>
            <p:nvPr/>
          </p:nvSpPr>
          <p:spPr bwMode="auto">
            <a:xfrm>
              <a:off x="1437" y="2488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3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53"/>
            <p:cNvSpPr>
              <a:spLocks noChangeArrowheads="1"/>
            </p:cNvSpPr>
            <p:nvPr/>
          </p:nvSpPr>
          <p:spPr bwMode="auto">
            <a:xfrm>
              <a:off x="1547" y="2488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6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Freeform 54"/>
            <p:cNvSpPr>
              <a:spLocks noChangeArrowheads="1"/>
            </p:cNvSpPr>
            <p:nvPr/>
          </p:nvSpPr>
          <p:spPr bwMode="auto">
            <a:xfrm>
              <a:off x="1777" y="2442"/>
              <a:ext cx="136" cy="9"/>
            </a:xfrm>
            <a:custGeom>
              <a:avLst/>
              <a:gdLst>
                <a:gd name="T0" fmla="*/ 568 w 606"/>
                <a:gd name="T1" fmla="*/ 42 h 43"/>
                <a:gd name="T2" fmla="*/ 605 w 606"/>
                <a:gd name="T3" fmla="*/ 22 h 43"/>
                <a:gd name="T4" fmla="*/ 568 w 606"/>
                <a:gd name="T5" fmla="*/ 0 h 43"/>
                <a:gd name="T6" fmla="*/ 34 w 606"/>
                <a:gd name="T7" fmla="*/ 0 h 43"/>
                <a:gd name="T8" fmla="*/ 0 w 606"/>
                <a:gd name="T9" fmla="*/ 22 h 43"/>
                <a:gd name="T10" fmla="*/ 34 w 606"/>
                <a:gd name="T11" fmla="*/ 42 h 43"/>
                <a:gd name="T12" fmla="*/ 568 w 606"/>
                <a:gd name="T13" fmla="*/ 42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6"/>
                <a:gd name="T22" fmla="*/ 0 h 43"/>
                <a:gd name="T23" fmla="*/ 606 w 60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6" h="43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lnTo>
                    <a:pt x="568" y="4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Freeform 55"/>
            <p:cNvSpPr>
              <a:spLocks noChangeArrowheads="1"/>
            </p:cNvSpPr>
            <p:nvPr/>
          </p:nvSpPr>
          <p:spPr bwMode="auto">
            <a:xfrm>
              <a:off x="1990" y="2347"/>
              <a:ext cx="106" cy="157"/>
            </a:xfrm>
            <a:custGeom>
              <a:avLst/>
              <a:gdLst>
                <a:gd name="T0" fmla="*/ 470 w 471"/>
                <a:gd name="T1" fmla="*/ 11 h 698"/>
                <a:gd name="T2" fmla="*/ 459 w 471"/>
                <a:gd name="T3" fmla="*/ 0 h 698"/>
                <a:gd name="T4" fmla="*/ 333 w 471"/>
                <a:gd name="T5" fmla="*/ 11 h 698"/>
                <a:gd name="T6" fmla="*/ 319 w 471"/>
                <a:gd name="T7" fmla="*/ 31 h 698"/>
                <a:gd name="T8" fmla="*/ 342 w 471"/>
                <a:gd name="T9" fmla="*/ 42 h 698"/>
                <a:gd name="T10" fmla="*/ 392 w 471"/>
                <a:gd name="T11" fmla="*/ 59 h 698"/>
                <a:gd name="T12" fmla="*/ 389 w 471"/>
                <a:gd name="T13" fmla="*/ 78 h 698"/>
                <a:gd name="T14" fmla="*/ 330 w 471"/>
                <a:gd name="T15" fmla="*/ 314 h 698"/>
                <a:gd name="T16" fmla="*/ 238 w 471"/>
                <a:gd name="T17" fmla="*/ 249 h 698"/>
                <a:gd name="T18" fmla="*/ 0 w 471"/>
                <a:gd name="T19" fmla="*/ 538 h 698"/>
                <a:gd name="T20" fmla="*/ 132 w 471"/>
                <a:gd name="T21" fmla="*/ 697 h 698"/>
                <a:gd name="T22" fmla="*/ 260 w 471"/>
                <a:gd name="T23" fmla="*/ 622 h 698"/>
                <a:gd name="T24" fmla="*/ 350 w 471"/>
                <a:gd name="T25" fmla="*/ 697 h 698"/>
                <a:gd name="T26" fmla="*/ 423 w 471"/>
                <a:gd name="T27" fmla="*/ 641 h 698"/>
                <a:gd name="T28" fmla="*/ 454 w 471"/>
                <a:gd name="T29" fmla="*/ 543 h 698"/>
                <a:gd name="T30" fmla="*/ 442 w 471"/>
                <a:gd name="T31" fmla="*/ 535 h 698"/>
                <a:gd name="T32" fmla="*/ 428 w 471"/>
                <a:gd name="T33" fmla="*/ 552 h 698"/>
                <a:gd name="T34" fmla="*/ 353 w 471"/>
                <a:gd name="T35" fmla="*/ 675 h 698"/>
                <a:gd name="T36" fmla="*/ 322 w 471"/>
                <a:gd name="T37" fmla="*/ 630 h 698"/>
                <a:gd name="T38" fmla="*/ 328 w 471"/>
                <a:gd name="T39" fmla="*/ 583 h 698"/>
                <a:gd name="T40" fmla="*/ 470 w 471"/>
                <a:gd name="T41" fmla="*/ 11 h 698"/>
                <a:gd name="T42" fmla="*/ 266 w 471"/>
                <a:gd name="T43" fmla="*/ 569 h 698"/>
                <a:gd name="T44" fmla="*/ 246 w 471"/>
                <a:gd name="T45" fmla="*/ 605 h 698"/>
                <a:gd name="T46" fmla="*/ 134 w 471"/>
                <a:gd name="T47" fmla="*/ 675 h 698"/>
                <a:gd name="T48" fmla="*/ 70 w 471"/>
                <a:gd name="T49" fmla="*/ 583 h 698"/>
                <a:gd name="T50" fmla="*/ 126 w 471"/>
                <a:gd name="T51" fmla="*/ 367 h 698"/>
                <a:gd name="T52" fmla="*/ 241 w 471"/>
                <a:gd name="T53" fmla="*/ 272 h 698"/>
                <a:gd name="T54" fmla="*/ 316 w 471"/>
                <a:gd name="T55" fmla="*/ 358 h 698"/>
                <a:gd name="T56" fmla="*/ 314 w 471"/>
                <a:gd name="T57" fmla="*/ 375 h 698"/>
                <a:gd name="T58" fmla="*/ 266 w 471"/>
                <a:gd name="T59" fmla="*/ 569 h 6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71"/>
                <a:gd name="T91" fmla="*/ 0 h 698"/>
                <a:gd name="T92" fmla="*/ 471 w 471"/>
                <a:gd name="T93" fmla="*/ 698 h 6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71" h="698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lnTo>
                    <a:pt x="470" y="11"/>
                  </a:ln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lnTo>
                    <a:pt x="266" y="56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Freeform 56"/>
            <p:cNvSpPr>
              <a:spLocks noChangeArrowheads="1"/>
            </p:cNvSpPr>
            <p:nvPr/>
          </p:nvSpPr>
          <p:spPr bwMode="auto">
            <a:xfrm>
              <a:off x="2106" y="2306"/>
              <a:ext cx="69" cy="103"/>
            </a:xfrm>
            <a:custGeom>
              <a:avLst/>
              <a:gdLst>
                <a:gd name="T0" fmla="*/ 308 w 309"/>
                <a:gd name="T1" fmla="*/ 333 h 460"/>
                <a:gd name="T2" fmla="*/ 283 w 309"/>
                <a:gd name="T3" fmla="*/ 333 h 460"/>
                <a:gd name="T4" fmla="*/ 266 w 309"/>
                <a:gd name="T5" fmla="*/ 398 h 460"/>
                <a:gd name="T6" fmla="*/ 196 w 309"/>
                <a:gd name="T7" fmla="*/ 400 h 460"/>
                <a:gd name="T8" fmla="*/ 70 w 309"/>
                <a:gd name="T9" fmla="*/ 400 h 460"/>
                <a:gd name="T10" fmla="*/ 207 w 309"/>
                <a:gd name="T11" fmla="*/ 286 h 460"/>
                <a:gd name="T12" fmla="*/ 308 w 309"/>
                <a:gd name="T13" fmla="*/ 134 h 460"/>
                <a:gd name="T14" fmla="*/ 146 w 309"/>
                <a:gd name="T15" fmla="*/ 0 h 460"/>
                <a:gd name="T16" fmla="*/ 0 w 309"/>
                <a:gd name="T17" fmla="*/ 123 h 460"/>
                <a:gd name="T18" fmla="*/ 36 w 309"/>
                <a:gd name="T19" fmla="*/ 162 h 460"/>
                <a:gd name="T20" fmla="*/ 73 w 309"/>
                <a:gd name="T21" fmla="*/ 126 h 460"/>
                <a:gd name="T22" fmla="*/ 34 w 309"/>
                <a:gd name="T23" fmla="*/ 90 h 460"/>
                <a:gd name="T24" fmla="*/ 134 w 309"/>
                <a:gd name="T25" fmla="*/ 25 h 460"/>
                <a:gd name="T26" fmla="*/ 241 w 309"/>
                <a:gd name="T27" fmla="*/ 134 h 460"/>
                <a:gd name="T28" fmla="*/ 174 w 309"/>
                <a:gd name="T29" fmla="*/ 269 h 460"/>
                <a:gd name="T30" fmla="*/ 6 w 309"/>
                <a:gd name="T31" fmla="*/ 434 h 460"/>
                <a:gd name="T32" fmla="*/ 0 w 309"/>
                <a:gd name="T33" fmla="*/ 459 h 460"/>
                <a:gd name="T34" fmla="*/ 286 w 309"/>
                <a:gd name="T35" fmla="*/ 459 h 460"/>
                <a:gd name="T36" fmla="*/ 308 w 309"/>
                <a:gd name="T37" fmla="*/ 333 h 4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460"/>
                <a:gd name="T59" fmla="*/ 309 w 309"/>
                <a:gd name="T60" fmla="*/ 460 h 4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460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lnTo>
                    <a:pt x="308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Freeform 57"/>
            <p:cNvSpPr>
              <a:spLocks noChangeArrowheads="1"/>
            </p:cNvSpPr>
            <p:nvPr/>
          </p:nvSpPr>
          <p:spPr bwMode="auto">
            <a:xfrm>
              <a:off x="2104" y="2488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3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Freeform 58"/>
            <p:cNvSpPr>
              <a:spLocks noChangeArrowheads="1"/>
            </p:cNvSpPr>
            <p:nvPr/>
          </p:nvSpPr>
          <p:spPr bwMode="auto">
            <a:xfrm>
              <a:off x="2214" y="2488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6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Freeform 59"/>
            <p:cNvSpPr>
              <a:spLocks noChangeArrowheads="1"/>
            </p:cNvSpPr>
            <p:nvPr/>
          </p:nvSpPr>
          <p:spPr bwMode="auto">
            <a:xfrm>
              <a:off x="2382" y="2312"/>
              <a:ext cx="42" cy="267"/>
            </a:xfrm>
            <a:custGeom>
              <a:avLst/>
              <a:gdLst>
                <a:gd name="T0" fmla="*/ 190 w 191"/>
                <a:gd name="T1" fmla="*/ 1182 h 1183"/>
                <a:gd name="T2" fmla="*/ 190 w 191"/>
                <a:gd name="T3" fmla="*/ 0 h 1183"/>
                <a:gd name="T4" fmla="*/ 0 w 191"/>
                <a:gd name="T5" fmla="*/ 0 h 1183"/>
                <a:gd name="T6" fmla="*/ 0 w 191"/>
                <a:gd name="T7" fmla="*/ 39 h 1183"/>
                <a:gd name="T8" fmla="*/ 151 w 191"/>
                <a:gd name="T9" fmla="*/ 39 h 1183"/>
                <a:gd name="T10" fmla="*/ 151 w 191"/>
                <a:gd name="T11" fmla="*/ 1143 h 1183"/>
                <a:gd name="T12" fmla="*/ 0 w 191"/>
                <a:gd name="T13" fmla="*/ 1143 h 1183"/>
                <a:gd name="T14" fmla="*/ 0 w 191"/>
                <a:gd name="T15" fmla="*/ 1182 h 1183"/>
                <a:gd name="T16" fmla="*/ 190 w 191"/>
                <a:gd name="T17" fmla="*/ 1182 h 11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1"/>
                <a:gd name="T28" fmla="*/ 0 h 1183"/>
                <a:gd name="T29" fmla="*/ 191 w 191"/>
                <a:gd name="T30" fmla="*/ 1183 h 11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1" h="1183">
                  <a:moveTo>
                    <a:pt x="190" y="1182"/>
                  </a:moveTo>
                  <a:lnTo>
                    <a:pt x="190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151" y="39"/>
                  </a:lnTo>
                  <a:lnTo>
                    <a:pt x="151" y="1143"/>
                  </a:lnTo>
                  <a:lnTo>
                    <a:pt x="0" y="1143"/>
                  </a:lnTo>
                  <a:lnTo>
                    <a:pt x="0" y="1182"/>
                  </a:lnTo>
                  <a:lnTo>
                    <a:pt x="190" y="118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" name="Text Box 66"/>
          <p:cNvSpPr txBox="1">
            <a:spLocks noChangeArrowheads="1"/>
          </p:cNvSpPr>
          <p:nvPr/>
        </p:nvSpPr>
        <p:spPr bwMode="auto">
          <a:xfrm>
            <a:off x="395537" y="3723878"/>
            <a:ext cx="6624735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9224" rIns="90000" bIns="45000"/>
          <a:lstStyle/>
          <a:p>
            <a:pPr>
              <a:spcBef>
                <a:spcPts val="338"/>
              </a:spcBef>
              <a:spcAft>
                <a:spcPts val="15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I. </a:t>
            </a:r>
            <a:r>
              <a:rPr lang="en-US" sz="1400" dirty="0" err="1">
                <a:solidFill>
                  <a:srgbClr val="000000"/>
                </a:solidFill>
              </a:rPr>
              <a:t>Bersuker</a:t>
            </a:r>
            <a:r>
              <a:rPr lang="en-US" sz="1400" dirty="0">
                <a:solidFill>
                  <a:srgbClr val="000000"/>
                </a:solidFill>
              </a:rPr>
              <a:t>, The </a:t>
            </a:r>
            <a:r>
              <a:rPr lang="en-US" sz="1400" dirty="0" err="1">
                <a:solidFill>
                  <a:srgbClr val="000000"/>
                </a:solidFill>
              </a:rPr>
              <a:t>Jahn</a:t>
            </a:r>
            <a:r>
              <a:rPr lang="en-US" sz="1400" dirty="0">
                <a:solidFill>
                  <a:srgbClr val="000000"/>
                </a:solidFill>
              </a:rPr>
              <a:t>-Teller effect (Cambridge University Press, 2006).</a:t>
            </a:r>
          </a:p>
          <a:p>
            <a:pPr>
              <a:spcBef>
                <a:spcPts val="338"/>
              </a:spcBef>
              <a:spcAft>
                <a:spcPts val="15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Frank S. </a:t>
            </a:r>
            <a:r>
              <a:rPr lang="en-US" sz="1400" dirty="0" smtClean="0">
                <a:solidFill>
                  <a:srgbClr val="000000"/>
                </a:solidFill>
              </a:rPr>
              <a:t>Ham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smtClean="0">
                <a:solidFill>
                  <a:srgbClr val="000000"/>
                </a:solidFill>
              </a:rPr>
              <a:t>Phys</a:t>
            </a:r>
            <a:r>
              <a:rPr lang="en-US" sz="1400" dirty="0">
                <a:solidFill>
                  <a:srgbClr val="000000"/>
                </a:solidFill>
              </a:rPr>
              <a:t>. Rev. </a:t>
            </a:r>
            <a:r>
              <a:rPr lang="en-US" sz="1400" b="1" dirty="0">
                <a:solidFill>
                  <a:srgbClr val="000000"/>
                </a:solidFill>
              </a:rPr>
              <a:t>138</a:t>
            </a:r>
            <a:r>
              <a:rPr lang="en-US" sz="1400" dirty="0">
                <a:solidFill>
                  <a:srgbClr val="000000"/>
                </a:solidFill>
              </a:rPr>
              <a:t>, A1727 (1965)</a:t>
            </a:r>
          </a:p>
        </p:txBody>
      </p:sp>
      <p:sp>
        <p:nvSpPr>
          <p:cNvPr id="155" name="Szövegdoboz 154"/>
          <p:cNvSpPr txBox="1"/>
          <p:nvPr/>
        </p:nvSpPr>
        <p:spPr>
          <a:xfrm>
            <a:off x="457809" y="4443958"/>
            <a:ext cx="1431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latin typeface="Symbol" pitchFamily="18" charset="2"/>
              </a:rPr>
              <a:t>l</a:t>
            </a:r>
            <a:r>
              <a:rPr lang="hu-HU" sz="2400" baseline="-25000" dirty="0" err="1" smtClean="0"/>
              <a:t>z</a:t>
            </a:r>
            <a:r>
              <a:rPr lang="hu-HU" sz="2400" baseline="30000" dirty="0" err="1" smtClean="0"/>
              <a:t>eff</a:t>
            </a:r>
            <a:r>
              <a:rPr lang="hu-HU" sz="2400" dirty="0" smtClean="0"/>
              <a:t> =</a:t>
            </a:r>
            <a:r>
              <a:rPr lang="hu-HU" sz="2400" i="1" dirty="0" smtClean="0">
                <a:latin typeface="Symbol" pitchFamily="18" charset="2"/>
              </a:rPr>
              <a:t> </a:t>
            </a:r>
            <a:r>
              <a:rPr lang="hu-HU" sz="2400" i="1" dirty="0" smtClean="0"/>
              <a:t>p </a:t>
            </a:r>
            <a:r>
              <a:rPr lang="hu-HU" sz="2400" dirty="0" err="1" smtClean="0">
                <a:latin typeface="Symbol" pitchFamily="18" charset="2"/>
              </a:rPr>
              <a:t>l</a:t>
            </a:r>
            <a:r>
              <a:rPr lang="hu-HU" sz="2400" baseline="-25000" dirty="0" err="1" smtClean="0"/>
              <a:t>z</a:t>
            </a:r>
            <a:endParaRPr lang="en-US" sz="2400" baseline="-25000" dirty="0"/>
          </a:p>
        </p:txBody>
      </p:sp>
      <p:sp>
        <p:nvSpPr>
          <p:cNvPr id="156" name="Text Box 66"/>
          <p:cNvSpPr txBox="1">
            <a:spLocks noChangeArrowheads="1"/>
          </p:cNvSpPr>
          <p:nvPr/>
        </p:nvSpPr>
        <p:spPr bwMode="auto">
          <a:xfrm>
            <a:off x="1907704" y="4443958"/>
            <a:ext cx="3096343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9224" rIns="90000" bIns="45000"/>
          <a:lstStyle/>
          <a:p>
            <a:pPr>
              <a:spcBef>
                <a:spcPts val="338"/>
              </a:spcBef>
              <a:spcAft>
                <a:spcPts val="15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Ham</a:t>
            </a:r>
            <a:r>
              <a:rPr lang="hu-HU" sz="2400" dirty="0" smtClean="0">
                <a:solidFill>
                  <a:srgbClr val="000000"/>
                </a:solidFill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</a:rPr>
              <a:t>reduction</a:t>
            </a:r>
            <a:r>
              <a:rPr lang="hu-HU" sz="2400" dirty="0" smtClean="0">
                <a:solidFill>
                  <a:srgbClr val="000000"/>
                </a:solidFill>
              </a:rPr>
              <a:t> </a:t>
            </a:r>
            <a:r>
              <a:rPr lang="hu-HU" sz="2400" dirty="0" err="1" smtClean="0">
                <a:solidFill>
                  <a:srgbClr val="000000"/>
                </a:solidFill>
              </a:rPr>
              <a:t>factor</a:t>
            </a:r>
            <a:r>
              <a:rPr lang="hu-HU" sz="2400" dirty="0" smtClean="0">
                <a:solidFill>
                  <a:srgbClr val="000000"/>
                </a:solidFill>
              </a:rPr>
              <a:t> </a:t>
            </a:r>
            <a:r>
              <a:rPr lang="hu-HU" sz="2400" i="1" dirty="0" smtClean="0">
                <a:solidFill>
                  <a:srgbClr val="000000"/>
                </a:solidFill>
              </a:rPr>
              <a:t>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7" name="Téglalap 156"/>
          <p:cNvSpPr/>
          <p:nvPr/>
        </p:nvSpPr>
        <p:spPr>
          <a:xfrm>
            <a:off x="5364088" y="4497169"/>
            <a:ext cx="3779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smtClean="0"/>
              <a:t>*</a:t>
            </a:r>
            <a:r>
              <a:rPr lang="en-US" sz="1600" dirty="0" smtClean="0"/>
              <a:t>K.-M. C. Fu</a:t>
            </a:r>
            <a:r>
              <a:rPr lang="hu-HU" sz="1600" dirty="0" smtClean="0"/>
              <a:t> </a:t>
            </a:r>
            <a:r>
              <a:rPr lang="hu-HU" sz="1600" i="1" dirty="0" smtClean="0"/>
              <a:t>et </a:t>
            </a:r>
            <a:r>
              <a:rPr lang="hu-HU" sz="1600" i="1" dirty="0" err="1" smtClean="0"/>
              <a:t>al</a:t>
            </a:r>
            <a:r>
              <a:rPr lang="hu-HU" sz="1600" i="1" dirty="0" smtClean="0"/>
              <a:t>.</a:t>
            </a:r>
            <a:r>
              <a:rPr lang="hu-HU" sz="1600" dirty="0" smtClean="0"/>
              <a:t>, PRL </a:t>
            </a:r>
            <a:r>
              <a:rPr lang="hu-HU" sz="1600" b="1" dirty="0" smtClean="0"/>
              <a:t>103</a:t>
            </a:r>
            <a:r>
              <a:rPr lang="hu-HU" sz="1600" dirty="0" smtClean="0"/>
              <a:t> 256404 (2009)</a:t>
            </a:r>
          </a:p>
          <a:p>
            <a:r>
              <a:rPr lang="hu-HU" sz="1600" dirty="0" smtClean="0"/>
              <a:t>   T. A. </a:t>
            </a:r>
            <a:r>
              <a:rPr lang="hu-HU" sz="1600" dirty="0" err="1" smtClean="0"/>
              <a:t>Abtew</a:t>
            </a:r>
            <a:r>
              <a:rPr lang="hu-HU" sz="1600" dirty="0" smtClean="0"/>
              <a:t> </a:t>
            </a:r>
            <a:r>
              <a:rPr lang="hu-HU" sz="1600" i="1" dirty="0" smtClean="0"/>
              <a:t>et </a:t>
            </a:r>
            <a:r>
              <a:rPr lang="hu-HU" sz="1600" i="1" dirty="0" err="1" smtClean="0"/>
              <a:t>al</a:t>
            </a:r>
            <a:r>
              <a:rPr lang="hu-HU" sz="1600" i="1" dirty="0" smtClean="0"/>
              <a:t>.</a:t>
            </a:r>
            <a:r>
              <a:rPr lang="hu-HU" sz="1600" dirty="0" smtClean="0"/>
              <a:t>, PRL </a:t>
            </a:r>
            <a:r>
              <a:rPr lang="hu-HU" sz="1600" b="1" dirty="0" smtClean="0"/>
              <a:t>107</a:t>
            </a:r>
            <a:r>
              <a:rPr lang="hu-HU" sz="1600" dirty="0" smtClean="0"/>
              <a:t> 146403 (2011)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153" grpId="0"/>
      <p:bldP spid="155" grpId="1"/>
      <p:bldP spid="1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Understanding</a:t>
            </a:r>
            <a:r>
              <a:rPr lang="hu-HU" sz="3100" b="1" dirty="0" smtClean="0"/>
              <a:t> ISC and </a:t>
            </a:r>
            <a:r>
              <a:rPr lang="hu-HU" sz="3100" b="1" dirty="0" err="1" smtClean="0"/>
              <a:t>optical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spinpolarization</a:t>
            </a:r>
            <a:endParaRPr lang="en-US" sz="31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0" y="6275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aseline="30000" dirty="0" smtClean="0"/>
              <a:t>3</a:t>
            </a:r>
            <a:r>
              <a:rPr lang="hu-HU" sz="2400" dirty="0" smtClean="0"/>
              <a:t>E </a:t>
            </a:r>
            <a:r>
              <a:rPr lang="hu-HU" sz="2400" dirty="0" err="1" smtClean="0"/>
              <a:t>excited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: </a:t>
            </a:r>
            <a:r>
              <a:rPr lang="hu-HU" sz="2400" i="1" dirty="0" err="1" smtClean="0"/>
              <a:t>Exe</a:t>
            </a:r>
            <a:r>
              <a:rPr lang="hu-HU" sz="2400" dirty="0" smtClean="0"/>
              <a:t> </a:t>
            </a:r>
            <a:r>
              <a:rPr lang="hu-HU" sz="2400" dirty="0" err="1" smtClean="0"/>
              <a:t>dynamic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75606"/>
            <a:ext cx="4824536" cy="349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" name="Szövegdoboz 134"/>
          <p:cNvSpPr txBox="1"/>
          <p:nvPr/>
        </p:nvSpPr>
        <p:spPr>
          <a:xfrm>
            <a:off x="5652120" y="1650162"/>
            <a:ext cx="153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>
                <a:solidFill>
                  <a:schemeClr val="accent1"/>
                </a:solidFill>
              </a:rPr>
              <a:t>p</a:t>
            </a:r>
            <a:r>
              <a:rPr lang="hu-HU" sz="2800" b="1" dirty="0" smtClean="0">
                <a:solidFill>
                  <a:schemeClr val="accent1"/>
                </a:solidFill>
              </a:rPr>
              <a:t> = 0.307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  <p:sp>
        <p:nvSpPr>
          <p:cNvPr id="136" name="Szövegdoboz 135"/>
          <p:cNvSpPr txBox="1"/>
          <p:nvPr/>
        </p:nvSpPr>
        <p:spPr>
          <a:xfrm>
            <a:off x="5652120" y="2389406"/>
            <a:ext cx="31069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solidFill>
                  <a:schemeClr val="accent1"/>
                </a:solidFill>
                <a:latin typeface="Symbol" pitchFamily="18" charset="2"/>
              </a:rPr>
              <a:t>l</a:t>
            </a:r>
            <a:r>
              <a:rPr lang="hu-HU" sz="2800" b="1" baseline="-25000" dirty="0" err="1" smtClean="0">
                <a:solidFill>
                  <a:schemeClr val="accent1"/>
                </a:solidFill>
                <a:latin typeface="+mj-lt"/>
              </a:rPr>
              <a:t>Z</a:t>
            </a:r>
            <a:r>
              <a:rPr lang="hu-HU" sz="2800" dirty="0" smtClean="0">
                <a:solidFill>
                  <a:schemeClr val="accent1"/>
                </a:solidFill>
                <a:latin typeface="+mj-lt"/>
                <a:sym typeface="Wingdings" pitchFamily="2" charset="2"/>
              </a:rPr>
              <a:t>(</a:t>
            </a:r>
            <a:r>
              <a:rPr lang="hu-HU" sz="2800" dirty="0" err="1" smtClean="0">
                <a:solidFill>
                  <a:schemeClr val="accent1"/>
                </a:solidFill>
                <a:latin typeface="+mj-lt"/>
                <a:sym typeface="Wingdings" pitchFamily="2" charset="2"/>
              </a:rPr>
              <a:t>eff</a:t>
            </a:r>
            <a:r>
              <a:rPr lang="hu-HU" sz="2800" dirty="0" smtClean="0">
                <a:solidFill>
                  <a:schemeClr val="accent1"/>
                </a:solidFill>
                <a:latin typeface="+mj-lt"/>
                <a:sym typeface="Wingdings" pitchFamily="2" charset="2"/>
              </a:rPr>
              <a:t>)</a:t>
            </a:r>
            <a:r>
              <a:rPr lang="hu-HU" sz="2800" dirty="0" smtClean="0">
                <a:latin typeface="+mj-lt"/>
                <a:sym typeface="Wingdings" pitchFamily="2" charset="2"/>
              </a:rPr>
              <a:t> = </a:t>
            </a:r>
            <a:r>
              <a:rPr lang="hu-HU" sz="2800" i="1" dirty="0" smtClean="0">
                <a:latin typeface="+mj-lt"/>
                <a:sym typeface="Wingdings" pitchFamily="2" charset="2"/>
              </a:rPr>
              <a:t>p </a:t>
            </a:r>
            <a:r>
              <a:rPr lang="hu-HU" sz="2800" b="1" dirty="0" err="1" smtClean="0">
                <a:latin typeface="Symbol" pitchFamily="18" charset="2"/>
              </a:rPr>
              <a:t>l</a:t>
            </a:r>
            <a:r>
              <a:rPr lang="hu-HU" sz="2800" b="1" baseline="-25000" dirty="0" err="1" smtClean="0"/>
              <a:t>Z</a:t>
            </a:r>
            <a:r>
              <a:rPr lang="hu-HU" sz="2800" dirty="0" smtClean="0"/>
              <a:t> = </a:t>
            </a:r>
          </a:p>
          <a:p>
            <a:r>
              <a:rPr lang="hu-HU" sz="2800" dirty="0" smtClean="0"/>
              <a:t>0.307 × 15.78 </a:t>
            </a:r>
            <a:r>
              <a:rPr lang="hu-HU" sz="2800" dirty="0" err="1" smtClean="0"/>
              <a:t>GHz</a:t>
            </a:r>
            <a:r>
              <a:rPr lang="hu-HU" sz="2800" dirty="0" smtClean="0"/>
              <a:t> =</a:t>
            </a:r>
          </a:p>
          <a:p>
            <a:r>
              <a:rPr lang="hu-HU" sz="2800" dirty="0" smtClean="0"/>
              <a:t> </a:t>
            </a:r>
            <a:r>
              <a:rPr lang="hu-HU" sz="2800" b="1" dirty="0" smtClean="0">
                <a:solidFill>
                  <a:schemeClr val="accent1"/>
                </a:solidFill>
              </a:rPr>
              <a:t>4.86 </a:t>
            </a:r>
            <a:r>
              <a:rPr lang="hu-HU" sz="2800" b="1" dirty="0" err="1" smtClean="0">
                <a:solidFill>
                  <a:schemeClr val="accent1"/>
                </a:solidFill>
              </a:rPr>
              <a:t>GHz</a:t>
            </a:r>
            <a:endParaRPr lang="en-US" sz="2800" b="1" dirty="0">
              <a:solidFill>
                <a:schemeClr val="accent1"/>
              </a:solidFill>
              <a:latin typeface="Symbol" pitchFamily="18" charset="2"/>
            </a:endParaRPr>
          </a:p>
        </p:txBody>
      </p:sp>
      <p:sp>
        <p:nvSpPr>
          <p:cNvPr id="137" name="Szövegdoboz 136"/>
          <p:cNvSpPr txBox="1"/>
          <p:nvPr/>
        </p:nvSpPr>
        <p:spPr>
          <a:xfrm>
            <a:off x="5684479" y="3920738"/>
            <a:ext cx="2703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Symbol" pitchFamily="18" charset="2"/>
              </a:rPr>
              <a:t>l</a:t>
            </a:r>
            <a:r>
              <a:rPr lang="hu-HU" sz="2800" b="1" baseline="-25000" dirty="0" err="1" smtClean="0">
                <a:latin typeface="+mj-lt"/>
              </a:rPr>
              <a:t>Z</a:t>
            </a:r>
            <a:r>
              <a:rPr lang="hu-HU" sz="2800" dirty="0" smtClean="0">
                <a:latin typeface="+mj-lt"/>
                <a:sym typeface="Wingdings" pitchFamily="2" charset="2"/>
              </a:rPr>
              <a:t>(</a:t>
            </a:r>
            <a:r>
              <a:rPr lang="hu-HU" sz="2800" dirty="0" err="1" smtClean="0">
                <a:latin typeface="+mj-lt"/>
                <a:sym typeface="Wingdings" pitchFamily="2" charset="2"/>
              </a:rPr>
              <a:t>exp</a:t>
            </a:r>
            <a:r>
              <a:rPr lang="hu-HU" sz="2800" dirty="0" smtClean="0">
                <a:latin typeface="+mj-lt"/>
                <a:sym typeface="Wingdings" pitchFamily="2" charset="2"/>
              </a:rPr>
              <a:t>) </a:t>
            </a:r>
            <a:r>
              <a:rPr lang="hu-HU" sz="2800" dirty="0" smtClean="0">
                <a:latin typeface="Calibri"/>
                <a:sym typeface="Wingdings" pitchFamily="2" charset="2"/>
              </a:rPr>
              <a:t>≈</a:t>
            </a:r>
            <a:r>
              <a:rPr lang="hu-HU" sz="2800" dirty="0" smtClean="0">
                <a:latin typeface="+mj-lt"/>
                <a:sym typeface="Wingdings" pitchFamily="2" charset="2"/>
              </a:rPr>
              <a:t> 5.0 </a:t>
            </a:r>
            <a:r>
              <a:rPr lang="hu-HU" sz="2800" dirty="0" err="1" smtClean="0">
                <a:latin typeface="+mj-lt"/>
                <a:sym typeface="Wingdings" pitchFamily="2" charset="2"/>
              </a:rPr>
              <a:t>GHz</a:t>
            </a:r>
            <a:endParaRPr lang="en-US" sz="2800" dirty="0"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Understanding</a:t>
            </a:r>
            <a:r>
              <a:rPr lang="hu-HU" sz="3100" b="1" dirty="0" smtClean="0"/>
              <a:t> ISC and </a:t>
            </a:r>
            <a:r>
              <a:rPr lang="hu-HU" sz="3100" b="1" dirty="0" err="1" smtClean="0"/>
              <a:t>optical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spinpolarization</a:t>
            </a:r>
            <a:endParaRPr lang="en-US" sz="31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0" y="6275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aseline="30000" dirty="0" smtClean="0"/>
              <a:t>3</a:t>
            </a:r>
            <a:r>
              <a:rPr lang="hu-HU" sz="2400" dirty="0" smtClean="0"/>
              <a:t>E </a:t>
            </a:r>
            <a:r>
              <a:rPr lang="hu-HU" sz="2400" dirty="0" err="1" smtClean="0"/>
              <a:t>excited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: </a:t>
            </a:r>
            <a:r>
              <a:rPr lang="hu-HU" sz="2400" i="1" dirty="0" err="1" smtClean="0"/>
              <a:t>Exe</a:t>
            </a:r>
            <a:r>
              <a:rPr lang="hu-HU" sz="2400" dirty="0" smtClean="0"/>
              <a:t> </a:t>
            </a:r>
            <a:r>
              <a:rPr lang="hu-HU" sz="2400" dirty="0" err="1" smtClean="0"/>
              <a:t>dynamic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system</a:t>
            </a:r>
            <a:endParaRPr lang="en-US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31590"/>
            <a:ext cx="3312368" cy="24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15753" y="1901314"/>
            <a:ext cx="5348735" cy="526420"/>
            <a:chOff x="369" y="1177"/>
            <a:chExt cx="4999" cy="492"/>
          </a:xfrm>
        </p:grpSpPr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69" y="1177"/>
              <a:ext cx="5000" cy="491"/>
            </a:xfrm>
            <a:custGeom>
              <a:avLst/>
              <a:gdLst>
                <a:gd name="T0" fmla="*/ 11024 w 22051"/>
                <a:gd name="T1" fmla="*/ 2168 h 2169"/>
                <a:gd name="T2" fmla="*/ 0 w 22051"/>
                <a:gd name="T3" fmla="*/ 2168 h 2169"/>
                <a:gd name="T4" fmla="*/ 0 w 22051"/>
                <a:gd name="T5" fmla="*/ 0 h 2169"/>
                <a:gd name="T6" fmla="*/ 22050 w 22051"/>
                <a:gd name="T7" fmla="*/ 0 h 2169"/>
                <a:gd name="T8" fmla="*/ 22050 w 22051"/>
                <a:gd name="T9" fmla="*/ 2168 h 2169"/>
                <a:gd name="T10" fmla="*/ 11024 w 22051"/>
                <a:gd name="T11" fmla="*/ 2168 h 2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51"/>
                <a:gd name="T19" fmla="*/ 0 h 2169"/>
                <a:gd name="T20" fmla="*/ 22051 w 22051"/>
                <a:gd name="T21" fmla="*/ 2169 h 21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51" h="2169">
                  <a:moveTo>
                    <a:pt x="11024" y="2168"/>
                  </a:moveTo>
                  <a:lnTo>
                    <a:pt x="0" y="2168"/>
                  </a:lnTo>
                  <a:lnTo>
                    <a:pt x="0" y="0"/>
                  </a:lnTo>
                  <a:lnTo>
                    <a:pt x="22050" y="0"/>
                  </a:lnTo>
                  <a:lnTo>
                    <a:pt x="22050" y="2168"/>
                  </a:lnTo>
                  <a:lnTo>
                    <a:pt x="11024" y="2168"/>
                  </a:lnTo>
                </a:path>
              </a:pathLst>
            </a:custGeom>
            <a:solidFill>
              <a:srgbClr val="FFFFFF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396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444" y="1259"/>
              <a:ext cx="148" cy="152"/>
            </a:xfrm>
            <a:custGeom>
              <a:avLst/>
              <a:gdLst>
                <a:gd name="T0" fmla="*/ 367 w 656"/>
                <a:gd name="T1" fmla="*/ 78 h 676"/>
                <a:gd name="T2" fmla="*/ 459 w 656"/>
                <a:gd name="T3" fmla="*/ 31 h 676"/>
                <a:gd name="T4" fmla="*/ 493 w 656"/>
                <a:gd name="T5" fmla="*/ 31 h 676"/>
                <a:gd name="T6" fmla="*/ 493 w 656"/>
                <a:gd name="T7" fmla="*/ 0 h 676"/>
                <a:gd name="T8" fmla="*/ 325 w 656"/>
                <a:gd name="T9" fmla="*/ 3 h 676"/>
                <a:gd name="T10" fmla="*/ 157 w 656"/>
                <a:gd name="T11" fmla="*/ 0 h 676"/>
                <a:gd name="T12" fmla="*/ 157 w 656"/>
                <a:gd name="T13" fmla="*/ 31 h 676"/>
                <a:gd name="T14" fmla="*/ 190 w 656"/>
                <a:gd name="T15" fmla="*/ 31 h 676"/>
                <a:gd name="T16" fmla="*/ 283 w 656"/>
                <a:gd name="T17" fmla="*/ 78 h 676"/>
                <a:gd name="T18" fmla="*/ 283 w 656"/>
                <a:gd name="T19" fmla="*/ 518 h 676"/>
                <a:gd name="T20" fmla="*/ 148 w 656"/>
                <a:gd name="T21" fmla="*/ 266 h 676"/>
                <a:gd name="T22" fmla="*/ 62 w 656"/>
                <a:gd name="T23" fmla="*/ 129 h 676"/>
                <a:gd name="T24" fmla="*/ 25 w 656"/>
                <a:gd name="T25" fmla="*/ 129 h 676"/>
                <a:gd name="T26" fmla="*/ 0 w 656"/>
                <a:gd name="T27" fmla="*/ 137 h 676"/>
                <a:gd name="T28" fmla="*/ 8 w 656"/>
                <a:gd name="T29" fmla="*/ 148 h 676"/>
                <a:gd name="T30" fmla="*/ 67 w 656"/>
                <a:gd name="T31" fmla="*/ 283 h 676"/>
                <a:gd name="T32" fmla="*/ 118 w 656"/>
                <a:gd name="T33" fmla="*/ 451 h 676"/>
                <a:gd name="T34" fmla="*/ 283 w 656"/>
                <a:gd name="T35" fmla="*/ 540 h 676"/>
                <a:gd name="T36" fmla="*/ 283 w 656"/>
                <a:gd name="T37" fmla="*/ 597 h 676"/>
                <a:gd name="T38" fmla="*/ 190 w 656"/>
                <a:gd name="T39" fmla="*/ 644 h 676"/>
                <a:gd name="T40" fmla="*/ 157 w 656"/>
                <a:gd name="T41" fmla="*/ 644 h 676"/>
                <a:gd name="T42" fmla="*/ 157 w 656"/>
                <a:gd name="T43" fmla="*/ 675 h 676"/>
                <a:gd name="T44" fmla="*/ 325 w 656"/>
                <a:gd name="T45" fmla="*/ 672 h 676"/>
                <a:gd name="T46" fmla="*/ 493 w 656"/>
                <a:gd name="T47" fmla="*/ 675 h 676"/>
                <a:gd name="T48" fmla="*/ 493 w 656"/>
                <a:gd name="T49" fmla="*/ 644 h 676"/>
                <a:gd name="T50" fmla="*/ 459 w 656"/>
                <a:gd name="T51" fmla="*/ 644 h 676"/>
                <a:gd name="T52" fmla="*/ 367 w 656"/>
                <a:gd name="T53" fmla="*/ 597 h 676"/>
                <a:gd name="T54" fmla="*/ 367 w 656"/>
                <a:gd name="T55" fmla="*/ 540 h 676"/>
                <a:gd name="T56" fmla="*/ 535 w 656"/>
                <a:gd name="T57" fmla="*/ 451 h 676"/>
                <a:gd name="T58" fmla="*/ 588 w 656"/>
                <a:gd name="T59" fmla="*/ 260 h 676"/>
                <a:gd name="T60" fmla="*/ 641 w 656"/>
                <a:gd name="T61" fmla="*/ 148 h 676"/>
                <a:gd name="T62" fmla="*/ 655 w 656"/>
                <a:gd name="T63" fmla="*/ 137 h 676"/>
                <a:gd name="T64" fmla="*/ 633 w 656"/>
                <a:gd name="T65" fmla="*/ 129 h 676"/>
                <a:gd name="T66" fmla="*/ 594 w 656"/>
                <a:gd name="T67" fmla="*/ 129 h 676"/>
                <a:gd name="T68" fmla="*/ 507 w 656"/>
                <a:gd name="T69" fmla="*/ 277 h 676"/>
                <a:gd name="T70" fmla="*/ 367 w 656"/>
                <a:gd name="T71" fmla="*/ 518 h 676"/>
                <a:gd name="T72" fmla="*/ 367 w 656"/>
                <a:gd name="T73" fmla="*/ 78 h 6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6"/>
                <a:gd name="T112" fmla="*/ 0 h 676"/>
                <a:gd name="T113" fmla="*/ 656 w 656"/>
                <a:gd name="T114" fmla="*/ 676 h 6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6" h="676">
                  <a:moveTo>
                    <a:pt x="367" y="78"/>
                  </a:moveTo>
                  <a:cubicBezTo>
                    <a:pt x="367" y="45"/>
                    <a:pt x="367" y="31"/>
                    <a:pt x="459" y="31"/>
                  </a:cubicBezTo>
                  <a:lnTo>
                    <a:pt x="493" y="31"/>
                  </a:lnTo>
                  <a:lnTo>
                    <a:pt x="493" y="0"/>
                  </a:lnTo>
                  <a:cubicBezTo>
                    <a:pt x="456" y="3"/>
                    <a:pt x="367" y="3"/>
                    <a:pt x="325" y="3"/>
                  </a:cubicBezTo>
                  <a:cubicBezTo>
                    <a:pt x="286" y="3"/>
                    <a:pt x="193" y="3"/>
                    <a:pt x="157" y="0"/>
                  </a:cubicBezTo>
                  <a:lnTo>
                    <a:pt x="157" y="31"/>
                  </a:lnTo>
                  <a:lnTo>
                    <a:pt x="190" y="31"/>
                  </a:lnTo>
                  <a:cubicBezTo>
                    <a:pt x="283" y="31"/>
                    <a:pt x="283" y="45"/>
                    <a:pt x="283" y="78"/>
                  </a:cubicBezTo>
                  <a:lnTo>
                    <a:pt x="283" y="518"/>
                  </a:lnTo>
                  <a:cubicBezTo>
                    <a:pt x="154" y="482"/>
                    <a:pt x="148" y="330"/>
                    <a:pt x="148" y="266"/>
                  </a:cubicBezTo>
                  <a:cubicBezTo>
                    <a:pt x="148" y="146"/>
                    <a:pt x="104" y="129"/>
                    <a:pt x="62" y="129"/>
                  </a:cubicBezTo>
                  <a:lnTo>
                    <a:pt x="25" y="129"/>
                  </a:lnTo>
                  <a:cubicBezTo>
                    <a:pt x="11" y="129"/>
                    <a:pt x="0" y="129"/>
                    <a:pt x="0" y="137"/>
                  </a:cubicBezTo>
                  <a:cubicBezTo>
                    <a:pt x="0" y="143"/>
                    <a:pt x="3" y="148"/>
                    <a:pt x="8" y="148"/>
                  </a:cubicBezTo>
                  <a:cubicBezTo>
                    <a:pt x="42" y="154"/>
                    <a:pt x="67" y="168"/>
                    <a:pt x="67" y="283"/>
                  </a:cubicBezTo>
                  <a:cubicBezTo>
                    <a:pt x="67" y="305"/>
                    <a:pt x="70" y="384"/>
                    <a:pt x="118" y="451"/>
                  </a:cubicBezTo>
                  <a:cubicBezTo>
                    <a:pt x="157" y="504"/>
                    <a:pt x="216" y="532"/>
                    <a:pt x="283" y="540"/>
                  </a:cubicBezTo>
                  <a:lnTo>
                    <a:pt x="283" y="597"/>
                  </a:lnTo>
                  <a:cubicBezTo>
                    <a:pt x="283" y="630"/>
                    <a:pt x="283" y="644"/>
                    <a:pt x="190" y="644"/>
                  </a:cubicBezTo>
                  <a:lnTo>
                    <a:pt x="157" y="644"/>
                  </a:lnTo>
                  <a:lnTo>
                    <a:pt x="157" y="675"/>
                  </a:lnTo>
                  <a:cubicBezTo>
                    <a:pt x="193" y="672"/>
                    <a:pt x="283" y="672"/>
                    <a:pt x="325" y="672"/>
                  </a:cubicBezTo>
                  <a:cubicBezTo>
                    <a:pt x="364" y="672"/>
                    <a:pt x="456" y="672"/>
                    <a:pt x="493" y="675"/>
                  </a:cubicBezTo>
                  <a:lnTo>
                    <a:pt x="493" y="644"/>
                  </a:lnTo>
                  <a:lnTo>
                    <a:pt x="459" y="644"/>
                  </a:lnTo>
                  <a:cubicBezTo>
                    <a:pt x="367" y="644"/>
                    <a:pt x="367" y="633"/>
                    <a:pt x="367" y="597"/>
                  </a:cubicBezTo>
                  <a:lnTo>
                    <a:pt x="367" y="540"/>
                  </a:lnTo>
                  <a:cubicBezTo>
                    <a:pt x="437" y="532"/>
                    <a:pt x="498" y="504"/>
                    <a:pt x="535" y="451"/>
                  </a:cubicBezTo>
                  <a:cubicBezTo>
                    <a:pt x="588" y="381"/>
                    <a:pt x="588" y="302"/>
                    <a:pt x="588" y="260"/>
                  </a:cubicBezTo>
                  <a:cubicBezTo>
                    <a:pt x="588" y="244"/>
                    <a:pt x="588" y="157"/>
                    <a:pt x="641" y="148"/>
                  </a:cubicBezTo>
                  <a:cubicBezTo>
                    <a:pt x="650" y="148"/>
                    <a:pt x="655" y="148"/>
                    <a:pt x="655" y="137"/>
                  </a:cubicBezTo>
                  <a:cubicBezTo>
                    <a:pt x="655" y="129"/>
                    <a:pt x="647" y="129"/>
                    <a:pt x="633" y="129"/>
                  </a:cubicBezTo>
                  <a:lnTo>
                    <a:pt x="594" y="129"/>
                  </a:lnTo>
                  <a:cubicBezTo>
                    <a:pt x="554" y="129"/>
                    <a:pt x="507" y="134"/>
                    <a:pt x="507" y="277"/>
                  </a:cubicBezTo>
                  <a:cubicBezTo>
                    <a:pt x="504" y="386"/>
                    <a:pt x="473" y="490"/>
                    <a:pt x="367" y="518"/>
                  </a:cubicBezTo>
                  <a:lnTo>
                    <a:pt x="367" y="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616" y="1334"/>
              <a:ext cx="115" cy="115"/>
            </a:xfrm>
            <a:custGeom>
              <a:avLst/>
              <a:gdLst>
                <a:gd name="T0" fmla="*/ 272 w 513"/>
                <a:gd name="T1" fmla="*/ 272 h 511"/>
                <a:gd name="T2" fmla="*/ 484 w 513"/>
                <a:gd name="T3" fmla="*/ 272 h 511"/>
                <a:gd name="T4" fmla="*/ 512 w 513"/>
                <a:gd name="T5" fmla="*/ 255 h 511"/>
                <a:gd name="T6" fmla="*/ 484 w 513"/>
                <a:gd name="T7" fmla="*/ 238 h 511"/>
                <a:gd name="T8" fmla="*/ 272 w 513"/>
                <a:gd name="T9" fmla="*/ 238 h 511"/>
                <a:gd name="T10" fmla="*/ 272 w 513"/>
                <a:gd name="T11" fmla="*/ 31 h 511"/>
                <a:gd name="T12" fmla="*/ 255 w 513"/>
                <a:gd name="T13" fmla="*/ 0 h 511"/>
                <a:gd name="T14" fmla="*/ 238 w 513"/>
                <a:gd name="T15" fmla="*/ 25 h 511"/>
                <a:gd name="T16" fmla="*/ 238 w 513"/>
                <a:gd name="T17" fmla="*/ 238 h 511"/>
                <a:gd name="T18" fmla="*/ 28 w 513"/>
                <a:gd name="T19" fmla="*/ 238 h 511"/>
                <a:gd name="T20" fmla="*/ 0 w 513"/>
                <a:gd name="T21" fmla="*/ 255 h 511"/>
                <a:gd name="T22" fmla="*/ 28 w 513"/>
                <a:gd name="T23" fmla="*/ 272 h 511"/>
                <a:gd name="T24" fmla="*/ 238 w 513"/>
                <a:gd name="T25" fmla="*/ 272 h 511"/>
                <a:gd name="T26" fmla="*/ 238 w 513"/>
                <a:gd name="T27" fmla="*/ 476 h 511"/>
                <a:gd name="T28" fmla="*/ 28 w 513"/>
                <a:gd name="T29" fmla="*/ 476 h 511"/>
                <a:gd name="T30" fmla="*/ 0 w 513"/>
                <a:gd name="T31" fmla="*/ 493 h 511"/>
                <a:gd name="T32" fmla="*/ 28 w 513"/>
                <a:gd name="T33" fmla="*/ 510 h 511"/>
                <a:gd name="T34" fmla="*/ 484 w 513"/>
                <a:gd name="T35" fmla="*/ 510 h 511"/>
                <a:gd name="T36" fmla="*/ 512 w 513"/>
                <a:gd name="T37" fmla="*/ 493 h 511"/>
                <a:gd name="T38" fmla="*/ 484 w 513"/>
                <a:gd name="T39" fmla="*/ 476 h 511"/>
                <a:gd name="T40" fmla="*/ 272 w 513"/>
                <a:gd name="T41" fmla="*/ 476 h 511"/>
                <a:gd name="T42" fmla="*/ 272 w 513"/>
                <a:gd name="T43" fmla="*/ 272 h 5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3"/>
                <a:gd name="T67" fmla="*/ 0 h 511"/>
                <a:gd name="T68" fmla="*/ 513 w 513"/>
                <a:gd name="T69" fmla="*/ 511 h 5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3" h="511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lnTo>
                    <a:pt x="272" y="2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767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917" y="1330"/>
              <a:ext cx="148" cy="52"/>
            </a:xfrm>
            <a:custGeom>
              <a:avLst/>
              <a:gdLst>
                <a:gd name="T0" fmla="*/ 624 w 659"/>
                <a:gd name="T1" fmla="*/ 39 h 233"/>
                <a:gd name="T2" fmla="*/ 658 w 659"/>
                <a:gd name="T3" fmla="*/ 20 h 233"/>
                <a:gd name="T4" fmla="*/ 624 w 659"/>
                <a:gd name="T5" fmla="*/ 0 h 233"/>
                <a:gd name="T6" fmla="*/ 34 w 659"/>
                <a:gd name="T7" fmla="*/ 0 h 233"/>
                <a:gd name="T8" fmla="*/ 0 w 659"/>
                <a:gd name="T9" fmla="*/ 20 h 233"/>
                <a:gd name="T10" fmla="*/ 34 w 659"/>
                <a:gd name="T11" fmla="*/ 39 h 233"/>
                <a:gd name="T12" fmla="*/ 624 w 659"/>
                <a:gd name="T13" fmla="*/ 39 h 233"/>
                <a:gd name="T14" fmla="*/ 624 w 659"/>
                <a:gd name="T15" fmla="*/ 232 h 233"/>
                <a:gd name="T16" fmla="*/ 658 w 659"/>
                <a:gd name="T17" fmla="*/ 213 h 233"/>
                <a:gd name="T18" fmla="*/ 624 w 659"/>
                <a:gd name="T19" fmla="*/ 193 h 233"/>
                <a:gd name="T20" fmla="*/ 34 w 659"/>
                <a:gd name="T21" fmla="*/ 193 h 233"/>
                <a:gd name="T22" fmla="*/ 0 w 659"/>
                <a:gd name="T23" fmla="*/ 213 h 233"/>
                <a:gd name="T24" fmla="*/ 34 w 659"/>
                <a:gd name="T25" fmla="*/ 232 h 233"/>
                <a:gd name="T26" fmla="*/ 624 w 659"/>
                <a:gd name="T27" fmla="*/ 232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9"/>
                <a:gd name="T43" fmla="*/ 0 h 233"/>
                <a:gd name="T44" fmla="*/ 659 w 659"/>
                <a:gd name="T45" fmla="*/ 233 h 2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9" h="233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lnTo>
                    <a:pt x="624" y="39"/>
                  </a:ln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lnTo>
                    <a:pt x="624" y="23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1152" y="1199"/>
              <a:ext cx="297" cy="312"/>
            </a:xfrm>
            <a:custGeom>
              <a:avLst/>
              <a:gdLst>
                <a:gd name="T0" fmla="*/ 1193 w 1314"/>
                <a:gd name="T1" fmla="*/ 1381 h 1382"/>
                <a:gd name="T2" fmla="*/ 1313 w 1314"/>
                <a:gd name="T3" fmla="*/ 1064 h 1382"/>
                <a:gd name="T4" fmla="*/ 1288 w 1314"/>
                <a:gd name="T5" fmla="*/ 1064 h 1382"/>
                <a:gd name="T6" fmla="*/ 1030 w 1314"/>
                <a:gd name="T7" fmla="*/ 1263 h 1382"/>
                <a:gd name="T8" fmla="*/ 725 w 1314"/>
                <a:gd name="T9" fmla="*/ 1294 h 1382"/>
                <a:gd name="T10" fmla="*/ 129 w 1314"/>
                <a:gd name="T11" fmla="*/ 1294 h 1382"/>
                <a:gd name="T12" fmla="*/ 633 w 1314"/>
                <a:gd name="T13" fmla="*/ 706 h 1382"/>
                <a:gd name="T14" fmla="*/ 641 w 1314"/>
                <a:gd name="T15" fmla="*/ 692 h 1382"/>
                <a:gd name="T16" fmla="*/ 633 w 1314"/>
                <a:gd name="T17" fmla="*/ 675 h 1382"/>
                <a:gd name="T18" fmla="*/ 174 w 1314"/>
                <a:gd name="T19" fmla="*/ 48 h 1382"/>
                <a:gd name="T20" fmla="*/ 714 w 1314"/>
                <a:gd name="T21" fmla="*/ 48 h 1382"/>
                <a:gd name="T22" fmla="*/ 946 w 1314"/>
                <a:gd name="T23" fmla="*/ 64 h 1382"/>
                <a:gd name="T24" fmla="*/ 1162 w 1314"/>
                <a:gd name="T25" fmla="*/ 137 h 1382"/>
                <a:gd name="T26" fmla="*/ 1288 w 1314"/>
                <a:gd name="T27" fmla="*/ 277 h 1382"/>
                <a:gd name="T28" fmla="*/ 1313 w 1314"/>
                <a:gd name="T29" fmla="*/ 277 h 1382"/>
                <a:gd name="T30" fmla="*/ 1193 w 1314"/>
                <a:gd name="T31" fmla="*/ 0 h 1382"/>
                <a:gd name="T32" fmla="*/ 28 w 1314"/>
                <a:gd name="T33" fmla="*/ 0 h 1382"/>
                <a:gd name="T34" fmla="*/ 0 w 1314"/>
                <a:gd name="T35" fmla="*/ 6 h 1382"/>
                <a:gd name="T36" fmla="*/ 0 w 1314"/>
                <a:gd name="T37" fmla="*/ 39 h 1382"/>
                <a:gd name="T38" fmla="*/ 521 w 1314"/>
                <a:gd name="T39" fmla="*/ 753 h 1382"/>
                <a:gd name="T40" fmla="*/ 11 w 1314"/>
                <a:gd name="T41" fmla="*/ 1353 h 1382"/>
                <a:gd name="T42" fmla="*/ 0 w 1314"/>
                <a:gd name="T43" fmla="*/ 1369 h 1382"/>
                <a:gd name="T44" fmla="*/ 28 w 1314"/>
                <a:gd name="T45" fmla="*/ 1381 h 1382"/>
                <a:gd name="T46" fmla="*/ 1193 w 1314"/>
                <a:gd name="T47" fmla="*/ 1381 h 13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14"/>
                <a:gd name="T73" fmla="*/ 0 h 1382"/>
                <a:gd name="T74" fmla="*/ 1314 w 1314"/>
                <a:gd name="T75" fmla="*/ 1382 h 13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14" h="1382">
                  <a:moveTo>
                    <a:pt x="1193" y="1381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9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5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3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1"/>
                    <a:pt x="11" y="1381"/>
                    <a:pt x="28" y="1381"/>
                  </a:cubicBezTo>
                  <a:lnTo>
                    <a:pt x="1193" y="138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1173" y="1599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3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1283" y="1599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6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1525" y="1244"/>
              <a:ext cx="30" cy="223"/>
            </a:xfrm>
            <a:custGeom>
              <a:avLst/>
              <a:gdLst>
                <a:gd name="T0" fmla="*/ 137 w 138"/>
                <a:gd name="T1" fmla="*/ 986 h 987"/>
                <a:gd name="T2" fmla="*/ 137 w 138"/>
                <a:gd name="T3" fmla="*/ 947 h 987"/>
                <a:gd name="T4" fmla="*/ 39 w 138"/>
                <a:gd name="T5" fmla="*/ 947 h 987"/>
                <a:gd name="T6" fmla="*/ 39 w 138"/>
                <a:gd name="T7" fmla="*/ 39 h 987"/>
                <a:gd name="T8" fmla="*/ 137 w 138"/>
                <a:gd name="T9" fmla="*/ 39 h 987"/>
                <a:gd name="T10" fmla="*/ 137 w 138"/>
                <a:gd name="T11" fmla="*/ 0 h 987"/>
                <a:gd name="T12" fmla="*/ 0 w 138"/>
                <a:gd name="T13" fmla="*/ 0 h 987"/>
                <a:gd name="T14" fmla="*/ 0 w 138"/>
                <a:gd name="T15" fmla="*/ 986 h 987"/>
                <a:gd name="T16" fmla="*/ 137 w 138"/>
                <a:gd name="T17" fmla="*/ 986 h 9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987"/>
                <a:gd name="T29" fmla="*/ 138 w 138"/>
                <a:gd name="T30" fmla="*/ 987 h 9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987">
                  <a:moveTo>
                    <a:pt x="137" y="986"/>
                  </a:moveTo>
                  <a:lnTo>
                    <a:pt x="137" y="947"/>
                  </a:lnTo>
                  <a:lnTo>
                    <a:pt x="39" y="947"/>
                  </a:lnTo>
                  <a:lnTo>
                    <a:pt x="39" y="39"/>
                  </a:lnTo>
                  <a:lnTo>
                    <a:pt x="137" y="39"/>
                  </a:lnTo>
                  <a:lnTo>
                    <a:pt x="137" y="0"/>
                  </a:lnTo>
                  <a:lnTo>
                    <a:pt x="0" y="0"/>
                  </a:lnTo>
                  <a:lnTo>
                    <a:pt x="0" y="986"/>
                  </a:lnTo>
                  <a:lnTo>
                    <a:pt x="137" y="98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1570" y="1313"/>
              <a:ext cx="87" cy="101"/>
            </a:xfrm>
            <a:custGeom>
              <a:avLst/>
              <a:gdLst>
                <a:gd name="T0" fmla="*/ 353 w 387"/>
                <a:gd name="T1" fmla="*/ 62 h 449"/>
                <a:gd name="T2" fmla="*/ 308 w 387"/>
                <a:gd name="T3" fmla="*/ 76 h 449"/>
                <a:gd name="T4" fmla="*/ 291 w 387"/>
                <a:gd name="T5" fmla="*/ 115 h 449"/>
                <a:gd name="T6" fmla="*/ 328 w 387"/>
                <a:gd name="T7" fmla="*/ 148 h 449"/>
                <a:gd name="T8" fmla="*/ 384 w 387"/>
                <a:gd name="T9" fmla="*/ 84 h 449"/>
                <a:gd name="T10" fmla="*/ 266 w 387"/>
                <a:gd name="T11" fmla="*/ 0 h 449"/>
                <a:gd name="T12" fmla="*/ 0 w 387"/>
                <a:gd name="T13" fmla="*/ 280 h 449"/>
                <a:gd name="T14" fmla="*/ 160 w 387"/>
                <a:gd name="T15" fmla="*/ 448 h 449"/>
                <a:gd name="T16" fmla="*/ 386 w 387"/>
                <a:gd name="T17" fmla="*/ 330 h 449"/>
                <a:gd name="T18" fmla="*/ 372 w 387"/>
                <a:gd name="T19" fmla="*/ 319 h 449"/>
                <a:gd name="T20" fmla="*/ 361 w 387"/>
                <a:gd name="T21" fmla="*/ 328 h 449"/>
                <a:gd name="T22" fmla="*/ 162 w 387"/>
                <a:gd name="T23" fmla="*/ 426 h 449"/>
                <a:gd name="T24" fmla="*/ 73 w 387"/>
                <a:gd name="T25" fmla="*/ 319 h 449"/>
                <a:gd name="T26" fmla="*/ 126 w 387"/>
                <a:gd name="T27" fmla="*/ 120 h 449"/>
                <a:gd name="T28" fmla="*/ 266 w 387"/>
                <a:gd name="T29" fmla="*/ 22 h 449"/>
                <a:gd name="T30" fmla="*/ 353 w 387"/>
                <a:gd name="T31" fmla="*/ 62 h 4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87"/>
                <a:gd name="T49" fmla="*/ 0 h 449"/>
                <a:gd name="T50" fmla="*/ 387 w 387"/>
                <a:gd name="T51" fmla="*/ 449 h 4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87" h="449">
                  <a:moveTo>
                    <a:pt x="353" y="62"/>
                  </a:moveTo>
                  <a:cubicBezTo>
                    <a:pt x="336" y="62"/>
                    <a:pt x="322" y="62"/>
                    <a:pt x="308" y="76"/>
                  </a:cubicBezTo>
                  <a:cubicBezTo>
                    <a:pt x="291" y="90"/>
                    <a:pt x="291" y="106"/>
                    <a:pt x="291" y="115"/>
                  </a:cubicBezTo>
                  <a:cubicBezTo>
                    <a:pt x="291" y="137"/>
                    <a:pt x="308" y="148"/>
                    <a:pt x="328" y="148"/>
                  </a:cubicBezTo>
                  <a:cubicBezTo>
                    <a:pt x="356" y="148"/>
                    <a:pt x="384" y="126"/>
                    <a:pt x="384" y="84"/>
                  </a:cubicBezTo>
                  <a:cubicBezTo>
                    <a:pt x="384" y="36"/>
                    <a:pt x="336" y="0"/>
                    <a:pt x="266" y="0"/>
                  </a:cubicBezTo>
                  <a:cubicBezTo>
                    <a:pt x="132" y="0"/>
                    <a:pt x="0" y="143"/>
                    <a:pt x="0" y="280"/>
                  </a:cubicBezTo>
                  <a:cubicBezTo>
                    <a:pt x="0" y="370"/>
                    <a:pt x="59" y="448"/>
                    <a:pt x="160" y="448"/>
                  </a:cubicBezTo>
                  <a:cubicBezTo>
                    <a:pt x="302" y="448"/>
                    <a:pt x="386" y="344"/>
                    <a:pt x="386" y="330"/>
                  </a:cubicBezTo>
                  <a:cubicBezTo>
                    <a:pt x="386" y="325"/>
                    <a:pt x="381" y="319"/>
                    <a:pt x="372" y="319"/>
                  </a:cubicBezTo>
                  <a:cubicBezTo>
                    <a:pt x="370" y="319"/>
                    <a:pt x="367" y="322"/>
                    <a:pt x="361" y="328"/>
                  </a:cubicBezTo>
                  <a:cubicBezTo>
                    <a:pt x="283" y="426"/>
                    <a:pt x="174" y="426"/>
                    <a:pt x="162" y="426"/>
                  </a:cubicBezTo>
                  <a:cubicBezTo>
                    <a:pt x="101" y="426"/>
                    <a:pt x="73" y="378"/>
                    <a:pt x="73" y="319"/>
                  </a:cubicBezTo>
                  <a:cubicBezTo>
                    <a:pt x="73" y="277"/>
                    <a:pt x="92" y="182"/>
                    <a:pt x="126" y="120"/>
                  </a:cubicBezTo>
                  <a:cubicBezTo>
                    <a:pt x="157" y="64"/>
                    <a:pt x="213" y="22"/>
                    <a:pt x="266" y="22"/>
                  </a:cubicBezTo>
                  <a:cubicBezTo>
                    <a:pt x="300" y="22"/>
                    <a:pt x="339" y="34"/>
                    <a:pt x="353" y="62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1664" y="1376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6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6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6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1774" y="1376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4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18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2000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2044" y="1260"/>
              <a:ext cx="163" cy="152"/>
            </a:xfrm>
            <a:custGeom>
              <a:avLst/>
              <a:gdLst>
                <a:gd name="T0" fmla="*/ 661 w 721"/>
                <a:gd name="T1" fmla="*/ 442 h 673"/>
                <a:gd name="T2" fmla="*/ 666 w 721"/>
                <a:gd name="T3" fmla="*/ 428 h 673"/>
                <a:gd name="T4" fmla="*/ 655 w 721"/>
                <a:gd name="T5" fmla="*/ 417 h 673"/>
                <a:gd name="T6" fmla="*/ 641 w 721"/>
                <a:gd name="T7" fmla="*/ 428 h 673"/>
                <a:gd name="T8" fmla="*/ 372 w 721"/>
                <a:gd name="T9" fmla="*/ 641 h 673"/>
                <a:gd name="T10" fmla="*/ 227 w 721"/>
                <a:gd name="T11" fmla="*/ 641 h 673"/>
                <a:gd name="T12" fmla="*/ 207 w 721"/>
                <a:gd name="T13" fmla="*/ 641 h 673"/>
                <a:gd name="T14" fmla="*/ 193 w 721"/>
                <a:gd name="T15" fmla="*/ 630 h 673"/>
                <a:gd name="T16" fmla="*/ 199 w 721"/>
                <a:gd name="T17" fmla="*/ 608 h 673"/>
                <a:gd name="T18" fmla="*/ 266 w 721"/>
                <a:gd name="T19" fmla="*/ 339 h 673"/>
                <a:gd name="T20" fmla="*/ 364 w 721"/>
                <a:gd name="T21" fmla="*/ 339 h 673"/>
                <a:gd name="T22" fmla="*/ 448 w 721"/>
                <a:gd name="T23" fmla="*/ 384 h 673"/>
                <a:gd name="T24" fmla="*/ 440 w 721"/>
                <a:gd name="T25" fmla="*/ 431 h 673"/>
                <a:gd name="T26" fmla="*/ 437 w 721"/>
                <a:gd name="T27" fmla="*/ 442 h 673"/>
                <a:gd name="T28" fmla="*/ 451 w 721"/>
                <a:gd name="T29" fmla="*/ 454 h 673"/>
                <a:gd name="T30" fmla="*/ 465 w 721"/>
                <a:gd name="T31" fmla="*/ 434 h 673"/>
                <a:gd name="T32" fmla="*/ 521 w 721"/>
                <a:gd name="T33" fmla="*/ 202 h 673"/>
                <a:gd name="T34" fmla="*/ 510 w 721"/>
                <a:gd name="T35" fmla="*/ 190 h 673"/>
                <a:gd name="T36" fmla="*/ 496 w 721"/>
                <a:gd name="T37" fmla="*/ 210 h 673"/>
                <a:gd name="T38" fmla="*/ 367 w 721"/>
                <a:gd name="T39" fmla="*/ 308 h 673"/>
                <a:gd name="T40" fmla="*/ 274 w 721"/>
                <a:gd name="T41" fmla="*/ 308 h 673"/>
                <a:gd name="T42" fmla="*/ 333 w 721"/>
                <a:gd name="T43" fmla="*/ 70 h 673"/>
                <a:gd name="T44" fmla="*/ 386 w 721"/>
                <a:gd name="T45" fmla="*/ 31 h 673"/>
                <a:gd name="T46" fmla="*/ 526 w 721"/>
                <a:gd name="T47" fmla="*/ 31 h 673"/>
                <a:gd name="T48" fmla="*/ 675 w 721"/>
                <a:gd name="T49" fmla="*/ 140 h 673"/>
                <a:gd name="T50" fmla="*/ 672 w 721"/>
                <a:gd name="T51" fmla="*/ 193 h 673"/>
                <a:gd name="T52" fmla="*/ 672 w 721"/>
                <a:gd name="T53" fmla="*/ 210 h 673"/>
                <a:gd name="T54" fmla="*/ 683 w 721"/>
                <a:gd name="T55" fmla="*/ 221 h 673"/>
                <a:gd name="T56" fmla="*/ 697 w 721"/>
                <a:gd name="T57" fmla="*/ 199 h 673"/>
                <a:gd name="T58" fmla="*/ 717 w 721"/>
                <a:gd name="T59" fmla="*/ 28 h 673"/>
                <a:gd name="T60" fmla="*/ 689 w 721"/>
                <a:gd name="T61" fmla="*/ 0 h 673"/>
                <a:gd name="T62" fmla="*/ 190 w 721"/>
                <a:gd name="T63" fmla="*/ 0 h 673"/>
                <a:gd name="T64" fmla="*/ 162 w 721"/>
                <a:gd name="T65" fmla="*/ 20 h 673"/>
                <a:gd name="T66" fmla="*/ 188 w 721"/>
                <a:gd name="T67" fmla="*/ 31 h 673"/>
                <a:gd name="T68" fmla="*/ 252 w 721"/>
                <a:gd name="T69" fmla="*/ 48 h 673"/>
                <a:gd name="T70" fmla="*/ 249 w 721"/>
                <a:gd name="T71" fmla="*/ 73 h 673"/>
                <a:gd name="T72" fmla="*/ 118 w 721"/>
                <a:gd name="T73" fmla="*/ 594 h 673"/>
                <a:gd name="T74" fmla="*/ 28 w 721"/>
                <a:gd name="T75" fmla="*/ 641 h 673"/>
                <a:gd name="T76" fmla="*/ 0 w 721"/>
                <a:gd name="T77" fmla="*/ 661 h 673"/>
                <a:gd name="T78" fmla="*/ 28 w 721"/>
                <a:gd name="T79" fmla="*/ 672 h 673"/>
                <a:gd name="T80" fmla="*/ 540 w 721"/>
                <a:gd name="T81" fmla="*/ 672 h 673"/>
                <a:gd name="T82" fmla="*/ 571 w 721"/>
                <a:gd name="T83" fmla="*/ 655 h 673"/>
                <a:gd name="T84" fmla="*/ 661 w 721"/>
                <a:gd name="T85" fmla="*/ 442 h 6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1"/>
                <a:gd name="T130" fmla="*/ 0 h 673"/>
                <a:gd name="T131" fmla="*/ 721 w 721"/>
                <a:gd name="T132" fmla="*/ 673 h 6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1" h="673">
                  <a:moveTo>
                    <a:pt x="661" y="442"/>
                  </a:moveTo>
                  <a:cubicBezTo>
                    <a:pt x="664" y="437"/>
                    <a:pt x="666" y="431"/>
                    <a:pt x="666" y="428"/>
                  </a:cubicBezTo>
                  <a:cubicBezTo>
                    <a:pt x="666" y="426"/>
                    <a:pt x="666" y="417"/>
                    <a:pt x="655" y="417"/>
                  </a:cubicBezTo>
                  <a:cubicBezTo>
                    <a:pt x="647" y="417"/>
                    <a:pt x="644" y="423"/>
                    <a:pt x="641" y="428"/>
                  </a:cubicBezTo>
                  <a:cubicBezTo>
                    <a:pt x="577" y="574"/>
                    <a:pt x="540" y="641"/>
                    <a:pt x="372" y="641"/>
                  </a:cubicBezTo>
                  <a:lnTo>
                    <a:pt x="227" y="641"/>
                  </a:lnTo>
                  <a:cubicBezTo>
                    <a:pt x="216" y="641"/>
                    <a:pt x="213" y="641"/>
                    <a:pt x="207" y="641"/>
                  </a:cubicBezTo>
                  <a:cubicBezTo>
                    <a:pt x="196" y="639"/>
                    <a:pt x="193" y="639"/>
                    <a:pt x="193" y="630"/>
                  </a:cubicBezTo>
                  <a:cubicBezTo>
                    <a:pt x="193" y="627"/>
                    <a:pt x="193" y="625"/>
                    <a:pt x="199" y="608"/>
                  </a:cubicBezTo>
                  <a:lnTo>
                    <a:pt x="266" y="339"/>
                  </a:lnTo>
                  <a:lnTo>
                    <a:pt x="364" y="339"/>
                  </a:lnTo>
                  <a:cubicBezTo>
                    <a:pt x="448" y="339"/>
                    <a:pt x="448" y="358"/>
                    <a:pt x="448" y="384"/>
                  </a:cubicBezTo>
                  <a:cubicBezTo>
                    <a:pt x="448" y="389"/>
                    <a:pt x="448" y="403"/>
                    <a:pt x="440" y="431"/>
                  </a:cubicBezTo>
                  <a:cubicBezTo>
                    <a:pt x="440" y="437"/>
                    <a:pt x="437" y="440"/>
                    <a:pt x="437" y="442"/>
                  </a:cubicBezTo>
                  <a:cubicBezTo>
                    <a:pt x="437" y="448"/>
                    <a:pt x="442" y="454"/>
                    <a:pt x="451" y="454"/>
                  </a:cubicBezTo>
                  <a:cubicBezTo>
                    <a:pt x="459" y="454"/>
                    <a:pt x="462" y="448"/>
                    <a:pt x="465" y="434"/>
                  </a:cubicBezTo>
                  <a:lnTo>
                    <a:pt x="521" y="202"/>
                  </a:lnTo>
                  <a:cubicBezTo>
                    <a:pt x="521" y="196"/>
                    <a:pt x="518" y="190"/>
                    <a:pt x="510" y="190"/>
                  </a:cubicBezTo>
                  <a:cubicBezTo>
                    <a:pt x="501" y="190"/>
                    <a:pt x="498" y="199"/>
                    <a:pt x="496" y="210"/>
                  </a:cubicBezTo>
                  <a:cubicBezTo>
                    <a:pt x="476" y="286"/>
                    <a:pt x="456" y="308"/>
                    <a:pt x="367" y="308"/>
                  </a:cubicBezTo>
                  <a:lnTo>
                    <a:pt x="274" y="308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26" y="31"/>
                  </a:lnTo>
                  <a:cubicBezTo>
                    <a:pt x="647" y="31"/>
                    <a:pt x="675" y="59"/>
                    <a:pt x="675" y="140"/>
                  </a:cubicBezTo>
                  <a:cubicBezTo>
                    <a:pt x="675" y="165"/>
                    <a:pt x="675" y="165"/>
                    <a:pt x="672" y="193"/>
                  </a:cubicBezTo>
                  <a:cubicBezTo>
                    <a:pt x="672" y="199"/>
                    <a:pt x="672" y="204"/>
                    <a:pt x="672" y="210"/>
                  </a:cubicBezTo>
                  <a:cubicBezTo>
                    <a:pt x="672" y="216"/>
                    <a:pt x="675" y="221"/>
                    <a:pt x="683" y="221"/>
                  </a:cubicBezTo>
                  <a:cubicBezTo>
                    <a:pt x="694" y="221"/>
                    <a:pt x="694" y="216"/>
                    <a:pt x="697" y="199"/>
                  </a:cubicBezTo>
                  <a:lnTo>
                    <a:pt x="717" y="28"/>
                  </a:lnTo>
                  <a:cubicBezTo>
                    <a:pt x="720" y="0"/>
                    <a:pt x="714" y="0"/>
                    <a:pt x="689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8" y="672"/>
                    <a:pt x="28" y="672"/>
                  </a:cubicBezTo>
                  <a:lnTo>
                    <a:pt x="540" y="672"/>
                  </a:lnTo>
                  <a:cubicBezTo>
                    <a:pt x="563" y="672"/>
                    <a:pt x="563" y="672"/>
                    <a:pt x="571" y="655"/>
                  </a:cubicBezTo>
                  <a:lnTo>
                    <a:pt x="661" y="44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2212" y="1334"/>
              <a:ext cx="115" cy="115"/>
            </a:xfrm>
            <a:custGeom>
              <a:avLst/>
              <a:gdLst>
                <a:gd name="T0" fmla="*/ 272 w 513"/>
                <a:gd name="T1" fmla="*/ 272 h 511"/>
                <a:gd name="T2" fmla="*/ 484 w 513"/>
                <a:gd name="T3" fmla="*/ 272 h 511"/>
                <a:gd name="T4" fmla="*/ 512 w 513"/>
                <a:gd name="T5" fmla="*/ 255 h 511"/>
                <a:gd name="T6" fmla="*/ 484 w 513"/>
                <a:gd name="T7" fmla="*/ 238 h 511"/>
                <a:gd name="T8" fmla="*/ 272 w 513"/>
                <a:gd name="T9" fmla="*/ 238 h 511"/>
                <a:gd name="T10" fmla="*/ 272 w 513"/>
                <a:gd name="T11" fmla="*/ 31 h 511"/>
                <a:gd name="T12" fmla="*/ 255 w 513"/>
                <a:gd name="T13" fmla="*/ 0 h 511"/>
                <a:gd name="T14" fmla="*/ 238 w 513"/>
                <a:gd name="T15" fmla="*/ 25 h 511"/>
                <a:gd name="T16" fmla="*/ 238 w 513"/>
                <a:gd name="T17" fmla="*/ 238 h 511"/>
                <a:gd name="T18" fmla="*/ 28 w 513"/>
                <a:gd name="T19" fmla="*/ 238 h 511"/>
                <a:gd name="T20" fmla="*/ 0 w 513"/>
                <a:gd name="T21" fmla="*/ 255 h 511"/>
                <a:gd name="T22" fmla="*/ 28 w 513"/>
                <a:gd name="T23" fmla="*/ 272 h 511"/>
                <a:gd name="T24" fmla="*/ 238 w 513"/>
                <a:gd name="T25" fmla="*/ 272 h 511"/>
                <a:gd name="T26" fmla="*/ 238 w 513"/>
                <a:gd name="T27" fmla="*/ 476 h 511"/>
                <a:gd name="T28" fmla="*/ 28 w 513"/>
                <a:gd name="T29" fmla="*/ 476 h 511"/>
                <a:gd name="T30" fmla="*/ 0 w 513"/>
                <a:gd name="T31" fmla="*/ 493 h 511"/>
                <a:gd name="T32" fmla="*/ 28 w 513"/>
                <a:gd name="T33" fmla="*/ 510 h 511"/>
                <a:gd name="T34" fmla="*/ 484 w 513"/>
                <a:gd name="T35" fmla="*/ 510 h 511"/>
                <a:gd name="T36" fmla="*/ 512 w 513"/>
                <a:gd name="T37" fmla="*/ 493 h 511"/>
                <a:gd name="T38" fmla="*/ 484 w 513"/>
                <a:gd name="T39" fmla="*/ 476 h 511"/>
                <a:gd name="T40" fmla="*/ 272 w 513"/>
                <a:gd name="T41" fmla="*/ 476 h 511"/>
                <a:gd name="T42" fmla="*/ 272 w 513"/>
                <a:gd name="T43" fmla="*/ 272 h 5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3"/>
                <a:gd name="T67" fmla="*/ 0 h 511"/>
                <a:gd name="T68" fmla="*/ 513 w 513"/>
                <a:gd name="T69" fmla="*/ 511 h 5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3" h="511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lnTo>
                    <a:pt x="272" y="2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2363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2500" y="1281"/>
              <a:ext cx="148" cy="148"/>
            </a:xfrm>
            <a:custGeom>
              <a:avLst/>
              <a:gdLst>
                <a:gd name="T0" fmla="*/ 658 w 659"/>
                <a:gd name="T1" fmla="*/ 330 h 659"/>
                <a:gd name="T2" fmla="*/ 330 w 659"/>
                <a:gd name="T3" fmla="*/ 0 h 659"/>
                <a:gd name="T4" fmla="*/ 0 w 659"/>
                <a:gd name="T5" fmla="*/ 330 h 659"/>
                <a:gd name="T6" fmla="*/ 330 w 659"/>
                <a:gd name="T7" fmla="*/ 658 h 659"/>
                <a:gd name="T8" fmla="*/ 658 w 659"/>
                <a:gd name="T9" fmla="*/ 330 h 659"/>
                <a:gd name="T10" fmla="*/ 134 w 659"/>
                <a:gd name="T11" fmla="*/ 118 h 659"/>
                <a:gd name="T12" fmla="*/ 123 w 659"/>
                <a:gd name="T13" fmla="*/ 106 h 659"/>
                <a:gd name="T14" fmla="*/ 330 w 659"/>
                <a:gd name="T15" fmla="*/ 25 h 659"/>
                <a:gd name="T16" fmla="*/ 535 w 659"/>
                <a:gd name="T17" fmla="*/ 106 h 659"/>
                <a:gd name="T18" fmla="*/ 330 w 659"/>
                <a:gd name="T19" fmla="*/ 314 h 659"/>
                <a:gd name="T20" fmla="*/ 134 w 659"/>
                <a:gd name="T21" fmla="*/ 118 h 659"/>
                <a:gd name="T22" fmla="*/ 104 w 659"/>
                <a:gd name="T23" fmla="*/ 535 h 659"/>
                <a:gd name="T24" fmla="*/ 25 w 659"/>
                <a:gd name="T25" fmla="*/ 330 h 659"/>
                <a:gd name="T26" fmla="*/ 104 w 659"/>
                <a:gd name="T27" fmla="*/ 123 h 659"/>
                <a:gd name="T28" fmla="*/ 311 w 659"/>
                <a:gd name="T29" fmla="*/ 330 h 659"/>
                <a:gd name="T30" fmla="*/ 104 w 659"/>
                <a:gd name="T31" fmla="*/ 535 h 659"/>
                <a:gd name="T32" fmla="*/ 554 w 659"/>
                <a:gd name="T33" fmla="*/ 123 h 659"/>
                <a:gd name="T34" fmla="*/ 636 w 659"/>
                <a:gd name="T35" fmla="*/ 330 h 659"/>
                <a:gd name="T36" fmla="*/ 554 w 659"/>
                <a:gd name="T37" fmla="*/ 535 h 659"/>
                <a:gd name="T38" fmla="*/ 347 w 659"/>
                <a:gd name="T39" fmla="*/ 330 h 659"/>
                <a:gd name="T40" fmla="*/ 554 w 659"/>
                <a:gd name="T41" fmla="*/ 123 h 659"/>
                <a:gd name="T42" fmla="*/ 526 w 659"/>
                <a:gd name="T43" fmla="*/ 540 h 659"/>
                <a:gd name="T44" fmla="*/ 535 w 659"/>
                <a:gd name="T45" fmla="*/ 552 h 659"/>
                <a:gd name="T46" fmla="*/ 330 w 659"/>
                <a:gd name="T47" fmla="*/ 633 h 659"/>
                <a:gd name="T48" fmla="*/ 123 w 659"/>
                <a:gd name="T49" fmla="*/ 552 h 659"/>
                <a:gd name="T50" fmla="*/ 330 w 659"/>
                <a:gd name="T51" fmla="*/ 347 h 659"/>
                <a:gd name="T52" fmla="*/ 526 w 659"/>
                <a:gd name="T53" fmla="*/ 540 h 6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9"/>
                <a:gd name="T82" fmla="*/ 0 h 659"/>
                <a:gd name="T83" fmla="*/ 659 w 659"/>
                <a:gd name="T84" fmla="*/ 659 h 65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9" h="659">
                  <a:moveTo>
                    <a:pt x="658" y="330"/>
                  </a:moveTo>
                  <a:cubicBezTo>
                    <a:pt x="658" y="148"/>
                    <a:pt x="510" y="0"/>
                    <a:pt x="330" y="0"/>
                  </a:cubicBezTo>
                  <a:cubicBezTo>
                    <a:pt x="146" y="0"/>
                    <a:pt x="0" y="148"/>
                    <a:pt x="0" y="330"/>
                  </a:cubicBezTo>
                  <a:cubicBezTo>
                    <a:pt x="0" y="510"/>
                    <a:pt x="148" y="658"/>
                    <a:pt x="330" y="658"/>
                  </a:cubicBezTo>
                  <a:cubicBezTo>
                    <a:pt x="512" y="658"/>
                    <a:pt x="658" y="510"/>
                    <a:pt x="658" y="330"/>
                  </a:cubicBezTo>
                  <a:close/>
                  <a:moveTo>
                    <a:pt x="134" y="118"/>
                  </a:moveTo>
                  <a:cubicBezTo>
                    <a:pt x="132" y="115"/>
                    <a:pt x="123" y="106"/>
                    <a:pt x="123" y="106"/>
                  </a:cubicBezTo>
                  <a:cubicBezTo>
                    <a:pt x="123" y="101"/>
                    <a:pt x="204" y="25"/>
                    <a:pt x="330" y="25"/>
                  </a:cubicBezTo>
                  <a:cubicBezTo>
                    <a:pt x="364" y="25"/>
                    <a:pt x="454" y="31"/>
                    <a:pt x="535" y="106"/>
                  </a:cubicBezTo>
                  <a:lnTo>
                    <a:pt x="330" y="314"/>
                  </a:lnTo>
                  <a:lnTo>
                    <a:pt x="134" y="118"/>
                  </a:lnTo>
                  <a:close/>
                  <a:moveTo>
                    <a:pt x="104" y="535"/>
                  </a:moveTo>
                  <a:cubicBezTo>
                    <a:pt x="45" y="468"/>
                    <a:pt x="25" y="392"/>
                    <a:pt x="25" y="330"/>
                  </a:cubicBezTo>
                  <a:cubicBezTo>
                    <a:pt x="25" y="252"/>
                    <a:pt x="53" y="182"/>
                    <a:pt x="104" y="123"/>
                  </a:cubicBezTo>
                  <a:lnTo>
                    <a:pt x="311" y="330"/>
                  </a:lnTo>
                  <a:lnTo>
                    <a:pt x="104" y="535"/>
                  </a:lnTo>
                  <a:close/>
                  <a:moveTo>
                    <a:pt x="554" y="123"/>
                  </a:moveTo>
                  <a:cubicBezTo>
                    <a:pt x="602" y="174"/>
                    <a:pt x="636" y="249"/>
                    <a:pt x="636" y="330"/>
                  </a:cubicBezTo>
                  <a:cubicBezTo>
                    <a:pt x="636" y="406"/>
                    <a:pt x="605" y="476"/>
                    <a:pt x="554" y="535"/>
                  </a:cubicBezTo>
                  <a:lnTo>
                    <a:pt x="347" y="330"/>
                  </a:lnTo>
                  <a:lnTo>
                    <a:pt x="554" y="123"/>
                  </a:lnTo>
                  <a:close/>
                  <a:moveTo>
                    <a:pt x="526" y="540"/>
                  </a:moveTo>
                  <a:cubicBezTo>
                    <a:pt x="529" y="543"/>
                    <a:pt x="535" y="552"/>
                    <a:pt x="535" y="552"/>
                  </a:cubicBezTo>
                  <a:cubicBezTo>
                    <a:pt x="535" y="557"/>
                    <a:pt x="454" y="633"/>
                    <a:pt x="330" y="633"/>
                  </a:cubicBezTo>
                  <a:cubicBezTo>
                    <a:pt x="297" y="633"/>
                    <a:pt x="204" y="627"/>
                    <a:pt x="123" y="552"/>
                  </a:cubicBezTo>
                  <a:lnTo>
                    <a:pt x="330" y="347"/>
                  </a:lnTo>
                  <a:lnTo>
                    <a:pt x="526" y="540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2737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2779" y="1313"/>
              <a:ext cx="121" cy="101"/>
            </a:xfrm>
            <a:custGeom>
              <a:avLst/>
              <a:gdLst>
                <a:gd name="T0" fmla="*/ 59 w 536"/>
                <a:gd name="T1" fmla="*/ 378 h 449"/>
                <a:gd name="T2" fmla="*/ 50 w 536"/>
                <a:gd name="T3" fmla="*/ 423 h 449"/>
                <a:gd name="T4" fmla="*/ 78 w 536"/>
                <a:gd name="T5" fmla="*/ 448 h 449"/>
                <a:gd name="T6" fmla="*/ 115 w 536"/>
                <a:gd name="T7" fmla="*/ 420 h 449"/>
                <a:gd name="T8" fmla="*/ 134 w 536"/>
                <a:gd name="T9" fmla="*/ 347 h 449"/>
                <a:gd name="T10" fmla="*/ 154 w 536"/>
                <a:gd name="T11" fmla="*/ 258 h 449"/>
                <a:gd name="T12" fmla="*/ 171 w 536"/>
                <a:gd name="T13" fmla="*/ 193 h 449"/>
                <a:gd name="T14" fmla="*/ 185 w 536"/>
                <a:gd name="T15" fmla="*/ 143 h 449"/>
                <a:gd name="T16" fmla="*/ 347 w 536"/>
                <a:gd name="T17" fmla="*/ 22 h 449"/>
                <a:gd name="T18" fmla="*/ 400 w 536"/>
                <a:gd name="T19" fmla="*/ 92 h 449"/>
                <a:gd name="T20" fmla="*/ 336 w 536"/>
                <a:gd name="T21" fmla="*/ 322 h 449"/>
                <a:gd name="T22" fmla="*/ 325 w 536"/>
                <a:gd name="T23" fmla="*/ 367 h 449"/>
                <a:gd name="T24" fmla="*/ 406 w 536"/>
                <a:gd name="T25" fmla="*/ 448 h 449"/>
                <a:gd name="T26" fmla="*/ 535 w 536"/>
                <a:gd name="T27" fmla="*/ 297 h 449"/>
                <a:gd name="T28" fmla="*/ 524 w 536"/>
                <a:gd name="T29" fmla="*/ 286 h 449"/>
                <a:gd name="T30" fmla="*/ 510 w 536"/>
                <a:gd name="T31" fmla="*/ 305 h 449"/>
                <a:gd name="T32" fmla="*/ 409 w 536"/>
                <a:gd name="T33" fmla="*/ 426 h 449"/>
                <a:gd name="T34" fmla="*/ 384 w 536"/>
                <a:gd name="T35" fmla="*/ 395 h 449"/>
                <a:gd name="T36" fmla="*/ 403 w 536"/>
                <a:gd name="T37" fmla="*/ 325 h 449"/>
                <a:gd name="T38" fmla="*/ 462 w 536"/>
                <a:gd name="T39" fmla="*/ 106 h 449"/>
                <a:gd name="T40" fmla="*/ 350 w 536"/>
                <a:gd name="T41" fmla="*/ 0 h 449"/>
                <a:gd name="T42" fmla="*/ 196 w 536"/>
                <a:gd name="T43" fmla="*/ 87 h 449"/>
                <a:gd name="T44" fmla="*/ 104 w 536"/>
                <a:gd name="T45" fmla="*/ 0 h 449"/>
                <a:gd name="T46" fmla="*/ 31 w 536"/>
                <a:gd name="T47" fmla="*/ 56 h 449"/>
                <a:gd name="T48" fmla="*/ 0 w 536"/>
                <a:gd name="T49" fmla="*/ 151 h 449"/>
                <a:gd name="T50" fmla="*/ 11 w 536"/>
                <a:gd name="T51" fmla="*/ 162 h 449"/>
                <a:gd name="T52" fmla="*/ 28 w 536"/>
                <a:gd name="T53" fmla="*/ 140 h 449"/>
                <a:gd name="T54" fmla="*/ 101 w 536"/>
                <a:gd name="T55" fmla="*/ 22 h 449"/>
                <a:gd name="T56" fmla="*/ 132 w 536"/>
                <a:gd name="T57" fmla="*/ 67 h 449"/>
                <a:gd name="T58" fmla="*/ 115 w 536"/>
                <a:gd name="T59" fmla="*/ 151 h 449"/>
                <a:gd name="T60" fmla="*/ 59 w 536"/>
                <a:gd name="T61" fmla="*/ 378 h 4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36"/>
                <a:gd name="T94" fmla="*/ 0 h 449"/>
                <a:gd name="T95" fmla="*/ 536 w 536"/>
                <a:gd name="T96" fmla="*/ 449 h 4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6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4"/>
                    <a:pt x="325" y="356"/>
                    <a:pt x="325" y="367"/>
                  </a:cubicBezTo>
                  <a:cubicBezTo>
                    <a:pt x="325" y="414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8"/>
                    <a:pt x="510" y="305"/>
                  </a:cubicBezTo>
                  <a:cubicBezTo>
                    <a:pt x="490" y="372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4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2925" y="1388"/>
              <a:ext cx="26" cy="67"/>
            </a:xfrm>
            <a:custGeom>
              <a:avLst/>
              <a:gdLst>
                <a:gd name="T0" fmla="*/ 118 w 119"/>
                <a:gd name="T1" fmla="*/ 104 h 298"/>
                <a:gd name="T2" fmla="*/ 53 w 119"/>
                <a:gd name="T3" fmla="*/ 0 h 298"/>
                <a:gd name="T4" fmla="*/ 0 w 119"/>
                <a:gd name="T5" fmla="*/ 53 h 298"/>
                <a:gd name="T6" fmla="*/ 53 w 119"/>
                <a:gd name="T7" fmla="*/ 106 h 298"/>
                <a:gd name="T8" fmla="*/ 90 w 119"/>
                <a:gd name="T9" fmla="*/ 92 h 298"/>
                <a:gd name="T10" fmla="*/ 92 w 119"/>
                <a:gd name="T11" fmla="*/ 90 h 298"/>
                <a:gd name="T12" fmla="*/ 95 w 119"/>
                <a:gd name="T13" fmla="*/ 104 h 298"/>
                <a:gd name="T14" fmla="*/ 28 w 119"/>
                <a:gd name="T15" fmla="*/ 272 h 298"/>
                <a:gd name="T16" fmla="*/ 17 w 119"/>
                <a:gd name="T17" fmla="*/ 286 h 298"/>
                <a:gd name="T18" fmla="*/ 25 w 119"/>
                <a:gd name="T19" fmla="*/ 297 h 298"/>
                <a:gd name="T20" fmla="*/ 118 w 119"/>
                <a:gd name="T21" fmla="*/ 104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9"/>
                <a:gd name="T34" fmla="*/ 0 h 298"/>
                <a:gd name="T35" fmla="*/ 119 w 119"/>
                <a:gd name="T36" fmla="*/ 298 h 2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9" h="298">
                  <a:moveTo>
                    <a:pt x="118" y="104"/>
                  </a:moveTo>
                  <a:cubicBezTo>
                    <a:pt x="118" y="39"/>
                    <a:pt x="92" y="0"/>
                    <a:pt x="53" y="0"/>
                  </a:cubicBezTo>
                  <a:cubicBezTo>
                    <a:pt x="20" y="0"/>
                    <a:pt x="0" y="25"/>
                    <a:pt x="0" y="53"/>
                  </a:cubicBezTo>
                  <a:cubicBezTo>
                    <a:pt x="0" y="78"/>
                    <a:pt x="20" y="106"/>
                    <a:pt x="53" y="106"/>
                  </a:cubicBezTo>
                  <a:cubicBezTo>
                    <a:pt x="64" y="106"/>
                    <a:pt x="78" y="101"/>
                    <a:pt x="90" y="92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5" y="90"/>
                    <a:pt x="95" y="90"/>
                    <a:pt x="95" y="104"/>
                  </a:cubicBezTo>
                  <a:cubicBezTo>
                    <a:pt x="95" y="179"/>
                    <a:pt x="62" y="238"/>
                    <a:pt x="28" y="272"/>
                  </a:cubicBezTo>
                  <a:cubicBezTo>
                    <a:pt x="17" y="280"/>
                    <a:pt x="17" y="283"/>
                    <a:pt x="17" y="286"/>
                  </a:cubicBezTo>
                  <a:cubicBezTo>
                    <a:pt x="17" y="294"/>
                    <a:pt x="22" y="297"/>
                    <a:pt x="25" y="297"/>
                  </a:cubicBezTo>
                  <a:cubicBezTo>
                    <a:pt x="36" y="297"/>
                    <a:pt x="118" y="221"/>
                    <a:pt x="118" y="104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3011" y="1313"/>
              <a:ext cx="183" cy="101"/>
            </a:xfrm>
            <a:custGeom>
              <a:avLst/>
              <a:gdLst>
                <a:gd name="T0" fmla="*/ 59 w 810"/>
                <a:gd name="T1" fmla="*/ 378 h 449"/>
                <a:gd name="T2" fmla="*/ 50 w 810"/>
                <a:gd name="T3" fmla="*/ 423 h 449"/>
                <a:gd name="T4" fmla="*/ 78 w 810"/>
                <a:gd name="T5" fmla="*/ 448 h 449"/>
                <a:gd name="T6" fmla="*/ 115 w 810"/>
                <a:gd name="T7" fmla="*/ 420 h 449"/>
                <a:gd name="T8" fmla="*/ 134 w 810"/>
                <a:gd name="T9" fmla="*/ 347 h 449"/>
                <a:gd name="T10" fmla="*/ 154 w 810"/>
                <a:gd name="T11" fmla="*/ 258 h 449"/>
                <a:gd name="T12" fmla="*/ 171 w 810"/>
                <a:gd name="T13" fmla="*/ 193 h 449"/>
                <a:gd name="T14" fmla="*/ 185 w 810"/>
                <a:gd name="T15" fmla="*/ 143 h 449"/>
                <a:gd name="T16" fmla="*/ 344 w 810"/>
                <a:gd name="T17" fmla="*/ 22 h 449"/>
                <a:gd name="T18" fmla="*/ 398 w 810"/>
                <a:gd name="T19" fmla="*/ 92 h 449"/>
                <a:gd name="T20" fmla="*/ 384 w 810"/>
                <a:gd name="T21" fmla="*/ 174 h 449"/>
                <a:gd name="T22" fmla="*/ 356 w 810"/>
                <a:gd name="T23" fmla="*/ 288 h 449"/>
                <a:gd name="T24" fmla="*/ 336 w 810"/>
                <a:gd name="T25" fmla="*/ 364 h 449"/>
                <a:gd name="T26" fmla="*/ 325 w 810"/>
                <a:gd name="T27" fmla="*/ 423 h 449"/>
                <a:gd name="T28" fmla="*/ 353 w 810"/>
                <a:gd name="T29" fmla="*/ 448 h 449"/>
                <a:gd name="T30" fmla="*/ 398 w 810"/>
                <a:gd name="T31" fmla="*/ 392 h 449"/>
                <a:gd name="T32" fmla="*/ 456 w 810"/>
                <a:gd name="T33" fmla="*/ 154 h 449"/>
                <a:gd name="T34" fmla="*/ 619 w 810"/>
                <a:gd name="T35" fmla="*/ 22 h 449"/>
                <a:gd name="T36" fmla="*/ 672 w 810"/>
                <a:gd name="T37" fmla="*/ 92 h 449"/>
                <a:gd name="T38" fmla="*/ 610 w 810"/>
                <a:gd name="T39" fmla="*/ 314 h 449"/>
                <a:gd name="T40" fmla="*/ 599 w 810"/>
                <a:gd name="T41" fmla="*/ 367 h 449"/>
                <a:gd name="T42" fmla="*/ 680 w 810"/>
                <a:gd name="T43" fmla="*/ 448 h 449"/>
                <a:gd name="T44" fmla="*/ 809 w 810"/>
                <a:gd name="T45" fmla="*/ 297 h 449"/>
                <a:gd name="T46" fmla="*/ 798 w 810"/>
                <a:gd name="T47" fmla="*/ 286 h 449"/>
                <a:gd name="T48" fmla="*/ 781 w 810"/>
                <a:gd name="T49" fmla="*/ 305 h 449"/>
                <a:gd name="T50" fmla="*/ 680 w 810"/>
                <a:gd name="T51" fmla="*/ 426 h 449"/>
                <a:gd name="T52" fmla="*/ 658 w 810"/>
                <a:gd name="T53" fmla="*/ 395 h 449"/>
                <a:gd name="T54" fmla="*/ 675 w 810"/>
                <a:gd name="T55" fmla="*/ 325 h 449"/>
                <a:gd name="T56" fmla="*/ 736 w 810"/>
                <a:gd name="T57" fmla="*/ 106 h 449"/>
                <a:gd name="T58" fmla="*/ 622 w 810"/>
                <a:gd name="T59" fmla="*/ 0 h 449"/>
                <a:gd name="T60" fmla="*/ 462 w 810"/>
                <a:gd name="T61" fmla="*/ 95 h 449"/>
                <a:gd name="T62" fmla="*/ 428 w 810"/>
                <a:gd name="T63" fmla="*/ 25 h 449"/>
                <a:gd name="T64" fmla="*/ 347 w 810"/>
                <a:gd name="T65" fmla="*/ 0 h 449"/>
                <a:gd name="T66" fmla="*/ 193 w 810"/>
                <a:gd name="T67" fmla="*/ 87 h 449"/>
                <a:gd name="T68" fmla="*/ 104 w 810"/>
                <a:gd name="T69" fmla="*/ 0 h 449"/>
                <a:gd name="T70" fmla="*/ 31 w 810"/>
                <a:gd name="T71" fmla="*/ 56 h 449"/>
                <a:gd name="T72" fmla="*/ 0 w 810"/>
                <a:gd name="T73" fmla="*/ 151 h 449"/>
                <a:gd name="T74" fmla="*/ 11 w 810"/>
                <a:gd name="T75" fmla="*/ 162 h 449"/>
                <a:gd name="T76" fmla="*/ 28 w 810"/>
                <a:gd name="T77" fmla="*/ 140 h 449"/>
                <a:gd name="T78" fmla="*/ 101 w 810"/>
                <a:gd name="T79" fmla="*/ 22 h 449"/>
                <a:gd name="T80" fmla="*/ 132 w 810"/>
                <a:gd name="T81" fmla="*/ 67 h 449"/>
                <a:gd name="T82" fmla="*/ 115 w 810"/>
                <a:gd name="T83" fmla="*/ 151 h 449"/>
                <a:gd name="T84" fmla="*/ 59 w 810"/>
                <a:gd name="T85" fmla="*/ 378 h 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0"/>
                <a:gd name="T130" fmla="*/ 0 h 449"/>
                <a:gd name="T131" fmla="*/ 810 w 810"/>
                <a:gd name="T132" fmla="*/ 449 h 4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0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6" y="372"/>
                    <a:pt x="134" y="347"/>
                  </a:cubicBezTo>
                  <a:lnTo>
                    <a:pt x="154" y="258"/>
                  </a:lnTo>
                  <a:cubicBezTo>
                    <a:pt x="160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4" y="22"/>
                  </a:cubicBezTo>
                  <a:cubicBezTo>
                    <a:pt x="389" y="22"/>
                    <a:pt x="398" y="59"/>
                    <a:pt x="398" y="92"/>
                  </a:cubicBezTo>
                  <a:cubicBezTo>
                    <a:pt x="398" y="115"/>
                    <a:pt x="392" y="143"/>
                    <a:pt x="384" y="174"/>
                  </a:cubicBezTo>
                  <a:lnTo>
                    <a:pt x="356" y="288"/>
                  </a:lnTo>
                  <a:lnTo>
                    <a:pt x="336" y="364"/>
                  </a:lnTo>
                  <a:cubicBezTo>
                    <a:pt x="333" y="384"/>
                    <a:pt x="325" y="417"/>
                    <a:pt x="325" y="423"/>
                  </a:cubicBezTo>
                  <a:cubicBezTo>
                    <a:pt x="325" y="440"/>
                    <a:pt x="339" y="448"/>
                    <a:pt x="353" y="448"/>
                  </a:cubicBezTo>
                  <a:cubicBezTo>
                    <a:pt x="384" y="448"/>
                    <a:pt x="389" y="423"/>
                    <a:pt x="398" y="392"/>
                  </a:cubicBezTo>
                  <a:cubicBezTo>
                    <a:pt x="412" y="336"/>
                    <a:pt x="448" y="193"/>
                    <a:pt x="456" y="154"/>
                  </a:cubicBezTo>
                  <a:cubicBezTo>
                    <a:pt x="459" y="140"/>
                    <a:pt x="512" y="22"/>
                    <a:pt x="619" y="22"/>
                  </a:cubicBezTo>
                  <a:cubicBezTo>
                    <a:pt x="661" y="22"/>
                    <a:pt x="672" y="56"/>
                    <a:pt x="672" y="92"/>
                  </a:cubicBezTo>
                  <a:cubicBezTo>
                    <a:pt x="672" y="148"/>
                    <a:pt x="630" y="260"/>
                    <a:pt x="610" y="314"/>
                  </a:cubicBezTo>
                  <a:cubicBezTo>
                    <a:pt x="602" y="336"/>
                    <a:pt x="599" y="347"/>
                    <a:pt x="599" y="367"/>
                  </a:cubicBezTo>
                  <a:cubicBezTo>
                    <a:pt x="599" y="414"/>
                    <a:pt x="633" y="448"/>
                    <a:pt x="680" y="448"/>
                  </a:cubicBezTo>
                  <a:cubicBezTo>
                    <a:pt x="773" y="448"/>
                    <a:pt x="809" y="305"/>
                    <a:pt x="809" y="297"/>
                  </a:cubicBezTo>
                  <a:cubicBezTo>
                    <a:pt x="809" y="286"/>
                    <a:pt x="801" y="286"/>
                    <a:pt x="798" y="286"/>
                  </a:cubicBezTo>
                  <a:cubicBezTo>
                    <a:pt x="787" y="286"/>
                    <a:pt x="787" y="288"/>
                    <a:pt x="781" y="305"/>
                  </a:cubicBezTo>
                  <a:cubicBezTo>
                    <a:pt x="767" y="356"/>
                    <a:pt x="736" y="426"/>
                    <a:pt x="680" y="426"/>
                  </a:cubicBezTo>
                  <a:cubicBezTo>
                    <a:pt x="664" y="426"/>
                    <a:pt x="658" y="417"/>
                    <a:pt x="658" y="395"/>
                  </a:cubicBezTo>
                  <a:cubicBezTo>
                    <a:pt x="658" y="370"/>
                    <a:pt x="666" y="344"/>
                    <a:pt x="675" y="325"/>
                  </a:cubicBezTo>
                  <a:cubicBezTo>
                    <a:pt x="694" y="272"/>
                    <a:pt x="736" y="162"/>
                    <a:pt x="736" y="106"/>
                  </a:cubicBezTo>
                  <a:cubicBezTo>
                    <a:pt x="736" y="42"/>
                    <a:pt x="697" y="0"/>
                    <a:pt x="622" y="0"/>
                  </a:cubicBezTo>
                  <a:cubicBezTo>
                    <a:pt x="549" y="0"/>
                    <a:pt x="498" y="45"/>
                    <a:pt x="462" y="95"/>
                  </a:cubicBezTo>
                  <a:cubicBezTo>
                    <a:pt x="459" y="84"/>
                    <a:pt x="456" y="50"/>
                    <a:pt x="428" y="25"/>
                  </a:cubicBezTo>
                  <a:cubicBezTo>
                    <a:pt x="406" y="6"/>
                    <a:pt x="372" y="0"/>
                    <a:pt x="347" y="0"/>
                  </a:cubicBezTo>
                  <a:cubicBezTo>
                    <a:pt x="260" y="0"/>
                    <a:pt x="210" y="64"/>
                    <a:pt x="193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2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18" y="22"/>
                    <a:pt x="132" y="31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3212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27"/>
            <p:cNvSpPr>
              <a:spLocks noChangeArrowheads="1"/>
            </p:cNvSpPr>
            <p:nvPr/>
          </p:nvSpPr>
          <p:spPr bwMode="auto">
            <a:xfrm>
              <a:off x="3350" y="1281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5 h 659"/>
                <a:gd name="T28" fmla="*/ 330 w 659"/>
                <a:gd name="T29" fmla="*/ 658 h 659"/>
                <a:gd name="T30" fmla="*/ 350 w 659"/>
                <a:gd name="T31" fmla="*/ 625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5"/>
                  </a:lnTo>
                  <a:cubicBezTo>
                    <a:pt x="308" y="639"/>
                    <a:pt x="308" y="658"/>
                    <a:pt x="330" y="658"/>
                  </a:cubicBezTo>
                  <a:cubicBezTo>
                    <a:pt x="350" y="658"/>
                    <a:pt x="350" y="639"/>
                    <a:pt x="350" y="625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3569" y="1257"/>
              <a:ext cx="106" cy="157"/>
            </a:xfrm>
            <a:custGeom>
              <a:avLst/>
              <a:gdLst>
                <a:gd name="T0" fmla="*/ 470 w 471"/>
                <a:gd name="T1" fmla="*/ 11 h 698"/>
                <a:gd name="T2" fmla="*/ 459 w 471"/>
                <a:gd name="T3" fmla="*/ 0 h 698"/>
                <a:gd name="T4" fmla="*/ 333 w 471"/>
                <a:gd name="T5" fmla="*/ 11 h 698"/>
                <a:gd name="T6" fmla="*/ 319 w 471"/>
                <a:gd name="T7" fmla="*/ 31 h 698"/>
                <a:gd name="T8" fmla="*/ 342 w 471"/>
                <a:gd name="T9" fmla="*/ 42 h 698"/>
                <a:gd name="T10" fmla="*/ 392 w 471"/>
                <a:gd name="T11" fmla="*/ 59 h 698"/>
                <a:gd name="T12" fmla="*/ 389 w 471"/>
                <a:gd name="T13" fmla="*/ 78 h 698"/>
                <a:gd name="T14" fmla="*/ 330 w 471"/>
                <a:gd name="T15" fmla="*/ 314 h 698"/>
                <a:gd name="T16" fmla="*/ 238 w 471"/>
                <a:gd name="T17" fmla="*/ 249 h 698"/>
                <a:gd name="T18" fmla="*/ 0 w 471"/>
                <a:gd name="T19" fmla="*/ 538 h 698"/>
                <a:gd name="T20" fmla="*/ 132 w 471"/>
                <a:gd name="T21" fmla="*/ 697 h 698"/>
                <a:gd name="T22" fmla="*/ 260 w 471"/>
                <a:gd name="T23" fmla="*/ 622 h 698"/>
                <a:gd name="T24" fmla="*/ 350 w 471"/>
                <a:gd name="T25" fmla="*/ 697 h 698"/>
                <a:gd name="T26" fmla="*/ 423 w 471"/>
                <a:gd name="T27" fmla="*/ 641 h 698"/>
                <a:gd name="T28" fmla="*/ 454 w 471"/>
                <a:gd name="T29" fmla="*/ 543 h 698"/>
                <a:gd name="T30" fmla="*/ 442 w 471"/>
                <a:gd name="T31" fmla="*/ 535 h 698"/>
                <a:gd name="T32" fmla="*/ 428 w 471"/>
                <a:gd name="T33" fmla="*/ 552 h 698"/>
                <a:gd name="T34" fmla="*/ 353 w 471"/>
                <a:gd name="T35" fmla="*/ 675 h 698"/>
                <a:gd name="T36" fmla="*/ 322 w 471"/>
                <a:gd name="T37" fmla="*/ 630 h 698"/>
                <a:gd name="T38" fmla="*/ 328 w 471"/>
                <a:gd name="T39" fmla="*/ 583 h 698"/>
                <a:gd name="T40" fmla="*/ 470 w 471"/>
                <a:gd name="T41" fmla="*/ 11 h 698"/>
                <a:gd name="T42" fmla="*/ 266 w 471"/>
                <a:gd name="T43" fmla="*/ 569 h 698"/>
                <a:gd name="T44" fmla="*/ 246 w 471"/>
                <a:gd name="T45" fmla="*/ 605 h 698"/>
                <a:gd name="T46" fmla="*/ 134 w 471"/>
                <a:gd name="T47" fmla="*/ 675 h 698"/>
                <a:gd name="T48" fmla="*/ 70 w 471"/>
                <a:gd name="T49" fmla="*/ 583 h 698"/>
                <a:gd name="T50" fmla="*/ 126 w 471"/>
                <a:gd name="T51" fmla="*/ 367 h 698"/>
                <a:gd name="T52" fmla="*/ 241 w 471"/>
                <a:gd name="T53" fmla="*/ 272 h 698"/>
                <a:gd name="T54" fmla="*/ 316 w 471"/>
                <a:gd name="T55" fmla="*/ 358 h 698"/>
                <a:gd name="T56" fmla="*/ 314 w 471"/>
                <a:gd name="T57" fmla="*/ 375 h 698"/>
                <a:gd name="T58" fmla="*/ 266 w 471"/>
                <a:gd name="T59" fmla="*/ 569 h 69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71"/>
                <a:gd name="T91" fmla="*/ 0 h 698"/>
                <a:gd name="T92" fmla="*/ 471 w 471"/>
                <a:gd name="T93" fmla="*/ 698 h 69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71" h="698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lnTo>
                    <a:pt x="470" y="11"/>
                  </a:ln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lnTo>
                    <a:pt x="266" y="56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3683" y="1376"/>
              <a:ext cx="95" cy="70"/>
            </a:xfrm>
            <a:custGeom>
              <a:avLst/>
              <a:gdLst>
                <a:gd name="T0" fmla="*/ 53 w 424"/>
                <a:gd name="T1" fmla="*/ 263 h 315"/>
                <a:gd name="T2" fmla="*/ 45 w 424"/>
                <a:gd name="T3" fmla="*/ 291 h 315"/>
                <a:gd name="T4" fmla="*/ 70 w 424"/>
                <a:gd name="T5" fmla="*/ 314 h 315"/>
                <a:gd name="T6" fmla="*/ 95 w 424"/>
                <a:gd name="T7" fmla="*/ 297 h 315"/>
                <a:gd name="T8" fmla="*/ 109 w 424"/>
                <a:gd name="T9" fmla="*/ 255 h 315"/>
                <a:gd name="T10" fmla="*/ 123 w 424"/>
                <a:gd name="T11" fmla="*/ 193 h 315"/>
                <a:gd name="T12" fmla="*/ 134 w 424"/>
                <a:gd name="T13" fmla="*/ 146 h 315"/>
                <a:gd name="T14" fmla="*/ 165 w 424"/>
                <a:gd name="T15" fmla="*/ 84 h 315"/>
                <a:gd name="T16" fmla="*/ 269 w 424"/>
                <a:gd name="T17" fmla="*/ 20 h 315"/>
                <a:gd name="T18" fmla="*/ 308 w 424"/>
                <a:gd name="T19" fmla="*/ 67 h 315"/>
                <a:gd name="T20" fmla="*/ 269 w 424"/>
                <a:gd name="T21" fmla="*/ 216 h 315"/>
                <a:gd name="T22" fmla="*/ 258 w 424"/>
                <a:gd name="T23" fmla="*/ 255 h 315"/>
                <a:gd name="T24" fmla="*/ 325 w 424"/>
                <a:gd name="T25" fmla="*/ 314 h 315"/>
                <a:gd name="T26" fmla="*/ 423 w 424"/>
                <a:gd name="T27" fmla="*/ 207 h 315"/>
                <a:gd name="T28" fmla="*/ 412 w 424"/>
                <a:gd name="T29" fmla="*/ 199 h 315"/>
                <a:gd name="T30" fmla="*/ 400 w 424"/>
                <a:gd name="T31" fmla="*/ 210 h 315"/>
                <a:gd name="T32" fmla="*/ 325 w 424"/>
                <a:gd name="T33" fmla="*/ 294 h 315"/>
                <a:gd name="T34" fmla="*/ 308 w 424"/>
                <a:gd name="T35" fmla="*/ 269 h 315"/>
                <a:gd name="T36" fmla="*/ 325 w 424"/>
                <a:gd name="T37" fmla="*/ 213 h 315"/>
                <a:gd name="T38" fmla="*/ 361 w 424"/>
                <a:gd name="T39" fmla="*/ 78 h 315"/>
                <a:gd name="T40" fmla="*/ 272 w 424"/>
                <a:gd name="T41" fmla="*/ 0 h 315"/>
                <a:gd name="T42" fmla="*/ 154 w 424"/>
                <a:gd name="T43" fmla="*/ 64 h 315"/>
                <a:gd name="T44" fmla="*/ 78 w 424"/>
                <a:gd name="T45" fmla="*/ 0 h 315"/>
                <a:gd name="T46" fmla="*/ 25 w 424"/>
                <a:gd name="T47" fmla="*/ 36 h 315"/>
                <a:gd name="T48" fmla="*/ 0 w 424"/>
                <a:gd name="T49" fmla="*/ 106 h 315"/>
                <a:gd name="T50" fmla="*/ 11 w 424"/>
                <a:gd name="T51" fmla="*/ 115 h 315"/>
                <a:gd name="T52" fmla="*/ 28 w 424"/>
                <a:gd name="T53" fmla="*/ 95 h 315"/>
                <a:gd name="T54" fmla="*/ 78 w 424"/>
                <a:gd name="T55" fmla="*/ 20 h 315"/>
                <a:gd name="T56" fmla="*/ 101 w 424"/>
                <a:gd name="T57" fmla="*/ 53 h 315"/>
                <a:gd name="T58" fmla="*/ 90 w 424"/>
                <a:gd name="T59" fmla="*/ 112 h 315"/>
                <a:gd name="T60" fmla="*/ 76 w 424"/>
                <a:gd name="T61" fmla="*/ 174 h 315"/>
                <a:gd name="T62" fmla="*/ 53 w 424"/>
                <a:gd name="T63" fmla="*/ 263 h 3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4"/>
                <a:gd name="T97" fmla="*/ 0 h 315"/>
                <a:gd name="T98" fmla="*/ 424 w 424"/>
                <a:gd name="T99" fmla="*/ 315 h 3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4" h="315">
                  <a:moveTo>
                    <a:pt x="53" y="263"/>
                  </a:move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20" y="210"/>
                    <a:pt x="123" y="193"/>
                  </a:cubicBezTo>
                  <a:cubicBezTo>
                    <a:pt x="129" y="176"/>
                    <a:pt x="132" y="162"/>
                    <a:pt x="134" y="146"/>
                  </a:cubicBezTo>
                  <a:cubicBezTo>
                    <a:pt x="143" y="118"/>
                    <a:pt x="146" y="112"/>
                    <a:pt x="165" y="84"/>
                  </a:cubicBezTo>
                  <a:cubicBezTo>
                    <a:pt x="185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109"/>
                    <a:pt x="280" y="188"/>
                    <a:pt x="269" y="216"/>
                  </a:cubicBezTo>
                  <a:cubicBezTo>
                    <a:pt x="260" y="235"/>
                    <a:pt x="258" y="241"/>
                    <a:pt x="258" y="255"/>
                  </a:cubicBezTo>
                  <a:cubicBezTo>
                    <a:pt x="258" y="291"/>
                    <a:pt x="288" y="314"/>
                    <a:pt x="325" y="314"/>
                  </a:cubicBezTo>
                  <a:cubicBezTo>
                    <a:pt x="392" y="314"/>
                    <a:pt x="423" y="218"/>
                    <a:pt x="423" y="207"/>
                  </a:cubicBezTo>
                  <a:cubicBezTo>
                    <a:pt x="423" y="199"/>
                    <a:pt x="414" y="199"/>
                    <a:pt x="412" y="199"/>
                  </a:cubicBezTo>
                  <a:cubicBezTo>
                    <a:pt x="403" y="199"/>
                    <a:pt x="403" y="202"/>
                    <a:pt x="400" y="210"/>
                  </a:cubicBezTo>
                  <a:cubicBezTo>
                    <a:pt x="384" y="266"/>
                    <a:pt x="353" y="294"/>
                    <a:pt x="325" y="294"/>
                  </a:cubicBezTo>
                  <a:cubicBezTo>
                    <a:pt x="311" y="294"/>
                    <a:pt x="308" y="286"/>
                    <a:pt x="308" y="269"/>
                  </a:cubicBezTo>
                  <a:cubicBezTo>
                    <a:pt x="308" y="255"/>
                    <a:pt x="311" y="244"/>
                    <a:pt x="325" y="213"/>
                  </a:cubicBezTo>
                  <a:cubicBezTo>
                    <a:pt x="333" y="193"/>
                    <a:pt x="361" y="118"/>
                    <a:pt x="361" y="78"/>
                  </a:cubicBezTo>
                  <a:cubicBezTo>
                    <a:pt x="361" y="11"/>
                    <a:pt x="308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6" y="174"/>
                  </a:cubicBezTo>
                  <a:lnTo>
                    <a:pt x="53" y="26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3793" y="1376"/>
              <a:ext cx="143" cy="70"/>
            </a:xfrm>
            <a:custGeom>
              <a:avLst/>
              <a:gdLst>
                <a:gd name="T0" fmla="*/ 269 w 637"/>
                <a:gd name="T1" fmla="*/ 249 h 315"/>
                <a:gd name="T2" fmla="*/ 258 w 637"/>
                <a:gd name="T3" fmla="*/ 291 h 315"/>
                <a:gd name="T4" fmla="*/ 283 w 637"/>
                <a:gd name="T5" fmla="*/ 314 h 315"/>
                <a:gd name="T6" fmla="*/ 308 w 637"/>
                <a:gd name="T7" fmla="*/ 297 h 315"/>
                <a:gd name="T8" fmla="*/ 322 w 637"/>
                <a:gd name="T9" fmla="*/ 255 h 315"/>
                <a:gd name="T10" fmla="*/ 336 w 637"/>
                <a:gd name="T11" fmla="*/ 193 h 315"/>
                <a:gd name="T12" fmla="*/ 347 w 637"/>
                <a:gd name="T13" fmla="*/ 146 h 315"/>
                <a:gd name="T14" fmla="*/ 370 w 637"/>
                <a:gd name="T15" fmla="*/ 92 h 315"/>
                <a:gd name="T16" fmla="*/ 479 w 637"/>
                <a:gd name="T17" fmla="*/ 20 h 315"/>
                <a:gd name="T18" fmla="*/ 521 w 637"/>
                <a:gd name="T19" fmla="*/ 67 h 315"/>
                <a:gd name="T20" fmla="*/ 479 w 637"/>
                <a:gd name="T21" fmla="*/ 216 h 315"/>
                <a:gd name="T22" fmla="*/ 470 w 637"/>
                <a:gd name="T23" fmla="*/ 255 h 315"/>
                <a:gd name="T24" fmla="*/ 535 w 637"/>
                <a:gd name="T25" fmla="*/ 314 h 315"/>
                <a:gd name="T26" fmla="*/ 636 w 637"/>
                <a:gd name="T27" fmla="*/ 207 h 315"/>
                <a:gd name="T28" fmla="*/ 624 w 637"/>
                <a:gd name="T29" fmla="*/ 199 h 315"/>
                <a:gd name="T30" fmla="*/ 610 w 637"/>
                <a:gd name="T31" fmla="*/ 210 h 315"/>
                <a:gd name="T32" fmla="*/ 538 w 637"/>
                <a:gd name="T33" fmla="*/ 294 h 315"/>
                <a:gd name="T34" fmla="*/ 521 w 637"/>
                <a:gd name="T35" fmla="*/ 269 h 315"/>
                <a:gd name="T36" fmla="*/ 538 w 637"/>
                <a:gd name="T37" fmla="*/ 213 h 315"/>
                <a:gd name="T38" fmla="*/ 574 w 637"/>
                <a:gd name="T39" fmla="*/ 78 h 315"/>
                <a:gd name="T40" fmla="*/ 546 w 637"/>
                <a:gd name="T41" fmla="*/ 20 h 315"/>
                <a:gd name="T42" fmla="*/ 482 w 637"/>
                <a:gd name="T43" fmla="*/ 0 h 315"/>
                <a:gd name="T44" fmla="*/ 361 w 637"/>
                <a:gd name="T45" fmla="*/ 70 h 315"/>
                <a:gd name="T46" fmla="*/ 272 w 637"/>
                <a:gd name="T47" fmla="*/ 0 h 315"/>
                <a:gd name="T48" fmla="*/ 154 w 637"/>
                <a:gd name="T49" fmla="*/ 64 h 315"/>
                <a:gd name="T50" fmla="*/ 78 w 637"/>
                <a:gd name="T51" fmla="*/ 0 h 315"/>
                <a:gd name="T52" fmla="*/ 25 w 637"/>
                <a:gd name="T53" fmla="*/ 36 h 315"/>
                <a:gd name="T54" fmla="*/ 0 w 637"/>
                <a:gd name="T55" fmla="*/ 106 h 315"/>
                <a:gd name="T56" fmla="*/ 11 w 637"/>
                <a:gd name="T57" fmla="*/ 115 h 315"/>
                <a:gd name="T58" fmla="*/ 28 w 637"/>
                <a:gd name="T59" fmla="*/ 95 h 315"/>
                <a:gd name="T60" fmla="*/ 78 w 637"/>
                <a:gd name="T61" fmla="*/ 20 h 315"/>
                <a:gd name="T62" fmla="*/ 101 w 637"/>
                <a:gd name="T63" fmla="*/ 53 h 315"/>
                <a:gd name="T64" fmla="*/ 90 w 637"/>
                <a:gd name="T65" fmla="*/ 112 h 315"/>
                <a:gd name="T66" fmla="*/ 73 w 637"/>
                <a:gd name="T67" fmla="*/ 174 h 315"/>
                <a:gd name="T68" fmla="*/ 53 w 637"/>
                <a:gd name="T69" fmla="*/ 263 h 315"/>
                <a:gd name="T70" fmla="*/ 45 w 637"/>
                <a:gd name="T71" fmla="*/ 291 h 315"/>
                <a:gd name="T72" fmla="*/ 67 w 637"/>
                <a:gd name="T73" fmla="*/ 314 h 315"/>
                <a:gd name="T74" fmla="*/ 95 w 637"/>
                <a:gd name="T75" fmla="*/ 297 h 315"/>
                <a:gd name="T76" fmla="*/ 109 w 637"/>
                <a:gd name="T77" fmla="*/ 255 h 315"/>
                <a:gd name="T78" fmla="*/ 123 w 637"/>
                <a:gd name="T79" fmla="*/ 193 h 315"/>
                <a:gd name="T80" fmla="*/ 134 w 637"/>
                <a:gd name="T81" fmla="*/ 146 h 315"/>
                <a:gd name="T82" fmla="*/ 165 w 637"/>
                <a:gd name="T83" fmla="*/ 84 h 315"/>
                <a:gd name="T84" fmla="*/ 269 w 637"/>
                <a:gd name="T85" fmla="*/ 20 h 315"/>
                <a:gd name="T86" fmla="*/ 308 w 637"/>
                <a:gd name="T87" fmla="*/ 67 h 315"/>
                <a:gd name="T88" fmla="*/ 297 w 637"/>
                <a:gd name="T89" fmla="*/ 134 h 315"/>
                <a:gd name="T90" fmla="*/ 269 w 637"/>
                <a:gd name="T91" fmla="*/ 249 h 3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7"/>
                <a:gd name="T139" fmla="*/ 0 h 315"/>
                <a:gd name="T140" fmla="*/ 637 w 637"/>
                <a:gd name="T141" fmla="*/ 315 h 31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7" h="315">
                  <a:moveTo>
                    <a:pt x="269" y="249"/>
                  </a:moveTo>
                  <a:cubicBezTo>
                    <a:pt x="263" y="263"/>
                    <a:pt x="258" y="288"/>
                    <a:pt x="258" y="291"/>
                  </a:cubicBezTo>
                  <a:cubicBezTo>
                    <a:pt x="258" y="305"/>
                    <a:pt x="272" y="314"/>
                    <a:pt x="283" y="314"/>
                  </a:cubicBezTo>
                  <a:cubicBezTo>
                    <a:pt x="294" y="314"/>
                    <a:pt x="305" y="305"/>
                    <a:pt x="308" y="297"/>
                  </a:cubicBezTo>
                  <a:cubicBezTo>
                    <a:pt x="311" y="291"/>
                    <a:pt x="316" y="269"/>
                    <a:pt x="322" y="255"/>
                  </a:cubicBezTo>
                  <a:cubicBezTo>
                    <a:pt x="325" y="241"/>
                    <a:pt x="333" y="210"/>
                    <a:pt x="336" y="193"/>
                  </a:cubicBezTo>
                  <a:cubicBezTo>
                    <a:pt x="342" y="176"/>
                    <a:pt x="344" y="162"/>
                    <a:pt x="347" y="146"/>
                  </a:cubicBezTo>
                  <a:cubicBezTo>
                    <a:pt x="356" y="115"/>
                    <a:pt x="356" y="115"/>
                    <a:pt x="370" y="92"/>
                  </a:cubicBezTo>
                  <a:cubicBezTo>
                    <a:pt x="392" y="59"/>
                    <a:pt x="426" y="20"/>
                    <a:pt x="479" y="20"/>
                  </a:cubicBezTo>
                  <a:cubicBezTo>
                    <a:pt x="518" y="20"/>
                    <a:pt x="521" y="50"/>
                    <a:pt x="521" y="67"/>
                  </a:cubicBezTo>
                  <a:cubicBezTo>
                    <a:pt x="521" y="109"/>
                    <a:pt x="490" y="188"/>
                    <a:pt x="479" y="216"/>
                  </a:cubicBezTo>
                  <a:cubicBezTo>
                    <a:pt x="473" y="235"/>
                    <a:pt x="470" y="241"/>
                    <a:pt x="470" y="255"/>
                  </a:cubicBezTo>
                  <a:cubicBezTo>
                    <a:pt x="470" y="291"/>
                    <a:pt x="501" y="314"/>
                    <a:pt x="535" y="314"/>
                  </a:cubicBezTo>
                  <a:cubicBezTo>
                    <a:pt x="605" y="314"/>
                    <a:pt x="636" y="218"/>
                    <a:pt x="636" y="207"/>
                  </a:cubicBezTo>
                  <a:cubicBezTo>
                    <a:pt x="636" y="199"/>
                    <a:pt x="627" y="199"/>
                    <a:pt x="624" y="199"/>
                  </a:cubicBezTo>
                  <a:cubicBezTo>
                    <a:pt x="613" y="199"/>
                    <a:pt x="613" y="202"/>
                    <a:pt x="610" y="210"/>
                  </a:cubicBezTo>
                  <a:cubicBezTo>
                    <a:pt x="594" y="266"/>
                    <a:pt x="566" y="294"/>
                    <a:pt x="538" y="294"/>
                  </a:cubicBezTo>
                  <a:cubicBezTo>
                    <a:pt x="524" y="294"/>
                    <a:pt x="521" y="286"/>
                    <a:pt x="521" y="269"/>
                  </a:cubicBezTo>
                  <a:cubicBezTo>
                    <a:pt x="521" y="255"/>
                    <a:pt x="524" y="244"/>
                    <a:pt x="538" y="213"/>
                  </a:cubicBezTo>
                  <a:cubicBezTo>
                    <a:pt x="543" y="193"/>
                    <a:pt x="574" y="118"/>
                    <a:pt x="574" y="78"/>
                  </a:cubicBezTo>
                  <a:cubicBezTo>
                    <a:pt x="574" y="67"/>
                    <a:pt x="574" y="39"/>
                    <a:pt x="546" y="20"/>
                  </a:cubicBezTo>
                  <a:cubicBezTo>
                    <a:pt x="535" y="8"/>
                    <a:pt x="515" y="0"/>
                    <a:pt x="482" y="0"/>
                  </a:cubicBezTo>
                  <a:cubicBezTo>
                    <a:pt x="420" y="0"/>
                    <a:pt x="384" y="42"/>
                    <a:pt x="361" y="70"/>
                  </a:cubicBezTo>
                  <a:cubicBezTo>
                    <a:pt x="356" y="11"/>
                    <a:pt x="305" y="0"/>
                    <a:pt x="272" y="0"/>
                  </a:cubicBezTo>
                  <a:cubicBezTo>
                    <a:pt x="213" y="0"/>
                    <a:pt x="174" y="36"/>
                    <a:pt x="154" y="64"/>
                  </a:cubicBezTo>
                  <a:cubicBezTo>
                    <a:pt x="148" y="14"/>
                    <a:pt x="109" y="0"/>
                    <a:pt x="78" y="0"/>
                  </a:cubicBezTo>
                  <a:cubicBezTo>
                    <a:pt x="50" y="0"/>
                    <a:pt x="34" y="22"/>
                    <a:pt x="25" y="36"/>
                  </a:cubicBezTo>
                  <a:cubicBezTo>
                    <a:pt x="8" y="64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3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67" y="314"/>
                  </a:cubicBezTo>
                  <a:cubicBezTo>
                    <a:pt x="81" y="314"/>
                    <a:pt x="92" y="305"/>
                    <a:pt x="95" y="297"/>
                  </a:cubicBezTo>
                  <a:cubicBezTo>
                    <a:pt x="98" y="291"/>
                    <a:pt x="104" y="269"/>
                    <a:pt x="109" y="255"/>
                  </a:cubicBezTo>
                  <a:cubicBezTo>
                    <a:pt x="112" y="241"/>
                    <a:pt x="118" y="210"/>
                    <a:pt x="123" y="193"/>
                  </a:cubicBezTo>
                  <a:cubicBezTo>
                    <a:pt x="126" y="176"/>
                    <a:pt x="132" y="162"/>
                    <a:pt x="134" y="146"/>
                  </a:cubicBezTo>
                  <a:cubicBezTo>
                    <a:pt x="143" y="118"/>
                    <a:pt x="143" y="112"/>
                    <a:pt x="165" y="84"/>
                  </a:cubicBezTo>
                  <a:cubicBezTo>
                    <a:pt x="182" y="56"/>
                    <a:pt x="216" y="20"/>
                    <a:pt x="269" y="20"/>
                  </a:cubicBezTo>
                  <a:cubicBezTo>
                    <a:pt x="308" y="20"/>
                    <a:pt x="308" y="56"/>
                    <a:pt x="308" y="67"/>
                  </a:cubicBezTo>
                  <a:cubicBezTo>
                    <a:pt x="308" y="87"/>
                    <a:pt x="305" y="95"/>
                    <a:pt x="297" y="134"/>
                  </a:cubicBezTo>
                  <a:lnTo>
                    <a:pt x="269" y="24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4020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4063" y="1260"/>
              <a:ext cx="163" cy="152"/>
            </a:xfrm>
            <a:custGeom>
              <a:avLst/>
              <a:gdLst>
                <a:gd name="T0" fmla="*/ 661 w 721"/>
                <a:gd name="T1" fmla="*/ 442 h 673"/>
                <a:gd name="T2" fmla="*/ 666 w 721"/>
                <a:gd name="T3" fmla="*/ 428 h 673"/>
                <a:gd name="T4" fmla="*/ 655 w 721"/>
                <a:gd name="T5" fmla="*/ 417 h 673"/>
                <a:gd name="T6" fmla="*/ 641 w 721"/>
                <a:gd name="T7" fmla="*/ 428 h 673"/>
                <a:gd name="T8" fmla="*/ 372 w 721"/>
                <a:gd name="T9" fmla="*/ 641 h 673"/>
                <a:gd name="T10" fmla="*/ 227 w 721"/>
                <a:gd name="T11" fmla="*/ 641 h 673"/>
                <a:gd name="T12" fmla="*/ 207 w 721"/>
                <a:gd name="T13" fmla="*/ 641 h 673"/>
                <a:gd name="T14" fmla="*/ 193 w 721"/>
                <a:gd name="T15" fmla="*/ 630 h 673"/>
                <a:gd name="T16" fmla="*/ 199 w 721"/>
                <a:gd name="T17" fmla="*/ 608 h 673"/>
                <a:gd name="T18" fmla="*/ 266 w 721"/>
                <a:gd name="T19" fmla="*/ 339 h 673"/>
                <a:gd name="T20" fmla="*/ 364 w 721"/>
                <a:gd name="T21" fmla="*/ 339 h 673"/>
                <a:gd name="T22" fmla="*/ 448 w 721"/>
                <a:gd name="T23" fmla="*/ 384 h 673"/>
                <a:gd name="T24" fmla="*/ 440 w 721"/>
                <a:gd name="T25" fmla="*/ 431 h 673"/>
                <a:gd name="T26" fmla="*/ 437 w 721"/>
                <a:gd name="T27" fmla="*/ 442 h 673"/>
                <a:gd name="T28" fmla="*/ 451 w 721"/>
                <a:gd name="T29" fmla="*/ 454 h 673"/>
                <a:gd name="T30" fmla="*/ 465 w 721"/>
                <a:gd name="T31" fmla="*/ 434 h 673"/>
                <a:gd name="T32" fmla="*/ 521 w 721"/>
                <a:gd name="T33" fmla="*/ 202 h 673"/>
                <a:gd name="T34" fmla="*/ 510 w 721"/>
                <a:gd name="T35" fmla="*/ 190 h 673"/>
                <a:gd name="T36" fmla="*/ 496 w 721"/>
                <a:gd name="T37" fmla="*/ 210 h 673"/>
                <a:gd name="T38" fmla="*/ 367 w 721"/>
                <a:gd name="T39" fmla="*/ 308 h 673"/>
                <a:gd name="T40" fmla="*/ 274 w 721"/>
                <a:gd name="T41" fmla="*/ 308 h 673"/>
                <a:gd name="T42" fmla="*/ 333 w 721"/>
                <a:gd name="T43" fmla="*/ 70 h 673"/>
                <a:gd name="T44" fmla="*/ 386 w 721"/>
                <a:gd name="T45" fmla="*/ 31 h 673"/>
                <a:gd name="T46" fmla="*/ 526 w 721"/>
                <a:gd name="T47" fmla="*/ 31 h 673"/>
                <a:gd name="T48" fmla="*/ 675 w 721"/>
                <a:gd name="T49" fmla="*/ 140 h 673"/>
                <a:gd name="T50" fmla="*/ 672 w 721"/>
                <a:gd name="T51" fmla="*/ 193 h 673"/>
                <a:gd name="T52" fmla="*/ 672 w 721"/>
                <a:gd name="T53" fmla="*/ 210 h 673"/>
                <a:gd name="T54" fmla="*/ 683 w 721"/>
                <a:gd name="T55" fmla="*/ 221 h 673"/>
                <a:gd name="T56" fmla="*/ 697 w 721"/>
                <a:gd name="T57" fmla="*/ 199 h 673"/>
                <a:gd name="T58" fmla="*/ 717 w 721"/>
                <a:gd name="T59" fmla="*/ 28 h 673"/>
                <a:gd name="T60" fmla="*/ 689 w 721"/>
                <a:gd name="T61" fmla="*/ 0 h 673"/>
                <a:gd name="T62" fmla="*/ 190 w 721"/>
                <a:gd name="T63" fmla="*/ 0 h 673"/>
                <a:gd name="T64" fmla="*/ 162 w 721"/>
                <a:gd name="T65" fmla="*/ 20 h 673"/>
                <a:gd name="T66" fmla="*/ 188 w 721"/>
                <a:gd name="T67" fmla="*/ 31 h 673"/>
                <a:gd name="T68" fmla="*/ 252 w 721"/>
                <a:gd name="T69" fmla="*/ 48 h 673"/>
                <a:gd name="T70" fmla="*/ 249 w 721"/>
                <a:gd name="T71" fmla="*/ 73 h 673"/>
                <a:gd name="T72" fmla="*/ 118 w 721"/>
                <a:gd name="T73" fmla="*/ 594 h 673"/>
                <a:gd name="T74" fmla="*/ 28 w 721"/>
                <a:gd name="T75" fmla="*/ 641 h 673"/>
                <a:gd name="T76" fmla="*/ 0 w 721"/>
                <a:gd name="T77" fmla="*/ 661 h 673"/>
                <a:gd name="T78" fmla="*/ 28 w 721"/>
                <a:gd name="T79" fmla="*/ 672 h 673"/>
                <a:gd name="T80" fmla="*/ 540 w 721"/>
                <a:gd name="T81" fmla="*/ 672 h 673"/>
                <a:gd name="T82" fmla="*/ 571 w 721"/>
                <a:gd name="T83" fmla="*/ 655 h 673"/>
                <a:gd name="T84" fmla="*/ 661 w 721"/>
                <a:gd name="T85" fmla="*/ 442 h 6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21"/>
                <a:gd name="T130" fmla="*/ 0 h 673"/>
                <a:gd name="T131" fmla="*/ 721 w 721"/>
                <a:gd name="T132" fmla="*/ 673 h 6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21" h="673">
                  <a:moveTo>
                    <a:pt x="661" y="442"/>
                  </a:moveTo>
                  <a:cubicBezTo>
                    <a:pt x="664" y="437"/>
                    <a:pt x="666" y="431"/>
                    <a:pt x="666" y="428"/>
                  </a:cubicBezTo>
                  <a:cubicBezTo>
                    <a:pt x="666" y="426"/>
                    <a:pt x="666" y="417"/>
                    <a:pt x="655" y="417"/>
                  </a:cubicBezTo>
                  <a:cubicBezTo>
                    <a:pt x="647" y="417"/>
                    <a:pt x="644" y="423"/>
                    <a:pt x="641" y="428"/>
                  </a:cubicBezTo>
                  <a:cubicBezTo>
                    <a:pt x="577" y="574"/>
                    <a:pt x="540" y="641"/>
                    <a:pt x="372" y="641"/>
                  </a:cubicBezTo>
                  <a:lnTo>
                    <a:pt x="227" y="641"/>
                  </a:lnTo>
                  <a:cubicBezTo>
                    <a:pt x="216" y="641"/>
                    <a:pt x="213" y="641"/>
                    <a:pt x="207" y="641"/>
                  </a:cubicBezTo>
                  <a:cubicBezTo>
                    <a:pt x="196" y="639"/>
                    <a:pt x="193" y="639"/>
                    <a:pt x="193" y="630"/>
                  </a:cubicBezTo>
                  <a:cubicBezTo>
                    <a:pt x="193" y="627"/>
                    <a:pt x="193" y="625"/>
                    <a:pt x="199" y="608"/>
                  </a:cubicBezTo>
                  <a:lnTo>
                    <a:pt x="266" y="339"/>
                  </a:lnTo>
                  <a:lnTo>
                    <a:pt x="364" y="339"/>
                  </a:lnTo>
                  <a:cubicBezTo>
                    <a:pt x="448" y="339"/>
                    <a:pt x="448" y="358"/>
                    <a:pt x="448" y="384"/>
                  </a:cubicBezTo>
                  <a:cubicBezTo>
                    <a:pt x="448" y="389"/>
                    <a:pt x="448" y="403"/>
                    <a:pt x="440" y="431"/>
                  </a:cubicBezTo>
                  <a:cubicBezTo>
                    <a:pt x="440" y="437"/>
                    <a:pt x="437" y="440"/>
                    <a:pt x="437" y="442"/>
                  </a:cubicBezTo>
                  <a:cubicBezTo>
                    <a:pt x="437" y="448"/>
                    <a:pt x="442" y="454"/>
                    <a:pt x="451" y="454"/>
                  </a:cubicBezTo>
                  <a:cubicBezTo>
                    <a:pt x="459" y="454"/>
                    <a:pt x="462" y="448"/>
                    <a:pt x="465" y="434"/>
                  </a:cubicBezTo>
                  <a:lnTo>
                    <a:pt x="521" y="202"/>
                  </a:lnTo>
                  <a:cubicBezTo>
                    <a:pt x="521" y="196"/>
                    <a:pt x="518" y="190"/>
                    <a:pt x="510" y="190"/>
                  </a:cubicBezTo>
                  <a:cubicBezTo>
                    <a:pt x="501" y="190"/>
                    <a:pt x="498" y="199"/>
                    <a:pt x="496" y="210"/>
                  </a:cubicBezTo>
                  <a:cubicBezTo>
                    <a:pt x="476" y="286"/>
                    <a:pt x="456" y="308"/>
                    <a:pt x="367" y="308"/>
                  </a:cubicBezTo>
                  <a:lnTo>
                    <a:pt x="274" y="308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26" y="31"/>
                  </a:lnTo>
                  <a:cubicBezTo>
                    <a:pt x="647" y="31"/>
                    <a:pt x="675" y="59"/>
                    <a:pt x="675" y="140"/>
                  </a:cubicBezTo>
                  <a:cubicBezTo>
                    <a:pt x="675" y="165"/>
                    <a:pt x="675" y="165"/>
                    <a:pt x="672" y="193"/>
                  </a:cubicBezTo>
                  <a:cubicBezTo>
                    <a:pt x="672" y="199"/>
                    <a:pt x="672" y="204"/>
                    <a:pt x="672" y="210"/>
                  </a:cubicBezTo>
                  <a:cubicBezTo>
                    <a:pt x="672" y="216"/>
                    <a:pt x="675" y="221"/>
                    <a:pt x="683" y="221"/>
                  </a:cubicBezTo>
                  <a:cubicBezTo>
                    <a:pt x="694" y="221"/>
                    <a:pt x="694" y="216"/>
                    <a:pt x="697" y="199"/>
                  </a:cubicBezTo>
                  <a:lnTo>
                    <a:pt x="717" y="28"/>
                  </a:lnTo>
                  <a:cubicBezTo>
                    <a:pt x="720" y="0"/>
                    <a:pt x="714" y="0"/>
                    <a:pt x="689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8" y="672"/>
                    <a:pt x="28" y="672"/>
                  </a:cubicBezTo>
                  <a:lnTo>
                    <a:pt x="540" y="672"/>
                  </a:lnTo>
                  <a:cubicBezTo>
                    <a:pt x="563" y="672"/>
                    <a:pt x="563" y="672"/>
                    <a:pt x="571" y="655"/>
                  </a:cubicBezTo>
                  <a:lnTo>
                    <a:pt x="661" y="44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4231" y="1363"/>
              <a:ext cx="115" cy="115"/>
            </a:xfrm>
            <a:custGeom>
              <a:avLst/>
              <a:gdLst>
                <a:gd name="T0" fmla="*/ 272 w 513"/>
                <a:gd name="T1" fmla="*/ 272 h 511"/>
                <a:gd name="T2" fmla="*/ 484 w 513"/>
                <a:gd name="T3" fmla="*/ 272 h 511"/>
                <a:gd name="T4" fmla="*/ 512 w 513"/>
                <a:gd name="T5" fmla="*/ 255 h 511"/>
                <a:gd name="T6" fmla="*/ 484 w 513"/>
                <a:gd name="T7" fmla="*/ 238 h 511"/>
                <a:gd name="T8" fmla="*/ 272 w 513"/>
                <a:gd name="T9" fmla="*/ 238 h 511"/>
                <a:gd name="T10" fmla="*/ 272 w 513"/>
                <a:gd name="T11" fmla="*/ 34 h 511"/>
                <a:gd name="T12" fmla="*/ 484 w 513"/>
                <a:gd name="T13" fmla="*/ 34 h 511"/>
                <a:gd name="T14" fmla="*/ 512 w 513"/>
                <a:gd name="T15" fmla="*/ 17 h 511"/>
                <a:gd name="T16" fmla="*/ 484 w 513"/>
                <a:gd name="T17" fmla="*/ 0 h 511"/>
                <a:gd name="T18" fmla="*/ 28 w 513"/>
                <a:gd name="T19" fmla="*/ 0 h 511"/>
                <a:gd name="T20" fmla="*/ 0 w 513"/>
                <a:gd name="T21" fmla="*/ 17 h 511"/>
                <a:gd name="T22" fmla="*/ 28 w 513"/>
                <a:gd name="T23" fmla="*/ 34 h 511"/>
                <a:gd name="T24" fmla="*/ 238 w 513"/>
                <a:gd name="T25" fmla="*/ 34 h 511"/>
                <a:gd name="T26" fmla="*/ 238 w 513"/>
                <a:gd name="T27" fmla="*/ 238 h 511"/>
                <a:gd name="T28" fmla="*/ 28 w 513"/>
                <a:gd name="T29" fmla="*/ 238 h 511"/>
                <a:gd name="T30" fmla="*/ 0 w 513"/>
                <a:gd name="T31" fmla="*/ 255 h 511"/>
                <a:gd name="T32" fmla="*/ 28 w 513"/>
                <a:gd name="T33" fmla="*/ 272 h 511"/>
                <a:gd name="T34" fmla="*/ 238 w 513"/>
                <a:gd name="T35" fmla="*/ 272 h 511"/>
                <a:gd name="T36" fmla="*/ 238 w 513"/>
                <a:gd name="T37" fmla="*/ 484 h 511"/>
                <a:gd name="T38" fmla="*/ 255 w 513"/>
                <a:gd name="T39" fmla="*/ 510 h 511"/>
                <a:gd name="T40" fmla="*/ 272 w 513"/>
                <a:gd name="T41" fmla="*/ 482 h 511"/>
                <a:gd name="T42" fmla="*/ 272 w 513"/>
                <a:gd name="T43" fmla="*/ 272 h 5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3"/>
                <a:gd name="T67" fmla="*/ 0 h 511"/>
                <a:gd name="T68" fmla="*/ 513 w 513"/>
                <a:gd name="T69" fmla="*/ 511 h 51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3" h="511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4"/>
                  </a:lnTo>
                  <a:lnTo>
                    <a:pt x="484" y="34"/>
                  </a:lnTo>
                  <a:cubicBezTo>
                    <a:pt x="496" y="34"/>
                    <a:pt x="512" y="34"/>
                    <a:pt x="512" y="17"/>
                  </a:cubicBezTo>
                  <a:cubicBezTo>
                    <a:pt x="512" y="0"/>
                    <a:pt x="496" y="0"/>
                    <a:pt x="484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4"/>
                    <a:pt x="17" y="34"/>
                    <a:pt x="28" y="34"/>
                  </a:cubicBezTo>
                  <a:lnTo>
                    <a:pt x="238" y="34"/>
                  </a:ln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6"/>
                    <a:pt x="238" y="510"/>
                    <a:pt x="255" y="510"/>
                  </a:cubicBezTo>
                  <a:cubicBezTo>
                    <a:pt x="272" y="510"/>
                    <a:pt x="272" y="493"/>
                    <a:pt x="272" y="482"/>
                  </a:cubicBezTo>
                  <a:lnTo>
                    <a:pt x="272" y="2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4382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35"/>
            <p:cNvSpPr>
              <a:spLocks noChangeArrowheads="1"/>
            </p:cNvSpPr>
            <p:nvPr/>
          </p:nvSpPr>
          <p:spPr bwMode="auto">
            <a:xfrm>
              <a:off x="4519" y="1281"/>
              <a:ext cx="148" cy="148"/>
            </a:xfrm>
            <a:custGeom>
              <a:avLst/>
              <a:gdLst>
                <a:gd name="T0" fmla="*/ 658 w 659"/>
                <a:gd name="T1" fmla="*/ 330 h 659"/>
                <a:gd name="T2" fmla="*/ 330 w 659"/>
                <a:gd name="T3" fmla="*/ 0 h 659"/>
                <a:gd name="T4" fmla="*/ 0 w 659"/>
                <a:gd name="T5" fmla="*/ 330 h 659"/>
                <a:gd name="T6" fmla="*/ 330 w 659"/>
                <a:gd name="T7" fmla="*/ 658 h 659"/>
                <a:gd name="T8" fmla="*/ 658 w 659"/>
                <a:gd name="T9" fmla="*/ 330 h 659"/>
                <a:gd name="T10" fmla="*/ 134 w 659"/>
                <a:gd name="T11" fmla="*/ 118 h 659"/>
                <a:gd name="T12" fmla="*/ 123 w 659"/>
                <a:gd name="T13" fmla="*/ 106 h 659"/>
                <a:gd name="T14" fmla="*/ 330 w 659"/>
                <a:gd name="T15" fmla="*/ 25 h 659"/>
                <a:gd name="T16" fmla="*/ 535 w 659"/>
                <a:gd name="T17" fmla="*/ 106 h 659"/>
                <a:gd name="T18" fmla="*/ 330 w 659"/>
                <a:gd name="T19" fmla="*/ 314 h 659"/>
                <a:gd name="T20" fmla="*/ 134 w 659"/>
                <a:gd name="T21" fmla="*/ 118 h 659"/>
                <a:gd name="T22" fmla="*/ 104 w 659"/>
                <a:gd name="T23" fmla="*/ 535 h 659"/>
                <a:gd name="T24" fmla="*/ 25 w 659"/>
                <a:gd name="T25" fmla="*/ 330 h 659"/>
                <a:gd name="T26" fmla="*/ 104 w 659"/>
                <a:gd name="T27" fmla="*/ 123 h 659"/>
                <a:gd name="T28" fmla="*/ 311 w 659"/>
                <a:gd name="T29" fmla="*/ 330 h 659"/>
                <a:gd name="T30" fmla="*/ 104 w 659"/>
                <a:gd name="T31" fmla="*/ 535 h 659"/>
                <a:gd name="T32" fmla="*/ 554 w 659"/>
                <a:gd name="T33" fmla="*/ 123 h 659"/>
                <a:gd name="T34" fmla="*/ 636 w 659"/>
                <a:gd name="T35" fmla="*/ 330 h 659"/>
                <a:gd name="T36" fmla="*/ 554 w 659"/>
                <a:gd name="T37" fmla="*/ 535 h 659"/>
                <a:gd name="T38" fmla="*/ 347 w 659"/>
                <a:gd name="T39" fmla="*/ 330 h 659"/>
                <a:gd name="T40" fmla="*/ 554 w 659"/>
                <a:gd name="T41" fmla="*/ 123 h 659"/>
                <a:gd name="T42" fmla="*/ 526 w 659"/>
                <a:gd name="T43" fmla="*/ 540 h 659"/>
                <a:gd name="T44" fmla="*/ 535 w 659"/>
                <a:gd name="T45" fmla="*/ 552 h 659"/>
                <a:gd name="T46" fmla="*/ 330 w 659"/>
                <a:gd name="T47" fmla="*/ 633 h 659"/>
                <a:gd name="T48" fmla="*/ 123 w 659"/>
                <a:gd name="T49" fmla="*/ 552 h 659"/>
                <a:gd name="T50" fmla="*/ 330 w 659"/>
                <a:gd name="T51" fmla="*/ 347 h 659"/>
                <a:gd name="T52" fmla="*/ 526 w 659"/>
                <a:gd name="T53" fmla="*/ 540 h 6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59"/>
                <a:gd name="T82" fmla="*/ 0 h 659"/>
                <a:gd name="T83" fmla="*/ 659 w 659"/>
                <a:gd name="T84" fmla="*/ 659 h 65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59" h="659">
                  <a:moveTo>
                    <a:pt x="658" y="330"/>
                  </a:moveTo>
                  <a:cubicBezTo>
                    <a:pt x="658" y="148"/>
                    <a:pt x="510" y="0"/>
                    <a:pt x="330" y="0"/>
                  </a:cubicBezTo>
                  <a:cubicBezTo>
                    <a:pt x="146" y="0"/>
                    <a:pt x="0" y="148"/>
                    <a:pt x="0" y="330"/>
                  </a:cubicBezTo>
                  <a:cubicBezTo>
                    <a:pt x="0" y="510"/>
                    <a:pt x="148" y="658"/>
                    <a:pt x="330" y="658"/>
                  </a:cubicBezTo>
                  <a:cubicBezTo>
                    <a:pt x="512" y="658"/>
                    <a:pt x="658" y="510"/>
                    <a:pt x="658" y="330"/>
                  </a:cubicBezTo>
                  <a:close/>
                  <a:moveTo>
                    <a:pt x="134" y="118"/>
                  </a:moveTo>
                  <a:cubicBezTo>
                    <a:pt x="132" y="115"/>
                    <a:pt x="123" y="106"/>
                    <a:pt x="123" y="106"/>
                  </a:cubicBezTo>
                  <a:cubicBezTo>
                    <a:pt x="123" y="101"/>
                    <a:pt x="204" y="25"/>
                    <a:pt x="330" y="25"/>
                  </a:cubicBezTo>
                  <a:cubicBezTo>
                    <a:pt x="364" y="25"/>
                    <a:pt x="454" y="31"/>
                    <a:pt x="535" y="106"/>
                  </a:cubicBezTo>
                  <a:lnTo>
                    <a:pt x="330" y="314"/>
                  </a:lnTo>
                  <a:lnTo>
                    <a:pt x="134" y="118"/>
                  </a:lnTo>
                  <a:close/>
                  <a:moveTo>
                    <a:pt x="104" y="535"/>
                  </a:moveTo>
                  <a:cubicBezTo>
                    <a:pt x="45" y="468"/>
                    <a:pt x="25" y="392"/>
                    <a:pt x="25" y="330"/>
                  </a:cubicBezTo>
                  <a:cubicBezTo>
                    <a:pt x="25" y="252"/>
                    <a:pt x="53" y="182"/>
                    <a:pt x="104" y="123"/>
                  </a:cubicBezTo>
                  <a:lnTo>
                    <a:pt x="311" y="330"/>
                  </a:lnTo>
                  <a:lnTo>
                    <a:pt x="104" y="535"/>
                  </a:lnTo>
                  <a:close/>
                  <a:moveTo>
                    <a:pt x="554" y="123"/>
                  </a:moveTo>
                  <a:cubicBezTo>
                    <a:pt x="602" y="174"/>
                    <a:pt x="636" y="249"/>
                    <a:pt x="636" y="330"/>
                  </a:cubicBezTo>
                  <a:cubicBezTo>
                    <a:pt x="636" y="406"/>
                    <a:pt x="605" y="476"/>
                    <a:pt x="554" y="535"/>
                  </a:cubicBezTo>
                  <a:lnTo>
                    <a:pt x="347" y="330"/>
                  </a:lnTo>
                  <a:lnTo>
                    <a:pt x="554" y="123"/>
                  </a:lnTo>
                  <a:close/>
                  <a:moveTo>
                    <a:pt x="526" y="540"/>
                  </a:moveTo>
                  <a:cubicBezTo>
                    <a:pt x="526" y="543"/>
                    <a:pt x="535" y="552"/>
                    <a:pt x="535" y="552"/>
                  </a:cubicBezTo>
                  <a:cubicBezTo>
                    <a:pt x="535" y="557"/>
                    <a:pt x="454" y="633"/>
                    <a:pt x="330" y="633"/>
                  </a:cubicBezTo>
                  <a:cubicBezTo>
                    <a:pt x="297" y="633"/>
                    <a:pt x="204" y="627"/>
                    <a:pt x="123" y="552"/>
                  </a:cubicBezTo>
                  <a:lnTo>
                    <a:pt x="330" y="347"/>
                  </a:lnTo>
                  <a:lnTo>
                    <a:pt x="526" y="540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36"/>
            <p:cNvSpPr>
              <a:spLocks noChangeArrowheads="1"/>
            </p:cNvSpPr>
            <p:nvPr/>
          </p:nvSpPr>
          <p:spPr bwMode="auto">
            <a:xfrm>
              <a:off x="4755" y="1244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37"/>
            <p:cNvSpPr>
              <a:spLocks noChangeArrowheads="1"/>
            </p:cNvSpPr>
            <p:nvPr/>
          </p:nvSpPr>
          <p:spPr bwMode="auto">
            <a:xfrm>
              <a:off x="4797" y="1313"/>
              <a:ext cx="121" cy="101"/>
            </a:xfrm>
            <a:custGeom>
              <a:avLst/>
              <a:gdLst>
                <a:gd name="T0" fmla="*/ 59 w 536"/>
                <a:gd name="T1" fmla="*/ 378 h 449"/>
                <a:gd name="T2" fmla="*/ 50 w 536"/>
                <a:gd name="T3" fmla="*/ 423 h 449"/>
                <a:gd name="T4" fmla="*/ 78 w 536"/>
                <a:gd name="T5" fmla="*/ 448 h 449"/>
                <a:gd name="T6" fmla="*/ 115 w 536"/>
                <a:gd name="T7" fmla="*/ 420 h 449"/>
                <a:gd name="T8" fmla="*/ 134 w 536"/>
                <a:gd name="T9" fmla="*/ 347 h 449"/>
                <a:gd name="T10" fmla="*/ 154 w 536"/>
                <a:gd name="T11" fmla="*/ 258 h 449"/>
                <a:gd name="T12" fmla="*/ 171 w 536"/>
                <a:gd name="T13" fmla="*/ 193 h 449"/>
                <a:gd name="T14" fmla="*/ 185 w 536"/>
                <a:gd name="T15" fmla="*/ 143 h 449"/>
                <a:gd name="T16" fmla="*/ 347 w 536"/>
                <a:gd name="T17" fmla="*/ 22 h 449"/>
                <a:gd name="T18" fmla="*/ 400 w 536"/>
                <a:gd name="T19" fmla="*/ 92 h 449"/>
                <a:gd name="T20" fmla="*/ 336 w 536"/>
                <a:gd name="T21" fmla="*/ 322 h 449"/>
                <a:gd name="T22" fmla="*/ 325 w 536"/>
                <a:gd name="T23" fmla="*/ 367 h 449"/>
                <a:gd name="T24" fmla="*/ 406 w 536"/>
                <a:gd name="T25" fmla="*/ 448 h 449"/>
                <a:gd name="T26" fmla="*/ 535 w 536"/>
                <a:gd name="T27" fmla="*/ 297 h 449"/>
                <a:gd name="T28" fmla="*/ 524 w 536"/>
                <a:gd name="T29" fmla="*/ 286 h 449"/>
                <a:gd name="T30" fmla="*/ 510 w 536"/>
                <a:gd name="T31" fmla="*/ 305 h 449"/>
                <a:gd name="T32" fmla="*/ 409 w 536"/>
                <a:gd name="T33" fmla="*/ 426 h 449"/>
                <a:gd name="T34" fmla="*/ 384 w 536"/>
                <a:gd name="T35" fmla="*/ 395 h 449"/>
                <a:gd name="T36" fmla="*/ 403 w 536"/>
                <a:gd name="T37" fmla="*/ 325 h 449"/>
                <a:gd name="T38" fmla="*/ 462 w 536"/>
                <a:gd name="T39" fmla="*/ 106 h 449"/>
                <a:gd name="T40" fmla="*/ 350 w 536"/>
                <a:gd name="T41" fmla="*/ 0 h 449"/>
                <a:gd name="T42" fmla="*/ 196 w 536"/>
                <a:gd name="T43" fmla="*/ 87 h 449"/>
                <a:gd name="T44" fmla="*/ 104 w 536"/>
                <a:gd name="T45" fmla="*/ 0 h 449"/>
                <a:gd name="T46" fmla="*/ 31 w 536"/>
                <a:gd name="T47" fmla="*/ 56 h 449"/>
                <a:gd name="T48" fmla="*/ 0 w 536"/>
                <a:gd name="T49" fmla="*/ 151 h 449"/>
                <a:gd name="T50" fmla="*/ 11 w 536"/>
                <a:gd name="T51" fmla="*/ 162 h 449"/>
                <a:gd name="T52" fmla="*/ 28 w 536"/>
                <a:gd name="T53" fmla="*/ 140 h 449"/>
                <a:gd name="T54" fmla="*/ 101 w 536"/>
                <a:gd name="T55" fmla="*/ 22 h 449"/>
                <a:gd name="T56" fmla="*/ 132 w 536"/>
                <a:gd name="T57" fmla="*/ 67 h 449"/>
                <a:gd name="T58" fmla="*/ 115 w 536"/>
                <a:gd name="T59" fmla="*/ 151 h 449"/>
                <a:gd name="T60" fmla="*/ 59 w 536"/>
                <a:gd name="T61" fmla="*/ 378 h 4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36"/>
                <a:gd name="T94" fmla="*/ 0 h 449"/>
                <a:gd name="T95" fmla="*/ 536 w 536"/>
                <a:gd name="T96" fmla="*/ 449 h 4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6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9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4"/>
                    <a:pt x="325" y="356"/>
                    <a:pt x="325" y="367"/>
                  </a:cubicBezTo>
                  <a:cubicBezTo>
                    <a:pt x="325" y="414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8"/>
                    <a:pt x="510" y="305"/>
                  </a:cubicBezTo>
                  <a:cubicBezTo>
                    <a:pt x="490" y="372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4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8"/>
            <p:cNvSpPr>
              <a:spLocks noChangeArrowheads="1"/>
            </p:cNvSpPr>
            <p:nvPr/>
          </p:nvSpPr>
          <p:spPr bwMode="auto">
            <a:xfrm>
              <a:off x="4943" y="1388"/>
              <a:ext cx="26" cy="67"/>
            </a:xfrm>
            <a:custGeom>
              <a:avLst/>
              <a:gdLst>
                <a:gd name="T0" fmla="*/ 118 w 119"/>
                <a:gd name="T1" fmla="*/ 104 h 298"/>
                <a:gd name="T2" fmla="*/ 53 w 119"/>
                <a:gd name="T3" fmla="*/ 0 h 298"/>
                <a:gd name="T4" fmla="*/ 0 w 119"/>
                <a:gd name="T5" fmla="*/ 53 h 298"/>
                <a:gd name="T6" fmla="*/ 53 w 119"/>
                <a:gd name="T7" fmla="*/ 106 h 298"/>
                <a:gd name="T8" fmla="*/ 90 w 119"/>
                <a:gd name="T9" fmla="*/ 92 h 298"/>
                <a:gd name="T10" fmla="*/ 92 w 119"/>
                <a:gd name="T11" fmla="*/ 90 h 298"/>
                <a:gd name="T12" fmla="*/ 95 w 119"/>
                <a:gd name="T13" fmla="*/ 104 h 298"/>
                <a:gd name="T14" fmla="*/ 28 w 119"/>
                <a:gd name="T15" fmla="*/ 272 h 298"/>
                <a:gd name="T16" fmla="*/ 17 w 119"/>
                <a:gd name="T17" fmla="*/ 286 h 298"/>
                <a:gd name="T18" fmla="*/ 25 w 119"/>
                <a:gd name="T19" fmla="*/ 297 h 298"/>
                <a:gd name="T20" fmla="*/ 118 w 119"/>
                <a:gd name="T21" fmla="*/ 104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9"/>
                <a:gd name="T34" fmla="*/ 0 h 298"/>
                <a:gd name="T35" fmla="*/ 119 w 119"/>
                <a:gd name="T36" fmla="*/ 298 h 2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9" h="298">
                  <a:moveTo>
                    <a:pt x="118" y="104"/>
                  </a:moveTo>
                  <a:cubicBezTo>
                    <a:pt x="118" y="39"/>
                    <a:pt x="92" y="0"/>
                    <a:pt x="53" y="0"/>
                  </a:cubicBezTo>
                  <a:cubicBezTo>
                    <a:pt x="20" y="0"/>
                    <a:pt x="0" y="25"/>
                    <a:pt x="0" y="53"/>
                  </a:cubicBezTo>
                  <a:cubicBezTo>
                    <a:pt x="0" y="78"/>
                    <a:pt x="20" y="106"/>
                    <a:pt x="53" y="106"/>
                  </a:cubicBezTo>
                  <a:cubicBezTo>
                    <a:pt x="64" y="106"/>
                    <a:pt x="78" y="101"/>
                    <a:pt x="90" y="92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5" y="90"/>
                    <a:pt x="95" y="90"/>
                    <a:pt x="95" y="104"/>
                  </a:cubicBezTo>
                  <a:cubicBezTo>
                    <a:pt x="95" y="179"/>
                    <a:pt x="62" y="238"/>
                    <a:pt x="28" y="272"/>
                  </a:cubicBezTo>
                  <a:cubicBezTo>
                    <a:pt x="17" y="280"/>
                    <a:pt x="17" y="283"/>
                    <a:pt x="17" y="286"/>
                  </a:cubicBezTo>
                  <a:cubicBezTo>
                    <a:pt x="17" y="294"/>
                    <a:pt x="22" y="297"/>
                    <a:pt x="25" y="297"/>
                  </a:cubicBezTo>
                  <a:cubicBezTo>
                    <a:pt x="36" y="297"/>
                    <a:pt x="118" y="221"/>
                    <a:pt x="118" y="104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39"/>
            <p:cNvSpPr>
              <a:spLocks noChangeArrowheads="1"/>
            </p:cNvSpPr>
            <p:nvPr/>
          </p:nvSpPr>
          <p:spPr bwMode="auto">
            <a:xfrm>
              <a:off x="5030" y="1313"/>
              <a:ext cx="183" cy="101"/>
            </a:xfrm>
            <a:custGeom>
              <a:avLst/>
              <a:gdLst>
                <a:gd name="T0" fmla="*/ 59 w 810"/>
                <a:gd name="T1" fmla="*/ 378 h 449"/>
                <a:gd name="T2" fmla="*/ 50 w 810"/>
                <a:gd name="T3" fmla="*/ 423 h 449"/>
                <a:gd name="T4" fmla="*/ 78 w 810"/>
                <a:gd name="T5" fmla="*/ 448 h 449"/>
                <a:gd name="T6" fmla="*/ 115 w 810"/>
                <a:gd name="T7" fmla="*/ 420 h 449"/>
                <a:gd name="T8" fmla="*/ 134 w 810"/>
                <a:gd name="T9" fmla="*/ 347 h 449"/>
                <a:gd name="T10" fmla="*/ 154 w 810"/>
                <a:gd name="T11" fmla="*/ 258 h 449"/>
                <a:gd name="T12" fmla="*/ 171 w 810"/>
                <a:gd name="T13" fmla="*/ 193 h 449"/>
                <a:gd name="T14" fmla="*/ 185 w 810"/>
                <a:gd name="T15" fmla="*/ 143 h 449"/>
                <a:gd name="T16" fmla="*/ 344 w 810"/>
                <a:gd name="T17" fmla="*/ 22 h 449"/>
                <a:gd name="T18" fmla="*/ 398 w 810"/>
                <a:gd name="T19" fmla="*/ 92 h 449"/>
                <a:gd name="T20" fmla="*/ 384 w 810"/>
                <a:gd name="T21" fmla="*/ 174 h 449"/>
                <a:gd name="T22" fmla="*/ 356 w 810"/>
                <a:gd name="T23" fmla="*/ 288 h 449"/>
                <a:gd name="T24" fmla="*/ 336 w 810"/>
                <a:gd name="T25" fmla="*/ 364 h 449"/>
                <a:gd name="T26" fmla="*/ 325 w 810"/>
                <a:gd name="T27" fmla="*/ 423 h 449"/>
                <a:gd name="T28" fmla="*/ 353 w 810"/>
                <a:gd name="T29" fmla="*/ 448 h 449"/>
                <a:gd name="T30" fmla="*/ 398 w 810"/>
                <a:gd name="T31" fmla="*/ 392 h 449"/>
                <a:gd name="T32" fmla="*/ 456 w 810"/>
                <a:gd name="T33" fmla="*/ 154 h 449"/>
                <a:gd name="T34" fmla="*/ 619 w 810"/>
                <a:gd name="T35" fmla="*/ 22 h 449"/>
                <a:gd name="T36" fmla="*/ 672 w 810"/>
                <a:gd name="T37" fmla="*/ 92 h 449"/>
                <a:gd name="T38" fmla="*/ 610 w 810"/>
                <a:gd name="T39" fmla="*/ 314 h 449"/>
                <a:gd name="T40" fmla="*/ 599 w 810"/>
                <a:gd name="T41" fmla="*/ 367 h 449"/>
                <a:gd name="T42" fmla="*/ 680 w 810"/>
                <a:gd name="T43" fmla="*/ 448 h 449"/>
                <a:gd name="T44" fmla="*/ 809 w 810"/>
                <a:gd name="T45" fmla="*/ 297 h 449"/>
                <a:gd name="T46" fmla="*/ 798 w 810"/>
                <a:gd name="T47" fmla="*/ 286 h 449"/>
                <a:gd name="T48" fmla="*/ 781 w 810"/>
                <a:gd name="T49" fmla="*/ 305 h 449"/>
                <a:gd name="T50" fmla="*/ 680 w 810"/>
                <a:gd name="T51" fmla="*/ 426 h 449"/>
                <a:gd name="T52" fmla="*/ 658 w 810"/>
                <a:gd name="T53" fmla="*/ 395 h 449"/>
                <a:gd name="T54" fmla="*/ 675 w 810"/>
                <a:gd name="T55" fmla="*/ 325 h 449"/>
                <a:gd name="T56" fmla="*/ 736 w 810"/>
                <a:gd name="T57" fmla="*/ 106 h 449"/>
                <a:gd name="T58" fmla="*/ 622 w 810"/>
                <a:gd name="T59" fmla="*/ 0 h 449"/>
                <a:gd name="T60" fmla="*/ 462 w 810"/>
                <a:gd name="T61" fmla="*/ 95 h 449"/>
                <a:gd name="T62" fmla="*/ 428 w 810"/>
                <a:gd name="T63" fmla="*/ 25 h 449"/>
                <a:gd name="T64" fmla="*/ 350 w 810"/>
                <a:gd name="T65" fmla="*/ 0 h 449"/>
                <a:gd name="T66" fmla="*/ 193 w 810"/>
                <a:gd name="T67" fmla="*/ 87 h 449"/>
                <a:gd name="T68" fmla="*/ 104 w 810"/>
                <a:gd name="T69" fmla="*/ 0 h 449"/>
                <a:gd name="T70" fmla="*/ 31 w 810"/>
                <a:gd name="T71" fmla="*/ 56 h 449"/>
                <a:gd name="T72" fmla="*/ 0 w 810"/>
                <a:gd name="T73" fmla="*/ 151 h 449"/>
                <a:gd name="T74" fmla="*/ 11 w 810"/>
                <a:gd name="T75" fmla="*/ 162 h 449"/>
                <a:gd name="T76" fmla="*/ 28 w 810"/>
                <a:gd name="T77" fmla="*/ 140 h 449"/>
                <a:gd name="T78" fmla="*/ 101 w 810"/>
                <a:gd name="T79" fmla="*/ 22 h 449"/>
                <a:gd name="T80" fmla="*/ 132 w 810"/>
                <a:gd name="T81" fmla="*/ 67 h 449"/>
                <a:gd name="T82" fmla="*/ 115 w 810"/>
                <a:gd name="T83" fmla="*/ 151 h 449"/>
                <a:gd name="T84" fmla="*/ 59 w 810"/>
                <a:gd name="T85" fmla="*/ 378 h 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0"/>
                <a:gd name="T130" fmla="*/ 0 h 449"/>
                <a:gd name="T131" fmla="*/ 810 w 810"/>
                <a:gd name="T132" fmla="*/ 449 h 4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0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0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4" y="22"/>
                  </a:cubicBezTo>
                  <a:cubicBezTo>
                    <a:pt x="389" y="22"/>
                    <a:pt x="398" y="59"/>
                    <a:pt x="398" y="92"/>
                  </a:cubicBezTo>
                  <a:cubicBezTo>
                    <a:pt x="398" y="115"/>
                    <a:pt x="392" y="143"/>
                    <a:pt x="384" y="174"/>
                  </a:cubicBezTo>
                  <a:lnTo>
                    <a:pt x="356" y="288"/>
                  </a:lnTo>
                  <a:lnTo>
                    <a:pt x="336" y="364"/>
                  </a:lnTo>
                  <a:cubicBezTo>
                    <a:pt x="333" y="384"/>
                    <a:pt x="325" y="417"/>
                    <a:pt x="325" y="423"/>
                  </a:cubicBezTo>
                  <a:cubicBezTo>
                    <a:pt x="325" y="440"/>
                    <a:pt x="339" y="448"/>
                    <a:pt x="353" y="448"/>
                  </a:cubicBezTo>
                  <a:cubicBezTo>
                    <a:pt x="384" y="448"/>
                    <a:pt x="389" y="423"/>
                    <a:pt x="398" y="392"/>
                  </a:cubicBezTo>
                  <a:cubicBezTo>
                    <a:pt x="412" y="336"/>
                    <a:pt x="448" y="193"/>
                    <a:pt x="456" y="154"/>
                  </a:cubicBezTo>
                  <a:cubicBezTo>
                    <a:pt x="459" y="140"/>
                    <a:pt x="512" y="22"/>
                    <a:pt x="619" y="22"/>
                  </a:cubicBezTo>
                  <a:cubicBezTo>
                    <a:pt x="661" y="22"/>
                    <a:pt x="672" y="56"/>
                    <a:pt x="672" y="92"/>
                  </a:cubicBezTo>
                  <a:cubicBezTo>
                    <a:pt x="672" y="148"/>
                    <a:pt x="630" y="260"/>
                    <a:pt x="610" y="314"/>
                  </a:cubicBezTo>
                  <a:cubicBezTo>
                    <a:pt x="602" y="336"/>
                    <a:pt x="599" y="347"/>
                    <a:pt x="599" y="367"/>
                  </a:cubicBezTo>
                  <a:cubicBezTo>
                    <a:pt x="599" y="414"/>
                    <a:pt x="633" y="448"/>
                    <a:pt x="680" y="448"/>
                  </a:cubicBezTo>
                  <a:cubicBezTo>
                    <a:pt x="773" y="448"/>
                    <a:pt x="809" y="305"/>
                    <a:pt x="809" y="297"/>
                  </a:cubicBezTo>
                  <a:cubicBezTo>
                    <a:pt x="809" y="286"/>
                    <a:pt x="801" y="286"/>
                    <a:pt x="798" y="286"/>
                  </a:cubicBezTo>
                  <a:cubicBezTo>
                    <a:pt x="787" y="286"/>
                    <a:pt x="787" y="288"/>
                    <a:pt x="781" y="305"/>
                  </a:cubicBezTo>
                  <a:cubicBezTo>
                    <a:pt x="767" y="356"/>
                    <a:pt x="736" y="426"/>
                    <a:pt x="680" y="426"/>
                  </a:cubicBezTo>
                  <a:cubicBezTo>
                    <a:pt x="664" y="426"/>
                    <a:pt x="658" y="417"/>
                    <a:pt x="658" y="395"/>
                  </a:cubicBezTo>
                  <a:cubicBezTo>
                    <a:pt x="658" y="370"/>
                    <a:pt x="666" y="344"/>
                    <a:pt x="675" y="325"/>
                  </a:cubicBezTo>
                  <a:cubicBezTo>
                    <a:pt x="694" y="272"/>
                    <a:pt x="736" y="162"/>
                    <a:pt x="736" y="106"/>
                  </a:cubicBezTo>
                  <a:cubicBezTo>
                    <a:pt x="736" y="42"/>
                    <a:pt x="697" y="0"/>
                    <a:pt x="622" y="0"/>
                  </a:cubicBezTo>
                  <a:cubicBezTo>
                    <a:pt x="549" y="0"/>
                    <a:pt x="498" y="45"/>
                    <a:pt x="462" y="95"/>
                  </a:cubicBezTo>
                  <a:cubicBezTo>
                    <a:pt x="459" y="84"/>
                    <a:pt x="456" y="50"/>
                    <a:pt x="428" y="25"/>
                  </a:cubicBezTo>
                  <a:cubicBezTo>
                    <a:pt x="406" y="6"/>
                    <a:pt x="372" y="0"/>
                    <a:pt x="350" y="0"/>
                  </a:cubicBezTo>
                  <a:cubicBezTo>
                    <a:pt x="260" y="0"/>
                    <a:pt x="210" y="64"/>
                    <a:pt x="193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2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18" y="22"/>
                    <a:pt x="132" y="31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0"/>
            <p:cNvSpPr>
              <a:spLocks noChangeArrowheads="1"/>
            </p:cNvSpPr>
            <p:nvPr/>
          </p:nvSpPr>
          <p:spPr bwMode="auto">
            <a:xfrm>
              <a:off x="5231" y="1244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49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8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49"/>
                  </a:lnTo>
                  <a:cubicBezTo>
                    <a:pt x="0" y="961"/>
                    <a:pt x="0" y="963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77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41"/>
            <p:cNvSpPr>
              <a:spLocks noChangeArrowheads="1"/>
            </p:cNvSpPr>
            <p:nvPr/>
          </p:nvSpPr>
          <p:spPr bwMode="auto">
            <a:xfrm>
              <a:off x="5312" y="1244"/>
              <a:ext cx="30" cy="223"/>
            </a:xfrm>
            <a:custGeom>
              <a:avLst/>
              <a:gdLst>
                <a:gd name="T0" fmla="*/ 137 w 138"/>
                <a:gd name="T1" fmla="*/ 0 h 987"/>
                <a:gd name="T2" fmla="*/ 0 w 138"/>
                <a:gd name="T3" fmla="*/ 0 h 987"/>
                <a:gd name="T4" fmla="*/ 0 w 138"/>
                <a:gd name="T5" fmla="*/ 39 h 987"/>
                <a:gd name="T6" fmla="*/ 98 w 138"/>
                <a:gd name="T7" fmla="*/ 39 h 987"/>
                <a:gd name="T8" fmla="*/ 98 w 138"/>
                <a:gd name="T9" fmla="*/ 947 h 987"/>
                <a:gd name="T10" fmla="*/ 0 w 138"/>
                <a:gd name="T11" fmla="*/ 947 h 987"/>
                <a:gd name="T12" fmla="*/ 0 w 138"/>
                <a:gd name="T13" fmla="*/ 986 h 987"/>
                <a:gd name="T14" fmla="*/ 137 w 138"/>
                <a:gd name="T15" fmla="*/ 986 h 987"/>
                <a:gd name="T16" fmla="*/ 137 w 138"/>
                <a:gd name="T17" fmla="*/ 0 h 9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987"/>
                <a:gd name="T29" fmla="*/ 138 w 138"/>
                <a:gd name="T30" fmla="*/ 987 h 9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987">
                  <a:moveTo>
                    <a:pt x="137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98" y="39"/>
                  </a:lnTo>
                  <a:lnTo>
                    <a:pt x="98" y="947"/>
                  </a:lnTo>
                  <a:lnTo>
                    <a:pt x="0" y="947"/>
                  </a:lnTo>
                  <a:lnTo>
                    <a:pt x="0" y="986"/>
                  </a:lnTo>
                  <a:lnTo>
                    <a:pt x="137" y="986"/>
                  </a:lnTo>
                  <a:lnTo>
                    <a:pt x="137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707904" y="2427734"/>
            <a:ext cx="649199" cy="251338"/>
            <a:chOff x="1204" y="3403"/>
            <a:chExt cx="576" cy="223"/>
          </a:xfrm>
        </p:grpSpPr>
        <p:sp>
          <p:nvSpPr>
            <p:cNvPr id="52" name="Freeform 63"/>
            <p:cNvSpPr>
              <a:spLocks noChangeArrowheads="1"/>
            </p:cNvSpPr>
            <p:nvPr/>
          </p:nvSpPr>
          <p:spPr bwMode="auto">
            <a:xfrm>
              <a:off x="1204" y="3404"/>
              <a:ext cx="576" cy="222"/>
            </a:xfrm>
            <a:custGeom>
              <a:avLst/>
              <a:gdLst>
                <a:gd name="T0" fmla="*/ 1271 w 2543"/>
                <a:gd name="T1" fmla="*/ 983 h 984"/>
                <a:gd name="T2" fmla="*/ 0 w 2543"/>
                <a:gd name="T3" fmla="*/ 983 h 984"/>
                <a:gd name="T4" fmla="*/ 0 w 2543"/>
                <a:gd name="T5" fmla="*/ 0 h 984"/>
                <a:gd name="T6" fmla="*/ 2542 w 2543"/>
                <a:gd name="T7" fmla="*/ 0 h 984"/>
                <a:gd name="T8" fmla="*/ 2542 w 2543"/>
                <a:gd name="T9" fmla="*/ 983 h 984"/>
                <a:gd name="T10" fmla="*/ 1271 w 2543"/>
                <a:gd name="T11" fmla="*/ 983 h 9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43"/>
                <a:gd name="T19" fmla="*/ 0 h 984"/>
                <a:gd name="T20" fmla="*/ 2543 w 2543"/>
                <a:gd name="T21" fmla="*/ 984 h 9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43" h="984">
                  <a:moveTo>
                    <a:pt x="1271" y="983"/>
                  </a:moveTo>
                  <a:lnTo>
                    <a:pt x="0" y="983"/>
                  </a:lnTo>
                  <a:lnTo>
                    <a:pt x="0" y="0"/>
                  </a:lnTo>
                  <a:lnTo>
                    <a:pt x="2542" y="0"/>
                  </a:lnTo>
                  <a:lnTo>
                    <a:pt x="2542" y="983"/>
                  </a:lnTo>
                  <a:lnTo>
                    <a:pt x="1271" y="983"/>
                  </a:lnTo>
                </a:path>
              </a:pathLst>
            </a:custGeom>
            <a:solidFill>
              <a:srgbClr val="FFFFFF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64"/>
            <p:cNvSpPr>
              <a:spLocks noChangeArrowheads="1"/>
            </p:cNvSpPr>
            <p:nvPr/>
          </p:nvSpPr>
          <p:spPr bwMode="auto">
            <a:xfrm>
              <a:off x="1230" y="3403"/>
              <a:ext cx="9" cy="223"/>
            </a:xfrm>
            <a:custGeom>
              <a:avLst/>
              <a:gdLst>
                <a:gd name="T0" fmla="*/ 42 w 43"/>
                <a:gd name="T1" fmla="*/ 36 h 987"/>
                <a:gd name="T2" fmla="*/ 22 w 43"/>
                <a:gd name="T3" fmla="*/ 0 h 987"/>
                <a:gd name="T4" fmla="*/ 0 w 43"/>
                <a:gd name="T5" fmla="*/ 36 h 987"/>
                <a:gd name="T6" fmla="*/ 0 w 43"/>
                <a:gd name="T7" fmla="*/ 952 h 987"/>
                <a:gd name="T8" fmla="*/ 22 w 43"/>
                <a:gd name="T9" fmla="*/ 986 h 987"/>
                <a:gd name="T10" fmla="*/ 42 w 43"/>
                <a:gd name="T11" fmla="*/ 952 h 987"/>
                <a:gd name="T12" fmla="*/ 42 w 43"/>
                <a:gd name="T13" fmla="*/ 36 h 9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87"/>
                <a:gd name="T23" fmla="*/ 43 w 43"/>
                <a:gd name="T24" fmla="*/ 987 h 9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87">
                  <a:moveTo>
                    <a:pt x="42" y="36"/>
                  </a:moveTo>
                  <a:cubicBezTo>
                    <a:pt x="42" y="17"/>
                    <a:pt x="42" y="0"/>
                    <a:pt x="22" y="0"/>
                  </a:cubicBezTo>
                  <a:cubicBezTo>
                    <a:pt x="0" y="0"/>
                    <a:pt x="0" y="17"/>
                    <a:pt x="0" y="36"/>
                  </a:cubicBezTo>
                  <a:lnTo>
                    <a:pt x="0" y="952"/>
                  </a:lnTo>
                  <a:cubicBezTo>
                    <a:pt x="0" y="969"/>
                    <a:pt x="0" y="986"/>
                    <a:pt x="22" y="986"/>
                  </a:cubicBezTo>
                  <a:cubicBezTo>
                    <a:pt x="42" y="986"/>
                    <a:pt x="42" y="969"/>
                    <a:pt x="42" y="952"/>
                  </a:cubicBezTo>
                  <a:lnTo>
                    <a:pt x="42" y="3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65"/>
            <p:cNvSpPr>
              <a:spLocks noChangeArrowheads="1"/>
            </p:cNvSpPr>
            <p:nvPr/>
          </p:nvSpPr>
          <p:spPr bwMode="auto">
            <a:xfrm>
              <a:off x="1272" y="3472"/>
              <a:ext cx="121" cy="101"/>
            </a:xfrm>
            <a:custGeom>
              <a:avLst/>
              <a:gdLst>
                <a:gd name="T0" fmla="*/ 59 w 536"/>
                <a:gd name="T1" fmla="*/ 378 h 449"/>
                <a:gd name="T2" fmla="*/ 50 w 536"/>
                <a:gd name="T3" fmla="*/ 423 h 449"/>
                <a:gd name="T4" fmla="*/ 78 w 536"/>
                <a:gd name="T5" fmla="*/ 448 h 449"/>
                <a:gd name="T6" fmla="*/ 115 w 536"/>
                <a:gd name="T7" fmla="*/ 420 h 449"/>
                <a:gd name="T8" fmla="*/ 134 w 536"/>
                <a:gd name="T9" fmla="*/ 347 h 449"/>
                <a:gd name="T10" fmla="*/ 154 w 536"/>
                <a:gd name="T11" fmla="*/ 258 h 449"/>
                <a:gd name="T12" fmla="*/ 171 w 536"/>
                <a:gd name="T13" fmla="*/ 193 h 449"/>
                <a:gd name="T14" fmla="*/ 185 w 536"/>
                <a:gd name="T15" fmla="*/ 143 h 449"/>
                <a:gd name="T16" fmla="*/ 347 w 536"/>
                <a:gd name="T17" fmla="*/ 22 h 449"/>
                <a:gd name="T18" fmla="*/ 400 w 536"/>
                <a:gd name="T19" fmla="*/ 92 h 449"/>
                <a:gd name="T20" fmla="*/ 336 w 536"/>
                <a:gd name="T21" fmla="*/ 322 h 449"/>
                <a:gd name="T22" fmla="*/ 325 w 536"/>
                <a:gd name="T23" fmla="*/ 367 h 449"/>
                <a:gd name="T24" fmla="*/ 406 w 536"/>
                <a:gd name="T25" fmla="*/ 448 h 449"/>
                <a:gd name="T26" fmla="*/ 535 w 536"/>
                <a:gd name="T27" fmla="*/ 297 h 449"/>
                <a:gd name="T28" fmla="*/ 524 w 536"/>
                <a:gd name="T29" fmla="*/ 286 h 449"/>
                <a:gd name="T30" fmla="*/ 510 w 536"/>
                <a:gd name="T31" fmla="*/ 305 h 449"/>
                <a:gd name="T32" fmla="*/ 409 w 536"/>
                <a:gd name="T33" fmla="*/ 426 h 449"/>
                <a:gd name="T34" fmla="*/ 384 w 536"/>
                <a:gd name="T35" fmla="*/ 395 h 449"/>
                <a:gd name="T36" fmla="*/ 403 w 536"/>
                <a:gd name="T37" fmla="*/ 325 h 449"/>
                <a:gd name="T38" fmla="*/ 462 w 536"/>
                <a:gd name="T39" fmla="*/ 106 h 449"/>
                <a:gd name="T40" fmla="*/ 350 w 536"/>
                <a:gd name="T41" fmla="*/ 0 h 449"/>
                <a:gd name="T42" fmla="*/ 196 w 536"/>
                <a:gd name="T43" fmla="*/ 87 h 449"/>
                <a:gd name="T44" fmla="*/ 104 w 536"/>
                <a:gd name="T45" fmla="*/ 0 h 449"/>
                <a:gd name="T46" fmla="*/ 31 w 536"/>
                <a:gd name="T47" fmla="*/ 56 h 449"/>
                <a:gd name="T48" fmla="*/ 0 w 536"/>
                <a:gd name="T49" fmla="*/ 151 h 449"/>
                <a:gd name="T50" fmla="*/ 11 w 536"/>
                <a:gd name="T51" fmla="*/ 162 h 449"/>
                <a:gd name="T52" fmla="*/ 28 w 536"/>
                <a:gd name="T53" fmla="*/ 140 h 449"/>
                <a:gd name="T54" fmla="*/ 101 w 536"/>
                <a:gd name="T55" fmla="*/ 22 h 449"/>
                <a:gd name="T56" fmla="*/ 132 w 536"/>
                <a:gd name="T57" fmla="*/ 67 h 449"/>
                <a:gd name="T58" fmla="*/ 115 w 536"/>
                <a:gd name="T59" fmla="*/ 151 h 449"/>
                <a:gd name="T60" fmla="*/ 59 w 536"/>
                <a:gd name="T61" fmla="*/ 378 h 4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36"/>
                <a:gd name="T94" fmla="*/ 0 h 449"/>
                <a:gd name="T95" fmla="*/ 536 w 536"/>
                <a:gd name="T96" fmla="*/ 449 h 4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36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9" y="440"/>
                    <a:pt x="115" y="420"/>
                  </a:cubicBezTo>
                  <a:cubicBezTo>
                    <a:pt x="115" y="420"/>
                    <a:pt x="129" y="373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5"/>
                    <a:pt x="325" y="356"/>
                    <a:pt x="325" y="367"/>
                  </a:cubicBezTo>
                  <a:cubicBezTo>
                    <a:pt x="325" y="415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9"/>
                    <a:pt x="510" y="305"/>
                  </a:cubicBezTo>
                  <a:cubicBezTo>
                    <a:pt x="490" y="373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5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66"/>
            <p:cNvSpPr>
              <a:spLocks noChangeArrowheads="1"/>
            </p:cNvSpPr>
            <p:nvPr/>
          </p:nvSpPr>
          <p:spPr bwMode="auto">
            <a:xfrm>
              <a:off x="1418" y="3547"/>
              <a:ext cx="26" cy="67"/>
            </a:xfrm>
            <a:custGeom>
              <a:avLst/>
              <a:gdLst>
                <a:gd name="T0" fmla="*/ 118 w 119"/>
                <a:gd name="T1" fmla="*/ 104 h 298"/>
                <a:gd name="T2" fmla="*/ 53 w 119"/>
                <a:gd name="T3" fmla="*/ 0 h 298"/>
                <a:gd name="T4" fmla="*/ 0 w 119"/>
                <a:gd name="T5" fmla="*/ 53 h 298"/>
                <a:gd name="T6" fmla="*/ 53 w 119"/>
                <a:gd name="T7" fmla="*/ 106 h 298"/>
                <a:gd name="T8" fmla="*/ 90 w 119"/>
                <a:gd name="T9" fmla="*/ 92 h 298"/>
                <a:gd name="T10" fmla="*/ 92 w 119"/>
                <a:gd name="T11" fmla="*/ 90 h 298"/>
                <a:gd name="T12" fmla="*/ 95 w 119"/>
                <a:gd name="T13" fmla="*/ 104 h 298"/>
                <a:gd name="T14" fmla="*/ 28 w 119"/>
                <a:gd name="T15" fmla="*/ 272 h 298"/>
                <a:gd name="T16" fmla="*/ 17 w 119"/>
                <a:gd name="T17" fmla="*/ 286 h 298"/>
                <a:gd name="T18" fmla="*/ 25 w 119"/>
                <a:gd name="T19" fmla="*/ 297 h 298"/>
                <a:gd name="T20" fmla="*/ 118 w 119"/>
                <a:gd name="T21" fmla="*/ 104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9"/>
                <a:gd name="T34" fmla="*/ 0 h 298"/>
                <a:gd name="T35" fmla="*/ 119 w 119"/>
                <a:gd name="T36" fmla="*/ 298 h 2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9" h="298">
                  <a:moveTo>
                    <a:pt x="118" y="104"/>
                  </a:moveTo>
                  <a:cubicBezTo>
                    <a:pt x="118" y="39"/>
                    <a:pt x="92" y="0"/>
                    <a:pt x="53" y="0"/>
                  </a:cubicBezTo>
                  <a:cubicBezTo>
                    <a:pt x="20" y="0"/>
                    <a:pt x="0" y="25"/>
                    <a:pt x="0" y="53"/>
                  </a:cubicBezTo>
                  <a:cubicBezTo>
                    <a:pt x="0" y="78"/>
                    <a:pt x="20" y="106"/>
                    <a:pt x="53" y="106"/>
                  </a:cubicBezTo>
                  <a:cubicBezTo>
                    <a:pt x="64" y="106"/>
                    <a:pt x="78" y="101"/>
                    <a:pt x="90" y="92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5" y="90"/>
                    <a:pt x="95" y="90"/>
                    <a:pt x="95" y="104"/>
                  </a:cubicBezTo>
                  <a:cubicBezTo>
                    <a:pt x="95" y="179"/>
                    <a:pt x="62" y="238"/>
                    <a:pt x="28" y="272"/>
                  </a:cubicBezTo>
                  <a:cubicBezTo>
                    <a:pt x="17" y="280"/>
                    <a:pt x="17" y="283"/>
                    <a:pt x="17" y="286"/>
                  </a:cubicBezTo>
                  <a:cubicBezTo>
                    <a:pt x="17" y="294"/>
                    <a:pt x="22" y="297"/>
                    <a:pt x="25" y="297"/>
                  </a:cubicBezTo>
                  <a:cubicBezTo>
                    <a:pt x="36" y="297"/>
                    <a:pt x="118" y="221"/>
                    <a:pt x="118" y="104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67"/>
            <p:cNvSpPr>
              <a:spLocks noChangeArrowheads="1"/>
            </p:cNvSpPr>
            <p:nvPr/>
          </p:nvSpPr>
          <p:spPr bwMode="auto">
            <a:xfrm>
              <a:off x="1505" y="3472"/>
              <a:ext cx="183" cy="101"/>
            </a:xfrm>
            <a:custGeom>
              <a:avLst/>
              <a:gdLst>
                <a:gd name="T0" fmla="*/ 59 w 810"/>
                <a:gd name="T1" fmla="*/ 378 h 449"/>
                <a:gd name="T2" fmla="*/ 50 w 810"/>
                <a:gd name="T3" fmla="*/ 423 h 449"/>
                <a:gd name="T4" fmla="*/ 78 w 810"/>
                <a:gd name="T5" fmla="*/ 448 h 449"/>
                <a:gd name="T6" fmla="*/ 115 w 810"/>
                <a:gd name="T7" fmla="*/ 420 h 449"/>
                <a:gd name="T8" fmla="*/ 134 w 810"/>
                <a:gd name="T9" fmla="*/ 347 h 449"/>
                <a:gd name="T10" fmla="*/ 154 w 810"/>
                <a:gd name="T11" fmla="*/ 258 h 449"/>
                <a:gd name="T12" fmla="*/ 171 w 810"/>
                <a:gd name="T13" fmla="*/ 193 h 449"/>
                <a:gd name="T14" fmla="*/ 185 w 810"/>
                <a:gd name="T15" fmla="*/ 143 h 449"/>
                <a:gd name="T16" fmla="*/ 344 w 810"/>
                <a:gd name="T17" fmla="*/ 22 h 449"/>
                <a:gd name="T18" fmla="*/ 398 w 810"/>
                <a:gd name="T19" fmla="*/ 92 h 449"/>
                <a:gd name="T20" fmla="*/ 384 w 810"/>
                <a:gd name="T21" fmla="*/ 174 h 449"/>
                <a:gd name="T22" fmla="*/ 356 w 810"/>
                <a:gd name="T23" fmla="*/ 289 h 449"/>
                <a:gd name="T24" fmla="*/ 336 w 810"/>
                <a:gd name="T25" fmla="*/ 364 h 449"/>
                <a:gd name="T26" fmla="*/ 325 w 810"/>
                <a:gd name="T27" fmla="*/ 423 h 449"/>
                <a:gd name="T28" fmla="*/ 353 w 810"/>
                <a:gd name="T29" fmla="*/ 448 h 449"/>
                <a:gd name="T30" fmla="*/ 398 w 810"/>
                <a:gd name="T31" fmla="*/ 392 h 449"/>
                <a:gd name="T32" fmla="*/ 456 w 810"/>
                <a:gd name="T33" fmla="*/ 154 h 449"/>
                <a:gd name="T34" fmla="*/ 619 w 810"/>
                <a:gd name="T35" fmla="*/ 22 h 449"/>
                <a:gd name="T36" fmla="*/ 672 w 810"/>
                <a:gd name="T37" fmla="*/ 92 h 449"/>
                <a:gd name="T38" fmla="*/ 610 w 810"/>
                <a:gd name="T39" fmla="*/ 314 h 449"/>
                <a:gd name="T40" fmla="*/ 599 w 810"/>
                <a:gd name="T41" fmla="*/ 367 h 449"/>
                <a:gd name="T42" fmla="*/ 680 w 810"/>
                <a:gd name="T43" fmla="*/ 448 h 449"/>
                <a:gd name="T44" fmla="*/ 809 w 810"/>
                <a:gd name="T45" fmla="*/ 297 h 449"/>
                <a:gd name="T46" fmla="*/ 798 w 810"/>
                <a:gd name="T47" fmla="*/ 286 h 449"/>
                <a:gd name="T48" fmla="*/ 781 w 810"/>
                <a:gd name="T49" fmla="*/ 305 h 449"/>
                <a:gd name="T50" fmla="*/ 680 w 810"/>
                <a:gd name="T51" fmla="*/ 426 h 449"/>
                <a:gd name="T52" fmla="*/ 658 w 810"/>
                <a:gd name="T53" fmla="*/ 395 h 449"/>
                <a:gd name="T54" fmla="*/ 675 w 810"/>
                <a:gd name="T55" fmla="*/ 325 h 449"/>
                <a:gd name="T56" fmla="*/ 736 w 810"/>
                <a:gd name="T57" fmla="*/ 106 h 449"/>
                <a:gd name="T58" fmla="*/ 622 w 810"/>
                <a:gd name="T59" fmla="*/ 0 h 449"/>
                <a:gd name="T60" fmla="*/ 462 w 810"/>
                <a:gd name="T61" fmla="*/ 95 h 449"/>
                <a:gd name="T62" fmla="*/ 428 w 810"/>
                <a:gd name="T63" fmla="*/ 25 h 449"/>
                <a:gd name="T64" fmla="*/ 347 w 810"/>
                <a:gd name="T65" fmla="*/ 0 h 449"/>
                <a:gd name="T66" fmla="*/ 193 w 810"/>
                <a:gd name="T67" fmla="*/ 87 h 449"/>
                <a:gd name="T68" fmla="*/ 104 w 810"/>
                <a:gd name="T69" fmla="*/ 0 h 449"/>
                <a:gd name="T70" fmla="*/ 31 w 810"/>
                <a:gd name="T71" fmla="*/ 56 h 449"/>
                <a:gd name="T72" fmla="*/ 0 w 810"/>
                <a:gd name="T73" fmla="*/ 151 h 449"/>
                <a:gd name="T74" fmla="*/ 11 w 810"/>
                <a:gd name="T75" fmla="*/ 162 h 449"/>
                <a:gd name="T76" fmla="*/ 28 w 810"/>
                <a:gd name="T77" fmla="*/ 140 h 449"/>
                <a:gd name="T78" fmla="*/ 101 w 810"/>
                <a:gd name="T79" fmla="*/ 22 h 449"/>
                <a:gd name="T80" fmla="*/ 132 w 810"/>
                <a:gd name="T81" fmla="*/ 67 h 449"/>
                <a:gd name="T82" fmla="*/ 115 w 810"/>
                <a:gd name="T83" fmla="*/ 151 h 449"/>
                <a:gd name="T84" fmla="*/ 59 w 810"/>
                <a:gd name="T85" fmla="*/ 378 h 4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0"/>
                <a:gd name="T130" fmla="*/ 0 h 449"/>
                <a:gd name="T131" fmla="*/ 810 w 810"/>
                <a:gd name="T132" fmla="*/ 449 h 4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0" h="449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6" y="440"/>
                    <a:pt x="115" y="420"/>
                  </a:cubicBezTo>
                  <a:cubicBezTo>
                    <a:pt x="115" y="420"/>
                    <a:pt x="126" y="373"/>
                    <a:pt x="134" y="347"/>
                  </a:cubicBezTo>
                  <a:lnTo>
                    <a:pt x="154" y="258"/>
                  </a:lnTo>
                  <a:cubicBezTo>
                    <a:pt x="160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4" y="22"/>
                  </a:cubicBezTo>
                  <a:cubicBezTo>
                    <a:pt x="389" y="22"/>
                    <a:pt x="398" y="59"/>
                    <a:pt x="398" y="92"/>
                  </a:cubicBezTo>
                  <a:cubicBezTo>
                    <a:pt x="398" y="115"/>
                    <a:pt x="392" y="143"/>
                    <a:pt x="384" y="174"/>
                  </a:cubicBezTo>
                  <a:lnTo>
                    <a:pt x="356" y="289"/>
                  </a:lnTo>
                  <a:lnTo>
                    <a:pt x="336" y="364"/>
                  </a:lnTo>
                  <a:cubicBezTo>
                    <a:pt x="333" y="384"/>
                    <a:pt x="325" y="417"/>
                    <a:pt x="325" y="423"/>
                  </a:cubicBezTo>
                  <a:cubicBezTo>
                    <a:pt x="325" y="440"/>
                    <a:pt x="339" y="448"/>
                    <a:pt x="353" y="448"/>
                  </a:cubicBezTo>
                  <a:cubicBezTo>
                    <a:pt x="384" y="448"/>
                    <a:pt x="389" y="423"/>
                    <a:pt x="398" y="392"/>
                  </a:cubicBezTo>
                  <a:cubicBezTo>
                    <a:pt x="412" y="336"/>
                    <a:pt x="448" y="193"/>
                    <a:pt x="456" y="154"/>
                  </a:cubicBezTo>
                  <a:cubicBezTo>
                    <a:pt x="459" y="140"/>
                    <a:pt x="512" y="22"/>
                    <a:pt x="619" y="22"/>
                  </a:cubicBezTo>
                  <a:cubicBezTo>
                    <a:pt x="661" y="22"/>
                    <a:pt x="672" y="56"/>
                    <a:pt x="672" y="92"/>
                  </a:cubicBezTo>
                  <a:cubicBezTo>
                    <a:pt x="672" y="148"/>
                    <a:pt x="630" y="261"/>
                    <a:pt x="610" y="314"/>
                  </a:cubicBezTo>
                  <a:cubicBezTo>
                    <a:pt x="602" y="336"/>
                    <a:pt x="599" y="347"/>
                    <a:pt x="599" y="367"/>
                  </a:cubicBezTo>
                  <a:cubicBezTo>
                    <a:pt x="599" y="415"/>
                    <a:pt x="633" y="448"/>
                    <a:pt x="680" y="448"/>
                  </a:cubicBezTo>
                  <a:cubicBezTo>
                    <a:pt x="773" y="448"/>
                    <a:pt x="809" y="305"/>
                    <a:pt x="809" y="297"/>
                  </a:cubicBezTo>
                  <a:cubicBezTo>
                    <a:pt x="809" y="286"/>
                    <a:pt x="801" y="286"/>
                    <a:pt x="798" y="286"/>
                  </a:cubicBezTo>
                  <a:cubicBezTo>
                    <a:pt x="787" y="286"/>
                    <a:pt x="787" y="289"/>
                    <a:pt x="781" y="305"/>
                  </a:cubicBezTo>
                  <a:cubicBezTo>
                    <a:pt x="767" y="356"/>
                    <a:pt x="736" y="426"/>
                    <a:pt x="680" y="426"/>
                  </a:cubicBezTo>
                  <a:cubicBezTo>
                    <a:pt x="663" y="426"/>
                    <a:pt x="658" y="417"/>
                    <a:pt x="658" y="395"/>
                  </a:cubicBezTo>
                  <a:cubicBezTo>
                    <a:pt x="658" y="370"/>
                    <a:pt x="666" y="345"/>
                    <a:pt x="675" y="325"/>
                  </a:cubicBezTo>
                  <a:cubicBezTo>
                    <a:pt x="694" y="272"/>
                    <a:pt x="736" y="162"/>
                    <a:pt x="736" y="106"/>
                  </a:cubicBezTo>
                  <a:cubicBezTo>
                    <a:pt x="736" y="42"/>
                    <a:pt x="697" y="0"/>
                    <a:pt x="622" y="0"/>
                  </a:cubicBezTo>
                  <a:cubicBezTo>
                    <a:pt x="549" y="0"/>
                    <a:pt x="498" y="45"/>
                    <a:pt x="462" y="95"/>
                  </a:cubicBezTo>
                  <a:cubicBezTo>
                    <a:pt x="459" y="84"/>
                    <a:pt x="456" y="50"/>
                    <a:pt x="428" y="25"/>
                  </a:cubicBezTo>
                  <a:cubicBezTo>
                    <a:pt x="406" y="6"/>
                    <a:pt x="372" y="0"/>
                    <a:pt x="347" y="0"/>
                  </a:cubicBezTo>
                  <a:cubicBezTo>
                    <a:pt x="260" y="0"/>
                    <a:pt x="210" y="64"/>
                    <a:pt x="193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2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18" y="22"/>
                    <a:pt x="132" y="31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68"/>
            <p:cNvSpPr>
              <a:spLocks noChangeArrowheads="1"/>
            </p:cNvSpPr>
            <p:nvPr/>
          </p:nvSpPr>
          <p:spPr bwMode="auto">
            <a:xfrm>
              <a:off x="1705" y="3403"/>
              <a:ext cx="49" cy="223"/>
            </a:xfrm>
            <a:custGeom>
              <a:avLst/>
              <a:gdLst>
                <a:gd name="T0" fmla="*/ 218 w 222"/>
                <a:gd name="T1" fmla="*/ 510 h 987"/>
                <a:gd name="T2" fmla="*/ 221 w 222"/>
                <a:gd name="T3" fmla="*/ 493 h 987"/>
                <a:gd name="T4" fmla="*/ 218 w 222"/>
                <a:gd name="T5" fmla="*/ 476 h 987"/>
                <a:gd name="T6" fmla="*/ 42 w 222"/>
                <a:gd name="T7" fmla="*/ 22 h 987"/>
                <a:gd name="T8" fmla="*/ 20 w 222"/>
                <a:gd name="T9" fmla="*/ 0 h 987"/>
                <a:gd name="T10" fmla="*/ 0 w 222"/>
                <a:gd name="T11" fmla="*/ 20 h 987"/>
                <a:gd name="T12" fmla="*/ 6 w 222"/>
                <a:gd name="T13" fmla="*/ 36 h 987"/>
                <a:gd name="T14" fmla="*/ 182 w 222"/>
                <a:gd name="T15" fmla="*/ 493 h 987"/>
                <a:gd name="T16" fmla="*/ 6 w 222"/>
                <a:gd name="T17" fmla="*/ 950 h 987"/>
                <a:gd name="T18" fmla="*/ 0 w 222"/>
                <a:gd name="T19" fmla="*/ 966 h 987"/>
                <a:gd name="T20" fmla="*/ 20 w 222"/>
                <a:gd name="T21" fmla="*/ 986 h 987"/>
                <a:gd name="T22" fmla="*/ 42 w 222"/>
                <a:gd name="T23" fmla="*/ 966 h 987"/>
                <a:gd name="T24" fmla="*/ 218 w 222"/>
                <a:gd name="T25" fmla="*/ 510 h 9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2"/>
                <a:gd name="T40" fmla="*/ 0 h 987"/>
                <a:gd name="T41" fmla="*/ 222 w 222"/>
                <a:gd name="T42" fmla="*/ 987 h 9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2" h="987">
                  <a:moveTo>
                    <a:pt x="218" y="510"/>
                  </a:moveTo>
                  <a:cubicBezTo>
                    <a:pt x="221" y="499"/>
                    <a:pt x="221" y="496"/>
                    <a:pt x="221" y="493"/>
                  </a:cubicBezTo>
                  <a:cubicBezTo>
                    <a:pt x="221" y="490"/>
                    <a:pt x="221" y="487"/>
                    <a:pt x="218" y="476"/>
                  </a:cubicBezTo>
                  <a:lnTo>
                    <a:pt x="42" y="22"/>
                  </a:lnTo>
                  <a:cubicBezTo>
                    <a:pt x="36" y="6"/>
                    <a:pt x="31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2"/>
                    <a:pt x="0" y="25"/>
                    <a:pt x="6" y="36"/>
                  </a:cubicBezTo>
                  <a:lnTo>
                    <a:pt x="182" y="493"/>
                  </a:lnTo>
                  <a:lnTo>
                    <a:pt x="6" y="950"/>
                  </a:lnTo>
                  <a:cubicBezTo>
                    <a:pt x="0" y="961"/>
                    <a:pt x="0" y="964"/>
                    <a:pt x="0" y="966"/>
                  </a:cubicBezTo>
                  <a:cubicBezTo>
                    <a:pt x="0" y="978"/>
                    <a:pt x="8" y="986"/>
                    <a:pt x="20" y="986"/>
                  </a:cubicBezTo>
                  <a:cubicBezTo>
                    <a:pt x="34" y="986"/>
                    <a:pt x="36" y="978"/>
                    <a:pt x="42" y="966"/>
                  </a:cubicBezTo>
                  <a:lnTo>
                    <a:pt x="218" y="51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4311080" y="2355726"/>
            <a:ext cx="3429272" cy="400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</a:pPr>
            <a:r>
              <a:rPr lang="hu-HU" sz="2000" i="1" dirty="0" smtClean="0">
                <a:solidFill>
                  <a:srgbClr val="000000"/>
                </a:solidFill>
                <a:latin typeface="Calibri" charset="0"/>
              </a:rPr>
              <a:t>n, m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Calibri" charset="0"/>
              </a:rPr>
              <a:t>quanta</a:t>
            </a:r>
            <a:r>
              <a:rPr lang="hu-HU" sz="2000" dirty="0" smtClean="0">
                <a:solidFill>
                  <a:srgbClr val="000000"/>
                </a:solidFill>
                <a:latin typeface="Calibri" charset="0"/>
              </a:rPr>
              <a:t> of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u-HU" sz="2000" i="1" dirty="0" smtClean="0">
                <a:solidFill>
                  <a:srgbClr val="000000"/>
                </a:solidFill>
                <a:latin typeface="Calibri" charset="0"/>
              </a:rPr>
              <a:t>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</a:rPr>
              <a:t>X</a:t>
            </a:r>
            <a:r>
              <a:rPr lang="hu-HU" sz="2000" dirty="0" smtClean="0">
                <a:solidFill>
                  <a:srgbClr val="000000"/>
                </a:solidFill>
                <a:latin typeface="Calibri" charset="0"/>
              </a:rPr>
              <a:t>, </a:t>
            </a:r>
            <a:r>
              <a:rPr lang="hu-HU" sz="2000" i="1" dirty="0" smtClean="0">
                <a:solidFill>
                  <a:srgbClr val="000000"/>
                </a:solidFill>
                <a:latin typeface="Calibri" charset="0"/>
              </a:rPr>
              <a:t>e</a:t>
            </a:r>
            <a:r>
              <a:rPr lang="en-US" sz="2000" baseline="-25000" dirty="0" smtClean="0">
                <a:solidFill>
                  <a:srgbClr val="000000"/>
                </a:solidFill>
                <a:latin typeface="Calibri" charset="0"/>
              </a:rPr>
              <a:t>Y </a:t>
            </a:r>
            <a:r>
              <a:rPr lang="hu-HU" sz="2000" baseline="-250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hu-HU" sz="2000" dirty="0" err="1" smtClean="0">
                <a:solidFill>
                  <a:srgbClr val="000000"/>
                </a:solidFill>
                <a:latin typeface="Calibri" charset="0"/>
              </a:rPr>
              <a:t>phonons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</p:txBody>
      </p:sp>
      <p:grpSp>
        <p:nvGrpSpPr>
          <p:cNvPr id="4" name="Csoportba foglalás 58"/>
          <p:cNvGrpSpPr/>
          <p:nvPr/>
        </p:nvGrpSpPr>
        <p:grpSpPr>
          <a:xfrm>
            <a:off x="4283968" y="2891720"/>
            <a:ext cx="4104456" cy="965721"/>
            <a:chOff x="179512" y="1317997"/>
            <a:chExt cx="4104456" cy="965721"/>
          </a:xfrm>
        </p:grpSpPr>
        <p:pic>
          <p:nvPicPr>
            <p:cNvPr id="6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317997"/>
              <a:ext cx="4104456" cy="58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Szövegdoboz 60"/>
            <p:cNvSpPr txBox="1"/>
            <p:nvPr/>
          </p:nvSpPr>
          <p:spPr>
            <a:xfrm>
              <a:off x="251520" y="1822053"/>
              <a:ext cx="3888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400" b="1" dirty="0" err="1" smtClean="0"/>
                <a:t>vibronic</a:t>
              </a:r>
              <a:r>
                <a:rPr lang="hu-HU" sz="2400" b="1" dirty="0" smtClean="0"/>
                <a:t> </a:t>
              </a:r>
              <a:r>
                <a:rPr lang="hu-HU" sz="2400" b="1" dirty="0" err="1" smtClean="0"/>
                <a:t>wavefunctions</a:t>
              </a:r>
              <a:endParaRPr lang="en-US" sz="2400" b="1" dirty="0"/>
            </a:p>
          </p:txBody>
        </p:sp>
      </p:grpSp>
      <p:grpSp>
        <p:nvGrpSpPr>
          <p:cNvPr id="5" name="Csoportba foglalás 61"/>
          <p:cNvGrpSpPr/>
          <p:nvPr/>
        </p:nvGrpSpPr>
        <p:grpSpPr>
          <a:xfrm>
            <a:off x="251521" y="3703369"/>
            <a:ext cx="3600399" cy="1316653"/>
            <a:chOff x="251520" y="2859782"/>
            <a:chExt cx="3543300" cy="1295772"/>
          </a:xfrm>
        </p:grpSpPr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428" y="2859782"/>
              <a:ext cx="334327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3507854"/>
              <a:ext cx="35433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Csoportba foglalás 67"/>
          <p:cNvGrpSpPr/>
          <p:nvPr/>
        </p:nvGrpSpPr>
        <p:grpSpPr>
          <a:xfrm>
            <a:off x="4572000" y="4043848"/>
            <a:ext cx="4572000" cy="1048182"/>
            <a:chOff x="4572000" y="3723878"/>
            <a:chExt cx="4572000" cy="1048182"/>
          </a:xfrm>
        </p:grpSpPr>
        <p:grpSp>
          <p:nvGrpSpPr>
            <p:cNvPr id="7" name="Csoportba foglalás 65"/>
            <p:cNvGrpSpPr/>
            <p:nvPr/>
          </p:nvGrpSpPr>
          <p:grpSpPr>
            <a:xfrm>
              <a:off x="5216748" y="3723878"/>
              <a:ext cx="1803524" cy="461665"/>
              <a:chOff x="4644007" y="4054301"/>
              <a:chExt cx="1803524" cy="461665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5400000">
                <a:off x="4963095" y="3764831"/>
                <a:ext cx="400050" cy="1038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" name="Szövegdoboz 64"/>
              <p:cNvSpPr txBox="1"/>
              <p:nvPr/>
            </p:nvSpPr>
            <p:spPr>
              <a:xfrm>
                <a:off x="5652120" y="4054301"/>
                <a:ext cx="7954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Calibri"/>
                  </a:rPr>
                  <a:t>≈</a:t>
                </a:r>
                <a:r>
                  <a:rPr lang="hu-HU" sz="2400" dirty="0" smtClean="0">
                    <a:latin typeface="Calibri"/>
                  </a:rPr>
                  <a:t> 0.5</a:t>
                </a:r>
                <a:endParaRPr lang="en-US" sz="2400" dirty="0"/>
              </a:p>
            </p:txBody>
          </p:sp>
        </p:grpSp>
        <p:sp>
          <p:nvSpPr>
            <p:cNvPr id="67" name="Téglalap 66"/>
            <p:cNvSpPr/>
            <p:nvPr/>
          </p:nvSpPr>
          <p:spPr>
            <a:xfrm>
              <a:off x="4572000" y="4371950"/>
              <a:ext cx="4572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2000" dirty="0" err="1" smtClean="0">
                  <a:cs typeface="Arial" pitchFamily="34" charset="0"/>
                </a:rPr>
                <a:t>Thiering</a:t>
              </a:r>
              <a:r>
                <a:rPr lang="hu-HU" sz="2000" dirty="0" smtClean="0">
                  <a:cs typeface="Arial" pitchFamily="34" charset="0"/>
                </a:rPr>
                <a:t> &amp; Gali, PRB Rapid </a:t>
              </a:r>
              <a:r>
                <a:rPr lang="hu-HU" sz="2000" b="1" dirty="0" smtClean="0">
                  <a:cs typeface="Arial" pitchFamily="34" charset="0"/>
                </a:rPr>
                <a:t>96</a:t>
              </a:r>
              <a:r>
                <a:rPr lang="hu-HU" sz="2000" dirty="0" smtClean="0">
                  <a:cs typeface="Arial" pitchFamily="34" charset="0"/>
                </a:rPr>
                <a:t>, 081115</a:t>
              </a:r>
              <a:endParaRPr lang="en-US" sz="2000" dirty="0"/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3419872" y="1203598"/>
            <a:ext cx="3960440" cy="665044"/>
            <a:chOff x="352" y="1170"/>
            <a:chExt cx="5312" cy="892"/>
          </a:xfrm>
        </p:grpSpPr>
        <p:sp>
          <p:nvSpPr>
            <p:cNvPr id="71" name="Freeform 2"/>
            <p:cNvSpPr>
              <a:spLocks noChangeArrowheads="1"/>
            </p:cNvSpPr>
            <p:nvPr/>
          </p:nvSpPr>
          <p:spPr bwMode="auto">
            <a:xfrm>
              <a:off x="352" y="1170"/>
              <a:ext cx="5312" cy="891"/>
            </a:xfrm>
            <a:custGeom>
              <a:avLst/>
              <a:gdLst>
                <a:gd name="T0" fmla="*/ 11715 w 23429"/>
                <a:gd name="T1" fmla="*/ 3931 h 3932"/>
                <a:gd name="T2" fmla="*/ 0 w 23429"/>
                <a:gd name="T3" fmla="*/ 3931 h 3932"/>
                <a:gd name="T4" fmla="*/ 0 w 23429"/>
                <a:gd name="T5" fmla="*/ 0 h 3932"/>
                <a:gd name="T6" fmla="*/ 23428 w 23429"/>
                <a:gd name="T7" fmla="*/ 0 h 3932"/>
                <a:gd name="T8" fmla="*/ 23428 w 23429"/>
                <a:gd name="T9" fmla="*/ 3931 h 3932"/>
                <a:gd name="T10" fmla="*/ 11715 w 23429"/>
                <a:gd name="T11" fmla="*/ 3931 h 39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429"/>
                <a:gd name="T19" fmla="*/ 0 h 3932"/>
                <a:gd name="T20" fmla="*/ 23429 w 23429"/>
                <a:gd name="T21" fmla="*/ 3932 h 39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429" h="3932">
                  <a:moveTo>
                    <a:pt x="11715" y="3931"/>
                  </a:moveTo>
                  <a:lnTo>
                    <a:pt x="0" y="3931"/>
                  </a:lnTo>
                  <a:lnTo>
                    <a:pt x="0" y="0"/>
                  </a:lnTo>
                  <a:lnTo>
                    <a:pt x="23428" y="0"/>
                  </a:lnTo>
                  <a:lnTo>
                    <a:pt x="23428" y="3931"/>
                  </a:lnTo>
                  <a:lnTo>
                    <a:pt x="11715" y="3931"/>
                  </a:lnTo>
                </a:path>
              </a:pathLst>
            </a:custGeom>
            <a:solidFill>
              <a:srgbClr val="FFFFFF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3"/>
            <p:cNvSpPr>
              <a:spLocks noChangeArrowheads="1"/>
            </p:cNvSpPr>
            <p:nvPr/>
          </p:nvSpPr>
          <p:spPr bwMode="auto">
            <a:xfrm>
              <a:off x="437" y="1215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4"/>
            <p:cNvSpPr>
              <a:spLocks noChangeArrowheads="1"/>
            </p:cNvSpPr>
            <p:nvPr/>
          </p:nvSpPr>
          <p:spPr bwMode="auto">
            <a:xfrm>
              <a:off x="361" y="1274"/>
              <a:ext cx="188" cy="152"/>
            </a:xfrm>
            <a:custGeom>
              <a:avLst/>
              <a:gdLst>
                <a:gd name="T0" fmla="*/ 714 w 833"/>
                <a:gd name="T1" fmla="*/ 76 h 676"/>
                <a:gd name="T2" fmla="*/ 798 w 833"/>
                <a:gd name="T3" fmla="*/ 31 h 676"/>
                <a:gd name="T4" fmla="*/ 832 w 833"/>
                <a:gd name="T5" fmla="*/ 11 h 676"/>
                <a:gd name="T6" fmla="*/ 818 w 833"/>
                <a:gd name="T7" fmla="*/ 0 h 676"/>
                <a:gd name="T8" fmla="*/ 692 w 833"/>
                <a:gd name="T9" fmla="*/ 3 h 676"/>
                <a:gd name="T10" fmla="*/ 563 w 833"/>
                <a:gd name="T11" fmla="*/ 0 h 676"/>
                <a:gd name="T12" fmla="*/ 546 w 833"/>
                <a:gd name="T13" fmla="*/ 20 h 676"/>
                <a:gd name="T14" fmla="*/ 574 w 833"/>
                <a:gd name="T15" fmla="*/ 31 h 676"/>
                <a:gd name="T16" fmla="*/ 610 w 833"/>
                <a:gd name="T17" fmla="*/ 34 h 676"/>
                <a:gd name="T18" fmla="*/ 636 w 833"/>
                <a:gd name="T19" fmla="*/ 48 h 676"/>
                <a:gd name="T20" fmla="*/ 633 w 833"/>
                <a:gd name="T21" fmla="*/ 67 h 676"/>
                <a:gd name="T22" fmla="*/ 574 w 833"/>
                <a:gd name="T23" fmla="*/ 308 h 676"/>
                <a:gd name="T24" fmla="*/ 272 w 833"/>
                <a:gd name="T25" fmla="*/ 308 h 676"/>
                <a:gd name="T26" fmla="*/ 330 w 833"/>
                <a:gd name="T27" fmla="*/ 76 h 676"/>
                <a:gd name="T28" fmla="*/ 414 w 833"/>
                <a:gd name="T29" fmla="*/ 31 h 676"/>
                <a:gd name="T30" fmla="*/ 448 w 833"/>
                <a:gd name="T31" fmla="*/ 11 h 676"/>
                <a:gd name="T32" fmla="*/ 434 w 833"/>
                <a:gd name="T33" fmla="*/ 0 h 676"/>
                <a:gd name="T34" fmla="*/ 308 w 833"/>
                <a:gd name="T35" fmla="*/ 3 h 676"/>
                <a:gd name="T36" fmla="*/ 179 w 833"/>
                <a:gd name="T37" fmla="*/ 0 h 676"/>
                <a:gd name="T38" fmla="*/ 160 w 833"/>
                <a:gd name="T39" fmla="*/ 20 h 676"/>
                <a:gd name="T40" fmla="*/ 188 w 833"/>
                <a:gd name="T41" fmla="*/ 31 h 676"/>
                <a:gd name="T42" fmla="*/ 227 w 833"/>
                <a:gd name="T43" fmla="*/ 34 h 676"/>
                <a:gd name="T44" fmla="*/ 252 w 833"/>
                <a:gd name="T45" fmla="*/ 48 h 676"/>
                <a:gd name="T46" fmla="*/ 249 w 833"/>
                <a:gd name="T47" fmla="*/ 67 h 676"/>
                <a:gd name="T48" fmla="*/ 118 w 833"/>
                <a:gd name="T49" fmla="*/ 599 h 676"/>
                <a:gd name="T50" fmla="*/ 28 w 833"/>
                <a:gd name="T51" fmla="*/ 644 h 676"/>
                <a:gd name="T52" fmla="*/ 0 w 833"/>
                <a:gd name="T53" fmla="*/ 664 h 676"/>
                <a:gd name="T54" fmla="*/ 14 w 833"/>
                <a:gd name="T55" fmla="*/ 675 h 676"/>
                <a:gd name="T56" fmla="*/ 140 w 833"/>
                <a:gd name="T57" fmla="*/ 672 h 676"/>
                <a:gd name="T58" fmla="*/ 202 w 833"/>
                <a:gd name="T59" fmla="*/ 672 h 676"/>
                <a:gd name="T60" fmla="*/ 266 w 833"/>
                <a:gd name="T61" fmla="*/ 675 h 676"/>
                <a:gd name="T62" fmla="*/ 286 w 833"/>
                <a:gd name="T63" fmla="*/ 655 h 676"/>
                <a:gd name="T64" fmla="*/ 258 w 833"/>
                <a:gd name="T65" fmla="*/ 644 h 676"/>
                <a:gd name="T66" fmla="*/ 193 w 833"/>
                <a:gd name="T67" fmla="*/ 627 h 676"/>
                <a:gd name="T68" fmla="*/ 199 w 833"/>
                <a:gd name="T69" fmla="*/ 610 h 676"/>
                <a:gd name="T70" fmla="*/ 266 w 833"/>
                <a:gd name="T71" fmla="*/ 339 h 676"/>
                <a:gd name="T72" fmla="*/ 566 w 833"/>
                <a:gd name="T73" fmla="*/ 339 h 676"/>
                <a:gd name="T74" fmla="*/ 498 w 833"/>
                <a:gd name="T75" fmla="*/ 610 h 676"/>
                <a:gd name="T76" fmla="*/ 409 w 833"/>
                <a:gd name="T77" fmla="*/ 644 h 676"/>
                <a:gd name="T78" fmla="*/ 384 w 833"/>
                <a:gd name="T79" fmla="*/ 664 h 676"/>
                <a:gd name="T80" fmla="*/ 398 w 833"/>
                <a:gd name="T81" fmla="*/ 675 h 676"/>
                <a:gd name="T82" fmla="*/ 524 w 833"/>
                <a:gd name="T83" fmla="*/ 672 h 676"/>
                <a:gd name="T84" fmla="*/ 585 w 833"/>
                <a:gd name="T85" fmla="*/ 672 h 676"/>
                <a:gd name="T86" fmla="*/ 650 w 833"/>
                <a:gd name="T87" fmla="*/ 675 h 676"/>
                <a:gd name="T88" fmla="*/ 669 w 833"/>
                <a:gd name="T89" fmla="*/ 655 h 676"/>
                <a:gd name="T90" fmla="*/ 644 w 833"/>
                <a:gd name="T91" fmla="*/ 644 h 676"/>
                <a:gd name="T92" fmla="*/ 580 w 833"/>
                <a:gd name="T93" fmla="*/ 627 h 676"/>
                <a:gd name="T94" fmla="*/ 582 w 833"/>
                <a:gd name="T95" fmla="*/ 610 h 676"/>
                <a:gd name="T96" fmla="*/ 714 w 833"/>
                <a:gd name="T97" fmla="*/ 76 h 6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33"/>
                <a:gd name="T148" fmla="*/ 0 h 676"/>
                <a:gd name="T149" fmla="*/ 833 w 833"/>
                <a:gd name="T150" fmla="*/ 676 h 67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33" h="676">
                  <a:moveTo>
                    <a:pt x="714" y="76"/>
                  </a:moveTo>
                  <a:cubicBezTo>
                    <a:pt x="722" y="39"/>
                    <a:pt x="725" y="31"/>
                    <a:pt x="798" y="31"/>
                  </a:cubicBezTo>
                  <a:cubicBezTo>
                    <a:pt x="823" y="31"/>
                    <a:pt x="832" y="31"/>
                    <a:pt x="832" y="11"/>
                  </a:cubicBezTo>
                  <a:cubicBezTo>
                    <a:pt x="832" y="0"/>
                    <a:pt x="820" y="0"/>
                    <a:pt x="818" y="0"/>
                  </a:cubicBezTo>
                  <a:cubicBezTo>
                    <a:pt x="790" y="0"/>
                    <a:pt x="720" y="3"/>
                    <a:pt x="692" y="3"/>
                  </a:cubicBezTo>
                  <a:cubicBezTo>
                    <a:pt x="664" y="3"/>
                    <a:pt x="594" y="0"/>
                    <a:pt x="563" y="0"/>
                  </a:cubicBezTo>
                  <a:cubicBezTo>
                    <a:pt x="557" y="0"/>
                    <a:pt x="546" y="0"/>
                    <a:pt x="546" y="20"/>
                  </a:cubicBezTo>
                  <a:cubicBezTo>
                    <a:pt x="546" y="31"/>
                    <a:pt x="554" y="31"/>
                    <a:pt x="574" y="31"/>
                  </a:cubicBezTo>
                  <a:cubicBezTo>
                    <a:pt x="574" y="31"/>
                    <a:pt x="594" y="31"/>
                    <a:pt x="610" y="34"/>
                  </a:cubicBezTo>
                  <a:cubicBezTo>
                    <a:pt x="627" y="34"/>
                    <a:pt x="636" y="36"/>
                    <a:pt x="636" y="48"/>
                  </a:cubicBezTo>
                  <a:cubicBezTo>
                    <a:pt x="636" y="53"/>
                    <a:pt x="636" y="53"/>
                    <a:pt x="633" y="67"/>
                  </a:cubicBezTo>
                  <a:lnTo>
                    <a:pt x="574" y="308"/>
                  </a:lnTo>
                  <a:lnTo>
                    <a:pt x="272" y="308"/>
                  </a:lnTo>
                  <a:lnTo>
                    <a:pt x="330" y="76"/>
                  </a:lnTo>
                  <a:cubicBezTo>
                    <a:pt x="339" y="39"/>
                    <a:pt x="342" y="31"/>
                    <a:pt x="414" y="31"/>
                  </a:cubicBezTo>
                  <a:cubicBezTo>
                    <a:pt x="440" y="31"/>
                    <a:pt x="448" y="31"/>
                    <a:pt x="448" y="11"/>
                  </a:cubicBezTo>
                  <a:cubicBezTo>
                    <a:pt x="448" y="0"/>
                    <a:pt x="437" y="0"/>
                    <a:pt x="434" y="0"/>
                  </a:cubicBezTo>
                  <a:cubicBezTo>
                    <a:pt x="406" y="0"/>
                    <a:pt x="336" y="3"/>
                    <a:pt x="308" y="3"/>
                  </a:cubicBezTo>
                  <a:cubicBezTo>
                    <a:pt x="277" y="3"/>
                    <a:pt x="207" y="0"/>
                    <a:pt x="179" y="0"/>
                  </a:cubicBezTo>
                  <a:cubicBezTo>
                    <a:pt x="171" y="0"/>
                    <a:pt x="160" y="0"/>
                    <a:pt x="160" y="20"/>
                  </a:cubicBezTo>
                  <a:cubicBezTo>
                    <a:pt x="160" y="31"/>
                    <a:pt x="171" y="31"/>
                    <a:pt x="188" y="31"/>
                  </a:cubicBezTo>
                  <a:cubicBezTo>
                    <a:pt x="190" y="31"/>
                    <a:pt x="210" y="31"/>
                    <a:pt x="227" y="34"/>
                  </a:cubicBezTo>
                  <a:cubicBezTo>
                    <a:pt x="244" y="34"/>
                    <a:pt x="252" y="36"/>
                    <a:pt x="252" y="48"/>
                  </a:cubicBezTo>
                  <a:cubicBezTo>
                    <a:pt x="252" y="53"/>
                    <a:pt x="252" y="56"/>
                    <a:pt x="249" y="67"/>
                  </a:cubicBezTo>
                  <a:lnTo>
                    <a:pt x="118" y="599"/>
                  </a:lnTo>
                  <a:cubicBezTo>
                    <a:pt x="106" y="636"/>
                    <a:pt x="104" y="644"/>
                    <a:pt x="28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75"/>
                    <a:pt x="11" y="675"/>
                    <a:pt x="14" y="675"/>
                  </a:cubicBezTo>
                  <a:cubicBezTo>
                    <a:pt x="42" y="675"/>
                    <a:pt x="112" y="672"/>
                    <a:pt x="140" y="672"/>
                  </a:cubicBezTo>
                  <a:cubicBezTo>
                    <a:pt x="160" y="672"/>
                    <a:pt x="182" y="672"/>
                    <a:pt x="202" y="672"/>
                  </a:cubicBezTo>
                  <a:cubicBezTo>
                    <a:pt x="224" y="672"/>
                    <a:pt x="246" y="675"/>
                    <a:pt x="266" y="675"/>
                  </a:cubicBezTo>
                  <a:cubicBezTo>
                    <a:pt x="274" y="675"/>
                    <a:pt x="286" y="675"/>
                    <a:pt x="286" y="655"/>
                  </a:cubicBezTo>
                  <a:cubicBezTo>
                    <a:pt x="286" y="644"/>
                    <a:pt x="277" y="644"/>
                    <a:pt x="258" y="644"/>
                  </a:cubicBezTo>
                  <a:cubicBezTo>
                    <a:pt x="221" y="644"/>
                    <a:pt x="193" y="644"/>
                    <a:pt x="193" y="627"/>
                  </a:cubicBezTo>
                  <a:cubicBezTo>
                    <a:pt x="193" y="622"/>
                    <a:pt x="196" y="616"/>
                    <a:pt x="199" y="610"/>
                  </a:cubicBezTo>
                  <a:lnTo>
                    <a:pt x="266" y="339"/>
                  </a:lnTo>
                  <a:lnTo>
                    <a:pt x="566" y="339"/>
                  </a:lnTo>
                  <a:cubicBezTo>
                    <a:pt x="524" y="504"/>
                    <a:pt x="501" y="596"/>
                    <a:pt x="498" y="610"/>
                  </a:cubicBezTo>
                  <a:cubicBezTo>
                    <a:pt x="487" y="644"/>
                    <a:pt x="470" y="644"/>
                    <a:pt x="409" y="644"/>
                  </a:cubicBezTo>
                  <a:cubicBezTo>
                    <a:pt x="392" y="644"/>
                    <a:pt x="384" y="644"/>
                    <a:pt x="384" y="664"/>
                  </a:cubicBezTo>
                  <a:cubicBezTo>
                    <a:pt x="384" y="675"/>
                    <a:pt x="395" y="675"/>
                    <a:pt x="398" y="675"/>
                  </a:cubicBezTo>
                  <a:cubicBezTo>
                    <a:pt x="426" y="675"/>
                    <a:pt x="496" y="672"/>
                    <a:pt x="524" y="672"/>
                  </a:cubicBezTo>
                  <a:cubicBezTo>
                    <a:pt x="543" y="672"/>
                    <a:pt x="566" y="672"/>
                    <a:pt x="585" y="672"/>
                  </a:cubicBezTo>
                  <a:cubicBezTo>
                    <a:pt x="608" y="672"/>
                    <a:pt x="630" y="675"/>
                    <a:pt x="650" y="675"/>
                  </a:cubicBezTo>
                  <a:cubicBezTo>
                    <a:pt x="658" y="675"/>
                    <a:pt x="669" y="675"/>
                    <a:pt x="669" y="655"/>
                  </a:cubicBezTo>
                  <a:cubicBezTo>
                    <a:pt x="669" y="644"/>
                    <a:pt x="661" y="644"/>
                    <a:pt x="644" y="644"/>
                  </a:cubicBezTo>
                  <a:cubicBezTo>
                    <a:pt x="608" y="644"/>
                    <a:pt x="580" y="644"/>
                    <a:pt x="580" y="627"/>
                  </a:cubicBezTo>
                  <a:cubicBezTo>
                    <a:pt x="580" y="622"/>
                    <a:pt x="580" y="616"/>
                    <a:pt x="582" y="610"/>
                  </a:cubicBezTo>
                  <a:lnTo>
                    <a:pt x="714" y="76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5"/>
            <p:cNvSpPr>
              <a:spLocks noChangeArrowheads="1"/>
            </p:cNvSpPr>
            <p:nvPr/>
          </p:nvSpPr>
          <p:spPr bwMode="auto">
            <a:xfrm>
              <a:off x="630" y="1345"/>
              <a:ext cx="148" cy="52"/>
            </a:xfrm>
            <a:custGeom>
              <a:avLst/>
              <a:gdLst>
                <a:gd name="T0" fmla="*/ 624 w 659"/>
                <a:gd name="T1" fmla="*/ 39 h 233"/>
                <a:gd name="T2" fmla="*/ 658 w 659"/>
                <a:gd name="T3" fmla="*/ 20 h 233"/>
                <a:gd name="T4" fmla="*/ 624 w 659"/>
                <a:gd name="T5" fmla="*/ 0 h 233"/>
                <a:gd name="T6" fmla="*/ 34 w 659"/>
                <a:gd name="T7" fmla="*/ 0 h 233"/>
                <a:gd name="T8" fmla="*/ 0 w 659"/>
                <a:gd name="T9" fmla="*/ 20 h 233"/>
                <a:gd name="T10" fmla="*/ 34 w 659"/>
                <a:gd name="T11" fmla="*/ 39 h 233"/>
                <a:gd name="T12" fmla="*/ 624 w 659"/>
                <a:gd name="T13" fmla="*/ 39 h 233"/>
                <a:gd name="T14" fmla="*/ 624 w 659"/>
                <a:gd name="T15" fmla="*/ 232 h 233"/>
                <a:gd name="T16" fmla="*/ 658 w 659"/>
                <a:gd name="T17" fmla="*/ 213 h 233"/>
                <a:gd name="T18" fmla="*/ 624 w 659"/>
                <a:gd name="T19" fmla="*/ 193 h 233"/>
                <a:gd name="T20" fmla="*/ 34 w 659"/>
                <a:gd name="T21" fmla="*/ 193 h 233"/>
                <a:gd name="T22" fmla="*/ 0 w 659"/>
                <a:gd name="T23" fmla="*/ 213 h 233"/>
                <a:gd name="T24" fmla="*/ 34 w 659"/>
                <a:gd name="T25" fmla="*/ 232 h 233"/>
                <a:gd name="T26" fmla="*/ 624 w 659"/>
                <a:gd name="T27" fmla="*/ 232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9"/>
                <a:gd name="T43" fmla="*/ 0 h 233"/>
                <a:gd name="T44" fmla="*/ 659 w 659"/>
                <a:gd name="T45" fmla="*/ 233 h 2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9" h="233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lnTo>
                    <a:pt x="624" y="39"/>
                  </a:ln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lnTo>
                    <a:pt x="624" y="232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Freeform 6"/>
            <p:cNvSpPr>
              <a:spLocks noChangeArrowheads="1"/>
            </p:cNvSpPr>
            <p:nvPr/>
          </p:nvSpPr>
          <p:spPr bwMode="auto">
            <a:xfrm>
              <a:off x="804" y="1272"/>
              <a:ext cx="110" cy="157"/>
            </a:xfrm>
            <a:custGeom>
              <a:avLst/>
              <a:gdLst>
                <a:gd name="T0" fmla="*/ 199 w 488"/>
                <a:gd name="T1" fmla="*/ 143 h 698"/>
                <a:gd name="T2" fmla="*/ 389 w 488"/>
                <a:gd name="T3" fmla="*/ 143 h 698"/>
                <a:gd name="T4" fmla="*/ 417 w 488"/>
                <a:gd name="T5" fmla="*/ 132 h 698"/>
                <a:gd name="T6" fmla="*/ 386 w 488"/>
                <a:gd name="T7" fmla="*/ 118 h 698"/>
                <a:gd name="T8" fmla="*/ 204 w 488"/>
                <a:gd name="T9" fmla="*/ 118 h 698"/>
                <a:gd name="T10" fmla="*/ 216 w 488"/>
                <a:gd name="T11" fmla="*/ 67 h 698"/>
                <a:gd name="T12" fmla="*/ 230 w 488"/>
                <a:gd name="T13" fmla="*/ 11 h 698"/>
                <a:gd name="T14" fmla="*/ 216 w 488"/>
                <a:gd name="T15" fmla="*/ 0 h 698"/>
                <a:gd name="T16" fmla="*/ 95 w 488"/>
                <a:gd name="T17" fmla="*/ 11 h 698"/>
                <a:gd name="T18" fmla="*/ 78 w 488"/>
                <a:gd name="T19" fmla="*/ 31 h 698"/>
                <a:gd name="T20" fmla="*/ 101 w 488"/>
                <a:gd name="T21" fmla="*/ 42 h 698"/>
                <a:gd name="T22" fmla="*/ 151 w 488"/>
                <a:gd name="T23" fmla="*/ 59 h 698"/>
                <a:gd name="T24" fmla="*/ 137 w 488"/>
                <a:gd name="T25" fmla="*/ 118 h 698"/>
                <a:gd name="T26" fmla="*/ 81 w 488"/>
                <a:gd name="T27" fmla="*/ 118 h 698"/>
                <a:gd name="T28" fmla="*/ 50 w 488"/>
                <a:gd name="T29" fmla="*/ 132 h 698"/>
                <a:gd name="T30" fmla="*/ 78 w 488"/>
                <a:gd name="T31" fmla="*/ 143 h 698"/>
                <a:gd name="T32" fmla="*/ 132 w 488"/>
                <a:gd name="T33" fmla="*/ 143 h 698"/>
                <a:gd name="T34" fmla="*/ 3 w 488"/>
                <a:gd name="T35" fmla="*/ 647 h 698"/>
                <a:gd name="T36" fmla="*/ 0 w 488"/>
                <a:gd name="T37" fmla="*/ 669 h 698"/>
                <a:gd name="T38" fmla="*/ 28 w 488"/>
                <a:gd name="T39" fmla="*/ 697 h 698"/>
                <a:gd name="T40" fmla="*/ 64 w 488"/>
                <a:gd name="T41" fmla="*/ 669 h 698"/>
                <a:gd name="T42" fmla="*/ 84 w 488"/>
                <a:gd name="T43" fmla="*/ 596 h 698"/>
                <a:gd name="T44" fmla="*/ 106 w 488"/>
                <a:gd name="T45" fmla="*/ 507 h 698"/>
                <a:gd name="T46" fmla="*/ 123 w 488"/>
                <a:gd name="T47" fmla="*/ 440 h 698"/>
                <a:gd name="T48" fmla="*/ 134 w 488"/>
                <a:gd name="T49" fmla="*/ 392 h 698"/>
                <a:gd name="T50" fmla="*/ 297 w 488"/>
                <a:gd name="T51" fmla="*/ 272 h 698"/>
                <a:gd name="T52" fmla="*/ 350 w 488"/>
                <a:gd name="T53" fmla="*/ 339 h 698"/>
                <a:gd name="T54" fmla="*/ 286 w 488"/>
                <a:gd name="T55" fmla="*/ 566 h 698"/>
                <a:gd name="T56" fmla="*/ 274 w 488"/>
                <a:gd name="T57" fmla="*/ 613 h 698"/>
                <a:gd name="T58" fmla="*/ 356 w 488"/>
                <a:gd name="T59" fmla="*/ 697 h 698"/>
                <a:gd name="T60" fmla="*/ 487 w 488"/>
                <a:gd name="T61" fmla="*/ 543 h 698"/>
                <a:gd name="T62" fmla="*/ 473 w 488"/>
                <a:gd name="T63" fmla="*/ 535 h 698"/>
                <a:gd name="T64" fmla="*/ 459 w 488"/>
                <a:gd name="T65" fmla="*/ 552 h 698"/>
                <a:gd name="T66" fmla="*/ 358 w 488"/>
                <a:gd name="T67" fmla="*/ 675 h 698"/>
                <a:gd name="T68" fmla="*/ 333 w 488"/>
                <a:gd name="T69" fmla="*/ 641 h 698"/>
                <a:gd name="T70" fmla="*/ 350 w 488"/>
                <a:gd name="T71" fmla="*/ 574 h 698"/>
                <a:gd name="T72" fmla="*/ 412 w 488"/>
                <a:gd name="T73" fmla="*/ 356 h 698"/>
                <a:gd name="T74" fmla="*/ 300 w 488"/>
                <a:gd name="T75" fmla="*/ 249 h 698"/>
                <a:gd name="T76" fmla="*/ 151 w 488"/>
                <a:gd name="T77" fmla="*/ 325 h 698"/>
                <a:gd name="T78" fmla="*/ 199 w 488"/>
                <a:gd name="T79" fmla="*/ 143 h 6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8"/>
                <a:gd name="T121" fmla="*/ 0 h 698"/>
                <a:gd name="T122" fmla="*/ 488 w 488"/>
                <a:gd name="T123" fmla="*/ 698 h 6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8" h="698">
                  <a:moveTo>
                    <a:pt x="199" y="143"/>
                  </a:moveTo>
                  <a:lnTo>
                    <a:pt x="389" y="143"/>
                  </a:lnTo>
                  <a:cubicBezTo>
                    <a:pt x="406" y="143"/>
                    <a:pt x="417" y="143"/>
                    <a:pt x="417" y="132"/>
                  </a:cubicBezTo>
                  <a:cubicBezTo>
                    <a:pt x="417" y="118"/>
                    <a:pt x="406" y="118"/>
                    <a:pt x="386" y="118"/>
                  </a:cubicBezTo>
                  <a:lnTo>
                    <a:pt x="204" y="118"/>
                  </a:lnTo>
                  <a:cubicBezTo>
                    <a:pt x="210" y="92"/>
                    <a:pt x="210" y="90"/>
                    <a:pt x="216" y="67"/>
                  </a:cubicBezTo>
                  <a:cubicBezTo>
                    <a:pt x="221" y="48"/>
                    <a:pt x="230" y="14"/>
                    <a:pt x="230" y="11"/>
                  </a:cubicBezTo>
                  <a:cubicBezTo>
                    <a:pt x="230" y="3"/>
                    <a:pt x="224" y="0"/>
                    <a:pt x="216" y="0"/>
                  </a:cubicBezTo>
                  <a:cubicBezTo>
                    <a:pt x="199" y="0"/>
                    <a:pt x="120" y="8"/>
                    <a:pt x="95" y="11"/>
                  </a:cubicBezTo>
                  <a:cubicBezTo>
                    <a:pt x="87" y="11"/>
                    <a:pt x="78" y="11"/>
                    <a:pt x="78" y="31"/>
                  </a:cubicBezTo>
                  <a:cubicBezTo>
                    <a:pt x="78" y="42"/>
                    <a:pt x="87" y="42"/>
                    <a:pt x="101" y="42"/>
                  </a:cubicBezTo>
                  <a:cubicBezTo>
                    <a:pt x="148" y="42"/>
                    <a:pt x="151" y="48"/>
                    <a:pt x="151" y="59"/>
                  </a:cubicBezTo>
                  <a:cubicBezTo>
                    <a:pt x="151" y="64"/>
                    <a:pt x="143" y="98"/>
                    <a:pt x="137" y="118"/>
                  </a:cubicBezTo>
                  <a:lnTo>
                    <a:pt x="81" y="118"/>
                  </a:lnTo>
                  <a:cubicBezTo>
                    <a:pt x="62" y="118"/>
                    <a:pt x="50" y="118"/>
                    <a:pt x="50" y="132"/>
                  </a:cubicBezTo>
                  <a:cubicBezTo>
                    <a:pt x="50" y="143"/>
                    <a:pt x="59" y="143"/>
                    <a:pt x="78" y="143"/>
                  </a:cubicBezTo>
                  <a:lnTo>
                    <a:pt x="132" y="143"/>
                  </a:lnTo>
                  <a:lnTo>
                    <a:pt x="3" y="647"/>
                  </a:lnTo>
                  <a:cubicBezTo>
                    <a:pt x="0" y="661"/>
                    <a:pt x="0" y="664"/>
                    <a:pt x="0" y="669"/>
                  </a:cubicBezTo>
                  <a:cubicBezTo>
                    <a:pt x="0" y="692"/>
                    <a:pt x="17" y="697"/>
                    <a:pt x="28" y="697"/>
                  </a:cubicBezTo>
                  <a:cubicBezTo>
                    <a:pt x="48" y="697"/>
                    <a:pt x="62" y="683"/>
                    <a:pt x="64" y="669"/>
                  </a:cubicBezTo>
                  <a:cubicBezTo>
                    <a:pt x="67" y="664"/>
                    <a:pt x="78" y="622"/>
                    <a:pt x="84" y="596"/>
                  </a:cubicBezTo>
                  <a:lnTo>
                    <a:pt x="106" y="507"/>
                  </a:lnTo>
                  <a:cubicBezTo>
                    <a:pt x="109" y="493"/>
                    <a:pt x="120" y="456"/>
                    <a:pt x="123" y="440"/>
                  </a:cubicBezTo>
                  <a:cubicBezTo>
                    <a:pt x="129" y="426"/>
                    <a:pt x="134" y="395"/>
                    <a:pt x="134" y="392"/>
                  </a:cubicBezTo>
                  <a:cubicBezTo>
                    <a:pt x="143" y="375"/>
                    <a:pt x="196" y="272"/>
                    <a:pt x="297" y="272"/>
                  </a:cubicBezTo>
                  <a:cubicBezTo>
                    <a:pt x="339" y="272"/>
                    <a:pt x="350" y="305"/>
                    <a:pt x="350" y="339"/>
                  </a:cubicBezTo>
                  <a:cubicBezTo>
                    <a:pt x="350" y="400"/>
                    <a:pt x="305" y="521"/>
                    <a:pt x="286" y="566"/>
                  </a:cubicBezTo>
                  <a:cubicBezTo>
                    <a:pt x="280" y="582"/>
                    <a:pt x="274" y="596"/>
                    <a:pt x="274" y="613"/>
                  </a:cubicBezTo>
                  <a:cubicBezTo>
                    <a:pt x="274" y="666"/>
                    <a:pt x="311" y="697"/>
                    <a:pt x="356" y="697"/>
                  </a:cubicBezTo>
                  <a:cubicBezTo>
                    <a:pt x="451" y="697"/>
                    <a:pt x="487" y="552"/>
                    <a:pt x="487" y="543"/>
                  </a:cubicBezTo>
                  <a:cubicBezTo>
                    <a:pt x="487" y="535"/>
                    <a:pt x="476" y="535"/>
                    <a:pt x="473" y="535"/>
                  </a:cubicBezTo>
                  <a:cubicBezTo>
                    <a:pt x="465" y="535"/>
                    <a:pt x="465" y="538"/>
                    <a:pt x="459" y="552"/>
                  </a:cubicBezTo>
                  <a:cubicBezTo>
                    <a:pt x="431" y="652"/>
                    <a:pt x="386" y="675"/>
                    <a:pt x="358" y="675"/>
                  </a:cubicBezTo>
                  <a:cubicBezTo>
                    <a:pt x="342" y="675"/>
                    <a:pt x="333" y="664"/>
                    <a:pt x="333" y="641"/>
                  </a:cubicBezTo>
                  <a:cubicBezTo>
                    <a:pt x="333" y="619"/>
                    <a:pt x="344" y="591"/>
                    <a:pt x="350" y="574"/>
                  </a:cubicBezTo>
                  <a:cubicBezTo>
                    <a:pt x="367" y="529"/>
                    <a:pt x="412" y="412"/>
                    <a:pt x="412" y="356"/>
                  </a:cubicBezTo>
                  <a:cubicBezTo>
                    <a:pt x="412" y="283"/>
                    <a:pt x="367" y="249"/>
                    <a:pt x="300" y="249"/>
                  </a:cubicBezTo>
                  <a:cubicBezTo>
                    <a:pt x="269" y="249"/>
                    <a:pt x="210" y="255"/>
                    <a:pt x="151" y="325"/>
                  </a:cubicBezTo>
                  <a:lnTo>
                    <a:pt x="199" y="14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7"/>
            <p:cNvSpPr>
              <a:spLocks noChangeArrowheads="1"/>
            </p:cNvSpPr>
            <p:nvPr/>
          </p:nvSpPr>
          <p:spPr bwMode="auto">
            <a:xfrm>
              <a:off x="914" y="1328"/>
              <a:ext cx="132" cy="101"/>
            </a:xfrm>
            <a:custGeom>
              <a:avLst/>
              <a:gdLst>
                <a:gd name="T0" fmla="*/ 585 w 586"/>
                <a:gd name="T1" fmla="*/ 70 h 449"/>
                <a:gd name="T2" fmla="*/ 546 w 586"/>
                <a:gd name="T3" fmla="*/ 0 h 449"/>
                <a:gd name="T4" fmla="*/ 496 w 586"/>
                <a:gd name="T5" fmla="*/ 48 h 449"/>
                <a:gd name="T6" fmla="*/ 510 w 586"/>
                <a:gd name="T7" fmla="*/ 76 h 449"/>
                <a:gd name="T8" fmla="*/ 543 w 586"/>
                <a:gd name="T9" fmla="*/ 160 h 449"/>
                <a:gd name="T10" fmla="*/ 496 w 586"/>
                <a:gd name="T11" fmla="*/ 302 h 449"/>
                <a:gd name="T12" fmla="*/ 381 w 586"/>
                <a:gd name="T13" fmla="*/ 378 h 449"/>
                <a:gd name="T14" fmla="*/ 286 w 586"/>
                <a:gd name="T15" fmla="*/ 288 h 449"/>
                <a:gd name="T16" fmla="*/ 319 w 586"/>
                <a:gd name="T17" fmla="*/ 171 h 449"/>
                <a:gd name="T18" fmla="*/ 302 w 586"/>
                <a:gd name="T19" fmla="*/ 148 h 449"/>
                <a:gd name="T20" fmla="*/ 274 w 586"/>
                <a:gd name="T21" fmla="*/ 165 h 449"/>
                <a:gd name="T22" fmla="*/ 252 w 586"/>
                <a:gd name="T23" fmla="*/ 286 h 449"/>
                <a:gd name="T24" fmla="*/ 118 w 586"/>
                <a:gd name="T25" fmla="*/ 378 h 449"/>
                <a:gd name="T26" fmla="*/ 31 w 586"/>
                <a:gd name="T27" fmla="*/ 263 h 449"/>
                <a:gd name="T28" fmla="*/ 132 w 586"/>
                <a:gd name="T29" fmla="*/ 22 h 449"/>
                <a:gd name="T30" fmla="*/ 115 w 586"/>
                <a:gd name="T31" fmla="*/ 3 h 449"/>
                <a:gd name="T32" fmla="*/ 87 w 586"/>
                <a:gd name="T33" fmla="*/ 25 h 449"/>
                <a:gd name="T34" fmla="*/ 0 w 586"/>
                <a:gd name="T35" fmla="*/ 308 h 449"/>
                <a:gd name="T36" fmla="*/ 104 w 586"/>
                <a:gd name="T37" fmla="*/ 448 h 449"/>
                <a:gd name="T38" fmla="*/ 255 w 586"/>
                <a:gd name="T39" fmla="*/ 344 h 449"/>
                <a:gd name="T40" fmla="*/ 364 w 586"/>
                <a:gd name="T41" fmla="*/ 448 h 449"/>
                <a:gd name="T42" fmla="*/ 526 w 586"/>
                <a:gd name="T43" fmla="*/ 314 h 449"/>
                <a:gd name="T44" fmla="*/ 585 w 586"/>
                <a:gd name="T45" fmla="*/ 70 h 44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6"/>
                <a:gd name="T70" fmla="*/ 0 h 449"/>
                <a:gd name="T71" fmla="*/ 586 w 586"/>
                <a:gd name="T72" fmla="*/ 449 h 44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6" h="449">
                  <a:moveTo>
                    <a:pt x="585" y="70"/>
                  </a:moveTo>
                  <a:cubicBezTo>
                    <a:pt x="585" y="25"/>
                    <a:pt x="568" y="0"/>
                    <a:pt x="546" y="0"/>
                  </a:cubicBezTo>
                  <a:cubicBezTo>
                    <a:pt x="521" y="0"/>
                    <a:pt x="496" y="22"/>
                    <a:pt x="496" y="48"/>
                  </a:cubicBezTo>
                  <a:cubicBezTo>
                    <a:pt x="496" y="56"/>
                    <a:pt x="498" y="67"/>
                    <a:pt x="510" y="76"/>
                  </a:cubicBezTo>
                  <a:cubicBezTo>
                    <a:pt x="526" y="92"/>
                    <a:pt x="543" y="118"/>
                    <a:pt x="543" y="160"/>
                  </a:cubicBezTo>
                  <a:cubicBezTo>
                    <a:pt x="543" y="199"/>
                    <a:pt x="526" y="255"/>
                    <a:pt x="496" y="302"/>
                  </a:cubicBezTo>
                  <a:cubicBezTo>
                    <a:pt x="465" y="344"/>
                    <a:pt x="428" y="378"/>
                    <a:pt x="381" y="378"/>
                  </a:cubicBezTo>
                  <a:cubicBezTo>
                    <a:pt x="325" y="378"/>
                    <a:pt x="294" y="342"/>
                    <a:pt x="286" y="288"/>
                  </a:cubicBezTo>
                  <a:cubicBezTo>
                    <a:pt x="297" y="263"/>
                    <a:pt x="319" y="199"/>
                    <a:pt x="319" y="171"/>
                  </a:cubicBezTo>
                  <a:cubicBezTo>
                    <a:pt x="319" y="160"/>
                    <a:pt x="314" y="148"/>
                    <a:pt x="302" y="148"/>
                  </a:cubicBezTo>
                  <a:cubicBezTo>
                    <a:pt x="294" y="148"/>
                    <a:pt x="283" y="151"/>
                    <a:pt x="274" y="165"/>
                  </a:cubicBezTo>
                  <a:cubicBezTo>
                    <a:pt x="263" y="185"/>
                    <a:pt x="252" y="249"/>
                    <a:pt x="252" y="286"/>
                  </a:cubicBezTo>
                  <a:cubicBezTo>
                    <a:pt x="218" y="333"/>
                    <a:pt x="179" y="378"/>
                    <a:pt x="118" y="378"/>
                  </a:cubicBezTo>
                  <a:cubicBezTo>
                    <a:pt x="53" y="378"/>
                    <a:pt x="31" y="319"/>
                    <a:pt x="31" y="263"/>
                  </a:cubicBezTo>
                  <a:cubicBezTo>
                    <a:pt x="31" y="140"/>
                    <a:pt x="132" y="36"/>
                    <a:pt x="132" y="22"/>
                  </a:cubicBezTo>
                  <a:cubicBezTo>
                    <a:pt x="132" y="11"/>
                    <a:pt x="126" y="3"/>
                    <a:pt x="115" y="3"/>
                  </a:cubicBezTo>
                  <a:cubicBezTo>
                    <a:pt x="101" y="3"/>
                    <a:pt x="95" y="17"/>
                    <a:pt x="87" y="25"/>
                  </a:cubicBezTo>
                  <a:cubicBezTo>
                    <a:pt x="36" y="98"/>
                    <a:pt x="0" y="216"/>
                    <a:pt x="0" y="308"/>
                  </a:cubicBezTo>
                  <a:cubicBezTo>
                    <a:pt x="0" y="375"/>
                    <a:pt x="22" y="448"/>
                    <a:pt x="104" y="448"/>
                  </a:cubicBezTo>
                  <a:cubicBezTo>
                    <a:pt x="174" y="448"/>
                    <a:pt x="221" y="400"/>
                    <a:pt x="255" y="344"/>
                  </a:cubicBezTo>
                  <a:cubicBezTo>
                    <a:pt x="266" y="403"/>
                    <a:pt x="302" y="448"/>
                    <a:pt x="364" y="448"/>
                  </a:cubicBezTo>
                  <a:cubicBezTo>
                    <a:pt x="442" y="448"/>
                    <a:pt x="490" y="389"/>
                    <a:pt x="526" y="314"/>
                  </a:cubicBezTo>
                  <a:cubicBezTo>
                    <a:pt x="549" y="266"/>
                    <a:pt x="585" y="132"/>
                    <a:pt x="585" y="70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8"/>
            <p:cNvSpPr>
              <a:spLocks noChangeArrowheads="1"/>
            </p:cNvSpPr>
            <p:nvPr/>
          </p:nvSpPr>
          <p:spPr bwMode="auto">
            <a:xfrm>
              <a:off x="1135" y="1170"/>
              <a:ext cx="85" cy="401"/>
            </a:xfrm>
            <a:custGeom>
              <a:avLst/>
              <a:gdLst>
                <a:gd name="T0" fmla="*/ 333 w 379"/>
                <a:gd name="T1" fmla="*/ 1761 h 1773"/>
                <a:gd name="T2" fmla="*/ 344 w 379"/>
                <a:gd name="T3" fmla="*/ 1772 h 1773"/>
                <a:gd name="T4" fmla="*/ 367 w 379"/>
                <a:gd name="T5" fmla="*/ 1772 h 1773"/>
                <a:gd name="T6" fmla="*/ 378 w 379"/>
                <a:gd name="T7" fmla="*/ 1764 h 1773"/>
                <a:gd name="T8" fmla="*/ 372 w 379"/>
                <a:gd name="T9" fmla="*/ 1756 h 1773"/>
                <a:gd name="T10" fmla="*/ 221 w 379"/>
                <a:gd name="T11" fmla="*/ 1557 h 1773"/>
                <a:gd name="T12" fmla="*/ 76 w 379"/>
                <a:gd name="T13" fmla="*/ 888 h 1773"/>
                <a:gd name="T14" fmla="*/ 372 w 379"/>
                <a:gd name="T15" fmla="*/ 17 h 1773"/>
                <a:gd name="T16" fmla="*/ 378 w 379"/>
                <a:gd name="T17" fmla="*/ 11 h 1773"/>
                <a:gd name="T18" fmla="*/ 358 w 379"/>
                <a:gd name="T19" fmla="*/ 0 h 1773"/>
                <a:gd name="T20" fmla="*/ 333 w 379"/>
                <a:gd name="T21" fmla="*/ 8 h 1773"/>
                <a:gd name="T22" fmla="*/ 64 w 379"/>
                <a:gd name="T23" fmla="*/ 434 h 1773"/>
                <a:gd name="T24" fmla="*/ 0 w 379"/>
                <a:gd name="T25" fmla="*/ 885 h 1773"/>
                <a:gd name="T26" fmla="*/ 199 w 379"/>
                <a:gd name="T27" fmla="*/ 1613 h 1773"/>
                <a:gd name="T28" fmla="*/ 260 w 379"/>
                <a:gd name="T29" fmla="*/ 1691 h 1773"/>
                <a:gd name="T30" fmla="*/ 294 w 379"/>
                <a:gd name="T31" fmla="*/ 1728 h 1773"/>
                <a:gd name="T32" fmla="*/ 333 w 379"/>
                <a:gd name="T33" fmla="*/ 1761 h 17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"/>
                <a:gd name="T52" fmla="*/ 0 h 1773"/>
                <a:gd name="T53" fmla="*/ 379 w 379"/>
                <a:gd name="T54" fmla="*/ 1773 h 17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" h="1773">
                  <a:moveTo>
                    <a:pt x="333" y="1761"/>
                  </a:moveTo>
                  <a:cubicBezTo>
                    <a:pt x="333" y="1764"/>
                    <a:pt x="344" y="1772"/>
                    <a:pt x="344" y="1772"/>
                  </a:cubicBezTo>
                  <a:lnTo>
                    <a:pt x="367" y="1772"/>
                  </a:lnTo>
                  <a:cubicBezTo>
                    <a:pt x="370" y="1772"/>
                    <a:pt x="378" y="1772"/>
                    <a:pt x="378" y="1764"/>
                  </a:cubicBezTo>
                  <a:cubicBezTo>
                    <a:pt x="378" y="1758"/>
                    <a:pt x="375" y="1758"/>
                    <a:pt x="372" y="1756"/>
                  </a:cubicBezTo>
                  <a:cubicBezTo>
                    <a:pt x="336" y="1719"/>
                    <a:pt x="283" y="1666"/>
                    <a:pt x="221" y="1557"/>
                  </a:cubicBezTo>
                  <a:cubicBezTo>
                    <a:pt x="115" y="1366"/>
                    <a:pt x="76" y="1123"/>
                    <a:pt x="76" y="888"/>
                  </a:cubicBezTo>
                  <a:cubicBezTo>
                    <a:pt x="76" y="451"/>
                    <a:pt x="202" y="193"/>
                    <a:pt x="372" y="17"/>
                  </a:cubicBezTo>
                  <a:cubicBezTo>
                    <a:pt x="378" y="14"/>
                    <a:pt x="378" y="11"/>
                    <a:pt x="378" y="11"/>
                  </a:cubicBezTo>
                  <a:cubicBezTo>
                    <a:pt x="378" y="0"/>
                    <a:pt x="370" y="0"/>
                    <a:pt x="358" y="0"/>
                  </a:cubicBezTo>
                  <a:cubicBezTo>
                    <a:pt x="344" y="0"/>
                    <a:pt x="344" y="0"/>
                    <a:pt x="333" y="8"/>
                  </a:cubicBezTo>
                  <a:cubicBezTo>
                    <a:pt x="241" y="90"/>
                    <a:pt x="134" y="227"/>
                    <a:pt x="64" y="434"/>
                  </a:cubicBezTo>
                  <a:cubicBezTo>
                    <a:pt x="22" y="563"/>
                    <a:pt x="0" y="722"/>
                    <a:pt x="0" y="885"/>
                  </a:cubicBezTo>
                  <a:cubicBezTo>
                    <a:pt x="0" y="1120"/>
                    <a:pt x="42" y="1383"/>
                    <a:pt x="199" y="1613"/>
                  </a:cubicBezTo>
                  <a:cubicBezTo>
                    <a:pt x="224" y="1652"/>
                    <a:pt x="260" y="1691"/>
                    <a:pt x="260" y="1691"/>
                  </a:cubicBezTo>
                  <a:cubicBezTo>
                    <a:pt x="272" y="1705"/>
                    <a:pt x="286" y="1719"/>
                    <a:pt x="294" y="1728"/>
                  </a:cubicBezTo>
                  <a:lnTo>
                    <a:pt x="333" y="176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9" name="Freeform 9"/>
            <p:cNvSpPr>
              <a:spLocks noChangeArrowheads="1"/>
            </p:cNvSpPr>
            <p:nvPr/>
          </p:nvSpPr>
          <p:spPr bwMode="auto">
            <a:xfrm>
              <a:off x="1237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10"/>
            <p:cNvSpPr>
              <a:spLocks noChangeArrowheads="1"/>
            </p:cNvSpPr>
            <p:nvPr/>
          </p:nvSpPr>
          <p:spPr bwMode="auto">
            <a:xfrm>
              <a:off x="1358" y="1210"/>
              <a:ext cx="58" cy="143"/>
            </a:xfrm>
            <a:custGeom>
              <a:avLst/>
              <a:gdLst>
                <a:gd name="T0" fmla="*/ 137 w 259"/>
                <a:gd name="T1" fmla="*/ 199 h 637"/>
                <a:gd name="T2" fmla="*/ 176 w 259"/>
                <a:gd name="T3" fmla="*/ 204 h 637"/>
                <a:gd name="T4" fmla="*/ 227 w 259"/>
                <a:gd name="T5" fmla="*/ 216 h 637"/>
                <a:gd name="T6" fmla="*/ 258 w 259"/>
                <a:gd name="T7" fmla="*/ 188 h 637"/>
                <a:gd name="T8" fmla="*/ 227 w 259"/>
                <a:gd name="T9" fmla="*/ 162 h 637"/>
                <a:gd name="T10" fmla="*/ 176 w 259"/>
                <a:gd name="T11" fmla="*/ 174 h 637"/>
                <a:gd name="T12" fmla="*/ 137 w 259"/>
                <a:gd name="T13" fmla="*/ 179 h 637"/>
                <a:gd name="T14" fmla="*/ 146 w 259"/>
                <a:gd name="T15" fmla="*/ 106 h 637"/>
                <a:gd name="T16" fmla="*/ 157 w 259"/>
                <a:gd name="T17" fmla="*/ 31 h 637"/>
                <a:gd name="T18" fmla="*/ 129 w 259"/>
                <a:gd name="T19" fmla="*/ 0 h 637"/>
                <a:gd name="T20" fmla="*/ 101 w 259"/>
                <a:gd name="T21" fmla="*/ 31 h 637"/>
                <a:gd name="T22" fmla="*/ 112 w 259"/>
                <a:gd name="T23" fmla="*/ 112 h 637"/>
                <a:gd name="T24" fmla="*/ 120 w 259"/>
                <a:gd name="T25" fmla="*/ 179 h 637"/>
                <a:gd name="T26" fmla="*/ 81 w 259"/>
                <a:gd name="T27" fmla="*/ 174 h 637"/>
                <a:gd name="T28" fmla="*/ 31 w 259"/>
                <a:gd name="T29" fmla="*/ 162 h 637"/>
                <a:gd name="T30" fmla="*/ 0 w 259"/>
                <a:gd name="T31" fmla="*/ 188 h 637"/>
                <a:gd name="T32" fmla="*/ 31 w 259"/>
                <a:gd name="T33" fmla="*/ 216 h 637"/>
                <a:gd name="T34" fmla="*/ 81 w 259"/>
                <a:gd name="T35" fmla="*/ 204 h 637"/>
                <a:gd name="T36" fmla="*/ 120 w 259"/>
                <a:gd name="T37" fmla="*/ 199 h 637"/>
                <a:gd name="T38" fmla="*/ 112 w 259"/>
                <a:gd name="T39" fmla="*/ 252 h 637"/>
                <a:gd name="T40" fmla="*/ 101 w 259"/>
                <a:gd name="T41" fmla="*/ 336 h 637"/>
                <a:gd name="T42" fmla="*/ 118 w 259"/>
                <a:gd name="T43" fmla="*/ 624 h 637"/>
                <a:gd name="T44" fmla="*/ 129 w 259"/>
                <a:gd name="T45" fmla="*/ 636 h 637"/>
                <a:gd name="T46" fmla="*/ 143 w 259"/>
                <a:gd name="T47" fmla="*/ 622 h 637"/>
                <a:gd name="T48" fmla="*/ 148 w 259"/>
                <a:gd name="T49" fmla="*/ 518 h 637"/>
                <a:gd name="T50" fmla="*/ 157 w 259"/>
                <a:gd name="T51" fmla="*/ 336 h 637"/>
                <a:gd name="T52" fmla="*/ 146 w 259"/>
                <a:gd name="T53" fmla="*/ 249 h 637"/>
                <a:gd name="T54" fmla="*/ 137 w 259"/>
                <a:gd name="T55" fmla="*/ 199 h 6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9"/>
                <a:gd name="T85" fmla="*/ 0 h 637"/>
                <a:gd name="T86" fmla="*/ 259 w 259"/>
                <a:gd name="T87" fmla="*/ 637 h 6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9" h="637">
                  <a:moveTo>
                    <a:pt x="137" y="199"/>
                  </a:moveTo>
                  <a:cubicBezTo>
                    <a:pt x="148" y="199"/>
                    <a:pt x="154" y="199"/>
                    <a:pt x="176" y="204"/>
                  </a:cubicBezTo>
                  <a:cubicBezTo>
                    <a:pt x="199" y="213"/>
                    <a:pt x="216" y="216"/>
                    <a:pt x="227" y="216"/>
                  </a:cubicBezTo>
                  <a:cubicBezTo>
                    <a:pt x="255" y="216"/>
                    <a:pt x="258" y="196"/>
                    <a:pt x="258" y="188"/>
                  </a:cubicBezTo>
                  <a:cubicBezTo>
                    <a:pt x="258" y="182"/>
                    <a:pt x="255" y="162"/>
                    <a:pt x="227" y="162"/>
                  </a:cubicBezTo>
                  <a:cubicBezTo>
                    <a:pt x="216" y="162"/>
                    <a:pt x="199" y="165"/>
                    <a:pt x="176" y="174"/>
                  </a:cubicBezTo>
                  <a:cubicBezTo>
                    <a:pt x="154" y="179"/>
                    <a:pt x="148" y="179"/>
                    <a:pt x="137" y="179"/>
                  </a:cubicBezTo>
                  <a:cubicBezTo>
                    <a:pt x="140" y="157"/>
                    <a:pt x="143" y="126"/>
                    <a:pt x="146" y="106"/>
                  </a:cubicBezTo>
                  <a:cubicBezTo>
                    <a:pt x="148" y="92"/>
                    <a:pt x="157" y="56"/>
                    <a:pt x="157" y="31"/>
                  </a:cubicBezTo>
                  <a:cubicBezTo>
                    <a:pt x="157" y="11"/>
                    <a:pt x="146" y="0"/>
                    <a:pt x="129" y="0"/>
                  </a:cubicBezTo>
                  <a:cubicBezTo>
                    <a:pt x="115" y="0"/>
                    <a:pt x="101" y="8"/>
                    <a:pt x="101" y="31"/>
                  </a:cubicBezTo>
                  <a:cubicBezTo>
                    <a:pt x="101" y="56"/>
                    <a:pt x="106" y="90"/>
                    <a:pt x="112" y="112"/>
                  </a:cubicBezTo>
                  <a:cubicBezTo>
                    <a:pt x="112" y="120"/>
                    <a:pt x="120" y="154"/>
                    <a:pt x="120" y="179"/>
                  </a:cubicBezTo>
                  <a:cubicBezTo>
                    <a:pt x="109" y="179"/>
                    <a:pt x="104" y="179"/>
                    <a:pt x="81" y="174"/>
                  </a:cubicBezTo>
                  <a:cubicBezTo>
                    <a:pt x="59" y="165"/>
                    <a:pt x="42" y="162"/>
                    <a:pt x="31" y="162"/>
                  </a:cubicBezTo>
                  <a:cubicBezTo>
                    <a:pt x="3" y="162"/>
                    <a:pt x="0" y="182"/>
                    <a:pt x="0" y="188"/>
                  </a:cubicBezTo>
                  <a:cubicBezTo>
                    <a:pt x="0" y="193"/>
                    <a:pt x="3" y="216"/>
                    <a:pt x="31" y="216"/>
                  </a:cubicBezTo>
                  <a:cubicBezTo>
                    <a:pt x="42" y="216"/>
                    <a:pt x="59" y="213"/>
                    <a:pt x="81" y="204"/>
                  </a:cubicBezTo>
                  <a:cubicBezTo>
                    <a:pt x="104" y="199"/>
                    <a:pt x="109" y="199"/>
                    <a:pt x="120" y="199"/>
                  </a:cubicBezTo>
                  <a:cubicBezTo>
                    <a:pt x="120" y="216"/>
                    <a:pt x="115" y="238"/>
                    <a:pt x="112" y="252"/>
                  </a:cubicBezTo>
                  <a:cubicBezTo>
                    <a:pt x="101" y="294"/>
                    <a:pt x="101" y="300"/>
                    <a:pt x="101" y="336"/>
                  </a:cubicBezTo>
                  <a:cubicBezTo>
                    <a:pt x="101" y="470"/>
                    <a:pt x="115" y="610"/>
                    <a:pt x="118" y="624"/>
                  </a:cubicBezTo>
                  <a:cubicBezTo>
                    <a:pt x="118" y="630"/>
                    <a:pt x="120" y="636"/>
                    <a:pt x="129" y="636"/>
                  </a:cubicBezTo>
                  <a:cubicBezTo>
                    <a:pt x="140" y="636"/>
                    <a:pt x="140" y="630"/>
                    <a:pt x="143" y="622"/>
                  </a:cubicBezTo>
                  <a:cubicBezTo>
                    <a:pt x="143" y="622"/>
                    <a:pt x="146" y="560"/>
                    <a:pt x="148" y="518"/>
                  </a:cubicBezTo>
                  <a:cubicBezTo>
                    <a:pt x="154" y="456"/>
                    <a:pt x="157" y="398"/>
                    <a:pt x="157" y="336"/>
                  </a:cubicBezTo>
                  <a:cubicBezTo>
                    <a:pt x="157" y="300"/>
                    <a:pt x="157" y="294"/>
                    <a:pt x="146" y="249"/>
                  </a:cubicBezTo>
                  <a:cubicBezTo>
                    <a:pt x="146" y="244"/>
                    <a:pt x="140" y="216"/>
                    <a:pt x="137" y="199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Freeform 11"/>
            <p:cNvSpPr>
              <a:spLocks noChangeArrowheads="1"/>
            </p:cNvSpPr>
            <p:nvPr/>
          </p:nvSpPr>
          <p:spPr bwMode="auto">
            <a:xfrm>
              <a:off x="1354" y="1385"/>
              <a:ext cx="138" cy="106"/>
            </a:xfrm>
            <a:custGeom>
              <a:avLst/>
              <a:gdLst>
                <a:gd name="T0" fmla="*/ 350 w 611"/>
                <a:gd name="T1" fmla="*/ 207 h 474"/>
                <a:gd name="T2" fmla="*/ 417 w 611"/>
                <a:gd name="T3" fmla="*/ 143 h 474"/>
                <a:gd name="T4" fmla="*/ 594 w 611"/>
                <a:gd name="T5" fmla="*/ 25 h 474"/>
                <a:gd name="T6" fmla="*/ 610 w 611"/>
                <a:gd name="T7" fmla="*/ 11 h 474"/>
                <a:gd name="T8" fmla="*/ 602 w 611"/>
                <a:gd name="T9" fmla="*/ 0 h 474"/>
                <a:gd name="T10" fmla="*/ 538 w 611"/>
                <a:gd name="T11" fmla="*/ 3 h 474"/>
                <a:gd name="T12" fmla="*/ 456 w 611"/>
                <a:gd name="T13" fmla="*/ 0 h 474"/>
                <a:gd name="T14" fmla="*/ 442 w 611"/>
                <a:gd name="T15" fmla="*/ 14 h 474"/>
                <a:gd name="T16" fmla="*/ 454 w 611"/>
                <a:gd name="T17" fmla="*/ 25 h 474"/>
                <a:gd name="T18" fmla="*/ 476 w 611"/>
                <a:gd name="T19" fmla="*/ 42 h 474"/>
                <a:gd name="T20" fmla="*/ 459 w 611"/>
                <a:gd name="T21" fmla="*/ 70 h 474"/>
                <a:gd name="T22" fmla="*/ 339 w 611"/>
                <a:gd name="T23" fmla="*/ 188 h 474"/>
                <a:gd name="T24" fmla="*/ 269 w 611"/>
                <a:gd name="T25" fmla="*/ 53 h 474"/>
                <a:gd name="T26" fmla="*/ 266 w 611"/>
                <a:gd name="T27" fmla="*/ 42 h 474"/>
                <a:gd name="T28" fmla="*/ 302 w 611"/>
                <a:gd name="T29" fmla="*/ 25 h 474"/>
                <a:gd name="T30" fmla="*/ 316 w 611"/>
                <a:gd name="T31" fmla="*/ 8 h 474"/>
                <a:gd name="T32" fmla="*/ 305 w 611"/>
                <a:gd name="T33" fmla="*/ 0 h 474"/>
                <a:gd name="T34" fmla="*/ 260 w 611"/>
                <a:gd name="T35" fmla="*/ 3 h 474"/>
                <a:gd name="T36" fmla="*/ 216 w 611"/>
                <a:gd name="T37" fmla="*/ 3 h 474"/>
                <a:gd name="T38" fmla="*/ 174 w 611"/>
                <a:gd name="T39" fmla="*/ 3 h 474"/>
                <a:gd name="T40" fmla="*/ 137 w 611"/>
                <a:gd name="T41" fmla="*/ 0 h 474"/>
                <a:gd name="T42" fmla="*/ 120 w 611"/>
                <a:gd name="T43" fmla="*/ 14 h 474"/>
                <a:gd name="T44" fmla="*/ 143 w 611"/>
                <a:gd name="T45" fmla="*/ 25 h 474"/>
                <a:gd name="T46" fmla="*/ 193 w 611"/>
                <a:gd name="T47" fmla="*/ 45 h 474"/>
                <a:gd name="T48" fmla="*/ 288 w 611"/>
                <a:gd name="T49" fmla="*/ 238 h 474"/>
                <a:gd name="T50" fmla="*/ 249 w 611"/>
                <a:gd name="T51" fmla="*/ 274 h 474"/>
                <a:gd name="T52" fmla="*/ 193 w 611"/>
                <a:gd name="T53" fmla="*/ 333 h 474"/>
                <a:gd name="T54" fmla="*/ 17 w 611"/>
                <a:gd name="T55" fmla="*/ 448 h 474"/>
                <a:gd name="T56" fmla="*/ 0 w 611"/>
                <a:gd name="T57" fmla="*/ 465 h 474"/>
                <a:gd name="T58" fmla="*/ 8 w 611"/>
                <a:gd name="T59" fmla="*/ 473 h 474"/>
                <a:gd name="T60" fmla="*/ 73 w 611"/>
                <a:gd name="T61" fmla="*/ 470 h 474"/>
                <a:gd name="T62" fmla="*/ 115 w 611"/>
                <a:gd name="T63" fmla="*/ 470 h 474"/>
                <a:gd name="T64" fmla="*/ 154 w 611"/>
                <a:gd name="T65" fmla="*/ 473 h 474"/>
                <a:gd name="T66" fmla="*/ 168 w 611"/>
                <a:gd name="T67" fmla="*/ 459 h 474"/>
                <a:gd name="T68" fmla="*/ 157 w 611"/>
                <a:gd name="T69" fmla="*/ 448 h 474"/>
                <a:gd name="T70" fmla="*/ 134 w 611"/>
                <a:gd name="T71" fmla="*/ 431 h 474"/>
                <a:gd name="T72" fmla="*/ 160 w 611"/>
                <a:gd name="T73" fmla="*/ 395 h 474"/>
                <a:gd name="T74" fmla="*/ 300 w 611"/>
                <a:gd name="T75" fmla="*/ 258 h 474"/>
                <a:gd name="T76" fmla="*/ 384 w 611"/>
                <a:gd name="T77" fmla="*/ 423 h 474"/>
                <a:gd name="T78" fmla="*/ 386 w 611"/>
                <a:gd name="T79" fmla="*/ 431 h 474"/>
                <a:gd name="T80" fmla="*/ 350 w 611"/>
                <a:gd name="T81" fmla="*/ 448 h 474"/>
                <a:gd name="T82" fmla="*/ 336 w 611"/>
                <a:gd name="T83" fmla="*/ 465 h 474"/>
                <a:gd name="T84" fmla="*/ 347 w 611"/>
                <a:gd name="T85" fmla="*/ 473 h 474"/>
                <a:gd name="T86" fmla="*/ 395 w 611"/>
                <a:gd name="T87" fmla="*/ 470 h 474"/>
                <a:gd name="T88" fmla="*/ 440 w 611"/>
                <a:gd name="T89" fmla="*/ 470 h 474"/>
                <a:gd name="T90" fmla="*/ 479 w 611"/>
                <a:gd name="T91" fmla="*/ 470 h 474"/>
                <a:gd name="T92" fmla="*/ 518 w 611"/>
                <a:gd name="T93" fmla="*/ 473 h 474"/>
                <a:gd name="T94" fmla="*/ 532 w 611"/>
                <a:gd name="T95" fmla="*/ 459 h 474"/>
                <a:gd name="T96" fmla="*/ 512 w 611"/>
                <a:gd name="T97" fmla="*/ 448 h 474"/>
                <a:gd name="T98" fmla="*/ 462 w 611"/>
                <a:gd name="T99" fmla="*/ 428 h 474"/>
                <a:gd name="T100" fmla="*/ 350 w 611"/>
                <a:gd name="T101" fmla="*/ 207 h 4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1"/>
                <a:gd name="T154" fmla="*/ 0 h 474"/>
                <a:gd name="T155" fmla="*/ 611 w 611"/>
                <a:gd name="T156" fmla="*/ 474 h 4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1" h="474">
                  <a:moveTo>
                    <a:pt x="350" y="207"/>
                  </a:moveTo>
                  <a:lnTo>
                    <a:pt x="417" y="143"/>
                  </a:lnTo>
                  <a:cubicBezTo>
                    <a:pt x="504" y="56"/>
                    <a:pt x="532" y="28"/>
                    <a:pt x="594" y="25"/>
                  </a:cubicBezTo>
                  <a:cubicBezTo>
                    <a:pt x="602" y="25"/>
                    <a:pt x="610" y="25"/>
                    <a:pt x="610" y="11"/>
                  </a:cubicBezTo>
                  <a:cubicBezTo>
                    <a:pt x="610" y="3"/>
                    <a:pt x="605" y="0"/>
                    <a:pt x="602" y="0"/>
                  </a:cubicBezTo>
                  <a:cubicBezTo>
                    <a:pt x="582" y="0"/>
                    <a:pt x="557" y="3"/>
                    <a:pt x="538" y="3"/>
                  </a:cubicBezTo>
                  <a:cubicBezTo>
                    <a:pt x="518" y="3"/>
                    <a:pt x="473" y="0"/>
                    <a:pt x="456" y="0"/>
                  </a:cubicBezTo>
                  <a:cubicBezTo>
                    <a:pt x="451" y="0"/>
                    <a:pt x="442" y="3"/>
                    <a:pt x="442" y="14"/>
                  </a:cubicBezTo>
                  <a:cubicBezTo>
                    <a:pt x="442" y="17"/>
                    <a:pt x="442" y="25"/>
                    <a:pt x="454" y="25"/>
                  </a:cubicBezTo>
                  <a:cubicBezTo>
                    <a:pt x="459" y="25"/>
                    <a:pt x="476" y="28"/>
                    <a:pt x="476" y="42"/>
                  </a:cubicBezTo>
                  <a:cubicBezTo>
                    <a:pt x="476" y="53"/>
                    <a:pt x="465" y="64"/>
                    <a:pt x="459" y="70"/>
                  </a:cubicBezTo>
                  <a:cubicBezTo>
                    <a:pt x="454" y="76"/>
                    <a:pt x="364" y="162"/>
                    <a:pt x="339" y="188"/>
                  </a:cubicBezTo>
                  <a:lnTo>
                    <a:pt x="269" y="53"/>
                  </a:lnTo>
                  <a:cubicBezTo>
                    <a:pt x="269" y="50"/>
                    <a:pt x="266" y="45"/>
                    <a:pt x="266" y="42"/>
                  </a:cubicBezTo>
                  <a:cubicBezTo>
                    <a:pt x="266" y="36"/>
                    <a:pt x="280" y="25"/>
                    <a:pt x="302" y="25"/>
                  </a:cubicBezTo>
                  <a:cubicBezTo>
                    <a:pt x="308" y="25"/>
                    <a:pt x="316" y="25"/>
                    <a:pt x="316" y="8"/>
                  </a:cubicBezTo>
                  <a:cubicBezTo>
                    <a:pt x="316" y="8"/>
                    <a:pt x="316" y="0"/>
                    <a:pt x="305" y="0"/>
                  </a:cubicBezTo>
                  <a:cubicBezTo>
                    <a:pt x="291" y="0"/>
                    <a:pt x="274" y="3"/>
                    <a:pt x="260" y="3"/>
                  </a:cubicBezTo>
                  <a:cubicBezTo>
                    <a:pt x="246" y="3"/>
                    <a:pt x="230" y="3"/>
                    <a:pt x="216" y="3"/>
                  </a:cubicBezTo>
                  <a:cubicBezTo>
                    <a:pt x="202" y="3"/>
                    <a:pt x="185" y="3"/>
                    <a:pt x="174" y="3"/>
                  </a:cubicBezTo>
                  <a:cubicBezTo>
                    <a:pt x="162" y="0"/>
                    <a:pt x="148" y="0"/>
                    <a:pt x="137" y="0"/>
                  </a:cubicBezTo>
                  <a:cubicBezTo>
                    <a:pt x="132" y="0"/>
                    <a:pt x="120" y="0"/>
                    <a:pt x="120" y="14"/>
                  </a:cubicBezTo>
                  <a:cubicBezTo>
                    <a:pt x="120" y="25"/>
                    <a:pt x="132" y="25"/>
                    <a:pt x="143" y="25"/>
                  </a:cubicBezTo>
                  <a:cubicBezTo>
                    <a:pt x="182" y="25"/>
                    <a:pt x="185" y="31"/>
                    <a:pt x="193" y="45"/>
                  </a:cubicBezTo>
                  <a:lnTo>
                    <a:pt x="288" y="238"/>
                  </a:lnTo>
                  <a:lnTo>
                    <a:pt x="249" y="274"/>
                  </a:lnTo>
                  <a:cubicBezTo>
                    <a:pt x="238" y="288"/>
                    <a:pt x="204" y="319"/>
                    <a:pt x="193" y="333"/>
                  </a:cubicBezTo>
                  <a:cubicBezTo>
                    <a:pt x="109" y="417"/>
                    <a:pt x="78" y="445"/>
                    <a:pt x="17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8"/>
                    <a:pt x="3" y="473"/>
                    <a:pt x="8" y="473"/>
                  </a:cubicBezTo>
                  <a:cubicBezTo>
                    <a:pt x="31" y="473"/>
                    <a:pt x="53" y="470"/>
                    <a:pt x="73" y="470"/>
                  </a:cubicBezTo>
                  <a:cubicBezTo>
                    <a:pt x="87" y="470"/>
                    <a:pt x="104" y="470"/>
                    <a:pt x="115" y="470"/>
                  </a:cubicBezTo>
                  <a:cubicBezTo>
                    <a:pt x="126" y="473"/>
                    <a:pt x="143" y="473"/>
                    <a:pt x="154" y="473"/>
                  </a:cubicBezTo>
                  <a:cubicBezTo>
                    <a:pt x="157" y="473"/>
                    <a:pt x="168" y="473"/>
                    <a:pt x="168" y="459"/>
                  </a:cubicBezTo>
                  <a:cubicBezTo>
                    <a:pt x="168" y="448"/>
                    <a:pt x="160" y="448"/>
                    <a:pt x="157" y="448"/>
                  </a:cubicBezTo>
                  <a:cubicBezTo>
                    <a:pt x="148" y="448"/>
                    <a:pt x="134" y="445"/>
                    <a:pt x="134" y="431"/>
                  </a:cubicBezTo>
                  <a:cubicBezTo>
                    <a:pt x="134" y="420"/>
                    <a:pt x="143" y="412"/>
                    <a:pt x="160" y="395"/>
                  </a:cubicBezTo>
                  <a:lnTo>
                    <a:pt x="300" y="258"/>
                  </a:lnTo>
                  <a:lnTo>
                    <a:pt x="384" y="423"/>
                  </a:lnTo>
                  <a:cubicBezTo>
                    <a:pt x="386" y="428"/>
                    <a:pt x="386" y="431"/>
                    <a:pt x="386" y="431"/>
                  </a:cubicBezTo>
                  <a:cubicBezTo>
                    <a:pt x="386" y="434"/>
                    <a:pt x="375" y="445"/>
                    <a:pt x="350" y="448"/>
                  </a:cubicBezTo>
                  <a:cubicBezTo>
                    <a:pt x="344" y="448"/>
                    <a:pt x="336" y="448"/>
                    <a:pt x="336" y="465"/>
                  </a:cubicBezTo>
                  <a:cubicBezTo>
                    <a:pt x="336" y="465"/>
                    <a:pt x="336" y="473"/>
                    <a:pt x="347" y="473"/>
                  </a:cubicBezTo>
                  <a:cubicBezTo>
                    <a:pt x="361" y="473"/>
                    <a:pt x="378" y="470"/>
                    <a:pt x="395" y="470"/>
                  </a:cubicBezTo>
                  <a:cubicBezTo>
                    <a:pt x="409" y="470"/>
                    <a:pt x="426" y="470"/>
                    <a:pt x="440" y="470"/>
                  </a:cubicBezTo>
                  <a:cubicBezTo>
                    <a:pt x="451" y="470"/>
                    <a:pt x="468" y="470"/>
                    <a:pt x="479" y="470"/>
                  </a:cubicBezTo>
                  <a:cubicBezTo>
                    <a:pt x="490" y="473"/>
                    <a:pt x="507" y="473"/>
                    <a:pt x="518" y="473"/>
                  </a:cubicBezTo>
                  <a:cubicBezTo>
                    <a:pt x="521" y="473"/>
                    <a:pt x="532" y="473"/>
                    <a:pt x="532" y="459"/>
                  </a:cubicBezTo>
                  <a:cubicBezTo>
                    <a:pt x="532" y="448"/>
                    <a:pt x="524" y="448"/>
                    <a:pt x="512" y="448"/>
                  </a:cubicBezTo>
                  <a:cubicBezTo>
                    <a:pt x="470" y="448"/>
                    <a:pt x="468" y="440"/>
                    <a:pt x="462" y="428"/>
                  </a:cubicBezTo>
                  <a:lnTo>
                    <a:pt x="350" y="20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Freeform 12"/>
            <p:cNvSpPr>
              <a:spLocks noChangeArrowheads="1"/>
            </p:cNvSpPr>
            <p:nvPr/>
          </p:nvSpPr>
          <p:spPr bwMode="auto">
            <a:xfrm>
              <a:off x="1525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13"/>
            <p:cNvSpPr>
              <a:spLocks noChangeArrowheads="1"/>
            </p:cNvSpPr>
            <p:nvPr/>
          </p:nvSpPr>
          <p:spPr bwMode="auto">
            <a:xfrm>
              <a:off x="1641" y="1354"/>
              <a:ext cx="138" cy="106"/>
            </a:xfrm>
            <a:custGeom>
              <a:avLst/>
              <a:gdLst>
                <a:gd name="T0" fmla="*/ 350 w 611"/>
                <a:gd name="T1" fmla="*/ 207 h 474"/>
                <a:gd name="T2" fmla="*/ 417 w 611"/>
                <a:gd name="T3" fmla="*/ 143 h 474"/>
                <a:gd name="T4" fmla="*/ 594 w 611"/>
                <a:gd name="T5" fmla="*/ 25 h 474"/>
                <a:gd name="T6" fmla="*/ 610 w 611"/>
                <a:gd name="T7" fmla="*/ 11 h 474"/>
                <a:gd name="T8" fmla="*/ 602 w 611"/>
                <a:gd name="T9" fmla="*/ 0 h 474"/>
                <a:gd name="T10" fmla="*/ 538 w 611"/>
                <a:gd name="T11" fmla="*/ 3 h 474"/>
                <a:gd name="T12" fmla="*/ 456 w 611"/>
                <a:gd name="T13" fmla="*/ 0 h 474"/>
                <a:gd name="T14" fmla="*/ 442 w 611"/>
                <a:gd name="T15" fmla="*/ 14 h 474"/>
                <a:gd name="T16" fmla="*/ 454 w 611"/>
                <a:gd name="T17" fmla="*/ 25 h 474"/>
                <a:gd name="T18" fmla="*/ 476 w 611"/>
                <a:gd name="T19" fmla="*/ 42 h 474"/>
                <a:gd name="T20" fmla="*/ 459 w 611"/>
                <a:gd name="T21" fmla="*/ 70 h 474"/>
                <a:gd name="T22" fmla="*/ 339 w 611"/>
                <a:gd name="T23" fmla="*/ 188 h 474"/>
                <a:gd name="T24" fmla="*/ 269 w 611"/>
                <a:gd name="T25" fmla="*/ 53 h 474"/>
                <a:gd name="T26" fmla="*/ 266 w 611"/>
                <a:gd name="T27" fmla="*/ 42 h 474"/>
                <a:gd name="T28" fmla="*/ 302 w 611"/>
                <a:gd name="T29" fmla="*/ 25 h 474"/>
                <a:gd name="T30" fmla="*/ 316 w 611"/>
                <a:gd name="T31" fmla="*/ 8 h 474"/>
                <a:gd name="T32" fmla="*/ 305 w 611"/>
                <a:gd name="T33" fmla="*/ 0 h 474"/>
                <a:gd name="T34" fmla="*/ 260 w 611"/>
                <a:gd name="T35" fmla="*/ 3 h 474"/>
                <a:gd name="T36" fmla="*/ 216 w 611"/>
                <a:gd name="T37" fmla="*/ 3 h 474"/>
                <a:gd name="T38" fmla="*/ 174 w 611"/>
                <a:gd name="T39" fmla="*/ 3 h 474"/>
                <a:gd name="T40" fmla="*/ 137 w 611"/>
                <a:gd name="T41" fmla="*/ 0 h 474"/>
                <a:gd name="T42" fmla="*/ 120 w 611"/>
                <a:gd name="T43" fmla="*/ 14 h 474"/>
                <a:gd name="T44" fmla="*/ 143 w 611"/>
                <a:gd name="T45" fmla="*/ 25 h 474"/>
                <a:gd name="T46" fmla="*/ 193 w 611"/>
                <a:gd name="T47" fmla="*/ 45 h 474"/>
                <a:gd name="T48" fmla="*/ 288 w 611"/>
                <a:gd name="T49" fmla="*/ 238 h 474"/>
                <a:gd name="T50" fmla="*/ 249 w 611"/>
                <a:gd name="T51" fmla="*/ 274 h 474"/>
                <a:gd name="T52" fmla="*/ 193 w 611"/>
                <a:gd name="T53" fmla="*/ 333 h 474"/>
                <a:gd name="T54" fmla="*/ 17 w 611"/>
                <a:gd name="T55" fmla="*/ 448 h 474"/>
                <a:gd name="T56" fmla="*/ 0 w 611"/>
                <a:gd name="T57" fmla="*/ 465 h 474"/>
                <a:gd name="T58" fmla="*/ 8 w 611"/>
                <a:gd name="T59" fmla="*/ 473 h 474"/>
                <a:gd name="T60" fmla="*/ 73 w 611"/>
                <a:gd name="T61" fmla="*/ 470 h 474"/>
                <a:gd name="T62" fmla="*/ 115 w 611"/>
                <a:gd name="T63" fmla="*/ 470 h 474"/>
                <a:gd name="T64" fmla="*/ 154 w 611"/>
                <a:gd name="T65" fmla="*/ 473 h 474"/>
                <a:gd name="T66" fmla="*/ 168 w 611"/>
                <a:gd name="T67" fmla="*/ 459 h 474"/>
                <a:gd name="T68" fmla="*/ 157 w 611"/>
                <a:gd name="T69" fmla="*/ 448 h 474"/>
                <a:gd name="T70" fmla="*/ 134 w 611"/>
                <a:gd name="T71" fmla="*/ 431 h 474"/>
                <a:gd name="T72" fmla="*/ 160 w 611"/>
                <a:gd name="T73" fmla="*/ 395 h 474"/>
                <a:gd name="T74" fmla="*/ 300 w 611"/>
                <a:gd name="T75" fmla="*/ 258 h 474"/>
                <a:gd name="T76" fmla="*/ 384 w 611"/>
                <a:gd name="T77" fmla="*/ 423 h 474"/>
                <a:gd name="T78" fmla="*/ 386 w 611"/>
                <a:gd name="T79" fmla="*/ 431 h 474"/>
                <a:gd name="T80" fmla="*/ 350 w 611"/>
                <a:gd name="T81" fmla="*/ 448 h 474"/>
                <a:gd name="T82" fmla="*/ 336 w 611"/>
                <a:gd name="T83" fmla="*/ 465 h 474"/>
                <a:gd name="T84" fmla="*/ 347 w 611"/>
                <a:gd name="T85" fmla="*/ 473 h 474"/>
                <a:gd name="T86" fmla="*/ 395 w 611"/>
                <a:gd name="T87" fmla="*/ 470 h 474"/>
                <a:gd name="T88" fmla="*/ 440 w 611"/>
                <a:gd name="T89" fmla="*/ 470 h 474"/>
                <a:gd name="T90" fmla="*/ 479 w 611"/>
                <a:gd name="T91" fmla="*/ 470 h 474"/>
                <a:gd name="T92" fmla="*/ 518 w 611"/>
                <a:gd name="T93" fmla="*/ 473 h 474"/>
                <a:gd name="T94" fmla="*/ 532 w 611"/>
                <a:gd name="T95" fmla="*/ 459 h 474"/>
                <a:gd name="T96" fmla="*/ 512 w 611"/>
                <a:gd name="T97" fmla="*/ 448 h 474"/>
                <a:gd name="T98" fmla="*/ 462 w 611"/>
                <a:gd name="T99" fmla="*/ 428 h 474"/>
                <a:gd name="T100" fmla="*/ 350 w 611"/>
                <a:gd name="T101" fmla="*/ 207 h 4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1"/>
                <a:gd name="T154" fmla="*/ 0 h 474"/>
                <a:gd name="T155" fmla="*/ 611 w 611"/>
                <a:gd name="T156" fmla="*/ 474 h 4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1" h="474">
                  <a:moveTo>
                    <a:pt x="350" y="207"/>
                  </a:moveTo>
                  <a:lnTo>
                    <a:pt x="417" y="143"/>
                  </a:lnTo>
                  <a:cubicBezTo>
                    <a:pt x="504" y="56"/>
                    <a:pt x="532" y="28"/>
                    <a:pt x="594" y="25"/>
                  </a:cubicBezTo>
                  <a:cubicBezTo>
                    <a:pt x="602" y="25"/>
                    <a:pt x="610" y="25"/>
                    <a:pt x="610" y="11"/>
                  </a:cubicBezTo>
                  <a:cubicBezTo>
                    <a:pt x="610" y="3"/>
                    <a:pt x="605" y="0"/>
                    <a:pt x="602" y="0"/>
                  </a:cubicBezTo>
                  <a:cubicBezTo>
                    <a:pt x="582" y="0"/>
                    <a:pt x="557" y="3"/>
                    <a:pt x="538" y="3"/>
                  </a:cubicBezTo>
                  <a:cubicBezTo>
                    <a:pt x="518" y="3"/>
                    <a:pt x="473" y="0"/>
                    <a:pt x="456" y="0"/>
                  </a:cubicBezTo>
                  <a:cubicBezTo>
                    <a:pt x="451" y="0"/>
                    <a:pt x="442" y="3"/>
                    <a:pt x="442" y="14"/>
                  </a:cubicBezTo>
                  <a:cubicBezTo>
                    <a:pt x="442" y="17"/>
                    <a:pt x="442" y="25"/>
                    <a:pt x="454" y="25"/>
                  </a:cubicBezTo>
                  <a:cubicBezTo>
                    <a:pt x="459" y="25"/>
                    <a:pt x="476" y="28"/>
                    <a:pt x="476" y="42"/>
                  </a:cubicBezTo>
                  <a:cubicBezTo>
                    <a:pt x="476" y="53"/>
                    <a:pt x="465" y="64"/>
                    <a:pt x="459" y="70"/>
                  </a:cubicBezTo>
                  <a:cubicBezTo>
                    <a:pt x="454" y="76"/>
                    <a:pt x="364" y="162"/>
                    <a:pt x="339" y="188"/>
                  </a:cubicBezTo>
                  <a:lnTo>
                    <a:pt x="269" y="53"/>
                  </a:lnTo>
                  <a:cubicBezTo>
                    <a:pt x="269" y="50"/>
                    <a:pt x="266" y="45"/>
                    <a:pt x="266" y="42"/>
                  </a:cubicBezTo>
                  <a:cubicBezTo>
                    <a:pt x="266" y="36"/>
                    <a:pt x="280" y="25"/>
                    <a:pt x="302" y="25"/>
                  </a:cubicBezTo>
                  <a:cubicBezTo>
                    <a:pt x="308" y="25"/>
                    <a:pt x="316" y="25"/>
                    <a:pt x="316" y="8"/>
                  </a:cubicBezTo>
                  <a:cubicBezTo>
                    <a:pt x="316" y="8"/>
                    <a:pt x="316" y="0"/>
                    <a:pt x="305" y="0"/>
                  </a:cubicBezTo>
                  <a:cubicBezTo>
                    <a:pt x="291" y="0"/>
                    <a:pt x="274" y="3"/>
                    <a:pt x="260" y="3"/>
                  </a:cubicBezTo>
                  <a:cubicBezTo>
                    <a:pt x="244" y="3"/>
                    <a:pt x="230" y="3"/>
                    <a:pt x="216" y="3"/>
                  </a:cubicBezTo>
                  <a:cubicBezTo>
                    <a:pt x="202" y="3"/>
                    <a:pt x="185" y="3"/>
                    <a:pt x="174" y="3"/>
                  </a:cubicBezTo>
                  <a:cubicBezTo>
                    <a:pt x="162" y="0"/>
                    <a:pt x="148" y="0"/>
                    <a:pt x="137" y="0"/>
                  </a:cubicBezTo>
                  <a:cubicBezTo>
                    <a:pt x="132" y="0"/>
                    <a:pt x="120" y="0"/>
                    <a:pt x="120" y="14"/>
                  </a:cubicBezTo>
                  <a:cubicBezTo>
                    <a:pt x="120" y="25"/>
                    <a:pt x="132" y="25"/>
                    <a:pt x="143" y="25"/>
                  </a:cubicBezTo>
                  <a:cubicBezTo>
                    <a:pt x="182" y="25"/>
                    <a:pt x="185" y="31"/>
                    <a:pt x="193" y="45"/>
                  </a:cubicBezTo>
                  <a:lnTo>
                    <a:pt x="288" y="238"/>
                  </a:lnTo>
                  <a:lnTo>
                    <a:pt x="249" y="274"/>
                  </a:lnTo>
                  <a:cubicBezTo>
                    <a:pt x="238" y="288"/>
                    <a:pt x="204" y="319"/>
                    <a:pt x="193" y="333"/>
                  </a:cubicBezTo>
                  <a:cubicBezTo>
                    <a:pt x="109" y="417"/>
                    <a:pt x="78" y="445"/>
                    <a:pt x="17" y="448"/>
                  </a:cubicBezTo>
                  <a:cubicBezTo>
                    <a:pt x="8" y="448"/>
                    <a:pt x="0" y="448"/>
                    <a:pt x="0" y="465"/>
                  </a:cubicBezTo>
                  <a:cubicBezTo>
                    <a:pt x="0" y="468"/>
                    <a:pt x="3" y="473"/>
                    <a:pt x="8" y="473"/>
                  </a:cubicBezTo>
                  <a:cubicBezTo>
                    <a:pt x="31" y="473"/>
                    <a:pt x="53" y="470"/>
                    <a:pt x="73" y="470"/>
                  </a:cubicBezTo>
                  <a:cubicBezTo>
                    <a:pt x="87" y="470"/>
                    <a:pt x="104" y="470"/>
                    <a:pt x="115" y="470"/>
                  </a:cubicBezTo>
                  <a:cubicBezTo>
                    <a:pt x="126" y="473"/>
                    <a:pt x="143" y="473"/>
                    <a:pt x="154" y="473"/>
                  </a:cubicBezTo>
                  <a:cubicBezTo>
                    <a:pt x="157" y="473"/>
                    <a:pt x="168" y="473"/>
                    <a:pt x="168" y="459"/>
                  </a:cubicBezTo>
                  <a:cubicBezTo>
                    <a:pt x="168" y="448"/>
                    <a:pt x="160" y="448"/>
                    <a:pt x="157" y="448"/>
                  </a:cubicBezTo>
                  <a:cubicBezTo>
                    <a:pt x="148" y="448"/>
                    <a:pt x="134" y="445"/>
                    <a:pt x="134" y="431"/>
                  </a:cubicBezTo>
                  <a:cubicBezTo>
                    <a:pt x="134" y="420"/>
                    <a:pt x="143" y="412"/>
                    <a:pt x="160" y="395"/>
                  </a:cubicBezTo>
                  <a:lnTo>
                    <a:pt x="300" y="258"/>
                  </a:lnTo>
                  <a:lnTo>
                    <a:pt x="384" y="423"/>
                  </a:lnTo>
                  <a:cubicBezTo>
                    <a:pt x="386" y="428"/>
                    <a:pt x="386" y="431"/>
                    <a:pt x="386" y="431"/>
                  </a:cubicBezTo>
                  <a:cubicBezTo>
                    <a:pt x="386" y="434"/>
                    <a:pt x="375" y="445"/>
                    <a:pt x="350" y="448"/>
                  </a:cubicBezTo>
                  <a:cubicBezTo>
                    <a:pt x="344" y="448"/>
                    <a:pt x="336" y="448"/>
                    <a:pt x="336" y="465"/>
                  </a:cubicBezTo>
                  <a:cubicBezTo>
                    <a:pt x="336" y="465"/>
                    <a:pt x="336" y="473"/>
                    <a:pt x="347" y="473"/>
                  </a:cubicBezTo>
                  <a:cubicBezTo>
                    <a:pt x="361" y="473"/>
                    <a:pt x="378" y="470"/>
                    <a:pt x="395" y="470"/>
                  </a:cubicBezTo>
                  <a:cubicBezTo>
                    <a:pt x="409" y="470"/>
                    <a:pt x="426" y="470"/>
                    <a:pt x="440" y="470"/>
                  </a:cubicBezTo>
                  <a:cubicBezTo>
                    <a:pt x="451" y="470"/>
                    <a:pt x="468" y="470"/>
                    <a:pt x="479" y="470"/>
                  </a:cubicBezTo>
                  <a:cubicBezTo>
                    <a:pt x="490" y="473"/>
                    <a:pt x="507" y="473"/>
                    <a:pt x="518" y="473"/>
                  </a:cubicBezTo>
                  <a:cubicBezTo>
                    <a:pt x="521" y="473"/>
                    <a:pt x="532" y="473"/>
                    <a:pt x="532" y="459"/>
                  </a:cubicBezTo>
                  <a:cubicBezTo>
                    <a:pt x="532" y="448"/>
                    <a:pt x="524" y="448"/>
                    <a:pt x="512" y="448"/>
                  </a:cubicBezTo>
                  <a:cubicBezTo>
                    <a:pt x="470" y="448"/>
                    <a:pt x="468" y="440"/>
                    <a:pt x="462" y="428"/>
                  </a:cubicBezTo>
                  <a:lnTo>
                    <a:pt x="350" y="207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Freeform 14"/>
            <p:cNvSpPr>
              <a:spLocks noChangeArrowheads="1"/>
            </p:cNvSpPr>
            <p:nvPr/>
          </p:nvSpPr>
          <p:spPr bwMode="auto">
            <a:xfrm>
              <a:off x="1865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Freeform 15"/>
            <p:cNvSpPr>
              <a:spLocks noChangeArrowheads="1"/>
            </p:cNvSpPr>
            <p:nvPr/>
          </p:nvSpPr>
          <p:spPr bwMode="auto">
            <a:xfrm>
              <a:off x="2084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Freeform 16"/>
            <p:cNvSpPr>
              <a:spLocks noChangeArrowheads="1"/>
            </p:cNvSpPr>
            <p:nvPr/>
          </p:nvSpPr>
          <p:spPr bwMode="auto">
            <a:xfrm>
              <a:off x="2205" y="1210"/>
              <a:ext cx="58" cy="143"/>
            </a:xfrm>
            <a:custGeom>
              <a:avLst/>
              <a:gdLst>
                <a:gd name="T0" fmla="*/ 137 w 259"/>
                <a:gd name="T1" fmla="*/ 199 h 637"/>
                <a:gd name="T2" fmla="*/ 176 w 259"/>
                <a:gd name="T3" fmla="*/ 204 h 637"/>
                <a:gd name="T4" fmla="*/ 227 w 259"/>
                <a:gd name="T5" fmla="*/ 216 h 637"/>
                <a:gd name="T6" fmla="*/ 258 w 259"/>
                <a:gd name="T7" fmla="*/ 188 h 637"/>
                <a:gd name="T8" fmla="*/ 227 w 259"/>
                <a:gd name="T9" fmla="*/ 162 h 637"/>
                <a:gd name="T10" fmla="*/ 176 w 259"/>
                <a:gd name="T11" fmla="*/ 174 h 637"/>
                <a:gd name="T12" fmla="*/ 137 w 259"/>
                <a:gd name="T13" fmla="*/ 179 h 637"/>
                <a:gd name="T14" fmla="*/ 146 w 259"/>
                <a:gd name="T15" fmla="*/ 106 h 637"/>
                <a:gd name="T16" fmla="*/ 157 w 259"/>
                <a:gd name="T17" fmla="*/ 31 h 637"/>
                <a:gd name="T18" fmla="*/ 129 w 259"/>
                <a:gd name="T19" fmla="*/ 0 h 637"/>
                <a:gd name="T20" fmla="*/ 101 w 259"/>
                <a:gd name="T21" fmla="*/ 31 h 637"/>
                <a:gd name="T22" fmla="*/ 112 w 259"/>
                <a:gd name="T23" fmla="*/ 112 h 637"/>
                <a:gd name="T24" fmla="*/ 120 w 259"/>
                <a:gd name="T25" fmla="*/ 179 h 637"/>
                <a:gd name="T26" fmla="*/ 81 w 259"/>
                <a:gd name="T27" fmla="*/ 174 h 637"/>
                <a:gd name="T28" fmla="*/ 31 w 259"/>
                <a:gd name="T29" fmla="*/ 162 h 637"/>
                <a:gd name="T30" fmla="*/ 0 w 259"/>
                <a:gd name="T31" fmla="*/ 188 h 637"/>
                <a:gd name="T32" fmla="*/ 31 w 259"/>
                <a:gd name="T33" fmla="*/ 216 h 637"/>
                <a:gd name="T34" fmla="*/ 81 w 259"/>
                <a:gd name="T35" fmla="*/ 204 h 637"/>
                <a:gd name="T36" fmla="*/ 120 w 259"/>
                <a:gd name="T37" fmla="*/ 199 h 637"/>
                <a:gd name="T38" fmla="*/ 112 w 259"/>
                <a:gd name="T39" fmla="*/ 252 h 637"/>
                <a:gd name="T40" fmla="*/ 101 w 259"/>
                <a:gd name="T41" fmla="*/ 336 h 637"/>
                <a:gd name="T42" fmla="*/ 118 w 259"/>
                <a:gd name="T43" fmla="*/ 624 h 637"/>
                <a:gd name="T44" fmla="*/ 129 w 259"/>
                <a:gd name="T45" fmla="*/ 636 h 637"/>
                <a:gd name="T46" fmla="*/ 143 w 259"/>
                <a:gd name="T47" fmla="*/ 622 h 637"/>
                <a:gd name="T48" fmla="*/ 148 w 259"/>
                <a:gd name="T49" fmla="*/ 518 h 637"/>
                <a:gd name="T50" fmla="*/ 157 w 259"/>
                <a:gd name="T51" fmla="*/ 336 h 637"/>
                <a:gd name="T52" fmla="*/ 146 w 259"/>
                <a:gd name="T53" fmla="*/ 249 h 637"/>
                <a:gd name="T54" fmla="*/ 137 w 259"/>
                <a:gd name="T55" fmla="*/ 199 h 63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9"/>
                <a:gd name="T85" fmla="*/ 0 h 637"/>
                <a:gd name="T86" fmla="*/ 259 w 259"/>
                <a:gd name="T87" fmla="*/ 637 h 63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9" h="637">
                  <a:moveTo>
                    <a:pt x="137" y="199"/>
                  </a:moveTo>
                  <a:cubicBezTo>
                    <a:pt x="148" y="199"/>
                    <a:pt x="154" y="199"/>
                    <a:pt x="176" y="204"/>
                  </a:cubicBezTo>
                  <a:cubicBezTo>
                    <a:pt x="199" y="213"/>
                    <a:pt x="216" y="216"/>
                    <a:pt x="227" y="216"/>
                  </a:cubicBezTo>
                  <a:cubicBezTo>
                    <a:pt x="255" y="216"/>
                    <a:pt x="258" y="196"/>
                    <a:pt x="258" y="188"/>
                  </a:cubicBezTo>
                  <a:cubicBezTo>
                    <a:pt x="258" y="182"/>
                    <a:pt x="255" y="162"/>
                    <a:pt x="227" y="162"/>
                  </a:cubicBezTo>
                  <a:cubicBezTo>
                    <a:pt x="216" y="162"/>
                    <a:pt x="199" y="165"/>
                    <a:pt x="176" y="174"/>
                  </a:cubicBezTo>
                  <a:cubicBezTo>
                    <a:pt x="154" y="179"/>
                    <a:pt x="148" y="179"/>
                    <a:pt x="137" y="179"/>
                  </a:cubicBezTo>
                  <a:cubicBezTo>
                    <a:pt x="140" y="157"/>
                    <a:pt x="143" y="126"/>
                    <a:pt x="146" y="106"/>
                  </a:cubicBezTo>
                  <a:cubicBezTo>
                    <a:pt x="148" y="92"/>
                    <a:pt x="157" y="56"/>
                    <a:pt x="157" y="31"/>
                  </a:cubicBezTo>
                  <a:cubicBezTo>
                    <a:pt x="157" y="11"/>
                    <a:pt x="146" y="0"/>
                    <a:pt x="129" y="0"/>
                  </a:cubicBezTo>
                  <a:cubicBezTo>
                    <a:pt x="115" y="0"/>
                    <a:pt x="101" y="8"/>
                    <a:pt x="101" y="31"/>
                  </a:cubicBezTo>
                  <a:cubicBezTo>
                    <a:pt x="101" y="56"/>
                    <a:pt x="106" y="90"/>
                    <a:pt x="112" y="112"/>
                  </a:cubicBezTo>
                  <a:cubicBezTo>
                    <a:pt x="112" y="120"/>
                    <a:pt x="120" y="154"/>
                    <a:pt x="120" y="179"/>
                  </a:cubicBezTo>
                  <a:cubicBezTo>
                    <a:pt x="109" y="179"/>
                    <a:pt x="104" y="179"/>
                    <a:pt x="81" y="174"/>
                  </a:cubicBezTo>
                  <a:cubicBezTo>
                    <a:pt x="59" y="165"/>
                    <a:pt x="42" y="162"/>
                    <a:pt x="31" y="162"/>
                  </a:cubicBezTo>
                  <a:cubicBezTo>
                    <a:pt x="3" y="162"/>
                    <a:pt x="0" y="182"/>
                    <a:pt x="0" y="188"/>
                  </a:cubicBezTo>
                  <a:cubicBezTo>
                    <a:pt x="0" y="193"/>
                    <a:pt x="3" y="216"/>
                    <a:pt x="31" y="216"/>
                  </a:cubicBezTo>
                  <a:cubicBezTo>
                    <a:pt x="42" y="216"/>
                    <a:pt x="59" y="213"/>
                    <a:pt x="81" y="204"/>
                  </a:cubicBezTo>
                  <a:cubicBezTo>
                    <a:pt x="104" y="199"/>
                    <a:pt x="109" y="199"/>
                    <a:pt x="120" y="199"/>
                  </a:cubicBezTo>
                  <a:cubicBezTo>
                    <a:pt x="120" y="216"/>
                    <a:pt x="115" y="238"/>
                    <a:pt x="112" y="252"/>
                  </a:cubicBezTo>
                  <a:cubicBezTo>
                    <a:pt x="101" y="294"/>
                    <a:pt x="101" y="300"/>
                    <a:pt x="101" y="336"/>
                  </a:cubicBezTo>
                  <a:cubicBezTo>
                    <a:pt x="101" y="470"/>
                    <a:pt x="115" y="610"/>
                    <a:pt x="118" y="624"/>
                  </a:cubicBezTo>
                  <a:cubicBezTo>
                    <a:pt x="118" y="630"/>
                    <a:pt x="120" y="636"/>
                    <a:pt x="129" y="636"/>
                  </a:cubicBezTo>
                  <a:cubicBezTo>
                    <a:pt x="140" y="636"/>
                    <a:pt x="140" y="630"/>
                    <a:pt x="143" y="622"/>
                  </a:cubicBezTo>
                  <a:cubicBezTo>
                    <a:pt x="143" y="622"/>
                    <a:pt x="146" y="560"/>
                    <a:pt x="148" y="518"/>
                  </a:cubicBezTo>
                  <a:cubicBezTo>
                    <a:pt x="154" y="456"/>
                    <a:pt x="157" y="398"/>
                    <a:pt x="157" y="336"/>
                  </a:cubicBezTo>
                  <a:cubicBezTo>
                    <a:pt x="157" y="300"/>
                    <a:pt x="157" y="294"/>
                    <a:pt x="146" y="249"/>
                  </a:cubicBezTo>
                  <a:cubicBezTo>
                    <a:pt x="146" y="244"/>
                    <a:pt x="140" y="216"/>
                    <a:pt x="137" y="199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Freeform 17"/>
            <p:cNvSpPr>
              <a:spLocks noChangeArrowheads="1"/>
            </p:cNvSpPr>
            <p:nvPr/>
          </p:nvSpPr>
          <p:spPr bwMode="auto">
            <a:xfrm>
              <a:off x="2201" y="1385"/>
              <a:ext cx="124" cy="106"/>
            </a:xfrm>
            <a:custGeom>
              <a:avLst/>
              <a:gdLst>
                <a:gd name="T0" fmla="*/ 428 w 553"/>
                <a:gd name="T1" fmla="*/ 84 h 474"/>
                <a:gd name="T2" fmla="*/ 470 w 553"/>
                <a:gd name="T3" fmla="*/ 48 h 474"/>
                <a:gd name="T4" fmla="*/ 535 w 553"/>
                <a:gd name="T5" fmla="*/ 25 h 474"/>
                <a:gd name="T6" fmla="*/ 552 w 553"/>
                <a:gd name="T7" fmla="*/ 8 h 474"/>
                <a:gd name="T8" fmla="*/ 540 w 553"/>
                <a:gd name="T9" fmla="*/ 0 h 474"/>
                <a:gd name="T10" fmla="*/ 484 w 553"/>
                <a:gd name="T11" fmla="*/ 3 h 474"/>
                <a:gd name="T12" fmla="*/ 412 w 553"/>
                <a:gd name="T13" fmla="*/ 0 h 474"/>
                <a:gd name="T14" fmla="*/ 398 w 553"/>
                <a:gd name="T15" fmla="*/ 14 h 474"/>
                <a:gd name="T16" fmla="*/ 412 w 553"/>
                <a:gd name="T17" fmla="*/ 25 h 474"/>
                <a:gd name="T18" fmla="*/ 431 w 553"/>
                <a:gd name="T19" fmla="*/ 39 h 474"/>
                <a:gd name="T20" fmla="*/ 423 w 553"/>
                <a:gd name="T21" fmla="*/ 56 h 474"/>
                <a:gd name="T22" fmla="*/ 412 w 553"/>
                <a:gd name="T23" fmla="*/ 70 h 474"/>
                <a:gd name="T24" fmla="*/ 238 w 553"/>
                <a:gd name="T25" fmla="*/ 252 h 474"/>
                <a:gd name="T26" fmla="*/ 146 w 553"/>
                <a:gd name="T27" fmla="*/ 50 h 474"/>
                <a:gd name="T28" fmla="*/ 140 w 553"/>
                <a:gd name="T29" fmla="*/ 36 h 474"/>
                <a:gd name="T30" fmla="*/ 179 w 553"/>
                <a:gd name="T31" fmla="*/ 25 h 474"/>
                <a:gd name="T32" fmla="*/ 196 w 553"/>
                <a:gd name="T33" fmla="*/ 8 h 474"/>
                <a:gd name="T34" fmla="*/ 185 w 553"/>
                <a:gd name="T35" fmla="*/ 0 h 474"/>
                <a:gd name="T36" fmla="*/ 92 w 553"/>
                <a:gd name="T37" fmla="*/ 3 h 474"/>
                <a:gd name="T38" fmla="*/ 14 w 553"/>
                <a:gd name="T39" fmla="*/ 0 h 474"/>
                <a:gd name="T40" fmla="*/ 0 w 553"/>
                <a:gd name="T41" fmla="*/ 14 h 474"/>
                <a:gd name="T42" fmla="*/ 20 w 553"/>
                <a:gd name="T43" fmla="*/ 25 h 474"/>
                <a:gd name="T44" fmla="*/ 67 w 553"/>
                <a:gd name="T45" fmla="*/ 48 h 474"/>
                <a:gd name="T46" fmla="*/ 176 w 553"/>
                <a:gd name="T47" fmla="*/ 283 h 474"/>
                <a:gd name="T48" fmla="*/ 146 w 553"/>
                <a:gd name="T49" fmla="*/ 412 h 474"/>
                <a:gd name="T50" fmla="*/ 81 w 553"/>
                <a:gd name="T51" fmla="*/ 448 h 474"/>
                <a:gd name="T52" fmla="*/ 59 w 553"/>
                <a:gd name="T53" fmla="*/ 462 h 474"/>
                <a:gd name="T54" fmla="*/ 70 w 553"/>
                <a:gd name="T55" fmla="*/ 473 h 474"/>
                <a:gd name="T56" fmla="*/ 115 w 553"/>
                <a:gd name="T57" fmla="*/ 470 h 474"/>
                <a:gd name="T58" fmla="*/ 160 w 553"/>
                <a:gd name="T59" fmla="*/ 470 h 474"/>
                <a:gd name="T60" fmla="*/ 204 w 553"/>
                <a:gd name="T61" fmla="*/ 470 h 474"/>
                <a:gd name="T62" fmla="*/ 249 w 553"/>
                <a:gd name="T63" fmla="*/ 473 h 474"/>
                <a:gd name="T64" fmla="*/ 266 w 553"/>
                <a:gd name="T65" fmla="*/ 459 h 474"/>
                <a:gd name="T66" fmla="*/ 244 w 553"/>
                <a:gd name="T67" fmla="*/ 448 h 474"/>
                <a:gd name="T68" fmla="*/ 216 w 553"/>
                <a:gd name="T69" fmla="*/ 448 h 474"/>
                <a:gd name="T70" fmla="*/ 202 w 553"/>
                <a:gd name="T71" fmla="*/ 437 h 474"/>
                <a:gd name="T72" fmla="*/ 213 w 553"/>
                <a:gd name="T73" fmla="*/ 381 h 474"/>
                <a:gd name="T74" fmla="*/ 235 w 553"/>
                <a:gd name="T75" fmla="*/ 297 h 474"/>
                <a:gd name="T76" fmla="*/ 246 w 553"/>
                <a:gd name="T77" fmla="*/ 277 h 474"/>
                <a:gd name="T78" fmla="*/ 428 w 553"/>
                <a:gd name="T79" fmla="*/ 84 h 4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53"/>
                <a:gd name="T121" fmla="*/ 0 h 474"/>
                <a:gd name="T122" fmla="*/ 553 w 553"/>
                <a:gd name="T123" fmla="*/ 474 h 47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53" h="474">
                  <a:moveTo>
                    <a:pt x="428" y="84"/>
                  </a:moveTo>
                  <a:cubicBezTo>
                    <a:pt x="442" y="70"/>
                    <a:pt x="456" y="56"/>
                    <a:pt x="470" y="48"/>
                  </a:cubicBezTo>
                  <a:cubicBezTo>
                    <a:pt x="501" y="28"/>
                    <a:pt x="526" y="25"/>
                    <a:pt x="535" y="25"/>
                  </a:cubicBezTo>
                  <a:cubicBezTo>
                    <a:pt x="543" y="25"/>
                    <a:pt x="552" y="25"/>
                    <a:pt x="552" y="8"/>
                  </a:cubicBezTo>
                  <a:cubicBezTo>
                    <a:pt x="552" y="6"/>
                    <a:pt x="546" y="0"/>
                    <a:pt x="540" y="0"/>
                  </a:cubicBezTo>
                  <a:cubicBezTo>
                    <a:pt x="524" y="0"/>
                    <a:pt x="504" y="3"/>
                    <a:pt x="484" y="3"/>
                  </a:cubicBezTo>
                  <a:cubicBezTo>
                    <a:pt x="462" y="3"/>
                    <a:pt x="434" y="0"/>
                    <a:pt x="412" y="0"/>
                  </a:cubicBezTo>
                  <a:cubicBezTo>
                    <a:pt x="409" y="0"/>
                    <a:pt x="398" y="0"/>
                    <a:pt x="398" y="14"/>
                  </a:cubicBezTo>
                  <a:cubicBezTo>
                    <a:pt x="398" y="25"/>
                    <a:pt x="409" y="25"/>
                    <a:pt x="412" y="25"/>
                  </a:cubicBezTo>
                  <a:cubicBezTo>
                    <a:pt x="431" y="25"/>
                    <a:pt x="431" y="34"/>
                    <a:pt x="431" y="39"/>
                  </a:cubicBezTo>
                  <a:cubicBezTo>
                    <a:pt x="431" y="45"/>
                    <a:pt x="428" y="50"/>
                    <a:pt x="423" y="56"/>
                  </a:cubicBezTo>
                  <a:cubicBezTo>
                    <a:pt x="417" y="62"/>
                    <a:pt x="414" y="67"/>
                    <a:pt x="412" y="70"/>
                  </a:cubicBezTo>
                  <a:lnTo>
                    <a:pt x="238" y="252"/>
                  </a:lnTo>
                  <a:lnTo>
                    <a:pt x="146" y="50"/>
                  </a:lnTo>
                  <a:cubicBezTo>
                    <a:pt x="140" y="39"/>
                    <a:pt x="140" y="39"/>
                    <a:pt x="140" y="36"/>
                  </a:cubicBezTo>
                  <a:cubicBezTo>
                    <a:pt x="140" y="25"/>
                    <a:pt x="174" y="25"/>
                    <a:pt x="179" y="25"/>
                  </a:cubicBezTo>
                  <a:cubicBezTo>
                    <a:pt x="188" y="25"/>
                    <a:pt x="196" y="25"/>
                    <a:pt x="196" y="8"/>
                  </a:cubicBezTo>
                  <a:cubicBezTo>
                    <a:pt x="196" y="8"/>
                    <a:pt x="196" y="0"/>
                    <a:pt x="185" y="0"/>
                  </a:cubicBezTo>
                  <a:cubicBezTo>
                    <a:pt x="165" y="0"/>
                    <a:pt x="115" y="3"/>
                    <a:pt x="92" y="3"/>
                  </a:cubicBezTo>
                  <a:cubicBezTo>
                    <a:pt x="76" y="3"/>
                    <a:pt x="31" y="0"/>
                    <a:pt x="14" y="0"/>
                  </a:cubicBezTo>
                  <a:cubicBezTo>
                    <a:pt x="8" y="0"/>
                    <a:pt x="0" y="3"/>
                    <a:pt x="0" y="14"/>
                  </a:cubicBezTo>
                  <a:cubicBezTo>
                    <a:pt x="0" y="25"/>
                    <a:pt x="8" y="25"/>
                    <a:pt x="20" y="25"/>
                  </a:cubicBezTo>
                  <a:cubicBezTo>
                    <a:pt x="59" y="25"/>
                    <a:pt x="62" y="31"/>
                    <a:pt x="67" y="48"/>
                  </a:cubicBezTo>
                  <a:lnTo>
                    <a:pt x="176" y="283"/>
                  </a:lnTo>
                  <a:lnTo>
                    <a:pt x="146" y="412"/>
                  </a:lnTo>
                  <a:cubicBezTo>
                    <a:pt x="134" y="445"/>
                    <a:pt x="134" y="448"/>
                    <a:pt x="81" y="448"/>
                  </a:cubicBezTo>
                  <a:cubicBezTo>
                    <a:pt x="70" y="448"/>
                    <a:pt x="59" y="448"/>
                    <a:pt x="59" y="462"/>
                  </a:cubicBezTo>
                  <a:cubicBezTo>
                    <a:pt x="59" y="470"/>
                    <a:pt x="64" y="473"/>
                    <a:pt x="70" y="473"/>
                  </a:cubicBezTo>
                  <a:cubicBezTo>
                    <a:pt x="84" y="473"/>
                    <a:pt x="101" y="470"/>
                    <a:pt x="115" y="470"/>
                  </a:cubicBezTo>
                  <a:cubicBezTo>
                    <a:pt x="126" y="470"/>
                    <a:pt x="148" y="470"/>
                    <a:pt x="160" y="470"/>
                  </a:cubicBezTo>
                  <a:cubicBezTo>
                    <a:pt x="174" y="470"/>
                    <a:pt x="190" y="470"/>
                    <a:pt x="204" y="470"/>
                  </a:cubicBezTo>
                  <a:cubicBezTo>
                    <a:pt x="218" y="470"/>
                    <a:pt x="235" y="473"/>
                    <a:pt x="249" y="473"/>
                  </a:cubicBezTo>
                  <a:cubicBezTo>
                    <a:pt x="255" y="473"/>
                    <a:pt x="266" y="473"/>
                    <a:pt x="266" y="459"/>
                  </a:cubicBezTo>
                  <a:cubicBezTo>
                    <a:pt x="266" y="448"/>
                    <a:pt x="258" y="448"/>
                    <a:pt x="244" y="448"/>
                  </a:cubicBezTo>
                  <a:cubicBezTo>
                    <a:pt x="232" y="448"/>
                    <a:pt x="230" y="448"/>
                    <a:pt x="216" y="448"/>
                  </a:cubicBezTo>
                  <a:cubicBezTo>
                    <a:pt x="202" y="445"/>
                    <a:pt x="202" y="445"/>
                    <a:pt x="202" y="437"/>
                  </a:cubicBezTo>
                  <a:cubicBezTo>
                    <a:pt x="202" y="434"/>
                    <a:pt x="210" y="400"/>
                    <a:pt x="213" y="381"/>
                  </a:cubicBezTo>
                  <a:cubicBezTo>
                    <a:pt x="218" y="358"/>
                    <a:pt x="235" y="300"/>
                    <a:pt x="235" y="297"/>
                  </a:cubicBezTo>
                  <a:cubicBezTo>
                    <a:pt x="238" y="286"/>
                    <a:pt x="238" y="283"/>
                    <a:pt x="246" y="277"/>
                  </a:cubicBezTo>
                  <a:lnTo>
                    <a:pt x="428" y="8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Freeform 18"/>
            <p:cNvSpPr>
              <a:spLocks noChangeArrowheads="1"/>
            </p:cNvSpPr>
            <p:nvPr/>
          </p:nvSpPr>
          <p:spPr bwMode="auto">
            <a:xfrm>
              <a:off x="2356" y="1328"/>
              <a:ext cx="102" cy="101"/>
            </a:xfrm>
            <a:custGeom>
              <a:avLst/>
              <a:gdLst>
                <a:gd name="T0" fmla="*/ 330 w 455"/>
                <a:gd name="T1" fmla="*/ 64 h 449"/>
                <a:gd name="T2" fmla="*/ 238 w 455"/>
                <a:gd name="T3" fmla="*/ 0 h 449"/>
                <a:gd name="T4" fmla="*/ 0 w 455"/>
                <a:gd name="T5" fmla="*/ 291 h 449"/>
                <a:gd name="T6" fmla="*/ 132 w 455"/>
                <a:gd name="T7" fmla="*/ 448 h 449"/>
                <a:gd name="T8" fmla="*/ 260 w 455"/>
                <a:gd name="T9" fmla="*/ 375 h 449"/>
                <a:gd name="T10" fmla="*/ 350 w 455"/>
                <a:gd name="T11" fmla="*/ 448 h 449"/>
                <a:gd name="T12" fmla="*/ 423 w 455"/>
                <a:gd name="T13" fmla="*/ 395 h 449"/>
                <a:gd name="T14" fmla="*/ 454 w 455"/>
                <a:gd name="T15" fmla="*/ 297 h 449"/>
                <a:gd name="T16" fmla="*/ 442 w 455"/>
                <a:gd name="T17" fmla="*/ 286 h 449"/>
                <a:gd name="T18" fmla="*/ 428 w 455"/>
                <a:gd name="T19" fmla="*/ 305 h 449"/>
                <a:gd name="T20" fmla="*/ 353 w 455"/>
                <a:gd name="T21" fmla="*/ 426 h 449"/>
                <a:gd name="T22" fmla="*/ 322 w 455"/>
                <a:gd name="T23" fmla="*/ 381 h 449"/>
                <a:gd name="T24" fmla="*/ 336 w 455"/>
                <a:gd name="T25" fmla="*/ 308 h 449"/>
                <a:gd name="T26" fmla="*/ 358 w 455"/>
                <a:gd name="T27" fmla="*/ 218 h 449"/>
                <a:gd name="T28" fmla="*/ 392 w 455"/>
                <a:gd name="T29" fmla="*/ 81 h 449"/>
                <a:gd name="T30" fmla="*/ 400 w 455"/>
                <a:gd name="T31" fmla="*/ 48 h 449"/>
                <a:gd name="T32" fmla="*/ 372 w 455"/>
                <a:gd name="T33" fmla="*/ 20 h 449"/>
                <a:gd name="T34" fmla="*/ 330 w 455"/>
                <a:gd name="T35" fmla="*/ 64 h 449"/>
                <a:gd name="T36" fmla="*/ 266 w 455"/>
                <a:gd name="T37" fmla="*/ 319 h 449"/>
                <a:gd name="T38" fmla="*/ 246 w 455"/>
                <a:gd name="T39" fmla="*/ 356 h 449"/>
                <a:gd name="T40" fmla="*/ 134 w 455"/>
                <a:gd name="T41" fmla="*/ 426 h 449"/>
                <a:gd name="T42" fmla="*/ 70 w 455"/>
                <a:gd name="T43" fmla="*/ 333 h 449"/>
                <a:gd name="T44" fmla="*/ 126 w 455"/>
                <a:gd name="T45" fmla="*/ 118 h 449"/>
                <a:gd name="T46" fmla="*/ 241 w 455"/>
                <a:gd name="T47" fmla="*/ 22 h 449"/>
                <a:gd name="T48" fmla="*/ 319 w 455"/>
                <a:gd name="T49" fmla="*/ 109 h 449"/>
                <a:gd name="T50" fmla="*/ 314 w 455"/>
                <a:gd name="T51" fmla="*/ 126 h 449"/>
                <a:gd name="T52" fmla="*/ 266 w 455"/>
                <a:gd name="T53" fmla="*/ 319 h 4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55"/>
                <a:gd name="T82" fmla="*/ 0 h 449"/>
                <a:gd name="T83" fmla="*/ 455 w 455"/>
                <a:gd name="T84" fmla="*/ 449 h 4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55" h="449">
                  <a:moveTo>
                    <a:pt x="330" y="64"/>
                  </a:moveTo>
                  <a:cubicBezTo>
                    <a:pt x="311" y="28"/>
                    <a:pt x="283" y="0"/>
                    <a:pt x="238" y="0"/>
                  </a:cubicBezTo>
                  <a:cubicBezTo>
                    <a:pt x="123" y="0"/>
                    <a:pt x="0" y="146"/>
                    <a:pt x="0" y="291"/>
                  </a:cubicBezTo>
                  <a:cubicBezTo>
                    <a:pt x="0" y="384"/>
                    <a:pt x="53" y="448"/>
                    <a:pt x="132" y="448"/>
                  </a:cubicBezTo>
                  <a:cubicBezTo>
                    <a:pt x="151" y="448"/>
                    <a:pt x="202" y="445"/>
                    <a:pt x="260" y="375"/>
                  </a:cubicBezTo>
                  <a:cubicBezTo>
                    <a:pt x="269" y="417"/>
                    <a:pt x="302" y="448"/>
                    <a:pt x="350" y="448"/>
                  </a:cubicBezTo>
                  <a:cubicBezTo>
                    <a:pt x="386" y="448"/>
                    <a:pt x="409" y="426"/>
                    <a:pt x="423" y="395"/>
                  </a:cubicBezTo>
                  <a:cubicBezTo>
                    <a:pt x="440" y="358"/>
                    <a:pt x="454" y="297"/>
                    <a:pt x="454" y="297"/>
                  </a:cubicBezTo>
                  <a:cubicBezTo>
                    <a:pt x="454" y="286"/>
                    <a:pt x="445" y="286"/>
                    <a:pt x="442" y="286"/>
                  </a:cubicBezTo>
                  <a:cubicBezTo>
                    <a:pt x="431" y="286"/>
                    <a:pt x="431" y="291"/>
                    <a:pt x="428" y="305"/>
                  </a:cubicBezTo>
                  <a:cubicBezTo>
                    <a:pt x="412" y="370"/>
                    <a:pt x="392" y="426"/>
                    <a:pt x="353" y="426"/>
                  </a:cubicBezTo>
                  <a:cubicBezTo>
                    <a:pt x="325" y="426"/>
                    <a:pt x="322" y="400"/>
                    <a:pt x="322" y="381"/>
                  </a:cubicBezTo>
                  <a:cubicBezTo>
                    <a:pt x="322" y="358"/>
                    <a:pt x="325" y="353"/>
                    <a:pt x="336" y="308"/>
                  </a:cubicBezTo>
                  <a:cubicBezTo>
                    <a:pt x="347" y="266"/>
                    <a:pt x="347" y="258"/>
                    <a:pt x="358" y="218"/>
                  </a:cubicBezTo>
                  <a:lnTo>
                    <a:pt x="392" y="81"/>
                  </a:lnTo>
                  <a:cubicBezTo>
                    <a:pt x="400" y="53"/>
                    <a:pt x="400" y="50"/>
                    <a:pt x="400" y="48"/>
                  </a:cubicBezTo>
                  <a:cubicBezTo>
                    <a:pt x="400" y="31"/>
                    <a:pt x="389" y="20"/>
                    <a:pt x="372" y="20"/>
                  </a:cubicBezTo>
                  <a:cubicBezTo>
                    <a:pt x="347" y="20"/>
                    <a:pt x="333" y="42"/>
                    <a:pt x="330" y="64"/>
                  </a:cubicBezTo>
                  <a:close/>
                  <a:moveTo>
                    <a:pt x="266" y="319"/>
                  </a:moveTo>
                  <a:cubicBezTo>
                    <a:pt x="260" y="339"/>
                    <a:pt x="260" y="339"/>
                    <a:pt x="246" y="356"/>
                  </a:cubicBezTo>
                  <a:cubicBezTo>
                    <a:pt x="202" y="412"/>
                    <a:pt x="162" y="426"/>
                    <a:pt x="134" y="426"/>
                  </a:cubicBezTo>
                  <a:cubicBezTo>
                    <a:pt x="84" y="426"/>
                    <a:pt x="70" y="372"/>
                    <a:pt x="70" y="333"/>
                  </a:cubicBezTo>
                  <a:cubicBezTo>
                    <a:pt x="70" y="286"/>
                    <a:pt x="101" y="162"/>
                    <a:pt x="126" y="118"/>
                  </a:cubicBezTo>
                  <a:cubicBezTo>
                    <a:pt x="157" y="59"/>
                    <a:pt x="199" y="22"/>
                    <a:pt x="241" y="22"/>
                  </a:cubicBezTo>
                  <a:cubicBezTo>
                    <a:pt x="305" y="22"/>
                    <a:pt x="319" y="104"/>
                    <a:pt x="319" y="109"/>
                  </a:cubicBezTo>
                  <a:cubicBezTo>
                    <a:pt x="319" y="115"/>
                    <a:pt x="316" y="120"/>
                    <a:pt x="314" y="126"/>
                  </a:cubicBezTo>
                  <a:lnTo>
                    <a:pt x="266" y="319"/>
                  </a:ln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19"/>
            <p:cNvSpPr>
              <a:spLocks noChangeArrowheads="1"/>
            </p:cNvSpPr>
            <p:nvPr/>
          </p:nvSpPr>
          <p:spPr bwMode="auto">
            <a:xfrm>
              <a:off x="2474" y="1354"/>
              <a:ext cx="124" cy="106"/>
            </a:xfrm>
            <a:custGeom>
              <a:avLst/>
              <a:gdLst>
                <a:gd name="T0" fmla="*/ 428 w 553"/>
                <a:gd name="T1" fmla="*/ 84 h 474"/>
                <a:gd name="T2" fmla="*/ 470 w 553"/>
                <a:gd name="T3" fmla="*/ 48 h 474"/>
                <a:gd name="T4" fmla="*/ 535 w 553"/>
                <a:gd name="T5" fmla="*/ 25 h 474"/>
                <a:gd name="T6" fmla="*/ 552 w 553"/>
                <a:gd name="T7" fmla="*/ 8 h 474"/>
                <a:gd name="T8" fmla="*/ 540 w 553"/>
                <a:gd name="T9" fmla="*/ 0 h 474"/>
                <a:gd name="T10" fmla="*/ 484 w 553"/>
                <a:gd name="T11" fmla="*/ 3 h 474"/>
                <a:gd name="T12" fmla="*/ 412 w 553"/>
                <a:gd name="T13" fmla="*/ 0 h 474"/>
                <a:gd name="T14" fmla="*/ 398 w 553"/>
                <a:gd name="T15" fmla="*/ 14 h 474"/>
                <a:gd name="T16" fmla="*/ 412 w 553"/>
                <a:gd name="T17" fmla="*/ 25 h 474"/>
                <a:gd name="T18" fmla="*/ 431 w 553"/>
                <a:gd name="T19" fmla="*/ 39 h 474"/>
                <a:gd name="T20" fmla="*/ 423 w 553"/>
                <a:gd name="T21" fmla="*/ 56 h 474"/>
                <a:gd name="T22" fmla="*/ 412 w 553"/>
                <a:gd name="T23" fmla="*/ 70 h 474"/>
                <a:gd name="T24" fmla="*/ 238 w 553"/>
                <a:gd name="T25" fmla="*/ 252 h 474"/>
                <a:gd name="T26" fmla="*/ 146 w 553"/>
                <a:gd name="T27" fmla="*/ 50 h 474"/>
                <a:gd name="T28" fmla="*/ 140 w 553"/>
                <a:gd name="T29" fmla="*/ 36 h 474"/>
                <a:gd name="T30" fmla="*/ 179 w 553"/>
                <a:gd name="T31" fmla="*/ 25 h 474"/>
                <a:gd name="T32" fmla="*/ 196 w 553"/>
                <a:gd name="T33" fmla="*/ 8 h 474"/>
                <a:gd name="T34" fmla="*/ 185 w 553"/>
                <a:gd name="T35" fmla="*/ 0 h 474"/>
                <a:gd name="T36" fmla="*/ 92 w 553"/>
                <a:gd name="T37" fmla="*/ 3 h 474"/>
                <a:gd name="T38" fmla="*/ 14 w 553"/>
                <a:gd name="T39" fmla="*/ 0 h 474"/>
                <a:gd name="T40" fmla="*/ 0 w 553"/>
                <a:gd name="T41" fmla="*/ 14 h 474"/>
                <a:gd name="T42" fmla="*/ 20 w 553"/>
                <a:gd name="T43" fmla="*/ 25 h 474"/>
                <a:gd name="T44" fmla="*/ 70 w 553"/>
                <a:gd name="T45" fmla="*/ 48 h 474"/>
                <a:gd name="T46" fmla="*/ 176 w 553"/>
                <a:gd name="T47" fmla="*/ 283 h 474"/>
                <a:gd name="T48" fmla="*/ 146 w 553"/>
                <a:gd name="T49" fmla="*/ 412 h 474"/>
                <a:gd name="T50" fmla="*/ 81 w 553"/>
                <a:gd name="T51" fmla="*/ 448 h 474"/>
                <a:gd name="T52" fmla="*/ 62 w 553"/>
                <a:gd name="T53" fmla="*/ 462 h 474"/>
                <a:gd name="T54" fmla="*/ 70 w 553"/>
                <a:gd name="T55" fmla="*/ 473 h 474"/>
                <a:gd name="T56" fmla="*/ 115 w 553"/>
                <a:gd name="T57" fmla="*/ 470 h 474"/>
                <a:gd name="T58" fmla="*/ 160 w 553"/>
                <a:gd name="T59" fmla="*/ 470 h 474"/>
                <a:gd name="T60" fmla="*/ 204 w 553"/>
                <a:gd name="T61" fmla="*/ 470 h 474"/>
                <a:gd name="T62" fmla="*/ 252 w 553"/>
                <a:gd name="T63" fmla="*/ 473 h 474"/>
                <a:gd name="T64" fmla="*/ 266 w 553"/>
                <a:gd name="T65" fmla="*/ 459 h 474"/>
                <a:gd name="T66" fmla="*/ 244 w 553"/>
                <a:gd name="T67" fmla="*/ 448 h 474"/>
                <a:gd name="T68" fmla="*/ 216 w 553"/>
                <a:gd name="T69" fmla="*/ 448 h 474"/>
                <a:gd name="T70" fmla="*/ 202 w 553"/>
                <a:gd name="T71" fmla="*/ 437 h 474"/>
                <a:gd name="T72" fmla="*/ 213 w 553"/>
                <a:gd name="T73" fmla="*/ 381 h 474"/>
                <a:gd name="T74" fmla="*/ 235 w 553"/>
                <a:gd name="T75" fmla="*/ 297 h 474"/>
                <a:gd name="T76" fmla="*/ 246 w 553"/>
                <a:gd name="T77" fmla="*/ 277 h 474"/>
                <a:gd name="T78" fmla="*/ 428 w 553"/>
                <a:gd name="T79" fmla="*/ 84 h 47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553"/>
                <a:gd name="T121" fmla="*/ 0 h 474"/>
                <a:gd name="T122" fmla="*/ 553 w 553"/>
                <a:gd name="T123" fmla="*/ 474 h 47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553" h="474">
                  <a:moveTo>
                    <a:pt x="428" y="84"/>
                  </a:moveTo>
                  <a:cubicBezTo>
                    <a:pt x="442" y="70"/>
                    <a:pt x="456" y="56"/>
                    <a:pt x="470" y="48"/>
                  </a:cubicBezTo>
                  <a:cubicBezTo>
                    <a:pt x="501" y="28"/>
                    <a:pt x="526" y="25"/>
                    <a:pt x="535" y="25"/>
                  </a:cubicBezTo>
                  <a:cubicBezTo>
                    <a:pt x="543" y="25"/>
                    <a:pt x="552" y="25"/>
                    <a:pt x="552" y="8"/>
                  </a:cubicBezTo>
                  <a:cubicBezTo>
                    <a:pt x="552" y="6"/>
                    <a:pt x="546" y="0"/>
                    <a:pt x="540" y="0"/>
                  </a:cubicBezTo>
                  <a:cubicBezTo>
                    <a:pt x="524" y="0"/>
                    <a:pt x="504" y="3"/>
                    <a:pt x="484" y="3"/>
                  </a:cubicBezTo>
                  <a:cubicBezTo>
                    <a:pt x="462" y="3"/>
                    <a:pt x="434" y="0"/>
                    <a:pt x="412" y="0"/>
                  </a:cubicBezTo>
                  <a:cubicBezTo>
                    <a:pt x="409" y="0"/>
                    <a:pt x="398" y="0"/>
                    <a:pt x="398" y="14"/>
                  </a:cubicBezTo>
                  <a:cubicBezTo>
                    <a:pt x="398" y="25"/>
                    <a:pt x="409" y="25"/>
                    <a:pt x="412" y="25"/>
                  </a:cubicBezTo>
                  <a:cubicBezTo>
                    <a:pt x="431" y="25"/>
                    <a:pt x="431" y="34"/>
                    <a:pt x="431" y="39"/>
                  </a:cubicBezTo>
                  <a:cubicBezTo>
                    <a:pt x="431" y="45"/>
                    <a:pt x="428" y="50"/>
                    <a:pt x="423" y="56"/>
                  </a:cubicBezTo>
                  <a:cubicBezTo>
                    <a:pt x="417" y="62"/>
                    <a:pt x="414" y="67"/>
                    <a:pt x="412" y="70"/>
                  </a:cubicBezTo>
                  <a:lnTo>
                    <a:pt x="238" y="252"/>
                  </a:lnTo>
                  <a:lnTo>
                    <a:pt x="146" y="50"/>
                  </a:lnTo>
                  <a:cubicBezTo>
                    <a:pt x="140" y="39"/>
                    <a:pt x="140" y="39"/>
                    <a:pt x="140" y="36"/>
                  </a:cubicBezTo>
                  <a:cubicBezTo>
                    <a:pt x="140" y="25"/>
                    <a:pt x="174" y="25"/>
                    <a:pt x="179" y="25"/>
                  </a:cubicBezTo>
                  <a:cubicBezTo>
                    <a:pt x="188" y="25"/>
                    <a:pt x="196" y="25"/>
                    <a:pt x="196" y="8"/>
                  </a:cubicBezTo>
                  <a:cubicBezTo>
                    <a:pt x="196" y="8"/>
                    <a:pt x="196" y="0"/>
                    <a:pt x="185" y="0"/>
                  </a:cubicBezTo>
                  <a:cubicBezTo>
                    <a:pt x="165" y="0"/>
                    <a:pt x="115" y="3"/>
                    <a:pt x="92" y="3"/>
                  </a:cubicBezTo>
                  <a:cubicBezTo>
                    <a:pt x="76" y="3"/>
                    <a:pt x="31" y="0"/>
                    <a:pt x="14" y="0"/>
                  </a:cubicBezTo>
                  <a:cubicBezTo>
                    <a:pt x="8" y="0"/>
                    <a:pt x="0" y="3"/>
                    <a:pt x="0" y="14"/>
                  </a:cubicBezTo>
                  <a:cubicBezTo>
                    <a:pt x="0" y="25"/>
                    <a:pt x="8" y="25"/>
                    <a:pt x="20" y="25"/>
                  </a:cubicBezTo>
                  <a:cubicBezTo>
                    <a:pt x="59" y="25"/>
                    <a:pt x="62" y="31"/>
                    <a:pt x="70" y="48"/>
                  </a:cubicBezTo>
                  <a:lnTo>
                    <a:pt x="176" y="283"/>
                  </a:lnTo>
                  <a:lnTo>
                    <a:pt x="146" y="412"/>
                  </a:lnTo>
                  <a:cubicBezTo>
                    <a:pt x="134" y="445"/>
                    <a:pt x="134" y="448"/>
                    <a:pt x="81" y="448"/>
                  </a:cubicBezTo>
                  <a:cubicBezTo>
                    <a:pt x="70" y="448"/>
                    <a:pt x="62" y="448"/>
                    <a:pt x="62" y="462"/>
                  </a:cubicBezTo>
                  <a:cubicBezTo>
                    <a:pt x="62" y="470"/>
                    <a:pt x="64" y="473"/>
                    <a:pt x="70" y="473"/>
                  </a:cubicBezTo>
                  <a:cubicBezTo>
                    <a:pt x="84" y="473"/>
                    <a:pt x="101" y="470"/>
                    <a:pt x="115" y="470"/>
                  </a:cubicBezTo>
                  <a:cubicBezTo>
                    <a:pt x="126" y="470"/>
                    <a:pt x="148" y="470"/>
                    <a:pt x="160" y="470"/>
                  </a:cubicBezTo>
                  <a:cubicBezTo>
                    <a:pt x="174" y="470"/>
                    <a:pt x="190" y="470"/>
                    <a:pt x="204" y="470"/>
                  </a:cubicBezTo>
                  <a:cubicBezTo>
                    <a:pt x="218" y="470"/>
                    <a:pt x="235" y="473"/>
                    <a:pt x="252" y="473"/>
                  </a:cubicBezTo>
                  <a:cubicBezTo>
                    <a:pt x="255" y="473"/>
                    <a:pt x="266" y="473"/>
                    <a:pt x="266" y="459"/>
                  </a:cubicBezTo>
                  <a:cubicBezTo>
                    <a:pt x="266" y="448"/>
                    <a:pt x="258" y="448"/>
                    <a:pt x="244" y="448"/>
                  </a:cubicBezTo>
                  <a:cubicBezTo>
                    <a:pt x="232" y="448"/>
                    <a:pt x="230" y="448"/>
                    <a:pt x="216" y="448"/>
                  </a:cubicBezTo>
                  <a:cubicBezTo>
                    <a:pt x="202" y="445"/>
                    <a:pt x="202" y="445"/>
                    <a:pt x="202" y="437"/>
                  </a:cubicBezTo>
                  <a:cubicBezTo>
                    <a:pt x="202" y="434"/>
                    <a:pt x="210" y="400"/>
                    <a:pt x="213" y="381"/>
                  </a:cubicBezTo>
                  <a:cubicBezTo>
                    <a:pt x="218" y="358"/>
                    <a:pt x="235" y="300"/>
                    <a:pt x="235" y="297"/>
                  </a:cubicBezTo>
                  <a:cubicBezTo>
                    <a:pt x="238" y="286"/>
                    <a:pt x="238" y="283"/>
                    <a:pt x="246" y="277"/>
                  </a:cubicBezTo>
                  <a:lnTo>
                    <a:pt x="428" y="84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Freeform 20"/>
            <p:cNvSpPr>
              <a:spLocks noChangeArrowheads="1"/>
            </p:cNvSpPr>
            <p:nvPr/>
          </p:nvSpPr>
          <p:spPr bwMode="auto">
            <a:xfrm>
              <a:off x="2682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Freeform 21"/>
            <p:cNvSpPr>
              <a:spLocks noChangeArrowheads="1"/>
            </p:cNvSpPr>
            <p:nvPr/>
          </p:nvSpPr>
          <p:spPr bwMode="auto">
            <a:xfrm>
              <a:off x="2911" y="1278"/>
              <a:ext cx="74" cy="148"/>
            </a:xfrm>
            <a:custGeom>
              <a:avLst/>
              <a:gdLst>
                <a:gd name="T0" fmla="*/ 204 w 329"/>
                <a:gd name="T1" fmla="*/ 25 h 659"/>
                <a:gd name="T2" fmla="*/ 182 w 329"/>
                <a:gd name="T3" fmla="*/ 0 h 659"/>
                <a:gd name="T4" fmla="*/ 0 w 329"/>
                <a:gd name="T5" fmla="*/ 64 h 659"/>
                <a:gd name="T6" fmla="*/ 0 w 329"/>
                <a:gd name="T7" fmla="*/ 95 h 659"/>
                <a:gd name="T8" fmla="*/ 129 w 329"/>
                <a:gd name="T9" fmla="*/ 67 h 659"/>
                <a:gd name="T10" fmla="*/ 129 w 329"/>
                <a:gd name="T11" fmla="*/ 580 h 659"/>
                <a:gd name="T12" fmla="*/ 36 w 329"/>
                <a:gd name="T13" fmla="*/ 627 h 659"/>
                <a:gd name="T14" fmla="*/ 6 w 329"/>
                <a:gd name="T15" fmla="*/ 627 h 659"/>
                <a:gd name="T16" fmla="*/ 6 w 329"/>
                <a:gd name="T17" fmla="*/ 658 h 659"/>
                <a:gd name="T18" fmla="*/ 168 w 329"/>
                <a:gd name="T19" fmla="*/ 655 h 659"/>
                <a:gd name="T20" fmla="*/ 328 w 329"/>
                <a:gd name="T21" fmla="*/ 658 h 659"/>
                <a:gd name="T22" fmla="*/ 328 w 329"/>
                <a:gd name="T23" fmla="*/ 627 h 659"/>
                <a:gd name="T24" fmla="*/ 297 w 329"/>
                <a:gd name="T25" fmla="*/ 627 h 659"/>
                <a:gd name="T26" fmla="*/ 204 w 329"/>
                <a:gd name="T27" fmla="*/ 580 h 659"/>
                <a:gd name="T28" fmla="*/ 204 w 329"/>
                <a:gd name="T29" fmla="*/ 25 h 6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9"/>
                <a:gd name="T46" fmla="*/ 0 h 659"/>
                <a:gd name="T47" fmla="*/ 329 w 329"/>
                <a:gd name="T48" fmla="*/ 659 h 6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9" h="659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lnTo>
                    <a:pt x="204" y="25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Freeform 22"/>
            <p:cNvSpPr>
              <a:spLocks noChangeArrowheads="1"/>
            </p:cNvSpPr>
            <p:nvPr/>
          </p:nvSpPr>
          <p:spPr bwMode="auto">
            <a:xfrm>
              <a:off x="3010" y="1170"/>
              <a:ext cx="85" cy="401"/>
            </a:xfrm>
            <a:custGeom>
              <a:avLst/>
              <a:gdLst>
                <a:gd name="T0" fmla="*/ 378 w 379"/>
                <a:gd name="T1" fmla="*/ 885 h 1773"/>
                <a:gd name="T2" fmla="*/ 115 w 379"/>
                <a:gd name="T3" fmla="*/ 81 h 1773"/>
                <a:gd name="T4" fmla="*/ 42 w 379"/>
                <a:gd name="T5" fmla="*/ 6 h 1773"/>
                <a:gd name="T6" fmla="*/ 20 w 379"/>
                <a:gd name="T7" fmla="*/ 0 h 1773"/>
                <a:gd name="T8" fmla="*/ 0 w 379"/>
                <a:gd name="T9" fmla="*/ 11 h 1773"/>
                <a:gd name="T10" fmla="*/ 6 w 379"/>
                <a:gd name="T11" fmla="*/ 20 h 1773"/>
                <a:gd name="T12" fmla="*/ 154 w 379"/>
                <a:gd name="T13" fmla="*/ 216 h 1773"/>
                <a:gd name="T14" fmla="*/ 302 w 379"/>
                <a:gd name="T15" fmla="*/ 885 h 1773"/>
                <a:gd name="T16" fmla="*/ 3 w 379"/>
                <a:gd name="T17" fmla="*/ 1756 h 1773"/>
                <a:gd name="T18" fmla="*/ 0 w 379"/>
                <a:gd name="T19" fmla="*/ 1764 h 1773"/>
                <a:gd name="T20" fmla="*/ 20 w 379"/>
                <a:gd name="T21" fmla="*/ 1772 h 1773"/>
                <a:gd name="T22" fmla="*/ 42 w 379"/>
                <a:gd name="T23" fmla="*/ 1764 h 1773"/>
                <a:gd name="T24" fmla="*/ 311 w 379"/>
                <a:gd name="T25" fmla="*/ 1338 h 1773"/>
                <a:gd name="T26" fmla="*/ 378 w 379"/>
                <a:gd name="T27" fmla="*/ 885 h 17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9"/>
                <a:gd name="T43" fmla="*/ 0 h 1773"/>
                <a:gd name="T44" fmla="*/ 379 w 379"/>
                <a:gd name="T45" fmla="*/ 1773 h 17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9" h="1773">
                  <a:moveTo>
                    <a:pt x="378" y="885"/>
                  </a:moveTo>
                  <a:cubicBezTo>
                    <a:pt x="378" y="602"/>
                    <a:pt x="311" y="302"/>
                    <a:pt x="115" y="81"/>
                  </a:cubicBezTo>
                  <a:cubicBezTo>
                    <a:pt x="101" y="64"/>
                    <a:pt x="64" y="28"/>
                    <a:pt x="42" y="6"/>
                  </a:cubicBezTo>
                  <a:cubicBezTo>
                    <a:pt x="34" y="0"/>
                    <a:pt x="31" y="0"/>
                    <a:pt x="20" y="0"/>
                  </a:cubicBezTo>
                  <a:cubicBezTo>
                    <a:pt x="8" y="0"/>
                    <a:pt x="0" y="0"/>
                    <a:pt x="0" y="11"/>
                  </a:cubicBezTo>
                  <a:cubicBezTo>
                    <a:pt x="0" y="14"/>
                    <a:pt x="3" y="17"/>
                    <a:pt x="6" y="20"/>
                  </a:cubicBezTo>
                  <a:cubicBezTo>
                    <a:pt x="39" y="53"/>
                    <a:pt x="92" y="109"/>
                    <a:pt x="154" y="216"/>
                  </a:cubicBezTo>
                  <a:cubicBezTo>
                    <a:pt x="260" y="406"/>
                    <a:pt x="302" y="650"/>
                    <a:pt x="302" y="885"/>
                  </a:cubicBezTo>
                  <a:cubicBezTo>
                    <a:pt x="302" y="1313"/>
                    <a:pt x="182" y="1576"/>
                    <a:pt x="3" y="1756"/>
                  </a:cubicBezTo>
                  <a:cubicBezTo>
                    <a:pt x="3" y="1758"/>
                    <a:pt x="0" y="1761"/>
                    <a:pt x="0" y="1764"/>
                  </a:cubicBezTo>
                  <a:cubicBezTo>
                    <a:pt x="0" y="1772"/>
                    <a:pt x="8" y="1772"/>
                    <a:pt x="20" y="1772"/>
                  </a:cubicBezTo>
                  <a:cubicBezTo>
                    <a:pt x="31" y="1772"/>
                    <a:pt x="34" y="1772"/>
                    <a:pt x="42" y="1764"/>
                  </a:cubicBezTo>
                  <a:cubicBezTo>
                    <a:pt x="137" y="1686"/>
                    <a:pt x="244" y="1548"/>
                    <a:pt x="311" y="1338"/>
                  </a:cubicBezTo>
                  <a:cubicBezTo>
                    <a:pt x="356" y="1204"/>
                    <a:pt x="378" y="1044"/>
                    <a:pt x="378" y="8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Freeform 23"/>
            <p:cNvSpPr>
              <a:spLocks noChangeArrowheads="1"/>
            </p:cNvSpPr>
            <p:nvPr/>
          </p:nvSpPr>
          <p:spPr bwMode="auto">
            <a:xfrm>
              <a:off x="3202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Freeform 24"/>
            <p:cNvSpPr>
              <a:spLocks noChangeArrowheads="1"/>
            </p:cNvSpPr>
            <p:nvPr/>
          </p:nvSpPr>
          <p:spPr bwMode="auto">
            <a:xfrm>
              <a:off x="3420" y="1275"/>
              <a:ext cx="159" cy="152"/>
            </a:xfrm>
            <a:custGeom>
              <a:avLst/>
              <a:gdLst>
                <a:gd name="T0" fmla="*/ 263 w 707"/>
                <a:gd name="T1" fmla="*/ 350 h 673"/>
                <a:gd name="T2" fmla="*/ 358 w 707"/>
                <a:gd name="T3" fmla="*/ 350 h 673"/>
                <a:gd name="T4" fmla="*/ 440 w 707"/>
                <a:gd name="T5" fmla="*/ 395 h 673"/>
                <a:gd name="T6" fmla="*/ 434 w 707"/>
                <a:gd name="T7" fmla="*/ 442 h 673"/>
                <a:gd name="T8" fmla="*/ 431 w 707"/>
                <a:gd name="T9" fmla="*/ 454 h 673"/>
                <a:gd name="T10" fmla="*/ 442 w 707"/>
                <a:gd name="T11" fmla="*/ 468 h 673"/>
                <a:gd name="T12" fmla="*/ 456 w 707"/>
                <a:gd name="T13" fmla="*/ 445 h 673"/>
                <a:gd name="T14" fmla="*/ 510 w 707"/>
                <a:gd name="T15" fmla="*/ 232 h 673"/>
                <a:gd name="T16" fmla="*/ 515 w 707"/>
                <a:gd name="T17" fmla="*/ 216 h 673"/>
                <a:gd name="T18" fmla="*/ 501 w 707"/>
                <a:gd name="T19" fmla="*/ 204 h 673"/>
                <a:gd name="T20" fmla="*/ 487 w 707"/>
                <a:gd name="T21" fmla="*/ 224 h 673"/>
                <a:gd name="T22" fmla="*/ 358 w 707"/>
                <a:gd name="T23" fmla="*/ 319 h 673"/>
                <a:gd name="T24" fmla="*/ 269 w 707"/>
                <a:gd name="T25" fmla="*/ 319 h 673"/>
                <a:gd name="T26" fmla="*/ 333 w 707"/>
                <a:gd name="T27" fmla="*/ 70 h 673"/>
                <a:gd name="T28" fmla="*/ 386 w 707"/>
                <a:gd name="T29" fmla="*/ 31 h 673"/>
                <a:gd name="T30" fmla="*/ 518 w 707"/>
                <a:gd name="T31" fmla="*/ 31 h 673"/>
                <a:gd name="T32" fmla="*/ 661 w 707"/>
                <a:gd name="T33" fmla="*/ 140 h 673"/>
                <a:gd name="T34" fmla="*/ 658 w 707"/>
                <a:gd name="T35" fmla="*/ 193 h 673"/>
                <a:gd name="T36" fmla="*/ 655 w 707"/>
                <a:gd name="T37" fmla="*/ 210 h 673"/>
                <a:gd name="T38" fmla="*/ 669 w 707"/>
                <a:gd name="T39" fmla="*/ 221 h 673"/>
                <a:gd name="T40" fmla="*/ 680 w 707"/>
                <a:gd name="T41" fmla="*/ 199 h 673"/>
                <a:gd name="T42" fmla="*/ 703 w 707"/>
                <a:gd name="T43" fmla="*/ 28 h 673"/>
                <a:gd name="T44" fmla="*/ 675 w 707"/>
                <a:gd name="T45" fmla="*/ 0 h 673"/>
                <a:gd name="T46" fmla="*/ 190 w 707"/>
                <a:gd name="T47" fmla="*/ 0 h 673"/>
                <a:gd name="T48" fmla="*/ 162 w 707"/>
                <a:gd name="T49" fmla="*/ 20 h 673"/>
                <a:gd name="T50" fmla="*/ 188 w 707"/>
                <a:gd name="T51" fmla="*/ 31 h 673"/>
                <a:gd name="T52" fmla="*/ 252 w 707"/>
                <a:gd name="T53" fmla="*/ 48 h 673"/>
                <a:gd name="T54" fmla="*/ 249 w 707"/>
                <a:gd name="T55" fmla="*/ 73 h 673"/>
                <a:gd name="T56" fmla="*/ 118 w 707"/>
                <a:gd name="T57" fmla="*/ 594 h 673"/>
                <a:gd name="T58" fmla="*/ 28 w 707"/>
                <a:gd name="T59" fmla="*/ 641 h 673"/>
                <a:gd name="T60" fmla="*/ 0 w 707"/>
                <a:gd name="T61" fmla="*/ 661 h 673"/>
                <a:gd name="T62" fmla="*/ 14 w 707"/>
                <a:gd name="T63" fmla="*/ 672 h 673"/>
                <a:gd name="T64" fmla="*/ 146 w 707"/>
                <a:gd name="T65" fmla="*/ 669 h 673"/>
                <a:gd name="T66" fmla="*/ 291 w 707"/>
                <a:gd name="T67" fmla="*/ 672 h 673"/>
                <a:gd name="T68" fmla="*/ 314 w 707"/>
                <a:gd name="T69" fmla="*/ 652 h 673"/>
                <a:gd name="T70" fmla="*/ 308 w 707"/>
                <a:gd name="T71" fmla="*/ 641 h 673"/>
                <a:gd name="T72" fmla="*/ 280 w 707"/>
                <a:gd name="T73" fmla="*/ 641 h 673"/>
                <a:gd name="T74" fmla="*/ 230 w 707"/>
                <a:gd name="T75" fmla="*/ 638 h 673"/>
                <a:gd name="T76" fmla="*/ 196 w 707"/>
                <a:gd name="T77" fmla="*/ 619 h 673"/>
                <a:gd name="T78" fmla="*/ 202 w 707"/>
                <a:gd name="T79" fmla="*/ 596 h 673"/>
                <a:gd name="T80" fmla="*/ 263 w 707"/>
                <a:gd name="T81" fmla="*/ 350 h 6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7"/>
                <a:gd name="T124" fmla="*/ 0 h 673"/>
                <a:gd name="T125" fmla="*/ 707 w 707"/>
                <a:gd name="T126" fmla="*/ 673 h 6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7" h="673">
                  <a:moveTo>
                    <a:pt x="263" y="350"/>
                  </a:moveTo>
                  <a:lnTo>
                    <a:pt x="358" y="350"/>
                  </a:lnTo>
                  <a:cubicBezTo>
                    <a:pt x="431" y="350"/>
                    <a:pt x="440" y="367"/>
                    <a:pt x="440" y="395"/>
                  </a:cubicBezTo>
                  <a:cubicBezTo>
                    <a:pt x="440" y="403"/>
                    <a:pt x="440" y="414"/>
                    <a:pt x="434" y="442"/>
                  </a:cubicBezTo>
                  <a:cubicBezTo>
                    <a:pt x="431" y="448"/>
                    <a:pt x="431" y="454"/>
                    <a:pt x="431" y="454"/>
                  </a:cubicBezTo>
                  <a:cubicBezTo>
                    <a:pt x="431" y="462"/>
                    <a:pt x="437" y="468"/>
                    <a:pt x="442" y="468"/>
                  </a:cubicBezTo>
                  <a:cubicBezTo>
                    <a:pt x="451" y="468"/>
                    <a:pt x="451" y="465"/>
                    <a:pt x="456" y="445"/>
                  </a:cubicBezTo>
                  <a:lnTo>
                    <a:pt x="510" y="232"/>
                  </a:lnTo>
                  <a:cubicBezTo>
                    <a:pt x="515" y="221"/>
                    <a:pt x="515" y="218"/>
                    <a:pt x="515" y="216"/>
                  </a:cubicBezTo>
                  <a:cubicBezTo>
                    <a:pt x="515" y="213"/>
                    <a:pt x="512" y="204"/>
                    <a:pt x="501" y="204"/>
                  </a:cubicBezTo>
                  <a:cubicBezTo>
                    <a:pt x="493" y="204"/>
                    <a:pt x="490" y="210"/>
                    <a:pt x="487" y="224"/>
                  </a:cubicBezTo>
                  <a:cubicBezTo>
                    <a:pt x="468" y="302"/>
                    <a:pt x="442" y="319"/>
                    <a:pt x="358" y="319"/>
                  </a:cubicBezTo>
                  <a:lnTo>
                    <a:pt x="269" y="319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18" y="31"/>
                  </a:lnTo>
                  <a:cubicBezTo>
                    <a:pt x="638" y="31"/>
                    <a:pt x="661" y="64"/>
                    <a:pt x="661" y="140"/>
                  </a:cubicBezTo>
                  <a:cubicBezTo>
                    <a:pt x="661" y="162"/>
                    <a:pt x="661" y="165"/>
                    <a:pt x="658" y="193"/>
                  </a:cubicBezTo>
                  <a:cubicBezTo>
                    <a:pt x="655" y="204"/>
                    <a:pt x="655" y="207"/>
                    <a:pt x="655" y="210"/>
                  </a:cubicBezTo>
                  <a:cubicBezTo>
                    <a:pt x="655" y="216"/>
                    <a:pt x="658" y="221"/>
                    <a:pt x="669" y="221"/>
                  </a:cubicBezTo>
                  <a:cubicBezTo>
                    <a:pt x="678" y="221"/>
                    <a:pt x="680" y="216"/>
                    <a:pt x="680" y="199"/>
                  </a:cubicBezTo>
                  <a:lnTo>
                    <a:pt x="703" y="28"/>
                  </a:lnTo>
                  <a:cubicBezTo>
                    <a:pt x="706" y="0"/>
                    <a:pt x="700" y="0"/>
                    <a:pt x="675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11" y="672"/>
                    <a:pt x="14" y="672"/>
                  </a:cubicBezTo>
                  <a:cubicBezTo>
                    <a:pt x="45" y="672"/>
                    <a:pt x="118" y="669"/>
                    <a:pt x="146" y="669"/>
                  </a:cubicBezTo>
                  <a:cubicBezTo>
                    <a:pt x="179" y="669"/>
                    <a:pt x="260" y="672"/>
                    <a:pt x="291" y="672"/>
                  </a:cubicBezTo>
                  <a:cubicBezTo>
                    <a:pt x="302" y="672"/>
                    <a:pt x="314" y="672"/>
                    <a:pt x="314" y="652"/>
                  </a:cubicBezTo>
                  <a:cubicBezTo>
                    <a:pt x="314" y="644"/>
                    <a:pt x="308" y="644"/>
                    <a:pt x="308" y="641"/>
                  </a:cubicBezTo>
                  <a:cubicBezTo>
                    <a:pt x="305" y="641"/>
                    <a:pt x="302" y="641"/>
                    <a:pt x="280" y="641"/>
                  </a:cubicBezTo>
                  <a:cubicBezTo>
                    <a:pt x="258" y="641"/>
                    <a:pt x="252" y="641"/>
                    <a:pt x="230" y="638"/>
                  </a:cubicBezTo>
                  <a:cubicBezTo>
                    <a:pt x="199" y="636"/>
                    <a:pt x="196" y="633"/>
                    <a:pt x="196" y="619"/>
                  </a:cubicBezTo>
                  <a:cubicBezTo>
                    <a:pt x="196" y="619"/>
                    <a:pt x="196" y="610"/>
                    <a:pt x="202" y="596"/>
                  </a:cubicBezTo>
                  <a:lnTo>
                    <a:pt x="263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Freeform 25"/>
            <p:cNvSpPr>
              <a:spLocks noChangeArrowheads="1"/>
            </p:cNvSpPr>
            <p:nvPr/>
          </p:nvSpPr>
          <p:spPr bwMode="auto">
            <a:xfrm>
              <a:off x="3663" y="1170"/>
              <a:ext cx="85" cy="401"/>
            </a:xfrm>
            <a:custGeom>
              <a:avLst/>
              <a:gdLst>
                <a:gd name="T0" fmla="*/ 333 w 379"/>
                <a:gd name="T1" fmla="*/ 1761 h 1773"/>
                <a:gd name="T2" fmla="*/ 344 w 379"/>
                <a:gd name="T3" fmla="*/ 1772 h 1773"/>
                <a:gd name="T4" fmla="*/ 367 w 379"/>
                <a:gd name="T5" fmla="*/ 1772 h 1773"/>
                <a:gd name="T6" fmla="*/ 378 w 379"/>
                <a:gd name="T7" fmla="*/ 1764 h 1773"/>
                <a:gd name="T8" fmla="*/ 372 w 379"/>
                <a:gd name="T9" fmla="*/ 1756 h 1773"/>
                <a:gd name="T10" fmla="*/ 221 w 379"/>
                <a:gd name="T11" fmla="*/ 1557 h 1773"/>
                <a:gd name="T12" fmla="*/ 76 w 379"/>
                <a:gd name="T13" fmla="*/ 888 h 1773"/>
                <a:gd name="T14" fmla="*/ 372 w 379"/>
                <a:gd name="T15" fmla="*/ 17 h 1773"/>
                <a:gd name="T16" fmla="*/ 378 w 379"/>
                <a:gd name="T17" fmla="*/ 11 h 1773"/>
                <a:gd name="T18" fmla="*/ 358 w 379"/>
                <a:gd name="T19" fmla="*/ 0 h 1773"/>
                <a:gd name="T20" fmla="*/ 333 w 379"/>
                <a:gd name="T21" fmla="*/ 8 h 1773"/>
                <a:gd name="T22" fmla="*/ 64 w 379"/>
                <a:gd name="T23" fmla="*/ 434 h 1773"/>
                <a:gd name="T24" fmla="*/ 0 w 379"/>
                <a:gd name="T25" fmla="*/ 885 h 1773"/>
                <a:gd name="T26" fmla="*/ 199 w 379"/>
                <a:gd name="T27" fmla="*/ 1613 h 1773"/>
                <a:gd name="T28" fmla="*/ 260 w 379"/>
                <a:gd name="T29" fmla="*/ 1691 h 1773"/>
                <a:gd name="T30" fmla="*/ 294 w 379"/>
                <a:gd name="T31" fmla="*/ 1728 h 1773"/>
                <a:gd name="T32" fmla="*/ 333 w 379"/>
                <a:gd name="T33" fmla="*/ 1761 h 17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"/>
                <a:gd name="T52" fmla="*/ 0 h 1773"/>
                <a:gd name="T53" fmla="*/ 379 w 379"/>
                <a:gd name="T54" fmla="*/ 1773 h 17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" h="1773">
                  <a:moveTo>
                    <a:pt x="333" y="1761"/>
                  </a:moveTo>
                  <a:cubicBezTo>
                    <a:pt x="333" y="1764"/>
                    <a:pt x="344" y="1772"/>
                    <a:pt x="344" y="1772"/>
                  </a:cubicBezTo>
                  <a:lnTo>
                    <a:pt x="367" y="1772"/>
                  </a:lnTo>
                  <a:cubicBezTo>
                    <a:pt x="370" y="1772"/>
                    <a:pt x="378" y="1772"/>
                    <a:pt x="378" y="1764"/>
                  </a:cubicBezTo>
                  <a:cubicBezTo>
                    <a:pt x="378" y="1758"/>
                    <a:pt x="375" y="1758"/>
                    <a:pt x="372" y="1756"/>
                  </a:cubicBezTo>
                  <a:cubicBezTo>
                    <a:pt x="336" y="1719"/>
                    <a:pt x="283" y="1666"/>
                    <a:pt x="221" y="1557"/>
                  </a:cubicBezTo>
                  <a:cubicBezTo>
                    <a:pt x="115" y="1366"/>
                    <a:pt x="76" y="1123"/>
                    <a:pt x="76" y="888"/>
                  </a:cubicBezTo>
                  <a:cubicBezTo>
                    <a:pt x="76" y="451"/>
                    <a:pt x="202" y="193"/>
                    <a:pt x="372" y="17"/>
                  </a:cubicBezTo>
                  <a:cubicBezTo>
                    <a:pt x="378" y="14"/>
                    <a:pt x="378" y="11"/>
                    <a:pt x="378" y="11"/>
                  </a:cubicBezTo>
                  <a:cubicBezTo>
                    <a:pt x="378" y="0"/>
                    <a:pt x="370" y="0"/>
                    <a:pt x="358" y="0"/>
                  </a:cubicBezTo>
                  <a:cubicBezTo>
                    <a:pt x="344" y="0"/>
                    <a:pt x="344" y="0"/>
                    <a:pt x="333" y="8"/>
                  </a:cubicBezTo>
                  <a:cubicBezTo>
                    <a:pt x="241" y="90"/>
                    <a:pt x="134" y="227"/>
                    <a:pt x="64" y="434"/>
                  </a:cubicBezTo>
                  <a:cubicBezTo>
                    <a:pt x="22" y="563"/>
                    <a:pt x="0" y="722"/>
                    <a:pt x="0" y="885"/>
                  </a:cubicBezTo>
                  <a:cubicBezTo>
                    <a:pt x="0" y="1120"/>
                    <a:pt x="42" y="1383"/>
                    <a:pt x="199" y="1613"/>
                  </a:cubicBezTo>
                  <a:cubicBezTo>
                    <a:pt x="224" y="1652"/>
                    <a:pt x="260" y="1691"/>
                    <a:pt x="260" y="1691"/>
                  </a:cubicBezTo>
                  <a:cubicBezTo>
                    <a:pt x="272" y="1705"/>
                    <a:pt x="286" y="1719"/>
                    <a:pt x="294" y="1728"/>
                  </a:cubicBezTo>
                  <a:lnTo>
                    <a:pt x="333" y="176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Freeform 26"/>
            <p:cNvSpPr>
              <a:spLocks noChangeArrowheads="1"/>
            </p:cNvSpPr>
            <p:nvPr/>
          </p:nvSpPr>
          <p:spPr bwMode="auto">
            <a:xfrm>
              <a:off x="3845" y="1215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Freeform 27"/>
            <p:cNvSpPr>
              <a:spLocks noChangeArrowheads="1"/>
            </p:cNvSpPr>
            <p:nvPr/>
          </p:nvSpPr>
          <p:spPr bwMode="auto">
            <a:xfrm>
              <a:off x="3761" y="1274"/>
              <a:ext cx="184" cy="152"/>
            </a:xfrm>
            <a:custGeom>
              <a:avLst/>
              <a:gdLst>
                <a:gd name="T0" fmla="*/ 454 w 816"/>
                <a:gd name="T1" fmla="*/ 269 h 676"/>
                <a:gd name="T2" fmla="*/ 370 w 816"/>
                <a:gd name="T3" fmla="*/ 73 h 676"/>
                <a:gd name="T4" fmla="*/ 364 w 816"/>
                <a:gd name="T5" fmla="*/ 59 h 676"/>
                <a:gd name="T6" fmla="*/ 423 w 816"/>
                <a:gd name="T7" fmla="*/ 31 h 676"/>
                <a:gd name="T8" fmla="*/ 442 w 816"/>
                <a:gd name="T9" fmla="*/ 11 h 676"/>
                <a:gd name="T10" fmla="*/ 428 w 816"/>
                <a:gd name="T11" fmla="*/ 0 h 676"/>
                <a:gd name="T12" fmla="*/ 302 w 816"/>
                <a:gd name="T13" fmla="*/ 3 h 676"/>
                <a:gd name="T14" fmla="*/ 193 w 816"/>
                <a:gd name="T15" fmla="*/ 0 h 676"/>
                <a:gd name="T16" fmla="*/ 174 w 816"/>
                <a:gd name="T17" fmla="*/ 20 h 676"/>
                <a:gd name="T18" fmla="*/ 199 w 816"/>
                <a:gd name="T19" fmla="*/ 31 h 676"/>
                <a:gd name="T20" fmla="*/ 272 w 816"/>
                <a:gd name="T21" fmla="*/ 62 h 676"/>
                <a:gd name="T22" fmla="*/ 389 w 816"/>
                <a:gd name="T23" fmla="*/ 339 h 676"/>
                <a:gd name="T24" fmla="*/ 179 w 816"/>
                <a:gd name="T25" fmla="*/ 563 h 676"/>
                <a:gd name="T26" fmla="*/ 168 w 816"/>
                <a:gd name="T27" fmla="*/ 574 h 676"/>
                <a:gd name="T28" fmla="*/ 22 w 816"/>
                <a:gd name="T29" fmla="*/ 644 h 676"/>
                <a:gd name="T30" fmla="*/ 0 w 816"/>
                <a:gd name="T31" fmla="*/ 664 h 676"/>
                <a:gd name="T32" fmla="*/ 14 w 816"/>
                <a:gd name="T33" fmla="*/ 675 h 676"/>
                <a:gd name="T34" fmla="*/ 106 w 816"/>
                <a:gd name="T35" fmla="*/ 672 h 676"/>
                <a:gd name="T36" fmla="*/ 216 w 816"/>
                <a:gd name="T37" fmla="*/ 675 h 676"/>
                <a:gd name="T38" fmla="*/ 235 w 816"/>
                <a:gd name="T39" fmla="*/ 655 h 676"/>
                <a:gd name="T40" fmla="*/ 221 w 816"/>
                <a:gd name="T41" fmla="*/ 644 h 676"/>
                <a:gd name="T42" fmla="*/ 182 w 816"/>
                <a:gd name="T43" fmla="*/ 613 h 676"/>
                <a:gd name="T44" fmla="*/ 210 w 816"/>
                <a:gd name="T45" fmla="*/ 568 h 676"/>
                <a:gd name="T46" fmla="*/ 311 w 816"/>
                <a:gd name="T47" fmla="*/ 462 h 676"/>
                <a:gd name="T48" fmla="*/ 398 w 816"/>
                <a:gd name="T49" fmla="*/ 367 h 676"/>
                <a:gd name="T50" fmla="*/ 498 w 816"/>
                <a:gd name="T51" fmla="*/ 602 h 676"/>
                <a:gd name="T52" fmla="*/ 504 w 816"/>
                <a:gd name="T53" fmla="*/ 616 h 676"/>
                <a:gd name="T54" fmla="*/ 445 w 816"/>
                <a:gd name="T55" fmla="*/ 644 h 676"/>
                <a:gd name="T56" fmla="*/ 426 w 816"/>
                <a:gd name="T57" fmla="*/ 664 h 676"/>
                <a:gd name="T58" fmla="*/ 442 w 816"/>
                <a:gd name="T59" fmla="*/ 675 h 676"/>
                <a:gd name="T60" fmla="*/ 566 w 816"/>
                <a:gd name="T61" fmla="*/ 672 h 676"/>
                <a:gd name="T62" fmla="*/ 675 w 816"/>
                <a:gd name="T63" fmla="*/ 675 h 676"/>
                <a:gd name="T64" fmla="*/ 694 w 816"/>
                <a:gd name="T65" fmla="*/ 655 h 676"/>
                <a:gd name="T66" fmla="*/ 678 w 816"/>
                <a:gd name="T67" fmla="*/ 644 h 676"/>
                <a:gd name="T68" fmla="*/ 591 w 816"/>
                <a:gd name="T69" fmla="*/ 602 h 676"/>
                <a:gd name="T70" fmla="*/ 465 w 816"/>
                <a:gd name="T71" fmla="*/ 297 h 676"/>
                <a:gd name="T72" fmla="*/ 666 w 816"/>
                <a:gd name="T73" fmla="*/ 81 h 676"/>
                <a:gd name="T74" fmla="*/ 792 w 816"/>
                <a:gd name="T75" fmla="*/ 31 h 676"/>
                <a:gd name="T76" fmla="*/ 815 w 816"/>
                <a:gd name="T77" fmla="*/ 11 h 676"/>
                <a:gd name="T78" fmla="*/ 801 w 816"/>
                <a:gd name="T79" fmla="*/ 0 h 676"/>
                <a:gd name="T80" fmla="*/ 708 w 816"/>
                <a:gd name="T81" fmla="*/ 3 h 676"/>
                <a:gd name="T82" fmla="*/ 599 w 816"/>
                <a:gd name="T83" fmla="*/ 0 h 676"/>
                <a:gd name="T84" fmla="*/ 580 w 816"/>
                <a:gd name="T85" fmla="*/ 20 h 676"/>
                <a:gd name="T86" fmla="*/ 591 w 816"/>
                <a:gd name="T87" fmla="*/ 31 h 676"/>
                <a:gd name="T88" fmla="*/ 630 w 816"/>
                <a:gd name="T89" fmla="*/ 62 h 676"/>
                <a:gd name="T90" fmla="*/ 613 w 816"/>
                <a:gd name="T91" fmla="*/ 98 h 676"/>
                <a:gd name="T92" fmla="*/ 454 w 816"/>
                <a:gd name="T93" fmla="*/ 269 h 6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6"/>
                <a:gd name="T142" fmla="*/ 0 h 676"/>
                <a:gd name="T143" fmla="*/ 816 w 816"/>
                <a:gd name="T144" fmla="*/ 676 h 6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6" h="676">
                  <a:moveTo>
                    <a:pt x="454" y="269"/>
                  </a:moveTo>
                  <a:lnTo>
                    <a:pt x="370" y="73"/>
                  </a:lnTo>
                  <a:cubicBezTo>
                    <a:pt x="367" y="64"/>
                    <a:pt x="364" y="62"/>
                    <a:pt x="364" y="59"/>
                  </a:cubicBezTo>
                  <a:cubicBezTo>
                    <a:pt x="364" y="53"/>
                    <a:pt x="381" y="34"/>
                    <a:pt x="423" y="31"/>
                  </a:cubicBezTo>
                  <a:cubicBezTo>
                    <a:pt x="431" y="31"/>
                    <a:pt x="442" y="28"/>
                    <a:pt x="442" y="11"/>
                  </a:cubicBezTo>
                  <a:cubicBezTo>
                    <a:pt x="442" y="0"/>
                    <a:pt x="431" y="0"/>
                    <a:pt x="428" y="0"/>
                  </a:cubicBezTo>
                  <a:cubicBezTo>
                    <a:pt x="386" y="0"/>
                    <a:pt x="344" y="3"/>
                    <a:pt x="302" y="3"/>
                  </a:cubicBezTo>
                  <a:cubicBezTo>
                    <a:pt x="277" y="3"/>
                    <a:pt x="218" y="0"/>
                    <a:pt x="193" y="0"/>
                  </a:cubicBezTo>
                  <a:cubicBezTo>
                    <a:pt x="188" y="0"/>
                    <a:pt x="174" y="0"/>
                    <a:pt x="174" y="20"/>
                  </a:cubicBezTo>
                  <a:cubicBezTo>
                    <a:pt x="174" y="31"/>
                    <a:pt x="185" y="31"/>
                    <a:pt x="199" y="31"/>
                  </a:cubicBezTo>
                  <a:cubicBezTo>
                    <a:pt x="258" y="31"/>
                    <a:pt x="263" y="39"/>
                    <a:pt x="272" y="62"/>
                  </a:cubicBezTo>
                  <a:lnTo>
                    <a:pt x="389" y="339"/>
                  </a:lnTo>
                  <a:lnTo>
                    <a:pt x="179" y="563"/>
                  </a:lnTo>
                  <a:lnTo>
                    <a:pt x="168" y="574"/>
                  </a:lnTo>
                  <a:cubicBezTo>
                    <a:pt x="118" y="624"/>
                    <a:pt x="73" y="641"/>
                    <a:pt x="22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66"/>
                    <a:pt x="0" y="675"/>
                    <a:pt x="14" y="675"/>
                  </a:cubicBezTo>
                  <a:cubicBezTo>
                    <a:pt x="42" y="675"/>
                    <a:pt x="76" y="672"/>
                    <a:pt x="106" y="672"/>
                  </a:cubicBezTo>
                  <a:cubicBezTo>
                    <a:pt x="143" y="672"/>
                    <a:pt x="182" y="675"/>
                    <a:pt x="216" y="675"/>
                  </a:cubicBezTo>
                  <a:cubicBezTo>
                    <a:pt x="221" y="675"/>
                    <a:pt x="235" y="675"/>
                    <a:pt x="235" y="655"/>
                  </a:cubicBezTo>
                  <a:cubicBezTo>
                    <a:pt x="235" y="644"/>
                    <a:pt x="224" y="644"/>
                    <a:pt x="221" y="644"/>
                  </a:cubicBezTo>
                  <a:cubicBezTo>
                    <a:pt x="213" y="644"/>
                    <a:pt x="182" y="641"/>
                    <a:pt x="182" y="613"/>
                  </a:cubicBezTo>
                  <a:cubicBezTo>
                    <a:pt x="182" y="599"/>
                    <a:pt x="199" y="582"/>
                    <a:pt x="210" y="568"/>
                  </a:cubicBezTo>
                  <a:lnTo>
                    <a:pt x="311" y="462"/>
                  </a:lnTo>
                  <a:lnTo>
                    <a:pt x="398" y="367"/>
                  </a:lnTo>
                  <a:lnTo>
                    <a:pt x="498" y="602"/>
                  </a:lnTo>
                  <a:cubicBezTo>
                    <a:pt x="504" y="613"/>
                    <a:pt x="504" y="613"/>
                    <a:pt x="504" y="616"/>
                  </a:cubicBezTo>
                  <a:cubicBezTo>
                    <a:pt x="504" y="624"/>
                    <a:pt x="484" y="641"/>
                    <a:pt x="445" y="644"/>
                  </a:cubicBezTo>
                  <a:cubicBezTo>
                    <a:pt x="437" y="644"/>
                    <a:pt x="426" y="647"/>
                    <a:pt x="426" y="664"/>
                  </a:cubicBezTo>
                  <a:cubicBezTo>
                    <a:pt x="426" y="675"/>
                    <a:pt x="437" y="675"/>
                    <a:pt x="442" y="675"/>
                  </a:cubicBezTo>
                  <a:cubicBezTo>
                    <a:pt x="470" y="675"/>
                    <a:pt x="538" y="672"/>
                    <a:pt x="566" y="672"/>
                  </a:cubicBezTo>
                  <a:cubicBezTo>
                    <a:pt x="591" y="672"/>
                    <a:pt x="650" y="675"/>
                    <a:pt x="675" y="675"/>
                  </a:cubicBezTo>
                  <a:cubicBezTo>
                    <a:pt x="683" y="675"/>
                    <a:pt x="694" y="675"/>
                    <a:pt x="694" y="655"/>
                  </a:cubicBezTo>
                  <a:cubicBezTo>
                    <a:pt x="694" y="644"/>
                    <a:pt x="683" y="644"/>
                    <a:pt x="678" y="644"/>
                  </a:cubicBezTo>
                  <a:cubicBezTo>
                    <a:pt x="610" y="644"/>
                    <a:pt x="608" y="641"/>
                    <a:pt x="591" y="602"/>
                  </a:cubicBezTo>
                  <a:cubicBezTo>
                    <a:pt x="552" y="510"/>
                    <a:pt x="487" y="356"/>
                    <a:pt x="465" y="297"/>
                  </a:cubicBezTo>
                  <a:cubicBezTo>
                    <a:pt x="532" y="227"/>
                    <a:pt x="636" y="109"/>
                    <a:pt x="666" y="81"/>
                  </a:cubicBezTo>
                  <a:cubicBezTo>
                    <a:pt x="694" y="56"/>
                    <a:pt x="734" y="34"/>
                    <a:pt x="792" y="31"/>
                  </a:cubicBezTo>
                  <a:cubicBezTo>
                    <a:pt x="804" y="31"/>
                    <a:pt x="815" y="31"/>
                    <a:pt x="815" y="11"/>
                  </a:cubicBezTo>
                  <a:cubicBezTo>
                    <a:pt x="815" y="11"/>
                    <a:pt x="815" y="0"/>
                    <a:pt x="801" y="0"/>
                  </a:cubicBezTo>
                  <a:cubicBezTo>
                    <a:pt x="770" y="0"/>
                    <a:pt x="739" y="3"/>
                    <a:pt x="708" y="3"/>
                  </a:cubicBezTo>
                  <a:cubicBezTo>
                    <a:pt x="672" y="3"/>
                    <a:pt x="633" y="0"/>
                    <a:pt x="599" y="0"/>
                  </a:cubicBezTo>
                  <a:cubicBezTo>
                    <a:pt x="594" y="0"/>
                    <a:pt x="580" y="0"/>
                    <a:pt x="580" y="20"/>
                  </a:cubicBezTo>
                  <a:cubicBezTo>
                    <a:pt x="580" y="28"/>
                    <a:pt x="585" y="31"/>
                    <a:pt x="591" y="31"/>
                  </a:cubicBezTo>
                  <a:cubicBezTo>
                    <a:pt x="599" y="31"/>
                    <a:pt x="630" y="34"/>
                    <a:pt x="630" y="62"/>
                  </a:cubicBezTo>
                  <a:cubicBezTo>
                    <a:pt x="630" y="76"/>
                    <a:pt x="619" y="87"/>
                    <a:pt x="613" y="98"/>
                  </a:cubicBezTo>
                  <a:lnTo>
                    <a:pt x="454" y="26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Freeform 28"/>
            <p:cNvSpPr>
              <a:spLocks noChangeArrowheads="1"/>
            </p:cNvSpPr>
            <p:nvPr/>
          </p:nvSpPr>
          <p:spPr bwMode="auto">
            <a:xfrm>
              <a:off x="3996" y="1272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29"/>
            <p:cNvSpPr>
              <a:spLocks noChangeArrowheads="1"/>
            </p:cNvSpPr>
            <p:nvPr/>
          </p:nvSpPr>
          <p:spPr bwMode="auto">
            <a:xfrm>
              <a:off x="3967" y="1331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30"/>
            <p:cNvSpPr>
              <a:spLocks noChangeArrowheads="1"/>
            </p:cNvSpPr>
            <p:nvPr/>
          </p:nvSpPr>
          <p:spPr bwMode="auto">
            <a:xfrm>
              <a:off x="4095" y="1391"/>
              <a:ext cx="72" cy="70"/>
            </a:xfrm>
            <a:custGeom>
              <a:avLst/>
              <a:gdLst>
                <a:gd name="T0" fmla="*/ 76 w 320"/>
                <a:gd name="T1" fmla="*/ 246 h 315"/>
                <a:gd name="T2" fmla="*/ 165 w 320"/>
                <a:gd name="T3" fmla="*/ 168 h 315"/>
                <a:gd name="T4" fmla="*/ 252 w 320"/>
                <a:gd name="T5" fmla="*/ 95 h 315"/>
                <a:gd name="T6" fmla="*/ 319 w 320"/>
                <a:gd name="T7" fmla="*/ 8 h 315"/>
                <a:gd name="T8" fmla="*/ 308 w 320"/>
                <a:gd name="T9" fmla="*/ 0 h 315"/>
                <a:gd name="T10" fmla="*/ 297 w 320"/>
                <a:gd name="T11" fmla="*/ 6 h 315"/>
                <a:gd name="T12" fmla="*/ 244 w 320"/>
                <a:gd name="T13" fmla="*/ 50 h 315"/>
                <a:gd name="T14" fmla="*/ 204 w 320"/>
                <a:gd name="T15" fmla="*/ 28 h 315"/>
                <a:gd name="T16" fmla="*/ 148 w 320"/>
                <a:gd name="T17" fmla="*/ 0 h 315"/>
                <a:gd name="T18" fmla="*/ 56 w 320"/>
                <a:gd name="T19" fmla="*/ 81 h 315"/>
                <a:gd name="T20" fmla="*/ 67 w 320"/>
                <a:gd name="T21" fmla="*/ 90 h 315"/>
                <a:gd name="T22" fmla="*/ 81 w 320"/>
                <a:gd name="T23" fmla="*/ 81 h 315"/>
                <a:gd name="T24" fmla="*/ 140 w 320"/>
                <a:gd name="T25" fmla="*/ 53 h 315"/>
                <a:gd name="T26" fmla="*/ 185 w 320"/>
                <a:gd name="T27" fmla="*/ 62 h 315"/>
                <a:gd name="T28" fmla="*/ 244 w 320"/>
                <a:gd name="T29" fmla="*/ 70 h 315"/>
                <a:gd name="T30" fmla="*/ 148 w 320"/>
                <a:gd name="T31" fmla="*/ 154 h 315"/>
                <a:gd name="T32" fmla="*/ 62 w 320"/>
                <a:gd name="T33" fmla="*/ 227 h 315"/>
                <a:gd name="T34" fmla="*/ 0 w 320"/>
                <a:gd name="T35" fmla="*/ 305 h 315"/>
                <a:gd name="T36" fmla="*/ 11 w 320"/>
                <a:gd name="T37" fmla="*/ 314 h 315"/>
                <a:gd name="T38" fmla="*/ 22 w 320"/>
                <a:gd name="T39" fmla="*/ 305 h 315"/>
                <a:gd name="T40" fmla="*/ 87 w 320"/>
                <a:gd name="T41" fmla="*/ 263 h 315"/>
                <a:gd name="T42" fmla="*/ 126 w 320"/>
                <a:gd name="T43" fmla="*/ 283 h 315"/>
                <a:gd name="T44" fmla="*/ 182 w 320"/>
                <a:gd name="T45" fmla="*/ 314 h 315"/>
                <a:gd name="T46" fmla="*/ 302 w 320"/>
                <a:gd name="T47" fmla="*/ 204 h 315"/>
                <a:gd name="T48" fmla="*/ 291 w 320"/>
                <a:gd name="T49" fmla="*/ 196 h 315"/>
                <a:gd name="T50" fmla="*/ 280 w 320"/>
                <a:gd name="T51" fmla="*/ 207 h 315"/>
                <a:gd name="T52" fmla="*/ 190 w 320"/>
                <a:gd name="T53" fmla="*/ 260 h 315"/>
                <a:gd name="T54" fmla="*/ 140 w 320"/>
                <a:gd name="T55" fmla="*/ 252 h 315"/>
                <a:gd name="T56" fmla="*/ 90 w 320"/>
                <a:gd name="T57" fmla="*/ 244 h 315"/>
                <a:gd name="T58" fmla="*/ 76 w 320"/>
                <a:gd name="T59" fmla="*/ 246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20"/>
                <a:gd name="T91" fmla="*/ 0 h 315"/>
                <a:gd name="T92" fmla="*/ 320 w 320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20" h="315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2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9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31"/>
            <p:cNvSpPr>
              <a:spLocks noChangeArrowheads="1"/>
            </p:cNvSpPr>
            <p:nvPr/>
          </p:nvSpPr>
          <p:spPr bwMode="auto">
            <a:xfrm>
              <a:off x="4250" y="1296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32"/>
            <p:cNvSpPr>
              <a:spLocks noChangeArrowheads="1"/>
            </p:cNvSpPr>
            <p:nvPr/>
          </p:nvSpPr>
          <p:spPr bwMode="auto">
            <a:xfrm>
              <a:off x="4520" y="1215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33"/>
            <p:cNvSpPr>
              <a:spLocks noChangeArrowheads="1"/>
            </p:cNvSpPr>
            <p:nvPr/>
          </p:nvSpPr>
          <p:spPr bwMode="auto">
            <a:xfrm>
              <a:off x="4468" y="1274"/>
              <a:ext cx="163" cy="152"/>
            </a:xfrm>
            <a:custGeom>
              <a:avLst/>
              <a:gdLst>
                <a:gd name="T0" fmla="*/ 554 w 721"/>
                <a:gd name="T1" fmla="*/ 112 h 676"/>
                <a:gd name="T2" fmla="*/ 568 w 721"/>
                <a:gd name="T3" fmla="*/ 98 h 676"/>
                <a:gd name="T4" fmla="*/ 697 w 721"/>
                <a:gd name="T5" fmla="*/ 31 h 676"/>
                <a:gd name="T6" fmla="*/ 720 w 721"/>
                <a:gd name="T7" fmla="*/ 11 h 676"/>
                <a:gd name="T8" fmla="*/ 706 w 721"/>
                <a:gd name="T9" fmla="*/ 0 h 676"/>
                <a:gd name="T10" fmla="*/ 624 w 721"/>
                <a:gd name="T11" fmla="*/ 3 h 676"/>
                <a:gd name="T12" fmla="*/ 526 w 721"/>
                <a:gd name="T13" fmla="*/ 0 h 676"/>
                <a:gd name="T14" fmla="*/ 507 w 721"/>
                <a:gd name="T15" fmla="*/ 20 h 676"/>
                <a:gd name="T16" fmla="*/ 521 w 721"/>
                <a:gd name="T17" fmla="*/ 31 h 676"/>
                <a:gd name="T18" fmla="*/ 557 w 721"/>
                <a:gd name="T19" fmla="*/ 53 h 676"/>
                <a:gd name="T20" fmla="*/ 529 w 721"/>
                <a:gd name="T21" fmla="*/ 101 h 676"/>
                <a:gd name="T22" fmla="*/ 302 w 721"/>
                <a:gd name="T23" fmla="*/ 364 h 676"/>
                <a:gd name="T24" fmla="*/ 193 w 721"/>
                <a:gd name="T25" fmla="*/ 70 h 676"/>
                <a:gd name="T26" fmla="*/ 188 w 721"/>
                <a:gd name="T27" fmla="*/ 53 h 676"/>
                <a:gd name="T28" fmla="*/ 246 w 721"/>
                <a:gd name="T29" fmla="*/ 31 h 676"/>
                <a:gd name="T30" fmla="*/ 269 w 721"/>
                <a:gd name="T31" fmla="*/ 11 h 676"/>
                <a:gd name="T32" fmla="*/ 255 w 721"/>
                <a:gd name="T33" fmla="*/ 0 h 676"/>
                <a:gd name="T34" fmla="*/ 129 w 721"/>
                <a:gd name="T35" fmla="*/ 3 h 676"/>
                <a:gd name="T36" fmla="*/ 20 w 721"/>
                <a:gd name="T37" fmla="*/ 0 h 676"/>
                <a:gd name="T38" fmla="*/ 0 w 721"/>
                <a:gd name="T39" fmla="*/ 20 h 676"/>
                <a:gd name="T40" fmla="*/ 22 w 721"/>
                <a:gd name="T41" fmla="*/ 31 h 676"/>
                <a:gd name="T42" fmla="*/ 95 w 721"/>
                <a:gd name="T43" fmla="*/ 64 h 676"/>
                <a:gd name="T44" fmla="*/ 216 w 721"/>
                <a:gd name="T45" fmla="*/ 389 h 676"/>
                <a:gd name="T46" fmla="*/ 221 w 721"/>
                <a:gd name="T47" fmla="*/ 406 h 676"/>
                <a:gd name="T48" fmla="*/ 176 w 721"/>
                <a:gd name="T49" fmla="*/ 585 h 676"/>
                <a:gd name="T50" fmla="*/ 84 w 721"/>
                <a:gd name="T51" fmla="*/ 644 h 676"/>
                <a:gd name="T52" fmla="*/ 56 w 721"/>
                <a:gd name="T53" fmla="*/ 664 h 676"/>
                <a:gd name="T54" fmla="*/ 70 w 721"/>
                <a:gd name="T55" fmla="*/ 675 h 676"/>
                <a:gd name="T56" fmla="*/ 196 w 721"/>
                <a:gd name="T57" fmla="*/ 672 h 676"/>
                <a:gd name="T58" fmla="*/ 322 w 721"/>
                <a:gd name="T59" fmla="*/ 675 h 676"/>
                <a:gd name="T60" fmla="*/ 339 w 721"/>
                <a:gd name="T61" fmla="*/ 655 h 676"/>
                <a:gd name="T62" fmla="*/ 311 w 721"/>
                <a:gd name="T63" fmla="*/ 644 h 676"/>
                <a:gd name="T64" fmla="*/ 274 w 721"/>
                <a:gd name="T65" fmla="*/ 641 h 676"/>
                <a:gd name="T66" fmla="*/ 249 w 721"/>
                <a:gd name="T67" fmla="*/ 627 h 676"/>
                <a:gd name="T68" fmla="*/ 260 w 721"/>
                <a:gd name="T69" fmla="*/ 566 h 676"/>
                <a:gd name="T70" fmla="*/ 297 w 721"/>
                <a:gd name="T71" fmla="*/ 426 h 676"/>
                <a:gd name="T72" fmla="*/ 311 w 721"/>
                <a:gd name="T73" fmla="*/ 395 h 676"/>
                <a:gd name="T74" fmla="*/ 554 w 721"/>
                <a:gd name="T75" fmla="*/ 112 h 6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676"/>
                <a:gd name="T116" fmla="*/ 721 w 721"/>
                <a:gd name="T117" fmla="*/ 676 h 67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676">
                  <a:moveTo>
                    <a:pt x="554" y="112"/>
                  </a:moveTo>
                  <a:lnTo>
                    <a:pt x="568" y="98"/>
                  </a:lnTo>
                  <a:cubicBezTo>
                    <a:pt x="599" y="70"/>
                    <a:pt x="630" y="36"/>
                    <a:pt x="697" y="31"/>
                  </a:cubicBezTo>
                  <a:cubicBezTo>
                    <a:pt x="708" y="31"/>
                    <a:pt x="720" y="31"/>
                    <a:pt x="720" y="11"/>
                  </a:cubicBezTo>
                  <a:cubicBezTo>
                    <a:pt x="720" y="3"/>
                    <a:pt x="714" y="0"/>
                    <a:pt x="706" y="0"/>
                  </a:cubicBezTo>
                  <a:cubicBezTo>
                    <a:pt x="680" y="0"/>
                    <a:pt x="652" y="3"/>
                    <a:pt x="624" y="3"/>
                  </a:cubicBezTo>
                  <a:cubicBezTo>
                    <a:pt x="591" y="3"/>
                    <a:pt x="557" y="0"/>
                    <a:pt x="526" y="0"/>
                  </a:cubicBezTo>
                  <a:cubicBezTo>
                    <a:pt x="521" y="0"/>
                    <a:pt x="507" y="0"/>
                    <a:pt x="507" y="20"/>
                  </a:cubicBezTo>
                  <a:cubicBezTo>
                    <a:pt x="507" y="31"/>
                    <a:pt x="518" y="31"/>
                    <a:pt x="521" y="31"/>
                  </a:cubicBezTo>
                  <a:cubicBezTo>
                    <a:pt x="529" y="31"/>
                    <a:pt x="557" y="34"/>
                    <a:pt x="557" y="53"/>
                  </a:cubicBezTo>
                  <a:cubicBezTo>
                    <a:pt x="557" y="70"/>
                    <a:pt x="535" y="95"/>
                    <a:pt x="529" y="101"/>
                  </a:cubicBezTo>
                  <a:lnTo>
                    <a:pt x="302" y="364"/>
                  </a:lnTo>
                  <a:lnTo>
                    <a:pt x="193" y="70"/>
                  </a:lnTo>
                  <a:cubicBezTo>
                    <a:pt x="188" y="56"/>
                    <a:pt x="188" y="56"/>
                    <a:pt x="188" y="53"/>
                  </a:cubicBezTo>
                  <a:cubicBezTo>
                    <a:pt x="188" y="31"/>
                    <a:pt x="235" y="31"/>
                    <a:pt x="246" y="31"/>
                  </a:cubicBezTo>
                  <a:cubicBezTo>
                    <a:pt x="258" y="31"/>
                    <a:pt x="269" y="31"/>
                    <a:pt x="269" y="11"/>
                  </a:cubicBezTo>
                  <a:cubicBezTo>
                    <a:pt x="269" y="0"/>
                    <a:pt x="258" y="0"/>
                    <a:pt x="255" y="0"/>
                  </a:cubicBezTo>
                  <a:cubicBezTo>
                    <a:pt x="227" y="0"/>
                    <a:pt x="157" y="3"/>
                    <a:pt x="129" y="3"/>
                  </a:cubicBezTo>
                  <a:cubicBezTo>
                    <a:pt x="104" y="3"/>
                    <a:pt x="45" y="0"/>
                    <a:pt x="20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11" y="31"/>
                    <a:pt x="22" y="31"/>
                  </a:cubicBezTo>
                  <a:cubicBezTo>
                    <a:pt x="81" y="31"/>
                    <a:pt x="87" y="39"/>
                    <a:pt x="95" y="64"/>
                  </a:cubicBezTo>
                  <a:lnTo>
                    <a:pt x="216" y="389"/>
                  </a:lnTo>
                  <a:cubicBezTo>
                    <a:pt x="218" y="392"/>
                    <a:pt x="221" y="403"/>
                    <a:pt x="221" y="406"/>
                  </a:cubicBezTo>
                  <a:cubicBezTo>
                    <a:pt x="221" y="409"/>
                    <a:pt x="182" y="568"/>
                    <a:pt x="176" y="585"/>
                  </a:cubicBezTo>
                  <a:cubicBezTo>
                    <a:pt x="162" y="641"/>
                    <a:pt x="162" y="644"/>
                    <a:pt x="84" y="644"/>
                  </a:cubicBezTo>
                  <a:cubicBezTo>
                    <a:pt x="64" y="644"/>
                    <a:pt x="56" y="644"/>
                    <a:pt x="56" y="664"/>
                  </a:cubicBezTo>
                  <a:cubicBezTo>
                    <a:pt x="56" y="675"/>
                    <a:pt x="67" y="675"/>
                    <a:pt x="70" y="675"/>
                  </a:cubicBezTo>
                  <a:cubicBezTo>
                    <a:pt x="98" y="675"/>
                    <a:pt x="168" y="672"/>
                    <a:pt x="196" y="672"/>
                  </a:cubicBezTo>
                  <a:cubicBezTo>
                    <a:pt x="221" y="672"/>
                    <a:pt x="294" y="675"/>
                    <a:pt x="322" y="675"/>
                  </a:cubicBezTo>
                  <a:cubicBezTo>
                    <a:pt x="328" y="675"/>
                    <a:pt x="339" y="675"/>
                    <a:pt x="339" y="655"/>
                  </a:cubicBezTo>
                  <a:cubicBezTo>
                    <a:pt x="339" y="644"/>
                    <a:pt x="330" y="644"/>
                    <a:pt x="311" y="644"/>
                  </a:cubicBezTo>
                  <a:cubicBezTo>
                    <a:pt x="311" y="644"/>
                    <a:pt x="291" y="644"/>
                    <a:pt x="274" y="641"/>
                  </a:cubicBezTo>
                  <a:cubicBezTo>
                    <a:pt x="255" y="641"/>
                    <a:pt x="249" y="638"/>
                    <a:pt x="249" y="627"/>
                  </a:cubicBezTo>
                  <a:cubicBezTo>
                    <a:pt x="249" y="619"/>
                    <a:pt x="258" y="585"/>
                    <a:pt x="260" y="566"/>
                  </a:cubicBezTo>
                  <a:lnTo>
                    <a:pt x="297" y="426"/>
                  </a:lnTo>
                  <a:cubicBezTo>
                    <a:pt x="302" y="406"/>
                    <a:pt x="302" y="403"/>
                    <a:pt x="311" y="395"/>
                  </a:cubicBezTo>
                  <a:lnTo>
                    <a:pt x="554" y="11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34"/>
            <p:cNvSpPr>
              <a:spLocks noChangeArrowheads="1"/>
            </p:cNvSpPr>
            <p:nvPr/>
          </p:nvSpPr>
          <p:spPr bwMode="auto">
            <a:xfrm>
              <a:off x="4678" y="1272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Freeform 35"/>
            <p:cNvSpPr>
              <a:spLocks noChangeArrowheads="1"/>
            </p:cNvSpPr>
            <p:nvPr/>
          </p:nvSpPr>
          <p:spPr bwMode="auto">
            <a:xfrm>
              <a:off x="4648" y="1331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Freeform 36"/>
            <p:cNvSpPr>
              <a:spLocks noChangeArrowheads="1"/>
            </p:cNvSpPr>
            <p:nvPr/>
          </p:nvSpPr>
          <p:spPr bwMode="auto">
            <a:xfrm>
              <a:off x="4774" y="1391"/>
              <a:ext cx="84" cy="70"/>
            </a:xfrm>
            <a:custGeom>
              <a:avLst/>
              <a:gdLst>
                <a:gd name="T0" fmla="*/ 140 w 373"/>
                <a:gd name="T1" fmla="*/ 232 h 315"/>
                <a:gd name="T2" fmla="*/ 76 w 373"/>
                <a:gd name="T3" fmla="*/ 294 h 315"/>
                <a:gd name="T4" fmla="*/ 36 w 373"/>
                <a:gd name="T5" fmla="*/ 286 h 315"/>
                <a:gd name="T6" fmla="*/ 67 w 373"/>
                <a:gd name="T7" fmla="*/ 246 h 315"/>
                <a:gd name="T8" fmla="*/ 39 w 373"/>
                <a:gd name="T9" fmla="*/ 221 h 315"/>
                <a:gd name="T10" fmla="*/ 0 w 373"/>
                <a:gd name="T11" fmla="*/ 263 h 315"/>
                <a:gd name="T12" fmla="*/ 73 w 373"/>
                <a:gd name="T13" fmla="*/ 314 h 315"/>
                <a:gd name="T14" fmla="*/ 151 w 373"/>
                <a:gd name="T15" fmla="*/ 263 h 315"/>
                <a:gd name="T16" fmla="*/ 232 w 373"/>
                <a:gd name="T17" fmla="*/ 314 h 315"/>
                <a:gd name="T18" fmla="*/ 356 w 373"/>
                <a:gd name="T19" fmla="*/ 207 h 315"/>
                <a:gd name="T20" fmla="*/ 344 w 373"/>
                <a:gd name="T21" fmla="*/ 199 h 315"/>
                <a:gd name="T22" fmla="*/ 330 w 373"/>
                <a:gd name="T23" fmla="*/ 210 h 315"/>
                <a:gd name="T24" fmla="*/ 235 w 373"/>
                <a:gd name="T25" fmla="*/ 294 h 315"/>
                <a:gd name="T26" fmla="*/ 193 w 373"/>
                <a:gd name="T27" fmla="*/ 249 h 315"/>
                <a:gd name="T28" fmla="*/ 230 w 373"/>
                <a:gd name="T29" fmla="*/ 90 h 315"/>
                <a:gd name="T30" fmla="*/ 297 w 373"/>
                <a:gd name="T31" fmla="*/ 20 h 315"/>
                <a:gd name="T32" fmla="*/ 336 w 373"/>
                <a:gd name="T33" fmla="*/ 28 h 315"/>
                <a:gd name="T34" fmla="*/ 305 w 373"/>
                <a:gd name="T35" fmla="*/ 67 h 315"/>
                <a:gd name="T36" fmla="*/ 333 w 373"/>
                <a:gd name="T37" fmla="*/ 92 h 315"/>
                <a:gd name="T38" fmla="*/ 372 w 373"/>
                <a:gd name="T39" fmla="*/ 50 h 315"/>
                <a:gd name="T40" fmla="*/ 300 w 373"/>
                <a:gd name="T41" fmla="*/ 0 h 315"/>
                <a:gd name="T42" fmla="*/ 221 w 373"/>
                <a:gd name="T43" fmla="*/ 50 h 315"/>
                <a:gd name="T44" fmla="*/ 137 w 373"/>
                <a:gd name="T45" fmla="*/ 0 h 315"/>
                <a:gd name="T46" fmla="*/ 17 w 373"/>
                <a:gd name="T47" fmla="*/ 106 h 315"/>
                <a:gd name="T48" fmla="*/ 28 w 373"/>
                <a:gd name="T49" fmla="*/ 115 h 315"/>
                <a:gd name="T50" fmla="*/ 42 w 373"/>
                <a:gd name="T51" fmla="*/ 104 h 315"/>
                <a:gd name="T52" fmla="*/ 137 w 373"/>
                <a:gd name="T53" fmla="*/ 20 h 315"/>
                <a:gd name="T54" fmla="*/ 176 w 373"/>
                <a:gd name="T55" fmla="*/ 64 h 315"/>
                <a:gd name="T56" fmla="*/ 162 w 373"/>
                <a:gd name="T57" fmla="*/ 137 h 315"/>
                <a:gd name="T58" fmla="*/ 140 w 373"/>
                <a:gd name="T59" fmla="*/ 232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3"/>
                <a:gd name="T91" fmla="*/ 0 h 315"/>
                <a:gd name="T92" fmla="*/ 373 w 373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3" h="315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3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lnTo>
                    <a:pt x="140" y="23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Freeform 37"/>
            <p:cNvSpPr>
              <a:spLocks noChangeArrowheads="1"/>
            </p:cNvSpPr>
            <p:nvPr/>
          </p:nvSpPr>
          <p:spPr bwMode="auto">
            <a:xfrm>
              <a:off x="4887" y="1170"/>
              <a:ext cx="85" cy="401"/>
            </a:xfrm>
            <a:custGeom>
              <a:avLst/>
              <a:gdLst>
                <a:gd name="T0" fmla="*/ 378 w 379"/>
                <a:gd name="T1" fmla="*/ 885 h 1773"/>
                <a:gd name="T2" fmla="*/ 115 w 379"/>
                <a:gd name="T3" fmla="*/ 81 h 1773"/>
                <a:gd name="T4" fmla="*/ 42 w 379"/>
                <a:gd name="T5" fmla="*/ 6 h 1773"/>
                <a:gd name="T6" fmla="*/ 20 w 379"/>
                <a:gd name="T7" fmla="*/ 0 h 1773"/>
                <a:gd name="T8" fmla="*/ 0 w 379"/>
                <a:gd name="T9" fmla="*/ 11 h 1773"/>
                <a:gd name="T10" fmla="*/ 6 w 379"/>
                <a:gd name="T11" fmla="*/ 20 h 1773"/>
                <a:gd name="T12" fmla="*/ 154 w 379"/>
                <a:gd name="T13" fmla="*/ 216 h 1773"/>
                <a:gd name="T14" fmla="*/ 302 w 379"/>
                <a:gd name="T15" fmla="*/ 885 h 1773"/>
                <a:gd name="T16" fmla="*/ 3 w 379"/>
                <a:gd name="T17" fmla="*/ 1756 h 1773"/>
                <a:gd name="T18" fmla="*/ 0 w 379"/>
                <a:gd name="T19" fmla="*/ 1764 h 1773"/>
                <a:gd name="T20" fmla="*/ 20 w 379"/>
                <a:gd name="T21" fmla="*/ 1772 h 1773"/>
                <a:gd name="T22" fmla="*/ 42 w 379"/>
                <a:gd name="T23" fmla="*/ 1764 h 1773"/>
                <a:gd name="T24" fmla="*/ 311 w 379"/>
                <a:gd name="T25" fmla="*/ 1338 h 1773"/>
                <a:gd name="T26" fmla="*/ 378 w 379"/>
                <a:gd name="T27" fmla="*/ 885 h 17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9"/>
                <a:gd name="T43" fmla="*/ 0 h 1773"/>
                <a:gd name="T44" fmla="*/ 379 w 379"/>
                <a:gd name="T45" fmla="*/ 1773 h 17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9" h="1773">
                  <a:moveTo>
                    <a:pt x="378" y="885"/>
                  </a:moveTo>
                  <a:cubicBezTo>
                    <a:pt x="378" y="602"/>
                    <a:pt x="311" y="302"/>
                    <a:pt x="115" y="81"/>
                  </a:cubicBezTo>
                  <a:cubicBezTo>
                    <a:pt x="101" y="64"/>
                    <a:pt x="64" y="28"/>
                    <a:pt x="42" y="6"/>
                  </a:cubicBezTo>
                  <a:cubicBezTo>
                    <a:pt x="34" y="0"/>
                    <a:pt x="31" y="0"/>
                    <a:pt x="20" y="0"/>
                  </a:cubicBezTo>
                  <a:cubicBezTo>
                    <a:pt x="8" y="0"/>
                    <a:pt x="0" y="0"/>
                    <a:pt x="0" y="11"/>
                  </a:cubicBezTo>
                  <a:cubicBezTo>
                    <a:pt x="0" y="14"/>
                    <a:pt x="3" y="17"/>
                    <a:pt x="6" y="20"/>
                  </a:cubicBezTo>
                  <a:cubicBezTo>
                    <a:pt x="39" y="53"/>
                    <a:pt x="92" y="109"/>
                    <a:pt x="154" y="216"/>
                  </a:cubicBezTo>
                  <a:cubicBezTo>
                    <a:pt x="260" y="406"/>
                    <a:pt x="302" y="650"/>
                    <a:pt x="302" y="885"/>
                  </a:cubicBezTo>
                  <a:cubicBezTo>
                    <a:pt x="302" y="1313"/>
                    <a:pt x="182" y="1576"/>
                    <a:pt x="3" y="1756"/>
                  </a:cubicBezTo>
                  <a:cubicBezTo>
                    <a:pt x="3" y="1758"/>
                    <a:pt x="0" y="1761"/>
                    <a:pt x="0" y="1764"/>
                  </a:cubicBezTo>
                  <a:cubicBezTo>
                    <a:pt x="0" y="1772"/>
                    <a:pt x="8" y="1772"/>
                    <a:pt x="20" y="1772"/>
                  </a:cubicBezTo>
                  <a:cubicBezTo>
                    <a:pt x="31" y="1772"/>
                    <a:pt x="34" y="1772"/>
                    <a:pt x="42" y="1764"/>
                  </a:cubicBezTo>
                  <a:cubicBezTo>
                    <a:pt x="137" y="1686"/>
                    <a:pt x="244" y="1548"/>
                    <a:pt x="311" y="1338"/>
                  </a:cubicBezTo>
                  <a:cubicBezTo>
                    <a:pt x="356" y="1204"/>
                    <a:pt x="378" y="1044"/>
                    <a:pt x="378" y="8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Freeform 38"/>
            <p:cNvSpPr>
              <a:spLocks noChangeArrowheads="1"/>
            </p:cNvSpPr>
            <p:nvPr/>
          </p:nvSpPr>
          <p:spPr bwMode="auto">
            <a:xfrm>
              <a:off x="2639" y="1787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11 w 659"/>
                <a:gd name="T15" fmla="*/ 34 h 659"/>
                <a:gd name="T16" fmla="*/ 311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11 w 659"/>
                <a:gd name="T25" fmla="*/ 350 h 659"/>
                <a:gd name="T26" fmla="*/ 311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11" y="0"/>
                    <a:pt x="311" y="20"/>
                    <a:pt x="311" y="34"/>
                  </a:cubicBezTo>
                  <a:lnTo>
                    <a:pt x="311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11" y="350"/>
                  </a:lnTo>
                  <a:lnTo>
                    <a:pt x="311" y="624"/>
                  </a:lnTo>
                  <a:cubicBezTo>
                    <a:pt x="311" y="638"/>
                    <a:pt x="311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Freeform 39"/>
            <p:cNvSpPr>
              <a:spLocks noChangeArrowheads="1"/>
            </p:cNvSpPr>
            <p:nvPr/>
          </p:nvSpPr>
          <p:spPr bwMode="auto">
            <a:xfrm>
              <a:off x="2860" y="1761"/>
              <a:ext cx="159" cy="163"/>
            </a:xfrm>
            <a:custGeom>
              <a:avLst/>
              <a:gdLst>
                <a:gd name="T0" fmla="*/ 703 w 704"/>
                <a:gd name="T1" fmla="*/ 11 h 721"/>
                <a:gd name="T2" fmla="*/ 692 w 704"/>
                <a:gd name="T3" fmla="*/ 0 h 721"/>
                <a:gd name="T4" fmla="*/ 675 w 704"/>
                <a:gd name="T5" fmla="*/ 11 h 721"/>
                <a:gd name="T6" fmla="*/ 608 w 704"/>
                <a:gd name="T7" fmla="*/ 87 h 721"/>
                <a:gd name="T8" fmla="*/ 442 w 704"/>
                <a:gd name="T9" fmla="*/ 0 h 721"/>
                <a:gd name="T10" fmla="*/ 0 w 704"/>
                <a:gd name="T11" fmla="*/ 448 h 721"/>
                <a:gd name="T12" fmla="*/ 269 w 704"/>
                <a:gd name="T13" fmla="*/ 720 h 721"/>
                <a:gd name="T14" fmla="*/ 392 w 704"/>
                <a:gd name="T15" fmla="*/ 694 h 721"/>
                <a:gd name="T16" fmla="*/ 479 w 704"/>
                <a:gd name="T17" fmla="*/ 636 h 721"/>
                <a:gd name="T18" fmla="*/ 524 w 704"/>
                <a:gd name="T19" fmla="*/ 694 h 721"/>
                <a:gd name="T20" fmla="*/ 529 w 704"/>
                <a:gd name="T21" fmla="*/ 692 h 721"/>
                <a:gd name="T22" fmla="*/ 546 w 704"/>
                <a:gd name="T23" fmla="*/ 630 h 721"/>
                <a:gd name="T24" fmla="*/ 566 w 704"/>
                <a:gd name="T25" fmla="*/ 554 h 721"/>
                <a:gd name="T26" fmla="*/ 580 w 704"/>
                <a:gd name="T27" fmla="*/ 504 h 721"/>
                <a:gd name="T28" fmla="*/ 647 w 704"/>
                <a:gd name="T29" fmla="*/ 456 h 721"/>
                <a:gd name="T30" fmla="*/ 664 w 704"/>
                <a:gd name="T31" fmla="*/ 437 h 721"/>
                <a:gd name="T32" fmla="*/ 650 w 704"/>
                <a:gd name="T33" fmla="*/ 426 h 721"/>
                <a:gd name="T34" fmla="*/ 546 w 704"/>
                <a:gd name="T35" fmla="*/ 428 h 721"/>
                <a:gd name="T36" fmla="*/ 409 w 704"/>
                <a:gd name="T37" fmla="*/ 426 h 721"/>
                <a:gd name="T38" fmla="*/ 386 w 704"/>
                <a:gd name="T39" fmla="*/ 445 h 721"/>
                <a:gd name="T40" fmla="*/ 417 w 704"/>
                <a:gd name="T41" fmla="*/ 456 h 721"/>
                <a:gd name="T42" fmla="*/ 470 w 704"/>
                <a:gd name="T43" fmla="*/ 459 h 721"/>
                <a:gd name="T44" fmla="*/ 501 w 704"/>
                <a:gd name="T45" fmla="*/ 479 h 721"/>
                <a:gd name="T46" fmla="*/ 479 w 704"/>
                <a:gd name="T47" fmla="*/ 568 h 721"/>
                <a:gd name="T48" fmla="*/ 288 w 704"/>
                <a:gd name="T49" fmla="*/ 689 h 721"/>
                <a:gd name="T50" fmla="*/ 90 w 704"/>
                <a:gd name="T51" fmla="*/ 479 h 721"/>
                <a:gd name="T52" fmla="*/ 204 w 704"/>
                <a:gd name="T53" fmla="*/ 157 h 721"/>
                <a:gd name="T54" fmla="*/ 451 w 704"/>
                <a:gd name="T55" fmla="*/ 31 h 721"/>
                <a:gd name="T56" fmla="*/ 610 w 704"/>
                <a:gd name="T57" fmla="*/ 221 h 721"/>
                <a:gd name="T58" fmla="*/ 608 w 704"/>
                <a:gd name="T59" fmla="*/ 272 h 721"/>
                <a:gd name="T60" fmla="*/ 622 w 704"/>
                <a:gd name="T61" fmla="*/ 283 h 721"/>
                <a:gd name="T62" fmla="*/ 638 w 704"/>
                <a:gd name="T63" fmla="*/ 263 h 721"/>
                <a:gd name="T64" fmla="*/ 703 w 704"/>
                <a:gd name="T65" fmla="*/ 11 h 7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4"/>
                <a:gd name="T100" fmla="*/ 0 h 721"/>
                <a:gd name="T101" fmla="*/ 704 w 704"/>
                <a:gd name="T102" fmla="*/ 721 h 7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4" h="721">
                  <a:moveTo>
                    <a:pt x="703" y="11"/>
                  </a:moveTo>
                  <a:cubicBezTo>
                    <a:pt x="703" y="6"/>
                    <a:pt x="700" y="0"/>
                    <a:pt x="692" y="0"/>
                  </a:cubicBezTo>
                  <a:cubicBezTo>
                    <a:pt x="689" y="0"/>
                    <a:pt x="686" y="0"/>
                    <a:pt x="675" y="11"/>
                  </a:cubicBezTo>
                  <a:lnTo>
                    <a:pt x="608" y="87"/>
                  </a:lnTo>
                  <a:cubicBezTo>
                    <a:pt x="599" y="73"/>
                    <a:pt x="552" y="0"/>
                    <a:pt x="442" y="0"/>
                  </a:cubicBezTo>
                  <a:cubicBezTo>
                    <a:pt x="221" y="0"/>
                    <a:pt x="0" y="218"/>
                    <a:pt x="0" y="448"/>
                  </a:cubicBezTo>
                  <a:cubicBezTo>
                    <a:pt x="0" y="605"/>
                    <a:pt x="109" y="720"/>
                    <a:pt x="269" y="720"/>
                  </a:cubicBezTo>
                  <a:cubicBezTo>
                    <a:pt x="314" y="720"/>
                    <a:pt x="358" y="708"/>
                    <a:pt x="392" y="694"/>
                  </a:cubicBezTo>
                  <a:cubicBezTo>
                    <a:pt x="442" y="675"/>
                    <a:pt x="462" y="655"/>
                    <a:pt x="479" y="636"/>
                  </a:cubicBezTo>
                  <a:cubicBezTo>
                    <a:pt x="487" y="658"/>
                    <a:pt x="515" y="694"/>
                    <a:pt x="524" y="694"/>
                  </a:cubicBezTo>
                  <a:cubicBezTo>
                    <a:pt x="529" y="694"/>
                    <a:pt x="529" y="692"/>
                    <a:pt x="529" y="692"/>
                  </a:cubicBezTo>
                  <a:cubicBezTo>
                    <a:pt x="532" y="689"/>
                    <a:pt x="543" y="652"/>
                    <a:pt x="546" y="630"/>
                  </a:cubicBezTo>
                  <a:lnTo>
                    <a:pt x="566" y="554"/>
                  </a:lnTo>
                  <a:cubicBezTo>
                    <a:pt x="571" y="538"/>
                    <a:pt x="574" y="521"/>
                    <a:pt x="580" y="504"/>
                  </a:cubicBezTo>
                  <a:cubicBezTo>
                    <a:pt x="591" y="459"/>
                    <a:pt x="591" y="459"/>
                    <a:pt x="647" y="456"/>
                  </a:cubicBezTo>
                  <a:cubicBezTo>
                    <a:pt x="652" y="456"/>
                    <a:pt x="664" y="456"/>
                    <a:pt x="664" y="437"/>
                  </a:cubicBezTo>
                  <a:cubicBezTo>
                    <a:pt x="664" y="431"/>
                    <a:pt x="658" y="426"/>
                    <a:pt x="650" y="426"/>
                  </a:cubicBezTo>
                  <a:cubicBezTo>
                    <a:pt x="627" y="426"/>
                    <a:pt x="568" y="428"/>
                    <a:pt x="546" y="428"/>
                  </a:cubicBezTo>
                  <a:cubicBezTo>
                    <a:pt x="515" y="428"/>
                    <a:pt x="440" y="426"/>
                    <a:pt x="409" y="426"/>
                  </a:cubicBezTo>
                  <a:cubicBezTo>
                    <a:pt x="400" y="426"/>
                    <a:pt x="386" y="426"/>
                    <a:pt x="386" y="445"/>
                  </a:cubicBezTo>
                  <a:cubicBezTo>
                    <a:pt x="386" y="456"/>
                    <a:pt x="395" y="456"/>
                    <a:pt x="417" y="456"/>
                  </a:cubicBezTo>
                  <a:cubicBezTo>
                    <a:pt x="417" y="456"/>
                    <a:pt x="445" y="456"/>
                    <a:pt x="470" y="459"/>
                  </a:cubicBezTo>
                  <a:cubicBezTo>
                    <a:pt x="496" y="462"/>
                    <a:pt x="501" y="465"/>
                    <a:pt x="501" y="479"/>
                  </a:cubicBezTo>
                  <a:cubicBezTo>
                    <a:pt x="501" y="487"/>
                    <a:pt x="490" y="532"/>
                    <a:pt x="479" y="568"/>
                  </a:cubicBezTo>
                  <a:cubicBezTo>
                    <a:pt x="451" y="678"/>
                    <a:pt x="322" y="689"/>
                    <a:pt x="288" y="689"/>
                  </a:cubicBezTo>
                  <a:cubicBezTo>
                    <a:pt x="193" y="689"/>
                    <a:pt x="90" y="630"/>
                    <a:pt x="90" y="479"/>
                  </a:cubicBezTo>
                  <a:cubicBezTo>
                    <a:pt x="90" y="451"/>
                    <a:pt x="101" y="286"/>
                    <a:pt x="204" y="157"/>
                  </a:cubicBezTo>
                  <a:cubicBezTo>
                    <a:pt x="258" y="90"/>
                    <a:pt x="353" y="31"/>
                    <a:pt x="451" y="31"/>
                  </a:cubicBezTo>
                  <a:cubicBezTo>
                    <a:pt x="552" y="31"/>
                    <a:pt x="610" y="106"/>
                    <a:pt x="610" y="221"/>
                  </a:cubicBezTo>
                  <a:cubicBezTo>
                    <a:pt x="610" y="260"/>
                    <a:pt x="608" y="263"/>
                    <a:pt x="608" y="272"/>
                  </a:cubicBezTo>
                  <a:cubicBezTo>
                    <a:pt x="608" y="283"/>
                    <a:pt x="619" y="283"/>
                    <a:pt x="622" y="283"/>
                  </a:cubicBezTo>
                  <a:cubicBezTo>
                    <a:pt x="636" y="283"/>
                    <a:pt x="636" y="280"/>
                    <a:pt x="638" y="263"/>
                  </a:cubicBezTo>
                  <a:lnTo>
                    <a:pt x="703" y="1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40"/>
            <p:cNvSpPr>
              <a:spLocks noChangeArrowheads="1"/>
            </p:cNvSpPr>
            <p:nvPr/>
          </p:nvSpPr>
          <p:spPr bwMode="auto">
            <a:xfrm>
              <a:off x="3111" y="1661"/>
              <a:ext cx="51" cy="401"/>
            </a:xfrm>
            <a:custGeom>
              <a:avLst/>
              <a:gdLst>
                <a:gd name="T0" fmla="*/ 0 w 228"/>
                <a:gd name="T1" fmla="*/ 1772 h 1773"/>
                <a:gd name="T2" fmla="*/ 227 w 228"/>
                <a:gd name="T3" fmla="*/ 1772 h 1773"/>
                <a:gd name="T4" fmla="*/ 227 w 228"/>
                <a:gd name="T5" fmla="*/ 1728 h 1773"/>
                <a:gd name="T6" fmla="*/ 48 w 228"/>
                <a:gd name="T7" fmla="*/ 1728 h 1773"/>
                <a:gd name="T8" fmla="*/ 48 w 228"/>
                <a:gd name="T9" fmla="*/ 48 h 1773"/>
                <a:gd name="T10" fmla="*/ 227 w 228"/>
                <a:gd name="T11" fmla="*/ 48 h 1773"/>
                <a:gd name="T12" fmla="*/ 227 w 228"/>
                <a:gd name="T13" fmla="*/ 0 h 1773"/>
                <a:gd name="T14" fmla="*/ 0 w 228"/>
                <a:gd name="T15" fmla="*/ 0 h 1773"/>
                <a:gd name="T16" fmla="*/ 0 w 228"/>
                <a:gd name="T17" fmla="*/ 1772 h 17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8"/>
                <a:gd name="T28" fmla="*/ 0 h 1773"/>
                <a:gd name="T29" fmla="*/ 228 w 228"/>
                <a:gd name="T30" fmla="*/ 1773 h 17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8" h="1773">
                  <a:moveTo>
                    <a:pt x="0" y="1772"/>
                  </a:moveTo>
                  <a:lnTo>
                    <a:pt x="227" y="1772"/>
                  </a:lnTo>
                  <a:lnTo>
                    <a:pt x="227" y="1728"/>
                  </a:lnTo>
                  <a:lnTo>
                    <a:pt x="48" y="1728"/>
                  </a:lnTo>
                  <a:lnTo>
                    <a:pt x="48" y="48"/>
                  </a:lnTo>
                  <a:lnTo>
                    <a:pt x="227" y="48"/>
                  </a:lnTo>
                  <a:lnTo>
                    <a:pt x="227" y="0"/>
                  </a:lnTo>
                  <a:lnTo>
                    <a:pt x="0" y="0"/>
                  </a:lnTo>
                  <a:lnTo>
                    <a:pt x="0" y="177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41"/>
            <p:cNvSpPr>
              <a:spLocks noChangeArrowheads="1"/>
            </p:cNvSpPr>
            <p:nvPr/>
          </p:nvSpPr>
          <p:spPr bwMode="auto">
            <a:xfrm>
              <a:off x="3207" y="1661"/>
              <a:ext cx="85" cy="401"/>
            </a:xfrm>
            <a:custGeom>
              <a:avLst/>
              <a:gdLst>
                <a:gd name="T0" fmla="*/ 333 w 379"/>
                <a:gd name="T1" fmla="*/ 1761 h 1773"/>
                <a:gd name="T2" fmla="*/ 344 w 379"/>
                <a:gd name="T3" fmla="*/ 1772 h 1773"/>
                <a:gd name="T4" fmla="*/ 367 w 379"/>
                <a:gd name="T5" fmla="*/ 1772 h 1773"/>
                <a:gd name="T6" fmla="*/ 378 w 379"/>
                <a:gd name="T7" fmla="*/ 1764 h 1773"/>
                <a:gd name="T8" fmla="*/ 372 w 379"/>
                <a:gd name="T9" fmla="*/ 1756 h 1773"/>
                <a:gd name="T10" fmla="*/ 221 w 379"/>
                <a:gd name="T11" fmla="*/ 1557 h 1773"/>
                <a:gd name="T12" fmla="*/ 76 w 379"/>
                <a:gd name="T13" fmla="*/ 888 h 1773"/>
                <a:gd name="T14" fmla="*/ 372 w 379"/>
                <a:gd name="T15" fmla="*/ 17 h 1773"/>
                <a:gd name="T16" fmla="*/ 378 w 379"/>
                <a:gd name="T17" fmla="*/ 11 h 1773"/>
                <a:gd name="T18" fmla="*/ 358 w 379"/>
                <a:gd name="T19" fmla="*/ 0 h 1773"/>
                <a:gd name="T20" fmla="*/ 333 w 379"/>
                <a:gd name="T21" fmla="*/ 8 h 1773"/>
                <a:gd name="T22" fmla="*/ 64 w 379"/>
                <a:gd name="T23" fmla="*/ 434 h 1773"/>
                <a:gd name="T24" fmla="*/ 0 w 379"/>
                <a:gd name="T25" fmla="*/ 885 h 1773"/>
                <a:gd name="T26" fmla="*/ 199 w 379"/>
                <a:gd name="T27" fmla="*/ 1613 h 1773"/>
                <a:gd name="T28" fmla="*/ 260 w 379"/>
                <a:gd name="T29" fmla="*/ 1691 h 1773"/>
                <a:gd name="T30" fmla="*/ 294 w 379"/>
                <a:gd name="T31" fmla="*/ 1728 h 1773"/>
                <a:gd name="T32" fmla="*/ 333 w 379"/>
                <a:gd name="T33" fmla="*/ 1761 h 17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9"/>
                <a:gd name="T52" fmla="*/ 0 h 1773"/>
                <a:gd name="T53" fmla="*/ 379 w 379"/>
                <a:gd name="T54" fmla="*/ 1773 h 17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9" h="1773">
                  <a:moveTo>
                    <a:pt x="333" y="1761"/>
                  </a:moveTo>
                  <a:cubicBezTo>
                    <a:pt x="333" y="1764"/>
                    <a:pt x="344" y="1772"/>
                    <a:pt x="344" y="1772"/>
                  </a:cubicBezTo>
                  <a:lnTo>
                    <a:pt x="367" y="1772"/>
                  </a:lnTo>
                  <a:cubicBezTo>
                    <a:pt x="370" y="1772"/>
                    <a:pt x="378" y="1772"/>
                    <a:pt x="378" y="1764"/>
                  </a:cubicBezTo>
                  <a:cubicBezTo>
                    <a:pt x="378" y="1758"/>
                    <a:pt x="375" y="1758"/>
                    <a:pt x="372" y="1756"/>
                  </a:cubicBezTo>
                  <a:cubicBezTo>
                    <a:pt x="336" y="1719"/>
                    <a:pt x="283" y="1666"/>
                    <a:pt x="221" y="1557"/>
                  </a:cubicBezTo>
                  <a:cubicBezTo>
                    <a:pt x="115" y="1366"/>
                    <a:pt x="76" y="1123"/>
                    <a:pt x="76" y="888"/>
                  </a:cubicBezTo>
                  <a:cubicBezTo>
                    <a:pt x="76" y="451"/>
                    <a:pt x="202" y="193"/>
                    <a:pt x="372" y="17"/>
                  </a:cubicBezTo>
                  <a:cubicBezTo>
                    <a:pt x="378" y="14"/>
                    <a:pt x="378" y="11"/>
                    <a:pt x="378" y="11"/>
                  </a:cubicBezTo>
                  <a:cubicBezTo>
                    <a:pt x="378" y="0"/>
                    <a:pt x="370" y="0"/>
                    <a:pt x="358" y="0"/>
                  </a:cubicBezTo>
                  <a:cubicBezTo>
                    <a:pt x="344" y="0"/>
                    <a:pt x="344" y="0"/>
                    <a:pt x="333" y="8"/>
                  </a:cubicBezTo>
                  <a:cubicBezTo>
                    <a:pt x="241" y="90"/>
                    <a:pt x="134" y="227"/>
                    <a:pt x="64" y="434"/>
                  </a:cubicBezTo>
                  <a:cubicBezTo>
                    <a:pt x="22" y="563"/>
                    <a:pt x="0" y="722"/>
                    <a:pt x="0" y="885"/>
                  </a:cubicBezTo>
                  <a:cubicBezTo>
                    <a:pt x="0" y="1120"/>
                    <a:pt x="42" y="1383"/>
                    <a:pt x="199" y="1613"/>
                  </a:cubicBezTo>
                  <a:cubicBezTo>
                    <a:pt x="224" y="1652"/>
                    <a:pt x="260" y="1691"/>
                    <a:pt x="260" y="1691"/>
                  </a:cubicBezTo>
                  <a:cubicBezTo>
                    <a:pt x="272" y="1705"/>
                    <a:pt x="286" y="1719"/>
                    <a:pt x="294" y="1728"/>
                  </a:cubicBezTo>
                  <a:lnTo>
                    <a:pt x="333" y="1761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42"/>
            <p:cNvSpPr>
              <a:spLocks noChangeArrowheads="1"/>
            </p:cNvSpPr>
            <p:nvPr/>
          </p:nvSpPr>
          <p:spPr bwMode="auto">
            <a:xfrm>
              <a:off x="3390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43"/>
            <p:cNvSpPr>
              <a:spLocks noChangeArrowheads="1"/>
            </p:cNvSpPr>
            <p:nvPr/>
          </p:nvSpPr>
          <p:spPr bwMode="auto">
            <a:xfrm>
              <a:off x="3306" y="1765"/>
              <a:ext cx="184" cy="152"/>
            </a:xfrm>
            <a:custGeom>
              <a:avLst/>
              <a:gdLst>
                <a:gd name="T0" fmla="*/ 454 w 816"/>
                <a:gd name="T1" fmla="*/ 269 h 676"/>
                <a:gd name="T2" fmla="*/ 370 w 816"/>
                <a:gd name="T3" fmla="*/ 73 h 676"/>
                <a:gd name="T4" fmla="*/ 364 w 816"/>
                <a:gd name="T5" fmla="*/ 59 h 676"/>
                <a:gd name="T6" fmla="*/ 423 w 816"/>
                <a:gd name="T7" fmla="*/ 31 h 676"/>
                <a:gd name="T8" fmla="*/ 442 w 816"/>
                <a:gd name="T9" fmla="*/ 11 h 676"/>
                <a:gd name="T10" fmla="*/ 428 w 816"/>
                <a:gd name="T11" fmla="*/ 0 h 676"/>
                <a:gd name="T12" fmla="*/ 302 w 816"/>
                <a:gd name="T13" fmla="*/ 3 h 676"/>
                <a:gd name="T14" fmla="*/ 193 w 816"/>
                <a:gd name="T15" fmla="*/ 0 h 676"/>
                <a:gd name="T16" fmla="*/ 174 w 816"/>
                <a:gd name="T17" fmla="*/ 20 h 676"/>
                <a:gd name="T18" fmla="*/ 199 w 816"/>
                <a:gd name="T19" fmla="*/ 31 h 676"/>
                <a:gd name="T20" fmla="*/ 272 w 816"/>
                <a:gd name="T21" fmla="*/ 62 h 676"/>
                <a:gd name="T22" fmla="*/ 389 w 816"/>
                <a:gd name="T23" fmla="*/ 339 h 676"/>
                <a:gd name="T24" fmla="*/ 179 w 816"/>
                <a:gd name="T25" fmla="*/ 563 h 676"/>
                <a:gd name="T26" fmla="*/ 168 w 816"/>
                <a:gd name="T27" fmla="*/ 574 h 676"/>
                <a:gd name="T28" fmla="*/ 22 w 816"/>
                <a:gd name="T29" fmla="*/ 644 h 676"/>
                <a:gd name="T30" fmla="*/ 0 w 816"/>
                <a:gd name="T31" fmla="*/ 664 h 676"/>
                <a:gd name="T32" fmla="*/ 14 w 816"/>
                <a:gd name="T33" fmla="*/ 675 h 676"/>
                <a:gd name="T34" fmla="*/ 106 w 816"/>
                <a:gd name="T35" fmla="*/ 672 h 676"/>
                <a:gd name="T36" fmla="*/ 216 w 816"/>
                <a:gd name="T37" fmla="*/ 675 h 676"/>
                <a:gd name="T38" fmla="*/ 235 w 816"/>
                <a:gd name="T39" fmla="*/ 655 h 676"/>
                <a:gd name="T40" fmla="*/ 221 w 816"/>
                <a:gd name="T41" fmla="*/ 644 h 676"/>
                <a:gd name="T42" fmla="*/ 182 w 816"/>
                <a:gd name="T43" fmla="*/ 613 h 676"/>
                <a:gd name="T44" fmla="*/ 210 w 816"/>
                <a:gd name="T45" fmla="*/ 568 h 676"/>
                <a:gd name="T46" fmla="*/ 311 w 816"/>
                <a:gd name="T47" fmla="*/ 462 h 676"/>
                <a:gd name="T48" fmla="*/ 398 w 816"/>
                <a:gd name="T49" fmla="*/ 367 h 676"/>
                <a:gd name="T50" fmla="*/ 498 w 816"/>
                <a:gd name="T51" fmla="*/ 602 h 676"/>
                <a:gd name="T52" fmla="*/ 504 w 816"/>
                <a:gd name="T53" fmla="*/ 616 h 676"/>
                <a:gd name="T54" fmla="*/ 445 w 816"/>
                <a:gd name="T55" fmla="*/ 644 h 676"/>
                <a:gd name="T56" fmla="*/ 426 w 816"/>
                <a:gd name="T57" fmla="*/ 664 h 676"/>
                <a:gd name="T58" fmla="*/ 442 w 816"/>
                <a:gd name="T59" fmla="*/ 675 h 676"/>
                <a:gd name="T60" fmla="*/ 566 w 816"/>
                <a:gd name="T61" fmla="*/ 672 h 676"/>
                <a:gd name="T62" fmla="*/ 675 w 816"/>
                <a:gd name="T63" fmla="*/ 675 h 676"/>
                <a:gd name="T64" fmla="*/ 694 w 816"/>
                <a:gd name="T65" fmla="*/ 655 h 676"/>
                <a:gd name="T66" fmla="*/ 678 w 816"/>
                <a:gd name="T67" fmla="*/ 644 h 676"/>
                <a:gd name="T68" fmla="*/ 591 w 816"/>
                <a:gd name="T69" fmla="*/ 602 h 676"/>
                <a:gd name="T70" fmla="*/ 465 w 816"/>
                <a:gd name="T71" fmla="*/ 297 h 676"/>
                <a:gd name="T72" fmla="*/ 666 w 816"/>
                <a:gd name="T73" fmla="*/ 81 h 676"/>
                <a:gd name="T74" fmla="*/ 792 w 816"/>
                <a:gd name="T75" fmla="*/ 31 h 676"/>
                <a:gd name="T76" fmla="*/ 815 w 816"/>
                <a:gd name="T77" fmla="*/ 11 h 676"/>
                <a:gd name="T78" fmla="*/ 801 w 816"/>
                <a:gd name="T79" fmla="*/ 0 h 676"/>
                <a:gd name="T80" fmla="*/ 708 w 816"/>
                <a:gd name="T81" fmla="*/ 3 h 676"/>
                <a:gd name="T82" fmla="*/ 599 w 816"/>
                <a:gd name="T83" fmla="*/ 0 h 676"/>
                <a:gd name="T84" fmla="*/ 580 w 816"/>
                <a:gd name="T85" fmla="*/ 20 h 676"/>
                <a:gd name="T86" fmla="*/ 591 w 816"/>
                <a:gd name="T87" fmla="*/ 31 h 676"/>
                <a:gd name="T88" fmla="*/ 630 w 816"/>
                <a:gd name="T89" fmla="*/ 62 h 676"/>
                <a:gd name="T90" fmla="*/ 613 w 816"/>
                <a:gd name="T91" fmla="*/ 98 h 676"/>
                <a:gd name="T92" fmla="*/ 454 w 816"/>
                <a:gd name="T93" fmla="*/ 269 h 6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6"/>
                <a:gd name="T142" fmla="*/ 0 h 676"/>
                <a:gd name="T143" fmla="*/ 816 w 816"/>
                <a:gd name="T144" fmla="*/ 676 h 6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6" h="676">
                  <a:moveTo>
                    <a:pt x="454" y="269"/>
                  </a:moveTo>
                  <a:lnTo>
                    <a:pt x="370" y="73"/>
                  </a:lnTo>
                  <a:cubicBezTo>
                    <a:pt x="367" y="64"/>
                    <a:pt x="364" y="62"/>
                    <a:pt x="364" y="59"/>
                  </a:cubicBezTo>
                  <a:cubicBezTo>
                    <a:pt x="364" y="53"/>
                    <a:pt x="381" y="34"/>
                    <a:pt x="423" y="31"/>
                  </a:cubicBezTo>
                  <a:cubicBezTo>
                    <a:pt x="431" y="31"/>
                    <a:pt x="442" y="28"/>
                    <a:pt x="442" y="11"/>
                  </a:cubicBezTo>
                  <a:cubicBezTo>
                    <a:pt x="442" y="0"/>
                    <a:pt x="431" y="0"/>
                    <a:pt x="428" y="0"/>
                  </a:cubicBezTo>
                  <a:cubicBezTo>
                    <a:pt x="386" y="0"/>
                    <a:pt x="344" y="3"/>
                    <a:pt x="302" y="3"/>
                  </a:cubicBezTo>
                  <a:cubicBezTo>
                    <a:pt x="277" y="3"/>
                    <a:pt x="218" y="0"/>
                    <a:pt x="193" y="0"/>
                  </a:cubicBezTo>
                  <a:cubicBezTo>
                    <a:pt x="188" y="0"/>
                    <a:pt x="174" y="0"/>
                    <a:pt x="174" y="20"/>
                  </a:cubicBezTo>
                  <a:cubicBezTo>
                    <a:pt x="174" y="31"/>
                    <a:pt x="185" y="31"/>
                    <a:pt x="199" y="31"/>
                  </a:cubicBezTo>
                  <a:cubicBezTo>
                    <a:pt x="258" y="31"/>
                    <a:pt x="263" y="39"/>
                    <a:pt x="272" y="62"/>
                  </a:cubicBezTo>
                  <a:lnTo>
                    <a:pt x="389" y="339"/>
                  </a:lnTo>
                  <a:lnTo>
                    <a:pt x="179" y="563"/>
                  </a:lnTo>
                  <a:lnTo>
                    <a:pt x="168" y="574"/>
                  </a:lnTo>
                  <a:cubicBezTo>
                    <a:pt x="118" y="624"/>
                    <a:pt x="73" y="641"/>
                    <a:pt x="22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66"/>
                    <a:pt x="0" y="675"/>
                    <a:pt x="14" y="675"/>
                  </a:cubicBezTo>
                  <a:cubicBezTo>
                    <a:pt x="42" y="675"/>
                    <a:pt x="76" y="672"/>
                    <a:pt x="106" y="672"/>
                  </a:cubicBezTo>
                  <a:cubicBezTo>
                    <a:pt x="143" y="672"/>
                    <a:pt x="182" y="675"/>
                    <a:pt x="216" y="675"/>
                  </a:cubicBezTo>
                  <a:cubicBezTo>
                    <a:pt x="221" y="675"/>
                    <a:pt x="235" y="675"/>
                    <a:pt x="235" y="655"/>
                  </a:cubicBezTo>
                  <a:cubicBezTo>
                    <a:pt x="235" y="644"/>
                    <a:pt x="224" y="644"/>
                    <a:pt x="221" y="644"/>
                  </a:cubicBezTo>
                  <a:cubicBezTo>
                    <a:pt x="213" y="644"/>
                    <a:pt x="182" y="641"/>
                    <a:pt x="182" y="613"/>
                  </a:cubicBezTo>
                  <a:cubicBezTo>
                    <a:pt x="182" y="599"/>
                    <a:pt x="199" y="582"/>
                    <a:pt x="210" y="568"/>
                  </a:cubicBezTo>
                  <a:lnTo>
                    <a:pt x="311" y="462"/>
                  </a:lnTo>
                  <a:lnTo>
                    <a:pt x="398" y="367"/>
                  </a:lnTo>
                  <a:lnTo>
                    <a:pt x="498" y="602"/>
                  </a:lnTo>
                  <a:cubicBezTo>
                    <a:pt x="504" y="613"/>
                    <a:pt x="504" y="613"/>
                    <a:pt x="504" y="616"/>
                  </a:cubicBezTo>
                  <a:cubicBezTo>
                    <a:pt x="504" y="624"/>
                    <a:pt x="484" y="641"/>
                    <a:pt x="445" y="644"/>
                  </a:cubicBezTo>
                  <a:cubicBezTo>
                    <a:pt x="437" y="644"/>
                    <a:pt x="426" y="647"/>
                    <a:pt x="426" y="664"/>
                  </a:cubicBezTo>
                  <a:cubicBezTo>
                    <a:pt x="426" y="675"/>
                    <a:pt x="437" y="675"/>
                    <a:pt x="442" y="675"/>
                  </a:cubicBezTo>
                  <a:cubicBezTo>
                    <a:pt x="470" y="675"/>
                    <a:pt x="538" y="672"/>
                    <a:pt x="566" y="672"/>
                  </a:cubicBezTo>
                  <a:cubicBezTo>
                    <a:pt x="591" y="672"/>
                    <a:pt x="650" y="675"/>
                    <a:pt x="675" y="675"/>
                  </a:cubicBezTo>
                  <a:cubicBezTo>
                    <a:pt x="683" y="675"/>
                    <a:pt x="694" y="675"/>
                    <a:pt x="694" y="655"/>
                  </a:cubicBezTo>
                  <a:cubicBezTo>
                    <a:pt x="694" y="644"/>
                    <a:pt x="683" y="644"/>
                    <a:pt x="678" y="644"/>
                  </a:cubicBezTo>
                  <a:cubicBezTo>
                    <a:pt x="610" y="644"/>
                    <a:pt x="608" y="641"/>
                    <a:pt x="591" y="602"/>
                  </a:cubicBezTo>
                  <a:cubicBezTo>
                    <a:pt x="552" y="510"/>
                    <a:pt x="487" y="356"/>
                    <a:pt x="465" y="297"/>
                  </a:cubicBezTo>
                  <a:cubicBezTo>
                    <a:pt x="532" y="227"/>
                    <a:pt x="636" y="109"/>
                    <a:pt x="666" y="81"/>
                  </a:cubicBezTo>
                  <a:cubicBezTo>
                    <a:pt x="694" y="56"/>
                    <a:pt x="734" y="34"/>
                    <a:pt x="792" y="31"/>
                  </a:cubicBezTo>
                  <a:cubicBezTo>
                    <a:pt x="804" y="31"/>
                    <a:pt x="815" y="31"/>
                    <a:pt x="815" y="11"/>
                  </a:cubicBezTo>
                  <a:cubicBezTo>
                    <a:pt x="815" y="11"/>
                    <a:pt x="815" y="0"/>
                    <a:pt x="801" y="0"/>
                  </a:cubicBezTo>
                  <a:cubicBezTo>
                    <a:pt x="770" y="0"/>
                    <a:pt x="739" y="3"/>
                    <a:pt x="708" y="3"/>
                  </a:cubicBezTo>
                  <a:cubicBezTo>
                    <a:pt x="672" y="3"/>
                    <a:pt x="633" y="0"/>
                    <a:pt x="599" y="0"/>
                  </a:cubicBezTo>
                  <a:cubicBezTo>
                    <a:pt x="594" y="0"/>
                    <a:pt x="580" y="0"/>
                    <a:pt x="580" y="20"/>
                  </a:cubicBezTo>
                  <a:cubicBezTo>
                    <a:pt x="580" y="28"/>
                    <a:pt x="585" y="31"/>
                    <a:pt x="591" y="31"/>
                  </a:cubicBezTo>
                  <a:cubicBezTo>
                    <a:pt x="599" y="31"/>
                    <a:pt x="630" y="34"/>
                    <a:pt x="630" y="62"/>
                  </a:cubicBezTo>
                  <a:cubicBezTo>
                    <a:pt x="630" y="76"/>
                    <a:pt x="619" y="87"/>
                    <a:pt x="613" y="98"/>
                  </a:cubicBezTo>
                  <a:lnTo>
                    <a:pt x="454" y="26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44"/>
            <p:cNvSpPr>
              <a:spLocks noChangeArrowheads="1"/>
            </p:cNvSpPr>
            <p:nvPr/>
          </p:nvSpPr>
          <p:spPr bwMode="auto">
            <a:xfrm>
              <a:off x="3511" y="1722"/>
              <a:ext cx="69" cy="103"/>
            </a:xfrm>
            <a:custGeom>
              <a:avLst/>
              <a:gdLst>
                <a:gd name="T0" fmla="*/ 308 w 309"/>
                <a:gd name="T1" fmla="*/ 333 h 460"/>
                <a:gd name="T2" fmla="*/ 283 w 309"/>
                <a:gd name="T3" fmla="*/ 333 h 460"/>
                <a:gd name="T4" fmla="*/ 266 w 309"/>
                <a:gd name="T5" fmla="*/ 398 h 460"/>
                <a:gd name="T6" fmla="*/ 196 w 309"/>
                <a:gd name="T7" fmla="*/ 400 h 460"/>
                <a:gd name="T8" fmla="*/ 70 w 309"/>
                <a:gd name="T9" fmla="*/ 400 h 460"/>
                <a:gd name="T10" fmla="*/ 207 w 309"/>
                <a:gd name="T11" fmla="*/ 286 h 460"/>
                <a:gd name="T12" fmla="*/ 308 w 309"/>
                <a:gd name="T13" fmla="*/ 134 h 460"/>
                <a:gd name="T14" fmla="*/ 146 w 309"/>
                <a:gd name="T15" fmla="*/ 0 h 460"/>
                <a:gd name="T16" fmla="*/ 0 w 309"/>
                <a:gd name="T17" fmla="*/ 123 h 460"/>
                <a:gd name="T18" fmla="*/ 36 w 309"/>
                <a:gd name="T19" fmla="*/ 162 h 460"/>
                <a:gd name="T20" fmla="*/ 73 w 309"/>
                <a:gd name="T21" fmla="*/ 126 h 460"/>
                <a:gd name="T22" fmla="*/ 34 w 309"/>
                <a:gd name="T23" fmla="*/ 90 h 460"/>
                <a:gd name="T24" fmla="*/ 134 w 309"/>
                <a:gd name="T25" fmla="*/ 25 h 460"/>
                <a:gd name="T26" fmla="*/ 241 w 309"/>
                <a:gd name="T27" fmla="*/ 134 h 460"/>
                <a:gd name="T28" fmla="*/ 174 w 309"/>
                <a:gd name="T29" fmla="*/ 269 h 460"/>
                <a:gd name="T30" fmla="*/ 6 w 309"/>
                <a:gd name="T31" fmla="*/ 434 h 460"/>
                <a:gd name="T32" fmla="*/ 0 w 309"/>
                <a:gd name="T33" fmla="*/ 459 h 460"/>
                <a:gd name="T34" fmla="*/ 286 w 309"/>
                <a:gd name="T35" fmla="*/ 459 h 460"/>
                <a:gd name="T36" fmla="*/ 308 w 309"/>
                <a:gd name="T37" fmla="*/ 333 h 4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460"/>
                <a:gd name="T59" fmla="*/ 309 w 309"/>
                <a:gd name="T60" fmla="*/ 460 h 4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460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lnTo>
                    <a:pt x="308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45"/>
            <p:cNvSpPr>
              <a:spLocks noChangeArrowheads="1"/>
            </p:cNvSpPr>
            <p:nvPr/>
          </p:nvSpPr>
          <p:spPr bwMode="auto">
            <a:xfrm>
              <a:off x="3670" y="1857"/>
              <a:ext cx="136" cy="9"/>
            </a:xfrm>
            <a:custGeom>
              <a:avLst/>
              <a:gdLst>
                <a:gd name="T0" fmla="*/ 568 w 606"/>
                <a:gd name="T1" fmla="*/ 42 h 43"/>
                <a:gd name="T2" fmla="*/ 605 w 606"/>
                <a:gd name="T3" fmla="*/ 22 h 43"/>
                <a:gd name="T4" fmla="*/ 568 w 606"/>
                <a:gd name="T5" fmla="*/ 0 h 43"/>
                <a:gd name="T6" fmla="*/ 34 w 606"/>
                <a:gd name="T7" fmla="*/ 0 h 43"/>
                <a:gd name="T8" fmla="*/ 0 w 606"/>
                <a:gd name="T9" fmla="*/ 22 h 43"/>
                <a:gd name="T10" fmla="*/ 34 w 606"/>
                <a:gd name="T11" fmla="*/ 42 h 43"/>
                <a:gd name="T12" fmla="*/ 568 w 606"/>
                <a:gd name="T13" fmla="*/ 42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6"/>
                <a:gd name="T22" fmla="*/ 0 h 43"/>
                <a:gd name="T23" fmla="*/ 606 w 60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6" h="43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lnTo>
                    <a:pt x="568" y="4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Freeform 46"/>
            <p:cNvSpPr>
              <a:spLocks noChangeArrowheads="1"/>
            </p:cNvSpPr>
            <p:nvPr/>
          </p:nvSpPr>
          <p:spPr bwMode="auto">
            <a:xfrm>
              <a:off x="3934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Freeform 47"/>
            <p:cNvSpPr>
              <a:spLocks noChangeArrowheads="1"/>
            </p:cNvSpPr>
            <p:nvPr/>
          </p:nvSpPr>
          <p:spPr bwMode="auto">
            <a:xfrm>
              <a:off x="3882" y="1765"/>
              <a:ext cx="163" cy="152"/>
            </a:xfrm>
            <a:custGeom>
              <a:avLst/>
              <a:gdLst>
                <a:gd name="T0" fmla="*/ 554 w 721"/>
                <a:gd name="T1" fmla="*/ 112 h 676"/>
                <a:gd name="T2" fmla="*/ 568 w 721"/>
                <a:gd name="T3" fmla="*/ 98 h 676"/>
                <a:gd name="T4" fmla="*/ 697 w 721"/>
                <a:gd name="T5" fmla="*/ 31 h 676"/>
                <a:gd name="T6" fmla="*/ 720 w 721"/>
                <a:gd name="T7" fmla="*/ 11 h 676"/>
                <a:gd name="T8" fmla="*/ 706 w 721"/>
                <a:gd name="T9" fmla="*/ 0 h 676"/>
                <a:gd name="T10" fmla="*/ 624 w 721"/>
                <a:gd name="T11" fmla="*/ 3 h 676"/>
                <a:gd name="T12" fmla="*/ 526 w 721"/>
                <a:gd name="T13" fmla="*/ 0 h 676"/>
                <a:gd name="T14" fmla="*/ 507 w 721"/>
                <a:gd name="T15" fmla="*/ 20 h 676"/>
                <a:gd name="T16" fmla="*/ 521 w 721"/>
                <a:gd name="T17" fmla="*/ 31 h 676"/>
                <a:gd name="T18" fmla="*/ 557 w 721"/>
                <a:gd name="T19" fmla="*/ 53 h 676"/>
                <a:gd name="T20" fmla="*/ 529 w 721"/>
                <a:gd name="T21" fmla="*/ 101 h 676"/>
                <a:gd name="T22" fmla="*/ 302 w 721"/>
                <a:gd name="T23" fmla="*/ 364 h 676"/>
                <a:gd name="T24" fmla="*/ 193 w 721"/>
                <a:gd name="T25" fmla="*/ 70 h 676"/>
                <a:gd name="T26" fmla="*/ 188 w 721"/>
                <a:gd name="T27" fmla="*/ 53 h 676"/>
                <a:gd name="T28" fmla="*/ 246 w 721"/>
                <a:gd name="T29" fmla="*/ 31 h 676"/>
                <a:gd name="T30" fmla="*/ 269 w 721"/>
                <a:gd name="T31" fmla="*/ 11 h 676"/>
                <a:gd name="T32" fmla="*/ 255 w 721"/>
                <a:gd name="T33" fmla="*/ 0 h 676"/>
                <a:gd name="T34" fmla="*/ 129 w 721"/>
                <a:gd name="T35" fmla="*/ 3 h 676"/>
                <a:gd name="T36" fmla="*/ 20 w 721"/>
                <a:gd name="T37" fmla="*/ 0 h 676"/>
                <a:gd name="T38" fmla="*/ 0 w 721"/>
                <a:gd name="T39" fmla="*/ 20 h 676"/>
                <a:gd name="T40" fmla="*/ 22 w 721"/>
                <a:gd name="T41" fmla="*/ 31 h 676"/>
                <a:gd name="T42" fmla="*/ 95 w 721"/>
                <a:gd name="T43" fmla="*/ 64 h 676"/>
                <a:gd name="T44" fmla="*/ 216 w 721"/>
                <a:gd name="T45" fmla="*/ 389 h 676"/>
                <a:gd name="T46" fmla="*/ 221 w 721"/>
                <a:gd name="T47" fmla="*/ 406 h 676"/>
                <a:gd name="T48" fmla="*/ 176 w 721"/>
                <a:gd name="T49" fmla="*/ 585 h 676"/>
                <a:gd name="T50" fmla="*/ 84 w 721"/>
                <a:gd name="T51" fmla="*/ 644 h 676"/>
                <a:gd name="T52" fmla="*/ 56 w 721"/>
                <a:gd name="T53" fmla="*/ 664 h 676"/>
                <a:gd name="T54" fmla="*/ 70 w 721"/>
                <a:gd name="T55" fmla="*/ 675 h 676"/>
                <a:gd name="T56" fmla="*/ 196 w 721"/>
                <a:gd name="T57" fmla="*/ 672 h 676"/>
                <a:gd name="T58" fmla="*/ 322 w 721"/>
                <a:gd name="T59" fmla="*/ 675 h 676"/>
                <a:gd name="T60" fmla="*/ 339 w 721"/>
                <a:gd name="T61" fmla="*/ 655 h 676"/>
                <a:gd name="T62" fmla="*/ 311 w 721"/>
                <a:gd name="T63" fmla="*/ 644 h 676"/>
                <a:gd name="T64" fmla="*/ 274 w 721"/>
                <a:gd name="T65" fmla="*/ 641 h 676"/>
                <a:gd name="T66" fmla="*/ 249 w 721"/>
                <a:gd name="T67" fmla="*/ 627 h 676"/>
                <a:gd name="T68" fmla="*/ 260 w 721"/>
                <a:gd name="T69" fmla="*/ 566 h 676"/>
                <a:gd name="T70" fmla="*/ 297 w 721"/>
                <a:gd name="T71" fmla="*/ 426 h 676"/>
                <a:gd name="T72" fmla="*/ 311 w 721"/>
                <a:gd name="T73" fmla="*/ 395 h 676"/>
                <a:gd name="T74" fmla="*/ 554 w 721"/>
                <a:gd name="T75" fmla="*/ 112 h 6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676"/>
                <a:gd name="T116" fmla="*/ 721 w 721"/>
                <a:gd name="T117" fmla="*/ 676 h 67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676">
                  <a:moveTo>
                    <a:pt x="554" y="112"/>
                  </a:moveTo>
                  <a:lnTo>
                    <a:pt x="568" y="98"/>
                  </a:lnTo>
                  <a:cubicBezTo>
                    <a:pt x="599" y="70"/>
                    <a:pt x="630" y="36"/>
                    <a:pt x="697" y="31"/>
                  </a:cubicBezTo>
                  <a:cubicBezTo>
                    <a:pt x="708" y="31"/>
                    <a:pt x="720" y="31"/>
                    <a:pt x="720" y="11"/>
                  </a:cubicBezTo>
                  <a:cubicBezTo>
                    <a:pt x="720" y="3"/>
                    <a:pt x="714" y="0"/>
                    <a:pt x="706" y="0"/>
                  </a:cubicBezTo>
                  <a:cubicBezTo>
                    <a:pt x="680" y="0"/>
                    <a:pt x="652" y="3"/>
                    <a:pt x="624" y="3"/>
                  </a:cubicBezTo>
                  <a:cubicBezTo>
                    <a:pt x="591" y="3"/>
                    <a:pt x="557" y="0"/>
                    <a:pt x="526" y="0"/>
                  </a:cubicBezTo>
                  <a:cubicBezTo>
                    <a:pt x="521" y="0"/>
                    <a:pt x="507" y="0"/>
                    <a:pt x="507" y="20"/>
                  </a:cubicBezTo>
                  <a:cubicBezTo>
                    <a:pt x="507" y="31"/>
                    <a:pt x="518" y="31"/>
                    <a:pt x="521" y="31"/>
                  </a:cubicBezTo>
                  <a:cubicBezTo>
                    <a:pt x="529" y="31"/>
                    <a:pt x="557" y="34"/>
                    <a:pt x="557" y="53"/>
                  </a:cubicBezTo>
                  <a:cubicBezTo>
                    <a:pt x="557" y="70"/>
                    <a:pt x="535" y="95"/>
                    <a:pt x="529" y="101"/>
                  </a:cubicBezTo>
                  <a:lnTo>
                    <a:pt x="302" y="364"/>
                  </a:lnTo>
                  <a:lnTo>
                    <a:pt x="193" y="70"/>
                  </a:lnTo>
                  <a:cubicBezTo>
                    <a:pt x="188" y="56"/>
                    <a:pt x="188" y="56"/>
                    <a:pt x="188" y="53"/>
                  </a:cubicBezTo>
                  <a:cubicBezTo>
                    <a:pt x="188" y="31"/>
                    <a:pt x="235" y="31"/>
                    <a:pt x="246" y="31"/>
                  </a:cubicBezTo>
                  <a:cubicBezTo>
                    <a:pt x="258" y="31"/>
                    <a:pt x="269" y="31"/>
                    <a:pt x="269" y="11"/>
                  </a:cubicBezTo>
                  <a:cubicBezTo>
                    <a:pt x="269" y="0"/>
                    <a:pt x="258" y="0"/>
                    <a:pt x="255" y="0"/>
                  </a:cubicBezTo>
                  <a:cubicBezTo>
                    <a:pt x="227" y="0"/>
                    <a:pt x="157" y="3"/>
                    <a:pt x="129" y="3"/>
                  </a:cubicBezTo>
                  <a:cubicBezTo>
                    <a:pt x="104" y="3"/>
                    <a:pt x="45" y="0"/>
                    <a:pt x="20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11" y="31"/>
                    <a:pt x="22" y="31"/>
                  </a:cubicBezTo>
                  <a:cubicBezTo>
                    <a:pt x="81" y="31"/>
                    <a:pt x="87" y="39"/>
                    <a:pt x="95" y="64"/>
                  </a:cubicBezTo>
                  <a:lnTo>
                    <a:pt x="216" y="389"/>
                  </a:lnTo>
                  <a:cubicBezTo>
                    <a:pt x="218" y="392"/>
                    <a:pt x="221" y="403"/>
                    <a:pt x="221" y="406"/>
                  </a:cubicBezTo>
                  <a:cubicBezTo>
                    <a:pt x="221" y="409"/>
                    <a:pt x="182" y="568"/>
                    <a:pt x="176" y="585"/>
                  </a:cubicBezTo>
                  <a:cubicBezTo>
                    <a:pt x="162" y="641"/>
                    <a:pt x="162" y="644"/>
                    <a:pt x="84" y="644"/>
                  </a:cubicBezTo>
                  <a:cubicBezTo>
                    <a:pt x="64" y="644"/>
                    <a:pt x="56" y="644"/>
                    <a:pt x="56" y="664"/>
                  </a:cubicBezTo>
                  <a:cubicBezTo>
                    <a:pt x="56" y="675"/>
                    <a:pt x="67" y="675"/>
                    <a:pt x="70" y="675"/>
                  </a:cubicBezTo>
                  <a:cubicBezTo>
                    <a:pt x="98" y="675"/>
                    <a:pt x="168" y="672"/>
                    <a:pt x="196" y="672"/>
                  </a:cubicBezTo>
                  <a:cubicBezTo>
                    <a:pt x="221" y="672"/>
                    <a:pt x="294" y="675"/>
                    <a:pt x="322" y="675"/>
                  </a:cubicBezTo>
                  <a:cubicBezTo>
                    <a:pt x="328" y="675"/>
                    <a:pt x="339" y="675"/>
                    <a:pt x="339" y="655"/>
                  </a:cubicBezTo>
                  <a:cubicBezTo>
                    <a:pt x="339" y="644"/>
                    <a:pt x="330" y="644"/>
                    <a:pt x="311" y="644"/>
                  </a:cubicBezTo>
                  <a:cubicBezTo>
                    <a:pt x="311" y="644"/>
                    <a:pt x="291" y="644"/>
                    <a:pt x="274" y="641"/>
                  </a:cubicBezTo>
                  <a:cubicBezTo>
                    <a:pt x="255" y="641"/>
                    <a:pt x="249" y="638"/>
                    <a:pt x="249" y="627"/>
                  </a:cubicBezTo>
                  <a:cubicBezTo>
                    <a:pt x="249" y="619"/>
                    <a:pt x="258" y="585"/>
                    <a:pt x="260" y="566"/>
                  </a:cubicBezTo>
                  <a:lnTo>
                    <a:pt x="297" y="426"/>
                  </a:lnTo>
                  <a:cubicBezTo>
                    <a:pt x="302" y="406"/>
                    <a:pt x="302" y="403"/>
                    <a:pt x="311" y="395"/>
                  </a:cubicBezTo>
                  <a:lnTo>
                    <a:pt x="554" y="11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Freeform 48"/>
            <p:cNvSpPr>
              <a:spLocks noChangeArrowheads="1"/>
            </p:cNvSpPr>
            <p:nvPr/>
          </p:nvSpPr>
          <p:spPr bwMode="auto">
            <a:xfrm>
              <a:off x="4063" y="1722"/>
              <a:ext cx="69" cy="103"/>
            </a:xfrm>
            <a:custGeom>
              <a:avLst/>
              <a:gdLst>
                <a:gd name="T0" fmla="*/ 308 w 309"/>
                <a:gd name="T1" fmla="*/ 333 h 460"/>
                <a:gd name="T2" fmla="*/ 283 w 309"/>
                <a:gd name="T3" fmla="*/ 333 h 460"/>
                <a:gd name="T4" fmla="*/ 266 w 309"/>
                <a:gd name="T5" fmla="*/ 398 h 460"/>
                <a:gd name="T6" fmla="*/ 196 w 309"/>
                <a:gd name="T7" fmla="*/ 400 h 460"/>
                <a:gd name="T8" fmla="*/ 70 w 309"/>
                <a:gd name="T9" fmla="*/ 400 h 460"/>
                <a:gd name="T10" fmla="*/ 207 w 309"/>
                <a:gd name="T11" fmla="*/ 286 h 460"/>
                <a:gd name="T12" fmla="*/ 308 w 309"/>
                <a:gd name="T13" fmla="*/ 134 h 460"/>
                <a:gd name="T14" fmla="*/ 146 w 309"/>
                <a:gd name="T15" fmla="*/ 0 h 460"/>
                <a:gd name="T16" fmla="*/ 0 w 309"/>
                <a:gd name="T17" fmla="*/ 123 h 460"/>
                <a:gd name="T18" fmla="*/ 36 w 309"/>
                <a:gd name="T19" fmla="*/ 162 h 460"/>
                <a:gd name="T20" fmla="*/ 73 w 309"/>
                <a:gd name="T21" fmla="*/ 126 h 460"/>
                <a:gd name="T22" fmla="*/ 34 w 309"/>
                <a:gd name="T23" fmla="*/ 90 h 460"/>
                <a:gd name="T24" fmla="*/ 134 w 309"/>
                <a:gd name="T25" fmla="*/ 25 h 460"/>
                <a:gd name="T26" fmla="*/ 241 w 309"/>
                <a:gd name="T27" fmla="*/ 134 h 460"/>
                <a:gd name="T28" fmla="*/ 174 w 309"/>
                <a:gd name="T29" fmla="*/ 269 h 460"/>
                <a:gd name="T30" fmla="*/ 6 w 309"/>
                <a:gd name="T31" fmla="*/ 434 h 460"/>
                <a:gd name="T32" fmla="*/ 0 w 309"/>
                <a:gd name="T33" fmla="*/ 459 h 460"/>
                <a:gd name="T34" fmla="*/ 286 w 309"/>
                <a:gd name="T35" fmla="*/ 459 h 460"/>
                <a:gd name="T36" fmla="*/ 308 w 309"/>
                <a:gd name="T37" fmla="*/ 333 h 4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9"/>
                <a:gd name="T58" fmla="*/ 0 h 460"/>
                <a:gd name="T59" fmla="*/ 309 w 309"/>
                <a:gd name="T60" fmla="*/ 460 h 46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9" h="460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lnTo>
                    <a:pt x="308" y="333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Freeform 49"/>
            <p:cNvSpPr>
              <a:spLocks noChangeArrowheads="1"/>
            </p:cNvSpPr>
            <p:nvPr/>
          </p:nvSpPr>
          <p:spPr bwMode="auto">
            <a:xfrm>
              <a:off x="4161" y="1661"/>
              <a:ext cx="85" cy="401"/>
            </a:xfrm>
            <a:custGeom>
              <a:avLst/>
              <a:gdLst>
                <a:gd name="T0" fmla="*/ 378 w 379"/>
                <a:gd name="T1" fmla="*/ 885 h 1773"/>
                <a:gd name="T2" fmla="*/ 115 w 379"/>
                <a:gd name="T3" fmla="*/ 81 h 1773"/>
                <a:gd name="T4" fmla="*/ 42 w 379"/>
                <a:gd name="T5" fmla="*/ 6 h 1773"/>
                <a:gd name="T6" fmla="*/ 20 w 379"/>
                <a:gd name="T7" fmla="*/ 0 h 1773"/>
                <a:gd name="T8" fmla="*/ 0 w 379"/>
                <a:gd name="T9" fmla="*/ 11 h 1773"/>
                <a:gd name="T10" fmla="*/ 6 w 379"/>
                <a:gd name="T11" fmla="*/ 20 h 1773"/>
                <a:gd name="T12" fmla="*/ 154 w 379"/>
                <a:gd name="T13" fmla="*/ 216 h 1773"/>
                <a:gd name="T14" fmla="*/ 302 w 379"/>
                <a:gd name="T15" fmla="*/ 885 h 1773"/>
                <a:gd name="T16" fmla="*/ 3 w 379"/>
                <a:gd name="T17" fmla="*/ 1756 h 1773"/>
                <a:gd name="T18" fmla="*/ 0 w 379"/>
                <a:gd name="T19" fmla="*/ 1764 h 1773"/>
                <a:gd name="T20" fmla="*/ 20 w 379"/>
                <a:gd name="T21" fmla="*/ 1772 h 1773"/>
                <a:gd name="T22" fmla="*/ 42 w 379"/>
                <a:gd name="T23" fmla="*/ 1764 h 1773"/>
                <a:gd name="T24" fmla="*/ 311 w 379"/>
                <a:gd name="T25" fmla="*/ 1338 h 1773"/>
                <a:gd name="T26" fmla="*/ 378 w 379"/>
                <a:gd name="T27" fmla="*/ 885 h 17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9"/>
                <a:gd name="T43" fmla="*/ 0 h 1773"/>
                <a:gd name="T44" fmla="*/ 379 w 379"/>
                <a:gd name="T45" fmla="*/ 1773 h 17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9" h="1773">
                  <a:moveTo>
                    <a:pt x="378" y="885"/>
                  </a:moveTo>
                  <a:cubicBezTo>
                    <a:pt x="378" y="602"/>
                    <a:pt x="311" y="302"/>
                    <a:pt x="115" y="81"/>
                  </a:cubicBezTo>
                  <a:cubicBezTo>
                    <a:pt x="101" y="64"/>
                    <a:pt x="64" y="28"/>
                    <a:pt x="42" y="6"/>
                  </a:cubicBezTo>
                  <a:cubicBezTo>
                    <a:pt x="34" y="0"/>
                    <a:pt x="31" y="0"/>
                    <a:pt x="20" y="0"/>
                  </a:cubicBezTo>
                  <a:cubicBezTo>
                    <a:pt x="8" y="0"/>
                    <a:pt x="0" y="0"/>
                    <a:pt x="0" y="11"/>
                  </a:cubicBezTo>
                  <a:cubicBezTo>
                    <a:pt x="0" y="14"/>
                    <a:pt x="3" y="17"/>
                    <a:pt x="6" y="20"/>
                  </a:cubicBezTo>
                  <a:cubicBezTo>
                    <a:pt x="39" y="53"/>
                    <a:pt x="92" y="109"/>
                    <a:pt x="154" y="216"/>
                  </a:cubicBezTo>
                  <a:cubicBezTo>
                    <a:pt x="260" y="406"/>
                    <a:pt x="302" y="650"/>
                    <a:pt x="302" y="885"/>
                  </a:cubicBezTo>
                  <a:cubicBezTo>
                    <a:pt x="302" y="1313"/>
                    <a:pt x="182" y="1576"/>
                    <a:pt x="3" y="1756"/>
                  </a:cubicBezTo>
                  <a:cubicBezTo>
                    <a:pt x="3" y="1758"/>
                    <a:pt x="0" y="1761"/>
                    <a:pt x="0" y="1764"/>
                  </a:cubicBezTo>
                  <a:cubicBezTo>
                    <a:pt x="0" y="1772"/>
                    <a:pt x="8" y="1772"/>
                    <a:pt x="20" y="1772"/>
                  </a:cubicBezTo>
                  <a:cubicBezTo>
                    <a:pt x="31" y="1772"/>
                    <a:pt x="34" y="1772"/>
                    <a:pt x="42" y="1764"/>
                  </a:cubicBezTo>
                  <a:cubicBezTo>
                    <a:pt x="137" y="1686"/>
                    <a:pt x="244" y="1548"/>
                    <a:pt x="311" y="1338"/>
                  </a:cubicBezTo>
                  <a:cubicBezTo>
                    <a:pt x="356" y="1204"/>
                    <a:pt x="378" y="1044"/>
                    <a:pt x="378" y="885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Freeform 50"/>
            <p:cNvSpPr>
              <a:spLocks noChangeArrowheads="1"/>
            </p:cNvSpPr>
            <p:nvPr/>
          </p:nvSpPr>
          <p:spPr bwMode="auto">
            <a:xfrm>
              <a:off x="4363" y="1763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51"/>
            <p:cNvSpPr>
              <a:spLocks noChangeArrowheads="1"/>
            </p:cNvSpPr>
            <p:nvPr/>
          </p:nvSpPr>
          <p:spPr bwMode="auto">
            <a:xfrm>
              <a:off x="4333" y="1822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52"/>
            <p:cNvSpPr>
              <a:spLocks noChangeArrowheads="1"/>
            </p:cNvSpPr>
            <p:nvPr/>
          </p:nvSpPr>
          <p:spPr bwMode="auto">
            <a:xfrm>
              <a:off x="4461" y="1883"/>
              <a:ext cx="72" cy="70"/>
            </a:xfrm>
            <a:custGeom>
              <a:avLst/>
              <a:gdLst>
                <a:gd name="T0" fmla="*/ 76 w 320"/>
                <a:gd name="T1" fmla="*/ 246 h 315"/>
                <a:gd name="T2" fmla="*/ 165 w 320"/>
                <a:gd name="T3" fmla="*/ 168 h 315"/>
                <a:gd name="T4" fmla="*/ 252 w 320"/>
                <a:gd name="T5" fmla="*/ 95 h 315"/>
                <a:gd name="T6" fmla="*/ 319 w 320"/>
                <a:gd name="T7" fmla="*/ 8 h 315"/>
                <a:gd name="T8" fmla="*/ 308 w 320"/>
                <a:gd name="T9" fmla="*/ 0 h 315"/>
                <a:gd name="T10" fmla="*/ 297 w 320"/>
                <a:gd name="T11" fmla="*/ 6 h 315"/>
                <a:gd name="T12" fmla="*/ 244 w 320"/>
                <a:gd name="T13" fmla="*/ 50 h 315"/>
                <a:gd name="T14" fmla="*/ 204 w 320"/>
                <a:gd name="T15" fmla="*/ 28 h 315"/>
                <a:gd name="T16" fmla="*/ 148 w 320"/>
                <a:gd name="T17" fmla="*/ 0 h 315"/>
                <a:gd name="T18" fmla="*/ 56 w 320"/>
                <a:gd name="T19" fmla="*/ 81 h 315"/>
                <a:gd name="T20" fmla="*/ 67 w 320"/>
                <a:gd name="T21" fmla="*/ 90 h 315"/>
                <a:gd name="T22" fmla="*/ 81 w 320"/>
                <a:gd name="T23" fmla="*/ 81 h 315"/>
                <a:gd name="T24" fmla="*/ 140 w 320"/>
                <a:gd name="T25" fmla="*/ 53 h 315"/>
                <a:gd name="T26" fmla="*/ 185 w 320"/>
                <a:gd name="T27" fmla="*/ 62 h 315"/>
                <a:gd name="T28" fmla="*/ 244 w 320"/>
                <a:gd name="T29" fmla="*/ 70 h 315"/>
                <a:gd name="T30" fmla="*/ 148 w 320"/>
                <a:gd name="T31" fmla="*/ 154 h 315"/>
                <a:gd name="T32" fmla="*/ 62 w 320"/>
                <a:gd name="T33" fmla="*/ 227 h 315"/>
                <a:gd name="T34" fmla="*/ 0 w 320"/>
                <a:gd name="T35" fmla="*/ 305 h 315"/>
                <a:gd name="T36" fmla="*/ 11 w 320"/>
                <a:gd name="T37" fmla="*/ 314 h 315"/>
                <a:gd name="T38" fmla="*/ 22 w 320"/>
                <a:gd name="T39" fmla="*/ 305 h 315"/>
                <a:gd name="T40" fmla="*/ 87 w 320"/>
                <a:gd name="T41" fmla="*/ 263 h 315"/>
                <a:gd name="T42" fmla="*/ 126 w 320"/>
                <a:gd name="T43" fmla="*/ 283 h 315"/>
                <a:gd name="T44" fmla="*/ 182 w 320"/>
                <a:gd name="T45" fmla="*/ 314 h 315"/>
                <a:gd name="T46" fmla="*/ 302 w 320"/>
                <a:gd name="T47" fmla="*/ 204 h 315"/>
                <a:gd name="T48" fmla="*/ 291 w 320"/>
                <a:gd name="T49" fmla="*/ 196 h 315"/>
                <a:gd name="T50" fmla="*/ 280 w 320"/>
                <a:gd name="T51" fmla="*/ 207 h 315"/>
                <a:gd name="T52" fmla="*/ 190 w 320"/>
                <a:gd name="T53" fmla="*/ 260 h 315"/>
                <a:gd name="T54" fmla="*/ 140 w 320"/>
                <a:gd name="T55" fmla="*/ 252 h 315"/>
                <a:gd name="T56" fmla="*/ 90 w 320"/>
                <a:gd name="T57" fmla="*/ 244 h 315"/>
                <a:gd name="T58" fmla="*/ 76 w 320"/>
                <a:gd name="T59" fmla="*/ 246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20"/>
                <a:gd name="T91" fmla="*/ 0 h 315"/>
                <a:gd name="T92" fmla="*/ 320 w 320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20" h="315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2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9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53"/>
            <p:cNvSpPr>
              <a:spLocks noChangeArrowheads="1"/>
            </p:cNvSpPr>
            <p:nvPr/>
          </p:nvSpPr>
          <p:spPr bwMode="auto">
            <a:xfrm>
              <a:off x="4617" y="1787"/>
              <a:ext cx="148" cy="148"/>
            </a:xfrm>
            <a:custGeom>
              <a:avLst/>
              <a:gdLst>
                <a:gd name="T0" fmla="*/ 350 w 659"/>
                <a:gd name="T1" fmla="*/ 350 h 659"/>
                <a:gd name="T2" fmla="*/ 624 w 659"/>
                <a:gd name="T3" fmla="*/ 350 h 659"/>
                <a:gd name="T4" fmla="*/ 658 w 659"/>
                <a:gd name="T5" fmla="*/ 330 h 659"/>
                <a:gd name="T6" fmla="*/ 624 w 659"/>
                <a:gd name="T7" fmla="*/ 308 h 659"/>
                <a:gd name="T8" fmla="*/ 350 w 659"/>
                <a:gd name="T9" fmla="*/ 308 h 659"/>
                <a:gd name="T10" fmla="*/ 350 w 659"/>
                <a:gd name="T11" fmla="*/ 34 h 659"/>
                <a:gd name="T12" fmla="*/ 330 w 659"/>
                <a:gd name="T13" fmla="*/ 0 h 659"/>
                <a:gd name="T14" fmla="*/ 308 w 659"/>
                <a:gd name="T15" fmla="*/ 34 h 659"/>
                <a:gd name="T16" fmla="*/ 308 w 659"/>
                <a:gd name="T17" fmla="*/ 308 h 659"/>
                <a:gd name="T18" fmla="*/ 34 w 659"/>
                <a:gd name="T19" fmla="*/ 308 h 659"/>
                <a:gd name="T20" fmla="*/ 0 w 659"/>
                <a:gd name="T21" fmla="*/ 330 h 659"/>
                <a:gd name="T22" fmla="*/ 34 w 659"/>
                <a:gd name="T23" fmla="*/ 350 h 659"/>
                <a:gd name="T24" fmla="*/ 308 w 659"/>
                <a:gd name="T25" fmla="*/ 350 h 659"/>
                <a:gd name="T26" fmla="*/ 308 w 659"/>
                <a:gd name="T27" fmla="*/ 624 h 659"/>
                <a:gd name="T28" fmla="*/ 330 w 659"/>
                <a:gd name="T29" fmla="*/ 658 h 659"/>
                <a:gd name="T30" fmla="*/ 350 w 659"/>
                <a:gd name="T31" fmla="*/ 624 h 659"/>
                <a:gd name="T32" fmla="*/ 350 w 659"/>
                <a:gd name="T33" fmla="*/ 350 h 6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9"/>
                <a:gd name="T52" fmla="*/ 0 h 659"/>
                <a:gd name="T53" fmla="*/ 659 w 659"/>
                <a:gd name="T54" fmla="*/ 659 h 6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9" h="659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lnTo>
                    <a:pt x="350" y="35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54"/>
            <p:cNvSpPr>
              <a:spLocks noChangeArrowheads="1"/>
            </p:cNvSpPr>
            <p:nvPr/>
          </p:nvSpPr>
          <p:spPr bwMode="auto">
            <a:xfrm>
              <a:off x="4838" y="1769"/>
              <a:ext cx="89" cy="148"/>
            </a:xfrm>
            <a:custGeom>
              <a:avLst/>
              <a:gdLst>
                <a:gd name="T0" fmla="*/ 76 w 396"/>
                <a:gd name="T1" fmla="*/ 582 h 659"/>
                <a:gd name="T2" fmla="*/ 182 w 396"/>
                <a:gd name="T3" fmla="*/ 482 h 659"/>
                <a:gd name="T4" fmla="*/ 395 w 396"/>
                <a:gd name="T5" fmla="*/ 190 h 659"/>
                <a:gd name="T6" fmla="*/ 185 w 396"/>
                <a:gd name="T7" fmla="*/ 0 h 659"/>
                <a:gd name="T8" fmla="*/ 0 w 396"/>
                <a:gd name="T9" fmla="*/ 179 h 659"/>
                <a:gd name="T10" fmla="*/ 53 w 396"/>
                <a:gd name="T11" fmla="*/ 235 h 659"/>
                <a:gd name="T12" fmla="*/ 104 w 396"/>
                <a:gd name="T13" fmla="*/ 182 h 659"/>
                <a:gd name="T14" fmla="*/ 50 w 396"/>
                <a:gd name="T15" fmla="*/ 132 h 659"/>
                <a:gd name="T16" fmla="*/ 39 w 396"/>
                <a:gd name="T17" fmla="*/ 132 h 659"/>
                <a:gd name="T18" fmla="*/ 174 w 396"/>
                <a:gd name="T19" fmla="*/ 31 h 659"/>
                <a:gd name="T20" fmla="*/ 305 w 396"/>
                <a:gd name="T21" fmla="*/ 190 h 659"/>
                <a:gd name="T22" fmla="*/ 202 w 396"/>
                <a:gd name="T23" fmla="*/ 409 h 659"/>
                <a:gd name="T24" fmla="*/ 11 w 396"/>
                <a:gd name="T25" fmla="*/ 622 h 659"/>
                <a:gd name="T26" fmla="*/ 0 w 396"/>
                <a:gd name="T27" fmla="*/ 658 h 659"/>
                <a:gd name="T28" fmla="*/ 367 w 396"/>
                <a:gd name="T29" fmla="*/ 658 h 659"/>
                <a:gd name="T30" fmla="*/ 395 w 396"/>
                <a:gd name="T31" fmla="*/ 487 h 659"/>
                <a:gd name="T32" fmla="*/ 370 w 396"/>
                <a:gd name="T33" fmla="*/ 487 h 659"/>
                <a:gd name="T34" fmla="*/ 350 w 396"/>
                <a:gd name="T35" fmla="*/ 574 h 659"/>
                <a:gd name="T36" fmla="*/ 255 w 396"/>
                <a:gd name="T37" fmla="*/ 582 h 659"/>
                <a:gd name="T38" fmla="*/ 76 w 396"/>
                <a:gd name="T39" fmla="*/ 582 h 6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6"/>
                <a:gd name="T61" fmla="*/ 0 h 659"/>
                <a:gd name="T62" fmla="*/ 396 w 396"/>
                <a:gd name="T63" fmla="*/ 659 h 6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6" h="659">
                  <a:moveTo>
                    <a:pt x="76" y="582"/>
                  </a:moveTo>
                  <a:lnTo>
                    <a:pt x="182" y="482"/>
                  </a:lnTo>
                  <a:cubicBezTo>
                    <a:pt x="336" y="344"/>
                    <a:pt x="395" y="291"/>
                    <a:pt x="395" y="190"/>
                  </a:cubicBezTo>
                  <a:cubicBezTo>
                    <a:pt x="395" y="78"/>
                    <a:pt x="305" y="0"/>
                    <a:pt x="185" y="0"/>
                  </a:cubicBezTo>
                  <a:cubicBezTo>
                    <a:pt x="73" y="0"/>
                    <a:pt x="0" y="90"/>
                    <a:pt x="0" y="179"/>
                  </a:cubicBezTo>
                  <a:cubicBezTo>
                    <a:pt x="0" y="235"/>
                    <a:pt x="50" y="235"/>
                    <a:pt x="53" y="235"/>
                  </a:cubicBezTo>
                  <a:cubicBezTo>
                    <a:pt x="70" y="235"/>
                    <a:pt x="104" y="221"/>
                    <a:pt x="104" y="182"/>
                  </a:cubicBezTo>
                  <a:cubicBezTo>
                    <a:pt x="104" y="157"/>
                    <a:pt x="87" y="132"/>
                    <a:pt x="50" y="132"/>
                  </a:cubicBezTo>
                  <a:cubicBezTo>
                    <a:pt x="45" y="132"/>
                    <a:pt x="42" y="132"/>
                    <a:pt x="39" y="132"/>
                  </a:cubicBezTo>
                  <a:cubicBezTo>
                    <a:pt x="62" y="67"/>
                    <a:pt x="115" y="31"/>
                    <a:pt x="174" y="31"/>
                  </a:cubicBezTo>
                  <a:cubicBezTo>
                    <a:pt x="263" y="31"/>
                    <a:pt x="305" y="112"/>
                    <a:pt x="305" y="190"/>
                  </a:cubicBezTo>
                  <a:cubicBezTo>
                    <a:pt x="305" y="272"/>
                    <a:pt x="255" y="350"/>
                    <a:pt x="202" y="409"/>
                  </a:cubicBezTo>
                  <a:lnTo>
                    <a:pt x="11" y="622"/>
                  </a:lnTo>
                  <a:cubicBezTo>
                    <a:pt x="0" y="633"/>
                    <a:pt x="0" y="636"/>
                    <a:pt x="0" y="658"/>
                  </a:cubicBezTo>
                  <a:lnTo>
                    <a:pt x="367" y="658"/>
                  </a:lnTo>
                  <a:lnTo>
                    <a:pt x="395" y="487"/>
                  </a:lnTo>
                  <a:lnTo>
                    <a:pt x="370" y="487"/>
                  </a:lnTo>
                  <a:cubicBezTo>
                    <a:pt x="367" y="515"/>
                    <a:pt x="358" y="560"/>
                    <a:pt x="350" y="574"/>
                  </a:cubicBezTo>
                  <a:cubicBezTo>
                    <a:pt x="342" y="582"/>
                    <a:pt x="277" y="582"/>
                    <a:pt x="255" y="582"/>
                  </a:cubicBezTo>
                  <a:lnTo>
                    <a:pt x="76" y="58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Freeform 55"/>
            <p:cNvSpPr>
              <a:spLocks noChangeArrowheads="1"/>
            </p:cNvSpPr>
            <p:nvPr/>
          </p:nvSpPr>
          <p:spPr bwMode="auto">
            <a:xfrm>
              <a:off x="5028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Freeform 56"/>
            <p:cNvSpPr>
              <a:spLocks noChangeArrowheads="1"/>
            </p:cNvSpPr>
            <p:nvPr/>
          </p:nvSpPr>
          <p:spPr bwMode="auto">
            <a:xfrm>
              <a:off x="4945" y="1765"/>
              <a:ext cx="184" cy="152"/>
            </a:xfrm>
            <a:custGeom>
              <a:avLst/>
              <a:gdLst>
                <a:gd name="T0" fmla="*/ 454 w 816"/>
                <a:gd name="T1" fmla="*/ 269 h 676"/>
                <a:gd name="T2" fmla="*/ 370 w 816"/>
                <a:gd name="T3" fmla="*/ 73 h 676"/>
                <a:gd name="T4" fmla="*/ 364 w 816"/>
                <a:gd name="T5" fmla="*/ 59 h 676"/>
                <a:gd name="T6" fmla="*/ 423 w 816"/>
                <a:gd name="T7" fmla="*/ 31 h 676"/>
                <a:gd name="T8" fmla="*/ 442 w 816"/>
                <a:gd name="T9" fmla="*/ 11 h 676"/>
                <a:gd name="T10" fmla="*/ 428 w 816"/>
                <a:gd name="T11" fmla="*/ 0 h 676"/>
                <a:gd name="T12" fmla="*/ 302 w 816"/>
                <a:gd name="T13" fmla="*/ 3 h 676"/>
                <a:gd name="T14" fmla="*/ 193 w 816"/>
                <a:gd name="T15" fmla="*/ 0 h 676"/>
                <a:gd name="T16" fmla="*/ 174 w 816"/>
                <a:gd name="T17" fmla="*/ 20 h 676"/>
                <a:gd name="T18" fmla="*/ 199 w 816"/>
                <a:gd name="T19" fmla="*/ 31 h 676"/>
                <a:gd name="T20" fmla="*/ 272 w 816"/>
                <a:gd name="T21" fmla="*/ 62 h 676"/>
                <a:gd name="T22" fmla="*/ 389 w 816"/>
                <a:gd name="T23" fmla="*/ 339 h 676"/>
                <a:gd name="T24" fmla="*/ 179 w 816"/>
                <a:gd name="T25" fmla="*/ 563 h 676"/>
                <a:gd name="T26" fmla="*/ 168 w 816"/>
                <a:gd name="T27" fmla="*/ 574 h 676"/>
                <a:gd name="T28" fmla="*/ 22 w 816"/>
                <a:gd name="T29" fmla="*/ 644 h 676"/>
                <a:gd name="T30" fmla="*/ 0 w 816"/>
                <a:gd name="T31" fmla="*/ 664 h 676"/>
                <a:gd name="T32" fmla="*/ 14 w 816"/>
                <a:gd name="T33" fmla="*/ 675 h 676"/>
                <a:gd name="T34" fmla="*/ 106 w 816"/>
                <a:gd name="T35" fmla="*/ 672 h 676"/>
                <a:gd name="T36" fmla="*/ 216 w 816"/>
                <a:gd name="T37" fmla="*/ 675 h 676"/>
                <a:gd name="T38" fmla="*/ 235 w 816"/>
                <a:gd name="T39" fmla="*/ 655 h 676"/>
                <a:gd name="T40" fmla="*/ 221 w 816"/>
                <a:gd name="T41" fmla="*/ 644 h 676"/>
                <a:gd name="T42" fmla="*/ 182 w 816"/>
                <a:gd name="T43" fmla="*/ 613 h 676"/>
                <a:gd name="T44" fmla="*/ 210 w 816"/>
                <a:gd name="T45" fmla="*/ 568 h 676"/>
                <a:gd name="T46" fmla="*/ 311 w 816"/>
                <a:gd name="T47" fmla="*/ 462 h 676"/>
                <a:gd name="T48" fmla="*/ 398 w 816"/>
                <a:gd name="T49" fmla="*/ 367 h 676"/>
                <a:gd name="T50" fmla="*/ 498 w 816"/>
                <a:gd name="T51" fmla="*/ 602 h 676"/>
                <a:gd name="T52" fmla="*/ 504 w 816"/>
                <a:gd name="T53" fmla="*/ 616 h 676"/>
                <a:gd name="T54" fmla="*/ 445 w 816"/>
                <a:gd name="T55" fmla="*/ 644 h 676"/>
                <a:gd name="T56" fmla="*/ 426 w 816"/>
                <a:gd name="T57" fmla="*/ 664 h 676"/>
                <a:gd name="T58" fmla="*/ 442 w 816"/>
                <a:gd name="T59" fmla="*/ 675 h 676"/>
                <a:gd name="T60" fmla="*/ 566 w 816"/>
                <a:gd name="T61" fmla="*/ 672 h 676"/>
                <a:gd name="T62" fmla="*/ 675 w 816"/>
                <a:gd name="T63" fmla="*/ 675 h 676"/>
                <a:gd name="T64" fmla="*/ 694 w 816"/>
                <a:gd name="T65" fmla="*/ 655 h 676"/>
                <a:gd name="T66" fmla="*/ 678 w 816"/>
                <a:gd name="T67" fmla="*/ 644 h 676"/>
                <a:gd name="T68" fmla="*/ 591 w 816"/>
                <a:gd name="T69" fmla="*/ 602 h 676"/>
                <a:gd name="T70" fmla="*/ 465 w 816"/>
                <a:gd name="T71" fmla="*/ 297 h 676"/>
                <a:gd name="T72" fmla="*/ 666 w 816"/>
                <a:gd name="T73" fmla="*/ 81 h 676"/>
                <a:gd name="T74" fmla="*/ 792 w 816"/>
                <a:gd name="T75" fmla="*/ 31 h 676"/>
                <a:gd name="T76" fmla="*/ 815 w 816"/>
                <a:gd name="T77" fmla="*/ 11 h 676"/>
                <a:gd name="T78" fmla="*/ 801 w 816"/>
                <a:gd name="T79" fmla="*/ 0 h 676"/>
                <a:gd name="T80" fmla="*/ 708 w 816"/>
                <a:gd name="T81" fmla="*/ 3 h 676"/>
                <a:gd name="T82" fmla="*/ 599 w 816"/>
                <a:gd name="T83" fmla="*/ 0 h 676"/>
                <a:gd name="T84" fmla="*/ 580 w 816"/>
                <a:gd name="T85" fmla="*/ 20 h 676"/>
                <a:gd name="T86" fmla="*/ 591 w 816"/>
                <a:gd name="T87" fmla="*/ 31 h 676"/>
                <a:gd name="T88" fmla="*/ 630 w 816"/>
                <a:gd name="T89" fmla="*/ 62 h 676"/>
                <a:gd name="T90" fmla="*/ 613 w 816"/>
                <a:gd name="T91" fmla="*/ 98 h 676"/>
                <a:gd name="T92" fmla="*/ 454 w 816"/>
                <a:gd name="T93" fmla="*/ 269 h 6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16"/>
                <a:gd name="T142" fmla="*/ 0 h 676"/>
                <a:gd name="T143" fmla="*/ 816 w 816"/>
                <a:gd name="T144" fmla="*/ 676 h 6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16" h="676">
                  <a:moveTo>
                    <a:pt x="454" y="269"/>
                  </a:moveTo>
                  <a:lnTo>
                    <a:pt x="370" y="73"/>
                  </a:lnTo>
                  <a:cubicBezTo>
                    <a:pt x="367" y="64"/>
                    <a:pt x="364" y="62"/>
                    <a:pt x="364" y="59"/>
                  </a:cubicBezTo>
                  <a:cubicBezTo>
                    <a:pt x="364" y="53"/>
                    <a:pt x="381" y="34"/>
                    <a:pt x="423" y="31"/>
                  </a:cubicBezTo>
                  <a:cubicBezTo>
                    <a:pt x="431" y="31"/>
                    <a:pt x="442" y="28"/>
                    <a:pt x="442" y="11"/>
                  </a:cubicBezTo>
                  <a:cubicBezTo>
                    <a:pt x="442" y="0"/>
                    <a:pt x="431" y="0"/>
                    <a:pt x="428" y="0"/>
                  </a:cubicBezTo>
                  <a:cubicBezTo>
                    <a:pt x="386" y="0"/>
                    <a:pt x="344" y="3"/>
                    <a:pt x="302" y="3"/>
                  </a:cubicBezTo>
                  <a:cubicBezTo>
                    <a:pt x="277" y="3"/>
                    <a:pt x="218" y="0"/>
                    <a:pt x="193" y="0"/>
                  </a:cubicBezTo>
                  <a:cubicBezTo>
                    <a:pt x="188" y="0"/>
                    <a:pt x="174" y="0"/>
                    <a:pt x="174" y="20"/>
                  </a:cubicBezTo>
                  <a:cubicBezTo>
                    <a:pt x="174" y="31"/>
                    <a:pt x="185" y="31"/>
                    <a:pt x="199" y="31"/>
                  </a:cubicBezTo>
                  <a:cubicBezTo>
                    <a:pt x="258" y="31"/>
                    <a:pt x="263" y="39"/>
                    <a:pt x="272" y="62"/>
                  </a:cubicBezTo>
                  <a:lnTo>
                    <a:pt x="389" y="339"/>
                  </a:lnTo>
                  <a:lnTo>
                    <a:pt x="179" y="563"/>
                  </a:lnTo>
                  <a:lnTo>
                    <a:pt x="168" y="574"/>
                  </a:lnTo>
                  <a:cubicBezTo>
                    <a:pt x="118" y="624"/>
                    <a:pt x="73" y="641"/>
                    <a:pt x="22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66"/>
                    <a:pt x="0" y="675"/>
                    <a:pt x="14" y="675"/>
                  </a:cubicBezTo>
                  <a:cubicBezTo>
                    <a:pt x="42" y="675"/>
                    <a:pt x="76" y="672"/>
                    <a:pt x="106" y="672"/>
                  </a:cubicBezTo>
                  <a:cubicBezTo>
                    <a:pt x="143" y="672"/>
                    <a:pt x="182" y="675"/>
                    <a:pt x="216" y="675"/>
                  </a:cubicBezTo>
                  <a:cubicBezTo>
                    <a:pt x="221" y="675"/>
                    <a:pt x="235" y="675"/>
                    <a:pt x="235" y="655"/>
                  </a:cubicBezTo>
                  <a:cubicBezTo>
                    <a:pt x="235" y="644"/>
                    <a:pt x="224" y="644"/>
                    <a:pt x="221" y="644"/>
                  </a:cubicBezTo>
                  <a:cubicBezTo>
                    <a:pt x="213" y="644"/>
                    <a:pt x="182" y="641"/>
                    <a:pt x="182" y="613"/>
                  </a:cubicBezTo>
                  <a:cubicBezTo>
                    <a:pt x="182" y="599"/>
                    <a:pt x="199" y="582"/>
                    <a:pt x="210" y="568"/>
                  </a:cubicBezTo>
                  <a:lnTo>
                    <a:pt x="311" y="462"/>
                  </a:lnTo>
                  <a:lnTo>
                    <a:pt x="398" y="367"/>
                  </a:lnTo>
                  <a:lnTo>
                    <a:pt x="498" y="602"/>
                  </a:lnTo>
                  <a:cubicBezTo>
                    <a:pt x="504" y="613"/>
                    <a:pt x="504" y="613"/>
                    <a:pt x="504" y="616"/>
                  </a:cubicBezTo>
                  <a:cubicBezTo>
                    <a:pt x="504" y="624"/>
                    <a:pt x="484" y="641"/>
                    <a:pt x="445" y="644"/>
                  </a:cubicBezTo>
                  <a:cubicBezTo>
                    <a:pt x="437" y="644"/>
                    <a:pt x="426" y="647"/>
                    <a:pt x="426" y="664"/>
                  </a:cubicBezTo>
                  <a:cubicBezTo>
                    <a:pt x="426" y="675"/>
                    <a:pt x="437" y="675"/>
                    <a:pt x="442" y="675"/>
                  </a:cubicBezTo>
                  <a:cubicBezTo>
                    <a:pt x="470" y="675"/>
                    <a:pt x="538" y="672"/>
                    <a:pt x="566" y="672"/>
                  </a:cubicBezTo>
                  <a:cubicBezTo>
                    <a:pt x="591" y="672"/>
                    <a:pt x="650" y="675"/>
                    <a:pt x="675" y="675"/>
                  </a:cubicBezTo>
                  <a:cubicBezTo>
                    <a:pt x="683" y="675"/>
                    <a:pt x="694" y="675"/>
                    <a:pt x="694" y="655"/>
                  </a:cubicBezTo>
                  <a:cubicBezTo>
                    <a:pt x="694" y="644"/>
                    <a:pt x="683" y="644"/>
                    <a:pt x="678" y="644"/>
                  </a:cubicBezTo>
                  <a:cubicBezTo>
                    <a:pt x="610" y="644"/>
                    <a:pt x="608" y="641"/>
                    <a:pt x="591" y="602"/>
                  </a:cubicBezTo>
                  <a:cubicBezTo>
                    <a:pt x="552" y="510"/>
                    <a:pt x="487" y="356"/>
                    <a:pt x="465" y="297"/>
                  </a:cubicBezTo>
                  <a:cubicBezTo>
                    <a:pt x="532" y="227"/>
                    <a:pt x="636" y="109"/>
                    <a:pt x="666" y="81"/>
                  </a:cubicBezTo>
                  <a:cubicBezTo>
                    <a:pt x="694" y="56"/>
                    <a:pt x="734" y="34"/>
                    <a:pt x="792" y="31"/>
                  </a:cubicBezTo>
                  <a:cubicBezTo>
                    <a:pt x="804" y="31"/>
                    <a:pt x="815" y="31"/>
                    <a:pt x="815" y="11"/>
                  </a:cubicBezTo>
                  <a:cubicBezTo>
                    <a:pt x="815" y="11"/>
                    <a:pt x="815" y="0"/>
                    <a:pt x="801" y="0"/>
                  </a:cubicBezTo>
                  <a:cubicBezTo>
                    <a:pt x="770" y="0"/>
                    <a:pt x="739" y="3"/>
                    <a:pt x="708" y="3"/>
                  </a:cubicBezTo>
                  <a:cubicBezTo>
                    <a:pt x="672" y="3"/>
                    <a:pt x="633" y="0"/>
                    <a:pt x="599" y="0"/>
                  </a:cubicBezTo>
                  <a:cubicBezTo>
                    <a:pt x="594" y="0"/>
                    <a:pt x="580" y="0"/>
                    <a:pt x="580" y="20"/>
                  </a:cubicBezTo>
                  <a:cubicBezTo>
                    <a:pt x="580" y="28"/>
                    <a:pt x="585" y="31"/>
                    <a:pt x="591" y="31"/>
                  </a:cubicBezTo>
                  <a:cubicBezTo>
                    <a:pt x="599" y="31"/>
                    <a:pt x="630" y="34"/>
                    <a:pt x="630" y="62"/>
                  </a:cubicBezTo>
                  <a:cubicBezTo>
                    <a:pt x="630" y="76"/>
                    <a:pt x="619" y="87"/>
                    <a:pt x="613" y="98"/>
                  </a:cubicBezTo>
                  <a:lnTo>
                    <a:pt x="454" y="269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Freeform 57"/>
            <p:cNvSpPr>
              <a:spLocks noChangeArrowheads="1"/>
            </p:cNvSpPr>
            <p:nvPr/>
          </p:nvSpPr>
          <p:spPr bwMode="auto">
            <a:xfrm>
              <a:off x="5200" y="1707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58"/>
            <p:cNvSpPr>
              <a:spLocks noChangeArrowheads="1"/>
            </p:cNvSpPr>
            <p:nvPr/>
          </p:nvSpPr>
          <p:spPr bwMode="auto">
            <a:xfrm>
              <a:off x="5148" y="1765"/>
              <a:ext cx="163" cy="152"/>
            </a:xfrm>
            <a:custGeom>
              <a:avLst/>
              <a:gdLst>
                <a:gd name="T0" fmla="*/ 554 w 721"/>
                <a:gd name="T1" fmla="*/ 112 h 676"/>
                <a:gd name="T2" fmla="*/ 568 w 721"/>
                <a:gd name="T3" fmla="*/ 98 h 676"/>
                <a:gd name="T4" fmla="*/ 697 w 721"/>
                <a:gd name="T5" fmla="*/ 31 h 676"/>
                <a:gd name="T6" fmla="*/ 720 w 721"/>
                <a:gd name="T7" fmla="*/ 11 h 676"/>
                <a:gd name="T8" fmla="*/ 706 w 721"/>
                <a:gd name="T9" fmla="*/ 0 h 676"/>
                <a:gd name="T10" fmla="*/ 624 w 721"/>
                <a:gd name="T11" fmla="*/ 3 h 676"/>
                <a:gd name="T12" fmla="*/ 526 w 721"/>
                <a:gd name="T13" fmla="*/ 0 h 676"/>
                <a:gd name="T14" fmla="*/ 507 w 721"/>
                <a:gd name="T15" fmla="*/ 20 h 676"/>
                <a:gd name="T16" fmla="*/ 521 w 721"/>
                <a:gd name="T17" fmla="*/ 31 h 676"/>
                <a:gd name="T18" fmla="*/ 557 w 721"/>
                <a:gd name="T19" fmla="*/ 53 h 676"/>
                <a:gd name="T20" fmla="*/ 529 w 721"/>
                <a:gd name="T21" fmla="*/ 101 h 676"/>
                <a:gd name="T22" fmla="*/ 302 w 721"/>
                <a:gd name="T23" fmla="*/ 364 h 676"/>
                <a:gd name="T24" fmla="*/ 193 w 721"/>
                <a:gd name="T25" fmla="*/ 70 h 676"/>
                <a:gd name="T26" fmla="*/ 188 w 721"/>
                <a:gd name="T27" fmla="*/ 53 h 676"/>
                <a:gd name="T28" fmla="*/ 246 w 721"/>
                <a:gd name="T29" fmla="*/ 31 h 676"/>
                <a:gd name="T30" fmla="*/ 269 w 721"/>
                <a:gd name="T31" fmla="*/ 11 h 676"/>
                <a:gd name="T32" fmla="*/ 255 w 721"/>
                <a:gd name="T33" fmla="*/ 0 h 676"/>
                <a:gd name="T34" fmla="*/ 129 w 721"/>
                <a:gd name="T35" fmla="*/ 3 h 676"/>
                <a:gd name="T36" fmla="*/ 20 w 721"/>
                <a:gd name="T37" fmla="*/ 0 h 676"/>
                <a:gd name="T38" fmla="*/ 0 w 721"/>
                <a:gd name="T39" fmla="*/ 20 h 676"/>
                <a:gd name="T40" fmla="*/ 22 w 721"/>
                <a:gd name="T41" fmla="*/ 31 h 676"/>
                <a:gd name="T42" fmla="*/ 95 w 721"/>
                <a:gd name="T43" fmla="*/ 64 h 676"/>
                <a:gd name="T44" fmla="*/ 216 w 721"/>
                <a:gd name="T45" fmla="*/ 389 h 676"/>
                <a:gd name="T46" fmla="*/ 221 w 721"/>
                <a:gd name="T47" fmla="*/ 406 h 676"/>
                <a:gd name="T48" fmla="*/ 176 w 721"/>
                <a:gd name="T49" fmla="*/ 585 h 676"/>
                <a:gd name="T50" fmla="*/ 84 w 721"/>
                <a:gd name="T51" fmla="*/ 644 h 676"/>
                <a:gd name="T52" fmla="*/ 56 w 721"/>
                <a:gd name="T53" fmla="*/ 664 h 676"/>
                <a:gd name="T54" fmla="*/ 70 w 721"/>
                <a:gd name="T55" fmla="*/ 675 h 676"/>
                <a:gd name="T56" fmla="*/ 196 w 721"/>
                <a:gd name="T57" fmla="*/ 672 h 676"/>
                <a:gd name="T58" fmla="*/ 322 w 721"/>
                <a:gd name="T59" fmla="*/ 675 h 676"/>
                <a:gd name="T60" fmla="*/ 339 w 721"/>
                <a:gd name="T61" fmla="*/ 655 h 676"/>
                <a:gd name="T62" fmla="*/ 314 w 721"/>
                <a:gd name="T63" fmla="*/ 644 h 676"/>
                <a:gd name="T64" fmla="*/ 274 w 721"/>
                <a:gd name="T65" fmla="*/ 641 h 676"/>
                <a:gd name="T66" fmla="*/ 249 w 721"/>
                <a:gd name="T67" fmla="*/ 627 h 676"/>
                <a:gd name="T68" fmla="*/ 263 w 721"/>
                <a:gd name="T69" fmla="*/ 566 h 676"/>
                <a:gd name="T70" fmla="*/ 297 w 721"/>
                <a:gd name="T71" fmla="*/ 426 h 676"/>
                <a:gd name="T72" fmla="*/ 311 w 721"/>
                <a:gd name="T73" fmla="*/ 395 h 676"/>
                <a:gd name="T74" fmla="*/ 554 w 721"/>
                <a:gd name="T75" fmla="*/ 112 h 6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21"/>
                <a:gd name="T115" fmla="*/ 0 h 676"/>
                <a:gd name="T116" fmla="*/ 721 w 721"/>
                <a:gd name="T117" fmla="*/ 676 h 67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21" h="676">
                  <a:moveTo>
                    <a:pt x="554" y="112"/>
                  </a:moveTo>
                  <a:lnTo>
                    <a:pt x="568" y="98"/>
                  </a:lnTo>
                  <a:cubicBezTo>
                    <a:pt x="599" y="70"/>
                    <a:pt x="630" y="36"/>
                    <a:pt x="697" y="31"/>
                  </a:cubicBezTo>
                  <a:cubicBezTo>
                    <a:pt x="708" y="31"/>
                    <a:pt x="720" y="31"/>
                    <a:pt x="720" y="11"/>
                  </a:cubicBezTo>
                  <a:cubicBezTo>
                    <a:pt x="720" y="3"/>
                    <a:pt x="714" y="0"/>
                    <a:pt x="706" y="0"/>
                  </a:cubicBezTo>
                  <a:cubicBezTo>
                    <a:pt x="680" y="0"/>
                    <a:pt x="652" y="3"/>
                    <a:pt x="624" y="3"/>
                  </a:cubicBezTo>
                  <a:cubicBezTo>
                    <a:pt x="591" y="3"/>
                    <a:pt x="557" y="0"/>
                    <a:pt x="526" y="0"/>
                  </a:cubicBezTo>
                  <a:cubicBezTo>
                    <a:pt x="521" y="0"/>
                    <a:pt x="507" y="0"/>
                    <a:pt x="507" y="20"/>
                  </a:cubicBezTo>
                  <a:cubicBezTo>
                    <a:pt x="507" y="31"/>
                    <a:pt x="518" y="31"/>
                    <a:pt x="521" y="31"/>
                  </a:cubicBezTo>
                  <a:cubicBezTo>
                    <a:pt x="529" y="31"/>
                    <a:pt x="557" y="34"/>
                    <a:pt x="557" y="53"/>
                  </a:cubicBezTo>
                  <a:cubicBezTo>
                    <a:pt x="557" y="70"/>
                    <a:pt x="535" y="95"/>
                    <a:pt x="529" y="101"/>
                  </a:cubicBezTo>
                  <a:lnTo>
                    <a:pt x="302" y="364"/>
                  </a:lnTo>
                  <a:lnTo>
                    <a:pt x="193" y="70"/>
                  </a:lnTo>
                  <a:cubicBezTo>
                    <a:pt x="188" y="56"/>
                    <a:pt x="188" y="56"/>
                    <a:pt x="188" y="53"/>
                  </a:cubicBezTo>
                  <a:cubicBezTo>
                    <a:pt x="188" y="31"/>
                    <a:pt x="235" y="31"/>
                    <a:pt x="246" y="31"/>
                  </a:cubicBezTo>
                  <a:cubicBezTo>
                    <a:pt x="258" y="31"/>
                    <a:pt x="269" y="31"/>
                    <a:pt x="269" y="11"/>
                  </a:cubicBezTo>
                  <a:cubicBezTo>
                    <a:pt x="269" y="0"/>
                    <a:pt x="258" y="0"/>
                    <a:pt x="255" y="0"/>
                  </a:cubicBezTo>
                  <a:cubicBezTo>
                    <a:pt x="227" y="0"/>
                    <a:pt x="157" y="3"/>
                    <a:pt x="129" y="3"/>
                  </a:cubicBezTo>
                  <a:cubicBezTo>
                    <a:pt x="104" y="3"/>
                    <a:pt x="45" y="0"/>
                    <a:pt x="20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11" y="31"/>
                    <a:pt x="22" y="31"/>
                  </a:cubicBezTo>
                  <a:cubicBezTo>
                    <a:pt x="81" y="31"/>
                    <a:pt x="87" y="39"/>
                    <a:pt x="95" y="64"/>
                  </a:cubicBezTo>
                  <a:lnTo>
                    <a:pt x="216" y="389"/>
                  </a:lnTo>
                  <a:cubicBezTo>
                    <a:pt x="218" y="392"/>
                    <a:pt x="221" y="403"/>
                    <a:pt x="221" y="406"/>
                  </a:cubicBezTo>
                  <a:cubicBezTo>
                    <a:pt x="221" y="409"/>
                    <a:pt x="182" y="568"/>
                    <a:pt x="176" y="585"/>
                  </a:cubicBezTo>
                  <a:cubicBezTo>
                    <a:pt x="162" y="641"/>
                    <a:pt x="162" y="644"/>
                    <a:pt x="84" y="644"/>
                  </a:cubicBezTo>
                  <a:cubicBezTo>
                    <a:pt x="64" y="644"/>
                    <a:pt x="56" y="644"/>
                    <a:pt x="56" y="664"/>
                  </a:cubicBezTo>
                  <a:cubicBezTo>
                    <a:pt x="56" y="675"/>
                    <a:pt x="67" y="675"/>
                    <a:pt x="70" y="675"/>
                  </a:cubicBezTo>
                  <a:cubicBezTo>
                    <a:pt x="98" y="675"/>
                    <a:pt x="168" y="672"/>
                    <a:pt x="196" y="672"/>
                  </a:cubicBezTo>
                  <a:cubicBezTo>
                    <a:pt x="221" y="672"/>
                    <a:pt x="294" y="675"/>
                    <a:pt x="322" y="675"/>
                  </a:cubicBezTo>
                  <a:cubicBezTo>
                    <a:pt x="328" y="675"/>
                    <a:pt x="339" y="675"/>
                    <a:pt x="339" y="655"/>
                  </a:cubicBezTo>
                  <a:cubicBezTo>
                    <a:pt x="339" y="644"/>
                    <a:pt x="330" y="644"/>
                    <a:pt x="314" y="644"/>
                  </a:cubicBezTo>
                  <a:cubicBezTo>
                    <a:pt x="311" y="644"/>
                    <a:pt x="291" y="644"/>
                    <a:pt x="274" y="641"/>
                  </a:cubicBezTo>
                  <a:cubicBezTo>
                    <a:pt x="255" y="641"/>
                    <a:pt x="249" y="638"/>
                    <a:pt x="249" y="627"/>
                  </a:cubicBezTo>
                  <a:cubicBezTo>
                    <a:pt x="249" y="619"/>
                    <a:pt x="258" y="585"/>
                    <a:pt x="263" y="566"/>
                  </a:cubicBezTo>
                  <a:lnTo>
                    <a:pt x="297" y="426"/>
                  </a:lnTo>
                  <a:cubicBezTo>
                    <a:pt x="302" y="406"/>
                    <a:pt x="302" y="403"/>
                    <a:pt x="311" y="395"/>
                  </a:cubicBezTo>
                  <a:lnTo>
                    <a:pt x="554" y="11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59"/>
            <p:cNvSpPr>
              <a:spLocks noChangeArrowheads="1"/>
            </p:cNvSpPr>
            <p:nvPr/>
          </p:nvSpPr>
          <p:spPr bwMode="auto">
            <a:xfrm>
              <a:off x="5358" y="1763"/>
              <a:ext cx="60" cy="34"/>
            </a:xfrm>
            <a:custGeom>
              <a:avLst/>
              <a:gdLst>
                <a:gd name="T0" fmla="*/ 134 w 267"/>
                <a:gd name="T1" fmla="*/ 0 h 155"/>
                <a:gd name="T2" fmla="*/ 0 w 267"/>
                <a:gd name="T3" fmla="*/ 137 h 155"/>
                <a:gd name="T4" fmla="*/ 17 w 267"/>
                <a:gd name="T5" fmla="*/ 154 h 155"/>
                <a:gd name="T6" fmla="*/ 134 w 267"/>
                <a:gd name="T7" fmla="*/ 53 h 155"/>
                <a:gd name="T8" fmla="*/ 246 w 267"/>
                <a:gd name="T9" fmla="*/ 154 h 155"/>
                <a:gd name="T10" fmla="*/ 266 w 267"/>
                <a:gd name="T11" fmla="*/ 137 h 155"/>
                <a:gd name="T12" fmla="*/ 134 w 267"/>
                <a:gd name="T13" fmla="*/ 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7"/>
                <a:gd name="T22" fmla="*/ 0 h 155"/>
                <a:gd name="T23" fmla="*/ 267 w 267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7" h="155">
                  <a:moveTo>
                    <a:pt x="134" y="0"/>
                  </a:moveTo>
                  <a:lnTo>
                    <a:pt x="0" y="137"/>
                  </a:lnTo>
                  <a:lnTo>
                    <a:pt x="17" y="154"/>
                  </a:lnTo>
                  <a:lnTo>
                    <a:pt x="134" y="53"/>
                  </a:lnTo>
                  <a:lnTo>
                    <a:pt x="246" y="154"/>
                  </a:lnTo>
                  <a:lnTo>
                    <a:pt x="266" y="137"/>
                  </a:lnTo>
                  <a:lnTo>
                    <a:pt x="134" y="0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Freeform 60"/>
            <p:cNvSpPr>
              <a:spLocks noChangeArrowheads="1"/>
            </p:cNvSpPr>
            <p:nvPr/>
          </p:nvSpPr>
          <p:spPr bwMode="auto">
            <a:xfrm>
              <a:off x="5329" y="1822"/>
              <a:ext cx="118" cy="98"/>
            </a:xfrm>
            <a:custGeom>
              <a:avLst/>
              <a:gdLst>
                <a:gd name="T0" fmla="*/ 476 w 525"/>
                <a:gd name="T1" fmla="*/ 59 h 438"/>
                <a:gd name="T2" fmla="*/ 524 w 525"/>
                <a:gd name="T3" fmla="*/ 22 h 438"/>
                <a:gd name="T4" fmla="*/ 484 w 525"/>
                <a:gd name="T5" fmla="*/ 0 h 438"/>
                <a:gd name="T6" fmla="*/ 260 w 525"/>
                <a:gd name="T7" fmla="*/ 0 h 438"/>
                <a:gd name="T8" fmla="*/ 0 w 525"/>
                <a:gd name="T9" fmla="*/ 280 h 438"/>
                <a:gd name="T10" fmla="*/ 148 w 525"/>
                <a:gd name="T11" fmla="*/ 437 h 438"/>
                <a:gd name="T12" fmla="*/ 398 w 525"/>
                <a:gd name="T13" fmla="*/ 165 h 438"/>
                <a:gd name="T14" fmla="*/ 367 w 525"/>
                <a:gd name="T15" fmla="*/ 59 h 438"/>
                <a:gd name="T16" fmla="*/ 476 w 525"/>
                <a:gd name="T17" fmla="*/ 59 h 438"/>
                <a:gd name="T18" fmla="*/ 148 w 525"/>
                <a:gd name="T19" fmla="*/ 417 h 438"/>
                <a:gd name="T20" fmla="*/ 62 w 525"/>
                <a:gd name="T21" fmla="*/ 308 h 438"/>
                <a:gd name="T22" fmla="*/ 109 w 525"/>
                <a:gd name="T23" fmla="*/ 140 h 438"/>
                <a:gd name="T24" fmla="*/ 244 w 525"/>
                <a:gd name="T25" fmla="*/ 59 h 438"/>
                <a:gd name="T26" fmla="*/ 333 w 525"/>
                <a:gd name="T27" fmla="*/ 154 h 438"/>
                <a:gd name="T28" fmla="*/ 280 w 525"/>
                <a:gd name="T29" fmla="*/ 330 h 438"/>
                <a:gd name="T30" fmla="*/ 148 w 525"/>
                <a:gd name="T31" fmla="*/ 417 h 4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25"/>
                <a:gd name="T49" fmla="*/ 0 h 438"/>
                <a:gd name="T50" fmla="*/ 525 w 525"/>
                <a:gd name="T51" fmla="*/ 438 h 4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25" h="438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lnTo>
                    <a:pt x="476" y="59"/>
                  </a:ln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61"/>
            <p:cNvSpPr>
              <a:spLocks noChangeArrowheads="1"/>
            </p:cNvSpPr>
            <p:nvPr/>
          </p:nvSpPr>
          <p:spPr bwMode="auto">
            <a:xfrm>
              <a:off x="5454" y="1883"/>
              <a:ext cx="84" cy="70"/>
            </a:xfrm>
            <a:custGeom>
              <a:avLst/>
              <a:gdLst>
                <a:gd name="T0" fmla="*/ 140 w 373"/>
                <a:gd name="T1" fmla="*/ 232 h 315"/>
                <a:gd name="T2" fmla="*/ 76 w 373"/>
                <a:gd name="T3" fmla="*/ 294 h 315"/>
                <a:gd name="T4" fmla="*/ 36 w 373"/>
                <a:gd name="T5" fmla="*/ 286 h 315"/>
                <a:gd name="T6" fmla="*/ 67 w 373"/>
                <a:gd name="T7" fmla="*/ 246 h 315"/>
                <a:gd name="T8" fmla="*/ 39 w 373"/>
                <a:gd name="T9" fmla="*/ 221 h 315"/>
                <a:gd name="T10" fmla="*/ 0 w 373"/>
                <a:gd name="T11" fmla="*/ 263 h 315"/>
                <a:gd name="T12" fmla="*/ 73 w 373"/>
                <a:gd name="T13" fmla="*/ 314 h 315"/>
                <a:gd name="T14" fmla="*/ 151 w 373"/>
                <a:gd name="T15" fmla="*/ 263 h 315"/>
                <a:gd name="T16" fmla="*/ 232 w 373"/>
                <a:gd name="T17" fmla="*/ 314 h 315"/>
                <a:gd name="T18" fmla="*/ 356 w 373"/>
                <a:gd name="T19" fmla="*/ 207 h 315"/>
                <a:gd name="T20" fmla="*/ 344 w 373"/>
                <a:gd name="T21" fmla="*/ 199 h 315"/>
                <a:gd name="T22" fmla="*/ 330 w 373"/>
                <a:gd name="T23" fmla="*/ 210 h 315"/>
                <a:gd name="T24" fmla="*/ 235 w 373"/>
                <a:gd name="T25" fmla="*/ 294 h 315"/>
                <a:gd name="T26" fmla="*/ 193 w 373"/>
                <a:gd name="T27" fmla="*/ 249 h 315"/>
                <a:gd name="T28" fmla="*/ 230 w 373"/>
                <a:gd name="T29" fmla="*/ 90 h 315"/>
                <a:gd name="T30" fmla="*/ 297 w 373"/>
                <a:gd name="T31" fmla="*/ 20 h 315"/>
                <a:gd name="T32" fmla="*/ 336 w 373"/>
                <a:gd name="T33" fmla="*/ 28 h 315"/>
                <a:gd name="T34" fmla="*/ 305 w 373"/>
                <a:gd name="T35" fmla="*/ 67 h 315"/>
                <a:gd name="T36" fmla="*/ 333 w 373"/>
                <a:gd name="T37" fmla="*/ 92 h 315"/>
                <a:gd name="T38" fmla="*/ 372 w 373"/>
                <a:gd name="T39" fmla="*/ 50 h 315"/>
                <a:gd name="T40" fmla="*/ 300 w 373"/>
                <a:gd name="T41" fmla="*/ 0 h 315"/>
                <a:gd name="T42" fmla="*/ 221 w 373"/>
                <a:gd name="T43" fmla="*/ 50 h 315"/>
                <a:gd name="T44" fmla="*/ 137 w 373"/>
                <a:gd name="T45" fmla="*/ 0 h 315"/>
                <a:gd name="T46" fmla="*/ 17 w 373"/>
                <a:gd name="T47" fmla="*/ 106 h 315"/>
                <a:gd name="T48" fmla="*/ 28 w 373"/>
                <a:gd name="T49" fmla="*/ 115 h 315"/>
                <a:gd name="T50" fmla="*/ 42 w 373"/>
                <a:gd name="T51" fmla="*/ 104 h 315"/>
                <a:gd name="T52" fmla="*/ 137 w 373"/>
                <a:gd name="T53" fmla="*/ 20 h 315"/>
                <a:gd name="T54" fmla="*/ 176 w 373"/>
                <a:gd name="T55" fmla="*/ 64 h 315"/>
                <a:gd name="T56" fmla="*/ 162 w 373"/>
                <a:gd name="T57" fmla="*/ 137 h 315"/>
                <a:gd name="T58" fmla="*/ 140 w 373"/>
                <a:gd name="T59" fmla="*/ 232 h 31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73"/>
                <a:gd name="T91" fmla="*/ 0 h 315"/>
                <a:gd name="T92" fmla="*/ 373 w 373"/>
                <a:gd name="T93" fmla="*/ 315 h 31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73" h="315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3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lnTo>
                    <a:pt x="140" y="232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2"/>
            <p:cNvSpPr>
              <a:spLocks noChangeArrowheads="1"/>
            </p:cNvSpPr>
            <p:nvPr/>
          </p:nvSpPr>
          <p:spPr bwMode="auto">
            <a:xfrm>
              <a:off x="5564" y="1661"/>
              <a:ext cx="51" cy="401"/>
            </a:xfrm>
            <a:custGeom>
              <a:avLst/>
              <a:gdLst>
                <a:gd name="T0" fmla="*/ 179 w 228"/>
                <a:gd name="T1" fmla="*/ 1728 h 1773"/>
                <a:gd name="T2" fmla="*/ 0 w 228"/>
                <a:gd name="T3" fmla="*/ 1728 h 1773"/>
                <a:gd name="T4" fmla="*/ 0 w 228"/>
                <a:gd name="T5" fmla="*/ 1772 h 1773"/>
                <a:gd name="T6" fmla="*/ 227 w 228"/>
                <a:gd name="T7" fmla="*/ 1772 h 1773"/>
                <a:gd name="T8" fmla="*/ 227 w 228"/>
                <a:gd name="T9" fmla="*/ 0 h 1773"/>
                <a:gd name="T10" fmla="*/ 0 w 228"/>
                <a:gd name="T11" fmla="*/ 0 h 1773"/>
                <a:gd name="T12" fmla="*/ 0 w 228"/>
                <a:gd name="T13" fmla="*/ 48 h 1773"/>
                <a:gd name="T14" fmla="*/ 179 w 228"/>
                <a:gd name="T15" fmla="*/ 48 h 1773"/>
                <a:gd name="T16" fmla="*/ 179 w 228"/>
                <a:gd name="T17" fmla="*/ 1728 h 17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8"/>
                <a:gd name="T28" fmla="*/ 0 h 1773"/>
                <a:gd name="T29" fmla="*/ 228 w 228"/>
                <a:gd name="T30" fmla="*/ 1773 h 17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8" h="1773">
                  <a:moveTo>
                    <a:pt x="179" y="1728"/>
                  </a:moveTo>
                  <a:lnTo>
                    <a:pt x="0" y="1728"/>
                  </a:lnTo>
                  <a:lnTo>
                    <a:pt x="0" y="1772"/>
                  </a:lnTo>
                  <a:lnTo>
                    <a:pt x="227" y="1772"/>
                  </a:lnTo>
                  <a:lnTo>
                    <a:pt x="227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9" y="48"/>
                  </a:lnTo>
                  <a:lnTo>
                    <a:pt x="179" y="1728"/>
                  </a:lnTo>
                </a:path>
              </a:pathLst>
            </a:custGeom>
            <a:solidFill>
              <a:srgbClr val="000000"/>
            </a:solidFill>
            <a:ln w="12600" cap="flat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63606" y="1275606"/>
            <a:ext cx="96883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1610958"/>
            <a:ext cx="1512168" cy="24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0" y="19548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smtClean="0"/>
              <a:t>ISC </a:t>
            </a:r>
            <a:r>
              <a:rPr lang="hu-HU" sz="3100" b="1" dirty="0" err="1" smtClean="0"/>
              <a:t>at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lower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branch</a:t>
            </a:r>
            <a:r>
              <a:rPr lang="hu-HU" sz="3100" b="1" dirty="0" smtClean="0"/>
              <a:t>: </a:t>
            </a:r>
            <a:r>
              <a:rPr lang="hu-HU" sz="3100" b="1" dirty="0" err="1" smtClean="0"/>
              <a:t>spin-orbit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coupling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with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singlets</a:t>
            </a:r>
            <a:endParaRPr lang="en-US" sz="3100" b="1" dirty="0"/>
          </a:p>
        </p:txBody>
      </p:sp>
      <p:pic>
        <p:nvPicPr>
          <p:cNvPr id="5" name="Kép 4" descr="NV_3.png"/>
          <p:cNvPicPr>
            <a:picLocks noChangeAspect="1"/>
          </p:cNvPicPr>
          <p:nvPr/>
        </p:nvPicPr>
        <p:blipFill>
          <a:blip r:embed="rId2" cstate="print"/>
          <a:srcRect l="27905" t="-6383" r="-4326" b="-6383"/>
          <a:stretch>
            <a:fillRect/>
          </a:stretch>
        </p:blipFill>
        <p:spPr>
          <a:xfrm>
            <a:off x="342262" y="992907"/>
            <a:ext cx="4535679" cy="3816424"/>
          </a:xfrm>
          <a:prstGeom prst="rect">
            <a:avLst/>
          </a:prstGeom>
        </p:spPr>
      </p:pic>
      <p:grpSp>
        <p:nvGrpSpPr>
          <p:cNvPr id="2" name="Csoportba foglalás 33"/>
          <p:cNvGrpSpPr/>
          <p:nvPr/>
        </p:nvGrpSpPr>
        <p:grpSpPr>
          <a:xfrm>
            <a:off x="1575098" y="2721099"/>
            <a:ext cx="1152128" cy="1728192"/>
            <a:chOff x="1403648" y="2715766"/>
            <a:chExt cx="1152128" cy="1728192"/>
          </a:xfrm>
        </p:grpSpPr>
        <p:cxnSp>
          <p:nvCxnSpPr>
            <p:cNvPr id="7" name="Egyenes összekötő nyíllal 6"/>
            <p:cNvCxnSpPr/>
            <p:nvPr/>
          </p:nvCxnSpPr>
          <p:spPr>
            <a:xfrm flipH="1">
              <a:off x="1403648" y="2715766"/>
              <a:ext cx="1152128" cy="17281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835696" y="3579862"/>
              <a:ext cx="4347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4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ymbol" pitchFamily="18" charset="2"/>
                </a:rPr>
                <a:t>l</a:t>
              </a:r>
              <a:r>
                <a:rPr lang="hu-HU" sz="2400" baseline="-250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z</a:t>
              </a:r>
              <a:endParaRPr lang="en-US" sz="2400" baseline="-250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" name="Csoportba foglalás 34"/>
          <p:cNvGrpSpPr/>
          <p:nvPr/>
        </p:nvGrpSpPr>
        <p:grpSpPr>
          <a:xfrm>
            <a:off x="1647106" y="1496963"/>
            <a:ext cx="1080120" cy="2376264"/>
            <a:chOff x="1475656" y="1491630"/>
            <a:chExt cx="1080120" cy="2376264"/>
          </a:xfrm>
        </p:grpSpPr>
        <p:cxnSp>
          <p:nvCxnSpPr>
            <p:cNvPr id="10" name="Egyenes összekötő nyíllal 9"/>
            <p:cNvCxnSpPr/>
            <p:nvPr/>
          </p:nvCxnSpPr>
          <p:spPr>
            <a:xfrm flipH="1">
              <a:off x="1475656" y="1491630"/>
              <a:ext cx="1080120" cy="23762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Csoportba foglalás 32"/>
            <p:cNvGrpSpPr/>
            <p:nvPr/>
          </p:nvGrpSpPr>
          <p:grpSpPr>
            <a:xfrm>
              <a:off x="1907704" y="2571750"/>
              <a:ext cx="352982" cy="461665"/>
              <a:chOff x="1907704" y="2571750"/>
              <a:chExt cx="352982" cy="461665"/>
            </a:xfrm>
          </p:grpSpPr>
          <p:sp>
            <p:nvSpPr>
              <p:cNvPr id="12" name="Szövegdoboz 11"/>
              <p:cNvSpPr txBox="1"/>
              <p:nvPr/>
            </p:nvSpPr>
            <p:spPr>
              <a:xfrm>
                <a:off x="1907704" y="2571750"/>
                <a:ext cx="3529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Symbol" pitchFamily="18" charset="2"/>
                  </a:rPr>
                  <a:t>l</a:t>
                </a:r>
                <a:endPara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grpSp>
            <p:nvGrpSpPr>
              <p:cNvPr id="6" name="Csoportba foglalás 31"/>
              <p:cNvGrpSpPr/>
              <p:nvPr/>
            </p:nvGrpSpPr>
            <p:grpSpPr>
              <a:xfrm>
                <a:off x="2123728" y="2931790"/>
                <a:ext cx="96011" cy="72008"/>
                <a:chOff x="4932040" y="3939902"/>
                <a:chExt cx="288032" cy="216024"/>
              </a:xfrm>
            </p:grpSpPr>
            <p:cxnSp>
              <p:nvCxnSpPr>
                <p:cNvPr id="14" name="Egyenes összekötő 13"/>
                <p:cNvCxnSpPr/>
                <p:nvPr/>
              </p:nvCxnSpPr>
              <p:spPr>
                <a:xfrm>
                  <a:off x="4932040" y="4155926"/>
                  <a:ext cx="288032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Egyenes összekötő 14"/>
                <p:cNvCxnSpPr/>
                <p:nvPr/>
              </p:nvCxnSpPr>
              <p:spPr>
                <a:xfrm>
                  <a:off x="5076056" y="3939902"/>
                  <a:ext cx="0" cy="216024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" name="Téglalap 15"/>
          <p:cNvSpPr/>
          <p:nvPr/>
        </p:nvSpPr>
        <p:spPr>
          <a:xfrm>
            <a:off x="2511202" y="1064915"/>
            <a:ext cx="165618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0" y="19548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smtClean="0"/>
              <a:t>ISC </a:t>
            </a:r>
            <a:r>
              <a:rPr lang="hu-HU" sz="3100" b="1" dirty="0" err="1" smtClean="0"/>
              <a:t>at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lower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branch</a:t>
            </a:r>
            <a:r>
              <a:rPr lang="hu-HU" sz="3100" b="1" dirty="0" smtClean="0"/>
              <a:t>: </a:t>
            </a:r>
            <a:r>
              <a:rPr lang="hu-HU" sz="3100" b="1" dirty="0" err="1" smtClean="0"/>
              <a:t>spin-orbit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coupling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with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singlets</a:t>
            </a:r>
            <a:endParaRPr lang="en-US" sz="3100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292080" y="169836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Electron-electron</a:t>
            </a:r>
            <a:r>
              <a:rPr lang="hu-HU" sz="2000" dirty="0" smtClean="0"/>
              <a:t> </a:t>
            </a:r>
            <a:r>
              <a:rPr lang="hu-HU" sz="2000" dirty="0" err="1" smtClean="0"/>
              <a:t>interaction</a:t>
            </a:r>
            <a:endParaRPr lang="en-US" sz="20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292080" y="213041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brings</a:t>
            </a:r>
            <a:r>
              <a:rPr lang="hu-HU" sz="2000" dirty="0" smtClean="0"/>
              <a:t> (</a:t>
            </a:r>
            <a:r>
              <a:rPr lang="hu-HU" sz="2000" dirty="0" err="1" smtClean="0"/>
              <a:t>damped</a:t>
            </a:r>
            <a:r>
              <a:rPr lang="hu-HU" sz="2000" dirty="0" smtClean="0"/>
              <a:t>) </a:t>
            </a:r>
            <a:r>
              <a:rPr lang="hu-HU" sz="2000" dirty="0" err="1" smtClean="0"/>
              <a:t>dynamic</a:t>
            </a:r>
            <a:r>
              <a:rPr lang="hu-HU" sz="2000" dirty="0" smtClean="0"/>
              <a:t> </a:t>
            </a:r>
            <a:r>
              <a:rPr lang="hu-HU" sz="2000" dirty="0" err="1" smtClean="0"/>
              <a:t>Jahn-Teller</a:t>
            </a:r>
            <a:r>
              <a:rPr lang="hu-HU" sz="2000" dirty="0" smtClean="0"/>
              <a:t> </a:t>
            </a:r>
            <a:r>
              <a:rPr lang="hu-HU" sz="2000" dirty="0" err="1" smtClean="0"/>
              <a:t>interaction</a:t>
            </a:r>
            <a:endParaRPr lang="en-US" sz="2000" dirty="0"/>
          </a:p>
        </p:txBody>
      </p:sp>
      <p:pic>
        <p:nvPicPr>
          <p:cNvPr id="19" name="Kép 18" descr="NV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987" y="1208931"/>
            <a:ext cx="4228689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0" y="19548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smtClean="0"/>
              <a:t>ISC </a:t>
            </a:r>
            <a:r>
              <a:rPr lang="hu-HU" sz="3100" b="1" dirty="0" err="1" smtClean="0"/>
              <a:t>at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lower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branch</a:t>
            </a:r>
            <a:r>
              <a:rPr lang="hu-HU" sz="3100" b="1" dirty="0" smtClean="0"/>
              <a:t>: </a:t>
            </a:r>
            <a:r>
              <a:rPr lang="hu-HU" sz="3100" b="1" dirty="0" err="1" smtClean="0"/>
              <a:t>spin-orbit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coupling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with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singlets</a:t>
            </a:r>
            <a:endParaRPr lang="en-US" sz="3100" b="1" dirty="0"/>
          </a:p>
        </p:txBody>
      </p:sp>
      <p:pic>
        <p:nvPicPr>
          <p:cNvPr id="6" name="Kép 5" descr="NV_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03598"/>
            <a:ext cx="4228689" cy="338437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292080" y="328253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Electron</a:t>
            </a:r>
            <a:r>
              <a:rPr lang="hu-HU" sz="2000" dirty="0" smtClean="0"/>
              <a:t> – </a:t>
            </a:r>
            <a:r>
              <a:rPr lang="hu-HU" sz="2000" dirty="0" err="1" smtClean="0"/>
              <a:t>phonon</a:t>
            </a:r>
            <a:r>
              <a:rPr lang="hu-HU" sz="2000" dirty="0" smtClean="0"/>
              <a:t> </a:t>
            </a:r>
            <a:r>
              <a:rPr lang="hu-HU" sz="2000" dirty="0" err="1" smtClean="0"/>
              <a:t>coupling</a:t>
            </a:r>
            <a:r>
              <a:rPr lang="hu-HU" sz="2000" dirty="0" smtClean="0"/>
              <a:t>:</a:t>
            </a:r>
          </a:p>
        </p:txBody>
      </p:sp>
      <p:sp>
        <p:nvSpPr>
          <p:cNvPr id="8" name="Téglalap 7"/>
          <p:cNvSpPr/>
          <p:nvPr/>
        </p:nvSpPr>
        <p:spPr>
          <a:xfrm>
            <a:off x="5292080" y="3714586"/>
            <a:ext cx="3304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 smtClean="0"/>
              <a:t>damped</a:t>
            </a:r>
            <a:r>
              <a:rPr lang="hu-HU" sz="2000" dirty="0" smtClean="0"/>
              <a:t> </a:t>
            </a:r>
            <a:r>
              <a:rPr lang="hu-HU" sz="2000" dirty="0" err="1" smtClean="0"/>
              <a:t>pseudo</a:t>
            </a:r>
            <a:r>
              <a:rPr lang="hu-HU" sz="2000" dirty="0" smtClean="0"/>
              <a:t> </a:t>
            </a:r>
            <a:r>
              <a:rPr lang="hu-HU" sz="2000" dirty="0" err="1" smtClean="0"/>
              <a:t>Jahn-Teller</a:t>
            </a:r>
            <a:r>
              <a:rPr lang="hu-HU" sz="2000" dirty="0" smtClean="0"/>
              <a:t> </a:t>
            </a:r>
            <a:r>
              <a:rPr lang="hu-HU" sz="2000" dirty="0" err="1" smtClean="0"/>
              <a:t>interaction</a:t>
            </a:r>
            <a:endParaRPr lang="en-US" sz="20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5292080" y="169836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Electron-electron</a:t>
            </a:r>
            <a:r>
              <a:rPr lang="hu-HU" sz="2000" dirty="0" smtClean="0"/>
              <a:t> </a:t>
            </a:r>
            <a:r>
              <a:rPr lang="hu-HU" sz="2000" dirty="0" err="1" smtClean="0"/>
              <a:t>interaction</a:t>
            </a:r>
            <a:r>
              <a:rPr lang="hu-HU" sz="2000" dirty="0" smtClean="0"/>
              <a:t>:</a:t>
            </a:r>
            <a:endParaRPr lang="en-US" sz="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292080" y="213041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brings</a:t>
            </a:r>
            <a:r>
              <a:rPr lang="hu-HU" sz="2000" dirty="0" smtClean="0"/>
              <a:t> (</a:t>
            </a:r>
            <a:r>
              <a:rPr lang="hu-HU" sz="2000" dirty="0" err="1" smtClean="0"/>
              <a:t>damped</a:t>
            </a:r>
            <a:r>
              <a:rPr lang="hu-HU" sz="2000" dirty="0" smtClean="0"/>
              <a:t>) </a:t>
            </a:r>
            <a:r>
              <a:rPr lang="hu-HU" sz="2000" dirty="0" err="1" smtClean="0"/>
              <a:t>dynamic</a:t>
            </a:r>
            <a:r>
              <a:rPr lang="hu-HU" sz="2000" dirty="0" smtClean="0"/>
              <a:t> </a:t>
            </a:r>
            <a:r>
              <a:rPr lang="hu-HU" sz="2000" dirty="0" err="1" smtClean="0"/>
              <a:t>Jahn-Teller</a:t>
            </a:r>
            <a:r>
              <a:rPr lang="hu-HU" sz="2000" dirty="0" smtClean="0"/>
              <a:t> </a:t>
            </a:r>
            <a:r>
              <a:rPr lang="hu-HU" sz="2000" dirty="0" err="1" smtClean="0"/>
              <a:t>interaction</a:t>
            </a:r>
            <a:endParaRPr lang="en-US" sz="2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-36311" y="4774168"/>
            <a:ext cx="909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accent1"/>
                </a:solidFill>
              </a:rPr>
              <a:t>Quantum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guidelines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for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solid-state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defect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spins</a:t>
            </a:r>
            <a:r>
              <a:rPr lang="hu-HU" dirty="0" smtClean="0">
                <a:solidFill>
                  <a:schemeClr val="accent1"/>
                </a:solidFill>
              </a:rPr>
              <a:t>, </a:t>
            </a:r>
            <a:r>
              <a:rPr lang="hu-HU" i="1" dirty="0" err="1" smtClean="0">
                <a:solidFill>
                  <a:schemeClr val="accent1"/>
                </a:solidFill>
              </a:rPr>
              <a:t>Nature</a:t>
            </a:r>
            <a:r>
              <a:rPr lang="hu-HU" i="1" dirty="0" smtClean="0">
                <a:solidFill>
                  <a:schemeClr val="accent1"/>
                </a:solidFill>
              </a:rPr>
              <a:t> </a:t>
            </a:r>
            <a:r>
              <a:rPr lang="hu-HU" i="1" dirty="0" err="1" smtClean="0">
                <a:solidFill>
                  <a:schemeClr val="accent1"/>
                </a:solidFill>
              </a:rPr>
              <a:t>Reviews</a:t>
            </a:r>
            <a:r>
              <a:rPr lang="hu-HU" i="1" dirty="0" smtClean="0">
                <a:solidFill>
                  <a:schemeClr val="accent1"/>
                </a:solidFill>
              </a:rPr>
              <a:t> </a:t>
            </a:r>
            <a:r>
              <a:rPr lang="hu-HU" i="1" dirty="0" err="1" smtClean="0">
                <a:solidFill>
                  <a:schemeClr val="accent1"/>
                </a:solidFill>
              </a:rPr>
              <a:t>Materials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b="1" dirty="0">
                <a:solidFill>
                  <a:schemeClr val="accent1"/>
                </a:solidFill>
              </a:rPr>
              <a:t>6</a:t>
            </a:r>
            <a:r>
              <a:rPr lang="hu-HU" dirty="0">
                <a:solidFill>
                  <a:schemeClr val="accent1"/>
                </a:solidFill>
              </a:rPr>
              <a:t>, 906 (</a:t>
            </a:r>
            <a:r>
              <a:rPr lang="hu-HU" dirty="0" smtClean="0">
                <a:solidFill>
                  <a:schemeClr val="accent1"/>
                </a:solidFill>
              </a:rPr>
              <a:t>2021) 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Understanding</a:t>
            </a:r>
            <a:r>
              <a:rPr lang="hu-HU" sz="3100" b="1" dirty="0" smtClean="0"/>
              <a:t> ISC and </a:t>
            </a:r>
            <a:r>
              <a:rPr lang="hu-HU" sz="3100" b="1" dirty="0" err="1" smtClean="0"/>
              <a:t>optical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spinpolarization</a:t>
            </a:r>
            <a:endParaRPr lang="en-US" sz="3100" b="1" dirty="0"/>
          </a:p>
        </p:txBody>
      </p:sp>
      <p:sp>
        <p:nvSpPr>
          <p:cNvPr id="76" name="Téglalap 75"/>
          <p:cNvSpPr/>
          <p:nvPr/>
        </p:nvSpPr>
        <p:spPr>
          <a:xfrm>
            <a:off x="0" y="62753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err="1" smtClean="0"/>
              <a:t>Damped</a:t>
            </a:r>
            <a:r>
              <a:rPr lang="hu-HU" sz="2400" dirty="0" smtClean="0"/>
              <a:t> </a:t>
            </a:r>
            <a:r>
              <a:rPr lang="hu-HU" sz="2400" dirty="0" err="1" smtClean="0"/>
              <a:t>pseudo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interaction</a:t>
            </a:r>
            <a:r>
              <a:rPr lang="hu-HU" sz="2400" dirty="0" smtClean="0"/>
              <a:t>: (</a:t>
            </a:r>
            <a:r>
              <a:rPr lang="hu-HU" sz="2400" i="1" dirty="0" smtClean="0"/>
              <a:t>A</a:t>
            </a:r>
            <a:r>
              <a:rPr lang="hu-HU" sz="2400" i="1" baseline="-25000" dirty="0" smtClean="0"/>
              <a:t>1</a:t>
            </a:r>
            <a:r>
              <a:rPr lang="hu-HU" sz="2400" i="1" dirty="0" smtClean="0"/>
              <a:t> + E) x e </a:t>
            </a:r>
            <a:r>
              <a:rPr lang="hu-HU" sz="2400" dirty="0" err="1" smtClean="0"/>
              <a:t>system</a:t>
            </a:r>
            <a:r>
              <a:rPr lang="hu-HU" sz="2400" dirty="0" smtClean="0"/>
              <a:t> </a:t>
            </a:r>
            <a:endParaRPr lang="en-US" sz="2400" dirty="0"/>
          </a:p>
        </p:txBody>
      </p:sp>
      <p:grpSp>
        <p:nvGrpSpPr>
          <p:cNvPr id="2" name="Csoportba foglalás 13"/>
          <p:cNvGrpSpPr/>
          <p:nvPr/>
        </p:nvGrpSpPr>
        <p:grpSpPr>
          <a:xfrm>
            <a:off x="323528" y="1067957"/>
            <a:ext cx="2736304" cy="3312368"/>
            <a:chOff x="323528" y="1203598"/>
            <a:chExt cx="2736304" cy="331236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847" y="1203598"/>
              <a:ext cx="2705985" cy="331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églalap 11"/>
            <p:cNvSpPr/>
            <p:nvPr/>
          </p:nvSpPr>
          <p:spPr>
            <a:xfrm>
              <a:off x="323528" y="2499742"/>
              <a:ext cx="288032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323528" y="4227934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97457"/>
            <a:ext cx="3933301" cy="225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645729"/>
            <a:ext cx="2736304" cy="29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075038"/>
            <a:ext cx="4680520" cy="36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586993"/>
            <a:ext cx="2400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336132"/>
            <a:ext cx="3744416" cy="67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b="1" noProof="0" dirty="0" err="1" smtClean="0">
                <a:latin typeface="+mj-lt"/>
                <a:ea typeface="+mj-ea"/>
                <a:cs typeface="+mj-cs"/>
              </a:rPr>
              <a:t>Introduction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Kép 14" descr="HahnEcho_GW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851986"/>
            <a:ext cx="2304256" cy="1728192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6139588" y="270388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Optically</a:t>
            </a:r>
            <a:r>
              <a:rPr lang="hu-HU" dirty="0" smtClean="0"/>
              <a:t> </a:t>
            </a:r>
            <a:r>
              <a:rPr lang="hu-HU" dirty="0" err="1" smtClean="0"/>
              <a:t>Detected</a:t>
            </a:r>
            <a:r>
              <a:rPr lang="hu-HU" dirty="0" smtClean="0"/>
              <a:t> </a:t>
            </a:r>
            <a:r>
              <a:rPr lang="hu-HU" dirty="0" err="1" smtClean="0"/>
              <a:t>Magnetic</a:t>
            </a:r>
            <a:r>
              <a:rPr lang="hu-HU" dirty="0" smtClean="0"/>
              <a:t> </a:t>
            </a:r>
            <a:r>
              <a:rPr lang="hu-HU" dirty="0" err="1" smtClean="0"/>
              <a:t>Resonance</a:t>
            </a:r>
            <a:r>
              <a:rPr lang="hu-HU" dirty="0" smtClean="0"/>
              <a:t> – ODMR  </a:t>
            </a:r>
            <a:endParaRPr lang="en-US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701674"/>
            <a:ext cx="3816424" cy="1868112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703888"/>
            <a:ext cx="5544616" cy="2412036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974281"/>
            <a:ext cx="1237205" cy="1419559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6135300" y="429994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Maze</a:t>
            </a:r>
            <a:r>
              <a:rPr lang="hu-HU" dirty="0" smtClean="0"/>
              <a:t> et </a:t>
            </a:r>
            <a:r>
              <a:rPr lang="hu-HU" dirty="0" err="1" smtClean="0"/>
              <a:t>al</a:t>
            </a:r>
            <a:r>
              <a:rPr lang="hu-HU" dirty="0" smtClean="0"/>
              <a:t>., New Journal of </a:t>
            </a:r>
            <a:r>
              <a:rPr lang="hu-HU" dirty="0" err="1" smtClean="0"/>
              <a:t>Physics</a:t>
            </a:r>
            <a:r>
              <a:rPr lang="hu-HU" dirty="0" smtClean="0"/>
              <a:t>, </a:t>
            </a:r>
            <a:r>
              <a:rPr lang="hu-HU" b="1" dirty="0" smtClean="0"/>
              <a:t>14,</a:t>
            </a:r>
            <a:r>
              <a:rPr lang="hu-HU" dirty="0" smtClean="0"/>
              <a:t> 103041 (2012)</a:t>
            </a:r>
            <a:endParaRPr lang="en-US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157383" y="3435846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Long </a:t>
            </a:r>
            <a:r>
              <a:rPr lang="hu-HU" dirty="0" err="1" smtClean="0"/>
              <a:t>coherence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room</a:t>
            </a:r>
            <a:r>
              <a:rPr lang="hu-HU" dirty="0" smtClean="0"/>
              <a:t> </a:t>
            </a:r>
            <a:r>
              <a:rPr lang="hu-HU" dirty="0" err="1" smtClean="0"/>
              <a:t>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Understanding</a:t>
            </a:r>
            <a:r>
              <a:rPr lang="hu-HU" sz="3100" b="1" dirty="0" smtClean="0"/>
              <a:t> ISC and </a:t>
            </a:r>
            <a:r>
              <a:rPr lang="hu-HU" sz="3100" b="1" dirty="0" err="1" smtClean="0"/>
              <a:t>optical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spinpolarization</a:t>
            </a:r>
            <a:endParaRPr lang="en-US" sz="3100" b="1" dirty="0"/>
          </a:p>
        </p:txBody>
      </p:sp>
      <p:sp>
        <p:nvSpPr>
          <p:cNvPr id="76" name="Téglalap 75"/>
          <p:cNvSpPr/>
          <p:nvPr/>
        </p:nvSpPr>
        <p:spPr>
          <a:xfrm>
            <a:off x="0" y="62753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err="1" smtClean="0"/>
              <a:t>Damped</a:t>
            </a:r>
            <a:r>
              <a:rPr lang="hu-HU" sz="2400" dirty="0" smtClean="0"/>
              <a:t> </a:t>
            </a:r>
            <a:r>
              <a:rPr lang="hu-HU" sz="2400" dirty="0" err="1" smtClean="0"/>
              <a:t>pseudo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interaction</a:t>
            </a:r>
            <a:r>
              <a:rPr lang="hu-HU" sz="2400" dirty="0" smtClean="0"/>
              <a:t>: (</a:t>
            </a:r>
            <a:r>
              <a:rPr lang="hu-HU" sz="2400" i="1" dirty="0" smtClean="0"/>
              <a:t>A</a:t>
            </a:r>
            <a:r>
              <a:rPr lang="hu-HU" sz="2400" i="1" baseline="-25000" dirty="0" smtClean="0"/>
              <a:t>1</a:t>
            </a:r>
            <a:r>
              <a:rPr lang="hu-HU" sz="2400" i="1" dirty="0" smtClean="0"/>
              <a:t> + E) x e </a:t>
            </a:r>
            <a:r>
              <a:rPr lang="hu-HU" sz="2400" dirty="0" err="1" smtClean="0"/>
              <a:t>system</a:t>
            </a:r>
            <a:r>
              <a:rPr lang="hu-HU" sz="2400" dirty="0" smtClean="0"/>
              <a:t> </a:t>
            </a:r>
            <a:endParaRPr lang="en-US" sz="2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9623"/>
            <a:ext cx="3711308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5089" y="1275607"/>
            <a:ext cx="2811167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19"/>
          <p:cNvGrpSpPr/>
          <p:nvPr/>
        </p:nvGrpSpPr>
        <p:grpSpPr>
          <a:xfrm>
            <a:off x="6664426" y="2643758"/>
            <a:ext cx="2319033" cy="718339"/>
            <a:chOff x="6664426" y="2499742"/>
            <a:chExt cx="2319033" cy="718339"/>
          </a:xfrm>
        </p:grpSpPr>
        <p:sp>
          <p:nvSpPr>
            <p:cNvPr id="21" name="Szövegdoboz 20"/>
            <p:cNvSpPr txBox="1"/>
            <p:nvPr/>
          </p:nvSpPr>
          <p:spPr>
            <a:xfrm>
              <a:off x="8388424" y="2499742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2D050"/>
                  </a:solidFill>
                </a:rPr>
                <a:t>✓</a:t>
              </a:r>
              <a:endParaRPr lang="en-US" sz="3200" dirty="0">
                <a:solidFill>
                  <a:srgbClr val="92D050"/>
                </a:solidFill>
              </a:endParaRPr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6664426" y="2571750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 smtClean="0"/>
                <a:t>broad</a:t>
              </a:r>
              <a:r>
                <a:rPr lang="hu-HU" dirty="0" smtClean="0"/>
                <a:t> </a:t>
              </a:r>
              <a:r>
                <a:rPr lang="hu-HU" dirty="0" err="1" smtClean="0"/>
                <a:t>feature</a:t>
              </a:r>
              <a:r>
                <a:rPr lang="hu-HU" dirty="0" smtClean="0"/>
                <a:t> </a:t>
              </a:r>
              <a:r>
                <a:rPr lang="hu-HU" dirty="0" err="1" smtClean="0"/>
                <a:t>in</a:t>
              </a:r>
              <a:r>
                <a:rPr lang="hu-HU" dirty="0" smtClean="0"/>
                <a:t> </a:t>
              </a:r>
              <a:r>
                <a:rPr lang="hu-HU" dirty="0" err="1" smtClean="0"/>
                <a:t>phonon</a:t>
              </a:r>
              <a:r>
                <a:rPr lang="hu-HU" dirty="0" smtClean="0"/>
                <a:t> </a:t>
              </a:r>
              <a:r>
                <a:rPr lang="hu-HU" dirty="0" err="1" smtClean="0"/>
                <a:t>sideband</a:t>
              </a:r>
              <a:endParaRPr lang="en-US" dirty="0"/>
            </a:p>
          </p:txBody>
        </p:sp>
      </p:grpSp>
      <p:grpSp>
        <p:nvGrpSpPr>
          <p:cNvPr id="3" name="Csoportba foglalás 22"/>
          <p:cNvGrpSpPr/>
          <p:nvPr/>
        </p:nvGrpSpPr>
        <p:grpSpPr>
          <a:xfrm>
            <a:off x="6660232" y="3507854"/>
            <a:ext cx="2323227" cy="656783"/>
            <a:chOff x="6660232" y="3363838"/>
            <a:chExt cx="2323227" cy="656783"/>
          </a:xfrm>
        </p:grpSpPr>
        <p:sp>
          <p:nvSpPr>
            <p:cNvPr id="24" name="Szövegdoboz 23"/>
            <p:cNvSpPr txBox="1"/>
            <p:nvPr/>
          </p:nvSpPr>
          <p:spPr>
            <a:xfrm>
              <a:off x="6660232" y="3363838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 smtClean="0"/>
                <a:t>forbidden</a:t>
              </a:r>
              <a:r>
                <a:rPr lang="hu-HU" dirty="0" smtClean="0"/>
                <a:t> </a:t>
              </a:r>
              <a:r>
                <a:rPr lang="hu-HU" dirty="0" err="1" smtClean="0"/>
                <a:t>phonon</a:t>
              </a:r>
              <a:r>
                <a:rPr lang="hu-HU" dirty="0" smtClean="0"/>
                <a:t> </a:t>
              </a:r>
              <a:r>
                <a:rPr lang="hu-HU" dirty="0" err="1" smtClean="0"/>
                <a:t>peak</a:t>
              </a:r>
              <a:r>
                <a:rPr lang="hu-HU" dirty="0" smtClean="0"/>
                <a:t> </a:t>
              </a:r>
              <a:r>
                <a:rPr lang="hu-HU" dirty="0" err="1" smtClean="0"/>
                <a:t>in</a:t>
              </a:r>
              <a:r>
                <a:rPr lang="hu-HU" dirty="0" smtClean="0"/>
                <a:t> </a:t>
              </a:r>
              <a:r>
                <a:rPr lang="hu-HU" dirty="0" err="1" smtClean="0"/>
                <a:t>between</a:t>
              </a:r>
              <a:r>
                <a:rPr lang="hu-HU" dirty="0" smtClean="0"/>
                <a:t> </a:t>
              </a:r>
              <a:endParaRPr lang="en-US" dirty="0"/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8388424" y="3435846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2D050"/>
                  </a:solidFill>
                </a:rPr>
                <a:t>✓</a:t>
              </a:r>
              <a:endParaRPr lang="en-US" sz="3200" dirty="0">
                <a:solidFill>
                  <a:srgbClr val="92D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100" b="1" dirty="0" err="1" smtClean="0"/>
              <a:t>Understanding</a:t>
            </a:r>
            <a:r>
              <a:rPr lang="hu-HU" sz="3100" b="1" dirty="0" smtClean="0"/>
              <a:t> ISC and </a:t>
            </a:r>
            <a:r>
              <a:rPr lang="hu-HU" sz="3100" b="1" dirty="0" err="1" smtClean="0"/>
              <a:t>optical</a:t>
            </a:r>
            <a:r>
              <a:rPr lang="hu-HU" sz="3100" b="1" dirty="0" smtClean="0"/>
              <a:t> </a:t>
            </a:r>
            <a:r>
              <a:rPr lang="hu-HU" sz="3100" b="1" dirty="0" err="1" smtClean="0"/>
              <a:t>spinpolarization</a:t>
            </a:r>
            <a:endParaRPr lang="en-US" sz="3100" b="1" dirty="0"/>
          </a:p>
        </p:txBody>
      </p:sp>
      <p:sp>
        <p:nvSpPr>
          <p:cNvPr id="76" name="Téglalap 75"/>
          <p:cNvSpPr/>
          <p:nvPr/>
        </p:nvSpPr>
        <p:spPr>
          <a:xfrm>
            <a:off x="0" y="62753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err="1" smtClean="0"/>
              <a:t>Damped</a:t>
            </a:r>
            <a:r>
              <a:rPr lang="hu-HU" sz="2400" dirty="0" smtClean="0"/>
              <a:t> </a:t>
            </a:r>
            <a:r>
              <a:rPr lang="hu-HU" sz="2400" dirty="0" err="1" smtClean="0"/>
              <a:t>pseudo</a:t>
            </a:r>
            <a:r>
              <a:rPr lang="hu-HU" sz="2400" dirty="0" smtClean="0"/>
              <a:t> </a:t>
            </a:r>
            <a:r>
              <a:rPr lang="hu-HU" sz="2400" dirty="0" err="1" smtClean="0"/>
              <a:t>Jahn-Teller</a:t>
            </a:r>
            <a:r>
              <a:rPr lang="hu-HU" sz="2400" dirty="0" smtClean="0"/>
              <a:t> </a:t>
            </a:r>
            <a:r>
              <a:rPr lang="hu-HU" sz="2400" dirty="0" err="1" smtClean="0"/>
              <a:t>interaction</a:t>
            </a:r>
            <a:r>
              <a:rPr lang="hu-HU" sz="2400" dirty="0" smtClean="0"/>
              <a:t>: (</a:t>
            </a:r>
            <a:r>
              <a:rPr lang="hu-HU" sz="2400" i="1" dirty="0" smtClean="0"/>
              <a:t>A</a:t>
            </a:r>
            <a:r>
              <a:rPr lang="hu-HU" sz="2400" i="1" baseline="-25000" dirty="0" smtClean="0"/>
              <a:t>1</a:t>
            </a:r>
            <a:r>
              <a:rPr lang="hu-HU" sz="2400" i="1" dirty="0" smtClean="0"/>
              <a:t> + E) x e </a:t>
            </a:r>
            <a:r>
              <a:rPr lang="hu-HU" sz="2400" dirty="0" err="1" smtClean="0"/>
              <a:t>system</a:t>
            </a:r>
            <a:r>
              <a:rPr lang="hu-HU" sz="2400" dirty="0" smtClean="0"/>
              <a:t> </a:t>
            </a:r>
            <a:endParaRPr lang="en-US" sz="2400" dirty="0"/>
          </a:p>
        </p:txBody>
      </p:sp>
      <p:pic>
        <p:nvPicPr>
          <p:cNvPr id="12" name="Kép 11" descr="LifeplotPP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463790"/>
            <a:ext cx="3672408" cy="2548120"/>
          </a:xfrm>
          <a:prstGeom prst="rect">
            <a:avLst/>
          </a:prstGeom>
        </p:spPr>
      </p:pic>
      <p:pic>
        <p:nvPicPr>
          <p:cNvPr id="13" name="Kép 12" descr="LStrend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19233"/>
            <a:ext cx="4214541" cy="2864685"/>
          </a:xfrm>
          <a:prstGeom prst="rect">
            <a:avLst/>
          </a:prstGeom>
        </p:spPr>
      </p:pic>
      <p:grpSp>
        <p:nvGrpSpPr>
          <p:cNvPr id="2" name="Csoportba foglalás 17"/>
          <p:cNvGrpSpPr/>
          <p:nvPr/>
        </p:nvGrpSpPr>
        <p:grpSpPr>
          <a:xfrm>
            <a:off x="1187624" y="4227934"/>
            <a:ext cx="1584176" cy="523220"/>
            <a:chOff x="1187624" y="4227934"/>
            <a:chExt cx="1584176" cy="523220"/>
          </a:xfrm>
        </p:grpSpPr>
        <p:grpSp>
          <p:nvGrpSpPr>
            <p:cNvPr id="3" name="Csoportba foglalás 15"/>
            <p:cNvGrpSpPr/>
            <p:nvPr/>
          </p:nvGrpSpPr>
          <p:grpSpPr>
            <a:xfrm>
              <a:off x="1259632" y="4227934"/>
              <a:ext cx="1492794" cy="523220"/>
              <a:chOff x="1259632" y="4227934"/>
              <a:chExt cx="1492794" cy="523220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59632" y="4299942"/>
                <a:ext cx="913272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Szövegdoboz 14"/>
              <p:cNvSpPr txBox="1"/>
              <p:nvPr/>
            </p:nvSpPr>
            <p:spPr>
              <a:xfrm>
                <a:off x="2123728" y="4227934"/>
                <a:ext cx="6286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latin typeface="Calibri"/>
                  </a:rPr>
                  <a:t>≈</a:t>
                </a:r>
                <a:r>
                  <a:rPr lang="hu-HU" sz="2800" dirty="0" smtClean="0">
                    <a:latin typeface="Calibri"/>
                  </a:rPr>
                  <a:t> 6</a:t>
                </a:r>
                <a:endParaRPr lang="en-US" sz="2800" dirty="0"/>
              </a:p>
            </p:txBody>
          </p:sp>
        </p:grpSp>
        <p:sp>
          <p:nvSpPr>
            <p:cNvPr id="17" name="Téglalap 16"/>
            <p:cNvSpPr/>
            <p:nvPr/>
          </p:nvSpPr>
          <p:spPr>
            <a:xfrm>
              <a:off x="1187624" y="4227934"/>
              <a:ext cx="1584176" cy="4320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Csoportba foglalás 19"/>
          <p:cNvGrpSpPr/>
          <p:nvPr/>
        </p:nvGrpSpPr>
        <p:grpSpPr>
          <a:xfrm>
            <a:off x="5652120" y="3867894"/>
            <a:ext cx="3312368" cy="616134"/>
            <a:chOff x="5652120" y="3867894"/>
            <a:chExt cx="3312368" cy="616134"/>
          </a:xfrm>
        </p:grpSpPr>
        <p:sp>
          <p:nvSpPr>
            <p:cNvPr id="23" name="Szövegdoboz 22"/>
            <p:cNvSpPr txBox="1"/>
            <p:nvPr/>
          </p:nvSpPr>
          <p:spPr>
            <a:xfrm>
              <a:off x="5652120" y="4083918"/>
              <a:ext cx="2859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000" dirty="0" err="1" smtClean="0"/>
                <a:t>temperature</a:t>
              </a:r>
              <a:r>
                <a:rPr lang="hu-HU" sz="2000" dirty="0" smtClean="0"/>
                <a:t> </a:t>
              </a:r>
              <a:r>
                <a:rPr lang="hu-HU" sz="2000" dirty="0" err="1" smtClean="0"/>
                <a:t>dependence</a:t>
              </a:r>
              <a:endParaRPr lang="en-US" sz="2000" dirty="0">
                <a:latin typeface="Symbol" pitchFamily="18" charset="2"/>
              </a:endParaRPr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8369453" y="3867894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92D050"/>
                  </a:solidFill>
                </a:rPr>
                <a:t>✓</a:t>
              </a:r>
              <a:endParaRPr lang="en-US" sz="3200" dirty="0">
                <a:solidFill>
                  <a:srgbClr val="92D050"/>
                </a:solidFill>
              </a:endParaRPr>
            </a:p>
          </p:txBody>
        </p:sp>
      </p:grpSp>
      <p:sp>
        <p:nvSpPr>
          <p:cNvPr id="27" name="Szövegdoboz 26"/>
          <p:cNvSpPr txBox="1"/>
          <p:nvPr/>
        </p:nvSpPr>
        <p:spPr>
          <a:xfrm>
            <a:off x="7092280" y="4515966"/>
            <a:ext cx="2101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 NJP </a:t>
            </a:r>
            <a:r>
              <a:rPr lang="hu-HU" sz="1600" b="1" dirty="0" smtClean="0"/>
              <a:t>13</a:t>
            </a:r>
            <a:r>
              <a:rPr lang="hu-HU" sz="1600" dirty="0" smtClean="0"/>
              <a:t>, 025013 (2011)</a:t>
            </a:r>
            <a:endParaRPr lang="en-US" sz="1600" dirty="0"/>
          </a:p>
        </p:txBody>
      </p:sp>
      <p:sp>
        <p:nvSpPr>
          <p:cNvPr id="28" name="Téglalap 27"/>
          <p:cNvSpPr/>
          <p:nvPr/>
        </p:nvSpPr>
        <p:spPr>
          <a:xfrm>
            <a:off x="3096344" y="4659982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 smtClean="0">
                <a:cs typeface="Arial" pitchFamily="34" charset="0"/>
              </a:rPr>
              <a:t>Thiering</a:t>
            </a:r>
            <a:r>
              <a:rPr lang="hu-HU" sz="2000" dirty="0" smtClean="0">
                <a:cs typeface="Arial" pitchFamily="34" charset="0"/>
              </a:rPr>
              <a:t> &amp; Gali, PRB </a:t>
            </a:r>
            <a:r>
              <a:rPr lang="hu-HU" sz="2000" b="1" dirty="0" smtClean="0">
                <a:cs typeface="Arial" pitchFamily="34" charset="0"/>
              </a:rPr>
              <a:t>98</a:t>
            </a:r>
            <a:r>
              <a:rPr lang="hu-HU" sz="2000" dirty="0" smtClean="0">
                <a:cs typeface="Arial" pitchFamily="34" charset="0"/>
              </a:rPr>
              <a:t>, 085207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lcím 2"/>
          <p:cNvSpPr txBox="1">
            <a:spLocks/>
          </p:cNvSpPr>
          <p:nvPr/>
        </p:nvSpPr>
        <p:spPr>
          <a:xfrm>
            <a:off x="0" y="53584"/>
            <a:ext cx="9144000" cy="3496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 smtClean="0"/>
              <a:t>NV </a:t>
            </a:r>
            <a:r>
              <a:rPr lang="hu-HU" sz="3200" b="1" dirty="0"/>
              <a:t>center in </a:t>
            </a:r>
            <a:r>
              <a:rPr lang="hu-HU" sz="3200" b="1" dirty="0" err="1"/>
              <a:t>diamond</a:t>
            </a:r>
            <a:r>
              <a:rPr lang="hu-HU" sz="3200" b="1" dirty="0"/>
              <a:t>: </a:t>
            </a:r>
            <a:r>
              <a:rPr lang="hu-HU" sz="3200" b="1" dirty="0" smtClean="0"/>
              <a:t>T1 </a:t>
            </a:r>
            <a:r>
              <a:rPr lang="hu-HU" sz="3200" b="1" dirty="0" err="1" smtClean="0"/>
              <a:t>time</a:t>
            </a:r>
            <a:r>
              <a:rPr lang="hu-HU" sz="3200" b="1" dirty="0"/>
              <a:t> </a:t>
            </a:r>
            <a:r>
              <a:rPr lang="hu-HU" sz="3200" b="1" dirty="0" err="1" smtClean="0"/>
              <a:t>with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temperature</a:t>
            </a:r>
            <a:endParaRPr lang="en-US" sz="3200" b="1" dirty="0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82" y="1180815"/>
            <a:ext cx="3359967" cy="980991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329328" y="627534"/>
            <a:ext cx="41706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b="1" dirty="0">
                <a:solidFill>
                  <a:schemeClr val="accent1"/>
                </a:solidFill>
              </a:rPr>
              <a:t>RT </a:t>
            </a:r>
            <a:r>
              <a:rPr lang="hu-HU" sz="1500" b="1" dirty="0" err="1">
                <a:solidFill>
                  <a:schemeClr val="accent1"/>
                </a:solidFill>
              </a:rPr>
              <a:t>operation</a:t>
            </a:r>
            <a:r>
              <a:rPr lang="hu-HU" sz="1500" b="1" dirty="0">
                <a:solidFill>
                  <a:schemeClr val="accent1"/>
                </a:solidFill>
              </a:rPr>
              <a:t>: </a:t>
            </a:r>
            <a:r>
              <a:rPr lang="hu-HU" sz="1500" b="1" dirty="0" err="1">
                <a:solidFill>
                  <a:schemeClr val="accent1"/>
                </a:solidFill>
              </a:rPr>
              <a:t>large</a:t>
            </a:r>
            <a:r>
              <a:rPr lang="hu-HU" sz="1500" b="1" dirty="0">
                <a:solidFill>
                  <a:schemeClr val="accent1"/>
                </a:solidFill>
              </a:rPr>
              <a:t> </a:t>
            </a:r>
            <a:r>
              <a:rPr lang="hu-HU" sz="1500" b="1" dirty="0" err="1">
                <a:solidFill>
                  <a:schemeClr val="accent1"/>
                </a:solidFill>
              </a:rPr>
              <a:t>triplet-singlet</a:t>
            </a:r>
            <a:r>
              <a:rPr lang="hu-HU" sz="1500" b="1" dirty="0">
                <a:solidFill>
                  <a:schemeClr val="accent1"/>
                </a:solidFill>
              </a:rPr>
              <a:t> </a:t>
            </a:r>
            <a:r>
              <a:rPr lang="hu-HU" sz="1500" b="1" dirty="0" err="1">
                <a:solidFill>
                  <a:schemeClr val="accent1"/>
                </a:solidFill>
              </a:rPr>
              <a:t>gap</a:t>
            </a:r>
            <a:r>
              <a:rPr lang="hu-HU" sz="1500" b="1" dirty="0">
                <a:solidFill>
                  <a:schemeClr val="accent1"/>
                </a:solidFill>
              </a:rPr>
              <a:t> and </a:t>
            </a:r>
            <a:r>
              <a:rPr lang="hu-HU" sz="1500" b="1" dirty="0" err="1">
                <a:solidFill>
                  <a:schemeClr val="accent1"/>
                </a:solidFill>
              </a:rPr>
              <a:t>large</a:t>
            </a:r>
            <a:r>
              <a:rPr lang="hu-HU" sz="1500" b="1" dirty="0">
                <a:solidFill>
                  <a:schemeClr val="accent1"/>
                </a:solidFill>
              </a:rPr>
              <a:t> </a:t>
            </a:r>
            <a:r>
              <a:rPr lang="hu-HU" sz="1500" b="1" dirty="0" err="1">
                <a:solidFill>
                  <a:schemeClr val="accent1"/>
                </a:solidFill>
              </a:rPr>
              <a:t>phonon</a:t>
            </a:r>
            <a:r>
              <a:rPr lang="hu-HU" sz="1500" b="1" dirty="0">
                <a:solidFill>
                  <a:schemeClr val="accent1"/>
                </a:solidFill>
              </a:rPr>
              <a:t> </a:t>
            </a:r>
            <a:r>
              <a:rPr lang="hu-HU" sz="1500" b="1" dirty="0" err="1">
                <a:solidFill>
                  <a:schemeClr val="accent1"/>
                </a:solidFill>
              </a:rPr>
              <a:t>energies</a:t>
            </a:r>
            <a:r>
              <a:rPr lang="hu-HU" sz="1500" b="1" dirty="0">
                <a:solidFill>
                  <a:schemeClr val="accent1"/>
                </a:solidFill>
              </a:rPr>
              <a:t> w.r.t. </a:t>
            </a:r>
            <a:r>
              <a:rPr lang="hu-HU" sz="1500" b="1" dirty="0" err="1">
                <a:solidFill>
                  <a:schemeClr val="accent1"/>
                </a:solidFill>
              </a:rPr>
              <a:t>zero-field-splitting</a:t>
            </a:r>
            <a:r>
              <a:rPr lang="hu-HU" sz="1500" b="1" dirty="0">
                <a:solidFill>
                  <a:schemeClr val="accent1"/>
                </a:solidFill>
              </a:rPr>
              <a:t> </a:t>
            </a:r>
            <a:r>
              <a:rPr lang="hu-HU" sz="1500" b="1" dirty="0" err="1">
                <a:solidFill>
                  <a:schemeClr val="accent1"/>
                </a:solidFill>
              </a:rPr>
              <a:t>energy</a:t>
            </a:r>
            <a:endParaRPr lang="en-US" sz="1500" b="1" dirty="0">
              <a:solidFill>
                <a:schemeClr val="accent1"/>
              </a:solidFill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82" y="2180238"/>
            <a:ext cx="2376203" cy="953971"/>
          </a:xfrm>
          <a:prstGeom prst="rect">
            <a:avLst/>
          </a:prstGeo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79" y="759309"/>
            <a:ext cx="3778771" cy="1037826"/>
          </a:xfrm>
          <a:prstGeom prst="rect">
            <a:avLst/>
          </a:prstGeom>
        </p:spPr>
      </p:pic>
      <p:sp>
        <p:nvSpPr>
          <p:cNvPr id="24" name="Téglalap 23"/>
          <p:cNvSpPr/>
          <p:nvPr/>
        </p:nvSpPr>
        <p:spPr>
          <a:xfrm>
            <a:off x="5508104" y="4556443"/>
            <a:ext cx="2428191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1"/>
                </a:solidFill>
              </a:rPr>
              <a:t>PRL </a:t>
            </a:r>
            <a:r>
              <a:rPr lang="hu-HU" b="1" dirty="0">
                <a:solidFill>
                  <a:schemeClr val="accent1"/>
                </a:solidFill>
              </a:rPr>
              <a:t>130</a:t>
            </a:r>
            <a:r>
              <a:rPr lang="hu-HU" dirty="0">
                <a:solidFill>
                  <a:schemeClr val="accent1"/>
                </a:solidFill>
              </a:rPr>
              <a:t>, 256903 (2023</a:t>
            </a:r>
            <a:r>
              <a:rPr lang="hu-HU" dirty="0" smtClean="0">
                <a:solidFill>
                  <a:schemeClr val="accent1"/>
                </a:solidFill>
              </a:rPr>
              <a:t>) </a:t>
            </a:r>
            <a:endParaRPr lang="hu-HU" dirty="0">
              <a:solidFill>
                <a:schemeClr val="accent1"/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041245" y="2657223"/>
            <a:ext cx="1716140" cy="551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228" y="1835163"/>
            <a:ext cx="3776268" cy="2607870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472077" y="3557652"/>
            <a:ext cx="3987382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double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exponential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Orbach-like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decay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with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65-meV and 165-meV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effective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modes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activated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by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temperature</a:t>
            </a:r>
            <a:endParaRPr lang="hu-HU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u-HU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T1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time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≈ 1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ms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room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</a:rPr>
              <a:t>temperature</a:t>
            </a:r>
            <a:endParaRPr lang="hu-H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3127711" y="2451032"/>
            <a:ext cx="144428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hu-HU" sz="1500" b="1" dirty="0" err="1">
                <a:solidFill>
                  <a:srgbClr val="0070C0"/>
                </a:solidFill>
                <a:cs typeface="Arial" panose="020B0604020202020204" pitchFamily="34" charset="0"/>
              </a:rPr>
              <a:t>quasi</a:t>
            </a:r>
            <a:r>
              <a:rPr lang="hu-HU" sz="1500" b="1" dirty="0">
                <a:solidFill>
                  <a:srgbClr val="0070C0"/>
                </a:solidFill>
                <a:cs typeface="Arial" panose="020B0604020202020204" pitchFamily="34" charset="0"/>
              </a:rPr>
              <a:t>-local </a:t>
            </a:r>
            <a:r>
              <a:rPr lang="hu-HU" sz="1500" b="1" dirty="0" err="1">
                <a:solidFill>
                  <a:srgbClr val="0070C0"/>
                </a:solidFill>
                <a:cs typeface="Arial" panose="020B0604020202020204" pitchFamily="34" charset="0"/>
              </a:rPr>
              <a:t>vibration</a:t>
            </a:r>
            <a:r>
              <a:rPr lang="hu-HU" sz="15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hu-HU" sz="1500" b="1" dirty="0" err="1">
                <a:solidFill>
                  <a:srgbClr val="0070C0"/>
                </a:solidFill>
                <a:cs typeface="Arial" panose="020B0604020202020204" pitchFamily="34" charset="0"/>
              </a:rPr>
              <a:t>modes</a:t>
            </a:r>
            <a:endParaRPr lang="hu-HU" sz="15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5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hu-HU" sz="3200" b="1" dirty="0"/>
              <a:t>NV center in </a:t>
            </a:r>
            <a:r>
              <a:rPr lang="hu-HU" sz="3200" b="1" dirty="0" err="1"/>
              <a:t>diamond</a:t>
            </a:r>
            <a:r>
              <a:rPr lang="hu-HU" sz="3200" b="1" dirty="0"/>
              <a:t>: </a:t>
            </a:r>
            <a:r>
              <a:rPr lang="hu-HU" sz="3200" b="1" dirty="0" err="1"/>
              <a:t>one</a:t>
            </a:r>
            <a:r>
              <a:rPr lang="hu-HU" sz="3200" b="1" dirty="0"/>
              <a:t> spin </a:t>
            </a:r>
            <a:r>
              <a:rPr lang="hu-HU" sz="3200" b="1" dirty="0" err="1"/>
              <a:t>to</a:t>
            </a:r>
            <a:r>
              <a:rPr lang="hu-HU" sz="3200" b="1" dirty="0"/>
              <a:t> </a:t>
            </a:r>
            <a:r>
              <a:rPr lang="hu-HU" sz="3200" b="1" dirty="0" err="1"/>
              <a:t>sense</a:t>
            </a:r>
            <a:r>
              <a:rPr lang="hu-HU" sz="3200" b="1" dirty="0"/>
              <a:t> </a:t>
            </a:r>
            <a:r>
              <a:rPr lang="hu-HU" sz="3200" b="1" dirty="0" err="1"/>
              <a:t>them</a:t>
            </a:r>
            <a:r>
              <a:rPr lang="hu-HU" sz="3200" b="1" dirty="0"/>
              <a:t> </a:t>
            </a:r>
            <a:r>
              <a:rPr lang="hu-HU" sz="3200" b="1" dirty="0" err="1"/>
              <a:t>all</a:t>
            </a:r>
            <a:endParaRPr lang="en-US" sz="32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635896" y="771550"/>
            <a:ext cx="21645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70C0"/>
                </a:solidFill>
              </a:rPr>
              <a:t>Electric</a:t>
            </a:r>
            <a:r>
              <a:rPr lang="hu-HU" b="1" dirty="0" smtClean="0">
                <a:solidFill>
                  <a:srgbClr val="0070C0"/>
                </a:solidFill>
              </a:rPr>
              <a:t> </a:t>
            </a:r>
            <a:r>
              <a:rPr lang="hu-HU" b="1" dirty="0" err="1" smtClean="0">
                <a:solidFill>
                  <a:srgbClr val="0070C0"/>
                </a:solidFill>
              </a:rPr>
              <a:t>field</a:t>
            </a:r>
            <a:r>
              <a:rPr lang="hu-HU" b="1" dirty="0" smtClean="0">
                <a:solidFill>
                  <a:srgbClr val="0070C0"/>
                </a:solidFill>
              </a:rPr>
              <a:t> </a:t>
            </a:r>
            <a:r>
              <a:rPr lang="hu-HU" b="1" dirty="0" err="1" smtClean="0">
                <a:solidFill>
                  <a:srgbClr val="0070C0"/>
                </a:solidFill>
              </a:rPr>
              <a:t>sensing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136446" y="1259146"/>
            <a:ext cx="2926532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70C0"/>
                </a:solidFill>
              </a:rPr>
              <a:t>Strain</a:t>
            </a:r>
            <a:r>
              <a:rPr lang="hu-HU" b="1" dirty="0" smtClean="0">
                <a:solidFill>
                  <a:srgbClr val="0070C0"/>
                </a:solidFill>
              </a:rPr>
              <a:t> and </a:t>
            </a:r>
            <a:r>
              <a:rPr lang="hu-HU" b="1" dirty="0" err="1" smtClean="0">
                <a:solidFill>
                  <a:srgbClr val="0070C0"/>
                </a:solidFill>
              </a:rPr>
              <a:t>pressure</a:t>
            </a:r>
            <a:r>
              <a:rPr lang="hu-HU" b="1" dirty="0" smtClean="0">
                <a:solidFill>
                  <a:srgbClr val="0070C0"/>
                </a:solidFill>
              </a:rPr>
              <a:t> </a:t>
            </a:r>
            <a:r>
              <a:rPr lang="hu-HU" b="1" dirty="0" err="1" smtClean="0">
                <a:solidFill>
                  <a:srgbClr val="0070C0"/>
                </a:solidFill>
              </a:rPr>
              <a:t>sensing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5940152" y="771550"/>
            <a:ext cx="1614076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70C0"/>
                </a:solidFill>
              </a:rPr>
              <a:t>Thermometry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247833" y="1259146"/>
            <a:ext cx="330639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70C0"/>
                </a:solidFill>
              </a:rPr>
              <a:t>Force</a:t>
            </a:r>
            <a:r>
              <a:rPr lang="hu-HU" b="1" dirty="0" smtClean="0">
                <a:solidFill>
                  <a:srgbClr val="0070C0"/>
                </a:solidFill>
              </a:rPr>
              <a:t> </a:t>
            </a:r>
            <a:r>
              <a:rPr lang="hu-HU" b="1" dirty="0" err="1" smtClean="0">
                <a:solidFill>
                  <a:srgbClr val="0070C0"/>
                </a:solidFill>
              </a:rPr>
              <a:t>sensing</a:t>
            </a:r>
            <a:r>
              <a:rPr lang="hu-HU" b="1" dirty="0" smtClean="0">
                <a:solidFill>
                  <a:srgbClr val="0070C0"/>
                </a:solidFill>
              </a:rPr>
              <a:t> and </a:t>
            </a:r>
            <a:r>
              <a:rPr lang="hu-HU" b="1" dirty="0" err="1" smtClean="0">
                <a:solidFill>
                  <a:srgbClr val="0070C0"/>
                </a:solidFill>
              </a:rPr>
              <a:t>gravitometry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119907" y="771550"/>
            <a:ext cx="2376265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70C0"/>
                </a:solidFill>
              </a:rPr>
              <a:t>Magnetic</a:t>
            </a:r>
            <a:r>
              <a:rPr lang="hu-HU" b="1" dirty="0" smtClean="0">
                <a:solidFill>
                  <a:srgbClr val="0070C0"/>
                </a:solidFill>
              </a:rPr>
              <a:t> </a:t>
            </a:r>
            <a:r>
              <a:rPr lang="hu-HU" b="1" dirty="0" err="1" smtClean="0">
                <a:solidFill>
                  <a:srgbClr val="0070C0"/>
                </a:solidFill>
              </a:rPr>
              <a:t>field</a:t>
            </a:r>
            <a:r>
              <a:rPr lang="hu-HU" b="1" dirty="0" smtClean="0">
                <a:solidFill>
                  <a:srgbClr val="0070C0"/>
                </a:solidFill>
              </a:rPr>
              <a:t> </a:t>
            </a:r>
            <a:r>
              <a:rPr lang="hu-HU" b="1" dirty="0" err="1" smtClean="0">
                <a:solidFill>
                  <a:srgbClr val="0070C0"/>
                </a:solidFill>
              </a:rPr>
              <a:t>sensing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50166" y="1787426"/>
            <a:ext cx="7425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measure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temperature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at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the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nanoscale</a:t>
            </a:r>
            <a:r>
              <a:rPr lang="hu-HU" sz="2000" b="1" dirty="0" smtClean="0">
                <a:solidFill>
                  <a:srgbClr val="0070C0"/>
                </a:solidFill>
              </a:rPr>
              <a:t>: </a:t>
            </a:r>
            <a:r>
              <a:rPr lang="hu-HU" sz="2000" b="1" dirty="0" err="1" smtClean="0">
                <a:solidFill>
                  <a:srgbClr val="0070C0"/>
                </a:solidFill>
              </a:rPr>
              <a:t>single</a:t>
            </a:r>
            <a:r>
              <a:rPr lang="hu-HU" sz="2000" b="1" dirty="0" smtClean="0">
                <a:solidFill>
                  <a:srgbClr val="0070C0"/>
                </a:solidFill>
              </a:rPr>
              <a:t> (</a:t>
            </a:r>
            <a:r>
              <a:rPr lang="hu-HU" sz="2000" b="1" dirty="0" err="1" smtClean="0">
                <a:solidFill>
                  <a:srgbClr val="0070C0"/>
                </a:solidFill>
              </a:rPr>
              <a:t>biological</a:t>
            </a:r>
            <a:r>
              <a:rPr lang="hu-HU" sz="2000" b="1" dirty="0" smtClean="0">
                <a:solidFill>
                  <a:srgbClr val="0070C0"/>
                </a:solidFill>
              </a:rPr>
              <a:t>) </a:t>
            </a:r>
            <a:r>
              <a:rPr lang="hu-HU" sz="2000" b="1" dirty="0" err="1" smtClean="0">
                <a:solidFill>
                  <a:srgbClr val="0070C0"/>
                </a:solidFill>
              </a:rPr>
              <a:t>molecule</a:t>
            </a:r>
            <a:endParaRPr lang="hu-HU" sz="2000" b="1" dirty="0" smtClean="0">
              <a:solidFill>
                <a:srgbClr val="0070C0"/>
              </a:solidFill>
            </a:endParaRPr>
          </a:p>
          <a:p>
            <a:r>
              <a:rPr lang="hu-HU" sz="2000" b="1" dirty="0" err="1" smtClean="0">
                <a:solidFill>
                  <a:srgbClr val="0070C0"/>
                </a:solidFill>
              </a:rPr>
              <a:t>Revolutionize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chemistry</a:t>
            </a:r>
            <a:r>
              <a:rPr lang="hu-HU" sz="2000" b="1" dirty="0" smtClean="0">
                <a:solidFill>
                  <a:srgbClr val="0070C0"/>
                </a:solidFill>
              </a:rPr>
              <a:t>, </a:t>
            </a:r>
            <a:r>
              <a:rPr lang="hu-HU" sz="2000" b="1" dirty="0" err="1" smtClean="0">
                <a:solidFill>
                  <a:srgbClr val="0070C0"/>
                </a:solidFill>
              </a:rPr>
              <a:t>biology</a:t>
            </a:r>
            <a:r>
              <a:rPr lang="hu-HU" sz="2000" b="1" dirty="0" smtClean="0">
                <a:solidFill>
                  <a:srgbClr val="0070C0"/>
                </a:solidFill>
              </a:rPr>
              <a:t> and </a:t>
            </a:r>
            <a:r>
              <a:rPr lang="hu-HU" sz="2000" b="1" dirty="0" err="1" smtClean="0">
                <a:solidFill>
                  <a:srgbClr val="0070C0"/>
                </a:solidFill>
              </a:rPr>
              <a:t>medical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diagnostics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32747" y="2617691"/>
            <a:ext cx="7389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gyroscopes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on</a:t>
            </a:r>
            <a:r>
              <a:rPr lang="hu-HU" sz="2000" b="1" dirty="0" smtClean="0">
                <a:solidFill>
                  <a:srgbClr val="0070C0"/>
                </a:solidFill>
              </a:rPr>
              <a:t> chip </a:t>
            </a:r>
            <a:r>
              <a:rPr lang="hu-HU" sz="2000" b="1" dirty="0" err="1" smtClean="0">
                <a:solidFill>
                  <a:srgbClr val="0070C0"/>
                </a:solidFill>
              </a:rPr>
              <a:t>operating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at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harsh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environments</a:t>
            </a:r>
            <a:endParaRPr lang="hu-HU" sz="2000" b="1" dirty="0" smtClean="0">
              <a:solidFill>
                <a:srgbClr val="0070C0"/>
              </a:solidFill>
            </a:endParaRPr>
          </a:p>
          <a:p>
            <a:r>
              <a:rPr lang="hu-HU" sz="2000" b="1" dirty="0" err="1" smtClean="0">
                <a:solidFill>
                  <a:srgbClr val="0070C0"/>
                </a:solidFill>
              </a:rPr>
              <a:t>Revolutionize</a:t>
            </a:r>
            <a:r>
              <a:rPr lang="hu-HU" sz="2000" b="1" dirty="0" smtClean="0">
                <a:solidFill>
                  <a:srgbClr val="0070C0"/>
                </a:solidFill>
              </a:rPr>
              <a:t> (</a:t>
            </a:r>
            <a:r>
              <a:rPr lang="hu-HU" sz="2000" b="1" dirty="0" err="1" smtClean="0">
                <a:solidFill>
                  <a:srgbClr val="0070C0"/>
                </a:solidFill>
              </a:rPr>
              <a:t>self-driven</a:t>
            </a:r>
            <a:r>
              <a:rPr lang="hu-HU" sz="2000" b="1" dirty="0" smtClean="0">
                <a:solidFill>
                  <a:srgbClr val="0070C0"/>
                </a:solidFill>
              </a:rPr>
              <a:t>) </a:t>
            </a:r>
            <a:r>
              <a:rPr lang="hu-HU" sz="2000" b="1" dirty="0" err="1" smtClean="0">
                <a:solidFill>
                  <a:srgbClr val="0070C0"/>
                </a:solidFill>
              </a:rPr>
              <a:t>automotive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industry</a:t>
            </a:r>
            <a:r>
              <a:rPr lang="hu-HU" sz="2000" b="1" dirty="0" smtClean="0">
                <a:solidFill>
                  <a:srgbClr val="0070C0"/>
                </a:solidFill>
              </a:rPr>
              <a:t>, </a:t>
            </a:r>
            <a:r>
              <a:rPr lang="hu-HU" sz="2000" b="1" dirty="0" err="1" smtClean="0">
                <a:solidFill>
                  <a:srgbClr val="0070C0"/>
                </a:solidFill>
              </a:rPr>
              <a:t>navigation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systems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380645" y="3442607"/>
            <a:ext cx="5534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portable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gravitometry</a:t>
            </a:r>
            <a:endParaRPr lang="hu-HU" sz="2000" b="1" dirty="0" smtClean="0">
              <a:solidFill>
                <a:srgbClr val="0070C0"/>
              </a:solidFill>
            </a:endParaRPr>
          </a:p>
          <a:p>
            <a:r>
              <a:rPr lang="hu-HU" sz="2000" b="1" dirty="0" err="1" smtClean="0">
                <a:solidFill>
                  <a:srgbClr val="0070C0"/>
                </a:solidFill>
              </a:rPr>
              <a:t>Revolutionize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geographical</a:t>
            </a:r>
            <a:r>
              <a:rPr lang="hu-HU" sz="2000" b="1" dirty="0" smtClean="0">
                <a:solidFill>
                  <a:srgbClr val="0070C0"/>
                </a:solidFill>
              </a:rPr>
              <a:t> </a:t>
            </a:r>
            <a:r>
              <a:rPr lang="hu-HU" sz="2000" b="1" dirty="0" err="1" smtClean="0">
                <a:solidFill>
                  <a:srgbClr val="0070C0"/>
                </a:solidFill>
              </a:rPr>
              <a:t>science</a:t>
            </a:r>
            <a:r>
              <a:rPr lang="hu-HU" sz="2000" b="1" dirty="0" smtClean="0">
                <a:solidFill>
                  <a:srgbClr val="0070C0"/>
                </a:solidFill>
              </a:rPr>
              <a:t> and </a:t>
            </a:r>
            <a:r>
              <a:rPr lang="hu-HU" sz="2000" b="1" dirty="0" err="1" smtClean="0">
                <a:solidFill>
                  <a:srgbClr val="0070C0"/>
                </a:solidFill>
              </a:rPr>
              <a:t>astronomy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0" y="-6562"/>
            <a:ext cx="9144000" cy="63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hu-HU" sz="3200" b="1" dirty="0"/>
              <a:t>NV center: </a:t>
            </a:r>
            <a:r>
              <a:rPr lang="hu-HU" sz="3200" b="1" dirty="0" err="1"/>
              <a:t>magnetometer</a:t>
            </a:r>
            <a:r>
              <a:rPr lang="hu-HU" sz="3200" b="1" dirty="0"/>
              <a:t> </a:t>
            </a:r>
            <a:r>
              <a:rPr lang="hu-HU" sz="3200" b="1" dirty="0" err="1"/>
              <a:t>for</a:t>
            </a:r>
            <a:r>
              <a:rPr lang="hu-HU" sz="3200" b="1" dirty="0"/>
              <a:t> </a:t>
            </a:r>
            <a:r>
              <a:rPr lang="hu-HU" sz="3200" b="1" dirty="0" err="1"/>
              <a:t>solid</a:t>
            </a:r>
            <a:r>
              <a:rPr lang="hu-HU" sz="3200" b="1" dirty="0"/>
              <a:t> </a:t>
            </a:r>
            <a:r>
              <a:rPr lang="hu-HU" sz="3200" b="1" dirty="0" err="1"/>
              <a:t>state</a:t>
            </a:r>
            <a:r>
              <a:rPr lang="hu-HU" sz="3200" b="1" dirty="0"/>
              <a:t> </a:t>
            </a:r>
            <a:r>
              <a:rPr lang="hu-HU" sz="3200" b="1" dirty="0" err="1"/>
              <a:t>physics</a:t>
            </a:r>
            <a:endParaRPr lang="en-US" sz="3200" b="1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55190"/>
            <a:ext cx="2270476" cy="443108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627534"/>
            <a:ext cx="3905751" cy="4193088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3491880" y="4743390"/>
            <a:ext cx="54658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Casola</a:t>
            </a:r>
            <a:r>
              <a:rPr lang="hu-H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</a:t>
            </a:r>
            <a:r>
              <a:rPr lang="hu-HU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</a:t>
            </a:r>
            <a:r>
              <a:rPr lang="hu-H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hu-HU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Nature</a:t>
            </a:r>
            <a:r>
              <a:rPr lang="hu-H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Reviews</a:t>
            </a:r>
            <a:r>
              <a:rPr lang="hu-H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hu-HU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Materials</a:t>
            </a:r>
            <a:r>
              <a:rPr lang="hu-H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hu-H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hu-H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1 (2018)</a:t>
            </a:r>
            <a:endParaRPr lang="hu-H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Shallow nitrogen-vacancy centers in diamond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273323"/>
            <a:ext cx="1800200" cy="349577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732240" y="723448"/>
            <a:ext cx="2434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n</a:t>
            </a:r>
            <a:r>
              <a:rPr lang="hu-HU" b="1" dirty="0" err="1" smtClean="0"/>
              <a:t>earby</a:t>
            </a:r>
            <a:r>
              <a:rPr lang="hu-HU" b="1" dirty="0" smtClean="0"/>
              <a:t> </a:t>
            </a:r>
            <a:r>
              <a:rPr lang="hu-HU" b="1" dirty="0" err="1" smtClean="0"/>
              <a:t>vacancies</a:t>
            </a:r>
            <a:r>
              <a:rPr lang="hu-HU" b="1" dirty="0" smtClean="0"/>
              <a:t> and </a:t>
            </a:r>
            <a:r>
              <a:rPr lang="hu-HU" b="1" dirty="0" err="1" smtClean="0"/>
              <a:t>divacancies</a:t>
            </a:r>
            <a:r>
              <a:rPr lang="hu-HU" b="1" dirty="0" smtClean="0"/>
              <a:t> </a:t>
            </a:r>
            <a:r>
              <a:rPr lang="hu-HU" b="1" dirty="0" err="1" smtClean="0"/>
              <a:t>are</a:t>
            </a:r>
            <a:r>
              <a:rPr lang="hu-HU" b="1" dirty="0" smtClean="0"/>
              <a:t> </a:t>
            </a:r>
            <a:r>
              <a:rPr lang="hu-HU" b="1" dirty="0" err="1" smtClean="0"/>
              <a:t>formed</a:t>
            </a:r>
            <a:endParaRPr lang="en-US" b="1" dirty="0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991ADBB7-AEB5-0B42-8A20-F20B3B9E53E2}"/>
              </a:ext>
            </a:extLst>
          </p:cNvPr>
          <p:cNvSpPr/>
          <p:nvPr/>
        </p:nvSpPr>
        <p:spPr>
          <a:xfrm>
            <a:off x="6590690" y="4786463"/>
            <a:ext cx="2528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 smtClean="0">
                <a:ea typeface="Calibri" panose="020F0502020204030204" pitchFamily="34" charset="0"/>
              </a:rPr>
              <a:t>Nat</a:t>
            </a:r>
            <a:r>
              <a:rPr lang="hu-HU" sz="1600" dirty="0" smtClean="0">
                <a:ea typeface="Calibri" panose="020F0502020204030204" pitchFamily="34" charset="0"/>
              </a:rPr>
              <a:t>. </a:t>
            </a:r>
            <a:r>
              <a:rPr lang="hu-HU" sz="1600" dirty="0" err="1" smtClean="0">
                <a:ea typeface="Calibri" panose="020F0502020204030204" pitchFamily="34" charset="0"/>
              </a:rPr>
              <a:t>Comms</a:t>
            </a:r>
            <a:r>
              <a:rPr lang="hu-HU" sz="1600" dirty="0" smtClean="0">
                <a:ea typeface="Calibri" panose="020F0502020204030204" pitchFamily="34" charset="0"/>
              </a:rPr>
              <a:t>.</a:t>
            </a:r>
            <a:r>
              <a:rPr lang="en-GB" sz="1600" dirty="0" smtClean="0">
                <a:ea typeface="Calibri" panose="020F0502020204030204" pitchFamily="34" charset="0"/>
              </a:rPr>
              <a:t> </a:t>
            </a:r>
            <a:r>
              <a:rPr lang="hu-HU" sz="1600" b="1" dirty="0">
                <a:ea typeface="Calibri" panose="020F0502020204030204" pitchFamily="34" charset="0"/>
              </a:rPr>
              <a:t>8</a:t>
            </a:r>
            <a:r>
              <a:rPr lang="en-GB" sz="1600" dirty="0" smtClean="0">
                <a:ea typeface="Calibri" panose="020F0502020204030204" pitchFamily="34" charset="0"/>
              </a:rPr>
              <a:t>, </a:t>
            </a:r>
            <a:r>
              <a:rPr lang="hu-HU" sz="1600" dirty="0" smtClean="0">
                <a:ea typeface="Calibri" panose="020F0502020204030204" pitchFamily="34" charset="0"/>
              </a:rPr>
              <a:t>1549</a:t>
            </a:r>
            <a:r>
              <a:rPr lang="en-GB" sz="1600" dirty="0" smtClean="0">
                <a:ea typeface="Calibri" panose="020F0502020204030204" pitchFamily="34" charset="0"/>
              </a:rPr>
              <a:t> </a:t>
            </a:r>
            <a:r>
              <a:rPr lang="en-GB" sz="1600" dirty="0">
                <a:ea typeface="Calibri" panose="020F0502020204030204" pitchFamily="34" charset="0"/>
              </a:rPr>
              <a:t>(</a:t>
            </a:r>
            <a:r>
              <a:rPr lang="en-GB" sz="1600" dirty="0" smtClean="0">
                <a:ea typeface="Calibri" panose="020F0502020204030204" pitchFamily="34" charset="0"/>
              </a:rPr>
              <a:t>201</a:t>
            </a:r>
            <a:r>
              <a:rPr lang="hu-HU" sz="1600" dirty="0" smtClean="0">
                <a:ea typeface="Calibri" panose="020F0502020204030204" pitchFamily="34" charset="0"/>
              </a:rPr>
              <a:t>7</a:t>
            </a:r>
            <a:r>
              <a:rPr lang="en-GB" sz="1600" dirty="0" smtClean="0">
                <a:ea typeface="Calibri" panose="020F0502020204030204" pitchFamily="34" charset="0"/>
              </a:rPr>
              <a:t>)</a:t>
            </a:r>
            <a:r>
              <a:rPr lang="en-BE" sz="1600" dirty="0" smtClean="0">
                <a:effectLst/>
              </a:rPr>
              <a:t> </a:t>
            </a:r>
            <a:endParaRPr lang="en-BE" sz="16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43583" t="978"/>
          <a:stretch/>
        </p:blipFill>
        <p:spPr>
          <a:xfrm>
            <a:off x="177850" y="1256423"/>
            <a:ext cx="3612012" cy="3547552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587973" y="4803975"/>
            <a:ext cx="2664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 smtClean="0">
                <a:solidFill>
                  <a:schemeClr val="accent1"/>
                </a:solidFill>
              </a:rPr>
              <a:t>Nano</a:t>
            </a:r>
            <a:r>
              <a:rPr lang="hu-HU" sz="1600" dirty="0" smtClean="0">
                <a:solidFill>
                  <a:schemeClr val="accent1"/>
                </a:solidFill>
              </a:rPr>
              <a:t> </a:t>
            </a:r>
            <a:r>
              <a:rPr lang="hu-HU" sz="1600" dirty="0" err="1" smtClean="0">
                <a:solidFill>
                  <a:schemeClr val="accent1"/>
                </a:solidFill>
              </a:rPr>
              <a:t>Letters</a:t>
            </a:r>
            <a:r>
              <a:rPr lang="hu-HU" sz="1600" dirty="0" smtClean="0">
                <a:solidFill>
                  <a:schemeClr val="accent1"/>
                </a:solidFill>
              </a:rPr>
              <a:t> </a:t>
            </a:r>
            <a:r>
              <a:rPr lang="hu-HU" sz="1600" b="1" dirty="0" smtClean="0">
                <a:solidFill>
                  <a:schemeClr val="accent1"/>
                </a:solidFill>
              </a:rPr>
              <a:t>14</a:t>
            </a:r>
            <a:r>
              <a:rPr lang="hu-HU" sz="1600" dirty="0" smtClean="0">
                <a:solidFill>
                  <a:schemeClr val="accent1"/>
                </a:solidFill>
              </a:rPr>
              <a:t>,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hu-HU" sz="1600" dirty="0" smtClean="0">
                <a:solidFill>
                  <a:schemeClr val="accent1"/>
                </a:solidFill>
              </a:rPr>
              <a:t>4772</a:t>
            </a:r>
            <a:r>
              <a:rPr lang="hu-HU" sz="1600" b="1" dirty="0" smtClean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(20</a:t>
            </a:r>
            <a:r>
              <a:rPr lang="hu-HU" sz="1600" dirty="0" smtClean="0">
                <a:solidFill>
                  <a:schemeClr val="accent1"/>
                </a:solidFill>
              </a:rPr>
              <a:t>14</a:t>
            </a:r>
            <a:r>
              <a:rPr lang="en-US" sz="1600" dirty="0" smtClean="0">
                <a:solidFill>
                  <a:schemeClr val="accent1"/>
                </a:solidFill>
              </a:rPr>
              <a:t>)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2205" y="70559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o</a:t>
            </a:r>
            <a:r>
              <a:rPr lang="hu-HU" b="1" dirty="0" err="1" smtClean="0"/>
              <a:t>xygen</a:t>
            </a:r>
            <a:r>
              <a:rPr lang="hu-HU" b="1" dirty="0" smtClean="0"/>
              <a:t> </a:t>
            </a:r>
            <a:r>
              <a:rPr lang="hu-HU" b="1" dirty="0" err="1" smtClean="0"/>
              <a:t>termination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nearly</a:t>
            </a:r>
            <a:r>
              <a:rPr lang="hu-HU" b="1" dirty="0" smtClean="0"/>
              <a:t> </a:t>
            </a:r>
            <a:r>
              <a:rPr lang="hu-HU" b="1" dirty="0" err="1" smtClean="0"/>
              <a:t>positive</a:t>
            </a:r>
            <a:r>
              <a:rPr lang="hu-HU" b="1" dirty="0" smtClean="0"/>
              <a:t> </a:t>
            </a:r>
            <a:r>
              <a:rPr lang="hu-HU" b="1" dirty="0" err="1" smtClean="0"/>
              <a:t>electron</a:t>
            </a:r>
            <a:r>
              <a:rPr lang="hu-HU" b="1" dirty="0" smtClean="0"/>
              <a:t> </a:t>
            </a:r>
            <a:r>
              <a:rPr lang="hu-HU" b="1" dirty="0" err="1" smtClean="0"/>
              <a:t>affinity</a:t>
            </a:r>
            <a:endParaRPr lang="en-US" b="1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882" y="1448621"/>
            <a:ext cx="2499079" cy="157375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009" y="3021211"/>
            <a:ext cx="2512796" cy="1830994"/>
          </a:xfrm>
          <a:prstGeom prst="rect">
            <a:avLst/>
          </a:prstGeom>
        </p:spPr>
      </p:pic>
      <p:sp>
        <p:nvSpPr>
          <p:cNvPr id="13" name="Rectangle 18">
            <a:extLst>
              <a:ext uri="{FF2B5EF4-FFF2-40B4-BE49-F238E27FC236}">
                <a16:creationId xmlns:a16="http://schemas.microsoft.com/office/drawing/2014/main" id="{991ADBB7-AEB5-0B42-8A20-F20B3B9E53E2}"/>
              </a:ext>
            </a:extLst>
          </p:cNvPr>
          <p:cNvSpPr/>
          <p:nvPr/>
        </p:nvSpPr>
        <p:spPr>
          <a:xfrm>
            <a:off x="4077894" y="4786463"/>
            <a:ext cx="2139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 smtClean="0">
                <a:ea typeface="Calibri" panose="020F0502020204030204" pitchFamily="34" charset="0"/>
              </a:rPr>
              <a:t>Nat</a:t>
            </a:r>
            <a:r>
              <a:rPr lang="hu-HU" sz="1600" dirty="0" smtClean="0">
                <a:ea typeface="Calibri" panose="020F0502020204030204" pitchFamily="34" charset="0"/>
              </a:rPr>
              <a:t>. </a:t>
            </a:r>
            <a:r>
              <a:rPr lang="hu-HU" sz="1600" dirty="0" err="1" smtClean="0">
                <a:ea typeface="Calibri" panose="020F0502020204030204" pitchFamily="34" charset="0"/>
              </a:rPr>
              <a:t>Elec</a:t>
            </a:r>
            <a:r>
              <a:rPr lang="hu-HU" sz="1600" dirty="0" smtClean="0">
                <a:ea typeface="Calibri" panose="020F0502020204030204" pitchFamily="34" charset="0"/>
              </a:rPr>
              <a:t>.</a:t>
            </a:r>
            <a:r>
              <a:rPr lang="en-GB" sz="1600" dirty="0" smtClean="0">
                <a:ea typeface="Calibri" panose="020F0502020204030204" pitchFamily="34" charset="0"/>
              </a:rPr>
              <a:t> </a:t>
            </a:r>
            <a:r>
              <a:rPr lang="hu-HU" sz="1600" b="1" dirty="0">
                <a:ea typeface="Calibri" panose="020F0502020204030204" pitchFamily="34" charset="0"/>
              </a:rPr>
              <a:t>1</a:t>
            </a:r>
            <a:r>
              <a:rPr lang="en-GB" sz="1600" dirty="0" smtClean="0">
                <a:ea typeface="Calibri" panose="020F0502020204030204" pitchFamily="34" charset="0"/>
              </a:rPr>
              <a:t>, </a:t>
            </a:r>
            <a:r>
              <a:rPr lang="hu-HU" sz="1600" dirty="0" smtClean="0">
                <a:ea typeface="Calibri" panose="020F0502020204030204" pitchFamily="34" charset="0"/>
              </a:rPr>
              <a:t>502</a:t>
            </a:r>
            <a:r>
              <a:rPr lang="en-GB" sz="1600" dirty="0" smtClean="0">
                <a:ea typeface="Calibri" panose="020F0502020204030204" pitchFamily="34" charset="0"/>
              </a:rPr>
              <a:t> </a:t>
            </a:r>
            <a:r>
              <a:rPr lang="en-GB" sz="1600" dirty="0">
                <a:ea typeface="Calibri" panose="020F0502020204030204" pitchFamily="34" charset="0"/>
              </a:rPr>
              <a:t>(</a:t>
            </a:r>
            <a:r>
              <a:rPr lang="en-GB" sz="1600" dirty="0" smtClean="0">
                <a:ea typeface="Calibri" panose="020F0502020204030204" pitchFamily="34" charset="0"/>
              </a:rPr>
              <a:t>201</a:t>
            </a:r>
            <a:r>
              <a:rPr lang="hu-HU" sz="1600" dirty="0">
                <a:ea typeface="Calibri" panose="020F0502020204030204" pitchFamily="34" charset="0"/>
              </a:rPr>
              <a:t>8</a:t>
            </a:r>
            <a:r>
              <a:rPr lang="en-GB" sz="1600" dirty="0" smtClean="0">
                <a:ea typeface="Calibri" panose="020F0502020204030204" pitchFamily="34" charset="0"/>
              </a:rPr>
              <a:t>)</a:t>
            </a:r>
            <a:r>
              <a:rPr lang="en-BE" sz="1600" dirty="0" smtClean="0">
                <a:effectLst/>
              </a:rPr>
              <a:t> </a:t>
            </a:r>
            <a:endParaRPr lang="en-BE" sz="16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4037598" y="723448"/>
            <a:ext cx="249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b</a:t>
            </a:r>
            <a:r>
              <a:rPr lang="hu-HU" b="1" dirty="0" err="1" smtClean="0"/>
              <a:t>and</a:t>
            </a:r>
            <a:r>
              <a:rPr lang="hu-HU" b="1" dirty="0" smtClean="0"/>
              <a:t> </a:t>
            </a:r>
            <a:r>
              <a:rPr lang="hu-HU" b="1" dirty="0" err="1" smtClean="0"/>
              <a:t>bending</a:t>
            </a:r>
            <a:r>
              <a:rPr lang="hu-HU" b="1" dirty="0" smtClean="0"/>
              <a:t> (</a:t>
            </a:r>
            <a:r>
              <a:rPr lang="hu-HU" b="1" dirty="0" err="1" smtClean="0"/>
              <a:t>negative</a:t>
            </a:r>
            <a:r>
              <a:rPr lang="hu-HU" b="1" dirty="0" smtClean="0"/>
              <a:t> species 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surface</a:t>
            </a:r>
            <a:r>
              <a:rPr lang="hu-HU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22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Charge transition levels of defects in diamond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0" y="731782"/>
            <a:ext cx="7817782" cy="3494687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2699792" y="611412"/>
            <a:ext cx="2740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 err="1" smtClean="0">
                <a:solidFill>
                  <a:schemeClr val="accent1"/>
                </a:solidFill>
              </a:rPr>
              <a:t>Phys</a:t>
            </a:r>
            <a:r>
              <a:rPr lang="hu-HU" sz="1600" dirty="0" smtClean="0">
                <a:solidFill>
                  <a:schemeClr val="accent1"/>
                </a:solidFill>
              </a:rPr>
              <a:t>. </a:t>
            </a:r>
            <a:r>
              <a:rPr lang="hu-HU" sz="1600" dirty="0" err="1" smtClean="0">
                <a:solidFill>
                  <a:schemeClr val="accent1"/>
                </a:solidFill>
              </a:rPr>
              <a:t>Rev</a:t>
            </a:r>
            <a:r>
              <a:rPr lang="hu-HU" sz="1600" dirty="0" smtClean="0">
                <a:solidFill>
                  <a:schemeClr val="accent1"/>
                </a:solidFill>
              </a:rPr>
              <a:t>. B </a:t>
            </a:r>
            <a:r>
              <a:rPr lang="hu-HU" sz="1600" b="1" dirty="0" smtClean="0">
                <a:solidFill>
                  <a:schemeClr val="accent1"/>
                </a:solidFill>
              </a:rPr>
              <a:t>89</a:t>
            </a:r>
            <a:r>
              <a:rPr lang="hu-HU" sz="1600" dirty="0" smtClean="0">
                <a:solidFill>
                  <a:schemeClr val="accent1"/>
                </a:solidFill>
              </a:rPr>
              <a:t>,</a:t>
            </a:r>
            <a:r>
              <a:rPr lang="en-US" sz="1600" dirty="0" smtClean="0">
                <a:solidFill>
                  <a:schemeClr val="accent1"/>
                </a:solidFill>
              </a:rPr>
              <a:t> </a:t>
            </a:r>
            <a:r>
              <a:rPr lang="hu-HU" sz="1600" dirty="0" smtClean="0">
                <a:solidFill>
                  <a:schemeClr val="accent1"/>
                </a:solidFill>
              </a:rPr>
              <a:t>075203</a:t>
            </a:r>
            <a:r>
              <a:rPr lang="hu-HU" sz="1600" b="1" dirty="0" smtClean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(20</a:t>
            </a:r>
            <a:r>
              <a:rPr lang="hu-HU" sz="1600" dirty="0" smtClean="0">
                <a:solidFill>
                  <a:schemeClr val="accent1"/>
                </a:solidFill>
              </a:rPr>
              <a:t>14</a:t>
            </a:r>
            <a:r>
              <a:rPr lang="en-US" sz="1600" dirty="0" smtClean="0">
                <a:solidFill>
                  <a:schemeClr val="accent1"/>
                </a:solidFill>
              </a:rPr>
              <a:t>)</a:t>
            </a:r>
            <a:endParaRPr lang="en-US" sz="1600" dirty="0">
              <a:solidFill>
                <a:schemeClr val="accent1"/>
              </a:solidFill>
            </a:endParaRPr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257796" y="2715766"/>
            <a:ext cx="8807062" cy="1875217"/>
            <a:chOff x="322028" y="4107366"/>
            <a:chExt cx="8807062" cy="1875217"/>
          </a:xfrm>
        </p:grpSpPr>
        <p:sp>
          <p:nvSpPr>
            <p:cNvPr id="18" name="Szövegdoboz 17"/>
            <p:cNvSpPr txBox="1"/>
            <p:nvPr/>
          </p:nvSpPr>
          <p:spPr>
            <a:xfrm>
              <a:off x="322028" y="5613251"/>
              <a:ext cx="8807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hu-HU" b="1" dirty="0" err="1" smtClean="0">
                  <a:solidFill>
                    <a:srgbClr val="FF0000"/>
                  </a:solidFill>
                </a:rPr>
                <a:t>green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illumination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ionizes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neutral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single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vacancies</a:t>
              </a:r>
              <a:r>
                <a:rPr lang="hu-HU" b="1" dirty="0" smtClean="0">
                  <a:solidFill>
                    <a:srgbClr val="FF0000"/>
                  </a:solidFill>
                </a:rPr>
                <a:t> and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divacancies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with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creating</a:t>
              </a:r>
              <a:r>
                <a:rPr lang="hu-HU" b="1" dirty="0" smtClean="0">
                  <a:solidFill>
                    <a:srgbClr val="FF0000"/>
                  </a:solidFill>
                </a:rPr>
                <a:t> </a:t>
              </a:r>
              <a:r>
                <a:rPr lang="hu-HU" b="1" dirty="0" err="1" smtClean="0">
                  <a:solidFill>
                    <a:srgbClr val="FF0000"/>
                  </a:solidFill>
                </a:rPr>
                <a:t>holes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Egyenes összekötő nyíllal 18"/>
            <p:cNvCxnSpPr/>
            <p:nvPr/>
          </p:nvCxnSpPr>
          <p:spPr>
            <a:xfrm flipV="1">
              <a:off x="4492216" y="4107366"/>
              <a:ext cx="0" cy="13227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zövegdoboz 19"/>
          <p:cNvSpPr txBox="1"/>
          <p:nvPr/>
        </p:nvSpPr>
        <p:spPr>
          <a:xfrm>
            <a:off x="251520" y="4587974"/>
            <a:ext cx="8741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rgbClr val="FF0000"/>
                </a:solidFill>
              </a:rPr>
              <a:t>NV</a:t>
            </a:r>
            <a:r>
              <a:rPr lang="hu-HU" b="1" baseline="30000" dirty="0" smtClean="0">
                <a:solidFill>
                  <a:srgbClr val="FF0000"/>
                </a:solidFill>
              </a:rPr>
              <a:t>−</a:t>
            </a:r>
            <a:r>
              <a:rPr lang="hu-HU" b="1" dirty="0" smtClean="0">
                <a:solidFill>
                  <a:srgbClr val="FF0000"/>
                </a:solidFill>
              </a:rPr>
              <a:t> has a </a:t>
            </a:r>
            <a:r>
              <a:rPr lang="hu-HU" b="1" dirty="0" err="1" smtClean="0">
                <a:solidFill>
                  <a:srgbClr val="FF0000"/>
                </a:solidFill>
              </a:rPr>
              <a:t>giant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hole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capture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cross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section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dirty="0" smtClean="0"/>
              <a:t>[</a:t>
            </a:r>
            <a:r>
              <a:rPr lang="hu-HU" dirty="0" err="1" smtClean="0"/>
              <a:t>Nat</a:t>
            </a:r>
            <a:r>
              <a:rPr lang="hu-HU" dirty="0" smtClean="0"/>
              <a:t>. </a:t>
            </a:r>
            <a:r>
              <a:rPr lang="hu-HU" dirty="0" err="1" smtClean="0"/>
              <a:t>Elec</a:t>
            </a:r>
            <a:r>
              <a:rPr lang="hu-HU" dirty="0" smtClean="0"/>
              <a:t>. </a:t>
            </a:r>
            <a:r>
              <a:rPr lang="hu-HU" b="1" dirty="0" smtClean="0"/>
              <a:t>4</a:t>
            </a:r>
            <a:r>
              <a:rPr lang="hu-HU" dirty="0" smtClean="0"/>
              <a:t>, 717 (2021)]</a:t>
            </a:r>
            <a:endParaRPr lang="en-US" b="1" dirty="0"/>
          </a:p>
        </p:txBody>
      </p:sp>
      <p:cxnSp>
        <p:nvCxnSpPr>
          <p:cNvPr id="22" name="Egyenes összekötő 21"/>
          <p:cNvCxnSpPr/>
          <p:nvPr/>
        </p:nvCxnSpPr>
        <p:spPr>
          <a:xfrm flipH="1">
            <a:off x="3491880" y="2852265"/>
            <a:ext cx="2160239" cy="0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H="1" flipV="1">
            <a:off x="2937540" y="2852265"/>
            <a:ext cx="1252314" cy="9096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5309309" y="2470794"/>
            <a:ext cx="41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hu-HU" sz="20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0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2810964" y="2515711"/>
            <a:ext cx="33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 smtClean="0">
                <a:solidFill>
                  <a:srgbClr val="92D050"/>
                </a:solidFill>
              </a:rPr>
              <a:t>V</a:t>
            </a:r>
            <a:endParaRPr lang="en-US" sz="2000" baseline="-25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ím 69"/>
          <p:cNvSpPr txBox="1">
            <a:spLocks noGrp="1"/>
          </p:cNvSpPr>
          <p:nvPr>
            <p:ph type="title"/>
          </p:nvPr>
        </p:nvSpPr>
        <p:spPr>
          <a:xfrm>
            <a:off x="468313" y="5147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/>
              <a:t>Modeling of diamond surface and band bending</a:t>
            </a:r>
            <a:endParaRPr lang="en-US" sz="3100" b="1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F86F610-E720-7F41-165D-7FFC52CAC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" t="4038" r="640" b="61366"/>
          <a:stretch/>
        </p:blipFill>
        <p:spPr>
          <a:xfrm>
            <a:off x="251520" y="3273840"/>
            <a:ext cx="6624736" cy="183991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70513" y="1130277"/>
            <a:ext cx="4792274" cy="40011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schemeClr val="accent1"/>
                </a:solidFill>
              </a:rPr>
              <a:t>A. </a:t>
            </a:r>
            <a:r>
              <a:rPr lang="hu-HU" sz="2000" dirty="0" smtClean="0">
                <a:solidFill>
                  <a:schemeClr val="accent1"/>
                </a:solidFill>
              </a:rPr>
              <a:t>Gali, </a:t>
            </a:r>
            <a:r>
              <a:rPr lang="hu-HU" sz="2000" dirty="0" err="1" smtClean="0">
                <a:solidFill>
                  <a:schemeClr val="accent1"/>
                </a:solidFill>
              </a:rPr>
              <a:t>Nanophotonics</a:t>
            </a:r>
            <a:r>
              <a:rPr lang="hu-HU" sz="2000" dirty="0" smtClean="0">
                <a:solidFill>
                  <a:schemeClr val="accent1"/>
                </a:solidFill>
              </a:rPr>
              <a:t>, </a:t>
            </a:r>
            <a:r>
              <a:rPr lang="hu-HU" sz="2000" b="1" dirty="0">
                <a:solidFill>
                  <a:schemeClr val="accent1"/>
                </a:solidFill>
              </a:rPr>
              <a:t>8</a:t>
            </a:r>
            <a:r>
              <a:rPr lang="hu-HU" sz="2000" dirty="0" smtClean="0">
                <a:solidFill>
                  <a:schemeClr val="accent1"/>
                </a:solidFill>
              </a:rPr>
              <a:t>, 1907-1943 </a:t>
            </a:r>
            <a:r>
              <a:rPr lang="hu-HU" sz="2000" dirty="0">
                <a:solidFill>
                  <a:schemeClr val="accent1"/>
                </a:solidFill>
              </a:rPr>
              <a:t>(</a:t>
            </a:r>
            <a:r>
              <a:rPr lang="hu-HU" sz="2000" dirty="0" smtClean="0">
                <a:solidFill>
                  <a:schemeClr val="accent1"/>
                </a:solidFill>
              </a:rPr>
              <a:t>2019)</a:t>
            </a:r>
            <a:endParaRPr lang="hu-HU" sz="2000" dirty="0">
              <a:solidFill>
                <a:schemeClr val="accent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370513" y="1624739"/>
            <a:ext cx="4662430" cy="40011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hu-HU" sz="2000" dirty="0">
                <a:solidFill>
                  <a:schemeClr val="accent1"/>
                </a:solidFill>
              </a:rPr>
              <a:t>A. </a:t>
            </a:r>
            <a:r>
              <a:rPr lang="hu-HU" sz="2000" dirty="0" smtClean="0">
                <a:solidFill>
                  <a:schemeClr val="accent1"/>
                </a:solidFill>
              </a:rPr>
              <a:t>Gali, </a:t>
            </a:r>
            <a:r>
              <a:rPr lang="hu-HU" sz="2000" dirty="0" err="1" smtClean="0">
                <a:solidFill>
                  <a:schemeClr val="accent1"/>
                </a:solidFill>
              </a:rPr>
              <a:t>Nanophotonics</a:t>
            </a:r>
            <a:r>
              <a:rPr lang="hu-HU" sz="2000" dirty="0" smtClean="0">
                <a:solidFill>
                  <a:schemeClr val="accent1"/>
                </a:solidFill>
              </a:rPr>
              <a:t>, </a:t>
            </a:r>
            <a:r>
              <a:rPr lang="hu-HU" sz="2000" b="1" dirty="0" smtClean="0">
                <a:solidFill>
                  <a:schemeClr val="accent1"/>
                </a:solidFill>
              </a:rPr>
              <a:t>12</a:t>
            </a:r>
            <a:r>
              <a:rPr lang="hu-HU" sz="2000" dirty="0" smtClean="0">
                <a:solidFill>
                  <a:schemeClr val="accent1"/>
                </a:solidFill>
              </a:rPr>
              <a:t>, 359-397 </a:t>
            </a:r>
            <a:r>
              <a:rPr lang="hu-HU" sz="2000" dirty="0">
                <a:solidFill>
                  <a:schemeClr val="accent1"/>
                </a:solidFill>
              </a:rPr>
              <a:t>(</a:t>
            </a:r>
            <a:r>
              <a:rPr lang="hu-HU" sz="2000" dirty="0" smtClean="0">
                <a:solidFill>
                  <a:schemeClr val="accent1"/>
                </a:solidFill>
              </a:rPr>
              <a:t>2023)</a:t>
            </a:r>
            <a:endParaRPr lang="hu-HU" sz="2000" dirty="0">
              <a:solidFill>
                <a:schemeClr val="accent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2028" y="699542"/>
            <a:ext cx="580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Methodology</a:t>
            </a:r>
            <a:r>
              <a:rPr lang="hu-HU" sz="2000" b="1" dirty="0" smtClean="0"/>
              <a:t>: </a:t>
            </a:r>
            <a:r>
              <a:rPr lang="hu-HU" sz="2000" b="1" i="1" dirty="0" smtClean="0"/>
              <a:t>ab </a:t>
            </a:r>
            <a:r>
              <a:rPr lang="hu-HU" sz="2000" b="1" i="1" dirty="0" err="1" smtClean="0"/>
              <a:t>initio</a:t>
            </a:r>
            <a:r>
              <a:rPr lang="hu-HU" sz="2000" b="1" dirty="0" smtClean="0"/>
              <a:t> DFT and </a:t>
            </a:r>
            <a:r>
              <a:rPr lang="hu-HU" sz="2000" b="1" dirty="0" err="1" smtClean="0"/>
              <a:t>beyond</a:t>
            </a:r>
            <a:r>
              <a:rPr lang="hu-HU" sz="2000" b="1" dirty="0" smtClean="0"/>
              <a:t> </a:t>
            </a:r>
            <a:endParaRPr lang="en-US" sz="2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310196" y="2056467"/>
            <a:ext cx="8773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Ambient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condition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absorbed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water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on</a:t>
            </a:r>
            <a:r>
              <a:rPr lang="hu-HU" sz="2000" b="1" dirty="0" smtClean="0"/>
              <a:t> top of </a:t>
            </a:r>
            <a:r>
              <a:rPr lang="hu-HU" sz="2000" b="1" dirty="0" err="1" smtClean="0"/>
              <a:t>diamond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surface</a:t>
            </a:r>
            <a:endParaRPr lang="hu-HU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i="1" dirty="0" smtClean="0"/>
              <a:t>ab </a:t>
            </a:r>
            <a:r>
              <a:rPr lang="hu-HU" sz="2000" i="1" dirty="0" err="1" smtClean="0"/>
              <a:t>initio</a:t>
            </a:r>
            <a:r>
              <a:rPr lang="hu-HU" sz="2000" i="1" dirty="0" smtClean="0"/>
              <a:t> </a:t>
            </a:r>
            <a:r>
              <a:rPr lang="hu-HU" sz="2000" dirty="0" err="1" smtClean="0"/>
              <a:t>molecular</a:t>
            </a:r>
            <a:r>
              <a:rPr lang="hu-HU" sz="2000" dirty="0" smtClean="0"/>
              <a:t> </a:t>
            </a:r>
            <a:r>
              <a:rPr lang="hu-HU" sz="2000" dirty="0" err="1" smtClean="0"/>
              <a:t>dynamics</a:t>
            </a:r>
            <a:r>
              <a:rPr lang="hu-HU" sz="2000" dirty="0" smtClean="0"/>
              <a:t> </a:t>
            </a:r>
            <a:r>
              <a:rPr lang="hu-HU" sz="2000" dirty="0" err="1" smtClean="0"/>
              <a:t>to</a:t>
            </a:r>
            <a:r>
              <a:rPr lang="hu-HU" sz="2000" dirty="0" smtClean="0"/>
              <a:t> </a:t>
            </a:r>
            <a:r>
              <a:rPr lang="hu-HU" sz="2000" dirty="0" err="1" smtClean="0"/>
              <a:t>cover</a:t>
            </a:r>
            <a:r>
              <a:rPr lang="hu-HU" sz="2000" dirty="0" smtClean="0"/>
              <a:t> </a:t>
            </a:r>
            <a:r>
              <a:rPr lang="hu-HU" sz="2000" dirty="0" err="1" smtClean="0"/>
              <a:t>diamond</a:t>
            </a:r>
            <a:r>
              <a:rPr lang="hu-HU" sz="2000" dirty="0" smtClean="0"/>
              <a:t> </a:t>
            </a:r>
            <a:r>
              <a:rPr lang="hu-HU" sz="2000" dirty="0" err="1" smtClean="0"/>
              <a:t>with</a:t>
            </a:r>
            <a:r>
              <a:rPr lang="hu-HU" sz="2000" dirty="0" smtClean="0"/>
              <a:t> </a:t>
            </a:r>
            <a:r>
              <a:rPr lang="hu-HU" sz="2000" dirty="0" err="1" smtClean="0"/>
              <a:t>water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carboxyl</a:t>
            </a:r>
            <a:r>
              <a:rPr lang="hu-HU" sz="2000" dirty="0" smtClean="0"/>
              <a:t> </a:t>
            </a:r>
            <a:r>
              <a:rPr lang="hu-HU" sz="2000" dirty="0" err="1" smtClean="0"/>
              <a:t>groups</a:t>
            </a:r>
            <a:r>
              <a:rPr lang="hu-HU" sz="2000" dirty="0" smtClean="0"/>
              <a:t> (COOH) </a:t>
            </a:r>
            <a:r>
              <a:rPr lang="hu-HU" sz="2000" dirty="0" err="1" smtClean="0"/>
              <a:t>represent</a:t>
            </a:r>
            <a:r>
              <a:rPr lang="hu-HU" sz="2000" dirty="0" smtClean="0"/>
              <a:t> </a:t>
            </a:r>
            <a:r>
              <a:rPr lang="hu-HU" sz="2000" dirty="0" err="1" smtClean="0"/>
              <a:t>acceptor</a:t>
            </a:r>
            <a:r>
              <a:rPr lang="hu-HU" sz="2000" dirty="0" smtClean="0"/>
              <a:t> </a:t>
            </a:r>
            <a:r>
              <a:rPr lang="hu-HU" sz="2000" dirty="0" err="1" smtClean="0"/>
              <a:t>defects</a:t>
            </a:r>
            <a:r>
              <a:rPr lang="hu-HU" sz="2000" dirty="0" smtClean="0"/>
              <a:t> </a:t>
            </a:r>
            <a:r>
              <a:rPr lang="hu-HU" sz="2000" dirty="0" err="1" smtClean="0"/>
              <a:t>at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surface</a:t>
            </a: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Electron</a:t>
            </a:r>
            <a:r>
              <a:rPr lang="hu-HU" sz="2000" dirty="0" smtClean="0"/>
              <a:t> </a:t>
            </a:r>
            <a:r>
              <a:rPr lang="hu-HU" sz="2000" dirty="0" err="1" smtClean="0"/>
              <a:t>affinities</a:t>
            </a:r>
            <a:r>
              <a:rPr lang="hu-HU" sz="2000" dirty="0" smtClean="0"/>
              <a:t> (</a:t>
            </a:r>
            <a:r>
              <a:rPr lang="hu-HU" sz="2000" dirty="0" err="1" smtClean="0"/>
              <a:t>vacuum</a:t>
            </a:r>
            <a:r>
              <a:rPr lang="hu-HU" sz="2000" dirty="0" smtClean="0"/>
              <a:t> </a:t>
            </a:r>
            <a:r>
              <a:rPr lang="hu-HU" sz="2000" dirty="0" err="1" smtClean="0"/>
              <a:t>level</a:t>
            </a:r>
            <a:r>
              <a:rPr lang="hu-HU" sz="2000" dirty="0" smtClean="0"/>
              <a:t> </a:t>
            </a:r>
            <a:r>
              <a:rPr lang="hu-HU" sz="2000" dirty="0" err="1" smtClean="0"/>
              <a:t>shifts</a:t>
            </a:r>
            <a:r>
              <a:rPr lang="hu-HU" sz="2000" dirty="0" smtClean="0"/>
              <a:t> and </a:t>
            </a:r>
            <a:r>
              <a:rPr lang="hu-HU" sz="2000" dirty="0" err="1" smtClean="0"/>
              <a:t>work</a:t>
            </a:r>
            <a:r>
              <a:rPr lang="hu-HU" sz="2000" dirty="0" smtClean="0"/>
              <a:t> </a:t>
            </a:r>
            <a:r>
              <a:rPr lang="hu-HU" sz="2000" dirty="0" err="1" smtClean="0"/>
              <a:t>functions</a:t>
            </a:r>
            <a:r>
              <a:rPr lang="hu-HU" sz="2000" dirty="0" smtClean="0"/>
              <a:t>) </a:t>
            </a:r>
            <a:r>
              <a:rPr lang="hu-HU" sz="2000" dirty="0" err="1" smtClean="0"/>
              <a:t>can</a:t>
            </a:r>
            <a:r>
              <a:rPr lang="hu-HU" sz="2000" dirty="0" smtClean="0"/>
              <a:t> be </a:t>
            </a:r>
            <a:r>
              <a:rPr lang="hu-HU" sz="2000" dirty="0" err="1" smtClean="0"/>
              <a:t>determined</a:t>
            </a:r>
            <a:r>
              <a:rPr lang="hu-HU" sz="2000" dirty="0" smtClean="0"/>
              <a:t> </a:t>
            </a:r>
            <a:r>
              <a:rPr lang="hu-HU" sz="2000" b="1" dirty="0" smtClean="0"/>
              <a:t>   </a:t>
            </a:r>
            <a:endParaRPr lang="en-US" sz="2000" b="1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C1AD849-C20F-AF1C-1F66-97A45DC61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54" y="3939902"/>
            <a:ext cx="1722855" cy="6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7273</TotalTime>
  <Words>1870</Words>
  <Application>Microsoft Office PowerPoint</Application>
  <PresentationFormat>Diavetítés a képernyőre (16:9 oldalarány)</PresentationFormat>
  <Paragraphs>252</Paragraphs>
  <Slides>42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8" baseType="lpstr">
      <vt:lpstr>Arial</vt:lpstr>
      <vt:lpstr>Calibri</vt:lpstr>
      <vt:lpstr>Symbol</vt:lpstr>
      <vt:lpstr>Times New Roman</vt:lpstr>
      <vt:lpstr>Wingdings</vt:lpstr>
      <vt:lpstr>Office-téma</vt:lpstr>
      <vt:lpstr>Materials challenges in quantum sensing with diamond nitrogen-vacancy center</vt:lpstr>
      <vt:lpstr>PowerPoint-bemutató</vt:lpstr>
      <vt:lpstr>PowerPoint-bemutató</vt:lpstr>
      <vt:lpstr>PowerPoint-bemutató</vt:lpstr>
      <vt:lpstr>PowerPoint-bemutató</vt:lpstr>
      <vt:lpstr>PowerPoint-bemutató</vt:lpstr>
      <vt:lpstr>Shallow nitrogen-vacancy centers in diamond</vt:lpstr>
      <vt:lpstr>Charge transition levels of defects in diamond</vt:lpstr>
      <vt:lpstr>Modeling of diamond surface and band bending</vt:lpstr>
      <vt:lpstr>Results: low pressure is the problem</vt:lpstr>
      <vt:lpstr>Results: experimental verification</vt:lpstr>
      <vt:lpstr>Results: experimental verification</vt:lpstr>
      <vt:lpstr>Results: electrolyte (NaCl) solution</vt:lpstr>
      <vt:lpstr>Results: electrolyte (NaCl) solution</vt:lpstr>
      <vt:lpstr>PowerPoint-bemutató</vt:lpstr>
      <vt:lpstr>Quantum Technology Summer in Budapest</vt:lpstr>
      <vt:lpstr>Summary</vt:lpstr>
      <vt:lpstr>Magneto-optical spectroscopy research group</vt:lpstr>
      <vt:lpstr>Supplementary Materials</vt:lpstr>
      <vt:lpstr>PowerPoint-bemutató</vt:lpstr>
      <vt:lpstr>PowerPoint-bemutató</vt:lpstr>
      <vt:lpstr>PowerPoint-bemutató</vt:lpstr>
      <vt:lpstr>NV center: sketch of typical ODMR setup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Understanding ISC and optical spinpolarization</vt:lpstr>
      <vt:lpstr>Understanding the effective spin-orbit coupling</vt:lpstr>
      <vt:lpstr>Understanding ISC and optical spinpolarization</vt:lpstr>
      <vt:lpstr>Understanding ISC and optical spinpolarization</vt:lpstr>
      <vt:lpstr>ISC at lower branch: spin-orbit coupling with singlets</vt:lpstr>
      <vt:lpstr>ISC at lower branch: spin-orbit coupling with singlets</vt:lpstr>
      <vt:lpstr>ISC at lower branch: spin-orbit coupling with singlets</vt:lpstr>
      <vt:lpstr>Understanding ISC and optical spinpolarization</vt:lpstr>
      <vt:lpstr>Understanding ISC and optical spinpolarization</vt:lpstr>
      <vt:lpstr>Understanding ISC and optical spinpolarization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progress in ab initio description of solid state defect qubits</dc:title>
  <cp:lastModifiedBy>A G</cp:lastModifiedBy>
  <cp:revision>162</cp:revision>
  <dcterms:modified xsi:type="dcterms:W3CDTF">2024-06-17T16:18:00Z</dcterms:modified>
</cp:coreProperties>
</file>