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666" r:id="rId5"/>
  </p:sldMasterIdLst>
  <p:notesMasterIdLst>
    <p:notesMasterId r:id="rId23"/>
  </p:notesMasterIdLst>
  <p:sldIdLst>
    <p:sldId id="256" r:id="rId6"/>
    <p:sldId id="444" r:id="rId7"/>
    <p:sldId id="4334" r:id="rId8"/>
    <p:sldId id="4336" r:id="rId9"/>
    <p:sldId id="443" r:id="rId10"/>
    <p:sldId id="442" r:id="rId11"/>
    <p:sldId id="4330" r:id="rId12"/>
    <p:sldId id="4331" r:id="rId13"/>
    <p:sldId id="4332" r:id="rId14"/>
    <p:sldId id="257" r:id="rId15"/>
    <p:sldId id="258" r:id="rId16"/>
    <p:sldId id="260" r:id="rId17"/>
    <p:sldId id="4338" r:id="rId18"/>
    <p:sldId id="268" r:id="rId19"/>
    <p:sldId id="4335" r:id="rId20"/>
    <p:sldId id="283" r:id="rId21"/>
    <p:sldId id="4337" r:id="rId22"/>
  </p:sldIdLst>
  <p:sldSz cx="12192000" cy="6858000"/>
  <p:notesSz cx="12192000" cy="6858000"/>
  <p:embeddedFontLst>
    <p:embeddedFont>
      <p:font typeface="Cambria Math" panose="02040503050406030204" pitchFamily="18" charset="0"/>
      <p:regular r:id="rId24"/>
    </p:embeddedFont>
    <p:embeddedFont>
      <p:font typeface="Microsoft Sans Serif" panose="020B0604020202020204" pitchFamily="34" charset="0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>
      <a:defRPr/>
    </a:defPPr>
    <a:lvl1pPr marL="0" algn="l" defTabSz="914262">
      <a:defRPr sz="1800">
        <a:solidFill>
          <a:schemeClr val="tx1"/>
        </a:solidFill>
        <a:latin typeface="+mn-lt"/>
        <a:ea typeface="+mn-ea"/>
        <a:cs typeface="+mn-cs"/>
      </a:defRPr>
    </a:lvl1pPr>
    <a:lvl2pPr marL="457131" algn="l" defTabSz="914262">
      <a:defRPr sz="18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>
      <a:defRPr sz="18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>
      <a:defRPr sz="18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>
      <a:defRPr sz="1800">
        <a:solidFill>
          <a:schemeClr val="tx1"/>
        </a:solidFill>
        <a:latin typeface="+mn-lt"/>
        <a:ea typeface="+mn-ea"/>
        <a:cs typeface="+mn-cs"/>
      </a:defRPr>
    </a:lvl5pPr>
    <a:lvl6pPr marL="2285656" algn="l" defTabSz="914262">
      <a:defRPr sz="1800">
        <a:solidFill>
          <a:schemeClr val="tx1"/>
        </a:solidFill>
        <a:latin typeface="+mn-lt"/>
        <a:ea typeface="+mn-ea"/>
        <a:cs typeface="+mn-cs"/>
      </a:defRPr>
    </a:lvl6pPr>
    <a:lvl7pPr marL="2742787" algn="l" defTabSz="914262">
      <a:defRPr sz="1800">
        <a:solidFill>
          <a:schemeClr val="tx1"/>
        </a:solidFill>
        <a:latin typeface="+mn-lt"/>
        <a:ea typeface="+mn-ea"/>
        <a:cs typeface="+mn-cs"/>
      </a:defRPr>
    </a:lvl7pPr>
    <a:lvl8pPr marL="3199918" algn="l" defTabSz="914262">
      <a:defRPr sz="1800">
        <a:solidFill>
          <a:schemeClr val="tx1"/>
        </a:solidFill>
        <a:latin typeface="+mn-lt"/>
        <a:ea typeface="+mn-ea"/>
        <a:cs typeface="+mn-cs"/>
      </a:defRPr>
    </a:lvl8pPr>
    <a:lvl9pPr marL="3657048" algn="l" defTabSz="914262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5E51709-3C94-D840-9271-7E9389635E79}" type="datetimeFigureOut">
              <a:rPr lang="en-US"/>
              <a:t>6/17/2024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1CCF047-398C-4F48-85E0-05CD43A06C2A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62">
      <a:defRPr sz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2">
      <a:defRPr sz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>
      <a:defRPr sz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>
      <a:defRPr sz="12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>
      <a:defRPr sz="1200">
        <a:solidFill>
          <a:schemeClr val="tx1"/>
        </a:solidFill>
        <a:latin typeface="+mn-lt"/>
        <a:ea typeface="+mn-ea"/>
        <a:cs typeface="+mn-cs"/>
      </a:defRPr>
    </a:lvl5pPr>
    <a:lvl6pPr marL="2285656" algn="l" defTabSz="914262">
      <a:defRPr sz="1200">
        <a:solidFill>
          <a:schemeClr val="tx1"/>
        </a:solidFill>
        <a:latin typeface="+mn-lt"/>
        <a:ea typeface="+mn-ea"/>
        <a:cs typeface="+mn-cs"/>
      </a:defRPr>
    </a:lvl6pPr>
    <a:lvl7pPr marL="2742787" algn="l" defTabSz="914262">
      <a:defRPr sz="1200">
        <a:solidFill>
          <a:schemeClr val="tx1"/>
        </a:solidFill>
        <a:latin typeface="+mn-lt"/>
        <a:ea typeface="+mn-ea"/>
        <a:cs typeface="+mn-cs"/>
      </a:defRPr>
    </a:lvl7pPr>
    <a:lvl8pPr marL="3199918" algn="l" defTabSz="914262">
      <a:defRPr sz="1200">
        <a:solidFill>
          <a:schemeClr val="tx1"/>
        </a:solidFill>
        <a:latin typeface="+mn-lt"/>
        <a:ea typeface="+mn-ea"/>
        <a:cs typeface="+mn-cs"/>
      </a:defRPr>
    </a:lvl8pPr>
    <a:lvl9pPr marL="3657048" algn="l" defTabSz="914262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6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1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0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3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2B51E-5A61-524F-8491-EBF6353FE77B}" type="slidenum">
              <a:rPr kumimoji="0" lang="en-FI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FI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3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130862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9543BEB-D66C-6E4A-87AA-60417C33F2A3}" type="slidenum">
              <a:rPr lang="en-GB"/>
              <a:t>‹#›</a:t>
            </a:fld>
            <a:endParaRPr lang="en-GB"/>
          </a:p>
        </p:txBody>
      </p:sp>
      <p:sp>
        <p:nvSpPr>
          <p:cNvPr id="17" name="object 6"/>
          <p:cNvSpPr/>
          <p:nvPr userDrawn="1"/>
        </p:nvSpPr>
        <p:spPr bwMode="auto">
          <a:xfrm>
            <a:off x="5886450" y="242256"/>
            <a:ext cx="5987610" cy="576809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r>
              <a:rPr lang="fi-FI">
                <a:latin typeface="Microsoft Sans Serif"/>
              </a:rPr>
              <a:t>v</a:t>
            </a:r>
            <a:endParaRPr>
              <a:latin typeface="Microsoft Sans Serif"/>
            </a:endParaRPr>
          </a:p>
        </p:txBody>
      </p:sp>
      <p:sp>
        <p:nvSpPr>
          <p:cNvPr id="18" name="object 3"/>
          <p:cNvSpPr/>
          <p:nvPr userDrawn="1"/>
        </p:nvSpPr>
        <p:spPr bwMode="auto">
          <a:xfrm flipV="1">
            <a:off x="334963" y="115883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21" name="object 3"/>
          <p:cNvSpPr/>
          <p:nvPr userDrawn="1"/>
        </p:nvSpPr>
        <p:spPr bwMode="auto"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 bwMode="auto">
          <a:xfrm>
            <a:off x="270621" y="2711948"/>
            <a:ext cx="5237162" cy="250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 spc="-15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376952" y="619061"/>
            <a:ext cx="2844800" cy="1008063"/>
          </a:xfrm>
          <a:prstGeom prst="rect">
            <a:avLst/>
          </a:prstGeom>
          <a:blipFill>
            <a:blip r:embed="rId3"/>
            <a:stretch/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70621" y="5806554"/>
            <a:ext cx="3303852" cy="23290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en-US"/>
              <a:t>Title</a:t>
            </a:r>
            <a:endParaRPr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113328" y="5806554"/>
            <a:ext cx="1508755" cy="232906"/>
          </a:xfrm>
        </p:spPr>
        <p:txBody>
          <a:bodyPr>
            <a:noAutofit/>
          </a:bodyPr>
          <a:lstStyle>
            <a:lvl1pPr marL="0" indent="0" algn="r">
              <a:buNone/>
              <a:defRPr sz="1200" u="sng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en-US"/>
              <a:t>www.meetiqm.com</a:t>
            </a:r>
            <a:endParaRPr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69875" y="5537488"/>
            <a:ext cx="3305175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Name</a:t>
            </a:r>
            <a:endParaRPr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58751" y="1714500"/>
            <a:ext cx="3279774" cy="404813"/>
          </a:xfrm>
        </p:spPr>
        <p:txBody>
          <a:bodyPr>
            <a:noAutofit/>
          </a:bodyPr>
          <a:lstStyle>
            <a:lvl1pPr marL="0" indent="0" algn="ctr">
              <a:buNone/>
              <a:defRPr sz="1400" spc="-20"/>
            </a:lvl1pPr>
          </a:lstStyle>
          <a:p>
            <a:pPr lvl="0">
              <a:defRPr/>
            </a:pPr>
            <a:r>
              <a:rPr lang="en-GB"/>
              <a:t>WE BUILD QUANTUM COMPUTERS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7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 bwMode="auto"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+ Content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2"/>
          </p:nvPr>
        </p:nvSpPr>
        <p:spPr bwMode="auto">
          <a:xfrm>
            <a:off x="334963" y="615451"/>
            <a:ext cx="1390075" cy="13896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7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 bwMode="auto">
          <a:xfrm>
            <a:off x="8105774" y="0"/>
            <a:ext cx="4086225" cy="6857999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664724" y="2139175"/>
            <a:ext cx="6479026" cy="3899545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64724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367147" y="612523"/>
            <a:ext cx="4506912" cy="5426327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photo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+ Content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 bwMode="auto">
          <a:xfrm>
            <a:off x="5048250" y="613015"/>
            <a:ext cx="1390075" cy="13896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7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 bwMode="auto">
          <a:xfrm>
            <a:off x="0" y="0"/>
            <a:ext cx="4086225" cy="6857999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5378011" y="2139175"/>
            <a:ext cx="6479026" cy="3899545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78011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334963" y="612523"/>
            <a:ext cx="4506912" cy="5426327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photo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+ Content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2288285"/>
            <a:ext cx="12191999" cy="375043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/>
          </p:nvPr>
        </p:nvSpPr>
        <p:spPr bwMode="auto">
          <a:xfrm>
            <a:off x="7385839" y="714583"/>
            <a:ext cx="422635" cy="5859827"/>
          </a:xfrm>
          <a:prstGeom prst="rect">
            <a:avLst/>
          </a:prstGeom>
          <a:gradFill>
            <a:gsLst>
              <a:gs pos="0">
                <a:srgbClr val="00B2E3"/>
              </a:gs>
              <a:gs pos="100000">
                <a:srgbClr val="01D89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sz="1800" b="0" i="0" u="none" strike="noStrike" cap="none" spc="0">
                <a:ln>
                  <a:noFill/>
                </a:ln>
                <a:noFill/>
                <a:latin typeface="Microsoft Sans Serif"/>
              </a:defRPr>
            </a:lvl1pPr>
          </a:lstStyle>
          <a:p>
            <a:pPr marL="0" marR="0" lvl="0" indent="0" algn="ctr" defTabSz="914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/>
          </p:nvPr>
        </p:nvSpPr>
        <p:spPr bwMode="auto">
          <a:xfrm>
            <a:off x="334963" y="613015"/>
            <a:ext cx="1390075" cy="13896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7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664724" y="2550731"/>
            <a:ext cx="6479026" cy="3250798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64724" y="913443"/>
            <a:ext cx="6479026" cy="109160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572374" y="0"/>
            <a:ext cx="4619625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photo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siz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en-US"/>
              <a:t>Click icon to add photo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2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5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mp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ank Yo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latin typeface="Microsoft Sans Serif"/>
            </a:endParaRP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129088" y="2678985"/>
            <a:ext cx="3933824" cy="3416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800">
                <a:solidFill>
                  <a:schemeClr val="accent2"/>
                </a:solidFill>
                <a:latin typeface="+mj-lt"/>
                <a:cs typeface="Microsoft Sans Serif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GB"/>
              <a:t>Dr. Firstname Surname</a:t>
            </a:r>
            <a:endParaRPr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129088" y="3009108"/>
            <a:ext cx="3933824" cy="28997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400">
                <a:latin typeface="+mj-lt"/>
                <a:cs typeface="Microsoft Sans Serif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GB"/>
              <a:t>Title here</a:t>
            </a:r>
            <a:endParaRPr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129088" y="3361039"/>
            <a:ext cx="3933824" cy="2862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400">
                <a:solidFill>
                  <a:schemeClr val="accent2"/>
                </a:solidFill>
                <a:latin typeface="+mj-lt"/>
                <a:cs typeface="Microsoft Sans Serif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GB"/>
              <a:t>name@meetiqm.com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907653" y="4661797"/>
            <a:ext cx="2376694" cy="842423"/>
          </a:xfrm>
          <a:prstGeom prst="rect">
            <a:avLst/>
          </a:prstGeom>
        </p:spPr>
      </p:pic>
      <p:sp>
        <p:nvSpPr>
          <p:cNvPr id="7" name="Google Shape;55;p13"/>
          <p:cNvSpPr txBox="1"/>
          <p:nvPr userDrawn="1"/>
        </p:nvSpPr>
        <p:spPr bwMode="auto">
          <a:xfrm>
            <a:off x="3028839" y="5537757"/>
            <a:ext cx="6134322" cy="45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  <a:defRPr/>
            </a:pPr>
            <a:r>
              <a:rPr lang="en-GB" sz="1800" b="1" spc="0">
                <a:solidFill>
                  <a:schemeClr val="accent2"/>
                </a:solidFill>
                <a:latin typeface="Microsoft Sans Serif"/>
                <a:cs typeface="Microsoft Sans Serif"/>
              </a:rPr>
              <a:t>www.meetiqm.com</a:t>
            </a:r>
            <a:endParaRPr/>
          </a:p>
        </p:txBody>
      </p:sp>
      <p:sp>
        <p:nvSpPr>
          <p:cNvPr id="8" name="Google Shape;55;p13"/>
          <p:cNvSpPr txBox="1"/>
          <p:nvPr userDrawn="1"/>
        </p:nvSpPr>
        <p:spPr bwMode="auto">
          <a:xfrm>
            <a:off x="3028839" y="1348562"/>
            <a:ext cx="6134322" cy="7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  <a:defRPr/>
            </a:pPr>
            <a:r>
              <a:rPr lang="en-GB" sz="7800" b="1" spc="0">
                <a:solidFill>
                  <a:schemeClr val="accent2"/>
                </a:solidFill>
                <a:latin typeface="Microsoft Sans Serif"/>
                <a:cs typeface="Microsoft Sans Serif"/>
              </a:rPr>
              <a:t>Thanks!</a:t>
            </a:r>
            <a:endParaRPr/>
          </a:p>
        </p:txBody>
      </p:sp>
      <p:sp>
        <p:nvSpPr>
          <p:cNvPr id="10" name="object 3"/>
          <p:cNvSpPr/>
          <p:nvPr userDrawn="1"/>
        </p:nvSpPr>
        <p:spPr bwMode="auto"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11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Titeltext</a:t>
            </a:r>
            <a:endParaRPr dirty="0"/>
          </a:p>
        </p:txBody>
      </p:sp>
      <p:sp>
        <p:nvSpPr>
          <p:cNvPr id="27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66FE3C42-DFCB-04F0-44F2-DB25CEB26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50">
                <a:solidFill>
                  <a:srgbClr val="00B3C1"/>
                </a:solidFill>
                <a:latin typeface="+mn-lt"/>
              </a:defRPr>
            </a:lvl1pPr>
          </a:lstStyle>
          <a:p>
            <a:fld id="{2F2CA298-AA98-4985-85B1-51B740EE0F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0851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32" y="870718"/>
            <a:ext cx="11533185" cy="124231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33" y="2126990"/>
            <a:ext cx="11533184" cy="4070031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baseline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baseline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 baseline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 baseline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>
              <a:defRPr baseline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 bwMode="auto">
          <a:xfrm>
            <a:off x="5886450" y="231775"/>
            <a:ext cx="5988050" cy="5778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130862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9543BEB-D66C-6E4A-87AA-60417C33F2A3}" type="slidenum">
              <a:rPr lang="en-GB"/>
              <a:t>‹#›</a:t>
            </a:fld>
            <a:endParaRPr lang="en-GB"/>
          </a:p>
        </p:txBody>
      </p:sp>
      <p:sp>
        <p:nvSpPr>
          <p:cNvPr id="18" name="object 3"/>
          <p:cNvSpPr/>
          <p:nvPr userDrawn="1"/>
        </p:nvSpPr>
        <p:spPr bwMode="auto">
          <a:xfrm flipV="1">
            <a:off x="334963" y="106358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21" name="object 3"/>
          <p:cNvSpPr/>
          <p:nvPr userDrawn="1"/>
        </p:nvSpPr>
        <p:spPr bwMode="auto"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 bwMode="auto">
          <a:xfrm>
            <a:off x="376952" y="619061"/>
            <a:ext cx="2844800" cy="1008063"/>
          </a:xfrm>
          <a:prstGeom prst="rect">
            <a:avLst/>
          </a:prstGeom>
          <a:blipFill>
            <a:blip r:embed="rId2"/>
            <a:stretch/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270621" y="5806554"/>
            <a:ext cx="3303852" cy="23290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en-US"/>
              <a:t>Title</a:t>
            </a:r>
            <a:endParaRPr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270621" y="2711948"/>
            <a:ext cx="5237162" cy="250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 spc="-15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113328" y="5806554"/>
            <a:ext cx="1508755" cy="232906"/>
          </a:xfrm>
        </p:spPr>
        <p:txBody>
          <a:bodyPr>
            <a:noAutofit/>
          </a:bodyPr>
          <a:lstStyle>
            <a:lvl1pPr marL="0" indent="0" algn="r">
              <a:buNone/>
              <a:defRPr sz="1200" u="sng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en-US"/>
              <a:t>www.meetiqm.com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69875" y="5537488"/>
            <a:ext cx="3305175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Name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58751" y="1714500"/>
            <a:ext cx="3279774" cy="404813"/>
          </a:xfrm>
        </p:spPr>
        <p:txBody>
          <a:bodyPr>
            <a:noAutofit/>
          </a:bodyPr>
          <a:lstStyle>
            <a:lvl1pPr marL="0" indent="0" algn="ctr">
              <a:buNone/>
              <a:defRPr sz="1400" spc="-20"/>
            </a:lvl1pPr>
          </a:lstStyle>
          <a:p>
            <a:pPr lvl="0">
              <a:defRPr/>
            </a:pPr>
            <a:r>
              <a:rPr lang="en-GB"/>
              <a:t>WE BUILD QUANTUM COMPUTERS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1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sitting, bicycle, table, dark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156450" y="0"/>
            <a:ext cx="503555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 bwMode="auto">
          <a:xfrm>
            <a:off x="328863" y="1122363"/>
            <a:ext cx="7531769" cy="1853448"/>
          </a:xfrm>
          <a:prstGeom prst="rect">
            <a:avLst/>
          </a:prstGeom>
        </p:spPr>
        <p:txBody>
          <a:bodyPr anchor="t"/>
          <a:lstStyle>
            <a:lvl1pPr>
              <a:defRPr sz="5000">
                <a:latin typeface="+mj-lt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auto">
          <a:xfrm>
            <a:off x="328863" y="3200985"/>
            <a:ext cx="7531769" cy="2975226"/>
          </a:xfrm>
          <a:prstGeom prst="rect">
            <a:avLst/>
          </a:prstGeom>
        </p:spPr>
        <p:txBody>
          <a:bodyPr/>
          <a:lstStyle>
            <a:lvl1pPr>
              <a:buNone/>
              <a:defRPr sz="2500">
                <a:latin typeface="+mj-lt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19455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2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etal, sitting, train, larg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835900" y="0"/>
            <a:ext cx="43561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328863" y="1122363"/>
            <a:ext cx="7563853" cy="1853448"/>
          </a:xfrm>
          <a:prstGeom prst="rect">
            <a:avLst/>
          </a:prstGeom>
        </p:spPr>
        <p:txBody>
          <a:bodyPr anchor="t"/>
          <a:lstStyle>
            <a:lvl1pPr>
              <a:defRPr sz="50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auto">
          <a:xfrm>
            <a:off x="328863" y="3200985"/>
            <a:ext cx="7563853" cy="2975226"/>
          </a:xfrm>
          <a:prstGeom prst="rect">
            <a:avLst/>
          </a:prstGeom>
        </p:spPr>
        <p:txBody>
          <a:bodyPr/>
          <a:lstStyle>
            <a:lvl1pPr>
              <a:buNone/>
              <a:defRPr sz="25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5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5547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3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photo, small, tabl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702300" y="0"/>
            <a:ext cx="64897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 bwMode="auto">
          <a:xfrm>
            <a:off x="328863" y="1122363"/>
            <a:ext cx="5767137" cy="1853448"/>
          </a:xfrm>
          <a:prstGeom prst="rect">
            <a:avLst/>
          </a:prstGeom>
        </p:spPr>
        <p:txBody>
          <a:bodyPr anchor="t"/>
          <a:lstStyle>
            <a:lvl1pPr>
              <a:defRPr sz="50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auto">
          <a:xfrm>
            <a:off x="328863" y="3200985"/>
            <a:ext cx="5767137" cy="2975226"/>
          </a:xfrm>
          <a:prstGeom prst="rect">
            <a:avLst/>
          </a:prstGeom>
        </p:spPr>
        <p:txBody>
          <a:bodyPr/>
          <a:lstStyle>
            <a:lvl1pPr>
              <a:buNone/>
              <a:defRPr sz="25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081821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le Slide 0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t"/>
          <a:lstStyle>
            <a:lvl1pPr algn="ctr">
              <a:defRPr sz="6000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3429001"/>
            <a:ext cx="10515600" cy="2660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Sans Serif"/>
                <a:cs typeface="Microsoft Sans Serif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5415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33232" y="870718"/>
            <a:ext cx="11533185" cy="124231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33233" y="2126990"/>
            <a:ext cx="11533184" cy="4070031"/>
          </a:xfrm>
          <a:prstGeom prst="rect">
            <a:avLst/>
          </a:prstGeom>
        </p:spPr>
        <p:txBody>
          <a:bodyPr/>
          <a:lstStyle>
            <a:lvl1pPr>
              <a:buFont typeface="Arial"/>
              <a:buChar char="•"/>
              <a:defRPr>
                <a:latin typeface="Microsoft Sans Serif"/>
                <a:cs typeface="Microsoft Sans Serif"/>
              </a:defRPr>
            </a:lvl1pPr>
            <a:lvl2pPr>
              <a:defRPr>
                <a:latin typeface="Microsoft Sans Serif"/>
                <a:cs typeface="Microsoft Sans Serif"/>
              </a:defRPr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0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 Slide 0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32509" y="865909"/>
            <a:ext cx="11021291" cy="824779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332509" y="1825625"/>
            <a:ext cx="52578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  <a:lvl2pPr>
              <a:defRPr>
                <a:latin typeface="Microsoft Sans Serif"/>
                <a:cs typeface="Microsoft Sans Serif"/>
              </a:defRPr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096000" y="1825625"/>
            <a:ext cx="52578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  <a:lvl2pPr>
              <a:defRPr>
                <a:latin typeface="Microsoft Sans Serif"/>
                <a:cs typeface="Microsoft Sans Serif"/>
              </a:defRPr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93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 bwMode="auto"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8499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 bwMode="auto"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 l="1" r="11403"/>
          <a:stretch/>
        </p:blipFill>
        <p:spPr bwMode="auto">
          <a:xfrm>
            <a:off x="5864553" y="0"/>
            <a:ext cx="6327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8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  <p:sp>
        <p:nvSpPr>
          <p:cNvPr id="6" name="object 4"/>
          <p:cNvSpPr/>
          <p:nvPr userDrawn="1"/>
        </p:nvSpPr>
        <p:spPr bwMode="auto">
          <a:xfrm>
            <a:off x="5885836" y="0"/>
            <a:ext cx="6305736" cy="685751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1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940646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QM IMAGE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987424"/>
            <a:ext cx="3932237" cy="1409412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52124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>
                <a:latin typeface="Microsoft Sans Serif"/>
                <a:cs typeface="Microsoft Sans Serif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396835"/>
            <a:ext cx="3932237" cy="380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Sans Serif"/>
                <a:cs typeface="Microsoft Sans Serif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844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5" name="Picture Placeholder 3" descr="A picture containing floor, indoor, appliance, old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99159" y="492368"/>
            <a:ext cx="5565531" cy="5565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656972" y="6356351"/>
            <a:ext cx="878056" cy="365125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486400" y="492368"/>
            <a:ext cx="5584583" cy="55655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en-US"/>
              <a:t>Click icon to change the photo</a:t>
            </a:r>
            <a:endParaRPr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 bwMode="auto">
          <a:xfrm>
            <a:off x="1266092" y="1095374"/>
            <a:ext cx="4701559" cy="470155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 bwMode="auto">
          <a:xfrm>
            <a:off x="1598983" y="1405054"/>
            <a:ext cx="40357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 bwMode="auto">
          <a:xfrm>
            <a:off x="1586260" y="3275133"/>
            <a:ext cx="4061221" cy="2166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 spc="-15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 bwMode="auto"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>
                <a:latin typeface="Microsoft Sans Serif"/>
                <a:cs typeface="Microsoft Sans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 bwMode="auto"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>
                <a:latin typeface="Microsoft Sans Serif"/>
                <a:cs typeface="Microsoft Sans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 bwMode="auto"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022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4 (with full size imag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123826"/>
            <a:ext cx="12192000" cy="6981825"/>
          </a:xfrm>
          <a:prstGeom prst="rect">
            <a:avLst/>
          </a:prstGeo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en-US"/>
              <a:t>Click icon to change the photo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34963" y="1931701"/>
            <a:ext cx="5080000" cy="2387600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1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Header / Intr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2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5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pic>
        <p:nvPicPr>
          <p:cNvPr id="6" name="Picture 5" descr="A picture containing person, indoor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34962" y="467360"/>
            <a:ext cx="7048818" cy="5679440"/>
          </a:xfrm>
          <a:custGeom>
            <a:avLst/>
            <a:gdLst>
              <a:gd name="connsiteX0" fmla="*/ 0 w 5603067"/>
              <a:gd name="connsiteY0" fmla="*/ 0 h 5679440"/>
              <a:gd name="connsiteX1" fmla="*/ 5603067 w 5603067"/>
              <a:gd name="connsiteY1" fmla="*/ 0 h 5679440"/>
              <a:gd name="connsiteX2" fmla="*/ 5603067 w 5603067"/>
              <a:gd name="connsiteY2" fmla="*/ 5679440 h 5679440"/>
              <a:gd name="connsiteX3" fmla="*/ 0 w 5603067"/>
              <a:gd name="connsiteY3" fmla="*/ 5679440 h 56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3067" h="5679440" extrusionOk="0">
                <a:moveTo>
                  <a:pt x="0" y="0"/>
                </a:moveTo>
                <a:lnTo>
                  <a:pt x="5603067" y="0"/>
                </a:lnTo>
                <a:lnTo>
                  <a:pt x="5603067" y="5679440"/>
                </a:lnTo>
                <a:lnTo>
                  <a:pt x="0" y="5679440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656972" y="6356351"/>
            <a:ext cx="878056" cy="36512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334963" y="466725"/>
            <a:ext cx="7048500" cy="5680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icon to change the photo</a:t>
            </a:r>
            <a:endParaRPr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 bwMode="auto">
          <a:xfrm>
            <a:off x="6815287" y="2817159"/>
            <a:ext cx="5058772" cy="270734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112648" y="3199950"/>
            <a:ext cx="4464050" cy="1153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0000"/>
              </a:lnSpc>
              <a:defRPr sz="5400" spc="-15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title style</a:t>
            </a:r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 bwMode="auto">
          <a:xfrm>
            <a:off x="7112648" y="4463817"/>
            <a:ext cx="4464050" cy="831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+ Conten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 bwMode="auto">
          <a:xfrm>
            <a:off x="5990847" y="350569"/>
            <a:ext cx="5883215" cy="56742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34371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 bwMode="auto">
          <a:xfrm>
            <a:off x="334963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9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8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onument Grotes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+ Conten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334963" y="350569"/>
            <a:ext cx="5883215" cy="56742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6580187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 bwMode="auto">
          <a:xfrm>
            <a:off x="6580780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9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8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onument Grotes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</a:endParaRPr>
          </a:p>
        </p:txBody>
      </p:sp>
      <p:sp>
        <p:nvSpPr>
          <p:cNvPr id="17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 bwMode="auto"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icrosoft Sans Serif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13086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543BEB-D66C-6E4A-87AA-60417C33F2A3}" type="slidenum">
              <a:rPr lang="en-GB"/>
              <a:t>‹#›</a:t>
            </a:fld>
            <a:endParaRPr lang="en-GB"/>
          </a:p>
        </p:txBody>
      </p:sp>
      <p:sp>
        <p:nvSpPr>
          <p:cNvPr id="7" name="Slide Number Placeholder 5"/>
          <p:cNvSpPr txBox="1"/>
          <p:nvPr userDrawn="1"/>
        </p:nvSpPr>
        <p:spPr bwMode="auto">
          <a:xfrm>
            <a:off x="317938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262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/>
              <a:t>We Build Quantum Computers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/>
          <a:stretch/>
        </p:blipFill>
        <p:spPr bwMode="auto">
          <a:xfrm>
            <a:off x="5656972" y="6356351"/>
            <a:ext cx="878056" cy="365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78" r:id="rId18"/>
    <p:sldLayoutId id="2147483679" r:id="rId19"/>
  </p:sldLayoutIdLst>
  <p:hf hdr="0" ftr="0" dt="0"/>
  <p:txStyles>
    <p:titleStyle>
      <a:lvl1pPr algn="l" defTabSz="914413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41" indent="-228603" algn="l" defTabSz="914413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 bwMode="auto">
          <a:xfrm>
            <a:off x="311083" y="1797784"/>
            <a:ext cx="64762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i-FI" sz="5000">
              <a:latin typeface="Microsoft Sans Serif"/>
              <a:cs typeface="Microsoft Sans Serif"/>
            </a:endParaRP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340552" y="3429000"/>
            <a:ext cx="644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i-FI">
              <a:latin typeface="Microsoft Sans Serif"/>
              <a:cs typeface="Microsoft Sans Serif"/>
            </a:endParaRPr>
          </a:p>
        </p:txBody>
      </p:sp>
      <p:pic>
        <p:nvPicPr>
          <p:cNvPr id="10" name="Picture 9" descr="Icon&#10;&#10;Description automatically generated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443058" y="328604"/>
            <a:ext cx="883524" cy="3130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auto">
          <a:xfrm>
            <a:off x="343167" y="6402046"/>
            <a:ext cx="3904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>
                <a:latin typeface="Microsoft Sans Serif"/>
                <a:cs typeface="Microsoft Sans Serif"/>
              </a:rPr>
              <a:t>Fast Lane to Quantum Advantage</a:t>
            </a:r>
            <a:endParaRPr/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10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Monument Grotesk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Monument Grotesk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Monument Grotesk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Monument Grotesk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Monument Grotesk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Monument Grotesk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70621" y="2711948"/>
            <a:ext cx="5237162" cy="861068"/>
          </a:xfrm>
        </p:spPr>
        <p:txBody>
          <a:bodyPr/>
          <a:lstStyle/>
          <a:p>
            <a:pPr>
              <a:defRPr/>
            </a:pPr>
            <a:r>
              <a:rPr lang="en-US" sz="2800" spc="0" dirty="0"/>
              <a:t>Recent developments in open-source design tools and QPUs</a:t>
            </a:r>
            <a:endParaRPr sz="2800" spc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www.meetiqm.com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237251" y="4077072"/>
            <a:ext cx="4746005" cy="865878"/>
          </a:xfrm>
        </p:spPr>
        <p:txBody>
          <a:bodyPr/>
          <a:lstStyle/>
          <a:p>
            <a:pPr>
              <a:defRPr/>
            </a:pPr>
            <a:r>
              <a:rPr lang="en-US" dirty="0"/>
              <a:t>E. Takala</a:t>
            </a:r>
            <a:r>
              <a:rPr lang="en-US" baseline="30000" dirty="0"/>
              <a:t>1</a:t>
            </a:r>
            <a:r>
              <a:rPr lang="en-US" dirty="0"/>
              <a:t>, T. Mylläri</a:t>
            </a:r>
            <a:r>
              <a:rPr lang="en-US" baseline="30000" dirty="0"/>
              <a:t>1</a:t>
            </a:r>
            <a:r>
              <a:rPr lang="en-US" dirty="0"/>
              <a:t>, J. Räbinä</a:t>
            </a:r>
            <a:r>
              <a:rPr lang="en-US" baseline="30000" dirty="0"/>
              <a:t>1</a:t>
            </a:r>
            <a:r>
              <a:rPr lang="en-US" dirty="0"/>
              <a:t>, P. Smirnov</a:t>
            </a:r>
            <a:r>
              <a:rPr lang="en-US" baseline="30000" dirty="0"/>
              <a:t>1</a:t>
            </a:r>
          </a:p>
          <a:p>
            <a:pPr>
              <a:defRPr/>
            </a:pPr>
            <a:r>
              <a:rPr lang="en-US" dirty="0"/>
              <a:t>M. Malinen</a:t>
            </a:r>
            <a:r>
              <a:rPr lang="en-US" baseline="30000" dirty="0"/>
              <a:t>2</a:t>
            </a:r>
            <a:r>
              <a:rPr lang="en-US" dirty="0"/>
              <a:t>, P. R</a:t>
            </a:r>
            <a:r>
              <a:rPr lang="en-FI" dirty="0" err="1"/>
              <a:t>åback</a:t>
            </a:r>
            <a:r>
              <a:rPr lang="en-US" baseline="30000" dirty="0"/>
              <a:t>2</a:t>
            </a:r>
            <a:r>
              <a:rPr lang="en-FI" dirty="0"/>
              <a:t>, J. Ruokolainen</a:t>
            </a:r>
            <a:r>
              <a:rPr lang="en-US" baseline="30000" dirty="0"/>
              <a:t>2</a:t>
            </a:r>
            <a:r>
              <a:rPr lang="en-FI" dirty="0"/>
              <a:t>, J. Kataja</a:t>
            </a:r>
            <a:r>
              <a:rPr lang="en-US" baseline="30000" dirty="0"/>
              <a:t>2</a:t>
            </a:r>
          </a:p>
          <a:p>
            <a:pPr>
              <a:defRPr/>
            </a:pPr>
            <a:endParaRPr lang="en-US" baseline="30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WE BUILD QUANTUM COMPUTERS</a:t>
            </a:r>
            <a:endParaRPr/>
          </a:p>
        </p:txBody>
      </p:sp>
      <p:pic>
        <p:nvPicPr>
          <p:cNvPr id="8" name="Picture 7" descr="A close-up of a computer chip&#10;&#10;Description automatically generated"/>
          <p:cNvPicPr>
            <a:picLocks noChangeAspect="1"/>
          </p:cNvPicPr>
          <p:nvPr/>
        </p:nvPicPr>
        <p:blipFill>
          <a:blip r:embed="rId2"/>
          <a:srcRect l="11172" t="723" r="22164" b="-721"/>
          <a:stretch/>
        </p:blipFill>
        <p:spPr bwMode="auto">
          <a:xfrm>
            <a:off x="5826169" y="233329"/>
            <a:ext cx="6048409" cy="604840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B6334-6A08-E11E-7B07-410218EDED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956" y="5025392"/>
            <a:ext cx="3303852" cy="635855"/>
          </a:xfrm>
        </p:spPr>
        <p:txBody>
          <a:bodyPr/>
          <a:lstStyle/>
          <a:p>
            <a:pPr>
              <a:defRPr/>
            </a:pPr>
            <a:r>
              <a:rPr lang="en-US" baseline="30000" dirty="0"/>
              <a:t>1</a:t>
            </a:r>
            <a:r>
              <a:rPr lang="en-US" dirty="0"/>
              <a:t> IQM Quantum Computers ltd, Finland</a:t>
            </a:r>
          </a:p>
          <a:p>
            <a:pPr>
              <a:defRPr/>
            </a:pPr>
            <a:r>
              <a:rPr lang="en-US" baseline="30000" dirty="0"/>
              <a:t>2</a:t>
            </a:r>
            <a:r>
              <a:rPr lang="en-US" dirty="0"/>
              <a:t> CSC – It Center for Science ltd, Finland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Crystals and Stars</a:t>
            </a:r>
            <a:endParaRPr/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3930" y="2379680"/>
            <a:ext cx="3388724" cy="3388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56598" t="30647" r="3551" b="53238"/>
          <a:stretch/>
        </p:blipFill>
        <p:spPr bwMode="auto">
          <a:xfrm>
            <a:off x="5888355" y="3122926"/>
            <a:ext cx="5754213" cy="1724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013929" y="1456735"/>
            <a:ext cx="3502825" cy="92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/>
              <a:t>Qubit Crystal</a:t>
            </a:r>
            <a:endParaRPr/>
          </a:p>
          <a:p>
            <a:pPr>
              <a:defRPr/>
            </a:pPr>
            <a:r>
              <a:rPr lang="en-US" b="1">
                <a:solidFill>
                  <a:srgbClr val="517CF2"/>
                </a:solidFill>
              </a:rPr>
              <a:t>Qubits</a:t>
            </a:r>
            <a:r>
              <a:rPr lang="en-US"/>
              <a:t> and </a:t>
            </a:r>
            <a:r>
              <a:rPr lang="en-US" b="1">
                <a:solidFill>
                  <a:srgbClr val="3AD581"/>
                </a:solidFill>
              </a:rPr>
              <a:t>tunable couplers</a:t>
            </a:r>
            <a:endParaRPr/>
          </a:p>
          <a:p>
            <a:pPr>
              <a:defRPr/>
            </a:pPr>
            <a:r>
              <a:rPr lang="en-US"/>
              <a:t>Fast parallel gates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888355" y="1456735"/>
            <a:ext cx="5667375" cy="1199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/>
              <a:t>Resonator Star</a:t>
            </a:r>
            <a:endParaRPr/>
          </a:p>
          <a:p>
            <a:pPr>
              <a:defRPr/>
            </a:pPr>
            <a:r>
              <a:rPr lang="en-US" b="1">
                <a:solidFill>
                  <a:srgbClr val="517CF2"/>
                </a:solidFill>
              </a:rPr>
              <a:t>Qubits</a:t>
            </a:r>
            <a:r>
              <a:rPr lang="en-US"/>
              <a:t>, </a:t>
            </a:r>
            <a:r>
              <a:rPr lang="en-US" b="1">
                <a:solidFill>
                  <a:srgbClr val="3AD581"/>
                </a:solidFill>
              </a:rPr>
              <a:t>tunable couplers </a:t>
            </a:r>
            <a:r>
              <a:rPr lang="en-US"/>
              <a:t>and </a:t>
            </a:r>
            <a:r>
              <a:rPr lang="en-US" b="1">
                <a:solidFill>
                  <a:srgbClr val="E36A45"/>
                </a:solidFill>
              </a:rPr>
              <a:t>computational resonators</a:t>
            </a:r>
            <a:endParaRPr/>
          </a:p>
          <a:p>
            <a:pPr>
              <a:defRPr/>
            </a:pPr>
            <a:r>
              <a:rPr lang="en-US"/>
              <a:t>One-to-all connectivity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Qubit Crystals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43569" y="1941423"/>
            <a:ext cx="2578900" cy="147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IQM-5</a:t>
            </a:r>
            <a:endParaRPr dirty="0"/>
          </a:p>
          <a:p>
            <a:pPr>
              <a:defRPr/>
            </a:pPr>
            <a:r>
              <a:rPr lang="en-US" dirty="0"/>
              <a:t>5 qubits</a:t>
            </a:r>
            <a:endParaRPr dirty="0"/>
          </a:p>
          <a:p>
            <a:pPr>
              <a:defRPr/>
            </a:pPr>
            <a:r>
              <a:rPr lang="en-US" dirty="0"/>
              <a:t>4 couplers</a:t>
            </a:r>
            <a:endParaRPr dirty="0"/>
          </a:p>
          <a:p>
            <a:pPr>
              <a:defRPr/>
            </a:pPr>
            <a:r>
              <a:rPr lang="en-US" dirty="0"/>
              <a:t>Air-bridges or flip-chip</a:t>
            </a:r>
            <a:endParaRPr dirty="0"/>
          </a:p>
          <a:p>
            <a:pPr>
              <a:defRPr/>
            </a:pPr>
            <a:r>
              <a:rPr lang="en-US" dirty="0"/>
              <a:t>Produced at scale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318576" y="1941422"/>
            <a:ext cx="2425275" cy="147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IQM Garnet</a:t>
            </a:r>
            <a:endParaRPr dirty="0"/>
          </a:p>
          <a:p>
            <a:pPr>
              <a:defRPr/>
            </a:pPr>
            <a:r>
              <a:rPr lang="en-US" dirty="0"/>
              <a:t>20 qubits</a:t>
            </a:r>
            <a:endParaRPr dirty="0"/>
          </a:p>
          <a:p>
            <a:pPr>
              <a:defRPr/>
            </a:pPr>
            <a:r>
              <a:rPr lang="en-US" dirty="0"/>
              <a:t>30 couplers </a:t>
            </a:r>
            <a:endParaRPr dirty="0"/>
          </a:p>
          <a:p>
            <a:pPr>
              <a:defRPr/>
            </a:pPr>
            <a:r>
              <a:rPr lang="en-US" dirty="0"/>
              <a:t>Flip-chip</a:t>
            </a:r>
            <a:endParaRPr dirty="0"/>
          </a:p>
          <a:p>
            <a:pPr>
              <a:defRPr/>
            </a:pPr>
            <a:r>
              <a:rPr lang="en-US" dirty="0"/>
              <a:t>Produced at scale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6103546" y="1941423"/>
            <a:ext cx="2550573" cy="147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IQM-54</a:t>
            </a:r>
            <a:endParaRPr dirty="0"/>
          </a:p>
          <a:p>
            <a:pPr>
              <a:defRPr/>
            </a:pPr>
            <a:r>
              <a:rPr lang="en-US" dirty="0"/>
              <a:t>54 qubits</a:t>
            </a:r>
            <a:endParaRPr dirty="0"/>
          </a:p>
          <a:p>
            <a:pPr>
              <a:defRPr/>
            </a:pPr>
            <a:r>
              <a:rPr lang="en-US" dirty="0"/>
              <a:t>70 couplers</a:t>
            </a:r>
            <a:endParaRPr dirty="0"/>
          </a:p>
          <a:p>
            <a:pPr>
              <a:defRPr/>
            </a:pPr>
            <a:r>
              <a:rPr lang="en-US" dirty="0"/>
              <a:t>Through Silicon Via</a:t>
            </a:r>
            <a:endParaRPr dirty="0"/>
          </a:p>
          <a:p>
            <a:pPr>
              <a:defRPr/>
            </a:pPr>
            <a:r>
              <a:rPr lang="en-US" dirty="0"/>
              <a:t>Acceptance testing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8875570" y="1941423"/>
            <a:ext cx="2998492" cy="147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IQM-150</a:t>
            </a:r>
            <a:endParaRPr dirty="0"/>
          </a:p>
          <a:p>
            <a:pPr>
              <a:defRPr/>
            </a:pPr>
            <a:r>
              <a:rPr lang="en-US" dirty="0"/>
              <a:t>150 qubits</a:t>
            </a:r>
            <a:endParaRPr dirty="0"/>
          </a:p>
          <a:p>
            <a:pPr>
              <a:defRPr/>
            </a:pPr>
            <a:r>
              <a:rPr lang="en-US" dirty="0"/>
              <a:t>266 couplers</a:t>
            </a:r>
            <a:endParaRPr dirty="0"/>
          </a:p>
          <a:p>
            <a:pPr>
              <a:defRPr/>
            </a:pPr>
            <a:r>
              <a:rPr lang="en-US" dirty="0"/>
              <a:t>Through Silicon Via</a:t>
            </a:r>
            <a:endParaRPr dirty="0"/>
          </a:p>
          <a:p>
            <a:pPr>
              <a:defRPr/>
            </a:pPr>
            <a:r>
              <a:rPr lang="en-US" dirty="0"/>
              <a:t>First cooldown </a:t>
            </a:r>
            <a:r>
              <a:rPr lang="en-FI" dirty="0"/>
              <a:t>during </a:t>
            </a:r>
            <a:r>
              <a:rPr lang="en-US" dirty="0"/>
              <a:t>2024</a:t>
            </a:r>
            <a:endParaRPr dirty="0"/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6194" y="3418107"/>
            <a:ext cx="2211363" cy="2211363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36775" y="3418107"/>
            <a:ext cx="2211363" cy="2211363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35589" y="3396323"/>
            <a:ext cx="2211363" cy="2211363"/>
          </a:xfrm>
          <a:prstGeom prst="rect">
            <a:avLst/>
          </a:prstGeom>
        </p:spPr>
      </p:pic>
      <p:pic>
        <p:nvPicPr>
          <p:cNvPr id="32" name="Graphic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23524" y="3330454"/>
            <a:ext cx="2829795" cy="2211363"/>
          </a:xfrm>
          <a:prstGeom prst="rect">
            <a:avLst/>
          </a:prstGeom>
        </p:spPr>
      </p:pic>
      <p:pic>
        <p:nvPicPr>
          <p:cNvPr id="26" name="Kuva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29650" y="3374778"/>
            <a:ext cx="3580954" cy="2380069"/>
          </a:xfrm>
          <a:prstGeom prst="rect">
            <a:avLst/>
          </a:prstGeom>
        </p:spPr>
      </p:pic>
      <p:pic>
        <p:nvPicPr>
          <p:cNvPr id="27" name="Kuva 6"/>
          <p:cNvPicPr>
            <a:picLocks noChangeAspect="1"/>
          </p:cNvPicPr>
          <p:nvPr/>
        </p:nvPicPr>
        <p:blipFill>
          <a:blip r:embed="rId7"/>
          <a:srcRect l="36006" t="9411" r="10593" b="11310"/>
          <a:stretch/>
        </p:blipFill>
        <p:spPr bwMode="auto">
          <a:xfrm>
            <a:off x="3316430" y="3374778"/>
            <a:ext cx="2402911" cy="2380069"/>
          </a:xfrm>
          <a:prstGeom prst="rect">
            <a:avLst/>
          </a:prstGeom>
        </p:spPr>
      </p:pic>
      <p:pic>
        <p:nvPicPr>
          <p:cNvPr id="28" name="Kuva 9"/>
          <p:cNvPicPr>
            <a:picLocks noChangeAspect="1"/>
          </p:cNvPicPr>
          <p:nvPr/>
        </p:nvPicPr>
        <p:blipFill>
          <a:blip r:embed="rId8"/>
          <a:srcRect l="46305" t="7101" r="5870" b="1203"/>
          <a:stretch/>
        </p:blipFill>
        <p:spPr bwMode="auto">
          <a:xfrm>
            <a:off x="466194" y="3374778"/>
            <a:ext cx="2327709" cy="2380069"/>
          </a:xfrm>
          <a:prstGeom prst="rect">
            <a:avLst/>
          </a:prstGeom>
        </p:spPr>
      </p:pic>
      <p:pic>
        <p:nvPicPr>
          <p:cNvPr id="29" name="Picture 28" descr="A close-up of a computer chip&#10;&#10;Description automatically generated"/>
          <p:cNvPicPr>
            <a:picLocks noChangeAspect="1"/>
          </p:cNvPicPr>
          <p:nvPr/>
        </p:nvPicPr>
        <p:blipFill>
          <a:blip r:embed="rId9"/>
          <a:srcRect l="11172" t="723" r="22164" b="-721"/>
          <a:stretch/>
        </p:blipFill>
        <p:spPr bwMode="auto">
          <a:xfrm>
            <a:off x="6114585" y="3374778"/>
            <a:ext cx="2380069" cy="2380069"/>
          </a:xfrm>
          <a:prstGeom prst="rect">
            <a:avLst/>
          </a:prstGeom>
        </p:spPr>
      </p:pic>
      <p:sp>
        <p:nvSpPr>
          <p:cNvPr id="5" name="Text Placeholder 3"/>
          <p:cNvSpPr txBox="1"/>
          <p:nvPr/>
        </p:nvSpPr>
        <p:spPr bwMode="auto">
          <a:xfrm>
            <a:off x="11039976" y="6416064"/>
            <a:ext cx="3303852" cy="232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13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7" indent="0" algn="l" defTabSz="914413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1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W48.2</a:t>
            </a:r>
            <a:endParaRPr/>
          </a:p>
        </p:txBody>
      </p:sp>
      <p:pic>
        <p:nvPicPr>
          <p:cNvPr id="2050" name="Picture 2" descr="VTT Technical Research Centre of Finland - Wikipedia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529649" y="5342694"/>
            <a:ext cx="591857" cy="398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Qubit lifetime [1]</a:t>
            </a:r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EC419-BDAC-58E7-8D28-8D81587FFBF8}"/>
              </a:ext>
            </a:extLst>
          </p:cNvPr>
          <p:cNvGrpSpPr/>
          <p:nvPr/>
        </p:nvGrpSpPr>
        <p:grpSpPr>
          <a:xfrm>
            <a:off x="1257243" y="1516142"/>
            <a:ext cx="9677513" cy="4073098"/>
            <a:chOff x="1257243" y="1732166"/>
            <a:chExt cx="9677513" cy="40730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6EF742-B102-C4F9-ACC1-DF8919A57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7243" y="1913845"/>
              <a:ext cx="9677513" cy="38914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69593E-5D3A-719A-2881-047C14D108EF}"/>
                </a:ext>
              </a:extLst>
            </p:cNvPr>
            <p:cNvSpPr txBox="1"/>
            <p:nvPr/>
          </p:nvSpPr>
          <p:spPr bwMode="auto">
            <a:xfrm>
              <a:off x="3287688" y="1732166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QPU qubits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6BCD4A-EE1B-F1C1-192B-70D0613614A0}"/>
                </a:ext>
              </a:extLst>
            </p:cNvPr>
            <p:cNvSpPr txBox="1"/>
            <p:nvPr/>
          </p:nvSpPr>
          <p:spPr bwMode="auto">
            <a:xfrm>
              <a:off x="7824192" y="1732166"/>
              <a:ext cx="2040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Test device qubits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D3ED7EE-2733-CBE5-6973-0AEF7031DDEF}"/>
              </a:ext>
            </a:extLst>
          </p:cNvPr>
          <p:cNvSpPr txBox="1"/>
          <p:nvPr/>
        </p:nvSpPr>
        <p:spPr bwMode="auto">
          <a:xfrm>
            <a:off x="369731" y="58082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 </a:t>
            </a:r>
            <a:r>
              <a:rPr lang="de-DE" dirty="0" err="1"/>
              <a:t>Heinsoo</a:t>
            </a:r>
            <a:r>
              <a:rPr lang="de-DE" dirty="0"/>
              <a:t> et al., am. phys. </a:t>
            </a:r>
            <a:r>
              <a:rPr lang="de-DE" dirty="0" err="1"/>
              <a:t>soc</a:t>
            </a:r>
            <a:r>
              <a:rPr lang="de-DE" dirty="0"/>
              <a:t>. W48.2 (2024)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555D-B0F4-9F60-707B-2395BE1F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 [1]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EEA138-6239-2BBF-BA33-D75516E43B86}"/>
              </a:ext>
            </a:extLst>
          </p:cNvPr>
          <p:cNvGrpSpPr/>
          <p:nvPr/>
        </p:nvGrpSpPr>
        <p:grpSpPr bwMode="auto">
          <a:xfrm>
            <a:off x="7320136" y="692696"/>
            <a:ext cx="6246203" cy="5615349"/>
            <a:chOff x="8421308" y="465942"/>
            <a:chExt cx="6246203" cy="56153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95BC22-DC27-72D3-EBFE-DC2950A7BA7E}"/>
                </a:ext>
              </a:extLst>
            </p:cNvPr>
            <p:cNvSpPr/>
            <p:nvPr/>
          </p:nvSpPr>
          <p:spPr bwMode="auto">
            <a:xfrm>
              <a:off x="8421308" y="465942"/>
              <a:ext cx="3700055" cy="5615349"/>
            </a:xfrm>
            <a:prstGeom prst="roundRect">
              <a:avLst>
                <a:gd name="adj" fmla="val 4929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marL="0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8B0579-0F2C-4654-143E-2B412C58BA51}"/>
                </a:ext>
              </a:extLst>
            </p:cNvPr>
            <p:cNvSpPr txBox="1"/>
            <p:nvPr/>
          </p:nvSpPr>
          <p:spPr bwMode="auto">
            <a:xfrm>
              <a:off x="8571511" y="663450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b="1"/>
                <a:t>IQM</a:t>
              </a:r>
              <a:r>
                <a:rPr lang="en-US" sz="1800"/>
                <a:t> </a:t>
              </a:r>
              <a:r>
                <a:rPr lang="en-US" sz="1800" b="1"/>
                <a:t>Garnet™</a:t>
              </a:r>
              <a:r>
                <a:rPr lang="en-US" b="1"/>
                <a:t> </a:t>
              </a:r>
              <a:r>
                <a:rPr lang="en-US"/>
                <a:t>A</a:t>
              </a:r>
              <a:endParaRPr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BA78CA-808B-C6CB-6954-3C1B32A471F0}"/>
                </a:ext>
              </a:extLst>
            </p:cNvPr>
            <p:cNvGrpSpPr/>
            <p:nvPr/>
          </p:nvGrpSpPr>
          <p:grpSpPr bwMode="auto">
            <a:xfrm>
              <a:off x="8553096" y="1273608"/>
              <a:ext cx="2898876" cy="326180"/>
              <a:chOff x="8696395" y="4252339"/>
              <a:chExt cx="2898876" cy="326180"/>
            </a:xfrm>
          </p:grpSpPr>
          <p:sp>
            <p:nvSpPr>
              <p:cNvPr id="39" name="TextBox 44">
                <a:extLst>
                  <a:ext uri="{FF2B5EF4-FFF2-40B4-BE49-F238E27FC236}">
                    <a16:creationId xmlns:a16="http://schemas.microsoft.com/office/drawing/2014/main" id="{3592B010-3FAE-57C3-556E-18166E97886D}"/>
                  </a:ext>
                </a:extLst>
              </p:cNvPr>
              <p:cNvSpPr txBox="1"/>
              <p:nvPr/>
            </p:nvSpPr>
            <p:spPr bwMode="auto">
              <a:xfrm>
                <a:off x="11019666" y="4261508"/>
                <a:ext cx="5756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400">
                    <a:gradFill>
                      <a:gsLst>
                        <a:gs pos="15000">
                          <a:schemeClr val="accent6"/>
                        </a:gs>
                        <a:gs pos="85000">
                          <a:schemeClr val="accent5"/>
                        </a:gs>
                      </a:gsLst>
                      <a:path path="circle"/>
                    </a:gradFill>
                    <a:ea typeface="Roboto"/>
                    <a:cs typeface="Open Sans Light"/>
                  </a:rPr>
                  <a:t>20</a:t>
                </a:r>
                <a:endParaRPr/>
              </a:p>
            </p:txBody>
          </p:sp>
          <p:sp>
            <p:nvSpPr>
              <p:cNvPr id="40" name="TextBox 45">
                <a:extLst>
                  <a:ext uri="{FF2B5EF4-FFF2-40B4-BE49-F238E27FC236}">
                    <a16:creationId xmlns:a16="http://schemas.microsoft.com/office/drawing/2014/main" id="{8F0F9936-EAE6-9AC4-B7CE-291ED6362DCE}"/>
                  </a:ext>
                </a:extLst>
              </p:cNvPr>
              <p:cNvSpPr txBox="1"/>
              <p:nvPr/>
            </p:nvSpPr>
            <p:spPr bwMode="auto">
              <a:xfrm>
                <a:off x="8696395" y="4252339"/>
                <a:ext cx="2066713" cy="32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en-US" sz="1400">
                    <a:solidFill>
                      <a:srgbClr val="111029"/>
                    </a:solidFill>
                    <a:ea typeface="Roboto"/>
                    <a:cs typeface="Open Sans Light"/>
                  </a:rPr>
                  <a:t>Qubit count</a:t>
                </a:r>
                <a:endParaRPr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ABB662-1BE2-1A01-FABE-08C8BBA5A0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53426" y="1648010"/>
              <a:ext cx="28299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E0ABE2-D9B0-85A4-0AAB-AC192EEFE0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63586" y="2321333"/>
              <a:ext cx="28299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ABDD33A-3B4D-BE40-3167-43D2A2F1BE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22946" y="2997796"/>
              <a:ext cx="28299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39116A8-95CD-EA64-7015-CA8616B189DB}"/>
                </a:ext>
              </a:extLst>
            </p:cNvPr>
            <p:cNvGrpSpPr/>
            <p:nvPr/>
          </p:nvGrpSpPr>
          <p:grpSpPr bwMode="auto">
            <a:xfrm>
              <a:off x="8544206" y="2348841"/>
              <a:ext cx="2945867" cy="548959"/>
              <a:chOff x="8764679" y="3134854"/>
              <a:chExt cx="2945867" cy="548959"/>
            </a:xfrm>
          </p:grpSpPr>
          <p:sp>
            <p:nvSpPr>
              <p:cNvPr id="36" name="TextBox 20">
                <a:extLst>
                  <a:ext uri="{FF2B5EF4-FFF2-40B4-BE49-F238E27FC236}">
                    <a16:creationId xmlns:a16="http://schemas.microsoft.com/office/drawing/2014/main" id="{48B5BBF6-EDD1-FE2F-0467-252A13E8D2BE}"/>
                  </a:ext>
                </a:extLst>
              </p:cNvPr>
              <p:cNvSpPr txBox="1"/>
              <p:nvPr/>
            </p:nvSpPr>
            <p:spPr bwMode="auto">
              <a:xfrm>
                <a:off x="10429396" y="3134854"/>
                <a:ext cx="1281150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400">
                    <a:gradFill>
                      <a:gsLst>
                        <a:gs pos="15000">
                          <a:schemeClr val="accent6"/>
                        </a:gs>
                        <a:gs pos="85000">
                          <a:schemeClr val="accent5"/>
                        </a:gs>
                      </a:gsLst>
                      <a:path path="circle"/>
                    </a:gradFill>
                    <a:ea typeface="Roboto"/>
                    <a:cs typeface="Open Sans Light"/>
                  </a:rPr>
                  <a:t>32 </a:t>
                </a:r>
                <a:endParaRPr/>
              </a:p>
            </p:txBody>
          </p:sp>
          <p:sp>
            <p:nvSpPr>
              <p:cNvPr id="37" name="TextBox 21">
                <a:extLst>
                  <a:ext uri="{FF2B5EF4-FFF2-40B4-BE49-F238E27FC236}">
                    <a16:creationId xmlns:a16="http://schemas.microsoft.com/office/drawing/2014/main" id="{74E1BB7A-243D-9DA2-A7D1-492BD01825EE}"/>
                  </a:ext>
                </a:extLst>
              </p:cNvPr>
              <p:cNvSpPr txBox="1"/>
              <p:nvPr/>
            </p:nvSpPr>
            <p:spPr bwMode="auto">
              <a:xfrm>
                <a:off x="8764679" y="3135210"/>
                <a:ext cx="2066713" cy="32618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en-US" sz="1400">
                    <a:solidFill>
                      <a:srgbClr val="111029"/>
                    </a:solidFill>
                    <a:ea typeface="Roboto"/>
                    <a:cs typeface="Open Sans Light"/>
                  </a:rPr>
                  <a:t>Quantum volume</a:t>
                </a: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2122D7C4-8DE9-EF02-4E43-98970DBCBAC5}"/>
                  </a:ext>
                </a:extLst>
              </p:cNvPr>
              <p:cNvSpPr txBox="1"/>
              <p:nvPr/>
            </p:nvSpPr>
            <p:spPr bwMode="auto">
              <a:xfrm>
                <a:off x="8764679" y="3424447"/>
                <a:ext cx="2878556" cy="25936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en-US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Roboto"/>
                    <a:cs typeface="Open Sans Light"/>
                  </a:rPr>
                  <a:t>(Classical simulation complexity)</a:t>
                </a:r>
                <a:endParaRPr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BA3636-2C3B-C17A-1495-59F4E261B8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04226" y="3685977"/>
              <a:ext cx="28299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AE018B0-3F95-9245-37A3-39611A89A599}"/>
                </a:ext>
              </a:extLst>
            </p:cNvPr>
            <p:cNvGrpSpPr/>
            <p:nvPr/>
          </p:nvGrpSpPr>
          <p:grpSpPr bwMode="auto">
            <a:xfrm>
              <a:off x="8561351" y="3697744"/>
              <a:ext cx="2878556" cy="498794"/>
              <a:chOff x="8795159" y="3066310"/>
              <a:chExt cx="2878556" cy="498794"/>
            </a:xfrm>
          </p:grpSpPr>
          <p:sp>
            <p:nvSpPr>
              <p:cNvPr id="33" name="TextBox 25">
                <a:extLst>
                  <a:ext uri="{FF2B5EF4-FFF2-40B4-BE49-F238E27FC236}">
                    <a16:creationId xmlns:a16="http://schemas.microsoft.com/office/drawing/2014/main" id="{8EFFD52C-60ED-9006-5F7F-CC796D79691D}"/>
                  </a:ext>
                </a:extLst>
              </p:cNvPr>
              <p:cNvSpPr txBox="1"/>
              <p:nvPr/>
            </p:nvSpPr>
            <p:spPr bwMode="auto">
              <a:xfrm>
                <a:off x="10382406" y="3066310"/>
                <a:ext cx="1281150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400">
                    <a:gradFill>
                      <a:gsLst>
                        <a:gs pos="15000">
                          <a:schemeClr val="accent6"/>
                        </a:gs>
                        <a:gs pos="85000">
                          <a:schemeClr val="accent5"/>
                        </a:gs>
                      </a:gsLst>
                      <a:path path="circle"/>
                    </a:gradFill>
                    <a:ea typeface="Roboto"/>
                    <a:cs typeface="Open Sans Light"/>
                  </a:rPr>
                  <a:t>11</a:t>
                </a:r>
                <a:endParaRPr/>
              </a:p>
            </p:txBody>
          </p:sp>
          <p:sp>
            <p:nvSpPr>
              <p:cNvPr id="34" name="TextBox 26">
                <a:extLst>
                  <a:ext uri="{FF2B5EF4-FFF2-40B4-BE49-F238E27FC236}">
                    <a16:creationId xmlns:a16="http://schemas.microsoft.com/office/drawing/2014/main" id="{8002A89C-66EA-0CAB-7BD4-BBB35555F164}"/>
                  </a:ext>
                </a:extLst>
              </p:cNvPr>
              <p:cNvSpPr txBox="1"/>
              <p:nvPr/>
            </p:nvSpPr>
            <p:spPr bwMode="auto">
              <a:xfrm>
                <a:off x="8805319" y="3067301"/>
                <a:ext cx="2066713" cy="32618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en-US" sz="1400">
                    <a:solidFill>
                      <a:srgbClr val="111029"/>
                    </a:solidFill>
                    <a:ea typeface="Roboto"/>
                    <a:cs typeface="Open Sans Light"/>
                  </a:rPr>
                  <a:t>Q-score</a:t>
                </a:r>
              </a:p>
            </p:txBody>
          </p:sp>
          <p:sp>
            <p:nvSpPr>
              <p:cNvPr id="35" name="TextBox 27">
                <a:extLst>
                  <a:ext uri="{FF2B5EF4-FFF2-40B4-BE49-F238E27FC236}">
                    <a16:creationId xmlns:a16="http://schemas.microsoft.com/office/drawing/2014/main" id="{54628812-F00D-863B-8B80-DC73608689A7}"/>
                  </a:ext>
                </a:extLst>
              </p:cNvPr>
              <p:cNvSpPr txBox="1"/>
              <p:nvPr/>
            </p:nvSpPr>
            <p:spPr bwMode="auto">
              <a:xfrm>
                <a:off x="8795159" y="3305738"/>
                <a:ext cx="2878556" cy="25936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en-US" sz="100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Roboto"/>
                    <a:cs typeface="Open Sans Light"/>
                  </a:rPr>
                  <a:t>(Max-cut task size)</a:t>
                </a:r>
                <a:endParaRPr lang="en-US" sz="1750">
                  <a:solidFill>
                    <a:schemeClr val="tx1">
                      <a:lumMod val="50000"/>
                      <a:lumOff val="50000"/>
                    </a:schemeClr>
                  </a:solidFill>
                  <a:ea typeface="Microsoft Sans Serif"/>
                  <a:cs typeface="Microsoft Sans Serif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DF1165-80F1-ABB0-1F88-A0B8FE4EB4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14386" y="4241311"/>
              <a:ext cx="28299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03D5D3-7666-33AD-25BB-27C9E9C97FF5}"/>
                </a:ext>
              </a:extLst>
            </p:cNvPr>
            <p:cNvGrpSpPr/>
            <p:nvPr/>
          </p:nvGrpSpPr>
          <p:grpSpPr bwMode="auto">
            <a:xfrm>
              <a:off x="8572781" y="1669211"/>
              <a:ext cx="2878557" cy="584712"/>
              <a:chOff x="8764679" y="4381112"/>
              <a:chExt cx="2878557" cy="58471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BE596C-8FE0-D6D8-97D5-67946DCD52CD}"/>
                  </a:ext>
                </a:extLst>
              </p:cNvPr>
              <p:cNvSpPr txBox="1"/>
              <p:nvPr/>
            </p:nvSpPr>
            <p:spPr bwMode="auto">
              <a:xfrm>
                <a:off x="10362086" y="4433413"/>
                <a:ext cx="1281150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400">
                    <a:gradFill>
                      <a:gsLst>
                        <a:gs pos="15000">
                          <a:schemeClr val="accent6"/>
                        </a:gs>
                        <a:gs pos="85000">
                          <a:schemeClr val="accent5"/>
                        </a:gs>
                      </a:gsLst>
                      <a:path path="circle"/>
                    </a:gradFill>
                    <a:ea typeface="Roboto"/>
                    <a:cs typeface="Open Sans Light"/>
                  </a:rPr>
                  <a:t>20</a:t>
                </a:r>
                <a:endParaRPr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0A64-B764-2CF1-06E5-6E186D773E3D}"/>
                  </a:ext>
                </a:extLst>
              </p:cNvPr>
              <p:cNvSpPr txBox="1"/>
              <p:nvPr/>
            </p:nvSpPr>
            <p:spPr bwMode="auto">
              <a:xfrm>
                <a:off x="8764679" y="4381112"/>
                <a:ext cx="2066713" cy="58471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/>
                </a:defPPr>
                <a:lvl1pPr marL="0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31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62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39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24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656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787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91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048" algn="l" defTabSz="914262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en-US" sz="1400">
                    <a:solidFill>
                      <a:srgbClr val="111029"/>
                    </a:solidFill>
                    <a:ea typeface="Roboto"/>
                    <a:cs typeface="Open Sans Light"/>
                  </a:rPr>
                  <a:t>Largest GHZ genuinely entangled state</a:t>
                </a:r>
                <a:endParaRPr lang="en-US"/>
              </a:p>
            </p:txBody>
          </p:sp>
        </p:grp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D3D909-0ABF-E4A6-1421-09C7D06E42C2}"/>
                </a:ext>
              </a:extLst>
            </p:cNvPr>
            <p:cNvSpPr txBox="1"/>
            <p:nvPr/>
          </p:nvSpPr>
          <p:spPr bwMode="auto">
            <a:xfrm>
              <a:off x="8571833" y="2994422"/>
              <a:ext cx="1721657" cy="3261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sz="1400">
                  <a:solidFill>
                    <a:srgbClr val="111029"/>
                  </a:solidFill>
                  <a:ea typeface="Roboto"/>
                  <a:cs typeface="Open Sans Light"/>
                </a:rPr>
                <a:t>CLOPS</a:t>
              </a:r>
              <a:endParaRPr/>
            </a:p>
          </p:txBody>
        </p:sp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DA4F5483-9EAA-9962-AFD2-EDB74EFBEBAA}"/>
                </a:ext>
              </a:extLst>
            </p:cNvPr>
            <p:cNvSpPr txBox="1"/>
            <p:nvPr/>
          </p:nvSpPr>
          <p:spPr bwMode="auto">
            <a:xfrm>
              <a:off x="10172692" y="3009532"/>
              <a:ext cx="1281150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400">
                  <a:gradFill>
                    <a:gsLst>
                      <a:gs pos="15000">
                        <a:schemeClr val="accent6"/>
                      </a:gs>
                      <a:gs pos="85000">
                        <a:schemeClr val="accent5"/>
                      </a:gs>
                    </a:gsLst>
                    <a:path path="circle"/>
                  </a:gradFill>
                  <a:ea typeface="Roboto"/>
                  <a:cs typeface="Open Sans Light"/>
                </a:rPr>
                <a:t>2600</a:t>
              </a:r>
              <a:endParaRPr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E5EC01-BFA1-8370-3B00-0631C274EF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32146" y="5003708"/>
              <a:ext cx="28299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EB33DB92-BA11-7AC7-3797-F32E0831E37C}"/>
                </a:ext>
              </a:extLst>
            </p:cNvPr>
            <p:cNvSpPr txBox="1"/>
            <p:nvPr/>
          </p:nvSpPr>
          <p:spPr bwMode="auto">
            <a:xfrm>
              <a:off x="8560716" y="3238672"/>
              <a:ext cx="2878556" cy="25936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"/>
                  <a:cs typeface="Open Sans Light"/>
                </a:rPr>
                <a:t>(Computation rate)</a:t>
              </a:r>
              <a:endParaRPr lang="en-US" sz="1750">
                <a:solidFill>
                  <a:schemeClr val="tx1">
                    <a:lumMod val="50000"/>
                    <a:lumOff val="50000"/>
                  </a:schemeClr>
                </a:solidFill>
                <a:ea typeface="Microsoft Sans Serif"/>
                <a:cs typeface="Microsoft Sans Serif"/>
              </a:endParaRP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39FC13BF-3843-CA49-5A23-A51B9021B500}"/>
                </a:ext>
              </a:extLst>
            </p:cNvPr>
            <p:cNvSpPr txBox="1"/>
            <p:nvPr/>
          </p:nvSpPr>
          <p:spPr bwMode="auto">
            <a:xfrm>
              <a:off x="9809885" y="4243485"/>
              <a:ext cx="1650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400">
                  <a:gradFill>
                    <a:gsLst>
                      <a:gs pos="15000">
                        <a:schemeClr val="accent6"/>
                      </a:gs>
                      <a:gs pos="85000">
                        <a:schemeClr val="accent5"/>
                      </a:gs>
                    </a:gsLst>
                    <a:path path="circle"/>
                  </a:gradFill>
                  <a:ea typeface="Roboto"/>
                  <a:cs typeface="Open Sans Light"/>
                </a:rPr>
                <a:t>median 99.91 %</a:t>
              </a:r>
              <a:endParaRPr/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1332E9B9-07D9-5D3A-776F-796AAAC09461}"/>
                </a:ext>
              </a:extLst>
            </p:cNvPr>
            <p:cNvSpPr txBox="1"/>
            <p:nvPr/>
          </p:nvSpPr>
          <p:spPr bwMode="auto">
            <a:xfrm>
              <a:off x="8572147" y="4234316"/>
              <a:ext cx="1109210" cy="32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sz="1400">
                  <a:solidFill>
                    <a:srgbClr val="111029"/>
                  </a:solidFill>
                  <a:ea typeface="Roboto"/>
                  <a:cs typeface="Open Sans Light"/>
                </a:rPr>
                <a:t>1Q fidelity</a:t>
              </a:r>
              <a:endParaRPr/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1D3B20B7-803E-B0F0-F679-C01A3A74E857}"/>
                </a:ext>
              </a:extLst>
            </p:cNvPr>
            <p:cNvSpPr txBox="1"/>
            <p:nvPr/>
          </p:nvSpPr>
          <p:spPr bwMode="auto">
            <a:xfrm>
              <a:off x="9349054" y="4686296"/>
              <a:ext cx="2111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"/>
                  <a:cs typeface="Open Sans Light"/>
                </a:rPr>
                <a:t>best 99.944 ± 0.003 %</a:t>
              </a:r>
              <a:endParaRPr/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6AAB9E44-A4C1-7234-1641-485C5A2B184F}"/>
                </a:ext>
              </a:extLst>
            </p:cNvPr>
            <p:cNvSpPr txBox="1"/>
            <p:nvPr/>
          </p:nvSpPr>
          <p:spPr bwMode="auto">
            <a:xfrm>
              <a:off x="9980632" y="5067482"/>
              <a:ext cx="1490391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400">
                  <a:gradFill>
                    <a:gsLst>
                      <a:gs pos="15000">
                        <a:schemeClr val="accent6"/>
                      </a:gs>
                      <a:gs pos="85000">
                        <a:schemeClr val="accent5"/>
                      </a:gs>
                    </a:gsLst>
                    <a:path path="circle"/>
                  </a:gradFill>
                  <a:ea typeface="Roboto"/>
                  <a:cs typeface="Open Sans Light"/>
                </a:rPr>
                <a:t>median 99.51 %</a:t>
              </a:r>
              <a:endParaRPr/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856AC965-8D18-24CB-85CB-3E31F50CDD59}"/>
                </a:ext>
              </a:extLst>
            </p:cNvPr>
            <p:cNvSpPr txBox="1"/>
            <p:nvPr/>
          </p:nvSpPr>
          <p:spPr bwMode="auto">
            <a:xfrm>
              <a:off x="8602626" y="5058313"/>
              <a:ext cx="2066713" cy="32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sz="1400">
                  <a:solidFill>
                    <a:srgbClr val="111029"/>
                  </a:solidFill>
                  <a:ea typeface="Roboto"/>
                  <a:cs typeface="Open Sans Light"/>
                </a:rPr>
                <a:t>2Q fidelity</a:t>
              </a:r>
              <a:endParaRPr/>
            </a:p>
          </p:txBody>
        </p:sp>
        <p:sp>
          <p:nvSpPr>
            <p:cNvPr id="30" name="TextBox 10">
              <a:extLst>
                <a:ext uri="{FF2B5EF4-FFF2-40B4-BE49-F238E27FC236}">
                  <a16:creationId xmlns:a16="http://schemas.microsoft.com/office/drawing/2014/main" id="{3DB1DA40-0106-B8EB-4987-9AE1EA99909F}"/>
                </a:ext>
              </a:extLst>
            </p:cNvPr>
            <p:cNvSpPr txBox="1"/>
            <p:nvPr/>
          </p:nvSpPr>
          <p:spPr bwMode="auto">
            <a:xfrm>
              <a:off x="9359214" y="5330555"/>
              <a:ext cx="211180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/>
              </a:defPPr>
              <a:lvl1pPr marL="0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62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24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56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787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1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48" algn="l" defTabSz="914262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"/>
                  <a:cs typeface="Open Sans Light"/>
                </a:rPr>
                <a:t>best 99.8 ± 0.5 %</a:t>
              </a: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48D45A-8A5F-233F-0BCA-1DC9E3DD3F19}"/>
              </a:ext>
            </a:extLst>
          </p:cNvPr>
          <p:cNvGrpSpPr/>
          <p:nvPr/>
        </p:nvGrpSpPr>
        <p:grpSpPr>
          <a:xfrm>
            <a:off x="912434" y="1316752"/>
            <a:ext cx="5615614" cy="4340962"/>
            <a:chOff x="1128458" y="1316752"/>
            <a:chExt cx="5615614" cy="43409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629A62-1D24-DFFB-4714-EFA750223EAA}"/>
                </a:ext>
              </a:extLst>
            </p:cNvPr>
            <p:cNvSpPr txBox="1"/>
            <p:nvPr/>
          </p:nvSpPr>
          <p:spPr bwMode="auto">
            <a:xfrm>
              <a:off x="1128458" y="2428929"/>
              <a:ext cx="1901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Single qubit gate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7741D5-A2FC-6855-9A26-76C4FFD00307}"/>
                </a:ext>
              </a:extLst>
            </p:cNvPr>
            <p:cNvSpPr txBox="1"/>
            <p:nvPr/>
          </p:nvSpPr>
          <p:spPr bwMode="auto">
            <a:xfrm>
              <a:off x="1232653" y="4509120"/>
              <a:ext cx="1693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Two qubit gate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F3A476-BEBA-10D5-4DA1-4FFCD00E9D30}"/>
                </a:ext>
              </a:extLst>
            </p:cNvPr>
            <p:cNvSpPr txBox="1"/>
            <p:nvPr/>
          </p:nvSpPr>
          <p:spPr bwMode="auto">
            <a:xfrm>
              <a:off x="4096253" y="1331476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QPU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234DC3-FEC8-B42C-4B1B-DEDC6CD305B7}"/>
                </a:ext>
              </a:extLst>
            </p:cNvPr>
            <p:cNvSpPr txBox="1"/>
            <p:nvPr/>
          </p:nvSpPr>
          <p:spPr bwMode="auto">
            <a:xfrm>
              <a:off x="5381198" y="1316752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Test device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AF8C012-CB93-56FD-5F3A-1B5E5D203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4465" y="1686084"/>
              <a:ext cx="2076662" cy="191369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E458F5F-B9EE-F877-AC8B-B30FC8A15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7323" y="1628800"/>
              <a:ext cx="1172733" cy="198570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E0E13CD-663A-88A4-5CAF-DA336059E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9656" y="3744019"/>
              <a:ext cx="2071621" cy="191369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4B77220-38D3-917B-E89B-8510707F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8688" y="3744019"/>
              <a:ext cx="1191368" cy="1913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716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0"/>
              </p:nvPr>
            </p:nvSpPr>
            <p:spPr bwMode="auto">
              <a:xfrm>
                <a:off x="300037" y="1520825"/>
                <a:ext cx="5883215" cy="3979935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IQM QPUs designed using </a:t>
                </a:r>
                <a:r>
                  <a:rPr lang="en-US" sz="2000" b="1" dirty="0" err="1">
                    <a:solidFill>
                      <a:schemeClr val="accent5"/>
                    </a:solidFill>
                  </a:rPr>
                  <a:t>KQCircuits</a:t>
                </a:r>
                <a:endParaRPr lang="en-US" sz="2000" b="1" dirty="0">
                  <a:solidFill>
                    <a:schemeClr val="accent5"/>
                  </a:solidFill>
                </a:endParaRPr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Fully open-source simulator available</a:t>
                </a:r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Semi-automatic EPR MER method available</a:t>
                </a:r>
                <a:endParaRPr lang="en-US" dirty="0"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Median single-qubit gate error below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0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ar-AE" sz="2000" b="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ar-AE" sz="2000" b="0" i="1">
                            <a:latin typeface="Cambria Math"/>
                          </a:rPr>
                          <m:t>−</m:t>
                        </m:r>
                        <m:r>
                          <a:rPr lang="ar-AE" sz="2000" b="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ar-AE" sz="2000" dirty="0"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Median two-qubit gate error below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0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ar-AE" sz="2000" b="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ar-AE" sz="2000" b="0" i="1">
                            <a:latin typeface="Cambria Math"/>
                          </a:rPr>
                          <m:t>−</m:t>
                        </m:r>
                        <m:r>
                          <a:rPr lang="ar-AE" sz="2000" b="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ar-AE" sz="2000" dirty="0"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Competitive 20 qubit machine produced at scale</a:t>
                </a:r>
              </a:p>
              <a:p>
                <a:pPr marL="285750" indent="-285750">
                  <a:buFont typeface="Arial"/>
                  <a:buChar char="•"/>
                  <a:defRPr/>
                </a:pPr>
                <a:endParaRPr lang="en-US" sz="2000" dirty="0"/>
              </a:p>
              <a:p>
                <a:pPr marL="285750" indent="-285750">
                  <a:buFont typeface="Arial"/>
                  <a:buChar char="•"/>
                  <a:defRPr/>
                </a:pPr>
                <a:endParaRPr lang="en-US" sz="2000" dirty="0"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More than 50 contributors from IQM</a:t>
                </a:r>
                <a:endParaRPr dirty="0"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2000" dirty="0"/>
                  <a:t>Collaboration with VTT</a:t>
                </a:r>
                <a:endParaRPr sz="20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 bwMode="auto">
              <a:xfrm>
                <a:off x="300037" y="1520825"/>
                <a:ext cx="5883215" cy="3979935"/>
              </a:xfrm>
              <a:blipFill>
                <a:blip r:embed="rId3"/>
                <a:stretch>
                  <a:fillRect l="-933" t="-1531" r="-1140" b="-2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34963" y="522669"/>
            <a:ext cx="4779962" cy="713517"/>
          </a:xfrm>
        </p:spPr>
        <p:txBody>
          <a:bodyPr/>
          <a:lstStyle/>
          <a:p>
            <a:pPr>
              <a:defRPr/>
            </a:pPr>
            <a:r>
              <a:rPr lang="et-EE" dirty="0"/>
              <a:t>Conclusions</a:t>
            </a:r>
            <a:endParaRPr dirty="0"/>
          </a:p>
        </p:txBody>
      </p:sp>
      <p:pic>
        <p:nvPicPr>
          <p:cNvPr id="5" name="Picture 4" descr="A close-up of a computer chip&#10;&#10;Description automatically generated"/>
          <p:cNvPicPr>
            <a:picLocks noChangeAspect="1"/>
          </p:cNvPicPr>
          <p:nvPr/>
        </p:nvPicPr>
        <p:blipFill>
          <a:blip r:embed="rId4"/>
          <a:srcRect l="11172" t="723" r="22164" b="-721"/>
          <a:stretch/>
        </p:blipFill>
        <p:spPr bwMode="auto">
          <a:xfrm>
            <a:off x="6377649" y="620918"/>
            <a:ext cx="5406983" cy="5406983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 bwMode="auto">
          <a:xfrm>
            <a:off x="355307" y="3964972"/>
            <a:ext cx="5183336" cy="14082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13">
              <a:lnSpc>
                <a:spcPct val="90000"/>
              </a:lnSpc>
              <a:spcBef>
                <a:spcPts val="0"/>
              </a:spcBef>
              <a:buNone/>
              <a:defRPr lang="en-GB" sz="44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Acknowledgements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048000" y="5785399"/>
            <a:ext cx="6096000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eelis@meetiqm.com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5E9C9-27AF-F10F-A4B5-1777891B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5860" y="2996952"/>
            <a:ext cx="2520280" cy="864096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81036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965219" y="318418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Hamiltonian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-106505" y="-243408"/>
            <a:ext cx="12395193" cy="151216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QPU design process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359420" y="318418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Circuit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240063" y="3189708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Geometry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8C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KQC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249583" y="3184188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Mask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/>
                </a:solidFill>
                <a:effectLst/>
                <a:uLnTx/>
                <a:uFillTx/>
                <a:latin typeface="Microsoft Sans Serif"/>
                <a:cs typeface="Arial"/>
              </a:rPr>
              <a:t>Layout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AE394"/>
              </a:solidFill>
              <a:effectLst/>
              <a:uLnTx/>
              <a:uFillTx/>
              <a:latin typeface="Microsoft Sans Serif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8C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KQC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9552108" y="3184186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Fabrication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772451" y="4603239"/>
            <a:ext cx="261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Validation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cs typeface="Arial"/>
              </a:rPr>
              <a:t>Netlist, DRC, Full FEM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cs typeface="Arial"/>
              </a:rPr>
              <a:t>(enabled by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8C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KQC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cs typeface="Arial"/>
              </a:rPr>
              <a:t>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3635353" y="4603239"/>
            <a:ext cx="220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E394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Element library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cs typeface="Arial"/>
              </a:rPr>
              <a:t>Components FEM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cs typeface="Arial"/>
              </a:rPr>
              <a:t>(enabled by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8C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Sans Serif"/>
                <a:cs typeface="Arial"/>
              </a:rPr>
              <a:t>KQC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cs typeface="Arial"/>
              </a:rPr>
              <a:t>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22" name="Arrow: Right 21"/>
          <p:cNvSpPr/>
          <p:nvPr/>
        </p:nvSpPr>
        <p:spPr bwMode="auto">
          <a:xfrm flipV="1">
            <a:off x="4583556" y="3259782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23" name="Arrow: Right 22"/>
          <p:cNvSpPr/>
          <p:nvPr/>
        </p:nvSpPr>
        <p:spPr bwMode="auto">
          <a:xfrm flipV="1">
            <a:off x="2639340" y="3240537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25" name="Arrow: Right 24"/>
          <p:cNvSpPr/>
          <p:nvPr/>
        </p:nvSpPr>
        <p:spPr bwMode="auto">
          <a:xfrm flipV="1">
            <a:off x="6713026" y="3259783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31" name="Arrow: Right 30"/>
          <p:cNvSpPr/>
          <p:nvPr/>
        </p:nvSpPr>
        <p:spPr bwMode="auto">
          <a:xfrm flipV="1">
            <a:off x="8958107" y="3259782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32" name="Arrow: Right 31"/>
          <p:cNvSpPr/>
          <p:nvPr/>
        </p:nvSpPr>
        <p:spPr bwMode="auto">
          <a:xfrm rot="19178422" flipV="1">
            <a:off x="4613704" y="4093953"/>
            <a:ext cx="536459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p:sp>
        <p:nvSpPr>
          <p:cNvPr id="33" name="Arrow: Right 32"/>
          <p:cNvSpPr/>
          <p:nvPr/>
        </p:nvSpPr>
        <p:spPr bwMode="auto">
          <a:xfrm rot="2825181" flipV="1">
            <a:off x="6497795" y="4168879"/>
            <a:ext cx="525889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3898DA-CBD7-3F5B-802C-4BD660ADC4E3}"/>
                  </a:ext>
                </a:extLst>
              </p:cNvPr>
              <p:cNvSpPr txBox="1"/>
              <p:nvPr/>
            </p:nvSpPr>
            <p:spPr>
              <a:xfrm>
                <a:off x="783484" y="2270909"/>
                <a:ext cx="17838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0" lang="en-GB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GB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0" lang="en-GB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0" lang="en-GB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kumimoji="0" lang="en-GB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Sans Serif"/>
                  <a:cs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3898DA-CBD7-3F5B-802C-4BD660ADC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84" y="2270909"/>
                <a:ext cx="1783848" cy="338554"/>
              </a:xfrm>
              <a:prstGeom prst="rect">
                <a:avLst/>
              </a:prstGeom>
              <a:blipFill>
                <a:blip r:embed="rId3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88BB3DF-6D50-6022-170B-239D0B399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88" y="1628800"/>
            <a:ext cx="1475559" cy="1373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1E6FC1-50BB-EF67-9029-767CD4A75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73" t="24192" r="58408" b="58785"/>
          <a:stretch/>
        </p:blipFill>
        <p:spPr>
          <a:xfrm>
            <a:off x="5206542" y="1634818"/>
            <a:ext cx="1249222" cy="1506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D5EFDF-8687-0B87-32E2-C31B7B133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176120" y="1556792"/>
            <a:ext cx="1655908" cy="16368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FB2B0B-D825-6D1B-2B14-B0F55A83A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9118" y="1556792"/>
            <a:ext cx="1515158" cy="15780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34C0-576B-1A7A-458C-81D9E660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loss 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0270E-97E6-74FB-8CF6-3EF56AF4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594052"/>
            <a:ext cx="5894216" cy="1656404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46FF2FF-F350-014A-B3B0-37A0FABBC19F}"/>
              </a:ext>
            </a:extLst>
          </p:cNvPr>
          <p:cNvSpPr txBox="1">
            <a:spLocks/>
          </p:cNvSpPr>
          <p:nvPr/>
        </p:nvSpPr>
        <p:spPr>
          <a:xfrm>
            <a:off x="2450669" y="3384646"/>
            <a:ext cx="5939147" cy="296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[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C6196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28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] W. Woods et al., ‘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Determining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Interface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Dielectric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Losses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in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Superconducting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Coplanar-Waveguide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Resonators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’,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Phys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Rev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Applied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vol. 12, no. 1, p. 014012,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Jul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2019.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[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C6196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30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] M. V. P.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Altoé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et al., ‘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Localization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and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Mitigation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of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Loss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in Niobium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Superconducting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Circuits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’, PRX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Quantum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vol. 3, no. 2, p. 020312,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Apr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2022.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[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6196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95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] C. Wang et al., ‘Surface participation and dielectric loss in superconducting qubits’, Appl. Phys. Lett., vol. 107, no. 16, p. 162601, Oct. 2015.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[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C6196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143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] M. P. F.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Graça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et al., ‘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Electrical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analysis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of niobium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oxide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thin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films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’,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Thin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Solid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Films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vol. 585,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pp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95–99,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Jun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2015.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[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C6196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144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] J.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Verjauw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et al., ‘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Investigation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of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Microwave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Loss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Induced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by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Oxide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Regrowth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in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High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-Q Niobium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Resonators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’,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Phys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Rev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Applied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vol. 16, no. 1, p. 014018,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Jul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2021.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[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C6196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145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] J.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Krupka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et al., ‘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Measurements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of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Permittivity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and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Dielectric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Loss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Tangent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of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High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Resistivity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Float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Zone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Silicon at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Microwave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Frequencies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’, in 2006 International Conference on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Microwaves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Radar &amp; Wireless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Communications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Krakow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Poland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May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2006,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pp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. 1097–1100.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2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F2317-83EB-1C88-5841-5443FDD5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2CA298-AA98-4985-85B1-51B740EE0F82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2DA9FA-7A41-3E95-A9F4-F4D9D878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67002"/>
            <a:ext cx="8192735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KQCircuits</a:t>
            </a:r>
            <a:r>
              <a:rPr lang="en-US" dirty="0"/>
              <a:t> by IQM – global leader in building quantum computers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1295D-FB40-A52D-D812-0C6139D1A300}"/>
              </a:ext>
            </a:extLst>
          </p:cNvPr>
          <p:cNvSpPr txBox="1"/>
          <p:nvPr/>
        </p:nvSpPr>
        <p:spPr>
          <a:xfrm>
            <a:off x="1991544" y="1547500"/>
            <a:ext cx="4485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https://github.com/iqm-finland/KQCircuits</a:t>
            </a:r>
          </a:p>
        </p:txBody>
      </p:sp>
      <p:pic>
        <p:nvPicPr>
          <p:cNvPr id="24" name="Picture 23" descr="A blueprints and a diagram&#10;&#10;Description automatically generated">
            <a:extLst>
              <a:ext uri="{FF2B5EF4-FFF2-40B4-BE49-F238E27FC236}">
                <a16:creationId xmlns:a16="http://schemas.microsoft.com/office/drawing/2014/main" id="{B22C0312-AB25-7B9C-2FA6-8CBE225E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0938"/>
            <a:ext cx="12192000" cy="4066506"/>
          </a:xfrm>
          <a:prstGeom prst="rect">
            <a:avLst/>
          </a:prstGeom>
        </p:spPr>
      </p:pic>
      <p:pic>
        <p:nvPicPr>
          <p:cNvPr id="26" name="Picture 25" descr="A qr code with black squares&#10;&#10;Description automatically generated">
            <a:extLst>
              <a:ext uri="{FF2B5EF4-FFF2-40B4-BE49-F238E27FC236}">
                <a16:creationId xmlns:a16="http://schemas.microsoft.com/office/drawing/2014/main" id="{20EE994D-000F-919D-E16B-1C45D0B46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80180"/>
            <a:ext cx="1294705" cy="12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91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7F98C7-BE89-4FAC-BA02-6AA0D869AD24}"/>
              </a:ext>
            </a:extLst>
          </p:cNvPr>
          <p:cNvSpPr txBox="1">
            <a:spLocks/>
          </p:cNvSpPr>
          <p:nvPr/>
        </p:nvSpPr>
        <p:spPr>
          <a:xfrm>
            <a:off x="332508" y="836712"/>
            <a:ext cx="11380115" cy="79062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ument Grotesk" panose="02010504030000020004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/>
                </a:solidFill>
              </a:rPr>
              <a:t>Simulations</a:t>
            </a:r>
            <a:endParaRPr lang="LID4096" sz="3600" dirty="0">
              <a:solidFill>
                <a:schemeClr val="accent5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10A94CF-4D3E-590B-A3B8-6880BEF56A93}"/>
              </a:ext>
            </a:extLst>
          </p:cNvPr>
          <p:cNvSpPr txBox="1">
            <a:spLocks/>
          </p:cNvSpPr>
          <p:nvPr/>
        </p:nvSpPr>
        <p:spPr bwMode="auto">
          <a:xfrm>
            <a:off x="406837" y="1370168"/>
            <a:ext cx="10943468" cy="3375964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Ansys</a:t>
            </a:r>
          </a:p>
          <a:p>
            <a:pPr lvl="1"/>
            <a:r>
              <a:rPr lang="en-GB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Q3D – capacitance extraction using method of moments</a:t>
            </a:r>
          </a:p>
          <a:p>
            <a:pPr lvl="1"/>
            <a:r>
              <a:rPr lang="en-GB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HFSS – S matrix extraction</a:t>
            </a:r>
          </a:p>
          <a:p>
            <a:pPr lvl="1"/>
            <a:r>
              <a:rPr lang="en-GB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HFSS Eigenmode with ideal inductors modelling junctions/SQUIDs</a:t>
            </a:r>
          </a:p>
          <a:p>
            <a:pPr lvl="1"/>
            <a:r>
              <a:rPr lang="en-GB" sz="2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pyEPR</a:t>
            </a:r>
            <a:r>
              <a:rPr lang="en-GB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support [1]</a:t>
            </a:r>
          </a:p>
          <a:p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Elmer (Open-source FEM solver by CSC Finland) [2]</a:t>
            </a:r>
          </a:p>
          <a:p>
            <a:pPr lvl="1"/>
            <a:r>
              <a:rPr lang="en-GB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2D cross-section and 3D Simulations (capacitance, inductance, s-matrix)</a:t>
            </a:r>
          </a:p>
          <a:p>
            <a:pPr lvl="2"/>
            <a:r>
              <a:rPr lang="en-GB" sz="1600" b="1" dirty="0">
                <a:solidFill>
                  <a:srgbClr val="00B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Waveguide media properties for arbitrary cross-sections (impedance and capacitance)</a:t>
            </a:r>
          </a:p>
          <a:p>
            <a:pPr lvl="2"/>
            <a:r>
              <a:rPr lang="en-GB" sz="1600" b="1" dirty="0">
                <a:solidFill>
                  <a:srgbClr val="00B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Kinetic inductance for some penetration depth</a:t>
            </a:r>
          </a:p>
          <a:p>
            <a:pPr lvl="2"/>
            <a:r>
              <a:rPr lang="en-GB" sz="1600" b="1" dirty="0">
                <a:solidFill>
                  <a:srgbClr val="00B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Energy participation ratio (EPR)</a:t>
            </a:r>
          </a:p>
          <a:p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FEM component in KQC workflow quite replaceable with other third-party simulator software as we learn about them (e.g. Sonnet,                             AWS Palace </a:t>
            </a:r>
            <a:r>
              <a:rPr lang="en-US" sz="2400" dirty="0"/>
              <a:t>https://awslabs.github.io/palace/stable/</a:t>
            </a:r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F26305-0A15-C86C-FEBB-15C7FA8F92B6}"/>
              </a:ext>
            </a:extLst>
          </p:cNvPr>
          <p:cNvSpPr txBox="1"/>
          <p:nvPr/>
        </p:nvSpPr>
        <p:spPr>
          <a:xfrm>
            <a:off x="3867325" y="672553"/>
            <a:ext cx="81948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[1] Z. K. </a:t>
            </a:r>
            <a:r>
              <a:rPr lang="en-US" sz="1100" dirty="0" err="1"/>
              <a:t>Minev</a:t>
            </a:r>
            <a:r>
              <a:rPr lang="en-US" sz="1100" dirty="0"/>
              <a:t> et al., ‘Energy-participation quantization of Josephson circuits’, </a:t>
            </a:r>
            <a:r>
              <a:rPr lang="en-US" sz="1100" dirty="0" err="1"/>
              <a:t>npj</a:t>
            </a:r>
            <a:r>
              <a:rPr lang="en-US" sz="1100" dirty="0"/>
              <a:t> Quantum Inf, vol. 7, no. 1, Art. no. 1, Aug. 2021</a:t>
            </a:r>
          </a:p>
          <a:p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/>
                <a:ea typeface="+mn-ea"/>
                <a:cs typeface="+mn-cs"/>
              </a:rPr>
              <a:t>[2] P. Råback et al., ‘Elmer’. CSC – IT Center for Science, Available: github.com/ElmerCSC/elmerfem</a:t>
            </a:r>
            <a:endParaRPr lang="en-FI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FD82C-7DC0-EC26-2681-A1436937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409" y="1103440"/>
            <a:ext cx="1248788" cy="402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B64DEE-F892-3787-6D98-724BB0D84113}"/>
              </a:ext>
            </a:extLst>
          </p:cNvPr>
          <p:cNvSpPr txBox="1"/>
          <p:nvPr/>
        </p:nvSpPr>
        <p:spPr>
          <a:xfrm>
            <a:off x="10551047" y="1534327"/>
            <a:ext cx="1598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https://www.ansys.com/</a:t>
            </a:r>
            <a:endParaRPr lang="en-FI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ED52AB-9AF1-68DC-411B-EACC17C97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430" y="2039070"/>
            <a:ext cx="2158767" cy="480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3EDF7-1CBC-6472-A733-78F6E103F56A}"/>
              </a:ext>
            </a:extLst>
          </p:cNvPr>
          <p:cNvSpPr txBox="1"/>
          <p:nvPr/>
        </p:nvSpPr>
        <p:spPr>
          <a:xfrm>
            <a:off x="10161517" y="2527446"/>
            <a:ext cx="19880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https://www.csc.fi/fi/web/elmer</a:t>
            </a:r>
            <a:endParaRPr lang="en-FI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11B131-0EF9-9666-F517-4483C2CC0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966" y="2980176"/>
            <a:ext cx="1332678" cy="478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AF51E0-97BF-AFE4-7E78-E6DD6BBBA6EA}"/>
              </a:ext>
            </a:extLst>
          </p:cNvPr>
          <p:cNvSpPr txBox="1"/>
          <p:nvPr/>
        </p:nvSpPr>
        <p:spPr>
          <a:xfrm>
            <a:off x="9935183" y="3506029"/>
            <a:ext cx="21611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https://www.sonnetsoftware.com/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132753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0063-0425-4AD6-3D40-5A41A0FD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</a:t>
            </a:r>
            <a:r>
              <a:rPr lang="en-US" dirty="0">
                <a:solidFill>
                  <a:schemeClr val="accent5"/>
                </a:solidFill>
              </a:rPr>
              <a:t>MUCH</a:t>
            </a:r>
            <a:r>
              <a:rPr lang="en-US" dirty="0"/>
              <a:t> more – go and see </a:t>
            </a:r>
            <a:r>
              <a:rPr lang="en-US" dirty="0" err="1"/>
              <a:t>KQCircuits</a:t>
            </a:r>
            <a:r>
              <a:rPr lang="en-US" dirty="0"/>
              <a:t> presentation at FSIC2023!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32CEE-A93C-2C58-C002-26605FA39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2041649"/>
            <a:ext cx="11250669" cy="883295"/>
          </a:xfrm>
        </p:spPr>
        <p:txBody>
          <a:bodyPr>
            <a:normAutofit/>
          </a:bodyPr>
          <a:lstStyle/>
          <a:p>
            <a:r>
              <a:rPr lang="en-US" dirty="0"/>
              <a:t>For more information about </a:t>
            </a:r>
            <a:r>
              <a:rPr lang="en-US" dirty="0" err="1"/>
              <a:t>KQCircuits</a:t>
            </a:r>
            <a:r>
              <a:rPr lang="en-US" dirty="0"/>
              <a:t> capabilities available online, detailed presentation by P. Smirnov (</a:t>
            </a:r>
            <a:r>
              <a:rPr lang="en-US" dirty="0">
                <a:solidFill>
                  <a:srgbClr val="FF0000"/>
                </a:solidFill>
              </a:rPr>
              <a:t>video available</a:t>
            </a:r>
            <a:r>
              <a:rPr lang="en-US" dirty="0"/>
              <a:t>):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B28CD-C7D2-6843-AC2C-900D4734F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2CA298-AA98-4985-85B1-51B740EE0F8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8CAAA-CAFD-1FAF-03F1-72EB6E97A05A}"/>
              </a:ext>
            </a:extLst>
          </p:cNvPr>
          <p:cNvSpPr txBox="1"/>
          <p:nvPr/>
        </p:nvSpPr>
        <p:spPr bwMode="auto">
          <a:xfrm>
            <a:off x="3337248" y="3886303"/>
            <a:ext cx="801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https://wiki.f-si.org/index.php?title=KQCircuits_%E2%80%93_open-source_EDA_software_for_designing_chips_with_super_conducting_qubits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2A72C-4617-98EE-40AA-DB764F22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055647"/>
            <a:ext cx="2186868" cy="21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387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38A9-990C-B26E-4EF1-3AE61EC0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37" y="122758"/>
            <a:ext cx="6052930" cy="1325563"/>
          </a:xfrm>
        </p:spPr>
        <p:txBody>
          <a:bodyPr/>
          <a:lstStyle/>
          <a:p>
            <a:r>
              <a:rPr lang="en-US" dirty="0"/>
              <a:t>Case study:</a:t>
            </a:r>
            <a:br>
              <a:rPr lang="en-US" dirty="0"/>
            </a:br>
            <a:r>
              <a:rPr lang="en-US" dirty="0"/>
              <a:t>Hanger resonator</a:t>
            </a:r>
          </a:p>
        </p:txBody>
      </p:sp>
      <p:pic>
        <p:nvPicPr>
          <p:cNvPr id="5" name="Picture 4" descr="A blue and orange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F0A96C90-711E-428E-6073-ABF926E0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07" y="4045989"/>
            <a:ext cx="5918250" cy="2263331"/>
          </a:xfrm>
          <a:prstGeom prst="rect">
            <a:avLst/>
          </a:prstGeom>
        </p:spPr>
      </p:pic>
      <p:pic>
        <p:nvPicPr>
          <p:cNvPr id="15" name="Picture 14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E3A89176-5011-37E6-4F61-110AC1F9C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659" y="404664"/>
            <a:ext cx="1375381" cy="137538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D565DE2-7639-BF82-667D-15AAB10B8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081" y="1664485"/>
            <a:ext cx="6243007" cy="2263331"/>
          </a:xfrm>
        </p:spPr>
        <p:txBody>
          <a:bodyPr>
            <a:no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lambda/2 resonator s-parameters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computed using a network model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F4350"/>
                </a:solidFill>
                <a:latin typeface="Open Sans" panose="020B0606030504020204" pitchFamily="34" charset="0"/>
              </a:rPr>
              <a:t>A</a:t>
            </a:r>
            <a:r>
              <a:rPr lang="en-US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lso with KQC-Elmer (peak ﬁnding algorithm)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Nedelec</a:t>
            </a:r>
            <a:r>
              <a:rPr lang="en-US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linear and quadratic elements underestimate resonance and 2nd kind overestimates it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Penetration depth (100 nm) decreases resonance frequency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Metal thickness (200 nm) increases resonance frequency</a:t>
            </a:r>
          </a:p>
          <a:p>
            <a:pPr marL="0" indent="0">
              <a:buNone/>
            </a:pPr>
            <a:endParaRPr lang="de-DE" sz="1600" i="1" dirty="0"/>
          </a:p>
          <a:p>
            <a:endParaRPr lang="de-DE" sz="1600" i="1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18EBB4B-5191-86B3-0085-B8E76A7E9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545" y="404664"/>
            <a:ext cx="5074618" cy="2928974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6ACC9E7-15E7-7C66-E4F5-BEDB30F50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184" y="3429000"/>
            <a:ext cx="5080979" cy="2935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87C9D4-BA57-2C91-3D72-B9CAA1FFF05B}"/>
              </a:ext>
            </a:extLst>
          </p:cNvPr>
          <p:cNvSpPr txBox="1"/>
          <p:nvPr/>
        </p:nvSpPr>
        <p:spPr>
          <a:xfrm>
            <a:off x="8760296" y="3927478"/>
            <a:ext cx="2880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https://github.com/iqm-finland/KQCircuits/blob/main/klayout_package/python/scripts/simulations/hanger_resonator_sim.py</a:t>
            </a:r>
          </a:p>
        </p:txBody>
      </p:sp>
    </p:spTree>
    <p:extLst>
      <p:ext uri="{BB962C8B-B14F-4D97-AF65-F5344CB8AC3E}">
        <p14:creationId xmlns:p14="http://schemas.microsoft.com/office/powerpoint/2010/main" val="11535917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01A7-86F2-23B2-09BA-B4A19546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565918"/>
            <a:ext cx="11533185" cy="1242312"/>
          </a:xfrm>
        </p:spPr>
        <p:txBody>
          <a:bodyPr/>
          <a:lstStyle/>
          <a:p>
            <a:r>
              <a:rPr lang="en-US" dirty="0"/>
              <a:t>Elmer full wave simulation - chip example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C7063-BB2F-E8AD-B5C5-849C3ED68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 flipV="1">
            <a:off x="1167745" y="1808230"/>
            <a:ext cx="4276376" cy="426214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930F3-7855-A017-57D8-97A4CC273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051" y="1808231"/>
            <a:ext cx="5460004" cy="42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65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036E4-A6F6-D28A-884A-4102D46C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33" y="44624"/>
            <a:ext cx="10947344" cy="1242312"/>
          </a:xfrm>
        </p:spPr>
        <p:txBody>
          <a:bodyPr>
            <a:normAutofit/>
          </a:bodyPr>
          <a:lstStyle/>
          <a:p>
            <a:r>
              <a:rPr lang="en-US" dirty="0"/>
              <a:t>Case study: EPR with MER – Double pads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85782-1209-FA35-BB73-B568D1786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33" y="1286936"/>
            <a:ext cx="6277063" cy="49100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Metal Edge Regions (MER)</a:t>
            </a:r>
          </a:p>
          <a:p>
            <a:pPr lvl="1"/>
            <a:r>
              <a:rPr lang="en-US" dirty="0"/>
              <a:t>Automatically generated</a:t>
            </a:r>
          </a:p>
          <a:p>
            <a:pPr lvl="1"/>
            <a:r>
              <a:rPr lang="en-US" dirty="0"/>
              <a:t>Divided into regions (user specified)</a:t>
            </a:r>
          </a:p>
          <a:p>
            <a:pPr lvl="1"/>
            <a:r>
              <a:rPr lang="en-US" dirty="0"/>
              <a:t>Each region can be associated with a 2D cross-section</a:t>
            </a:r>
          </a:p>
          <a:p>
            <a:r>
              <a:rPr lang="en-US" dirty="0"/>
              <a:t>2D cross-section</a:t>
            </a:r>
          </a:p>
          <a:p>
            <a:pPr lvl="1"/>
            <a:r>
              <a:rPr lang="en-US" dirty="0"/>
              <a:t>Automatically generated</a:t>
            </a:r>
          </a:p>
          <a:p>
            <a:pPr lvl="1"/>
            <a:r>
              <a:rPr lang="en-US" dirty="0"/>
              <a:t>User gives coordinates on chip (two points define a cross-section location)</a:t>
            </a:r>
          </a:p>
          <a:p>
            <a:r>
              <a:rPr lang="en-US" dirty="0"/>
              <a:t>In the example we have four regions: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1cplr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2cplr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wire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default</a:t>
            </a:r>
          </a:p>
          <a:p>
            <a:r>
              <a:rPr lang="en-US" dirty="0"/>
              <a:t>Four loss groups: </a:t>
            </a:r>
            <a:r>
              <a:rPr lang="en-US" dirty="0">
                <a:solidFill>
                  <a:srgbClr val="0070C0"/>
                </a:solidFill>
              </a:rPr>
              <a:t>ma</a:t>
            </a:r>
            <a:r>
              <a:rPr lang="en-US" dirty="0"/>
              <a:t>, </a:t>
            </a:r>
            <a:r>
              <a:rPr lang="en-US" dirty="0" err="1">
                <a:solidFill>
                  <a:srgbClr val="0070C0"/>
                </a:solidFill>
              </a:rPr>
              <a:t>sa</a:t>
            </a:r>
            <a:r>
              <a:rPr lang="en-US" dirty="0"/>
              <a:t>, </a:t>
            </a:r>
            <a:r>
              <a:rPr lang="en-US" dirty="0" err="1">
                <a:solidFill>
                  <a:srgbClr val="0070C0"/>
                </a:solidFill>
              </a:rPr>
              <a:t>ms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substrate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39BC6-AE00-8167-B8F5-D6506D7D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184256"/>
            <a:ext cx="4814296" cy="5341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104CC-C414-B9A0-4D93-077C7D580B62}"/>
              </a:ext>
            </a:extLst>
          </p:cNvPr>
          <p:cNvSpPr txBox="1"/>
          <p:nvPr/>
        </p:nvSpPr>
        <p:spPr bwMode="auto">
          <a:xfrm>
            <a:off x="8112224" y="4725144"/>
            <a:ext cx="272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Default is the region that is not explicitly defined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955AFB-70FE-7526-7E5D-967FBF881B0F}"/>
              </a:ext>
            </a:extLst>
          </p:cNvPr>
          <p:cNvCxnSpPr/>
          <p:nvPr/>
        </p:nvCxnSpPr>
        <p:spPr bwMode="auto">
          <a:xfrm flipV="1">
            <a:off x="10416520" y="4365104"/>
            <a:ext cx="36000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9F426C-4DD5-A82A-E3FE-242DA6020A41}"/>
              </a:ext>
            </a:extLst>
          </p:cNvPr>
          <p:cNvCxnSpPr>
            <a:cxnSpLocks/>
          </p:cNvCxnSpPr>
          <p:nvPr/>
        </p:nvCxnSpPr>
        <p:spPr bwMode="auto">
          <a:xfrm>
            <a:off x="10688316" y="5157192"/>
            <a:ext cx="59226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B7A3A0-BDC8-ABE7-1C0B-C15B9AD93D58}"/>
              </a:ext>
            </a:extLst>
          </p:cNvPr>
          <p:cNvSpPr txBox="1"/>
          <p:nvPr/>
        </p:nvSpPr>
        <p:spPr bwMode="auto">
          <a:xfrm>
            <a:off x="7176120" y="225056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D5235E-4616-4EBB-B2AA-960850A01DDD}"/>
              </a:ext>
            </a:extLst>
          </p:cNvPr>
          <p:cNvCxnSpPr>
            <a:cxnSpLocks/>
          </p:cNvCxnSpPr>
          <p:nvPr/>
        </p:nvCxnSpPr>
        <p:spPr bwMode="auto">
          <a:xfrm>
            <a:off x="7968208" y="2492896"/>
            <a:ext cx="180000" cy="15310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D1F647-A8B0-4B53-57B2-614CE358F575}"/>
              </a:ext>
            </a:extLst>
          </p:cNvPr>
          <p:cNvCxnSpPr>
            <a:cxnSpLocks/>
          </p:cNvCxnSpPr>
          <p:nvPr/>
        </p:nvCxnSpPr>
        <p:spPr bwMode="auto">
          <a:xfrm flipH="1">
            <a:off x="7176120" y="2623280"/>
            <a:ext cx="108032" cy="3016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76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3FD6-ED43-DBAE-CABA-F220F731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32" y="-99392"/>
            <a:ext cx="5906783" cy="1242312"/>
          </a:xfrm>
        </p:spPr>
        <p:txBody>
          <a:bodyPr/>
          <a:lstStyle/>
          <a:p>
            <a:r>
              <a:rPr lang="en-US" dirty="0"/>
              <a:t>Corrected EPR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E71E-A340-563B-E6EC-7B27F3469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4441" y="809644"/>
            <a:ext cx="5906782" cy="25154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Only </a:t>
            </a:r>
            <a:r>
              <a:rPr lang="en-US" b="1" dirty="0">
                <a:solidFill>
                  <a:srgbClr val="0070C0"/>
                </a:solidFill>
              </a:rPr>
              <a:t>total energy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is computed in 3D metal edge regions</a:t>
            </a:r>
          </a:p>
          <a:p>
            <a:r>
              <a:rPr lang="en-US" dirty="0"/>
              <a:t>2D simulation models implement interfaces in detail</a:t>
            </a:r>
          </a:p>
          <a:p>
            <a:r>
              <a:rPr lang="en-US" dirty="0"/>
              <a:t>3D total energy is corrected using 2D cross-section simulation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0EA7E-79B5-55E3-268D-704234FF8F50}"/>
              </a:ext>
            </a:extLst>
          </p:cNvPr>
          <p:cNvGrpSpPr/>
          <p:nvPr/>
        </p:nvGrpSpPr>
        <p:grpSpPr>
          <a:xfrm>
            <a:off x="333232" y="3559421"/>
            <a:ext cx="5239686" cy="2688786"/>
            <a:chOff x="6688962" y="494052"/>
            <a:chExt cx="5239686" cy="2688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90838B-3B04-9119-ABD3-CFFC96B1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8962" y="494052"/>
              <a:ext cx="5239686" cy="26887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1E3FC7-223C-D94C-C354-650ADC47CE0A}"/>
                </a:ext>
              </a:extLst>
            </p:cNvPr>
            <p:cNvSpPr txBox="1"/>
            <p:nvPr/>
          </p:nvSpPr>
          <p:spPr bwMode="auto">
            <a:xfrm>
              <a:off x="6873938" y="686052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Interfaces are modeled in 2D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B07F3F-DCAA-79AA-6276-C351EC74E4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29322" y="980728"/>
              <a:ext cx="592260" cy="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B1C599-1ABD-E559-62C0-3DE8C60F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3420254"/>
            <a:ext cx="5265215" cy="2817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558A7-E702-4023-20E4-050A89749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61" y="3534104"/>
            <a:ext cx="1661140" cy="1584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111140-389A-3310-0EBC-7EC71098C4A1}"/>
              </a:ext>
            </a:extLst>
          </p:cNvPr>
          <p:cNvSpPr txBox="1"/>
          <p:nvPr/>
        </p:nvSpPr>
        <p:spPr bwMode="auto">
          <a:xfrm>
            <a:off x="9314028" y="3387811"/>
            <a:ext cx="225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Only total energy computed in MERs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05BFB5-AD07-DE33-3275-227ED2265ABD}"/>
              </a:ext>
            </a:extLst>
          </p:cNvPr>
          <p:cNvCxnSpPr>
            <a:cxnSpLocks/>
          </p:cNvCxnSpPr>
          <p:nvPr/>
        </p:nvCxnSpPr>
        <p:spPr bwMode="auto">
          <a:xfrm>
            <a:off x="8872623" y="4425374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32AE3DE-9616-9DEB-507D-51CA83FAC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32" y="913569"/>
            <a:ext cx="5239686" cy="2597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318282-DBEC-878D-7494-C9C9BF5BDC3E}"/>
              </a:ext>
            </a:extLst>
          </p:cNvPr>
          <p:cNvSpPr txBox="1"/>
          <p:nvPr/>
        </p:nvSpPr>
        <p:spPr bwMode="auto">
          <a:xfrm>
            <a:off x="796045" y="1000949"/>
            <a:ext cx="459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 box in 2D corresponds to that in 3D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66EAF-A5AD-AAB5-6366-331B6652DC3E}"/>
              </a:ext>
            </a:extLst>
          </p:cNvPr>
          <p:cNvSpPr txBox="1"/>
          <p:nvPr/>
        </p:nvSpPr>
        <p:spPr bwMode="auto">
          <a:xfrm>
            <a:off x="8561596" y="4112879"/>
            <a:ext cx="62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1368C-2A7A-34E2-CAA4-1961B3A98E71}"/>
              </a:ext>
            </a:extLst>
          </p:cNvPr>
          <p:cNvCxnSpPr>
            <a:cxnSpLocks/>
          </p:cNvCxnSpPr>
          <p:nvPr/>
        </p:nvCxnSpPr>
        <p:spPr bwMode="auto">
          <a:xfrm>
            <a:off x="10304504" y="4669802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FD11F7-CB50-29D9-2F6C-144E7FF4C9E4}"/>
              </a:ext>
            </a:extLst>
          </p:cNvPr>
          <p:cNvSpPr txBox="1"/>
          <p:nvPr/>
        </p:nvSpPr>
        <p:spPr bwMode="auto">
          <a:xfrm>
            <a:off x="9926094" y="4300470"/>
            <a:ext cx="73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2cplr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E61368-4DC1-4734-BB54-E3CF36166A3F}"/>
              </a:ext>
            </a:extLst>
          </p:cNvPr>
          <p:cNvSpPr txBox="1"/>
          <p:nvPr/>
        </p:nvSpPr>
        <p:spPr bwMode="auto">
          <a:xfrm>
            <a:off x="10643005" y="4485136"/>
            <a:ext cx="73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1cplr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652855-3092-00F8-0EEF-3B48ABC64287}"/>
              </a:ext>
            </a:extLst>
          </p:cNvPr>
          <p:cNvCxnSpPr>
            <a:cxnSpLocks/>
          </p:cNvCxnSpPr>
          <p:nvPr/>
        </p:nvCxnSpPr>
        <p:spPr bwMode="auto">
          <a:xfrm>
            <a:off x="10964976" y="4854468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E08483D-27BD-8A64-4C41-54DC532855CB}"/>
              </a:ext>
            </a:extLst>
          </p:cNvPr>
          <p:cNvSpPr txBox="1"/>
          <p:nvPr/>
        </p:nvSpPr>
        <p:spPr bwMode="auto">
          <a:xfrm>
            <a:off x="983432" y="1399197"/>
            <a:ext cx="763451" cy="28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Vacuum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2A1AA4-057C-9B67-3546-CF462394ECAE}"/>
              </a:ext>
            </a:extLst>
          </p:cNvPr>
          <p:cNvSpPr txBox="1"/>
          <p:nvPr/>
        </p:nvSpPr>
        <p:spPr bwMode="auto">
          <a:xfrm>
            <a:off x="933109" y="269515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Substrate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DE1DC-4E6A-86DD-2898-647948BC19C7}"/>
              </a:ext>
            </a:extLst>
          </p:cNvPr>
          <p:cNvSpPr txBox="1"/>
          <p:nvPr/>
        </p:nvSpPr>
        <p:spPr bwMode="auto">
          <a:xfrm>
            <a:off x="1965035" y="191010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40E08B-ED24-4B76-0694-9378272425EC}"/>
              </a:ext>
            </a:extLst>
          </p:cNvPr>
          <p:cNvSpPr txBox="1"/>
          <p:nvPr/>
        </p:nvSpPr>
        <p:spPr bwMode="auto">
          <a:xfrm>
            <a:off x="3768976" y="196697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SA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88F92E-8D81-6C8E-2D26-B98258E52110}"/>
              </a:ext>
            </a:extLst>
          </p:cNvPr>
          <p:cNvSpPr txBox="1"/>
          <p:nvPr/>
        </p:nvSpPr>
        <p:spPr bwMode="auto">
          <a:xfrm>
            <a:off x="1965035" y="221589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MS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D37FF5-D433-38D8-8BB1-7B23C0FBDDD0}"/>
              </a:ext>
            </a:extLst>
          </p:cNvPr>
          <p:cNvCxnSpPr>
            <a:cxnSpLocks/>
          </p:cNvCxnSpPr>
          <p:nvPr/>
        </p:nvCxnSpPr>
        <p:spPr bwMode="auto">
          <a:xfrm>
            <a:off x="333342" y="2152673"/>
            <a:ext cx="26197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920E85-15F7-52B7-E3C2-716217F7EA5D}"/>
              </a:ext>
            </a:extLst>
          </p:cNvPr>
          <p:cNvCxnSpPr>
            <a:cxnSpLocks/>
          </p:cNvCxnSpPr>
          <p:nvPr/>
        </p:nvCxnSpPr>
        <p:spPr bwMode="auto">
          <a:xfrm>
            <a:off x="2947260" y="2152673"/>
            <a:ext cx="0" cy="597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3E525AF-3CD5-AB72-13F2-E6447ECAAEF2}"/>
              </a:ext>
            </a:extLst>
          </p:cNvPr>
          <p:cNvCxnSpPr>
            <a:cxnSpLocks/>
          </p:cNvCxnSpPr>
          <p:nvPr/>
        </p:nvCxnSpPr>
        <p:spPr bwMode="auto">
          <a:xfrm>
            <a:off x="335360" y="2204864"/>
            <a:ext cx="261973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00C7359-5985-764B-57E7-7A585093D018}"/>
              </a:ext>
            </a:extLst>
          </p:cNvPr>
          <p:cNvCxnSpPr>
            <a:cxnSpLocks/>
          </p:cNvCxnSpPr>
          <p:nvPr/>
        </p:nvCxnSpPr>
        <p:spPr bwMode="auto">
          <a:xfrm>
            <a:off x="2947260" y="2212464"/>
            <a:ext cx="2619733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76EB45-2463-9002-59EA-767AFD63B13C}"/>
              </a:ext>
            </a:extLst>
          </p:cNvPr>
          <p:cNvCxnSpPr>
            <a:cxnSpLocks/>
          </p:cNvCxnSpPr>
          <p:nvPr/>
        </p:nvCxnSpPr>
        <p:spPr bwMode="auto">
          <a:xfrm>
            <a:off x="11208568" y="3982508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1F0BE1-9BA5-BAF9-1D1A-2D75BF4C25AB}"/>
              </a:ext>
            </a:extLst>
          </p:cNvPr>
          <p:cNvCxnSpPr>
            <a:cxnSpLocks/>
          </p:cNvCxnSpPr>
          <p:nvPr/>
        </p:nvCxnSpPr>
        <p:spPr bwMode="auto">
          <a:xfrm>
            <a:off x="10200456" y="3961772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23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3C94-573B-7B75-5247-F08F06B9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32" y="98456"/>
            <a:ext cx="11533185" cy="1242312"/>
          </a:xfrm>
        </p:spPr>
        <p:txBody>
          <a:bodyPr>
            <a:normAutofit/>
          </a:bodyPr>
          <a:lstStyle/>
          <a:p>
            <a:r>
              <a:rPr lang="en-US" dirty="0"/>
              <a:t>EPR – participation and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7E59F-3863-E8F2-3EFF-36FF2057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34" y="1268760"/>
            <a:ext cx="7446788" cy="12241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Energy participation and loss can be grouped by a cross product of region (</a:t>
            </a:r>
            <a:r>
              <a:rPr lang="en-US" dirty="0">
                <a:solidFill>
                  <a:srgbClr val="0070C0"/>
                </a:solidFill>
              </a:rPr>
              <a:t>wire, 1cplr, 2cplr, default</a:t>
            </a:r>
            <a:r>
              <a:rPr lang="en-US" dirty="0"/>
              <a:t>), loss group (</a:t>
            </a:r>
            <a:r>
              <a:rPr lang="en-US" dirty="0">
                <a:solidFill>
                  <a:srgbClr val="0070C0"/>
                </a:solidFill>
              </a:rPr>
              <a:t>MA, SA, MS, Substrate, Vacuum</a:t>
            </a:r>
            <a:r>
              <a:rPr lang="en-US" dirty="0"/>
              <a:t>) and </a:t>
            </a:r>
            <a:r>
              <a:rPr lang="en-US" dirty="0">
                <a:solidFill>
                  <a:srgbClr val="0070C0"/>
                </a:solidFill>
              </a:rPr>
              <a:t>MER/non-MER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F8F97-B1F1-58B0-C04C-E32739DD7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713718"/>
            <a:ext cx="7228638" cy="36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AB3C7-E8A5-3A38-BE1D-29AFEBE2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884" y="2636912"/>
            <a:ext cx="3521575" cy="396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A96B4-F317-C9F9-A25A-66C1DEBA7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3"/>
          <a:stretch/>
        </p:blipFill>
        <p:spPr>
          <a:xfrm>
            <a:off x="9480061" y="2906977"/>
            <a:ext cx="1630331" cy="666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CEB49-5C31-D951-A3C6-4D1995B06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64" y="3600897"/>
            <a:ext cx="2297850" cy="841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3814D1-CEE6-D5BF-AA04-E28B6D6B8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895" y="255850"/>
            <a:ext cx="4181148" cy="223704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36885C-4C1A-AE7F-4183-8494259259C0}"/>
              </a:ext>
            </a:extLst>
          </p:cNvPr>
          <p:cNvCxnSpPr>
            <a:cxnSpLocks/>
          </p:cNvCxnSpPr>
          <p:nvPr/>
        </p:nvCxnSpPr>
        <p:spPr bwMode="auto">
          <a:xfrm>
            <a:off x="9849465" y="993406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4ED728-DDF6-01D8-E849-9E32DD6F2D04}"/>
              </a:ext>
            </a:extLst>
          </p:cNvPr>
          <p:cNvSpPr txBox="1"/>
          <p:nvPr/>
        </p:nvSpPr>
        <p:spPr bwMode="auto">
          <a:xfrm>
            <a:off x="9538438" y="664724"/>
            <a:ext cx="62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AEBC3C-BBE8-4C01-0B4F-381B0FBE29C0}"/>
              </a:ext>
            </a:extLst>
          </p:cNvPr>
          <p:cNvCxnSpPr>
            <a:cxnSpLocks/>
          </p:cNvCxnSpPr>
          <p:nvPr/>
        </p:nvCxnSpPr>
        <p:spPr bwMode="auto">
          <a:xfrm>
            <a:off x="10916240" y="1290599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940222-B433-A18E-D0A7-9A3BA2D0C37D}"/>
              </a:ext>
            </a:extLst>
          </p:cNvPr>
          <p:cNvSpPr txBox="1"/>
          <p:nvPr/>
        </p:nvSpPr>
        <p:spPr bwMode="auto">
          <a:xfrm>
            <a:off x="10574491" y="931723"/>
            <a:ext cx="73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2cplr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57C04-446D-BD8E-BBD4-F670803FA114}"/>
              </a:ext>
            </a:extLst>
          </p:cNvPr>
          <p:cNvSpPr txBox="1"/>
          <p:nvPr/>
        </p:nvSpPr>
        <p:spPr bwMode="auto">
          <a:xfrm>
            <a:off x="11122188" y="1005978"/>
            <a:ext cx="73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1cplr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AFD11A-0325-CB21-AF08-0C65657822D3}"/>
              </a:ext>
            </a:extLst>
          </p:cNvPr>
          <p:cNvCxnSpPr>
            <a:cxnSpLocks/>
          </p:cNvCxnSpPr>
          <p:nvPr/>
        </p:nvCxnSpPr>
        <p:spPr bwMode="auto">
          <a:xfrm>
            <a:off x="11444159" y="1375310"/>
            <a:ext cx="0" cy="31796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ACB547-7BD3-F71D-C777-15F1F551F057}"/>
              </a:ext>
            </a:extLst>
          </p:cNvPr>
          <p:cNvSpPr txBox="1"/>
          <p:nvPr/>
        </p:nvSpPr>
        <p:spPr bwMode="auto">
          <a:xfrm>
            <a:off x="7759894" y="2031289"/>
            <a:ext cx="380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Default contains everything else</a:t>
            </a:r>
          </a:p>
        </p:txBody>
      </p:sp>
    </p:spTree>
    <p:extLst>
      <p:ext uri="{BB962C8B-B14F-4D97-AF65-F5344CB8AC3E}">
        <p14:creationId xmlns:p14="http://schemas.microsoft.com/office/powerpoint/2010/main" val="2690190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Arial"/>
        <a:cs typeface="Arial"/>
      </a:majorFont>
      <a:minorFont>
        <a:latin typeface="Microsoft Sans Serif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IQM BLACK THEME">
  <a:themeElements>
    <a:clrScheme name="IQM BLUE GREEN">
      <a:dk1>
        <a:srgbClr val="000000"/>
      </a:dk1>
      <a:lt1>
        <a:srgbClr val="FFFFFF"/>
      </a:lt1>
      <a:dk2>
        <a:srgbClr val="00808C"/>
      </a:dk2>
      <a:lt2>
        <a:srgbClr val="CEDBE6"/>
      </a:lt2>
      <a:accent1>
        <a:srgbClr val="002668"/>
      </a:accent1>
      <a:accent2>
        <a:srgbClr val="004297"/>
      </a:accent2>
      <a:accent3>
        <a:srgbClr val="0081CD"/>
      </a:accent3>
      <a:accent4>
        <a:srgbClr val="00B6C4"/>
      </a:accent4>
      <a:accent5>
        <a:srgbClr val="0AE394"/>
      </a:accent5>
      <a:accent6>
        <a:srgbClr val="097F8C"/>
      </a:accent6>
      <a:hlink>
        <a:srgbClr val="0EE193"/>
      </a:hlink>
      <a:folHlink>
        <a:srgbClr val="00D48A"/>
      </a:folHlink>
    </a:clrScheme>
    <a:fontScheme name="IQM FONT">
      <a:majorFont>
        <a:latin typeface="Microsoft Sans Serif"/>
        <a:ea typeface="Arial"/>
        <a:cs typeface="Arial"/>
      </a:majorFont>
      <a:minorFont>
        <a:latin typeface="Microsoft Sans Serif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(MSS)">
      <a:majorFont>
        <a:latin typeface="Microsoft Sans Serif"/>
        <a:ea typeface="Arial"/>
        <a:cs typeface="Arial"/>
      </a:majorFont>
      <a:minorFont>
        <a:latin typeface="Microsoft Sans Serif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8E76CD354867840BAEAAE0A14DF483F" ma:contentTypeVersion="9" ma:contentTypeDescription="Luo uusi asiakirja." ma:contentTypeScope="" ma:versionID="aafac244edd545e1ac2679c2443e2bd6">
  <xsd:schema xmlns:xsd="http://www.w3.org/2001/XMLSchema" xmlns:xs="http://www.w3.org/2001/XMLSchema" xmlns:p="http://schemas.microsoft.com/office/2006/metadata/properties" xmlns:ns3="5b9c7f2d-6b54-4a9a-af3c-f175823d08fd" xmlns:ns4="35d21b23-78e5-44ac-a1c1-4a08b919063f" targetNamespace="http://schemas.microsoft.com/office/2006/metadata/properties" ma:root="true" ma:fieldsID="c0a9b4c64bba49a1ff68f609b7f8c308" ns3:_="" ns4:_="">
    <xsd:import namespace="5b9c7f2d-6b54-4a9a-af3c-f175823d08fd"/>
    <xsd:import namespace="35d21b23-78e5-44ac-a1c1-4a08b9190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c7f2d-6b54-4a9a-af3c-f175823d08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21b23-78e5-44ac-a1c1-4a08b9190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9c7f2d-6b54-4a9a-af3c-f175823d08fd" xsi:nil="true"/>
  </documentManagement>
</p:properties>
</file>

<file path=customXml/itemProps1.xml><?xml version="1.0" encoding="utf-8"?>
<ds:datastoreItem xmlns:ds="http://schemas.openxmlformats.org/officeDocument/2006/customXml" ds:itemID="{4C6B7FEF-CE4F-4006-A424-3C12A57987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9c7f2d-6b54-4a9a-af3c-f175823d08fd"/>
    <ds:schemaRef ds:uri="35d21b23-78e5-44ac-a1c1-4a08b9190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70A74B-DA27-492F-82C7-D880DA205A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72E923-057A-4603-8065-9B4050CD8AD2}">
  <ds:schemaRefs>
    <ds:schemaRef ds:uri="http://schemas.microsoft.com/office/2006/documentManagement/types"/>
    <ds:schemaRef ds:uri="http://schemas.microsoft.com/office/2006/metadata/properties"/>
    <ds:schemaRef ds:uri="5b9c7f2d-6b54-4a9a-af3c-f175823d08fd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35d21b23-78e5-44ac-a1c1-4a08b919063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IQM_PowerPoint_Template (1)</Template>
  <TotalTime>22837</TotalTime>
  <Words>1176</Words>
  <Application>Microsoft Office PowerPoint</Application>
  <DocSecurity>0</DocSecurity>
  <PresentationFormat>Widescreen</PresentationFormat>
  <Paragraphs>168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Open Sans</vt:lpstr>
      <vt:lpstr>Cambria Math</vt:lpstr>
      <vt:lpstr>Monument Grotesk</vt:lpstr>
      <vt:lpstr>Microsoft Sans Serif</vt:lpstr>
      <vt:lpstr>Roboto</vt:lpstr>
      <vt:lpstr>Office Theme</vt:lpstr>
      <vt:lpstr>IQM BLACK THEME</vt:lpstr>
      <vt:lpstr>Recent developments in open-source design tools and QPUs</vt:lpstr>
      <vt:lpstr>KQCircuits by IQM – global leader in building quantum computers</vt:lpstr>
      <vt:lpstr>PowerPoint Presentation</vt:lpstr>
      <vt:lpstr>There is MUCH more – go and see KQCircuits presentation at FSIC2023!</vt:lpstr>
      <vt:lpstr>Case study: Hanger resonator</vt:lpstr>
      <vt:lpstr>Elmer full wave simulation - chip example</vt:lpstr>
      <vt:lpstr>Case study: EPR with MER – Double pads</vt:lpstr>
      <vt:lpstr>Corrected EPR</vt:lpstr>
      <vt:lpstr>EPR – participation and loss</vt:lpstr>
      <vt:lpstr>Crystals and Stars</vt:lpstr>
      <vt:lpstr>Qubit Crystals</vt:lpstr>
      <vt:lpstr>Qubit lifetime [1]</vt:lpstr>
      <vt:lpstr>Benchmarks [1]</vt:lpstr>
      <vt:lpstr>Conclusions</vt:lpstr>
      <vt:lpstr>Appendix</vt:lpstr>
      <vt:lpstr>QPU design process</vt:lpstr>
      <vt:lpstr>Interface loss 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 performance statistics</dc:title>
  <dc:subject/>
  <dc:creator>Johannes Heinsoo</dc:creator>
  <cp:keywords/>
  <dc:description/>
  <cp:lastModifiedBy>Eelis Takala</cp:lastModifiedBy>
  <cp:revision>88</cp:revision>
  <dcterms:created xsi:type="dcterms:W3CDTF">2024-02-19T14:16:48Z</dcterms:created>
  <dcterms:modified xsi:type="dcterms:W3CDTF">2024-06-18T06:07:31Z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0x01010058E76CD354867840BAEAAE0A14DF483F</vt:lpwstr>
  </property>
</Properties>
</file>