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62" r:id="rId1"/>
  </p:sldMasterIdLst>
  <p:notesMasterIdLst>
    <p:notesMasterId r:id="rId21"/>
  </p:notesMasterIdLst>
  <p:handoutMasterIdLst>
    <p:handoutMasterId r:id="rId22"/>
  </p:handoutMasterIdLst>
  <p:sldIdLst>
    <p:sldId id="580" r:id="rId2"/>
    <p:sldId id="591" r:id="rId3"/>
    <p:sldId id="582" r:id="rId4"/>
    <p:sldId id="583" r:id="rId5"/>
    <p:sldId id="584" r:id="rId6"/>
    <p:sldId id="585" r:id="rId7"/>
    <p:sldId id="586" r:id="rId8"/>
    <p:sldId id="587" r:id="rId9"/>
    <p:sldId id="588" r:id="rId10"/>
    <p:sldId id="589" r:id="rId11"/>
    <p:sldId id="590" r:id="rId12"/>
    <p:sldId id="599" r:id="rId13"/>
    <p:sldId id="593" r:id="rId14"/>
    <p:sldId id="594" r:id="rId15"/>
    <p:sldId id="595" r:id="rId16"/>
    <p:sldId id="596" r:id="rId17"/>
    <p:sldId id="597" r:id="rId18"/>
    <p:sldId id="592" r:id="rId19"/>
    <p:sldId id="598" r:id="rId20"/>
  </p:sldIdLst>
  <p:sldSz cx="24387175" cy="13716000"/>
  <p:notesSz cx="6858000" cy="9144000"/>
  <p:defaultTextStyle>
    <a:defPPr>
      <a:defRPr lang="en-US"/>
    </a:defPPr>
    <a:lvl1pPr marL="0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688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379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4068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759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3447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8138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827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7518" algn="l" defTabSz="182937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700659D-582D-3B47-8AF6-59C9324AA29A}">
          <p14:sldIdLst>
            <p14:sldId id="580"/>
          </p14:sldIdLst>
        </p14:section>
        <p14:section name="Introduction" id="{FEBBAB4B-8F95-1D40-9471-BBC853204AE5}">
          <p14:sldIdLst>
            <p14:sldId id="591"/>
            <p14:sldId id="582"/>
            <p14:sldId id="583"/>
          </p14:sldIdLst>
        </p14:section>
        <p14:section name="Algorithm" id="{0D84ED22-B11D-D043-BF26-FD4A75691EC7}">
          <p14:sldIdLst>
            <p14:sldId id="584"/>
            <p14:sldId id="585"/>
            <p14:sldId id="586"/>
            <p14:sldId id="587"/>
          </p14:sldIdLst>
        </p14:section>
        <p14:section name="Results" id="{83DD7D52-C838-1043-92C8-F4867AE4D58D}">
          <p14:sldIdLst>
            <p14:sldId id="588"/>
            <p14:sldId id="589"/>
          </p14:sldIdLst>
        </p14:section>
        <p14:section name="Summary/Outlook" id="{7FE5784F-D33B-424B-AAFF-F72A1C097D4F}">
          <p14:sldIdLst>
            <p14:sldId id="590"/>
            <p14:sldId id="599"/>
          </p14:sldIdLst>
        </p14:section>
        <p14:section name="Backup slides" id="{2BDD5358-23F8-ED41-9FAA-757DE11EDDB5}">
          <p14:sldIdLst>
            <p14:sldId id="593"/>
            <p14:sldId id="594"/>
            <p14:sldId id="595"/>
            <p14:sldId id="596"/>
            <p14:sldId id="597"/>
            <p14:sldId id="592"/>
            <p14:sldId id="5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chary Anderson" initials="ZA" lastIdx="26" clrIdx="0">
    <p:extLst>
      <p:ext uri="{19B8F6BF-5375-455C-9EA6-DF929625EA0E}">
        <p15:presenceInfo xmlns:p15="http://schemas.microsoft.com/office/powerpoint/2012/main" userId="S::zanderson@vsapartners.com::b6da4b55-2f36-4779-ba8b-606d779a32e3" providerId="AD"/>
      </p:ext>
    </p:extLst>
  </p:cmAuthor>
  <p:cmAuthor id="2" name="Liz Sadler" initials="LS" lastIdx="36" clrIdx="1">
    <p:extLst>
      <p:ext uri="{19B8F6BF-5375-455C-9EA6-DF929625EA0E}">
        <p15:presenceInfo xmlns:p15="http://schemas.microsoft.com/office/powerpoint/2012/main" userId="Liz Sad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42"/>
    <p:restoredTop sz="96327"/>
  </p:normalViewPr>
  <p:slideViewPr>
    <p:cSldViewPr snapToGrid="0" snapToObjects="1">
      <p:cViewPr varScale="1">
        <p:scale>
          <a:sx n="49" d="100"/>
          <a:sy n="49" d="100"/>
        </p:scale>
        <p:origin x="232" y="504"/>
      </p:cViewPr>
      <p:guideLst/>
    </p:cSldViewPr>
  </p:slideViewPr>
  <p:outlineViewPr>
    <p:cViewPr>
      <p:scale>
        <a:sx n="33" d="100"/>
        <a:sy n="33" d="100"/>
      </p:scale>
      <p:origin x="-5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21945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pPr algn="l"/>
            <a:fld id="{614B4878-71CB-8F40-B9DD-F26F1F6CA014}" type="slidenum">
              <a:rPr lang="en-US" sz="600" smtClean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charset="0"/>
                <a:cs typeface="IBM Plex Sans Light" charset="0"/>
              </a:rPr>
              <a:pPr algn="l"/>
              <a:t>‹#›</a:t>
            </a:fld>
            <a:endParaRPr lang="en-US" sz="600">
              <a:solidFill>
                <a:schemeClr val="bg1"/>
              </a:solidFill>
              <a:latin typeface="IBM Plex Sans Light" panose="020B0503050203000203" pitchFamily="34" charset="0"/>
              <a:ea typeface="IBM Plex Sans Light" charset="0"/>
              <a:cs typeface="IBM Plex Sans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3093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600">
                <a:solidFill>
                  <a:schemeClr val="bg1"/>
                </a:solidFill>
                <a:latin typeface="IBM Plex Sans Light" panose="020B0503050203000203" pitchFamily="34" charset="0"/>
                <a:ea typeface="IBM Plex Sans Light" charset="0"/>
                <a:cs typeface="IBM Plex Sans Light" charset="0"/>
              </a:rPr>
              <a:t>Group Name / DOC ID / Month XX, 2022 / © 2022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480278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6375" y="228600"/>
            <a:ext cx="6419850" cy="3611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8" name="Notes Placeholder 7">
            <a:extLst>
              <a:ext uri="{FF2B5EF4-FFF2-40B4-BE49-F238E27FC236}">
                <a16:creationId xmlns:a16="http://schemas.microsoft.com/office/drawing/2014/main" id="{6ABF5568-9620-E34F-9423-054ABD0598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6710" y="4087090"/>
            <a:ext cx="6419088" cy="432030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00216" y="8705088"/>
            <a:ext cx="338328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 b="0" i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panose="020B0503050203000203" pitchFamily="34" charset="0"/>
                <a:cs typeface="IBM Plex Sans Light" panose="020B0503050203000203" pitchFamily="34" charset="0"/>
              </a:defRPr>
            </a:lvl1pPr>
          </a:lstStyle>
          <a:p>
            <a:fld id="{6E2E38B8-B0B4-AD41-AC6E-B781F46A9F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19456" y="8705088"/>
            <a:ext cx="3657600" cy="2286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b="0" i="0">
                <a:solidFill>
                  <a:schemeClr val="bg1"/>
                </a:solidFill>
                <a:latin typeface="IBM Plex Sans Light" panose="020B0503050203000203" pitchFamily="34" charset="0"/>
                <a:ea typeface="IBM Plex Sans Light" panose="020B0503050203000203" pitchFamily="34" charset="0"/>
                <a:cs typeface="IBM Plex Sans Light" panose="020B0503050203000203" pitchFamily="34" charset="0"/>
              </a:defRPr>
            </a:lvl1pPr>
          </a:lstStyle>
          <a:p>
            <a:r>
              <a:rPr lang="en-US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7915985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2438522" rtl="0" eaLnBrk="1" latinLnBrk="0" hangingPunct="1">
      <a:lnSpc>
        <a:spcPct val="110000"/>
      </a:lnSpc>
      <a:spcBef>
        <a:spcPts val="0"/>
      </a:spcBef>
      <a:defRPr sz="12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1pPr>
    <a:lvl2pPr marL="465690" indent="-452991" algn="l" defTabSz="2438522" rtl="0" eaLnBrk="1" latinLnBrk="0" hangingPunct="1">
      <a:lnSpc>
        <a:spcPct val="110000"/>
      </a:lnSpc>
      <a:spcBef>
        <a:spcPts val="0"/>
      </a:spcBef>
      <a:buFont typeface="IBM Plex Sans"/>
      <a:buChar char="–"/>
      <a:tabLst/>
      <a:defRPr sz="12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2pPr>
    <a:lvl3pPr marL="926638" indent="-463319" algn="l" defTabSz="2438522" rtl="0" eaLnBrk="1" latinLnBrk="0" hangingPunct="1">
      <a:lnSpc>
        <a:spcPct val="110000"/>
      </a:lnSpc>
      <a:spcBef>
        <a:spcPts val="0"/>
      </a:spcBef>
      <a:buFont typeface="IBM Plex Sans Light" panose="020B0604020202020204" pitchFamily="34" charset="0"/>
      <a:buChar char="•"/>
      <a:tabLst/>
      <a:defRPr sz="12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3pPr>
    <a:lvl4pPr marL="1682580" indent="-463319" algn="l" defTabSz="2438522" rtl="0" eaLnBrk="1" latinLnBrk="0" hangingPunct="1">
      <a:lnSpc>
        <a:spcPct val="110000"/>
      </a:lnSpc>
      <a:spcBef>
        <a:spcPts val="0"/>
      </a:spcBef>
      <a:buFont typeface="IBM Plex Sans Light"/>
      <a:buChar char="–"/>
      <a:tabLst/>
      <a:defRPr sz="12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4pPr>
    <a:lvl5pPr marL="465690" marR="0" indent="-452991" algn="l" defTabSz="2438522" rtl="0" eaLnBrk="1" fontAlgn="base" latinLnBrk="0" hangingPunct="1">
      <a:lnSpc>
        <a:spcPct val="100000"/>
      </a:lnSpc>
      <a:spcBef>
        <a:spcPts val="1600"/>
      </a:spcBef>
      <a:spcAft>
        <a:spcPct val="0"/>
      </a:spcAft>
      <a:buClr>
        <a:srgbClr val="000000"/>
      </a:buClr>
      <a:buSzTx/>
      <a:buFont typeface="IBM Plex Sans Light" charset="-120"/>
      <a:buChar char="»"/>
      <a:tabLst/>
      <a:defRPr sz="2000" b="0" i="0" kern="1200">
        <a:solidFill>
          <a:schemeClr val="bg1"/>
        </a:solidFill>
        <a:latin typeface="IBM Plex Sans Light" panose="020B0503050203000203" pitchFamily="34" charset="0"/>
        <a:ea typeface="+mn-ea"/>
        <a:cs typeface="+mn-cs"/>
      </a:defRPr>
    </a:lvl5pPr>
    <a:lvl6pPr marL="6096305" algn="l" defTabSz="24385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24385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24385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2438522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 descr="Place imagery here">
            <a:extLst>
              <a:ext uri="{FF2B5EF4-FFF2-40B4-BE49-F238E27FC236}">
                <a16:creationId xmlns:a16="http://schemas.microsoft.com/office/drawing/2014/main" id="{EA7055A2-0B5C-73F2-C2DB-FC7245A7AB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7175" cy="120015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84052"/>
            <a:ext cx="11050588" cy="6288087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4A9AD-5866-6BA4-C928-31A5F88EF1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74" y="12088368"/>
            <a:ext cx="4937887" cy="1143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D4A8A02-E5FB-018D-1574-2015680C3A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1503" y="12084739"/>
            <a:ext cx="4937887" cy="1143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8" name="Picture 7" descr="IBM 8-bar logo">
            <a:extLst>
              <a:ext uri="{FF2B5EF4-FFF2-40B4-BE49-F238E27FC236}">
                <a16:creationId xmlns:a16="http://schemas.microsoft.com/office/drawing/2014/main" id="{418F6040-10C6-A4A5-7C1E-09A9F553C0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79951" y="12526963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95180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stand-al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20628"/>
            <a:ext cx="14662150" cy="9717087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FCFA7EA-8E9F-E01B-AB9C-B7BE7D3D11E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510822-3D1B-0CFC-3FF0-1E55DA550F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0319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5E03B0-C633-E81D-0D42-3FCCAFD64B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74" y="576076"/>
            <a:ext cx="7623175" cy="628808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B20D7FD-6784-59C5-938D-4728A153F5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" y="9299448"/>
            <a:ext cx="11050588" cy="35433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5800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 dirty="0"/>
              <a:t>↗︎00M</a:t>
            </a:r>
          </a:p>
        </p:txBody>
      </p:sp>
      <p:cxnSp>
        <p:nvCxnSpPr>
          <p:cNvPr id="9" name="Straight Connector 8" descr="Vertical column divider">
            <a:extLst>
              <a:ext uri="{FF2B5EF4-FFF2-40B4-BE49-F238E27FC236}">
                <a16:creationId xmlns:a16="http://schemas.microsoft.com/office/drawing/2014/main" id="{1C44518A-7FBB-67DA-E35B-8BC0AAFC6062}"/>
              </a:ext>
            </a:extLst>
          </p:cNvPr>
          <p:cNvCxnSpPr/>
          <p:nvPr userDrawn="1"/>
        </p:nvCxnSpPr>
        <p:spPr bwMode="auto">
          <a:xfrm>
            <a:off x="12193588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7285B0-4A1E-8885-0C0E-77D0ECA9CA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63500" y="576076"/>
            <a:ext cx="7620000" cy="628808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395CBF-E65B-9A42-BAE5-C2B2BD9B7B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0" y="9296400"/>
            <a:ext cx="11049000" cy="35433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sz="25800" b="0" i="0">
                <a:solidFill>
                  <a:schemeClr val="accent1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US" dirty="0"/>
              <a:t>+00%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F3E002C-97C5-3260-CB49-7E93DF3397C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60DC6C8-AF18-F14B-A164-C49B271F59A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7819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vert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2859088"/>
          </a:xfrm>
        </p:spPr>
        <p:txBody>
          <a:bodyPr/>
          <a:lstStyle>
            <a:lvl1pPr>
              <a:lnSpc>
                <a:spcPct val="11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7502" y="429768"/>
            <a:ext cx="4951413" cy="1907912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2333068"/>
            <a:ext cx="4951413" cy="967304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68265" y="426481"/>
            <a:ext cx="4949825" cy="1906588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2334658"/>
            <a:ext cx="4953000" cy="9666845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59502" y="429658"/>
            <a:ext cx="4949825" cy="1903413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2" y="2333069"/>
            <a:ext cx="4953000" cy="9666845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02" y="12042775"/>
            <a:ext cx="4951413" cy="11430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46304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292608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438912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15DBF980-9C8F-3F7A-E896-C207BA2781B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5A7B871-06B9-0A3F-4D1D-A14D572C268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680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2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8808-B77B-7E67-E7EA-BCC945D4D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4677" y="402336"/>
            <a:ext cx="4949825" cy="5335588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+000%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78CF2-9CD6-2749-A489-08A4608D0B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00" y="402340"/>
            <a:ext cx="11049000" cy="533558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1pPr>
            <a:lvl2pPr marL="786384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2pPr>
            <a:lvl3pPr marL="1499616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3pPr>
            <a:lvl4pPr marL="2286000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0" name="Straight Connector 9" descr="Horizontal row divider">
            <a:extLst>
              <a:ext uri="{FF2B5EF4-FFF2-40B4-BE49-F238E27FC236}">
                <a16:creationId xmlns:a16="http://schemas.microsoft.com/office/drawing/2014/main" id="{3D81813D-DA09-FCA0-D570-1E2D428C59E9}"/>
              </a:ext>
            </a:extLst>
          </p:cNvPr>
          <p:cNvCxnSpPr/>
          <p:nvPr userDrawn="1"/>
        </p:nvCxnSpPr>
        <p:spPr bwMode="auto">
          <a:xfrm>
            <a:off x="568327" y="6096000"/>
            <a:ext cx="232441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6C1F9D-1D2C-5BDA-E821-35CB4A8708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4677" y="6477000"/>
            <a:ext cx="4949825" cy="5334000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defRPr sz="8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+000M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97FE8A-75E3-6FC8-02DD-50E0A4C8C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7500" y="6477000"/>
            <a:ext cx="11049000" cy="5334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1pPr>
            <a:lvl2pPr marL="786384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2pPr>
            <a:lvl3pPr marL="1499616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3pPr>
            <a:lvl4pPr marL="2286000" indent="-786384"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86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0837D060-1DA4-2AC5-AC63-E1AFDD1637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3EE9E1A-5619-752E-836B-A127FD2C7D7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443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, 3 callouts, horizont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02D-89A9-0455-FACB-7B6D0334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2859088"/>
          </a:xfrm>
        </p:spPr>
        <p:txBody>
          <a:bodyPr/>
          <a:lstStyle>
            <a:lvl1pPr>
              <a:lnSpc>
                <a:spcPct val="11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B79390-98CC-5F62-D373-F6646F767D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7502" y="411483"/>
            <a:ext cx="4951413" cy="2859087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  <a:lvl2pPr marL="0" indent="0">
              <a:buNone/>
              <a:defRPr/>
            </a:lvl2pPr>
          </a:lstStyle>
          <a:p>
            <a:r>
              <a:rPr lang="en-US" dirty="0"/>
              <a:t>00%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DDE7F16-A938-0D17-3BFA-034F142A8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576072"/>
            <a:ext cx="7620000" cy="2859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7" name="Straight Connector 16" descr="Horizontal row divider">
            <a:extLst>
              <a:ext uri="{FF2B5EF4-FFF2-40B4-BE49-F238E27FC236}">
                <a16:creationId xmlns:a16="http://schemas.microsoft.com/office/drawing/2014/main" id="{1103109C-6DA9-8F27-B4B1-EE276442E489}"/>
              </a:ext>
            </a:extLst>
          </p:cNvPr>
          <p:cNvCxnSpPr/>
          <p:nvPr userDrawn="1"/>
        </p:nvCxnSpPr>
        <p:spPr bwMode="auto">
          <a:xfrm>
            <a:off x="6667500" y="4000500"/>
            <a:ext cx="1714500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516E6B1-7020-1EA5-CDD4-B1FC6CE274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7502" y="4187952"/>
            <a:ext cx="4951413" cy="2857506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FD8FB-143C-CB66-123C-0495EB1C3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4381500"/>
            <a:ext cx="7620000" cy="2857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5" name="Straight Connector 14" descr="Horizontal row divider">
            <a:extLst>
              <a:ext uri="{FF2B5EF4-FFF2-40B4-BE49-F238E27FC236}">
                <a16:creationId xmlns:a16="http://schemas.microsoft.com/office/drawing/2014/main" id="{687931BB-B3EF-829C-B354-B048514D5138}"/>
              </a:ext>
            </a:extLst>
          </p:cNvPr>
          <p:cNvCxnSpPr/>
          <p:nvPr userDrawn="1"/>
        </p:nvCxnSpPr>
        <p:spPr bwMode="auto">
          <a:xfrm>
            <a:off x="6667500" y="8191500"/>
            <a:ext cx="1714500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C11D906-6DD0-910D-48BA-0C197C90AA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67503" y="8403336"/>
            <a:ext cx="4951411" cy="2857506"/>
          </a:xfrm>
        </p:spPr>
        <p:txBody>
          <a:bodyPr/>
          <a:lstStyle>
            <a:lvl1pPr>
              <a:lnSpc>
                <a:spcPct val="90000"/>
              </a:lnSpc>
              <a:defRPr sz="1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00%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A1063D1-FD79-491C-791B-87858EA0CB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63500" y="8572500"/>
            <a:ext cx="7620000" cy="2857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E465D-4B5F-2DAE-57C4-590983308A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02" y="12042775"/>
            <a:ext cx="4951413" cy="1143000"/>
          </a:xfrm>
        </p:spPr>
        <p:txBody>
          <a:bodyPr anchor="b"/>
          <a:lstStyle>
            <a:lvl1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5C67502-D618-DC10-9CCC-905693ABB58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22EFDDC-A614-EFF6-CE30-E60F4DB9F75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116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7B282-9F6A-839A-442D-69BC9DF374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2" y="3429000"/>
            <a:ext cx="4956175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3429000"/>
            <a:ext cx="495300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0" y="3429000"/>
            <a:ext cx="495935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BB77C83-5304-5E09-3590-D4337DA42A4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E78A9E4F-B41B-2A68-ED74-D619432AAB2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134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short divi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7500" y="576076"/>
            <a:ext cx="4956175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239EA8E-6B4C-405F-E7F6-ABB450E0710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437" y="3429000"/>
            <a:ext cx="4951413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ABAB2974-AD95-0BF2-C41A-265AEF03B4F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3429000"/>
            <a:ext cx="0" cy="85725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1" name="Straight Connector 20" descr="Vertical column divider">
            <a:extLst>
              <a:ext uri="{FF2B5EF4-FFF2-40B4-BE49-F238E27FC236}">
                <a16:creationId xmlns:a16="http://schemas.microsoft.com/office/drawing/2014/main" id="{CDB8CB8D-C4DB-E357-4948-59CD6A18A9DC}"/>
              </a:ext>
            </a:extLst>
          </p:cNvPr>
          <p:cNvCxnSpPr/>
          <p:nvPr userDrawn="1"/>
        </p:nvCxnSpPr>
        <p:spPr bwMode="auto">
          <a:xfrm>
            <a:off x="12188952" y="3429000"/>
            <a:ext cx="0" cy="857707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3429000"/>
            <a:ext cx="49530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2" name="Straight Connector 21" descr="Vertical column divider">
            <a:extLst>
              <a:ext uri="{FF2B5EF4-FFF2-40B4-BE49-F238E27FC236}">
                <a16:creationId xmlns:a16="http://schemas.microsoft.com/office/drawing/2014/main" id="{8B5887E5-28C4-AA99-EBD5-E34B88F46F25}"/>
              </a:ext>
            </a:extLst>
          </p:cNvPr>
          <p:cNvCxnSpPr/>
          <p:nvPr userDrawn="1"/>
        </p:nvCxnSpPr>
        <p:spPr bwMode="auto">
          <a:xfrm>
            <a:off x="18288000" y="3429000"/>
            <a:ext cx="0" cy="8577072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0" y="3429000"/>
            <a:ext cx="495935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769EE7B3-BC6A-6676-8FA2-607F9B08DA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DB52D7E1-3828-A1B9-9239-637B1E2A543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102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headlin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C6EB28FF-C21F-A83D-2D19-2242B76C6B09}"/>
              </a:ext>
            </a:extLst>
          </p:cNvPr>
          <p:cNvCxnSpPr/>
          <p:nvPr userDrawn="1"/>
        </p:nvCxnSpPr>
        <p:spPr bwMode="auto">
          <a:xfrm>
            <a:off x="6096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7500" y="576076"/>
            <a:ext cx="4956175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3D7A0E74-695D-C6F5-07CD-01209D58A70A}"/>
              </a:ext>
            </a:extLst>
          </p:cNvPr>
          <p:cNvCxnSpPr/>
          <p:nvPr userDrawn="1"/>
        </p:nvCxnSpPr>
        <p:spPr bwMode="auto">
          <a:xfrm>
            <a:off x="12188952" y="566932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3500" y="576076"/>
            <a:ext cx="495300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3429000"/>
            <a:ext cx="495300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19E1AC9A-B000-435B-E4BC-54B09FB7957C}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76076"/>
            <a:ext cx="495935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0" y="3429000"/>
            <a:ext cx="495935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3F3A850-F28F-F30E-5505-EA11791B052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96005D4-0874-989F-217D-8A2592F81D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0703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4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34332-B5B5-4358-3C72-8B35F374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6"/>
            <a:ext cx="4949825" cy="2097087"/>
          </a:xfrm>
        </p:spPr>
        <p:txBody>
          <a:bodyPr/>
          <a:lstStyle>
            <a:lvl1pPr>
              <a:lnSpc>
                <a:spcPct val="110000"/>
              </a:lnSpc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C4772-2960-241E-274D-18A4B5568D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2" y="3429000"/>
            <a:ext cx="4956175" cy="40005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 descr="Vertical column divider">
            <a:extLst>
              <a:ext uri="{FF2B5EF4-FFF2-40B4-BE49-F238E27FC236}">
                <a16:creationId xmlns:a16="http://schemas.microsoft.com/office/drawing/2014/main" id="{4D695107-5427-4D2D-F88F-89BA74127CBF}"/>
              </a:ext>
            </a:extLst>
          </p:cNvPr>
          <p:cNvCxnSpPr/>
          <p:nvPr userDrawn="1"/>
        </p:nvCxnSpPr>
        <p:spPr bwMode="auto">
          <a:xfrm>
            <a:off x="6096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13" descr="Place pictogram here">
            <a:extLst>
              <a:ext uri="{FF2B5EF4-FFF2-40B4-BE49-F238E27FC236}">
                <a16:creationId xmlns:a16="http://schemas.microsoft.com/office/drawing/2014/main" id="{637C5D5A-A533-DB2D-8BBE-C9DAA013CA0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67500" y="576072"/>
            <a:ext cx="1216152" cy="1216152"/>
          </a:xfr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CF39F-F0FC-7815-2582-A13E0599B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43B07B4A-5DB5-8126-EA79-502787053E82}"/>
              </a:ext>
            </a:extLst>
          </p:cNvPr>
          <p:cNvCxnSpPr/>
          <p:nvPr userDrawn="1"/>
        </p:nvCxnSpPr>
        <p:spPr bwMode="auto">
          <a:xfrm>
            <a:off x="12188952" y="566932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3" descr="Place pictogram here">
            <a:extLst>
              <a:ext uri="{FF2B5EF4-FFF2-40B4-BE49-F238E27FC236}">
                <a16:creationId xmlns:a16="http://schemas.microsoft.com/office/drawing/2014/main" id="{81413BEF-DDD1-548F-409B-224DE030B6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76353" y="576072"/>
            <a:ext cx="1216152" cy="1216152"/>
          </a:xfr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8C92137-8AC3-46D8-C9A2-F6F058938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8033" y="3429000"/>
            <a:ext cx="494212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4D829559-0A72-8826-E06A-C6CCD39750A4}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3" descr="Place pictogram here">
            <a:extLst>
              <a:ext uri="{FF2B5EF4-FFF2-40B4-BE49-F238E27FC236}">
                <a16:creationId xmlns:a16="http://schemas.microsoft.com/office/drawing/2014/main" id="{B37C3DBB-1177-5FC6-7F7F-E6C5931C96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59500" y="576072"/>
            <a:ext cx="1216152" cy="1216152"/>
          </a:xfr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C380211-AA5F-2F8D-309F-DC766DF1EF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1" y="3429000"/>
            <a:ext cx="4952999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E782CF-665F-3C56-698C-16112EB19B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2A45AB7-102C-FBDF-94FD-99783B6A5A1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9940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1 wide column,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48"/>
            <a:ext cx="4949825" cy="1141412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5978" y="384048"/>
            <a:ext cx="4956175" cy="11414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 sz="2800"/>
            </a:lvl2pPr>
            <a:lvl3pPr>
              <a:spcBef>
                <a:spcPts val="0"/>
              </a:spcBef>
              <a:defRPr sz="2800"/>
            </a:lvl3pPr>
            <a:lvl4pPr>
              <a:spcBef>
                <a:spcPts val="0"/>
              </a:spcBef>
              <a:defRPr sz="2800"/>
            </a:lvl4pPr>
            <a:lvl5pPr>
              <a:spcBef>
                <a:spcPts val="0"/>
              </a:spcBef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3500" y="3429000"/>
            <a:ext cx="10096500" cy="8572500"/>
          </a:xfrm>
        </p:spPr>
        <p:txBody>
          <a:bodyPr/>
          <a:lstStyle>
            <a:lvl1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3B922-FA59-5165-48BF-0B57DFD663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5C3B405E-94D1-4A09-C6BF-A66D9CBEF63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96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2"/>
            <a:ext cx="11050589" cy="4573587"/>
          </a:xfrm>
        </p:spPr>
        <p:txBody>
          <a:bodyPr/>
          <a:lstStyle>
            <a:lvl1pPr>
              <a:lnSpc>
                <a:spcPct val="100000"/>
              </a:lnSpc>
              <a:defRPr sz="8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D1A09496-D938-6EB1-106C-48C5E423EA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79951" y="12526963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7865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wide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6C39-902F-3DA0-AAF4-319DA8AE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7424927" cy="1906588"/>
          </a:xfrm>
        </p:spPr>
        <p:txBody>
          <a:bodyPr/>
          <a:lstStyle>
            <a:lvl1pPr>
              <a:lnSpc>
                <a:spcPct val="110000"/>
              </a:lnSpc>
              <a:defRPr sz="5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BA43D-8D00-4EDB-B803-D1EEE6CE2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4" y="3429000"/>
            <a:ext cx="10099675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+mn-lt"/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32DCE7C-29C5-BC86-B154-7DD0C4F055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3429000"/>
            <a:ext cx="100965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A0F4B3-D63C-0D8F-2804-F97776F90E4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8EC09FB-402F-F3CE-E1D2-51583F1BCCF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94512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2"/>
            <a:ext cx="11045825" cy="4573587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63500" y="576076"/>
            <a:ext cx="4953000" cy="11431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59502" y="576076"/>
            <a:ext cx="4953000" cy="11431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C7A51FE3-0F54-1487-47B4-164B5B802C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2170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91A7-388D-D543-2C74-58FA1F3B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76076"/>
            <a:ext cx="4953000" cy="4573587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E09569-73DF-2226-A7D7-ABBE84A470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63500" y="569917"/>
            <a:ext cx="4953000" cy="11431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B0D0BB0-9896-0353-D972-26B687C3D8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859502" y="569917"/>
            <a:ext cx="4953000" cy="11431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54578-ECD5-347E-35A9-C3F93EB8CDF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745FF4F8-7F82-E9C2-8046-C791019E169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605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2"/>
            <a:ext cx="11039476" cy="4573587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3500" y="576076"/>
            <a:ext cx="495300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63500" y="3429000"/>
            <a:ext cx="49530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76076"/>
            <a:ext cx="495935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62675" y="3429000"/>
            <a:ext cx="49530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BFC0CA6-CE6F-D94C-2967-FBF2240020C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083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E75BA-E283-08AE-B230-A89A2245C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76076"/>
            <a:ext cx="4949826" cy="4573587"/>
          </a:xfrm>
        </p:spPr>
        <p:txBody>
          <a:bodyPr rIns="0"/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AF10F27-0178-9C93-8741-F0241501B4B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3500" y="576076"/>
            <a:ext cx="495300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8D950-EA52-ABF9-D15D-C6C8FE9464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63500" y="3429000"/>
            <a:ext cx="49530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17CD3DC6-7946-2D82-C3E4-10BC579C88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76076"/>
            <a:ext cx="4959350" cy="15255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501ADC5-5846-FF23-F5DB-93E8D05863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65852" y="3429000"/>
            <a:ext cx="4953000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E734E-170F-6CE2-C852-A644ACB8F40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CF1D655-1791-BEF3-D8AA-E589057E73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4075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2 columns, dividers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48"/>
            <a:ext cx="4949825" cy="1141413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92CE3F-FA6A-2FE0-0146-4BFD45CF2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9151" y="384048"/>
            <a:ext cx="4956175" cy="11414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2800"/>
            </a:lvl2pPr>
            <a:lvl3pPr>
              <a:lnSpc>
                <a:spcPct val="90000"/>
              </a:lnSpc>
              <a:spcBef>
                <a:spcPts val="0"/>
              </a:spcBef>
              <a:defRPr sz="2800"/>
            </a:lvl3pPr>
            <a:lvl4pPr>
              <a:lnSpc>
                <a:spcPct val="90000"/>
              </a:lnSpc>
              <a:spcBef>
                <a:spcPts val="0"/>
              </a:spcBef>
              <a:defRPr sz="2800"/>
            </a:lvl4pPr>
            <a:lvl5pPr>
              <a:lnSpc>
                <a:spcPct val="90000"/>
              </a:lnSpc>
              <a:spcBef>
                <a:spcPts val="0"/>
              </a:spcBef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E6C7C8-F097-FDD3-FF97-3FC4133BC6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3" name="Straight Connector 12" descr="Vertical column divider">
            <a:extLst>
              <a:ext uri="{FF2B5EF4-FFF2-40B4-BE49-F238E27FC236}">
                <a16:creationId xmlns:a16="http://schemas.microsoft.com/office/drawing/2014/main" id="{202744BD-C7A4-D538-2E19-AA279C025A21}"/>
              </a:ext>
            </a:extLst>
          </p:cNvPr>
          <p:cNvCxnSpPr/>
          <p:nvPr userDrawn="1"/>
        </p:nvCxnSpPr>
        <p:spPr bwMode="auto">
          <a:xfrm>
            <a:off x="12188952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cture Placeholder 4" descr="Place pictogram here">
            <a:extLst>
              <a:ext uri="{FF2B5EF4-FFF2-40B4-BE49-F238E27FC236}">
                <a16:creationId xmlns:a16="http://schemas.microsoft.com/office/drawing/2014/main" id="{4E8FFEFF-CCD0-A436-418A-5FB8624CCC8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2763500" y="576072"/>
            <a:ext cx="1216152" cy="1214462"/>
          </a:xfr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0B684B-61D6-CF9E-57FC-892D7CEE8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7640" y="3429000"/>
            <a:ext cx="495300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ADCE883F-3781-7F7E-8236-8BB5CEBAD77C}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 descr="Place pictogram here">
            <a:extLst>
              <a:ext uri="{FF2B5EF4-FFF2-40B4-BE49-F238E27FC236}">
                <a16:creationId xmlns:a16="http://schemas.microsoft.com/office/drawing/2014/main" id="{484E55D7-CBB2-992D-3E77-5CB7B7CADA9C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8859502" y="576072"/>
            <a:ext cx="1217844" cy="1216152"/>
          </a:xfrm>
        </p:spPr>
        <p:txBody>
          <a:bodyPr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D5184-93C0-B658-7967-FBC78C38A5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63638" y="3429000"/>
            <a:ext cx="4959350" cy="8572500"/>
          </a:xfrm>
        </p:spPr>
        <p:txBody>
          <a:bodyPr/>
          <a:lstStyle>
            <a:lvl1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8288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36576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548640" indent="-182880"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spcBef>
                <a:spcPts val="0"/>
              </a:spcBef>
              <a:defRPr sz="20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B96A2B-2DD4-AEBB-75C4-9215E33D26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FE28AB83-26B6-464D-000B-077BBC18861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252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 wide, pictogra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 descr="Place pictogram here">
            <a:extLst>
              <a:ext uri="{FF2B5EF4-FFF2-40B4-BE49-F238E27FC236}">
                <a16:creationId xmlns:a16="http://schemas.microsoft.com/office/drawing/2014/main" id="{30AB5158-BCB8-39EE-DA85-F2CD01699F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6072" y="576072"/>
            <a:ext cx="1216152" cy="1216152"/>
          </a:xfrm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099CB-CB87-D5D5-506D-4B49C081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4" y="2478024"/>
            <a:ext cx="6670675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4" name="Straight Connector 13" descr="Vertical column divider">
            <a:extLst>
              <a:ext uri="{FF2B5EF4-FFF2-40B4-BE49-F238E27FC236}">
                <a16:creationId xmlns:a16="http://schemas.microsoft.com/office/drawing/2014/main" id="{00A530A6-2F26-DA70-D0D9-6DD90453CE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2192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Picture Placeholder 14" descr="Place pictogram here">
            <a:extLst>
              <a:ext uri="{FF2B5EF4-FFF2-40B4-BE49-F238E27FC236}">
                <a16:creationId xmlns:a16="http://schemas.microsoft.com/office/drawing/2014/main" id="{3C3730E5-61EB-7405-CC85-AB04242CDBC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763500" y="576072"/>
            <a:ext cx="1216152" cy="1216152"/>
          </a:xfrm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1DA3C4-E728-0E45-C91D-8EDF4B495F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2476500"/>
            <a:ext cx="6667500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9C5483A0-0E31-72CE-21C3-6248FAEBC0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568327" y="6096000"/>
            <a:ext cx="232441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6" descr="Place pictogram here">
            <a:extLst>
              <a:ext uri="{FF2B5EF4-FFF2-40B4-BE49-F238E27FC236}">
                <a16:creationId xmlns:a16="http://schemas.microsoft.com/office/drawing/2014/main" id="{62C94928-6A9B-2EA7-301C-71E5F2547C8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6072" y="6473951"/>
            <a:ext cx="1216152" cy="1216152"/>
          </a:xfrm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0565063-698E-31B0-B619-B99A9A0B3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8385048"/>
            <a:ext cx="6670676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9" name="Picture Placeholder 18" descr="Place pictogram here">
            <a:extLst>
              <a:ext uri="{FF2B5EF4-FFF2-40B4-BE49-F238E27FC236}">
                <a16:creationId xmlns:a16="http://schemas.microsoft.com/office/drawing/2014/main" id="{2E840026-2FAF-826F-DCFD-3FF0082B08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763500" y="6477000"/>
            <a:ext cx="1216152" cy="1216152"/>
          </a:xfrm>
        </p:spPr>
        <p:txBody>
          <a:bodyPr anchor="ctr"/>
          <a:lstStyle>
            <a:lvl1pPr algn="ctr">
              <a:defRPr sz="1600"/>
            </a:lvl1pPr>
          </a:lstStyle>
          <a:p>
            <a:r>
              <a:rPr lang="en-US"/>
              <a:t>Pictogram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4E44FFD-1EB7-1873-F6D1-67DE839EF0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63501" y="8382000"/>
            <a:ext cx="6667500" cy="30480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1pPr>
            <a:lvl2pPr marL="402336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2pPr>
            <a:lvl3pPr marL="804672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3pPr>
            <a:lvl4pPr marL="1115568" indent="-402336"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4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BB90E-D2B7-D6BA-E8F5-B16C3F57F6F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FDDCE3A8-54F6-70FC-38D0-2AF2D8AB71E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9638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072" y="576072"/>
            <a:ext cx="4956175" cy="1141412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1682496"/>
            <a:ext cx="5715000" cy="2276856"/>
          </a:xfrm>
        </p:spPr>
        <p:txBody>
          <a:bodyPr/>
          <a:lstStyle>
            <a:lvl1pPr>
              <a:lnSpc>
                <a:spcPct val="11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5024" y="576076"/>
            <a:ext cx="495300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76076"/>
            <a:ext cx="495935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63500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59502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6CE92126-B67C-8301-95D0-A821B804399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32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stacked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9EF9E2-1551-8357-22BD-8C43EF5EBE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6072" y="576072"/>
            <a:ext cx="4956175" cy="448056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1527048"/>
            <a:ext cx="11044239" cy="2276856"/>
          </a:xfrm>
        </p:spPr>
        <p:txBody>
          <a:bodyPr rIns="457200"/>
          <a:lstStyle>
            <a:lvl1pPr>
              <a:lnSpc>
                <a:spcPct val="11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3500" y="569917"/>
            <a:ext cx="495300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69917"/>
            <a:ext cx="495935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63500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59502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D46B95-CF19-9C3F-1691-68ABF62095B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D8351E8F-C586-866F-37A3-340B3DD347B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1061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76076"/>
            <a:ext cx="4956175" cy="4573587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4" y="6656836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3243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7762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2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D0BCD34-4CA7-388C-5244-7DC8F9F36FA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229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plain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84052"/>
            <a:ext cx="11050588" cy="4573587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629C-3C99-5809-3D6C-46ACEB922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72" y="12463272"/>
            <a:ext cx="11050588" cy="762000"/>
          </a:xfrm>
        </p:spPr>
        <p:txBody>
          <a:bodyPr anchor="b"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IBM 8-bar logo">
            <a:extLst>
              <a:ext uri="{FF2B5EF4-FFF2-40B4-BE49-F238E27FC236}">
                <a16:creationId xmlns:a16="http://schemas.microsoft.com/office/drawing/2014/main" id="{6C5E26C6-9CEF-2A61-0C64-FAACB68F5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79951" y="12526963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74950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4 horizontal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353C-7670-AC55-CDA3-888971A5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2"/>
            <a:ext cx="11050589" cy="4573587"/>
          </a:xfrm>
        </p:spPr>
        <p:txBody>
          <a:bodyPr rIns="457200"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71C2BF-857E-B291-7D82-5920AF4A52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4" y="6656836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57EC586-7CBB-7AC4-C2FA-85F4BA8AA0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69593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A0ABD1EA-F6CD-F56B-B5E1-034EEB64D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67762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F2DD97F-E181-3C33-32D8-844B57967D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59502" y="6667505"/>
            <a:ext cx="4949825" cy="534491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6B22-9748-7A34-9D32-D77BB1B498E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38163DF-77AB-875A-C8AC-2F8AEABFB85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2848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740D-848C-40A7-AB96-E7B74E0A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4573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1D44C30-196F-B4B1-540A-E556579735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65976" y="576076"/>
            <a:ext cx="495300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93A9C8C-F98C-5899-BE8B-D1A544D66C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63500" y="576076"/>
            <a:ext cx="495300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A62B128-D226-0D9B-89EC-51AFD07F30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859500" y="576076"/>
            <a:ext cx="4959350" cy="5145087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B1A268B-43F5-F600-93B7-6248877F5D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9153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DD5CF1-28D6-74AF-B345-5911CB10D4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763500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B1C684-915C-90D4-C69F-C24979A42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59502" y="6667500"/>
            <a:ext cx="4953000" cy="4953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 b="0" i="0">
                <a:solidFill>
                  <a:schemeClr val="tx1"/>
                </a:solidFill>
                <a:latin typeface="IBM Plex Sans Light" panose="020B0403050203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4BD59-9F51-7E32-8659-A763D0799EB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80E7AB4-F0E4-7C09-7FE7-9F182217FE0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5609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A5819-78ED-4475-16CD-65C8A2C5E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2859087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24" name="Straight Connector 23" descr="Vertical column divider">
            <a:extLst>
              <a:ext uri="{FF2B5EF4-FFF2-40B4-BE49-F238E27FC236}">
                <a16:creationId xmlns:a16="http://schemas.microsoft.com/office/drawing/2014/main" id="{B5CBE6E3-0E18-8A57-578D-D314948AF1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6096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Picture Placeholder 15" descr="Place icon here">
            <a:extLst>
              <a:ext uri="{FF2B5EF4-FFF2-40B4-BE49-F238E27FC236}">
                <a16:creationId xmlns:a16="http://schemas.microsoft.com/office/drawing/2014/main" id="{DD1F0C48-79E5-E356-43FC-0FCF2DE89A2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67500" y="576076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48C06-F3C6-0E95-A225-29F730DD15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02" y="1333500"/>
            <a:ext cx="4951413" cy="381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8" name="Straight Connector 27" descr="Vertical column divider">
            <a:extLst>
              <a:ext uri="{FF2B5EF4-FFF2-40B4-BE49-F238E27FC236}">
                <a16:creationId xmlns:a16="http://schemas.microsoft.com/office/drawing/2014/main" id="{52FF3B59-8BBA-8C99-9D4D-743723E434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2188952" y="566932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icture Placeholder 15" descr="Place icon here">
            <a:extLst>
              <a:ext uri="{FF2B5EF4-FFF2-40B4-BE49-F238E27FC236}">
                <a16:creationId xmlns:a16="http://schemas.microsoft.com/office/drawing/2014/main" id="{18E9E323-0756-7849-8F52-19C58A517B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763501" y="576076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81FD5E03-A007-B728-4616-E05622A43A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1" y="1333500"/>
            <a:ext cx="4953000" cy="381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7" name="Straight Connector 26" descr="Vertical column divider">
            <a:extLst>
              <a:ext uri="{FF2B5EF4-FFF2-40B4-BE49-F238E27FC236}">
                <a16:creationId xmlns:a16="http://schemas.microsoft.com/office/drawing/2014/main" id="{47200B05-7E36-4E03-3739-0BA98376461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icture Placeholder 15" descr="Place icon here">
            <a:extLst>
              <a:ext uri="{FF2B5EF4-FFF2-40B4-BE49-F238E27FC236}">
                <a16:creationId xmlns:a16="http://schemas.microsoft.com/office/drawing/2014/main" id="{7C3BFFDB-5499-B3D7-98B2-1ABDA7D5C9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8859501" y="576076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EC06719-7195-BBE7-0154-56A039A4B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59503" y="1333500"/>
            <a:ext cx="4953000" cy="381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23" name="Straight Connector 22" descr="Horizontal row divider">
            <a:extLst>
              <a:ext uri="{FF2B5EF4-FFF2-40B4-BE49-F238E27FC236}">
                <a16:creationId xmlns:a16="http://schemas.microsoft.com/office/drawing/2014/main" id="{252CDB94-BA57-B58F-95F0-D406FE34BB4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6096000"/>
            <a:ext cx="17722850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icture Placeholder 15" descr="Place icon here">
            <a:extLst>
              <a:ext uri="{FF2B5EF4-FFF2-40B4-BE49-F238E27FC236}">
                <a16:creationId xmlns:a16="http://schemas.microsoft.com/office/drawing/2014/main" id="{C00295A2-8D30-455D-EBB9-FA7A4679193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667500" y="6694631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704E464-B0E0-CDD0-B14B-FA6386285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67502" y="7429500"/>
            <a:ext cx="4951413" cy="381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0" name="Picture Placeholder 15" descr="Place icon here">
            <a:extLst>
              <a:ext uri="{FF2B5EF4-FFF2-40B4-BE49-F238E27FC236}">
                <a16:creationId xmlns:a16="http://schemas.microsoft.com/office/drawing/2014/main" id="{F30F0F2C-CA19-3A79-4375-EB8A00FA887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2763501" y="6694631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E96B64B8-6DA8-8704-DD30-37587B3E68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763503" y="7429500"/>
            <a:ext cx="4951413" cy="3792682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1" name="Picture Placeholder 15" descr="Place icon here">
            <a:extLst>
              <a:ext uri="{FF2B5EF4-FFF2-40B4-BE49-F238E27FC236}">
                <a16:creationId xmlns:a16="http://schemas.microsoft.com/office/drawing/2014/main" id="{9354D8C6-F61D-3FC1-07F8-FEE730E2D7A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859501" y="6694631"/>
            <a:ext cx="402336" cy="4032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AF965C82-A0A6-A670-C10A-6073DD3549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859503" y="7429500"/>
            <a:ext cx="4953000" cy="38100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 marL="219456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 marL="438912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 marL="658368" indent="-219456"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430D6-E733-E611-E1EF-A795D0B0362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0B46D22-64E6-4222-F4E2-B807A7A1528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0554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larg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84048"/>
            <a:ext cx="11039475" cy="3413126"/>
          </a:xfrm>
        </p:spPr>
        <p:txBody>
          <a:bodyPr rIns="457200"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2188952" y="566932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576076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62675" y="576076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74677" y="6096000"/>
            <a:ext cx="232441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6072" y="6665980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6096000"/>
            <a:ext cx="0" cy="59055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7500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63500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62675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25C7A71B-E65D-0A5D-606D-9F95D5AC6BE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1217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es, 6 stacked, alternate, small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3E52F-EEA1-D56F-5E7A-C1983151D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3413126"/>
          </a:xfrm>
        </p:spPr>
        <p:txBody>
          <a:bodyPr rIns="0"/>
          <a:lstStyle>
            <a:lvl1pPr>
              <a:lnSpc>
                <a:spcPct val="110000"/>
              </a:lnSpc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cxnSp>
        <p:nvCxnSpPr>
          <p:cNvPr id="20" name="Straight Connector 19" descr="Vertical column divider">
            <a:extLst>
              <a:ext uri="{FF2B5EF4-FFF2-40B4-BE49-F238E27FC236}">
                <a16:creationId xmlns:a16="http://schemas.microsoft.com/office/drawing/2014/main" id="{F764036E-86AB-0893-B72B-200B84A6BC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2188952" y="566932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34223-A15F-A9E6-C7FA-95FFDF117A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576076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9" name="Straight Connector 18" descr="Vertical column divider">
            <a:extLst>
              <a:ext uri="{FF2B5EF4-FFF2-40B4-BE49-F238E27FC236}">
                <a16:creationId xmlns:a16="http://schemas.microsoft.com/office/drawing/2014/main" id="{B87B78A1-A315-98D3-1692-18AAAF4C60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 userDrawn="1"/>
        </p:nvCxnSpPr>
        <p:spPr bwMode="auto">
          <a:xfrm>
            <a:off x="18288000" y="569917"/>
            <a:ext cx="0" cy="114315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1675E3B-BB72-1CF2-CC6C-1977AEAF5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862675" y="576076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6" name="Straight Connector 15" descr="Horizontal row divider">
            <a:extLst>
              <a:ext uri="{FF2B5EF4-FFF2-40B4-BE49-F238E27FC236}">
                <a16:creationId xmlns:a16="http://schemas.microsoft.com/office/drawing/2014/main" id="{4F455E69-0B51-1D31-E569-651079398D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74677" y="6096000"/>
            <a:ext cx="23244175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681CC4-265E-A18C-1C70-60E527BC62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0162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cxnSp>
        <p:nvCxnSpPr>
          <p:cNvPr id="18" name="Straight Connector 17" descr="Vertical column divider">
            <a:extLst>
              <a:ext uri="{FF2B5EF4-FFF2-40B4-BE49-F238E27FC236}">
                <a16:creationId xmlns:a16="http://schemas.microsoft.com/office/drawing/2014/main" id="{54C560F4-CB2D-6B04-588B-57BB4D4E6D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6096000"/>
            <a:ext cx="0" cy="590550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D234ED4-217E-BF9B-FDEE-0BE07F831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67500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58F0BD-A5CC-CECC-5230-86FB175FD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63500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9573D61-18CF-FC91-A019-041D3206DA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862675" y="6667504"/>
            <a:ext cx="4953000" cy="4954587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5ACE3-ACF8-D072-E98D-B30BD47D081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8DA00F4-B5C9-B0CB-71F8-ED123EAA68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216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half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72" y="3429000"/>
            <a:ext cx="4956175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8F00625-4E10-D884-2256-56B294B4BA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67502" y="3429000"/>
            <a:ext cx="4951413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Picture Placeholder 10" descr="Place imagery here">
            <a:extLst>
              <a:ext uri="{FF2B5EF4-FFF2-40B4-BE49-F238E27FC236}">
                <a16:creationId xmlns:a16="http://schemas.microsoft.com/office/drawing/2014/main" id="{468A48E8-BE84-7972-AB73-8E31C1C134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763500" y="569917"/>
            <a:ext cx="11049000" cy="12574587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77F84A-1700-568D-FF6C-C74EAF713E1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3623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EDE688-75EF-DA04-F0B3-24F53FFC6B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" y="3429000"/>
            <a:ext cx="4956175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Picture Placeholder 11" descr="Place imagery here">
            <a:extLst>
              <a:ext uri="{FF2B5EF4-FFF2-40B4-BE49-F238E27FC236}">
                <a16:creationId xmlns:a16="http://schemas.microsoft.com/office/drawing/2014/main" id="{DE390102-FDF4-C834-3F45-02B57A70AD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2" y="0"/>
            <a:ext cx="18291175" cy="137160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5B039-5865-7356-B725-0FF3C8F73E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41558" y="12904632"/>
            <a:ext cx="270943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544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3/4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FE37E5-0FED-B2B2-3150-F02A8956CD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72" y="3429000"/>
            <a:ext cx="4956175" cy="8572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CC70703B-65B6-4B78-8B7C-73857A06C3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7502" y="565155"/>
            <a:ext cx="17151350" cy="12579349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C6A11-84D9-C1BA-F3C9-2E9D1A288B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76850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F6679120-DB81-97FD-CD5A-00DC1F5E66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" y="4"/>
            <a:ext cx="24387174" cy="13715999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C9F466-AC9D-B311-5655-93E326ED5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41558" y="12904632"/>
            <a:ext cx="270943" cy="24622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7091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or imagery, ins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 descr="Place imagery here">
            <a:extLst>
              <a:ext uri="{FF2B5EF4-FFF2-40B4-BE49-F238E27FC236}">
                <a16:creationId xmlns:a16="http://schemas.microsoft.com/office/drawing/2014/main" id="{34239CCE-9A38-90E1-F860-FF40FBDA240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8327" y="569913"/>
            <a:ext cx="23244175" cy="12580936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</p:spTree>
    <p:extLst>
      <p:ext uri="{BB962C8B-B14F-4D97-AF65-F5344CB8AC3E}">
        <p14:creationId xmlns:p14="http://schemas.microsoft.com/office/powerpoint/2010/main" val="769490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2"/>
            <a:ext cx="10101072" cy="10479087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63500" y="569917"/>
            <a:ext cx="11049000" cy="12574587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9" name="Picture 8" descr="IBM 8-bar logo">
            <a:extLst>
              <a:ext uri="{FF2B5EF4-FFF2-40B4-BE49-F238E27FC236}">
                <a16:creationId xmlns:a16="http://schemas.microsoft.com/office/drawing/2014/main" id="{735CD4FC-3A11-28F6-09EF-9089FE959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52" y="12526963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1400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, profiles, contributo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558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Picture Placeholder 7" descr="Place bio portrait here">
            <a:extLst>
              <a:ext uri="{FF2B5EF4-FFF2-40B4-BE49-F238E27FC236}">
                <a16:creationId xmlns:a16="http://schemas.microsoft.com/office/drawing/2014/main" id="{E889D859-F4A1-3E97-F05E-8D134A25B9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76074" y="2667000"/>
            <a:ext cx="2473325" cy="2476500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1D025A0-5106-DFB0-90B1-8B366B7891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29000" y="2667000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Picture Placeholder 7" descr="Place bio portrait here">
            <a:extLst>
              <a:ext uri="{FF2B5EF4-FFF2-40B4-BE49-F238E27FC236}">
                <a16:creationId xmlns:a16="http://schemas.microsoft.com/office/drawing/2014/main" id="{AB8510EE-4140-AEDB-B7AB-EF1D4B72D2A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6074" y="6121400"/>
            <a:ext cx="2473325" cy="247650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6F49A0-96BE-0B44-B1C8-17D765B10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6121400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Picture Placeholder 7" descr="Place bio portrait here">
            <a:extLst>
              <a:ext uri="{FF2B5EF4-FFF2-40B4-BE49-F238E27FC236}">
                <a16:creationId xmlns:a16="http://schemas.microsoft.com/office/drawing/2014/main" id="{3F048335-9A0B-2C1F-47A6-67051F2007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6074" y="9525000"/>
            <a:ext cx="2473325" cy="247650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4772377-8015-4C99-7ED3-E4475C524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0" y="9525001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3" name="Picture Placeholder 7" descr="Place bio portrait here">
            <a:extLst>
              <a:ext uri="{FF2B5EF4-FFF2-40B4-BE49-F238E27FC236}">
                <a16:creationId xmlns:a16="http://schemas.microsoft.com/office/drawing/2014/main" id="{F94AC7E0-2DC4-5DEB-8E1E-2F27996F98E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2757152" y="2667000"/>
            <a:ext cx="2473325" cy="247650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3E3566C7-C728-77B2-2A34-BBB83D482F5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617827" y="2667000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9" name="Picture Placeholder 7" descr="Place bio portrait here">
            <a:extLst>
              <a:ext uri="{FF2B5EF4-FFF2-40B4-BE49-F238E27FC236}">
                <a16:creationId xmlns:a16="http://schemas.microsoft.com/office/drawing/2014/main" id="{A33F8C74-1D30-FEA9-4F3C-636531C8614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757152" y="6121400"/>
            <a:ext cx="2473325" cy="247650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52D1EA1-405F-7875-BAB9-B258776E14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617827" y="6121400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21" name="Picture Placeholder 7" descr="Place bio portrait here">
            <a:extLst>
              <a:ext uri="{FF2B5EF4-FFF2-40B4-BE49-F238E27FC236}">
                <a16:creationId xmlns:a16="http://schemas.microsoft.com/office/drawing/2014/main" id="{2E690121-61A1-708E-E5B8-5B65A668E62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757152" y="9525000"/>
            <a:ext cx="2473325" cy="2476500"/>
          </a:xfrm>
          <a:solidFill>
            <a:srgbClr val="E0E0E0"/>
          </a:solidFill>
        </p:spPr>
        <p:txBody>
          <a:bodyPr anchor="ctr"/>
          <a:lstStyle>
            <a:lvl1pPr marL="0" marR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2438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Place imagery here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849969-24A3-113A-C58E-4A4B0FB29BA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5617827" y="9525001"/>
            <a:ext cx="5708650" cy="2476500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 marL="256032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 marL="512064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 marL="768096" indent="-256032"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D83A84-CCD3-C297-7314-225B96D47D6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74870601-E9CA-9D0E-804F-2A7353CE534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1927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6"/>
            <a:ext cx="4949825" cy="4573587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B3D8D357-75A1-F4FD-F531-380CF7DE4340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667500" y="569917"/>
            <a:ext cx="17145000" cy="11431587"/>
          </a:xfr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8EE3-1224-3A4B-8A9E-611D8DCF6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7989FA07-F7B7-BE4B-581F-7BE47BBA605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902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2" y="384051"/>
            <a:ext cx="4956175" cy="2859087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59502" y="569917"/>
            <a:ext cx="4953000" cy="11431587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46304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292608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438912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 dirty="0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0270476-9FE1-F85E-6F9B-322B184D8FC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795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D0BFE-82FD-94B0-E6D9-A9096777C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576072"/>
            <a:ext cx="4949825" cy="1527048"/>
          </a:xfrm>
        </p:spPr>
        <p:txBody>
          <a:bodyPr/>
          <a:lstStyle>
            <a:lvl1pPr>
              <a:lnSpc>
                <a:spcPct val="11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559113-A66F-B148-0A73-FD8B5C2B023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BAFC9C6E-79FD-9BB8-F74D-EAA013319C68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0503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l disclaimer,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717A5-5D28-36C3-250F-93E0C68721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6072" y="384051"/>
            <a:ext cx="4956175" cy="2859087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E531DA-4051-706E-065B-21A0391415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763500" y="569917"/>
            <a:ext cx="4953000" cy="11431587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46304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292608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438912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 dirty="0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FF5DC1-E283-8AC5-8620-9364743031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59502" y="569917"/>
            <a:ext cx="4953000" cy="11431587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  <a:lvl2pPr marL="146304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2pPr>
            <a:lvl3pPr marL="292608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3pPr>
            <a:lvl4pPr marL="438912" indent="-146304"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5pPr>
          </a:lstStyle>
          <a:p>
            <a:r>
              <a:rPr lang="en-US" dirty="0"/>
              <a:t>Copy and paste appropriate legal disclaimer text from one of the three options in the PDF guidance deck, found on pages 22-24. Always use the proper legal disclaimer for your presentation audience.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A6E1A4-1881-81E9-2BBE-BC4DBFE11A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81024" y="1280477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CAD686F0-BF95-1E62-61EC-96790733887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61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F7060FE5-C047-4041-AB41-F553D2847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5372" y="6168464"/>
            <a:ext cx="3456432" cy="137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8491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, imagery, half, business un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6E74B7-8F2A-46A5-97C4-76677246C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74" y="576072"/>
            <a:ext cx="10099675" cy="571500"/>
          </a:xfrm>
        </p:spPr>
        <p:txBody>
          <a:bodyPr/>
          <a:lstStyle>
            <a:lvl1pPr>
              <a:spcBef>
                <a:spcPts val="0"/>
              </a:spcBef>
              <a:defRPr sz="28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A412C-EE28-6248-612D-41BAAD7F0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1527052"/>
            <a:ext cx="10099675" cy="9337675"/>
          </a:xfrm>
        </p:spPr>
        <p:txBody>
          <a:bodyPr/>
          <a:lstStyle>
            <a:lvl1pPr>
              <a:lnSpc>
                <a:spcPct val="100000"/>
              </a:lnSpc>
              <a:defRPr sz="86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Picture Placeholder 6" descr="Place imagery here">
            <a:extLst>
              <a:ext uri="{FF2B5EF4-FFF2-40B4-BE49-F238E27FC236}">
                <a16:creationId xmlns:a16="http://schemas.microsoft.com/office/drawing/2014/main" id="{9CD5B627-E439-376E-A00C-87BAFF059F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763500" y="569917"/>
            <a:ext cx="11049000" cy="12574587"/>
          </a:xfrm>
          <a:solidFill>
            <a:srgbClr val="E0E0E0"/>
          </a:solidFill>
        </p:spPr>
        <p:txBody>
          <a:bodyPr anchor="ctr"/>
          <a:lstStyle>
            <a:lvl1pPr algn="ctr"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Place imagery here</a:t>
            </a:r>
          </a:p>
        </p:txBody>
      </p:sp>
      <p:pic>
        <p:nvPicPr>
          <p:cNvPr id="4" name="Picture 3" descr="IBM 8-bar logo">
            <a:extLst>
              <a:ext uri="{FF2B5EF4-FFF2-40B4-BE49-F238E27FC236}">
                <a16:creationId xmlns:a16="http://schemas.microsoft.com/office/drawing/2014/main" id="{EEE0A3D1-7815-E46E-77D1-E2DC099B4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7852" y="12526963"/>
            <a:ext cx="16383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0936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84052"/>
            <a:ext cx="4956175" cy="4573587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5443B4-0187-FC99-0FDE-8EB191B6CE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63500" y="569917"/>
            <a:ext cx="4953000" cy="11431587"/>
          </a:xfrm>
        </p:spPr>
        <p:txBody>
          <a:bodyPr/>
          <a:lstStyle>
            <a:lvl1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647AD3-098B-D1AB-C8D8-463E38402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62677" y="569917"/>
            <a:ext cx="4949825" cy="11431587"/>
          </a:xfrm>
        </p:spPr>
        <p:txBody>
          <a:bodyPr/>
          <a:lstStyle>
            <a:lvl1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 defTabSz="1161288"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28AA764-A00C-AFFF-7F3F-49A733DCD47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D5D1D2A7-CF30-5698-14FC-F71CB82D5BCC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0394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84051"/>
            <a:ext cx="11050588" cy="2859087"/>
          </a:xfrm>
        </p:spPr>
        <p:txBody>
          <a:bodyPr rIns="457200"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289B0F8-E9A7-CF76-E87F-8D4302E8DA4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A4B74093-A800-CB62-8607-A04D569204E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3910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C7EC0-4BFB-A603-5703-0D692C62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7" y="420624"/>
            <a:ext cx="17141825" cy="8191500"/>
          </a:xfrm>
        </p:spPr>
        <p:txBody>
          <a:bodyPr/>
          <a:lstStyle>
            <a:lvl1pPr>
              <a:defRPr sz="17200" b="0" i="0">
                <a:solidFill>
                  <a:schemeClr val="tx2"/>
                </a:solidFill>
                <a:latin typeface="IBM Plex Sans ExtLt" panose="020B0303050203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C591478-AD3F-2EF7-29A4-36A887DC195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76697187-0170-8894-23C9-28F80A0C3B2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0837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, head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6957-63E4-1587-AB6D-C18AE4E0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4" y="384051"/>
            <a:ext cx="9909175" cy="2859087"/>
          </a:xfrm>
        </p:spPr>
        <p:txBody>
          <a:bodyPr/>
          <a:lstStyle>
            <a:lvl1pPr>
              <a:lnSpc>
                <a:spcPct val="100000"/>
              </a:lnSpc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631A-4ED7-F527-1CBC-9AF7BE2CB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67254" y="448060"/>
            <a:ext cx="11042073" cy="8574087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1pPr>
            <a:lvl2pPr marL="585216" indent="-585216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2pPr>
            <a:lvl3pPr marL="1097280" indent="-585216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3pPr>
            <a:lvl4pPr marL="1755648">
              <a:lnSpc>
                <a:spcPct val="100000"/>
              </a:lnSpc>
              <a:spcBef>
                <a:spcPts val="0"/>
              </a:spcBef>
              <a:defRPr sz="6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6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BE5947E-6D4A-9E09-E5A6-D31DBCAEE2C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68326" y="12804235"/>
            <a:ext cx="4956176" cy="381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82E6DCD-41A5-9DA3-C061-E8DA39B9905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3541594" y="12938842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60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41594" y="12939018"/>
            <a:ext cx="270908" cy="24622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 anchorCtr="0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  <a:sym typeface="IBM Plex Sans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576072" y="576072"/>
            <a:ext cx="22590125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/>
              <a:t>Title Text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idx="1"/>
          </p:nvPr>
        </p:nvSpPr>
        <p:spPr>
          <a:xfrm>
            <a:off x="574677" y="3327403"/>
            <a:ext cx="22590125" cy="8669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B465A-FE7F-6B71-D716-1673174BBF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8326" y="12804235"/>
            <a:ext cx="4956176" cy="381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6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31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04" r:id="rId2"/>
    <p:sldLayoutId id="2147483905" r:id="rId3"/>
    <p:sldLayoutId id="2147483901" r:id="rId4"/>
    <p:sldLayoutId id="2147483692" r:id="rId5"/>
    <p:sldLayoutId id="2147483906" r:id="rId6"/>
    <p:sldLayoutId id="2147483907" r:id="rId7"/>
    <p:sldLayoutId id="2147483910" r:id="rId8"/>
    <p:sldLayoutId id="2147483908" r:id="rId9"/>
    <p:sldLayoutId id="2147483909" r:id="rId10"/>
    <p:sldLayoutId id="2147483912" r:id="rId11"/>
    <p:sldLayoutId id="2147483914" r:id="rId12"/>
    <p:sldLayoutId id="2147483915" r:id="rId13"/>
    <p:sldLayoutId id="2147483913" r:id="rId14"/>
    <p:sldLayoutId id="2147483917" r:id="rId15"/>
    <p:sldLayoutId id="2147483942" r:id="rId16"/>
    <p:sldLayoutId id="2147483919" r:id="rId17"/>
    <p:sldLayoutId id="2147483929" r:id="rId18"/>
    <p:sldLayoutId id="2147483920" r:id="rId19"/>
    <p:sldLayoutId id="2147483930" r:id="rId20"/>
    <p:sldLayoutId id="2147483928" r:id="rId21"/>
    <p:sldLayoutId id="2147483948" r:id="rId22"/>
    <p:sldLayoutId id="2147483927" r:id="rId23"/>
    <p:sldLayoutId id="2147483950" r:id="rId24"/>
    <p:sldLayoutId id="2147483921" r:id="rId25"/>
    <p:sldLayoutId id="2147483916" r:id="rId26"/>
    <p:sldLayoutId id="2147483922" r:id="rId27"/>
    <p:sldLayoutId id="2147483953" r:id="rId28"/>
    <p:sldLayoutId id="2147483956" r:id="rId29"/>
    <p:sldLayoutId id="2147483923" r:id="rId30"/>
    <p:sldLayoutId id="2147483924" r:id="rId31"/>
    <p:sldLayoutId id="2147483926" r:id="rId32"/>
    <p:sldLayoutId id="2147483925" r:id="rId33"/>
    <p:sldLayoutId id="2147483959" r:id="rId34"/>
    <p:sldLayoutId id="2147483937" r:id="rId35"/>
    <p:sldLayoutId id="2147483932" r:id="rId36"/>
    <p:sldLayoutId id="2147483934" r:id="rId37"/>
    <p:sldLayoutId id="2147483935" r:id="rId38"/>
    <p:sldLayoutId id="2147483936" r:id="rId39"/>
    <p:sldLayoutId id="2147483938" r:id="rId40"/>
    <p:sldLayoutId id="2147483939" r:id="rId41"/>
    <p:sldLayoutId id="2147483940" r:id="rId42"/>
    <p:sldLayoutId id="2147483943" r:id="rId43"/>
    <p:sldLayoutId id="2147483960" r:id="rId44"/>
    <p:sldLayoutId id="2147483941" r:id="rId45"/>
  </p:sldLayoutIdLst>
  <p:transition spd="med"/>
  <p:hf hdr="0" ftr="0" dt="0"/>
  <p:txStyles>
    <p:titleStyle>
      <a:lvl1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chemeClr val="tx2"/>
          </a:solidFill>
          <a:uFillTx/>
          <a:latin typeface="+mj-lt"/>
          <a:ea typeface="+mj-ea"/>
          <a:cs typeface="+mj-cs"/>
          <a:sym typeface="IBM Plex Sans Light"/>
        </a:defRPr>
      </a:lvl1pPr>
      <a:lvl2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2pPr>
      <a:lvl3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3pPr>
      <a:lvl4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4pPr>
      <a:lvl5pPr marL="0" marR="0" indent="0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0" marR="0" indent="362568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0" marR="0" indent="725139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0" marR="0" indent="1087706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0" marR="0" indent="1450276" algn="l" defTabSz="2438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titleStyle>
    <p:bodyStyle>
      <a:lvl1pPr marL="0" marR="0" indent="0" algn="l" defTabSz="2438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1pPr>
      <a:lvl2pPr marL="329184" marR="0" indent="-329184" algn="l" defTabSz="2438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2pPr>
      <a:lvl3pPr marL="658368" marR="0" indent="-329184" algn="l" defTabSz="2438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3pPr>
      <a:lvl4pPr marL="987552" marR="0" indent="-329184" algn="l" defTabSz="2438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Tx/>
        <a:buSzPct val="100000"/>
        <a:buFontTx/>
        <a:buChar char="–"/>
        <a:tabLst/>
        <a:defRPr sz="3600" b="0" i="0" u="none" strike="noStrike" cap="none" spc="0" baseline="0">
          <a:solidFill>
            <a:schemeClr val="tx1"/>
          </a:solidFill>
          <a:uFillTx/>
          <a:latin typeface="+mj-lt"/>
          <a:ea typeface="+mj-ea"/>
          <a:cs typeface="+mj-cs"/>
          <a:sym typeface="IBM Plex Sans Light"/>
        </a:defRPr>
      </a:lvl4pPr>
      <a:lvl5pPr marL="1143000" marR="0" indent="-457200" algn="l" defTabSz="2438400" rtl="0" eaLnBrk="1" latinLnBrk="0" hangingPunct="1">
        <a:lnSpc>
          <a:spcPct val="110000"/>
        </a:lnSpc>
        <a:spcBef>
          <a:spcPts val="2900"/>
        </a:spcBef>
        <a:spcAft>
          <a:spcPts val="0"/>
        </a:spcAft>
        <a:buClrTx/>
        <a:buSzPct val="100000"/>
        <a:buFont typeface="Arial" panose="020B0604020202020204" pitchFamily="34" charset="0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5pPr>
      <a:lvl6pPr marL="1843060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6pPr>
      <a:lvl7pPr marL="2205631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7pPr>
      <a:lvl8pPr marL="2568200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8pPr>
      <a:lvl9pPr marL="2930769" marR="0" indent="-389009" algn="l" defTabSz="2438400" rtl="0" eaLnBrk="1" latinLnBrk="0" hangingPunct="1">
        <a:lnSpc>
          <a:spcPct val="100000"/>
        </a:lnSpc>
        <a:spcBef>
          <a:spcPts val="2900"/>
        </a:spcBef>
        <a:spcAft>
          <a:spcPts val="0"/>
        </a:spcAft>
        <a:buClrTx/>
        <a:buSzPct val="100000"/>
        <a:buFontTx/>
        <a:buChar char="»"/>
        <a:tabLst/>
        <a:defRPr sz="36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IBM Plex Sans Light"/>
        </a:defRPr>
      </a:lvl9pPr>
    </p:bodyStyle>
    <p:otherStyle>
      <a:lvl1pPr marL="0" marR="0" indent="0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342991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685982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1028974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1371965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1714956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2057948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2400940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2743931" algn="r" defTabSz="182928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0F62FE"/>
          </p15:clr>
        </p15:guide>
        <p15:guide id="3" pos="364" userDrawn="1">
          <p15:clr>
            <a:srgbClr val="EE5396"/>
          </p15:clr>
        </p15:guide>
        <p15:guide id="4" pos="3841" userDrawn="1">
          <p15:clr>
            <a:srgbClr val="0F62FE"/>
          </p15:clr>
        </p15:guide>
        <p15:guide id="5" pos="1916" userDrawn="1">
          <p15:clr>
            <a:srgbClr val="EE5396"/>
          </p15:clr>
        </p15:guide>
        <p15:guide id="6" pos="5756" userDrawn="1">
          <p15:clr>
            <a:srgbClr val="EE5396"/>
          </p15:clr>
        </p15:guide>
        <p15:guide id="7" pos="7319" userDrawn="1">
          <p15:clr>
            <a:srgbClr val="EE5396"/>
          </p15:clr>
        </p15:guide>
        <p15:guide id="8" pos="8040" userDrawn="1">
          <p15:clr>
            <a:srgbClr val="EE5396"/>
          </p15:clr>
        </p15:guide>
        <p15:guide id="9" pos="4200" userDrawn="1">
          <p15:clr>
            <a:srgbClr val="EE5396"/>
          </p15:clr>
        </p15:guide>
        <p15:guide id="10" pos="3480" userDrawn="1">
          <p15:clr>
            <a:srgbClr val="EE5396"/>
          </p15:clr>
        </p15:guide>
        <p15:guide id="11" pos="9594" userDrawn="1">
          <p15:clr>
            <a:srgbClr val="EE5396"/>
          </p15:clr>
        </p15:guide>
        <p15:guide id="13" pos="11160" userDrawn="1">
          <p15:clr>
            <a:srgbClr val="EE5396"/>
          </p15:clr>
        </p15:guide>
        <p15:guide id="14" pos="11880" userDrawn="1">
          <p15:clr>
            <a:srgbClr val="EE5396"/>
          </p15:clr>
        </p15:guide>
        <p15:guide id="15" pos="13440" userDrawn="1">
          <p15:clr>
            <a:srgbClr val="EE5396"/>
          </p15:clr>
        </p15:guide>
        <p15:guide id="16" pos="14995" userDrawn="1">
          <p15:clr>
            <a:srgbClr val="EE5396"/>
          </p15:clr>
        </p15:guide>
        <p15:guide id="17" orient="horz" pos="2160" userDrawn="1">
          <p15:clr>
            <a:srgbClr val="0F62FE"/>
          </p15:clr>
        </p15:guide>
        <p15:guide id="19" orient="horz" pos="3240" userDrawn="1">
          <p15:clr>
            <a:srgbClr val="EE5396"/>
          </p15:clr>
        </p15:guide>
        <p15:guide id="20" orient="horz" pos="1080" userDrawn="1">
          <p15:clr>
            <a:srgbClr val="EE5396"/>
          </p15:clr>
        </p15:guide>
        <p15:guide id="21" orient="horz" pos="364" userDrawn="1">
          <p15:clr>
            <a:srgbClr val="EE5396"/>
          </p15:clr>
        </p15:guide>
        <p15:guide id="22" orient="horz" pos="5400" userDrawn="1">
          <p15:clr>
            <a:srgbClr val="EE5396"/>
          </p15:clr>
        </p15:guide>
        <p15:guide id="24" orient="horz" pos="7557" userDrawn="1">
          <p15:clr>
            <a:srgbClr val="EE5396"/>
          </p15:clr>
        </p15:guide>
        <p15:guide id="25" orient="horz" pos="8273" userDrawn="1">
          <p15:clr>
            <a:srgbClr val="EE5396"/>
          </p15:clr>
        </p15:guide>
        <p15:guide id="26" pos="7680" userDrawn="1">
          <p15:clr>
            <a:srgbClr val="0F62FE"/>
          </p15:clr>
        </p15:guide>
        <p15:guide id="27" pos="11520" userDrawn="1">
          <p15:clr>
            <a:srgbClr val="0F62FE"/>
          </p15:clr>
        </p15:guide>
        <p15:guide id="28" orient="horz" pos="6480" userDrawn="1">
          <p15:clr>
            <a:srgbClr val="0F62FE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emf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8.emf"/><Relationship Id="rId7" Type="http://schemas.openxmlformats.org/officeDocument/2006/relationships/image" Target="../media/image71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emf"/><Relationship Id="rId5" Type="http://schemas.openxmlformats.org/officeDocument/2006/relationships/image" Target="../media/image76.png"/><Relationship Id="rId10" Type="http://schemas.openxmlformats.org/officeDocument/2006/relationships/image" Target="../media/image74.emf"/><Relationship Id="rId4" Type="http://schemas.openxmlformats.org/officeDocument/2006/relationships/image" Target="../media/image69.emf"/><Relationship Id="rId9" Type="http://schemas.openxmlformats.org/officeDocument/2006/relationships/image" Target="../media/image7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tags" Target="../tags/tag3.xml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emf"/><Relationship Id="rId18" Type="http://schemas.openxmlformats.org/officeDocument/2006/relationships/image" Target="../media/image36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17" Type="http://schemas.openxmlformats.org/officeDocument/2006/relationships/image" Target="../media/image35.emf"/><Relationship Id="rId2" Type="http://schemas.openxmlformats.org/officeDocument/2006/relationships/tags" Target="../tags/tag7.xml"/><Relationship Id="rId16" Type="http://schemas.openxmlformats.org/officeDocument/2006/relationships/image" Target="../media/image34.emf"/><Relationship Id="rId1" Type="http://schemas.openxmlformats.org/officeDocument/2006/relationships/tags" Target="../tags/tag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emf"/><Relationship Id="rId10" Type="http://schemas.openxmlformats.org/officeDocument/2006/relationships/image" Target="../media/image28.emf"/><Relationship Id="rId19" Type="http://schemas.openxmlformats.org/officeDocument/2006/relationships/image" Target="../media/image37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5.emf"/><Relationship Id="rId4" Type="http://schemas.openxmlformats.org/officeDocument/2006/relationships/image" Target="../media/image40.emf"/><Relationship Id="rId9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5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emf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F397CE-182E-F598-FF86-5763C1659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Hybrid Tree Tensor Networks for Quantum Simulation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BE7A82A-8E16-8B4C-FC40-29DDC79BF0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5287" r="25287"/>
          <a:stretch/>
        </p:blipFill>
        <p:spPr>
          <a:xfrm>
            <a:off x="12763500" y="569913"/>
            <a:ext cx="11049000" cy="12574587"/>
          </a:xfrm>
          <a:solidFill>
            <a:srgbClr val="F4F4F4"/>
          </a:solidFill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BB99810A-CC4C-3160-2856-E86BB65B55E6}"/>
              </a:ext>
            </a:extLst>
          </p:cNvPr>
          <p:cNvSpPr txBox="1">
            <a:spLocks/>
          </p:cNvSpPr>
          <p:nvPr/>
        </p:nvSpPr>
        <p:spPr>
          <a:xfrm>
            <a:off x="568325" y="6858002"/>
            <a:ext cx="7739652" cy="1058091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1829379" rtl="0" eaLnBrk="1" latinLnBrk="0" hangingPunct="1">
              <a:defRPr sz="16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91468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937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406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8759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344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813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2827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7518" algn="l" defTabSz="182937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0000"/>
                </a:solidFill>
                <a:latin typeface="IBM Plex Sans Medm" panose="020B0503050203000203" pitchFamily="34" charset="0"/>
              </a:rPr>
              <a:t>Julian </a:t>
            </a:r>
            <a:r>
              <a:rPr lang="en-US" sz="2800" dirty="0" err="1">
                <a:solidFill>
                  <a:srgbClr val="000000"/>
                </a:solidFill>
                <a:latin typeface="IBM Plex Sans Medm" panose="020B0503050203000203" pitchFamily="34" charset="0"/>
              </a:rPr>
              <a:t>Schuhmacher</a:t>
            </a:r>
            <a:endParaRPr lang="en-US" sz="2800" dirty="0">
              <a:solidFill>
                <a:srgbClr val="000000"/>
              </a:solidFill>
              <a:latin typeface="IBM Plex Sans Medm" panose="020B0503050203000203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+mj-lt"/>
              </a:rPr>
              <a:t>PhD student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6D475-813A-85A9-9378-D780DD46FBE7}"/>
              </a:ext>
            </a:extLst>
          </p:cNvPr>
          <p:cNvSpPr txBox="1"/>
          <p:nvPr/>
        </p:nvSpPr>
        <p:spPr>
          <a:xfrm>
            <a:off x="1515291" y="12775474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defTabSz="2438400">
              <a:spcBef>
                <a:spcPts val="2900"/>
              </a:spcBef>
              <a:buSzPct val="100000"/>
              <a:buFontTx/>
              <a:buChar char="–"/>
            </a:pPr>
            <a:endParaRPr lang="en-CH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97C811-D912-7D03-077E-C7A483AC3A16}"/>
              </a:ext>
            </a:extLst>
          </p:cNvPr>
          <p:cNvSpPr txBox="1"/>
          <p:nvPr/>
        </p:nvSpPr>
        <p:spPr>
          <a:xfrm>
            <a:off x="809897" y="12879977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defTabSz="2438400">
              <a:spcBef>
                <a:spcPts val="2900"/>
              </a:spcBef>
              <a:buSzPct val="100000"/>
              <a:buFontTx/>
              <a:buChar char="–"/>
            </a:pPr>
            <a:endParaRPr lang="en-CH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7D10D4-5EA0-8A71-4E06-840ED0544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5190" t="38550" r="14739" b="33880"/>
          <a:stretch/>
        </p:blipFill>
        <p:spPr>
          <a:xfrm>
            <a:off x="568325" y="8345788"/>
            <a:ext cx="3958265" cy="599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6E37B0-B6AF-1842-A01B-0D55EF463D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8325" y="9374485"/>
            <a:ext cx="2051584" cy="599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9E8A28-4233-67A2-97CB-0C5FB8BFF69A}"/>
              </a:ext>
            </a:extLst>
          </p:cNvPr>
          <p:cNvSpPr txBox="1"/>
          <p:nvPr/>
        </p:nvSpPr>
        <p:spPr>
          <a:xfrm>
            <a:off x="-574766" y="-679269"/>
            <a:ext cx="0" cy="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marL="444465" indent="-446749" algn="l" defTabSz="2438400">
              <a:spcBef>
                <a:spcPts val="2900"/>
              </a:spcBef>
              <a:buSzPct val="100000"/>
              <a:buFontTx/>
              <a:buChar char="–"/>
            </a:pPr>
            <a:endParaRPr lang="en-CH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566330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4B5973-B8D7-7D02-F2FA-6D6B454A1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634206" y="5185309"/>
            <a:ext cx="11042840" cy="828811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92BF5-4D9D-72C6-B69E-3A48CC0B2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565606" y="12939632"/>
            <a:ext cx="246894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119F8-C198-CE60-C4B4-8A0635D15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Circuit Design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81627-9EA5-ACD3-84EC-31D6393DD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Adapting structure of quantum circuit to studied sytems can improve performance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Example: </a:t>
            </a:r>
            <a:r>
              <a:rPr lang="en-CH" b="1" dirty="0"/>
              <a:t>periodic boundary conditions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8-site TFIM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Initial quantum circuit does not have a periodic structure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Adding additional gates connecting first and last qubits in each layer significantly improves energy for lower depths circuits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CF710-A998-7B40-A1B7-52DF84EC4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4046" y="1469396"/>
            <a:ext cx="5524261" cy="3181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4A01A-B558-E7C4-83D2-9F231511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5566" y="1469396"/>
            <a:ext cx="3861092" cy="3181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018EF-B1D5-AAD8-5E51-CFCC1FB2676B}"/>
              </a:ext>
            </a:extLst>
          </p:cNvPr>
          <p:cNvSpPr txBox="1"/>
          <p:nvPr/>
        </p:nvSpPr>
        <p:spPr>
          <a:xfrm>
            <a:off x="14988058" y="744903"/>
            <a:ext cx="2796236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Ladder circuit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9BB4C5-F4B7-3B41-3E0C-68EB3FD9325C}"/>
              </a:ext>
            </a:extLst>
          </p:cNvPr>
          <p:cNvSpPr txBox="1"/>
          <p:nvPr/>
        </p:nvSpPr>
        <p:spPr>
          <a:xfrm>
            <a:off x="19650135" y="744903"/>
            <a:ext cx="3431957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Brick-wall circuit</a:t>
            </a:r>
          </a:p>
        </p:txBody>
      </p:sp>
    </p:spTree>
    <p:extLst>
      <p:ext uri="{BB962C8B-B14F-4D97-AF65-F5344CB8AC3E}">
        <p14:creationId xmlns:p14="http://schemas.microsoft.com/office/powerpoint/2010/main" val="50430999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044A-22D7-F967-EDDB-206BDBDE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Summary/Outlook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A5472-F200-24EB-6B34-D305EC68A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Established general workflow to optimize arbitrary loop-less hTNs.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Demonstrate that we can enhance purely classical TTNs by replacing upper layer(s) with quantum tensor(s).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Limitations:</a:t>
            </a:r>
            <a:endParaRPr lang="en-CH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Variational optimization of quantum tensors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Number of measurements when calculating expectation values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Open points/Outlook: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Model-inspired circuit design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Effect of hardware noise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Time-evolution via TDVP or TEBD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7BFF1-61A3-F17E-B120-3A4A8466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565606" y="12939632"/>
            <a:ext cx="246894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463510-0905-9C6C-E3B2-3F7034F9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8263" y="3831433"/>
            <a:ext cx="11042840" cy="4375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2281B1-B4DD-40C2-FF34-7552E49E7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265" y="8549640"/>
            <a:ext cx="5425031" cy="40717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E757D-D4F2-B6BE-E1D9-821876FE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6504" y="906172"/>
            <a:ext cx="3736657" cy="2390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1B9ADA-925C-EEE2-C681-0F3C3A6B9E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2451" y="906172"/>
            <a:ext cx="3736657" cy="23909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274910-AB1A-F846-59D9-6C58EFBA8C0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8386074" y="8549640"/>
            <a:ext cx="5425031" cy="40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044A-22D7-F967-EDDB-206BDBDE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Summary/Outlook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A5472-F200-24EB-6B34-D305EC68A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Established general workflow to optimize arbitrary loop-less hTNs.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Demonstrate that we can enhance purely classical TTNs by replacing upper layer(s) with quantum tensor(s).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Limitations:</a:t>
            </a:r>
            <a:endParaRPr lang="en-CH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Variational optimization of quantum tensors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Number of measurements when calculating expectation values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Open points/Outlook: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Model-inspired circuit design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Effect of hardware noise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Time-evolution via TDVP or TEBD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7BFF1-61A3-F17E-B120-3A4A84662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565606" y="12939632"/>
            <a:ext cx="246894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5CA14D-3238-FF8F-6911-B284BDE3F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7641" y="4102860"/>
            <a:ext cx="4968919" cy="55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9383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47C09-5D8F-A153-B415-3DC4FAF6D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Quantum Tensors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86B9E1-DF7F-F4CF-61CF-834FC3FE5585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Quantum state representation of a classical tensor [1]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Quantum registers are used to represent the indices of the tensor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</a:t>
                </a:r>
                <a:r>
                  <a:rPr lang="en-CH" b="1" dirty="0"/>
                  <a:t>quantum indices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Can also add a </a:t>
                </a:r>
                <a:r>
                  <a:rPr lang="en-CH" b="1" dirty="0"/>
                  <a:t>classical index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State prepared with parameterized quantum circuits: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186B9E1-DF7F-F4CF-61CF-834FC3FE55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2638" t="-1331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1AF9AC-77E0-400C-7FE9-5F0BC11B2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AA21C-435A-4109-D016-D47E343FDC9D}"/>
              </a:ext>
            </a:extLst>
          </p:cNvPr>
          <p:cNvSpPr txBox="1"/>
          <p:nvPr/>
        </p:nvSpPr>
        <p:spPr>
          <a:xfrm>
            <a:off x="574677" y="12799648"/>
            <a:ext cx="7413992" cy="38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[1] 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X. Yuan </a:t>
            </a:r>
            <a:r>
              <a:rPr lang="en-GB" sz="2400" i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et al.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Phys. Rev. Lett. </a:t>
            </a:r>
            <a:r>
              <a:rPr lang="en-GB" sz="2400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127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040501 (2021)</a:t>
            </a:r>
            <a:endParaRPr lang="en-CH" sz="2400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7C68AD-4C32-C30E-B266-44570CE0D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67" y="6021343"/>
            <a:ext cx="8497488" cy="21168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D63CF-8EFC-9955-2D75-BACC2B92E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168" y="9032243"/>
            <a:ext cx="8497487" cy="972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127F-5C77-99AA-3096-99D7516B2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244" y="10881118"/>
            <a:ext cx="3887334" cy="640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4F1A6-7255-D94F-16C3-5A9206872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2851" y="3429000"/>
            <a:ext cx="5274719" cy="273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634DFF-58A2-A221-DFFE-BBB28EA5C8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2851" y="7551962"/>
            <a:ext cx="5274719" cy="404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6121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97B56-9125-01D2-BE70-7D19EC5A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Quantum tensor contractions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8A256-B171-70F7-BA9F-2D1101D6D3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Hybrid contractions:</a:t>
            </a:r>
            <a:r>
              <a:rPr lang="en-CH" dirty="0"/>
              <a:t> generalization of conventional contraction rules to combinations of classical and quantum tensors [1]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Contraction procedure depends on the nature of the tensors and the type of link connecting them.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Example: Quantum tensor (classical index) with classical tensor: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5261E-848A-D285-8D86-ABF2C96A37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Expectation values (open-link contraction):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CH" dirty="0"/>
              <a:t>pen classical link:</a:t>
            </a:r>
            <a:br>
              <a:rPr lang="en-CH" dirty="0"/>
            </a:b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O</a:t>
            </a:r>
            <a:r>
              <a:rPr lang="en-CH" dirty="0"/>
              <a:t>pen quantum link: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52EE0-2587-1506-0D2A-8BD9F8509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ADD1C9-4E42-1928-2942-11639B891A4A}"/>
              </a:ext>
            </a:extLst>
          </p:cNvPr>
          <p:cNvSpPr txBox="1"/>
          <p:nvPr/>
        </p:nvSpPr>
        <p:spPr>
          <a:xfrm>
            <a:off x="574677" y="12799648"/>
            <a:ext cx="7413992" cy="38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[1] 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X. Yuan </a:t>
            </a:r>
            <a:r>
              <a:rPr lang="en-GB" sz="2400" i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et al.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Phys. Rev. Lett. </a:t>
            </a:r>
            <a:r>
              <a:rPr lang="en-GB" sz="2400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127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040501 (2021)</a:t>
            </a:r>
            <a:endParaRPr lang="en-CH" sz="2400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CB13E-7491-A5A1-F461-63A2BF794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473" y="9703949"/>
            <a:ext cx="3674918" cy="1024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6DACE-44E1-3369-DD6F-960126251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02400" y="8494162"/>
            <a:ext cx="5433032" cy="1024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3A229E-D17C-1DF2-C625-9C2A8B653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154" y="8956435"/>
            <a:ext cx="3357364" cy="1619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D0F6FE-CBF0-7D93-D463-BC9B2640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4955" y="4110890"/>
            <a:ext cx="5981700" cy="472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73301-0064-C4F8-35A7-F037E20D4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4525" y="9391150"/>
            <a:ext cx="7890309" cy="661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354BE2-B4DA-1A59-03EC-1F3666ACB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4706" y="10735396"/>
            <a:ext cx="9729949" cy="66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6624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51B5D08-7C04-245D-90F2-10150C12A5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3500" y="3429000"/>
            <a:ext cx="10096500" cy="85725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i="1" dirty="0"/>
              <a:t>Implicit</a:t>
            </a:r>
            <a:r>
              <a:rPr lang="en-CH" dirty="0"/>
              <a:t> since quantum tensor together with classical tensor acts as an isometry: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DF5936-9807-EDF7-625D-0579306F26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041152" y="862795"/>
            <a:ext cx="5359400" cy="472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FEDD208-88B2-9625-65E9-FE30E27FC491}"/>
              </a:ext>
            </a:extLst>
          </p:cNvPr>
          <p:cNvSpPr txBox="1"/>
          <p:nvPr/>
        </p:nvSpPr>
        <p:spPr>
          <a:xfrm>
            <a:off x="19342226" y="1668125"/>
            <a:ext cx="813753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2.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1028D4-206A-6784-704F-BBE63D564C97}"/>
              </a:ext>
            </a:extLst>
          </p:cNvPr>
          <p:cNvSpPr txBox="1"/>
          <p:nvPr/>
        </p:nvSpPr>
        <p:spPr>
          <a:xfrm>
            <a:off x="13991558" y="5791200"/>
            <a:ext cx="813753" cy="64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3.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AFF432-506C-DCE7-87DB-BF3260A0B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0910" y="1690985"/>
            <a:ext cx="2794000" cy="29083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F1D05B2-9BC8-51BC-ABDD-F4647B1849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05246" y="5824070"/>
            <a:ext cx="2476500" cy="213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8D1E17-6A06-26A0-2B4C-74D163E0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Implicit isometrization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CC06BFE7-6C6B-8520-E2E8-3B64B8E486CB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576074" y="3429000"/>
                <a:ext cx="10099675" cy="8572500"/>
              </a:xfrm>
            </p:spPr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No efficient access to entries of a quantum tensor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Quantum tensors have fixed canonical form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no quantum-equivalent of QR decomposition</a:t>
                </a:r>
              </a:p>
              <a:p>
                <a:endParaRPr lang="en-CH" dirty="0"/>
              </a:p>
              <a:p>
                <a:r>
                  <a:rPr lang="en-CH" dirty="0"/>
                  <a:t>We propose the following </a:t>
                </a:r>
                <a:r>
                  <a:rPr lang="en-CH" b="1" i="1" dirty="0"/>
                  <a:t>implicit isometrization </a:t>
                </a:r>
                <a:r>
                  <a:rPr lang="en-CH" dirty="0"/>
                  <a:t>prodedure (similar to Vidal form for MPS []):</a:t>
                </a:r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CH" dirty="0"/>
                  <a:t>Perform an open link contraction: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CH" dirty="0"/>
              </a:p>
              <a:p>
                <a:pPr marL="742950" indent="-742950">
                  <a:buFont typeface="+mj-lt"/>
                  <a:buAutoNum type="arabicPeriod"/>
                </a:pPr>
                <a:endParaRPr lang="en-CH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CH" dirty="0"/>
                  <a:t>Diagonalize the resulting (Hermitian) matrix:</a:t>
                </a:r>
              </a:p>
              <a:p>
                <a:pPr marL="742950" indent="-742950">
                  <a:buFont typeface="+mj-lt"/>
                  <a:buAutoNum type="arabicPeriod"/>
                </a:pPr>
                <a:endParaRPr lang="en-CH" dirty="0"/>
              </a:p>
              <a:p>
                <a:pPr marL="742950" indent="-742950">
                  <a:buFont typeface="+mj-lt"/>
                  <a:buAutoNum type="arabicPeriod"/>
                </a:pPr>
                <a:r>
                  <a:rPr lang="en-CH" dirty="0"/>
                  <a:t>Define </a:t>
                </a:r>
              </a:p>
            </p:txBody>
          </p:sp>
        </mc:Choice>
        <mc:Fallback xmlns="">
          <p:sp>
            <p:nvSpPr>
              <p:cNvPr id="18" name="Text Placeholder 2">
                <a:extLst>
                  <a:ext uri="{FF2B5EF4-FFF2-40B4-BE49-F238E27FC236}">
                    <a16:creationId xmlns:a16="http://schemas.microsoft.com/office/drawing/2014/main" id="{CC06BFE7-6C6B-8520-E2E8-3B64B8E486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576074" y="3429000"/>
                <a:ext cx="10099675" cy="8572500"/>
              </a:xfrm>
              <a:blipFill>
                <a:blip r:embed="rId5"/>
                <a:stretch>
                  <a:fillRect l="-3015" t="-1331" r="-163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3CDD9-D42B-089D-0262-9AF100B37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01DA5F-0147-47B3-AE19-4DC74CE94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261" y="8390275"/>
            <a:ext cx="3797300" cy="1079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30BE57-D968-C28D-B51D-818786AC2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6635" y="10181051"/>
            <a:ext cx="2747309" cy="470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6303B2-245F-133B-7F83-8CB956E7AE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344" y="11238679"/>
            <a:ext cx="6813134" cy="6424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C90D90-26E1-ABE7-0F2F-2E660A61A40A}"/>
              </a:ext>
            </a:extLst>
          </p:cNvPr>
          <p:cNvSpPr txBox="1"/>
          <p:nvPr/>
        </p:nvSpPr>
        <p:spPr>
          <a:xfrm>
            <a:off x="12763500" y="1050905"/>
            <a:ext cx="91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6C1622-E15C-EE02-F576-F36B8ED05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75210" y="5426560"/>
            <a:ext cx="4851400" cy="2654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E60277-07DC-BCEF-B99F-2418515C56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14352" y="9584628"/>
            <a:ext cx="7772400" cy="335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811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C5EE-F0C7-C109-F878-606D08568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Positive semi-definite measurement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3C37A-3444-7FEE-44B0-75982C775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D93EBF-7568-70F1-4E61-929AC043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580" y="3105933"/>
            <a:ext cx="7782559" cy="42232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01F2D4-4D47-2F06-0448-FB07F331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195" y="1529366"/>
            <a:ext cx="7772400" cy="6841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AC2C48-4CE3-756B-6890-7681DE04C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709" y="8096490"/>
            <a:ext cx="5194300" cy="1041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A17517-BE1C-EB58-E2FA-295C069B6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8309" y="9743440"/>
            <a:ext cx="6769100" cy="1041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 Placeholder 3">
                <a:extLst>
                  <a:ext uri="{FF2B5EF4-FFF2-40B4-BE49-F238E27FC236}">
                    <a16:creationId xmlns:a16="http://schemas.microsoft.com/office/drawing/2014/main" id="{4C47A7F8-4B3D-C1CC-92F9-4E225893B1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763500" y="3429000"/>
                <a:ext cx="10096500" cy="85725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>
                <a:lvl1pPr marL="0" marR="0" indent="0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1pPr>
                <a:lvl2pPr marL="329184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2pPr>
                <a:lvl3pPr marL="658368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3pPr>
                <a:lvl4pPr marL="987552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4pPr>
                <a:lvl5pPr marL="1143000" marR="0" indent="-457200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1843060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2205631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2568200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2930769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kern="0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kern="0" dirty="0"/>
                  <a:t>Matrix is Hermitian and positive semi-definite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kern="0" dirty="0"/>
                  <a:t>Matrix has real non-negative eigenvalues (therefore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rad>
                  </m:oMath>
                </a14:m>
                <a:r>
                  <a:rPr lang="en-US" b="0" kern="0" dirty="0"/>
                  <a:t> on previous slide is well-defined)</a:t>
                </a:r>
              </a:p>
            </p:txBody>
          </p:sp>
        </mc:Choice>
        <mc:Fallback>
          <p:sp>
            <p:nvSpPr>
              <p:cNvPr id="21" name="Text Placeholder 3">
                <a:extLst>
                  <a:ext uri="{FF2B5EF4-FFF2-40B4-BE49-F238E27FC236}">
                    <a16:creationId xmlns:a16="http://schemas.microsoft.com/office/drawing/2014/main" id="{4C47A7F8-4B3D-C1CC-92F9-4E225893B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3500" y="3429000"/>
                <a:ext cx="10096500" cy="8572500"/>
              </a:xfrm>
              <a:prstGeom prst="rect">
                <a:avLst/>
              </a:prstGeom>
              <a:blipFill>
                <a:blip r:embed="rId6"/>
                <a:stretch>
                  <a:fillRect l="-2638" r="-263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07955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694F-0242-04C7-40DF-C2B4EC273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Local optimization of quantum tensor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854EC0-AF71-0B2E-E81E-524ABBBBBF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Without classical tensors associated with the quantum tensor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Including classical tensors associtated with the quantum tensor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77783-72D6-C38D-B5E3-C8A5755FB9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In order to reduce the complexity of the optimization, we project the classical tensors to the closest unitary. </a:t>
            </a:r>
            <a:r>
              <a:rPr lang="en-GB" dirty="0"/>
              <a:t>T</a:t>
            </a:r>
            <a:r>
              <a:rPr lang="en-CH" dirty="0"/>
              <a:t>he penalty term is then trivially fulfulled and the loss function reduces to: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Loss function optimized with </a:t>
            </a:r>
            <a:r>
              <a:rPr lang="en-CH" b="1" i="1" dirty="0"/>
              <a:t>Variational Quantum Eigensolver: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C1500-646E-895A-233B-980752329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Loss function">
            <a:extLst>
              <a:ext uri="{FF2B5EF4-FFF2-40B4-BE49-F238E27FC236}">
                <a16:creationId xmlns:a16="http://schemas.microsoft.com/office/drawing/2014/main" id="{66815606-E352-30E5-0909-276103301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65" y="4791524"/>
            <a:ext cx="6093691" cy="73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B713C8-E514-4C56-BBC1-690937F5B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83" y="7314646"/>
            <a:ext cx="7681053" cy="1645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9826A-AB00-B278-5DC0-314508E12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571026" y="9596646"/>
            <a:ext cx="8109765" cy="274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2E6E0B-D469-8ECF-8126-E95EE6285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1364" y="6309890"/>
            <a:ext cx="6951093" cy="6526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F077BF-938D-31BB-B846-F57E1F37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1427" y="9366826"/>
            <a:ext cx="8359686" cy="29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8419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9CD32-7D88-224A-5ED6-0C5079475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3600" dirty="0"/>
              <a:t>Ground state energy known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3600" dirty="0"/>
              <a:t>Optimization is challenging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H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H" sz="3600" dirty="0"/>
              <a:t>Test hTTN with multiple quantum </a:t>
            </a:r>
            <a:br>
              <a:rPr lang="en-CH" sz="3600" dirty="0"/>
            </a:br>
            <a:r>
              <a:rPr lang="en-CH" sz="3600" dirty="0"/>
              <a:t>tensors</a:t>
            </a:r>
          </a:p>
          <a:p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D943D-7574-CB29-B99B-01CDFB1E2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792" y="3554668"/>
            <a:ext cx="4343400" cy="102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BC5FC-4A2C-7606-3042-2BCBE103A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042" y="4984735"/>
            <a:ext cx="5930900" cy="97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8B2BD-3F15-C898-E96A-7EDCEC38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544" y="7305398"/>
            <a:ext cx="7705868" cy="57835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D4D8D-B24D-A2E9-FE9F-49596547B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4966F8-F190-CD55-7697-C7D50A39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676" y="7305398"/>
            <a:ext cx="7705868" cy="57835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F8FB79-368C-BB9F-56AA-D2CA4E8726E3}"/>
              </a:ext>
            </a:extLst>
          </p:cNvPr>
          <p:cNvSpPr txBox="1"/>
          <p:nvPr/>
        </p:nvSpPr>
        <p:spPr>
          <a:xfrm>
            <a:off x="11665654" y="6848198"/>
            <a:ext cx="24003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4x4-lattice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591B5-087C-F056-BAD7-97760DDB0585}"/>
              </a:ext>
            </a:extLst>
          </p:cNvPr>
          <p:cNvSpPr txBox="1"/>
          <p:nvPr/>
        </p:nvSpPr>
        <p:spPr>
          <a:xfrm>
            <a:off x="19440898" y="6848198"/>
            <a:ext cx="24003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8x8-lattice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43080-2869-F031-6C16-917155322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Toric Code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3F8647-50F3-57D0-DD15-08139E784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4421" y="527724"/>
            <a:ext cx="7772400" cy="612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267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493CF-AE17-6ECC-1658-0349D077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Local diagonalization of effective Hamiltonian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E5DA6-60F0-0EE7-413F-D9A2F1437A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To measure the expectation value of the local effective Hamiltonian, each term in the tensor product has to be expanded in</a:t>
            </a:r>
            <a:r>
              <a:rPr lang="en-GB" dirty="0"/>
              <a:t> the Pauli basis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In the worst case, the number of term in this expansion 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dirty="0"/>
              <a:t>Number of measurements therefore grows exponentially with the number of legs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2FCAE-1AFE-3AAF-51A3-761304643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However, we can locally diagonalize each term in the tensor product with an unitary transformation: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The unitaries can be added to the circuit, and the diagonal matrices are decomposed 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All observables then commute, and can be estimated in a single measurement.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88A140-AA2E-7C4F-A6A8-82154F756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098D6-A286-3E94-D4D0-5EC56E247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920" y="5422718"/>
            <a:ext cx="6794500" cy="57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E1AC2-6916-E077-CB97-EA1F961FA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175" y="6153150"/>
            <a:ext cx="3721100" cy="1409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44DD0-367A-EB13-4A02-3D18207C3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049" y="6521450"/>
            <a:ext cx="35687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E01F0-6029-AAA6-78E3-608B68AFB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1" y="8899525"/>
            <a:ext cx="5219700" cy="106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0DFCD-6B25-3327-8054-52E1EE09C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6789" y="4743348"/>
            <a:ext cx="3633153" cy="679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1DD68-90F2-AB20-02D6-F9F53CC68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12162" y="7194550"/>
            <a:ext cx="3225800" cy="1409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F45084-3826-17F6-2A11-699C1DD10A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3365" y="7535455"/>
            <a:ext cx="24892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97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CECCEE-187A-4CA0-3E78-C97EB3AE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576072"/>
            <a:ext cx="8659368" cy="1906588"/>
          </a:xfrm>
        </p:spPr>
        <p:txBody>
          <a:bodyPr/>
          <a:lstStyle/>
          <a:p>
            <a:r>
              <a:rPr lang="en-CH" dirty="0"/>
              <a:t>Combining quantum states with tensor networks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9D0D9-5C57-9F91-D9C0-E2EE9DB87C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Hybrid quantum-classical approach: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Assist quantum computations with tensor networks.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Use quantum computers to prepare quantum states which are hard to prepare for tensor networks.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Questions to answer: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Can classical tensor network methods be used to enhance quantum computations?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Can quantum states prepared on quantum computers be used to enhance classical tensor network methods?</a:t>
            </a:r>
          </a:p>
        </p:txBody>
      </p:sp>
      <p:pic>
        <p:nvPicPr>
          <p:cNvPr id="7" name="Picture 6" descr="A diagram of a computer network&#10;&#10;Description automatically generated">
            <a:extLst>
              <a:ext uri="{FF2B5EF4-FFF2-40B4-BE49-F238E27FC236}">
                <a16:creationId xmlns:a16="http://schemas.microsoft.com/office/drawing/2014/main" id="{E417C43E-BBBF-9BB9-A018-1861A691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8868" y="3136066"/>
            <a:ext cx="11047917" cy="74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04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5857-B76A-B444-333A-149A279B1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Tensor Network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4D0020-92F2-73F6-C908-283CDD53A03B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Framework for studying quantum many-body systems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Exploit entanglement structure of physically relevant quantum states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r>
                  <a:rPr lang="en-US" dirty="0"/>
                  <a:t>Example: </a:t>
                </a:r>
                <a:r>
                  <a:rPr lang="en-CH" dirty="0"/>
                  <a:t>area law in 1-dim is captured by Matrix Product S</a:t>
                </a:r>
                <a:r>
                  <a:rPr lang="en-GB" dirty="0"/>
                  <a:t>t</a:t>
                </a:r>
                <a:r>
                  <a:rPr lang="en-CH" dirty="0"/>
                  <a:t>ates (MPS)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b="1" dirty="0"/>
                  <a:t>Limitations: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All TN operations scale at least polynomially with dimension of tensors: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H" dirty="0"/>
                  <a:t>.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Inefficient when area-law breaks down:</a:t>
                </a:r>
              </a:p>
              <a:p>
                <a:pPr marL="1229868" lvl="2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Strong, non-local correlations</a:t>
                </a:r>
              </a:p>
              <a:p>
                <a:pPr marL="1229868" lvl="2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Long-time dynamical simulations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4D0020-92F2-73F6-C908-283CDD53A0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2638" t="-1331" r="-100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6256-D8C7-F169-E7A8-DA0CABA47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F49EA9-3E05-7D49-E2A3-1D944ABF3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342"/>
          <a:stretch/>
        </p:blipFill>
        <p:spPr>
          <a:xfrm>
            <a:off x="13284629" y="2496747"/>
            <a:ext cx="9824746" cy="443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42E916-B01A-AA85-8F80-F0F5126C913F}"/>
              </a:ext>
            </a:extLst>
          </p:cNvPr>
          <p:cNvSpPr txBox="1"/>
          <p:nvPr/>
        </p:nvSpPr>
        <p:spPr>
          <a:xfrm>
            <a:off x="15897151" y="1830180"/>
            <a:ext cx="4599709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General rank-n tensor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9AD59-B0D2-F4F2-72C9-1FFBF57A5195}"/>
              </a:ext>
            </a:extLst>
          </p:cNvPr>
          <p:cNvSpPr txBox="1"/>
          <p:nvPr/>
        </p:nvSpPr>
        <p:spPr>
          <a:xfrm>
            <a:off x="16128739" y="7143967"/>
            <a:ext cx="4136524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MPS decomposition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5517B-91E1-6031-B7CB-E49D36796B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22" r="-1244"/>
          <a:stretch/>
        </p:blipFill>
        <p:spPr>
          <a:xfrm>
            <a:off x="13284628" y="7799836"/>
            <a:ext cx="9824746" cy="42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2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A668-87DF-0FF6-1674-C6750DAE7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Tensor Networks (hTNs)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2191-6FB6-C45A-236C-F22EBEF2AD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Interpret quantum states as </a:t>
            </a:r>
            <a:r>
              <a:rPr lang="en-CH" b="1" i="1" dirty="0"/>
              <a:t>quantum tensors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Hybrid TN framework with contraction rules for combining classical and quantum tensors [1]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b="1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Advantage: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endParaRPr lang="en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B5BFAA-0064-F473-71FB-3E29D9C193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Allows to effectively integrate quantum states into classical TNs.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Defines a new family of </a:t>
            </a:r>
            <a:r>
              <a:rPr lang="en-CH" b="1" i="1" dirty="0"/>
              <a:t>variational hybrid wave functions</a:t>
            </a:r>
            <a:r>
              <a:rPr lang="en-CH" i="1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Ultimate goal: </a:t>
            </a:r>
            <a:r>
              <a:rPr lang="en-CH" dirty="0"/>
              <a:t>Use efficient classical TN algorithms until classically unfeasible, and use quantum tensors to represent the parts of a system which are hard to describe classically.</a:t>
            </a:r>
            <a:endParaRPr lang="en-CH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A23E6-215D-3FC4-807E-90B0FBB29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E6203-90EE-D5CB-60B5-F83BE462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82802" y="11398838"/>
            <a:ext cx="3486217" cy="657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349C51-32E2-8E5D-0C4B-56D9A719EF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/>
        </p:blipFill>
        <p:spPr>
          <a:xfrm>
            <a:off x="7012656" y="4155101"/>
            <a:ext cx="2425700" cy="1257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CE092-E021-3A8F-DBEE-9331473D64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/>
        </p:blipFill>
        <p:spPr>
          <a:xfrm>
            <a:off x="5985467" y="5675316"/>
            <a:ext cx="4274129" cy="761272"/>
          </a:xfrm>
          <a:prstGeom prst="rect">
            <a:avLst/>
          </a:prstGeom>
        </p:spPr>
      </p:pic>
      <p:pic>
        <p:nvPicPr>
          <p:cNvPr id="9" name="Picture 8" descr="\documentclass[10pt]{article}&#10;\usepackage[usenames]{color} %used for font color&#10;\usepackage{amssymb} %maths&#10;\usepackage{amsmath} %maths&#10;\usepackage[utf8]{inputenc} %useful to type directly diacritic characters&#10;&#10;\usepackage{braket}&#10;\usepackage{tikz}&#10;\usepackage{tikz-3dplot}&#10;%\pgfplotsset{compat=newest}&#10;%\usetikzlibrary{decorations.pathmorphing}&#10;%\usetikzlibrary{decorations.pathreplacing,calligraphy}&#10;\usetikzlibrary{patterns}&#10;\usetikzlibrary{fadings}&#10;&#10;\usepackage{tikz-network}&#10;\usetikzlibrary{quantikz}&#10;\usepackage{bm}&#10;\usepackage{physics}&#10;&#10;\usepackage{graphicx}&#10;&#10;\pagestyle{empty}&#10;\begin{document}&#10;\[T_{j_1,\ldots j_k}\]&#10;\end{document}&#10;" title="IguanaTex Bitmap Display">
            <a:extLst>
              <a:ext uri="{FF2B5EF4-FFF2-40B4-BE49-F238E27FC236}">
                <a16:creationId xmlns:a16="http://schemas.microsoft.com/office/drawing/2014/main" id="{897FD7EF-1E80-D534-6840-A6574FC8879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036523" y="5833746"/>
            <a:ext cx="1174238" cy="4049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04AA1-620C-1C24-E921-E54DBBDF45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3989999" y="6375840"/>
            <a:ext cx="3790498" cy="242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C2CFD6-00F6-9A29-5B7E-A76C8F380E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24002" y="6375840"/>
            <a:ext cx="3792495" cy="2425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8C6E9A-0CA8-E4C9-DF62-97B0D6E024D0}"/>
              </a:ext>
            </a:extLst>
          </p:cNvPr>
          <p:cNvSpPr txBox="1"/>
          <p:nvPr/>
        </p:nvSpPr>
        <p:spPr>
          <a:xfrm>
            <a:off x="574677" y="12799648"/>
            <a:ext cx="7413992" cy="38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[1] 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X. Yuan </a:t>
            </a:r>
            <a:r>
              <a:rPr lang="en-GB" sz="2400" i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et al.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Phys. Rev. Lett. </a:t>
            </a:r>
            <a:r>
              <a:rPr lang="en-GB" sz="2400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127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040501 (2021)</a:t>
            </a:r>
            <a:endParaRPr lang="en-CH" sz="2400" kern="0" dirty="0">
              <a:solidFill>
                <a:srgbClr val="000000"/>
              </a:solidFill>
              <a:ea typeface="+mj-ea"/>
              <a:cs typeface="+mj-cs"/>
              <a:sym typeface="IBM Plex Sans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0E899-E96F-BD06-F621-30516637CF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9462" y="4156470"/>
            <a:ext cx="834609" cy="125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B2BB6E-06EF-2154-C1AE-E31650FC6FA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56842" y="8245294"/>
            <a:ext cx="2133600" cy="161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C00FA8-098E-B473-7246-F91C8B31A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866" y="10065801"/>
            <a:ext cx="2971800" cy="104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B8D3F9-3A7F-1C73-CD7C-AE8394FC4A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2501" y="10065801"/>
            <a:ext cx="3937000" cy="1041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D6704D-E749-726A-C73A-03B0D4707D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6705969" y="7819754"/>
            <a:ext cx="2565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99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6400F-C01F-EC32-F1C5-516E0F943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Tree Tensor Networks (hTTNs)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830B4-6C01-F7E6-53F3-9BAEE4EE7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Our studied hybrid TN approach: </a:t>
            </a:r>
            <a:r>
              <a:rPr lang="en-CH" b="1" i="1" dirty="0"/>
              <a:t>hybrid tree tensor network</a:t>
            </a:r>
            <a:r>
              <a:rPr lang="en-CH" i="1" dirty="0"/>
              <a:t> </a:t>
            </a:r>
            <a:r>
              <a:rPr lang="en-CH" dirty="0"/>
              <a:t>with a quantum tensor at the top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Motivation: </a:t>
            </a:r>
            <a:r>
              <a:rPr lang="en-CH" dirty="0"/>
              <a:t>Hierachical structure of TTN results in increased bond dim. </a:t>
            </a:r>
            <a:r>
              <a:rPr lang="en-GB" dirty="0"/>
              <a:t>towards the top.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GB" dirty="0"/>
              <a:t>Ideal application of quantum tensors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b="1" dirty="0"/>
              <a:t>Main contributions:</a:t>
            </a:r>
            <a:endParaRPr lang="en-GB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GB" dirty="0"/>
              <a:t>Develop local, iterative optimization algorithm for </a:t>
            </a:r>
            <a:r>
              <a:rPr lang="en-GB" dirty="0" err="1"/>
              <a:t>hTTNs</a:t>
            </a:r>
            <a:endParaRPr lang="en-GB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GB" dirty="0"/>
              <a:t>Implicit </a:t>
            </a:r>
            <a:r>
              <a:rPr lang="en-GB" dirty="0" err="1"/>
              <a:t>isometrization</a:t>
            </a:r>
            <a:r>
              <a:rPr lang="en-GB" dirty="0"/>
              <a:t> of quantum tensors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GB" dirty="0"/>
              <a:t>Complexity analysis for a specific </a:t>
            </a:r>
            <a:r>
              <a:rPr lang="en-GB" dirty="0" err="1"/>
              <a:t>hTTN</a:t>
            </a:r>
            <a:r>
              <a:rPr lang="en-GB" dirty="0"/>
              <a:t> architecture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E1ECC-454D-E074-46FD-9A54294CA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576F36-A4C7-1557-65E6-4CBCBBFF3EF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68264" y="8235887"/>
            <a:ext cx="11042841" cy="5065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BDA68-C8AB-9CEE-C117-62B689E7230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/>
        </p:blipFill>
        <p:spPr>
          <a:xfrm>
            <a:off x="12768263" y="1955913"/>
            <a:ext cx="11042838" cy="50653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15E504-1E0C-AAFE-623E-F33EA8219F92}"/>
              </a:ext>
            </a:extLst>
          </p:cNvPr>
          <p:cNvSpPr txBox="1"/>
          <p:nvPr/>
        </p:nvSpPr>
        <p:spPr>
          <a:xfrm>
            <a:off x="17163455" y="1302894"/>
            <a:ext cx="2252453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Binary TTN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74652-8277-4B98-6256-74289ADE9B35}"/>
              </a:ext>
            </a:extLst>
          </p:cNvPr>
          <p:cNvSpPr txBox="1"/>
          <p:nvPr/>
        </p:nvSpPr>
        <p:spPr>
          <a:xfrm>
            <a:off x="17030180" y="7563395"/>
            <a:ext cx="2519005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Binary hTTN</a:t>
            </a:r>
          </a:p>
        </p:txBody>
      </p:sp>
    </p:spTree>
    <p:extLst>
      <p:ext uri="{BB962C8B-B14F-4D97-AF65-F5344CB8AC3E}">
        <p14:creationId xmlns:p14="http://schemas.microsoft.com/office/powerpoint/2010/main" val="2426836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85FD8-BAAA-E3DA-DBDE-F03C099A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Classical optimization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F33B0-149C-72DA-0DD3-43BE08F7EA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Steps of the algorithm: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Select a single tensor as the </a:t>
            </a:r>
            <a:r>
              <a:rPr lang="en-CH" b="1" i="1" dirty="0"/>
              <a:t>canonical center </a:t>
            </a:r>
            <a:r>
              <a:rPr lang="en-CH" dirty="0"/>
              <a:t>of the TTN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Determine the </a:t>
            </a:r>
            <a:r>
              <a:rPr lang="en-CH" b="1" i="1" dirty="0"/>
              <a:t>local effective Hamiltonian </a:t>
            </a:r>
            <a:r>
              <a:rPr lang="en-CH" dirty="0"/>
              <a:t>around the center tensor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Solve local optimization:</a:t>
            </a:r>
          </a:p>
          <a:p>
            <a:pPr marL="1072134" lvl="1" indent="-742950">
              <a:buFont typeface="+mj-lt"/>
              <a:buAutoNum type="arabicPeriod"/>
            </a:pPr>
            <a:endParaRPr lang="en-CH" dirty="0"/>
          </a:p>
          <a:p>
            <a:pPr marL="1072134" lvl="1" indent="-742950">
              <a:buFont typeface="+mj-lt"/>
              <a:buAutoNum type="arabicPeriod"/>
            </a:pPr>
            <a:endParaRPr lang="en-CH" dirty="0"/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Shift canonical center to a neighbouring tensor: QR-decomposition</a:t>
            </a:r>
          </a:p>
          <a:p>
            <a:pPr marL="1072134" lvl="1" indent="-742950">
              <a:buFont typeface="+mj-lt"/>
              <a:buAutoNum type="arabicPeriod"/>
            </a:pPr>
            <a:endParaRPr lang="en-CH" dirty="0"/>
          </a:p>
          <a:p>
            <a:pPr marL="1072134" lvl="1" indent="-742950">
              <a:buFont typeface="+mj-lt"/>
              <a:buAutoNum type="arabicPeriod"/>
            </a:pPr>
            <a:endParaRPr lang="en-CH" dirty="0"/>
          </a:p>
          <a:p>
            <a:pPr marL="1072134" lvl="1" indent="-742950">
              <a:buFont typeface="+mj-lt"/>
              <a:buAutoNum type="arabicPeriod"/>
            </a:pPr>
            <a:endParaRPr lang="en-CH" dirty="0"/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Repeat steps 2.-4. until convergence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4F890-8C91-676B-FCA5-5E681534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Iso condition">
            <a:extLst>
              <a:ext uri="{FF2B5EF4-FFF2-40B4-BE49-F238E27FC236}">
                <a16:creationId xmlns:a16="http://schemas.microsoft.com/office/drawing/2014/main" id="{528635B0-7170-C4C8-B57F-319D8E639C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443076" y="1253181"/>
            <a:ext cx="2364672" cy="2123567"/>
          </a:xfrm>
          <a:prstGeom prst="rect">
            <a:avLst/>
          </a:prstGeom>
        </p:spPr>
      </p:pic>
      <p:pic>
        <p:nvPicPr>
          <p:cNvPr id="8" name="Norm condition">
            <a:extLst>
              <a:ext uri="{FF2B5EF4-FFF2-40B4-BE49-F238E27FC236}">
                <a16:creationId xmlns:a16="http://schemas.microsoft.com/office/drawing/2014/main" id="{C93C2E1C-7FCD-8CB7-409E-E1BF71624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8674" y="1253180"/>
            <a:ext cx="2021906" cy="2123567"/>
          </a:xfrm>
          <a:prstGeom prst="rect">
            <a:avLst/>
          </a:prstGeom>
        </p:spPr>
      </p:pic>
      <p:sp>
        <p:nvSpPr>
          <p:cNvPr id="9" name="Text Iso condition">
            <a:extLst>
              <a:ext uri="{FF2B5EF4-FFF2-40B4-BE49-F238E27FC236}">
                <a16:creationId xmlns:a16="http://schemas.microsoft.com/office/drawing/2014/main" id="{061FBD09-C257-A244-14E3-F938CAAA9117}"/>
              </a:ext>
            </a:extLst>
          </p:cNvPr>
          <p:cNvSpPr txBox="1"/>
          <p:nvPr/>
        </p:nvSpPr>
        <p:spPr>
          <a:xfrm>
            <a:off x="19408256" y="667213"/>
            <a:ext cx="4434312" cy="66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sz="30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Isometrization condition:</a:t>
            </a:r>
          </a:p>
        </p:txBody>
      </p:sp>
      <p:sp>
        <p:nvSpPr>
          <p:cNvPr id="10" name="Text norm condition">
            <a:extLst>
              <a:ext uri="{FF2B5EF4-FFF2-40B4-BE49-F238E27FC236}">
                <a16:creationId xmlns:a16="http://schemas.microsoft.com/office/drawing/2014/main" id="{36580E27-9AAE-F688-DCFD-9144F1C4A473}"/>
              </a:ext>
            </a:extLst>
          </p:cNvPr>
          <p:cNvSpPr txBox="1"/>
          <p:nvPr/>
        </p:nvSpPr>
        <p:spPr>
          <a:xfrm>
            <a:off x="11787519" y="667213"/>
            <a:ext cx="4244215" cy="66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sz="30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Normalization condition: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5322AA-1073-D8C6-4162-3579B97E0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547" y="7187767"/>
            <a:ext cx="3282728" cy="754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C48377-4D1F-2676-4DE3-AC7CFA386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4597" y="9668186"/>
            <a:ext cx="2536628" cy="1406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0049A5-8793-1B16-59C1-31E5D32EF3B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57598" y="9668186"/>
            <a:ext cx="2536626" cy="1406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6631C-F898-5573-D71E-AE04C8E286D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60597" y="9668186"/>
            <a:ext cx="2536626" cy="140677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F3D002-8BAD-FD01-E176-F0589B5A06B5}"/>
              </a:ext>
            </a:extLst>
          </p:cNvPr>
          <p:cNvCxnSpPr>
            <a:cxnSpLocks/>
          </p:cNvCxnSpPr>
          <p:nvPr/>
        </p:nvCxnSpPr>
        <p:spPr bwMode="auto">
          <a:xfrm>
            <a:off x="6894224" y="10020908"/>
            <a:ext cx="46423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ED374A-DEF9-BEEE-8375-C9F0FC835587}"/>
              </a:ext>
            </a:extLst>
          </p:cNvPr>
          <p:cNvCxnSpPr>
            <a:cxnSpLocks/>
          </p:cNvCxnSpPr>
          <p:nvPr/>
        </p:nvCxnSpPr>
        <p:spPr bwMode="auto">
          <a:xfrm>
            <a:off x="3893362" y="10020908"/>
            <a:ext cx="464236" cy="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TTN">
            <a:extLst>
              <a:ext uri="{FF2B5EF4-FFF2-40B4-BE49-F238E27FC236}">
                <a16:creationId xmlns:a16="http://schemas.microsoft.com/office/drawing/2014/main" id="{E6668562-AB44-BA76-BB17-60C5F8CE2D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50247" y="4271162"/>
            <a:ext cx="6153553" cy="3688910"/>
          </a:xfrm>
          <a:prstGeom prst="rect">
            <a:avLst/>
          </a:prstGeom>
        </p:spPr>
      </p:pic>
      <p:pic>
        <p:nvPicPr>
          <p:cNvPr id="17" name="Iso center">
            <a:extLst>
              <a:ext uri="{FF2B5EF4-FFF2-40B4-BE49-F238E27FC236}">
                <a16:creationId xmlns:a16="http://schemas.microsoft.com/office/drawing/2014/main" id="{7FEED1A0-66B0-84A8-9B16-095468CC7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0246" y="4271162"/>
            <a:ext cx="6153553" cy="3688910"/>
          </a:xfrm>
          <a:prstGeom prst="rect">
            <a:avLst/>
          </a:prstGeom>
        </p:spPr>
      </p:pic>
      <p:pic>
        <p:nvPicPr>
          <p:cNvPr id="18" name="Norm ">
            <a:extLst>
              <a:ext uri="{FF2B5EF4-FFF2-40B4-BE49-F238E27FC236}">
                <a16:creationId xmlns:a16="http://schemas.microsoft.com/office/drawing/2014/main" id="{28E64663-477F-F6D3-5D83-B0D9CB251D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44150" y="4271161"/>
            <a:ext cx="6159649" cy="6659516"/>
          </a:xfrm>
          <a:prstGeom prst="rect">
            <a:avLst/>
          </a:prstGeom>
        </p:spPr>
      </p:pic>
      <p:pic>
        <p:nvPicPr>
          <p:cNvPr id="21" name="Norm reduced - step 1">
            <a:extLst>
              <a:ext uri="{FF2B5EF4-FFF2-40B4-BE49-F238E27FC236}">
                <a16:creationId xmlns:a16="http://schemas.microsoft.com/office/drawing/2014/main" id="{818C1326-1DAB-046C-06F3-C3F3712B8D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10827" y="5913311"/>
            <a:ext cx="4603829" cy="3436429"/>
          </a:xfrm>
          <a:prstGeom prst="rect">
            <a:avLst/>
          </a:prstGeom>
        </p:spPr>
      </p:pic>
      <p:pic>
        <p:nvPicPr>
          <p:cNvPr id="22" name="Norm reduced - step 2">
            <a:extLst>
              <a:ext uri="{FF2B5EF4-FFF2-40B4-BE49-F238E27FC236}">
                <a16:creationId xmlns:a16="http://schemas.microsoft.com/office/drawing/2014/main" id="{6B4B3707-7BF5-F416-3578-71A4C2366F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954683" y="5913309"/>
            <a:ext cx="2088165" cy="3436429"/>
          </a:xfrm>
          <a:prstGeom prst="rect">
            <a:avLst/>
          </a:prstGeom>
        </p:spPr>
      </p:pic>
      <p:pic>
        <p:nvPicPr>
          <p:cNvPr id="23" name="Local exp">
            <a:extLst>
              <a:ext uri="{FF2B5EF4-FFF2-40B4-BE49-F238E27FC236}">
                <a16:creationId xmlns:a16="http://schemas.microsoft.com/office/drawing/2014/main" id="{6F692694-38D8-DA6D-DD98-9D14FA5828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82903" y="4301765"/>
            <a:ext cx="6320896" cy="6659515"/>
          </a:xfrm>
          <a:prstGeom prst="rect">
            <a:avLst/>
          </a:prstGeom>
        </p:spPr>
      </p:pic>
      <p:pic>
        <p:nvPicPr>
          <p:cNvPr id="24" name="Local exp reduced">
            <a:extLst>
              <a:ext uri="{FF2B5EF4-FFF2-40B4-BE49-F238E27FC236}">
                <a16:creationId xmlns:a16="http://schemas.microsoft.com/office/drawing/2014/main" id="{F10A7188-AD10-B716-C6B8-02CE7A2BC7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372342" y="4286463"/>
            <a:ext cx="4273055" cy="6659515"/>
          </a:xfrm>
          <a:prstGeom prst="rect">
            <a:avLst/>
          </a:prstGeom>
        </p:spPr>
      </p:pic>
      <p:pic>
        <p:nvPicPr>
          <p:cNvPr id="25" name="H">
            <a:extLst>
              <a:ext uri="{FF2B5EF4-FFF2-40B4-BE49-F238E27FC236}">
                <a16:creationId xmlns:a16="http://schemas.microsoft.com/office/drawing/2014/main" id="{BE7FF676-D9A6-37ED-6FCA-3AC23674C2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373100" y="4276009"/>
            <a:ext cx="7330699" cy="6624899"/>
          </a:xfrm>
          <a:prstGeom prst="rect">
            <a:avLst/>
          </a:prstGeom>
        </p:spPr>
      </p:pic>
      <p:pic>
        <p:nvPicPr>
          <p:cNvPr id="26" name="Heff">
            <a:extLst>
              <a:ext uri="{FF2B5EF4-FFF2-40B4-BE49-F238E27FC236}">
                <a16:creationId xmlns:a16="http://schemas.microsoft.com/office/drawing/2014/main" id="{DC2E5F70-B612-23E4-36A5-327E35EA21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99943" y="5935844"/>
            <a:ext cx="4225657" cy="3436429"/>
          </a:xfrm>
          <a:prstGeom prst="rect">
            <a:avLst/>
          </a:prstGeom>
        </p:spPr>
      </p:pic>
      <p:pic>
        <p:nvPicPr>
          <p:cNvPr id="27" name="TTN shifted">
            <a:extLst>
              <a:ext uri="{FF2B5EF4-FFF2-40B4-BE49-F238E27FC236}">
                <a16:creationId xmlns:a16="http://schemas.microsoft.com/office/drawing/2014/main" id="{35570B18-C5B8-57C0-5C8C-C4FC275A46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535965" y="4271160"/>
            <a:ext cx="6153552" cy="368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47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6D334-4052-9C45-6F4F-556DF92A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Hybrid optimization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1C13C-43D7-E0E0-1CD0-EC431F8949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Identical steps for hybrid optimization algorithm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dirty="0"/>
              <a:t>Practical differences: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Local optimization of quantum tensor</a:t>
            </a:r>
          </a:p>
          <a:p>
            <a:pPr marL="900684" lvl="1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endParaRPr lang="en-CH" dirty="0"/>
          </a:p>
          <a:p>
            <a:pPr marL="900684" lvl="1" indent="-571500">
              <a:buFont typeface="Arial" panose="020B0604020202020204" pitchFamily="34" charset="0"/>
              <a:buChar char="•"/>
            </a:pPr>
            <a:r>
              <a:rPr lang="en-CH" dirty="0"/>
              <a:t>Quantum tensors have a fixed canonical form</a:t>
            </a:r>
            <a:br>
              <a:rPr lang="en-CH" dirty="0"/>
            </a:br>
            <a:endParaRPr lang="en-CH" b="1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CB7D5-F5E5-53A9-5DD8-D693EA728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8D63D8-6D28-E9D6-3572-AE30FFCF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0" y="8719621"/>
            <a:ext cx="11042840" cy="437593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1CC74F6-0EC6-FFB5-36CE-7BE07549EF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0624" y="1847850"/>
            <a:ext cx="10096500" cy="85725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H" b="1" dirty="0"/>
              <a:t>Optimization workflow</a:t>
            </a:r>
            <a:r>
              <a:rPr lang="en-CH" dirty="0"/>
              <a:t> for hTTNs: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Optimize corresponding classical TTN (at affordable bond dim.)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Initialize tensors in hTTN from classical guess</a:t>
            </a:r>
          </a:p>
          <a:p>
            <a:pPr marL="1072134" lvl="1" indent="-742950">
              <a:buFont typeface="+mj-lt"/>
              <a:buAutoNum type="arabicPeriod"/>
            </a:pPr>
            <a:r>
              <a:rPr lang="en-CH" dirty="0"/>
              <a:t>Continue with optimization of hTTN</a:t>
            </a:r>
          </a:p>
        </p:txBody>
      </p:sp>
      <p:pic>
        <p:nvPicPr>
          <p:cNvPr id="8" name="Loss function">
            <a:extLst>
              <a:ext uri="{FF2B5EF4-FFF2-40B4-BE49-F238E27FC236}">
                <a16:creationId xmlns:a16="http://schemas.microsoft.com/office/drawing/2014/main" id="{E11F7603-8B39-0A88-EF7F-30AAD53F6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266" y="6045558"/>
            <a:ext cx="6093691" cy="736600"/>
          </a:xfrm>
          <a:prstGeom prst="rect">
            <a:avLst/>
          </a:prstGeom>
        </p:spPr>
      </p:pic>
      <p:pic>
        <p:nvPicPr>
          <p:cNvPr id="4" name="Normalization condition">
            <a:extLst>
              <a:ext uri="{FF2B5EF4-FFF2-40B4-BE49-F238E27FC236}">
                <a16:creationId xmlns:a16="http://schemas.microsoft.com/office/drawing/2014/main" id="{A28CA866-D412-2B1F-C6E9-C55C87D783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0218" y="8959294"/>
            <a:ext cx="3738402" cy="2367655"/>
          </a:xfrm>
          <a:prstGeom prst="rect">
            <a:avLst/>
          </a:prstGeom>
        </p:spPr>
      </p:pic>
      <p:pic>
        <p:nvPicPr>
          <p:cNvPr id="9" name="Isometrization condition">
            <a:extLst>
              <a:ext uri="{FF2B5EF4-FFF2-40B4-BE49-F238E27FC236}">
                <a16:creationId xmlns:a16="http://schemas.microsoft.com/office/drawing/2014/main" id="{91B8B5B4-CB8C-0132-0927-53CBE3815F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05349" y="8688972"/>
            <a:ext cx="4470400" cy="2908300"/>
          </a:xfrm>
          <a:prstGeom prst="rect">
            <a:avLst/>
          </a:prstGeom>
        </p:spPr>
      </p:pic>
      <p:pic>
        <p:nvPicPr>
          <p:cNvPr id="10" name="New Quantum tensor">
            <a:extLst>
              <a:ext uri="{FF2B5EF4-FFF2-40B4-BE49-F238E27FC236}">
                <a16:creationId xmlns:a16="http://schemas.microsoft.com/office/drawing/2014/main" id="{A2C2F801-C682-6249-0F2A-4A169D0387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70218" y="9719228"/>
            <a:ext cx="3429000" cy="1845425"/>
          </a:xfrm>
          <a:prstGeom prst="rect">
            <a:avLst/>
          </a:prstGeom>
        </p:spPr>
      </p:pic>
      <p:pic>
        <p:nvPicPr>
          <p:cNvPr id="11" name="New Isoemtrization condition">
            <a:extLst>
              <a:ext uri="{FF2B5EF4-FFF2-40B4-BE49-F238E27FC236}">
                <a16:creationId xmlns:a16="http://schemas.microsoft.com/office/drawing/2014/main" id="{8774A098-C9D6-C2D2-C656-89395CCB15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6749" y="8839200"/>
            <a:ext cx="4699000" cy="3162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53B327-8332-DC0F-2F34-5A3F349A6B85}"/>
                  </a:ext>
                </a:extLst>
              </p:cNvPr>
              <p:cNvSpPr txBox="1"/>
              <p:nvPr/>
            </p:nvSpPr>
            <p:spPr>
              <a:xfrm>
                <a:off x="1530051" y="7713754"/>
                <a:ext cx="5557137" cy="9144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0" tIns="0" rIns="0" bIns="0" rtlCol="0">
                <a:noAutofit/>
              </a:bodyPr>
              <a:lstStyle/>
              <a:p>
                <a:pPr algn="l" defTabSz="2438400">
                  <a:spcBef>
                    <a:spcPts val="2900"/>
                  </a:spcBef>
                  <a:buSzPct val="100000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H" dirty="0"/>
                  <a:t> </a:t>
                </a:r>
                <a:r>
                  <a:rPr lang="en-CH" b="1" i="1" dirty="0"/>
                  <a:t>implicit isometrization</a:t>
                </a:r>
                <a:endParaRPr lang="en-CH" kern="0" dirty="0">
                  <a:solidFill>
                    <a:srgbClr val="000000"/>
                  </a:solidFill>
                  <a:ea typeface="+mj-ea"/>
                  <a:cs typeface="+mj-cs"/>
                  <a:sym typeface="IBM Plex Sans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53B327-8332-DC0F-2F34-5A3F349A6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051" y="7713754"/>
                <a:ext cx="5557137" cy="914400"/>
              </a:xfrm>
              <a:prstGeom prst="rect">
                <a:avLst/>
              </a:prstGeom>
              <a:blipFill>
                <a:blip r:embed="rId8"/>
                <a:stretch>
                  <a:fillRect l="-2050" t="-150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79DAC3BE-EAE9-5515-4551-9A0B734F3D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70620" y="6044419"/>
            <a:ext cx="3736657" cy="2390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7B1769-8733-3BA0-09BF-73F7380C78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02344" y="6044419"/>
            <a:ext cx="3736657" cy="239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12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25A85-BF8F-5F53-6D61-A3BD28EC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Initialize tensors in hTTN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7AAD3E-3D87-BECC-D3D2-1406E5A4F264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/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Classical tensors in hTTN from corresponding tensors in TTN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Quantum tensors in hTTN by mapping corresponding tensors in TTN to a quantum circuit. [1,2]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Transform top layers of TTN to MPS</a:t>
                </a:r>
              </a:p>
              <a:p>
                <a:pPr marL="900684" lvl="1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Map MPS to quantum circuit: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H" dirty="0"/>
                  <a:t> mapped to (</a:t>
                </a:r>
                <a14:m>
                  <m:oMath xmlns:m="http://schemas.openxmlformats.org/officeDocument/2006/math">
                    <m:r>
                      <a:rPr lang="en-CH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H" dirty="0"/>
                  <a:t>+1)-qubit unitaries, approximated as </a:t>
                </a:r>
                <a14:m>
                  <m:oMath xmlns:m="http://schemas.openxmlformats.org/officeDocument/2006/math">
                    <m:r>
                      <a:rPr lang="en-CH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H" dirty="0"/>
                  <a:t> layers of 2-qubit unitaries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E7AAD3E-3D87-BECC-D3D2-1406E5A4F2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blipFill>
                <a:blip r:embed="rId2"/>
                <a:stretch>
                  <a:fillRect l="-2638" t="-1331" r="-251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D41A2D9-8E10-16F5-86F5-E219C63BAC1E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Extend quantum circuits to reach higher (virtual) bond dimensions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Resulting quantum circuits: </a:t>
                </a:r>
                <a14:m>
                  <m:oMath xmlns:m="http://schemas.openxmlformats.org/officeDocument/2006/math">
                    <m:r>
                      <a:rPr lang="en-CH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CH" dirty="0"/>
                  <a:t>+</a:t>
                </a:r>
                <a14:m>
                  <m:oMath xmlns:m="http://schemas.openxmlformats.org/officeDocument/2006/math">
                    <m:r>
                      <a:rPr lang="en-CH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CH" dirty="0"/>
                  <a:t> ladder circuit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5D41A2D9-8E10-16F5-86F5-E219C63BAC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3"/>
                <a:stretch>
                  <a:fillRect l="-2638" r="-50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89CEB-4F84-3747-95EA-91B2E69AC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F409B-50C8-B38F-815D-781F0EE38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3471" y="8697149"/>
            <a:ext cx="7413992" cy="4269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0F03E-7B13-3AC4-0C50-4B3877A0548F}"/>
              </a:ext>
            </a:extLst>
          </p:cNvPr>
          <p:cNvSpPr txBox="1"/>
          <p:nvPr/>
        </p:nvSpPr>
        <p:spPr>
          <a:xfrm>
            <a:off x="14134016" y="7388894"/>
            <a:ext cx="6061166" cy="6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30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Initialized from classical TTN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CE7B8B-FE3C-C940-D2C8-FBC829402D49}"/>
              </a:ext>
            </a:extLst>
          </p:cNvPr>
          <p:cNvSpPr txBox="1"/>
          <p:nvPr/>
        </p:nvSpPr>
        <p:spPr>
          <a:xfrm>
            <a:off x="18310467" y="8011226"/>
            <a:ext cx="5518513" cy="6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30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Extension to increase bond dim.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1C8C59-9709-9EFF-DFC5-2F8DAD421E1E}"/>
              </a:ext>
            </a:extLst>
          </p:cNvPr>
          <p:cNvCxnSpPr>
            <a:cxnSpLocks/>
          </p:cNvCxnSpPr>
          <p:nvPr/>
        </p:nvCxnSpPr>
        <p:spPr bwMode="auto">
          <a:xfrm>
            <a:off x="17484641" y="7947329"/>
            <a:ext cx="414739" cy="681240"/>
          </a:xfrm>
          <a:prstGeom prst="straightConnector1">
            <a:avLst/>
          </a:prstGeom>
          <a:ln w="31750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9399EBF-DF94-13DB-419C-5AEA1DF0ADF6}"/>
              </a:ext>
            </a:extLst>
          </p:cNvPr>
          <p:cNvCxnSpPr/>
          <p:nvPr/>
        </p:nvCxnSpPr>
        <p:spPr bwMode="auto">
          <a:xfrm>
            <a:off x="19604085" y="8516985"/>
            <a:ext cx="757646" cy="19594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4BAFD72-FC3E-5168-2AA2-1B83BB221E7F}"/>
              </a:ext>
            </a:extLst>
          </p:cNvPr>
          <p:cNvSpPr txBox="1"/>
          <p:nvPr/>
        </p:nvSpPr>
        <p:spPr>
          <a:xfrm>
            <a:off x="574674" y="12515786"/>
            <a:ext cx="7413992" cy="6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[1] S.-J. Ran, Phys. Rev. A </a:t>
            </a:r>
            <a:r>
              <a:rPr lang="en-CH" sz="2400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101</a:t>
            </a: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, 032310 (2020)</a:t>
            </a:r>
            <a:b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</a:br>
            <a:r>
              <a:rPr lang="en-CH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[2]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 M. S. Rudolph </a:t>
            </a:r>
            <a:r>
              <a:rPr lang="en-GB" sz="2400" i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et al.,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 Quantum Sci. Technol. </a:t>
            </a:r>
            <a:r>
              <a:rPr lang="en-GB" sz="2400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9</a:t>
            </a:r>
            <a:r>
              <a:rPr lang="en-GB" sz="24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 015012 (2023)</a:t>
            </a:r>
          </a:p>
        </p:txBody>
      </p:sp>
      <p:pic>
        <p:nvPicPr>
          <p:cNvPr id="19" name="Picture 18" descr="A diagram of a chart&#10;&#10;Description automatically generated with medium confidence">
            <a:extLst>
              <a:ext uri="{FF2B5EF4-FFF2-40B4-BE49-F238E27FC236}">
                <a16:creationId xmlns:a16="http://schemas.microsoft.com/office/drawing/2014/main" id="{8BDC6BF6-EBFB-F77D-4419-C7FD007AD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74" y="9188862"/>
            <a:ext cx="10099676" cy="27170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800480-FC00-E9F2-8863-61FAC90831D6}"/>
              </a:ext>
            </a:extLst>
          </p:cNvPr>
          <p:cNvSpPr txBox="1"/>
          <p:nvPr/>
        </p:nvSpPr>
        <p:spPr>
          <a:xfrm>
            <a:off x="8488424" y="11837363"/>
            <a:ext cx="2186626" cy="32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algn="l" defTabSz="2438400">
              <a:spcBef>
                <a:spcPts val="2900"/>
              </a:spcBef>
              <a:buSzPct val="100000"/>
            </a:pPr>
            <a:r>
              <a:rPr lang="en-CH" sz="1800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Figure taken from [2]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00C906-5CEC-BCC3-0834-131A7B189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7909" y="2245663"/>
            <a:ext cx="4272092" cy="27335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1F6537-1B57-24AC-D943-B1625C422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63500" y="2245663"/>
            <a:ext cx="4272092" cy="273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49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BE7CF-E752-F806-5486-ABBCC9E6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Transverse Field Ising Model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71312-4338-72E3-9D4C-19037130E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89054" y="12939632"/>
            <a:ext cx="123447" cy="246253"/>
          </a:xfrm>
        </p:spPr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702ED8-DD1A-B0E0-0668-394A7B667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1431" y="457200"/>
            <a:ext cx="8499474" cy="6379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9D309E-5679-FCC6-2790-DE950BEA5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431" y="7336785"/>
            <a:ext cx="8499474" cy="6379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07F7B0-8085-CDF8-774E-3EF9CA253250}"/>
              </a:ext>
            </a:extLst>
          </p:cNvPr>
          <p:cNvSpPr txBox="1"/>
          <p:nvPr/>
        </p:nvSpPr>
        <p:spPr>
          <a:xfrm>
            <a:off x="17271237" y="2"/>
            <a:ext cx="249174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1D</a:t>
            </a: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: 16 sites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5B550-78B4-6055-4162-93671C4486E9}"/>
              </a:ext>
            </a:extLst>
          </p:cNvPr>
          <p:cNvSpPr txBox="1"/>
          <p:nvPr/>
        </p:nvSpPr>
        <p:spPr>
          <a:xfrm>
            <a:off x="17166462" y="6879586"/>
            <a:ext cx="270129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b="1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2D</a:t>
            </a: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: 4x4 sites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42C95B0E-2156-8467-785E-1FC140061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6072" y="3429000"/>
                <a:ext cx="10099675" cy="85725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0" tIns="0" rIns="0" bIns="0"/>
              <a:lstStyle>
                <a:lvl1pPr marL="0" marR="0" indent="0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n-lt"/>
                    <a:ea typeface="+mj-ea"/>
                    <a:cs typeface="+mj-cs"/>
                    <a:sym typeface="IBM Plex Sans Light"/>
                  </a:defRPr>
                </a:lvl1pPr>
                <a:lvl2pPr marL="329184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n-lt"/>
                    <a:ea typeface="+mj-ea"/>
                    <a:cs typeface="+mj-cs"/>
                    <a:sym typeface="IBM Plex Sans Light"/>
                  </a:defRPr>
                </a:lvl2pPr>
                <a:lvl3pPr marL="658368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•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n-lt"/>
                    <a:ea typeface="+mj-ea"/>
                    <a:cs typeface="+mj-cs"/>
                    <a:sym typeface="IBM Plex Sans Light"/>
                  </a:defRPr>
                </a:lvl3pPr>
                <a:lvl4pPr marL="987552" marR="0" indent="-329184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Tx/>
                  <a:buChar char="–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n-lt"/>
                    <a:ea typeface="+mj-ea"/>
                    <a:cs typeface="+mj-cs"/>
                    <a:sym typeface="IBM Plex Sans Light"/>
                  </a:defRPr>
                </a:lvl4pPr>
                <a:lvl5pPr marL="1143000" marR="0" indent="-457200" algn="l" defTabSz="2438400" rtl="0" eaLnBrk="1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 sz="3600" b="0" i="0" u="none" strike="noStrike" cap="none" spc="0" baseline="0">
                    <a:solidFill>
                      <a:schemeClr val="tx1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5pPr>
                <a:lvl6pPr marL="1843060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6pPr>
                <a:lvl7pPr marL="2205631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7pPr>
                <a:lvl8pPr marL="2568200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8pPr>
                <a:lvl9pPr marL="2930769" marR="0" indent="-389009" algn="l" defTabSz="2438400" rtl="0" eaLnBrk="1" latinLnBrk="0" hangingPunct="1">
                  <a:lnSpc>
                    <a:spcPct val="100000"/>
                  </a:lnSpc>
                  <a:spcBef>
                    <a:spcPts val="2900"/>
                  </a:spcBef>
                  <a:spcAft>
                    <a:spcPts val="0"/>
                  </a:spcAft>
                  <a:buClrTx/>
                  <a:buSzPct val="100000"/>
                  <a:buFontTx/>
                  <a:buChar char="»"/>
                  <a:tabLst/>
                  <a:defRPr sz="36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IBM Plex Sans Light"/>
                  </a:defRPr>
                </a:lvl9pPr>
              </a:lstStyle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TFIM at critical point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CH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CH" dirty="0"/>
                  <a:t>):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CH" dirty="0"/>
                  <a:t>Energy improvement compared to classical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CH" dirty="0"/>
                  <a:t> TTN: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endParaRPr lang="en-CH" dirty="0"/>
              </a:p>
              <a:p>
                <a:pPr marL="571500" indent="-571500">
                  <a:spcBef>
                    <a:spcPts val="29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en-CH" kern="0" dirty="0">
                    <a:solidFill>
                      <a:srgbClr val="000000"/>
                    </a:solidFill>
                  </a:rPr>
                  <a:t>Consistent improvement with increasing number of quantum circuit layers</a:t>
                </a:r>
              </a:p>
              <a:p>
                <a:pPr marL="571500" indent="-571500">
                  <a:spcBef>
                    <a:spcPts val="2900"/>
                  </a:spcBef>
                  <a:buSzPct val="100000"/>
                  <a:buFont typeface="Arial" panose="020B0604020202020204" pitchFamily="34" charset="0"/>
                  <a:buChar char="•"/>
                </a:pPr>
                <a:r>
                  <a:rPr lang="en-CH" kern="0" dirty="0">
                    <a:solidFill>
                      <a:srgbClr val="000000"/>
                    </a:solidFill>
                  </a:rPr>
                  <a:t>Quantum circuit structure better suited for 1D systems</a:t>
                </a:r>
              </a:p>
            </p:txBody>
          </p:sp>
        </mc:Choice>
        <mc:Fallback xmlns="">
          <p:sp>
            <p:nvSpPr>
              <p:cNvPr id="11" name="Text Placeholder 2">
                <a:extLst>
                  <a:ext uri="{FF2B5EF4-FFF2-40B4-BE49-F238E27FC236}">
                    <a16:creationId xmlns:a16="http://schemas.microsoft.com/office/drawing/2014/main" id="{42C95B0E-2156-8467-785E-1FC140061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72" y="3429000"/>
                <a:ext cx="10099675" cy="8572500"/>
              </a:xfrm>
              <a:prstGeom prst="rect">
                <a:avLst/>
              </a:prstGeom>
              <a:blipFill>
                <a:blip r:embed="rId4"/>
                <a:stretch>
                  <a:fillRect l="-2638" r="-87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FEE9983-C47F-44DC-B736-4A1E9378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97" y="7268002"/>
            <a:ext cx="3084413" cy="13125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3A804A-36BA-A1CA-55F5-B345C44DA60F}"/>
              </a:ext>
            </a:extLst>
          </p:cNvPr>
          <p:cNvSpPr txBox="1"/>
          <p:nvPr/>
        </p:nvSpPr>
        <p:spPr>
          <a:xfrm>
            <a:off x="1380293" y="7596131"/>
            <a:ext cx="4839788" cy="656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rtlCol="0">
            <a:noAutofit/>
          </a:bodyPr>
          <a:lstStyle/>
          <a:p>
            <a:pPr defTabSz="2438400">
              <a:spcBef>
                <a:spcPts val="2900"/>
              </a:spcBef>
              <a:buSzPct val="100000"/>
            </a:pPr>
            <a:r>
              <a:rPr lang="en-CH" kern="0" dirty="0">
                <a:solidFill>
                  <a:srgbClr val="000000"/>
                </a:solidFill>
                <a:ea typeface="+mj-ea"/>
                <a:cs typeface="+mj-cs"/>
                <a:sym typeface="IBM Plex Sans Light"/>
              </a:rPr>
              <a:t>Energy improvement 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10EDE5-81EA-1DEC-3076-37840CC4B2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482659" y="4750148"/>
            <a:ext cx="62865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44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1558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693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29"/>
  <p:tag name="OUTPUTTYPE" val="PDF"/>
  <p:tag name="IGUANATEXVERSION" val="160"/>
  <p:tag name="LATEXADDIN" val="\documentclass[10pt]{article}&#10;\usepackage[usenames]{color} %used for font color&#10;\usepackage{amssymb} %maths&#10;\usepackage{amsmath} %maths&#10;\usepackage[utf8]{inputenc} %useful to type directly diacritic characters&#10;&#10;\usepackage{braket}&#10;\usepackage{tikz}&#10;\usepackage{tikz-3dplot}&#10;%\pgfplotsset{compat=newest}&#10;%\usetikzlibrary{decorations.pathmorphing}&#10;%\usetikzlibrary{decorations.pathreplacing,calligraphy}&#10;\usetikzlibrary{patterns}&#10;\usetikzlibrary{fadings}&#10;&#10;\usepackage{tikz-network}&#10;\usetikzlibrary{quantikz}&#10;\usepackage{bm}&#10;\usepackage{physics}&#10;&#10;\usepackage{graphicx}&#10;&#10;\pagestyle{empty}&#10;\begin{document}&#10;\[T_{j_1,\ldots j_k}\]&#10;\end{document}&#10;"/>
  <p:tag name="IGUANATEXSIZE" val="20"/>
  <p:tag name="IGUANATEXCURSOR" val="621"/>
  <p:tag name="TRANSPARENCY" val="True"/>
  <p:tag name="LATEXENGINEID" val="0"/>
  <p:tag name="TEMPFOLDER" val="/Users/jsc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3936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3936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1331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GUANATEXCURSOR" val="1332"/>
  <p:tag name="BITMAPVECTOR" val="0"/>
</p:tagLst>
</file>

<file path=ppt/theme/theme1.xml><?xml version="1.0" encoding="utf-8"?>
<a:theme xmlns:a="http://schemas.openxmlformats.org/drawingml/2006/main" name="IBM presentation template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E5F6FF"/>
        </a:solidFill>
        <a:ln w="19050">
          <a:solidFill>
            <a:srgbClr val="E5F6FF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270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Quantum" id="{73058E26-2009-4441-868A-ABC03CA1D071}" vid="{5B8F5E03-0197-9B4E-98D2-C775B11212C9}"/>
    </a:ext>
  </a:extLst>
</a:theme>
</file>

<file path=ppt/theme/theme2.xml><?xml version="1.0" encoding="utf-8"?>
<a:theme xmlns:a="http://schemas.openxmlformats.org/drawingml/2006/main" name="IBM Brand Template 2022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solidFill>
            <a:schemeClr val="accent1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_Master_Presentation_2021_V01_Plex" id="{BD398A2B-0B96-D843-9A4A-05239798B6A1}" vid="{46683C84-C800-D441-9101-471717108C97}"/>
    </a:ext>
  </a:extLst>
</a:theme>
</file>

<file path=ppt/theme/theme3.xml><?xml version="1.0" encoding="utf-8"?>
<a:theme xmlns:a="http://schemas.openxmlformats.org/drawingml/2006/main" name="IBM Brand Template 2022">
  <a:themeElements>
    <a:clrScheme name="Custom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0F62FE"/>
      </a:accent1>
      <a:accent2>
        <a:srgbClr val="A56EFF"/>
      </a:accent2>
      <a:accent3>
        <a:srgbClr val="003A6D"/>
      </a:accent3>
      <a:accent4>
        <a:srgbClr val="009D9A"/>
      </a:accent4>
      <a:accent5>
        <a:srgbClr val="9F1853"/>
      </a:accent5>
      <a:accent6>
        <a:srgbClr val="FA4D56"/>
      </a:accent6>
      <a:hlink>
        <a:srgbClr val="0F62FE"/>
      </a:hlink>
      <a:folHlink>
        <a:srgbClr val="6F6F6F"/>
      </a:folHlink>
    </a:clrScheme>
    <a:fontScheme name="IBM Plex">
      <a:majorFont>
        <a:latin typeface="IBM Plex Sans Light"/>
        <a:ea typeface=""/>
        <a:cs typeface=""/>
      </a:majorFont>
      <a:minorFont>
        <a:latin typeface="IBM Plex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solidFill>
            <a:schemeClr val="accent1"/>
          </a:solidFill>
          <a:headEnd type="none" w="med" len="med"/>
          <a:tailEnd type="none" w="med" len="med"/>
        </a:ln>
        <a:effectLst/>
      </a:spPr>
      <a:bodyPr vert="horz" wrap="square" lIns="91440" tIns="91440" rIns="91440" bIns="9144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IBM Plex Sans Light"/>
          <a:buNone/>
          <a:tabLst/>
          <a:defRPr kumimoji="0" sz="1400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  <a:lnDef>
      <a:spPr bwMode="auto">
        <a:ln w="19050"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ln w="12700">
          <a:miter lim="400000"/>
        </a:ln>
        <a:extLst>
          <a:ext uri="{C572A759-6A51-4108-AA02-DFA0A04FC94B}">
            <ma14:wrappingTextBoxFlag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a:spPr>
      <a:bodyPr wrap="square" lIns="0" tIns="0" rIns="0" bIns="0" rtlCol="0">
        <a:noAutofit/>
      </a:bodyPr>
      <a:lstStyle>
        <a:defPPr marL="444465" indent="-446749" algn="l" defTabSz="2438400">
          <a:spcBef>
            <a:spcPts val="2900"/>
          </a:spcBef>
          <a:buSzPct val="100000"/>
          <a:buFontTx/>
          <a:buChar char="–"/>
          <a:defRPr kern="0" dirty="0" smtClean="0">
            <a:solidFill>
              <a:srgbClr val="000000"/>
            </a:solidFill>
            <a:ea typeface="+mj-ea"/>
            <a:cs typeface="+mj-cs"/>
            <a:sym typeface="IBM Plex Sans Light"/>
          </a:defRPr>
        </a:defPPr>
      </a:lstStyle>
    </a:txDef>
  </a:objectDefaults>
  <a:extraClrSchemeLst/>
  <a:custClrLst>
    <a:custClr name="Gray 100">
      <a:srgbClr val="161616"/>
    </a:custClr>
    <a:custClr name="Gray 90">
      <a:srgbClr val="262626"/>
    </a:custClr>
    <a:custClr name="Gray 80">
      <a:srgbClr val="393939"/>
    </a:custClr>
    <a:custClr name="Gray 70">
      <a:srgbClr val="525252"/>
    </a:custClr>
    <a:custClr name="Gray 60">
      <a:srgbClr val="6F6F6F"/>
    </a:custClr>
    <a:custClr name="Gray 50">
      <a:srgbClr val="8D8D8D"/>
    </a:custClr>
    <a:custClr name="Gray 40">
      <a:srgbClr val="A8A8A8"/>
    </a:custClr>
    <a:custClr name="Gray 30">
      <a:srgbClr val="C6C6C6"/>
    </a:custClr>
    <a:custClr name="Gray 20">
      <a:srgbClr val="E0E0E0"/>
    </a:custClr>
    <a:custClr name="Gray 10">
      <a:srgbClr val="F4F4F4"/>
    </a:custClr>
    <a:custClr name="Blue 100">
      <a:srgbClr val="001141"/>
    </a:custClr>
    <a:custClr name="Blue 90">
      <a:srgbClr val="001D6C"/>
    </a:custClr>
    <a:custClr name="Blue 80">
      <a:srgbClr val="002D9C"/>
    </a:custClr>
    <a:custClr name="Blue 70">
      <a:srgbClr val="0043CE"/>
    </a:custClr>
    <a:custClr name="Blue 60">
      <a:srgbClr val="0F62FE"/>
    </a:custClr>
    <a:custClr name="Cyan 50">
      <a:srgbClr val="1192E8"/>
    </a:custClr>
    <a:custClr name="Cyan 40">
      <a:srgbClr val="33B1FF"/>
    </a:custClr>
    <a:custClr name="Cyan 30">
      <a:srgbClr val="82CFFF"/>
    </a:custClr>
    <a:custClr name="Cyan 20">
      <a:srgbClr val="BAE6FF"/>
    </a:custClr>
    <a:custClr name="Cyan 10">
      <a:srgbClr val="E5F6FF"/>
    </a:custClr>
    <a:custClr name="Red 60">
      <a:srgbClr val="DA1E28"/>
    </a:custClr>
    <a:custClr name="Red 50">
      <a:srgbClr val="FA4D56"/>
    </a:custClr>
    <a:custClr name="Red 30">
      <a:srgbClr val="FFB3B8"/>
    </a:custClr>
    <a:custClr name="Red 20">
      <a:srgbClr val="FFD7D9"/>
    </a:custClr>
    <a:custClr name="Red 10">
      <a:srgbClr val="FFF1F1"/>
    </a:custClr>
    <a:custClr name="Magenta 60">
      <a:srgbClr val="D02670"/>
    </a:custClr>
    <a:custClr name="Magenta 50">
      <a:srgbClr val="EE5396"/>
    </a:custClr>
    <a:custClr name="Magenta 30">
      <a:srgbClr val="FFAFD2"/>
    </a:custClr>
    <a:custClr name="Magenta 20">
      <a:srgbClr val="FFD6E8"/>
    </a:custClr>
    <a:custClr name="Magenta 10">
      <a:srgbClr val="FFF0F7"/>
    </a:custClr>
    <a:custClr name="Purple 60">
      <a:srgbClr val="8A3FFC"/>
    </a:custClr>
    <a:custClr name="Purple 50">
      <a:srgbClr val="A56EFF"/>
    </a:custClr>
    <a:custClr name="Purple 30">
      <a:srgbClr val="D4BBFF"/>
    </a:custClr>
    <a:custClr name="Purple 20">
      <a:srgbClr val="E8DAFF"/>
    </a:custClr>
    <a:custClr name="Purple 10">
      <a:srgbClr val="F6F2FF"/>
    </a:custClr>
    <a:custClr name="Teal 60">
      <a:srgbClr val="007D79"/>
    </a:custClr>
    <a:custClr name="Teal 50">
      <a:srgbClr val="009D9A"/>
    </a:custClr>
    <a:custClr name="Teal 30">
      <a:srgbClr val="3DDBD9"/>
    </a:custClr>
    <a:custClr name="Teal 20">
      <a:srgbClr val="9EF0F0"/>
    </a:custClr>
    <a:custClr name="Teal 10">
      <a:srgbClr val="D9FBFB"/>
    </a:custClr>
    <a:custClr name="Green 60">
      <a:srgbClr val="198038"/>
    </a:custClr>
    <a:custClr name="Green 50">
      <a:srgbClr val="24A148"/>
    </a:custClr>
    <a:custClr name="Green 30">
      <a:srgbClr val="6FDC8C"/>
    </a:custClr>
    <a:custClr name="Green 20">
      <a:srgbClr val="A7F0BA"/>
    </a:custClr>
    <a:custClr name="Green 10">
      <a:srgbClr val="DEFBE6"/>
    </a:custClr>
    <a:custClr name="Yellow 30">
      <a:srgbClr val="F1C21B"/>
    </a:custClr>
    <a:custClr name="Yellow 20">
      <a:srgbClr val="FDDC69"/>
    </a:custClr>
    <a:custClr name="Yellow 10">
      <a:srgbClr val="FCF4D6"/>
    </a:custClr>
    <a:custClr name="Blue 20">
      <a:srgbClr val="D0E2FF"/>
    </a:custClr>
    <a:custClr name="Blue 10">
      <a:srgbClr val="EDF5FF"/>
    </a:custClr>
  </a:custClrLst>
  <a:extLst>
    <a:ext uri="{05A4C25C-085E-4340-85A3-A5531E510DB2}">
      <thm15:themeFamily xmlns:thm15="http://schemas.microsoft.com/office/thememl/2012/main" name="IBM_Master_Presentation_2021_V01_Plex" id="{BD398A2B-0B96-D843-9A4A-05239798B6A1}" vid="{46683C84-C800-D441-9101-471717108C9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 presentation template</Template>
  <TotalTime>8806</TotalTime>
  <Words>1246</Words>
  <Application>Microsoft Macintosh PowerPoint</Application>
  <PresentationFormat>Custom</PresentationFormat>
  <Paragraphs>264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Cambria Math</vt:lpstr>
      <vt:lpstr>IBM Plex Sans</vt:lpstr>
      <vt:lpstr>IBM Plex Sans ExtLt</vt:lpstr>
      <vt:lpstr>IBM Plex Sans Light</vt:lpstr>
      <vt:lpstr>IBM Plex Sans Medm</vt:lpstr>
      <vt:lpstr>IBM presentation template</vt:lpstr>
      <vt:lpstr>Hybrid Tree Tensor Networks for Quantum Simulation</vt:lpstr>
      <vt:lpstr>Combining quantum states with tensor networks</vt:lpstr>
      <vt:lpstr>Tensor Network Methods</vt:lpstr>
      <vt:lpstr>Hybrid Tensor Networks (hTNs)</vt:lpstr>
      <vt:lpstr>Hybrid Tree Tensor Networks (hTTNs)</vt:lpstr>
      <vt:lpstr>Classical optimization algorithm</vt:lpstr>
      <vt:lpstr>Hybrid optimization algorithm</vt:lpstr>
      <vt:lpstr>Initialize tensors in hTTN</vt:lpstr>
      <vt:lpstr>Transverse Field Ising Model</vt:lpstr>
      <vt:lpstr>Circuit Design</vt:lpstr>
      <vt:lpstr>Summary/Outlook</vt:lpstr>
      <vt:lpstr>Summary/Outlook</vt:lpstr>
      <vt:lpstr>Quantum Tensors</vt:lpstr>
      <vt:lpstr>Quantum tensor contractions</vt:lpstr>
      <vt:lpstr>Implicit isometrization</vt:lpstr>
      <vt:lpstr>Positive semi-definite measurement matrix</vt:lpstr>
      <vt:lpstr>Local optimization of quantum tensor</vt:lpstr>
      <vt:lpstr>Toric Code</vt:lpstr>
      <vt:lpstr>Local diagonalization of effective Hamiltonian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Julian Schuhmacher</dc:creator>
  <cp:keywords/>
  <dc:description/>
  <cp:lastModifiedBy>Julian Schuhmacher</cp:lastModifiedBy>
  <cp:revision>16</cp:revision>
  <cp:lastPrinted>2019-04-25T15:14:05Z</cp:lastPrinted>
  <dcterms:created xsi:type="dcterms:W3CDTF">2024-06-11T12:04:17Z</dcterms:created>
  <dcterms:modified xsi:type="dcterms:W3CDTF">2024-06-17T14:55:11Z</dcterms:modified>
  <cp:category/>
</cp:coreProperties>
</file>