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5" r:id="rId2"/>
  </p:sldMasterIdLst>
  <p:notesMasterIdLst>
    <p:notesMasterId r:id="rId23"/>
  </p:notesMasterIdLst>
  <p:handoutMasterIdLst>
    <p:handoutMasterId r:id="rId24"/>
  </p:handoutMasterIdLst>
  <p:sldIdLst>
    <p:sldId id="257" r:id="rId3"/>
    <p:sldId id="767" r:id="rId4"/>
    <p:sldId id="881" r:id="rId5"/>
    <p:sldId id="880" r:id="rId6"/>
    <p:sldId id="899" r:id="rId7"/>
    <p:sldId id="897" r:id="rId8"/>
    <p:sldId id="893" r:id="rId9"/>
    <p:sldId id="904" r:id="rId10"/>
    <p:sldId id="901" r:id="rId11"/>
    <p:sldId id="908" r:id="rId12"/>
    <p:sldId id="909" r:id="rId13"/>
    <p:sldId id="910" r:id="rId14"/>
    <p:sldId id="907" r:id="rId15"/>
    <p:sldId id="911" r:id="rId16"/>
    <p:sldId id="902" r:id="rId17"/>
    <p:sldId id="913" r:id="rId18"/>
    <p:sldId id="903" r:id="rId19"/>
    <p:sldId id="906" r:id="rId20"/>
    <p:sldId id="905" r:id="rId21"/>
    <p:sldId id="890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200" userDrawn="1">
          <p15:clr>
            <a:srgbClr val="A4A3A4"/>
          </p15:clr>
        </p15:guide>
        <p15:guide id="4" orient="horz" pos="917" userDrawn="1">
          <p15:clr>
            <a:srgbClr val="A4A3A4"/>
          </p15:clr>
        </p15:guide>
        <p15:guide id="5" orient="horz" pos="15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C8"/>
    <a:srgbClr val="5FC3DE"/>
    <a:srgbClr val="DEEAF1"/>
    <a:srgbClr val="00AFC3"/>
    <a:srgbClr val="00ADBB"/>
    <a:srgbClr val="25363E"/>
    <a:srgbClr val="D3E3E7"/>
    <a:srgbClr val="385A73"/>
    <a:srgbClr val="405971"/>
    <a:srgbClr val="BB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5" autoAdjust="0"/>
    <p:restoredTop sz="82995" autoAdjust="0"/>
  </p:normalViewPr>
  <p:slideViewPr>
    <p:cSldViewPr snapToGrid="0" snapToObjects="1">
      <p:cViewPr varScale="1">
        <p:scale>
          <a:sx n="201" d="100"/>
          <a:sy n="201" d="100"/>
        </p:scale>
        <p:origin x="432" y="176"/>
      </p:cViewPr>
      <p:guideLst>
        <p:guide pos="2200"/>
        <p:guide orient="horz" pos="917"/>
        <p:guide orient="horz" pos="1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008"/>
    </p:cViewPr>
  </p:sorterViewPr>
  <p:notesViewPr>
    <p:cSldViewPr snapToGrid="0" snapToObjects="1">
      <p:cViewPr varScale="1">
        <p:scale>
          <a:sx n="108" d="100"/>
          <a:sy n="108" d="100"/>
        </p:scale>
        <p:origin x="42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FDCBA-0AE1-1046-BA0F-9D8061F10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35272-1517-B049-B95C-5816711E79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B195-1287-5A47-8B84-08B57F137554}" type="datetimeFigureOut">
              <a:rPr lang="sv-SE" smtClean="0"/>
              <a:t>2024-06-19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64B42-B456-774D-9AFC-7AC0394D4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9E961-ED36-9744-9410-CE646A1A6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8975C-8F7A-B44F-8C6D-70D7DB1A84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623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EE82B-71A4-BC48-8717-0940F09A17BF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DABE-419F-EC44-A8E4-36B2ABCB2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7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1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71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34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83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010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9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881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1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88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484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44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900" i="0" kern="1200" noProof="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79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900" b="0" i="0" u="none" strike="noStrike" kern="12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Mall för forskningsinfrastruktur</a:t>
            </a:r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09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5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38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9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204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619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29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mslags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B0A9E8F-9C25-A139-8F19-803F7E05AAEC}"/>
              </a:ext>
            </a:extLst>
          </p:cNvPr>
          <p:cNvSpPr/>
          <p:nvPr userDrawn="1"/>
        </p:nvSpPr>
        <p:spPr>
          <a:xfrm>
            <a:off x="0" y="0"/>
            <a:ext cx="9144000" cy="1530000"/>
          </a:xfrm>
          <a:prstGeom prst="rect">
            <a:avLst/>
          </a:prstGeom>
          <a:solidFill>
            <a:srgbClr val="25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0E70B57-9D55-79F6-6D65-21C40CA29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35108" t="2652" r="-4" b="81550"/>
          <a:stretch/>
        </p:blipFill>
        <p:spPr>
          <a:xfrm>
            <a:off x="-1" y="0"/>
            <a:ext cx="9144000" cy="153908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DA3024-8FFC-914C-220A-4DA213E8C3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48835" y="560613"/>
            <a:ext cx="5246329" cy="53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4838" y="1871485"/>
            <a:ext cx="8294324" cy="776300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Rubrik till 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4838" y="3375334"/>
            <a:ext cx="8294324" cy="13630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noProof="0" dirty="0" err="1"/>
              <a:t>Name</a:t>
            </a:r>
            <a:r>
              <a:rPr lang="sv-SE" noProof="0" dirty="0"/>
              <a:t>, Titel/</a:t>
            </a:r>
            <a:r>
              <a:rPr lang="sv-SE" noProof="0" dirty="0" err="1"/>
              <a:t>role</a:t>
            </a:r>
            <a:r>
              <a:rPr lang="sv-SE" noProof="0" dirty="0"/>
              <a:t>  |  Forskargrupp  |  åååå.mm.dd</a:t>
            </a:r>
          </a:p>
        </p:txBody>
      </p:sp>
    </p:spTree>
    <p:extLst>
      <p:ext uri="{BB962C8B-B14F-4D97-AF65-F5344CB8AC3E}">
        <p14:creationId xmlns:p14="http://schemas.microsoft.com/office/powerpoint/2010/main" val="266584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502418"/>
            <a:ext cx="4477156" cy="1730619"/>
          </a:xfrm>
        </p:spPr>
        <p:txBody>
          <a:bodyPr anchor="t"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EEAF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EEAF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310584" y="2466168"/>
            <a:ext cx="4477156" cy="2336887"/>
          </a:xfrm>
          <a:prstGeom prst="rect">
            <a:avLst/>
          </a:prstGeom>
        </p:spPr>
        <p:txBody>
          <a:bodyPr/>
          <a:lstStyle>
            <a:lvl1pPr marL="126000" indent="-12600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648000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4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8275301" y="494550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2024-06-19</a:t>
            </a:fld>
            <a:endParaRPr lang="sv-SE" sz="800" dirty="0">
              <a:solidFill>
                <a:schemeClr val="tx1"/>
              </a:solidFill>
            </a:endParaRPr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1299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6156670" cy="432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32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632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004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3004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451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451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63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63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5053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053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45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245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141861" y="1317878"/>
            <a:ext cx="0" cy="3391596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192670" y="1317877"/>
            <a:ext cx="0" cy="3391597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794" y="3006514"/>
            <a:ext cx="2305657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76601" y="3006514"/>
            <a:ext cx="2305657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9367" y="3006514"/>
            <a:ext cx="2305657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36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6143736" cy="432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9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7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C388E3E2-F5EC-BC41-85B7-08224C0CC293}" type="datetime1">
              <a:rPr lang="sv-SE" smtClean="0"/>
              <a:pPr algn="r"/>
              <a:t>2024-06-19</a:t>
            </a:fld>
            <a:endParaRPr lang="en-GB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25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91729FA-7B80-6E90-F120-C5B0CF328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35108" t="2652" r="-4" b="44553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F92DB96-17A3-A23D-7E8B-1FC1B3931C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9464" y="625088"/>
            <a:ext cx="6805071" cy="6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lmers logotyp_slutet av presentationen">
    <p:bg>
      <p:bgPr>
        <a:solidFill>
          <a:srgbClr val="25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91729FA-7B80-6E90-F120-C5B0CF328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35108" t="2652" r="-4" b="44553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F92DB96-17A3-A23D-7E8B-1FC1B3931C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9464" y="625088"/>
            <a:ext cx="6805071" cy="6979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DD04BB-F674-8EC7-0D73-00ACF1870FA4}"/>
              </a:ext>
            </a:extLst>
          </p:cNvPr>
          <p:cNvGrpSpPr/>
          <p:nvPr userDrawn="1"/>
        </p:nvGrpSpPr>
        <p:grpSpPr>
          <a:xfrm>
            <a:off x="6633402" y="1568000"/>
            <a:ext cx="2160000" cy="2160000"/>
            <a:chOff x="5960162" y="1568000"/>
            <a:chExt cx="2160000" cy="216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88EBE1-D7EF-6619-58DC-F831907876AC}"/>
                </a:ext>
              </a:extLst>
            </p:cNvPr>
            <p:cNvSpPr/>
            <p:nvPr userDrawn="1"/>
          </p:nvSpPr>
          <p:spPr>
            <a:xfrm>
              <a:off x="5960162" y="1568000"/>
              <a:ext cx="2160000" cy="216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6CE70A-B917-7E59-73D3-A8A87498D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142792" y="1741747"/>
              <a:ext cx="1796242" cy="180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3F84CA-8838-F37F-61EF-DAAB6DFDCEE8}"/>
              </a:ext>
            </a:extLst>
          </p:cNvPr>
          <p:cNvSpPr txBox="1"/>
          <p:nvPr userDrawn="1"/>
        </p:nvSpPr>
        <p:spPr>
          <a:xfrm>
            <a:off x="6402658" y="3922124"/>
            <a:ext cx="2495876" cy="3877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https://wacqt.se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E174D-5488-60A3-0451-C91FE08D9BA5}"/>
              </a:ext>
            </a:extLst>
          </p:cNvPr>
          <p:cNvSpPr txBox="1"/>
          <p:nvPr userDrawn="1"/>
        </p:nvSpPr>
        <p:spPr>
          <a:xfrm>
            <a:off x="592016" y="1423600"/>
            <a:ext cx="2200411" cy="296799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funders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WACQT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EDU-WACQT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AB12A2-8473-57BB-21B5-D536BFE365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948" y="2412687"/>
            <a:ext cx="2390742" cy="125667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038E79-1FBE-DD64-5DE1-2AC60DF65F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959" y="4309922"/>
            <a:ext cx="2391944" cy="756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5293E3-3E23-9E7B-D7E2-B1637AD9764A}"/>
              </a:ext>
            </a:extLst>
          </p:cNvPr>
          <p:cNvSpPr txBox="1"/>
          <p:nvPr userDrawn="1"/>
        </p:nvSpPr>
        <p:spPr>
          <a:xfrm>
            <a:off x="3798277" y="1668026"/>
            <a:ext cx="1519647" cy="3877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14AA9D-67EB-45FB-F04D-BE747D95E1F8}"/>
              </a:ext>
            </a:extLst>
          </p:cNvPr>
          <p:cNvSpPr txBox="1"/>
          <p:nvPr userDrawn="1"/>
        </p:nvSpPr>
        <p:spPr>
          <a:xfrm>
            <a:off x="4631291" y="2310119"/>
            <a:ext cx="1778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@wacqt_sweden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397065-DBC9-20F0-20AE-9AAA834046B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78970" y="2873272"/>
            <a:ext cx="1418572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A96DDB-7B35-82E1-EDB3-E95494919487}"/>
              </a:ext>
            </a:extLst>
          </p:cNvPr>
          <p:cNvSpPr txBox="1"/>
          <p:nvPr userDrawn="1"/>
        </p:nvSpPr>
        <p:spPr>
          <a:xfrm>
            <a:off x="4631291" y="2856357"/>
            <a:ext cx="116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@wacqt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C653C5-1E50-A3AD-B96B-AF9E1901613A}"/>
              </a:ext>
            </a:extLst>
          </p:cNvPr>
          <p:cNvSpPr/>
          <p:nvPr userDrawn="1"/>
        </p:nvSpPr>
        <p:spPr>
          <a:xfrm>
            <a:off x="3782445" y="2281546"/>
            <a:ext cx="809829" cy="360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336947-8211-2EE7-1DE8-B705AEE633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211" y="2276971"/>
            <a:ext cx="404308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EE898-92EA-B020-E87A-2D4AC4DDF5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782446" y="2274132"/>
            <a:ext cx="41142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9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7038231" cy="432000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000" y="720000"/>
            <a:ext cx="8299646" cy="3931790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94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7038230" cy="432000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720000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180000" y="1080000"/>
            <a:ext cx="7886700" cy="2616185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4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6180112" cy="432000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720" y="1782305"/>
            <a:ext cx="7886700" cy="287296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52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6214075" cy="432000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80000" y="720000"/>
            <a:ext cx="2291631" cy="287355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500"/>
            </a:lvl1pPr>
            <a:lvl2pPr marL="252000" indent="0">
              <a:buFontTx/>
              <a:buNone/>
              <a:defRPr sz="1500"/>
            </a:lvl2pPr>
            <a:lvl3pPr marL="450000" indent="0">
              <a:buFontTx/>
              <a:buNone/>
              <a:defRPr sz="1500"/>
            </a:lvl3pPr>
            <a:lvl4pPr marL="648000" indent="0">
              <a:buFontTx/>
              <a:buNone/>
              <a:defRPr sz="1500"/>
            </a:lvl4pPr>
            <a:lvl5pPr marL="810000" indent="0">
              <a:buFontTx/>
              <a:buNone/>
              <a:defRPr sz="1500"/>
            </a:lvl5pPr>
          </a:lstStyle>
          <a:p>
            <a:pPr lvl="0"/>
            <a:r>
              <a:rPr lang="sv-SE" noProof="0" dirty="0"/>
              <a:t>Ingress i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77153" y="720000"/>
            <a:ext cx="5698800" cy="28729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252000" indent="0">
              <a:buFontTx/>
              <a:buNone/>
              <a:defRPr/>
            </a:lvl2pPr>
            <a:lvl3pPr marL="450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10000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05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6204026" cy="396000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540000"/>
            <a:ext cx="703822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180000" y="1080000"/>
            <a:ext cx="3925128" cy="3652774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0" y="1080000"/>
            <a:ext cx="4109399" cy="3652774"/>
          </a:xfrm>
          <a:prstGeom prst="rect">
            <a:avLst/>
          </a:prstGeom>
          <a:solidFill>
            <a:srgbClr val="DEEAF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1585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540000"/>
            <a:ext cx="4477156" cy="1720571"/>
          </a:xfrm>
        </p:spPr>
        <p:txBody>
          <a:bodyPr wrap="square" anchor="t">
            <a:normAutofit/>
          </a:bodyPr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477156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40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540000"/>
            <a:ext cx="4477156" cy="1720571"/>
          </a:xfrm>
        </p:spPr>
        <p:txBody>
          <a:bodyPr anchor="t"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EEAF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4664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2743200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40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540000"/>
            <a:ext cx="4477156" cy="171052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477156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830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540000"/>
            <a:ext cx="4465281" cy="1720571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69"/>
            <a:ext cx="4465281" cy="2316767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955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540000"/>
            <a:ext cx="4477156" cy="1761073"/>
          </a:xfrm>
        </p:spPr>
        <p:txBody>
          <a:bodyPr anchor="t"/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EEAF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EEAF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310584" y="2466168"/>
            <a:ext cx="4477156" cy="2336887"/>
          </a:xfrm>
          <a:prstGeom prst="rect">
            <a:avLst/>
          </a:prstGeom>
        </p:spPr>
        <p:txBody>
          <a:bodyPr/>
          <a:lstStyle>
            <a:lvl1pPr marL="126000" indent="-12600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648000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572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2024-06-19</a:t>
            </a:fld>
            <a:endParaRPr lang="sv-SE" sz="800">
              <a:solidFill>
                <a:schemeClr val="tx1"/>
              </a:solidFill>
            </a:endParaRPr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685989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7116598" cy="432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32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632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004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3004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451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451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63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63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5053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053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45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245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141861" y="1317878"/>
            <a:ext cx="0" cy="3391596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192670" y="1317877"/>
            <a:ext cx="0" cy="3391597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794" y="3006514"/>
            <a:ext cx="2305657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76601" y="3006514"/>
            <a:ext cx="2305657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9367" y="3006514"/>
            <a:ext cx="2305657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81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7116598" cy="432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9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7038230" cy="432000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7886700" cy="2616185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68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35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531" y="4956167"/>
            <a:ext cx="552198" cy="17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en-GB" dirty="0"/>
              <a:t>2023-09-29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26" y="4940261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85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25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A983BF0-17D7-13D1-9897-3CDEAB312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35108" t="2652" r="-4" b="44553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F92DB96-17A3-A23D-7E8B-1FC1B3931C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9464" y="588526"/>
            <a:ext cx="6805071" cy="6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7038231" cy="432000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68800" y="720000"/>
            <a:ext cx="2291631" cy="287355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500"/>
            </a:lvl1pPr>
            <a:lvl2pPr marL="252000" indent="0">
              <a:buFontTx/>
              <a:buNone/>
              <a:defRPr sz="1500"/>
            </a:lvl2pPr>
            <a:lvl3pPr marL="450000" indent="0">
              <a:buFontTx/>
              <a:buNone/>
              <a:defRPr sz="1500"/>
            </a:lvl3pPr>
            <a:lvl4pPr marL="648000" indent="0">
              <a:buFontTx/>
              <a:buNone/>
              <a:defRPr sz="1500"/>
            </a:lvl4pPr>
            <a:lvl5pPr marL="810000" indent="0">
              <a:buFontTx/>
              <a:buNone/>
              <a:defRPr sz="1500"/>
            </a:lvl5pPr>
          </a:lstStyle>
          <a:p>
            <a:pPr lvl="0"/>
            <a:r>
              <a:rPr lang="sv-SE" noProof="0" dirty="0"/>
              <a:t>Ingress i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77153" y="720000"/>
            <a:ext cx="5698800" cy="28729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252000" indent="0">
              <a:buFontTx/>
              <a:buNone/>
              <a:defRPr/>
            </a:lvl2pPr>
            <a:lvl3pPr marL="450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10000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3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" y="36000"/>
            <a:ext cx="6173881" cy="432000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540000"/>
            <a:ext cx="7038229" cy="2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180000" y="900000"/>
            <a:ext cx="3925128" cy="2745912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0" y="900000"/>
            <a:ext cx="4109399" cy="2745912"/>
          </a:xfrm>
          <a:prstGeom prst="rect">
            <a:avLst/>
          </a:prstGeom>
          <a:solidFill>
            <a:srgbClr val="DEEAF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89875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436814"/>
            <a:ext cx="4477156" cy="1796223"/>
          </a:xfrm>
        </p:spPr>
        <p:txBody>
          <a:bodyPr wrap="square" anchor="t">
            <a:normAutofit/>
          </a:bodyPr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477156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436814"/>
            <a:ext cx="4477156" cy="1796223"/>
          </a:xfrm>
        </p:spPr>
        <p:txBody>
          <a:bodyPr anchor="t"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EEAF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4664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2743200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0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436814"/>
            <a:ext cx="4477156" cy="1796223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EEAF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477156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5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472273"/>
            <a:ext cx="4465281" cy="1760764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EEAF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69"/>
            <a:ext cx="4465281" cy="2316767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0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" y="36000"/>
            <a:ext cx="6796020" cy="43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34" y="868614"/>
            <a:ext cx="8492222" cy="39841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2024-06-19</a:t>
            </a:fld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1C1D607-A217-544C-8CE2-63FA74E92CAD}"/>
              </a:ext>
            </a:extLst>
          </p:cNvPr>
          <p:cNvSpPr txBox="1">
            <a:spLocks/>
          </p:cNvSpPr>
          <p:nvPr userDrawn="1"/>
        </p:nvSpPr>
        <p:spPr>
          <a:xfrm>
            <a:off x="8268134" y="4946295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2024-06-19</a:t>
            </a:fld>
            <a:endParaRPr lang="sv-SE" sz="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4127" y="4932312"/>
            <a:ext cx="216000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84366FD-0D08-6FB6-2D27-739802D5C3D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300000" y="36000"/>
            <a:ext cx="280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  <p:sldLayoutId id="2147483680" r:id="rId3"/>
    <p:sldLayoutId id="2147483704" r:id="rId4"/>
    <p:sldLayoutId id="2147483724" r:id="rId5"/>
    <p:sldLayoutId id="2147483677" r:id="rId6"/>
    <p:sldLayoutId id="2147483669" r:id="rId7"/>
    <p:sldLayoutId id="2147483717" r:id="rId8"/>
    <p:sldLayoutId id="2147483723" r:id="rId9"/>
    <p:sldLayoutId id="2147483685" r:id="rId10"/>
    <p:sldLayoutId id="2147483673" r:id="rId11"/>
    <p:sldLayoutId id="2147483706" r:id="rId12"/>
    <p:sldLayoutId id="2147483705" r:id="rId13"/>
    <p:sldLayoutId id="2147483667" r:id="rId14"/>
    <p:sldLayoutId id="2147483687" r:id="rId15"/>
    <p:sldLayoutId id="2147483688" r:id="rId16"/>
    <p:sldLayoutId id="2147483742" r:id="rId17"/>
  </p:sldLayoutIdLst>
  <p:hf hdr="0"/>
  <p:txStyles>
    <p:titleStyle>
      <a:lvl1pPr algn="l" defTabSz="685800" rtl="0" eaLnBrk="1" latinLnBrk="0" hangingPunct="1">
        <a:lnSpc>
          <a:spcPct val="84000"/>
        </a:lnSpc>
        <a:spcBef>
          <a:spcPct val="0"/>
        </a:spcBef>
        <a:buNone/>
        <a:defRPr sz="2800" b="1" kern="1200" spc="-8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tabLst>
          <a:tab pos="1020763" algn="l"/>
        </a:tabLst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8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4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E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" y="36000"/>
            <a:ext cx="6183930" cy="43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720000"/>
            <a:ext cx="8733600" cy="38597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2024-06-19</a:t>
            </a:fld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1C1D607-A217-544C-8CE2-63FA74E92CAD}"/>
              </a:ext>
            </a:extLst>
          </p:cNvPr>
          <p:cNvSpPr txBox="1">
            <a:spLocks/>
          </p:cNvSpPr>
          <p:nvPr userDrawn="1"/>
        </p:nvSpPr>
        <p:spPr>
          <a:xfrm>
            <a:off x="8275301" y="4945510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2024-06-19</a:t>
            </a:fld>
            <a:endParaRPr lang="sv-SE" sz="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379" y="4943234"/>
            <a:ext cx="216000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84366FD-0D08-6FB6-2D27-739802D5C3D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00000" y="36000"/>
            <a:ext cx="280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0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hf hdr="0"/>
  <p:txStyles>
    <p:titleStyle>
      <a:lvl1pPr algn="l" defTabSz="685800" rtl="0" eaLnBrk="1" latinLnBrk="0" hangingPunct="1">
        <a:lnSpc>
          <a:spcPct val="84000"/>
        </a:lnSpc>
        <a:spcBef>
          <a:spcPct val="0"/>
        </a:spcBef>
        <a:buNone/>
        <a:defRPr sz="2800" b="1" kern="1200" spc="-8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tabLst>
          <a:tab pos="1020763" algn="l"/>
        </a:tabLst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8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4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27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20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19.emf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0B7C0E9-9F78-E94D-8DE2-00F8706ED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38" y="3697549"/>
            <a:ext cx="8294324" cy="1363076"/>
          </a:xfrm>
        </p:spPr>
        <p:txBody>
          <a:bodyPr/>
          <a:lstStyle/>
          <a:p>
            <a:r>
              <a:rPr lang="sv-SE" dirty="0"/>
              <a:t>Anton Frisk </a:t>
            </a:r>
            <a:r>
              <a:rPr lang="sv-SE" dirty="0" err="1"/>
              <a:t>Kockum</a:t>
            </a:r>
            <a:endParaRPr lang="sv-SE" dirty="0"/>
          </a:p>
          <a:p>
            <a:r>
              <a:rPr lang="sv-SE" dirty="0" err="1"/>
              <a:t>Associate</a:t>
            </a:r>
            <a:r>
              <a:rPr lang="sv-SE" dirty="0"/>
              <a:t> Professor, Chalmers University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Technology</a:t>
            </a:r>
            <a:endParaRPr lang="sv-SE" dirty="0"/>
          </a:p>
          <a:p>
            <a:endParaRPr lang="sv-SE" dirty="0"/>
          </a:p>
          <a:p>
            <a:r>
              <a:rPr lang="sv-SE" dirty="0"/>
              <a:t>REACQT, Budapest, 19 June 2024</a:t>
            </a:r>
          </a:p>
        </p:txBody>
      </p:sp>
      <p:pic>
        <p:nvPicPr>
          <p:cNvPr id="6" name="Bildobjekt 5" descr="En bild som visar Människoansikte, Panna, person, Haka&#10;&#10;Automatiskt genererad beskrivning">
            <a:extLst>
              <a:ext uri="{FF2B5EF4-FFF2-40B4-BE49-F238E27FC236}">
                <a16:creationId xmlns:a16="http://schemas.microsoft.com/office/drawing/2014/main" id="{51B7D304-8E8F-CFB7-7393-8FC66CE5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578" y="2778826"/>
            <a:ext cx="1959584" cy="1959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6827A-72C6-7644-81CF-2914EC4E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38" y="1871484"/>
            <a:ext cx="6637601" cy="1600261"/>
          </a:xfrm>
        </p:spPr>
        <p:txBody>
          <a:bodyPr/>
          <a:lstStyle/>
          <a:p>
            <a:r>
              <a:rPr lang="sv-SE" dirty="0" err="1"/>
              <a:t>Architecture</a:t>
            </a:r>
            <a:r>
              <a:rPr lang="sv-SE" dirty="0"/>
              <a:t> </a:t>
            </a:r>
            <a:r>
              <a:rPr lang="sv-SE" dirty="0" err="1"/>
              <a:t>considerations</a:t>
            </a:r>
            <a:r>
              <a:rPr lang="sv-SE" dirty="0"/>
              <a:t> for </a:t>
            </a:r>
            <a:r>
              <a:rPr lang="sv-SE" dirty="0" err="1"/>
              <a:t>superconducting</a:t>
            </a:r>
            <a:r>
              <a:rPr lang="sv-SE" dirty="0"/>
              <a:t> quantum processors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678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three-qubit</a:t>
            </a:r>
            <a:r>
              <a:rPr lang="sv-SE" dirty="0"/>
              <a:t> gate from </a:t>
            </a:r>
            <a:br>
              <a:rPr lang="sv-SE" dirty="0"/>
            </a:br>
            <a:r>
              <a:rPr lang="sv-SE" dirty="0" err="1"/>
              <a:t>two-qubit</a:t>
            </a:r>
            <a:r>
              <a:rPr lang="sv-SE" dirty="0"/>
              <a:t> gates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0E451DA-FECB-8823-471C-CC391317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797" y="683537"/>
            <a:ext cx="1967507" cy="709218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B3A2D3B7-B950-F18D-6857-B933F799262E}"/>
              </a:ext>
            </a:extLst>
          </p:cNvPr>
          <p:cNvGrpSpPr/>
          <p:nvPr/>
        </p:nvGrpSpPr>
        <p:grpSpPr>
          <a:xfrm>
            <a:off x="824248" y="1854558"/>
            <a:ext cx="2709852" cy="2814849"/>
            <a:chOff x="824248" y="1854558"/>
            <a:chExt cx="2709852" cy="281484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01B09F02-4E88-3923-3F60-14275251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365" y="1911610"/>
              <a:ext cx="2590658" cy="2757797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2CD17144-463C-D9FD-1FBA-64728EF70202}"/>
                </a:ext>
              </a:extLst>
            </p:cNvPr>
            <p:cNvSpPr/>
            <p:nvPr/>
          </p:nvSpPr>
          <p:spPr>
            <a:xfrm>
              <a:off x="824248" y="1854558"/>
              <a:ext cx="302653" cy="32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7D44AEC8-A7B2-2DEC-0E34-30D02B040546}"/>
                </a:ext>
              </a:extLst>
            </p:cNvPr>
            <p:cNvSpPr/>
            <p:nvPr/>
          </p:nvSpPr>
          <p:spPr>
            <a:xfrm>
              <a:off x="2367566" y="2182969"/>
              <a:ext cx="1121457" cy="985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AB82C95-0E49-6AE9-557C-7CE71A37D37D}"/>
                </a:ext>
              </a:extLst>
            </p:cNvPr>
            <p:cNvSpPr/>
            <p:nvPr/>
          </p:nvSpPr>
          <p:spPr>
            <a:xfrm>
              <a:off x="2363274" y="3439562"/>
              <a:ext cx="1170826" cy="784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8482316C-E869-3BC6-872F-BB49B345378B}"/>
                </a:ext>
              </a:extLst>
            </p:cNvPr>
            <p:cNvSpPr/>
            <p:nvPr/>
          </p:nvSpPr>
          <p:spPr>
            <a:xfrm>
              <a:off x="2498501" y="3033063"/>
              <a:ext cx="990522" cy="406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01711B2-1DF0-A1AA-135E-DE61A781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1451492"/>
            <a:ext cx="4617542" cy="1120258"/>
          </a:xfrm>
        </p:spPr>
        <p:txBody>
          <a:bodyPr/>
          <a:lstStyle/>
          <a:p>
            <a:r>
              <a:rPr lang="sv-SE" dirty="0"/>
              <a:t>CZ gates </a:t>
            </a:r>
            <a:r>
              <a:rPr lang="sv-SE" dirty="0" err="1"/>
              <a:t>based</a:t>
            </a:r>
            <a:r>
              <a:rPr lang="sv-SE" dirty="0"/>
              <a:t> on population transfer from 11 to 02 and back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ECCF617-CCA7-02B1-FDCF-C96E074FA8AB}"/>
              </a:ext>
            </a:extLst>
          </p:cNvPr>
          <p:cNvSpPr txBox="1"/>
          <p:nvPr/>
        </p:nvSpPr>
        <p:spPr>
          <a:xfrm>
            <a:off x="2794132" y="4793812"/>
            <a:ext cx="3032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Gu</a:t>
            </a:r>
            <a:r>
              <a:rPr lang="sv-SE" sz="1200" dirty="0"/>
              <a:t> et al., PRX Quantum </a:t>
            </a:r>
            <a:r>
              <a:rPr lang="sv-SE" sz="1200" b="1" dirty="0"/>
              <a:t>2</a:t>
            </a:r>
            <a:r>
              <a:rPr lang="sv-SE" sz="1200" dirty="0"/>
              <a:t>, 040348 (2021)</a:t>
            </a:r>
          </a:p>
        </p:txBody>
      </p:sp>
    </p:spTree>
    <p:extLst>
      <p:ext uri="{BB962C8B-B14F-4D97-AF65-F5344CB8AC3E}">
        <p14:creationId xmlns:p14="http://schemas.microsoft.com/office/powerpoint/2010/main" val="95774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three-qubit</a:t>
            </a:r>
            <a:r>
              <a:rPr lang="sv-SE" dirty="0"/>
              <a:t> gate from </a:t>
            </a:r>
            <a:br>
              <a:rPr lang="sv-SE" dirty="0"/>
            </a:br>
            <a:r>
              <a:rPr lang="sv-SE" dirty="0" err="1"/>
              <a:t>two-qubit</a:t>
            </a:r>
            <a:r>
              <a:rPr lang="sv-SE" dirty="0"/>
              <a:t> gates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0E451DA-FECB-8823-471C-CC391317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797" y="683537"/>
            <a:ext cx="1967507" cy="709218"/>
          </a:xfrm>
          <a:prstGeom prst="rect">
            <a:avLst/>
          </a:prstGeom>
        </p:spPr>
      </p:pic>
      <p:grpSp>
        <p:nvGrpSpPr>
          <p:cNvPr id="3" name="Grupp 2">
            <a:extLst>
              <a:ext uri="{FF2B5EF4-FFF2-40B4-BE49-F238E27FC236}">
                <a16:creationId xmlns:a16="http://schemas.microsoft.com/office/drawing/2014/main" id="{959B8C02-726C-4F0F-2287-1BA801F05CEE}"/>
              </a:ext>
            </a:extLst>
          </p:cNvPr>
          <p:cNvGrpSpPr/>
          <p:nvPr/>
        </p:nvGrpSpPr>
        <p:grpSpPr>
          <a:xfrm>
            <a:off x="824248" y="1854558"/>
            <a:ext cx="2664775" cy="2814849"/>
            <a:chOff x="824248" y="1854558"/>
            <a:chExt cx="2664775" cy="281484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01B09F02-4E88-3923-3F60-14275251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365" y="1911610"/>
              <a:ext cx="2590658" cy="2757797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2CD17144-463C-D9FD-1FBA-64728EF70202}"/>
                </a:ext>
              </a:extLst>
            </p:cNvPr>
            <p:cNvSpPr/>
            <p:nvPr/>
          </p:nvSpPr>
          <p:spPr>
            <a:xfrm>
              <a:off x="824248" y="1854558"/>
              <a:ext cx="302653" cy="32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94854D-9DB2-097C-608F-D49F804D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1451492"/>
            <a:ext cx="4617542" cy="1120258"/>
          </a:xfrm>
        </p:spPr>
        <p:txBody>
          <a:bodyPr/>
          <a:lstStyle/>
          <a:p>
            <a:r>
              <a:rPr lang="sv-SE" dirty="0"/>
              <a:t>CZ gates </a:t>
            </a:r>
            <a:r>
              <a:rPr lang="sv-SE" dirty="0" err="1"/>
              <a:t>based</a:t>
            </a:r>
            <a:r>
              <a:rPr lang="sv-SE" dirty="0"/>
              <a:t> on population transfer from 11 to 02 and back</a:t>
            </a:r>
          </a:p>
          <a:p>
            <a:r>
              <a:rPr lang="sv-SE" dirty="0"/>
              <a:t>Three-</a:t>
            </a:r>
            <a:r>
              <a:rPr lang="sv-SE" dirty="0" err="1"/>
              <a:t>qubit</a:t>
            </a:r>
            <a:r>
              <a:rPr lang="sv-SE" dirty="0"/>
              <a:t> gate </a:t>
            </a:r>
            <a:r>
              <a:rPr lang="sv-SE" dirty="0" err="1"/>
              <a:t>with</a:t>
            </a:r>
            <a:r>
              <a:rPr lang="sv-SE" dirty="0"/>
              <a:t> population transfer </a:t>
            </a:r>
            <a:r>
              <a:rPr lang="sv-SE" dirty="0" err="1"/>
              <a:t>between</a:t>
            </a:r>
            <a:r>
              <a:rPr lang="sv-SE" dirty="0"/>
              <a:t> 110 and 101, and </a:t>
            </a:r>
            <a:r>
              <a:rPr lang="sv-SE" dirty="0" err="1"/>
              <a:t>phase</a:t>
            </a:r>
            <a:r>
              <a:rPr lang="sv-SE" dirty="0"/>
              <a:t> on 111</a:t>
            </a:r>
          </a:p>
          <a:p>
            <a:r>
              <a:rPr lang="sv-SE" dirty="0"/>
              <a:t>The </a:t>
            </a:r>
            <a:r>
              <a:rPr lang="sv-SE" dirty="0" err="1"/>
              <a:t>middle</a:t>
            </a:r>
            <a:r>
              <a:rPr lang="sv-SE" dirty="0"/>
              <a:t> </a:t>
            </a:r>
            <a:r>
              <a:rPr lang="sv-SE" dirty="0" err="1"/>
              <a:t>qubit</a:t>
            </a:r>
            <a:r>
              <a:rPr lang="sv-SE" dirty="0"/>
              <a:t> </a:t>
            </a:r>
            <a:r>
              <a:rPr lang="sv-SE" dirty="0" err="1"/>
              <a:t>controls</a:t>
            </a:r>
            <a:r>
              <a:rPr lang="sv-SE" dirty="0"/>
              <a:t> population transfer </a:t>
            </a:r>
            <a:r>
              <a:rPr lang="sv-SE" dirty="0" err="1"/>
              <a:t>between</a:t>
            </a:r>
            <a:r>
              <a:rPr lang="sv-SE" dirty="0"/>
              <a:t> the </a:t>
            </a:r>
            <a:r>
              <a:rPr lang="sv-SE" dirty="0" err="1"/>
              <a:t>outer</a:t>
            </a:r>
            <a:r>
              <a:rPr lang="sv-SE" dirty="0"/>
              <a:t> </a:t>
            </a:r>
            <a:r>
              <a:rPr lang="sv-SE" dirty="0" err="1"/>
              <a:t>qubits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E52B2E64-17F7-8F07-9707-927D98927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53869"/>
            <a:ext cx="4106023" cy="65049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D4017B7-95CF-7D99-132C-716DE9557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087999"/>
            <a:ext cx="4106023" cy="179122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B6CF03C-0C43-4D57-43A4-DA5F78219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291113"/>
            <a:ext cx="4140558" cy="313622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5743DD40-64B1-D3F1-4E28-34ACE95FBB19}"/>
              </a:ext>
            </a:extLst>
          </p:cNvPr>
          <p:cNvSpPr txBox="1"/>
          <p:nvPr/>
        </p:nvSpPr>
        <p:spPr>
          <a:xfrm>
            <a:off x="2794132" y="4793812"/>
            <a:ext cx="3032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Gu</a:t>
            </a:r>
            <a:r>
              <a:rPr lang="sv-SE" sz="1200" dirty="0"/>
              <a:t> et al., PRX Quantum </a:t>
            </a:r>
            <a:r>
              <a:rPr lang="sv-SE" sz="1200" b="1" dirty="0"/>
              <a:t>2</a:t>
            </a:r>
            <a:r>
              <a:rPr lang="sv-SE" sz="1200" dirty="0"/>
              <a:t>, 040348 (2021)</a:t>
            </a:r>
          </a:p>
        </p:txBody>
      </p:sp>
    </p:spTree>
    <p:extLst>
      <p:ext uri="{BB962C8B-B14F-4D97-AF65-F5344CB8AC3E}">
        <p14:creationId xmlns:p14="http://schemas.microsoft.com/office/powerpoint/2010/main" val="40286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three-qubit</a:t>
            </a:r>
            <a:r>
              <a:rPr lang="sv-SE" dirty="0"/>
              <a:t> gate from </a:t>
            </a:r>
            <a:br>
              <a:rPr lang="sv-SE" dirty="0"/>
            </a:br>
            <a:r>
              <a:rPr lang="sv-SE" dirty="0" err="1"/>
              <a:t>two-qubit</a:t>
            </a:r>
            <a:r>
              <a:rPr lang="sv-SE" dirty="0"/>
              <a:t> gates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0E451DA-FECB-8823-471C-CC391317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797" y="683537"/>
            <a:ext cx="1967507" cy="709218"/>
          </a:xfrm>
          <a:prstGeom prst="rect">
            <a:avLst/>
          </a:prstGeom>
        </p:spPr>
      </p:pic>
      <p:grpSp>
        <p:nvGrpSpPr>
          <p:cNvPr id="3" name="Grupp 2">
            <a:extLst>
              <a:ext uri="{FF2B5EF4-FFF2-40B4-BE49-F238E27FC236}">
                <a16:creationId xmlns:a16="http://schemas.microsoft.com/office/drawing/2014/main" id="{959B8C02-726C-4F0F-2287-1BA801F05CEE}"/>
              </a:ext>
            </a:extLst>
          </p:cNvPr>
          <p:cNvGrpSpPr/>
          <p:nvPr/>
        </p:nvGrpSpPr>
        <p:grpSpPr>
          <a:xfrm>
            <a:off x="824248" y="1854558"/>
            <a:ext cx="2664775" cy="2814849"/>
            <a:chOff x="824248" y="1854558"/>
            <a:chExt cx="2664775" cy="281484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01B09F02-4E88-3923-3F60-14275251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365" y="1911610"/>
              <a:ext cx="2590658" cy="2757797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2CD17144-463C-D9FD-1FBA-64728EF70202}"/>
                </a:ext>
              </a:extLst>
            </p:cNvPr>
            <p:cNvSpPr/>
            <p:nvPr/>
          </p:nvSpPr>
          <p:spPr>
            <a:xfrm>
              <a:off x="824248" y="1854558"/>
              <a:ext cx="302653" cy="32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94854D-9DB2-097C-608F-D49F804D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1451492"/>
            <a:ext cx="4617542" cy="1120258"/>
          </a:xfrm>
        </p:spPr>
        <p:txBody>
          <a:bodyPr/>
          <a:lstStyle/>
          <a:p>
            <a:r>
              <a:rPr lang="sv-SE" dirty="0"/>
              <a:t>CZ gates </a:t>
            </a:r>
            <a:r>
              <a:rPr lang="sv-SE" dirty="0" err="1"/>
              <a:t>based</a:t>
            </a:r>
            <a:r>
              <a:rPr lang="sv-SE" dirty="0"/>
              <a:t> on population transfer from 11 to 02 and back</a:t>
            </a:r>
          </a:p>
          <a:p>
            <a:r>
              <a:rPr lang="sv-SE" dirty="0"/>
              <a:t>Three-</a:t>
            </a:r>
            <a:r>
              <a:rPr lang="sv-SE" dirty="0" err="1"/>
              <a:t>qubit</a:t>
            </a:r>
            <a:r>
              <a:rPr lang="sv-SE" dirty="0"/>
              <a:t> gate </a:t>
            </a:r>
            <a:r>
              <a:rPr lang="sv-SE" dirty="0" err="1"/>
              <a:t>with</a:t>
            </a:r>
            <a:r>
              <a:rPr lang="sv-SE" dirty="0"/>
              <a:t> population transfer </a:t>
            </a:r>
            <a:r>
              <a:rPr lang="sv-SE" dirty="0" err="1"/>
              <a:t>between</a:t>
            </a:r>
            <a:r>
              <a:rPr lang="sv-SE" dirty="0"/>
              <a:t> 110 and 101, and </a:t>
            </a:r>
            <a:r>
              <a:rPr lang="sv-SE" dirty="0" err="1"/>
              <a:t>phase</a:t>
            </a:r>
            <a:r>
              <a:rPr lang="sv-SE" dirty="0"/>
              <a:t> on 111</a:t>
            </a:r>
          </a:p>
          <a:p>
            <a:r>
              <a:rPr lang="sv-SE" dirty="0"/>
              <a:t>The </a:t>
            </a:r>
            <a:r>
              <a:rPr lang="sv-SE" dirty="0" err="1"/>
              <a:t>middle</a:t>
            </a:r>
            <a:r>
              <a:rPr lang="sv-SE" dirty="0"/>
              <a:t> </a:t>
            </a:r>
            <a:r>
              <a:rPr lang="sv-SE" dirty="0" err="1"/>
              <a:t>qubit</a:t>
            </a:r>
            <a:r>
              <a:rPr lang="sv-SE" dirty="0"/>
              <a:t> </a:t>
            </a:r>
            <a:r>
              <a:rPr lang="sv-SE" dirty="0" err="1"/>
              <a:t>controls</a:t>
            </a:r>
            <a:r>
              <a:rPr lang="sv-SE" dirty="0"/>
              <a:t> population transfer </a:t>
            </a:r>
            <a:r>
              <a:rPr lang="sv-SE" dirty="0" err="1"/>
              <a:t>between</a:t>
            </a:r>
            <a:r>
              <a:rPr lang="sv-SE" dirty="0"/>
              <a:t> the </a:t>
            </a:r>
            <a:r>
              <a:rPr lang="sv-SE" dirty="0" err="1"/>
              <a:t>outer</a:t>
            </a:r>
            <a:r>
              <a:rPr lang="sv-SE" dirty="0"/>
              <a:t> </a:t>
            </a:r>
            <a:r>
              <a:rPr lang="sv-SE" dirty="0" err="1"/>
              <a:t>qubits</a:t>
            </a:r>
            <a:endParaRPr lang="sv-SE" dirty="0"/>
          </a:p>
          <a:p>
            <a:r>
              <a:rPr lang="sv-SE" dirty="0"/>
              <a:t>Faster </a:t>
            </a:r>
            <a:r>
              <a:rPr lang="sv-SE" dirty="0" err="1"/>
              <a:t>than</a:t>
            </a:r>
            <a:r>
              <a:rPr lang="sv-SE" dirty="0"/>
              <a:t> a </a:t>
            </a:r>
            <a:r>
              <a:rPr lang="sv-SE" dirty="0" err="1"/>
              <a:t>two-qubit</a:t>
            </a:r>
            <a:r>
              <a:rPr lang="sv-SE" dirty="0"/>
              <a:t> gate!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743DD40-64B1-D3F1-4E28-34ACE95FBB19}"/>
              </a:ext>
            </a:extLst>
          </p:cNvPr>
          <p:cNvSpPr txBox="1"/>
          <p:nvPr/>
        </p:nvSpPr>
        <p:spPr>
          <a:xfrm>
            <a:off x="2794132" y="4793812"/>
            <a:ext cx="3032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Gu</a:t>
            </a:r>
            <a:r>
              <a:rPr lang="sv-SE" sz="1200" dirty="0"/>
              <a:t> et al., PRX Quantum </a:t>
            </a:r>
            <a:r>
              <a:rPr lang="sv-SE" sz="1200" b="1" dirty="0"/>
              <a:t>2</a:t>
            </a:r>
            <a:r>
              <a:rPr lang="sv-SE" sz="1200" dirty="0"/>
              <a:t>, 040348 (2021)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AAA46A-C5A7-A1E4-2054-50FA282E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529" y="3395040"/>
            <a:ext cx="2468728" cy="70593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45AC716-3322-C680-60A6-D14FFE054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622" y="3395040"/>
            <a:ext cx="891136" cy="70885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B4E135-FF07-6669-C08E-FBC8ADB5A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333" y="4414931"/>
            <a:ext cx="1100434" cy="254476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D3D0C19-948F-0AC0-6D4A-5A37A5883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473" y="4380543"/>
            <a:ext cx="1678162" cy="2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6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Experimental </a:t>
            </a:r>
            <a:r>
              <a:rPr lang="sv-SE" dirty="0" err="1"/>
              <a:t>results</a:t>
            </a:r>
            <a:r>
              <a:rPr lang="sv-SE" dirty="0"/>
              <a:t> for the </a:t>
            </a:r>
            <a:r>
              <a:rPr lang="sv-SE" dirty="0" err="1"/>
              <a:t>three-qubit</a:t>
            </a:r>
            <a:r>
              <a:rPr lang="sv-SE" dirty="0"/>
              <a:t> CCZS gate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4333F62-B174-FEC7-E605-21F93B5B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3" y="3143875"/>
            <a:ext cx="2790896" cy="187663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359194C-B65E-5473-F0E2-3C0347FC71AA}"/>
              </a:ext>
            </a:extLst>
          </p:cNvPr>
          <p:cNvSpPr txBox="1"/>
          <p:nvPr/>
        </p:nvSpPr>
        <p:spPr>
          <a:xfrm>
            <a:off x="3006924" y="4793812"/>
            <a:ext cx="3130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Warren et al., </a:t>
            </a:r>
            <a:r>
              <a:rPr lang="sv-SE" sz="1200" dirty="0" err="1"/>
              <a:t>npj</a:t>
            </a:r>
            <a:r>
              <a:rPr lang="sv-SE" sz="1200" dirty="0"/>
              <a:t> Quantum Inf. </a:t>
            </a:r>
            <a:r>
              <a:rPr lang="sv-SE" sz="1200" b="1" dirty="0"/>
              <a:t>9</a:t>
            </a:r>
            <a:r>
              <a:rPr lang="sv-SE" sz="1200" dirty="0"/>
              <a:t>, 44 (2023)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ACA938B-C201-A217-5E32-8A8350A9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4" y="122988"/>
            <a:ext cx="3241110" cy="284461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B279780-86C7-48C8-FF67-0405209C8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828" y="2967599"/>
            <a:ext cx="2556667" cy="13667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6D80ED-5835-C095-772C-A5B7040E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1451492"/>
            <a:ext cx="4617542" cy="1120258"/>
          </a:xfrm>
        </p:spPr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implement</a:t>
            </a:r>
            <a:r>
              <a:rPr lang="sv-SE" dirty="0"/>
              <a:t> a </a:t>
            </a:r>
            <a:r>
              <a:rPr lang="sv-SE" dirty="0" err="1"/>
              <a:t>whole</a:t>
            </a:r>
            <a:r>
              <a:rPr lang="sv-SE" dirty="0"/>
              <a:t> </a:t>
            </a:r>
            <a:r>
              <a:rPr lang="sv-SE" dirty="0" err="1"/>
              <a:t>family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3-qubit gates (</a:t>
            </a:r>
            <a:r>
              <a:rPr lang="sv-SE" dirty="0" err="1"/>
              <a:t>tuning</a:t>
            </a:r>
            <a:r>
              <a:rPr lang="sv-SE" dirty="0"/>
              <a:t>    by </a:t>
            </a:r>
            <a:r>
              <a:rPr lang="sv-SE" dirty="0" err="1"/>
              <a:t>tuning</a:t>
            </a:r>
            <a:r>
              <a:rPr lang="sv-SE" dirty="0"/>
              <a:t> the relative </a:t>
            </a:r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the </a:t>
            </a:r>
            <a:r>
              <a:rPr lang="sv-SE" dirty="0" err="1"/>
              <a:t>tones</a:t>
            </a:r>
            <a:r>
              <a:rPr lang="sv-SE" dirty="0"/>
              <a:t> </a:t>
            </a:r>
            <a:r>
              <a:rPr lang="sv-SE" dirty="0" err="1"/>
              <a:t>modulating</a:t>
            </a:r>
            <a:r>
              <a:rPr lang="sv-SE" dirty="0"/>
              <a:t> the </a:t>
            </a:r>
            <a:r>
              <a:rPr lang="sv-SE" dirty="0" err="1"/>
              <a:t>couplers</a:t>
            </a:r>
            <a:r>
              <a:rPr lang="sv-SE" dirty="0"/>
              <a:t>)</a:t>
            </a:r>
          </a:p>
          <a:p>
            <a:r>
              <a:rPr lang="sv-SE" dirty="0" err="1"/>
              <a:t>Fidelity</a:t>
            </a:r>
            <a:r>
              <a:rPr lang="sv-SE" dirty="0"/>
              <a:t>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close</a:t>
            </a:r>
            <a:r>
              <a:rPr lang="sv-SE" dirty="0"/>
              <a:t> to the </a:t>
            </a:r>
            <a:r>
              <a:rPr lang="sv-SE" dirty="0" err="1"/>
              <a:t>coherence</a:t>
            </a:r>
            <a:r>
              <a:rPr lang="sv-SE" dirty="0"/>
              <a:t> limit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5DF6D95-FE2E-73EC-29DC-4EE36FE87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509" y="1667814"/>
            <a:ext cx="116010" cy="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6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Experimental </a:t>
            </a:r>
            <a:r>
              <a:rPr lang="sv-SE" dirty="0" err="1"/>
              <a:t>results</a:t>
            </a:r>
            <a:r>
              <a:rPr lang="sv-SE" dirty="0"/>
              <a:t> for the </a:t>
            </a:r>
            <a:r>
              <a:rPr lang="sv-SE" dirty="0" err="1"/>
              <a:t>three-qubit</a:t>
            </a:r>
            <a:r>
              <a:rPr lang="sv-SE" dirty="0"/>
              <a:t> CCZS gate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E21E96B-E8AC-7FBC-F307-64C18E18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" y="1456468"/>
            <a:ext cx="3941549" cy="239275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359194C-B65E-5473-F0E2-3C0347FC71AA}"/>
              </a:ext>
            </a:extLst>
          </p:cNvPr>
          <p:cNvSpPr txBox="1"/>
          <p:nvPr/>
        </p:nvSpPr>
        <p:spPr>
          <a:xfrm>
            <a:off x="3006924" y="4793812"/>
            <a:ext cx="3130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Warren et al., </a:t>
            </a:r>
            <a:r>
              <a:rPr lang="sv-SE" sz="1200" dirty="0" err="1"/>
              <a:t>npj</a:t>
            </a:r>
            <a:r>
              <a:rPr lang="sv-SE" sz="1200" dirty="0"/>
              <a:t> Quantum Inf. </a:t>
            </a:r>
            <a:r>
              <a:rPr lang="sv-SE" sz="1200" b="1" dirty="0"/>
              <a:t>9</a:t>
            </a:r>
            <a:r>
              <a:rPr lang="sv-SE" sz="1200" dirty="0"/>
              <a:t>, 44 (2023)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D2CF50-0F81-6691-657D-F1567A57D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1451492"/>
            <a:ext cx="4617542" cy="1120258"/>
          </a:xfrm>
        </p:spPr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generated</a:t>
            </a:r>
            <a:r>
              <a:rPr lang="sv-SE" dirty="0"/>
              <a:t> the </a:t>
            </a:r>
            <a:r>
              <a:rPr lang="sv-SE" dirty="0" err="1"/>
              <a:t>maximally</a:t>
            </a:r>
            <a:r>
              <a:rPr lang="sv-SE" dirty="0"/>
              <a:t> </a:t>
            </a:r>
            <a:r>
              <a:rPr lang="sv-SE" dirty="0" err="1"/>
              <a:t>entangled</a:t>
            </a:r>
            <a:r>
              <a:rPr lang="sv-SE" dirty="0"/>
              <a:t> 3-qubit GHZ and W </a:t>
            </a:r>
            <a:r>
              <a:rPr lang="sv-SE" dirty="0" err="1"/>
              <a:t>states</a:t>
            </a:r>
            <a:r>
              <a:rPr lang="sv-SE" dirty="0"/>
              <a:t> </a:t>
            </a:r>
            <a:r>
              <a:rPr lang="sv-SE" dirty="0" err="1"/>
              <a:t>almost</a:t>
            </a:r>
            <a:r>
              <a:rPr lang="sv-SE" dirty="0"/>
              <a:t> 3 </a:t>
            </a:r>
            <a:r>
              <a:rPr lang="sv-SE" dirty="0" err="1"/>
              <a:t>times</a:t>
            </a:r>
            <a:r>
              <a:rPr lang="sv-SE" dirty="0"/>
              <a:t> faster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2-qubit gates; </a:t>
            </a:r>
            <a:r>
              <a:rPr lang="sv-SE" dirty="0" err="1"/>
              <a:t>state</a:t>
            </a:r>
            <a:r>
              <a:rPr lang="sv-SE" dirty="0"/>
              <a:t> </a:t>
            </a:r>
            <a:r>
              <a:rPr lang="sv-SE" dirty="0" err="1"/>
              <a:t>fidelities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95.6% and 94.7%, </a:t>
            </a:r>
            <a:r>
              <a:rPr lang="sv-SE" dirty="0" err="1"/>
              <a:t>respectively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7176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ZZ </a:t>
            </a:r>
            <a:r>
              <a:rPr lang="sv-SE" dirty="0" err="1"/>
              <a:t>coupling</a:t>
            </a:r>
            <a:r>
              <a:rPr lang="sv-SE" dirty="0"/>
              <a:t>: motivation and </a:t>
            </a:r>
            <a:r>
              <a:rPr lang="sv-SE" dirty="0" err="1"/>
              <a:t>methods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EDADC5A-CBFD-F040-D661-AFE2750A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19" y="1729530"/>
            <a:ext cx="2057482" cy="7401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1CA4D6C-7A20-E22A-D6B8-FA2F90B4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389" y="1714728"/>
            <a:ext cx="2027878" cy="76970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7573075-71B5-5483-8F76-287E10402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643" y="485066"/>
            <a:ext cx="3034711" cy="112537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BD05AC4-13E1-2B65-3B69-703A89479646}"/>
              </a:ext>
            </a:extLst>
          </p:cNvPr>
          <p:cNvSpPr txBox="1"/>
          <p:nvPr/>
        </p:nvSpPr>
        <p:spPr>
          <a:xfrm>
            <a:off x="2997160" y="4793812"/>
            <a:ext cx="31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Pettersson Fors et al., in preparation (2024)</a:t>
            </a:r>
            <a:endParaRPr lang="sv-SE" sz="1200" b="1" dirty="0"/>
          </a:p>
        </p:txBody>
      </p:sp>
      <p:cxnSp>
        <p:nvCxnSpPr>
          <p:cNvPr id="12" name="Rak pil 11">
            <a:extLst>
              <a:ext uri="{FF2B5EF4-FFF2-40B4-BE49-F238E27FC236}">
                <a16:creationId xmlns:a16="http://schemas.microsoft.com/office/drawing/2014/main" id="{B881FA31-D4AE-7AC2-2A5F-4970355F39F6}"/>
              </a:ext>
            </a:extLst>
          </p:cNvPr>
          <p:cNvCxnSpPr/>
          <p:nvPr/>
        </p:nvCxnSpPr>
        <p:spPr>
          <a:xfrm>
            <a:off x="4153435" y="2238374"/>
            <a:ext cx="933718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D10EE01F-BDBC-1B27-072B-AF71715EB075}"/>
              </a:ext>
            </a:extLst>
          </p:cNvPr>
          <p:cNvSpPr txBox="1"/>
          <p:nvPr/>
        </p:nvSpPr>
        <p:spPr>
          <a:xfrm>
            <a:off x="3977051" y="1718471"/>
            <a:ext cx="1286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Coupling</a:t>
            </a:r>
            <a:r>
              <a:rPr lang="sv-SE" sz="1200" dirty="0"/>
              <a:t> </a:t>
            </a:r>
            <a:r>
              <a:rPr lang="sv-SE" sz="1200" dirty="0" err="1"/>
              <a:t>added</a:t>
            </a:r>
            <a:r>
              <a:rPr lang="sv-SE" sz="1200" dirty="0"/>
              <a:t>,</a:t>
            </a:r>
            <a:br>
              <a:rPr lang="sv-SE" sz="1200" dirty="0"/>
            </a:br>
            <a:r>
              <a:rPr lang="sv-SE" sz="1200" dirty="0" err="1"/>
              <a:t>diagonalization</a:t>
            </a:r>
            <a:endParaRPr lang="sv-SE" sz="1200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13F1E64-CE62-070B-09BE-534D7528D24F}"/>
              </a:ext>
            </a:extLst>
          </p:cNvPr>
          <p:cNvSpPr txBox="1"/>
          <p:nvPr/>
        </p:nvSpPr>
        <p:spPr>
          <a:xfrm>
            <a:off x="2021129" y="2673024"/>
            <a:ext cx="53649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dirty="0"/>
              <a:t>Gives a CPHASE 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If </a:t>
            </a:r>
            <a:r>
              <a:rPr lang="sv-SE" sz="1500" dirty="0" err="1"/>
              <a:t>unintended</a:t>
            </a:r>
            <a:r>
              <a:rPr lang="sv-SE" sz="1500" dirty="0"/>
              <a:t>, </a:t>
            </a:r>
            <a:r>
              <a:rPr lang="sv-SE" sz="1500" dirty="0" err="1"/>
              <a:t>problematic</a:t>
            </a:r>
            <a:r>
              <a:rPr lang="sv-SE" sz="1500" dirty="0"/>
              <a:t> </a:t>
            </a:r>
            <a:r>
              <a:rPr lang="sv-SE" sz="1500" dirty="0" err="1"/>
              <a:t>once</a:t>
            </a:r>
            <a:r>
              <a:rPr lang="sv-SE" sz="1500" dirty="0"/>
              <a:t> the ZZ </a:t>
            </a:r>
            <a:r>
              <a:rPr lang="sv-SE" sz="1500" dirty="0" err="1"/>
              <a:t>coupling</a:t>
            </a:r>
            <a:r>
              <a:rPr lang="sv-SE" sz="1500" dirty="0"/>
              <a:t> ~100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If </a:t>
            </a:r>
            <a:r>
              <a:rPr lang="sv-SE" sz="1500" dirty="0" err="1"/>
              <a:t>intended</a:t>
            </a:r>
            <a:r>
              <a:rPr lang="sv-SE" sz="1500" dirty="0"/>
              <a:t>, </a:t>
            </a:r>
            <a:r>
              <a:rPr lang="sv-SE" sz="1500" dirty="0" err="1"/>
              <a:t>we</a:t>
            </a:r>
            <a:r>
              <a:rPr lang="sv-SE" sz="1500" dirty="0"/>
              <a:t> </a:t>
            </a:r>
            <a:r>
              <a:rPr lang="sv-SE" sz="1500" dirty="0" err="1"/>
              <a:t>want</a:t>
            </a:r>
            <a:r>
              <a:rPr lang="sv-SE" sz="1500" dirty="0"/>
              <a:t> a ZZ </a:t>
            </a:r>
            <a:r>
              <a:rPr lang="sv-SE" sz="1500" dirty="0" err="1"/>
              <a:t>coupling</a:t>
            </a:r>
            <a:r>
              <a:rPr lang="sv-SE" sz="1500" dirty="0"/>
              <a:t> </a:t>
            </a:r>
            <a:r>
              <a:rPr lang="sv-SE" sz="1500" dirty="0" err="1"/>
              <a:t>of</a:t>
            </a:r>
            <a:r>
              <a:rPr lang="sv-SE" sz="1500" dirty="0"/>
              <a:t> </a:t>
            </a:r>
            <a:r>
              <a:rPr lang="sv-SE" sz="1500" dirty="0" err="1"/>
              <a:t>several</a:t>
            </a:r>
            <a:r>
              <a:rPr lang="sv-SE" sz="1500" dirty="0"/>
              <a:t> MHz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1F438E2-866C-C0D1-508E-C6E4D59970C2}"/>
              </a:ext>
            </a:extLst>
          </p:cNvPr>
          <p:cNvSpPr txBox="1"/>
          <p:nvPr/>
        </p:nvSpPr>
        <p:spPr>
          <a:xfrm>
            <a:off x="1976050" y="3574333"/>
            <a:ext cx="519189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err="1"/>
              <a:t>Analytical</a:t>
            </a:r>
            <a:r>
              <a:rPr lang="sv-SE" sz="1500" dirty="0"/>
              <a:t> </a:t>
            </a:r>
            <a:r>
              <a:rPr lang="sv-SE" sz="1500" dirty="0" err="1"/>
              <a:t>treatment</a:t>
            </a:r>
            <a:r>
              <a:rPr lang="sv-SE" sz="1500" dirty="0"/>
              <a:t> for </a:t>
            </a:r>
            <a:r>
              <a:rPr lang="sv-SE" sz="1500" dirty="0" err="1"/>
              <a:t>understanding</a:t>
            </a:r>
            <a:r>
              <a:rPr lang="sv-SE" sz="1500" dirty="0"/>
              <a:t> </a:t>
            </a:r>
            <a:r>
              <a:rPr lang="sv-SE" sz="1600" dirty="0"/>
              <a:t>–</a:t>
            </a:r>
            <a:r>
              <a:rPr lang="sv-SE" sz="1500" dirty="0"/>
              <a:t> </a:t>
            </a:r>
            <a:r>
              <a:rPr lang="sv-SE" sz="1500" dirty="0" err="1"/>
              <a:t>approximating</a:t>
            </a:r>
            <a:r>
              <a:rPr lang="sv-SE" sz="1500" dirty="0"/>
              <a:t> the </a:t>
            </a:r>
            <a:r>
              <a:rPr lang="sv-SE" sz="1500" dirty="0" err="1"/>
              <a:t>Hamiltonian</a:t>
            </a:r>
            <a:r>
              <a:rPr lang="sv-SE" sz="1500" dirty="0"/>
              <a:t>, </a:t>
            </a:r>
            <a:r>
              <a:rPr lang="sv-SE" sz="1500" dirty="0" err="1"/>
              <a:t>diagrammatic</a:t>
            </a:r>
            <a:r>
              <a:rPr lang="sv-SE" sz="1500" dirty="0"/>
              <a:t> </a:t>
            </a:r>
            <a:r>
              <a:rPr lang="sv-SE" sz="1500" dirty="0" err="1"/>
              <a:t>treatment</a:t>
            </a:r>
            <a:r>
              <a:rPr lang="sv-SE" sz="1500" dirty="0"/>
              <a:t> in perturbation </a:t>
            </a:r>
            <a:r>
              <a:rPr lang="sv-SE" sz="1500" dirty="0" err="1"/>
              <a:t>theory</a:t>
            </a:r>
            <a:r>
              <a:rPr lang="sv-SE" sz="1500" dirty="0"/>
              <a:t> </a:t>
            </a:r>
            <a:r>
              <a:rPr lang="sv-SE" sz="1500" dirty="0" err="1"/>
              <a:t>revealing</a:t>
            </a:r>
            <a:r>
              <a:rPr lang="sv-SE" sz="1500" dirty="0"/>
              <a:t> </a:t>
            </a:r>
            <a:r>
              <a:rPr lang="sv-SE" sz="1500" dirty="0" err="1"/>
              <a:t>key</a:t>
            </a:r>
            <a:r>
              <a:rPr lang="sv-SE" sz="1500" dirty="0"/>
              <a:t> </a:t>
            </a:r>
            <a:r>
              <a:rPr lang="sv-SE" sz="1500" dirty="0" err="1"/>
              <a:t>mechanisms</a:t>
            </a:r>
            <a:r>
              <a:rPr lang="sv-SE" sz="15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err="1"/>
              <a:t>Numerics</a:t>
            </a:r>
            <a:r>
              <a:rPr lang="sv-SE" sz="1500" dirty="0"/>
              <a:t> in CSQR for precision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25BBD1B9-E474-00EB-B01E-C67A6D51A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19" y="3612264"/>
            <a:ext cx="1066800" cy="939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AAECB11D-C746-03F4-7C0C-87A379485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835" y="3240645"/>
            <a:ext cx="1683038" cy="1683038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773A490E-3B8D-0E11-4E85-F084C3558C55}"/>
              </a:ext>
            </a:extLst>
          </p:cNvPr>
          <p:cNvSpPr/>
          <p:nvPr/>
        </p:nvSpPr>
        <p:spPr>
          <a:xfrm>
            <a:off x="7386034" y="2238374"/>
            <a:ext cx="135228" cy="231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92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ZZ </a:t>
            </a:r>
            <a:r>
              <a:rPr lang="sv-SE" dirty="0" err="1"/>
              <a:t>coupling</a:t>
            </a:r>
            <a:r>
              <a:rPr lang="sv-SE" dirty="0"/>
              <a:t>: </a:t>
            </a:r>
            <a:r>
              <a:rPr lang="sv-SE" dirty="0" err="1"/>
              <a:t>results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9FD2E8-3349-6040-999A-08DC4594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0" y="1029927"/>
            <a:ext cx="4230230" cy="334045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9250B0E-7085-F2B7-81D6-16C00A989B15}"/>
              </a:ext>
            </a:extLst>
          </p:cNvPr>
          <p:cNvSpPr txBox="1"/>
          <p:nvPr/>
        </p:nvSpPr>
        <p:spPr>
          <a:xfrm>
            <a:off x="5150155" y="1029927"/>
            <a:ext cx="384814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err="1"/>
              <a:t>Six</a:t>
            </a:r>
            <a:r>
              <a:rPr lang="sv-SE" sz="1500" dirty="0"/>
              <a:t> regions </a:t>
            </a:r>
            <a:r>
              <a:rPr lang="sv-SE" sz="1500" dirty="0" err="1"/>
              <a:t>of</a:t>
            </a:r>
            <a:r>
              <a:rPr lang="sv-SE" sz="1500" dirty="0"/>
              <a:t> </a:t>
            </a:r>
            <a:r>
              <a:rPr lang="sv-SE" sz="1500" dirty="0" err="1"/>
              <a:t>weak</a:t>
            </a:r>
            <a:r>
              <a:rPr lang="sv-SE" sz="1500" dirty="0"/>
              <a:t> ZZ </a:t>
            </a:r>
            <a:r>
              <a:rPr lang="sv-SE" sz="1500" dirty="0" err="1"/>
              <a:t>coupling</a:t>
            </a:r>
            <a:br>
              <a:rPr lang="sv-SE" sz="1500" dirty="0"/>
            </a:br>
            <a:r>
              <a:rPr lang="sv-SE" sz="1500" dirty="0"/>
              <a:t>(</a:t>
            </a:r>
            <a:r>
              <a:rPr lang="sv-SE" sz="1500" dirty="0" err="1"/>
              <a:t>white</a:t>
            </a:r>
            <a:r>
              <a:rPr lang="sv-SE" sz="1500" dirty="0"/>
              <a:t> </a:t>
            </a:r>
            <a:r>
              <a:rPr lang="sv-SE" sz="1500" dirty="0" err="1"/>
              <a:t>dotted</a:t>
            </a:r>
            <a:r>
              <a:rPr lang="sv-SE" sz="1500" dirty="0"/>
              <a:t> </a:t>
            </a:r>
            <a:r>
              <a:rPr lang="sv-SE" sz="1500" dirty="0" err="1"/>
              <a:t>lines</a:t>
            </a:r>
            <a:r>
              <a:rPr lang="sv-SE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err="1"/>
              <a:t>Can</a:t>
            </a:r>
            <a:r>
              <a:rPr lang="sv-SE" sz="1500" dirty="0"/>
              <a:t> be </a:t>
            </a:r>
            <a:r>
              <a:rPr lang="sv-SE" sz="1500" dirty="0" err="1"/>
              <a:t>explained</a:t>
            </a:r>
            <a:r>
              <a:rPr lang="sv-SE" sz="1500" dirty="0"/>
              <a:t> by a </a:t>
            </a:r>
            <a:r>
              <a:rPr lang="sv-SE" sz="1500" dirty="0" err="1"/>
              <a:t>few</a:t>
            </a:r>
            <a:r>
              <a:rPr lang="sv-SE" sz="1500" dirty="0"/>
              <a:t> </a:t>
            </a:r>
            <a:r>
              <a:rPr lang="sv-SE" sz="1500" dirty="0" err="1"/>
              <a:t>mechanisms</a:t>
            </a:r>
            <a:endParaRPr lang="sv-S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err="1"/>
              <a:t>Some</a:t>
            </a:r>
            <a:r>
              <a:rPr lang="sv-SE" sz="1500" dirty="0"/>
              <a:t> regions </a:t>
            </a:r>
            <a:r>
              <a:rPr lang="sv-SE" sz="1500" dirty="0" err="1"/>
              <a:t>predicted</a:t>
            </a:r>
            <a:r>
              <a:rPr lang="sv-SE" sz="1500" dirty="0"/>
              <a:t> and </a:t>
            </a:r>
            <a:r>
              <a:rPr lang="sv-SE" sz="1500" dirty="0" err="1"/>
              <a:t>observed</a:t>
            </a:r>
            <a:r>
              <a:rPr lang="sv-SE" sz="1500" dirty="0"/>
              <a:t> </a:t>
            </a:r>
            <a:r>
              <a:rPr lang="sv-SE" sz="1500" dirty="0" err="1"/>
              <a:t>before</a:t>
            </a:r>
            <a:r>
              <a:rPr lang="sv-SE" sz="1500" dirty="0"/>
              <a:t>, </a:t>
            </a:r>
            <a:r>
              <a:rPr lang="sv-SE" sz="1500" dirty="0" err="1"/>
              <a:t>but</a:t>
            </a:r>
            <a:r>
              <a:rPr lang="sv-SE" sz="1500" dirty="0"/>
              <a:t> </a:t>
            </a:r>
            <a:r>
              <a:rPr lang="sv-SE" sz="1500" dirty="0" err="1"/>
              <a:t>some</a:t>
            </a:r>
            <a:r>
              <a:rPr lang="sv-SE" sz="1500" dirty="0"/>
              <a:t> </a:t>
            </a:r>
            <a:r>
              <a:rPr lang="sv-SE" sz="1500" dirty="0" err="1"/>
              <a:t>are</a:t>
            </a:r>
            <a:r>
              <a:rPr lang="sv-SE" sz="1500" dirty="0"/>
              <a:t> new and </a:t>
            </a:r>
            <a:r>
              <a:rPr lang="sv-SE" sz="1500" dirty="0" err="1"/>
              <a:t>we</a:t>
            </a:r>
            <a:r>
              <a:rPr lang="sv-SE" sz="1500" dirty="0"/>
              <a:t> </a:t>
            </a:r>
            <a:r>
              <a:rPr lang="sv-SE" sz="1500" dirty="0" err="1"/>
              <a:t>have</a:t>
            </a:r>
            <a:r>
              <a:rPr lang="sv-SE" sz="1500" dirty="0"/>
              <a:t> a general </a:t>
            </a:r>
            <a:r>
              <a:rPr lang="sv-SE" sz="1500" dirty="0" err="1"/>
              <a:t>method</a:t>
            </a:r>
            <a:r>
              <a:rPr lang="sv-SE" sz="1500" dirty="0"/>
              <a:t> to understand </a:t>
            </a:r>
            <a:r>
              <a:rPr lang="sv-SE" sz="1500" dirty="0" err="1"/>
              <a:t>where</a:t>
            </a:r>
            <a:r>
              <a:rPr lang="sv-SE" sz="1500" dirty="0"/>
              <a:t> </a:t>
            </a:r>
            <a:r>
              <a:rPr lang="sv-SE" sz="1500" dirty="0" err="1"/>
              <a:t>they</a:t>
            </a:r>
            <a:r>
              <a:rPr lang="sv-SE" sz="1500" dirty="0"/>
              <a:t> </a:t>
            </a:r>
            <a:r>
              <a:rPr lang="sv-SE" sz="1500" dirty="0" err="1"/>
              <a:t>appear</a:t>
            </a:r>
            <a:endParaRPr lang="sv-S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/>
              <a:t>In </a:t>
            </a:r>
            <a:r>
              <a:rPr lang="sv-SE" sz="1500" dirty="0" err="1"/>
              <a:t>some</a:t>
            </a:r>
            <a:r>
              <a:rPr lang="sv-SE" sz="1500" dirty="0"/>
              <a:t> </a:t>
            </a:r>
            <a:r>
              <a:rPr lang="sv-SE" sz="1500" dirty="0" err="1"/>
              <a:t>places</a:t>
            </a:r>
            <a:r>
              <a:rPr lang="sv-SE" sz="1500" dirty="0"/>
              <a:t>, </a:t>
            </a:r>
            <a:r>
              <a:rPr lang="sv-SE" sz="1500" dirty="0" err="1"/>
              <a:t>weak</a:t>
            </a:r>
            <a:r>
              <a:rPr lang="sv-SE" sz="1500" dirty="0"/>
              <a:t> ZZ </a:t>
            </a:r>
            <a:r>
              <a:rPr lang="sv-SE" sz="1500" dirty="0" err="1"/>
              <a:t>coupling</a:t>
            </a:r>
            <a:r>
              <a:rPr lang="sv-SE" sz="1500" dirty="0"/>
              <a:t> is </a:t>
            </a:r>
            <a:r>
              <a:rPr lang="sv-SE" sz="1500" dirty="0" err="1"/>
              <a:t>close</a:t>
            </a:r>
            <a:r>
              <a:rPr lang="sv-SE" sz="1500" dirty="0"/>
              <a:t> to strong ZZ </a:t>
            </a:r>
            <a:r>
              <a:rPr lang="sv-SE" sz="1500" dirty="0" err="1"/>
              <a:t>coupling</a:t>
            </a:r>
            <a:r>
              <a:rPr lang="sv-SE" sz="1500" dirty="0"/>
              <a:t>, </a:t>
            </a:r>
            <a:r>
              <a:rPr lang="sv-SE" sz="1500" dirty="0" err="1"/>
              <a:t>which</a:t>
            </a:r>
            <a:r>
              <a:rPr lang="sv-SE" sz="1500" dirty="0"/>
              <a:t> </a:t>
            </a:r>
            <a:r>
              <a:rPr lang="sv-SE" sz="1500" dirty="0" err="1"/>
              <a:t>can</a:t>
            </a:r>
            <a:r>
              <a:rPr lang="sv-SE" sz="1500" dirty="0"/>
              <a:t> be </a:t>
            </a:r>
            <a:r>
              <a:rPr lang="sv-SE" sz="1500" dirty="0" err="1"/>
              <a:t>used</a:t>
            </a:r>
            <a:r>
              <a:rPr lang="sv-SE" sz="1500" dirty="0"/>
              <a:t> for a </a:t>
            </a:r>
            <a:r>
              <a:rPr lang="sv-SE" sz="1500" dirty="0" err="1"/>
              <a:t>two-qubit</a:t>
            </a:r>
            <a:r>
              <a:rPr lang="sv-SE" sz="1500" dirty="0"/>
              <a:t> gate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94C2887-5773-C22E-D9D5-B1196FAE62BB}"/>
              </a:ext>
            </a:extLst>
          </p:cNvPr>
          <p:cNvSpPr txBox="1"/>
          <p:nvPr/>
        </p:nvSpPr>
        <p:spPr>
          <a:xfrm>
            <a:off x="2997160" y="4793812"/>
            <a:ext cx="314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Pettersson Fors et al., in preparation (2024)</a:t>
            </a:r>
            <a:endParaRPr lang="sv-SE" sz="1200" b="1" dirty="0"/>
          </a:p>
        </p:txBody>
      </p:sp>
    </p:spTree>
    <p:extLst>
      <p:ext uri="{BB962C8B-B14F-4D97-AF65-F5344CB8AC3E}">
        <p14:creationId xmlns:p14="http://schemas.microsoft.com/office/powerpoint/2010/main" val="18034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, diagram, skärmbild, Plan&#10;&#10;Automatiskt genererad beskrivning">
            <a:extLst>
              <a:ext uri="{FF2B5EF4-FFF2-40B4-BE49-F238E27FC236}">
                <a16:creationId xmlns:a16="http://schemas.microsoft.com/office/drawing/2014/main" id="{CF27F486-1EA3-D334-C4DE-5B3FE235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08" y="1749169"/>
            <a:ext cx="3681748" cy="26849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Crosstalk</a:t>
            </a:r>
            <a:r>
              <a:rPr lang="sv-SE" dirty="0"/>
              <a:t> and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crowding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0141724-13B5-1FE9-25EB-D9AF53B33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019" y="3302581"/>
            <a:ext cx="2630459" cy="99232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7B7E152-D83C-8463-A382-97EB82433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729" y="1345540"/>
            <a:ext cx="2159040" cy="173922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7F6A01B-5CF2-5610-C1C3-C276DA79F141}"/>
              </a:ext>
            </a:extLst>
          </p:cNvPr>
          <p:cNvSpPr txBox="1"/>
          <p:nvPr/>
        </p:nvSpPr>
        <p:spPr>
          <a:xfrm>
            <a:off x="5378309" y="604120"/>
            <a:ext cx="31007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dirty="0"/>
              <a:t>Three modulation </a:t>
            </a:r>
            <a:r>
              <a:rPr lang="sv-SE" sz="1500" dirty="0" err="1"/>
              <a:t>frequencies</a:t>
            </a:r>
            <a:r>
              <a:rPr lang="sv-SE" sz="1500" dirty="0"/>
              <a:t> </a:t>
            </a:r>
            <a:r>
              <a:rPr lang="sv-SE" sz="1500" dirty="0" err="1"/>
              <a:t>that</a:t>
            </a:r>
            <a:r>
              <a:rPr lang="sv-SE" sz="1500" dirty="0"/>
              <a:t> </a:t>
            </a:r>
            <a:r>
              <a:rPr lang="sv-SE" sz="1500" dirty="0" err="1"/>
              <a:t>can</a:t>
            </a:r>
            <a:r>
              <a:rPr lang="sv-SE" sz="1500" dirty="0"/>
              <a:t> </a:t>
            </a:r>
            <a:r>
              <a:rPr lang="sv-SE" sz="1500" dirty="0" err="1"/>
              <a:t>collide</a:t>
            </a:r>
            <a:r>
              <a:rPr lang="sv-SE" sz="1500" dirty="0"/>
              <a:t> for </a:t>
            </a:r>
            <a:r>
              <a:rPr lang="sv-SE" sz="1500" dirty="0" err="1"/>
              <a:t>two-qubit</a:t>
            </a:r>
            <a:r>
              <a:rPr lang="sv-SE" sz="1500" dirty="0"/>
              <a:t> gates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5A77C36-E0EE-61C6-2720-FABAB95996A3}"/>
              </a:ext>
            </a:extLst>
          </p:cNvPr>
          <p:cNvSpPr txBox="1"/>
          <p:nvPr/>
        </p:nvSpPr>
        <p:spPr>
          <a:xfrm>
            <a:off x="664908" y="604120"/>
            <a:ext cx="31007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dirty="0"/>
              <a:t>Transition </a:t>
            </a:r>
            <a:r>
              <a:rPr lang="sv-SE" sz="1500" dirty="0" err="1"/>
              <a:t>frequencies</a:t>
            </a:r>
            <a:r>
              <a:rPr lang="sv-SE" sz="1500" dirty="0"/>
              <a:t> </a:t>
            </a:r>
            <a:r>
              <a:rPr lang="sv-SE" sz="1500" dirty="0" err="1"/>
              <a:t>can</a:t>
            </a:r>
            <a:r>
              <a:rPr lang="sv-SE" sz="1500" dirty="0"/>
              <a:t> </a:t>
            </a:r>
            <a:r>
              <a:rPr lang="sv-SE" sz="1500" dirty="0" err="1"/>
              <a:t>collide</a:t>
            </a:r>
            <a:r>
              <a:rPr lang="sv-SE" sz="1500" dirty="0"/>
              <a:t> for </a:t>
            </a:r>
            <a:r>
              <a:rPr lang="sv-SE" sz="1500" dirty="0" err="1"/>
              <a:t>single-qubit</a:t>
            </a:r>
            <a:r>
              <a:rPr lang="sv-SE" sz="1500" dirty="0"/>
              <a:t> gates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AA46305-C4D0-9C3A-B7B1-3EB2786A5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08" y="1294238"/>
            <a:ext cx="1672971" cy="45493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A0603F6-5BD4-241F-F64E-3A8CAF487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207" y="1289482"/>
            <a:ext cx="968628" cy="459687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97F0A59-C052-0303-ABE6-A667FA16147D}"/>
              </a:ext>
            </a:extLst>
          </p:cNvPr>
          <p:cNvSpPr txBox="1"/>
          <p:nvPr/>
        </p:nvSpPr>
        <p:spPr>
          <a:xfrm>
            <a:off x="3239327" y="4555246"/>
            <a:ext cx="3447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Osman et al., </a:t>
            </a:r>
            <a:r>
              <a:rPr lang="sv-SE" sz="1200" dirty="0" err="1"/>
              <a:t>Phys</a:t>
            </a:r>
            <a:r>
              <a:rPr lang="sv-SE" sz="1200" dirty="0"/>
              <a:t>. Rev. Res. </a:t>
            </a:r>
            <a:r>
              <a:rPr lang="sv-SE" sz="1200" b="1" dirty="0"/>
              <a:t>5</a:t>
            </a:r>
            <a:r>
              <a:rPr lang="sv-SE" sz="1200" dirty="0"/>
              <a:t>, 043001 (2023)</a:t>
            </a:r>
            <a:br>
              <a:rPr lang="sv-SE" sz="1200" dirty="0"/>
            </a:br>
            <a:r>
              <a:rPr lang="sv-SE" sz="1200" dirty="0" err="1"/>
              <a:t>Kosen</a:t>
            </a:r>
            <a:r>
              <a:rPr lang="sv-SE" sz="1200" dirty="0"/>
              <a:t> et al., arXiv:2403.00285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F1893D6-69BE-E9B0-1C91-B9ADC45B7128}"/>
              </a:ext>
            </a:extLst>
          </p:cNvPr>
          <p:cNvSpPr/>
          <p:nvPr/>
        </p:nvSpPr>
        <p:spPr>
          <a:xfrm>
            <a:off x="2485623" y="1289482"/>
            <a:ext cx="1899633" cy="3262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04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2F9E0863-76C5-09E6-BC03-590E4D4A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73" y="1545464"/>
            <a:ext cx="3316313" cy="248903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Choosing</a:t>
            </a:r>
            <a:r>
              <a:rPr lang="sv-SE" dirty="0"/>
              <a:t> a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37A9513-3B45-6C73-676F-F398872B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44" y="723049"/>
            <a:ext cx="3089343" cy="266719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123CA7A-8D3F-B03D-739E-8CC5293CE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45" y="4034497"/>
            <a:ext cx="7174910" cy="562738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92F6E59-4A78-2B09-58F4-227B439B3E16}"/>
              </a:ext>
            </a:extLst>
          </p:cNvPr>
          <p:cNvSpPr txBox="1"/>
          <p:nvPr/>
        </p:nvSpPr>
        <p:spPr>
          <a:xfrm>
            <a:off x="5070114" y="723049"/>
            <a:ext cx="3089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dirty="0"/>
              <a:t>A </a:t>
            </a:r>
            <a:r>
              <a:rPr lang="sv-SE" sz="1500" dirty="0" err="1"/>
              <a:t>tileable</a:t>
            </a:r>
            <a:r>
              <a:rPr lang="sv-SE" sz="1500" dirty="0"/>
              <a:t> </a:t>
            </a:r>
            <a:r>
              <a:rPr lang="sv-SE" sz="1500" dirty="0" err="1"/>
              <a:t>unit</a:t>
            </a:r>
            <a:r>
              <a:rPr lang="sv-SE" sz="1500" dirty="0"/>
              <a:t> cell </a:t>
            </a:r>
            <a:r>
              <a:rPr lang="sv-SE" sz="1500" dirty="0" err="1"/>
              <a:t>of</a:t>
            </a:r>
            <a:r>
              <a:rPr lang="sv-SE" sz="1500" dirty="0"/>
              <a:t> </a:t>
            </a:r>
            <a:r>
              <a:rPr lang="sv-SE" sz="1500" dirty="0" err="1"/>
              <a:t>eight</a:t>
            </a:r>
            <a:r>
              <a:rPr lang="sv-SE" sz="1500" dirty="0"/>
              <a:t> </a:t>
            </a:r>
            <a:r>
              <a:rPr lang="sv-SE" sz="1500" dirty="0" err="1"/>
              <a:t>qubits</a:t>
            </a:r>
            <a:r>
              <a:rPr lang="sv-SE" sz="1500" dirty="0"/>
              <a:t>, </a:t>
            </a:r>
            <a:r>
              <a:rPr lang="sv-SE" sz="1500" dirty="0" err="1"/>
              <a:t>arranged</a:t>
            </a:r>
            <a:r>
              <a:rPr lang="sv-SE" sz="1500" dirty="0"/>
              <a:t> in </a:t>
            </a:r>
            <a:r>
              <a:rPr lang="sv-SE" sz="1500" dirty="0" err="1"/>
              <a:t>two</a:t>
            </a:r>
            <a:r>
              <a:rPr lang="sv-SE" sz="1500" dirty="0"/>
              <a:t> </a:t>
            </a:r>
            <a:r>
              <a:rPr lang="sv-SE" sz="1500" dirty="0" err="1"/>
              <a:t>subgroups</a:t>
            </a:r>
            <a:r>
              <a:rPr lang="sv-SE" sz="1500" dirty="0"/>
              <a:t> </a:t>
            </a:r>
            <a:r>
              <a:rPr lang="sv-SE" sz="1500" dirty="0" err="1"/>
              <a:t>of</a:t>
            </a:r>
            <a:r>
              <a:rPr lang="sv-SE" sz="1500" dirty="0"/>
              <a:t> </a:t>
            </a:r>
            <a:r>
              <a:rPr lang="sv-SE" sz="1500" dirty="0" err="1"/>
              <a:t>four</a:t>
            </a:r>
            <a:r>
              <a:rPr lang="sv-SE" sz="1500" dirty="0"/>
              <a:t> </a:t>
            </a:r>
            <a:r>
              <a:rPr lang="sv-SE" sz="1500" dirty="0" err="1"/>
              <a:t>qubits</a:t>
            </a:r>
            <a:r>
              <a:rPr lang="sv-SE" sz="1500" dirty="0"/>
              <a:t> </a:t>
            </a:r>
            <a:r>
              <a:rPr lang="sv-SE" sz="1500" dirty="0" err="1"/>
              <a:t>each</a:t>
            </a:r>
            <a:r>
              <a:rPr lang="sv-SE" sz="1500" dirty="0"/>
              <a:t> </a:t>
            </a:r>
            <a:r>
              <a:rPr lang="sv-SE" sz="1500" dirty="0" err="1"/>
              <a:t>that</a:t>
            </a:r>
            <a:r>
              <a:rPr lang="sv-SE" sz="1500" dirty="0"/>
              <a:t> </a:t>
            </a:r>
            <a:r>
              <a:rPr lang="sv-SE" sz="1500" dirty="0" err="1"/>
              <a:t>are</a:t>
            </a:r>
            <a:r>
              <a:rPr lang="sv-SE" sz="1500" dirty="0"/>
              <a:t> </a:t>
            </a:r>
            <a:r>
              <a:rPr lang="sv-SE" sz="1500" dirty="0" err="1"/>
              <a:t>closer</a:t>
            </a:r>
            <a:r>
              <a:rPr lang="sv-SE" sz="1500" dirty="0"/>
              <a:t> in </a:t>
            </a:r>
            <a:r>
              <a:rPr lang="sv-SE" sz="1500" dirty="0" err="1"/>
              <a:t>frequencies</a:t>
            </a:r>
            <a:r>
              <a:rPr lang="sv-SE" sz="1500" dirty="0"/>
              <a:t> and </a:t>
            </a:r>
            <a:r>
              <a:rPr lang="sv-SE" sz="1500" dirty="0" err="1"/>
              <a:t>anharmonicities</a:t>
            </a:r>
            <a:endParaRPr lang="sv-SE" sz="15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71575F9-357F-AC8D-E56F-F4FC76B596EF}"/>
              </a:ext>
            </a:extLst>
          </p:cNvPr>
          <p:cNvSpPr txBox="1"/>
          <p:nvPr/>
        </p:nvSpPr>
        <p:spPr>
          <a:xfrm>
            <a:off x="2857463" y="4793812"/>
            <a:ext cx="3429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Osman et al., </a:t>
            </a:r>
            <a:r>
              <a:rPr lang="sv-SE" sz="1200" dirty="0" err="1"/>
              <a:t>Phys</a:t>
            </a:r>
            <a:r>
              <a:rPr lang="sv-SE" sz="1200" dirty="0"/>
              <a:t>. Rev. Res. </a:t>
            </a:r>
            <a:r>
              <a:rPr lang="sv-SE" sz="1200" b="1" dirty="0"/>
              <a:t>5</a:t>
            </a:r>
            <a:r>
              <a:rPr lang="sv-SE" sz="1200" dirty="0"/>
              <a:t>, 043001 (2023)</a:t>
            </a:r>
            <a:endParaRPr lang="sv-SE" sz="1200" b="1" dirty="0"/>
          </a:p>
        </p:txBody>
      </p:sp>
    </p:spTree>
    <p:extLst>
      <p:ext uri="{BB962C8B-B14F-4D97-AF65-F5344CB8AC3E}">
        <p14:creationId xmlns:p14="http://schemas.microsoft.com/office/powerpoint/2010/main" val="24237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" y="36000"/>
            <a:ext cx="7038230" cy="807566"/>
          </a:xfrm>
        </p:spPr>
        <p:txBody>
          <a:bodyPr/>
          <a:lstStyle/>
          <a:p>
            <a:r>
              <a:rPr lang="sv-SE" dirty="0" err="1"/>
              <a:t>Estimating</a:t>
            </a:r>
            <a:r>
              <a:rPr lang="sv-SE" dirty="0"/>
              <a:t> the </a:t>
            </a:r>
            <a:r>
              <a:rPr lang="sv-SE" dirty="0" err="1"/>
              <a:t>impact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crosstalk</a:t>
            </a:r>
            <a:br>
              <a:rPr lang="sv-SE" dirty="0"/>
            </a:br>
            <a:r>
              <a:rPr lang="sv-SE" dirty="0"/>
              <a:t>and </a:t>
            </a:r>
            <a:r>
              <a:rPr lang="sv-SE" dirty="0" err="1"/>
              <a:t>frequency</a:t>
            </a:r>
            <a:r>
              <a:rPr lang="sv-SE" dirty="0"/>
              <a:t> variations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ECB5627-C740-E9CF-43C3-911676D19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78" y="2652499"/>
            <a:ext cx="6337300" cy="18288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8320380-90D1-6845-2DF6-28BA3E89916E}"/>
              </a:ext>
            </a:extLst>
          </p:cNvPr>
          <p:cNvSpPr txBox="1"/>
          <p:nvPr/>
        </p:nvSpPr>
        <p:spPr>
          <a:xfrm>
            <a:off x="3239327" y="4555246"/>
            <a:ext cx="3447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Osman et al., </a:t>
            </a:r>
            <a:r>
              <a:rPr lang="sv-SE" sz="1200" dirty="0" err="1"/>
              <a:t>Phys</a:t>
            </a:r>
            <a:r>
              <a:rPr lang="sv-SE" sz="1200" dirty="0"/>
              <a:t>. Rev. Res. </a:t>
            </a:r>
            <a:r>
              <a:rPr lang="sv-SE" sz="1200" b="1" dirty="0"/>
              <a:t>5</a:t>
            </a:r>
            <a:r>
              <a:rPr lang="sv-SE" sz="1200" dirty="0"/>
              <a:t>, 043001 (2023)</a:t>
            </a:r>
            <a:br>
              <a:rPr lang="sv-SE" sz="1200" dirty="0"/>
            </a:br>
            <a:r>
              <a:rPr lang="sv-SE" sz="1200" dirty="0" err="1"/>
              <a:t>Kosen</a:t>
            </a:r>
            <a:r>
              <a:rPr lang="sv-SE" sz="1200" dirty="0"/>
              <a:t> et al., arXiv:2403.00285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F7F326F-A047-0096-58A7-F568E6D8348F}"/>
              </a:ext>
            </a:extLst>
          </p:cNvPr>
          <p:cNvSpPr txBox="1"/>
          <p:nvPr/>
        </p:nvSpPr>
        <p:spPr>
          <a:xfrm>
            <a:off x="1976051" y="947110"/>
            <a:ext cx="519189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dirty="0" err="1"/>
              <a:t>Two</a:t>
            </a:r>
            <a:r>
              <a:rPr lang="sv-SE" sz="1500" dirty="0"/>
              <a:t>- and </a:t>
            </a:r>
            <a:r>
              <a:rPr lang="sv-SE" sz="1500" dirty="0" err="1"/>
              <a:t>three-level</a:t>
            </a:r>
            <a:r>
              <a:rPr lang="sv-SE" sz="1500" dirty="0"/>
              <a:t> </a:t>
            </a:r>
            <a:r>
              <a:rPr lang="sv-SE" sz="1500" dirty="0" err="1"/>
              <a:t>models</a:t>
            </a:r>
            <a:r>
              <a:rPr lang="sv-SE" sz="1500" dirty="0"/>
              <a:t> </a:t>
            </a:r>
            <a:r>
              <a:rPr lang="sv-SE" sz="1500" dirty="0" err="1"/>
              <a:t>with</a:t>
            </a:r>
            <a:r>
              <a:rPr lang="sv-SE" sz="1500" dirty="0"/>
              <a:t> </a:t>
            </a:r>
            <a:r>
              <a:rPr lang="sv-SE" sz="1500" dirty="0" err="1"/>
              <a:t>detuned</a:t>
            </a:r>
            <a:r>
              <a:rPr lang="sv-SE" sz="1500" dirty="0"/>
              <a:t> </a:t>
            </a:r>
            <a:r>
              <a:rPr lang="sv-SE" sz="1500" dirty="0" err="1"/>
              <a:t>Rabi</a:t>
            </a:r>
            <a:r>
              <a:rPr lang="sv-SE" sz="1500" dirty="0"/>
              <a:t> oscillations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B6B55EA-E232-E504-208F-E3C837336972}"/>
              </a:ext>
            </a:extLst>
          </p:cNvPr>
          <p:cNvSpPr txBox="1"/>
          <p:nvPr/>
        </p:nvSpPr>
        <p:spPr>
          <a:xfrm>
            <a:off x="1737232" y="2294751"/>
            <a:ext cx="1360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Varying</a:t>
            </a:r>
            <a:r>
              <a:rPr lang="sv-SE" sz="1200" dirty="0"/>
              <a:t> </a:t>
            </a:r>
            <a:r>
              <a:rPr lang="sv-SE" sz="1200" dirty="0" err="1"/>
              <a:t>crosstalk</a:t>
            </a:r>
            <a:endParaRPr lang="sv-SE" sz="12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D4786A1-EDCB-15D2-26B5-0B5B3A02DD7A}"/>
              </a:ext>
            </a:extLst>
          </p:cNvPr>
          <p:cNvSpPr txBox="1"/>
          <p:nvPr/>
        </p:nvSpPr>
        <p:spPr>
          <a:xfrm>
            <a:off x="3655633" y="2294751"/>
            <a:ext cx="1832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Varying</a:t>
            </a:r>
            <a:r>
              <a:rPr lang="sv-SE" sz="1200" dirty="0"/>
              <a:t> </a:t>
            </a:r>
            <a:r>
              <a:rPr lang="sv-SE" sz="1200" dirty="0" err="1"/>
              <a:t>fidelity</a:t>
            </a:r>
            <a:r>
              <a:rPr lang="sv-SE" sz="1200" dirty="0"/>
              <a:t> </a:t>
            </a:r>
            <a:r>
              <a:rPr lang="sv-SE" sz="1200" dirty="0" err="1"/>
              <a:t>threshold</a:t>
            </a:r>
            <a:endParaRPr lang="sv-SE" sz="12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A78799E-C517-5B72-B0CD-1CD0E9C1E474}"/>
              </a:ext>
            </a:extLst>
          </p:cNvPr>
          <p:cNvSpPr txBox="1"/>
          <p:nvPr/>
        </p:nvSpPr>
        <p:spPr>
          <a:xfrm>
            <a:off x="5695416" y="2294751"/>
            <a:ext cx="2102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Varying</a:t>
            </a:r>
            <a:r>
              <a:rPr lang="sv-SE" sz="1200" dirty="0"/>
              <a:t> </a:t>
            </a:r>
            <a:r>
              <a:rPr lang="sv-SE" sz="1200" dirty="0" err="1"/>
              <a:t>frequency</a:t>
            </a:r>
            <a:r>
              <a:rPr lang="sv-SE" sz="1200" dirty="0"/>
              <a:t> variations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B6F2109-C5E8-FBA4-C784-A13A5F9363FB}"/>
              </a:ext>
            </a:extLst>
          </p:cNvPr>
          <p:cNvSpPr txBox="1"/>
          <p:nvPr/>
        </p:nvSpPr>
        <p:spPr>
          <a:xfrm>
            <a:off x="110163" y="2966734"/>
            <a:ext cx="1183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 err="1"/>
              <a:t>Collisions</a:t>
            </a:r>
            <a:r>
              <a:rPr lang="sv-SE" sz="1800" dirty="0"/>
              <a:t> for </a:t>
            </a:r>
            <a:r>
              <a:rPr lang="sv-SE" sz="1800" dirty="0" err="1"/>
              <a:t>two-qubit</a:t>
            </a:r>
            <a:r>
              <a:rPr lang="sv-SE" sz="1800" dirty="0"/>
              <a:t> gates</a:t>
            </a:r>
            <a:endParaRPr lang="sv-SE" dirty="0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97479621-9028-063D-4926-FE581537F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536" y="1309111"/>
            <a:ext cx="1360137" cy="962274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EF249F0F-A340-3127-247A-CC20F825D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988" y="1438648"/>
            <a:ext cx="1360137" cy="83273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A4943EC-63D1-27CD-2514-30695858BF38}"/>
              </a:ext>
            </a:extLst>
          </p:cNvPr>
          <p:cNvSpPr/>
          <p:nvPr/>
        </p:nvSpPr>
        <p:spPr>
          <a:xfrm>
            <a:off x="1293878" y="2343955"/>
            <a:ext cx="2102741" cy="2218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B35420D-D28C-7FD7-C0C3-26A6595D60B2}"/>
              </a:ext>
            </a:extLst>
          </p:cNvPr>
          <p:cNvSpPr/>
          <p:nvPr/>
        </p:nvSpPr>
        <p:spPr>
          <a:xfrm>
            <a:off x="3356383" y="2263205"/>
            <a:ext cx="2102741" cy="2218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022C089-9B48-8D2C-9A47-83D497195B47}"/>
              </a:ext>
            </a:extLst>
          </p:cNvPr>
          <p:cNvSpPr/>
          <p:nvPr/>
        </p:nvSpPr>
        <p:spPr>
          <a:xfrm>
            <a:off x="5543056" y="2263205"/>
            <a:ext cx="2255101" cy="2218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3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3F58625B-77AC-FD41-9A5F-8DE30EC8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4" name="Bildobjekt 3" descr="En bild som visar text, skärmbild, diagram, nummer&#10;&#10;Automatiskt genererad beskrivning">
            <a:extLst>
              <a:ext uri="{FF2B5EF4-FFF2-40B4-BE49-F238E27FC236}">
                <a16:creationId xmlns:a16="http://schemas.microsoft.com/office/drawing/2014/main" id="{A4AEA359-7E9E-347E-079C-38D3AB2BB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14" y="89185"/>
            <a:ext cx="7349771" cy="49210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7969E37F-3ABC-D20A-F692-E154F8219484}"/>
              </a:ext>
            </a:extLst>
          </p:cNvPr>
          <p:cNvSpPr txBox="1"/>
          <p:nvPr/>
        </p:nvSpPr>
        <p:spPr>
          <a:xfrm>
            <a:off x="3436166" y="4871686"/>
            <a:ext cx="22716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Kosen</a:t>
            </a:r>
            <a:r>
              <a:rPr lang="sv-SE" sz="1200" dirty="0"/>
              <a:t> et al., arXiv:2403.00285</a:t>
            </a:r>
          </a:p>
        </p:txBody>
      </p:sp>
    </p:spTree>
    <p:extLst>
      <p:ext uri="{BB962C8B-B14F-4D97-AF65-F5344CB8AC3E}">
        <p14:creationId xmlns:p14="http://schemas.microsoft.com/office/powerpoint/2010/main" val="194513315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D708-2C24-9F4D-9164-4A7075A6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BBFB-C0E6-8F43-932B-A7DD61554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9" y="503062"/>
            <a:ext cx="8561983" cy="3931790"/>
          </a:xfrm>
        </p:spPr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building</a:t>
            </a:r>
            <a:r>
              <a:rPr lang="sv-SE" dirty="0"/>
              <a:t> the Swedish quantum computer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superconducting</a:t>
            </a:r>
            <a:r>
              <a:rPr lang="sv-SE" dirty="0"/>
              <a:t> </a:t>
            </a:r>
            <a:r>
              <a:rPr lang="sv-SE" dirty="0" err="1"/>
              <a:t>qubits</a:t>
            </a:r>
            <a:r>
              <a:rPr lang="sv-SE" dirty="0"/>
              <a:t> in a </a:t>
            </a:r>
            <a:r>
              <a:rPr lang="sv-SE" dirty="0" err="1"/>
              <a:t>square-grid</a:t>
            </a:r>
            <a:r>
              <a:rPr lang="sv-SE" dirty="0"/>
              <a:t> </a:t>
            </a:r>
            <a:r>
              <a:rPr lang="sv-SE" dirty="0" err="1"/>
              <a:t>architecture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tunable</a:t>
            </a:r>
            <a:r>
              <a:rPr lang="sv-SE" dirty="0"/>
              <a:t> </a:t>
            </a:r>
            <a:r>
              <a:rPr lang="sv-SE" dirty="0" err="1"/>
              <a:t>couplers</a:t>
            </a:r>
            <a:r>
              <a:rPr lang="sv-SE" dirty="0"/>
              <a:t> mediating </a:t>
            </a:r>
            <a:r>
              <a:rPr lang="sv-SE" dirty="0" err="1"/>
              <a:t>two-qubit</a:t>
            </a:r>
            <a:r>
              <a:rPr lang="sv-SE" dirty="0"/>
              <a:t> gates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fixed-frequency</a:t>
            </a:r>
            <a:r>
              <a:rPr lang="sv-SE" dirty="0"/>
              <a:t> </a:t>
            </a:r>
            <a:r>
              <a:rPr lang="sv-SE" dirty="0" err="1"/>
              <a:t>qubits</a:t>
            </a:r>
            <a:endParaRPr lang="sv-SE" dirty="0"/>
          </a:p>
          <a:p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things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be </a:t>
            </a:r>
            <a:r>
              <a:rPr lang="sv-SE" dirty="0" err="1"/>
              <a:t>considered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designing </a:t>
            </a:r>
            <a:r>
              <a:rPr lang="sv-SE" dirty="0" err="1"/>
              <a:t>two-qubit</a:t>
            </a:r>
            <a:r>
              <a:rPr lang="sv-SE" dirty="0"/>
              <a:t> gates; </a:t>
            </a:r>
            <a:r>
              <a:rPr lang="sv-SE" dirty="0" err="1"/>
              <a:t>we</a:t>
            </a:r>
            <a:r>
              <a:rPr lang="sv-SE" dirty="0"/>
              <a:t> show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done</a:t>
            </a:r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</a:t>
            </a:r>
            <a:r>
              <a:rPr lang="sv-SE" dirty="0" err="1"/>
              <a:t>theoretical</a:t>
            </a:r>
            <a:r>
              <a:rPr lang="sv-SE" dirty="0"/>
              <a:t> </a:t>
            </a:r>
            <a:r>
              <a:rPr lang="sv-SE" dirty="0" err="1"/>
              <a:t>methods</a:t>
            </a:r>
            <a:r>
              <a:rPr lang="sv-SE" dirty="0"/>
              <a:t> to </a:t>
            </a:r>
            <a:r>
              <a:rPr lang="sv-SE" dirty="0" err="1"/>
              <a:t>quantify</a:t>
            </a:r>
            <a:r>
              <a:rPr lang="sv-SE" dirty="0"/>
              <a:t> the </a:t>
            </a:r>
            <a:r>
              <a:rPr lang="sv-SE" dirty="0" err="1"/>
              <a:t>impact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decoherence</a:t>
            </a:r>
            <a:r>
              <a:rPr lang="sv-SE" dirty="0"/>
              <a:t> on gate </a:t>
            </a:r>
            <a:r>
              <a:rPr lang="sv-SE" dirty="0" err="1"/>
              <a:t>fidelities</a:t>
            </a:r>
            <a:endParaRPr lang="sv-SE" dirty="0"/>
          </a:p>
          <a:p>
            <a:r>
              <a:rPr lang="sv-SE" dirty="0"/>
              <a:t>To fight the </a:t>
            </a:r>
            <a:r>
              <a:rPr lang="sv-SE" dirty="0" err="1"/>
              <a:t>impact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decoherence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making</a:t>
            </a:r>
            <a:r>
              <a:rPr lang="sv-SE" dirty="0"/>
              <a:t> </a:t>
            </a:r>
            <a:r>
              <a:rPr lang="sv-SE" dirty="0" err="1"/>
              <a:t>longer-lived</a:t>
            </a:r>
            <a:r>
              <a:rPr lang="sv-SE" dirty="0"/>
              <a:t> </a:t>
            </a:r>
            <a:r>
              <a:rPr lang="sv-SE" dirty="0" err="1"/>
              <a:t>qubits</a:t>
            </a:r>
            <a:r>
              <a:rPr lang="sv-SE" dirty="0"/>
              <a:t> and faster gates;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and </a:t>
            </a:r>
            <a:r>
              <a:rPr lang="sv-SE" dirty="0" err="1"/>
              <a:t>implemented</a:t>
            </a:r>
            <a:r>
              <a:rPr lang="sv-SE" dirty="0"/>
              <a:t> a </a:t>
            </a:r>
            <a:r>
              <a:rPr lang="sv-SE" dirty="0" err="1"/>
              <a:t>three-qubit</a:t>
            </a:r>
            <a:r>
              <a:rPr lang="sv-SE" dirty="0"/>
              <a:t> gate </a:t>
            </a:r>
            <a:r>
              <a:rPr lang="sv-SE" dirty="0" err="1"/>
              <a:t>that</a:t>
            </a:r>
            <a:r>
              <a:rPr lang="sv-SE" dirty="0"/>
              <a:t> is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powerful</a:t>
            </a:r>
            <a:r>
              <a:rPr lang="sv-SE" dirty="0"/>
              <a:t> and faster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two-qubit</a:t>
            </a:r>
            <a:r>
              <a:rPr lang="sv-SE" dirty="0"/>
              <a:t> gates,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needing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change</a:t>
            </a:r>
            <a:r>
              <a:rPr lang="sv-SE" dirty="0"/>
              <a:t> to the hardware </a:t>
            </a:r>
          </a:p>
          <a:p>
            <a:r>
              <a:rPr lang="sv-SE" dirty="0"/>
              <a:t>ZZ </a:t>
            </a:r>
            <a:r>
              <a:rPr lang="sv-SE" dirty="0" err="1"/>
              <a:t>coupling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both</a:t>
            </a:r>
            <a:r>
              <a:rPr lang="sv-SE" dirty="0"/>
              <a:t> a </a:t>
            </a:r>
            <a:r>
              <a:rPr lang="sv-SE" dirty="0" err="1"/>
              <a:t>blessing</a:t>
            </a:r>
            <a:r>
              <a:rPr lang="sv-SE" dirty="0"/>
              <a:t> and a </a:t>
            </a:r>
            <a:r>
              <a:rPr lang="sv-SE" dirty="0" err="1"/>
              <a:t>curse</a:t>
            </a:r>
            <a:r>
              <a:rPr lang="sv-SE" dirty="0"/>
              <a:t>;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</a:t>
            </a:r>
            <a:r>
              <a:rPr lang="sv-SE" dirty="0" err="1"/>
              <a:t>analytical</a:t>
            </a:r>
            <a:r>
              <a:rPr lang="sv-SE" dirty="0"/>
              <a:t> and </a:t>
            </a:r>
            <a:r>
              <a:rPr lang="sv-SE" dirty="0" err="1"/>
              <a:t>numerical</a:t>
            </a:r>
            <a:r>
              <a:rPr lang="sv-SE" dirty="0"/>
              <a:t> </a:t>
            </a:r>
            <a:r>
              <a:rPr lang="sv-SE" dirty="0" err="1"/>
              <a:t>methods</a:t>
            </a:r>
            <a:r>
              <a:rPr lang="sv-SE" dirty="0"/>
              <a:t> to understand and </a:t>
            </a:r>
            <a:r>
              <a:rPr lang="sv-SE" dirty="0" err="1"/>
              <a:t>engineer</a:t>
            </a:r>
            <a:r>
              <a:rPr lang="sv-SE" dirty="0"/>
              <a:t> it</a:t>
            </a:r>
          </a:p>
          <a:p>
            <a:r>
              <a:rPr lang="sv-SE" dirty="0" err="1"/>
              <a:t>Crosstalk</a:t>
            </a:r>
            <a:r>
              <a:rPr lang="sv-SE" dirty="0"/>
              <a:t> and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crowding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problems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be </a:t>
            </a:r>
            <a:r>
              <a:rPr lang="sv-SE" dirty="0" err="1"/>
              <a:t>mitigated</a:t>
            </a:r>
            <a:r>
              <a:rPr lang="sv-SE" dirty="0"/>
              <a:t>;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designed</a:t>
            </a:r>
            <a:r>
              <a:rPr lang="sv-SE" dirty="0"/>
              <a:t> a </a:t>
            </a:r>
            <a:r>
              <a:rPr lang="sv-SE" dirty="0" err="1"/>
              <a:t>qubit</a:t>
            </a:r>
            <a:r>
              <a:rPr lang="sv-SE" dirty="0"/>
              <a:t> layout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works</a:t>
            </a:r>
            <a:r>
              <a:rPr lang="sv-SE" dirty="0"/>
              <a:t> </a:t>
            </a:r>
            <a:r>
              <a:rPr lang="sv-SE" dirty="0" err="1"/>
              <a:t>well</a:t>
            </a:r>
            <a:r>
              <a:rPr lang="sv-SE" dirty="0"/>
              <a:t> for the </a:t>
            </a:r>
            <a:r>
              <a:rPr lang="sv-SE" dirty="0" err="1"/>
              <a:t>measured</a:t>
            </a:r>
            <a:r>
              <a:rPr lang="sv-SE" dirty="0"/>
              <a:t> parameters in experiments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D0182-CE2E-4D4D-B5ED-028F4165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F33BB10-9A23-31AF-C482-6063A4A413A9}"/>
              </a:ext>
            </a:extLst>
          </p:cNvPr>
          <p:cNvSpPr txBox="1"/>
          <p:nvPr/>
        </p:nvSpPr>
        <p:spPr>
          <a:xfrm>
            <a:off x="2468378" y="3476603"/>
            <a:ext cx="38636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Kosen</a:t>
            </a:r>
            <a:r>
              <a:rPr lang="sv-SE" sz="1200" dirty="0"/>
              <a:t> et al., Quantum </a:t>
            </a:r>
            <a:r>
              <a:rPr lang="sv-SE" sz="1200" dirty="0" err="1"/>
              <a:t>Sci</a:t>
            </a:r>
            <a:r>
              <a:rPr lang="sv-SE" sz="1200" dirty="0"/>
              <a:t>. </a:t>
            </a:r>
            <a:r>
              <a:rPr lang="sv-SE" sz="1200" dirty="0" err="1"/>
              <a:t>Technol</a:t>
            </a:r>
            <a:r>
              <a:rPr lang="sv-SE" sz="1200" dirty="0"/>
              <a:t>. </a:t>
            </a:r>
            <a:r>
              <a:rPr lang="sv-SE" sz="1200" b="1" dirty="0"/>
              <a:t>7</a:t>
            </a:r>
            <a:r>
              <a:rPr lang="sv-SE" sz="1200" dirty="0"/>
              <a:t>, 035018 (2022)</a:t>
            </a:r>
          </a:p>
          <a:p>
            <a:r>
              <a:rPr lang="sv-SE" sz="1200" dirty="0" err="1"/>
              <a:t>Abad</a:t>
            </a:r>
            <a:r>
              <a:rPr lang="sv-SE" sz="1200" dirty="0"/>
              <a:t> et al., </a:t>
            </a:r>
            <a:r>
              <a:rPr lang="sv-SE" sz="1200" dirty="0" err="1"/>
              <a:t>Phys</a:t>
            </a:r>
            <a:r>
              <a:rPr lang="sv-SE" sz="1200" dirty="0"/>
              <a:t>. Rev. Lett. </a:t>
            </a:r>
            <a:r>
              <a:rPr lang="sv-SE" sz="1200" b="1" dirty="0"/>
              <a:t>129</a:t>
            </a:r>
            <a:r>
              <a:rPr lang="sv-SE" sz="1200" dirty="0"/>
              <a:t>, 150504 (2022)</a:t>
            </a:r>
          </a:p>
          <a:p>
            <a:r>
              <a:rPr lang="sv-SE" sz="1200" dirty="0" err="1"/>
              <a:t>Abad</a:t>
            </a:r>
            <a:r>
              <a:rPr lang="sv-SE" sz="1200" dirty="0"/>
              <a:t> et al., arXiv:2302.13885v2</a:t>
            </a:r>
          </a:p>
          <a:p>
            <a:r>
              <a:rPr lang="sv-SE" sz="1200" dirty="0"/>
              <a:t>Pettersson Fors et al., in preparation (2024)</a:t>
            </a:r>
          </a:p>
          <a:p>
            <a:r>
              <a:rPr lang="sv-SE" sz="1200" dirty="0"/>
              <a:t>Osman et al., </a:t>
            </a:r>
            <a:r>
              <a:rPr lang="sv-SE" sz="1200" dirty="0" err="1"/>
              <a:t>Phys</a:t>
            </a:r>
            <a:r>
              <a:rPr lang="sv-SE" sz="1200" dirty="0"/>
              <a:t>. Rev. Res. </a:t>
            </a:r>
            <a:r>
              <a:rPr lang="sv-SE" sz="1200" b="1" dirty="0"/>
              <a:t>5</a:t>
            </a:r>
            <a:r>
              <a:rPr lang="sv-SE" sz="1200" dirty="0"/>
              <a:t>, 043001 (2023)</a:t>
            </a:r>
          </a:p>
          <a:p>
            <a:r>
              <a:rPr lang="sv-SE" sz="1200" dirty="0" err="1"/>
              <a:t>Kosen</a:t>
            </a:r>
            <a:r>
              <a:rPr lang="sv-SE" sz="1200" dirty="0"/>
              <a:t> et al., arXiv:2403.00285</a:t>
            </a:r>
          </a:p>
          <a:p>
            <a:r>
              <a:rPr lang="sv-SE" sz="1200" dirty="0" err="1"/>
              <a:t>Gu</a:t>
            </a:r>
            <a:r>
              <a:rPr lang="sv-SE" sz="1200" dirty="0"/>
              <a:t> et al., PRX Quantum </a:t>
            </a:r>
            <a:r>
              <a:rPr lang="sv-SE" sz="1200" b="1" dirty="0"/>
              <a:t>2</a:t>
            </a:r>
            <a:r>
              <a:rPr lang="sv-SE" sz="1200" dirty="0"/>
              <a:t>, 040348 (2021)</a:t>
            </a:r>
          </a:p>
          <a:p>
            <a:r>
              <a:rPr lang="sv-SE" sz="1200" dirty="0"/>
              <a:t>Warren et al., </a:t>
            </a:r>
            <a:r>
              <a:rPr lang="sv-SE" sz="1200" dirty="0" err="1"/>
              <a:t>npj</a:t>
            </a:r>
            <a:r>
              <a:rPr lang="sv-SE" sz="1200" dirty="0"/>
              <a:t> Quantum Inf. </a:t>
            </a:r>
            <a:r>
              <a:rPr lang="sv-SE" sz="1200" b="1" dirty="0"/>
              <a:t>9</a:t>
            </a:r>
            <a:r>
              <a:rPr lang="sv-SE" sz="1200" dirty="0"/>
              <a:t>, 44 (2023)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1AE25D7-25A6-E878-AEE7-7A5FF165A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74" y="3565423"/>
            <a:ext cx="1829319" cy="94443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5AF37BE-0DD3-7F97-D950-FFBD3D5A6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38" y="4509862"/>
            <a:ext cx="1938593" cy="44245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8BB3AFE-0D33-2EFB-2E75-1477D1B65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378" y="3410328"/>
            <a:ext cx="1336960" cy="1099534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FB53C08-C59B-DE05-D1CD-019655ECF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351" y="3462487"/>
            <a:ext cx="908880" cy="104737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4AE1B55-2250-D531-B229-ADBFC4A7B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431" y="4542752"/>
            <a:ext cx="1084770" cy="506226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24669DA0-39AA-A979-9B40-EBB8525A3D9A}"/>
              </a:ext>
            </a:extLst>
          </p:cNvPr>
          <p:cNvGrpSpPr/>
          <p:nvPr/>
        </p:nvGrpSpPr>
        <p:grpSpPr>
          <a:xfrm>
            <a:off x="7515901" y="4542752"/>
            <a:ext cx="1433907" cy="566969"/>
            <a:chOff x="7515901" y="4542752"/>
            <a:chExt cx="1433907" cy="566969"/>
          </a:xfrm>
        </p:grpSpPr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6D13CD41-78BC-00EF-091E-F42BD7201133}"/>
                </a:ext>
              </a:extLst>
            </p:cNvPr>
            <p:cNvSpPr txBox="1"/>
            <p:nvPr/>
          </p:nvSpPr>
          <p:spPr>
            <a:xfrm>
              <a:off x="7515901" y="4542752"/>
              <a:ext cx="14339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1200" b="1" u="sng" dirty="0" err="1">
                  <a:solidFill>
                    <a:srgbClr val="00AFC8"/>
                  </a:solidFill>
                </a:rPr>
                <a:t>wacqt.se</a:t>
              </a:r>
              <a:endParaRPr lang="sv-SE" sz="1200" b="1" u="sng" dirty="0">
                <a:solidFill>
                  <a:srgbClr val="00AFC8"/>
                </a:solidFill>
              </a:endParaRPr>
            </a:p>
            <a:p>
              <a:pPr algn="ctr"/>
              <a:r>
                <a:rPr lang="sv-SE" sz="1200" b="1" dirty="0">
                  <a:solidFill>
                    <a:srgbClr val="00AFC8"/>
                  </a:solidFill>
                </a:rPr>
                <a:t>@</a:t>
              </a:r>
              <a:r>
                <a:rPr lang="sv-SE" sz="1200" b="1" dirty="0" err="1">
                  <a:solidFill>
                    <a:srgbClr val="00AFC8"/>
                  </a:solidFill>
                </a:rPr>
                <a:t>wacqt_sweden</a:t>
              </a:r>
              <a:endParaRPr lang="sv-SE" sz="1200" b="1" dirty="0">
                <a:solidFill>
                  <a:srgbClr val="00AFC8"/>
                </a:solidFill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639E631-FF5C-8AE7-D78D-EA926CCA5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1987" y="4982805"/>
              <a:ext cx="301736" cy="12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60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pic>
        <p:nvPicPr>
          <p:cNvPr id="7" name="Platshållare för bild 6" descr="En bild som visar metall, stearinljus, inomhus, mässing&#10;&#10;Automatiskt genererad beskrivning">
            <a:extLst>
              <a:ext uri="{FF2B5EF4-FFF2-40B4-BE49-F238E27FC236}">
                <a16:creationId xmlns:a16="http://schemas.microsoft.com/office/drawing/2014/main" id="{F17408D4-17AE-103C-6E79-54C2688BD4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b="18708"/>
          <a:stretch/>
        </p:blipFill>
        <p:spPr>
          <a:xfrm>
            <a:off x="205200" y="185738"/>
            <a:ext cx="3769200" cy="4597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471-0816-2C4A-B08B-BEFA48AC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978964"/>
            <a:ext cx="4617542" cy="1120258"/>
          </a:xfrm>
        </p:spPr>
        <p:txBody>
          <a:bodyPr/>
          <a:lstStyle/>
          <a:p>
            <a:r>
              <a:rPr lang="sv-SE" dirty="0" err="1"/>
              <a:t>Introduction</a:t>
            </a:r>
            <a:r>
              <a:rPr lang="sv-SE" dirty="0"/>
              <a:t> – </a:t>
            </a:r>
            <a:r>
              <a:rPr lang="sv-SE" dirty="0" err="1"/>
              <a:t>building</a:t>
            </a:r>
            <a:r>
              <a:rPr lang="sv-SE" dirty="0"/>
              <a:t> a Swedish quantum computer</a:t>
            </a:r>
          </a:p>
          <a:p>
            <a:r>
              <a:rPr lang="sv-SE" dirty="0" err="1"/>
              <a:t>Two-qubit</a:t>
            </a:r>
            <a:r>
              <a:rPr lang="sv-SE" dirty="0"/>
              <a:t> gates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tunable</a:t>
            </a:r>
            <a:r>
              <a:rPr lang="sv-SE" dirty="0"/>
              <a:t> </a:t>
            </a:r>
            <a:r>
              <a:rPr lang="sv-SE" dirty="0" err="1"/>
              <a:t>couplers</a:t>
            </a:r>
            <a:endParaRPr lang="sv-SE" dirty="0"/>
          </a:p>
          <a:p>
            <a:r>
              <a:rPr lang="sv-SE" dirty="0" err="1"/>
              <a:t>Quantifying</a:t>
            </a:r>
            <a:r>
              <a:rPr lang="sv-SE" dirty="0"/>
              <a:t> the </a:t>
            </a:r>
            <a:r>
              <a:rPr lang="sv-SE" dirty="0" err="1"/>
              <a:t>impact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decoherence</a:t>
            </a:r>
            <a:endParaRPr lang="sv-SE" dirty="0"/>
          </a:p>
          <a:p>
            <a:r>
              <a:rPr lang="sv-SE" dirty="0"/>
              <a:t>Three-</a:t>
            </a:r>
            <a:r>
              <a:rPr lang="sv-SE" dirty="0" err="1"/>
              <a:t>qubit</a:t>
            </a:r>
            <a:r>
              <a:rPr lang="sv-SE" dirty="0"/>
              <a:t> gates</a:t>
            </a:r>
          </a:p>
          <a:p>
            <a:r>
              <a:rPr lang="sv-SE" dirty="0"/>
              <a:t>ZZ </a:t>
            </a:r>
            <a:r>
              <a:rPr lang="sv-SE" dirty="0" err="1"/>
              <a:t>coupling</a:t>
            </a:r>
            <a:r>
              <a:rPr lang="sv-SE" dirty="0"/>
              <a:t> – </a:t>
            </a:r>
            <a:r>
              <a:rPr lang="sv-SE" dirty="0" err="1"/>
              <a:t>challenge</a:t>
            </a:r>
            <a:r>
              <a:rPr lang="sv-SE" dirty="0"/>
              <a:t> and </a:t>
            </a:r>
            <a:r>
              <a:rPr lang="sv-SE" dirty="0" err="1"/>
              <a:t>opportunity</a:t>
            </a:r>
            <a:r>
              <a:rPr lang="sv-SE" dirty="0"/>
              <a:t> </a:t>
            </a:r>
          </a:p>
          <a:p>
            <a:r>
              <a:rPr lang="sv-SE" dirty="0" err="1"/>
              <a:t>Crosstalk</a:t>
            </a:r>
            <a:r>
              <a:rPr lang="sv-SE" dirty="0"/>
              <a:t> and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crowding</a:t>
            </a:r>
            <a:endParaRPr lang="sv-SE" dirty="0"/>
          </a:p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183BEB1-9827-220A-B5CD-994BED03FFA9}"/>
              </a:ext>
            </a:extLst>
          </p:cNvPr>
          <p:cNvSpPr txBox="1"/>
          <p:nvPr/>
        </p:nvSpPr>
        <p:spPr>
          <a:xfrm>
            <a:off x="4310584" y="3362652"/>
            <a:ext cx="4575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Kosen</a:t>
            </a:r>
            <a:r>
              <a:rPr lang="sv-SE" sz="1200" dirty="0"/>
              <a:t> et al., Quantum </a:t>
            </a:r>
            <a:r>
              <a:rPr lang="sv-SE" sz="1200" dirty="0" err="1"/>
              <a:t>Sci</a:t>
            </a:r>
            <a:r>
              <a:rPr lang="sv-SE" sz="1200" dirty="0"/>
              <a:t>. </a:t>
            </a:r>
            <a:r>
              <a:rPr lang="sv-SE" sz="1200" dirty="0" err="1"/>
              <a:t>Technol</a:t>
            </a:r>
            <a:r>
              <a:rPr lang="sv-SE" sz="1200" dirty="0"/>
              <a:t>. </a:t>
            </a:r>
            <a:r>
              <a:rPr lang="sv-SE" sz="1200" b="1" dirty="0"/>
              <a:t>7</a:t>
            </a:r>
            <a:r>
              <a:rPr lang="sv-SE" sz="1200" dirty="0"/>
              <a:t>, 035018 (2022)</a:t>
            </a:r>
          </a:p>
          <a:p>
            <a:r>
              <a:rPr lang="sv-SE" sz="1200" dirty="0" err="1"/>
              <a:t>Abad</a:t>
            </a:r>
            <a:r>
              <a:rPr lang="sv-SE" sz="1200" dirty="0"/>
              <a:t> et al., </a:t>
            </a:r>
            <a:r>
              <a:rPr lang="sv-SE" sz="1200" dirty="0" err="1"/>
              <a:t>Phys</a:t>
            </a:r>
            <a:r>
              <a:rPr lang="sv-SE" sz="1200" dirty="0"/>
              <a:t>. Rev. Lett. </a:t>
            </a:r>
            <a:r>
              <a:rPr lang="sv-SE" sz="1200" b="1" dirty="0"/>
              <a:t>129</a:t>
            </a:r>
            <a:r>
              <a:rPr lang="sv-SE" sz="1200" dirty="0"/>
              <a:t>, 150504 (2022)</a:t>
            </a:r>
          </a:p>
          <a:p>
            <a:r>
              <a:rPr lang="sv-SE" sz="1200" dirty="0" err="1"/>
              <a:t>Abad</a:t>
            </a:r>
            <a:r>
              <a:rPr lang="sv-SE" sz="1200" dirty="0"/>
              <a:t> et al., arXiv:2302.13885v2</a:t>
            </a:r>
          </a:p>
          <a:p>
            <a:r>
              <a:rPr lang="sv-SE" sz="1200" dirty="0"/>
              <a:t>Pettersson Fors et al., in preparation (2024)</a:t>
            </a:r>
          </a:p>
          <a:p>
            <a:r>
              <a:rPr lang="sv-SE" sz="1200" dirty="0"/>
              <a:t>Osman et al., </a:t>
            </a:r>
            <a:r>
              <a:rPr lang="sv-SE" sz="1200" dirty="0" err="1"/>
              <a:t>Phys</a:t>
            </a:r>
            <a:r>
              <a:rPr lang="sv-SE" sz="1200" dirty="0"/>
              <a:t>. Rev. Res. </a:t>
            </a:r>
            <a:r>
              <a:rPr lang="sv-SE" sz="1200" b="1" dirty="0"/>
              <a:t>5</a:t>
            </a:r>
            <a:r>
              <a:rPr lang="sv-SE" sz="1200" dirty="0"/>
              <a:t>, 043001 (2023)</a:t>
            </a:r>
          </a:p>
          <a:p>
            <a:r>
              <a:rPr lang="sv-SE" sz="1200" dirty="0" err="1"/>
              <a:t>Kosen</a:t>
            </a:r>
            <a:r>
              <a:rPr lang="sv-SE" sz="1200" dirty="0"/>
              <a:t> et al., arXiv:2403.00285</a:t>
            </a:r>
          </a:p>
          <a:p>
            <a:r>
              <a:rPr lang="sv-SE" sz="1200" dirty="0" err="1"/>
              <a:t>Gu</a:t>
            </a:r>
            <a:r>
              <a:rPr lang="sv-SE" sz="1200" dirty="0"/>
              <a:t> et al., PRX Quantum </a:t>
            </a:r>
            <a:r>
              <a:rPr lang="sv-SE" sz="1200" b="1" dirty="0"/>
              <a:t>2</a:t>
            </a:r>
            <a:r>
              <a:rPr lang="sv-SE" sz="1200" dirty="0"/>
              <a:t>, 040348 (2021)</a:t>
            </a:r>
          </a:p>
          <a:p>
            <a:r>
              <a:rPr lang="sv-SE" sz="1200" dirty="0"/>
              <a:t>Warren et al., </a:t>
            </a:r>
            <a:r>
              <a:rPr lang="sv-SE" sz="1200" dirty="0" err="1"/>
              <a:t>npj</a:t>
            </a:r>
            <a:r>
              <a:rPr lang="sv-SE" sz="1200" dirty="0"/>
              <a:t> Quantum Inf. </a:t>
            </a:r>
            <a:r>
              <a:rPr lang="sv-SE" sz="1200" b="1" dirty="0"/>
              <a:t>9</a:t>
            </a:r>
            <a:r>
              <a:rPr lang="sv-SE" sz="1200" dirty="0"/>
              <a:t>, 44 (2023)</a:t>
            </a:r>
          </a:p>
        </p:txBody>
      </p:sp>
    </p:spTree>
    <p:extLst>
      <p:ext uri="{BB962C8B-B14F-4D97-AF65-F5344CB8AC3E}">
        <p14:creationId xmlns:p14="http://schemas.microsoft.com/office/powerpoint/2010/main" val="11286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5002EFB-D3BC-1140-9731-A80FAAF5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sv-SE" dirty="0"/>
              <a:t>WACQT in </a:t>
            </a:r>
            <a:r>
              <a:rPr lang="sv-SE" dirty="0" err="1"/>
              <a:t>brief</a:t>
            </a:r>
            <a:endParaRPr lang="sv-S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E75D996-7EB2-1945-A0E2-97D040108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solidFill>
                  <a:srgbClr val="00AFC8"/>
                </a:solidFill>
              </a:rPr>
              <a:t>Main </a:t>
            </a:r>
            <a:r>
              <a:rPr lang="sv-SE" dirty="0" err="1">
                <a:solidFill>
                  <a:srgbClr val="00AFC8"/>
                </a:solidFill>
              </a:rPr>
              <a:t>goals</a:t>
            </a:r>
            <a:endParaRPr lang="sv-SE" dirty="0">
              <a:solidFill>
                <a:srgbClr val="00AFC8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40BC306-2DC6-5B4E-BB53-D00C115AFC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632" y="1689089"/>
            <a:ext cx="2499860" cy="1034825"/>
          </a:xfrm>
        </p:spPr>
        <p:txBody>
          <a:bodyPr/>
          <a:lstStyle/>
          <a:p>
            <a:pPr marL="219600" indent="-219600">
              <a:buFont typeface="+mj-lt"/>
              <a:buAutoNum type="arabicPeriod"/>
            </a:pPr>
            <a:r>
              <a:rPr lang="sv-SE" dirty="0"/>
              <a:t>To </a:t>
            </a:r>
            <a:r>
              <a:rPr lang="sv-SE" dirty="0" err="1"/>
              <a:t>build</a:t>
            </a:r>
            <a:r>
              <a:rPr lang="sv-SE" dirty="0"/>
              <a:t> a broad </a:t>
            </a:r>
            <a:r>
              <a:rPr lang="sv-SE" dirty="0" err="1"/>
              <a:t>competence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/>
              <a:t> in Sweden for Quantum </a:t>
            </a:r>
            <a:r>
              <a:rPr lang="sv-SE" dirty="0" err="1"/>
              <a:t>Technology</a:t>
            </a:r>
            <a:endParaRPr lang="sv-SE" dirty="0"/>
          </a:p>
          <a:p>
            <a:pPr marL="219600" indent="-219600">
              <a:buFont typeface="+mj-lt"/>
              <a:buAutoNum type="arabicPeriod"/>
            </a:pPr>
            <a:r>
              <a:rPr lang="sv-SE" dirty="0"/>
              <a:t>To </a:t>
            </a:r>
            <a:r>
              <a:rPr lang="sv-SE" dirty="0" err="1"/>
              <a:t>build</a:t>
            </a:r>
            <a:r>
              <a:rPr lang="sv-SE" dirty="0"/>
              <a:t> a quantum computer </a:t>
            </a:r>
            <a:r>
              <a:rPr lang="sv-SE" dirty="0" err="1"/>
              <a:t>based</a:t>
            </a:r>
            <a:r>
              <a:rPr lang="sv-SE" dirty="0"/>
              <a:t> on </a:t>
            </a:r>
            <a:r>
              <a:rPr lang="sv-SE" dirty="0" err="1"/>
              <a:t>superconducting</a:t>
            </a:r>
            <a:r>
              <a:rPr lang="sv-SE" dirty="0"/>
              <a:t> </a:t>
            </a:r>
            <a:r>
              <a:rPr lang="sv-SE" dirty="0" err="1"/>
              <a:t>circuits</a:t>
            </a:r>
            <a:endParaRPr lang="sv-SE" dirty="0"/>
          </a:p>
          <a:p>
            <a:pPr marL="219600" indent="-219600"/>
            <a:endParaRPr lang="sv-S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370DB3-F48E-934D-9DAA-B046EE0F65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>
                <a:solidFill>
                  <a:srgbClr val="00AFC8"/>
                </a:solidFill>
              </a:rPr>
              <a:t>Two</a:t>
            </a:r>
            <a:r>
              <a:rPr lang="sv-SE" dirty="0">
                <a:solidFill>
                  <a:srgbClr val="00AFC8"/>
                </a:solidFill>
              </a:rPr>
              <a:t> parts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68BB9E5-25A7-2841-9557-C794BD54BA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3004" y="1689089"/>
            <a:ext cx="2499860" cy="1034825"/>
          </a:xfrm>
        </p:spPr>
        <p:txBody>
          <a:bodyPr/>
          <a:lstStyle/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 on quantum </a:t>
            </a:r>
            <a:r>
              <a:rPr lang="sv-SE" dirty="0" err="1"/>
              <a:t>computing</a:t>
            </a:r>
            <a:endParaRPr lang="sv-SE" dirty="0"/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 err="1"/>
              <a:t>Excellence</a:t>
            </a:r>
            <a:r>
              <a:rPr lang="sv-SE" dirty="0"/>
              <a:t> program </a:t>
            </a:r>
            <a:r>
              <a:rPr lang="sv-SE" dirty="0" err="1"/>
              <a:t>including</a:t>
            </a:r>
            <a:r>
              <a:rPr lang="sv-SE" dirty="0"/>
              <a:t> all </a:t>
            </a:r>
            <a:r>
              <a:rPr lang="sv-SE" dirty="0" err="1"/>
              <a:t>of</a:t>
            </a:r>
            <a:r>
              <a:rPr lang="sv-SE" dirty="0"/>
              <a:t> Quantum </a:t>
            </a:r>
            <a:r>
              <a:rPr lang="sv-SE" dirty="0" err="1"/>
              <a:t>Technology</a:t>
            </a:r>
            <a:endParaRPr lang="sv-SE" dirty="0"/>
          </a:p>
          <a:p>
            <a:endParaRPr lang="sv-S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3A38C40-DF90-D04E-A269-9DACF6BB00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>
                <a:solidFill>
                  <a:srgbClr val="00AFC8"/>
                </a:solidFill>
              </a:rPr>
              <a:t>Locations</a:t>
            </a:r>
            <a:endParaRPr lang="sv-SE" dirty="0">
              <a:solidFill>
                <a:srgbClr val="00AFC8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676B2C9-A762-964F-A069-9DEB50900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2451" y="1689089"/>
            <a:ext cx="2499860" cy="1034825"/>
          </a:xfrm>
        </p:spPr>
        <p:txBody>
          <a:bodyPr/>
          <a:lstStyle/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Chalmers, Gothenburg U</a:t>
            </a:r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KTH, Stockholm U</a:t>
            </a:r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Lund</a:t>
            </a:r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Linköping U</a:t>
            </a:r>
          </a:p>
          <a:p>
            <a:endParaRPr lang="sv-SE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239790-30FF-C14B-8D60-43733A5C82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v-SE" dirty="0">
                <a:solidFill>
                  <a:srgbClr val="00AFC8"/>
                </a:solidFill>
              </a:rPr>
              <a:t>Duration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BF8B7DF-A97D-CB45-BD8F-45D1BF3103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4632" y="3612817"/>
            <a:ext cx="2499860" cy="1034825"/>
          </a:xfrm>
        </p:spPr>
        <p:txBody>
          <a:bodyPr/>
          <a:lstStyle/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12 </a:t>
            </a:r>
            <a:r>
              <a:rPr lang="sv-SE" dirty="0" err="1"/>
              <a:t>years</a:t>
            </a:r>
            <a:r>
              <a:rPr lang="sv-SE" dirty="0"/>
              <a:t>, (3+4+3+2 </a:t>
            </a:r>
            <a:r>
              <a:rPr lang="sv-SE" dirty="0" err="1"/>
              <a:t>years</a:t>
            </a:r>
            <a:r>
              <a:rPr lang="sv-SE" dirty="0"/>
              <a:t>)</a:t>
            </a:r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 err="1"/>
              <a:t>Started</a:t>
            </a:r>
            <a:r>
              <a:rPr lang="sv-SE" dirty="0"/>
              <a:t> 2018-01-01</a:t>
            </a:r>
          </a:p>
          <a:p>
            <a:endParaRPr lang="sv-SE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5D39847-70CE-7B45-9AD4-68418C27F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v-SE" dirty="0" err="1">
                <a:solidFill>
                  <a:srgbClr val="00AFC8"/>
                </a:solidFill>
              </a:rPr>
              <a:t>Involving</a:t>
            </a:r>
            <a:r>
              <a:rPr lang="sv-SE" dirty="0">
                <a:solidFill>
                  <a:srgbClr val="00AFC8"/>
                </a:solidFill>
              </a:rPr>
              <a:t> </a:t>
            </a:r>
            <a:r>
              <a:rPr lang="sv-SE" dirty="0" err="1">
                <a:solidFill>
                  <a:srgbClr val="00AFC8"/>
                </a:solidFill>
              </a:rPr>
              <a:t>industry</a:t>
            </a:r>
            <a:endParaRPr lang="sv-SE" dirty="0">
              <a:solidFill>
                <a:srgbClr val="00AFC8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756C327-0E6B-6C4C-B388-9BDAE9A42A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95053" y="3612817"/>
            <a:ext cx="2499860" cy="1034825"/>
          </a:xfrm>
        </p:spPr>
        <p:txBody>
          <a:bodyPr/>
          <a:lstStyle/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SME for </a:t>
            </a:r>
            <a:r>
              <a:rPr lang="sv-SE" dirty="0" err="1"/>
              <a:t>enabling</a:t>
            </a:r>
            <a:r>
              <a:rPr lang="sv-SE" dirty="0"/>
              <a:t> </a:t>
            </a:r>
            <a:r>
              <a:rPr lang="sv-SE" dirty="0" err="1"/>
              <a:t>technology</a:t>
            </a:r>
            <a:endParaRPr lang="sv-SE" dirty="0"/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Big </a:t>
            </a:r>
            <a:r>
              <a:rPr lang="sv-SE" dirty="0" err="1"/>
              <a:t>industry</a:t>
            </a:r>
            <a:r>
              <a:rPr lang="sv-SE" dirty="0"/>
              <a:t> for </a:t>
            </a:r>
            <a:r>
              <a:rPr lang="sv-SE" dirty="0" err="1"/>
              <a:t>applications</a:t>
            </a:r>
            <a:endParaRPr lang="sv-SE" dirty="0"/>
          </a:p>
          <a:p>
            <a:pPr marL="219600" indent="-219600"/>
            <a:endParaRPr lang="sv-SE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799DE86-75E5-3446-AFAE-2CE60981A7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sv-SE" dirty="0" err="1">
                <a:solidFill>
                  <a:srgbClr val="00AFC8"/>
                </a:solidFill>
              </a:rPr>
              <a:t>Funding</a:t>
            </a:r>
            <a:endParaRPr lang="sv-SE" dirty="0">
              <a:solidFill>
                <a:srgbClr val="00AFC8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D63EBAB-7CA4-6C48-B075-3901431F08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32452" y="3612817"/>
            <a:ext cx="2499860" cy="1034825"/>
          </a:xfrm>
        </p:spPr>
        <p:txBody>
          <a:bodyPr/>
          <a:lstStyle/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KAW: 1400 MSEK</a:t>
            </a:r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 err="1"/>
              <a:t>Universities</a:t>
            </a:r>
            <a:r>
              <a:rPr lang="sv-SE" dirty="0"/>
              <a:t>: 200 MSEK</a:t>
            </a:r>
          </a:p>
          <a:p>
            <a:pPr marL="219600" indent="-219600">
              <a:buFont typeface="Arial" panose="020B0604020202020204" pitchFamily="34" charset="0"/>
              <a:buChar char="•"/>
            </a:pPr>
            <a:r>
              <a:rPr lang="sv-SE" dirty="0"/>
              <a:t>Industry partners: ~150 MSEK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7DDEAD8-BA4E-CA4A-B0CA-27353A2D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A26FE3B-52AE-BCA9-FDA9-0A4D1E939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03" y="4177226"/>
            <a:ext cx="1765994" cy="79901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6EA63B7-329D-205B-A50C-2F88E4DBE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863" y="4343318"/>
            <a:ext cx="1182712" cy="60864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D0FA751-3C42-837B-F6A2-04187C18F7F4}"/>
              </a:ext>
            </a:extLst>
          </p:cNvPr>
          <p:cNvSpPr txBox="1"/>
          <p:nvPr/>
        </p:nvSpPr>
        <p:spPr>
          <a:xfrm>
            <a:off x="3855046" y="237167"/>
            <a:ext cx="1433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b="1" u="sng" dirty="0" err="1">
                <a:solidFill>
                  <a:srgbClr val="00AFC8"/>
                </a:solidFill>
              </a:rPr>
              <a:t>wacqt.se</a:t>
            </a:r>
            <a:endParaRPr lang="sv-SE" sz="1200" b="1" u="sng" dirty="0">
              <a:solidFill>
                <a:srgbClr val="00AFC8"/>
              </a:solidFill>
            </a:endParaRPr>
          </a:p>
          <a:p>
            <a:pPr algn="ctr"/>
            <a:r>
              <a:rPr lang="sv-SE" sz="1200" b="1" dirty="0">
                <a:solidFill>
                  <a:srgbClr val="00AFC8"/>
                </a:solidFill>
              </a:rPr>
              <a:t>@</a:t>
            </a:r>
            <a:r>
              <a:rPr lang="sv-SE" sz="1200" b="1" dirty="0" err="1">
                <a:solidFill>
                  <a:srgbClr val="00AFC8"/>
                </a:solidFill>
              </a:rPr>
              <a:t>wacqt_sweden</a:t>
            </a:r>
            <a:endParaRPr lang="sv-SE" sz="1200" b="1" dirty="0">
              <a:solidFill>
                <a:srgbClr val="00AFC8"/>
              </a:solidFill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62F0062-FF48-1E44-5EBA-0D0C83FC2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664" y="369454"/>
            <a:ext cx="1141822" cy="12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project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471-0816-2C4A-B08B-BEFA48AC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978964"/>
            <a:ext cx="4617542" cy="1120258"/>
          </a:xfrm>
        </p:spPr>
        <p:txBody>
          <a:bodyPr/>
          <a:lstStyle/>
          <a:p>
            <a:r>
              <a:rPr lang="sv-SE" dirty="0"/>
              <a:t>A full-stack approach at Chalmers </a:t>
            </a:r>
            <a:r>
              <a:rPr lang="sv-SE" dirty="0" err="1"/>
              <a:t>along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tracks</a:t>
            </a:r>
            <a:r>
              <a:rPr lang="sv-SE" dirty="0"/>
              <a:t>: </a:t>
            </a:r>
            <a:r>
              <a:rPr lang="sv-SE" dirty="0" err="1"/>
              <a:t>discrete</a:t>
            </a:r>
            <a:r>
              <a:rPr lang="sv-SE" dirty="0"/>
              <a:t> and </a:t>
            </a:r>
            <a:r>
              <a:rPr lang="sv-SE" dirty="0" err="1"/>
              <a:t>continuous</a:t>
            </a:r>
            <a:r>
              <a:rPr lang="sv-SE" dirty="0"/>
              <a:t> </a:t>
            </a:r>
            <a:r>
              <a:rPr lang="sv-SE" dirty="0" err="1"/>
              <a:t>variables</a:t>
            </a:r>
            <a:r>
              <a:rPr lang="sv-SE" dirty="0"/>
              <a:t> </a:t>
            </a:r>
            <a:r>
              <a:rPr lang="sv-SE" dirty="0" err="1"/>
              <a:t>implemented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superconducting</a:t>
            </a:r>
            <a:r>
              <a:rPr lang="sv-SE" dirty="0"/>
              <a:t> </a:t>
            </a:r>
            <a:r>
              <a:rPr lang="sv-SE" dirty="0" err="1"/>
              <a:t>circuits</a:t>
            </a:r>
            <a:endParaRPr lang="sv-SE" dirty="0"/>
          </a:p>
          <a:p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scaling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having</a:t>
            </a:r>
            <a:r>
              <a:rPr lang="sv-SE" dirty="0"/>
              <a:t> </a:t>
            </a:r>
            <a:r>
              <a:rPr lang="sv-SE" dirty="0" err="1"/>
              <a:t>demonstrated</a:t>
            </a:r>
            <a:r>
              <a:rPr lang="sv-SE" dirty="0"/>
              <a:t> the </a:t>
            </a:r>
            <a:r>
              <a:rPr lang="sv-SE" dirty="0" err="1"/>
              <a:t>basic</a:t>
            </a:r>
            <a:r>
              <a:rPr lang="sv-SE" dirty="0"/>
              <a:t> </a:t>
            </a:r>
            <a:r>
              <a:rPr lang="sv-SE" dirty="0" err="1"/>
              <a:t>building</a:t>
            </a:r>
            <a:r>
              <a:rPr lang="sv-SE" dirty="0"/>
              <a:t> blocks</a:t>
            </a:r>
          </a:p>
          <a:p>
            <a:r>
              <a:rPr lang="sv-SE" dirty="0"/>
              <a:t>25 </a:t>
            </a:r>
            <a:r>
              <a:rPr lang="sv-SE" dirty="0" err="1"/>
              <a:t>qubits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tested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; 100 </a:t>
            </a:r>
            <a:r>
              <a:rPr lang="sv-SE" dirty="0" err="1"/>
              <a:t>qubits</a:t>
            </a:r>
            <a:r>
              <a:rPr lang="sv-SE" dirty="0"/>
              <a:t> 2027</a:t>
            </a:r>
          </a:p>
          <a:p>
            <a:r>
              <a:rPr lang="sv-SE" dirty="0" err="1"/>
              <a:t>Theory</a:t>
            </a:r>
            <a:r>
              <a:rPr lang="sv-SE" dirty="0"/>
              <a:t> </a:t>
            </a:r>
            <a:r>
              <a:rPr lang="sv-SE" dirty="0" err="1"/>
              <a:t>comes</a:t>
            </a:r>
            <a:r>
              <a:rPr lang="sv-SE" dirty="0"/>
              <a:t> in at all </a:t>
            </a:r>
            <a:r>
              <a:rPr lang="sv-SE" dirty="0" err="1"/>
              <a:t>levels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stack</a:t>
            </a:r>
          </a:p>
          <a:p>
            <a:r>
              <a:rPr lang="sv-SE" dirty="0" err="1"/>
              <a:t>This</a:t>
            </a:r>
            <a:r>
              <a:rPr lang="sv-SE" dirty="0"/>
              <a:t> talk </a:t>
            </a:r>
            <a:r>
              <a:rPr lang="sv-SE" dirty="0" err="1"/>
              <a:t>will</a:t>
            </a:r>
            <a:r>
              <a:rPr lang="sv-SE" dirty="0"/>
              <a:t> focus on the </a:t>
            </a:r>
            <a:r>
              <a:rPr lang="sv-SE" dirty="0" err="1"/>
              <a:t>qubits</a:t>
            </a:r>
            <a:r>
              <a:rPr lang="sv-SE" dirty="0"/>
              <a:t> </a:t>
            </a:r>
            <a:r>
              <a:rPr lang="sv-SE" dirty="0" err="1"/>
              <a:t>themselves</a:t>
            </a:r>
            <a:r>
              <a:rPr lang="sv-SE" dirty="0"/>
              <a:t>, </a:t>
            </a:r>
            <a:r>
              <a:rPr lang="sv-SE" dirty="0" err="1"/>
              <a:t>their</a:t>
            </a:r>
            <a:r>
              <a:rPr lang="sv-SE" dirty="0"/>
              <a:t> layout, the gates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, and </a:t>
            </a:r>
            <a:r>
              <a:rPr lang="sv-SE" dirty="0" err="1"/>
              <a:t>what</a:t>
            </a:r>
            <a:r>
              <a:rPr lang="sv-SE" dirty="0"/>
              <a:t> it </a:t>
            </a:r>
            <a:r>
              <a:rPr lang="sv-SE" dirty="0" err="1"/>
              <a:t>takes</a:t>
            </a:r>
            <a:br>
              <a:rPr lang="sv-SE" dirty="0"/>
            </a:br>
            <a:r>
              <a:rPr lang="sv-SE" dirty="0"/>
              <a:t>to </a:t>
            </a:r>
            <a:r>
              <a:rPr lang="sv-SE" dirty="0" err="1"/>
              <a:t>scale</a:t>
            </a:r>
            <a:r>
              <a:rPr lang="sv-SE" dirty="0"/>
              <a:t> </a:t>
            </a:r>
            <a:r>
              <a:rPr lang="sv-SE" dirty="0" err="1"/>
              <a:t>up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9C50E72-B30D-4124-A539-803979DD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74" y="373550"/>
            <a:ext cx="3754547" cy="43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4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Two-qubit</a:t>
            </a:r>
            <a:r>
              <a:rPr lang="sv-SE" dirty="0"/>
              <a:t> gates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tunable</a:t>
            </a:r>
            <a:r>
              <a:rPr lang="sv-SE" dirty="0"/>
              <a:t> </a:t>
            </a:r>
            <a:r>
              <a:rPr lang="sv-SE" dirty="0" err="1"/>
              <a:t>coupler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471-0816-2C4A-B08B-BEFA48AC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258" y="1451492"/>
            <a:ext cx="4477156" cy="1120258"/>
          </a:xfrm>
        </p:spPr>
        <p:txBody>
          <a:bodyPr/>
          <a:lstStyle/>
          <a:p>
            <a:pPr marL="0" indent="0">
              <a:buNone/>
            </a:pPr>
            <a:r>
              <a:rPr lang="sv-SE" dirty="0" err="1"/>
              <a:t>Fixed-frequency</a:t>
            </a:r>
            <a:r>
              <a:rPr lang="sv-SE" dirty="0"/>
              <a:t> </a:t>
            </a:r>
            <a:r>
              <a:rPr lang="sv-SE" dirty="0" err="1"/>
              <a:t>qubits</a:t>
            </a:r>
            <a:r>
              <a:rPr lang="sv-SE" dirty="0"/>
              <a:t> (for </a:t>
            </a:r>
            <a:r>
              <a:rPr lang="sv-SE" dirty="0" err="1"/>
              <a:t>better</a:t>
            </a:r>
            <a:r>
              <a:rPr lang="sv-SE" dirty="0"/>
              <a:t> </a:t>
            </a:r>
            <a:r>
              <a:rPr lang="sv-SE" dirty="0" err="1"/>
              <a:t>coherence</a:t>
            </a:r>
            <a:r>
              <a:rPr lang="sv-SE" dirty="0"/>
              <a:t>) </a:t>
            </a:r>
            <a:r>
              <a:rPr lang="sv-SE" dirty="0" err="1"/>
              <a:t>connected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a </a:t>
            </a:r>
            <a:r>
              <a:rPr lang="sv-SE" dirty="0" err="1"/>
              <a:t>coupler</a:t>
            </a:r>
            <a:r>
              <a:rPr lang="sv-SE" dirty="0"/>
              <a:t> </a:t>
            </a:r>
            <a:r>
              <a:rPr lang="sv-SE" dirty="0" err="1"/>
              <a:t>qubit</a:t>
            </a:r>
            <a:r>
              <a:rPr lang="sv-SE" dirty="0"/>
              <a:t> </a:t>
            </a:r>
            <a:r>
              <a:rPr lang="sv-SE" dirty="0" err="1"/>
              <a:t>whose</a:t>
            </a:r>
            <a:r>
              <a:rPr lang="sv-SE" dirty="0"/>
              <a:t>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tuned</a:t>
            </a:r>
            <a:r>
              <a:rPr lang="sv-SE" dirty="0"/>
              <a:t> by the </a:t>
            </a:r>
            <a:r>
              <a:rPr lang="sv-SE" dirty="0" err="1"/>
              <a:t>magnetic</a:t>
            </a:r>
            <a:r>
              <a:rPr lang="sv-SE" dirty="0"/>
              <a:t> flux </a:t>
            </a:r>
            <a:r>
              <a:rPr lang="sv-SE" dirty="0" err="1"/>
              <a:t>through</a:t>
            </a:r>
            <a:r>
              <a:rPr lang="sv-SE" dirty="0"/>
              <a:t> a SQUID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D7C2016-88A2-6B25-4F52-4F4A3B39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441" y="3628552"/>
            <a:ext cx="1773442" cy="14286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8F21435-009F-52F7-F8CA-CAA100645750}"/>
              </a:ext>
            </a:extLst>
          </p:cNvPr>
          <p:cNvSpPr txBox="1">
            <a:spLocks/>
          </p:cNvSpPr>
          <p:nvPr/>
        </p:nvSpPr>
        <p:spPr>
          <a:xfrm>
            <a:off x="4321258" y="2534105"/>
            <a:ext cx="4617542" cy="11202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6000" indent="-126000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tabLst>
                <a:tab pos="1020763" algn="l"/>
              </a:tabLs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8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6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4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6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dirty="0" err="1"/>
              <a:t>Parametric</a:t>
            </a:r>
            <a:r>
              <a:rPr lang="sv-SE" dirty="0"/>
              <a:t> modulation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coupler</a:t>
            </a:r>
            <a:r>
              <a:rPr lang="sv-SE" dirty="0"/>
              <a:t> </a:t>
            </a:r>
            <a:r>
              <a:rPr lang="sv-SE" dirty="0" err="1"/>
              <a:t>frequency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modulation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matching</a:t>
            </a:r>
            <a:r>
              <a:rPr lang="sv-SE" dirty="0"/>
              <a:t> the transition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</a:t>
            </a:r>
            <a:r>
              <a:rPr lang="sv-SE" dirty="0" err="1"/>
              <a:t>activate</a:t>
            </a:r>
            <a:r>
              <a:rPr lang="sv-SE" dirty="0"/>
              <a:t> – access to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two-qubit</a:t>
            </a:r>
            <a:r>
              <a:rPr lang="sv-SE" dirty="0"/>
              <a:t> gates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C4E2F7-1007-BF8D-8211-28D54C6325E2}"/>
              </a:ext>
            </a:extLst>
          </p:cNvPr>
          <p:cNvSpPr txBox="1">
            <a:spLocks/>
          </p:cNvSpPr>
          <p:nvPr/>
        </p:nvSpPr>
        <p:spPr>
          <a:xfrm>
            <a:off x="4310584" y="3654363"/>
            <a:ext cx="4617542" cy="9263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6000" indent="-126000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tabLst>
                <a:tab pos="1020763" algn="l"/>
              </a:tabLs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8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6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4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6000" indent="-12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On a </a:t>
            </a:r>
            <a:r>
              <a:rPr lang="sv-SE" dirty="0" err="1"/>
              <a:t>flip</a:t>
            </a:r>
            <a:r>
              <a:rPr lang="sv-SE" dirty="0"/>
              <a:t>-chip: </a:t>
            </a:r>
            <a:br>
              <a:rPr lang="sv-SE" dirty="0"/>
            </a:br>
            <a:r>
              <a:rPr lang="sv-SE" dirty="0" err="1"/>
              <a:t>Single-qubit</a:t>
            </a:r>
            <a:r>
              <a:rPr lang="sv-SE" dirty="0"/>
              <a:t> gates in 20 </a:t>
            </a:r>
            <a:r>
              <a:rPr lang="sv-SE" dirty="0" err="1"/>
              <a:t>ns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99.97% </a:t>
            </a:r>
            <a:r>
              <a:rPr lang="sv-SE" dirty="0" err="1"/>
              <a:t>fidelity</a:t>
            </a:r>
            <a:br>
              <a:rPr lang="sv-SE" dirty="0"/>
            </a:br>
            <a:r>
              <a:rPr lang="sv-SE" dirty="0" err="1"/>
              <a:t>Two-qubit</a:t>
            </a:r>
            <a:r>
              <a:rPr lang="sv-SE" dirty="0"/>
              <a:t> CZ gates in 295 </a:t>
            </a:r>
            <a:r>
              <a:rPr lang="sv-SE" dirty="0" err="1"/>
              <a:t>ns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98.66% </a:t>
            </a:r>
            <a:r>
              <a:rPr lang="sv-SE" dirty="0" err="1"/>
              <a:t>fidelity</a:t>
            </a:r>
            <a:br>
              <a:rPr lang="sv-SE" dirty="0"/>
            </a:br>
            <a:r>
              <a:rPr lang="sv-SE" dirty="0" err="1"/>
              <a:t>Mostly</a:t>
            </a:r>
            <a:r>
              <a:rPr lang="sv-SE" dirty="0"/>
              <a:t> </a:t>
            </a:r>
            <a:r>
              <a:rPr lang="sv-SE" dirty="0" err="1"/>
              <a:t>coherence-limited</a:t>
            </a:r>
            <a:r>
              <a:rPr lang="sv-SE" dirty="0"/>
              <a:t> </a:t>
            </a:r>
            <a:r>
              <a:rPr lang="sv-SE" dirty="0" err="1"/>
              <a:t>fidelities</a:t>
            </a:r>
            <a:endParaRPr lang="sv-SE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6AF7C9E-B9C5-64C7-9F1E-6CE692EA54F0}"/>
              </a:ext>
            </a:extLst>
          </p:cNvPr>
          <p:cNvSpPr txBox="1"/>
          <p:nvPr/>
        </p:nvSpPr>
        <p:spPr>
          <a:xfrm>
            <a:off x="4222698" y="4706686"/>
            <a:ext cx="45757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Kosen</a:t>
            </a:r>
            <a:r>
              <a:rPr lang="sv-SE" sz="1200" dirty="0"/>
              <a:t> et al., Quantum </a:t>
            </a:r>
            <a:r>
              <a:rPr lang="sv-SE" sz="1200" dirty="0" err="1"/>
              <a:t>Sci</a:t>
            </a:r>
            <a:r>
              <a:rPr lang="sv-SE" sz="1200" dirty="0"/>
              <a:t>. </a:t>
            </a:r>
            <a:r>
              <a:rPr lang="sv-SE" sz="1200" dirty="0" err="1"/>
              <a:t>Technol</a:t>
            </a:r>
            <a:r>
              <a:rPr lang="sv-SE" sz="1200" dirty="0"/>
              <a:t>. </a:t>
            </a:r>
            <a:r>
              <a:rPr lang="sv-SE" sz="1200" b="1" dirty="0"/>
              <a:t>7</a:t>
            </a:r>
            <a:r>
              <a:rPr lang="sv-SE" sz="1200" dirty="0"/>
              <a:t>, 035018 (2022)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1C0CF21-FC6B-014C-C4DD-97AFD615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76" y="86342"/>
            <a:ext cx="3034711" cy="1125372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20E9A44C-3A27-EEEA-928B-1AA50503706A}"/>
              </a:ext>
            </a:extLst>
          </p:cNvPr>
          <p:cNvGrpSpPr/>
          <p:nvPr/>
        </p:nvGrpSpPr>
        <p:grpSpPr>
          <a:xfrm>
            <a:off x="270127" y="1211714"/>
            <a:ext cx="3502228" cy="2332605"/>
            <a:chOff x="270127" y="1211714"/>
            <a:chExt cx="3502228" cy="2332605"/>
          </a:xfrm>
        </p:grpSpPr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60A994AA-2DB7-19FC-8FB3-7F754665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706" y="1378773"/>
              <a:ext cx="3307649" cy="2165546"/>
            </a:xfrm>
            <a:prstGeom prst="rect">
              <a:avLst/>
            </a:prstGeom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4EE23DDA-2DB4-E852-C1F7-157BACAC051C}"/>
                </a:ext>
              </a:extLst>
            </p:cNvPr>
            <p:cNvSpPr/>
            <p:nvPr/>
          </p:nvSpPr>
          <p:spPr>
            <a:xfrm>
              <a:off x="270127" y="1211714"/>
              <a:ext cx="331049" cy="23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6667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impact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decoherence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38EFC6C-1D54-FBB7-DC27-F23F00D24078}"/>
              </a:ext>
            </a:extLst>
          </p:cNvPr>
          <p:cNvSpPr txBox="1"/>
          <p:nvPr/>
        </p:nvSpPr>
        <p:spPr>
          <a:xfrm>
            <a:off x="603599" y="1168355"/>
            <a:ext cx="20221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dirty="0" err="1"/>
              <a:t>Average</a:t>
            </a:r>
            <a:r>
              <a:rPr lang="sv-SE" sz="1500" dirty="0"/>
              <a:t> gate </a:t>
            </a:r>
            <a:r>
              <a:rPr lang="sv-SE" sz="1500" dirty="0" err="1"/>
              <a:t>fidelity</a:t>
            </a:r>
            <a:endParaRPr lang="sv-SE" sz="1500" dirty="0"/>
          </a:p>
        </p:txBody>
      </p:sp>
      <p:grpSp>
        <p:nvGrpSpPr>
          <p:cNvPr id="61" name="Grupp 60">
            <a:extLst>
              <a:ext uri="{FF2B5EF4-FFF2-40B4-BE49-F238E27FC236}">
                <a16:creationId xmlns:a16="http://schemas.microsoft.com/office/drawing/2014/main" id="{B020C852-2997-5E3C-CAE9-0E7369EF254D}"/>
              </a:ext>
            </a:extLst>
          </p:cNvPr>
          <p:cNvGrpSpPr/>
          <p:nvPr/>
        </p:nvGrpSpPr>
        <p:grpSpPr>
          <a:xfrm>
            <a:off x="3113043" y="644701"/>
            <a:ext cx="4015783" cy="922962"/>
            <a:chOff x="3113043" y="644701"/>
            <a:chExt cx="4015783" cy="922962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319AAA2B-D3AD-6FF2-CFCE-B0B4A86D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3043" y="1098862"/>
              <a:ext cx="2871406" cy="468801"/>
            </a:xfrm>
            <a:prstGeom prst="rect">
              <a:avLst/>
            </a:prstGeom>
          </p:spPr>
        </p:pic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7CEDBF7C-143C-A627-C3FC-DB7F4735A9BB}"/>
                </a:ext>
              </a:extLst>
            </p:cNvPr>
            <p:cNvSpPr txBox="1"/>
            <p:nvPr/>
          </p:nvSpPr>
          <p:spPr>
            <a:xfrm>
              <a:off x="5616705" y="644701"/>
              <a:ext cx="151212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200" dirty="0" err="1"/>
                <a:t>Perfect</a:t>
              </a:r>
              <a:r>
                <a:rPr lang="sv-SE" sz="1200" dirty="0"/>
                <a:t> gate </a:t>
              </a:r>
              <a:r>
                <a:rPr lang="sv-SE" sz="1200" dirty="0" err="1"/>
                <a:t>unitary</a:t>
              </a:r>
              <a:endParaRPr lang="sv-SE" sz="1200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8855268C-38F6-9A44-558A-B89530BB470A}"/>
                </a:ext>
              </a:extLst>
            </p:cNvPr>
            <p:cNvSpPr txBox="1"/>
            <p:nvPr/>
          </p:nvSpPr>
          <p:spPr>
            <a:xfrm>
              <a:off x="3892546" y="644701"/>
              <a:ext cx="15887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200" dirty="0" err="1"/>
                <a:t>Actual</a:t>
              </a:r>
              <a:r>
                <a:rPr lang="sv-SE" sz="1200" dirty="0"/>
                <a:t> </a:t>
              </a:r>
              <a:r>
                <a:rPr lang="sv-SE" sz="1200" dirty="0" err="1"/>
                <a:t>noisy</a:t>
              </a:r>
              <a:r>
                <a:rPr lang="sv-SE" sz="1200" dirty="0"/>
                <a:t> process</a:t>
              </a:r>
            </a:p>
          </p:txBody>
        </p:sp>
        <p:cxnSp>
          <p:nvCxnSpPr>
            <p:cNvPr id="22" name="Rak pil 21">
              <a:extLst>
                <a:ext uri="{FF2B5EF4-FFF2-40B4-BE49-F238E27FC236}">
                  <a16:creationId xmlns:a16="http://schemas.microsoft.com/office/drawing/2014/main" id="{9E1A6B75-6708-FEB0-C8E6-C348FCA6DE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6705" y="885943"/>
              <a:ext cx="390998" cy="3230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pil 24">
              <a:extLst>
                <a:ext uri="{FF2B5EF4-FFF2-40B4-BE49-F238E27FC236}">
                  <a16:creationId xmlns:a16="http://schemas.microsoft.com/office/drawing/2014/main" id="{B96C2DA9-D735-C3FF-34B2-1E326D4DCB2A}"/>
                </a:ext>
              </a:extLst>
            </p:cNvPr>
            <p:cNvCxnSpPr>
              <a:cxnSpLocks/>
            </p:cNvCxnSpPr>
            <p:nvPr/>
          </p:nvCxnSpPr>
          <p:spPr>
            <a:xfrm>
              <a:off x="4686920" y="885943"/>
              <a:ext cx="43440" cy="315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 63">
            <a:extLst>
              <a:ext uri="{FF2B5EF4-FFF2-40B4-BE49-F238E27FC236}">
                <a16:creationId xmlns:a16="http://schemas.microsoft.com/office/drawing/2014/main" id="{99EBAFBA-E442-9905-EC5A-2D3BC5D577E7}"/>
              </a:ext>
            </a:extLst>
          </p:cNvPr>
          <p:cNvGrpSpPr/>
          <p:nvPr/>
        </p:nvGrpSpPr>
        <p:grpSpPr>
          <a:xfrm>
            <a:off x="603598" y="1722089"/>
            <a:ext cx="7936802" cy="2331625"/>
            <a:chOff x="603598" y="1722089"/>
            <a:chExt cx="7936802" cy="2331625"/>
          </a:xfrm>
        </p:grpSpPr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D79B99E2-2808-8A27-F7AE-32E316E1CFA3}"/>
                </a:ext>
              </a:extLst>
            </p:cNvPr>
            <p:cNvGrpSpPr/>
            <p:nvPr/>
          </p:nvGrpSpPr>
          <p:grpSpPr>
            <a:xfrm>
              <a:off x="603598" y="1722089"/>
              <a:ext cx="7936802" cy="323165"/>
              <a:chOff x="603598" y="1885127"/>
              <a:chExt cx="7936802" cy="323165"/>
            </a:xfrm>
          </p:grpSpPr>
          <p:sp>
            <p:nvSpPr>
              <p:cNvPr id="16" name="textruta 15">
                <a:extLst>
                  <a:ext uri="{FF2B5EF4-FFF2-40B4-BE49-F238E27FC236}">
                    <a16:creationId xmlns:a16="http://schemas.microsoft.com/office/drawing/2014/main" id="{34322ED1-07DA-6BE2-402E-2E372960BC9E}"/>
                  </a:ext>
                </a:extLst>
              </p:cNvPr>
              <p:cNvSpPr txBox="1"/>
              <p:nvPr/>
            </p:nvSpPr>
            <p:spPr>
              <a:xfrm>
                <a:off x="603598" y="1885127"/>
                <a:ext cx="7936802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1500" dirty="0" err="1"/>
                  <a:t>Expanding</a:t>
                </a:r>
                <a:r>
                  <a:rPr lang="sv-SE" sz="1500" dirty="0"/>
                  <a:t> to </a:t>
                </a:r>
                <a:r>
                  <a:rPr lang="sv-SE" sz="1500" dirty="0" err="1"/>
                  <a:t>first</a:t>
                </a:r>
                <a:r>
                  <a:rPr lang="sv-SE" sz="1500" dirty="0"/>
                  <a:t> order in the small parameter         </a:t>
                </a:r>
                <a:r>
                  <a:rPr lang="sv-SE" sz="1400" dirty="0"/>
                  <a:t>–</a:t>
                </a:r>
                <a:r>
                  <a:rPr lang="sv-SE" sz="1500" dirty="0"/>
                  <a:t> </a:t>
                </a:r>
                <a:r>
                  <a:rPr lang="sv-SE" sz="1500" dirty="0" err="1"/>
                  <a:t>decoherence</a:t>
                </a:r>
                <a:r>
                  <a:rPr lang="sv-SE" sz="1500" dirty="0"/>
                  <a:t> rates </a:t>
                </a:r>
                <a:r>
                  <a:rPr lang="sv-SE" sz="1500" dirty="0" err="1"/>
                  <a:t>times</a:t>
                </a:r>
                <a:r>
                  <a:rPr lang="sv-SE" sz="1500" dirty="0"/>
                  <a:t> gate </a:t>
                </a:r>
                <a:r>
                  <a:rPr lang="sv-SE" sz="1500" dirty="0" err="1"/>
                  <a:t>time</a:t>
                </a:r>
                <a:endParaRPr lang="sv-SE" sz="1500" dirty="0"/>
              </a:p>
            </p:txBody>
          </p:sp>
          <p:pic>
            <p:nvPicPr>
              <p:cNvPr id="17" name="Bildobjekt 16">
                <a:extLst>
                  <a:ext uri="{FF2B5EF4-FFF2-40B4-BE49-F238E27FC236}">
                    <a16:creationId xmlns:a16="http://schemas.microsoft.com/office/drawing/2014/main" id="{05811268-A7FC-CF9E-32C6-105E0E176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5232" y="1950332"/>
                <a:ext cx="304844" cy="176132"/>
              </a:xfrm>
              <a:prstGeom prst="rect">
                <a:avLst/>
              </a:prstGeom>
            </p:spPr>
          </p:pic>
        </p:grpSp>
        <p:grpSp>
          <p:nvGrpSpPr>
            <p:cNvPr id="60" name="Grupp 59">
              <a:extLst>
                <a:ext uri="{FF2B5EF4-FFF2-40B4-BE49-F238E27FC236}">
                  <a16:creationId xmlns:a16="http://schemas.microsoft.com/office/drawing/2014/main" id="{8408B8F0-6B71-CED2-B598-AC13BD60E3D2}"/>
                </a:ext>
              </a:extLst>
            </p:cNvPr>
            <p:cNvGrpSpPr/>
            <p:nvPr/>
          </p:nvGrpSpPr>
          <p:grpSpPr>
            <a:xfrm>
              <a:off x="3113043" y="2132320"/>
              <a:ext cx="4583467" cy="1478226"/>
              <a:chOff x="3089789" y="2423156"/>
              <a:chExt cx="4583467" cy="1478226"/>
            </a:xfrm>
          </p:grpSpPr>
          <p:pic>
            <p:nvPicPr>
              <p:cNvPr id="14" name="Bildobjekt 13">
                <a:extLst>
                  <a:ext uri="{FF2B5EF4-FFF2-40B4-BE49-F238E27FC236}">
                    <a16:creationId xmlns:a16="http://schemas.microsoft.com/office/drawing/2014/main" id="{DC32ED61-C0E7-56AA-1884-750C938C6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9789" y="2874286"/>
                <a:ext cx="2917914" cy="605282"/>
              </a:xfrm>
              <a:prstGeom prst="rect">
                <a:avLst/>
              </a:prstGeom>
            </p:spPr>
          </p:pic>
          <p:sp>
            <p:nvSpPr>
              <p:cNvPr id="31" name="textruta 30">
                <a:extLst>
                  <a:ext uri="{FF2B5EF4-FFF2-40B4-BE49-F238E27FC236}">
                    <a16:creationId xmlns:a16="http://schemas.microsoft.com/office/drawing/2014/main" id="{FF5EDF59-C125-E9E6-9A72-DE20826BCD39}"/>
                  </a:ext>
                </a:extLst>
              </p:cNvPr>
              <p:cNvSpPr txBox="1"/>
              <p:nvPr/>
            </p:nvSpPr>
            <p:spPr>
              <a:xfrm>
                <a:off x="3228770" y="2495540"/>
                <a:ext cx="91218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1200" dirty="0"/>
                  <a:t>Dimension</a:t>
                </a:r>
              </a:p>
            </p:txBody>
          </p:sp>
          <p:sp>
            <p:nvSpPr>
              <p:cNvPr id="32" name="textruta 31">
                <a:extLst>
                  <a:ext uri="{FF2B5EF4-FFF2-40B4-BE49-F238E27FC236}">
                    <a16:creationId xmlns:a16="http://schemas.microsoft.com/office/drawing/2014/main" id="{8DAD728C-E2A6-7D76-843E-B94445B95AB4}"/>
                  </a:ext>
                </a:extLst>
              </p:cNvPr>
              <p:cNvSpPr txBox="1"/>
              <p:nvPr/>
            </p:nvSpPr>
            <p:spPr>
              <a:xfrm>
                <a:off x="4310129" y="2423156"/>
                <a:ext cx="143593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1200" dirty="0" err="1"/>
                  <a:t>Number</a:t>
                </a:r>
                <a:r>
                  <a:rPr lang="sv-SE" sz="1200" dirty="0"/>
                  <a:t> </a:t>
                </a:r>
                <a:r>
                  <a:rPr lang="sv-SE" sz="1200" dirty="0" err="1"/>
                  <a:t>of</a:t>
                </a:r>
                <a:r>
                  <a:rPr lang="sv-SE" sz="1200" dirty="0"/>
                  <a:t> </a:t>
                </a:r>
                <a:r>
                  <a:rPr lang="sv-SE" sz="1200" dirty="0" err="1"/>
                  <a:t>qubits</a:t>
                </a:r>
                <a:endParaRPr lang="sv-SE" sz="1200" dirty="0"/>
              </a:p>
            </p:txBody>
          </p:sp>
          <p:sp>
            <p:nvSpPr>
              <p:cNvPr id="33" name="textruta 32">
                <a:extLst>
                  <a:ext uri="{FF2B5EF4-FFF2-40B4-BE49-F238E27FC236}">
                    <a16:creationId xmlns:a16="http://schemas.microsoft.com/office/drawing/2014/main" id="{B0CBF615-0DC1-C534-1519-EA1DB44045F1}"/>
                  </a:ext>
                </a:extLst>
              </p:cNvPr>
              <p:cNvSpPr txBox="1"/>
              <p:nvPr/>
            </p:nvSpPr>
            <p:spPr>
              <a:xfrm>
                <a:off x="4009206" y="3624383"/>
                <a:ext cx="91218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1200" dirty="0"/>
                  <a:t>Gate </a:t>
                </a:r>
                <a:r>
                  <a:rPr lang="sv-SE" sz="1200" dirty="0" err="1"/>
                  <a:t>time</a:t>
                </a:r>
                <a:endParaRPr lang="sv-SE" sz="1200" dirty="0"/>
              </a:p>
            </p:txBody>
          </p:sp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08955B14-BF0C-C1C3-38A1-9E673AE64F6E}"/>
                  </a:ext>
                </a:extLst>
              </p:cNvPr>
              <p:cNvSpPr txBox="1"/>
              <p:nvPr/>
            </p:nvSpPr>
            <p:spPr>
              <a:xfrm>
                <a:off x="4921923" y="3611796"/>
                <a:ext cx="135556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1200" dirty="0"/>
                  <a:t>Relaxation rate</a:t>
                </a:r>
              </a:p>
            </p:txBody>
          </p:sp>
          <p:sp>
            <p:nvSpPr>
              <p:cNvPr id="35" name="textruta 34">
                <a:extLst>
                  <a:ext uri="{FF2B5EF4-FFF2-40B4-BE49-F238E27FC236}">
                    <a16:creationId xmlns:a16="http://schemas.microsoft.com/office/drawing/2014/main" id="{F4FF3BE4-27AE-4743-10E4-17E316CAB4F9}"/>
                  </a:ext>
                </a:extLst>
              </p:cNvPr>
              <p:cNvSpPr txBox="1"/>
              <p:nvPr/>
            </p:nvSpPr>
            <p:spPr>
              <a:xfrm>
                <a:off x="6010339" y="3407183"/>
                <a:ext cx="166291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1200" dirty="0"/>
                  <a:t>Pure </a:t>
                </a:r>
                <a:r>
                  <a:rPr lang="sv-SE" sz="1200" dirty="0" err="1"/>
                  <a:t>dephasing</a:t>
                </a:r>
                <a:r>
                  <a:rPr lang="sv-SE" sz="1200" dirty="0"/>
                  <a:t> rate</a:t>
                </a:r>
              </a:p>
            </p:txBody>
          </p:sp>
          <p:cxnSp>
            <p:nvCxnSpPr>
              <p:cNvPr id="36" name="Rak pil 35">
                <a:extLst>
                  <a:ext uri="{FF2B5EF4-FFF2-40B4-BE49-F238E27FC236}">
                    <a16:creationId xmlns:a16="http://schemas.microsoft.com/office/drawing/2014/main" id="{4D9CC98F-6D0C-541E-8A28-B72898B853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6" y="2646141"/>
                <a:ext cx="0" cy="2071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ak pil 38">
                <a:extLst>
                  <a:ext uri="{FF2B5EF4-FFF2-40B4-BE49-F238E27FC236}">
                    <a16:creationId xmlns:a16="http://schemas.microsoft.com/office/drawing/2014/main" id="{CCD52362-8B62-421E-5F56-CF048869A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1068" y="2749708"/>
                <a:ext cx="376277" cy="2277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ak pil 46">
                <a:extLst>
                  <a:ext uri="{FF2B5EF4-FFF2-40B4-BE49-F238E27FC236}">
                    <a16:creationId xmlns:a16="http://schemas.microsoft.com/office/drawing/2014/main" id="{78CDE17F-8E55-86BE-E96D-E79D72B001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48746" y="3264255"/>
                <a:ext cx="138173" cy="3894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ak pil 50">
                <a:extLst>
                  <a:ext uri="{FF2B5EF4-FFF2-40B4-BE49-F238E27FC236}">
                    <a16:creationId xmlns:a16="http://schemas.microsoft.com/office/drawing/2014/main" id="{F09D8166-5181-83E4-E0B5-658A91642F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8224" y="3305226"/>
                <a:ext cx="0" cy="3484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ak pil 54">
                <a:extLst>
                  <a:ext uri="{FF2B5EF4-FFF2-40B4-BE49-F238E27FC236}">
                    <a16:creationId xmlns:a16="http://schemas.microsoft.com/office/drawing/2014/main" id="{26DDAEE1-5B40-3094-63F2-1833F08B7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10302" y="3342147"/>
                <a:ext cx="265286" cy="197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0E844CF0-3225-1410-75C0-2B6CBC73B8A6}"/>
                </a:ext>
              </a:extLst>
            </p:cNvPr>
            <p:cNvSpPr txBox="1"/>
            <p:nvPr/>
          </p:nvSpPr>
          <p:spPr>
            <a:xfrm>
              <a:off x="2445569" y="3776715"/>
              <a:ext cx="35853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200" dirty="0" err="1"/>
                <a:t>Abad</a:t>
              </a:r>
              <a:r>
                <a:rPr lang="sv-SE" sz="1200" dirty="0"/>
                <a:t> et al., </a:t>
              </a:r>
              <a:r>
                <a:rPr lang="sv-SE" sz="1200" dirty="0" err="1"/>
                <a:t>Phys</a:t>
              </a:r>
              <a:r>
                <a:rPr lang="sv-SE" sz="1200" dirty="0"/>
                <a:t>. Rev. Lett. </a:t>
              </a:r>
              <a:r>
                <a:rPr lang="sv-SE" sz="1200" b="1" dirty="0"/>
                <a:t>129</a:t>
              </a:r>
              <a:r>
                <a:rPr lang="sv-SE" sz="1200" dirty="0"/>
                <a:t>, 150504 (2022)</a:t>
              </a:r>
            </a:p>
          </p:txBody>
        </p:sp>
      </p:grpSp>
      <p:sp>
        <p:nvSpPr>
          <p:cNvPr id="63" name="textruta 62">
            <a:extLst>
              <a:ext uri="{FF2B5EF4-FFF2-40B4-BE49-F238E27FC236}">
                <a16:creationId xmlns:a16="http://schemas.microsoft.com/office/drawing/2014/main" id="{9BF9E15E-341F-0F5A-A6EE-864B6EBD9F13}"/>
              </a:ext>
            </a:extLst>
          </p:cNvPr>
          <p:cNvSpPr txBox="1"/>
          <p:nvPr/>
        </p:nvSpPr>
        <p:spPr>
          <a:xfrm>
            <a:off x="1653272" y="4383079"/>
            <a:ext cx="58374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For gates </a:t>
            </a:r>
            <a:r>
              <a:rPr lang="sv-SE" sz="1200" dirty="0" err="1"/>
              <a:t>leaving</a:t>
            </a:r>
            <a:r>
              <a:rPr lang="sv-SE" sz="1200" dirty="0"/>
              <a:t> the </a:t>
            </a:r>
            <a:r>
              <a:rPr lang="sv-SE" sz="1200" dirty="0" err="1"/>
              <a:t>computational</a:t>
            </a:r>
            <a:r>
              <a:rPr lang="sv-SE" sz="1200" dirty="0"/>
              <a:t> </a:t>
            </a:r>
            <a:r>
              <a:rPr lang="sv-SE" sz="1200" dirty="0" err="1"/>
              <a:t>subspace</a:t>
            </a:r>
            <a:r>
              <a:rPr lang="sv-SE" sz="1200" dirty="0"/>
              <a:t>: </a:t>
            </a:r>
            <a:r>
              <a:rPr lang="sv-SE" sz="1200" dirty="0" err="1"/>
              <a:t>Abad</a:t>
            </a:r>
            <a:r>
              <a:rPr lang="sv-SE" sz="1200" dirty="0"/>
              <a:t> et al., arXiv:2302.13885v2</a:t>
            </a:r>
          </a:p>
        </p:txBody>
      </p:sp>
    </p:spTree>
    <p:extLst>
      <p:ext uri="{BB962C8B-B14F-4D97-AF65-F5344CB8AC3E}">
        <p14:creationId xmlns:p14="http://schemas.microsoft.com/office/powerpoint/2010/main" val="119083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C2D468-45D8-5D49-8D38-E7F9DEDB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Fighting the </a:t>
            </a:r>
            <a:r>
              <a:rPr lang="sv-SE" dirty="0" err="1"/>
              <a:t>impact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decoherence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C6E6-A5DB-D74B-8029-6661C96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38EFC6C-1D54-FBB7-DC27-F23F00D24078}"/>
              </a:ext>
            </a:extLst>
          </p:cNvPr>
          <p:cNvSpPr txBox="1"/>
          <p:nvPr/>
        </p:nvSpPr>
        <p:spPr>
          <a:xfrm>
            <a:off x="888859" y="889453"/>
            <a:ext cx="25337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b="1" dirty="0" err="1"/>
              <a:t>Longer</a:t>
            </a:r>
            <a:r>
              <a:rPr lang="sv-SE" sz="1500" b="1" dirty="0"/>
              <a:t> </a:t>
            </a:r>
            <a:r>
              <a:rPr lang="sv-SE" sz="1500" b="1" dirty="0" err="1"/>
              <a:t>coherence</a:t>
            </a:r>
            <a:r>
              <a:rPr lang="sv-SE" sz="1500" b="1" dirty="0"/>
              <a:t> </a:t>
            </a:r>
            <a:r>
              <a:rPr lang="sv-SE" sz="1500" b="1" dirty="0" err="1"/>
              <a:t>times</a:t>
            </a:r>
            <a:endParaRPr lang="sv-SE" sz="15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2338952-805E-84D4-ADE4-2AAFD11258E0}"/>
              </a:ext>
            </a:extLst>
          </p:cNvPr>
          <p:cNvSpPr txBox="1"/>
          <p:nvPr/>
        </p:nvSpPr>
        <p:spPr>
          <a:xfrm>
            <a:off x="6049417" y="889453"/>
            <a:ext cx="14650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0" b="1" dirty="0"/>
              <a:t>Faster gates</a:t>
            </a:r>
            <a:endParaRPr lang="sv-SE" sz="15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F1D4226-2AB2-DCE1-468E-E84D2E4451C4}"/>
              </a:ext>
            </a:extLst>
          </p:cNvPr>
          <p:cNvSpPr txBox="1"/>
          <p:nvPr/>
        </p:nvSpPr>
        <p:spPr>
          <a:xfrm>
            <a:off x="758701" y="4121261"/>
            <a:ext cx="2533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Biznarova</a:t>
            </a:r>
            <a:r>
              <a:rPr lang="sv-SE" sz="1200" dirty="0"/>
              <a:t> et al., arXiv:2310.06797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44CB93-5087-0B4E-0F2D-8079E49D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79976"/>
            <a:ext cx="4356126" cy="1120258"/>
          </a:xfrm>
        </p:spPr>
        <p:txBody>
          <a:bodyPr/>
          <a:lstStyle/>
          <a:p>
            <a:r>
              <a:rPr lang="sv-SE" dirty="0" err="1"/>
              <a:t>Single-qubits</a:t>
            </a:r>
            <a:r>
              <a:rPr lang="sv-SE" dirty="0"/>
              <a:t> gate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already</a:t>
            </a:r>
            <a:r>
              <a:rPr lang="sv-SE" dirty="0"/>
              <a:t> </a:t>
            </a:r>
            <a:r>
              <a:rPr lang="sv-SE" dirty="0" err="1"/>
              <a:t>close</a:t>
            </a:r>
            <a:r>
              <a:rPr lang="sv-SE" dirty="0"/>
              <a:t> to </a:t>
            </a:r>
            <a:r>
              <a:rPr lang="sv-SE" dirty="0" err="1"/>
              <a:t>their</a:t>
            </a:r>
            <a:r>
              <a:rPr lang="sv-SE" dirty="0"/>
              <a:t> speed limit at 10-20 </a:t>
            </a:r>
            <a:r>
              <a:rPr lang="sv-SE" dirty="0" err="1"/>
              <a:t>ns</a:t>
            </a:r>
            <a:r>
              <a:rPr lang="sv-SE" dirty="0"/>
              <a:t>, set by </a:t>
            </a:r>
            <a:r>
              <a:rPr lang="sv-SE" dirty="0" err="1"/>
              <a:t>anharmonicity</a:t>
            </a:r>
            <a:endParaRPr lang="sv-SE" dirty="0"/>
          </a:p>
          <a:p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two-qubit</a:t>
            </a:r>
            <a:r>
              <a:rPr lang="sv-SE" dirty="0"/>
              <a:t> gates at 100s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ns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bottleneck</a:t>
            </a:r>
            <a:r>
              <a:rPr lang="sv-SE" dirty="0"/>
              <a:t> – </a:t>
            </a:r>
            <a:r>
              <a:rPr lang="sv-SE" dirty="0" err="1"/>
              <a:t>room</a:t>
            </a:r>
            <a:r>
              <a:rPr lang="sv-SE" dirty="0"/>
              <a:t> for </a:t>
            </a:r>
            <a:r>
              <a:rPr lang="sv-SE" dirty="0" err="1"/>
              <a:t>improvement</a:t>
            </a:r>
            <a:endParaRPr lang="sv-SE" dirty="0"/>
          </a:p>
          <a:p>
            <a:r>
              <a:rPr lang="sv-SE" dirty="0" err="1"/>
              <a:t>Exploring</a:t>
            </a:r>
            <a:r>
              <a:rPr lang="sv-SE" dirty="0"/>
              <a:t>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parametric</a:t>
            </a:r>
            <a:r>
              <a:rPr lang="sv-SE" dirty="0"/>
              <a:t> modulation and </a:t>
            </a:r>
            <a:r>
              <a:rPr lang="sv-SE" dirty="0" err="1"/>
              <a:t>adiabatic</a:t>
            </a:r>
            <a:r>
              <a:rPr lang="sv-SE" dirty="0"/>
              <a:t> </a:t>
            </a:r>
            <a:r>
              <a:rPr lang="sv-SE" dirty="0" err="1"/>
              <a:t>tuning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coupler</a:t>
            </a:r>
            <a:r>
              <a:rPr lang="sv-SE" dirty="0"/>
              <a:t> </a:t>
            </a:r>
            <a:r>
              <a:rPr lang="sv-SE" dirty="0" err="1"/>
              <a:t>frequency</a:t>
            </a:r>
            <a:r>
              <a:rPr lang="sv-SE" dirty="0"/>
              <a:t> </a:t>
            </a:r>
          </a:p>
          <a:p>
            <a:r>
              <a:rPr lang="sv-SE" dirty="0" err="1"/>
              <a:t>Searching</a:t>
            </a:r>
            <a:r>
              <a:rPr lang="sv-SE" dirty="0"/>
              <a:t> parameter space by </a:t>
            </a:r>
            <a:r>
              <a:rPr lang="sv-SE" dirty="0" err="1"/>
              <a:t>numerical</a:t>
            </a:r>
            <a:r>
              <a:rPr lang="sv-SE" dirty="0"/>
              <a:t> </a:t>
            </a:r>
            <a:r>
              <a:rPr lang="sv-SE" dirty="0" err="1"/>
              <a:t>modelling</a:t>
            </a:r>
            <a:r>
              <a:rPr lang="sv-SE" dirty="0"/>
              <a:t> in CSQR – Chalmers </a:t>
            </a:r>
            <a:r>
              <a:rPr lang="sv-SE" dirty="0" err="1"/>
              <a:t>Superconducting</a:t>
            </a:r>
            <a:r>
              <a:rPr lang="sv-SE" dirty="0"/>
              <a:t> </a:t>
            </a:r>
            <a:r>
              <a:rPr lang="sv-SE" dirty="0" err="1"/>
              <a:t>Qubit</a:t>
            </a:r>
            <a:r>
              <a:rPr lang="sv-SE" dirty="0"/>
              <a:t> </a:t>
            </a:r>
            <a:r>
              <a:rPr lang="sv-SE" dirty="0" err="1"/>
              <a:t>Repository</a:t>
            </a:r>
            <a:endParaRPr lang="sv-SE" dirty="0"/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4258EBEC-29FF-756B-B6FF-43A75FF0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429" y="3538863"/>
            <a:ext cx="1209596" cy="582398"/>
          </a:xfrm>
          <a:prstGeom prst="rect">
            <a:avLst/>
          </a:prstGeom>
        </p:spPr>
      </p:pic>
      <p:pic>
        <p:nvPicPr>
          <p:cNvPr id="9" name="Bildobjekt 8" descr="En bild som visar text, skärmbild, linje, Graf&#10;&#10;Automatiskt genererad beskrivning">
            <a:extLst>
              <a:ext uri="{FF2B5EF4-FFF2-40B4-BE49-F238E27FC236}">
                <a16:creationId xmlns:a16="http://schemas.microsoft.com/office/drawing/2014/main" id="{FCFBCE07-F7C8-0BA1-FDCE-68AF4AF5D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01" y="1379976"/>
            <a:ext cx="2402993" cy="26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8CE-8AED-7749-B7C9-031EEAA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three-qubit</a:t>
            </a:r>
            <a:r>
              <a:rPr lang="sv-SE" dirty="0"/>
              <a:t> gate from </a:t>
            </a:r>
            <a:br>
              <a:rPr lang="sv-SE" dirty="0"/>
            </a:br>
            <a:r>
              <a:rPr lang="sv-SE" dirty="0" err="1"/>
              <a:t>two-qubit</a:t>
            </a:r>
            <a:r>
              <a:rPr lang="sv-SE" dirty="0"/>
              <a:t> gates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50462-3079-3544-A55F-459FF00BB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0E451DA-FECB-8823-471C-CC391317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797" y="683537"/>
            <a:ext cx="1967507" cy="709218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47A2E69F-13DA-07AB-5961-F801A33E5966}"/>
              </a:ext>
            </a:extLst>
          </p:cNvPr>
          <p:cNvGrpSpPr/>
          <p:nvPr/>
        </p:nvGrpSpPr>
        <p:grpSpPr>
          <a:xfrm>
            <a:off x="450761" y="1911610"/>
            <a:ext cx="3038262" cy="2757797"/>
            <a:chOff x="450761" y="1911610"/>
            <a:chExt cx="3038262" cy="2757797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01B09F02-4E88-3923-3F60-14275251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365" y="1911610"/>
              <a:ext cx="2590658" cy="2757797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14D05BCD-E6ED-CE84-655D-AFE76C443922}"/>
                </a:ext>
              </a:extLst>
            </p:cNvPr>
            <p:cNvSpPr/>
            <p:nvPr/>
          </p:nvSpPr>
          <p:spPr>
            <a:xfrm>
              <a:off x="450761" y="1911610"/>
              <a:ext cx="1526146" cy="1044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noFill/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9FC83E36-3A46-9C2F-BC43-1526487A7FAC}"/>
                </a:ext>
              </a:extLst>
            </p:cNvPr>
            <p:cNvSpPr/>
            <p:nvPr/>
          </p:nvSpPr>
          <p:spPr>
            <a:xfrm>
              <a:off x="598867" y="3468932"/>
              <a:ext cx="1429555" cy="757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noFill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4BECB84F-3824-3ADB-6F56-3B775E423F8A}"/>
                </a:ext>
              </a:extLst>
            </p:cNvPr>
            <p:cNvSpPr/>
            <p:nvPr/>
          </p:nvSpPr>
          <p:spPr>
            <a:xfrm>
              <a:off x="490019" y="2830948"/>
              <a:ext cx="1429555" cy="757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noFill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13A63AF-83CA-49FF-8E34-4B7F6A78D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584" y="1451492"/>
            <a:ext cx="4617542" cy="1120258"/>
          </a:xfrm>
        </p:spPr>
        <p:txBody>
          <a:bodyPr/>
          <a:lstStyle/>
          <a:p>
            <a:r>
              <a:rPr lang="sv-SE" dirty="0"/>
              <a:t>CZ gates </a:t>
            </a:r>
            <a:r>
              <a:rPr lang="sv-SE" dirty="0" err="1"/>
              <a:t>based</a:t>
            </a:r>
            <a:r>
              <a:rPr lang="sv-SE" dirty="0"/>
              <a:t> on population transfer from 11 to 02 and back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F8DA777-3F24-C167-E1AB-E8C41AB0AC49}"/>
              </a:ext>
            </a:extLst>
          </p:cNvPr>
          <p:cNvSpPr txBox="1"/>
          <p:nvPr/>
        </p:nvSpPr>
        <p:spPr>
          <a:xfrm>
            <a:off x="2794132" y="4793812"/>
            <a:ext cx="3032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 err="1"/>
              <a:t>Gu</a:t>
            </a:r>
            <a:r>
              <a:rPr lang="sv-SE" sz="1200" dirty="0"/>
              <a:t> et al., PRX Quantum </a:t>
            </a:r>
            <a:r>
              <a:rPr lang="sv-SE" sz="1200" b="1" dirty="0"/>
              <a:t>2</a:t>
            </a:r>
            <a:r>
              <a:rPr lang="sv-SE" sz="1200" dirty="0"/>
              <a:t>, 040348 (2021)</a:t>
            </a:r>
          </a:p>
        </p:txBody>
      </p:sp>
    </p:spTree>
    <p:extLst>
      <p:ext uri="{BB962C8B-B14F-4D97-AF65-F5344CB8AC3E}">
        <p14:creationId xmlns:p14="http://schemas.microsoft.com/office/powerpoint/2010/main" val="363968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White background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ACQT_PPT_template_v2" id="{E96283B7-8E60-48E8-A6A8-F63D37BB573B}" vid="{1B28F580-2EC9-49ED-8667-265ED7220C91}"/>
    </a:ext>
  </a:extLst>
</a:theme>
</file>

<file path=ppt/theme/theme2.xml><?xml version="1.0" encoding="utf-8"?>
<a:theme xmlns:a="http://schemas.openxmlformats.org/drawingml/2006/main" name="Blue background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ACQT_PPT_template_v2" id="{E96283B7-8E60-48E8-A6A8-F63D37BB573B}" vid="{8C6A43A4-B6C4-4ED1-B982-8B38B271C74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 WACQT_PPT_template_v2</Template>
  <TotalTime>10723</TotalTime>
  <Words>1419</Words>
  <Application>Microsoft Macintosh PowerPoint</Application>
  <PresentationFormat>Bildspel på skärmen (16:9)</PresentationFormat>
  <Paragraphs>186</Paragraphs>
  <Slides>20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20</vt:i4>
      </vt:variant>
    </vt:vector>
  </HeadingPairs>
  <TitlesOfParts>
    <vt:vector size="24" baseType="lpstr">
      <vt:lpstr>Arial</vt:lpstr>
      <vt:lpstr>Calibri</vt:lpstr>
      <vt:lpstr>White background</vt:lpstr>
      <vt:lpstr>Blue background</vt:lpstr>
      <vt:lpstr>Architecture considerations for superconducting quantum processors</vt:lpstr>
      <vt:lpstr>PowerPoint-presentation</vt:lpstr>
      <vt:lpstr>Overview</vt:lpstr>
      <vt:lpstr>WACQT in brief</vt:lpstr>
      <vt:lpstr>Core project</vt:lpstr>
      <vt:lpstr>Two-qubit gates with a tunable coupler</vt:lpstr>
      <vt:lpstr>The impact of decoherence</vt:lpstr>
      <vt:lpstr>Fighting the impact of decoherence</vt:lpstr>
      <vt:lpstr>A three-qubit gate from  two-qubit gates</vt:lpstr>
      <vt:lpstr>A three-qubit gate from  two-qubit gates</vt:lpstr>
      <vt:lpstr>A three-qubit gate from  two-qubit gates</vt:lpstr>
      <vt:lpstr>A three-qubit gate from  two-qubit gates</vt:lpstr>
      <vt:lpstr>Experimental results for the three-qubit CCZS gate</vt:lpstr>
      <vt:lpstr>Experimental results for the three-qubit CCZS gate</vt:lpstr>
      <vt:lpstr>ZZ coupling: motivation and methods</vt:lpstr>
      <vt:lpstr>ZZ coupling: results</vt:lpstr>
      <vt:lpstr>Crosstalk and frequency crowding</vt:lpstr>
      <vt:lpstr>Choosing a layout</vt:lpstr>
      <vt:lpstr>Estimating the impact of crosstalk and frequency variations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Johan Benesch - CUT</dc:creator>
  <cp:keywords>PPTmall, PPT, mall, Chalmers</cp:keywords>
  <dc:description/>
  <cp:lastModifiedBy>Anton Frisk Kockum</cp:lastModifiedBy>
  <cp:revision>92</cp:revision>
  <cp:lastPrinted>2019-12-04T16:23:48Z</cp:lastPrinted>
  <dcterms:created xsi:type="dcterms:W3CDTF">2023-09-27T11:50:16Z</dcterms:created>
  <dcterms:modified xsi:type="dcterms:W3CDTF">2024-06-19T08:31:07Z</dcterms:modified>
  <cp:category/>
</cp:coreProperties>
</file>