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60" r:id="rId2"/>
    <p:sldId id="339" r:id="rId3"/>
    <p:sldId id="297" r:id="rId4"/>
    <p:sldId id="332" r:id="rId5"/>
    <p:sldId id="275" r:id="rId6"/>
    <p:sldId id="301" r:id="rId7"/>
    <p:sldId id="335" r:id="rId8"/>
    <p:sldId id="276" r:id="rId9"/>
    <p:sldId id="337" r:id="rId10"/>
    <p:sldId id="363" r:id="rId11"/>
    <p:sldId id="354" r:id="rId12"/>
    <p:sldId id="359" r:id="rId13"/>
    <p:sldId id="356" r:id="rId14"/>
    <p:sldId id="357" r:id="rId15"/>
    <p:sldId id="361" r:id="rId16"/>
    <p:sldId id="362" r:id="rId17"/>
    <p:sldId id="280" r:id="rId18"/>
    <p:sldId id="341" r:id="rId19"/>
    <p:sldId id="365" r:id="rId20"/>
    <p:sldId id="366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472C4"/>
    <a:srgbClr val="D6F7FE"/>
    <a:srgbClr val="FF00FF"/>
    <a:srgbClr val="FFEBF9"/>
    <a:srgbClr val="FFD3F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AAA54-ED6E-49AF-8BE8-83C228CC62D1}" type="datetimeFigureOut">
              <a:rPr lang="pt-PT" smtClean="0"/>
              <a:t>13/06/2024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77395-5B75-4EF1-9BF6-A3A5BD0E881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128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39D-D78C-4A32-8AE7-808087737A87}" type="datetime1">
              <a:rPr lang="pt-PT" smtClean="0"/>
              <a:t>13/06/2024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14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2A1-7C6F-4448-9003-99A5C1CF43EB}" type="datetime1">
              <a:rPr lang="pt-PT" smtClean="0"/>
              <a:t>13/06/2024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352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7694-ABC4-45B6-95A3-F3AA3EE12E06}" type="datetime1">
              <a:rPr lang="pt-PT" smtClean="0"/>
              <a:t>13/06/2024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839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356E-DACB-4636-8104-25F8B45FCB29}" type="datetime1">
              <a:rPr lang="pt-PT" smtClean="0"/>
              <a:t>13/06/2024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184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3056-AE99-4740-97D6-720C49E37693}" type="datetime1">
              <a:rPr lang="pt-PT" smtClean="0"/>
              <a:t>13/06/2024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558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A83-C961-4928-8A47-45D00984D1B4}" type="datetime1">
              <a:rPr lang="pt-PT" smtClean="0"/>
              <a:t>13/06/2024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446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2C4A-893F-4A53-B938-A91D955AF0BB}" type="datetime1">
              <a:rPr lang="pt-PT" smtClean="0"/>
              <a:t>13/06/2024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606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8B03-A5E7-4650-9CDA-620F9B520183}" type="datetime1">
              <a:rPr lang="pt-PT" smtClean="0"/>
              <a:t>13/06/2024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788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CAA1-B705-42A1-9264-1C49A38F8B25}" type="datetime1">
              <a:rPr lang="pt-PT" smtClean="0"/>
              <a:t>13/06/2024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813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A02E-725C-49F0-976F-F776C10B8C8B}" type="datetime1">
              <a:rPr lang="pt-PT" smtClean="0"/>
              <a:t>13/06/2024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490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5137-4384-48D7-8007-4EABD4061388}" type="datetime1">
              <a:rPr lang="pt-PT" smtClean="0"/>
              <a:t>13/06/2024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437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C7563-924C-42E2-818B-C3DFEB27FAAE}" type="datetime1">
              <a:rPr lang="pt-PT" smtClean="0"/>
              <a:t>13/06/2024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5509-9F4F-4BC3-A484-9AE7546A05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462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54499/uidb/50014/202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8BF49-B0D9-188F-D9A4-AB74E890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57612"/>
            <a:ext cx="7886700" cy="18637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pt-PT" b="1"/>
              <a:t>Bayesian</a:t>
            </a:r>
            <a:br>
              <a:rPr lang="pt-PT" b="1"/>
            </a:br>
            <a:r>
              <a:rPr lang="pt-PT" b="1"/>
              <a:t>Quantum Amplitude Estimation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8161A1-167D-8BAD-F7F4-3521986C8EA8}"/>
              </a:ext>
            </a:extLst>
          </p:cNvPr>
          <p:cNvSpPr txBox="1"/>
          <p:nvPr/>
        </p:nvSpPr>
        <p:spPr>
          <a:xfrm>
            <a:off x="3222071" y="4638006"/>
            <a:ext cx="2699858" cy="12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ReaQCT 2024</a:t>
            </a:r>
          </a:p>
          <a:p>
            <a:pPr algn="ctr">
              <a:lnSpc>
                <a:spcPct val="150000"/>
              </a:lnSpc>
            </a:pPr>
            <a:r>
              <a:rPr lang="pt-PT" sz="24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Alexandra Ramôa</a:t>
            </a:r>
          </a:p>
          <a:p>
            <a:pPr algn="ctr">
              <a:lnSpc>
                <a:spcPct val="150000"/>
              </a:lnSpc>
            </a:pPr>
            <a:endParaRPr lang="pt-PT" sz="4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026" name="Picture 2" descr="Escola de Engenharia">
            <a:extLst>
              <a:ext uri="{FF2B5EF4-FFF2-40B4-BE49-F238E27FC236}">
                <a16:creationId xmlns:a16="http://schemas.microsoft.com/office/drawing/2014/main" id="{E9EC567E-603B-B18B-4CA3-AD92B9931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9"/>
          <a:stretch/>
        </p:blipFill>
        <p:spPr bwMode="auto">
          <a:xfrm>
            <a:off x="5817622" y="1167517"/>
            <a:ext cx="995810" cy="9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porate Image — INESCTEC">
            <a:extLst>
              <a:ext uri="{FF2B5EF4-FFF2-40B4-BE49-F238E27FC236}">
                <a16:creationId xmlns:a16="http://schemas.microsoft.com/office/drawing/2014/main" id="{9F2866B0-AAD5-EA8C-03B3-6E1BC3A7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5" y="150053"/>
            <a:ext cx="3103525" cy="9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ternational Iberian Nanotechnology Laboratory – INL – – Interdisciplinary  research in Nanotechnology and Nanoscience">
            <a:extLst>
              <a:ext uri="{FF2B5EF4-FFF2-40B4-BE49-F238E27FC236}">
                <a16:creationId xmlns:a16="http://schemas.microsoft.com/office/drawing/2014/main" id="{3F0EF0A3-2C66-2F21-80B9-2160C1B9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95" y="1392304"/>
            <a:ext cx="2423758" cy="4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ndação para a Ciência e Tecnologia – FCT | AULP">
            <a:extLst>
              <a:ext uri="{FF2B5EF4-FFF2-40B4-BE49-F238E27FC236}">
                <a16:creationId xmlns:a16="http://schemas.microsoft.com/office/drawing/2014/main" id="{7AC915FE-3645-A035-1015-286A19AE2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52" y="212535"/>
            <a:ext cx="2094527" cy="8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52C3D48-0F01-614A-B63C-90562AE87C89}"/>
              </a:ext>
            </a:extLst>
          </p:cNvPr>
          <p:cNvSpPr txBox="1"/>
          <p:nvPr/>
        </p:nvSpPr>
        <p:spPr>
          <a:xfrm>
            <a:off x="125314" y="6155936"/>
            <a:ext cx="8893372" cy="55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sz="105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work is financed by National Funds through the Portuguese funding agency, FCT - Fundação para a Ciência e a Tecnologia, within project UIDB/50014/2020.</a:t>
            </a:r>
          </a:p>
          <a:p>
            <a:pPr algn="ctr" fontAlgn="base">
              <a:lnSpc>
                <a:spcPct val="150000"/>
              </a:lnSpc>
            </a:pPr>
            <a:r>
              <a:rPr lang="en-US" sz="105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DOI 10.54499/UIDB/50014/2020 | </a:t>
            </a:r>
            <a:r>
              <a:rPr lang="en-US" sz="1050" b="0" i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6"/>
              </a:rPr>
              <a:t>https://doi.org/10.54499/uidb/50014/2020</a:t>
            </a:r>
            <a:endParaRPr lang="en-US" sz="105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Picture 4" descr="A &quot;modernidade não pode ser o enterro do passado&quot; mas &quot;voltar atrás não é  uma proposta nova&quot;: como o logótipo do Governo pôs o país a falar da  bandeira nacional - CNN">
            <a:extLst>
              <a:ext uri="{FF2B5EF4-FFF2-40B4-BE49-F238E27FC236}">
                <a16:creationId xmlns:a16="http://schemas.microsoft.com/office/drawing/2014/main" id="{A876EA06-6DC6-AABB-28C7-48411C456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6" b="19677"/>
          <a:stretch/>
        </p:blipFill>
        <p:spPr bwMode="auto">
          <a:xfrm>
            <a:off x="6604416" y="212535"/>
            <a:ext cx="2030322" cy="76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2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A05E9C55-915B-E74E-411F-CCEF94BF5A4B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Maximum Likelihood QAE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7F0FAF-169C-E61F-F8F7-468CECB1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10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6A1FBC-8DAA-6C53-1BFC-7EA0195F2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32" y="2020871"/>
            <a:ext cx="8133736" cy="42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8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A05E9C55-915B-E74E-411F-CCEF94BF5A4B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Bayesian Amplitude Estimation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CE1AF5-0317-724F-2677-2273D622F432}"/>
              </a:ext>
            </a:extLst>
          </p:cNvPr>
          <p:cNvSpPr txBox="1"/>
          <p:nvPr/>
        </p:nvSpPr>
        <p:spPr>
          <a:xfrm>
            <a:off x="1065524" y="1792325"/>
            <a:ext cx="701295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b="1">
                <a:latin typeface="+mj-lt"/>
              </a:rPr>
              <a:t>Bayesian statistics </a:t>
            </a:r>
            <a:r>
              <a:rPr lang="pt-PT" sz="2400">
                <a:latin typeface="+mj-lt"/>
              </a:rPr>
              <a:t>offers a natural paradigm for QAE.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7F0FAF-169C-E61F-F8F7-468CECB1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11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5714447-C933-EDF4-5D19-4ECB88111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34" y="2660986"/>
            <a:ext cx="4919378" cy="3815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D06597B-5CF4-D566-0942-1195A79DBE42}"/>
                  </a:ext>
                </a:extLst>
              </p:cNvPr>
              <p:cNvSpPr txBox="1"/>
              <p:nvPr/>
            </p:nvSpPr>
            <p:spPr>
              <a:xfrm>
                <a:off x="806823" y="3429000"/>
                <a:ext cx="3326039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pt-PT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d>
                            <m:d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PT" sz="240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D06597B-5CF4-D566-0942-1195A79DB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3" y="3429000"/>
                <a:ext cx="3326039" cy="782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66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A05E9C55-915B-E74E-411F-CCEF94BF5A4B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Bayesian Amplitude Estimation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7F0FAF-169C-E61F-F8F7-468CECB1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12</a:t>
            </a:fld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B144FC-5D42-71CD-5E7A-75D5DB224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99"/>
          <a:stretch/>
        </p:blipFill>
        <p:spPr>
          <a:xfrm>
            <a:off x="116427" y="2479052"/>
            <a:ext cx="8716591" cy="25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9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A05E9C55-915B-E74E-411F-CCEF94BF5A4B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Bayesian Amplitude Estimation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7F0FAF-169C-E61F-F8F7-468CECB1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13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569F09-8CC5-B361-76DC-7A663F1B2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0612" y="2013769"/>
            <a:ext cx="5702776" cy="470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A05E9C55-915B-E74E-411F-CCEF94BF5A4B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Bayesian Amplitude Estimation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7F0FAF-169C-E61F-F8F7-468CECB1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14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7B024EF-A78D-D2FA-3DED-37FB88B16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31" y="1733525"/>
            <a:ext cx="5318517" cy="48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8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A05E9C55-915B-E74E-411F-CCEF94BF5A4B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Bayesian Amplitude Estimation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7F0FAF-169C-E61F-F8F7-468CECB1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15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FB65E5-0E21-1613-95F1-66D03AE6D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40" y="1878904"/>
            <a:ext cx="6112319" cy="47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9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A05E9C55-915B-E74E-411F-CCEF94BF5A4B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Bayesian Amplitude Estimation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7F0FAF-169C-E61F-F8F7-468CECB1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16</a:t>
            </a:fld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FB580DB-1166-0C45-1D83-402107CBF711}"/>
                  </a:ext>
                </a:extLst>
              </p:cNvPr>
              <p:cNvSpPr txBox="1"/>
              <p:nvPr/>
            </p:nvSpPr>
            <p:spPr>
              <a:xfrm>
                <a:off x="2908978" y="2637715"/>
                <a:ext cx="3326039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pt-PT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d>
                            <m:d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PT" sz="240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FB580DB-1166-0C45-1D83-402107CBF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78" y="2637715"/>
                <a:ext cx="3326039" cy="7822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8AC2DAEC-8585-273A-4493-E43F3CC20942}"/>
              </a:ext>
            </a:extLst>
          </p:cNvPr>
          <p:cNvSpPr txBox="1"/>
          <p:nvPr/>
        </p:nvSpPr>
        <p:spPr>
          <a:xfrm>
            <a:off x="308451" y="4093825"/>
            <a:ext cx="852709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>
                <a:latin typeface="+mj-lt"/>
              </a:rPr>
              <a:t>The use of Bayesian inference does not fully determine the protocol; the </a:t>
            </a:r>
            <a:r>
              <a:rPr lang="pt-PT" sz="2400" b="1">
                <a:latin typeface="+mj-lt"/>
              </a:rPr>
              <a:t>optimization</a:t>
            </a:r>
            <a:r>
              <a:rPr lang="pt-PT" sz="2400">
                <a:latin typeface="+mj-lt"/>
              </a:rPr>
              <a:t> and </a:t>
            </a:r>
            <a:r>
              <a:rPr lang="pt-PT" sz="2400" b="1">
                <a:latin typeface="+mj-lt"/>
              </a:rPr>
              <a:t>representation</a:t>
            </a:r>
            <a:r>
              <a:rPr lang="pt-PT" sz="2400">
                <a:latin typeface="+mj-lt"/>
              </a:rPr>
              <a:t> methods employed are determinant for performance.</a:t>
            </a:r>
          </a:p>
        </p:txBody>
      </p:sp>
    </p:spTree>
    <p:extLst>
      <p:ext uri="{BB962C8B-B14F-4D97-AF65-F5344CB8AC3E}">
        <p14:creationId xmlns:p14="http://schemas.microsoft.com/office/powerpoint/2010/main" val="184656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A05E9C55-915B-E74E-411F-CCEF94BF5A4B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Bayesian Amplitude Estimation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578326-1ACD-177B-B9C8-C5A225397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13"/>
          <a:stretch/>
        </p:blipFill>
        <p:spPr>
          <a:xfrm>
            <a:off x="2180559" y="3715448"/>
            <a:ext cx="4782878" cy="3006028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7F0FAF-169C-E61F-F8F7-468CECB1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17</a:t>
            </a:fld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ADFF76-6DEE-E4C5-C286-2C68C220339B}"/>
              </a:ext>
            </a:extLst>
          </p:cNvPr>
          <p:cNvSpPr txBox="1"/>
          <p:nvPr/>
        </p:nvSpPr>
        <p:spPr>
          <a:xfrm>
            <a:off x="258997" y="1800956"/>
            <a:ext cx="8626003" cy="1830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pt-PT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 combine general, scalable and adaptive-compatible </a:t>
            </a:r>
            <a:r>
              <a:rPr kumimoji="0" lang="pt-PT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statistical methods </a:t>
            </a:r>
            <a:r>
              <a:rPr kumimoji="0" lang="pt-PT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with </a:t>
            </a:r>
            <a:r>
              <a:rPr kumimoji="0" lang="pt-PT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problem-tailored heuristics </a:t>
            </a:r>
            <a:r>
              <a:rPr kumimoji="0" lang="pt-PT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 keep the problem tractable while retaining the quantum advantage.</a:t>
            </a:r>
            <a:endParaRPr lang="pt-PT" sz="2600"/>
          </a:p>
        </p:txBody>
      </p:sp>
    </p:spTree>
    <p:extLst>
      <p:ext uri="{BB962C8B-B14F-4D97-AF65-F5344CB8AC3E}">
        <p14:creationId xmlns:p14="http://schemas.microsoft.com/office/powerpoint/2010/main" val="211289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A05E9C55-915B-E74E-411F-CCEF94BF5A4B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Comparative Results</a:t>
            </a:r>
          </a:p>
          <a:p>
            <a:pPr algn="ctr"/>
            <a:r>
              <a:rPr lang="pt-PT"/>
              <a:t>- ideal case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B42C0C-EFAE-23BF-3B9E-DEB491362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0046" y="2237894"/>
            <a:ext cx="6443907" cy="3960000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E1563EA-B17A-F364-177E-9C987961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359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A05E9C55-915B-E74E-411F-CCEF94BF5A4B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Comparative Results</a:t>
            </a:r>
          </a:p>
          <a:p>
            <a:pPr algn="ctr"/>
            <a:r>
              <a:rPr lang="pt-PT"/>
              <a:t>- noisy case 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E1563EA-B17A-F364-177E-9C987961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19</a:t>
            </a:fld>
            <a:endParaRPr lang="pt-PT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1930D42-282E-CBFB-B5FB-1B104181A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9846" y="2167813"/>
            <a:ext cx="644430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41DCE0F0-1B24-0F41-D917-3693845C8BC2}"/>
              </a:ext>
            </a:extLst>
          </p:cNvPr>
          <p:cNvSpPr txBox="1">
            <a:spLocks/>
          </p:cNvSpPr>
          <p:nvPr/>
        </p:nvSpPr>
        <p:spPr>
          <a:xfrm>
            <a:off x="628650" y="744125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Quantum Amplitude Estimation </a:t>
            </a:r>
            <a:r>
              <a:rPr lang="pt-PT" sz="2800" b="1"/>
              <a:t>(QAE)</a:t>
            </a:r>
            <a:endParaRPr lang="pt-PT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D288AAD-9B54-9BDA-416A-8E8993E106F8}"/>
                  </a:ext>
                </a:extLst>
              </p:cNvPr>
              <p:cNvSpPr txBox="1"/>
              <p:nvPr/>
            </p:nvSpPr>
            <p:spPr>
              <a:xfrm>
                <a:off x="221057" y="3122570"/>
                <a:ext cx="4610919" cy="250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0">
                    <a:latin typeface="+mj-lt"/>
                  </a:rPr>
                  <a:t>We can prepare the quantum state</a:t>
                </a:r>
                <a:endParaRPr lang="pt-PT" sz="2400" b="0" i="1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2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PT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rad>
                    <m:d>
                      <m:dPr>
                        <m:begChr m:val=""/>
                        <m:endChr m:val="⟩"/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pt-PT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rad>
                    <m:d>
                      <m:dPr>
                        <m:begChr m:val=""/>
                        <m:endChr m:val="⟩"/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pt-PT" sz="2400" b="1">
                    <a:latin typeface="+mj-lt"/>
                  </a:rPr>
                  <a:t>.</a:t>
                </a:r>
              </a:p>
              <a:p>
                <a:pPr algn="ctr">
                  <a:lnSpc>
                    <a:spcPct val="250000"/>
                  </a:lnSpc>
                </a:pPr>
                <a:r>
                  <a:rPr lang="pt-PT" sz="2400" b="1">
                    <a:latin typeface="+mj-lt"/>
                  </a:rPr>
                  <a:t>Find </a:t>
                </a:r>
                <a:r>
                  <a:rPr lang="pt-PT" sz="2400" b="1" i="1">
                    <a:latin typeface="+mj-lt"/>
                  </a:rPr>
                  <a:t>a</a:t>
                </a:r>
                <a:r>
                  <a:rPr lang="pt-PT" sz="2400" b="1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D288AAD-9B54-9BDA-416A-8E8993E1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57" y="3122570"/>
                <a:ext cx="4610919" cy="2504532"/>
              </a:xfrm>
              <a:prstGeom prst="rect">
                <a:avLst/>
              </a:prstGeom>
              <a:blipFill>
                <a:blip r:embed="rId2"/>
                <a:stretch>
                  <a:fillRect l="-264" r="-132" b="-462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arcador de Posição do Número do Diapositivo 10">
            <a:extLst>
              <a:ext uri="{FF2B5EF4-FFF2-40B4-BE49-F238E27FC236}">
                <a16:creationId xmlns:a16="http://schemas.microsoft.com/office/drawing/2014/main" id="{C7DB5890-D475-1966-2204-B6626C58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2</a:t>
            </a:fld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1A9B6A-34C8-3250-BE3A-D0A745EDD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165" y="2647025"/>
            <a:ext cx="3506550" cy="31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65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A05E9C55-915B-E74E-411F-CCEF94BF5A4B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Key Takeaways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578326-1ACD-177B-B9C8-C5A225397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13"/>
          <a:stretch/>
        </p:blipFill>
        <p:spPr>
          <a:xfrm>
            <a:off x="4572000" y="2836906"/>
            <a:ext cx="3958851" cy="2488129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7F0FAF-169C-E61F-F8F7-468CECB1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20</a:t>
            </a:fld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ADFF76-6DEE-E4C5-C286-2C68C220339B}"/>
              </a:ext>
            </a:extLst>
          </p:cNvPr>
          <p:cNvSpPr txBox="1"/>
          <p:nvPr/>
        </p:nvSpPr>
        <p:spPr>
          <a:xfrm>
            <a:off x="536904" y="2009636"/>
            <a:ext cx="3958850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>
                <a:solidFill>
                  <a:prstClr val="black"/>
                </a:solidFill>
                <a:latin typeface="Calibri Light" panose="020F0302020204030204"/>
              </a:rPr>
              <a:t>Our Bayesian amplitude estimation algorithm: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>
                <a:solidFill>
                  <a:prstClr val="black"/>
                </a:solidFill>
                <a:latin typeface="Calibri Light" panose="020F0302020204030204"/>
              </a:rPr>
              <a:t>Achieves the Heisenberg limit;</a:t>
            </a:r>
            <a:endParaRPr kumimoji="0" lang="pt-P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pt-P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highly adaptable, parallelizable and scalable;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>
                <a:solidFill>
                  <a:prstClr val="black"/>
                </a:solidFill>
                <a:latin typeface="Calibri Light" panose="020F0302020204030204"/>
              </a:rPr>
              <a:t>Is capable of dealing with noise.</a:t>
            </a:r>
            <a:endParaRPr lang="pt-PT" sz="2400"/>
          </a:p>
        </p:txBody>
      </p:sp>
    </p:spTree>
    <p:extLst>
      <p:ext uri="{BB962C8B-B14F-4D97-AF65-F5344CB8AC3E}">
        <p14:creationId xmlns:p14="http://schemas.microsoft.com/office/powerpoint/2010/main" val="4077501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A05E9C55-915B-E74E-411F-CCEF94BF5A4B}"/>
              </a:ext>
            </a:extLst>
          </p:cNvPr>
          <p:cNvSpPr txBox="1">
            <a:spLocks/>
          </p:cNvSpPr>
          <p:nvPr/>
        </p:nvSpPr>
        <p:spPr>
          <a:xfrm>
            <a:off x="628650" y="2298324"/>
            <a:ext cx="7886700" cy="2261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Thank you for your attention!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76BA038-E0DE-6A23-3932-FA6BEC6C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21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D60743-9157-F9C6-A5A8-384EFA51FCC0}"/>
              </a:ext>
            </a:extLst>
          </p:cNvPr>
          <p:cNvSpPr txBox="1"/>
          <p:nvPr/>
        </p:nvSpPr>
        <p:spPr>
          <a:xfrm>
            <a:off x="2839571" y="5017829"/>
            <a:ext cx="3464859" cy="1004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Reach me at: </a:t>
            </a:r>
          </a:p>
          <a:p>
            <a:pPr algn="ctr">
              <a:lnSpc>
                <a:spcPct val="150000"/>
              </a:lnSpc>
            </a:pPr>
            <a:r>
              <a:rPr kumimoji="0" lang="pt-P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alexandra.ramoa@inl.int</a:t>
            </a:r>
            <a:endParaRPr lang="pt-PT" sz="2400"/>
          </a:p>
        </p:txBody>
      </p:sp>
    </p:spTree>
    <p:extLst>
      <p:ext uri="{BB962C8B-B14F-4D97-AF65-F5344CB8AC3E}">
        <p14:creationId xmlns:p14="http://schemas.microsoft.com/office/powerpoint/2010/main" val="235316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41DCE0F0-1B24-0F41-D917-3693845C8BC2}"/>
              </a:ext>
            </a:extLst>
          </p:cNvPr>
          <p:cNvSpPr txBox="1">
            <a:spLocks/>
          </p:cNvSpPr>
          <p:nvPr/>
        </p:nvSpPr>
        <p:spPr>
          <a:xfrm>
            <a:off x="628650" y="744125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Quantum Amplitude Estimation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D31DA8F-521C-3E9D-22FD-A31463A624CE}"/>
              </a:ext>
            </a:extLst>
          </p:cNvPr>
          <p:cNvSpPr txBox="1"/>
          <p:nvPr/>
        </p:nvSpPr>
        <p:spPr>
          <a:xfrm>
            <a:off x="1143104" y="2748049"/>
            <a:ext cx="236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/>
              <a:t>Classical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114A075-189D-2148-8EB5-AE9E1CBEA739}"/>
                  </a:ext>
                </a:extLst>
              </p:cNvPr>
              <p:cNvSpPr txBox="1"/>
              <p:nvPr/>
            </p:nvSpPr>
            <p:spPr>
              <a:xfrm>
                <a:off x="142976" y="3281180"/>
                <a:ext cx="4363211" cy="88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PT" b="0">
                    <a:latin typeface="+mj-lt"/>
                  </a:rPr>
                  <a:t>Sample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smtClean="0">
                        <a:latin typeface="Cambria Math" panose="02040503050406030204" pitchFamily="18" charset="0"/>
                      </a:rPr>
                      <m:t>Binomial</m:t>
                    </m:r>
                    <m:r>
                      <a:rPr lang="pt-PT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>
                    <a:latin typeface="+mj-lt"/>
                  </a:rPr>
                  <a:t> and take averages over N samples.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114A075-189D-2148-8EB5-AE9E1CBEA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6" y="3281180"/>
                <a:ext cx="4363211" cy="880369"/>
              </a:xfrm>
              <a:prstGeom prst="rect">
                <a:avLst/>
              </a:prstGeom>
              <a:blipFill>
                <a:blip r:embed="rId2"/>
                <a:stretch>
                  <a:fillRect l="-1117" r="-2095" b="-96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59B2297-0984-26FD-35EB-164A25A7C389}"/>
                  </a:ext>
                </a:extLst>
              </p:cNvPr>
              <p:cNvSpPr txBox="1"/>
              <p:nvPr/>
            </p:nvSpPr>
            <p:spPr>
              <a:xfrm>
                <a:off x="2468700" y="1967683"/>
                <a:ext cx="4074973" cy="645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PT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  <m:d>
                        <m:dPr>
                          <m:begChr m:val=""/>
                          <m:endChr m:val="⟩"/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pt-PT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pt-PT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  <m:d>
                        <m:dPr>
                          <m:begChr m:val=""/>
                          <m:endChr m:val="⟩"/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t-PT" sz="2000" b="1">
                  <a:latin typeface="+mj-lt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59B2297-0984-26FD-35EB-164A25A7C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700" y="1967683"/>
                <a:ext cx="4074973" cy="645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4+ Hundred Coin Flip Man Royalty-Free Images, Stock Photos &amp; Pictures |  Shutterstock">
            <a:extLst>
              <a:ext uri="{FF2B5EF4-FFF2-40B4-BE49-F238E27FC236}">
                <a16:creationId xmlns:a16="http://schemas.microsoft.com/office/drawing/2014/main" id="{FC9D82F4-6598-FCF5-15BA-A5124899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85" y="4457799"/>
            <a:ext cx="2231187" cy="18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arcador de Posição do Número do Diapositivo 15">
            <a:extLst>
              <a:ext uri="{FF2B5EF4-FFF2-40B4-BE49-F238E27FC236}">
                <a16:creationId xmlns:a16="http://schemas.microsoft.com/office/drawing/2014/main" id="{56505864-8710-B2AA-05F2-2264CB06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7719" y="6368802"/>
            <a:ext cx="2057400" cy="365125"/>
          </a:xfrm>
        </p:spPr>
        <p:txBody>
          <a:bodyPr/>
          <a:lstStyle/>
          <a:p>
            <a:fld id="{83345509-9F4F-4BC3-A484-9AE7546A05E4}" type="slidenum">
              <a:rPr lang="pt-PT" smtClean="0"/>
              <a:t>3</a:t>
            </a:fld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5B0F26-DCB3-5960-27B0-685A9093F9C4}"/>
              </a:ext>
            </a:extLst>
          </p:cNvPr>
          <p:cNvSpPr txBox="1"/>
          <p:nvPr/>
        </p:nvSpPr>
        <p:spPr>
          <a:xfrm>
            <a:off x="5643053" y="2768645"/>
            <a:ext cx="250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/>
              <a:t>Quantum solution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003014-E5F5-1A02-6604-78812B118C24}"/>
              </a:ext>
            </a:extLst>
          </p:cNvPr>
          <p:cNvSpPr txBox="1"/>
          <p:nvPr/>
        </p:nvSpPr>
        <p:spPr>
          <a:xfrm>
            <a:off x="4489864" y="3281180"/>
            <a:ext cx="465413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>
                <a:latin typeface="+mj-lt"/>
              </a:rPr>
              <a:t>Apply </a:t>
            </a:r>
            <a:r>
              <a:rPr lang="pt-PT" b="1">
                <a:latin typeface="+mj-lt"/>
              </a:rPr>
              <a:t>phase estimation </a:t>
            </a:r>
            <a:r>
              <a:rPr lang="pt-PT">
                <a:latin typeface="+mj-lt"/>
              </a:rPr>
              <a:t>to the Grover </a:t>
            </a:r>
            <a:r>
              <a:rPr lang="pt-PT" b="1">
                <a:latin typeface="+mj-lt"/>
              </a:rPr>
              <a:t>quantum amplitude amplification </a:t>
            </a:r>
            <a:r>
              <a:rPr lang="pt-PT">
                <a:latin typeface="+mj-lt"/>
              </a:rPr>
              <a:t>operator. </a:t>
            </a:r>
            <a:endParaRPr lang="pt-PT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2D086C8-E140-5AAC-2DCB-7BD4064AF827}"/>
              </a:ext>
            </a:extLst>
          </p:cNvPr>
          <p:cNvGrpSpPr/>
          <p:nvPr/>
        </p:nvGrpSpPr>
        <p:grpSpPr>
          <a:xfrm>
            <a:off x="6280301" y="4359287"/>
            <a:ext cx="1234836" cy="736254"/>
            <a:chOff x="1215747" y="3706759"/>
            <a:chExt cx="1828655" cy="101633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843FCC0-6981-58A8-05A1-C6040AAC947B}"/>
                </a:ext>
              </a:extLst>
            </p:cNvPr>
            <p:cNvSpPr/>
            <p:nvPr/>
          </p:nvSpPr>
          <p:spPr>
            <a:xfrm>
              <a:off x="1547037" y="3706759"/>
              <a:ext cx="1174537" cy="101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3200" b="1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13" name="Conexão reta 12">
              <a:extLst>
                <a:ext uri="{FF2B5EF4-FFF2-40B4-BE49-F238E27FC236}">
                  <a16:creationId xmlns:a16="http://schemas.microsoft.com/office/drawing/2014/main" id="{E611921C-ACDA-C52F-FBDC-74DCC969D448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2721574" y="4214925"/>
              <a:ext cx="322828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xão reta 13">
              <a:extLst>
                <a:ext uri="{FF2B5EF4-FFF2-40B4-BE49-F238E27FC236}">
                  <a16:creationId xmlns:a16="http://schemas.microsoft.com/office/drawing/2014/main" id="{8E3237D1-F764-2CA2-DC0E-2D76B6BD1420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1215747" y="4214925"/>
              <a:ext cx="33129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A59A974-3C1D-6482-33F0-B62391E04760}"/>
              </a:ext>
            </a:extLst>
          </p:cNvPr>
          <p:cNvSpPr txBox="1"/>
          <p:nvPr/>
        </p:nvSpPr>
        <p:spPr>
          <a:xfrm>
            <a:off x="5326071" y="5636821"/>
            <a:ext cx="3143297" cy="95410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800"/>
              <a:t>Quantum Phase Estimation</a:t>
            </a: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E35D70BA-4226-0839-7D69-8A1DB894D02D}"/>
              </a:ext>
            </a:extLst>
          </p:cNvPr>
          <p:cNvCxnSpPr>
            <a:cxnSpLocks/>
          </p:cNvCxnSpPr>
          <p:nvPr/>
        </p:nvCxnSpPr>
        <p:spPr>
          <a:xfrm>
            <a:off x="6897720" y="5241070"/>
            <a:ext cx="0" cy="2779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id="{E57F1ABE-47BA-D1C3-3F99-EE30E66382A5}"/>
              </a:ext>
            </a:extLst>
          </p:cNvPr>
          <p:cNvCxnSpPr>
            <a:cxnSpLocks/>
          </p:cNvCxnSpPr>
          <p:nvPr/>
        </p:nvCxnSpPr>
        <p:spPr>
          <a:xfrm>
            <a:off x="4506187" y="2768645"/>
            <a:ext cx="0" cy="3822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9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41DCE0F0-1B24-0F41-D917-3693845C8BC2}"/>
              </a:ext>
            </a:extLst>
          </p:cNvPr>
          <p:cNvSpPr txBox="1">
            <a:spLocks/>
          </p:cNvSpPr>
          <p:nvPr/>
        </p:nvSpPr>
        <p:spPr>
          <a:xfrm>
            <a:off x="628650" y="744125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Quantum Amplitude Estimation</a:t>
            </a:r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2D8695AA-E5DD-1B88-AE8B-223269A25CCD}"/>
              </a:ext>
            </a:extLst>
          </p:cNvPr>
          <p:cNvCxnSpPr>
            <a:cxnSpLocks/>
          </p:cNvCxnSpPr>
          <p:nvPr/>
        </p:nvCxnSpPr>
        <p:spPr>
          <a:xfrm flipV="1">
            <a:off x="3011114" y="3433864"/>
            <a:ext cx="0" cy="24357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138F7990-6BF0-742E-7BA2-803E86B3A14D}"/>
              </a:ext>
            </a:extLst>
          </p:cNvPr>
          <p:cNvCxnSpPr>
            <a:cxnSpLocks/>
          </p:cNvCxnSpPr>
          <p:nvPr/>
        </p:nvCxnSpPr>
        <p:spPr>
          <a:xfrm>
            <a:off x="2904111" y="5755532"/>
            <a:ext cx="28838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id="{C286BC9F-48C7-B4A7-B155-CB3BD5029631}"/>
              </a:ext>
            </a:extLst>
          </p:cNvPr>
          <p:cNvCxnSpPr>
            <a:cxnSpLocks/>
          </p:cNvCxnSpPr>
          <p:nvPr/>
        </p:nvCxnSpPr>
        <p:spPr>
          <a:xfrm flipH="1" flipV="1">
            <a:off x="3241693" y="4048275"/>
            <a:ext cx="2311839" cy="399418"/>
          </a:xfrm>
          <a:prstGeom prst="straightConnector1">
            <a:avLst/>
          </a:prstGeom>
          <a:ln w="19050">
            <a:solidFill>
              <a:srgbClr val="CC33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id="{BD97931F-3E0B-A4B2-A3B5-9C4467E3F1F7}"/>
              </a:ext>
            </a:extLst>
          </p:cNvPr>
          <p:cNvCxnSpPr>
            <a:cxnSpLocks/>
          </p:cNvCxnSpPr>
          <p:nvPr/>
        </p:nvCxnSpPr>
        <p:spPr>
          <a:xfrm flipH="1" flipV="1">
            <a:off x="3241693" y="4048274"/>
            <a:ext cx="2311839" cy="13350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93C3519-C01E-AED6-9CBD-6CBD806D906A}"/>
              </a:ext>
            </a:extLst>
          </p:cNvPr>
          <p:cNvSpPr txBox="1"/>
          <p:nvPr/>
        </p:nvSpPr>
        <p:spPr>
          <a:xfrm>
            <a:off x="6223347" y="4008406"/>
            <a:ext cx="1234120" cy="878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0" i="0">
                <a:solidFill>
                  <a:srgbClr val="FF0000"/>
                </a:solidFill>
                <a:effectLst/>
                <a:latin typeface="Google Sans"/>
              </a:rPr>
              <a:t>■</a:t>
            </a:r>
            <a:r>
              <a:rPr lang="pt-PT" b="0" i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pt-PT"/>
              <a:t>classical</a:t>
            </a:r>
          </a:p>
          <a:p>
            <a:pPr>
              <a:lnSpc>
                <a:spcPct val="150000"/>
              </a:lnSpc>
            </a:pPr>
            <a:r>
              <a:rPr lang="pt-PT" b="0" i="0">
                <a:solidFill>
                  <a:srgbClr val="0070C0"/>
                </a:solidFill>
                <a:effectLst/>
                <a:latin typeface="Google Sans"/>
              </a:rPr>
              <a:t>■</a:t>
            </a:r>
            <a:r>
              <a:rPr lang="pt-PT" b="0" i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pt-PT"/>
              <a:t>quantum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E959233-DEE0-DFF2-8966-58A3BF353E5B}"/>
              </a:ext>
            </a:extLst>
          </p:cNvPr>
          <p:cNvSpPr txBox="1"/>
          <p:nvPr/>
        </p:nvSpPr>
        <p:spPr>
          <a:xfrm>
            <a:off x="4116285" y="5869586"/>
            <a:ext cx="56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/>
              <a:t>cost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B4D031A-E28E-4DF6-CEF0-8F476A1CC25A}"/>
              </a:ext>
            </a:extLst>
          </p:cNvPr>
          <p:cNvSpPr txBox="1"/>
          <p:nvPr/>
        </p:nvSpPr>
        <p:spPr>
          <a:xfrm rot="16200000">
            <a:off x="1821037" y="4459332"/>
            <a:ext cx="17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/>
              <a:t>estimation error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F6A8E59-1905-D3F5-BC5A-2EF2933C1160}"/>
              </a:ext>
            </a:extLst>
          </p:cNvPr>
          <p:cNvSpPr txBox="1"/>
          <p:nvPr/>
        </p:nvSpPr>
        <p:spPr>
          <a:xfrm>
            <a:off x="1127966" y="2391782"/>
            <a:ext cx="6539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>
                <a:latin typeface="+mj-lt"/>
              </a:rPr>
              <a:t>There is a </a:t>
            </a:r>
            <a:r>
              <a:rPr lang="pt-PT" sz="2400" b="1">
                <a:latin typeface="+mj-lt"/>
              </a:rPr>
              <a:t>quadratic quantum speed-up </a:t>
            </a:r>
            <a:r>
              <a:rPr lang="pt-PT" sz="2400">
                <a:latin typeface="+mj-lt"/>
              </a:rPr>
              <a:t>for this task.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0AEDDD7-B389-0D7E-59F0-FE60D18DF7C9}"/>
                  </a:ext>
                </a:extLst>
              </p:cNvPr>
              <p:cNvSpPr txBox="1"/>
              <p:nvPr/>
            </p:nvSpPr>
            <p:spPr>
              <a:xfrm>
                <a:off x="4126568" y="3740898"/>
                <a:ext cx="1336776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0AEDDD7-B389-0D7E-59F0-FE60D18DF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568" y="3740898"/>
                <a:ext cx="1336776" cy="280077"/>
              </a:xfrm>
              <a:prstGeom prst="rect">
                <a:avLst/>
              </a:prstGeom>
              <a:blipFill>
                <a:blip r:embed="rId2"/>
                <a:stretch>
                  <a:fillRect l="-2283" t="-6522" r="-6393" b="-347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B4A2AAC-4D18-72C9-A04F-D2AFF5BE6C6F}"/>
                  </a:ext>
                </a:extLst>
              </p:cNvPr>
              <p:cNvSpPr txBox="1"/>
              <p:nvPr/>
            </p:nvSpPr>
            <p:spPr>
              <a:xfrm>
                <a:off x="3768041" y="5002631"/>
                <a:ext cx="1203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B4A2AAC-4D18-72C9-A04F-D2AFF5BE6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041" y="5002631"/>
                <a:ext cx="1203727" cy="276999"/>
              </a:xfrm>
              <a:prstGeom prst="rect">
                <a:avLst/>
              </a:prstGeom>
              <a:blipFill>
                <a:blip r:embed="rId3"/>
                <a:stretch>
                  <a:fillRect l="-2525" t="-4444" r="-6566" b="-3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52A57885-5279-1C05-0246-CEAAF922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744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3">
            <a:extLst>
              <a:ext uri="{FF2B5EF4-FFF2-40B4-BE49-F238E27FC236}">
                <a16:creationId xmlns:a16="http://schemas.microsoft.com/office/drawing/2014/main" id="{1C9D8BEE-F96E-4883-07FE-F94DEED27E36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QAE with Noisy Quantum Devices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8DAFC1-7A28-829C-8198-6C7E839C61B9}"/>
              </a:ext>
            </a:extLst>
          </p:cNvPr>
          <p:cNvSpPr txBox="1"/>
          <p:nvPr/>
        </p:nvSpPr>
        <p:spPr>
          <a:xfrm>
            <a:off x="4754335" y="5217453"/>
            <a:ext cx="34072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b="0" i="1">
                <a:solidFill>
                  <a:srgbClr val="222222"/>
                </a:solidFill>
                <a:effectLst/>
                <a:latin typeface="-apple-system"/>
              </a:rPr>
              <a:t>in: Grinko, D., Gacon, J., Zoufal, C. et al. Iterative quantum amplitude estimation. npj Quantum Inf </a:t>
            </a:r>
            <a:r>
              <a:rPr lang="pt-PT" sz="1050" b="1" i="1">
                <a:solidFill>
                  <a:srgbClr val="222222"/>
                </a:solidFill>
                <a:effectLst/>
                <a:latin typeface="-apple-system"/>
              </a:rPr>
              <a:t>7</a:t>
            </a:r>
            <a:r>
              <a:rPr lang="pt-PT" sz="1050" b="0" i="1">
                <a:solidFill>
                  <a:srgbClr val="222222"/>
                </a:solidFill>
                <a:effectLst/>
                <a:latin typeface="-apple-system"/>
              </a:rPr>
              <a:t>, 52 (2021).</a:t>
            </a:r>
            <a:endParaRPr lang="pt-PT" sz="1050" i="1"/>
          </a:p>
        </p:txBody>
      </p:sp>
      <p:pic>
        <p:nvPicPr>
          <p:cNvPr id="2050" name="Picture 2" descr="Fig. 1">
            <a:extLst>
              <a:ext uri="{FF2B5EF4-FFF2-40B4-BE49-F238E27FC236}">
                <a16:creationId xmlns:a16="http://schemas.microsoft.com/office/drawing/2014/main" id="{B7C76ED7-14CC-D9EC-791C-A84BCF2C7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31" y="2826047"/>
            <a:ext cx="4427466" cy="221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03B429-459B-732A-D730-09FF75DAD8C4}"/>
              </a:ext>
            </a:extLst>
          </p:cNvPr>
          <p:cNvSpPr txBox="1"/>
          <p:nvPr/>
        </p:nvSpPr>
        <p:spPr>
          <a:xfrm>
            <a:off x="166188" y="2728769"/>
            <a:ext cx="4005943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>
                <a:latin typeface="+mj-lt"/>
              </a:rPr>
              <a:t>The circuit is </a:t>
            </a:r>
            <a:r>
              <a:rPr lang="pt-PT" sz="2400" b="1">
                <a:latin typeface="+mj-lt"/>
              </a:rPr>
              <a:t>not viable for today’s quantum devices</a:t>
            </a:r>
            <a:r>
              <a:rPr lang="pt-PT" sz="2400">
                <a:latin typeface="+mj-lt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pt-PT" sz="2400" b="1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pt-PT" sz="2400" b="1">
                <a:latin typeface="+mj-lt"/>
              </a:rPr>
              <a:t>Alternative strategies </a:t>
            </a:r>
            <a:r>
              <a:rPr lang="pt-PT" sz="2400">
                <a:latin typeface="+mj-lt"/>
              </a:rPr>
              <a:t>have been proposed</a:t>
            </a:r>
            <a:r>
              <a:rPr lang="pt-PT" sz="2400" b="1">
                <a:latin typeface="+mj-lt"/>
              </a:rPr>
              <a:t>.</a:t>
            </a:r>
            <a:endParaRPr lang="pt-PT" sz="2400">
              <a:latin typeface="+mj-lt"/>
            </a:endParaRP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7D00F85-44E8-756A-68D0-AEFE24D5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30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41DCE0F0-1B24-0F41-D917-3693845C8BC2}"/>
              </a:ext>
            </a:extLst>
          </p:cNvPr>
          <p:cNvSpPr txBox="1">
            <a:spLocks/>
          </p:cNvSpPr>
          <p:nvPr/>
        </p:nvSpPr>
        <p:spPr>
          <a:xfrm>
            <a:off x="628650" y="744125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QAE with Noisy Quantum Devices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ADF78F-F346-49D4-BE7B-6E9836D08DC1}"/>
              </a:ext>
            </a:extLst>
          </p:cNvPr>
          <p:cNvSpPr txBox="1"/>
          <p:nvPr/>
        </p:nvSpPr>
        <p:spPr>
          <a:xfrm>
            <a:off x="628651" y="5219214"/>
            <a:ext cx="7886699" cy="11430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>
                <a:latin typeface="+mj-lt"/>
              </a:rPr>
              <a:t>Use this extra freedom to unlock otherwise unachievable learning rates.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E6C5929-BF7C-8B8D-6CE3-7CB674E4C599}"/>
                  </a:ext>
                </a:extLst>
              </p:cNvPr>
              <p:cNvSpPr txBox="1"/>
              <p:nvPr/>
            </p:nvSpPr>
            <p:spPr>
              <a:xfrm>
                <a:off x="335597" y="3077990"/>
                <a:ext cx="4765321" cy="14371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PT" sz="2000">
                    <a:latin typeface="+mj-lt"/>
                  </a:rPr>
                  <a:t>We can sample from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sz="20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P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⟨"/>
                        <m:endChr m:val=""/>
                        <m:ctrlPr>
                          <a:rPr lang="pt-PT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sSup>
                      <m:sSupPr>
                        <m:ctrlPr>
                          <a:rPr lang="pt-PT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pt-P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PT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pt-P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pt-PT" sz="200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PT" sz="2000">
                    <a:latin typeface="+mj-lt"/>
                  </a:rPr>
                  <a:t>with cost in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PT" sz="2000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sz="200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E6C5929-BF7C-8B8D-6CE3-7CB674E4C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97" y="3077990"/>
                <a:ext cx="4765321" cy="1437125"/>
              </a:xfrm>
              <a:prstGeom prst="rect">
                <a:avLst/>
              </a:prstGeom>
              <a:blipFill>
                <a:blip r:embed="rId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939BBD67-A5FB-2200-9419-D61F07C8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6</a:t>
            </a:fld>
            <a:endParaRPr lang="pt-PT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0C72CC4-DC2F-D91D-D362-D1E118B11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388" y="2412907"/>
            <a:ext cx="2783962" cy="25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3">
            <a:extLst>
              <a:ext uri="{FF2B5EF4-FFF2-40B4-BE49-F238E27FC236}">
                <a16:creationId xmlns:a16="http://schemas.microsoft.com/office/drawing/2014/main" id="{1C9D8BEE-F96E-4883-07FE-F94DEED27E36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QAE with Noisy Quantum Devices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BBC6186-A7B3-1E00-96F5-0FAB688C386D}"/>
                  </a:ext>
                </a:extLst>
              </p:cNvPr>
              <p:cNvSpPr txBox="1"/>
              <p:nvPr/>
            </p:nvSpPr>
            <p:spPr>
              <a:xfrm>
                <a:off x="393251" y="3364926"/>
                <a:ext cx="3750184" cy="158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pt-PT" sz="2400" b="1">
                    <a:latin typeface="+mj-lt"/>
                  </a:rPr>
                  <a:t>Classical </a:t>
                </a:r>
                <a:r>
                  <a:rPr lang="pt-PT" sz="2400">
                    <a:latin typeface="+mj-lt"/>
                  </a:rPr>
                  <a:t>samples:</a:t>
                </a: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pt-PT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P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pt-PT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pt-PT" sz="2400" b="1">
                  <a:latin typeface="+mj-lt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BBC6186-A7B3-1E00-96F5-0FAB688C3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51" y="3364926"/>
                <a:ext cx="3750184" cy="1586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FAC5779-9F3A-3639-26B0-B5B87451BF07}"/>
                  </a:ext>
                </a:extLst>
              </p:cNvPr>
              <p:cNvSpPr txBox="1"/>
              <p:nvPr/>
            </p:nvSpPr>
            <p:spPr>
              <a:xfrm>
                <a:off x="4751517" y="3364926"/>
                <a:ext cx="3978613" cy="2062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pt-PT" sz="2400" b="1">
                    <a:latin typeface="+mj-lt"/>
                  </a:rPr>
                  <a:t>Quantum-enhanced </a:t>
                </a:r>
                <a:r>
                  <a:rPr lang="pt-PT" sz="2400">
                    <a:latin typeface="+mj-lt"/>
                  </a:rPr>
                  <a:t>samples: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>
                          <a:latin typeface="Cambria Math" panose="02040503050406030204" pitchFamily="18" charset="0"/>
                        </a:rPr>
                        <m:t>𝐩</m:t>
                      </m:r>
                      <m:d>
                        <m:d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pt-P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e>
                        <m:sup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pt-PT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pt-PT" sz="2400" b="1">
                  <a:latin typeface="+mj-lt"/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pt-PT" i="1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pt-PT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pt-PT" i="1">
                    <a:latin typeface="+mj-lt"/>
                  </a:rPr>
                  <a:t> any odd integer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FAC5779-9F3A-3639-26B0-B5B87451B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517" y="3364926"/>
                <a:ext cx="3978613" cy="2062039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A0B3120-2768-DD2E-E6B8-09289A9A0E87}"/>
                  </a:ext>
                </a:extLst>
              </p:cNvPr>
              <p:cNvSpPr txBox="1"/>
              <p:nvPr/>
            </p:nvSpPr>
            <p:spPr>
              <a:xfrm>
                <a:off x="1411852" y="5493011"/>
                <a:ext cx="1782283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p>
                      <m:r>
                        <a:rPr lang="pt-PT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sz="240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A0B3120-2768-DD2E-E6B8-09289A9A0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852" y="5493011"/>
                <a:ext cx="1782283" cy="373500"/>
              </a:xfrm>
              <a:prstGeom prst="rect">
                <a:avLst/>
              </a:prstGeom>
              <a:blipFill>
                <a:blip r:embed="rId4"/>
                <a:stretch>
                  <a:fillRect l="-2055" r="-5822" b="-3606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CB1BC8B-D693-3524-3DBE-E6926D736B3A}"/>
                  </a:ext>
                </a:extLst>
              </p:cNvPr>
              <p:cNvSpPr txBox="1"/>
              <p:nvPr/>
            </p:nvSpPr>
            <p:spPr>
              <a:xfrm>
                <a:off x="5937847" y="5851281"/>
                <a:ext cx="1605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sz="240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CB1BC8B-D693-3524-3DBE-E6926D736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847" y="5851281"/>
                <a:ext cx="1605952" cy="369332"/>
              </a:xfrm>
              <a:prstGeom prst="rect">
                <a:avLst/>
              </a:prstGeom>
              <a:blipFill>
                <a:blip r:embed="rId5"/>
                <a:stretch>
                  <a:fillRect l="-1901" r="-6844" b="-3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7FF92B6-64D7-C66C-6B58-FC5576BCC1DE}"/>
                  </a:ext>
                </a:extLst>
              </p:cNvPr>
              <p:cNvSpPr txBox="1"/>
              <p:nvPr/>
            </p:nvSpPr>
            <p:spPr>
              <a:xfrm>
                <a:off x="587750" y="1978224"/>
                <a:ext cx="7968500" cy="11421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PT" sz="2400">
                    <a:latin typeface="+mj-lt"/>
                  </a:rPr>
                  <a:t>Learn the hidden parameter of an observable probability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</a:rPr>
                      <m:t>Binomial</m:t>
                    </m:r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𝑠h𝑜𝑡𝑠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sz="2400"/>
                  <a:t>.</a:t>
                </a:r>
                <a:r>
                  <a:rPr lang="pt-PT" sz="240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7FF92B6-64D7-C66C-6B58-FC5576BCC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50" y="1978224"/>
                <a:ext cx="7968500" cy="1142108"/>
              </a:xfrm>
              <a:prstGeom prst="rect">
                <a:avLst/>
              </a:prstGeom>
              <a:blipFill>
                <a:blip r:embed="rId6"/>
                <a:stretch>
                  <a:fillRect b="-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D0CC3FD-6BDD-6E52-8CBB-048FB5AB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7</a:t>
            </a:fld>
            <a:endParaRPr lang="pt-PT"/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78E6F629-0080-2A17-8404-E3080F450014}"/>
              </a:ext>
            </a:extLst>
          </p:cNvPr>
          <p:cNvCxnSpPr>
            <a:cxnSpLocks/>
          </p:cNvCxnSpPr>
          <p:nvPr/>
        </p:nvCxnSpPr>
        <p:spPr>
          <a:xfrm>
            <a:off x="4572000" y="3529460"/>
            <a:ext cx="0" cy="2513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78924346-9877-076F-BB77-D42245889A40}"/>
              </a:ext>
            </a:extLst>
          </p:cNvPr>
          <p:cNvSpPr/>
          <p:nvPr/>
        </p:nvSpPr>
        <p:spPr>
          <a:xfrm>
            <a:off x="1275630" y="5314444"/>
            <a:ext cx="2054725" cy="728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EBF2A6D-9EA1-E4FE-91C9-446B66EA7D54}"/>
              </a:ext>
            </a:extLst>
          </p:cNvPr>
          <p:cNvSpPr/>
          <p:nvPr/>
        </p:nvSpPr>
        <p:spPr>
          <a:xfrm>
            <a:off x="5677423" y="5671559"/>
            <a:ext cx="2054725" cy="728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046E44B-6DCC-8336-FA12-70E3D8B5CC6F}"/>
              </a:ext>
            </a:extLst>
          </p:cNvPr>
          <p:cNvSpPr txBox="1"/>
          <p:nvPr/>
        </p:nvSpPr>
        <p:spPr>
          <a:xfrm rot="850407">
            <a:off x="7923723" y="5485575"/>
            <a:ext cx="400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7200" b="1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51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3">
            <a:extLst>
              <a:ext uri="{FF2B5EF4-FFF2-40B4-BE49-F238E27FC236}">
                <a16:creationId xmlns:a16="http://schemas.microsoft.com/office/drawing/2014/main" id="{1C9D8BEE-F96E-4883-07FE-F94DEED27E36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QAE with Noisy Quantum Devices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5B0B94D-DDBE-8D90-1460-863A65D3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8</a:t>
            </a:fld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B7BD1B-965C-AFFB-FB84-5301925876B9}"/>
              </a:ext>
            </a:extLst>
          </p:cNvPr>
          <p:cNvSpPr txBox="1"/>
          <p:nvPr/>
        </p:nvSpPr>
        <p:spPr>
          <a:xfrm>
            <a:off x="1205315" y="1724745"/>
            <a:ext cx="673337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>
                <a:latin typeface="+mj-lt"/>
              </a:rPr>
              <a:t>We can look at this as a </a:t>
            </a:r>
            <a:r>
              <a:rPr lang="pt-PT" sz="2400" b="1">
                <a:latin typeface="+mj-lt"/>
              </a:rPr>
              <a:t>data science problem</a:t>
            </a:r>
            <a:r>
              <a:rPr lang="pt-PT" sz="2400">
                <a:latin typeface="+mj-lt"/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5E8421-961B-E4E3-5A93-C95077F32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15" y="2713533"/>
            <a:ext cx="6920753" cy="36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2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3">
            <a:extLst>
              <a:ext uri="{FF2B5EF4-FFF2-40B4-BE49-F238E27FC236}">
                <a16:creationId xmlns:a16="http://schemas.microsoft.com/office/drawing/2014/main" id="{1C9D8BEE-F96E-4883-07FE-F94DEED27E36}"/>
              </a:ext>
            </a:extLst>
          </p:cNvPr>
          <p:cNvSpPr txBox="1">
            <a:spLocks/>
          </p:cNvSpPr>
          <p:nvPr/>
        </p:nvSpPr>
        <p:spPr>
          <a:xfrm>
            <a:off x="628650" y="381307"/>
            <a:ext cx="7886700" cy="122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/>
              <a:t>QAE with Noisy Quantum Devices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A1758AE9-3A85-0F7C-2114-5B4A25A08564}"/>
                  </a:ext>
                </a:extLst>
              </p:cNvPr>
              <p:cNvSpPr/>
              <p:nvPr/>
            </p:nvSpPr>
            <p:spPr>
              <a:xfrm>
                <a:off x="2403575" y="2872213"/>
                <a:ext cx="736600" cy="72644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P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A1758AE9-3A85-0F7C-2114-5B4A25A08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575" y="2872213"/>
                <a:ext cx="736600" cy="7264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38EFF381-A710-8F5A-714B-D3C294B3CB1D}"/>
              </a:ext>
            </a:extLst>
          </p:cNvPr>
          <p:cNvCxnSpPr>
            <a:cxnSpLocks/>
          </p:cNvCxnSpPr>
          <p:nvPr/>
        </p:nvCxnSpPr>
        <p:spPr>
          <a:xfrm rot="20160000" flipV="1">
            <a:off x="2276443" y="3063015"/>
            <a:ext cx="90835" cy="716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22EE43E2-158C-6A9C-F49E-9345EFB700BA}"/>
              </a:ext>
            </a:extLst>
          </p:cNvPr>
          <p:cNvCxnSpPr>
            <a:cxnSpLocks/>
          </p:cNvCxnSpPr>
          <p:nvPr/>
        </p:nvCxnSpPr>
        <p:spPr>
          <a:xfrm>
            <a:off x="2222759" y="3098850"/>
            <a:ext cx="180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9792A700-EECF-4B8A-E768-F73A860F5AF5}"/>
                  </a:ext>
                </a:extLst>
              </p:cNvPr>
              <p:cNvSpPr txBox="1"/>
              <p:nvPr/>
            </p:nvSpPr>
            <p:spPr>
              <a:xfrm>
                <a:off x="2281121" y="2872213"/>
                <a:ext cx="109710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pt-PT" sz="105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9792A700-EECF-4B8A-E768-F73A860F5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21" y="2872213"/>
                <a:ext cx="109710" cy="161583"/>
              </a:xfrm>
              <a:prstGeom prst="rect">
                <a:avLst/>
              </a:prstGeom>
              <a:blipFill>
                <a:blip r:embed="rId3"/>
                <a:stretch>
                  <a:fillRect l="-11111" r="-222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11A31E6-75ED-0C47-EFF3-0CD1C8ED007F}"/>
                  </a:ext>
                </a:extLst>
              </p:cNvPr>
              <p:cNvSpPr/>
              <p:nvPr/>
            </p:nvSpPr>
            <p:spPr>
              <a:xfrm>
                <a:off x="3320991" y="2873483"/>
                <a:ext cx="736600" cy="72644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pt-P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11A31E6-75ED-0C47-EFF3-0CD1C8ED0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91" y="2873483"/>
                <a:ext cx="736600" cy="726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FE6628C9-C0D7-A162-2873-844631F68BAC}"/>
              </a:ext>
            </a:extLst>
          </p:cNvPr>
          <p:cNvCxnSpPr>
            <a:cxnSpLocks/>
          </p:cNvCxnSpPr>
          <p:nvPr/>
        </p:nvCxnSpPr>
        <p:spPr>
          <a:xfrm>
            <a:off x="2222759" y="3395845"/>
            <a:ext cx="180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A03FB26B-D74B-D30F-CAFC-2EAB920DFCA4}"/>
              </a:ext>
            </a:extLst>
          </p:cNvPr>
          <p:cNvCxnSpPr>
            <a:cxnSpLocks/>
          </p:cNvCxnSpPr>
          <p:nvPr/>
        </p:nvCxnSpPr>
        <p:spPr>
          <a:xfrm>
            <a:off x="3140175" y="3089267"/>
            <a:ext cx="180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8A2ADD1E-FCCE-70F6-3CEE-7E6C3A992D92}"/>
              </a:ext>
            </a:extLst>
          </p:cNvPr>
          <p:cNvCxnSpPr>
            <a:cxnSpLocks/>
          </p:cNvCxnSpPr>
          <p:nvPr/>
        </p:nvCxnSpPr>
        <p:spPr>
          <a:xfrm>
            <a:off x="3140175" y="3386262"/>
            <a:ext cx="180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41AABF64-CEEF-816C-CCE8-058C34039C8E}"/>
              </a:ext>
            </a:extLst>
          </p:cNvPr>
          <p:cNvGrpSpPr/>
          <p:nvPr/>
        </p:nvGrpSpPr>
        <p:grpSpPr>
          <a:xfrm>
            <a:off x="5831546" y="2870055"/>
            <a:ext cx="736600" cy="841502"/>
            <a:chOff x="5989492" y="1365360"/>
            <a:chExt cx="1044966" cy="1218978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935CA602-56BC-8EBC-7E29-9BC26CD5626B}"/>
                </a:ext>
              </a:extLst>
            </p:cNvPr>
            <p:cNvSpPr/>
            <p:nvPr/>
          </p:nvSpPr>
          <p:spPr>
            <a:xfrm>
              <a:off x="5989492" y="1365360"/>
              <a:ext cx="1044966" cy="1044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PT" b="1">
                <a:solidFill>
                  <a:schemeClr val="tx1"/>
                </a:solidFill>
              </a:endParaRPr>
            </a:p>
          </p:txBody>
        </p:sp>
        <p:sp>
          <p:nvSpPr>
            <p:cNvPr id="42" name="Arco 41">
              <a:extLst>
                <a:ext uri="{FF2B5EF4-FFF2-40B4-BE49-F238E27FC236}">
                  <a16:creationId xmlns:a16="http://schemas.microsoft.com/office/drawing/2014/main" id="{D7E0F983-18B2-F83A-2D54-AC9DA27676D8}"/>
                </a:ext>
              </a:extLst>
            </p:cNvPr>
            <p:cNvSpPr/>
            <p:nvPr/>
          </p:nvSpPr>
          <p:spPr>
            <a:xfrm rot="199097">
              <a:off x="6095182" y="1740285"/>
              <a:ext cx="827314" cy="844053"/>
            </a:xfrm>
            <a:prstGeom prst="arc">
              <a:avLst>
                <a:gd name="adj1" fmla="val 11066047"/>
                <a:gd name="adj2" fmla="val 2086900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43" name="Conexão reta unidirecional 42">
              <a:extLst>
                <a:ext uri="{FF2B5EF4-FFF2-40B4-BE49-F238E27FC236}">
                  <a16:creationId xmlns:a16="http://schemas.microsoft.com/office/drawing/2014/main" id="{AA74A255-4D46-72D0-4C41-46A8A41180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8839" y="1669879"/>
              <a:ext cx="374899" cy="410226"/>
            </a:xfrm>
            <a:prstGeom prst="straightConnector1">
              <a:avLst/>
            </a:prstGeom>
            <a:ln w="28575">
              <a:headEnd type="oval" w="sm" len="sm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4D77564A-7478-327A-3468-C19C887F83BF}"/>
              </a:ext>
            </a:extLst>
          </p:cNvPr>
          <p:cNvCxnSpPr>
            <a:cxnSpLocks/>
          </p:cNvCxnSpPr>
          <p:nvPr/>
        </p:nvCxnSpPr>
        <p:spPr>
          <a:xfrm>
            <a:off x="5646291" y="3087109"/>
            <a:ext cx="180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id="{5AD74F50-851D-6EE0-536B-9416D7BCD557}"/>
              </a:ext>
            </a:extLst>
          </p:cNvPr>
          <p:cNvCxnSpPr>
            <a:cxnSpLocks/>
          </p:cNvCxnSpPr>
          <p:nvPr/>
        </p:nvCxnSpPr>
        <p:spPr>
          <a:xfrm>
            <a:off x="5646291" y="3384104"/>
            <a:ext cx="180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0D1AC5B-6ED6-8192-890A-00F622527DC2}"/>
                  </a:ext>
                </a:extLst>
              </p:cNvPr>
              <p:cNvSpPr/>
              <p:nvPr/>
            </p:nvSpPr>
            <p:spPr>
              <a:xfrm>
                <a:off x="4909691" y="2871325"/>
                <a:ext cx="736600" cy="72644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pt-P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0D1AC5B-6ED6-8192-890A-00F622527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91" y="2871325"/>
                <a:ext cx="736600" cy="7264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2CECE6AD-DC5E-7E5F-1F45-892508BBB87E}"/>
              </a:ext>
            </a:extLst>
          </p:cNvPr>
          <p:cNvCxnSpPr>
            <a:cxnSpLocks/>
          </p:cNvCxnSpPr>
          <p:nvPr/>
        </p:nvCxnSpPr>
        <p:spPr>
          <a:xfrm>
            <a:off x="4728875" y="3087109"/>
            <a:ext cx="180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ta 50">
            <a:extLst>
              <a:ext uri="{FF2B5EF4-FFF2-40B4-BE49-F238E27FC236}">
                <a16:creationId xmlns:a16="http://schemas.microsoft.com/office/drawing/2014/main" id="{C8805F0C-D87C-CD3C-B6D4-628671E11D57}"/>
              </a:ext>
            </a:extLst>
          </p:cNvPr>
          <p:cNvCxnSpPr>
            <a:cxnSpLocks/>
          </p:cNvCxnSpPr>
          <p:nvPr/>
        </p:nvCxnSpPr>
        <p:spPr>
          <a:xfrm>
            <a:off x="4728875" y="3384104"/>
            <a:ext cx="180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9DADDABF-511B-1205-251B-A02DB14EC179}"/>
              </a:ext>
            </a:extLst>
          </p:cNvPr>
          <p:cNvCxnSpPr>
            <a:cxnSpLocks/>
          </p:cNvCxnSpPr>
          <p:nvPr/>
        </p:nvCxnSpPr>
        <p:spPr>
          <a:xfrm>
            <a:off x="4065692" y="3097600"/>
            <a:ext cx="180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E232E616-2160-9ED1-7ECB-1DF68F9F8342}"/>
              </a:ext>
            </a:extLst>
          </p:cNvPr>
          <p:cNvCxnSpPr>
            <a:cxnSpLocks/>
          </p:cNvCxnSpPr>
          <p:nvPr/>
        </p:nvCxnSpPr>
        <p:spPr>
          <a:xfrm>
            <a:off x="4065692" y="3394595"/>
            <a:ext cx="180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2BC5A145-30F8-DDCC-F2FC-33741E62C624}"/>
                  </a:ext>
                </a:extLst>
              </p:cNvPr>
              <p:cNvSpPr txBox="1"/>
              <p:nvPr/>
            </p:nvSpPr>
            <p:spPr>
              <a:xfrm>
                <a:off x="4381161" y="2893138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/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2BC5A145-30F8-DDCC-F2FC-33741E62C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161" y="2893138"/>
                <a:ext cx="226023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87413189-007B-B8B7-AD8B-565174497DA4}"/>
                  </a:ext>
                </a:extLst>
              </p:cNvPr>
              <p:cNvSpPr txBox="1"/>
              <p:nvPr/>
            </p:nvSpPr>
            <p:spPr>
              <a:xfrm>
                <a:off x="4372482" y="3182388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/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87413189-007B-B8B7-AD8B-565174497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482" y="3182388"/>
                <a:ext cx="22602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023AA86-C98F-8AC1-DF2C-582DC7C6E0C2}"/>
              </a:ext>
            </a:extLst>
          </p:cNvPr>
          <p:cNvSpPr/>
          <p:nvPr/>
        </p:nvSpPr>
        <p:spPr>
          <a:xfrm>
            <a:off x="1895426" y="2185631"/>
            <a:ext cx="5042334" cy="225991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C3DD7415-532E-4E4C-C131-784D53A81495}"/>
              </a:ext>
            </a:extLst>
          </p:cNvPr>
          <p:cNvSpPr/>
          <p:nvPr/>
        </p:nvSpPr>
        <p:spPr>
          <a:xfrm>
            <a:off x="2992757" y="4805859"/>
            <a:ext cx="3002830" cy="1117187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>
                <a:solidFill>
                  <a:schemeClr val="tx1"/>
                </a:solidFill>
              </a:rPr>
              <a:t>classical processing</a:t>
            </a:r>
          </a:p>
        </p:txBody>
      </p:sp>
      <p:sp>
        <p:nvSpPr>
          <p:cNvPr id="8" name="Chaveta à esquerda 7">
            <a:extLst>
              <a:ext uri="{FF2B5EF4-FFF2-40B4-BE49-F238E27FC236}">
                <a16:creationId xmlns:a16="http://schemas.microsoft.com/office/drawing/2014/main" id="{5F5B80CE-2701-ED63-9DB4-126D0610DEF0}"/>
              </a:ext>
            </a:extLst>
          </p:cNvPr>
          <p:cNvSpPr/>
          <p:nvPr/>
        </p:nvSpPr>
        <p:spPr>
          <a:xfrm rot="16200000">
            <a:off x="4352397" y="2630432"/>
            <a:ext cx="185258" cy="2467796"/>
          </a:xfrm>
          <a:custGeom>
            <a:avLst/>
            <a:gdLst>
              <a:gd name="connsiteX0" fmla="*/ 185258 w 185258"/>
              <a:gd name="connsiteY0" fmla="*/ 2467796 h 2467796"/>
              <a:gd name="connsiteX1" fmla="*/ 92629 w 185258"/>
              <a:gd name="connsiteY1" fmla="*/ 2452358 h 2467796"/>
              <a:gd name="connsiteX2" fmla="*/ 92629 w 185258"/>
              <a:gd name="connsiteY2" fmla="*/ 1247040 h 2467796"/>
              <a:gd name="connsiteX3" fmla="*/ 0 w 185258"/>
              <a:gd name="connsiteY3" fmla="*/ 1231602 h 2467796"/>
              <a:gd name="connsiteX4" fmla="*/ 92629 w 185258"/>
              <a:gd name="connsiteY4" fmla="*/ 1216164 h 2467796"/>
              <a:gd name="connsiteX5" fmla="*/ 92629 w 185258"/>
              <a:gd name="connsiteY5" fmla="*/ 15438 h 2467796"/>
              <a:gd name="connsiteX6" fmla="*/ 185258 w 185258"/>
              <a:gd name="connsiteY6" fmla="*/ 0 h 2467796"/>
              <a:gd name="connsiteX7" fmla="*/ 185258 w 185258"/>
              <a:gd name="connsiteY7" fmla="*/ 2467796 h 2467796"/>
              <a:gd name="connsiteX0" fmla="*/ 185258 w 185258"/>
              <a:gd name="connsiteY0" fmla="*/ 2467796 h 2467796"/>
              <a:gd name="connsiteX1" fmla="*/ 92629 w 185258"/>
              <a:gd name="connsiteY1" fmla="*/ 2452358 h 2467796"/>
              <a:gd name="connsiteX2" fmla="*/ 92629 w 185258"/>
              <a:gd name="connsiteY2" fmla="*/ 1247040 h 2467796"/>
              <a:gd name="connsiteX3" fmla="*/ 0 w 185258"/>
              <a:gd name="connsiteY3" fmla="*/ 1231602 h 2467796"/>
              <a:gd name="connsiteX4" fmla="*/ 92629 w 185258"/>
              <a:gd name="connsiteY4" fmla="*/ 1216164 h 2467796"/>
              <a:gd name="connsiteX5" fmla="*/ 92629 w 185258"/>
              <a:gd name="connsiteY5" fmla="*/ 15438 h 2467796"/>
              <a:gd name="connsiteX6" fmla="*/ 185258 w 185258"/>
              <a:gd name="connsiteY6" fmla="*/ 0 h 24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258" h="2467796" stroke="0" extrusionOk="0">
                <a:moveTo>
                  <a:pt x="185258" y="2467796"/>
                </a:moveTo>
                <a:cubicBezTo>
                  <a:pt x="133601" y="2467853"/>
                  <a:pt x="92703" y="2460525"/>
                  <a:pt x="92629" y="2452358"/>
                </a:cubicBezTo>
                <a:cubicBezTo>
                  <a:pt x="197686" y="1854477"/>
                  <a:pt x="8754" y="1811482"/>
                  <a:pt x="92629" y="1247040"/>
                </a:cubicBezTo>
                <a:cubicBezTo>
                  <a:pt x="97630" y="1233957"/>
                  <a:pt x="58084" y="1226863"/>
                  <a:pt x="0" y="1231602"/>
                </a:cubicBezTo>
                <a:cubicBezTo>
                  <a:pt x="50470" y="1232935"/>
                  <a:pt x="93682" y="1224412"/>
                  <a:pt x="92629" y="1216164"/>
                </a:cubicBezTo>
                <a:cubicBezTo>
                  <a:pt x="-11178" y="717912"/>
                  <a:pt x="39422" y="601980"/>
                  <a:pt x="92629" y="15438"/>
                </a:cubicBezTo>
                <a:cubicBezTo>
                  <a:pt x="97703" y="3851"/>
                  <a:pt x="131320" y="3884"/>
                  <a:pt x="185258" y="0"/>
                </a:cubicBezTo>
                <a:cubicBezTo>
                  <a:pt x="241985" y="317003"/>
                  <a:pt x="221048" y="1788464"/>
                  <a:pt x="185258" y="2467796"/>
                </a:cubicBezTo>
                <a:close/>
              </a:path>
              <a:path w="185258" h="2467796" fill="none" extrusionOk="0">
                <a:moveTo>
                  <a:pt x="185258" y="2467796"/>
                </a:moveTo>
                <a:cubicBezTo>
                  <a:pt x="134680" y="2468866"/>
                  <a:pt x="92459" y="2460920"/>
                  <a:pt x="92629" y="2452358"/>
                </a:cubicBezTo>
                <a:cubicBezTo>
                  <a:pt x="815" y="2219675"/>
                  <a:pt x="110832" y="1481699"/>
                  <a:pt x="92629" y="1247040"/>
                </a:cubicBezTo>
                <a:cubicBezTo>
                  <a:pt x="91193" y="1243245"/>
                  <a:pt x="47111" y="1234360"/>
                  <a:pt x="0" y="1231602"/>
                </a:cubicBezTo>
                <a:cubicBezTo>
                  <a:pt x="52015" y="1231633"/>
                  <a:pt x="92800" y="1224228"/>
                  <a:pt x="92629" y="1216164"/>
                </a:cubicBezTo>
                <a:cubicBezTo>
                  <a:pt x="-4134" y="677724"/>
                  <a:pt x="-2559" y="332830"/>
                  <a:pt x="92629" y="15438"/>
                </a:cubicBezTo>
                <a:cubicBezTo>
                  <a:pt x="93283" y="6518"/>
                  <a:pt x="134983" y="467"/>
                  <a:pt x="185258" y="0"/>
                </a:cubicBezTo>
              </a:path>
              <a:path w="185258" h="2467796" fill="none" stroke="0" extrusionOk="0">
                <a:moveTo>
                  <a:pt x="185258" y="2467796"/>
                </a:moveTo>
                <a:cubicBezTo>
                  <a:pt x="134264" y="2466894"/>
                  <a:pt x="91202" y="2461211"/>
                  <a:pt x="92629" y="2452358"/>
                </a:cubicBezTo>
                <a:cubicBezTo>
                  <a:pt x="66287" y="2115418"/>
                  <a:pt x="200312" y="1703412"/>
                  <a:pt x="92629" y="1247040"/>
                </a:cubicBezTo>
                <a:cubicBezTo>
                  <a:pt x="87614" y="1236141"/>
                  <a:pt x="49764" y="1232053"/>
                  <a:pt x="0" y="1231602"/>
                </a:cubicBezTo>
                <a:cubicBezTo>
                  <a:pt x="50227" y="1231432"/>
                  <a:pt x="92512" y="1224191"/>
                  <a:pt x="92629" y="1216164"/>
                </a:cubicBezTo>
                <a:cubicBezTo>
                  <a:pt x="98932" y="891258"/>
                  <a:pt x="183279" y="422001"/>
                  <a:pt x="92629" y="15438"/>
                </a:cubicBezTo>
                <a:cubicBezTo>
                  <a:pt x="98016" y="2899"/>
                  <a:pt x="129376" y="-886"/>
                  <a:pt x="185258" y="0"/>
                </a:cubicBezTo>
              </a:path>
            </a:pathLst>
          </a:custGeom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33188313">
                  <a:prstGeom prst="leftBrace">
                    <a:avLst>
                      <a:gd name="adj1" fmla="val 8333"/>
                      <a:gd name="adj2" fmla="val 4990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88B3D1A-8BEC-6D6C-2450-CAFEE6D0F79A}"/>
                  </a:ext>
                </a:extLst>
              </p:cNvPr>
              <p:cNvSpPr txBox="1"/>
              <p:nvPr/>
            </p:nvSpPr>
            <p:spPr>
              <a:xfrm>
                <a:off x="3699019" y="3983203"/>
                <a:ext cx="15903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4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PT" sz="1400" b="1" i="1">
                    <a:latin typeface="+mj-lt"/>
                  </a:rPr>
                  <a:t> </a:t>
                </a:r>
                <a:r>
                  <a:rPr lang="pt-PT" sz="1400" i="1">
                    <a:latin typeface="+mj-lt"/>
                  </a:rPr>
                  <a:t>applications of G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88B3D1A-8BEC-6D6C-2450-CAFEE6D0F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019" y="3983203"/>
                <a:ext cx="1590307" cy="307777"/>
              </a:xfrm>
              <a:prstGeom prst="rect">
                <a:avLst/>
              </a:prstGeom>
              <a:blipFill>
                <a:blip r:embed="rId8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xão: Curva 10">
            <a:extLst>
              <a:ext uri="{FF2B5EF4-FFF2-40B4-BE49-F238E27FC236}">
                <a16:creationId xmlns:a16="http://schemas.microsoft.com/office/drawing/2014/main" id="{1F004265-0C96-6757-B94C-9F4A33B36E46}"/>
              </a:ext>
            </a:extLst>
          </p:cNvPr>
          <p:cNvCxnSpPr>
            <a:cxnSpLocks/>
            <a:stCxn id="2" idx="3"/>
            <a:endCxn id="7" idx="3"/>
          </p:cNvCxnSpPr>
          <p:nvPr/>
        </p:nvCxnSpPr>
        <p:spPr>
          <a:xfrm flipH="1">
            <a:off x="5995587" y="3315586"/>
            <a:ext cx="942173" cy="2048867"/>
          </a:xfrm>
          <a:prstGeom prst="curvedConnector3">
            <a:avLst>
              <a:gd name="adj1" fmla="val -24263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: Curva 12">
            <a:extLst>
              <a:ext uri="{FF2B5EF4-FFF2-40B4-BE49-F238E27FC236}">
                <a16:creationId xmlns:a16="http://schemas.microsoft.com/office/drawing/2014/main" id="{62FB156E-8C00-94DE-0717-8E273AB973D1}"/>
              </a:ext>
            </a:extLst>
          </p:cNvPr>
          <p:cNvCxnSpPr>
            <a:cxnSpLocks/>
            <a:stCxn id="7" idx="1"/>
            <a:endCxn id="2" idx="1"/>
          </p:cNvCxnSpPr>
          <p:nvPr/>
        </p:nvCxnSpPr>
        <p:spPr>
          <a:xfrm rot="10800000">
            <a:off x="1895427" y="3315587"/>
            <a:ext cx="1097331" cy="2048867"/>
          </a:xfrm>
          <a:prstGeom prst="curvedConnector3">
            <a:avLst>
              <a:gd name="adj1" fmla="val 120832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7146E7B-3364-8104-12C2-8EF9B644B584}"/>
              </a:ext>
            </a:extLst>
          </p:cNvPr>
          <p:cNvSpPr txBox="1"/>
          <p:nvPr/>
        </p:nvSpPr>
        <p:spPr>
          <a:xfrm>
            <a:off x="7244580" y="4290980"/>
            <a:ext cx="1595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i="1">
                <a:latin typeface="+mj-lt"/>
              </a:rPr>
              <a:t>i</a:t>
            </a:r>
            <a:r>
              <a:rPr lang="pt-PT" sz="1600">
                <a:latin typeface="+mj-lt"/>
              </a:rPr>
              <a:t>-th experimental</a:t>
            </a:r>
          </a:p>
          <a:p>
            <a:pPr algn="ctr"/>
            <a:r>
              <a:rPr lang="pt-PT" sz="1600">
                <a:latin typeface="+mj-lt"/>
              </a:rPr>
              <a:t>outcome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48F29E0-2365-B03D-A5CD-9251161E4753}"/>
              </a:ext>
            </a:extLst>
          </p:cNvPr>
          <p:cNvSpPr txBox="1"/>
          <p:nvPr/>
        </p:nvSpPr>
        <p:spPr>
          <a:xfrm>
            <a:off x="3116762" y="2339313"/>
            <a:ext cx="2656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b="1">
                <a:solidFill>
                  <a:schemeClr val="tx1"/>
                </a:solidFill>
              </a:rPr>
              <a:t>quantum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3C6F82E-3369-FCD1-B511-787022E46F62}"/>
                  </a:ext>
                </a:extLst>
              </p:cNvPr>
              <p:cNvSpPr txBox="1"/>
              <p:nvPr/>
            </p:nvSpPr>
            <p:spPr>
              <a:xfrm>
                <a:off x="288303" y="4267250"/>
                <a:ext cx="13299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600" i="1">
                    <a:latin typeface="+mj-lt"/>
                  </a:rPr>
                  <a:t>(i+1)</a:t>
                </a:r>
                <a:r>
                  <a:rPr lang="pt-PT" sz="1600">
                    <a:latin typeface="+mj-lt"/>
                  </a:rPr>
                  <a:t>-th </a:t>
                </a:r>
              </a:p>
              <a:p>
                <a:pPr algn="ctr"/>
                <a:r>
                  <a:rPr lang="pt-PT" sz="1600">
                    <a:latin typeface="+mj-lt"/>
                  </a:rPr>
                  <a:t>experimental control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PT" sz="1600" i="1">
                  <a:latin typeface="+mj-lt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3C6F82E-3369-FCD1-B511-787022E46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3" y="4267250"/>
                <a:ext cx="1329900" cy="1077218"/>
              </a:xfrm>
              <a:prstGeom prst="rect">
                <a:avLst/>
              </a:prstGeom>
              <a:blipFill>
                <a:blip r:embed="rId9"/>
                <a:stretch>
                  <a:fillRect t="-1695" r="-36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arcador de Posição do Número do Diapositivo 27">
            <a:extLst>
              <a:ext uri="{FF2B5EF4-FFF2-40B4-BE49-F238E27FC236}">
                <a16:creationId xmlns:a16="http://schemas.microsoft.com/office/drawing/2014/main" id="{2619DA52-8DE4-0698-CC19-A795972B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5509-9F4F-4BC3-A484-9AE7546A05E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7592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5133</TotalTime>
  <Words>507</Words>
  <Application>Microsoft Office PowerPoint</Application>
  <PresentationFormat>Apresentação no Ecrã 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Cambria Math</vt:lpstr>
      <vt:lpstr>Google Sans</vt:lpstr>
      <vt:lpstr>Tema do Office</vt:lpstr>
      <vt:lpstr>Bayesian Quantum Amplitude Estimation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Alexandra Francisco Ramôa da Costa Alves</dc:creator>
  <cp:lastModifiedBy>Alexandra Ramôa Alves</cp:lastModifiedBy>
  <cp:revision>261</cp:revision>
  <dcterms:created xsi:type="dcterms:W3CDTF">2023-04-19T16:17:25Z</dcterms:created>
  <dcterms:modified xsi:type="dcterms:W3CDTF">2024-06-13T22:59:21Z</dcterms:modified>
</cp:coreProperties>
</file>