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lvl1pPr>
    <a:lvl2pPr marL="0" marR="0" indent="22860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lvl2pPr>
    <a:lvl3pPr marL="0" marR="0" indent="45720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lvl3pPr>
    <a:lvl4pPr marL="0" marR="0" indent="68580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lvl4pPr>
    <a:lvl5pPr marL="0" marR="0" indent="91440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lvl5pPr>
    <a:lvl6pPr marL="0" marR="0" indent="114300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lvl6pPr>
    <a:lvl7pPr marL="0" marR="0" indent="137160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lvl7pPr>
    <a:lvl8pPr marL="0" marR="0" indent="160020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lvl8pPr>
    <a:lvl9pPr marL="0" marR="0" indent="182880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6CBB8FF1-D9AA-43F3-AF6F-95CC898621D3}" styleName="">
    <a:tblBg/>
    <a:wholeTbl>
      <a:tcTxStyle b="off" i="off">
        <a:font>
          <a:latin typeface="Sofia Pro Regular"/>
          <a:ea typeface="Sofia Pro Regular"/>
          <a:cs typeface="Sofia Pro Regular"/>
        </a:font>
        <a:schemeClr val="accent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hueOff val="2364184"/>
              <a:satOff val="-43287"/>
              <a:lumOff val="35599"/>
            </a:schemeClr>
          </a:solidFill>
        </a:fill>
      </a:tcStyle>
    </a:wholeTbl>
    <a:band2H>
      <a:tcTxStyle/>
      <a:tcStyle>
        <a:tcBdr/>
        <a:fill>
          <a:solidFill>
            <a:srgbClr val="E3E5E8"/>
          </a:solidFill>
        </a:fill>
      </a:tcStyle>
    </a:band2H>
    <a:firstCol>
      <a:tcTxStyle b="on" i="off">
        <a:font>
          <a:latin typeface="Sofia Pro Semi Bold"/>
          <a:ea typeface="Sofia Pro Semi Bold"/>
          <a:cs typeface="Sofia Pro Semi Bold"/>
        </a:font>
        <a:schemeClr val="accent4">
          <a:hueOff val="-71755"/>
          <a:satOff val="4600"/>
          <a:lumOff val="-7408"/>
        </a:schemeClr>
      </a:tcTxStyle>
      <a:tcStyle>
        <a:tcBdr>
          <a:left>
            <a:ln w="12700" cap="flat">
              <a:noFill/>
              <a:miter lim="400000"/>
            </a:ln>
          </a:left>
          <a:right>
            <a:ln w="12700" cap="flat">
              <a:solidFill>
                <a:schemeClr val="accent6">
                  <a:hueOff val="-13485090"/>
                  <a:satOff val="92114"/>
                  <a:lumOff val="10580"/>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olidFill>
        </a:fill>
      </a:tcStyle>
    </a:firstCol>
    <a:lastRow>
      <a:tcTxStyle b="off" i="off">
        <a:font>
          <a:latin typeface="Helvetica Neue"/>
          <a:ea typeface="Helvetica Neue"/>
          <a:cs typeface="Helvetica Neue"/>
        </a:font>
        <a:schemeClr val="accent6">
          <a:hueOff val="-9885090"/>
          <a:satOff val="-7395"/>
          <a:lumOff val="-89419"/>
        </a:schemeClr>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3485090"/>
              <a:satOff val="92114"/>
              <a:lumOff val="10580"/>
            </a:schemeClr>
          </a:solidFill>
        </a:fill>
      </a:tcStyle>
    </a:lastRow>
    <a:firstRow>
      <a:tcTxStyle b="on" i="off">
        <a:font>
          <a:latin typeface="Sofia Pro Semi Bold"/>
          <a:ea typeface="Sofia Pro Semi Bold"/>
          <a:cs typeface="Sofia Pro Semi Bold"/>
        </a:font>
        <a:schemeClr val="accent6">
          <a:hueOff val="-13485090"/>
          <a:satOff val="92114"/>
          <a:lumOff val="10580"/>
        </a:schemeClr>
      </a:tcTxStyle>
      <a:tcStyle>
        <a:tcBdr>
          <a:left>
            <a:ln w="12700" cap="flat">
              <a:noFill/>
              <a:miter lim="400000"/>
            </a:ln>
          </a:left>
          <a:right>
            <a:ln w="12700" cap="flat">
              <a:noFill/>
              <a:miter lim="400000"/>
            </a:ln>
          </a:right>
          <a:top>
            <a:ln w="12700" cap="flat">
              <a:noFill/>
              <a:miter lim="400000"/>
            </a:ln>
          </a:top>
          <a:bottom>
            <a:ln w="12700" cap="flat">
              <a:solidFill>
                <a:schemeClr val="accent6">
                  <a:hueOff val="-13485090"/>
                  <a:satOff val="92114"/>
                  <a:lumOff val="10580"/>
                </a:schemeClr>
              </a:solidFill>
              <a:prstDash val="solid"/>
              <a:miter lim="400000"/>
            </a:ln>
          </a:bottom>
          <a:insideH>
            <a:ln w="12700" cap="flat">
              <a:noFill/>
              <a:miter lim="400000"/>
            </a:ln>
          </a:insideH>
          <a:insideV>
            <a:ln w="12700" cap="flat">
              <a:noFill/>
              <a:miter lim="400000"/>
            </a:ln>
          </a:insideV>
        </a:tcBdr>
        <a:fill>
          <a:solidFill>
            <a:schemeClr val="accent4">
              <a:hueOff val="-71755"/>
              <a:satOff val="4600"/>
              <a:lumOff val="-7408"/>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9"/>
    <p:restoredTop sz="91353"/>
  </p:normalViewPr>
  <p:slideViewPr>
    <p:cSldViewPr snapToGrid="0" snapToObjects="1">
      <p:cViewPr varScale="1">
        <p:scale>
          <a:sx n="52" d="100"/>
          <a:sy n="52" d="100"/>
        </p:scale>
        <p:origin x="77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solidFill>
          <a:schemeClr val="accent6">
            <a:hueOff val="-9885090"/>
            <a:satOff val="-7395"/>
            <a:lumOff val="-89419"/>
          </a:schemeClr>
        </a:solidFill>
        <a:latin typeface="Helvetica Neue"/>
        <a:ea typeface="Helvetica Neue"/>
        <a:cs typeface="Helvetica Neue"/>
        <a:sym typeface="Helvetica Neue"/>
      </a:defRPr>
    </a:lvl1pPr>
    <a:lvl2pPr indent="228600" defTabSz="457200" latinLnBrk="0">
      <a:lnSpc>
        <a:spcPct val="117999"/>
      </a:lnSpc>
      <a:defRPr sz="2200">
        <a:solidFill>
          <a:schemeClr val="accent6">
            <a:hueOff val="-9885090"/>
            <a:satOff val="-7395"/>
            <a:lumOff val="-89419"/>
          </a:schemeClr>
        </a:solidFill>
        <a:latin typeface="Helvetica Neue"/>
        <a:ea typeface="Helvetica Neue"/>
        <a:cs typeface="Helvetica Neue"/>
        <a:sym typeface="Helvetica Neue"/>
      </a:defRPr>
    </a:lvl2pPr>
    <a:lvl3pPr indent="457200" defTabSz="457200" latinLnBrk="0">
      <a:lnSpc>
        <a:spcPct val="117999"/>
      </a:lnSpc>
      <a:defRPr sz="2200">
        <a:solidFill>
          <a:schemeClr val="accent6">
            <a:hueOff val="-9885090"/>
            <a:satOff val="-7395"/>
            <a:lumOff val="-89419"/>
          </a:schemeClr>
        </a:solidFill>
        <a:latin typeface="Helvetica Neue"/>
        <a:ea typeface="Helvetica Neue"/>
        <a:cs typeface="Helvetica Neue"/>
        <a:sym typeface="Helvetica Neue"/>
      </a:defRPr>
    </a:lvl3pPr>
    <a:lvl4pPr indent="685800" defTabSz="457200" latinLnBrk="0">
      <a:lnSpc>
        <a:spcPct val="117999"/>
      </a:lnSpc>
      <a:defRPr sz="2200">
        <a:solidFill>
          <a:schemeClr val="accent6">
            <a:hueOff val="-9885090"/>
            <a:satOff val="-7395"/>
            <a:lumOff val="-89419"/>
          </a:schemeClr>
        </a:solidFill>
        <a:latin typeface="Helvetica Neue"/>
        <a:ea typeface="Helvetica Neue"/>
        <a:cs typeface="Helvetica Neue"/>
        <a:sym typeface="Helvetica Neue"/>
      </a:defRPr>
    </a:lvl4pPr>
    <a:lvl5pPr indent="914400" defTabSz="457200" latinLnBrk="0">
      <a:lnSpc>
        <a:spcPct val="117999"/>
      </a:lnSpc>
      <a:defRPr sz="2200">
        <a:solidFill>
          <a:schemeClr val="accent6">
            <a:hueOff val="-9885090"/>
            <a:satOff val="-7395"/>
            <a:lumOff val="-89419"/>
          </a:schemeClr>
        </a:solidFill>
        <a:latin typeface="Helvetica Neue"/>
        <a:ea typeface="Helvetica Neue"/>
        <a:cs typeface="Helvetica Neue"/>
        <a:sym typeface="Helvetica Neue"/>
      </a:defRPr>
    </a:lvl5pPr>
    <a:lvl6pPr indent="1143000" defTabSz="457200" latinLnBrk="0">
      <a:lnSpc>
        <a:spcPct val="117999"/>
      </a:lnSpc>
      <a:defRPr sz="2200">
        <a:solidFill>
          <a:schemeClr val="accent6">
            <a:hueOff val="-9885090"/>
            <a:satOff val="-7395"/>
            <a:lumOff val="-89419"/>
          </a:schemeClr>
        </a:solidFill>
        <a:latin typeface="Helvetica Neue"/>
        <a:ea typeface="Helvetica Neue"/>
        <a:cs typeface="Helvetica Neue"/>
        <a:sym typeface="Helvetica Neue"/>
      </a:defRPr>
    </a:lvl6pPr>
    <a:lvl7pPr indent="1371600" defTabSz="457200" latinLnBrk="0">
      <a:lnSpc>
        <a:spcPct val="117999"/>
      </a:lnSpc>
      <a:defRPr sz="2200">
        <a:solidFill>
          <a:schemeClr val="accent6">
            <a:hueOff val="-9885090"/>
            <a:satOff val="-7395"/>
            <a:lumOff val="-89419"/>
          </a:schemeClr>
        </a:solidFill>
        <a:latin typeface="Helvetica Neue"/>
        <a:ea typeface="Helvetica Neue"/>
        <a:cs typeface="Helvetica Neue"/>
        <a:sym typeface="Helvetica Neue"/>
      </a:defRPr>
    </a:lvl7pPr>
    <a:lvl8pPr indent="1600200" defTabSz="457200" latinLnBrk="0">
      <a:lnSpc>
        <a:spcPct val="117999"/>
      </a:lnSpc>
      <a:defRPr sz="2200">
        <a:solidFill>
          <a:schemeClr val="accent6">
            <a:hueOff val="-9885090"/>
            <a:satOff val="-7395"/>
            <a:lumOff val="-89419"/>
          </a:schemeClr>
        </a:solidFill>
        <a:latin typeface="Helvetica Neue"/>
        <a:ea typeface="Helvetica Neue"/>
        <a:cs typeface="Helvetica Neue"/>
        <a:sym typeface="Helvetica Neue"/>
      </a:defRPr>
    </a:lvl8pPr>
    <a:lvl9pPr indent="1828800" defTabSz="457200" latinLnBrk="0">
      <a:lnSpc>
        <a:spcPct val="117999"/>
      </a:lnSpc>
      <a:defRPr sz="2200">
        <a:solidFill>
          <a:schemeClr val="accent6">
            <a:hueOff val="-9885090"/>
            <a:satOff val="-7395"/>
            <a:lumOff val="-89419"/>
          </a:schemeClr>
        </a:solidFill>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T" dirty="0"/>
          </a:p>
        </p:txBody>
      </p:sp>
    </p:spTree>
    <p:extLst>
      <p:ext uri="{BB962C8B-B14F-4D97-AF65-F5344CB8AC3E}">
        <p14:creationId xmlns:p14="http://schemas.microsoft.com/office/powerpoint/2010/main" val="305142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T" dirty="0"/>
          </a:p>
        </p:txBody>
      </p:sp>
    </p:spTree>
    <p:extLst>
      <p:ext uri="{BB962C8B-B14F-4D97-AF65-F5344CB8AC3E}">
        <p14:creationId xmlns:p14="http://schemas.microsoft.com/office/powerpoint/2010/main" val="78861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T" dirty="0"/>
          </a:p>
        </p:txBody>
      </p:sp>
    </p:spTree>
    <p:extLst>
      <p:ext uri="{BB962C8B-B14F-4D97-AF65-F5344CB8AC3E}">
        <p14:creationId xmlns:p14="http://schemas.microsoft.com/office/powerpoint/2010/main" val="77818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T" dirty="0"/>
          </a:p>
        </p:txBody>
      </p:sp>
    </p:spTree>
    <p:extLst>
      <p:ext uri="{BB962C8B-B14F-4D97-AF65-F5344CB8AC3E}">
        <p14:creationId xmlns:p14="http://schemas.microsoft.com/office/powerpoint/2010/main" val="372056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T" dirty="0"/>
          </a:p>
        </p:txBody>
      </p:sp>
    </p:spTree>
    <p:extLst>
      <p:ext uri="{BB962C8B-B14F-4D97-AF65-F5344CB8AC3E}">
        <p14:creationId xmlns:p14="http://schemas.microsoft.com/office/powerpoint/2010/main" val="206548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Blank">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ogo light">
    <p:spTree>
      <p:nvGrpSpPr>
        <p:cNvPr id="1" name=""/>
        <p:cNvGrpSpPr/>
        <p:nvPr/>
      </p:nvGrpSpPr>
      <p:grpSpPr>
        <a:xfrm>
          <a:off x="0" y="0"/>
          <a:ext cx="0" cy="0"/>
          <a:chOff x="0" y="0"/>
          <a:chExt cx="0" cy="0"/>
        </a:xfrm>
      </p:grpSpPr>
      <p:sp>
        <p:nvSpPr>
          <p:cNvPr id="96" name="Title Text"/>
          <p:cNvSpPr txBox="1">
            <a:spLocks noGrp="1"/>
          </p:cNvSpPr>
          <p:nvPr>
            <p:ph type="title"/>
          </p:nvPr>
        </p:nvSpPr>
        <p:spPr>
          <a:prstGeom prst="rect">
            <a:avLst/>
          </a:prstGeom>
        </p:spPr>
        <p:txBody>
          <a:bodyPr/>
          <a:lstStyle/>
          <a:p>
            <a:r>
              <a:t>Title Text</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mall text">
    <p:spTree>
      <p:nvGrpSpPr>
        <p:cNvPr id="1" name=""/>
        <p:cNvGrpSpPr/>
        <p:nvPr/>
      </p:nvGrpSpPr>
      <p:grpSpPr>
        <a:xfrm>
          <a:off x="0" y="0"/>
          <a:ext cx="0" cy="0"/>
          <a:chOff x="0" y="0"/>
          <a:chExt cx="0" cy="0"/>
        </a:xfrm>
      </p:grpSpPr>
      <p:sp>
        <p:nvSpPr>
          <p:cNvPr id="104" name="Title Text"/>
          <p:cNvSpPr txBox="1">
            <a:spLocks noGrp="1"/>
          </p:cNvSpPr>
          <p:nvPr>
            <p:ph type="title"/>
          </p:nvPr>
        </p:nvSpPr>
        <p:spPr>
          <a:prstGeom prst="rect">
            <a:avLst/>
          </a:prstGeom>
        </p:spPr>
        <p:txBody>
          <a:bodyPr/>
          <a:lstStyle/>
          <a:p>
            <a:r>
              <a:t>Title Text</a:t>
            </a:r>
          </a:p>
        </p:txBody>
      </p:sp>
      <p:sp>
        <p:nvSpPr>
          <p:cNvPr id="105" name="Body Level One…"/>
          <p:cNvSpPr txBox="1">
            <a:spLocks noGrp="1"/>
          </p:cNvSpPr>
          <p:nvPr>
            <p:ph type="body" idx="1"/>
          </p:nvPr>
        </p:nvSpPr>
        <p:spPr>
          <a:prstGeom prst="rect">
            <a:avLst/>
          </a:prstGeom>
        </p:spPr>
        <p:txBody>
          <a:bodyPr anchor="t"/>
          <a:lstStyle>
            <a:lvl1pPr algn="l">
              <a:lnSpc>
                <a:spcPct val="100000"/>
              </a:lnSpc>
              <a:spcBef>
                <a:spcPts val="1300"/>
              </a:spcBef>
              <a:defRPr sz="3500"/>
            </a:lvl1pPr>
            <a:lvl2pPr algn="l">
              <a:lnSpc>
                <a:spcPct val="100000"/>
              </a:lnSpc>
              <a:spcBef>
                <a:spcPts val="1300"/>
              </a:spcBef>
              <a:defRPr sz="3500"/>
            </a:lvl2pPr>
            <a:lvl3pPr algn="l">
              <a:lnSpc>
                <a:spcPct val="100000"/>
              </a:lnSpc>
              <a:spcBef>
                <a:spcPts val="1300"/>
              </a:spcBef>
            </a:lvl3pPr>
            <a:lvl4pPr algn="l">
              <a:lnSpc>
                <a:spcPct val="100000"/>
              </a:lnSpc>
              <a:spcBef>
                <a:spcPts val="1300"/>
              </a:spcBef>
              <a:defRPr sz="3500"/>
            </a:lvl4pPr>
            <a:lvl5pPr algn="l">
              <a:lnSpc>
                <a:spcPct val="100000"/>
              </a:lnSpc>
              <a:spcBef>
                <a:spcPts val="1300"/>
              </a:spcBef>
              <a:defRPr sz="3500"/>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Logo dark">
    <p:spTree>
      <p:nvGrpSpPr>
        <p:cNvPr id="1" name=""/>
        <p:cNvGrpSpPr/>
        <p:nvPr/>
      </p:nvGrpSpPr>
      <p:grpSpPr>
        <a:xfrm>
          <a:off x="0" y="0"/>
          <a:ext cx="0" cy="0"/>
          <a:chOff x="0" y="0"/>
          <a:chExt cx="0" cy="0"/>
        </a:xfrm>
      </p:grpSpPr>
      <p:sp>
        <p:nvSpPr>
          <p:cNvPr id="19" name="Rectangle"/>
          <p:cNvSpPr/>
          <p:nvPr/>
        </p:nvSpPr>
        <p:spPr>
          <a:xfrm>
            <a:off x="2640" y="-30845"/>
            <a:ext cx="24378719" cy="13777690"/>
          </a:xfrm>
          <a:prstGeom prst="rect">
            <a:avLst/>
          </a:prstGeom>
          <a:solidFill>
            <a:schemeClr val="accent1">
              <a:hueOff val="863661"/>
              <a:satOff val="70316"/>
              <a:lumOff val="-18599"/>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pic>
        <p:nvPicPr>
          <p:cNvPr id="20" name="parityqc_4c_neg.png" descr="parityqc_4c_neg.png"/>
          <p:cNvPicPr>
            <a:picLocks noChangeAspect="1"/>
          </p:cNvPicPr>
          <p:nvPr/>
        </p:nvPicPr>
        <p:blipFill>
          <a:blip r:embed="rId2"/>
          <a:stretch>
            <a:fillRect/>
          </a:stretch>
        </p:blipFill>
        <p:spPr>
          <a:xfrm>
            <a:off x="21242354" y="461349"/>
            <a:ext cx="2513673" cy="523850"/>
          </a:xfrm>
          <a:prstGeom prst="rect">
            <a:avLst/>
          </a:prstGeom>
          <a:ln w="12700">
            <a:miter lim="400000"/>
          </a:ln>
        </p:spPr>
      </p:pic>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s">
    <p:spTree>
      <p:nvGrpSpPr>
        <p:cNvPr id="1" name=""/>
        <p:cNvGrpSpPr/>
        <p:nvPr/>
      </p:nvGrpSpPr>
      <p:grpSpPr>
        <a:xfrm>
          <a:off x="0" y="0"/>
          <a:ext cx="0" cy="0"/>
          <a:chOff x="0" y="0"/>
          <a:chExt cx="0" cy="0"/>
        </a:xfrm>
      </p:grpSpPr>
      <p:sp>
        <p:nvSpPr>
          <p:cNvPr id="28" name="Rectangle"/>
          <p:cNvSpPr/>
          <p:nvPr/>
        </p:nvSpPr>
        <p:spPr>
          <a:xfrm>
            <a:off x="2640" y="-30845"/>
            <a:ext cx="24378719" cy="13777690"/>
          </a:xfrm>
          <a:prstGeom prst="rect">
            <a:avLst/>
          </a:prstGeom>
          <a:solidFill>
            <a:schemeClr val="accent1">
              <a:hueOff val="863661"/>
              <a:satOff val="70316"/>
              <a:lumOff val="-18599"/>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pic>
        <p:nvPicPr>
          <p:cNvPr id="29" name="parityqc_4c_neg.png" descr="parityqc_4c_neg.png"/>
          <p:cNvPicPr>
            <a:picLocks noChangeAspect="1"/>
          </p:cNvPicPr>
          <p:nvPr/>
        </p:nvPicPr>
        <p:blipFill>
          <a:blip r:embed="rId2"/>
          <a:stretch>
            <a:fillRect/>
          </a:stretch>
        </p:blipFill>
        <p:spPr>
          <a:xfrm>
            <a:off x="21242354" y="461349"/>
            <a:ext cx="2513673" cy="523850"/>
          </a:xfrm>
          <a:prstGeom prst="rect">
            <a:avLst/>
          </a:prstGeom>
          <a:ln w="12700">
            <a:miter lim="400000"/>
          </a:ln>
        </p:spPr>
      </p:pic>
      <p:sp>
        <p:nvSpPr>
          <p:cNvPr id="30" name="Title of section 1…"/>
          <p:cNvSpPr txBox="1">
            <a:spLocks noGrp="1"/>
          </p:cNvSpPr>
          <p:nvPr>
            <p:ph type="body" sz="half" idx="21"/>
          </p:nvPr>
        </p:nvSpPr>
        <p:spPr>
          <a:xfrm>
            <a:off x="5023943" y="3951478"/>
            <a:ext cx="14336114" cy="5813044"/>
          </a:xfrm>
          <a:prstGeom prst="rect">
            <a:avLst/>
          </a:prstGeom>
        </p:spPr>
        <p:txBody>
          <a:bodyPr>
            <a:spAutoFit/>
          </a:bodyPr>
          <a:lstStyle/>
          <a:p>
            <a:pPr>
              <a:lnSpc>
                <a:spcPct val="90000"/>
              </a:lnSpc>
              <a:defRPr sz="4500">
                <a:solidFill>
                  <a:schemeClr val="accent2">
                    <a:hueOff val="-463250"/>
                    <a:satOff val="2923"/>
                    <a:lumOff val="-9644"/>
                  </a:schemeClr>
                </a:solidFill>
                <a:latin typeface="+mn-lt"/>
                <a:ea typeface="+mn-ea"/>
                <a:cs typeface="+mn-cs"/>
                <a:sym typeface="Sofia Pro Bold"/>
              </a:defRPr>
            </a:pPr>
            <a:r>
              <a:t>Title of section 1</a:t>
            </a:r>
          </a:p>
          <a:p>
            <a:pPr>
              <a:lnSpc>
                <a:spcPct val="90000"/>
              </a:lnSpc>
              <a:defRPr sz="4500">
                <a:solidFill>
                  <a:schemeClr val="accent6">
                    <a:hueOff val="-13485090"/>
                    <a:satOff val="92114"/>
                    <a:lumOff val="10580"/>
                  </a:schemeClr>
                </a:solidFill>
                <a:latin typeface="Sofia Pro Medium"/>
                <a:ea typeface="Sofia Pro Medium"/>
                <a:cs typeface="Sofia Pro Medium"/>
                <a:sym typeface="Sofia Pro Medium"/>
              </a:defRPr>
            </a:pPr>
            <a:endParaRPr/>
          </a:p>
          <a:p>
            <a:pPr>
              <a:lnSpc>
                <a:spcPct val="90000"/>
              </a:lnSpc>
              <a:defRPr sz="4500">
                <a:solidFill>
                  <a:schemeClr val="accent1">
                    <a:hueOff val="85242"/>
                    <a:satOff val="-7403"/>
                    <a:lumOff val="29994"/>
                  </a:schemeClr>
                </a:solidFill>
                <a:latin typeface="Sofia Pro Medium"/>
                <a:ea typeface="Sofia Pro Medium"/>
                <a:cs typeface="Sofia Pro Medium"/>
                <a:sym typeface="Sofia Pro Medium"/>
              </a:defRPr>
            </a:pPr>
            <a:r>
              <a:t>Title of section 2 </a:t>
            </a:r>
          </a:p>
          <a:p>
            <a:pPr>
              <a:lnSpc>
                <a:spcPct val="90000"/>
              </a:lnSpc>
              <a:defRPr sz="4500">
                <a:solidFill>
                  <a:schemeClr val="accent1">
                    <a:hueOff val="85242"/>
                    <a:satOff val="-7403"/>
                    <a:lumOff val="29994"/>
                  </a:schemeClr>
                </a:solidFill>
                <a:latin typeface="Sofia Pro Medium"/>
                <a:ea typeface="Sofia Pro Medium"/>
                <a:cs typeface="Sofia Pro Medium"/>
                <a:sym typeface="Sofia Pro Medium"/>
              </a:defRPr>
            </a:pPr>
            <a:endParaRPr/>
          </a:p>
          <a:p>
            <a:pPr>
              <a:lnSpc>
                <a:spcPct val="90000"/>
              </a:lnSpc>
              <a:defRPr sz="4500">
                <a:solidFill>
                  <a:schemeClr val="accent1">
                    <a:hueOff val="85242"/>
                    <a:satOff val="-7403"/>
                    <a:lumOff val="29994"/>
                  </a:schemeClr>
                </a:solidFill>
                <a:latin typeface="Sofia Pro Medium"/>
                <a:ea typeface="Sofia Pro Medium"/>
                <a:cs typeface="Sofia Pro Medium"/>
                <a:sym typeface="Sofia Pro Medium"/>
              </a:defRPr>
            </a:pPr>
            <a:r>
              <a:t>Title of section 3</a:t>
            </a:r>
          </a:p>
          <a:p>
            <a:pPr>
              <a:lnSpc>
                <a:spcPct val="90000"/>
              </a:lnSpc>
              <a:defRPr sz="4500">
                <a:solidFill>
                  <a:schemeClr val="accent1">
                    <a:hueOff val="85242"/>
                    <a:satOff val="-7403"/>
                    <a:lumOff val="29994"/>
                  </a:schemeClr>
                </a:solidFill>
                <a:latin typeface="Sofia Pro Medium"/>
                <a:ea typeface="Sofia Pro Medium"/>
                <a:cs typeface="Sofia Pro Medium"/>
                <a:sym typeface="Sofia Pro Medium"/>
              </a:defRPr>
            </a:pPr>
            <a:endParaRPr/>
          </a:p>
          <a:p>
            <a:pPr>
              <a:lnSpc>
                <a:spcPct val="90000"/>
              </a:lnSpc>
              <a:defRPr sz="4500">
                <a:solidFill>
                  <a:schemeClr val="accent1">
                    <a:hueOff val="85242"/>
                    <a:satOff val="-7403"/>
                    <a:lumOff val="29994"/>
                  </a:schemeClr>
                </a:solidFill>
                <a:latin typeface="Sofia Pro Medium"/>
                <a:ea typeface="Sofia Pro Medium"/>
                <a:cs typeface="Sofia Pro Medium"/>
                <a:sym typeface="Sofia Pro Medium"/>
              </a:defRPr>
            </a:pPr>
            <a:r>
              <a:t>Title of section 4</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intro">
    <p:spTree>
      <p:nvGrpSpPr>
        <p:cNvPr id="1" name=""/>
        <p:cNvGrpSpPr/>
        <p:nvPr/>
      </p:nvGrpSpPr>
      <p:grpSpPr>
        <a:xfrm>
          <a:off x="0" y="0"/>
          <a:ext cx="0" cy="0"/>
          <a:chOff x="0" y="0"/>
          <a:chExt cx="0" cy="0"/>
        </a:xfrm>
      </p:grpSpPr>
      <p:sp>
        <p:nvSpPr>
          <p:cNvPr id="38" name="Rectangle"/>
          <p:cNvSpPr/>
          <p:nvPr/>
        </p:nvSpPr>
        <p:spPr>
          <a:xfrm>
            <a:off x="2640" y="-30845"/>
            <a:ext cx="24378719" cy="13777690"/>
          </a:xfrm>
          <a:prstGeom prst="rect">
            <a:avLst/>
          </a:prstGeom>
          <a:solidFill>
            <a:schemeClr val="accent1">
              <a:hueOff val="863661"/>
              <a:satOff val="70316"/>
              <a:lumOff val="-18599"/>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pic>
        <p:nvPicPr>
          <p:cNvPr id="39" name="parityqc_4c_neg.png" descr="parityqc_4c_neg.png"/>
          <p:cNvPicPr>
            <a:picLocks noChangeAspect="1"/>
          </p:cNvPicPr>
          <p:nvPr/>
        </p:nvPicPr>
        <p:blipFill>
          <a:blip r:embed="rId2"/>
          <a:stretch>
            <a:fillRect/>
          </a:stretch>
        </p:blipFill>
        <p:spPr>
          <a:xfrm>
            <a:off x="21242354" y="461349"/>
            <a:ext cx="2513673" cy="523850"/>
          </a:xfrm>
          <a:prstGeom prst="rect">
            <a:avLst/>
          </a:prstGeom>
          <a:ln w="12700">
            <a:miter lim="400000"/>
          </a:ln>
        </p:spPr>
      </p:pic>
      <p:sp>
        <p:nvSpPr>
          <p:cNvPr id="40" name="Triangle"/>
          <p:cNvSpPr/>
          <p:nvPr/>
        </p:nvSpPr>
        <p:spPr>
          <a:xfrm>
            <a:off x="-4079" y="-6917"/>
            <a:ext cx="13777691" cy="137776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2">
              <a:hueOff val="-463250"/>
              <a:satOff val="2923"/>
              <a:lumOff val="-964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1" name="Lorem ipsum dolor sit amet, consectetuer adipiscing elit. Aenean commodo ligula eget dolor. Aenean massa. Cum sociis natoque penatibus et magnis dis parturient montes, nascetur ridiculus mus."/>
          <p:cNvSpPr txBox="1">
            <a:spLocks noGrp="1"/>
          </p:cNvSpPr>
          <p:nvPr>
            <p:ph type="body" sz="quarter" idx="21"/>
          </p:nvPr>
        </p:nvSpPr>
        <p:spPr>
          <a:xfrm>
            <a:off x="5023943" y="4582339"/>
            <a:ext cx="14336114" cy="4599179"/>
          </a:xfrm>
          <a:prstGeom prst="rect">
            <a:avLst/>
          </a:prstGeom>
        </p:spPr>
        <p:txBody>
          <a:bodyPr>
            <a:spAutoFit/>
          </a:bodyPr>
          <a:lstStyle>
            <a:lvl1pPr algn="l">
              <a:defRPr>
                <a:solidFill>
                  <a:schemeClr val="accent6">
                    <a:hueOff val="-13485090"/>
                    <a:satOff val="92114"/>
                    <a:lumOff val="10580"/>
                  </a:schemeClr>
                </a:solidFill>
                <a:latin typeface="+mn-lt"/>
                <a:ea typeface="+mn-ea"/>
                <a:cs typeface="+mn-cs"/>
                <a:sym typeface="Sofia Pro Bold"/>
              </a:defRPr>
            </a:lvl1pPr>
          </a:lstStyle>
          <a:p>
            <a:r>
              <a:t>Lorem ipsum dolor sit amet, consectetuer adipiscing elit. Aenean commodo ligula eget dolor. Aenean massa. Cum sociis natoque penatibus et magnis dis parturient montes, nascetur ridiculus mus.</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Logo light">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ig text">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mall text">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nchor="t"/>
          <a:lstStyle>
            <a:lvl1pPr algn="l">
              <a:lnSpc>
                <a:spcPct val="100000"/>
              </a:lnSpc>
              <a:spcBef>
                <a:spcPts val="1300"/>
              </a:spcBef>
              <a:defRPr sz="3500"/>
            </a:lvl1pPr>
            <a:lvl2pPr algn="l">
              <a:lnSpc>
                <a:spcPct val="100000"/>
              </a:lnSpc>
              <a:spcBef>
                <a:spcPts val="1300"/>
              </a:spcBef>
              <a:defRPr sz="3500"/>
            </a:lvl2pPr>
            <a:lvl3pPr algn="l">
              <a:lnSpc>
                <a:spcPct val="100000"/>
              </a:lnSpc>
              <a:spcBef>
                <a:spcPts val="1300"/>
              </a:spcBef>
            </a:lvl3pPr>
            <a:lvl4pPr algn="l">
              <a:lnSpc>
                <a:spcPct val="100000"/>
              </a:lnSpc>
              <a:spcBef>
                <a:spcPts val="1300"/>
              </a:spcBef>
              <a:defRPr sz="3500"/>
            </a:lvl4pPr>
            <a:lvl5pPr algn="l">
              <a:lnSpc>
                <a:spcPct val="100000"/>
              </a:lnSpc>
              <a:spcBef>
                <a:spcPts val="1300"/>
              </a:spcBef>
              <a:defRPr sz="3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ouble column">
    <p:spTree>
      <p:nvGrpSpPr>
        <p:cNvPr id="1" name=""/>
        <p:cNvGrpSpPr/>
        <p:nvPr/>
      </p:nvGrpSpPr>
      <p:grpSpPr>
        <a:xfrm>
          <a:off x="0" y="0"/>
          <a:ext cx="0" cy="0"/>
          <a:chOff x="0" y="0"/>
          <a:chExt cx="0" cy="0"/>
        </a:xfrm>
      </p:grpSpPr>
      <p:sp>
        <p:nvSpPr>
          <p:cNvPr id="75" name="left text"/>
          <p:cNvSpPr txBox="1">
            <a:spLocks noGrp="1"/>
          </p:cNvSpPr>
          <p:nvPr>
            <p:ph type="body" sz="half" idx="21" hasCustomPrompt="1"/>
          </p:nvPr>
        </p:nvSpPr>
        <p:spPr>
          <a:xfrm>
            <a:off x="1785620" y="3312922"/>
            <a:ext cx="9840853" cy="9228987"/>
          </a:xfrm>
          <a:prstGeom prst="rect">
            <a:avLst/>
          </a:prstGeom>
        </p:spPr>
        <p:txBody>
          <a:bodyPr anchor="t"/>
          <a:lstStyle>
            <a:lvl1pPr algn="l">
              <a:lnSpc>
                <a:spcPct val="100000"/>
              </a:lnSpc>
              <a:spcBef>
                <a:spcPts val="1300"/>
              </a:spcBef>
              <a:defRPr sz="3500"/>
            </a:lvl1pPr>
          </a:lstStyle>
          <a:p>
            <a:r>
              <a:t>left text</a:t>
            </a:r>
          </a:p>
        </p:txBody>
      </p:sp>
      <p:sp>
        <p:nvSpPr>
          <p:cNvPr id="76" name="right text"/>
          <p:cNvSpPr txBox="1">
            <a:spLocks noGrp="1"/>
          </p:cNvSpPr>
          <p:nvPr>
            <p:ph type="body" sz="half" idx="22" hasCustomPrompt="1"/>
          </p:nvPr>
        </p:nvSpPr>
        <p:spPr>
          <a:xfrm>
            <a:off x="12771119" y="3312922"/>
            <a:ext cx="9842501" cy="9228987"/>
          </a:xfrm>
          <a:prstGeom prst="rect">
            <a:avLst/>
          </a:prstGeom>
        </p:spPr>
        <p:txBody>
          <a:bodyPr anchor="t"/>
          <a:lstStyle>
            <a:lvl1pPr algn="l">
              <a:lnSpc>
                <a:spcPct val="100000"/>
              </a:lnSpc>
              <a:spcBef>
                <a:spcPts val="1300"/>
              </a:spcBef>
              <a:defRPr sz="3500"/>
            </a:lvl1pPr>
          </a:lstStyle>
          <a:p>
            <a:r>
              <a:t>right text</a:t>
            </a:r>
          </a:p>
        </p:txBody>
      </p:sp>
      <p:sp>
        <p:nvSpPr>
          <p:cNvPr id="77" name="Title Text"/>
          <p:cNvSpPr txBox="1">
            <a:spLocks noGrp="1"/>
          </p:cNvSpPr>
          <p:nvPr>
            <p:ph type="title"/>
          </p:nvPr>
        </p:nvSpPr>
        <p:spPr>
          <a:prstGeom prst="rect">
            <a:avLst/>
          </a:prstGeom>
        </p:spPr>
        <p:txBody>
          <a:bodyPr/>
          <a:lstStyle/>
          <a:p>
            <a:r>
              <a:t>Title Text</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ancy pic">
    <p:spTree>
      <p:nvGrpSpPr>
        <p:cNvPr id="1" name=""/>
        <p:cNvGrpSpPr/>
        <p:nvPr/>
      </p:nvGrpSpPr>
      <p:grpSpPr>
        <a:xfrm>
          <a:off x="0" y="0"/>
          <a:ext cx="0" cy="0"/>
          <a:chOff x="0" y="0"/>
          <a:chExt cx="0" cy="0"/>
        </a:xfrm>
      </p:grpSpPr>
      <p:sp>
        <p:nvSpPr>
          <p:cNvPr id="85" name="Lorem ipsum dolor sit amet, consectetuer adipiscing elit. Aenean commodo ligula eget dolor."/>
          <p:cNvSpPr txBox="1">
            <a:spLocks noGrp="1"/>
          </p:cNvSpPr>
          <p:nvPr>
            <p:ph type="body" sz="quarter" idx="21" hasCustomPrompt="1"/>
          </p:nvPr>
        </p:nvSpPr>
        <p:spPr>
          <a:xfrm>
            <a:off x="13259187" y="2170853"/>
            <a:ext cx="8935887" cy="3699257"/>
          </a:xfrm>
          <a:prstGeom prst="rect">
            <a:avLst/>
          </a:prstGeom>
        </p:spPr>
        <p:txBody>
          <a:bodyPr>
            <a:spAutoFit/>
          </a:bodyPr>
          <a:lstStyle>
            <a:lvl1pPr algn="l">
              <a:defRPr>
                <a:latin typeface="+mn-lt"/>
                <a:ea typeface="+mn-ea"/>
                <a:cs typeface="+mn-cs"/>
                <a:sym typeface="Sofia Pro Bold"/>
              </a:defRPr>
            </a:lvl1pPr>
          </a:lstStyle>
          <a:p>
            <a:r>
              <a:t>Lorem ipsum dolor sit amet, consectetuer adipiscing elit. Aenean commodo ligula eget dolor.</a:t>
            </a:r>
          </a:p>
        </p:txBody>
      </p:sp>
      <p:sp>
        <p:nvSpPr>
          <p:cNvPr id="86" name="Add Section Name"/>
          <p:cNvSpPr txBox="1">
            <a:spLocks noGrp="1"/>
          </p:cNvSpPr>
          <p:nvPr>
            <p:ph type="body" sz="quarter" idx="22" hasCustomPrompt="1"/>
          </p:nvPr>
        </p:nvSpPr>
        <p:spPr>
          <a:xfrm>
            <a:off x="13289295" y="1537219"/>
            <a:ext cx="3917748" cy="419101"/>
          </a:xfrm>
          <a:prstGeom prst="rect">
            <a:avLst/>
          </a:prstGeom>
        </p:spPr>
        <p:txBody>
          <a:bodyPr wrap="none">
            <a:spAutoFit/>
          </a:bodyPr>
          <a:lstStyle>
            <a:lvl1pPr algn="l" defTabSz="825500">
              <a:lnSpc>
                <a:spcPct val="100000"/>
              </a:lnSpc>
              <a:defRPr sz="1800" cap="all" spc="720">
                <a:solidFill>
                  <a:schemeClr val="accent2">
                    <a:hueOff val="-463250"/>
                    <a:satOff val="2923"/>
                    <a:lumOff val="-9644"/>
                  </a:schemeClr>
                </a:solidFill>
                <a:latin typeface="+mj-lt"/>
                <a:ea typeface="+mj-ea"/>
                <a:cs typeface="+mj-cs"/>
                <a:sym typeface="Avenir Heavy"/>
              </a:defRPr>
            </a:lvl1pPr>
          </a:lstStyle>
          <a:p>
            <a:r>
              <a:t>Add Section Name</a:t>
            </a:r>
          </a:p>
        </p:txBody>
      </p:sp>
      <p:sp>
        <p:nvSpPr>
          <p:cNvPr id="87" name="Lorem ipsum dolor sit amet, consectetuer adipiscing elit. Aenean commodo ligula eget dolor. Aenean massa. Cum sociis natoque penatibus et magnis dis parturient montes, nascetur ridiculus mus. Donec quam felis, ultricies nec, pellentesque eu, pretium quis"/>
          <p:cNvSpPr txBox="1">
            <a:spLocks noGrp="1"/>
          </p:cNvSpPr>
          <p:nvPr>
            <p:ph type="body" sz="quarter" idx="23" hasCustomPrompt="1"/>
          </p:nvPr>
        </p:nvSpPr>
        <p:spPr>
          <a:xfrm>
            <a:off x="13259187" y="6358828"/>
            <a:ext cx="9461481" cy="4988767"/>
          </a:xfrm>
          <a:prstGeom prst="rect">
            <a:avLst/>
          </a:prstGeom>
        </p:spPr>
        <p:txBody>
          <a:bodyPr numCol="2" spcCol="473073" anchor="t"/>
          <a:lstStyle>
            <a:lvl1pPr algn="l">
              <a:lnSpc>
                <a:spcPct val="100000"/>
              </a:lnSpc>
              <a:spcBef>
                <a:spcPts val="1300"/>
              </a:spcBef>
              <a:defRPr sz="3500"/>
            </a:lvl1pPr>
          </a:lstStyle>
          <a:p>
            <a:r>
              <a:t>Lorem ipsum dolor sit amet, consectetuer adipiscing elit. Aenean commodo ligula eget dolor. Aenean massa. Cum sociis natoque penatibus et magnis dis parturient montes, nascetur ridiculus mus. Donec quam felis, ultricies nec, pellentesque eu, pretium quis, sem. </a:t>
            </a:r>
          </a:p>
        </p:txBody>
      </p:sp>
      <p:sp>
        <p:nvSpPr>
          <p:cNvPr id="88" name="Drop an image here"/>
          <p:cNvSpPr>
            <a:spLocks noGrp="1"/>
          </p:cNvSpPr>
          <p:nvPr>
            <p:ph type="body" sz="half" idx="24"/>
          </p:nvPr>
        </p:nvSpPr>
        <p:spPr>
          <a:xfrm>
            <a:off x="774272" y="755534"/>
            <a:ext cx="9453889" cy="12204932"/>
          </a:xfrm>
          <a:prstGeom prst="rect">
            <a:avLst/>
          </a:prstGeom>
          <a:solidFill>
            <a:srgbClr val="8F8B8B"/>
          </a:solidFill>
        </p:spPr>
        <p:txBody>
          <a:bodyPr lIns="0" tIns="0" rIns="0" bIns="0"/>
          <a:lstStyle>
            <a:lvl1pPr defTabSz="825500">
              <a:lnSpc>
                <a:spcPct val="100000"/>
              </a:lnSpc>
              <a:defRPr sz="2400">
                <a:solidFill>
                  <a:srgbClr val="F8F8F8">
                    <a:alpha val="36194"/>
                  </a:srgbClr>
                </a:solidFill>
                <a:latin typeface="Helvetica"/>
                <a:ea typeface="Helvetica"/>
                <a:cs typeface="Helvetica"/>
                <a:sym typeface="Helvetica"/>
              </a:defRPr>
            </a:lvl1pPr>
          </a:lstStyle>
          <a:p>
            <a:r>
              <a:t>Drop an image here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hueOff val="-13485090"/>
            <a:satOff val="92114"/>
            <a:lumOff val="10580"/>
          </a:schemeClr>
        </a:solidFill>
        <a:effectLst/>
      </p:bgPr>
    </p:bg>
    <p:spTree>
      <p:nvGrpSpPr>
        <p:cNvPr id="1" name=""/>
        <p:cNvGrpSpPr/>
        <p:nvPr/>
      </p:nvGrpSpPr>
      <p:grpSpPr>
        <a:xfrm>
          <a:off x="0" y="0"/>
          <a:ext cx="0" cy="0"/>
          <a:chOff x="0" y="0"/>
          <a:chExt cx="0" cy="0"/>
        </a:xfrm>
      </p:grpSpPr>
      <p:pic>
        <p:nvPicPr>
          <p:cNvPr id="2" name="parityqc_4c_pos.jpg" descr="parityqc_4c_pos.jpg"/>
          <p:cNvPicPr>
            <a:picLocks noChangeAspect="1"/>
          </p:cNvPicPr>
          <p:nvPr/>
        </p:nvPicPr>
        <p:blipFill>
          <a:blip r:embed="rId13"/>
          <a:stretch>
            <a:fillRect/>
          </a:stretch>
        </p:blipFill>
        <p:spPr>
          <a:xfrm>
            <a:off x="21242354" y="461349"/>
            <a:ext cx="2513673" cy="523850"/>
          </a:xfrm>
          <a:prstGeom prst="rect">
            <a:avLst/>
          </a:prstGeom>
          <a:ln w="12700">
            <a:miter lim="400000"/>
          </a:ln>
        </p:spPr>
      </p:pic>
      <p:sp>
        <p:nvSpPr>
          <p:cNvPr id="3" name="Title Text"/>
          <p:cNvSpPr txBox="1">
            <a:spLocks noGrp="1"/>
          </p:cNvSpPr>
          <p:nvPr>
            <p:ph type="title"/>
          </p:nvPr>
        </p:nvSpPr>
        <p:spPr>
          <a:xfrm>
            <a:off x="1778000" y="1422400"/>
            <a:ext cx="20828000" cy="1045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4" name="Body Level One…"/>
          <p:cNvSpPr txBox="1">
            <a:spLocks noGrp="1"/>
          </p:cNvSpPr>
          <p:nvPr>
            <p:ph type="body" idx="1"/>
          </p:nvPr>
        </p:nvSpPr>
        <p:spPr>
          <a:xfrm>
            <a:off x="1778000" y="3288829"/>
            <a:ext cx="20828000" cy="9228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2pPr>
              <a:defRPr sz="4500"/>
            </a:lvl2pPr>
            <a:lvl3pPr>
              <a:defRPr sz="3500"/>
            </a:lvl3pPr>
            <a:lvl4pPr>
              <a:defRPr sz="3000"/>
            </a:lvl4pPr>
            <a:lvl5pPr>
              <a:defRPr sz="30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defTabSz="825500">
              <a:spcBef>
                <a:spcPts val="0"/>
              </a:spcBef>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457200" rtl="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mn-lt"/>
          <a:ea typeface="+mn-ea"/>
          <a:cs typeface="+mn-cs"/>
          <a:sym typeface="Sofia Pro Bold"/>
        </a:defRPr>
      </a:lvl1pPr>
      <a:lvl2pPr marL="0" marR="0" indent="0" algn="l" defTabSz="457200" rtl="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mn-lt"/>
          <a:ea typeface="+mn-ea"/>
          <a:cs typeface="+mn-cs"/>
          <a:sym typeface="Sofia Pro Bold"/>
        </a:defRPr>
      </a:lvl2pPr>
      <a:lvl3pPr marL="0" marR="0" indent="0" algn="l" defTabSz="457200" rtl="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mn-lt"/>
          <a:ea typeface="+mn-ea"/>
          <a:cs typeface="+mn-cs"/>
          <a:sym typeface="Sofia Pro Bold"/>
        </a:defRPr>
      </a:lvl3pPr>
      <a:lvl4pPr marL="0" marR="0" indent="0" algn="l" defTabSz="457200" rtl="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mn-lt"/>
          <a:ea typeface="+mn-ea"/>
          <a:cs typeface="+mn-cs"/>
          <a:sym typeface="Sofia Pro Bold"/>
        </a:defRPr>
      </a:lvl4pPr>
      <a:lvl5pPr marL="0" marR="0" indent="0" algn="l" defTabSz="457200" rtl="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mn-lt"/>
          <a:ea typeface="+mn-ea"/>
          <a:cs typeface="+mn-cs"/>
          <a:sym typeface="Sofia Pro Bold"/>
        </a:defRPr>
      </a:lvl5pPr>
      <a:lvl6pPr marL="0" marR="0" indent="0" algn="l" defTabSz="457200" rtl="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mn-lt"/>
          <a:ea typeface="+mn-ea"/>
          <a:cs typeface="+mn-cs"/>
          <a:sym typeface="Sofia Pro Bold"/>
        </a:defRPr>
      </a:lvl6pPr>
      <a:lvl7pPr marL="0" marR="0" indent="0" algn="l" defTabSz="457200" rtl="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mn-lt"/>
          <a:ea typeface="+mn-ea"/>
          <a:cs typeface="+mn-cs"/>
          <a:sym typeface="Sofia Pro Bold"/>
        </a:defRPr>
      </a:lvl7pPr>
      <a:lvl8pPr marL="0" marR="0" indent="0" algn="l" defTabSz="457200" rtl="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mn-lt"/>
          <a:ea typeface="+mn-ea"/>
          <a:cs typeface="+mn-cs"/>
          <a:sym typeface="Sofia Pro Bold"/>
        </a:defRPr>
      </a:lvl8pPr>
      <a:lvl9pPr marL="0" marR="0" indent="0" algn="l" defTabSz="457200" rtl="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mn-lt"/>
          <a:ea typeface="+mn-ea"/>
          <a:cs typeface="+mn-cs"/>
          <a:sym typeface="Sofia Pro Bold"/>
        </a:defRPr>
      </a:lvl9pPr>
    </p:titleStyle>
    <p:bodyStyle>
      <a:lvl1pPr marL="0" marR="0" indent="0" algn="ctr" defTabSz="45720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Sofia Pro Regular"/>
          <a:ea typeface="Sofia Pro Regular"/>
          <a:cs typeface="Sofia Pro Regular"/>
          <a:sym typeface="Sofia Pro Regular"/>
        </a:defRPr>
      </a:lvl1pPr>
      <a:lvl2pPr marL="0" marR="0" indent="0" algn="ctr" defTabSz="45720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Sofia Pro Regular"/>
          <a:ea typeface="Sofia Pro Regular"/>
          <a:cs typeface="Sofia Pro Regular"/>
          <a:sym typeface="Sofia Pro Regular"/>
        </a:defRPr>
      </a:lvl2pPr>
      <a:lvl3pPr marL="0" marR="0" indent="0" algn="ctr" defTabSz="45720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Sofia Pro Regular"/>
          <a:ea typeface="Sofia Pro Regular"/>
          <a:cs typeface="Sofia Pro Regular"/>
          <a:sym typeface="Sofia Pro Regular"/>
        </a:defRPr>
      </a:lvl3pPr>
      <a:lvl4pPr marL="0" marR="0" indent="0" algn="ctr" defTabSz="45720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Sofia Pro Regular"/>
          <a:ea typeface="Sofia Pro Regular"/>
          <a:cs typeface="Sofia Pro Regular"/>
          <a:sym typeface="Sofia Pro Regular"/>
        </a:defRPr>
      </a:lvl4pPr>
      <a:lvl5pPr marL="0" marR="0" indent="0" algn="ctr" defTabSz="45720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Sofia Pro Regular"/>
          <a:ea typeface="Sofia Pro Regular"/>
          <a:cs typeface="Sofia Pro Regular"/>
          <a:sym typeface="Sofia Pro Regular"/>
        </a:defRPr>
      </a:lvl5pPr>
      <a:lvl6pPr marL="0" marR="0" indent="355600" algn="ctr" defTabSz="45720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Sofia Pro Regular"/>
          <a:ea typeface="Sofia Pro Regular"/>
          <a:cs typeface="Sofia Pro Regular"/>
          <a:sym typeface="Sofia Pro Regular"/>
        </a:defRPr>
      </a:lvl6pPr>
      <a:lvl7pPr marL="0" marR="0" indent="711200" algn="ctr" defTabSz="45720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Sofia Pro Regular"/>
          <a:ea typeface="Sofia Pro Regular"/>
          <a:cs typeface="Sofia Pro Regular"/>
          <a:sym typeface="Sofia Pro Regular"/>
        </a:defRPr>
      </a:lvl7pPr>
      <a:lvl8pPr marL="0" marR="0" indent="1066800" algn="ctr" defTabSz="45720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Sofia Pro Regular"/>
          <a:ea typeface="Sofia Pro Regular"/>
          <a:cs typeface="Sofia Pro Regular"/>
          <a:sym typeface="Sofia Pro Regular"/>
        </a:defRPr>
      </a:lvl8pPr>
      <a:lvl9pPr marL="0" marR="0" indent="1422400" algn="ctr" defTabSz="457200" latinLnBrk="0">
        <a:lnSpc>
          <a:spcPct val="80000"/>
        </a:lnSpc>
        <a:spcBef>
          <a:spcPts val="0"/>
        </a:spcBef>
        <a:spcAft>
          <a:spcPts val="0"/>
        </a:spcAft>
        <a:buClrTx/>
        <a:buSzTx/>
        <a:buFontTx/>
        <a:buNone/>
        <a:tabLst/>
        <a:defRPr sz="5500" b="0" i="0" u="none" strike="noStrike" cap="none" spc="0" baseline="0">
          <a:solidFill>
            <a:schemeClr val="accent6">
              <a:hueOff val="-9885090"/>
              <a:satOff val="-7395"/>
              <a:lumOff val="-89419"/>
            </a:schemeClr>
          </a:solidFill>
          <a:uFillTx/>
          <a:latin typeface="Sofia Pro Regular"/>
          <a:ea typeface="Sofia Pro Regular"/>
          <a:cs typeface="Sofia Pro Regular"/>
          <a:sym typeface="Sofia Pro Regular"/>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ti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parityqc.com/career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hueOff val="863661"/>
            <a:satOff val="70316"/>
            <a:lumOff val="-18599"/>
          </a:schemeClr>
        </a:solidFill>
        <a:effectLst/>
      </p:bgPr>
    </p:bg>
    <p:spTree>
      <p:nvGrpSpPr>
        <p:cNvPr id="1" name=""/>
        <p:cNvGrpSpPr/>
        <p:nvPr/>
      </p:nvGrpSpPr>
      <p:grpSpPr>
        <a:xfrm>
          <a:off x="0" y="0"/>
          <a:ext cx="0" cy="0"/>
          <a:chOff x="0" y="0"/>
          <a:chExt cx="0" cy="0"/>
        </a:xfrm>
      </p:grpSpPr>
      <p:pic>
        <p:nvPicPr>
          <p:cNvPr id="115" name="Screenshot 2021-07-28 at 11.31.31.png" descr="Screenshot 2021-07-28 at 11.31.31.png"/>
          <p:cNvPicPr>
            <a:picLocks noChangeAspect="1"/>
          </p:cNvPicPr>
          <p:nvPr/>
        </p:nvPicPr>
        <p:blipFill>
          <a:blip r:embed="rId2">
            <a:alphaModFix amt="54881"/>
          </a:blip>
          <a:stretch>
            <a:fillRect/>
          </a:stretch>
        </p:blipFill>
        <p:spPr>
          <a:xfrm>
            <a:off x="21759" y="-30577"/>
            <a:ext cx="24149741" cy="13777154"/>
          </a:xfrm>
          <a:prstGeom prst="rect">
            <a:avLst/>
          </a:prstGeom>
          <a:ln w="12700">
            <a:miter lim="400000"/>
          </a:ln>
        </p:spPr>
      </p:pic>
      <p:sp>
        <p:nvSpPr>
          <p:cNvPr id="116" name="PARITYQC.com"/>
          <p:cNvSpPr txBox="1"/>
          <p:nvPr/>
        </p:nvSpPr>
        <p:spPr>
          <a:xfrm>
            <a:off x="1035391" y="12566649"/>
            <a:ext cx="2959914"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spcBef>
                <a:spcPts val="0"/>
              </a:spcBef>
              <a:defRPr sz="1800" cap="all" spc="720">
                <a:solidFill>
                  <a:schemeClr val="accent6">
                    <a:hueOff val="-13485090"/>
                    <a:satOff val="92114"/>
                    <a:lumOff val="10580"/>
                  </a:schemeClr>
                </a:solidFill>
                <a:latin typeface="+mj-lt"/>
                <a:ea typeface="+mj-ea"/>
                <a:cs typeface="+mj-cs"/>
                <a:sym typeface="Avenir Heavy"/>
              </a:defRPr>
            </a:lvl1pPr>
          </a:lstStyle>
          <a:p>
            <a:r>
              <a:t>PARITYQC.com</a:t>
            </a:r>
          </a:p>
        </p:txBody>
      </p:sp>
      <p:sp>
        <p:nvSpPr>
          <p:cNvPr id="117" name="INFO@PARITYQC.com"/>
          <p:cNvSpPr txBox="1"/>
          <p:nvPr/>
        </p:nvSpPr>
        <p:spPr>
          <a:xfrm>
            <a:off x="18975806" y="12566649"/>
            <a:ext cx="4167150"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spcBef>
                <a:spcPts val="0"/>
              </a:spcBef>
              <a:defRPr sz="1800" cap="all" spc="720">
                <a:solidFill>
                  <a:schemeClr val="accent6">
                    <a:hueOff val="-13485090"/>
                    <a:satOff val="92114"/>
                    <a:lumOff val="10580"/>
                  </a:schemeClr>
                </a:solidFill>
                <a:latin typeface="+mj-lt"/>
                <a:ea typeface="+mj-ea"/>
                <a:cs typeface="+mj-cs"/>
                <a:sym typeface="Avenir Heavy"/>
              </a:defRPr>
            </a:lvl1pPr>
          </a:lstStyle>
          <a:p>
            <a:r>
              <a:t>INFO@PARITYQC.com</a:t>
            </a:r>
          </a:p>
        </p:txBody>
      </p:sp>
      <p:pic>
        <p:nvPicPr>
          <p:cNvPr id="118" name="parityqc_4c_neg.png" descr="parityqc_4c_neg.png"/>
          <p:cNvPicPr>
            <a:picLocks noChangeAspect="1"/>
          </p:cNvPicPr>
          <p:nvPr/>
        </p:nvPicPr>
        <p:blipFill>
          <a:blip r:embed="rId3"/>
          <a:stretch>
            <a:fillRect/>
          </a:stretch>
        </p:blipFill>
        <p:spPr>
          <a:xfrm>
            <a:off x="10258037" y="12353737"/>
            <a:ext cx="3677186" cy="766326"/>
          </a:xfrm>
          <a:prstGeom prst="rect">
            <a:avLst/>
          </a:prstGeom>
          <a:ln w="12700">
            <a:miter lim="400000"/>
          </a:ln>
        </p:spPr>
      </p:pic>
      <p:sp>
        <p:nvSpPr>
          <p:cNvPr id="119" name="Fault-tolerant quantum computing with the parity code and noise-biased qubits"/>
          <p:cNvSpPr txBox="1"/>
          <p:nvPr/>
        </p:nvSpPr>
        <p:spPr>
          <a:xfrm>
            <a:off x="3438268" y="5034012"/>
            <a:ext cx="17316724"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70000"/>
              </a:lnSpc>
              <a:spcBef>
                <a:spcPts val="0"/>
              </a:spcBef>
              <a:defRPr sz="9000">
                <a:solidFill>
                  <a:schemeClr val="accent6">
                    <a:hueOff val="-13485090"/>
                    <a:satOff val="92114"/>
                    <a:lumOff val="10580"/>
                  </a:schemeClr>
                </a:solidFill>
                <a:latin typeface="+mn-lt"/>
                <a:ea typeface="+mn-ea"/>
                <a:cs typeface="+mn-cs"/>
                <a:sym typeface="Sofia Pro Bold"/>
              </a:defRPr>
            </a:lvl1pPr>
          </a:lstStyle>
          <a:p>
            <a:pPr>
              <a:lnSpc>
                <a:spcPct val="100000"/>
              </a:lnSpc>
            </a:pPr>
            <a:r>
              <a:rPr dirty="0"/>
              <a:t>Fault-tolerant quantum computing with the parity code and noise-biased qubits</a:t>
            </a:r>
          </a:p>
        </p:txBody>
      </p:sp>
      <p:sp>
        <p:nvSpPr>
          <p:cNvPr id="120" name="Anette Messinger, ReAQCT 2024"/>
          <p:cNvSpPr txBox="1"/>
          <p:nvPr/>
        </p:nvSpPr>
        <p:spPr>
          <a:xfrm>
            <a:off x="3629008" y="10015590"/>
            <a:ext cx="17316724" cy="616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80000"/>
              </a:lnSpc>
              <a:spcBef>
                <a:spcPts val="0"/>
              </a:spcBef>
              <a:defRPr sz="3200">
                <a:solidFill>
                  <a:schemeClr val="accent6">
                    <a:hueOff val="-13485090"/>
                    <a:satOff val="92114"/>
                    <a:lumOff val="10580"/>
                  </a:schemeClr>
                </a:solidFill>
                <a:latin typeface="Sofia Pro Light"/>
                <a:ea typeface="Sofia Pro Light"/>
                <a:cs typeface="Sofia Pro Light"/>
                <a:sym typeface="Sofia Pro Light"/>
              </a:defRPr>
            </a:lvl1pPr>
          </a:lstStyle>
          <a:p>
            <a:r>
              <a:t>Anette Messinger, ReAQCT 2024</a:t>
            </a:r>
          </a:p>
        </p:txBody>
      </p:sp>
    </p:spTree>
  </p:cSld>
  <p:clrMapOvr>
    <a:masterClrMapping/>
  </p:clrMapOvr>
  <p:transition spd="med" advTm="1616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he Parity Code on Cat Qubits"/>
          <p:cNvSpPr txBox="1">
            <a:spLocks noGrp="1"/>
          </p:cNvSpPr>
          <p:nvPr>
            <p:ph type="body" idx="21"/>
          </p:nvPr>
        </p:nvSpPr>
        <p:spPr>
          <a:xfrm>
            <a:off x="4708117" y="2796037"/>
            <a:ext cx="16339278" cy="1097281"/>
          </a:xfrm>
          <a:prstGeom prst="rect">
            <a:avLst/>
          </a:prstGeom>
        </p:spPr>
        <p:txBody>
          <a:bodyPr/>
          <a:lstStyle>
            <a:lvl1pPr>
              <a:defRPr sz="6000"/>
            </a:lvl1pPr>
          </a:lstStyle>
          <a:p>
            <a:r>
              <a:t>The Parity Code on Cat Qubits</a:t>
            </a:r>
          </a:p>
        </p:txBody>
      </p:sp>
      <p:sp>
        <p:nvSpPr>
          <p:cNvPr id="343" name="Full fault tolerance through code concatenation"/>
          <p:cNvSpPr txBox="1"/>
          <p:nvPr/>
        </p:nvSpPr>
        <p:spPr>
          <a:xfrm>
            <a:off x="8257158" y="4373801"/>
            <a:ext cx="9790177" cy="67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chemeClr val="accent6">
                    <a:hueOff val="-13485090"/>
                    <a:satOff val="92114"/>
                    <a:lumOff val="10580"/>
                  </a:schemeClr>
                </a:solidFill>
              </a:defRPr>
            </a:lvl1pPr>
          </a:lstStyle>
          <a:p>
            <a:r>
              <a:t>Full fault tolerance through code concatenation </a:t>
            </a:r>
          </a:p>
        </p:txBody>
      </p:sp>
      <p:sp>
        <p:nvSpPr>
          <p:cNvPr id="344" name="Anette Messinger, Valentin Torggler, Berend Klaver, Michael Fellner, Wolfgang Lechner, arXiv:2404.11332 (2024)"/>
          <p:cNvSpPr txBox="1"/>
          <p:nvPr/>
        </p:nvSpPr>
        <p:spPr>
          <a:xfrm>
            <a:off x="12782775" y="11728882"/>
            <a:ext cx="11342346" cy="125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sz="3000">
                <a:solidFill>
                  <a:schemeClr val="accent6">
                    <a:hueOff val="-13485090"/>
                    <a:satOff val="92114"/>
                    <a:lumOff val="10580"/>
                  </a:schemeClr>
                </a:solidFill>
              </a:defRPr>
            </a:pPr>
            <a:r>
              <a:rPr sz="2500" dirty="0"/>
              <a:t>Anette </a:t>
            </a:r>
            <a:r>
              <a:rPr sz="2500" dirty="0" err="1"/>
              <a:t>Messinger</a:t>
            </a:r>
            <a:r>
              <a:rPr sz="2500" dirty="0"/>
              <a:t>, Valentin </a:t>
            </a:r>
            <a:r>
              <a:rPr sz="2500" dirty="0" err="1"/>
              <a:t>Torggler</a:t>
            </a:r>
            <a:r>
              <a:rPr sz="2500" dirty="0"/>
              <a:t>, Berend </a:t>
            </a:r>
            <a:r>
              <a:rPr sz="2500" dirty="0" err="1"/>
              <a:t>Klaver</a:t>
            </a:r>
            <a:r>
              <a:rPr sz="2500" dirty="0"/>
              <a:t>, Michael </a:t>
            </a:r>
            <a:r>
              <a:rPr sz="2500" dirty="0" err="1"/>
              <a:t>Fellner</a:t>
            </a:r>
            <a:r>
              <a:rPr sz="2500" dirty="0"/>
              <a:t>, Wolfgang Lechner,</a:t>
            </a:r>
            <a:br>
              <a:rPr sz="2500" dirty="0"/>
            </a:br>
            <a:r>
              <a:rPr sz="2500" dirty="0"/>
              <a:t>arXiv:2404.11332 (2024)</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Fault-tolerant Quantum Computing with the parity code"/>
          <p:cNvSpPr txBox="1">
            <a:spLocks noGrp="1"/>
          </p:cNvSpPr>
          <p:nvPr>
            <p:ph type="title"/>
          </p:nvPr>
        </p:nvSpPr>
        <p:spPr>
          <a:prstGeom prst="rect">
            <a:avLst/>
          </a:prstGeom>
        </p:spPr>
        <p:txBody>
          <a:bodyPr/>
          <a:lstStyle/>
          <a:p>
            <a:r>
              <a:t>Fault-tolerant Quantum Computing with the parity code</a:t>
            </a:r>
          </a:p>
        </p:txBody>
      </p:sp>
      <mc:AlternateContent xmlns:mc="http://schemas.openxmlformats.org/markup-compatibility/2006" xmlns:a14="http://schemas.microsoft.com/office/drawing/2010/main">
        <mc:Choice Requires="a14">
          <p:sp>
            <p:nvSpPr>
              <p:cNvPr id="347" name="Correction of Bit-flip errors -&gt; Need another encoding to protect against phase flips…"/>
              <p:cNvSpPr txBox="1">
                <a:spLocks noGrp="1"/>
              </p:cNvSpPr>
              <p:nvPr>
                <p:ph type="body" sz="half" idx="1"/>
              </p:nvPr>
            </p:nvSpPr>
            <p:spPr>
              <a:xfrm>
                <a:off x="1778001" y="3288829"/>
                <a:ext cx="12958212" cy="9021421"/>
              </a:xfrm>
              <a:prstGeom prst="rect">
                <a:avLst/>
              </a:prstGeom>
            </p:spPr>
            <p:txBody>
              <a:bodyPr/>
              <a:lstStyle/>
              <a:p>
                <a:r>
                  <a:rPr dirty="0"/>
                  <a:t>Correction of Bit-flip errors -&gt; Need another encoding to protect against phase flips</a:t>
                </a:r>
              </a:p>
              <a:p>
                <a:endParaRPr dirty="0"/>
              </a:p>
              <a:p>
                <a:pPr>
                  <a:defRPr>
                    <a:latin typeface="Sofia Pro Semi Bold"/>
                    <a:ea typeface="Sofia Pro Semi Bold"/>
                    <a:cs typeface="Sofia Pro Semi Bold"/>
                    <a:sym typeface="Sofia Pro Semi Bold"/>
                  </a:defRPr>
                </a:pPr>
                <a:r>
                  <a:rPr dirty="0"/>
                  <a:t>Cat Code (Cat qubits):</a:t>
                </a:r>
              </a:p>
              <a:p>
                <a:pPr marL="463020" indent="-463020">
                  <a:buSzPct val="125000"/>
                  <a:buChar char="•"/>
                </a:pPr>
                <a:r>
                  <a:rPr dirty="0"/>
                  <a:t>Encode a qubit in the bosonic degrees of freedom of an oscillator</a:t>
                </a:r>
              </a:p>
              <a:p>
                <a:r>
                  <a:rPr dirty="0"/>
                  <a:t>         </a:t>
                </a:r>
                <a14:m>
                  <m:oMath xmlns:m="http://schemas.openxmlformats.org/officeDocument/2006/math">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m:t>
                        </m:r>
                      </m:e>
                      <m:sub>
                        <m:r>
                          <a:rPr sz="3800" i="1">
                            <a:solidFill>
                              <a:srgbClr val="000000"/>
                            </a:solidFill>
                            <a:latin typeface="Cambria Math" panose="02040503050406030204" pitchFamily="18" charset="0"/>
                          </a:rPr>
                          <m:t>𝐿</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𝛼</m:t>
                    </m:r>
                    <m:r>
                      <a:rPr sz="3800" i="1">
                        <a:solidFill>
                          <a:srgbClr val="000000"/>
                        </a:solidFill>
                        <a:latin typeface="Cambria Math" panose="02040503050406030204" pitchFamily="18" charset="0"/>
                      </a:rPr>
                      <m:t>⟩</m:t>
                    </m:r>
                  </m:oMath>
                </a14:m>
                <a:r>
                  <a:rPr dirty="0"/>
                  <a:t>, </a:t>
                </a:r>
                <a14:m>
                  <m:oMath xmlns:m="http://schemas.openxmlformats.org/officeDocument/2006/math">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m:t>
                        </m:r>
                      </m:e>
                      <m:sub>
                        <m:r>
                          <a:rPr sz="3800" i="1">
                            <a:solidFill>
                              <a:srgbClr val="000000"/>
                            </a:solidFill>
                            <a:latin typeface="Cambria Math" panose="02040503050406030204" pitchFamily="18" charset="0"/>
                          </a:rPr>
                          <m:t>𝐿</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𝛼</m:t>
                    </m:r>
                    <m:r>
                      <a:rPr sz="3800" i="1">
                        <a:solidFill>
                          <a:srgbClr val="000000"/>
                        </a:solidFill>
                        <a:latin typeface="Cambria Math" panose="02040503050406030204" pitchFamily="18" charset="0"/>
                      </a:rPr>
                      <m:t>⟩</m:t>
                    </m:r>
                  </m:oMath>
                </a14:m>
                <a:endParaRPr dirty="0"/>
              </a:p>
              <a:p>
                <a:pPr marL="463020" indent="-463020">
                  <a:buSzPct val="125000"/>
                  <a:buChar char="•"/>
                </a:pPr>
                <a:r>
                  <a:rPr dirty="0"/>
                  <a:t>Phase flips can be exponentially suppressed at the expense of a linearly increasing bit-flip rate</a:t>
                </a:r>
              </a:p>
              <a:p>
                <a:pPr marL="463020" indent="-463020">
                  <a:buSzPct val="125000"/>
                  <a:buChar char="•"/>
                </a:pPr>
                <a:r>
                  <a:rPr dirty="0"/>
                  <a:t>Some gates can be performed bias-preserving,</a:t>
                </a:r>
                <a:br>
                  <a:rPr lang="en-US" dirty="0"/>
                </a:br>
                <a:r>
                  <a:rPr dirty="0"/>
                  <a:t>e.g. </a:t>
                </a:r>
                <a:r>
                  <a:rPr lang="en-GB" b="1" dirty="0"/>
                  <a:t>Rx, </a:t>
                </a:r>
                <a:r>
                  <a:rPr b="1" dirty="0"/>
                  <a:t>Z</a:t>
                </a:r>
                <a:r>
                  <a:rPr dirty="0"/>
                  <a:t>, </a:t>
                </a:r>
                <a:r>
                  <a:rPr b="1" dirty="0"/>
                  <a:t>CNOT</a:t>
                </a:r>
              </a:p>
            </p:txBody>
          </p:sp>
        </mc:Choice>
        <mc:Fallback xmlns="">
          <p:sp>
            <p:nvSpPr>
              <p:cNvPr id="347" name="Correction of Bit-flip errors -&gt; Need another encoding to protect against phase flips…"/>
              <p:cNvSpPr txBox="1">
                <a:spLocks noGrp="1" noRot="1" noChangeAspect="1" noMove="1" noResize="1" noEditPoints="1" noAdjustHandles="1" noChangeArrowheads="1" noChangeShapeType="1" noTextEdit="1"/>
              </p:cNvSpPr>
              <p:nvPr>
                <p:ph type="body" sz="half" idx="1"/>
              </p:nvPr>
            </p:nvSpPr>
            <p:spPr>
              <a:xfrm>
                <a:off x="1778001" y="3288829"/>
                <a:ext cx="12958212" cy="9021421"/>
              </a:xfrm>
              <a:prstGeom prst="rect">
                <a:avLst/>
              </a:prstGeom>
              <a:blipFill>
                <a:blip r:embed="rId3"/>
                <a:stretch>
                  <a:fillRect l="-2449" t="-985"/>
                </a:stretch>
              </a:blipFill>
            </p:spPr>
            <p:txBody>
              <a:bodyPr/>
              <a:lstStyle/>
              <a:p>
                <a:r>
                  <a:rPr lang="en-AT">
                    <a:noFill/>
                  </a:rPr>
                  <a:t> </a:t>
                </a:r>
              </a:p>
            </p:txBody>
          </p:sp>
        </mc:Fallback>
      </mc:AlternateContent>
      <p:pic>
        <p:nvPicPr>
          <p:cNvPr id="348" name="Screenshot 2024-05-24 at 16.09.19.png" descr="Screenshot 2024-05-24 at 16.09.19.png"/>
          <p:cNvPicPr>
            <a:picLocks noChangeAspect="1"/>
          </p:cNvPicPr>
          <p:nvPr/>
        </p:nvPicPr>
        <p:blipFill>
          <a:blip r:embed="rId4"/>
          <a:stretch>
            <a:fillRect/>
          </a:stretch>
        </p:blipFill>
        <p:spPr>
          <a:xfrm>
            <a:off x="15410854" y="3678814"/>
            <a:ext cx="7801630" cy="6977379"/>
          </a:xfrm>
          <a:prstGeom prst="rect">
            <a:avLst/>
          </a:prstGeom>
          <a:ln w="12700">
            <a:miter lim="400000"/>
          </a:ln>
        </p:spPr>
      </p:pic>
      <p:sp>
        <p:nvSpPr>
          <p:cNvPr id="349" name="https://aws.amazon.com/blogs/quantum-computing/designing-a-fault-tolerant-quantum-computer-with-cat-qubits/"/>
          <p:cNvSpPr txBox="1"/>
          <p:nvPr/>
        </p:nvSpPr>
        <p:spPr>
          <a:xfrm>
            <a:off x="14983818" y="11015053"/>
            <a:ext cx="956427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lvl1pPr>
          </a:lstStyle>
          <a:p>
            <a:pPr algn="ctr"/>
            <a:r>
              <a:rPr sz="2000" dirty="0"/>
              <a:t>https://</a:t>
            </a:r>
            <a:r>
              <a:rPr sz="2000" dirty="0" err="1"/>
              <a:t>aws.amazon.com</a:t>
            </a:r>
            <a:r>
              <a:rPr sz="2000" dirty="0"/>
              <a:t>/blogs/quantum-computing/designing-a-fault-tolerant-quantum-computer-with-cat-qubits/</a:t>
            </a:r>
          </a:p>
        </p:txBody>
      </p:sp>
      <p:pic>
        <p:nvPicPr>
          <p:cNvPr id="350" name="Image" descr="Image"/>
          <p:cNvPicPr>
            <a:picLocks noChangeAspect="1"/>
          </p:cNvPicPr>
          <p:nvPr/>
        </p:nvPicPr>
        <p:blipFill>
          <a:blip r:embed="rId5"/>
          <a:stretch>
            <a:fillRect/>
          </a:stretch>
        </p:blipFill>
        <p:spPr>
          <a:xfrm>
            <a:off x="14464851" y="2891503"/>
            <a:ext cx="9922236" cy="7764690"/>
          </a:xfrm>
          <a:prstGeom prst="rect">
            <a:avLst/>
          </a:prstGeom>
          <a:ln w="12700">
            <a:miter lim="400000"/>
          </a:ln>
        </p:spPr>
      </p:pic>
      <mc:AlternateContent xmlns:mc="http://schemas.openxmlformats.org/markup-compatibility/2006" xmlns:a14="http://schemas.microsoft.com/office/drawing/2010/main">
        <mc:Choice Requires="a14">
          <p:sp>
            <p:nvSpPr>
              <p:cNvPr id="351" name="Rounded Rectangle"/>
              <p:cNvSpPr/>
              <p:nvPr/>
            </p:nvSpPr>
            <p:spPr>
              <a:xfrm>
                <a:off x="14736212" y="4177325"/>
                <a:ext cx="3229586" cy="1045538"/>
              </a:xfrm>
              <a:prstGeom prst="roundRect">
                <a:avLst>
                  <a:gd name="adj" fmla="val 20416"/>
                </a:avLst>
              </a:prstGeom>
              <a:solidFill>
                <a:schemeClr val="accent2">
                  <a:hueOff val="-463250"/>
                  <a:satOff val="2923"/>
                  <a:lumOff val="-9644"/>
                </a:schemeClr>
              </a:solidFill>
              <a:ln w="12700">
                <a:miter lim="400000"/>
              </a:ln>
              <a:extLst>
                <a:ext uri="{C572A759-6A51-4108-AA02-DFA0A04FC94B}">
                  <ma14:wrappingTextBoxFlag xmlns="" xmlns:m="http://schemas.openxmlformats.org/officeDocument/2006/math"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pPr/>
                <a14:m>
                  <m:oMathPara xmlns:m="http://schemas.openxmlformats.org/officeDocument/2006/math">
                    <m:oMathParaPr>
                      <m:jc m:val="center"/>
                    </m:oMathParaPr>
                    <m:oMath xmlns:m="http://schemas.openxmlformats.org/officeDocument/2006/math">
                      <m:r>
                        <a:rPr sz="3850" i="1">
                          <a:solidFill>
                            <a:srgbClr val="FEFEFE"/>
                          </a:solidFill>
                          <a:latin typeface="Cambria Math" panose="02040503050406030204" pitchFamily="18" charset="0"/>
                        </a:rPr>
                        <m:t>|±⟩</m:t>
                      </m:r>
                      <m:r>
                        <a:rPr lang="en-AT" sz="3850" i="1" smtClean="0">
                          <a:solidFill>
                            <a:srgbClr val="FEFEFE"/>
                          </a:solidFill>
                          <a:latin typeface="Cambria Math" panose="02040503050406030204" pitchFamily="18" charset="0"/>
                          <a:ea typeface="Cambria Math" panose="02040503050406030204" pitchFamily="18" charset="0"/>
                        </a:rPr>
                        <m:t>↔</m:t>
                      </m:r>
                      <m:r>
                        <a:rPr sz="3850" i="1">
                          <a:solidFill>
                            <a:srgbClr val="FEFEFE"/>
                          </a:solidFill>
                          <a:latin typeface="Cambria Math" panose="02040503050406030204" pitchFamily="18" charset="0"/>
                        </a:rPr>
                        <m:t>|0/1⟩</m:t>
                      </m:r>
                    </m:oMath>
                  </m:oMathPara>
                </a14:m>
                <a:endParaRPr dirty="0">
                  <a:solidFill>
                    <a:srgbClr val="FFFFFF"/>
                  </a:solidFill>
                </a:endParaRPr>
              </a:p>
            </p:txBody>
          </p:sp>
        </mc:Choice>
        <mc:Fallback xmlns="">
          <p:sp>
            <p:nvSpPr>
              <p:cNvPr id="351" name="Rounded Rectangle"/>
              <p:cNvSpPr>
                <a:spLocks noRot="1" noChangeAspect="1" noMove="1" noResize="1" noEditPoints="1" noAdjustHandles="1" noChangeArrowheads="1" noChangeShapeType="1" noTextEdit="1"/>
              </p:cNvSpPr>
              <p:nvPr/>
            </p:nvSpPr>
            <p:spPr>
              <a:xfrm>
                <a:off x="14736212" y="4177325"/>
                <a:ext cx="3229586" cy="1045538"/>
              </a:xfrm>
              <a:prstGeom prst="roundRect">
                <a:avLst>
                  <a:gd name="adj" fmla="val 20416"/>
                </a:avLst>
              </a:prstGeom>
              <a:blipFill>
                <a:blip r:embed="rId6"/>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p:sp>
        <p:nvSpPr>
          <p:cNvPr id="8" name="Arrow">
            <a:extLst>
              <a:ext uri="{FF2B5EF4-FFF2-40B4-BE49-F238E27FC236}">
                <a16:creationId xmlns:a16="http://schemas.microsoft.com/office/drawing/2014/main" id="{BEEB3D8D-00EB-A14C-9E58-552B4FF69169}"/>
              </a:ext>
            </a:extLst>
          </p:cNvPr>
          <p:cNvSpPr/>
          <p:nvPr/>
        </p:nvSpPr>
        <p:spPr>
          <a:xfrm>
            <a:off x="3663411" y="11953705"/>
            <a:ext cx="1403117" cy="995909"/>
          </a:xfrm>
          <a:prstGeom prst="rightArrow">
            <a:avLst>
              <a:gd name="adj1" fmla="val 32000"/>
              <a:gd name="adj2" fmla="val 81614"/>
            </a:avLst>
          </a:prstGeom>
          <a:solidFill>
            <a:schemeClr val="accent2">
              <a:hueOff val="-463250"/>
              <a:satOff val="2923"/>
              <a:lumOff val="-964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9" name="harder when encoded">
            <a:extLst>
              <a:ext uri="{FF2B5EF4-FFF2-40B4-BE49-F238E27FC236}">
                <a16:creationId xmlns:a16="http://schemas.microsoft.com/office/drawing/2014/main" id="{BE228B90-FC95-7349-8D19-ABBC3A459FA9}"/>
              </a:ext>
            </a:extLst>
          </p:cNvPr>
          <p:cNvSpPr txBox="1"/>
          <p:nvPr/>
        </p:nvSpPr>
        <p:spPr>
          <a:xfrm>
            <a:off x="5543114" y="11861755"/>
            <a:ext cx="4924359"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a:solidFill>
                  <a:schemeClr val="accent2">
                    <a:hueOff val="-463250"/>
                    <a:satOff val="2923"/>
                    <a:lumOff val="-9644"/>
                  </a:schemeClr>
                </a:solidFill>
              </a:defRPr>
            </a:lvl1pPr>
          </a:lstStyle>
          <a:p>
            <a:r>
              <a:rPr lang="en-US" dirty="0"/>
              <a:t>Use a Cat qubit for each parity qubit</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Fault-tolerant Quantum Computing with the parity code"/>
          <p:cNvSpPr txBox="1">
            <a:spLocks noGrp="1"/>
          </p:cNvSpPr>
          <p:nvPr>
            <p:ph type="title"/>
          </p:nvPr>
        </p:nvSpPr>
        <p:spPr>
          <a:prstGeom prst="rect">
            <a:avLst/>
          </a:prstGeom>
        </p:spPr>
        <p:txBody>
          <a:bodyPr/>
          <a:lstStyle/>
          <a:p>
            <a:r>
              <a:t>Fault-tolerant Quantum Computing with the parity code</a:t>
            </a:r>
          </a:p>
        </p:txBody>
      </p:sp>
      <p:sp>
        <p:nvSpPr>
          <p:cNvPr id="356" name="FT logic gates: Z…"/>
          <p:cNvSpPr txBox="1">
            <a:spLocks noGrp="1"/>
          </p:cNvSpPr>
          <p:nvPr>
            <p:ph type="body" sz="quarter" idx="1"/>
          </p:nvPr>
        </p:nvSpPr>
        <p:spPr>
          <a:xfrm>
            <a:off x="1778000" y="3288829"/>
            <a:ext cx="8926310" cy="4319411"/>
          </a:xfrm>
          <a:prstGeom prst="rect">
            <a:avLst/>
          </a:prstGeom>
        </p:spPr>
        <p:txBody>
          <a:bodyPr/>
          <a:lstStyle/>
          <a:p>
            <a:pPr>
              <a:defRPr>
                <a:latin typeface="Sofia Pro Semi Bold"/>
                <a:ea typeface="Sofia Pro Semi Bold"/>
                <a:cs typeface="Sofia Pro Semi Bold"/>
                <a:sym typeface="Sofia Pro Semi Bold"/>
              </a:defRPr>
            </a:pPr>
            <a:r>
              <a:t>FT logic gates: Z</a:t>
            </a:r>
          </a:p>
          <a:p>
            <a:r>
              <a:t>Perform on corresponding physical qubit</a:t>
            </a:r>
          </a:p>
          <a:p>
            <a:pPr>
              <a:defRPr>
                <a:latin typeface="Sofia Pro Semi Bold"/>
                <a:ea typeface="Sofia Pro Semi Bold"/>
                <a:cs typeface="Sofia Pro Semi Bold"/>
                <a:sym typeface="Sofia Pro Semi Bold"/>
              </a:defRPr>
            </a:pPr>
            <a:endParaRPr>
              <a:latin typeface="Sofia Pro Regular"/>
              <a:ea typeface="Sofia Pro Regular"/>
              <a:cs typeface="Sofia Pro Regular"/>
              <a:sym typeface="Sofia Pro Regular"/>
            </a:endParaRPr>
          </a:p>
        </p:txBody>
      </p:sp>
      <p:sp>
        <p:nvSpPr>
          <p:cNvPr id="357" name="Triangle"/>
          <p:cNvSpPr/>
          <p:nvPr/>
        </p:nvSpPr>
        <p:spPr>
          <a:xfrm rot="13500000">
            <a:off x="12004764" y="8286530"/>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58" name="Triangle"/>
          <p:cNvSpPr/>
          <p:nvPr/>
        </p:nvSpPr>
        <p:spPr>
          <a:xfrm rot="13500000" flipH="1">
            <a:off x="10788193" y="9503101"/>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59" name="Triangle"/>
          <p:cNvSpPr/>
          <p:nvPr/>
        </p:nvSpPr>
        <p:spPr>
          <a:xfrm rot="13500000" flipH="1">
            <a:off x="13216948" y="9498715"/>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60" name="12"/>
          <p:cNvSpPr/>
          <p:nvPr/>
        </p:nvSpPr>
        <p:spPr>
          <a:xfrm>
            <a:off x="13368325" y="8429132"/>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361" name="2"/>
          <p:cNvSpPr/>
          <p:nvPr/>
        </p:nvSpPr>
        <p:spPr>
          <a:xfrm>
            <a:off x="14580508" y="9641316"/>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362" name="02"/>
          <p:cNvSpPr/>
          <p:nvPr/>
        </p:nvSpPr>
        <p:spPr>
          <a:xfrm>
            <a:off x="12156139" y="7216947"/>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363" name="01"/>
          <p:cNvSpPr/>
          <p:nvPr/>
        </p:nvSpPr>
        <p:spPr>
          <a:xfrm>
            <a:off x="10937375" y="8435713"/>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364" name="1"/>
          <p:cNvSpPr/>
          <p:nvPr/>
        </p:nvSpPr>
        <p:spPr>
          <a:xfrm>
            <a:off x="12149559" y="9647897"/>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365" name="0"/>
          <p:cNvSpPr/>
          <p:nvPr/>
        </p:nvSpPr>
        <p:spPr>
          <a:xfrm>
            <a:off x="9718610" y="9654476"/>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366" name="Triangle"/>
          <p:cNvSpPr/>
          <p:nvPr/>
        </p:nvSpPr>
        <p:spPr>
          <a:xfrm rot="13500000">
            <a:off x="14435714" y="8283240"/>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67" name="Triangle"/>
          <p:cNvSpPr/>
          <p:nvPr/>
        </p:nvSpPr>
        <p:spPr>
          <a:xfrm rot="13500000" flipH="1">
            <a:off x="15647897" y="9495425"/>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68" name="23"/>
          <p:cNvSpPr/>
          <p:nvPr/>
        </p:nvSpPr>
        <p:spPr>
          <a:xfrm>
            <a:off x="15799272" y="8425843"/>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369" name="3"/>
          <p:cNvSpPr/>
          <p:nvPr/>
        </p:nvSpPr>
        <p:spPr>
          <a:xfrm>
            <a:off x="17011457" y="9638027"/>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370" name="13"/>
          <p:cNvSpPr/>
          <p:nvPr/>
        </p:nvSpPr>
        <p:spPr>
          <a:xfrm>
            <a:off x="14587087" y="7213658"/>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371" name="Shape"/>
          <p:cNvSpPr/>
          <p:nvPr/>
        </p:nvSpPr>
        <p:spPr>
          <a:xfrm rot="13500000">
            <a:off x="13224625" y="7069960"/>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ubicBezTo>
                  <a:pt x="3600" y="18000"/>
                  <a:pt x="7200" y="14400"/>
                  <a:pt x="10800" y="10800"/>
                </a:cubicBezTo>
                <a:cubicBezTo>
                  <a:pt x="14400" y="7200"/>
                  <a:pt x="18000" y="3600"/>
                  <a:pt x="21600" y="0"/>
                </a:cubicBez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72" name="03"/>
          <p:cNvSpPr/>
          <p:nvPr/>
        </p:nvSpPr>
        <p:spPr>
          <a:xfrm>
            <a:off x="13376002" y="6000377"/>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373" name="Square"/>
          <p:cNvSpPr/>
          <p:nvPr/>
        </p:nvSpPr>
        <p:spPr>
          <a:xfrm rot="18900000">
            <a:off x="13219763" y="7066601"/>
            <a:ext cx="990280" cy="990280"/>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74" name="Z"/>
          <p:cNvSpPr/>
          <p:nvPr/>
        </p:nvSpPr>
        <p:spPr>
          <a:xfrm>
            <a:off x="14910269" y="10152577"/>
            <a:ext cx="651571" cy="799208"/>
          </a:xfrm>
          <a:prstGeom prst="roundRect">
            <a:avLst>
              <a:gd name="adj" fmla="val 18399"/>
            </a:avLst>
          </a:prstGeom>
          <a:solidFill>
            <a:schemeClr val="accent3">
              <a:hueOff val="139237"/>
              <a:lumOff val="-722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Z</a:t>
            </a:r>
          </a:p>
        </p:txBody>
      </p:sp>
      <mc:AlternateContent xmlns:mc="http://schemas.openxmlformats.org/markup-compatibility/2006" xmlns:a14="http://schemas.microsoft.com/office/drawing/2010/main">
        <mc:Choice Requires="a14">
          <p:sp>
            <p:nvSpPr>
              <p:cNvPr id="375" name="Text"/>
              <p:cNvSpPr txBox="1"/>
              <p:nvPr/>
            </p:nvSpPr>
            <p:spPr>
              <a:xfrm>
                <a:off x="18024661" y="4115299"/>
                <a:ext cx="4808176" cy="3055645"/>
              </a:xfrm>
              <a:prstGeom prst="rect">
                <a:avLst/>
              </a:prstGeom>
              <a:ln w="25400">
                <a:solidFill>
                  <a:srgbClr val="BAC0C5"/>
                </a:solidFill>
                <a:miter lim="400000"/>
              </a:ln>
              <a:extLst>
                <a:ext uri="{C572A759-6A51-4108-AA02-DFA0A04FC94B}">
                  <ma14:wrappingTextBoxFlag xmlns="" xmlns:m="http://schemas.openxmlformats.org/officeDocument/2006/math" xmlns:ma14="http://schemas.microsoft.com/office/mac/drawingml/2011/main" val="1"/>
                </a:ext>
              </a:extLst>
            </p:spPr>
            <p:txBody>
              <a:bodyPr wrap="none" lIns="203200" tIns="203200" rIns="203200" bIns="203200" anchor="ctr">
                <a:spAutoFit/>
              </a:bodyPr>
              <a:lstStyle/>
              <a:p>
                <a:pPr/>
                <a14:m>
                  <m:oMathPara xmlns:m="http://schemas.openxmlformats.org/officeDocument/2006/math">
                    <m:oMathParaPr>
                      <m:jc m:val="left"/>
                    </m:oMathParaPr>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sub>
                      </m:sSub>
                    </m:oMath>
                  </m:oMathPara>
                </a14:m>
                <a:endParaRPr dirty="0"/>
              </a:p>
              <a:p>
                <a14:m>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𝑗</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𝑖𝑗</m:t>
                        </m:r>
                        <m:r>
                          <a:rPr sz="3800" i="1">
                            <a:solidFill>
                              <a:srgbClr val="000000"/>
                            </a:solidFill>
                            <a:latin typeface="Cambria Math" panose="02040503050406030204" pitchFamily="18" charset="0"/>
                          </a:rPr>
                          <m:t>...}</m:t>
                        </m:r>
                      </m:sub>
                    </m:sSub>
                  </m:oMath>
                </a14:m>
                <a:r>
                  <a:rPr dirty="0"/>
                  <a:t> </a:t>
                </a:r>
              </a:p>
              <a:p>
                <a:pPr>
                  <a:defRPr>
                    <a:solidFill>
                      <a:schemeClr val="accent1">
                        <a:hueOff val="85242"/>
                        <a:satOff val="-7403"/>
                        <a:lumOff val="29994"/>
                      </a:schemeClr>
                    </a:solidFill>
                  </a:defRPr>
                </a:pPr>
                <a14:m>
                  <m:oMathPara xmlns:m="http://schemas.openxmlformats.org/officeDocument/2006/math">
                    <m:oMathParaPr>
                      <m:jc m:val="left"/>
                    </m:oMathParaPr>
                    <m:oMath xmlns:m="http://schemas.openxmlformats.org/officeDocument/2006/math">
                      <m:sSub>
                        <m:sSubPr>
                          <m:ctrlPr>
                            <a:rPr sz="3800" i="1">
                              <a:solidFill>
                                <a:srgbClr val="838C97"/>
                              </a:solidFill>
                              <a:latin typeface="Cambria Math" panose="02040503050406030204" pitchFamily="18" charset="0"/>
                            </a:rPr>
                          </m:ctrlPr>
                        </m:sSubPr>
                        <m:e>
                          <m:limUpp>
                            <m:limUppPr>
                              <m:ctrlPr>
                                <a:rPr sz="3800" i="1">
                                  <a:solidFill>
                                    <a:srgbClr val="838C97"/>
                                  </a:solidFill>
                                  <a:latin typeface="Cambria Math" panose="02040503050406030204" pitchFamily="18" charset="0"/>
                                </a:rPr>
                              </m:ctrlPr>
                            </m:limUppPr>
                            <m:e>
                              <m:r>
                                <a:rPr sz="3800" i="1">
                                  <a:solidFill>
                                    <a:srgbClr val="838C97"/>
                                  </a:solidFill>
                                  <a:latin typeface="Cambria Math" panose="02040503050406030204" pitchFamily="18" charset="0"/>
                                </a:rPr>
                                <m:t>𝑋</m:t>
                              </m:r>
                            </m:e>
                            <m:lim>
                              <m:r>
                                <a:rPr lang="en-AT" sz="3800" i="1" smtClean="0">
                                  <a:solidFill>
                                    <a:srgbClr val="838C97"/>
                                  </a:solidFill>
                                  <a:latin typeface="Cambria Math" panose="02040503050406030204" pitchFamily="18" charset="0"/>
                                  <a:ea typeface="Cambria Math" panose="02040503050406030204" pitchFamily="18" charset="0"/>
                                </a:rPr>
                                <m:t>~</m:t>
                              </m:r>
                            </m:lim>
                          </m:limUpp>
                        </m:e>
                        <m:sub>
                          <m:r>
                            <a:rPr sz="3800" i="1">
                              <a:solidFill>
                                <a:srgbClr val="838C97"/>
                              </a:solidFill>
                              <a:latin typeface="Cambria Math" panose="02040503050406030204" pitchFamily="18" charset="0"/>
                            </a:rPr>
                            <m:t>𝑖</m:t>
                          </m:r>
                        </m:sub>
                      </m:sSub>
                      <m:r>
                        <a:rPr sz="3800" i="1">
                          <a:solidFill>
                            <a:srgbClr val="838C97"/>
                          </a:solidFill>
                          <a:latin typeface="Cambria Math" panose="02040503050406030204" pitchFamily="18" charset="0"/>
                        </a:rPr>
                        <m:t>=</m:t>
                      </m:r>
                      <m:sSub>
                        <m:sSubPr>
                          <m:ctrlPr>
                            <a:rPr sz="3800" i="1">
                              <a:solidFill>
                                <a:srgbClr val="838C97"/>
                              </a:solidFill>
                              <a:latin typeface="Cambria Math" panose="02040503050406030204" pitchFamily="18" charset="0"/>
                            </a:rPr>
                          </m:ctrlPr>
                        </m:sSubPr>
                        <m:e>
                          <m:r>
                            <a:rPr sz="3800" i="1">
                              <a:solidFill>
                                <a:srgbClr val="838C97"/>
                              </a:solidFill>
                              <a:latin typeface="Cambria Math" panose="02040503050406030204" pitchFamily="18" charset="0"/>
                            </a:rPr>
                            <m:t>𝑋</m:t>
                          </m:r>
                        </m:e>
                        <m:sub>
                          <m:r>
                            <a:rPr sz="3800" i="1">
                              <a:solidFill>
                                <a:srgbClr val="838C97"/>
                              </a:solidFill>
                              <a:latin typeface="Cambria Math" panose="02040503050406030204" pitchFamily="18" charset="0"/>
                            </a:rPr>
                            <m:t>{</m:t>
                          </m:r>
                          <m:r>
                            <a:rPr sz="3800" i="1">
                              <a:solidFill>
                                <a:srgbClr val="838C97"/>
                              </a:solidFill>
                              <a:latin typeface="Cambria Math" panose="02040503050406030204" pitchFamily="18" charset="0"/>
                            </a:rPr>
                            <m:t>𝑖</m:t>
                          </m:r>
                          <m:r>
                            <a:rPr sz="3800" i="1">
                              <a:solidFill>
                                <a:srgbClr val="838C97"/>
                              </a:solidFill>
                              <a:latin typeface="Cambria Math" panose="02040503050406030204" pitchFamily="18" charset="0"/>
                            </a:rPr>
                            <m:t>}</m:t>
                          </m:r>
                        </m:sub>
                      </m:sSub>
                      <m:sSub>
                        <m:sSubPr>
                          <m:ctrlPr>
                            <a:rPr sz="3800" i="1">
                              <a:solidFill>
                                <a:srgbClr val="838C97"/>
                              </a:solidFill>
                              <a:latin typeface="Cambria Math" panose="02040503050406030204" pitchFamily="18" charset="0"/>
                            </a:rPr>
                          </m:ctrlPr>
                        </m:sSubPr>
                        <m:e>
                          <m:r>
                            <a:rPr sz="3800" i="1">
                              <a:solidFill>
                                <a:srgbClr val="838C97"/>
                              </a:solidFill>
                              <a:latin typeface="Cambria Math" panose="02040503050406030204" pitchFamily="18" charset="0"/>
                            </a:rPr>
                            <m:t>𝑋</m:t>
                          </m:r>
                        </m:e>
                        <m:sub>
                          <m:r>
                            <a:rPr sz="3800" i="1">
                              <a:solidFill>
                                <a:srgbClr val="838C97"/>
                              </a:solidFill>
                              <a:latin typeface="Cambria Math" panose="02040503050406030204" pitchFamily="18" charset="0"/>
                            </a:rPr>
                            <m:t>{</m:t>
                          </m:r>
                          <m:r>
                            <a:rPr sz="3800" i="1">
                              <a:solidFill>
                                <a:srgbClr val="838C97"/>
                              </a:solidFill>
                              <a:latin typeface="Cambria Math" panose="02040503050406030204" pitchFamily="18" charset="0"/>
                            </a:rPr>
                            <m:t>𝑖</m:t>
                          </m:r>
                          <m:r>
                            <a:rPr sz="3800" i="1">
                              <a:solidFill>
                                <a:srgbClr val="838C97"/>
                              </a:solidFill>
                              <a:latin typeface="Cambria Math" panose="02040503050406030204" pitchFamily="18" charset="0"/>
                            </a:rPr>
                            <m:t>,</m:t>
                          </m:r>
                          <m:r>
                            <a:rPr sz="3800" i="1">
                              <a:solidFill>
                                <a:srgbClr val="838C97"/>
                              </a:solidFill>
                              <a:latin typeface="Cambria Math" panose="02040503050406030204" pitchFamily="18" charset="0"/>
                            </a:rPr>
                            <m:t>𝑗</m:t>
                          </m:r>
                          <m:r>
                            <a:rPr sz="3800" i="1">
                              <a:solidFill>
                                <a:srgbClr val="838C97"/>
                              </a:solidFill>
                              <a:latin typeface="Cambria Math" panose="02040503050406030204" pitchFamily="18" charset="0"/>
                            </a:rPr>
                            <m:t>}</m:t>
                          </m:r>
                        </m:sub>
                      </m:sSub>
                      <m:sSub>
                        <m:sSubPr>
                          <m:ctrlPr>
                            <a:rPr sz="3800" i="1">
                              <a:solidFill>
                                <a:srgbClr val="838C97"/>
                              </a:solidFill>
                              <a:latin typeface="Cambria Math" panose="02040503050406030204" pitchFamily="18" charset="0"/>
                            </a:rPr>
                          </m:ctrlPr>
                        </m:sSubPr>
                        <m:e>
                          <m:r>
                            <a:rPr sz="3800" i="1">
                              <a:solidFill>
                                <a:srgbClr val="838C97"/>
                              </a:solidFill>
                              <a:latin typeface="Cambria Math" panose="02040503050406030204" pitchFamily="18" charset="0"/>
                            </a:rPr>
                            <m:t>𝑋</m:t>
                          </m:r>
                        </m:e>
                        <m:sub>
                          <m:r>
                            <a:rPr sz="3800" i="1">
                              <a:solidFill>
                                <a:srgbClr val="838C97"/>
                              </a:solidFill>
                              <a:latin typeface="Cambria Math" panose="02040503050406030204" pitchFamily="18" charset="0"/>
                            </a:rPr>
                            <m:t>{</m:t>
                          </m:r>
                          <m:r>
                            <a:rPr sz="3800" i="1">
                              <a:solidFill>
                                <a:srgbClr val="838C97"/>
                              </a:solidFill>
                              <a:latin typeface="Cambria Math" panose="02040503050406030204" pitchFamily="18" charset="0"/>
                            </a:rPr>
                            <m:t>𝑖</m:t>
                          </m:r>
                          <m:r>
                            <a:rPr sz="3800" i="1">
                              <a:solidFill>
                                <a:srgbClr val="838C97"/>
                              </a:solidFill>
                              <a:latin typeface="Cambria Math" panose="02040503050406030204" pitchFamily="18" charset="0"/>
                            </a:rPr>
                            <m:t>,</m:t>
                          </m:r>
                          <m:r>
                            <a:rPr sz="3800" i="1">
                              <a:solidFill>
                                <a:srgbClr val="838C97"/>
                              </a:solidFill>
                              <a:latin typeface="Cambria Math" panose="02040503050406030204" pitchFamily="18" charset="0"/>
                            </a:rPr>
                            <m:t>𝑘</m:t>
                          </m:r>
                          <m:r>
                            <a:rPr sz="3800" i="1">
                              <a:solidFill>
                                <a:srgbClr val="838C97"/>
                              </a:solidFill>
                              <a:latin typeface="Cambria Math" panose="02040503050406030204" pitchFamily="18" charset="0"/>
                            </a:rPr>
                            <m:t>}</m:t>
                          </m:r>
                        </m:sub>
                      </m:sSub>
                      <m:r>
                        <a:rPr sz="3800" i="1">
                          <a:solidFill>
                            <a:srgbClr val="838C97"/>
                          </a:solidFill>
                          <a:latin typeface="Cambria Math" panose="02040503050406030204" pitchFamily="18" charset="0"/>
                        </a:rPr>
                        <m:t>...</m:t>
                      </m:r>
                    </m:oMath>
                  </m:oMathPara>
                </a14:m>
                <a:endParaRPr dirty="0">
                  <a:solidFill>
                    <a:srgbClr val="838D97"/>
                  </a:solidFill>
                </a:endParaRPr>
              </a:p>
            </p:txBody>
          </p:sp>
        </mc:Choice>
        <mc:Fallback xmlns="">
          <p:sp>
            <p:nvSpPr>
              <p:cNvPr id="375" name="Text"/>
              <p:cNvSpPr txBox="1">
                <a:spLocks noRot="1" noChangeAspect="1" noMove="1" noResize="1" noEditPoints="1" noAdjustHandles="1" noChangeArrowheads="1" noChangeShapeType="1" noTextEdit="1"/>
              </p:cNvSpPr>
              <p:nvPr/>
            </p:nvSpPr>
            <p:spPr>
              <a:xfrm>
                <a:off x="18024661" y="4115299"/>
                <a:ext cx="4808176" cy="3055645"/>
              </a:xfrm>
              <a:prstGeom prst="rect">
                <a:avLst/>
              </a:prstGeom>
              <a:blipFill>
                <a:blip r:embed="rId2"/>
                <a:stretch>
                  <a:fillRect/>
                </a:stretch>
              </a:blipFill>
              <a:ln w="25400">
                <a:solidFill>
                  <a:srgbClr val="BAC0C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376" name="Equation"/>
              <p:cNvSpPr txBox="1"/>
              <p:nvPr/>
            </p:nvSpPr>
            <p:spPr>
              <a:xfrm>
                <a:off x="12593039" y="11436191"/>
                <a:ext cx="1872949" cy="771493"/>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3500" i="1">
                              <a:solidFill>
                                <a:srgbClr val="000000"/>
                              </a:solidFill>
                              <a:latin typeface="Cambria Math" panose="02040503050406030204" pitchFamily="18" charset="0"/>
                            </a:rPr>
                          </m:ctrlPr>
                        </m:sSubPr>
                        <m:e>
                          <m:limUpp>
                            <m:limUppPr>
                              <m:ctrlPr>
                                <a:rPr sz="3500" i="1">
                                  <a:solidFill>
                                    <a:srgbClr val="000000"/>
                                  </a:solidFill>
                                  <a:latin typeface="Cambria Math" panose="02040503050406030204" pitchFamily="18" charset="0"/>
                                </a:rPr>
                              </m:ctrlPr>
                            </m:limUppPr>
                            <m:e>
                              <m:r>
                                <a:rPr sz="3500" i="1">
                                  <a:solidFill>
                                    <a:srgbClr val="000000"/>
                                  </a:solidFill>
                                  <a:latin typeface="Cambria Math" panose="02040503050406030204" pitchFamily="18" charset="0"/>
                                </a:rPr>
                                <m:t>𝑍</m:t>
                              </m:r>
                            </m:e>
                            <m:lim>
                              <m:r>
                                <a:rPr lang="en-AT" sz="3600" i="1">
                                  <a:solidFill>
                                    <a:srgbClr val="000000"/>
                                  </a:solidFill>
                                  <a:latin typeface="Cambria Math" panose="02040503050406030204" pitchFamily="18" charset="0"/>
                                  <a:ea typeface="Cambria Math" panose="02040503050406030204" pitchFamily="18" charset="0"/>
                                </a:rPr>
                                <m:t>~</m:t>
                              </m:r>
                            </m:lim>
                          </m:limUpp>
                        </m:e>
                        <m:sub>
                          <m:r>
                            <a:rPr sz="3500" i="1">
                              <a:solidFill>
                                <a:srgbClr val="000000"/>
                              </a:solidFill>
                              <a:latin typeface="Cambria Math" panose="02040503050406030204" pitchFamily="18" charset="0"/>
                            </a:rPr>
                            <m:t>2</m:t>
                          </m:r>
                        </m:sub>
                      </m:sSub>
                      <m:r>
                        <a:rPr sz="3500" i="1">
                          <a:solidFill>
                            <a:srgbClr val="000000"/>
                          </a:solidFill>
                          <a:latin typeface="Cambria Math" panose="02040503050406030204" pitchFamily="18" charset="0"/>
                        </a:rPr>
                        <m:t>=</m:t>
                      </m:r>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𝑍</m:t>
                          </m:r>
                        </m:e>
                        <m:sub>
                          <m:r>
                            <a:rPr sz="3500" i="1">
                              <a:solidFill>
                                <a:srgbClr val="000000"/>
                              </a:solidFill>
                              <a:latin typeface="Cambria Math" panose="02040503050406030204" pitchFamily="18" charset="0"/>
                            </a:rPr>
                            <m:t>{2}</m:t>
                          </m:r>
                        </m:sub>
                      </m:sSub>
                    </m:oMath>
                  </m:oMathPara>
                </a14:m>
                <a:endParaRPr sz="3500" dirty="0"/>
              </a:p>
            </p:txBody>
          </p:sp>
        </mc:Choice>
        <mc:Fallback xmlns="">
          <p:sp>
            <p:nvSpPr>
              <p:cNvPr id="376" name="Equation"/>
              <p:cNvSpPr txBox="1">
                <a:spLocks noRot="1" noChangeAspect="1" noMove="1" noResize="1" noEditPoints="1" noAdjustHandles="1" noChangeArrowheads="1" noChangeShapeType="1" noTextEdit="1"/>
              </p:cNvSpPr>
              <p:nvPr/>
            </p:nvSpPr>
            <p:spPr>
              <a:xfrm>
                <a:off x="12593039" y="11436191"/>
                <a:ext cx="1872949" cy="771493"/>
              </a:xfrm>
              <a:prstGeom prst="rect">
                <a:avLst/>
              </a:prstGeom>
              <a:blipFill>
                <a:blip r:embed="rId3"/>
                <a:stretch>
                  <a:fillRect l="-4698" r="-3356" b="-17742"/>
                </a:stretch>
              </a:blipFill>
              <a:ln w="12700">
                <a:miter lim="400000"/>
              </a:ln>
            </p:spPr>
            <p:txBody>
              <a:bodyPr/>
              <a:lstStyle/>
              <a:p>
                <a:r>
                  <a:rPr lang="en-AT">
                    <a:noFill/>
                  </a:rPr>
                  <a:t> </a:t>
                </a:r>
              </a:p>
            </p:txBody>
          </p:sp>
        </mc:Fallback>
      </mc:AlternateContent>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Fault-tolerant Quantum Computing with the parity code"/>
          <p:cNvSpPr txBox="1">
            <a:spLocks noGrp="1"/>
          </p:cNvSpPr>
          <p:nvPr>
            <p:ph type="title"/>
          </p:nvPr>
        </p:nvSpPr>
        <p:spPr>
          <a:prstGeom prst="rect">
            <a:avLst/>
          </a:prstGeom>
        </p:spPr>
        <p:txBody>
          <a:bodyPr/>
          <a:lstStyle/>
          <a:p>
            <a:r>
              <a:t>Fault-tolerant Quantum Computing with the parity code</a:t>
            </a:r>
          </a:p>
        </p:txBody>
      </p:sp>
      <p:sp>
        <p:nvSpPr>
          <p:cNvPr id="379" name="FT logic gates: CNOT…"/>
          <p:cNvSpPr txBox="1">
            <a:spLocks noGrp="1"/>
          </p:cNvSpPr>
          <p:nvPr>
            <p:ph type="body" sz="quarter" idx="1"/>
          </p:nvPr>
        </p:nvSpPr>
        <p:spPr>
          <a:xfrm>
            <a:off x="1778000" y="3288829"/>
            <a:ext cx="8222002" cy="3672976"/>
          </a:xfrm>
          <a:prstGeom prst="rect">
            <a:avLst/>
          </a:prstGeom>
        </p:spPr>
        <p:txBody>
          <a:bodyPr/>
          <a:lstStyle/>
          <a:p>
            <a:pPr>
              <a:defRPr>
                <a:latin typeface="Sofia Pro Semi Bold"/>
                <a:ea typeface="Sofia Pro Semi Bold"/>
                <a:cs typeface="Sofia Pro Semi Bold"/>
                <a:sym typeface="Sofia Pro Semi Bold"/>
              </a:defRPr>
            </a:pPr>
            <a:r>
              <a:t>FT logic gates: CNOT</a:t>
            </a:r>
            <a:endParaRPr>
              <a:latin typeface="Sofia Pro Regular"/>
              <a:ea typeface="Sofia Pro Regular"/>
              <a:cs typeface="Sofia Pro Regular"/>
              <a:sym typeface="Sofia Pro Regular"/>
            </a:endParaRPr>
          </a:p>
          <a:p>
            <a:pPr>
              <a:defRPr>
                <a:latin typeface="Sofia Pro Semi Bold"/>
                <a:ea typeface="Sofia Pro Semi Bold"/>
                <a:cs typeface="Sofia Pro Semi Bold"/>
                <a:sym typeface="Sofia Pro Semi Bold"/>
              </a:defRPr>
            </a:pPr>
            <a:r>
              <a:rPr>
                <a:latin typeface="Sofia Pro Regular"/>
                <a:ea typeface="Sofia Pro Regular"/>
                <a:cs typeface="Sofia Pro Regular"/>
                <a:sym typeface="Sofia Pro Regular"/>
              </a:rPr>
              <a:t>transversal, </a:t>
            </a:r>
          </a:p>
          <a:p>
            <a:pPr>
              <a:defRPr>
                <a:latin typeface="Sofia Pro Semi Bold"/>
                <a:ea typeface="Sofia Pro Semi Bold"/>
                <a:cs typeface="Sofia Pro Semi Bold"/>
                <a:sym typeface="Sofia Pro Semi Bold"/>
              </a:defRPr>
            </a:pPr>
            <a:r>
              <a:rPr>
                <a:latin typeface="Sofia Pro Regular"/>
                <a:ea typeface="Sofia Pro Regular"/>
                <a:cs typeface="Sofia Pro Regular"/>
                <a:sym typeface="Sofia Pro Regular"/>
              </a:rPr>
              <a:t>target every qubit with the logical label</a:t>
            </a:r>
          </a:p>
          <a:p>
            <a:pPr>
              <a:defRPr>
                <a:latin typeface="Sofia Pro Semi Bold"/>
                <a:ea typeface="Sofia Pro Semi Bold"/>
                <a:cs typeface="Sofia Pro Semi Bold"/>
                <a:sym typeface="Sofia Pro Semi Bold"/>
              </a:defRPr>
            </a:pPr>
            <a:r>
              <a:rPr>
                <a:latin typeface="Sofia Pro Regular"/>
                <a:ea typeface="Sofia Pro Regular"/>
                <a:cs typeface="Sofia Pro Regular"/>
                <a:sym typeface="Sofia Pro Regular"/>
              </a:rPr>
              <a:t>control always single-label qubits</a:t>
            </a:r>
          </a:p>
        </p:txBody>
      </p:sp>
      <p:sp>
        <p:nvSpPr>
          <p:cNvPr id="380" name="Triangle"/>
          <p:cNvSpPr/>
          <p:nvPr/>
        </p:nvSpPr>
        <p:spPr>
          <a:xfrm rot="13500000">
            <a:off x="12004764" y="8286530"/>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81" name="Triangle"/>
          <p:cNvSpPr/>
          <p:nvPr/>
        </p:nvSpPr>
        <p:spPr>
          <a:xfrm rot="13500000" flipH="1">
            <a:off x="10788193" y="9503101"/>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82" name="Triangle"/>
          <p:cNvSpPr/>
          <p:nvPr/>
        </p:nvSpPr>
        <p:spPr>
          <a:xfrm rot="13500000" flipH="1">
            <a:off x="13216948" y="9498715"/>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83" name="12"/>
          <p:cNvSpPr/>
          <p:nvPr/>
        </p:nvSpPr>
        <p:spPr>
          <a:xfrm>
            <a:off x="13368325" y="8429132"/>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384" name="2"/>
          <p:cNvSpPr/>
          <p:nvPr/>
        </p:nvSpPr>
        <p:spPr>
          <a:xfrm>
            <a:off x="14580508" y="9641316"/>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385" name="02"/>
          <p:cNvSpPr/>
          <p:nvPr/>
        </p:nvSpPr>
        <p:spPr>
          <a:xfrm>
            <a:off x="12156139" y="7216947"/>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386" name="01"/>
          <p:cNvSpPr/>
          <p:nvPr/>
        </p:nvSpPr>
        <p:spPr>
          <a:xfrm>
            <a:off x="10937375" y="8435713"/>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387" name="1"/>
          <p:cNvSpPr/>
          <p:nvPr/>
        </p:nvSpPr>
        <p:spPr>
          <a:xfrm>
            <a:off x="12149559" y="9647897"/>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388" name="0"/>
          <p:cNvSpPr/>
          <p:nvPr/>
        </p:nvSpPr>
        <p:spPr>
          <a:xfrm>
            <a:off x="9718610" y="9654476"/>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389" name="Triangle"/>
          <p:cNvSpPr/>
          <p:nvPr/>
        </p:nvSpPr>
        <p:spPr>
          <a:xfrm rot="13500000">
            <a:off x="14435714" y="8283240"/>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90" name="Triangle"/>
          <p:cNvSpPr/>
          <p:nvPr/>
        </p:nvSpPr>
        <p:spPr>
          <a:xfrm rot="13500000" flipH="1">
            <a:off x="15647897" y="9495425"/>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91" name="23"/>
          <p:cNvSpPr/>
          <p:nvPr/>
        </p:nvSpPr>
        <p:spPr>
          <a:xfrm>
            <a:off x="15799272" y="8425843"/>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392" name="3"/>
          <p:cNvSpPr/>
          <p:nvPr/>
        </p:nvSpPr>
        <p:spPr>
          <a:xfrm>
            <a:off x="17011457" y="9638027"/>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393" name="13"/>
          <p:cNvSpPr/>
          <p:nvPr/>
        </p:nvSpPr>
        <p:spPr>
          <a:xfrm>
            <a:off x="14587087" y="7213658"/>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394" name="Shape"/>
          <p:cNvSpPr/>
          <p:nvPr/>
        </p:nvSpPr>
        <p:spPr>
          <a:xfrm rot="13500000">
            <a:off x="13224625" y="7069960"/>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ubicBezTo>
                  <a:pt x="3600" y="18000"/>
                  <a:pt x="7200" y="14400"/>
                  <a:pt x="10800" y="10800"/>
                </a:cubicBezTo>
                <a:cubicBezTo>
                  <a:pt x="14400" y="7200"/>
                  <a:pt x="18000" y="3600"/>
                  <a:pt x="21600" y="0"/>
                </a:cubicBez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95" name="03"/>
          <p:cNvSpPr/>
          <p:nvPr/>
        </p:nvSpPr>
        <p:spPr>
          <a:xfrm>
            <a:off x="13376002" y="6000377"/>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396" name="Square"/>
          <p:cNvSpPr/>
          <p:nvPr/>
        </p:nvSpPr>
        <p:spPr>
          <a:xfrm rot="18900000">
            <a:off x="13219763" y="7066601"/>
            <a:ext cx="990280" cy="990280"/>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97" name="4"/>
          <p:cNvSpPr/>
          <p:nvPr/>
        </p:nvSpPr>
        <p:spPr>
          <a:xfrm>
            <a:off x="8436259" y="8368968"/>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a:t>
            </a:r>
          </a:p>
        </p:txBody>
      </p:sp>
      <p:sp>
        <p:nvSpPr>
          <p:cNvPr id="398" name="4"/>
          <p:cNvSpPr/>
          <p:nvPr/>
        </p:nvSpPr>
        <p:spPr>
          <a:xfrm>
            <a:off x="9640767" y="7160062"/>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a:t>
            </a:r>
          </a:p>
        </p:txBody>
      </p:sp>
      <p:sp>
        <p:nvSpPr>
          <p:cNvPr id="399" name="4"/>
          <p:cNvSpPr/>
          <p:nvPr/>
        </p:nvSpPr>
        <p:spPr>
          <a:xfrm>
            <a:off x="10855142" y="5896292"/>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a:t>
            </a:r>
          </a:p>
        </p:txBody>
      </p:sp>
      <p:grpSp>
        <p:nvGrpSpPr>
          <p:cNvPr id="402" name="Group"/>
          <p:cNvGrpSpPr/>
          <p:nvPr/>
        </p:nvGrpSpPr>
        <p:grpSpPr>
          <a:xfrm rot="18900000">
            <a:off x="9132376" y="8846646"/>
            <a:ext cx="576961" cy="1031256"/>
            <a:chOff x="-138950" y="-208054"/>
            <a:chExt cx="576960" cy="1031255"/>
          </a:xfrm>
        </p:grpSpPr>
        <p:sp>
          <p:nvSpPr>
            <p:cNvPr id="400" name="Line"/>
            <p:cNvSpPr/>
            <p:nvPr/>
          </p:nvSpPr>
          <p:spPr>
            <a:xfrm flipV="1">
              <a:off x="153299" y="-208054"/>
              <a:ext cx="1" cy="973285"/>
            </a:xfrm>
            <a:prstGeom prst="line">
              <a:avLst/>
            </a:prstGeom>
            <a:noFill/>
            <a:ln w="38100" cap="flat">
              <a:solidFill>
                <a:schemeClr val="accent6">
                  <a:hueOff val="-9885090"/>
                  <a:satOff val="-7395"/>
                  <a:lumOff val="-89419"/>
                </a:schemeClr>
              </a:solidFill>
              <a:prstDash val="solid"/>
              <a:miter lim="400000"/>
              <a:tailEnd type="oval"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01" name="Equation"/>
                <p:cNvSpPr txBox="1"/>
                <p:nvPr/>
              </p:nvSpPr>
              <p:spPr>
                <a:xfrm>
                  <a:off x="-138950" y="389724"/>
                  <a:ext cx="576960" cy="433477"/>
                </a:xfrm>
                <a:prstGeom prst="rect">
                  <a:avLst/>
                </a:prstGeom>
                <a:noFill/>
                <a:ln w="381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r>
                          <a:rPr sz="4600" i="1">
                            <a:solidFill>
                              <a:srgbClr val="000000"/>
                            </a:solidFill>
                            <a:latin typeface="Cambria Math" panose="02040503050406030204" pitchFamily="18" charset="0"/>
                          </a:rPr>
                          <m:t>⊕</m:t>
                        </m:r>
                      </m:oMath>
                    </m:oMathPara>
                  </a14:m>
                  <a:endParaRPr sz="4600" dirty="0"/>
                </a:p>
              </p:txBody>
            </p:sp>
          </mc:Choice>
          <mc:Fallback xmlns="">
            <p:sp>
              <p:nvSpPr>
                <p:cNvPr id="401" name="Equation"/>
                <p:cNvSpPr txBox="1">
                  <a:spLocks noRot="1" noChangeAspect="1" noMove="1" noResize="1" noEditPoints="1" noAdjustHandles="1" noChangeArrowheads="1" noChangeShapeType="1" noTextEdit="1"/>
                </p:cNvSpPr>
                <p:nvPr/>
              </p:nvSpPr>
              <p:spPr>
                <a:xfrm>
                  <a:off x="-138950" y="389724"/>
                  <a:ext cx="576960" cy="433477"/>
                </a:xfrm>
                <a:prstGeom prst="rect">
                  <a:avLst/>
                </a:prstGeom>
                <a:blipFill>
                  <a:blip r:embed="rId3"/>
                  <a:stretch>
                    <a:fillRect l="-22807" t="-22414" r="-66667" b="-63793"/>
                  </a:stretch>
                </a:blipFill>
                <a:ln w="38100" cap="flat">
                  <a:noFill/>
                  <a:miter lim="400000"/>
                </a:ln>
                <a:effectLst/>
              </p:spPr>
              <p:txBody>
                <a:bodyPr/>
                <a:lstStyle/>
                <a:p>
                  <a:r>
                    <a:rPr lang="en-AT">
                      <a:noFill/>
                    </a:rPr>
                    <a:t> </a:t>
                  </a:r>
                </a:p>
              </p:txBody>
            </p:sp>
          </mc:Fallback>
        </mc:AlternateContent>
      </p:grpSp>
      <p:grpSp>
        <p:nvGrpSpPr>
          <p:cNvPr id="405" name="Group"/>
          <p:cNvGrpSpPr/>
          <p:nvPr/>
        </p:nvGrpSpPr>
        <p:grpSpPr>
          <a:xfrm rot="18900000">
            <a:off x="10327975" y="7687465"/>
            <a:ext cx="433480" cy="973286"/>
            <a:chOff x="-136361" y="-208054"/>
            <a:chExt cx="433478" cy="973285"/>
          </a:xfrm>
        </p:grpSpPr>
        <p:sp>
          <p:nvSpPr>
            <p:cNvPr id="403" name="Line"/>
            <p:cNvSpPr/>
            <p:nvPr/>
          </p:nvSpPr>
          <p:spPr>
            <a:xfrm flipV="1">
              <a:off x="153299" y="-208054"/>
              <a:ext cx="1" cy="973285"/>
            </a:xfrm>
            <a:prstGeom prst="line">
              <a:avLst/>
            </a:prstGeom>
            <a:noFill/>
            <a:ln w="38100" cap="flat">
              <a:solidFill>
                <a:schemeClr val="accent6">
                  <a:hueOff val="-9885090"/>
                  <a:satOff val="-7395"/>
                  <a:lumOff val="-89419"/>
                </a:schemeClr>
              </a:solidFill>
              <a:prstDash val="solid"/>
              <a:miter lim="400000"/>
              <a:tailEnd type="oval"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04" name="Equation"/>
                <p:cNvSpPr txBox="1"/>
                <p:nvPr/>
              </p:nvSpPr>
              <p:spPr>
                <a:xfrm>
                  <a:off x="-136361" y="320570"/>
                  <a:ext cx="433478" cy="433477"/>
                </a:xfrm>
                <a:prstGeom prst="rect">
                  <a:avLst/>
                </a:prstGeom>
                <a:noFill/>
                <a:ln w="381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r>
                          <a:rPr sz="4600" i="1">
                            <a:solidFill>
                              <a:srgbClr val="000000"/>
                            </a:solidFill>
                            <a:latin typeface="Cambria Math" panose="02040503050406030204" pitchFamily="18" charset="0"/>
                          </a:rPr>
                          <m:t>⊕</m:t>
                        </m:r>
                      </m:oMath>
                    </m:oMathPara>
                  </a14:m>
                  <a:endParaRPr sz="4600" dirty="0"/>
                </a:p>
              </p:txBody>
            </p:sp>
          </mc:Choice>
          <mc:Fallback xmlns="">
            <p:sp>
              <p:nvSpPr>
                <p:cNvPr id="404" name="Equation"/>
                <p:cNvSpPr txBox="1">
                  <a:spLocks noRot="1" noChangeAspect="1" noMove="1" noResize="1" noEditPoints="1" noAdjustHandles="1" noChangeArrowheads="1" noChangeShapeType="1" noTextEdit="1"/>
                </p:cNvSpPr>
                <p:nvPr/>
              </p:nvSpPr>
              <p:spPr>
                <a:xfrm>
                  <a:off x="-136361" y="320570"/>
                  <a:ext cx="433478" cy="433477"/>
                </a:xfrm>
                <a:prstGeom prst="rect">
                  <a:avLst/>
                </a:prstGeom>
                <a:blipFill>
                  <a:blip r:embed="rId4"/>
                  <a:stretch>
                    <a:fillRect l="-26000" t="-42000" r="-90000" b="-74000"/>
                  </a:stretch>
                </a:blipFill>
                <a:ln w="38100" cap="flat">
                  <a:noFill/>
                  <a:miter lim="400000"/>
                </a:ln>
                <a:effectLst/>
              </p:spPr>
              <p:txBody>
                <a:bodyPr/>
                <a:lstStyle/>
                <a:p>
                  <a:r>
                    <a:rPr lang="en-AT">
                      <a:noFill/>
                    </a:rPr>
                    <a:t> </a:t>
                  </a:r>
                </a:p>
              </p:txBody>
            </p:sp>
          </mc:Fallback>
        </mc:AlternateContent>
      </p:grpSp>
      <p:grpSp>
        <p:nvGrpSpPr>
          <p:cNvPr id="408" name="Group"/>
          <p:cNvGrpSpPr/>
          <p:nvPr/>
        </p:nvGrpSpPr>
        <p:grpSpPr>
          <a:xfrm rot="18900000">
            <a:off x="11545794" y="6396520"/>
            <a:ext cx="433479" cy="973286"/>
            <a:chOff x="-132905" y="-208054"/>
            <a:chExt cx="433478" cy="973285"/>
          </a:xfrm>
        </p:grpSpPr>
        <p:sp>
          <p:nvSpPr>
            <p:cNvPr id="406" name="Line"/>
            <p:cNvSpPr/>
            <p:nvPr/>
          </p:nvSpPr>
          <p:spPr>
            <a:xfrm flipV="1">
              <a:off x="153299" y="-208054"/>
              <a:ext cx="1" cy="973285"/>
            </a:xfrm>
            <a:prstGeom prst="line">
              <a:avLst/>
            </a:prstGeom>
            <a:noFill/>
            <a:ln w="38100" cap="flat">
              <a:solidFill>
                <a:schemeClr val="accent6">
                  <a:hueOff val="-9885090"/>
                  <a:satOff val="-7395"/>
                  <a:lumOff val="-89419"/>
                </a:schemeClr>
              </a:solidFill>
              <a:prstDash val="solid"/>
              <a:miter lim="400000"/>
              <a:tailEnd type="oval"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07" name="Equation"/>
                <p:cNvSpPr txBox="1"/>
                <p:nvPr/>
              </p:nvSpPr>
              <p:spPr>
                <a:xfrm>
                  <a:off x="-132905" y="324024"/>
                  <a:ext cx="433478" cy="433477"/>
                </a:xfrm>
                <a:prstGeom prst="rect">
                  <a:avLst/>
                </a:prstGeom>
                <a:noFill/>
                <a:ln w="381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r>
                          <a:rPr sz="4600" i="1">
                            <a:solidFill>
                              <a:srgbClr val="000000"/>
                            </a:solidFill>
                            <a:latin typeface="Cambria Math" panose="02040503050406030204" pitchFamily="18" charset="0"/>
                          </a:rPr>
                          <m:t>⊕</m:t>
                        </m:r>
                      </m:oMath>
                    </m:oMathPara>
                  </a14:m>
                  <a:endParaRPr sz="4600" dirty="0"/>
                </a:p>
              </p:txBody>
            </p:sp>
          </mc:Choice>
          <mc:Fallback xmlns="">
            <p:sp>
              <p:nvSpPr>
                <p:cNvPr id="407" name="Equation"/>
                <p:cNvSpPr txBox="1">
                  <a:spLocks noRot="1" noChangeAspect="1" noMove="1" noResize="1" noEditPoints="1" noAdjustHandles="1" noChangeArrowheads="1" noChangeShapeType="1" noTextEdit="1"/>
                </p:cNvSpPr>
                <p:nvPr/>
              </p:nvSpPr>
              <p:spPr>
                <a:xfrm>
                  <a:off x="-132905" y="324024"/>
                  <a:ext cx="433478" cy="433477"/>
                </a:xfrm>
                <a:prstGeom prst="rect">
                  <a:avLst/>
                </a:prstGeom>
                <a:blipFill>
                  <a:blip r:embed="rId5"/>
                  <a:stretch>
                    <a:fillRect l="-26000" t="-42857" r="-90000" b="-77551"/>
                  </a:stretch>
                </a:blipFill>
                <a:ln w="38100" cap="flat">
                  <a:noFill/>
                  <a:miter lim="400000"/>
                </a:ln>
                <a:effectLst/>
              </p:spPr>
              <p:txBody>
                <a:bodyPr/>
                <a:lstStyle/>
                <a:p>
                  <a:r>
                    <a:rPr lang="en-AT">
                      <a:noFill/>
                    </a:rPr>
                    <a:t> </a:t>
                  </a:r>
                </a:p>
              </p:txBody>
            </p:sp>
          </mc:Fallback>
        </mc:AlternateContent>
      </p:grpSp>
      <p:sp>
        <p:nvSpPr>
          <p:cNvPr id="409" name="Rectangle"/>
          <p:cNvSpPr/>
          <p:nvPr/>
        </p:nvSpPr>
        <p:spPr>
          <a:xfrm rot="18900000">
            <a:off x="8982782" y="8028872"/>
            <a:ext cx="786994" cy="218981"/>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10" name="Rectangle"/>
          <p:cNvSpPr/>
          <p:nvPr/>
        </p:nvSpPr>
        <p:spPr>
          <a:xfrm rot="18900000">
            <a:off x="10236258" y="6786902"/>
            <a:ext cx="786993" cy="218981"/>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11" name="4"/>
          <p:cNvSpPr/>
          <p:nvPr/>
        </p:nvSpPr>
        <p:spPr>
          <a:xfrm>
            <a:off x="12047146" y="4709146"/>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a:t>
            </a:r>
          </a:p>
        </p:txBody>
      </p:sp>
      <p:grpSp>
        <p:nvGrpSpPr>
          <p:cNvPr id="414" name="Group"/>
          <p:cNvGrpSpPr/>
          <p:nvPr/>
        </p:nvGrpSpPr>
        <p:grpSpPr>
          <a:xfrm rot="18900000">
            <a:off x="12737798" y="5209376"/>
            <a:ext cx="433479" cy="973286"/>
            <a:chOff x="-132907" y="-208054"/>
            <a:chExt cx="433479" cy="973285"/>
          </a:xfrm>
        </p:grpSpPr>
        <p:sp>
          <p:nvSpPr>
            <p:cNvPr id="412" name="Line"/>
            <p:cNvSpPr/>
            <p:nvPr/>
          </p:nvSpPr>
          <p:spPr>
            <a:xfrm flipV="1">
              <a:off x="153299" y="-208054"/>
              <a:ext cx="1" cy="973285"/>
            </a:xfrm>
            <a:prstGeom prst="line">
              <a:avLst/>
            </a:prstGeom>
            <a:noFill/>
            <a:ln w="38100" cap="flat">
              <a:solidFill>
                <a:schemeClr val="accent6">
                  <a:hueOff val="-9885090"/>
                  <a:satOff val="-7395"/>
                  <a:lumOff val="-89419"/>
                </a:schemeClr>
              </a:solidFill>
              <a:prstDash val="solid"/>
              <a:miter lim="400000"/>
              <a:tailEnd type="oval"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13" name="Equation"/>
                <p:cNvSpPr txBox="1"/>
                <p:nvPr/>
              </p:nvSpPr>
              <p:spPr>
                <a:xfrm>
                  <a:off x="-132907" y="324025"/>
                  <a:ext cx="433479" cy="433477"/>
                </a:xfrm>
                <a:prstGeom prst="rect">
                  <a:avLst/>
                </a:prstGeom>
                <a:noFill/>
                <a:ln w="381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r>
                          <a:rPr sz="4600" i="1">
                            <a:solidFill>
                              <a:srgbClr val="000000"/>
                            </a:solidFill>
                            <a:latin typeface="Cambria Math" panose="02040503050406030204" pitchFamily="18" charset="0"/>
                          </a:rPr>
                          <m:t>⊕</m:t>
                        </m:r>
                      </m:oMath>
                    </m:oMathPara>
                  </a14:m>
                  <a:endParaRPr sz="4600" dirty="0"/>
                </a:p>
              </p:txBody>
            </p:sp>
          </mc:Choice>
          <mc:Fallback xmlns="">
            <p:sp>
              <p:nvSpPr>
                <p:cNvPr id="413" name="Equation"/>
                <p:cNvSpPr txBox="1">
                  <a:spLocks noRot="1" noChangeAspect="1" noMove="1" noResize="1" noEditPoints="1" noAdjustHandles="1" noChangeArrowheads="1" noChangeShapeType="1" noTextEdit="1"/>
                </p:cNvSpPr>
                <p:nvPr/>
              </p:nvSpPr>
              <p:spPr>
                <a:xfrm>
                  <a:off x="-132907" y="324025"/>
                  <a:ext cx="433479" cy="433477"/>
                </a:xfrm>
                <a:prstGeom prst="rect">
                  <a:avLst/>
                </a:prstGeom>
                <a:blipFill>
                  <a:blip r:embed="rId6"/>
                  <a:stretch>
                    <a:fillRect l="-26531" t="-40000" r="-93878" b="-74000"/>
                  </a:stretch>
                </a:blipFill>
                <a:ln w="38100" cap="flat">
                  <a:noFill/>
                  <a:miter lim="400000"/>
                </a:ln>
                <a:effectLst/>
              </p:spPr>
              <p:txBody>
                <a:bodyPr/>
                <a:lstStyle/>
                <a:p>
                  <a:r>
                    <a:rPr lang="en-AT">
                      <a:noFill/>
                    </a:rPr>
                    <a:t> </a:t>
                  </a:r>
                </a:p>
              </p:txBody>
            </p:sp>
          </mc:Fallback>
        </mc:AlternateContent>
      </p:grpSp>
      <p:sp>
        <p:nvSpPr>
          <p:cNvPr id="415" name="Rectangle"/>
          <p:cNvSpPr/>
          <p:nvPr/>
        </p:nvSpPr>
        <p:spPr>
          <a:xfrm rot="18900000">
            <a:off x="11428262" y="5599757"/>
            <a:ext cx="786993" cy="218981"/>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16" name="Text"/>
              <p:cNvSpPr txBox="1"/>
              <p:nvPr/>
            </p:nvSpPr>
            <p:spPr>
              <a:xfrm>
                <a:off x="18024661" y="4115299"/>
                <a:ext cx="4808176" cy="3055645"/>
              </a:xfrm>
              <a:prstGeom prst="rect">
                <a:avLst/>
              </a:prstGeom>
              <a:ln w="25400">
                <a:solidFill>
                  <a:schemeClr val="accent6">
                    <a:hueOff val="-9885090"/>
                    <a:satOff val="-7395"/>
                    <a:lumOff val="-89419"/>
                  </a:schemeClr>
                </a:solidFill>
                <a:miter lim="400000"/>
              </a:ln>
              <a:extLst>
                <a:ext uri="{C572A759-6A51-4108-AA02-DFA0A04FC94B}">
                  <ma14:wrappingTextBoxFlag xmlns="" xmlns:m="http://schemas.openxmlformats.org/officeDocument/2006/math" xmlns:ma14="http://schemas.microsoft.com/office/mac/drawingml/2011/main" val="1"/>
                </a:ext>
              </a:extLst>
            </p:spPr>
            <p:txBody>
              <a:bodyPr wrap="none" lIns="203200" tIns="203200" rIns="203200" bIns="203200" anchor="ctr">
                <a:spAutoFit/>
              </a:bodyPr>
              <a:lstStyle/>
              <a:p>
                <a:pPr/>
                <a14:m>
                  <m:oMathPara xmlns:m="http://schemas.openxmlformats.org/officeDocument/2006/math">
                    <m:oMathParaPr>
                      <m:jc m:val="left"/>
                    </m:oMathParaPr>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sub>
                      </m:sSub>
                    </m:oMath>
                  </m:oMathPara>
                </a14:m>
                <a:endParaRPr dirty="0"/>
              </a:p>
              <a:p>
                <a14:m>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𝑗</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𝑖𝑗</m:t>
                        </m:r>
                        <m:r>
                          <a:rPr sz="3800" i="1">
                            <a:solidFill>
                              <a:srgbClr val="000000"/>
                            </a:solidFill>
                            <a:latin typeface="Cambria Math" panose="02040503050406030204" pitchFamily="18" charset="0"/>
                          </a:rPr>
                          <m:t>...}</m:t>
                        </m:r>
                      </m:sub>
                    </m:sSub>
                  </m:oMath>
                </a14:m>
                <a:r>
                  <a:rPr dirty="0"/>
                  <a:t> </a:t>
                </a:r>
              </a:p>
              <a:p>
                <a:pPr/>
                <a14:m>
                  <m:oMathPara xmlns:m="http://schemas.openxmlformats.org/officeDocument/2006/math">
                    <m:oMathParaPr>
                      <m:jc m:val="left"/>
                    </m:oMathParaPr>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𝑋</m:t>
                              </m:r>
                            </m:e>
                            <m:lim>
                              <m:r>
                                <a:rPr lang="en-AT" sz="3800" i="1">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sub>
                      </m:sSub>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𝑗</m:t>
                          </m:r>
                          <m:r>
                            <a:rPr sz="3800" i="1">
                              <a:solidFill>
                                <a:srgbClr val="000000"/>
                              </a:solidFill>
                              <a:latin typeface="Cambria Math" panose="02040503050406030204" pitchFamily="18" charset="0"/>
                            </a:rPr>
                            <m:t>}</m:t>
                          </m:r>
                        </m:sub>
                      </m:sSub>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𝑘</m:t>
                          </m:r>
                          <m:r>
                            <a:rPr sz="3800" i="1">
                              <a:solidFill>
                                <a:srgbClr val="000000"/>
                              </a:solidFill>
                              <a:latin typeface="Cambria Math" panose="02040503050406030204" pitchFamily="18" charset="0"/>
                            </a:rPr>
                            <m:t>}</m:t>
                          </m:r>
                        </m:sub>
                      </m:sSub>
                      <m:r>
                        <a:rPr sz="3800" i="1">
                          <a:solidFill>
                            <a:srgbClr val="000000"/>
                          </a:solidFill>
                          <a:latin typeface="Cambria Math" panose="02040503050406030204" pitchFamily="18" charset="0"/>
                        </a:rPr>
                        <m:t>...</m:t>
                      </m:r>
                    </m:oMath>
                  </m:oMathPara>
                </a14:m>
                <a:endParaRPr dirty="0">
                  <a:solidFill>
                    <a:srgbClr val="000000"/>
                  </a:solidFill>
                </a:endParaRPr>
              </a:p>
            </p:txBody>
          </p:sp>
        </mc:Choice>
        <mc:Fallback xmlns="">
          <p:sp>
            <p:nvSpPr>
              <p:cNvPr id="416" name="Text"/>
              <p:cNvSpPr txBox="1">
                <a:spLocks noRot="1" noChangeAspect="1" noMove="1" noResize="1" noEditPoints="1" noAdjustHandles="1" noChangeArrowheads="1" noChangeShapeType="1" noTextEdit="1"/>
              </p:cNvSpPr>
              <p:nvPr/>
            </p:nvSpPr>
            <p:spPr>
              <a:xfrm>
                <a:off x="18024661" y="4115299"/>
                <a:ext cx="4808176" cy="3055645"/>
              </a:xfrm>
              <a:prstGeom prst="rect">
                <a:avLst/>
              </a:prstGeom>
              <a:blipFill>
                <a:blip r:embed="rId7"/>
                <a:stretch>
                  <a:fillRect/>
                </a:stretch>
              </a:blipFill>
              <a:ln w="25400">
                <a:solidFill>
                  <a:schemeClr val="accent6">
                    <a:hueOff val="-9885090"/>
                    <a:satOff val="-7395"/>
                    <a:lumOff val="-89419"/>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417" name="Text"/>
              <p:cNvSpPr txBox="1"/>
              <p:nvPr/>
            </p:nvSpPr>
            <p:spPr>
              <a:xfrm>
                <a:off x="8558979" y="11145205"/>
                <a:ext cx="9056197" cy="93262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14:m>
                  <m:oMathPara xmlns:m="http://schemas.openxmlformats.org/officeDocument/2006/math">
                    <m:oMathParaPr>
                      <m:jc m:val="left"/>
                    </m:oMathParaPr>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𝐶𝑋</m:t>
                              </m:r>
                            </m:e>
                            <m:lim>
                              <m:r>
                                <a:rPr lang="en-AT" sz="3800" i="1">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40</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𝐶</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{4}{0}</m:t>
                          </m:r>
                        </m:sub>
                      </m:sSub>
                      <m:r>
                        <a:rPr sz="3800" i="1">
                          <a:solidFill>
                            <a:srgbClr val="000000"/>
                          </a:solidFill>
                          <a:latin typeface="Cambria Math" panose="02040503050406030204" pitchFamily="18" charset="0"/>
                        </a:rPr>
                        <m:t>𝐶</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{4}{0,1}</m:t>
                          </m:r>
                        </m:sub>
                      </m:sSub>
                      <m:r>
                        <a:rPr sz="3800" i="1">
                          <a:solidFill>
                            <a:srgbClr val="000000"/>
                          </a:solidFill>
                          <a:latin typeface="Cambria Math" panose="02040503050406030204" pitchFamily="18" charset="0"/>
                        </a:rPr>
                        <m:t>𝐶</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{4}{0,2}</m:t>
                          </m:r>
                        </m:sub>
                      </m:sSub>
                      <m:r>
                        <a:rPr sz="3800" i="1">
                          <a:solidFill>
                            <a:srgbClr val="000000"/>
                          </a:solidFill>
                          <a:latin typeface="Cambria Math" panose="02040503050406030204" pitchFamily="18" charset="0"/>
                        </a:rPr>
                        <m:t>𝐶</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{4}{0,3}</m:t>
                          </m:r>
                        </m:sub>
                      </m:sSub>
                    </m:oMath>
                  </m:oMathPara>
                </a14:m>
                <a:endParaRPr dirty="0">
                  <a:solidFill>
                    <a:srgbClr val="000000"/>
                  </a:solidFill>
                </a:endParaRPr>
              </a:p>
            </p:txBody>
          </p:sp>
        </mc:Choice>
        <mc:Fallback xmlns="">
          <p:sp>
            <p:nvSpPr>
              <p:cNvPr id="417" name="Text"/>
              <p:cNvSpPr txBox="1">
                <a:spLocks noRot="1" noChangeAspect="1" noMove="1" noResize="1" noEditPoints="1" noAdjustHandles="1" noChangeArrowheads="1" noChangeShapeType="1" noTextEdit="1"/>
              </p:cNvSpPr>
              <p:nvPr/>
            </p:nvSpPr>
            <p:spPr>
              <a:xfrm>
                <a:off x="8558979" y="11145205"/>
                <a:ext cx="9056197" cy="932628"/>
              </a:xfrm>
              <a:prstGeom prst="rect">
                <a:avLst/>
              </a:prstGeom>
              <a:blipFill>
                <a:blip r:embed="rId8"/>
                <a:stretch>
                  <a:fillRect l="-1259" b="-1216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p:sp>
        <p:nvSpPr>
          <p:cNvPr id="418" name="Rounded Rectangle"/>
          <p:cNvSpPr/>
          <p:nvPr/>
        </p:nvSpPr>
        <p:spPr>
          <a:xfrm rot="2700000">
            <a:off x="11825961" y="5410077"/>
            <a:ext cx="309477" cy="5417380"/>
          </a:xfrm>
          <a:prstGeom prst="roundRect">
            <a:avLst>
              <a:gd name="adj" fmla="val 50000"/>
            </a:avLst>
          </a:prstGeom>
          <a:solidFill>
            <a:schemeClr val="accent6">
              <a:hueOff val="-9106424"/>
              <a:satOff val="52868"/>
              <a:lumOff val="-35424"/>
              <a:alpha val="3837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grpSp>
        <p:nvGrpSpPr>
          <p:cNvPr id="427" name="Group"/>
          <p:cNvGrpSpPr/>
          <p:nvPr/>
        </p:nvGrpSpPr>
        <p:grpSpPr>
          <a:xfrm>
            <a:off x="3507581" y="5922688"/>
            <a:ext cx="4698311" cy="3528722"/>
            <a:chOff x="-2428754" y="-1256971"/>
            <a:chExt cx="4698310" cy="3528721"/>
          </a:xfrm>
        </p:grpSpPr>
        <p:sp>
          <p:nvSpPr>
            <p:cNvPr id="419" name="5"/>
            <p:cNvSpPr/>
            <p:nvPr/>
          </p:nvSpPr>
          <p:spPr>
            <a:xfrm>
              <a:off x="0" y="1215473"/>
              <a:ext cx="701932" cy="701933"/>
            </a:xfrm>
            <a:prstGeom prst="ellipse">
              <a:avLst/>
            </a:prstGeom>
            <a:solidFill>
              <a:schemeClr val="accent4">
                <a:hueOff val="-71755"/>
                <a:satOff val="4600"/>
                <a:lumOff val="-7408"/>
                <a:alpha val="762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5</a:t>
              </a:r>
            </a:p>
          </p:txBody>
        </p:sp>
        <p:sp>
          <p:nvSpPr>
            <p:cNvPr id="420" name="Triangle"/>
            <p:cNvSpPr/>
            <p:nvPr/>
          </p:nvSpPr>
          <p:spPr>
            <a:xfrm rot="13500000" flipH="1">
              <a:off x="1067389" y="1069582"/>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alpha val="76246"/>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21" name="45"/>
            <p:cNvSpPr/>
            <p:nvPr/>
          </p:nvSpPr>
          <p:spPr>
            <a:xfrm>
              <a:off x="1218764" y="0"/>
              <a:ext cx="701932" cy="701932"/>
            </a:xfrm>
            <a:prstGeom prst="ellipse">
              <a:avLst/>
            </a:prstGeom>
            <a:solidFill>
              <a:schemeClr val="accent4">
                <a:hueOff val="-71755"/>
                <a:satOff val="4600"/>
                <a:lumOff val="-7408"/>
                <a:alpha val="762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45</a:t>
              </a:r>
            </a:p>
          </p:txBody>
        </p:sp>
        <p:sp>
          <p:nvSpPr>
            <p:cNvPr id="422" name="6"/>
            <p:cNvSpPr/>
            <p:nvPr/>
          </p:nvSpPr>
          <p:spPr>
            <a:xfrm>
              <a:off x="-2428755" y="1173976"/>
              <a:ext cx="701933" cy="701932"/>
            </a:xfrm>
            <a:prstGeom prst="ellipse">
              <a:avLst/>
            </a:prstGeom>
            <a:solidFill>
              <a:schemeClr val="accent4">
                <a:hueOff val="-71755"/>
                <a:satOff val="4600"/>
                <a:lumOff val="-7408"/>
                <a:alpha val="2361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6</a:t>
              </a:r>
            </a:p>
          </p:txBody>
        </p:sp>
        <p:sp>
          <p:nvSpPr>
            <p:cNvPr id="423" name="Triangle"/>
            <p:cNvSpPr/>
            <p:nvPr/>
          </p:nvSpPr>
          <p:spPr>
            <a:xfrm rot="13500000" flipH="1">
              <a:off x="-1361366" y="1028085"/>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alpha val="23610"/>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24" name="56"/>
            <p:cNvSpPr/>
            <p:nvPr/>
          </p:nvSpPr>
          <p:spPr>
            <a:xfrm>
              <a:off x="-1209991" y="-41498"/>
              <a:ext cx="701933" cy="701932"/>
            </a:xfrm>
            <a:prstGeom prst="ellipse">
              <a:avLst/>
            </a:prstGeom>
            <a:solidFill>
              <a:schemeClr val="accent4">
                <a:hueOff val="-71755"/>
                <a:satOff val="4600"/>
                <a:lumOff val="-7408"/>
                <a:alpha val="2361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56</a:t>
              </a:r>
            </a:p>
          </p:txBody>
        </p:sp>
        <p:sp>
          <p:nvSpPr>
            <p:cNvPr id="425" name="Triangle"/>
            <p:cNvSpPr/>
            <p:nvPr/>
          </p:nvSpPr>
          <p:spPr>
            <a:xfrm rot="13500000" flipH="1">
              <a:off x="-129521" y="-187389"/>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alpha val="23610"/>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26" name="46"/>
            <p:cNvSpPr/>
            <p:nvPr/>
          </p:nvSpPr>
          <p:spPr>
            <a:xfrm>
              <a:off x="21855" y="-1256972"/>
              <a:ext cx="701932" cy="701933"/>
            </a:xfrm>
            <a:prstGeom prst="ellipse">
              <a:avLst/>
            </a:prstGeom>
            <a:solidFill>
              <a:schemeClr val="accent4">
                <a:hueOff val="-71755"/>
                <a:satOff val="4600"/>
                <a:lumOff val="-7408"/>
                <a:alpha val="2361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46</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1" animBg="1" advAuto="0"/>
      <p:bldP spid="427"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Fault-tolerant Quantum Computing with the parity code"/>
          <p:cNvSpPr txBox="1">
            <a:spLocks noGrp="1"/>
          </p:cNvSpPr>
          <p:nvPr>
            <p:ph type="title"/>
          </p:nvPr>
        </p:nvSpPr>
        <p:spPr>
          <a:prstGeom prst="rect">
            <a:avLst/>
          </a:prstGeom>
        </p:spPr>
        <p:txBody>
          <a:bodyPr/>
          <a:lstStyle/>
          <a:p>
            <a:r>
              <a:t>Fault-tolerant Quantum Computing with the parity code</a:t>
            </a:r>
          </a:p>
        </p:txBody>
      </p:sp>
      <mc:AlternateContent xmlns:mc="http://schemas.openxmlformats.org/markup-compatibility/2006" xmlns:a14="http://schemas.microsoft.com/office/drawing/2010/main">
        <mc:Choice Requires="a14">
          <p:sp>
            <p:nvSpPr>
              <p:cNvPr id="430" name="FT logic gates:…"/>
              <p:cNvSpPr txBox="1">
                <a:spLocks noGrp="1"/>
              </p:cNvSpPr>
              <p:nvPr>
                <p:ph type="body" sz="quarter" idx="1"/>
              </p:nvPr>
            </p:nvSpPr>
            <p:spPr>
              <a:xfrm>
                <a:off x="1778000" y="3288829"/>
                <a:ext cx="8222002" cy="7617292"/>
              </a:xfrm>
              <a:prstGeom prst="rect">
                <a:avLst/>
              </a:prstGeom>
            </p:spPr>
            <p:txBody>
              <a:bodyPr/>
              <a:lstStyle/>
              <a:p>
                <a:pPr>
                  <a:defRPr>
                    <a:latin typeface="Sofia Pro Semi Bold"/>
                    <a:ea typeface="Sofia Pro Semi Bold"/>
                    <a:cs typeface="Sofia Pro Semi Bold"/>
                    <a:sym typeface="Sofia Pro Semi Bold"/>
                  </a:defRPr>
                </a:pPr>
                <a:r>
                  <a:t>FT logic gates: </a:t>
                </a:r>
                <a14:m>
                  <m:oMath xmlns:m="http://schemas.openxmlformats.org/officeDocument/2006/math">
                    <m:r>
                      <a:rPr sz="3800" i="1">
                        <a:solidFill>
                          <a:srgbClr val="000000"/>
                        </a:solidFill>
                        <a:latin typeface="Cambria Math" panose="02040503050406030204" pitchFamily="18" charset="0"/>
                      </a:rPr>
                      <m:t>𝑅𝑧𝑧</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𝛼</m:t>
                    </m:r>
                    <m:r>
                      <a:rPr sz="3800" i="1">
                        <a:solidFill>
                          <a:srgbClr val="000000"/>
                        </a:solidFill>
                        <a:latin typeface="Cambria Math" panose="02040503050406030204" pitchFamily="18" charset="0"/>
                      </a:rPr>
                      <m:t>)=</m:t>
                    </m:r>
                    <m:sSup>
                      <m:sSupPr>
                        <m:ctrlPr>
                          <a:rPr sz="3800" i="1">
                            <a:solidFill>
                              <a:srgbClr val="000000"/>
                            </a:solidFill>
                            <a:latin typeface="Cambria Math" panose="02040503050406030204" pitchFamily="18" charset="0"/>
                          </a:rPr>
                        </m:ctrlPr>
                      </m:sSupPr>
                      <m:e>
                        <m:r>
                          <a:rPr sz="3800" i="1">
                            <a:solidFill>
                              <a:srgbClr val="000000"/>
                            </a:solidFill>
                            <a:latin typeface="Cambria Math" panose="02040503050406030204" pitchFamily="18" charset="0"/>
                          </a:rPr>
                          <m:t>𝑒</m:t>
                        </m:r>
                      </m:e>
                      <m:sup>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f>
                          <m:fPr>
                            <m:ctrlPr>
                              <a:rPr sz="3800" i="1">
                                <a:solidFill>
                                  <a:srgbClr val="000000"/>
                                </a:solidFill>
                                <a:latin typeface="Cambria Math" panose="02040503050406030204" pitchFamily="18" charset="0"/>
                              </a:rPr>
                            </m:ctrlPr>
                          </m:fPr>
                          <m:num>
                            <m:r>
                              <a:rPr sz="3800" i="1">
                                <a:solidFill>
                                  <a:srgbClr val="000000"/>
                                </a:solidFill>
                                <a:latin typeface="Cambria Math" panose="02040503050406030204" pitchFamily="18" charset="0"/>
                              </a:rPr>
                              <m:t>𝛼</m:t>
                            </m:r>
                          </m:num>
                          <m:den>
                            <m:r>
                              <a:rPr sz="3800" i="1">
                                <a:solidFill>
                                  <a:srgbClr val="000000"/>
                                </a:solidFill>
                                <a:latin typeface="Cambria Math" panose="02040503050406030204" pitchFamily="18" charset="0"/>
                              </a:rPr>
                              <m:t>2</m:t>
                            </m:r>
                          </m:den>
                        </m:f>
                        <m:r>
                          <a:rPr sz="3800" i="1">
                            <a:solidFill>
                              <a:srgbClr val="000000"/>
                            </a:solidFill>
                            <a:latin typeface="Cambria Math" panose="02040503050406030204" pitchFamily="18" charset="0"/>
                          </a:rPr>
                          <m:t>𝑍𝑍</m:t>
                        </m:r>
                      </m:sup>
                    </m:sSup>
                  </m:oMath>
                </a14:m>
                <a:endParaRPr/>
              </a:p>
              <a:p>
                <a:r>
                  <a:t>perform physical rotation of corresponding parity qubit</a:t>
                </a:r>
              </a:p>
              <a:p>
                <a:endParaRPr/>
              </a:p>
              <a:p>
                <a:r>
                  <a:rPr>
                    <a:latin typeface="Sofia Pro Semi Bold"/>
                    <a:ea typeface="Sofia Pro Semi Bold"/>
                    <a:cs typeface="Sofia Pro Semi Bold"/>
                    <a:sym typeface="Sofia Pro Semi Bold"/>
                  </a:rPr>
                  <a:t>Problem</a:t>
                </a:r>
                <a:r>
                  <a:t>: Rz is not bias-preserving in the cat code</a:t>
                </a:r>
              </a:p>
              <a:p>
                <a:r>
                  <a:rPr>
                    <a:latin typeface="Sofia Pro Semi Bold"/>
                    <a:ea typeface="Sofia Pro Semi Bold"/>
                    <a:cs typeface="Sofia Pro Semi Bold"/>
                    <a:sym typeface="Sofia Pro Semi Bold"/>
                  </a:rPr>
                  <a:t>Solution</a:t>
                </a:r>
                <a:r>
                  <a:t>: Gate teleportation onto the parity qubit</a:t>
                </a:r>
              </a:p>
            </p:txBody>
          </p:sp>
        </mc:Choice>
        <mc:Fallback xmlns="">
          <p:sp>
            <p:nvSpPr>
              <p:cNvPr id="430" name="FT logic gates:…"/>
              <p:cNvSpPr txBox="1">
                <a:spLocks noGrp="1" noRot="1" noChangeAspect="1" noMove="1" noResize="1" noEditPoints="1" noAdjustHandles="1" noChangeArrowheads="1" noChangeShapeType="1" noTextEdit="1"/>
              </p:cNvSpPr>
              <p:nvPr>
                <p:ph type="body" sz="quarter" idx="1"/>
              </p:nvPr>
            </p:nvSpPr>
            <p:spPr>
              <a:xfrm>
                <a:off x="1778000" y="3288829"/>
                <a:ext cx="8222002" cy="7617292"/>
              </a:xfrm>
              <a:prstGeom prst="rect">
                <a:avLst/>
              </a:prstGeom>
              <a:blipFill>
                <a:blip r:embed="rId2"/>
                <a:stretch>
                  <a:fillRect l="-2778"/>
                </a:stretch>
              </a:blipFill>
            </p:spPr>
            <p:txBody>
              <a:bodyPr/>
              <a:lstStyle/>
              <a:p>
                <a:r>
                  <a:rPr lang="en-AT">
                    <a:noFill/>
                  </a:rPr>
                  <a:t> </a:t>
                </a:r>
              </a:p>
            </p:txBody>
          </p:sp>
        </mc:Fallback>
      </mc:AlternateContent>
      <p:sp>
        <p:nvSpPr>
          <p:cNvPr id="431" name="Triangle"/>
          <p:cNvSpPr/>
          <p:nvPr/>
        </p:nvSpPr>
        <p:spPr>
          <a:xfrm rot="13500000">
            <a:off x="12004764" y="8286530"/>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32" name="Triangle"/>
          <p:cNvSpPr/>
          <p:nvPr/>
        </p:nvSpPr>
        <p:spPr>
          <a:xfrm rot="13500000" flipH="1">
            <a:off x="10788193" y="9503101"/>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33" name="Triangle"/>
          <p:cNvSpPr/>
          <p:nvPr/>
        </p:nvSpPr>
        <p:spPr>
          <a:xfrm rot="13500000" flipH="1">
            <a:off x="13216948" y="9498715"/>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34" name="12"/>
          <p:cNvSpPr/>
          <p:nvPr/>
        </p:nvSpPr>
        <p:spPr>
          <a:xfrm>
            <a:off x="13368325" y="8429132"/>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435" name="2"/>
          <p:cNvSpPr/>
          <p:nvPr/>
        </p:nvSpPr>
        <p:spPr>
          <a:xfrm>
            <a:off x="14580508" y="9641316"/>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436" name="02"/>
          <p:cNvSpPr/>
          <p:nvPr/>
        </p:nvSpPr>
        <p:spPr>
          <a:xfrm>
            <a:off x="12156139" y="7216947"/>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437" name="01"/>
          <p:cNvSpPr/>
          <p:nvPr/>
        </p:nvSpPr>
        <p:spPr>
          <a:xfrm>
            <a:off x="10937375" y="8435713"/>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438" name="1"/>
          <p:cNvSpPr/>
          <p:nvPr/>
        </p:nvSpPr>
        <p:spPr>
          <a:xfrm>
            <a:off x="12149559" y="9647897"/>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439" name="0"/>
          <p:cNvSpPr/>
          <p:nvPr/>
        </p:nvSpPr>
        <p:spPr>
          <a:xfrm>
            <a:off x="9718610" y="9654476"/>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440" name="Triangle"/>
          <p:cNvSpPr/>
          <p:nvPr/>
        </p:nvSpPr>
        <p:spPr>
          <a:xfrm rot="13500000">
            <a:off x="14435714" y="8283240"/>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41" name="Triangle"/>
          <p:cNvSpPr/>
          <p:nvPr/>
        </p:nvSpPr>
        <p:spPr>
          <a:xfrm rot="13500000" flipH="1">
            <a:off x="15647897" y="9495425"/>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42" name="23"/>
          <p:cNvSpPr/>
          <p:nvPr/>
        </p:nvSpPr>
        <p:spPr>
          <a:xfrm>
            <a:off x="15799272" y="8425843"/>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443" name="3"/>
          <p:cNvSpPr/>
          <p:nvPr/>
        </p:nvSpPr>
        <p:spPr>
          <a:xfrm>
            <a:off x="17011457" y="9638027"/>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444" name="13"/>
          <p:cNvSpPr/>
          <p:nvPr/>
        </p:nvSpPr>
        <p:spPr>
          <a:xfrm>
            <a:off x="14587087" y="7213658"/>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445" name="Shape"/>
          <p:cNvSpPr/>
          <p:nvPr/>
        </p:nvSpPr>
        <p:spPr>
          <a:xfrm rot="13500000">
            <a:off x="13224625" y="7069960"/>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ubicBezTo>
                  <a:pt x="3600" y="18000"/>
                  <a:pt x="7200" y="14400"/>
                  <a:pt x="10800" y="10800"/>
                </a:cubicBezTo>
                <a:cubicBezTo>
                  <a:pt x="14400" y="7200"/>
                  <a:pt x="18000" y="3600"/>
                  <a:pt x="21600" y="0"/>
                </a:cubicBez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46" name="03"/>
          <p:cNvSpPr/>
          <p:nvPr/>
        </p:nvSpPr>
        <p:spPr>
          <a:xfrm>
            <a:off x="13376002" y="6000377"/>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447" name="Square"/>
          <p:cNvSpPr/>
          <p:nvPr/>
        </p:nvSpPr>
        <p:spPr>
          <a:xfrm rot="18900000">
            <a:off x="13219763" y="7066601"/>
            <a:ext cx="990280" cy="990280"/>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48" name="Text"/>
              <p:cNvSpPr txBox="1"/>
              <p:nvPr/>
            </p:nvSpPr>
            <p:spPr>
              <a:xfrm>
                <a:off x="18024661" y="4115299"/>
                <a:ext cx="4808176" cy="3055645"/>
              </a:xfrm>
              <a:prstGeom prst="rect">
                <a:avLst/>
              </a:prstGeom>
              <a:ln w="25400">
                <a:solidFill>
                  <a:schemeClr val="accent6">
                    <a:hueOff val="-9885090"/>
                    <a:satOff val="-7395"/>
                    <a:lumOff val="-89419"/>
                  </a:schemeClr>
                </a:solidFill>
                <a:miter lim="400000"/>
              </a:ln>
              <a:extLst>
                <a:ext uri="{C572A759-6A51-4108-AA02-DFA0A04FC94B}">
                  <ma14:wrappingTextBoxFlag xmlns="" xmlns:m="http://schemas.openxmlformats.org/officeDocument/2006/math" xmlns:ma14="http://schemas.microsoft.com/office/mac/drawingml/2011/main" val="1"/>
                </a:ext>
              </a:extLst>
            </p:spPr>
            <p:txBody>
              <a:bodyPr wrap="none" lIns="203200" tIns="203200" rIns="203200" bIns="203200" anchor="ctr">
                <a:spAutoFit/>
              </a:bodyPr>
              <a:lstStyle/>
              <a:p>
                <a:pPr/>
                <a14:m>
                  <m:oMathPara xmlns:m="http://schemas.openxmlformats.org/officeDocument/2006/math">
                    <m:oMathParaPr>
                      <m:jc m:val="left"/>
                    </m:oMathParaPr>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sub>
                      </m:sSub>
                    </m:oMath>
                  </m:oMathPara>
                </a14:m>
                <a:endParaRPr dirty="0"/>
              </a:p>
              <a:p>
                <a14:m>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sSub>
                      <m:sSubPr>
                        <m:ctrlPr>
                          <a:rPr sz="3800" i="1">
                            <a:solidFill>
                              <a:srgbClr val="000000"/>
                            </a:solidFill>
                            <a:latin typeface="Cambria Math" panose="02040503050406030204" pitchFamily="18" charset="0"/>
                          </a:rPr>
                        </m:ctrlPr>
                      </m:sSubPr>
                      <m:e>
                        <m:limUpp>
                          <m:limUppPr>
                            <m:ctrlPr>
                              <a:rPr sz="3800" i="1" smtClean="0">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𝑗</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𝑖𝑗</m:t>
                        </m:r>
                        <m:r>
                          <a:rPr sz="3800" i="1">
                            <a:solidFill>
                              <a:srgbClr val="000000"/>
                            </a:solidFill>
                            <a:latin typeface="Cambria Math" panose="02040503050406030204" pitchFamily="18" charset="0"/>
                          </a:rPr>
                          <m:t>...}</m:t>
                        </m:r>
                      </m:sub>
                    </m:sSub>
                  </m:oMath>
                </a14:m>
                <a:r>
                  <a:rPr dirty="0"/>
                  <a:t> </a:t>
                </a:r>
              </a:p>
              <a:p>
                <a:pPr/>
                <a14:m>
                  <m:oMathPara xmlns:m="http://schemas.openxmlformats.org/officeDocument/2006/math">
                    <m:oMathParaPr>
                      <m:jc m:val="left"/>
                    </m:oMathParaPr>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𝑋</m:t>
                              </m:r>
                            </m:e>
                            <m:lim>
                              <m:r>
                                <a:rPr lang="en-AT" sz="3800" i="1">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sub>
                      </m:sSub>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𝑗</m:t>
                          </m:r>
                          <m:r>
                            <a:rPr sz="3800" i="1">
                              <a:solidFill>
                                <a:srgbClr val="000000"/>
                              </a:solidFill>
                              <a:latin typeface="Cambria Math" panose="02040503050406030204" pitchFamily="18" charset="0"/>
                            </a:rPr>
                            <m:t>}</m:t>
                          </m:r>
                        </m:sub>
                      </m:sSub>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𝑘</m:t>
                          </m:r>
                          <m:r>
                            <a:rPr sz="3800" i="1">
                              <a:solidFill>
                                <a:srgbClr val="000000"/>
                              </a:solidFill>
                              <a:latin typeface="Cambria Math" panose="02040503050406030204" pitchFamily="18" charset="0"/>
                            </a:rPr>
                            <m:t>}</m:t>
                          </m:r>
                        </m:sub>
                      </m:sSub>
                      <m:r>
                        <a:rPr sz="3800" i="1">
                          <a:solidFill>
                            <a:srgbClr val="000000"/>
                          </a:solidFill>
                          <a:latin typeface="Cambria Math" panose="02040503050406030204" pitchFamily="18" charset="0"/>
                        </a:rPr>
                        <m:t>...</m:t>
                      </m:r>
                    </m:oMath>
                  </m:oMathPara>
                </a14:m>
                <a:endParaRPr dirty="0">
                  <a:solidFill>
                    <a:srgbClr val="000000"/>
                  </a:solidFill>
                </a:endParaRPr>
              </a:p>
            </p:txBody>
          </p:sp>
        </mc:Choice>
        <mc:Fallback xmlns="">
          <p:sp>
            <p:nvSpPr>
              <p:cNvPr id="448" name="Text"/>
              <p:cNvSpPr txBox="1">
                <a:spLocks noRot="1" noChangeAspect="1" noMove="1" noResize="1" noEditPoints="1" noAdjustHandles="1" noChangeArrowheads="1" noChangeShapeType="1" noTextEdit="1"/>
              </p:cNvSpPr>
              <p:nvPr/>
            </p:nvSpPr>
            <p:spPr>
              <a:xfrm>
                <a:off x="18024661" y="4115299"/>
                <a:ext cx="4808176" cy="3055645"/>
              </a:xfrm>
              <a:prstGeom prst="rect">
                <a:avLst/>
              </a:prstGeom>
              <a:blipFill>
                <a:blip r:embed="rId3"/>
                <a:stretch>
                  <a:fillRect/>
                </a:stretch>
              </a:blipFill>
              <a:ln w="25400">
                <a:solidFill>
                  <a:schemeClr val="accent6">
                    <a:hueOff val="-9885090"/>
                    <a:satOff val="-7395"/>
                    <a:lumOff val="-89419"/>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449" name="Text"/>
              <p:cNvSpPr txBox="1"/>
              <p:nvPr/>
            </p:nvSpPr>
            <p:spPr>
              <a:xfrm>
                <a:off x="11980025" y="10812419"/>
                <a:ext cx="3486917" cy="928780"/>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14:m>
                  <m:oMathPara xmlns:m="http://schemas.openxmlformats.org/officeDocument/2006/math">
                    <m:oMathParaPr>
                      <m:jc m:val="left"/>
                    </m:oMathParaPr>
                    <m:oMath xmlns:m="http://schemas.openxmlformats.org/officeDocument/2006/math">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𝑅</m:t>
                          </m:r>
                        </m:e>
                        <m:lim>
                          <m:r>
                            <a:rPr lang="en-AT" sz="3800" i="1">
                              <a:solidFill>
                                <a:srgbClr val="000000"/>
                              </a:solidFill>
                              <a:latin typeface="Cambria Math" panose="02040503050406030204" pitchFamily="18" charset="0"/>
                              <a:ea typeface="Cambria Math" panose="02040503050406030204" pitchFamily="18" charset="0"/>
                            </a:rPr>
                            <m:t>~</m:t>
                          </m:r>
                        </m:lim>
                      </m:limUpp>
                      <m:r>
                        <a:rPr sz="3800" i="1">
                          <a:solidFill>
                            <a:srgbClr val="000000"/>
                          </a:solidFill>
                          <a:latin typeface="Cambria Math" panose="02040503050406030204" pitchFamily="18" charset="0"/>
                        </a:rPr>
                        <m:t>𝑧</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𝑧</m:t>
                          </m:r>
                        </m:e>
                        <m:sub>
                          <m:r>
                            <a:rPr sz="3800" i="1">
                              <a:solidFill>
                                <a:srgbClr val="000000"/>
                              </a:solidFill>
                              <a:latin typeface="Cambria Math" panose="02040503050406030204" pitchFamily="18" charset="0"/>
                            </a:rPr>
                            <m:t>0,3</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𝑅</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𝑧</m:t>
                          </m:r>
                        </m:e>
                        <m:sub>
                          <m:r>
                            <a:rPr sz="3800" i="1">
                              <a:solidFill>
                                <a:srgbClr val="000000"/>
                              </a:solidFill>
                              <a:latin typeface="Cambria Math" panose="02040503050406030204" pitchFamily="18" charset="0"/>
                            </a:rPr>
                            <m:t>{0,3}</m:t>
                          </m:r>
                        </m:sub>
                      </m:sSub>
                    </m:oMath>
                  </m:oMathPara>
                </a14:m>
                <a:endParaRPr dirty="0">
                  <a:solidFill>
                    <a:srgbClr val="000000"/>
                  </a:solidFill>
                </a:endParaRPr>
              </a:p>
            </p:txBody>
          </p:sp>
        </mc:Choice>
        <mc:Fallback xmlns="">
          <p:sp>
            <p:nvSpPr>
              <p:cNvPr id="449" name="Text"/>
              <p:cNvSpPr txBox="1">
                <a:spLocks noRot="1" noChangeAspect="1" noMove="1" noResize="1" noEditPoints="1" noAdjustHandles="1" noChangeArrowheads="1" noChangeShapeType="1" noTextEdit="1"/>
              </p:cNvSpPr>
              <p:nvPr/>
            </p:nvSpPr>
            <p:spPr>
              <a:xfrm>
                <a:off x="11980025" y="10812419"/>
                <a:ext cx="3486917" cy="928780"/>
              </a:xfrm>
              <a:prstGeom prst="rect">
                <a:avLst/>
              </a:prstGeom>
              <a:blipFill>
                <a:blip r:embed="rId4"/>
                <a:stretch>
                  <a:fillRect l="-3273" b="-1081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p:sp>
        <p:nvSpPr>
          <p:cNvPr id="450" name="Rz?"/>
          <p:cNvSpPr/>
          <p:nvPr/>
        </p:nvSpPr>
        <p:spPr>
          <a:xfrm>
            <a:off x="13529093" y="5431985"/>
            <a:ext cx="953775" cy="799208"/>
          </a:xfrm>
          <a:prstGeom prst="roundRect">
            <a:avLst>
              <a:gd name="adj" fmla="val 15000"/>
            </a:avLst>
          </a:prstGeom>
          <a:solidFill>
            <a:schemeClr val="accent3">
              <a:hueOff val="139237"/>
              <a:lumOff val="-722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Rz?</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Fault-tolerant Quantum Computing with the parity code"/>
          <p:cNvSpPr txBox="1">
            <a:spLocks noGrp="1"/>
          </p:cNvSpPr>
          <p:nvPr>
            <p:ph type="title"/>
          </p:nvPr>
        </p:nvSpPr>
        <p:spPr>
          <a:prstGeom prst="rect">
            <a:avLst/>
          </a:prstGeom>
        </p:spPr>
        <p:txBody>
          <a:bodyPr/>
          <a:lstStyle/>
          <a:p>
            <a:r>
              <a:t>Fault-tolerant Quantum Computing with the parity code</a:t>
            </a:r>
          </a:p>
        </p:txBody>
      </p:sp>
      <p:sp>
        <p:nvSpPr>
          <p:cNvPr id="453" name="Rounded Rectangle"/>
          <p:cNvSpPr/>
          <p:nvPr/>
        </p:nvSpPr>
        <p:spPr>
          <a:xfrm>
            <a:off x="1992462" y="3631961"/>
            <a:ext cx="11003918" cy="5105749"/>
          </a:xfrm>
          <a:prstGeom prst="roundRect">
            <a:avLst>
              <a:gd name="adj" fmla="val 25113"/>
            </a:avLst>
          </a:prstGeom>
          <a:ln w="50800">
            <a:solidFill>
              <a:schemeClr val="accent1">
                <a:hueOff val="863661"/>
                <a:satOff val="70316"/>
                <a:lumOff val="-18599"/>
              </a:schemeClr>
            </a:solidFill>
            <a:custDash>
              <a:ds d="200000" sp="200000"/>
            </a:custDash>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54" name="Rounded Rectangle"/>
          <p:cNvSpPr/>
          <p:nvPr/>
        </p:nvSpPr>
        <p:spPr>
          <a:xfrm rot="18900000">
            <a:off x="5059291" y="6236285"/>
            <a:ext cx="4661918" cy="1404460"/>
          </a:xfrm>
          <a:prstGeom prst="roundRect">
            <a:avLst>
              <a:gd name="adj" fmla="val 15000"/>
            </a:avLst>
          </a:prstGeom>
          <a:solidFill>
            <a:srgbClr val="F1D0C4">
              <a:alpha val="44168"/>
            </a:srgbClr>
          </a:solidFill>
          <a:ln w="50800">
            <a:solidFill>
              <a:schemeClr val="accent2">
                <a:hueOff val="-463250"/>
                <a:satOff val="2923"/>
                <a:lumOff val="-9644"/>
                <a:alpha val="44168"/>
              </a:schemeClr>
            </a:solidFill>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55" name="Rounded Rectangle"/>
          <p:cNvSpPr/>
          <p:nvPr/>
        </p:nvSpPr>
        <p:spPr>
          <a:xfrm rot="18900000">
            <a:off x="3842717" y="5021906"/>
            <a:ext cx="4661919" cy="1404460"/>
          </a:xfrm>
          <a:prstGeom prst="roundRect">
            <a:avLst>
              <a:gd name="adj" fmla="val 15000"/>
            </a:avLst>
          </a:prstGeom>
          <a:solidFill>
            <a:srgbClr val="E2EFE8"/>
          </a:solidFill>
          <a:ln w="50800">
            <a:solidFill>
              <a:schemeClr val="accent3">
                <a:hueOff val="139237"/>
                <a:lumOff val="-7225"/>
              </a:schemeClr>
            </a:solidFill>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56" name="Triangle"/>
          <p:cNvSpPr/>
          <p:nvPr/>
        </p:nvSpPr>
        <p:spPr>
          <a:xfrm rot="13500000">
            <a:off x="4463538" y="10082608"/>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57" name="Triangle"/>
          <p:cNvSpPr/>
          <p:nvPr/>
        </p:nvSpPr>
        <p:spPr>
          <a:xfrm rot="13500000" flipH="1">
            <a:off x="3246966" y="11299179"/>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58" name="Triangle"/>
          <p:cNvSpPr/>
          <p:nvPr/>
        </p:nvSpPr>
        <p:spPr>
          <a:xfrm rot="13500000" flipH="1">
            <a:off x="5675723" y="11294793"/>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59" name="12"/>
          <p:cNvSpPr/>
          <p:nvPr/>
        </p:nvSpPr>
        <p:spPr>
          <a:xfrm>
            <a:off x="5827098" y="10225210"/>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460" name="2"/>
          <p:cNvSpPr/>
          <p:nvPr/>
        </p:nvSpPr>
        <p:spPr>
          <a:xfrm>
            <a:off x="7039284" y="11437394"/>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461" name="02"/>
          <p:cNvSpPr/>
          <p:nvPr/>
        </p:nvSpPr>
        <p:spPr>
          <a:xfrm>
            <a:off x="4614914" y="9013025"/>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462" name="01"/>
          <p:cNvSpPr/>
          <p:nvPr/>
        </p:nvSpPr>
        <p:spPr>
          <a:xfrm>
            <a:off x="3396148" y="10231790"/>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463" name="1"/>
          <p:cNvSpPr/>
          <p:nvPr/>
        </p:nvSpPr>
        <p:spPr>
          <a:xfrm>
            <a:off x="4608334" y="11443975"/>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464" name="0"/>
          <p:cNvSpPr/>
          <p:nvPr/>
        </p:nvSpPr>
        <p:spPr>
          <a:xfrm>
            <a:off x="2177383" y="11450554"/>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465" name="Triangle"/>
          <p:cNvSpPr/>
          <p:nvPr/>
        </p:nvSpPr>
        <p:spPr>
          <a:xfrm rot="13500000">
            <a:off x="6894488" y="10079318"/>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66" name="Triangle"/>
          <p:cNvSpPr/>
          <p:nvPr/>
        </p:nvSpPr>
        <p:spPr>
          <a:xfrm rot="13500000" flipH="1">
            <a:off x="8106671" y="11291503"/>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67" name="23"/>
          <p:cNvSpPr/>
          <p:nvPr/>
        </p:nvSpPr>
        <p:spPr>
          <a:xfrm>
            <a:off x="8258047" y="10221921"/>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468" name="3"/>
          <p:cNvSpPr/>
          <p:nvPr/>
        </p:nvSpPr>
        <p:spPr>
          <a:xfrm>
            <a:off x="9470232" y="11434105"/>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469" name="13"/>
          <p:cNvSpPr/>
          <p:nvPr/>
        </p:nvSpPr>
        <p:spPr>
          <a:xfrm>
            <a:off x="7045863" y="9009736"/>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470" name="Shape"/>
          <p:cNvSpPr/>
          <p:nvPr/>
        </p:nvSpPr>
        <p:spPr>
          <a:xfrm rot="13500000">
            <a:off x="5683400" y="8866038"/>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ubicBezTo>
                  <a:pt x="3600" y="18000"/>
                  <a:pt x="7200" y="14400"/>
                  <a:pt x="10800" y="10800"/>
                </a:cubicBezTo>
                <a:cubicBezTo>
                  <a:pt x="14400" y="7200"/>
                  <a:pt x="18000" y="3600"/>
                  <a:pt x="21600" y="0"/>
                </a:cubicBez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71" name="03"/>
          <p:cNvSpPr/>
          <p:nvPr/>
        </p:nvSpPr>
        <p:spPr>
          <a:xfrm>
            <a:off x="5834776" y="7796455"/>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rPr dirty="0"/>
              <a:t>03</a:t>
            </a:r>
          </a:p>
        </p:txBody>
      </p:sp>
      <p:sp>
        <p:nvSpPr>
          <p:cNvPr id="472" name="Square"/>
          <p:cNvSpPr/>
          <p:nvPr/>
        </p:nvSpPr>
        <p:spPr>
          <a:xfrm rot="18900000">
            <a:off x="5678537" y="8862679"/>
            <a:ext cx="990280" cy="990280"/>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73" name="03"/>
          <p:cNvSpPr/>
          <p:nvPr/>
        </p:nvSpPr>
        <p:spPr>
          <a:xfrm>
            <a:off x="7039284" y="6587549"/>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474" name="03"/>
          <p:cNvSpPr/>
          <p:nvPr/>
        </p:nvSpPr>
        <p:spPr>
          <a:xfrm>
            <a:off x="8253659" y="5323779"/>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475" name="A"/>
          <p:cNvSpPr/>
          <p:nvPr/>
        </p:nvSpPr>
        <p:spPr>
          <a:xfrm>
            <a:off x="4625333" y="6582075"/>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A</a:t>
            </a:r>
          </a:p>
        </p:txBody>
      </p:sp>
      <p:sp>
        <p:nvSpPr>
          <p:cNvPr id="476" name="A"/>
          <p:cNvSpPr/>
          <p:nvPr/>
        </p:nvSpPr>
        <p:spPr>
          <a:xfrm>
            <a:off x="5829841" y="5373170"/>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A</a:t>
            </a:r>
          </a:p>
        </p:txBody>
      </p:sp>
      <p:sp>
        <p:nvSpPr>
          <p:cNvPr id="477" name="A"/>
          <p:cNvSpPr/>
          <p:nvPr/>
        </p:nvSpPr>
        <p:spPr>
          <a:xfrm>
            <a:off x="7044217" y="4109399"/>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A</a:t>
            </a:r>
          </a:p>
        </p:txBody>
      </p:sp>
      <p:sp>
        <p:nvSpPr>
          <p:cNvPr id="478" name="Magic state"/>
          <p:cNvSpPr txBox="1"/>
          <p:nvPr/>
        </p:nvSpPr>
        <p:spPr>
          <a:xfrm>
            <a:off x="3140498" y="4399209"/>
            <a:ext cx="2499932" cy="67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chemeClr val="accent3">
                    <a:hueOff val="139237"/>
                    <a:lumOff val="-7225"/>
                  </a:schemeClr>
                </a:solidFill>
              </a:defRPr>
            </a:lvl1pPr>
          </a:lstStyle>
          <a:p>
            <a:r>
              <a:t>Magic state</a:t>
            </a:r>
          </a:p>
        </p:txBody>
      </p:sp>
      <p:sp>
        <p:nvSpPr>
          <p:cNvPr id="488" name="Rectangle"/>
          <p:cNvSpPr/>
          <p:nvPr/>
        </p:nvSpPr>
        <p:spPr>
          <a:xfrm rot="18900000">
            <a:off x="6382739" y="7438955"/>
            <a:ext cx="786993" cy="218981"/>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89" name="Rectangle"/>
          <p:cNvSpPr/>
          <p:nvPr/>
        </p:nvSpPr>
        <p:spPr>
          <a:xfrm rot="18900000">
            <a:off x="7648915" y="6209685"/>
            <a:ext cx="786993" cy="218981"/>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90" name="Rectangle"/>
          <p:cNvSpPr/>
          <p:nvPr/>
        </p:nvSpPr>
        <p:spPr>
          <a:xfrm rot="18900000">
            <a:off x="5171856" y="6241981"/>
            <a:ext cx="786994" cy="218980"/>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91" name="Rectangle"/>
          <p:cNvSpPr/>
          <p:nvPr/>
        </p:nvSpPr>
        <p:spPr>
          <a:xfrm rot="18900000">
            <a:off x="6425332" y="5000010"/>
            <a:ext cx="786993" cy="218981"/>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492" name="Parity qubit encoded…"/>
          <p:cNvSpPr txBox="1"/>
          <p:nvPr/>
        </p:nvSpPr>
        <p:spPr>
          <a:xfrm>
            <a:off x="8225206" y="7315144"/>
            <a:ext cx="4376198"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solidFill>
                  <a:schemeClr val="accent2">
                    <a:hueOff val="-463250"/>
                    <a:satOff val="2923"/>
                    <a:lumOff val="-9644"/>
                  </a:schemeClr>
                </a:solidFill>
              </a:defRPr>
            </a:pPr>
            <a:r>
              <a:rPr dirty="0"/>
              <a:t>Parity qubit encoded</a:t>
            </a:r>
            <a:br>
              <a:rPr lang="en-US" dirty="0"/>
            </a:br>
            <a:r>
              <a:rPr dirty="0"/>
              <a:t>in repetition code</a:t>
            </a:r>
          </a:p>
        </p:txBody>
      </p:sp>
      <p:pic>
        <p:nvPicPr>
          <p:cNvPr id="493" name="noswap_parity_S.pdf" descr="noswap_parity_S.pdf"/>
          <p:cNvPicPr>
            <a:picLocks noChangeAspect="1"/>
          </p:cNvPicPr>
          <p:nvPr/>
        </p:nvPicPr>
        <p:blipFill>
          <a:blip r:embed="rId2"/>
          <a:srcRect l="54043"/>
          <a:stretch>
            <a:fillRect/>
          </a:stretch>
        </p:blipFill>
        <p:spPr>
          <a:xfrm>
            <a:off x="14892936" y="5947217"/>
            <a:ext cx="9303531" cy="6129493"/>
          </a:xfrm>
          <a:prstGeom prst="rect">
            <a:avLst/>
          </a:prstGeom>
          <a:ln w="12700">
            <a:miter lim="400000"/>
          </a:ln>
        </p:spPr>
      </p:pic>
      <mc:AlternateContent xmlns:mc="http://schemas.openxmlformats.org/markup-compatibility/2006" xmlns:a14="http://schemas.microsoft.com/office/drawing/2010/main">
        <mc:Choice Requires="a14">
          <p:sp>
            <p:nvSpPr>
              <p:cNvPr id="494" name="Text"/>
              <p:cNvSpPr txBox="1"/>
              <p:nvPr/>
            </p:nvSpPr>
            <p:spPr>
              <a:xfrm>
                <a:off x="4349493" y="12343774"/>
                <a:ext cx="3486917" cy="928780"/>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14:m>
                  <m:oMathPara xmlns:m="http://schemas.openxmlformats.org/officeDocument/2006/math">
                    <m:oMathParaPr>
                      <m:jc m:val="left"/>
                    </m:oMathParaPr>
                    <m:oMath xmlns:m="http://schemas.openxmlformats.org/officeDocument/2006/math">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𝑅</m:t>
                          </m:r>
                        </m:e>
                        <m:lim>
                          <m:r>
                            <a:rPr lang="en-AT" sz="3800" i="1" smtClean="0">
                              <a:solidFill>
                                <a:srgbClr val="000000"/>
                              </a:solidFill>
                              <a:latin typeface="Cambria Math" panose="02040503050406030204" pitchFamily="18" charset="0"/>
                              <a:ea typeface="Cambria Math" panose="02040503050406030204" pitchFamily="18" charset="0"/>
                            </a:rPr>
                            <m:t>~</m:t>
                          </m:r>
                        </m:lim>
                      </m:limUpp>
                      <m:r>
                        <a:rPr sz="3800" i="1">
                          <a:solidFill>
                            <a:srgbClr val="000000"/>
                          </a:solidFill>
                          <a:latin typeface="Cambria Math" panose="02040503050406030204" pitchFamily="18" charset="0"/>
                        </a:rPr>
                        <m:t>𝑧</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𝑧</m:t>
                          </m:r>
                        </m:e>
                        <m:sub>
                          <m:r>
                            <a:rPr sz="3800" i="1">
                              <a:solidFill>
                                <a:srgbClr val="000000"/>
                              </a:solidFill>
                              <a:latin typeface="Cambria Math" panose="02040503050406030204" pitchFamily="18" charset="0"/>
                            </a:rPr>
                            <m:t>0,3</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𝑅</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𝑧</m:t>
                          </m:r>
                        </m:e>
                        <m:sub>
                          <m:r>
                            <a:rPr sz="3800" i="1">
                              <a:solidFill>
                                <a:srgbClr val="000000"/>
                              </a:solidFill>
                              <a:latin typeface="Cambria Math" panose="02040503050406030204" pitchFamily="18" charset="0"/>
                            </a:rPr>
                            <m:t>{0,3}</m:t>
                          </m:r>
                        </m:sub>
                      </m:sSub>
                    </m:oMath>
                  </m:oMathPara>
                </a14:m>
                <a:endParaRPr dirty="0">
                  <a:solidFill>
                    <a:srgbClr val="000000"/>
                  </a:solidFill>
                </a:endParaRPr>
              </a:p>
            </p:txBody>
          </p:sp>
        </mc:Choice>
        <mc:Fallback xmlns="">
          <p:sp>
            <p:nvSpPr>
              <p:cNvPr id="494" name="Text"/>
              <p:cNvSpPr txBox="1">
                <a:spLocks noRot="1" noChangeAspect="1" noMove="1" noResize="1" noEditPoints="1" noAdjustHandles="1" noChangeArrowheads="1" noChangeShapeType="1" noTextEdit="1"/>
              </p:cNvSpPr>
              <p:nvPr/>
            </p:nvSpPr>
            <p:spPr>
              <a:xfrm>
                <a:off x="4349493" y="12343774"/>
                <a:ext cx="3486917" cy="928780"/>
              </a:xfrm>
              <a:prstGeom prst="rect">
                <a:avLst/>
              </a:prstGeom>
              <a:blipFill>
                <a:blip r:embed="rId3"/>
                <a:stretch>
                  <a:fillRect l="-3261" b="-1095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p:sp>
        <p:nvSpPr>
          <p:cNvPr id="495" name="S and T magic states: Phys. Rev. A 92, 062309 (2015)"/>
          <p:cNvSpPr txBox="1"/>
          <p:nvPr/>
        </p:nvSpPr>
        <p:spPr>
          <a:xfrm>
            <a:off x="2493896" y="2793044"/>
            <a:ext cx="11642545" cy="67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chemeClr val="accent3">
                    <a:hueOff val="139237"/>
                    <a:lumOff val="-7225"/>
                  </a:schemeClr>
                </a:solidFill>
              </a:defRPr>
            </a:lvl1pPr>
          </a:lstStyle>
          <a:p>
            <a:r>
              <a:t>S and T magic states: Phys. Rev. A 92, 062309 (2015)</a:t>
            </a:r>
          </a:p>
        </p:txBody>
      </p:sp>
      <p:grpSp>
        <p:nvGrpSpPr>
          <p:cNvPr id="46" name="Group">
            <a:extLst>
              <a:ext uri="{FF2B5EF4-FFF2-40B4-BE49-F238E27FC236}">
                <a16:creationId xmlns:a16="http://schemas.microsoft.com/office/drawing/2014/main" id="{DD68C0CA-8DD4-6048-8B16-458EC5D2F2B7}"/>
              </a:ext>
            </a:extLst>
          </p:cNvPr>
          <p:cNvGrpSpPr/>
          <p:nvPr/>
        </p:nvGrpSpPr>
        <p:grpSpPr>
          <a:xfrm rot="18900000" flipH="1" flipV="1">
            <a:off x="5467465" y="7067587"/>
            <a:ext cx="433480" cy="973286"/>
            <a:chOff x="-136361" y="-208054"/>
            <a:chExt cx="433478" cy="973285"/>
          </a:xfrm>
        </p:grpSpPr>
        <p:sp>
          <p:nvSpPr>
            <p:cNvPr id="47" name="Line">
              <a:extLst>
                <a:ext uri="{FF2B5EF4-FFF2-40B4-BE49-F238E27FC236}">
                  <a16:creationId xmlns:a16="http://schemas.microsoft.com/office/drawing/2014/main" id="{FA93BAF2-7659-5943-B9FC-607EBC5A2190}"/>
                </a:ext>
              </a:extLst>
            </p:cNvPr>
            <p:cNvSpPr/>
            <p:nvPr/>
          </p:nvSpPr>
          <p:spPr>
            <a:xfrm flipV="1">
              <a:off x="153299" y="-208054"/>
              <a:ext cx="1" cy="973285"/>
            </a:xfrm>
            <a:prstGeom prst="line">
              <a:avLst/>
            </a:prstGeom>
            <a:noFill/>
            <a:ln w="38100" cap="flat">
              <a:solidFill>
                <a:schemeClr val="accent6">
                  <a:hueOff val="-9885090"/>
                  <a:satOff val="-7395"/>
                  <a:lumOff val="-89419"/>
                </a:schemeClr>
              </a:solidFill>
              <a:prstDash val="solid"/>
              <a:miter lim="400000"/>
              <a:tailEnd type="oval"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8" name="Equation">
                  <a:extLst>
                    <a:ext uri="{FF2B5EF4-FFF2-40B4-BE49-F238E27FC236}">
                      <a16:creationId xmlns:a16="http://schemas.microsoft.com/office/drawing/2014/main" id="{1C49C285-A010-494B-9A50-C750ECAEFADE}"/>
                    </a:ext>
                  </a:extLst>
                </p:cNvPr>
                <p:cNvSpPr txBox="1"/>
                <p:nvPr/>
              </p:nvSpPr>
              <p:spPr>
                <a:xfrm>
                  <a:off x="-136361" y="320570"/>
                  <a:ext cx="433478" cy="433477"/>
                </a:xfrm>
                <a:prstGeom prst="rect">
                  <a:avLst/>
                </a:prstGeom>
                <a:noFill/>
                <a:ln w="381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r>
                          <a:rPr sz="4600" i="1">
                            <a:solidFill>
                              <a:srgbClr val="000000"/>
                            </a:solidFill>
                            <a:latin typeface="Cambria Math" panose="02040503050406030204" pitchFamily="18" charset="0"/>
                          </a:rPr>
                          <m:t>⊕</m:t>
                        </m:r>
                      </m:oMath>
                    </m:oMathPara>
                  </a14:m>
                  <a:endParaRPr sz="4600" dirty="0"/>
                </a:p>
              </p:txBody>
            </p:sp>
          </mc:Choice>
          <mc:Fallback xmlns="">
            <p:sp>
              <p:nvSpPr>
                <p:cNvPr id="48" name="Equation">
                  <a:extLst>
                    <a:ext uri="{FF2B5EF4-FFF2-40B4-BE49-F238E27FC236}">
                      <a16:creationId xmlns:a16="http://schemas.microsoft.com/office/drawing/2014/main" id="{1C49C285-A010-494B-9A50-C750ECAEFADE}"/>
                    </a:ext>
                  </a:extLst>
                </p:cNvPr>
                <p:cNvSpPr txBox="1">
                  <a:spLocks noRot="1" noChangeAspect="1" noMove="1" noResize="1" noEditPoints="1" noAdjustHandles="1" noChangeArrowheads="1" noChangeShapeType="1" noTextEdit="1"/>
                </p:cNvSpPr>
                <p:nvPr/>
              </p:nvSpPr>
              <p:spPr>
                <a:xfrm>
                  <a:off x="-136361" y="320570"/>
                  <a:ext cx="433478" cy="433477"/>
                </a:xfrm>
                <a:prstGeom prst="rect">
                  <a:avLst/>
                </a:prstGeom>
                <a:blipFill>
                  <a:blip r:embed="rId4"/>
                  <a:stretch>
                    <a:fillRect l="-90000" t="-74000" r="-24000" b="-42000"/>
                  </a:stretch>
                </a:blipFill>
                <a:ln w="38100" cap="flat">
                  <a:noFill/>
                  <a:miter lim="400000"/>
                </a:ln>
                <a:effectLst/>
              </p:spPr>
              <p:txBody>
                <a:bodyPr/>
                <a:lstStyle/>
                <a:p>
                  <a:r>
                    <a:rPr lang="en-AT">
                      <a:noFill/>
                    </a:rPr>
                    <a:t> </a:t>
                  </a:r>
                </a:p>
              </p:txBody>
            </p:sp>
          </mc:Fallback>
        </mc:AlternateContent>
      </p:grpSp>
      <p:grpSp>
        <p:nvGrpSpPr>
          <p:cNvPr id="49" name="Group">
            <a:extLst>
              <a:ext uri="{FF2B5EF4-FFF2-40B4-BE49-F238E27FC236}">
                <a16:creationId xmlns:a16="http://schemas.microsoft.com/office/drawing/2014/main" id="{1C7B6568-D95E-2B4D-A70B-26E836E6A801}"/>
              </a:ext>
            </a:extLst>
          </p:cNvPr>
          <p:cNvGrpSpPr/>
          <p:nvPr/>
        </p:nvGrpSpPr>
        <p:grpSpPr>
          <a:xfrm rot="18900000" flipH="1" flipV="1">
            <a:off x="6685284" y="5776642"/>
            <a:ext cx="433479" cy="973286"/>
            <a:chOff x="-132905" y="-208054"/>
            <a:chExt cx="433478" cy="973285"/>
          </a:xfrm>
        </p:grpSpPr>
        <p:sp>
          <p:nvSpPr>
            <p:cNvPr id="50" name="Line">
              <a:extLst>
                <a:ext uri="{FF2B5EF4-FFF2-40B4-BE49-F238E27FC236}">
                  <a16:creationId xmlns:a16="http://schemas.microsoft.com/office/drawing/2014/main" id="{2992AA02-88AD-F645-BD31-6CFF07DF4C57}"/>
                </a:ext>
              </a:extLst>
            </p:cNvPr>
            <p:cNvSpPr/>
            <p:nvPr/>
          </p:nvSpPr>
          <p:spPr>
            <a:xfrm flipV="1">
              <a:off x="153299" y="-208054"/>
              <a:ext cx="1" cy="973285"/>
            </a:xfrm>
            <a:prstGeom prst="line">
              <a:avLst/>
            </a:prstGeom>
            <a:noFill/>
            <a:ln w="38100" cap="flat">
              <a:solidFill>
                <a:schemeClr val="accent6">
                  <a:hueOff val="-9885090"/>
                  <a:satOff val="-7395"/>
                  <a:lumOff val="-89419"/>
                </a:schemeClr>
              </a:solidFill>
              <a:prstDash val="solid"/>
              <a:miter lim="400000"/>
              <a:tailEnd type="oval"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51" name="Equation">
                  <a:extLst>
                    <a:ext uri="{FF2B5EF4-FFF2-40B4-BE49-F238E27FC236}">
                      <a16:creationId xmlns:a16="http://schemas.microsoft.com/office/drawing/2014/main" id="{7B8705C9-612F-6449-B74B-973632560B09}"/>
                    </a:ext>
                  </a:extLst>
                </p:cNvPr>
                <p:cNvSpPr txBox="1"/>
                <p:nvPr/>
              </p:nvSpPr>
              <p:spPr>
                <a:xfrm>
                  <a:off x="-132905" y="324024"/>
                  <a:ext cx="433478" cy="433477"/>
                </a:xfrm>
                <a:prstGeom prst="rect">
                  <a:avLst/>
                </a:prstGeom>
                <a:noFill/>
                <a:ln w="381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r>
                          <a:rPr sz="4600" i="1">
                            <a:solidFill>
                              <a:srgbClr val="000000"/>
                            </a:solidFill>
                            <a:latin typeface="Cambria Math" panose="02040503050406030204" pitchFamily="18" charset="0"/>
                          </a:rPr>
                          <m:t>⊕</m:t>
                        </m:r>
                      </m:oMath>
                    </m:oMathPara>
                  </a14:m>
                  <a:endParaRPr sz="4600" dirty="0"/>
                </a:p>
              </p:txBody>
            </p:sp>
          </mc:Choice>
          <mc:Fallback xmlns="">
            <p:sp>
              <p:nvSpPr>
                <p:cNvPr id="51" name="Equation">
                  <a:extLst>
                    <a:ext uri="{FF2B5EF4-FFF2-40B4-BE49-F238E27FC236}">
                      <a16:creationId xmlns:a16="http://schemas.microsoft.com/office/drawing/2014/main" id="{7B8705C9-612F-6449-B74B-973632560B09}"/>
                    </a:ext>
                  </a:extLst>
                </p:cNvPr>
                <p:cNvSpPr txBox="1">
                  <a:spLocks noRot="1" noChangeAspect="1" noMove="1" noResize="1" noEditPoints="1" noAdjustHandles="1" noChangeArrowheads="1" noChangeShapeType="1" noTextEdit="1"/>
                </p:cNvSpPr>
                <p:nvPr/>
              </p:nvSpPr>
              <p:spPr>
                <a:xfrm>
                  <a:off x="-132905" y="324024"/>
                  <a:ext cx="433478" cy="433477"/>
                </a:xfrm>
                <a:prstGeom prst="rect">
                  <a:avLst/>
                </a:prstGeom>
                <a:blipFill>
                  <a:blip r:embed="rId5"/>
                  <a:stretch>
                    <a:fillRect l="-92000" t="-76000" r="-24000" b="-40000"/>
                  </a:stretch>
                </a:blipFill>
                <a:ln w="38100" cap="flat">
                  <a:noFill/>
                  <a:miter lim="400000"/>
                </a:ln>
                <a:effectLst/>
              </p:spPr>
              <p:txBody>
                <a:bodyPr/>
                <a:lstStyle/>
                <a:p>
                  <a:r>
                    <a:rPr lang="en-AT">
                      <a:noFill/>
                    </a:rPr>
                    <a:t> </a:t>
                  </a:r>
                </a:p>
              </p:txBody>
            </p:sp>
          </mc:Fallback>
        </mc:AlternateContent>
      </p:grpSp>
      <p:grpSp>
        <p:nvGrpSpPr>
          <p:cNvPr id="52" name="Group">
            <a:extLst>
              <a:ext uri="{FF2B5EF4-FFF2-40B4-BE49-F238E27FC236}">
                <a16:creationId xmlns:a16="http://schemas.microsoft.com/office/drawing/2014/main" id="{14462DC5-00CF-8E4F-BA6C-658259879B80}"/>
              </a:ext>
            </a:extLst>
          </p:cNvPr>
          <p:cNvGrpSpPr/>
          <p:nvPr/>
        </p:nvGrpSpPr>
        <p:grpSpPr>
          <a:xfrm rot="18900000" flipH="1" flipV="1">
            <a:off x="7877288" y="4589498"/>
            <a:ext cx="433479" cy="973286"/>
            <a:chOff x="-132907" y="-208054"/>
            <a:chExt cx="433479" cy="973285"/>
          </a:xfrm>
        </p:grpSpPr>
        <p:sp>
          <p:nvSpPr>
            <p:cNvPr id="53" name="Line">
              <a:extLst>
                <a:ext uri="{FF2B5EF4-FFF2-40B4-BE49-F238E27FC236}">
                  <a16:creationId xmlns:a16="http://schemas.microsoft.com/office/drawing/2014/main" id="{6A731740-701B-B24E-8C38-B3D94A544418}"/>
                </a:ext>
              </a:extLst>
            </p:cNvPr>
            <p:cNvSpPr/>
            <p:nvPr/>
          </p:nvSpPr>
          <p:spPr>
            <a:xfrm flipV="1">
              <a:off x="153299" y="-208054"/>
              <a:ext cx="1" cy="973285"/>
            </a:xfrm>
            <a:prstGeom prst="line">
              <a:avLst/>
            </a:prstGeom>
            <a:noFill/>
            <a:ln w="38100" cap="flat">
              <a:solidFill>
                <a:schemeClr val="accent6">
                  <a:hueOff val="-9885090"/>
                  <a:satOff val="-7395"/>
                  <a:lumOff val="-89419"/>
                </a:schemeClr>
              </a:solidFill>
              <a:prstDash val="solid"/>
              <a:miter lim="400000"/>
              <a:tailEnd type="oval"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54" name="Equation">
                  <a:extLst>
                    <a:ext uri="{FF2B5EF4-FFF2-40B4-BE49-F238E27FC236}">
                      <a16:creationId xmlns:a16="http://schemas.microsoft.com/office/drawing/2014/main" id="{8CDA8680-93D9-0B40-B8E9-675F5E0B3434}"/>
                    </a:ext>
                  </a:extLst>
                </p:cNvPr>
                <p:cNvSpPr txBox="1"/>
                <p:nvPr/>
              </p:nvSpPr>
              <p:spPr>
                <a:xfrm>
                  <a:off x="-132907" y="324025"/>
                  <a:ext cx="433479" cy="433477"/>
                </a:xfrm>
                <a:prstGeom prst="rect">
                  <a:avLst/>
                </a:prstGeom>
                <a:noFill/>
                <a:ln w="381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r>
                          <a:rPr sz="4600" i="1">
                            <a:solidFill>
                              <a:srgbClr val="000000"/>
                            </a:solidFill>
                            <a:latin typeface="Cambria Math" panose="02040503050406030204" pitchFamily="18" charset="0"/>
                          </a:rPr>
                          <m:t>⊕</m:t>
                        </m:r>
                      </m:oMath>
                    </m:oMathPara>
                  </a14:m>
                  <a:endParaRPr sz="4600" dirty="0"/>
                </a:p>
              </p:txBody>
            </p:sp>
          </mc:Choice>
          <mc:Fallback xmlns="">
            <p:sp>
              <p:nvSpPr>
                <p:cNvPr id="54" name="Equation">
                  <a:extLst>
                    <a:ext uri="{FF2B5EF4-FFF2-40B4-BE49-F238E27FC236}">
                      <a16:creationId xmlns:a16="http://schemas.microsoft.com/office/drawing/2014/main" id="{8CDA8680-93D9-0B40-B8E9-675F5E0B3434}"/>
                    </a:ext>
                  </a:extLst>
                </p:cNvPr>
                <p:cNvSpPr txBox="1">
                  <a:spLocks noRot="1" noChangeAspect="1" noMove="1" noResize="1" noEditPoints="1" noAdjustHandles="1" noChangeArrowheads="1" noChangeShapeType="1" noTextEdit="1"/>
                </p:cNvSpPr>
                <p:nvPr/>
              </p:nvSpPr>
              <p:spPr>
                <a:xfrm>
                  <a:off x="-132907" y="324025"/>
                  <a:ext cx="433479" cy="433477"/>
                </a:xfrm>
                <a:prstGeom prst="rect">
                  <a:avLst/>
                </a:prstGeom>
                <a:blipFill>
                  <a:blip r:embed="rId6"/>
                  <a:stretch>
                    <a:fillRect l="-92000" t="-74000" r="-24000" b="-42000"/>
                  </a:stretch>
                </a:blipFill>
                <a:ln w="38100" cap="flat">
                  <a:noFill/>
                  <a:miter lim="400000"/>
                </a:ln>
                <a:effectLst/>
              </p:spPr>
              <p:txBody>
                <a:bodyPr/>
                <a:lstStyle/>
                <a:p>
                  <a:r>
                    <a:rPr lang="en-AT">
                      <a:noFill/>
                    </a:rPr>
                    <a:t> </a:t>
                  </a:r>
                </a:p>
              </p:txBody>
            </p:sp>
          </mc:Fallback>
        </mc:AlternateContent>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97" name="teleported “physical” operation…"/>
              <p:cNvSpPr txBox="1">
                <a:spLocks noGrp="1"/>
              </p:cNvSpPr>
              <p:nvPr>
                <p:ph type="body" idx="21"/>
              </p:nvPr>
            </p:nvSpPr>
            <p:spPr>
              <a:xfrm>
                <a:off x="3233420" y="3363722"/>
                <a:ext cx="9840853" cy="9228987"/>
              </a:xfrm>
              <a:prstGeom prst="rect">
                <a:avLst/>
              </a:prstGeom>
              <a:extLst>
                <a:ext uri="{C572A759-6A51-4108-AA02-DFA0A04FC94B}">
                  <ma14:wrappingTextBoxFlag xmlns="" xmlns:m="http://schemas.openxmlformats.org/officeDocument/2006/math" xmlns:ma14="http://schemas.microsoft.com/office/mac/drawingml/2011/main" val="1"/>
                </a:ext>
              </a:extLst>
            </p:spPr>
            <p:txBody>
              <a:bodyPr/>
              <a:lstStyle/>
              <a:p>
                <a:pPr>
                  <a:defRPr sz="4000">
                    <a:solidFill>
                      <a:schemeClr val="accent2">
                        <a:hueOff val="-463250"/>
                        <a:satOff val="2923"/>
                        <a:lumOff val="-9644"/>
                      </a:schemeClr>
                    </a:solidFill>
                    <a:latin typeface="Sofia Pro Semi Bold"/>
                    <a:ea typeface="Sofia Pro Semi Bold"/>
                    <a:cs typeface="Sofia Pro Semi Bold"/>
                    <a:sym typeface="Sofia Pro Semi Bold"/>
                  </a:defRPr>
                </a:pPr>
                <a:r>
                  <a:rPr dirty="0"/>
                  <a:t>teleported “physical” operation</a:t>
                </a:r>
              </a:p>
              <a:p>
                <a:endParaRPr dirty="0"/>
              </a:p>
              <a:p>
                <a:pPr>
                  <a:lnSpc>
                    <a:spcPct val="120000"/>
                  </a:lnSpc>
                </a:pPr>
                <a14:m>
                  <m:oMath xmlns:m="http://schemas.openxmlformats.org/officeDocument/2006/math">
                    <m:r>
                      <a:rPr sz="3800" i="1">
                        <a:solidFill>
                          <a:srgbClr val="000000"/>
                        </a:solidFill>
                        <a:latin typeface="Cambria Math" panose="02040503050406030204" pitchFamily="18" charset="0"/>
                      </a:rPr>
                      <m:t>𝑆</m:t>
                    </m:r>
                    <m:r>
                      <a:rPr sz="3800" i="1">
                        <a:solidFill>
                          <a:srgbClr val="000000"/>
                        </a:solidFill>
                        <a:latin typeface="Cambria Math" panose="02040503050406030204" pitchFamily="18" charset="0"/>
                      </a:rPr>
                      <m:t>=</m:t>
                    </m:r>
                    <m:sSup>
                      <m:sSupPr>
                        <m:ctrlPr>
                          <a:rPr sz="3800" i="1">
                            <a:solidFill>
                              <a:srgbClr val="000000"/>
                            </a:solidFill>
                            <a:latin typeface="Cambria Math" panose="02040503050406030204" pitchFamily="18" charset="0"/>
                          </a:rPr>
                        </m:ctrlPr>
                      </m:sSupPr>
                      <m:e>
                        <m:r>
                          <a:rPr sz="3800" i="1">
                            <a:solidFill>
                              <a:srgbClr val="000000"/>
                            </a:solidFill>
                            <a:latin typeface="Cambria Math" panose="02040503050406030204" pitchFamily="18" charset="0"/>
                          </a:rPr>
                          <m:t>𝑒</m:t>
                        </m:r>
                      </m:e>
                      <m:sup>
                        <m:r>
                          <a:rPr sz="3800" i="1">
                            <a:solidFill>
                              <a:srgbClr val="000000"/>
                            </a:solidFill>
                            <a:latin typeface="Cambria Math" panose="02040503050406030204" pitchFamily="18" charset="0"/>
                          </a:rPr>
                          <m:t>𝑖</m:t>
                        </m:r>
                        <m:f>
                          <m:fPr>
                            <m:ctrlPr>
                              <a:rPr sz="3800" i="1">
                                <a:solidFill>
                                  <a:srgbClr val="000000"/>
                                </a:solidFill>
                                <a:latin typeface="Cambria Math" panose="02040503050406030204" pitchFamily="18" charset="0"/>
                              </a:rPr>
                            </m:ctrlPr>
                          </m:fPr>
                          <m:num>
                            <m:r>
                              <a:rPr sz="3800" i="1">
                                <a:solidFill>
                                  <a:srgbClr val="000000"/>
                                </a:solidFill>
                                <a:latin typeface="Cambria Math" panose="02040503050406030204" pitchFamily="18" charset="0"/>
                              </a:rPr>
                              <m:t>𝜋</m:t>
                            </m:r>
                          </m:num>
                          <m:den>
                            <m:r>
                              <a:rPr sz="3800" i="1">
                                <a:solidFill>
                                  <a:srgbClr val="000000"/>
                                </a:solidFill>
                                <a:latin typeface="Cambria Math" panose="02040503050406030204" pitchFamily="18" charset="0"/>
                              </a:rPr>
                              <m:t>4</m:t>
                            </m:r>
                          </m:den>
                        </m:f>
                        <m:r>
                          <a:rPr sz="3800" i="1">
                            <a:solidFill>
                              <a:srgbClr val="000000"/>
                            </a:solidFill>
                            <a:latin typeface="Cambria Math" panose="02040503050406030204" pitchFamily="18" charset="0"/>
                          </a:rPr>
                          <m:t>𝑍</m:t>
                        </m:r>
                      </m:sup>
                    </m:sSup>
                  </m:oMath>
                </a14:m>
                <a:r>
                  <a:rPr dirty="0"/>
                  <a:t> on parity qubit</a:t>
                </a:r>
                <a:r>
                  <a:rPr i="1" dirty="0"/>
                  <a:t> (</a:t>
                </a:r>
                <a:r>
                  <a:rPr i="1" dirty="0" err="1"/>
                  <a:t>ij</a:t>
                </a:r>
                <a:r>
                  <a:rPr i="1" dirty="0"/>
                  <a:t>)</a:t>
                </a:r>
              </a:p>
              <a:p>
                <a:pPr>
                  <a:lnSpc>
                    <a:spcPct val="120000"/>
                  </a:lnSpc>
                </a:pPr>
                <a:endParaRPr i="1" dirty="0"/>
              </a:p>
              <a:p>
                <a:pPr>
                  <a:lnSpc>
                    <a:spcPct val="120000"/>
                  </a:lnSpc>
                </a:pPr>
                <a14:m>
                  <m:oMath xmlns:m="http://schemas.openxmlformats.org/officeDocument/2006/math">
                    <m:r>
                      <a:rPr sz="3800" i="1">
                        <a:solidFill>
                          <a:srgbClr val="000000"/>
                        </a:solidFill>
                        <a:latin typeface="Cambria Math" panose="02040503050406030204" pitchFamily="18" charset="0"/>
                      </a:rPr>
                      <m:t>𝑆</m:t>
                    </m:r>
                  </m:oMath>
                </a14:m>
                <a:r>
                  <a:rPr dirty="0"/>
                  <a:t> on parity qubit </a:t>
                </a:r>
                <a:r>
                  <a:rPr i="1" dirty="0"/>
                  <a:t>(</a:t>
                </a:r>
                <a:r>
                  <a:rPr i="1" dirty="0" err="1"/>
                  <a:t>ij</a:t>
                </a:r>
                <a:r>
                  <a:rPr i="1" dirty="0"/>
                  <a:t>)</a:t>
                </a:r>
                <a:r>
                  <a:rPr dirty="0"/>
                  <a:t>, </a:t>
                </a:r>
                <a14:m>
                  <m:oMath xmlns:m="http://schemas.openxmlformats.org/officeDocument/2006/math">
                    <m:sSup>
                      <m:sSupPr>
                        <m:ctrlPr>
                          <a:rPr sz="3800" i="1">
                            <a:solidFill>
                              <a:srgbClr val="000000"/>
                            </a:solidFill>
                            <a:latin typeface="Cambria Math" panose="02040503050406030204" pitchFamily="18" charset="0"/>
                          </a:rPr>
                        </m:ctrlPr>
                      </m:sSupPr>
                      <m:e>
                        <m:r>
                          <a:rPr sz="3800" i="1">
                            <a:solidFill>
                              <a:srgbClr val="000000"/>
                            </a:solidFill>
                            <a:latin typeface="Cambria Math" panose="02040503050406030204" pitchFamily="18" charset="0"/>
                          </a:rPr>
                          <m:t>𝑆</m:t>
                        </m:r>
                      </m:e>
                      <m:sup>
                        <m:r>
                          <a:rPr sz="3800" i="1">
                            <a:solidFill>
                              <a:srgbClr val="000000"/>
                            </a:solidFill>
                            <a:latin typeface="Cambria Math" panose="02040503050406030204" pitchFamily="18" charset="0"/>
                          </a:rPr>
                          <m:t>†</m:t>
                        </m:r>
                      </m:sup>
                    </m:sSup>
                  </m:oMath>
                </a14:m>
                <a:r>
                  <a:rPr dirty="0"/>
                  <a:t> on data qubits </a:t>
                </a:r>
                <a:r>
                  <a:rPr i="1" dirty="0"/>
                  <a:t>(</a:t>
                </a:r>
                <a:r>
                  <a:rPr i="1" dirty="0" err="1"/>
                  <a:t>i</a:t>
                </a:r>
                <a:r>
                  <a:rPr i="1" dirty="0"/>
                  <a:t>)</a:t>
                </a:r>
                <a:r>
                  <a:rPr dirty="0"/>
                  <a:t> and </a:t>
                </a:r>
                <a:r>
                  <a:rPr i="1" dirty="0"/>
                  <a:t>(j)</a:t>
                </a:r>
              </a:p>
              <a:p>
                <a:pPr>
                  <a:lnSpc>
                    <a:spcPct val="120000"/>
                  </a:lnSpc>
                </a:pPr>
                <a:endParaRPr i="1" dirty="0"/>
              </a:p>
              <a:p>
                <a:pPr>
                  <a:lnSpc>
                    <a:spcPct val="120000"/>
                  </a:lnSpc>
                </a:pPr>
                <a14:m>
                  <m:oMath xmlns:m="http://schemas.openxmlformats.org/officeDocument/2006/math">
                    <m:r>
                      <a:rPr sz="3800" i="1">
                        <a:solidFill>
                          <a:srgbClr val="000000"/>
                        </a:solidFill>
                        <a:latin typeface="Cambria Math" panose="02040503050406030204" pitchFamily="18" charset="0"/>
                      </a:rPr>
                      <m:t>𝑇</m:t>
                    </m:r>
                    <m:r>
                      <a:rPr sz="3800" i="1">
                        <a:solidFill>
                          <a:srgbClr val="000000"/>
                        </a:solidFill>
                        <a:latin typeface="Cambria Math" panose="02040503050406030204" pitchFamily="18" charset="0"/>
                      </a:rPr>
                      <m:t>=</m:t>
                    </m:r>
                    <m:sSup>
                      <m:sSupPr>
                        <m:ctrlPr>
                          <a:rPr sz="3800" i="1">
                            <a:solidFill>
                              <a:srgbClr val="000000"/>
                            </a:solidFill>
                            <a:latin typeface="Cambria Math" panose="02040503050406030204" pitchFamily="18" charset="0"/>
                          </a:rPr>
                        </m:ctrlPr>
                      </m:sSupPr>
                      <m:e>
                        <m:r>
                          <a:rPr sz="3800" i="1">
                            <a:solidFill>
                              <a:srgbClr val="000000"/>
                            </a:solidFill>
                            <a:latin typeface="Cambria Math" panose="02040503050406030204" pitchFamily="18" charset="0"/>
                          </a:rPr>
                          <m:t>𝑒</m:t>
                        </m:r>
                      </m:e>
                      <m:sup>
                        <m:r>
                          <a:rPr sz="3800" i="1">
                            <a:solidFill>
                              <a:srgbClr val="000000"/>
                            </a:solidFill>
                            <a:latin typeface="Cambria Math" panose="02040503050406030204" pitchFamily="18" charset="0"/>
                          </a:rPr>
                          <m:t>𝑖</m:t>
                        </m:r>
                        <m:f>
                          <m:fPr>
                            <m:ctrlPr>
                              <a:rPr sz="3800" i="1">
                                <a:solidFill>
                                  <a:srgbClr val="000000"/>
                                </a:solidFill>
                                <a:latin typeface="Cambria Math" panose="02040503050406030204" pitchFamily="18" charset="0"/>
                              </a:rPr>
                            </m:ctrlPr>
                          </m:fPr>
                          <m:num>
                            <m:r>
                              <a:rPr sz="3800" i="1">
                                <a:solidFill>
                                  <a:srgbClr val="000000"/>
                                </a:solidFill>
                                <a:latin typeface="Cambria Math" panose="02040503050406030204" pitchFamily="18" charset="0"/>
                              </a:rPr>
                              <m:t>𝜋</m:t>
                            </m:r>
                          </m:num>
                          <m:den>
                            <m:r>
                              <a:rPr sz="3800" i="1">
                                <a:solidFill>
                                  <a:srgbClr val="000000"/>
                                </a:solidFill>
                                <a:latin typeface="Cambria Math" panose="02040503050406030204" pitchFamily="18" charset="0"/>
                              </a:rPr>
                              <m:t>8</m:t>
                            </m:r>
                          </m:den>
                        </m:f>
                        <m:r>
                          <a:rPr sz="3800" i="1">
                            <a:solidFill>
                              <a:srgbClr val="000000"/>
                            </a:solidFill>
                            <a:latin typeface="Cambria Math" panose="02040503050406030204" pitchFamily="18" charset="0"/>
                          </a:rPr>
                          <m:t>𝑍</m:t>
                        </m:r>
                      </m:sup>
                    </m:sSup>
                  </m:oMath>
                </a14:m>
                <a:r>
                  <a:rPr dirty="0"/>
                  <a:t> on parity qubit </a:t>
                </a:r>
                <a:r>
                  <a:rPr i="1" dirty="0"/>
                  <a:t>(</a:t>
                </a:r>
                <a:r>
                  <a:rPr i="1" dirty="0" err="1"/>
                  <a:t>ij</a:t>
                </a:r>
                <a:r>
                  <a:rPr i="1" dirty="0"/>
                  <a:t>)</a:t>
                </a:r>
              </a:p>
              <a:p>
                <a:pPr>
                  <a:lnSpc>
                    <a:spcPct val="120000"/>
                  </a:lnSpc>
                </a:pPr>
                <a:endParaRPr i="1" dirty="0"/>
              </a:p>
              <a:p>
                <a:pPr>
                  <a:lnSpc>
                    <a:spcPct val="120000"/>
                  </a:lnSpc>
                </a:pPr>
                <a14:m>
                  <m:oMath xmlns:m="http://schemas.openxmlformats.org/officeDocument/2006/math">
                    <m:r>
                      <a:rPr sz="3800" i="1">
                        <a:solidFill>
                          <a:srgbClr val="000000"/>
                        </a:solidFill>
                        <a:latin typeface="Cambria Math" panose="02040503050406030204" pitchFamily="18" charset="0"/>
                      </a:rPr>
                      <m:t>𝑅𝑧</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𝛼</m:t>
                    </m:r>
                    <m:r>
                      <a:rPr sz="3800" i="1">
                        <a:solidFill>
                          <a:srgbClr val="000000"/>
                        </a:solidFill>
                        <a:latin typeface="Cambria Math" panose="02040503050406030204" pitchFamily="18" charset="0"/>
                      </a:rPr>
                      <m:t>)</m:t>
                    </m:r>
                  </m:oMath>
                </a14:m>
                <a:r>
                  <a:rPr dirty="0"/>
                  <a:t> on parity qubit </a:t>
                </a:r>
                <a:r>
                  <a:rPr i="1" dirty="0"/>
                  <a:t>(</a:t>
                </a:r>
                <a:r>
                  <a:rPr i="1" dirty="0" err="1"/>
                  <a:t>ijk</a:t>
                </a:r>
                <a:r>
                  <a:rPr i="1" dirty="0"/>
                  <a:t>…)</a:t>
                </a:r>
                <a:endParaRPr dirty="0">
                  <a:solidFill>
                    <a:srgbClr val="000000"/>
                  </a:solidFill>
                </a:endParaRPr>
              </a:p>
            </p:txBody>
          </p:sp>
        </mc:Choice>
        <mc:Fallback xmlns="">
          <p:sp>
            <p:nvSpPr>
              <p:cNvPr id="497" name="teleported “physical” operation…"/>
              <p:cNvSpPr txBox="1">
                <a:spLocks noGrp="1" noRot="1" noChangeAspect="1" noMove="1" noResize="1" noEditPoints="1" noAdjustHandles="1" noChangeArrowheads="1" noChangeShapeType="1" noTextEdit="1"/>
              </p:cNvSpPr>
              <p:nvPr>
                <p:ph type="body" idx="21"/>
              </p:nvPr>
            </p:nvSpPr>
            <p:spPr>
              <a:xfrm>
                <a:off x="3233420" y="3363722"/>
                <a:ext cx="9840853" cy="9228987"/>
              </a:xfrm>
              <a:prstGeom prst="rect">
                <a:avLst/>
              </a:prstGeom>
              <a:blipFill>
                <a:blip r:embed="rId2"/>
                <a:stretch>
                  <a:fillRect l="-2577" t="-1099" r="-644"/>
                </a:stretch>
              </a:blipFill>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498" name="logical effect…"/>
              <p:cNvSpPr txBox="1">
                <a:spLocks noGrp="1"/>
              </p:cNvSpPr>
              <p:nvPr>
                <p:ph type="body" idx="22"/>
              </p:nvPr>
            </p:nvSpPr>
            <p:spPr>
              <a:xfrm>
                <a:off x="16152028" y="3363722"/>
                <a:ext cx="6988009" cy="9228987"/>
              </a:xfrm>
              <a:prstGeom prst="rect">
                <a:avLst/>
              </a:prstGeom>
              <a:extLst>
                <a:ext uri="{C572A759-6A51-4108-AA02-DFA0A04FC94B}">
                  <ma14:wrappingTextBoxFlag xmlns="" xmlns:m="http://schemas.openxmlformats.org/officeDocument/2006/math" xmlns:ma14="http://schemas.microsoft.com/office/mac/drawingml/2011/main" val="1"/>
                </a:ext>
              </a:extLst>
            </p:spPr>
            <p:txBody>
              <a:bodyPr/>
              <a:lstStyle/>
              <a:p>
                <a:pPr>
                  <a:defRPr sz="4000">
                    <a:solidFill>
                      <a:schemeClr val="accent2">
                        <a:hueOff val="-463250"/>
                        <a:satOff val="2923"/>
                        <a:lumOff val="-9644"/>
                      </a:schemeClr>
                    </a:solidFill>
                    <a:latin typeface="Sofia Pro Semi Bold"/>
                    <a:ea typeface="Sofia Pro Semi Bold"/>
                    <a:cs typeface="Sofia Pro Semi Bold"/>
                    <a:sym typeface="Sofia Pro Semi Bold"/>
                  </a:defRPr>
                </a:pPr>
                <a:r>
                  <a:rPr dirty="0"/>
                  <a:t>logical effect</a:t>
                </a:r>
              </a:p>
              <a:p>
                <a:pPr>
                  <a:defRPr>
                    <a:solidFill>
                      <a:schemeClr val="accent2">
                        <a:hueOff val="-463250"/>
                        <a:satOff val="2923"/>
                        <a:lumOff val="-9644"/>
                      </a:schemeClr>
                    </a:solidFill>
                    <a:latin typeface="Sofia Pro Semi Bold"/>
                    <a:ea typeface="Sofia Pro Semi Bold"/>
                    <a:cs typeface="Sofia Pro Semi Bold"/>
                    <a:sym typeface="Sofia Pro Semi Bold"/>
                  </a:defRPr>
                </a:pPr>
                <a:endParaRPr dirty="0"/>
              </a:p>
              <a:p>
                <a:pPr>
                  <a:lnSpc>
                    <a:spcPct val="120000"/>
                  </a:lnSpc>
                  <a:defRPr>
                    <a:solidFill>
                      <a:schemeClr val="accent1">
                        <a:hueOff val="863661"/>
                        <a:satOff val="70316"/>
                        <a:lumOff val="-18599"/>
                      </a:schemeClr>
                    </a:solidFill>
                  </a:defRPr>
                </a:pPr>
                <a14:m>
                  <m:oMath xmlns:m="http://schemas.openxmlformats.org/officeDocument/2006/math">
                    <m:sSup>
                      <m:sSupPr>
                        <m:ctrlPr>
                          <a:rPr sz="3800" i="1">
                            <a:solidFill>
                              <a:srgbClr val="020A20"/>
                            </a:solidFill>
                            <a:latin typeface="Cambria Math" panose="02040503050406030204" pitchFamily="18" charset="0"/>
                          </a:rPr>
                        </m:ctrlPr>
                      </m:sSupPr>
                      <m:e>
                        <m:r>
                          <a:rPr sz="3800" i="1">
                            <a:solidFill>
                              <a:srgbClr val="020A20"/>
                            </a:solidFill>
                            <a:latin typeface="Cambria Math" panose="02040503050406030204" pitchFamily="18" charset="0"/>
                          </a:rPr>
                          <m:t>𝑒</m:t>
                        </m:r>
                      </m:e>
                      <m:sup>
                        <m:r>
                          <a:rPr sz="3800" i="1">
                            <a:solidFill>
                              <a:srgbClr val="020A20"/>
                            </a:solidFill>
                            <a:latin typeface="Cambria Math" panose="02040503050406030204" pitchFamily="18" charset="0"/>
                          </a:rPr>
                          <m:t>𝑖</m:t>
                        </m:r>
                        <m:f>
                          <m:fPr>
                            <m:ctrlPr>
                              <a:rPr sz="3800" i="1">
                                <a:solidFill>
                                  <a:srgbClr val="020A20"/>
                                </a:solidFill>
                                <a:latin typeface="Cambria Math" panose="02040503050406030204" pitchFamily="18" charset="0"/>
                              </a:rPr>
                            </m:ctrlPr>
                          </m:fPr>
                          <m:num>
                            <m:r>
                              <a:rPr sz="3800" i="1">
                                <a:solidFill>
                                  <a:srgbClr val="020A20"/>
                                </a:solidFill>
                                <a:latin typeface="Cambria Math" panose="02040503050406030204" pitchFamily="18" charset="0"/>
                              </a:rPr>
                              <m:t>𝜋</m:t>
                            </m:r>
                          </m:num>
                          <m:den>
                            <m:r>
                              <a:rPr sz="3800" i="1">
                                <a:solidFill>
                                  <a:srgbClr val="020A20"/>
                                </a:solidFill>
                                <a:latin typeface="Cambria Math" panose="02040503050406030204" pitchFamily="18" charset="0"/>
                              </a:rPr>
                              <m:t>4</m:t>
                            </m:r>
                          </m:den>
                        </m:f>
                        <m:sSub>
                          <m:sSubPr>
                            <m:ctrlPr>
                              <a:rPr sz="3800" i="1">
                                <a:solidFill>
                                  <a:srgbClr val="020A20"/>
                                </a:solidFill>
                                <a:latin typeface="Cambria Math" panose="02040503050406030204" pitchFamily="18" charset="0"/>
                              </a:rPr>
                            </m:ctrlPr>
                          </m:sSubPr>
                          <m:e>
                            <m:r>
                              <a:rPr sz="3800" i="1">
                                <a:solidFill>
                                  <a:srgbClr val="020A20"/>
                                </a:solidFill>
                                <a:latin typeface="Cambria Math" panose="02040503050406030204" pitchFamily="18" charset="0"/>
                              </a:rPr>
                              <m:t>𝑍</m:t>
                            </m:r>
                          </m:e>
                          <m:sub>
                            <m:r>
                              <a:rPr sz="3800" i="1">
                                <a:solidFill>
                                  <a:srgbClr val="020A20"/>
                                </a:solidFill>
                                <a:latin typeface="Cambria Math" panose="02040503050406030204" pitchFamily="18" charset="0"/>
                              </a:rPr>
                              <m:t>𝑖</m:t>
                            </m:r>
                          </m:sub>
                        </m:sSub>
                        <m:sSub>
                          <m:sSubPr>
                            <m:ctrlPr>
                              <a:rPr sz="3800" i="1">
                                <a:solidFill>
                                  <a:srgbClr val="020A20"/>
                                </a:solidFill>
                                <a:latin typeface="Cambria Math" panose="02040503050406030204" pitchFamily="18" charset="0"/>
                              </a:rPr>
                            </m:ctrlPr>
                          </m:sSubPr>
                          <m:e>
                            <m:r>
                              <a:rPr sz="3800" i="1">
                                <a:solidFill>
                                  <a:srgbClr val="020A20"/>
                                </a:solidFill>
                                <a:latin typeface="Cambria Math" panose="02040503050406030204" pitchFamily="18" charset="0"/>
                              </a:rPr>
                              <m:t>𝑍</m:t>
                            </m:r>
                          </m:e>
                          <m:sub>
                            <m:r>
                              <a:rPr sz="3800" i="1">
                                <a:solidFill>
                                  <a:srgbClr val="020A20"/>
                                </a:solidFill>
                                <a:latin typeface="Cambria Math" panose="02040503050406030204" pitchFamily="18" charset="0"/>
                              </a:rPr>
                              <m:t>𝑗</m:t>
                            </m:r>
                          </m:sub>
                        </m:sSub>
                      </m:sup>
                    </m:sSup>
                  </m:oMath>
                </a14:m>
                <a:r>
                  <a:rPr dirty="0"/>
                  <a:t>   (entangling, </a:t>
                </a:r>
                <a:r>
                  <a:rPr dirty="0" err="1"/>
                  <a:t>clifford</a:t>
                </a:r>
                <a:r>
                  <a:rPr dirty="0"/>
                  <a:t>)</a:t>
                </a:r>
              </a:p>
              <a:p>
                <a:pPr>
                  <a:lnSpc>
                    <a:spcPct val="120000"/>
                  </a:lnSpc>
                  <a:defRPr>
                    <a:solidFill>
                      <a:schemeClr val="accent1">
                        <a:hueOff val="863661"/>
                        <a:satOff val="70316"/>
                        <a:lumOff val="-18599"/>
                      </a:schemeClr>
                    </a:solidFill>
                  </a:defRPr>
                </a:pPr>
                <a:endParaRPr dirty="0"/>
              </a:p>
              <a:p>
                <a:pPr>
                  <a:lnSpc>
                    <a:spcPct val="120000"/>
                  </a:lnSpc>
                  <a:defRPr>
                    <a:solidFill>
                      <a:schemeClr val="accent1">
                        <a:hueOff val="863661"/>
                        <a:satOff val="70316"/>
                        <a:lumOff val="-18599"/>
                      </a:schemeClr>
                    </a:solidFill>
                  </a:defRPr>
                </a:pPr>
                <a:r>
                  <a:rPr dirty="0"/>
                  <a:t>CZ        (entangling, </a:t>
                </a:r>
                <a:r>
                  <a:rPr dirty="0" err="1"/>
                  <a:t>clifford</a:t>
                </a:r>
                <a:r>
                  <a:rPr dirty="0"/>
                  <a:t>)</a:t>
                </a:r>
              </a:p>
              <a:p>
                <a:pPr>
                  <a:lnSpc>
                    <a:spcPct val="120000"/>
                  </a:lnSpc>
                  <a:defRPr>
                    <a:solidFill>
                      <a:schemeClr val="accent1">
                        <a:hueOff val="863661"/>
                        <a:satOff val="70316"/>
                        <a:lumOff val="-18599"/>
                      </a:schemeClr>
                    </a:solidFill>
                  </a:defRPr>
                </a:pPr>
                <a:endParaRPr dirty="0"/>
              </a:p>
              <a:p>
                <a:pPr>
                  <a:lnSpc>
                    <a:spcPct val="120000"/>
                  </a:lnSpc>
                  <a:defRPr>
                    <a:solidFill>
                      <a:schemeClr val="accent1">
                        <a:hueOff val="863661"/>
                        <a:satOff val="70316"/>
                        <a:lumOff val="-18599"/>
                      </a:schemeClr>
                    </a:solidFill>
                  </a:defRPr>
                </a:pPr>
                <a14:m>
                  <m:oMath xmlns:m="http://schemas.openxmlformats.org/officeDocument/2006/math">
                    <m:sSup>
                      <m:sSupPr>
                        <m:ctrlPr>
                          <a:rPr sz="3800" i="1">
                            <a:solidFill>
                              <a:srgbClr val="020A20"/>
                            </a:solidFill>
                            <a:latin typeface="Cambria Math" panose="02040503050406030204" pitchFamily="18" charset="0"/>
                          </a:rPr>
                        </m:ctrlPr>
                      </m:sSupPr>
                      <m:e>
                        <m:r>
                          <a:rPr sz="3800" i="1">
                            <a:solidFill>
                              <a:srgbClr val="020A20"/>
                            </a:solidFill>
                            <a:latin typeface="Cambria Math" panose="02040503050406030204" pitchFamily="18" charset="0"/>
                          </a:rPr>
                          <m:t>𝑒</m:t>
                        </m:r>
                      </m:e>
                      <m:sup>
                        <m:r>
                          <a:rPr sz="3800" i="1">
                            <a:solidFill>
                              <a:srgbClr val="020A20"/>
                            </a:solidFill>
                            <a:latin typeface="Cambria Math" panose="02040503050406030204" pitchFamily="18" charset="0"/>
                          </a:rPr>
                          <m:t>𝑖</m:t>
                        </m:r>
                        <m:f>
                          <m:fPr>
                            <m:ctrlPr>
                              <a:rPr sz="3800" i="1">
                                <a:solidFill>
                                  <a:srgbClr val="020A20"/>
                                </a:solidFill>
                                <a:latin typeface="Cambria Math" panose="02040503050406030204" pitchFamily="18" charset="0"/>
                              </a:rPr>
                            </m:ctrlPr>
                          </m:fPr>
                          <m:num>
                            <m:r>
                              <a:rPr sz="3800" i="1">
                                <a:solidFill>
                                  <a:srgbClr val="020A20"/>
                                </a:solidFill>
                                <a:latin typeface="Cambria Math" panose="02040503050406030204" pitchFamily="18" charset="0"/>
                              </a:rPr>
                              <m:t>𝜋</m:t>
                            </m:r>
                          </m:num>
                          <m:den>
                            <m:r>
                              <a:rPr sz="3800" i="1">
                                <a:solidFill>
                                  <a:srgbClr val="020A20"/>
                                </a:solidFill>
                                <a:latin typeface="Cambria Math" panose="02040503050406030204" pitchFamily="18" charset="0"/>
                              </a:rPr>
                              <m:t>8</m:t>
                            </m:r>
                          </m:den>
                        </m:f>
                        <m:sSub>
                          <m:sSubPr>
                            <m:ctrlPr>
                              <a:rPr sz="3800" i="1">
                                <a:solidFill>
                                  <a:srgbClr val="020A20"/>
                                </a:solidFill>
                                <a:latin typeface="Cambria Math" panose="02040503050406030204" pitchFamily="18" charset="0"/>
                              </a:rPr>
                            </m:ctrlPr>
                          </m:sSubPr>
                          <m:e>
                            <m:r>
                              <a:rPr sz="3800" i="1">
                                <a:solidFill>
                                  <a:srgbClr val="020A20"/>
                                </a:solidFill>
                                <a:latin typeface="Cambria Math" panose="02040503050406030204" pitchFamily="18" charset="0"/>
                              </a:rPr>
                              <m:t>𝑍</m:t>
                            </m:r>
                          </m:e>
                          <m:sub>
                            <m:r>
                              <a:rPr sz="3800" i="1">
                                <a:solidFill>
                                  <a:srgbClr val="020A20"/>
                                </a:solidFill>
                                <a:latin typeface="Cambria Math" panose="02040503050406030204" pitchFamily="18" charset="0"/>
                              </a:rPr>
                              <m:t>𝑖</m:t>
                            </m:r>
                          </m:sub>
                        </m:sSub>
                        <m:sSub>
                          <m:sSubPr>
                            <m:ctrlPr>
                              <a:rPr sz="3800" i="1">
                                <a:solidFill>
                                  <a:srgbClr val="020A20"/>
                                </a:solidFill>
                                <a:latin typeface="Cambria Math" panose="02040503050406030204" pitchFamily="18" charset="0"/>
                              </a:rPr>
                            </m:ctrlPr>
                          </m:sSubPr>
                          <m:e>
                            <m:r>
                              <a:rPr sz="3800" i="1">
                                <a:solidFill>
                                  <a:srgbClr val="020A20"/>
                                </a:solidFill>
                                <a:latin typeface="Cambria Math" panose="02040503050406030204" pitchFamily="18" charset="0"/>
                              </a:rPr>
                              <m:t>𝑍</m:t>
                            </m:r>
                          </m:e>
                          <m:sub>
                            <m:r>
                              <a:rPr sz="3800" i="1">
                                <a:solidFill>
                                  <a:srgbClr val="020A20"/>
                                </a:solidFill>
                                <a:latin typeface="Cambria Math" panose="02040503050406030204" pitchFamily="18" charset="0"/>
                              </a:rPr>
                              <m:t>𝑗</m:t>
                            </m:r>
                          </m:sub>
                        </m:sSub>
                      </m:sup>
                    </m:sSup>
                  </m:oMath>
                </a14:m>
                <a:r>
                  <a:rPr dirty="0"/>
                  <a:t>   (entangling, non-</a:t>
                </a:r>
                <a:r>
                  <a:rPr dirty="0" err="1"/>
                  <a:t>clifford</a:t>
                </a:r>
                <a:r>
                  <a:rPr dirty="0"/>
                  <a:t>)</a:t>
                </a:r>
              </a:p>
              <a:p>
                <a:pPr>
                  <a:lnSpc>
                    <a:spcPct val="120000"/>
                  </a:lnSpc>
                  <a:defRPr>
                    <a:solidFill>
                      <a:schemeClr val="accent1">
                        <a:hueOff val="863661"/>
                        <a:satOff val="70316"/>
                        <a:lumOff val="-18599"/>
                      </a:schemeClr>
                    </a:solidFill>
                  </a:defRPr>
                </a:pPr>
                <a:endParaRPr dirty="0"/>
              </a:p>
              <a:p>
                <a:pPr>
                  <a:lnSpc>
                    <a:spcPct val="120000"/>
                  </a:lnSpc>
                  <a:defRPr>
                    <a:solidFill>
                      <a:schemeClr val="accent1">
                        <a:hueOff val="863661"/>
                        <a:satOff val="70316"/>
                        <a:lumOff val="-18599"/>
                      </a:schemeClr>
                    </a:solidFill>
                  </a:defRPr>
                </a:pPr>
                <a14:m>
                  <m:oMathPara xmlns:m="http://schemas.openxmlformats.org/officeDocument/2006/math">
                    <m:oMathParaPr>
                      <m:jc m:val="left"/>
                    </m:oMathParaPr>
                    <m:oMath xmlns:m="http://schemas.openxmlformats.org/officeDocument/2006/math">
                      <m:sSup>
                        <m:sSupPr>
                          <m:ctrlPr>
                            <a:rPr sz="3800" i="1">
                              <a:solidFill>
                                <a:srgbClr val="020A20"/>
                              </a:solidFill>
                              <a:latin typeface="Cambria Math" panose="02040503050406030204" pitchFamily="18" charset="0"/>
                            </a:rPr>
                          </m:ctrlPr>
                        </m:sSupPr>
                        <m:e>
                          <m:r>
                            <a:rPr sz="3800" i="1">
                              <a:solidFill>
                                <a:srgbClr val="020A20"/>
                              </a:solidFill>
                              <a:latin typeface="Cambria Math" panose="02040503050406030204" pitchFamily="18" charset="0"/>
                            </a:rPr>
                            <m:t>𝑒</m:t>
                          </m:r>
                        </m:e>
                        <m:sup>
                          <m:r>
                            <a:rPr sz="3800" i="1">
                              <a:solidFill>
                                <a:srgbClr val="020A20"/>
                              </a:solidFill>
                              <a:latin typeface="Cambria Math" panose="02040503050406030204" pitchFamily="18" charset="0"/>
                            </a:rPr>
                            <m:t>−</m:t>
                          </m:r>
                          <m:r>
                            <a:rPr sz="3800" i="1">
                              <a:solidFill>
                                <a:srgbClr val="020A20"/>
                              </a:solidFill>
                              <a:latin typeface="Cambria Math" panose="02040503050406030204" pitchFamily="18" charset="0"/>
                            </a:rPr>
                            <m:t>𝑖</m:t>
                          </m:r>
                          <m:f>
                            <m:fPr>
                              <m:ctrlPr>
                                <a:rPr sz="3800" i="1">
                                  <a:solidFill>
                                    <a:srgbClr val="020A20"/>
                                  </a:solidFill>
                                  <a:latin typeface="Cambria Math" panose="02040503050406030204" pitchFamily="18" charset="0"/>
                                </a:rPr>
                              </m:ctrlPr>
                            </m:fPr>
                            <m:num>
                              <m:r>
                                <a:rPr sz="3800" i="1">
                                  <a:solidFill>
                                    <a:srgbClr val="020A20"/>
                                  </a:solidFill>
                                  <a:latin typeface="Cambria Math" panose="02040503050406030204" pitchFamily="18" charset="0"/>
                                </a:rPr>
                                <m:t>𝛼</m:t>
                              </m:r>
                            </m:num>
                            <m:den>
                              <m:r>
                                <a:rPr sz="3800" i="1">
                                  <a:solidFill>
                                    <a:srgbClr val="020A20"/>
                                  </a:solidFill>
                                  <a:latin typeface="Cambria Math" panose="02040503050406030204" pitchFamily="18" charset="0"/>
                                </a:rPr>
                                <m:t>2</m:t>
                              </m:r>
                            </m:den>
                          </m:f>
                          <m:sSub>
                            <m:sSubPr>
                              <m:ctrlPr>
                                <a:rPr sz="3800" i="1">
                                  <a:solidFill>
                                    <a:srgbClr val="020A20"/>
                                  </a:solidFill>
                                  <a:latin typeface="Cambria Math" panose="02040503050406030204" pitchFamily="18" charset="0"/>
                                </a:rPr>
                              </m:ctrlPr>
                            </m:sSubPr>
                            <m:e>
                              <m:r>
                                <a:rPr sz="3800" i="1">
                                  <a:solidFill>
                                    <a:srgbClr val="020A20"/>
                                  </a:solidFill>
                                  <a:latin typeface="Cambria Math" panose="02040503050406030204" pitchFamily="18" charset="0"/>
                                </a:rPr>
                                <m:t>𝑍</m:t>
                              </m:r>
                            </m:e>
                            <m:sub>
                              <m:r>
                                <a:rPr sz="3800" i="1">
                                  <a:solidFill>
                                    <a:srgbClr val="020A20"/>
                                  </a:solidFill>
                                  <a:latin typeface="Cambria Math" panose="02040503050406030204" pitchFamily="18" charset="0"/>
                                </a:rPr>
                                <m:t>𝑖</m:t>
                              </m:r>
                            </m:sub>
                          </m:sSub>
                          <m:sSub>
                            <m:sSubPr>
                              <m:ctrlPr>
                                <a:rPr sz="3800" i="1">
                                  <a:solidFill>
                                    <a:srgbClr val="020A20"/>
                                  </a:solidFill>
                                  <a:latin typeface="Cambria Math" panose="02040503050406030204" pitchFamily="18" charset="0"/>
                                </a:rPr>
                              </m:ctrlPr>
                            </m:sSubPr>
                            <m:e>
                              <m:r>
                                <a:rPr sz="3800" i="1">
                                  <a:solidFill>
                                    <a:srgbClr val="020A20"/>
                                  </a:solidFill>
                                  <a:latin typeface="Cambria Math" panose="02040503050406030204" pitchFamily="18" charset="0"/>
                                </a:rPr>
                                <m:t>𝑍</m:t>
                              </m:r>
                            </m:e>
                            <m:sub>
                              <m:r>
                                <a:rPr sz="3800" i="1">
                                  <a:solidFill>
                                    <a:srgbClr val="020A20"/>
                                  </a:solidFill>
                                  <a:latin typeface="Cambria Math" panose="02040503050406030204" pitchFamily="18" charset="0"/>
                                </a:rPr>
                                <m:t>𝑗</m:t>
                              </m:r>
                            </m:sub>
                          </m:sSub>
                          <m:sSub>
                            <m:sSubPr>
                              <m:ctrlPr>
                                <a:rPr sz="3800" i="1">
                                  <a:solidFill>
                                    <a:srgbClr val="020A20"/>
                                  </a:solidFill>
                                  <a:latin typeface="Cambria Math" panose="02040503050406030204" pitchFamily="18" charset="0"/>
                                </a:rPr>
                              </m:ctrlPr>
                            </m:sSubPr>
                            <m:e>
                              <m:r>
                                <a:rPr sz="3800" i="1">
                                  <a:solidFill>
                                    <a:srgbClr val="020A20"/>
                                  </a:solidFill>
                                  <a:latin typeface="Cambria Math" panose="02040503050406030204" pitchFamily="18" charset="0"/>
                                </a:rPr>
                                <m:t>𝑍</m:t>
                              </m:r>
                            </m:e>
                            <m:sub>
                              <m:r>
                                <a:rPr sz="3800" i="1">
                                  <a:solidFill>
                                    <a:srgbClr val="020A20"/>
                                  </a:solidFill>
                                  <a:latin typeface="Cambria Math" panose="02040503050406030204" pitchFamily="18" charset="0"/>
                                </a:rPr>
                                <m:t>𝑘</m:t>
                              </m:r>
                            </m:sub>
                          </m:sSub>
                          <m:r>
                            <a:rPr sz="3800" i="1">
                              <a:solidFill>
                                <a:srgbClr val="020A20"/>
                              </a:solidFill>
                              <a:latin typeface="Cambria Math" panose="02040503050406030204" pitchFamily="18" charset="0"/>
                            </a:rPr>
                            <m:t>...</m:t>
                          </m:r>
                        </m:sup>
                      </m:sSup>
                    </m:oMath>
                  </m:oMathPara>
                </a14:m>
                <a:endParaRPr dirty="0">
                  <a:solidFill>
                    <a:srgbClr val="020A20"/>
                  </a:solidFill>
                </a:endParaRPr>
              </a:p>
            </p:txBody>
          </p:sp>
        </mc:Choice>
        <mc:Fallback xmlns="">
          <p:sp>
            <p:nvSpPr>
              <p:cNvPr id="498" name="logical effect…"/>
              <p:cNvSpPr txBox="1">
                <a:spLocks noGrp="1" noRot="1" noChangeAspect="1" noMove="1" noResize="1" noEditPoints="1" noAdjustHandles="1" noChangeArrowheads="1" noChangeShapeType="1" noTextEdit="1"/>
              </p:cNvSpPr>
              <p:nvPr>
                <p:ph type="body" idx="22"/>
              </p:nvPr>
            </p:nvSpPr>
            <p:spPr>
              <a:xfrm>
                <a:off x="16152028" y="3363722"/>
                <a:ext cx="6988009" cy="9228987"/>
              </a:xfrm>
              <a:prstGeom prst="rect">
                <a:avLst/>
              </a:prstGeom>
              <a:blipFill>
                <a:blip r:embed="rId3"/>
                <a:stretch>
                  <a:fillRect l="-3811" t="-1099" r="-1815"/>
                </a:stretch>
              </a:blipFill>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AT">
                    <a:noFill/>
                  </a:rPr>
                  <a:t> </a:t>
                </a:r>
              </a:p>
            </p:txBody>
          </p:sp>
        </mc:Fallback>
      </mc:AlternateContent>
      <p:sp>
        <p:nvSpPr>
          <p:cNvPr id="499" name="Examples of useful gates on parity qubits"/>
          <p:cNvSpPr txBox="1">
            <a:spLocks noGrp="1"/>
          </p:cNvSpPr>
          <p:nvPr>
            <p:ph type="title"/>
          </p:nvPr>
        </p:nvSpPr>
        <p:spPr>
          <a:prstGeom prst="rect">
            <a:avLst/>
          </a:prstGeom>
        </p:spPr>
        <p:txBody>
          <a:bodyPr/>
          <a:lstStyle/>
          <a:p>
            <a:r>
              <a:t>Examples of useful gates on parity qubits</a:t>
            </a:r>
          </a:p>
        </p:txBody>
      </p:sp>
      <p:sp>
        <p:nvSpPr>
          <p:cNvPr id="500" name="Triangle"/>
          <p:cNvSpPr/>
          <p:nvPr/>
        </p:nvSpPr>
        <p:spPr>
          <a:xfrm rot="13500000">
            <a:off x="11330774" y="11343557"/>
            <a:ext cx="995908" cy="995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01" name="Triangle"/>
          <p:cNvSpPr/>
          <p:nvPr/>
        </p:nvSpPr>
        <p:spPr>
          <a:xfrm rot="13500000" flipH="1">
            <a:off x="10114203" y="12560127"/>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02" name="Triangle"/>
          <p:cNvSpPr/>
          <p:nvPr/>
        </p:nvSpPr>
        <p:spPr>
          <a:xfrm rot="13500000" flipH="1">
            <a:off x="12542958" y="12555742"/>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03" name="12"/>
          <p:cNvSpPr/>
          <p:nvPr/>
        </p:nvSpPr>
        <p:spPr>
          <a:xfrm>
            <a:off x="12694335" y="11486159"/>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504" name="2"/>
          <p:cNvSpPr/>
          <p:nvPr/>
        </p:nvSpPr>
        <p:spPr>
          <a:xfrm>
            <a:off x="13906518" y="12698343"/>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505" name="02"/>
          <p:cNvSpPr/>
          <p:nvPr/>
        </p:nvSpPr>
        <p:spPr>
          <a:xfrm>
            <a:off x="11482149" y="10273974"/>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506" name="01"/>
          <p:cNvSpPr/>
          <p:nvPr/>
        </p:nvSpPr>
        <p:spPr>
          <a:xfrm>
            <a:off x="10263385" y="11492739"/>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507" name="1"/>
          <p:cNvSpPr/>
          <p:nvPr/>
        </p:nvSpPr>
        <p:spPr>
          <a:xfrm>
            <a:off x="11475570" y="12704923"/>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508" name="0"/>
          <p:cNvSpPr/>
          <p:nvPr/>
        </p:nvSpPr>
        <p:spPr>
          <a:xfrm>
            <a:off x="9044620" y="12711503"/>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509" name="Triangle"/>
          <p:cNvSpPr/>
          <p:nvPr/>
        </p:nvSpPr>
        <p:spPr>
          <a:xfrm rot="13500000">
            <a:off x="13761724" y="11340267"/>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10" name="Triangle"/>
          <p:cNvSpPr/>
          <p:nvPr/>
        </p:nvSpPr>
        <p:spPr>
          <a:xfrm rot="13500000" flipH="1">
            <a:off x="14973907" y="12552452"/>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11" name="23"/>
          <p:cNvSpPr/>
          <p:nvPr/>
        </p:nvSpPr>
        <p:spPr>
          <a:xfrm>
            <a:off x="15125282" y="11482869"/>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512" name="3"/>
          <p:cNvSpPr/>
          <p:nvPr/>
        </p:nvSpPr>
        <p:spPr>
          <a:xfrm>
            <a:off x="16337467" y="12695053"/>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513" name="13"/>
          <p:cNvSpPr/>
          <p:nvPr/>
        </p:nvSpPr>
        <p:spPr>
          <a:xfrm>
            <a:off x="13913098" y="10270684"/>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514" name="Shape"/>
          <p:cNvSpPr/>
          <p:nvPr/>
        </p:nvSpPr>
        <p:spPr>
          <a:xfrm rot="13500000">
            <a:off x="12550635" y="10126987"/>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ubicBezTo>
                  <a:pt x="3600" y="18000"/>
                  <a:pt x="7200" y="14400"/>
                  <a:pt x="10800" y="10800"/>
                </a:cubicBezTo>
                <a:cubicBezTo>
                  <a:pt x="14400" y="7200"/>
                  <a:pt x="18000" y="3600"/>
                  <a:pt x="21600" y="0"/>
                </a:cubicBez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15" name="03"/>
          <p:cNvSpPr/>
          <p:nvPr/>
        </p:nvSpPr>
        <p:spPr>
          <a:xfrm>
            <a:off x="12702012" y="9057404"/>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516" name="Square"/>
          <p:cNvSpPr/>
          <p:nvPr/>
        </p:nvSpPr>
        <p:spPr>
          <a:xfrm rot="18900000">
            <a:off x="12545773" y="10123627"/>
            <a:ext cx="990280" cy="990280"/>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17" name="S"/>
          <p:cNvSpPr/>
          <p:nvPr/>
        </p:nvSpPr>
        <p:spPr>
          <a:xfrm>
            <a:off x="14147288" y="10777115"/>
            <a:ext cx="701932" cy="701932"/>
          </a:xfrm>
          <a:prstGeom prst="roundRect">
            <a:avLst>
              <a:gd name="adj" fmla="val 17079"/>
            </a:avLst>
          </a:prstGeom>
          <a:solidFill>
            <a:schemeClr val="accent3">
              <a:hueOff val="139237"/>
              <a:lumOff val="-722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S</a:t>
            </a:r>
          </a:p>
        </p:txBody>
      </p:sp>
      <p:sp>
        <p:nvSpPr>
          <p:cNvPr id="518" name="Arrow"/>
          <p:cNvSpPr/>
          <p:nvPr/>
        </p:nvSpPr>
        <p:spPr>
          <a:xfrm>
            <a:off x="1869269" y="5142058"/>
            <a:ext cx="908935" cy="701932"/>
          </a:xfrm>
          <a:prstGeom prst="rightArrow">
            <a:avLst>
              <a:gd name="adj1" fmla="val 32000"/>
              <a:gd name="adj2" fmla="val 82874"/>
            </a:avLst>
          </a:prstGeom>
          <a:solidFill>
            <a:schemeClr val="accent3">
              <a:hueOff val="139237"/>
              <a:lumOff val="-7225"/>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19" name="S"/>
          <p:cNvSpPr/>
          <p:nvPr/>
        </p:nvSpPr>
        <p:spPr>
          <a:xfrm>
            <a:off x="11841034" y="12986915"/>
            <a:ext cx="701933" cy="701932"/>
          </a:xfrm>
          <a:prstGeom prst="roundRect">
            <a:avLst>
              <a:gd name="adj" fmla="val 17079"/>
            </a:avLst>
          </a:prstGeom>
          <a:solidFill>
            <a:schemeClr val="accent3">
              <a:hueOff val="139237"/>
              <a:lumOff val="-722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S</a:t>
            </a:r>
          </a:p>
        </p:txBody>
      </p:sp>
      <p:sp>
        <p:nvSpPr>
          <p:cNvPr id="520" name="S"/>
          <p:cNvSpPr/>
          <p:nvPr/>
        </p:nvSpPr>
        <p:spPr>
          <a:xfrm>
            <a:off x="16729622" y="12986915"/>
            <a:ext cx="701932" cy="701932"/>
          </a:xfrm>
          <a:prstGeom prst="roundRect">
            <a:avLst>
              <a:gd name="adj" fmla="val 17079"/>
            </a:avLst>
          </a:prstGeom>
          <a:solidFill>
            <a:schemeClr val="accent3">
              <a:hueOff val="139237"/>
              <a:lumOff val="-722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S</a:t>
            </a:r>
          </a:p>
        </p:txBody>
      </p:sp>
      <p:sp>
        <p:nvSpPr>
          <p:cNvPr id="521" name="T"/>
          <p:cNvSpPr/>
          <p:nvPr/>
        </p:nvSpPr>
        <p:spPr>
          <a:xfrm>
            <a:off x="14147288" y="10784183"/>
            <a:ext cx="701932" cy="701933"/>
          </a:xfrm>
          <a:prstGeom prst="roundRect">
            <a:avLst>
              <a:gd name="adj" fmla="val 17079"/>
            </a:avLst>
          </a:prstGeom>
          <a:solidFill>
            <a:schemeClr val="accent3">
              <a:hueOff val="139237"/>
              <a:lumOff val="-722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T</a:t>
            </a:r>
          </a:p>
        </p:txBody>
      </p:sp>
      <p:sp>
        <p:nvSpPr>
          <p:cNvPr id="522" name="Triangle"/>
          <p:cNvSpPr/>
          <p:nvPr/>
        </p:nvSpPr>
        <p:spPr>
          <a:xfrm rot="13500000">
            <a:off x="12555023" y="10126987"/>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23" name="0123"/>
          <p:cNvSpPr/>
          <p:nvPr/>
        </p:nvSpPr>
        <p:spPr>
          <a:xfrm>
            <a:off x="12598510" y="8953903"/>
            <a:ext cx="908935" cy="908935"/>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26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rPr sz="2000"/>
              <a:t>0123</a:t>
            </a:r>
          </a:p>
        </p:txBody>
      </p:sp>
      <p:sp>
        <p:nvSpPr>
          <p:cNvPr id="524" name="Rz"/>
          <p:cNvSpPr/>
          <p:nvPr/>
        </p:nvSpPr>
        <p:spPr>
          <a:xfrm>
            <a:off x="12953488" y="9570903"/>
            <a:ext cx="701932" cy="701932"/>
          </a:xfrm>
          <a:prstGeom prst="roundRect">
            <a:avLst>
              <a:gd name="adj" fmla="val 17079"/>
            </a:avLst>
          </a:prstGeom>
          <a:solidFill>
            <a:schemeClr val="accent3">
              <a:hueOff val="139237"/>
              <a:lumOff val="-722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Rz</a:t>
            </a:r>
          </a:p>
        </p:txBody>
      </p:sp>
      <p:sp>
        <p:nvSpPr>
          <p:cNvPr id="30" name="Arrow">
            <a:extLst>
              <a:ext uri="{FF2B5EF4-FFF2-40B4-BE49-F238E27FC236}">
                <a16:creationId xmlns:a16="http://schemas.microsoft.com/office/drawing/2014/main" id="{E4C9C8EF-05FA-D840-8859-1A9A4CA34003}"/>
              </a:ext>
            </a:extLst>
          </p:cNvPr>
          <p:cNvSpPr/>
          <p:nvPr/>
        </p:nvSpPr>
        <p:spPr>
          <a:xfrm>
            <a:off x="1869269" y="6818458"/>
            <a:ext cx="908935" cy="701932"/>
          </a:xfrm>
          <a:prstGeom prst="rightArrow">
            <a:avLst>
              <a:gd name="adj1" fmla="val 32000"/>
              <a:gd name="adj2" fmla="val 82874"/>
            </a:avLst>
          </a:prstGeom>
          <a:solidFill>
            <a:schemeClr val="accent3">
              <a:hueOff val="139237"/>
              <a:lumOff val="-7225"/>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1" name="Arrow">
            <a:extLst>
              <a:ext uri="{FF2B5EF4-FFF2-40B4-BE49-F238E27FC236}">
                <a16:creationId xmlns:a16="http://schemas.microsoft.com/office/drawing/2014/main" id="{DFB13464-9012-F446-903E-A42438DD6466}"/>
              </a:ext>
            </a:extLst>
          </p:cNvPr>
          <p:cNvSpPr/>
          <p:nvPr/>
        </p:nvSpPr>
        <p:spPr>
          <a:xfrm>
            <a:off x="1869269" y="8602937"/>
            <a:ext cx="908935" cy="701932"/>
          </a:xfrm>
          <a:prstGeom prst="rightArrow">
            <a:avLst>
              <a:gd name="adj1" fmla="val 32000"/>
              <a:gd name="adj2" fmla="val 82874"/>
            </a:avLst>
          </a:prstGeom>
          <a:solidFill>
            <a:schemeClr val="accent3">
              <a:hueOff val="139237"/>
              <a:lumOff val="-7225"/>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2" name="Arrow">
            <a:extLst>
              <a:ext uri="{FF2B5EF4-FFF2-40B4-BE49-F238E27FC236}">
                <a16:creationId xmlns:a16="http://schemas.microsoft.com/office/drawing/2014/main" id="{AE0110A9-5B36-A44D-A597-C5DCFAC481DD}"/>
              </a:ext>
            </a:extLst>
          </p:cNvPr>
          <p:cNvSpPr/>
          <p:nvPr/>
        </p:nvSpPr>
        <p:spPr>
          <a:xfrm>
            <a:off x="1869269" y="10389041"/>
            <a:ext cx="908935" cy="701932"/>
          </a:xfrm>
          <a:prstGeom prst="rightArrow">
            <a:avLst>
              <a:gd name="adj1" fmla="val 32000"/>
              <a:gd name="adj2" fmla="val 82874"/>
            </a:avLst>
          </a:prstGeom>
          <a:solidFill>
            <a:schemeClr val="accent3">
              <a:hueOff val="139237"/>
              <a:lumOff val="-7225"/>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2" nodeType="withEffect">
                                  <p:stCondLst>
                                    <p:cond delay="0"/>
                                  </p:stCondLst>
                                  <p:iterate>
                                    <p:tmAbs val="0"/>
                                  </p:iterate>
                                  <p:childTnLst>
                                    <p:set>
                                      <p:cBhvr>
                                        <p:cTn id="10" fill="hold"/>
                                        <p:tgtEl>
                                          <p:spTgt spid="519"/>
                                        </p:tgtEl>
                                        <p:attrNameLst>
                                          <p:attrName>style.visibility</p:attrName>
                                        </p:attrNameLst>
                                      </p:cBhvr>
                                      <p:to>
                                        <p:strVal val="visible"/>
                                      </p:to>
                                    </p:set>
                                  </p:childTnLst>
                                </p:cTn>
                              </p:par>
                              <p:par>
                                <p:cTn id="11" presetID="1" presetClass="entr" presetSubtype="0" fill="hold" grpId="3" nodeType="withEffect">
                                  <p:stCondLst>
                                    <p:cond delay="0"/>
                                  </p:stCondLst>
                                  <p:iterate>
                                    <p:tmAbs val="0"/>
                                  </p:iterate>
                                  <p:childTnLst>
                                    <p:set>
                                      <p:cBhvr>
                                        <p:cTn id="12" fill="hold"/>
                                        <p:tgtEl>
                                          <p:spTgt spid="5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5" nodeType="afterEffect">
                                  <p:stCondLst>
                                    <p:cond delay="0"/>
                                  </p:stCondLst>
                                  <p:iterate>
                                    <p:tmAbs val="0"/>
                                  </p:iterate>
                                  <p:childTnLst>
                                    <p:set>
                                      <p:cBhvr>
                                        <p:cTn id="21" fill="hold">
                                          <p:stCondLst>
                                            <p:cond delay="0"/>
                                          </p:stCondLst>
                                        </p:cTn>
                                        <p:tgtEl>
                                          <p:spTgt spid="519"/>
                                        </p:tgtEl>
                                        <p:attrNameLst>
                                          <p:attrName>style.visibility</p:attrName>
                                        </p:attrNameLst>
                                      </p:cBhvr>
                                      <p:to>
                                        <p:strVal val="hidden"/>
                                      </p:to>
                                    </p:set>
                                  </p:childTnLst>
                                </p:cTn>
                              </p:par>
                            </p:childTnLst>
                          </p:cTn>
                        </p:par>
                        <p:par>
                          <p:cTn id="22" fill="hold">
                            <p:stCondLst>
                              <p:cond delay="0"/>
                            </p:stCondLst>
                            <p:childTnLst>
                              <p:par>
                                <p:cTn id="23" presetID="1" presetClass="exit" presetSubtype="0" fill="hold" grpId="6" nodeType="afterEffect">
                                  <p:stCondLst>
                                    <p:cond delay="0"/>
                                  </p:stCondLst>
                                  <p:iterate>
                                    <p:tmAbs val="0"/>
                                  </p:iterate>
                                  <p:childTnLst>
                                    <p:set>
                                      <p:cBhvr>
                                        <p:cTn id="24" fill="hold">
                                          <p:stCondLst>
                                            <p:cond delay="0"/>
                                          </p:stCondLst>
                                        </p:cTn>
                                        <p:tgtEl>
                                          <p:spTgt spid="520"/>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7" nodeType="afterEffect">
                                  <p:stCondLst>
                                    <p:cond delay="0"/>
                                  </p:stCondLst>
                                  <p:iterate>
                                    <p:tmAbs val="0"/>
                                  </p:iterate>
                                  <p:childTnLst>
                                    <p:set>
                                      <p:cBhvr>
                                        <p:cTn id="27" fill="hold"/>
                                        <p:tgtEl>
                                          <p:spTgt spid="5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1"/>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0"/>
                            </p:stCondLst>
                            <p:childTnLst>
                              <p:par>
                                <p:cTn id="35" presetID="1" presetClass="exit" presetSubtype="0" fill="hold" grpId="9" nodeType="afterEffect">
                                  <p:stCondLst>
                                    <p:cond delay="0"/>
                                  </p:stCondLst>
                                  <p:iterate>
                                    <p:tmAbs val="0"/>
                                  </p:iterate>
                                  <p:childTnLst>
                                    <p:set>
                                      <p:cBhvr>
                                        <p:cTn id="36" fill="hold">
                                          <p:stCondLst>
                                            <p:cond delay="0"/>
                                          </p:stCondLst>
                                        </p:cTn>
                                        <p:tgtEl>
                                          <p:spTgt spid="516"/>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10" nodeType="afterEffect">
                                  <p:stCondLst>
                                    <p:cond delay="0"/>
                                  </p:stCondLst>
                                  <p:iterate>
                                    <p:tmAbs val="0"/>
                                  </p:iterate>
                                  <p:childTnLst>
                                    <p:set>
                                      <p:cBhvr>
                                        <p:cTn id="39" fill="hold"/>
                                        <p:tgtEl>
                                          <p:spTgt spid="523"/>
                                        </p:tgtEl>
                                        <p:attrNameLst>
                                          <p:attrName>style.visibility</p:attrName>
                                        </p:attrNameLst>
                                      </p:cBhvr>
                                      <p:to>
                                        <p:strVal val="visible"/>
                                      </p:to>
                                    </p:set>
                                  </p:childTnLst>
                                </p:cTn>
                              </p:par>
                            </p:childTnLst>
                          </p:cTn>
                        </p:par>
                        <p:par>
                          <p:cTn id="40" fill="hold">
                            <p:stCondLst>
                              <p:cond delay="0"/>
                            </p:stCondLst>
                            <p:childTnLst>
                              <p:par>
                                <p:cTn id="41" presetID="1" presetClass="exit" presetSubtype="0" fill="hold" grpId="11" nodeType="afterEffect">
                                  <p:stCondLst>
                                    <p:cond delay="0"/>
                                  </p:stCondLst>
                                  <p:iterate>
                                    <p:tmAbs val="0"/>
                                  </p:iterate>
                                  <p:childTnLst>
                                    <p:set>
                                      <p:cBhvr>
                                        <p:cTn id="42" fill="hold">
                                          <p:stCondLst>
                                            <p:cond delay="0"/>
                                          </p:stCondLst>
                                        </p:cTn>
                                        <p:tgtEl>
                                          <p:spTgt spid="521"/>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grpId="12" nodeType="afterEffect">
                                  <p:stCondLst>
                                    <p:cond delay="0"/>
                                  </p:stCondLst>
                                  <p:iterate>
                                    <p:tmAbs val="0"/>
                                  </p:iterate>
                                  <p:childTnLst>
                                    <p:set>
                                      <p:cBhvr>
                                        <p:cTn id="45" fill="hold">
                                          <p:stCondLst>
                                            <p:cond delay="0"/>
                                          </p:stCondLst>
                                        </p:cTn>
                                        <p:tgtEl>
                                          <p:spTgt spid="517"/>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13" nodeType="afterEffect">
                                  <p:stCondLst>
                                    <p:cond delay="0"/>
                                  </p:stCondLst>
                                  <p:iterate>
                                    <p:tmAbs val="0"/>
                                  </p:iterate>
                                  <p:childTnLst>
                                    <p:set>
                                      <p:cBhvr>
                                        <p:cTn id="48" fill="hold"/>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9" animBg="1" advAuto="0"/>
      <p:bldP spid="517" grpId="12" animBg="1" advAuto="0"/>
      <p:bldP spid="518" grpId="0" animBg="1"/>
      <p:bldP spid="519" grpId="2" animBg="1" advAuto="0"/>
      <p:bldP spid="519" grpId="5" animBg="1" advAuto="0"/>
      <p:bldP spid="520" grpId="3" animBg="1" advAuto="0"/>
      <p:bldP spid="520" grpId="6" animBg="1" advAuto="0"/>
      <p:bldP spid="521" grpId="7" animBg="1" advAuto="0"/>
      <p:bldP spid="521" grpId="11" animBg="1" advAuto="0"/>
      <p:bldP spid="523" grpId="10" animBg="1" advAuto="0"/>
      <p:bldP spid="524" grpId="13" animBg="1" advAuto="0"/>
      <p:bldP spid="30" grpId="0" animBg="1"/>
      <p:bldP spid="30" grpId="1" animBg="1"/>
      <p:bldP spid="31" grpId="0" animBg="1"/>
      <p:bldP spid="31" grpId="1"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Conclusion"/>
          <p:cNvSpPr txBox="1">
            <a:spLocks noGrp="1"/>
          </p:cNvSpPr>
          <p:nvPr>
            <p:ph type="title"/>
          </p:nvPr>
        </p:nvSpPr>
        <p:spPr>
          <a:prstGeom prst="rect">
            <a:avLst/>
          </a:prstGeom>
        </p:spPr>
        <p:txBody>
          <a:bodyPr/>
          <a:lstStyle/>
          <a:p>
            <a:r>
              <a:t>Conclusion</a:t>
            </a:r>
          </a:p>
        </p:txBody>
      </p:sp>
      <p:sp>
        <p:nvSpPr>
          <p:cNvPr id="527" name="The parity code…"/>
          <p:cNvSpPr txBox="1">
            <a:spLocks noGrp="1"/>
          </p:cNvSpPr>
          <p:nvPr>
            <p:ph type="body" sz="half" idx="1"/>
          </p:nvPr>
        </p:nvSpPr>
        <p:spPr>
          <a:xfrm>
            <a:off x="1778000" y="2288103"/>
            <a:ext cx="12082637" cy="10229713"/>
          </a:xfrm>
          <a:prstGeom prst="rect">
            <a:avLst/>
          </a:prstGeom>
        </p:spPr>
        <p:txBody>
          <a:bodyPr/>
          <a:lstStyle/>
          <a:p>
            <a:pPr algn="l">
              <a:lnSpc>
                <a:spcPct val="100000"/>
              </a:lnSpc>
              <a:defRPr sz="4600">
                <a:solidFill>
                  <a:schemeClr val="accent2">
                    <a:hueOff val="-463250"/>
                    <a:satOff val="2923"/>
                    <a:lumOff val="-9644"/>
                  </a:schemeClr>
                </a:solidFill>
                <a:latin typeface="+mn-lt"/>
                <a:ea typeface="+mn-ea"/>
                <a:cs typeface="+mn-cs"/>
                <a:sym typeface="Sofia Pro Bold"/>
              </a:defRPr>
            </a:pPr>
            <a:r>
              <a:t>The parity code</a:t>
            </a:r>
            <a:br/>
            <a:endParaRPr/>
          </a:p>
          <a:p>
            <a:pPr marL="727604" indent="-727604" algn="l">
              <a:lnSpc>
                <a:spcPct val="100000"/>
              </a:lnSpc>
              <a:buSzPct val="125000"/>
              <a:buChar char="•"/>
              <a:defRPr sz="3500"/>
            </a:pPr>
            <a:r>
              <a:t>is a </a:t>
            </a:r>
            <a:r>
              <a:rPr>
                <a:solidFill>
                  <a:schemeClr val="accent1">
                    <a:hueOff val="863661"/>
                    <a:satOff val="70316"/>
                    <a:lumOff val="-18599"/>
                  </a:schemeClr>
                </a:solidFill>
              </a:rPr>
              <a:t>class</a:t>
            </a:r>
            <a:r>
              <a:t>ical </a:t>
            </a:r>
            <a:r>
              <a:rPr>
                <a:solidFill>
                  <a:schemeClr val="accent2">
                    <a:hueOff val="-463250"/>
                    <a:satOff val="2923"/>
                    <a:lumOff val="-9644"/>
                  </a:schemeClr>
                </a:solidFill>
                <a:latin typeface="+mn-lt"/>
                <a:ea typeface="+mn-ea"/>
                <a:cs typeface="+mn-cs"/>
                <a:sym typeface="Sofia Pro Bold"/>
              </a:rPr>
              <a:t>LDPC code</a:t>
            </a:r>
          </a:p>
          <a:p>
            <a:pPr marL="727604" indent="-727604" algn="l">
              <a:lnSpc>
                <a:spcPct val="100000"/>
              </a:lnSpc>
              <a:buSzPct val="125000"/>
              <a:buChar char="•"/>
              <a:defRPr sz="3500"/>
            </a:pPr>
            <a:r>
              <a:t>is a generalization of the repetition code (with </a:t>
            </a:r>
            <a:r>
              <a:rPr>
                <a:solidFill>
                  <a:schemeClr val="accent2">
                    <a:hueOff val="-463250"/>
                    <a:satOff val="2923"/>
                    <a:lumOff val="-9644"/>
                  </a:schemeClr>
                </a:solidFill>
                <a:latin typeface="+mn-lt"/>
                <a:ea typeface="+mn-ea"/>
                <a:cs typeface="+mn-cs"/>
                <a:sym typeface="Sofia Pro Bold"/>
              </a:rPr>
              <a:t>higher encoding rate</a:t>
            </a:r>
            <a:r>
              <a:t>)</a:t>
            </a:r>
          </a:p>
          <a:p>
            <a:pPr marL="727604" indent="-727604" algn="l">
              <a:lnSpc>
                <a:spcPct val="100000"/>
              </a:lnSpc>
              <a:buSzPct val="125000"/>
              <a:buChar char="•"/>
              <a:defRPr sz="3500"/>
            </a:pPr>
            <a:r>
              <a:t>has easy and </a:t>
            </a:r>
            <a:r>
              <a:rPr>
                <a:solidFill>
                  <a:schemeClr val="accent2">
                    <a:hueOff val="-463250"/>
                    <a:satOff val="2923"/>
                    <a:lumOff val="-9644"/>
                  </a:schemeClr>
                </a:solidFill>
                <a:latin typeface="+mn-lt"/>
                <a:ea typeface="+mn-ea"/>
                <a:cs typeface="+mn-cs"/>
                <a:sym typeface="Sofia Pro Bold"/>
              </a:rPr>
              <a:t>parallelizable</a:t>
            </a:r>
            <a:r>
              <a:t> logical many-body gates without occupying much space for braiding or lattice surgery</a:t>
            </a:r>
          </a:p>
          <a:p>
            <a:pPr marL="727604" indent="-727604" algn="l">
              <a:lnSpc>
                <a:spcPct val="100000"/>
              </a:lnSpc>
              <a:buSzPct val="125000"/>
              <a:buChar char="•"/>
              <a:defRPr sz="3500"/>
            </a:pPr>
            <a:r>
              <a:t>can be </a:t>
            </a:r>
            <a:r>
              <a:rPr>
                <a:solidFill>
                  <a:schemeClr val="accent2">
                    <a:hueOff val="-463250"/>
                    <a:satOff val="2923"/>
                    <a:lumOff val="-9644"/>
                  </a:schemeClr>
                </a:solidFill>
                <a:latin typeface="+mn-lt"/>
                <a:ea typeface="+mn-ea"/>
                <a:cs typeface="+mn-cs"/>
                <a:sym typeface="Sofia Pro Bold"/>
              </a:rPr>
              <a:t>tailored</a:t>
            </a:r>
            <a:r>
              <a:t> to the algorithm (on the fly)</a:t>
            </a:r>
          </a:p>
        </p:txBody>
      </p:sp>
      <p:grpSp>
        <p:nvGrpSpPr>
          <p:cNvPr id="545" name="Group"/>
          <p:cNvGrpSpPr/>
          <p:nvPr/>
        </p:nvGrpSpPr>
        <p:grpSpPr>
          <a:xfrm>
            <a:off x="15342694" y="5050514"/>
            <a:ext cx="7994780" cy="4704891"/>
            <a:chOff x="0" y="0"/>
            <a:chExt cx="7994778" cy="4704890"/>
          </a:xfrm>
        </p:grpSpPr>
        <p:sp>
          <p:nvSpPr>
            <p:cNvPr id="528" name="Triangle"/>
            <p:cNvSpPr/>
            <p:nvPr/>
          </p:nvSpPr>
          <p:spPr>
            <a:xfrm rot="13500000">
              <a:off x="2286152" y="2286152"/>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29" name="Triangle"/>
            <p:cNvSpPr/>
            <p:nvPr/>
          </p:nvSpPr>
          <p:spPr>
            <a:xfrm rot="13500000" flipH="1">
              <a:off x="1069581" y="3502723"/>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30" name="Triangle"/>
            <p:cNvSpPr/>
            <p:nvPr/>
          </p:nvSpPr>
          <p:spPr>
            <a:xfrm rot="13500000" flipH="1">
              <a:off x="3498337" y="3498337"/>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31" name="12"/>
            <p:cNvSpPr/>
            <p:nvPr/>
          </p:nvSpPr>
          <p:spPr>
            <a:xfrm>
              <a:off x="3649714" y="2428755"/>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532" name="2"/>
            <p:cNvSpPr/>
            <p:nvPr/>
          </p:nvSpPr>
          <p:spPr>
            <a:xfrm>
              <a:off x="4861897" y="3640939"/>
              <a:ext cx="701933"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533" name="02"/>
            <p:cNvSpPr/>
            <p:nvPr/>
          </p:nvSpPr>
          <p:spPr>
            <a:xfrm>
              <a:off x="2437527" y="1216570"/>
              <a:ext cx="701933"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534" name="01"/>
            <p:cNvSpPr/>
            <p:nvPr/>
          </p:nvSpPr>
          <p:spPr>
            <a:xfrm>
              <a:off x="1218763" y="2435335"/>
              <a:ext cx="701933"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535" name="1"/>
            <p:cNvSpPr/>
            <p:nvPr/>
          </p:nvSpPr>
          <p:spPr>
            <a:xfrm>
              <a:off x="2430948" y="3647519"/>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536" name="0"/>
            <p:cNvSpPr/>
            <p:nvPr/>
          </p:nvSpPr>
          <p:spPr>
            <a:xfrm>
              <a:off x="0" y="3654098"/>
              <a:ext cx="701932"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537" name="Triangle"/>
            <p:cNvSpPr/>
            <p:nvPr/>
          </p:nvSpPr>
          <p:spPr>
            <a:xfrm rot="13500000">
              <a:off x="4717103" y="2282863"/>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38" name="Triangle"/>
            <p:cNvSpPr/>
            <p:nvPr/>
          </p:nvSpPr>
          <p:spPr>
            <a:xfrm rot="13500000" flipH="1">
              <a:off x="5929286" y="3495047"/>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39" name="23"/>
            <p:cNvSpPr/>
            <p:nvPr/>
          </p:nvSpPr>
          <p:spPr>
            <a:xfrm>
              <a:off x="6080662" y="2425465"/>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540" name="3"/>
            <p:cNvSpPr/>
            <p:nvPr/>
          </p:nvSpPr>
          <p:spPr>
            <a:xfrm>
              <a:off x="7292847" y="3637649"/>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541" name="13"/>
            <p:cNvSpPr/>
            <p:nvPr/>
          </p:nvSpPr>
          <p:spPr>
            <a:xfrm>
              <a:off x="4868477" y="1213280"/>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542" name="Shape"/>
            <p:cNvSpPr/>
            <p:nvPr/>
          </p:nvSpPr>
          <p:spPr>
            <a:xfrm rot="13500000">
              <a:off x="3506014" y="1069582"/>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ubicBezTo>
                    <a:pt x="3600" y="18000"/>
                    <a:pt x="7200" y="14400"/>
                    <a:pt x="10800" y="10800"/>
                  </a:cubicBezTo>
                  <a:cubicBezTo>
                    <a:pt x="14400" y="7200"/>
                    <a:pt x="18000" y="3600"/>
                    <a:pt x="21600" y="0"/>
                  </a:cubicBez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543" name="03"/>
            <p:cNvSpPr/>
            <p:nvPr/>
          </p:nvSpPr>
          <p:spPr>
            <a:xfrm>
              <a:off x="3657391" y="0"/>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544" name="Square"/>
            <p:cNvSpPr/>
            <p:nvPr/>
          </p:nvSpPr>
          <p:spPr>
            <a:xfrm rot="18900000">
              <a:off x="3501152" y="1066223"/>
              <a:ext cx="990281" cy="990280"/>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Thank you!"/>
          <p:cNvSpPr txBox="1"/>
          <p:nvPr/>
        </p:nvSpPr>
        <p:spPr>
          <a:xfrm>
            <a:off x="2682121" y="1996239"/>
            <a:ext cx="13390160" cy="1169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spcBef>
                <a:spcPts val="0"/>
              </a:spcBef>
              <a:defRPr sz="6500">
                <a:solidFill>
                  <a:schemeClr val="accent6">
                    <a:hueOff val="-13485090"/>
                    <a:satOff val="92114"/>
                    <a:lumOff val="10580"/>
                  </a:schemeClr>
                </a:solidFill>
                <a:latin typeface="+mn-lt"/>
                <a:ea typeface="+mn-ea"/>
                <a:cs typeface="+mn-cs"/>
                <a:sym typeface="Sofia Pro Bold"/>
              </a:defRPr>
            </a:lvl1pPr>
          </a:lstStyle>
          <a:p>
            <a:r>
              <a:t>Thank you!</a:t>
            </a:r>
          </a:p>
        </p:txBody>
      </p:sp>
      <p:sp>
        <p:nvSpPr>
          <p:cNvPr id="548" name="Join the team!…"/>
          <p:cNvSpPr txBox="1"/>
          <p:nvPr/>
        </p:nvSpPr>
        <p:spPr>
          <a:xfrm>
            <a:off x="369822" y="11574135"/>
            <a:ext cx="11875149" cy="16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spcBef>
                <a:spcPts val="2300"/>
              </a:spcBef>
              <a:defRPr sz="3600">
                <a:solidFill>
                  <a:schemeClr val="accent6">
                    <a:hueOff val="-13485090"/>
                    <a:satOff val="92114"/>
                    <a:lumOff val="10580"/>
                  </a:schemeClr>
                </a:solidFill>
              </a:defRPr>
            </a:pPr>
            <a:r>
              <a:rPr dirty="0"/>
              <a:t>Join the team!</a:t>
            </a:r>
          </a:p>
          <a:p>
            <a:pPr algn="ctr">
              <a:spcBef>
                <a:spcPts val="2300"/>
              </a:spcBef>
              <a:defRPr sz="3600">
                <a:solidFill>
                  <a:schemeClr val="accent6">
                    <a:hueOff val="-13485090"/>
                    <a:satOff val="92114"/>
                    <a:lumOff val="10580"/>
                  </a:schemeClr>
                </a:solidFill>
              </a:defRPr>
            </a:pPr>
            <a:r>
              <a:rPr u="sng" dirty="0"/>
              <a:t>www.parityqc.com/careers</a:t>
            </a:r>
            <a:endParaRPr u="sng" dirty="0">
              <a:hlinkClick r:id="rId2"/>
            </a:endParaRPr>
          </a:p>
        </p:txBody>
      </p:sp>
      <p:pic>
        <p:nvPicPr>
          <p:cNvPr id="549" name="2023_corporate_retreat_parity_qc-3.jpg" descr="2023_corporate_retreat_parity_qc-3.jpg"/>
          <p:cNvPicPr>
            <a:picLocks noChangeAspect="1"/>
          </p:cNvPicPr>
          <p:nvPr/>
        </p:nvPicPr>
        <p:blipFill>
          <a:blip r:embed="rId3"/>
          <a:srcRect l="3816" t="42920" r="3816" b="5941"/>
          <a:stretch>
            <a:fillRect/>
          </a:stretch>
        </p:blipFill>
        <p:spPr>
          <a:xfrm>
            <a:off x="1023973" y="4065833"/>
            <a:ext cx="22336055" cy="6651134"/>
          </a:xfrm>
          <a:prstGeom prst="rect">
            <a:avLst/>
          </a:prstGeom>
          <a:ln w="12700">
            <a:miter lim="400000"/>
          </a:ln>
        </p:spPr>
      </p:pic>
      <p:sp>
        <p:nvSpPr>
          <p:cNvPr id="550" name="PARITY QUANTUM COMPUTING GMBH…"/>
          <p:cNvSpPr txBox="1"/>
          <p:nvPr/>
        </p:nvSpPr>
        <p:spPr>
          <a:xfrm>
            <a:off x="13886310" y="11616985"/>
            <a:ext cx="8739099" cy="158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spcBef>
                <a:spcPts val="0"/>
              </a:spcBef>
              <a:defRPr sz="2200" cap="all" spc="880">
                <a:solidFill>
                  <a:schemeClr val="accent2">
                    <a:hueOff val="-463250"/>
                    <a:satOff val="2923"/>
                    <a:lumOff val="-9644"/>
                  </a:schemeClr>
                </a:solidFill>
                <a:latin typeface="+mj-lt"/>
                <a:ea typeface="+mj-ea"/>
                <a:cs typeface="+mj-cs"/>
                <a:sym typeface="Avenir Heavy"/>
              </a:defRPr>
            </a:pPr>
            <a:r>
              <a:t>PARITY QUANTUM COMPUTING GMBH</a:t>
            </a:r>
          </a:p>
          <a:p>
            <a:pPr algn="ctr" defTabSz="825500">
              <a:spcBef>
                <a:spcPts val="0"/>
              </a:spcBef>
              <a:defRPr sz="2100" cap="all" spc="840">
                <a:solidFill>
                  <a:schemeClr val="accent6">
                    <a:hueOff val="-13485090"/>
                    <a:satOff val="92114"/>
                    <a:lumOff val="10580"/>
                  </a:schemeClr>
                </a:solidFill>
                <a:latin typeface="+mj-lt"/>
                <a:ea typeface="+mj-ea"/>
                <a:cs typeface="+mj-cs"/>
                <a:sym typeface="Avenir Heavy"/>
              </a:defRPr>
            </a:pPr>
            <a:endParaRPr/>
          </a:p>
          <a:p>
            <a:pPr algn="ctr" defTabSz="825500">
              <a:spcBef>
                <a:spcPts val="0"/>
              </a:spcBef>
              <a:defRPr sz="2100" cap="all" spc="840">
                <a:solidFill>
                  <a:schemeClr val="accent6">
                    <a:hueOff val="-13485090"/>
                    <a:satOff val="92114"/>
                    <a:lumOff val="10580"/>
                  </a:schemeClr>
                </a:solidFill>
                <a:latin typeface="+mj-lt"/>
                <a:ea typeface="+mj-ea"/>
                <a:cs typeface="+mj-cs"/>
                <a:sym typeface="Avenir Heavy"/>
              </a:defRPr>
            </a:pPr>
            <a:r>
              <a:t>RENNWEG 1 / TOP 314</a:t>
            </a:r>
          </a:p>
          <a:p>
            <a:pPr algn="ctr" defTabSz="825500">
              <a:spcBef>
                <a:spcPts val="0"/>
              </a:spcBef>
              <a:defRPr sz="2100" cap="all" spc="840">
                <a:solidFill>
                  <a:schemeClr val="accent6">
                    <a:hueOff val="-13485090"/>
                    <a:satOff val="92114"/>
                    <a:lumOff val="10580"/>
                  </a:schemeClr>
                </a:solidFill>
                <a:latin typeface="+mj-lt"/>
                <a:ea typeface="+mj-ea"/>
                <a:cs typeface="+mj-cs"/>
                <a:sym typeface="Avenir Heavy"/>
              </a:defRPr>
            </a:pPr>
            <a:r>
              <a:t>6020 INNSBRUCK, AUSTRIA</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hueOff val="863661"/>
            <a:satOff val="70316"/>
            <a:lumOff val="-18599"/>
          </a:schemeClr>
        </a:solidFill>
        <a:effectLst/>
      </p:bgPr>
    </p:bg>
    <p:spTree>
      <p:nvGrpSpPr>
        <p:cNvPr id="1" name=""/>
        <p:cNvGrpSpPr/>
        <p:nvPr/>
      </p:nvGrpSpPr>
      <p:grpSpPr>
        <a:xfrm>
          <a:off x="0" y="0"/>
          <a:ext cx="0" cy="0"/>
          <a:chOff x="0" y="0"/>
          <a:chExt cx="0" cy="0"/>
        </a:xfrm>
      </p:grpSpPr>
      <p:sp>
        <p:nvSpPr>
          <p:cNvPr id="552" name="PARITYQC.com"/>
          <p:cNvSpPr txBox="1"/>
          <p:nvPr/>
        </p:nvSpPr>
        <p:spPr>
          <a:xfrm>
            <a:off x="10506113" y="10179623"/>
            <a:ext cx="3371774" cy="438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spcBef>
                <a:spcPts val="0"/>
              </a:spcBef>
              <a:defRPr sz="2100" cap="all" spc="840">
                <a:solidFill>
                  <a:schemeClr val="accent6">
                    <a:hueOff val="-13485090"/>
                    <a:satOff val="92114"/>
                    <a:lumOff val="10580"/>
                  </a:schemeClr>
                </a:solidFill>
                <a:latin typeface="Sofia Pro Semi Bold"/>
                <a:ea typeface="Sofia Pro Semi Bold"/>
                <a:cs typeface="Sofia Pro Semi Bold"/>
                <a:sym typeface="Sofia Pro Semi Bold"/>
              </a:defRPr>
            </a:lvl1pPr>
          </a:lstStyle>
          <a:p>
            <a:r>
              <a:t>PARITYQC.com</a:t>
            </a:r>
          </a:p>
        </p:txBody>
      </p:sp>
      <p:sp>
        <p:nvSpPr>
          <p:cNvPr id="553" name="a.messinger@PARITYQC.COM"/>
          <p:cNvSpPr txBox="1"/>
          <p:nvPr/>
        </p:nvSpPr>
        <p:spPr>
          <a:xfrm>
            <a:off x="8813101" y="11085443"/>
            <a:ext cx="6757798" cy="84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spcBef>
                <a:spcPts val="0"/>
              </a:spcBef>
              <a:defRPr sz="2100" cap="all" spc="840">
                <a:solidFill>
                  <a:schemeClr val="accent6">
                    <a:hueOff val="-13485090"/>
                    <a:satOff val="92114"/>
                    <a:lumOff val="10580"/>
                  </a:schemeClr>
                </a:solidFill>
                <a:latin typeface="Sofia Pro Semi Bold"/>
                <a:ea typeface="Sofia Pro Semi Bold"/>
                <a:cs typeface="Sofia Pro Semi Bold"/>
                <a:sym typeface="Sofia Pro Semi Bold"/>
              </a:defRPr>
            </a:lvl1pPr>
          </a:lstStyle>
          <a:p>
            <a:r>
              <a:t>a.messinger@PARITYQC.COM</a:t>
            </a:r>
          </a:p>
        </p:txBody>
      </p:sp>
      <p:pic>
        <p:nvPicPr>
          <p:cNvPr id="554" name="Immagine 3" descr="Immagine 3"/>
          <p:cNvPicPr>
            <a:picLocks noChangeAspect="1"/>
          </p:cNvPicPr>
          <p:nvPr/>
        </p:nvPicPr>
        <p:blipFill>
          <a:blip r:embed="rId2"/>
          <a:stretch>
            <a:fillRect/>
          </a:stretch>
        </p:blipFill>
        <p:spPr>
          <a:xfrm>
            <a:off x="10275292" y="6459934"/>
            <a:ext cx="3833343" cy="795962"/>
          </a:xfrm>
          <a:prstGeom prst="rect">
            <a:avLst/>
          </a:prstGeom>
          <a:ln w="12700">
            <a:miter lim="400000"/>
          </a:ln>
        </p:spPr>
      </p:pic>
      <p:sp>
        <p:nvSpPr>
          <p:cNvPr id="555" name="PARITY QUANTUM COMPUTING GMBH…"/>
          <p:cNvSpPr txBox="1"/>
          <p:nvPr/>
        </p:nvSpPr>
        <p:spPr>
          <a:xfrm>
            <a:off x="8131549" y="7642499"/>
            <a:ext cx="8120902" cy="165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spcBef>
                <a:spcPts val="0"/>
              </a:spcBef>
              <a:defRPr sz="2100" cap="all" spc="840">
                <a:solidFill>
                  <a:schemeClr val="accent2">
                    <a:hueOff val="-463250"/>
                    <a:satOff val="2923"/>
                    <a:lumOff val="-9644"/>
                  </a:schemeClr>
                </a:solidFill>
                <a:latin typeface="Sofia Pro Semi Bold"/>
                <a:ea typeface="Sofia Pro Semi Bold"/>
                <a:cs typeface="Sofia Pro Semi Bold"/>
                <a:sym typeface="Sofia Pro Semi Bold"/>
              </a:defRPr>
            </a:pPr>
            <a:r>
              <a:t>PARITY QUANTUM COMPUTING GMBH</a:t>
            </a:r>
          </a:p>
          <a:p>
            <a:pPr algn="ctr" defTabSz="825500">
              <a:spcBef>
                <a:spcPts val="0"/>
              </a:spcBef>
              <a:defRPr sz="2100" cap="all" spc="840">
                <a:solidFill>
                  <a:schemeClr val="accent6">
                    <a:hueOff val="-13485090"/>
                    <a:satOff val="92114"/>
                    <a:lumOff val="10580"/>
                  </a:schemeClr>
                </a:solidFill>
                <a:latin typeface="Sofia Pro Semi Bold"/>
                <a:ea typeface="Sofia Pro Semi Bold"/>
                <a:cs typeface="Sofia Pro Semi Bold"/>
                <a:sym typeface="Sofia Pro Semi Bold"/>
              </a:defRPr>
            </a:pPr>
            <a:endParaRPr/>
          </a:p>
          <a:p>
            <a:pPr algn="ctr" defTabSz="825500">
              <a:spcBef>
                <a:spcPts val="0"/>
              </a:spcBef>
              <a:defRPr sz="2100" cap="all" spc="840">
                <a:solidFill>
                  <a:schemeClr val="accent6">
                    <a:hueOff val="-13485090"/>
                    <a:satOff val="92114"/>
                    <a:lumOff val="10580"/>
                  </a:schemeClr>
                </a:solidFill>
                <a:latin typeface="Sofia Pro Semi Bold"/>
                <a:ea typeface="Sofia Pro Semi Bold"/>
                <a:cs typeface="Sofia Pro Semi Bold"/>
                <a:sym typeface="Sofia Pro Semi Bold"/>
              </a:defRPr>
            </a:pPr>
            <a:r>
              <a:t>RENNWEG 1 / TOP 314</a:t>
            </a:r>
          </a:p>
          <a:p>
            <a:pPr algn="ctr" defTabSz="825500">
              <a:spcBef>
                <a:spcPts val="0"/>
              </a:spcBef>
              <a:defRPr sz="2100" cap="all" spc="840">
                <a:solidFill>
                  <a:schemeClr val="accent6">
                    <a:hueOff val="-13485090"/>
                    <a:satOff val="92114"/>
                    <a:lumOff val="10580"/>
                  </a:schemeClr>
                </a:solidFill>
                <a:latin typeface="Sofia Pro Semi Bold"/>
                <a:ea typeface="Sofia Pro Semi Bold"/>
                <a:cs typeface="Sofia Pro Semi Bold"/>
                <a:sym typeface="Sofia Pro Semi Bold"/>
              </a:defRPr>
            </a:pPr>
            <a:r>
              <a:t>6020 INNSBRUCK, AUSTRIA</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Introduction to the Parity Code"/>
          <p:cNvSpPr txBox="1">
            <a:spLocks noGrp="1"/>
          </p:cNvSpPr>
          <p:nvPr>
            <p:ph type="body" idx="21"/>
          </p:nvPr>
        </p:nvSpPr>
        <p:spPr>
          <a:xfrm>
            <a:off x="4929196" y="3680350"/>
            <a:ext cx="16339278" cy="1097280"/>
          </a:xfrm>
          <a:prstGeom prst="rect">
            <a:avLst/>
          </a:prstGeom>
        </p:spPr>
        <p:txBody>
          <a:bodyPr/>
          <a:lstStyle>
            <a:lvl1pPr>
              <a:defRPr sz="6000"/>
            </a:lvl1pPr>
          </a:lstStyle>
          <a:p>
            <a:r>
              <a:t>Introduction to the Parity Code</a:t>
            </a:r>
          </a:p>
        </p:txBody>
      </p:sp>
      <p:sp>
        <p:nvSpPr>
          <p:cNvPr id="123" name="How the choice of stabilizers influences connectivity"/>
          <p:cNvSpPr txBox="1"/>
          <p:nvPr/>
        </p:nvSpPr>
        <p:spPr>
          <a:xfrm>
            <a:off x="8478235" y="5258114"/>
            <a:ext cx="10623170" cy="67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chemeClr val="accent6">
                    <a:hueOff val="-13485090"/>
                    <a:satOff val="92114"/>
                    <a:lumOff val="10580"/>
                  </a:schemeClr>
                </a:solidFill>
              </a:defRPr>
            </a:lvl1pPr>
          </a:lstStyle>
          <a:p>
            <a:r>
              <a:t>How the choice of stabilizers influences connectivity </a:t>
            </a:r>
          </a:p>
        </p:txBody>
      </p:sp>
      <p:sp>
        <p:nvSpPr>
          <p:cNvPr id="124" name="Universal Parity Quantum Computing Michael Fellner, Anette Messinger, Kilian Ender, and Wolfgang Lechner, Phys. Rev. Lett. 129, 180503 (2022)"/>
          <p:cNvSpPr txBox="1"/>
          <p:nvPr/>
        </p:nvSpPr>
        <p:spPr>
          <a:xfrm>
            <a:off x="13152052" y="11662009"/>
            <a:ext cx="10275587" cy="1479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sz="2500">
                <a:solidFill>
                  <a:schemeClr val="accent6">
                    <a:hueOff val="-13485090"/>
                    <a:satOff val="92114"/>
                    <a:lumOff val="10580"/>
                  </a:schemeClr>
                </a:solidFill>
              </a:defRPr>
            </a:pPr>
            <a:r>
              <a:rPr i="1"/>
              <a:t>Universal Parity Quantum Computing</a:t>
            </a:r>
            <a:br/>
            <a:r>
              <a:t>Michael Fellner, Anette Messinger, Kilian Ender, and Wolfgang Lechner,</a:t>
            </a:r>
            <a:br/>
            <a:r>
              <a:t>Phys. Rev. Lett. </a:t>
            </a:r>
            <a:r>
              <a:rPr>
                <a:latin typeface="Sofia Pro Semi Bold"/>
                <a:ea typeface="Sofia Pro Semi Bold"/>
                <a:cs typeface="Sofia Pro Semi Bold"/>
                <a:sym typeface="Sofia Pro Semi Bold"/>
              </a:rPr>
              <a:t>129</a:t>
            </a:r>
            <a:r>
              <a:t>, 180503 (2022)</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ounded Rectangle"/>
          <p:cNvSpPr/>
          <p:nvPr/>
        </p:nvSpPr>
        <p:spPr>
          <a:xfrm>
            <a:off x="1464058" y="8638937"/>
            <a:ext cx="5191334" cy="2290029"/>
          </a:xfrm>
          <a:prstGeom prst="roundRect">
            <a:avLst>
              <a:gd name="adj" fmla="val 15000"/>
            </a:avLst>
          </a:prstGeom>
          <a:solidFill>
            <a:schemeClr val="accent6">
              <a:hueOff val="-13485090"/>
              <a:satOff val="92114"/>
              <a:lumOff val="10580"/>
            </a:schemeClr>
          </a:solidFill>
          <a:ln w="50800">
            <a:solidFill>
              <a:schemeClr val="accent2">
                <a:hueOff val="-463250"/>
                <a:satOff val="2923"/>
                <a:lumOff val="-9644"/>
              </a:schemeClr>
            </a:solidFill>
            <a:miter lim="400000"/>
          </a:ln>
          <a:effectLst>
            <a:outerShdw blurRad="50800" dist="63500" dir="2700000" rotWithShape="0">
              <a:schemeClr val="accent6">
                <a:hueOff val="-9885090"/>
                <a:satOff val="-7395"/>
                <a:lumOff val="-89419"/>
                <a:alpha val="50000"/>
              </a:schemeClr>
            </a:outerShdw>
          </a:effectLst>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27" name="Rounded Rectangle"/>
          <p:cNvSpPr/>
          <p:nvPr/>
        </p:nvSpPr>
        <p:spPr>
          <a:xfrm>
            <a:off x="12192000" y="9254152"/>
            <a:ext cx="8822473" cy="1440598"/>
          </a:xfrm>
          <a:prstGeom prst="roundRect">
            <a:avLst>
              <a:gd name="adj" fmla="val 23845"/>
            </a:avLst>
          </a:prstGeom>
          <a:solidFill>
            <a:schemeClr val="accent6">
              <a:hueOff val="-13485090"/>
              <a:satOff val="92114"/>
              <a:lumOff val="10580"/>
            </a:schemeClr>
          </a:solidFill>
          <a:ln w="50800">
            <a:solidFill>
              <a:schemeClr val="accent2">
                <a:hueOff val="-463250"/>
                <a:satOff val="2923"/>
                <a:lumOff val="-9644"/>
              </a:schemeClr>
            </a:solidFill>
            <a:miter lim="400000"/>
          </a:ln>
          <a:effectLst>
            <a:outerShdw blurRad="50800" dist="63500" dir="2700000" rotWithShape="0">
              <a:schemeClr val="accent6">
                <a:hueOff val="-9885090"/>
                <a:satOff val="-7395"/>
                <a:lumOff val="-89419"/>
                <a:alpha val="50000"/>
              </a:schemeClr>
            </a:outerShdw>
          </a:effectLst>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28" name="The parity code"/>
          <p:cNvSpPr txBox="1">
            <a:spLocks noGrp="1"/>
          </p:cNvSpPr>
          <p:nvPr>
            <p:ph type="title"/>
          </p:nvPr>
        </p:nvSpPr>
        <p:spPr>
          <a:prstGeom prst="rect">
            <a:avLst/>
          </a:prstGeom>
        </p:spPr>
        <p:txBody>
          <a:bodyPr/>
          <a:lstStyle/>
          <a:p>
            <a:r>
              <a:t>The parity code</a:t>
            </a:r>
          </a:p>
        </p:txBody>
      </p:sp>
      <mc:AlternateContent xmlns:mc="http://schemas.openxmlformats.org/markup-compatibility/2006" xmlns:a14="http://schemas.microsoft.com/office/drawing/2010/main">
        <mc:Choice Requires="a14">
          <p:sp>
            <p:nvSpPr>
              <p:cNvPr id="129" name="Definition via parity…"/>
              <p:cNvSpPr txBox="1"/>
              <p:nvPr/>
            </p:nvSpPr>
            <p:spPr>
              <a:xfrm>
                <a:off x="1772716" y="3520891"/>
                <a:ext cx="9765353" cy="974125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118268" tIns="118268" rIns="118268" bIns="118268"/>
              <a:lstStyle/>
              <a:p>
                <a:pPr defTabSz="584200">
                  <a:lnSpc>
                    <a:spcPct val="110000"/>
                  </a:lnSpc>
                  <a:spcBef>
                    <a:spcPts val="3200"/>
                  </a:spcBef>
                  <a:defRPr>
                    <a:latin typeface="Sofia Pro Semi Bold"/>
                    <a:ea typeface="Sofia Pro Semi Bold"/>
                    <a:cs typeface="Sofia Pro Semi Bold"/>
                    <a:sym typeface="Sofia Pro Semi Bold"/>
                  </a:defRPr>
                </a:pPr>
                <a:r>
                  <a:rPr dirty="0"/>
                  <a:t>Definition via parity</a:t>
                </a:r>
              </a:p>
              <a:p>
                <a:pPr defTabSz="584200">
                  <a:spcBef>
                    <a:spcPts val="3200"/>
                  </a:spcBef>
                </a:pPr>
                <a:r>
                  <a:rPr dirty="0"/>
                  <a:t>Every physical qubit in the parity code is labelled and associated with a set of logical qubits </a:t>
                </a:r>
                <a14:m>
                  <m:oMath xmlns:m="http://schemas.openxmlformats.org/officeDocument/2006/math">
                    <m:r>
                      <a:rPr sz="3800" i="1">
                        <a:solidFill>
                          <a:srgbClr val="000000"/>
                        </a:solidFill>
                        <a:latin typeface="Cambria Math" panose="02040503050406030204" pitchFamily="18" charset="0"/>
                      </a:rPr>
                      <m:t>ℒ</m:t>
                    </m:r>
                  </m:oMath>
                </a14:m>
                <a:r>
                  <a:rPr dirty="0"/>
                  <a:t> such that</a:t>
                </a:r>
              </a:p>
              <a:p>
                <a:pPr defTabSz="584200">
                  <a:lnSpc>
                    <a:spcPct val="140000"/>
                  </a:lnSpc>
                  <a:spcBef>
                    <a:spcPts val="3200"/>
                  </a:spcBef>
                </a:pPr>
                <a14:m>
                  <m:oMath xmlns:m="http://schemas.openxmlformats.org/officeDocument/2006/math">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ℒ</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𝜓</m:t>
                    </m:r>
                    <m:r>
                      <a:rPr sz="3800" i="1">
                        <a:solidFill>
                          <a:srgbClr val="000000"/>
                        </a:solidFill>
                        <a:latin typeface="Cambria Math" panose="02040503050406030204" pitchFamily="18" charset="0"/>
                      </a:rPr>
                      <m:t>⟩=</m:t>
                    </m:r>
                    <m:limLow>
                      <m:limLowPr>
                        <m:ctrlPr>
                          <a:rPr sz="3800" i="1">
                            <a:solidFill>
                              <a:srgbClr val="000000"/>
                            </a:solidFill>
                            <a:latin typeface="Cambria Math" panose="02040503050406030204" pitchFamily="18" charset="0"/>
                          </a:rPr>
                        </m:ctrlPr>
                      </m:limLowPr>
                      <m:e>
                        <m:r>
                          <a:rPr sz="3800" i="1">
                            <a:solidFill>
                              <a:srgbClr val="000000"/>
                            </a:solidFill>
                            <a:latin typeface="Cambria Math" panose="02040503050406030204" pitchFamily="18" charset="0"/>
                          </a:rPr>
                          <m:t>∏</m:t>
                        </m:r>
                      </m:e>
                      <m:lim>
                        <m:r>
                          <a:rPr sz="3800" i="1">
                            <a:solidFill>
                              <a:srgbClr val="000000"/>
                            </a:solidFill>
                            <a:latin typeface="Cambria Math" panose="02040503050406030204" pitchFamily="18" charset="0"/>
                          </a:rPr>
                          <m:t>𝑘</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ℒ</m:t>
                        </m:r>
                      </m:lim>
                    </m:limLow>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𝑘</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𝜓</m:t>
                    </m:r>
                    <m:r>
                      <a:rPr sz="3800" i="1">
                        <a:solidFill>
                          <a:srgbClr val="000000"/>
                        </a:solidFill>
                        <a:latin typeface="Cambria Math" panose="02040503050406030204" pitchFamily="18" charset="0"/>
                      </a:rPr>
                      <m:t>⟩</m:t>
                    </m:r>
                  </m:oMath>
                </a14:m>
                <a:r>
                  <a:rPr dirty="0"/>
                  <a:t>, </a:t>
                </a:r>
              </a:p>
              <a:p>
                <a:pPr defTabSz="584200">
                  <a:lnSpc>
                    <a:spcPct val="90000"/>
                  </a:lnSpc>
                  <a:spcBef>
                    <a:spcPts val="3200"/>
                  </a:spcBef>
                </a:pPr>
                <a:br>
                  <a:rPr dirty="0"/>
                </a:br>
                <a:r>
                  <a:rPr dirty="0"/>
                  <a:t>For example:</a:t>
                </a:r>
              </a:p>
              <a:p>
                <a:pPr defTabSz="584200">
                  <a:lnSpc>
                    <a:spcPct val="80000"/>
                  </a:lnSpc>
                  <a:spcBef>
                    <a:spcPts val="3200"/>
                  </a:spcBef>
                </a:pPr>
                <a14:m>
                  <m:oMath xmlns:m="http://schemas.openxmlformats.org/officeDocument/2006/math">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{1,2}</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𝜓</m:t>
                    </m:r>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limUpp>
                          <m:limUppPr>
                            <m:ctrlPr>
                              <a:rPr sz="3800" i="1" smtClean="0">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1</m:t>
                        </m:r>
                      </m:sub>
                    </m:sSub>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2</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𝜓</m:t>
                    </m:r>
                    <m:r>
                      <a:rPr sz="3800" i="1">
                        <a:solidFill>
                          <a:srgbClr val="000000"/>
                        </a:solidFill>
                        <a:latin typeface="Cambria Math" panose="02040503050406030204" pitchFamily="18" charset="0"/>
                      </a:rPr>
                      <m:t>⟩</m:t>
                    </m:r>
                  </m:oMath>
                </a14:m>
                <a:r>
                  <a:rPr dirty="0"/>
                  <a:t>.</a:t>
                </a:r>
              </a:p>
            </p:txBody>
          </p:sp>
        </mc:Choice>
        <mc:Fallback xmlns="">
          <p:sp>
            <p:nvSpPr>
              <p:cNvPr id="129" name="Definition via parity…"/>
              <p:cNvSpPr txBox="1">
                <a:spLocks noRot="1" noChangeAspect="1" noMove="1" noResize="1" noEditPoints="1" noAdjustHandles="1" noChangeArrowheads="1" noChangeShapeType="1" noTextEdit="1"/>
              </p:cNvSpPr>
              <p:nvPr/>
            </p:nvSpPr>
            <p:spPr>
              <a:xfrm>
                <a:off x="1772716" y="3520891"/>
                <a:ext cx="9765353" cy="9741251"/>
              </a:xfrm>
              <a:prstGeom prst="rect">
                <a:avLst/>
              </a:prstGeom>
              <a:blipFill>
                <a:blip r:embed="rId3"/>
                <a:stretch>
                  <a:fillRect l="-155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130" name="Definition via stabilizer…"/>
              <p:cNvSpPr txBox="1"/>
              <p:nvPr/>
            </p:nvSpPr>
            <p:spPr>
              <a:xfrm>
                <a:off x="12481767" y="3524484"/>
                <a:ext cx="11107242" cy="866827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118268" tIns="118268" rIns="118268" bIns="118268"/>
              <a:lstStyle/>
              <a:p>
                <a:pPr defTabSz="584200">
                  <a:spcBef>
                    <a:spcPts val="3200"/>
                  </a:spcBef>
                  <a:defRPr>
                    <a:latin typeface="Sofia Pro Semi Bold"/>
                    <a:ea typeface="Sofia Pro Semi Bold"/>
                    <a:cs typeface="Sofia Pro Semi Bold"/>
                    <a:sym typeface="Sofia Pro Semi Bold"/>
                  </a:defRPr>
                </a:pPr>
                <a:r>
                  <a:t>Definition via stabilizer</a:t>
                </a:r>
              </a:p>
              <a:p>
                <a:pPr defTabSz="584200">
                  <a:spcBef>
                    <a:spcPts val="3200"/>
                  </a:spcBef>
                </a:pPr>
                <a:r>
                  <a:t>The code space is stabilized by parity constraints</a:t>
                </a:r>
              </a:p>
              <a:p>
                <a:pPr defTabSz="584200">
                  <a:lnSpc>
                    <a:spcPct val="120000"/>
                  </a:lnSpc>
                  <a:spcBef>
                    <a:spcPts val="3200"/>
                  </a:spcBef>
                </a:pPr>
                <a14:m>
                  <m:oMath xmlns:m="http://schemas.openxmlformats.org/officeDocument/2006/math">
                    <m:limLow>
                      <m:limLowPr>
                        <m:ctrlPr>
                          <a:rPr sz="3800" i="1">
                            <a:solidFill>
                              <a:srgbClr val="000000"/>
                            </a:solidFill>
                            <a:latin typeface="Cambria Math" panose="02040503050406030204" pitchFamily="18" charset="0"/>
                          </a:rPr>
                        </m:ctrlPr>
                      </m:limLowPr>
                      <m:e>
                        <m:r>
                          <a:rPr sz="3800" i="1">
                            <a:solidFill>
                              <a:srgbClr val="000000"/>
                            </a:solidFill>
                            <a:latin typeface="Cambria Math" panose="02040503050406030204" pitchFamily="18" charset="0"/>
                          </a:rPr>
                          <m:t>∏</m:t>
                        </m:r>
                      </m:e>
                      <m:lim>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ℒ</m:t>
                            </m:r>
                          </m:e>
                          <m:sub>
                            <m:r>
                              <a:rPr sz="3800" i="1">
                                <a:solidFill>
                                  <a:srgbClr val="000000"/>
                                </a:solidFill>
                                <a:latin typeface="Cambria Math" panose="02040503050406030204" pitchFamily="18" charset="0"/>
                              </a:rPr>
                              <m:t>𝑖</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𝐶</m:t>
                        </m:r>
                      </m:lim>
                    </m:limLow>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ℒ</m:t>
                            </m:r>
                          </m:e>
                          <m:sub>
                            <m:r>
                              <a:rPr sz="3800" i="1">
                                <a:solidFill>
                                  <a:srgbClr val="000000"/>
                                </a:solidFill>
                                <a:latin typeface="Cambria Math" panose="02040503050406030204" pitchFamily="18" charset="0"/>
                              </a:rPr>
                              <m:t>𝑖</m:t>
                            </m:r>
                          </m:sub>
                        </m:sSub>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𝜓</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𝜓</m:t>
                    </m:r>
                    <m:r>
                      <a:rPr sz="3800" i="1">
                        <a:solidFill>
                          <a:srgbClr val="000000"/>
                        </a:solidFill>
                        <a:latin typeface="Cambria Math" panose="02040503050406030204" pitchFamily="18" charset="0"/>
                      </a:rPr>
                      <m:t>⟩</m:t>
                    </m:r>
                  </m:oMath>
                </a14:m>
                <a:r>
                  <a:t>  </a:t>
                </a:r>
              </a:p>
              <a:p>
                <a:pPr defTabSz="584200">
                  <a:spcBef>
                    <a:spcPts val="3200"/>
                  </a:spcBef>
                </a:pPr>
                <a:r>
                  <a:t>where </a:t>
                </a:r>
                <a14:m>
                  <m:oMath xmlns:m="http://schemas.openxmlformats.org/officeDocument/2006/math">
                    <m:r>
                      <a:rPr sz="3800" i="1">
                        <a:solidFill>
                          <a:srgbClr val="000000"/>
                        </a:solidFill>
                        <a:latin typeface="Cambria Math" panose="02040503050406030204" pitchFamily="18" charset="0"/>
                      </a:rPr>
                      <m:t>𝐶</m:t>
                    </m:r>
                  </m:oMath>
                </a14:m>
                <a:r>
                  <a:t> contains physical qubits in whose labels all logical qubits appear an even number of times, i.e., </a:t>
                </a:r>
              </a:p>
              <a:p>
                <a:pPr defTabSz="584200">
                  <a:lnSpc>
                    <a:spcPct val="110000"/>
                  </a:lnSpc>
                  <a:spcBef>
                    <a:spcPts val="3200"/>
                  </a:spcBef>
                </a:pPr>
                <a14:m>
                  <m:oMath xmlns:m="http://schemas.openxmlformats.org/officeDocument/2006/math">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ℒ</m:t>
                        </m:r>
                      </m:e>
                      <m:sub>
                        <m:r>
                          <a:rPr sz="3800" i="1">
                            <a:solidFill>
                              <a:srgbClr val="000000"/>
                            </a:solidFill>
                            <a:latin typeface="Cambria Math" panose="02040503050406030204" pitchFamily="18" charset="0"/>
                          </a:rPr>
                          <m:t>1</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ℒ</m:t>
                        </m:r>
                      </m:e>
                      <m:sub>
                        <m:r>
                          <a:rPr sz="3800" i="1">
                            <a:solidFill>
                              <a:srgbClr val="000000"/>
                            </a:solidFill>
                            <a:latin typeface="Cambria Math" panose="02040503050406030204" pitchFamily="18" charset="0"/>
                          </a:rPr>
                          <m:t>2</m:t>
                        </m:r>
                      </m:sub>
                    </m:sSub>
                    <m:r>
                      <a:rPr sz="3800" i="1">
                        <a:solidFill>
                          <a:srgbClr val="000000"/>
                        </a:solidFill>
                        <a:latin typeface="Cambria Math" panose="02040503050406030204" pitchFamily="18" charset="0"/>
                      </a:rPr>
                      <m:t>⊖…=∅</m:t>
                    </m:r>
                  </m:oMath>
                </a14:m>
                <a:r>
                  <a:t>.</a:t>
                </a:r>
              </a:p>
              <a:p>
                <a:pPr defTabSz="584200">
                  <a:lnSpc>
                    <a:spcPct val="110000"/>
                  </a:lnSpc>
                  <a:spcBef>
                    <a:spcPts val="3200"/>
                  </a:spcBef>
                </a:pPr>
                <a:r>
                  <a:t>For example:   </a:t>
                </a:r>
                <a14:m>
                  <m:oMath xmlns:m="http://schemas.openxmlformats.org/officeDocument/2006/math">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{1,2}</m:t>
                        </m:r>
                      </m:sub>
                    </m:sSub>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{2,3}</m:t>
                        </m:r>
                      </m:sub>
                    </m:sSub>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{3,1}</m:t>
                        </m:r>
                      </m:sub>
                    </m:s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𝜓</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𝜓</m:t>
                    </m:r>
                    <m:r>
                      <a:rPr sz="3800" i="1">
                        <a:solidFill>
                          <a:srgbClr val="000000"/>
                        </a:solidFill>
                        <a:latin typeface="Cambria Math" panose="02040503050406030204" pitchFamily="18" charset="0"/>
                      </a:rPr>
                      <m:t>⟩</m:t>
                    </m:r>
                  </m:oMath>
                </a14:m>
                <a:endParaRPr>
                  <a:solidFill>
                    <a:srgbClr val="000000"/>
                  </a:solidFill>
                </a:endParaRPr>
              </a:p>
            </p:txBody>
          </p:sp>
        </mc:Choice>
        <mc:Fallback xmlns="">
          <p:sp>
            <p:nvSpPr>
              <p:cNvPr id="130" name="Definition via stabilizer…"/>
              <p:cNvSpPr txBox="1">
                <a:spLocks noRot="1" noChangeAspect="1" noMove="1" noResize="1" noEditPoints="1" noAdjustHandles="1" noChangeArrowheads="1" noChangeShapeType="1" noTextEdit="1"/>
              </p:cNvSpPr>
              <p:nvPr/>
            </p:nvSpPr>
            <p:spPr>
              <a:xfrm>
                <a:off x="12481767" y="3524484"/>
                <a:ext cx="11107242" cy="8668274"/>
              </a:xfrm>
              <a:prstGeom prst="rect">
                <a:avLst/>
              </a:prstGeom>
              <a:blipFill>
                <a:blip r:embed="rId4"/>
                <a:stretch>
                  <a:fillRect l="-1371" t="-14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p:sp>
        <p:nvSpPr>
          <p:cNvPr id="131" name="Rectangle"/>
          <p:cNvSpPr/>
          <p:nvPr/>
        </p:nvSpPr>
        <p:spPr>
          <a:xfrm>
            <a:off x="11900392" y="2859777"/>
            <a:ext cx="11552567" cy="9741251"/>
          </a:xfrm>
          <a:prstGeom prst="rect">
            <a:avLst/>
          </a:prstGeom>
          <a:solidFill>
            <a:schemeClr val="accent6">
              <a:hueOff val="-13485090"/>
              <a:satOff val="92114"/>
              <a:lumOff val="10580"/>
              <a:alpha val="90658"/>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he parity code"/>
          <p:cNvSpPr txBox="1">
            <a:spLocks noGrp="1"/>
          </p:cNvSpPr>
          <p:nvPr>
            <p:ph type="title"/>
          </p:nvPr>
        </p:nvSpPr>
        <p:spPr>
          <a:prstGeom prst="rect">
            <a:avLst/>
          </a:prstGeom>
        </p:spPr>
        <p:txBody>
          <a:bodyPr/>
          <a:lstStyle/>
          <a:p>
            <a:r>
              <a:t>The parity code</a:t>
            </a:r>
          </a:p>
        </p:txBody>
      </p:sp>
      <mc:AlternateContent xmlns:mc="http://schemas.openxmlformats.org/markup-compatibility/2006" xmlns:a14="http://schemas.microsoft.com/office/drawing/2010/main">
        <mc:Choice Requires="a14">
          <p:sp>
            <p:nvSpPr>
              <p:cNvPr id="134" name="Equation"/>
              <p:cNvSpPr txBox="1"/>
              <p:nvPr/>
            </p:nvSpPr>
            <p:spPr>
              <a:xfrm>
                <a:off x="1878390" y="6814281"/>
                <a:ext cx="4319115" cy="1212436"/>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4300" i="1">
                              <a:solidFill>
                                <a:srgbClr val="020A20"/>
                              </a:solidFill>
                              <a:latin typeface="Cambria Math" panose="02040503050406030204" pitchFamily="18" charset="0"/>
                            </a:rPr>
                          </m:ctrlPr>
                        </m:sSubPr>
                        <m:e>
                          <m:r>
                            <a:rPr sz="4300" i="1">
                              <a:solidFill>
                                <a:srgbClr val="020A20"/>
                              </a:solidFill>
                              <a:latin typeface="Cambria Math" panose="02040503050406030204" pitchFamily="18" charset="0"/>
                            </a:rPr>
                            <m:t>𝑍</m:t>
                          </m:r>
                        </m:e>
                        <m:sub>
                          <m:r>
                            <a:rPr sz="4300" i="1">
                              <a:solidFill>
                                <a:srgbClr val="020A20"/>
                              </a:solidFill>
                              <a:latin typeface="Cambria Math" panose="02040503050406030204" pitchFamily="18" charset="0"/>
                            </a:rPr>
                            <m:t>ℒ</m:t>
                          </m:r>
                        </m:sub>
                      </m:sSub>
                      <m:r>
                        <a:rPr sz="4300" i="1">
                          <a:solidFill>
                            <a:srgbClr val="020A20"/>
                          </a:solidFill>
                          <a:latin typeface="Cambria Math" panose="02040503050406030204" pitchFamily="18" charset="0"/>
                        </a:rPr>
                        <m:t>|</m:t>
                      </m:r>
                      <m:r>
                        <a:rPr sz="4300" i="1">
                          <a:solidFill>
                            <a:srgbClr val="020A20"/>
                          </a:solidFill>
                          <a:latin typeface="Cambria Math" panose="02040503050406030204" pitchFamily="18" charset="0"/>
                        </a:rPr>
                        <m:t>𝜓</m:t>
                      </m:r>
                      <m:r>
                        <a:rPr sz="4300" i="1">
                          <a:solidFill>
                            <a:srgbClr val="020A20"/>
                          </a:solidFill>
                          <a:latin typeface="Cambria Math" panose="02040503050406030204" pitchFamily="18" charset="0"/>
                        </a:rPr>
                        <m:t>⟩=</m:t>
                      </m:r>
                      <m:limLow>
                        <m:limLowPr>
                          <m:ctrlPr>
                            <a:rPr sz="4300" i="1">
                              <a:solidFill>
                                <a:srgbClr val="020A20"/>
                              </a:solidFill>
                              <a:latin typeface="Cambria Math" panose="02040503050406030204" pitchFamily="18" charset="0"/>
                            </a:rPr>
                          </m:ctrlPr>
                        </m:limLowPr>
                        <m:e>
                          <m:r>
                            <a:rPr sz="4300" i="1">
                              <a:solidFill>
                                <a:srgbClr val="020A20"/>
                              </a:solidFill>
                              <a:latin typeface="Cambria Math" panose="02040503050406030204" pitchFamily="18" charset="0"/>
                            </a:rPr>
                            <m:t>∏</m:t>
                          </m:r>
                        </m:e>
                        <m:lim>
                          <m:r>
                            <a:rPr sz="4300" i="1">
                              <a:solidFill>
                                <a:srgbClr val="020A20"/>
                              </a:solidFill>
                              <a:latin typeface="Cambria Math" panose="02040503050406030204" pitchFamily="18" charset="0"/>
                            </a:rPr>
                            <m:t>𝑘</m:t>
                          </m:r>
                          <m:r>
                            <a:rPr sz="4300" i="1">
                              <a:solidFill>
                                <a:srgbClr val="020A20"/>
                              </a:solidFill>
                              <a:latin typeface="Cambria Math" panose="02040503050406030204" pitchFamily="18" charset="0"/>
                            </a:rPr>
                            <m:t>∈</m:t>
                          </m:r>
                          <m:r>
                            <a:rPr sz="4300" i="1">
                              <a:solidFill>
                                <a:srgbClr val="020A20"/>
                              </a:solidFill>
                              <a:latin typeface="Cambria Math" panose="02040503050406030204" pitchFamily="18" charset="0"/>
                            </a:rPr>
                            <m:t>ℒ</m:t>
                          </m:r>
                        </m:lim>
                      </m:limLow>
                      <m:sSub>
                        <m:sSubPr>
                          <m:ctrlPr>
                            <a:rPr sz="4300" i="1">
                              <a:solidFill>
                                <a:srgbClr val="020A20"/>
                              </a:solidFill>
                              <a:latin typeface="Cambria Math" panose="02040503050406030204" pitchFamily="18" charset="0"/>
                            </a:rPr>
                          </m:ctrlPr>
                        </m:sSubPr>
                        <m:e>
                          <m:limUpp>
                            <m:limUppPr>
                              <m:ctrlPr>
                                <a:rPr sz="4300" i="1">
                                  <a:solidFill>
                                    <a:srgbClr val="020A20"/>
                                  </a:solidFill>
                                  <a:latin typeface="Cambria Math" panose="02040503050406030204" pitchFamily="18" charset="0"/>
                                </a:rPr>
                              </m:ctrlPr>
                            </m:limUppPr>
                            <m:e>
                              <m:r>
                                <a:rPr sz="4300" i="1">
                                  <a:solidFill>
                                    <a:srgbClr val="020A20"/>
                                  </a:solidFill>
                                  <a:latin typeface="Cambria Math" panose="02040503050406030204" pitchFamily="18" charset="0"/>
                                </a:rPr>
                                <m:t>𝑍</m:t>
                              </m:r>
                            </m:e>
                            <m:lim>
                              <m:r>
                                <a:rPr lang="en-AT" sz="4300" i="1" smtClean="0">
                                  <a:solidFill>
                                    <a:srgbClr val="020A20"/>
                                  </a:solidFill>
                                  <a:latin typeface="Cambria Math" panose="02040503050406030204" pitchFamily="18" charset="0"/>
                                  <a:ea typeface="Cambria Math" panose="02040503050406030204" pitchFamily="18" charset="0"/>
                                </a:rPr>
                                <m:t>~</m:t>
                              </m:r>
                            </m:lim>
                          </m:limUpp>
                        </m:e>
                        <m:sub>
                          <m:r>
                            <a:rPr sz="4300" i="1">
                              <a:solidFill>
                                <a:srgbClr val="020A20"/>
                              </a:solidFill>
                              <a:latin typeface="Cambria Math" panose="02040503050406030204" pitchFamily="18" charset="0"/>
                            </a:rPr>
                            <m:t>𝑘</m:t>
                          </m:r>
                        </m:sub>
                      </m:sSub>
                      <m:r>
                        <a:rPr sz="4300" i="1">
                          <a:solidFill>
                            <a:srgbClr val="020A20"/>
                          </a:solidFill>
                          <a:latin typeface="Cambria Math" panose="02040503050406030204" pitchFamily="18" charset="0"/>
                        </a:rPr>
                        <m:t>|</m:t>
                      </m:r>
                      <m:r>
                        <a:rPr sz="4300" i="1">
                          <a:solidFill>
                            <a:srgbClr val="020A20"/>
                          </a:solidFill>
                          <a:latin typeface="Cambria Math" panose="02040503050406030204" pitchFamily="18" charset="0"/>
                        </a:rPr>
                        <m:t>𝜓</m:t>
                      </m:r>
                      <m:r>
                        <a:rPr sz="4300" i="1">
                          <a:solidFill>
                            <a:srgbClr val="020A20"/>
                          </a:solidFill>
                          <a:latin typeface="Cambria Math" panose="02040503050406030204" pitchFamily="18" charset="0"/>
                        </a:rPr>
                        <m:t>⟩</m:t>
                      </m:r>
                    </m:oMath>
                  </m:oMathPara>
                </a14:m>
                <a:endParaRPr sz="4300" dirty="0">
                  <a:solidFill>
                    <a:srgbClr val="020A20"/>
                  </a:solidFill>
                </a:endParaRPr>
              </a:p>
            </p:txBody>
          </p:sp>
        </mc:Choice>
        <mc:Fallback xmlns="">
          <p:sp>
            <p:nvSpPr>
              <p:cNvPr id="134" name="Equation"/>
              <p:cNvSpPr txBox="1">
                <a:spLocks noRot="1" noChangeAspect="1" noMove="1" noResize="1" noEditPoints="1" noAdjustHandles="1" noChangeArrowheads="1" noChangeShapeType="1" noTextEdit="1"/>
              </p:cNvSpPr>
              <p:nvPr/>
            </p:nvSpPr>
            <p:spPr>
              <a:xfrm>
                <a:off x="1878390" y="6814281"/>
                <a:ext cx="4319115" cy="1212436"/>
              </a:xfrm>
              <a:prstGeom prst="rect">
                <a:avLst/>
              </a:prstGeom>
              <a:blipFill>
                <a:blip r:embed="rId2"/>
                <a:stretch>
                  <a:fillRect l="-2047" r="-3509" b="-7216"/>
                </a:stretch>
              </a:blipFill>
              <a:ln w="12700">
                <a:miter lim="400000"/>
              </a:ln>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135" name="Equation"/>
              <p:cNvSpPr txBox="1"/>
              <p:nvPr/>
            </p:nvSpPr>
            <p:spPr>
              <a:xfrm>
                <a:off x="14818338" y="8000804"/>
                <a:ext cx="4018901" cy="1301928"/>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limLow>
                        <m:limLowPr>
                          <m:ctrlPr>
                            <a:rPr sz="4300" i="1">
                              <a:solidFill>
                                <a:srgbClr val="020A20"/>
                              </a:solidFill>
                              <a:latin typeface="Cambria Math" panose="02040503050406030204" pitchFamily="18" charset="0"/>
                            </a:rPr>
                          </m:ctrlPr>
                        </m:limLowPr>
                        <m:e>
                          <m:r>
                            <a:rPr sz="4300" i="1">
                              <a:solidFill>
                                <a:srgbClr val="020A20"/>
                              </a:solidFill>
                              <a:latin typeface="Cambria Math" panose="02040503050406030204" pitchFamily="18" charset="0"/>
                            </a:rPr>
                            <m:t>∏</m:t>
                          </m:r>
                        </m:e>
                        <m:lim>
                          <m:sSub>
                            <m:sSubPr>
                              <m:ctrlPr>
                                <a:rPr sz="4300" i="1">
                                  <a:solidFill>
                                    <a:srgbClr val="020A20"/>
                                  </a:solidFill>
                                  <a:latin typeface="Cambria Math" panose="02040503050406030204" pitchFamily="18" charset="0"/>
                                </a:rPr>
                              </m:ctrlPr>
                            </m:sSubPr>
                            <m:e>
                              <m:r>
                                <a:rPr sz="4300" i="1">
                                  <a:solidFill>
                                    <a:srgbClr val="020A20"/>
                                  </a:solidFill>
                                  <a:latin typeface="Cambria Math" panose="02040503050406030204" pitchFamily="18" charset="0"/>
                                </a:rPr>
                                <m:t>ℒ</m:t>
                              </m:r>
                            </m:e>
                            <m:sub>
                              <m:r>
                                <a:rPr sz="4300" i="1">
                                  <a:solidFill>
                                    <a:srgbClr val="020A20"/>
                                  </a:solidFill>
                                  <a:latin typeface="Cambria Math" panose="02040503050406030204" pitchFamily="18" charset="0"/>
                                </a:rPr>
                                <m:t>𝑖</m:t>
                              </m:r>
                            </m:sub>
                          </m:sSub>
                          <m:r>
                            <a:rPr sz="4300" i="1">
                              <a:solidFill>
                                <a:srgbClr val="020A20"/>
                              </a:solidFill>
                              <a:latin typeface="Cambria Math" panose="02040503050406030204" pitchFamily="18" charset="0"/>
                            </a:rPr>
                            <m:t>∈</m:t>
                          </m:r>
                          <m:r>
                            <a:rPr sz="4300" i="1">
                              <a:solidFill>
                                <a:srgbClr val="020A20"/>
                              </a:solidFill>
                              <a:latin typeface="Cambria Math" panose="02040503050406030204" pitchFamily="18" charset="0"/>
                            </a:rPr>
                            <m:t>𝐶</m:t>
                          </m:r>
                        </m:lim>
                      </m:limLow>
                      <m:sSub>
                        <m:sSubPr>
                          <m:ctrlPr>
                            <a:rPr sz="4300" i="1">
                              <a:solidFill>
                                <a:srgbClr val="020A20"/>
                              </a:solidFill>
                              <a:latin typeface="Cambria Math" panose="02040503050406030204" pitchFamily="18" charset="0"/>
                            </a:rPr>
                          </m:ctrlPr>
                        </m:sSubPr>
                        <m:e>
                          <m:r>
                            <a:rPr sz="4300" i="1">
                              <a:solidFill>
                                <a:srgbClr val="020A20"/>
                              </a:solidFill>
                              <a:latin typeface="Cambria Math" panose="02040503050406030204" pitchFamily="18" charset="0"/>
                            </a:rPr>
                            <m:t>𝑍</m:t>
                          </m:r>
                        </m:e>
                        <m:sub>
                          <m:sSub>
                            <m:sSubPr>
                              <m:ctrlPr>
                                <a:rPr sz="4300" i="1">
                                  <a:solidFill>
                                    <a:srgbClr val="020A20"/>
                                  </a:solidFill>
                                  <a:latin typeface="Cambria Math" panose="02040503050406030204" pitchFamily="18" charset="0"/>
                                </a:rPr>
                              </m:ctrlPr>
                            </m:sSubPr>
                            <m:e>
                              <m:r>
                                <a:rPr sz="4300" i="1">
                                  <a:solidFill>
                                    <a:srgbClr val="020A20"/>
                                  </a:solidFill>
                                  <a:latin typeface="Cambria Math" panose="02040503050406030204" pitchFamily="18" charset="0"/>
                                </a:rPr>
                                <m:t>ℒ</m:t>
                              </m:r>
                            </m:e>
                            <m:sub>
                              <m:r>
                                <a:rPr sz="4300" i="1">
                                  <a:solidFill>
                                    <a:srgbClr val="020A20"/>
                                  </a:solidFill>
                                  <a:latin typeface="Cambria Math" panose="02040503050406030204" pitchFamily="18" charset="0"/>
                                </a:rPr>
                                <m:t>𝑖</m:t>
                              </m:r>
                            </m:sub>
                          </m:sSub>
                        </m:sub>
                      </m:sSub>
                      <m:r>
                        <a:rPr sz="4300" i="1">
                          <a:solidFill>
                            <a:srgbClr val="020A20"/>
                          </a:solidFill>
                          <a:latin typeface="Cambria Math" panose="02040503050406030204" pitchFamily="18" charset="0"/>
                        </a:rPr>
                        <m:t>|</m:t>
                      </m:r>
                      <m:r>
                        <a:rPr sz="4300" i="1">
                          <a:solidFill>
                            <a:srgbClr val="020A20"/>
                          </a:solidFill>
                          <a:latin typeface="Cambria Math" panose="02040503050406030204" pitchFamily="18" charset="0"/>
                        </a:rPr>
                        <m:t>𝜓</m:t>
                      </m:r>
                      <m:r>
                        <a:rPr sz="4300" i="1">
                          <a:solidFill>
                            <a:srgbClr val="020A20"/>
                          </a:solidFill>
                          <a:latin typeface="Cambria Math" panose="02040503050406030204" pitchFamily="18" charset="0"/>
                        </a:rPr>
                        <m:t>⟩=|</m:t>
                      </m:r>
                      <m:r>
                        <a:rPr sz="4300" i="1">
                          <a:solidFill>
                            <a:srgbClr val="020A20"/>
                          </a:solidFill>
                          <a:latin typeface="Cambria Math" panose="02040503050406030204" pitchFamily="18" charset="0"/>
                        </a:rPr>
                        <m:t>𝜓</m:t>
                      </m:r>
                      <m:r>
                        <a:rPr sz="4300" i="1">
                          <a:solidFill>
                            <a:srgbClr val="020A20"/>
                          </a:solidFill>
                          <a:latin typeface="Cambria Math" panose="02040503050406030204" pitchFamily="18" charset="0"/>
                        </a:rPr>
                        <m:t>⟩</m:t>
                      </m:r>
                    </m:oMath>
                  </m:oMathPara>
                </a14:m>
                <a:endParaRPr sz="4300">
                  <a:solidFill>
                    <a:srgbClr val="020A20"/>
                  </a:solidFill>
                </a:endParaRPr>
              </a:p>
            </p:txBody>
          </p:sp>
        </mc:Choice>
        <mc:Fallback xmlns="">
          <p:sp>
            <p:nvSpPr>
              <p:cNvPr id="135" name="Equation"/>
              <p:cNvSpPr txBox="1">
                <a:spLocks noRot="1" noChangeAspect="1" noMove="1" noResize="1" noEditPoints="1" noAdjustHandles="1" noChangeArrowheads="1" noChangeShapeType="1" noTextEdit="1"/>
              </p:cNvSpPr>
              <p:nvPr/>
            </p:nvSpPr>
            <p:spPr>
              <a:xfrm>
                <a:off x="14818338" y="8000804"/>
                <a:ext cx="4018901" cy="1301928"/>
              </a:xfrm>
              <a:prstGeom prst="rect">
                <a:avLst/>
              </a:prstGeom>
              <a:blipFill>
                <a:blip r:embed="rId3"/>
                <a:stretch>
                  <a:fillRect l="-943" r="-4088"/>
                </a:stretch>
              </a:blipFill>
              <a:ln w="12700">
                <a:miter lim="400000"/>
              </a:ln>
            </p:spPr>
            <p:txBody>
              <a:bodyPr/>
              <a:lstStyle/>
              <a:p>
                <a:r>
                  <a:rPr lang="en-AT">
                    <a:noFill/>
                  </a:rPr>
                  <a:t> </a:t>
                </a:r>
              </a:p>
            </p:txBody>
          </p:sp>
        </mc:Fallback>
      </mc:AlternateContent>
      <p:grpSp>
        <p:nvGrpSpPr>
          <p:cNvPr id="142" name="Group"/>
          <p:cNvGrpSpPr/>
          <p:nvPr/>
        </p:nvGrpSpPr>
        <p:grpSpPr>
          <a:xfrm>
            <a:off x="5551794" y="4838119"/>
            <a:ext cx="2889829" cy="6482336"/>
            <a:chOff x="-115553" y="-113509"/>
            <a:chExt cx="2889828" cy="6482335"/>
          </a:xfrm>
        </p:grpSpPr>
        <p:sp>
          <p:nvSpPr>
            <p:cNvPr id="136" name="Line"/>
            <p:cNvSpPr/>
            <p:nvPr/>
          </p:nvSpPr>
          <p:spPr>
            <a:xfrm>
              <a:off x="1025739" y="2288265"/>
              <a:ext cx="1466701" cy="177603"/>
            </a:xfrm>
            <a:prstGeom prst="line">
              <a:avLst/>
            </a:prstGeom>
            <a:noFill/>
            <a:ln w="63500" cap="flat">
              <a:solidFill>
                <a:schemeClr val="accent2">
                  <a:hueOff val="-463250"/>
                  <a:satOff val="2923"/>
                  <a:lumOff val="-9644"/>
                </a:schemeClr>
              </a:solidFill>
              <a:prstDash val="solid"/>
              <a:miter lim="400000"/>
              <a:tailEnd type="triangle"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37" name="Line"/>
            <p:cNvSpPr/>
            <p:nvPr/>
          </p:nvSpPr>
          <p:spPr>
            <a:xfrm>
              <a:off x="1025739" y="2645659"/>
              <a:ext cx="1474155" cy="1474155"/>
            </a:xfrm>
            <a:prstGeom prst="line">
              <a:avLst/>
            </a:prstGeom>
            <a:noFill/>
            <a:ln w="63500" cap="flat">
              <a:solidFill>
                <a:schemeClr val="accent2">
                  <a:hueOff val="-463250"/>
                  <a:satOff val="2923"/>
                  <a:lumOff val="-9644"/>
                </a:schemeClr>
              </a:solidFill>
              <a:prstDash val="solid"/>
              <a:miter lim="400000"/>
              <a:tailEnd type="triangle"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38" name="Line"/>
            <p:cNvSpPr/>
            <p:nvPr/>
          </p:nvSpPr>
          <p:spPr>
            <a:xfrm>
              <a:off x="923662" y="2872465"/>
              <a:ext cx="1680255" cy="2744730"/>
            </a:xfrm>
            <a:prstGeom prst="line">
              <a:avLst/>
            </a:prstGeom>
            <a:noFill/>
            <a:ln w="63500" cap="flat">
              <a:solidFill>
                <a:schemeClr val="accent2">
                  <a:hueOff val="-463250"/>
                  <a:satOff val="2923"/>
                  <a:lumOff val="-9644"/>
                </a:schemeClr>
              </a:solidFill>
              <a:prstDash val="solid"/>
              <a:miter lim="400000"/>
              <a:tailEnd type="triangle"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39" name="Line"/>
            <p:cNvSpPr/>
            <p:nvPr/>
          </p:nvSpPr>
          <p:spPr>
            <a:xfrm flipV="1">
              <a:off x="1025739" y="908153"/>
              <a:ext cx="1479216" cy="1018311"/>
            </a:xfrm>
            <a:prstGeom prst="line">
              <a:avLst/>
            </a:prstGeom>
            <a:noFill/>
            <a:ln w="63500" cap="flat">
              <a:solidFill>
                <a:schemeClr val="accent2">
                  <a:hueOff val="-463250"/>
                  <a:satOff val="2923"/>
                  <a:lumOff val="-9644"/>
                </a:schemeClr>
              </a:solidFill>
              <a:prstDash val="solid"/>
              <a:miter lim="400000"/>
              <a:tailEnd type="triangle"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140" name="Equation"/>
                <p:cNvSpPr txBox="1"/>
                <p:nvPr/>
              </p:nvSpPr>
              <p:spPr>
                <a:xfrm>
                  <a:off x="350650" y="5477364"/>
                  <a:ext cx="2196498" cy="891462"/>
                </a:xfrm>
                <a:prstGeom prst="rect">
                  <a:avLst/>
                </a:prstGeom>
                <a:noFill/>
                <a:ln w="127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4100" i="1">
                                <a:solidFill>
                                  <a:srgbClr val="C63546"/>
                                </a:solidFill>
                                <a:latin typeface="Cambria Math" panose="02040503050406030204" pitchFamily="18" charset="0"/>
                              </a:rPr>
                            </m:ctrlPr>
                          </m:sSubPr>
                          <m:e>
                            <m:r>
                              <a:rPr sz="4100" i="1">
                                <a:solidFill>
                                  <a:srgbClr val="C63546"/>
                                </a:solidFill>
                                <a:latin typeface="Cambria Math" panose="02040503050406030204" pitchFamily="18" charset="0"/>
                              </a:rPr>
                              <m:t>𝑍</m:t>
                            </m:r>
                          </m:e>
                          <m:sub>
                            <m:r>
                              <a:rPr sz="4100" i="1">
                                <a:solidFill>
                                  <a:srgbClr val="C63546"/>
                                </a:solidFill>
                                <a:latin typeface="Cambria Math" panose="02040503050406030204" pitchFamily="18" charset="0"/>
                              </a:rPr>
                              <m:t>{0}</m:t>
                            </m:r>
                          </m:sub>
                        </m:sSub>
                        <m:r>
                          <a:rPr sz="4100" i="1">
                            <a:solidFill>
                              <a:srgbClr val="C63546"/>
                            </a:solidFill>
                            <a:latin typeface="Cambria Math" panose="02040503050406030204" pitchFamily="18" charset="0"/>
                          </a:rPr>
                          <m:t>=</m:t>
                        </m:r>
                        <m:sSub>
                          <m:sSubPr>
                            <m:ctrlPr>
                              <a:rPr sz="4100" i="1">
                                <a:solidFill>
                                  <a:srgbClr val="C63546"/>
                                </a:solidFill>
                                <a:latin typeface="Cambria Math" panose="02040503050406030204" pitchFamily="18" charset="0"/>
                              </a:rPr>
                            </m:ctrlPr>
                          </m:sSubPr>
                          <m:e>
                            <m:limUpp>
                              <m:limUppPr>
                                <m:ctrlPr>
                                  <a:rPr sz="4100" i="1">
                                    <a:solidFill>
                                      <a:srgbClr val="C63546"/>
                                    </a:solidFill>
                                    <a:latin typeface="Cambria Math" panose="02040503050406030204" pitchFamily="18" charset="0"/>
                                  </a:rPr>
                                </m:ctrlPr>
                              </m:limUppPr>
                              <m:e>
                                <m:r>
                                  <a:rPr sz="4100" i="1">
                                    <a:solidFill>
                                      <a:srgbClr val="C63546"/>
                                    </a:solidFill>
                                    <a:latin typeface="Cambria Math" panose="02040503050406030204" pitchFamily="18" charset="0"/>
                                  </a:rPr>
                                  <m:t>𝑍</m:t>
                                </m:r>
                              </m:e>
                              <m:lim>
                                <m:r>
                                  <a:rPr lang="en-AT" sz="4100" i="1" smtClean="0">
                                    <a:solidFill>
                                      <a:srgbClr val="C63546"/>
                                    </a:solidFill>
                                    <a:latin typeface="Cambria Math" panose="02040503050406030204" pitchFamily="18" charset="0"/>
                                    <a:ea typeface="Cambria Math" panose="02040503050406030204" pitchFamily="18" charset="0"/>
                                  </a:rPr>
                                  <m:t>~</m:t>
                                </m:r>
                              </m:lim>
                            </m:limUpp>
                          </m:e>
                          <m:sub>
                            <m:r>
                              <a:rPr sz="4100" i="1">
                                <a:solidFill>
                                  <a:srgbClr val="C63546"/>
                                </a:solidFill>
                                <a:latin typeface="Cambria Math" panose="02040503050406030204" pitchFamily="18" charset="0"/>
                              </a:rPr>
                              <m:t>0</m:t>
                            </m:r>
                          </m:sub>
                        </m:sSub>
                      </m:oMath>
                    </m:oMathPara>
                  </a14:m>
                  <a:endParaRPr sz="4100" dirty="0">
                    <a:solidFill>
                      <a:srgbClr val="C63647"/>
                    </a:solidFill>
                  </a:endParaRPr>
                </a:p>
              </p:txBody>
            </p:sp>
          </mc:Choice>
          <mc:Fallback xmlns="">
            <p:sp>
              <p:nvSpPr>
                <p:cNvPr id="140" name="Equation"/>
                <p:cNvSpPr txBox="1">
                  <a:spLocks noRot="1" noChangeAspect="1" noMove="1" noResize="1" noEditPoints="1" noAdjustHandles="1" noChangeArrowheads="1" noChangeShapeType="1" noTextEdit="1"/>
                </p:cNvSpPr>
                <p:nvPr/>
              </p:nvSpPr>
              <p:spPr>
                <a:xfrm>
                  <a:off x="350650" y="5477364"/>
                  <a:ext cx="2196498" cy="891462"/>
                </a:xfrm>
                <a:prstGeom prst="rect">
                  <a:avLst/>
                </a:prstGeom>
                <a:blipFill>
                  <a:blip r:embed="rId4"/>
                  <a:stretch>
                    <a:fillRect l="-4000" r="-571" b="-16901"/>
                  </a:stretch>
                </a:blipFill>
                <a:ln w="12700" cap="flat">
                  <a:noFill/>
                  <a:miter lim="400000"/>
                </a:ln>
                <a:effectLst/>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141" name="Equation"/>
                <p:cNvSpPr txBox="1"/>
                <p:nvPr/>
              </p:nvSpPr>
              <p:spPr>
                <a:xfrm>
                  <a:off x="-115553" y="-113509"/>
                  <a:ext cx="2889828" cy="847989"/>
                </a:xfrm>
                <a:prstGeom prst="rect">
                  <a:avLst/>
                </a:prstGeom>
                <a:noFill/>
                <a:ln w="127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3900" i="1">
                                <a:solidFill>
                                  <a:srgbClr val="C63546"/>
                                </a:solidFill>
                                <a:latin typeface="Cambria Math" panose="02040503050406030204" pitchFamily="18" charset="0"/>
                              </a:rPr>
                            </m:ctrlPr>
                          </m:sSubPr>
                          <m:e>
                            <m:r>
                              <a:rPr sz="3900" i="1">
                                <a:solidFill>
                                  <a:srgbClr val="C63546"/>
                                </a:solidFill>
                                <a:latin typeface="Cambria Math" panose="02040503050406030204" pitchFamily="18" charset="0"/>
                              </a:rPr>
                              <m:t>𝑍</m:t>
                            </m:r>
                          </m:e>
                          <m:sub>
                            <m:r>
                              <a:rPr sz="3900" i="1">
                                <a:solidFill>
                                  <a:srgbClr val="C63546"/>
                                </a:solidFill>
                                <a:latin typeface="Cambria Math" panose="02040503050406030204" pitchFamily="18" charset="0"/>
                              </a:rPr>
                              <m:t>{0,3}</m:t>
                            </m:r>
                          </m:sub>
                        </m:sSub>
                        <m:r>
                          <a:rPr sz="3900" i="1">
                            <a:solidFill>
                              <a:srgbClr val="C63546"/>
                            </a:solidFill>
                            <a:latin typeface="Cambria Math" panose="02040503050406030204" pitchFamily="18" charset="0"/>
                          </a:rPr>
                          <m:t>=</m:t>
                        </m:r>
                        <m:sSub>
                          <m:sSubPr>
                            <m:ctrlPr>
                              <a:rPr sz="3900" i="1">
                                <a:solidFill>
                                  <a:srgbClr val="C63546"/>
                                </a:solidFill>
                                <a:latin typeface="Cambria Math" panose="02040503050406030204" pitchFamily="18" charset="0"/>
                              </a:rPr>
                            </m:ctrlPr>
                          </m:sSubPr>
                          <m:e>
                            <m:limUpp>
                              <m:limUppPr>
                                <m:ctrlPr>
                                  <a:rPr sz="3900" i="1">
                                    <a:solidFill>
                                      <a:srgbClr val="C63546"/>
                                    </a:solidFill>
                                    <a:latin typeface="Cambria Math" panose="02040503050406030204" pitchFamily="18" charset="0"/>
                                  </a:rPr>
                                </m:ctrlPr>
                              </m:limUppPr>
                              <m:e>
                                <m:r>
                                  <a:rPr sz="3900" i="1">
                                    <a:solidFill>
                                      <a:srgbClr val="C63546"/>
                                    </a:solidFill>
                                    <a:latin typeface="Cambria Math" panose="02040503050406030204" pitchFamily="18" charset="0"/>
                                  </a:rPr>
                                  <m:t>𝑍</m:t>
                                </m:r>
                              </m:e>
                              <m:lim>
                                <m:r>
                                  <a:rPr lang="en-AT" sz="3900" i="1" smtClean="0">
                                    <a:solidFill>
                                      <a:srgbClr val="C63546"/>
                                    </a:solidFill>
                                    <a:latin typeface="Cambria Math" panose="02040503050406030204" pitchFamily="18" charset="0"/>
                                    <a:ea typeface="Cambria Math" panose="02040503050406030204" pitchFamily="18" charset="0"/>
                                  </a:rPr>
                                  <m:t>~</m:t>
                                </m:r>
                              </m:lim>
                            </m:limUpp>
                          </m:e>
                          <m:sub>
                            <m:r>
                              <a:rPr sz="3900" i="1">
                                <a:solidFill>
                                  <a:srgbClr val="C63546"/>
                                </a:solidFill>
                                <a:latin typeface="Cambria Math" panose="02040503050406030204" pitchFamily="18" charset="0"/>
                              </a:rPr>
                              <m:t>0</m:t>
                            </m:r>
                          </m:sub>
                        </m:sSub>
                        <m:sSub>
                          <m:sSubPr>
                            <m:ctrlPr>
                              <a:rPr sz="3900" i="1">
                                <a:solidFill>
                                  <a:srgbClr val="C63546"/>
                                </a:solidFill>
                                <a:latin typeface="Cambria Math" panose="02040503050406030204" pitchFamily="18" charset="0"/>
                              </a:rPr>
                            </m:ctrlPr>
                          </m:sSubPr>
                          <m:e>
                            <m:limUpp>
                              <m:limUppPr>
                                <m:ctrlPr>
                                  <a:rPr sz="3900" i="1">
                                    <a:solidFill>
                                      <a:srgbClr val="C63546"/>
                                    </a:solidFill>
                                    <a:latin typeface="Cambria Math" panose="02040503050406030204" pitchFamily="18" charset="0"/>
                                  </a:rPr>
                                </m:ctrlPr>
                              </m:limUppPr>
                              <m:e>
                                <m:r>
                                  <a:rPr sz="3900" i="1">
                                    <a:solidFill>
                                      <a:srgbClr val="C63546"/>
                                    </a:solidFill>
                                    <a:latin typeface="Cambria Math" panose="02040503050406030204" pitchFamily="18" charset="0"/>
                                  </a:rPr>
                                  <m:t>𝑍</m:t>
                                </m:r>
                              </m:e>
                              <m:lim>
                                <m:r>
                                  <a:rPr lang="en-AT" sz="3900" i="1" smtClean="0">
                                    <a:solidFill>
                                      <a:srgbClr val="C63546"/>
                                    </a:solidFill>
                                    <a:latin typeface="Cambria Math" panose="02040503050406030204" pitchFamily="18" charset="0"/>
                                    <a:ea typeface="Cambria Math" panose="02040503050406030204" pitchFamily="18" charset="0"/>
                                  </a:rPr>
                                  <m:t>~</m:t>
                                </m:r>
                              </m:lim>
                            </m:limUpp>
                          </m:e>
                          <m:sub>
                            <m:r>
                              <a:rPr sz="3900" i="1">
                                <a:solidFill>
                                  <a:srgbClr val="C63546"/>
                                </a:solidFill>
                                <a:latin typeface="Cambria Math" panose="02040503050406030204" pitchFamily="18" charset="0"/>
                              </a:rPr>
                              <m:t>3</m:t>
                            </m:r>
                          </m:sub>
                        </m:sSub>
                      </m:oMath>
                    </m:oMathPara>
                  </a14:m>
                  <a:endParaRPr sz="3900" dirty="0">
                    <a:solidFill>
                      <a:srgbClr val="C63647"/>
                    </a:solidFill>
                  </a:endParaRPr>
                </a:p>
              </p:txBody>
            </p:sp>
          </mc:Choice>
          <mc:Fallback xmlns="">
            <p:sp>
              <p:nvSpPr>
                <p:cNvPr id="141" name="Equation"/>
                <p:cNvSpPr txBox="1">
                  <a:spLocks noRot="1" noChangeAspect="1" noMove="1" noResize="1" noEditPoints="1" noAdjustHandles="1" noChangeArrowheads="1" noChangeShapeType="1" noTextEdit="1"/>
                </p:cNvSpPr>
                <p:nvPr/>
              </p:nvSpPr>
              <p:spPr>
                <a:xfrm>
                  <a:off x="-115553" y="-113509"/>
                  <a:ext cx="2889828" cy="847989"/>
                </a:xfrm>
                <a:prstGeom prst="rect">
                  <a:avLst/>
                </a:prstGeom>
                <a:blipFill>
                  <a:blip r:embed="rId5"/>
                  <a:stretch>
                    <a:fillRect l="-3070" r="-877" b="-19403"/>
                  </a:stretch>
                </a:blipFill>
                <a:ln w="12700" cap="flat">
                  <a:noFill/>
                  <a:miter lim="400000"/>
                </a:ln>
                <a:effectLst/>
              </p:spPr>
              <p:txBody>
                <a:bodyPr/>
                <a:lstStyle/>
                <a:p>
                  <a:r>
                    <a:rPr lang="en-AT">
                      <a:noFill/>
                    </a:rPr>
                    <a:t> </a:t>
                  </a:r>
                </a:p>
              </p:txBody>
            </p:sp>
          </mc:Fallback>
        </mc:AlternateContent>
      </p:grpSp>
      <p:sp>
        <p:nvSpPr>
          <p:cNvPr id="143" name="Definition of…"/>
          <p:cNvSpPr txBox="1"/>
          <p:nvPr/>
        </p:nvSpPr>
        <p:spPr>
          <a:xfrm>
            <a:off x="1799744" y="5127229"/>
            <a:ext cx="2625282" cy="1237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50000"/>
              </a:lnSpc>
              <a:defRPr>
                <a:latin typeface="Sofia Pro Semi Bold"/>
                <a:ea typeface="Sofia Pro Semi Bold"/>
                <a:cs typeface="Sofia Pro Semi Bold"/>
                <a:sym typeface="Sofia Pro Semi Bold"/>
              </a:defRPr>
            </a:pPr>
            <a:r>
              <a:t>Definition of</a:t>
            </a:r>
          </a:p>
          <a:p>
            <a:pPr>
              <a:lnSpc>
                <a:spcPct val="60000"/>
              </a:lnSpc>
              <a:defRPr>
                <a:latin typeface="Sofia Pro Semi Bold"/>
                <a:ea typeface="Sofia Pro Semi Bold"/>
                <a:cs typeface="Sofia Pro Semi Bold"/>
                <a:sym typeface="Sofia Pro Semi Bold"/>
              </a:defRPr>
            </a:pPr>
            <a:r>
              <a:t>parity qubit:</a:t>
            </a:r>
          </a:p>
        </p:txBody>
      </p:sp>
      <p:sp>
        <p:nvSpPr>
          <p:cNvPr id="144" name="Stabilizer:"/>
          <p:cNvSpPr txBox="1"/>
          <p:nvPr/>
        </p:nvSpPr>
        <p:spPr>
          <a:xfrm>
            <a:off x="14791793" y="6852121"/>
            <a:ext cx="2171002" cy="671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Sofia Pro Semi Bold"/>
                <a:ea typeface="Sofia Pro Semi Bold"/>
                <a:cs typeface="Sofia Pro Semi Bold"/>
                <a:sym typeface="Sofia Pro Semi Bold"/>
              </a:defRPr>
            </a:lvl1pPr>
          </a:lstStyle>
          <a:p>
            <a:r>
              <a:t>Stabilizer:</a:t>
            </a:r>
          </a:p>
        </p:txBody>
      </p:sp>
      <p:grpSp>
        <p:nvGrpSpPr>
          <p:cNvPr id="151" name="Group"/>
          <p:cNvGrpSpPr/>
          <p:nvPr/>
        </p:nvGrpSpPr>
        <p:grpSpPr>
          <a:xfrm>
            <a:off x="9110455" y="6027479"/>
            <a:ext cx="4424483" cy="4443095"/>
            <a:chOff x="0" y="0"/>
            <a:chExt cx="4424482" cy="4443093"/>
          </a:xfrm>
        </p:grpSpPr>
        <p:sp>
          <p:nvSpPr>
            <p:cNvPr id="145" name="Square"/>
            <p:cNvSpPr/>
            <p:nvPr/>
          </p:nvSpPr>
          <p:spPr>
            <a:xfrm rot="10800000">
              <a:off x="0" y="6203"/>
              <a:ext cx="995908" cy="995909"/>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46" name="Triangle"/>
            <p:cNvSpPr/>
            <p:nvPr/>
          </p:nvSpPr>
          <p:spPr>
            <a:xfrm>
              <a:off x="1714287" y="0"/>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47" name="Triangle"/>
            <p:cNvSpPr/>
            <p:nvPr/>
          </p:nvSpPr>
          <p:spPr>
            <a:xfrm rot="10800000">
              <a:off x="0" y="1726694"/>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48" name="Triangle"/>
            <p:cNvSpPr/>
            <p:nvPr/>
          </p:nvSpPr>
          <p:spPr>
            <a:xfrm rot="10800000" flipH="1">
              <a:off x="0" y="3447186"/>
              <a:ext cx="995908"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49" name="Triangle"/>
            <p:cNvSpPr/>
            <p:nvPr/>
          </p:nvSpPr>
          <p:spPr>
            <a:xfrm rot="10800000" flipH="1">
              <a:off x="1714287" y="1726695"/>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50" name="Triangle"/>
            <p:cNvSpPr/>
            <p:nvPr/>
          </p:nvSpPr>
          <p:spPr>
            <a:xfrm rot="10800000" flipH="1">
              <a:off x="3428574" y="0"/>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grpSp>
      <p:grpSp>
        <p:nvGrpSpPr>
          <p:cNvPr id="162" name="Group"/>
          <p:cNvGrpSpPr/>
          <p:nvPr/>
        </p:nvGrpSpPr>
        <p:grpSpPr>
          <a:xfrm>
            <a:off x="8400300" y="5314222"/>
            <a:ext cx="5836572" cy="5872711"/>
            <a:chOff x="0" y="0"/>
            <a:chExt cx="5836570" cy="5872710"/>
          </a:xfrm>
        </p:grpSpPr>
        <p:sp>
          <p:nvSpPr>
            <p:cNvPr id="152" name="13"/>
            <p:cNvSpPr/>
            <p:nvPr/>
          </p:nvSpPr>
          <p:spPr>
            <a:xfrm>
              <a:off x="1714287" y="0"/>
              <a:ext cx="701933"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153" name="23"/>
            <p:cNvSpPr/>
            <p:nvPr/>
          </p:nvSpPr>
          <p:spPr>
            <a:xfrm>
              <a:off x="3428574" y="0"/>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154" name="12"/>
            <p:cNvSpPr/>
            <p:nvPr/>
          </p:nvSpPr>
          <p:spPr>
            <a:xfrm>
              <a:off x="1714287" y="1723592"/>
              <a:ext cx="701933"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155" name="2"/>
            <p:cNvSpPr/>
            <p:nvPr/>
          </p:nvSpPr>
          <p:spPr>
            <a:xfrm>
              <a:off x="3428574" y="1723592"/>
              <a:ext cx="701932"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156" name="03"/>
            <p:cNvSpPr/>
            <p:nvPr/>
          </p:nvSpPr>
          <p:spPr>
            <a:xfrm>
              <a:off x="0" y="0"/>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157" name="02"/>
            <p:cNvSpPr/>
            <p:nvPr/>
          </p:nvSpPr>
          <p:spPr>
            <a:xfrm>
              <a:off x="0" y="1723592"/>
              <a:ext cx="701932"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158" name="3"/>
            <p:cNvSpPr/>
            <p:nvPr/>
          </p:nvSpPr>
          <p:spPr>
            <a:xfrm>
              <a:off x="5134639" y="0"/>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159" name="01"/>
            <p:cNvSpPr/>
            <p:nvPr/>
          </p:nvSpPr>
          <p:spPr>
            <a:xfrm>
              <a:off x="0" y="3447186"/>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160" name="1"/>
            <p:cNvSpPr/>
            <p:nvPr/>
          </p:nvSpPr>
          <p:spPr>
            <a:xfrm>
              <a:off x="1714287" y="3447186"/>
              <a:ext cx="701933"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161" name="0"/>
            <p:cNvSpPr/>
            <p:nvPr/>
          </p:nvSpPr>
          <p:spPr>
            <a:xfrm>
              <a:off x="0" y="5170778"/>
              <a:ext cx="701932"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grpSp>
      <p:grpSp>
        <p:nvGrpSpPr>
          <p:cNvPr id="167" name="Group"/>
          <p:cNvGrpSpPr/>
          <p:nvPr/>
        </p:nvGrpSpPr>
        <p:grpSpPr>
          <a:xfrm>
            <a:off x="9367734" y="6327287"/>
            <a:ext cx="6374351" cy="4275282"/>
            <a:chOff x="0" y="0"/>
            <a:chExt cx="6374349" cy="4275280"/>
          </a:xfrm>
        </p:grpSpPr>
        <p:sp>
          <p:nvSpPr>
            <p:cNvPr id="163" name="Line"/>
            <p:cNvSpPr/>
            <p:nvPr/>
          </p:nvSpPr>
          <p:spPr>
            <a:xfrm flipH="1" flipV="1">
              <a:off x="3541934" y="-1"/>
              <a:ext cx="1770635" cy="1770636"/>
            </a:xfrm>
            <a:prstGeom prst="line">
              <a:avLst/>
            </a:prstGeom>
            <a:noFill/>
            <a:ln w="63500" cap="flat">
              <a:solidFill>
                <a:schemeClr val="accent3">
                  <a:hueOff val="139237"/>
                  <a:lumOff val="-7225"/>
                </a:schemeClr>
              </a:solidFill>
              <a:prstDash val="solid"/>
              <a:miter lim="400000"/>
              <a:tailEnd type="triangle"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64" name="Line"/>
            <p:cNvSpPr/>
            <p:nvPr/>
          </p:nvSpPr>
          <p:spPr>
            <a:xfrm flipH="1" flipV="1">
              <a:off x="1833448" y="1715393"/>
              <a:ext cx="3400137" cy="297103"/>
            </a:xfrm>
            <a:prstGeom prst="line">
              <a:avLst/>
            </a:prstGeom>
            <a:noFill/>
            <a:ln w="63500" cap="flat">
              <a:solidFill>
                <a:schemeClr val="accent3">
                  <a:hueOff val="139237"/>
                  <a:lumOff val="-7225"/>
                </a:schemeClr>
              </a:solidFill>
              <a:prstDash val="solid"/>
              <a:miter lim="400000"/>
              <a:tailEnd type="triangle"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65" name="Line"/>
            <p:cNvSpPr/>
            <p:nvPr/>
          </p:nvSpPr>
          <p:spPr>
            <a:xfrm flipH="1">
              <a:off x="-1" y="2340235"/>
              <a:ext cx="5239959" cy="1236754"/>
            </a:xfrm>
            <a:prstGeom prst="line">
              <a:avLst/>
            </a:prstGeom>
            <a:noFill/>
            <a:ln w="63500" cap="flat">
              <a:solidFill>
                <a:schemeClr val="accent3">
                  <a:hueOff val="139237"/>
                  <a:lumOff val="-7225"/>
                </a:schemeClr>
              </a:solidFill>
              <a:prstDash val="solid"/>
              <a:miter lim="400000"/>
              <a:tailEnd type="triangle" w="med" len="med"/>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166" name="Equation"/>
                <p:cNvSpPr txBox="1"/>
                <p:nvPr/>
              </p:nvSpPr>
              <p:spPr>
                <a:xfrm>
                  <a:off x="695447" y="3609895"/>
                  <a:ext cx="5678903" cy="665386"/>
                </a:xfrm>
                <a:prstGeom prst="rect">
                  <a:avLst/>
                </a:prstGeom>
                <a:noFill/>
                <a:ln w="12700" cap="flat">
                  <a:noFill/>
                  <a:miter lim="400000"/>
                </a:ln>
                <a:effectLst/>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4800" i="1">
                                <a:solidFill>
                                  <a:srgbClr val="7CBBA7"/>
                                </a:solidFill>
                                <a:latin typeface="Cambria Math" panose="02040503050406030204" pitchFamily="18" charset="0"/>
                              </a:rPr>
                            </m:ctrlPr>
                          </m:sSubPr>
                          <m:e>
                            <m:r>
                              <a:rPr sz="4800" i="1">
                                <a:solidFill>
                                  <a:srgbClr val="7CBBA7"/>
                                </a:solidFill>
                                <a:latin typeface="Cambria Math" panose="02040503050406030204" pitchFamily="18" charset="0"/>
                              </a:rPr>
                              <m:t>𝑍</m:t>
                            </m:r>
                          </m:e>
                          <m:sub>
                            <m:r>
                              <a:rPr sz="4800" i="1">
                                <a:solidFill>
                                  <a:srgbClr val="7CBBA7"/>
                                </a:solidFill>
                                <a:latin typeface="Cambria Math" panose="02040503050406030204" pitchFamily="18" charset="0"/>
                              </a:rPr>
                              <m:t>{0}</m:t>
                            </m:r>
                          </m:sub>
                        </m:sSub>
                        <m:sSub>
                          <m:sSubPr>
                            <m:ctrlPr>
                              <a:rPr sz="4800" i="1">
                                <a:solidFill>
                                  <a:srgbClr val="7CBBA7"/>
                                </a:solidFill>
                                <a:latin typeface="Cambria Math" panose="02040503050406030204" pitchFamily="18" charset="0"/>
                              </a:rPr>
                            </m:ctrlPr>
                          </m:sSubPr>
                          <m:e>
                            <m:r>
                              <a:rPr sz="4800" i="1">
                                <a:solidFill>
                                  <a:srgbClr val="7CBBA7"/>
                                </a:solidFill>
                                <a:latin typeface="Cambria Math" panose="02040503050406030204" pitchFamily="18" charset="0"/>
                              </a:rPr>
                              <m:t>𝑍</m:t>
                            </m:r>
                          </m:e>
                          <m:sub>
                            <m:r>
                              <a:rPr sz="4800" i="1">
                                <a:solidFill>
                                  <a:srgbClr val="7CBBA7"/>
                                </a:solidFill>
                                <a:latin typeface="Cambria Math" panose="02040503050406030204" pitchFamily="18" charset="0"/>
                              </a:rPr>
                              <m:t>{0,1}</m:t>
                            </m:r>
                          </m:sub>
                        </m:sSub>
                        <m:sSub>
                          <m:sSubPr>
                            <m:ctrlPr>
                              <a:rPr sz="4800" i="1">
                                <a:solidFill>
                                  <a:srgbClr val="7CBBA7"/>
                                </a:solidFill>
                                <a:latin typeface="Cambria Math" panose="02040503050406030204" pitchFamily="18" charset="0"/>
                              </a:rPr>
                            </m:ctrlPr>
                          </m:sSubPr>
                          <m:e>
                            <m:r>
                              <a:rPr sz="4800" i="1">
                                <a:solidFill>
                                  <a:srgbClr val="7CBBA7"/>
                                </a:solidFill>
                                <a:latin typeface="Cambria Math" panose="02040503050406030204" pitchFamily="18" charset="0"/>
                              </a:rPr>
                              <m:t>𝑍</m:t>
                            </m:r>
                          </m:e>
                          <m:sub>
                            <m:r>
                              <a:rPr sz="4800" i="1">
                                <a:solidFill>
                                  <a:srgbClr val="7CBBA7"/>
                                </a:solidFill>
                                <a:latin typeface="Cambria Math" panose="02040503050406030204" pitchFamily="18" charset="0"/>
                              </a:rPr>
                              <m:t>{1}</m:t>
                            </m:r>
                          </m:sub>
                        </m:sSub>
                        <m:r>
                          <a:rPr sz="4800" i="1">
                            <a:solidFill>
                              <a:srgbClr val="7CBBA7"/>
                            </a:solidFill>
                            <a:latin typeface="Cambria Math" panose="02040503050406030204" pitchFamily="18" charset="0"/>
                          </a:rPr>
                          <m:t>|</m:t>
                        </m:r>
                        <m:r>
                          <a:rPr sz="4800" i="1">
                            <a:solidFill>
                              <a:srgbClr val="7CBBA7"/>
                            </a:solidFill>
                            <a:latin typeface="Cambria Math" panose="02040503050406030204" pitchFamily="18" charset="0"/>
                          </a:rPr>
                          <m:t>𝜓</m:t>
                        </m:r>
                        <m:r>
                          <a:rPr sz="4800" i="1">
                            <a:solidFill>
                              <a:srgbClr val="7CBBA7"/>
                            </a:solidFill>
                            <a:latin typeface="Cambria Math" panose="02040503050406030204" pitchFamily="18" charset="0"/>
                          </a:rPr>
                          <m:t>⟩=|</m:t>
                        </m:r>
                        <m:r>
                          <a:rPr sz="4800" i="1">
                            <a:solidFill>
                              <a:srgbClr val="7CBBA7"/>
                            </a:solidFill>
                            <a:latin typeface="Cambria Math" panose="02040503050406030204" pitchFamily="18" charset="0"/>
                          </a:rPr>
                          <m:t>𝜓</m:t>
                        </m:r>
                        <m:r>
                          <a:rPr sz="4800" i="1">
                            <a:solidFill>
                              <a:srgbClr val="7CBBA7"/>
                            </a:solidFill>
                            <a:latin typeface="Cambria Math" panose="02040503050406030204" pitchFamily="18" charset="0"/>
                          </a:rPr>
                          <m:t>⟩</m:t>
                        </m:r>
                      </m:oMath>
                    </m:oMathPara>
                  </a14:m>
                  <a:endParaRPr sz="4800">
                    <a:solidFill>
                      <a:srgbClr val="7CBBA8"/>
                    </a:solidFill>
                  </a:endParaRPr>
                </a:p>
              </p:txBody>
            </p:sp>
          </mc:Choice>
          <mc:Fallback xmlns="">
            <p:sp>
              <p:nvSpPr>
                <p:cNvPr id="166" name="Equation"/>
                <p:cNvSpPr txBox="1">
                  <a:spLocks noRot="1" noChangeAspect="1" noMove="1" noResize="1" noEditPoints="1" noAdjustHandles="1" noChangeArrowheads="1" noChangeShapeType="1" noTextEdit="1"/>
                </p:cNvSpPr>
                <p:nvPr/>
              </p:nvSpPr>
              <p:spPr>
                <a:xfrm>
                  <a:off x="695447" y="3609895"/>
                  <a:ext cx="5678903" cy="665386"/>
                </a:xfrm>
                <a:prstGeom prst="rect">
                  <a:avLst/>
                </a:prstGeom>
                <a:blipFill>
                  <a:blip r:embed="rId6"/>
                  <a:stretch>
                    <a:fillRect l="-3571" r="-6250" b="-54717"/>
                  </a:stretch>
                </a:blipFill>
                <a:ln w="12700" cap="flat">
                  <a:noFill/>
                  <a:miter lim="400000"/>
                </a:ln>
                <a:effectLst/>
              </p:spPr>
              <p:txBody>
                <a:bodyPr/>
                <a:lstStyle/>
                <a:p>
                  <a:r>
                    <a:rPr lang="en-AT">
                      <a:noFill/>
                    </a:rPr>
                    <a:t> </a:t>
                  </a:r>
                </a:p>
              </p:txBody>
            </p:sp>
          </mc:Fallback>
        </mc:AlternateContent>
      </p:grpSp>
      <p:grpSp>
        <p:nvGrpSpPr>
          <p:cNvPr id="177" name="Group"/>
          <p:cNvGrpSpPr/>
          <p:nvPr/>
        </p:nvGrpSpPr>
        <p:grpSpPr>
          <a:xfrm>
            <a:off x="8400300" y="3387796"/>
            <a:ext cx="7624477" cy="1773289"/>
            <a:chOff x="0" y="0"/>
            <a:chExt cx="7624475" cy="1773288"/>
          </a:xfrm>
        </p:grpSpPr>
        <p:sp>
          <p:nvSpPr>
            <p:cNvPr id="168" name="Square"/>
            <p:cNvSpPr/>
            <p:nvPr/>
          </p:nvSpPr>
          <p:spPr>
            <a:xfrm rot="10800000">
              <a:off x="2473988" y="777380"/>
              <a:ext cx="995909" cy="995909"/>
            </a:xfrm>
            <a:prstGeom prst="rect">
              <a:avLst/>
            </a:prstGeom>
            <a:solidFill>
              <a:srgbClr val="0A1024">
                <a:alpha val="78158"/>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69" name="Triangle"/>
            <p:cNvSpPr/>
            <p:nvPr/>
          </p:nvSpPr>
          <p:spPr>
            <a:xfrm>
              <a:off x="4188276" y="771176"/>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A1024">
                <a:alpha val="78158"/>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70" name="Triangle"/>
            <p:cNvSpPr/>
            <p:nvPr/>
          </p:nvSpPr>
          <p:spPr>
            <a:xfrm rot="10800000" flipH="1">
              <a:off x="5902562" y="771176"/>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alpha val="78158"/>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71" name="Square"/>
            <p:cNvSpPr/>
            <p:nvPr/>
          </p:nvSpPr>
          <p:spPr>
            <a:xfrm rot="10800000">
              <a:off x="674522" y="777380"/>
              <a:ext cx="995909" cy="995909"/>
            </a:xfrm>
            <a:prstGeom prst="rect">
              <a:avLst/>
            </a:prstGeom>
            <a:solidFill>
              <a:srgbClr val="0A1024">
                <a:alpha val="78158"/>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72" name="24"/>
            <p:cNvSpPr/>
            <p:nvPr/>
          </p:nvSpPr>
          <p:spPr>
            <a:xfrm>
              <a:off x="3502191" y="0"/>
              <a:ext cx="701933" cy="701932"/>
            </a:xfrm>
            <a:prstGeom prst="ellipse">
              <a:avLst/>
            </a:prstGeom>
            <a:solidFill>
              <a:schemeClr val="accent4">
                <a:hueOff val="-71755"/>
                <a:satOff val="4600"/>
                <a:lumOff val="-7408"/>
                <a:alpha val="7815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24</a:t>
              </a:r>
            </a:p>
          </p:txBody>
        </p:sp>
        <p:sp>
          <p:nvSpPr>
            <p:cNvPr id="173" name="34"/>
            <p:cNvSpPr/>
            <p:nvPr/>
          </p:nvSpPr>
          <p:spPr>
            <a:xfrm>
              <a:off x="5216479" y="0"/>
              <a:ext cx="701932" cy="701932"/>
            </a:xfrm>
            <a:prstGeom prst="ellipse">
              <a:avLst/>
            </a:prstGeom>
            <a:solidFill>
              <a:schemeClr val="accent4">
                <a:hueOff val="-71755"/>
                <a:satOff val="4600"/>
                <a:lumOff val="-7408"/>
                <a:alpha val="7815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34</a:t>
              </a:r>
            </a:p>
          </p:txBody>
        </p:sp>
        <p:sp>
          <p:nvSpPr>
            <p:cNvPr id="174" name="14"/>
            <p:cNvSpPr/>
            <p:nvPr/>
          </p:nvSpPr>
          <p:spPr>
            <a:xfrm>
              <a:off x="1787904" y="0"/>
              <a:ext cx="701932" cy="701932"/>
            </a:xfrm>
            <a:prstGeom prst="ellipse">
              <a:avLst/>
            </a:prstGeom>
            <a:solidFill>
              <a:schemeClr val="accent4">
                <a:hueOff val="-71755"/>
                <a:satOff val="4600"/>
                <a:lumOff val="-7408"/>
                <a:alpha val="7815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14</a:t>
              </a:r>
            </a:p>
          </p:txBody>
        </p:sp>
        <p:sp>
          <p:nvSpPr>
            <p:cNvPr id="175" name="4"/>
            <p:cNvSpPr/>
            <p:nvPr/>
          </p:nvSpPr>
          <p:spPr>
            <a:xfrm>
              <a:off x="6922544" y="0"/>
              <a:ext cx="701932" cy="701932"/>
            </a:xfrm>
            <a:prstGeom prst="ellipse">
              <a:avLst/>
            </a:prstGeom>
            <a:solidFill>
              <a:schemeClr val="accent4">
                <a:hueOff val="-71755"/>
                <a:satOff val="4600"/>
                <a:lumOff val="-7408"/>
                <a:alpha val="7815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a:t>
              </a:r>
            </a:p>
          </p:txBody>
        </p:sp>
        <p:sp>
          <p:nvSpPr>
            <p:cNvPr id="176" name="04"/>
            <p:cNvSpPr/>
            <p:nvPr/>
          </p:nvSpPr>
          <p:spPr>
            <a:xfrm>
              <a:off x="0" y="0"/>
              <a:ext cx="701932" cy="701932"/>
            </a:xfrm>
            <a:prstGeom prst="ellipse">
              <a:avLst/>
            </a:prstGeom>
            <a:solidFill>
              <a:schemeClr val="accent4">
                <a:hueOff val="-71755"/>
                <a:satOff val="4600"/>
                <a:lumOff val="-7408"/>
                <a:alpha val="7815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04</a:t>
              </a:r>
            </a:p>
          </p:txBody>
        </p:sp>
      </p:grpSp>
      <p:grpSp>
        <p:nvGrpSpPr>
          <p:cNvPr id="189" name="Group"/>
          <p:cNvGrpSpPr/>
          <p:nvPr/>
        </p:nvGrpSpPr>
        <p:grpSpPr>
          <a:xfrm>
            <a:off x="8364667" y="1450739"/>
            <a:ext cx="9423943" cy="1892905"/>
            <a:chOff x="0" y="0"/>
            <a:chExt cx="9423941" cy="1892903"/>
          </a:xfrm>
        </p:grpSpPr>
        <p:sp>
          <p:nvSpPr>
            <p:cNvPr id="178" name="Square"/>
            <p:cNvSpPr/>
            <p:nvPr/>
          </p:nvSpPr>
          <p:spPr>
            <a:xfrm rot="10800000">
              <a:off x="4273454" y="866280"/>
              <a:ext cx="995909" cy="995909"/>
            </a:xfrm>
            <a:prstGeom prst="rect">
              <a:avLst/>
            </a:prstGeom>
            <a:solidFill>
              <a:srgbClr val="0A1024">
                <a:alpha val="51155"/>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79" name="Triangle"/>
            <p:cNvSpPr/>
            <p:nvPr/>
          </p:nvSpPr>
          <p:spPr>
            <a:xfrm>
              <a:off x="5987741" y="860076"/>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A1024">
                <a:alpha val="51155"/>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80" name="Triangle"/>
            <p:cNvSpPr/>
            <p:nvPr/>
          </p:nvSpPr>
          <p:spPr>
            <a:xfrm rot="10800000" flipH="1">
              <a:off x="7702029" y="860076"/>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alpha val="51155"/>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81" name="Square"/>
            <p:cNvSpPr/>
            <p:nvPr/>
          </p:nvSpPr>
          <p:spPr>
            <a:xfrm rot="10800000">
              <a:off x="2473988" y="866280"/>
              <a:ext cx="995909" cy="995909"/>
            </a:xfrm>
            <a:prstGeom prst="rect">
              <a:avLst/>
            </a:prstGeom>
            <a:solidFill>
              <a:srgbClr val="0A1024">
                <a:alpha val="51155"/>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82" name="35"/>
            <p:cNvSpPr/>
            <p:nvPr/>
          </p:nvSpPr>
          <p:spPr>
            <a:xfrm>
              <a:off x="5301657" y="0"/>
              <a:ext cx="701933" cy="701932"/>
            </a:xfrm>
            <a:prstGeom prst="ellipse">
              <a:avLst/>
            </a:prstGeom>
            <a:solidFill>
              <a:schemeClr val="accent4">
                <a:hueOff val="-71755"/>
                <a:satOff val="4600"/>
                <a:lumOff val="-7408"/>
                <a:alpha val="51155"/>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35</a:t>
              </a:r>
            </a:p>
          </p:txBody>
        </p:sp>
        <p:sp>
          <p:nvSpPr>
            <p:cNvPr id="183" name="45"/>
            <p:cNvSpPr/>
            <p:nvPr/>
          </p:nvSpPr>
          <p:spPr>
            <a:xfrm>
              <a:off x="7015945" y="0"/>
              <a:ext cx="701932" cy="701932"/>
            </a:xfrm>
            <a:prstGeom prst="ellipse">
              <a:avLst/>
            </a:prstGeom>
            <a:solidFill>
              <a:schemeClr val="accent4">
                <a:hueOff val="-71755"/>
                <a:satOff val="4600"/>
                <a:lumOff val="-7408"/>
                <a:alpha val="51155"/>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45</a:t>
              </a:r>
            </a:p>
          </p:txBody>
        </p:sp>
        <p:sp>
          <p:nvSpPr>
            <p:cNvPr id="184" name="25"/>
            <p:cNvSpPr/>
            <p:nvPr/>
          </p:nvSpPr>
          <p:spPr>
            <a:xfrm>
              <a:off x="3587370" y="0"/>
              <a:ext cx="701932" cy="701932"/>
            </a:xfrm>
            <a:prstGeom prst="ellipse">
              <a:avLst/>
            </a:prstGeom>
            <a:solidFill>
              <a:schemeClr val="accent4">
                <a:hueOff val="-71755"/>
                <a:satOff val="4600"/>
                <a:lumOff val="-7408"/>
                <a:alpha val="51155"/>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25</a:t>
              </a:r>
            </a:p>
          </p:txBody>
        </p:sp>
        <p:sp>
          <p:nvSpPr>
            <p:cNvPr id="185" name="5"/>
            <p:cNvSpPr/>
            <p:nvPr/>
          </p:nvSpPr>
          <p:spPr>
            <a:xfrm>
              <a:off x="8722010" y="0"/>
              <a:ext cx="701932" cy="701932"/>
            </a:xfrm>
            <a:prstGeom prst="ellipse">
              <a:avLst/>
            </a:prstGeom>
            <a:solidFill>
              <a:schemeClr val="accent4">
                <a:hueOff val="-71755"/>
                <a:satOff val="4600"/>
                <a:lumOff val="-7408"/>
                <a:alpha val="51155"/>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5</a:t>
              </a:r>
            </a:p>
          </p:txBody>
        </p:sp>
        <p:sp>
          <p:nvSpPr>
            <p:cNvPr id="186" name="15"/>
            <p:cNvSpPr/>
            <p:nvPr/>
          </p:nvSpPr>
          <p:spPr>
            <a:xfrm>
              <a:off x="1799466" y="0"/>
              <a:ext cx="701932" cy="701932"/>
            </a:xfrm>
            <a:prstGeom prst="ellipse">
              <a:avLst/>
            </a:prstGeom>
            <a:solidFill>
              <a:schemeClr val="accent4">
                <a:hueOff val="-71755"/>
                <a:satOff val="4600"/>
                <a:lumOff val="-7408"/>
                <a:alpha val="51155"/>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15</a:t>
              </a:r>
            </a:p>
          </p:txBody>
        </p:sp>
        <p:sp>
          <p:nvSpPr>
            <p:cNvPr id="187" name="Square"/>
            <p:cNvSpPr/>
            <p:nvPr/>
          </p:nvSpPr>
          <p:spPr>
            <a:xfrm rot="10800000">
              <a:off x="674522" y="896996"/>
              <a:ext cx="995909" cy="995908"/>
            </a:xfrm>
            <a:prstGeom prst="rect">
              <a:avLst/>
            </a:prstGeom>
            <a:solidFill>
              <a:srgbClr val="0A1024">
                <a:alpha val="51155"/>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88" name="05"/>
            <p:cNvSpPr/>
            <p:nvPr/>
          </p:nvSpPr>
          <p:spPr>
            <a:xfrm>
              <a:off x="0" y="30715"/>
              <a:ext cx="701932" cy="701933"/>
            </a:xfrm>
            <a:prstGeom prst="ellipse">
              <a:avLst/>
            </a:prstGeom>
            <a:solidFill>
              <a:schemeClr val="accent4">
                <a:hueOff val="-71755"/>
                <a:satOff val="4600"/>
                <a:lumOff val="-7408"/>
                <a:alpha val="51155"/>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05</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6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16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1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17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animBg="1" advAuto="0"/>
      <p:bldP spid="151" grpId="4" animBg="1" advAuto="0"/>
      <p:bldP spid="162" grpId="2" animBg="1" advAuto="0"/>
      <p:bldP spid="167" grpId="3" animBg="1" advAuto="0"/>
      <p:bldP spid="177" grpId="5" animBg="1" advAuto="0"/>
      <p:bldP spid="189" grpId="6"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quare"/>
          <p:cNvSpPr/>
          <p:nvPr/>
        </p:nvSpPr>
        <p:spPr>
          <a:xfrm rot="10800000">
            <a:off x="9110554" y="6033457"/>
            <a:ext cx="995909" cy="995908"/>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92" name="Triangle"/>
          <p:cNvSpPr/>
          <p:nvPr/>
        </p:nvSpPr>
        <p:spPr>
          <a:xfrm>
            <a:off x="10824842" y="6027253"/>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93" name="Triangle"/>
          <p:cNvSpPr/>
          <p:nvPr/>
        </p:nvSpPr>
        <p:spPr>
          <a:xfrm rot="10800000">
            <a:off x="9110554" y="7753948"/>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94" name="Triangle"/>
          <p:cNvSpPr/>
          <p:nvPr/>
        </p:nvSpPr>
        <p:spPr>
          <a:xfrm rot="10800000" flipH="1">
            <a:off x="9110554" y="9474439"/>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95" name="Triangle"/>
          <p:cNvSpPr/>
          <p:nvPr/>
        </p:nvSpPr>
        <p:spPr>
          <a:xfrm rot="10800000" flipH="1">
            <a:off x="10824842" y="7753948"/>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96" name="Triangle"/>
          <p:cNvSpPr/>
          <p:nvPr/>
        </p:nvSpPr>
        <p:spPr>
          <a:xfrm rot="10800000" flipH="1">
            <a:off x="12539129" y="6027253"/>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197" name="13"/>
          <p:cNvSpPr/>
          <p:nvPr/>
        </p:nvSpPr>
        <p:spPr>
          <a:xfrm>
            <a:off x="10114687" y="5313996"/>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198" name="23"/>
          <p:cNvSpPr/>
          <p:nvPr/>
        </p:nvSpPr>
        <p:spPr>
          <a:xfrm>
            <a:off x="11828974" y="5313996"/>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199" name="12"/>
          <p:cNvSpPr/>
          <p:nvPr/>
        </p:nvSpPr>
        <p:spPr>
          <a:xfrm>
            <a:off x="10114687" y="7037589"/>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200" name="2"/>
          <p:cNvSpPr/>
          <p:nvPr/>
        </p:nvSpPr>
        <p:spPr>
          <a:xfrm>
            <a:off x="11828974" y="7037589"/>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201" name="03"/>
          <p:cNvSpPr/>
          <p:nvPr/>
        </p:nvSpPr>
        <p:spPr>
          <a:xfrm>
            <a:off x="8400399" y="5313996"/>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202" name="02"/>
          <p:cNvSpPr/>
          <p:nvPr/>
        </p:nvSpPr>
        <p:spPr>
          <a:xfrm>
            <a:off x="8400399" y="7037589"/>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203" name="3"/>
          <p:cNvSpPr/>
          <p:nvPr/>
        </p:nvSpPr>
        <p:spPr>
          <a:xfrm>
            <a:off x="13535038" y="5313996"/>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204" name="01"/>
          <p:cNvSpPr/>
          <p:nvPr/>
        </p:nvSpPr>
        <p:spPr>
          <a:xfrm>
            <a:off x="8400399" y="8761182"/>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205" name="1"/>
          <p:cNvSpPr/>
          <p:nvPr/>
        </p:nvSpPr>
        <p:spPr>
          <a:xfrm>
            <a:off x="10114687" y="8761182"/>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206" name="0"/>
          <p:cNvSpPr/>
          <p:nvPr/>
        </p:nvSpPr>
        <p:spPr>
          <a:xfrm>
            <a:off x="8400399" y="10484774"/>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207" name="The parity code: Logical operators"/>
          <p:cNvSpPr txBox="1">
            <a:spLocks noGrp="1"/>
          </p:cNvSpPr>
          <p:nvPr>
            <p:ph type="title"/>
          </p:nvPr>
        </p:nvSpPr>
        <p:spPr>
          <a:prstGeom prst="rect">
            <a:avLst/>
          </a:prstGeom>
        </p:spPr>
        <p:txBody>
          <a:bodyPr/>
          <a:lstStyle/>
          <a:p>
            <a:r>
              <a:t>The parity code: Logical operators</a:t>
            </a:r>
          </a:p>
        </p:txBody>
      </p:sp>
      <mc:AlternateContent xmlns:mc="http://schemas.openxmlformats.org/markup-compatibility/2006" xmlns:a14="http://schemas.microsoft.com/office/drawing/2010/main">
        <mc:Choice Requires="a14">
          <p:sp>
            <p:nvSpPr>
              <p:cNvPr id="208" name="Pauli-Z…"/>
              <p:cNvSpPr txBox="1">
                <a:spLocks noGrp="1"/>
              </p:cNvSpPr>
              <p:nvPr>
                <p:ph type="body" sz="quarter" idx="4294967295"/>
              </p:nvPr>
            </p:nvSpPr>
            <p:spPr>
              <a:xfrm>
                <a:off x="1778000" y="4337571"/>
                <a:ext cx="5132466" cy="7868797"/>
              </a:xfrm>
              <a:prstGeom prst="rect">
                <a:avLst/>
              </a:prstGeom>
            </p:spPr>
            <p:txBody>
              <a:bodyPr anchor="t"/>
              <a:lstStyle/>
              <a:p>
                <a:pPr algn="l">
                  <a:lnSpc>
                    <a:spcPct val="100000"/>
                  </a:lnSpc>
                  <a:spcBef>
                    <a:spcPts val="1300"/>
                  </a:spcBef>
                  <a:defRPr sz="3500">
                    <a:latin typeface="+mn-lt"/>
                    <a:ea typeface="+mn-ea"/>
                    <a:cs typeface="+mn-cs"/>
                    <a:sym typeface="Sofia Pro Bold"/>
                  </a:defRPr>
                </a:pPr>
                <a:r>
                  <a:rPr dirty="0"/>
                  <a:t>Pauli-Z</a:t>
                </a:r>
              </a:p>
              <a:p>
                <a:pPr algn="l">
                  <a:lnSpc>
                    <a:spcPct val="100000"/>
                  </a:lnSpc>
                  <a:spcBef>
                    <a:spcPts val="1300"/>
                  </a:spcBef>
                  <a:defRPr sz="3500"/>
                </a:pPr>
                <a14:m>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sub>
                    </m:sSub>
                  </m:oMath>
                </a14:m>
                <a:r>
                  <a:rPr dirty="0"/>
                  <a:t> follows from qubit definitions.</a:t>
                </a:r>
              </a:p>
              <a:p>
                <a:pPr algn="l">
                  <a:lnSpc>
                    <a:spcPct val="100000"/>
                  </a:lnSpc>
                  <a:spcBef>
                    <a:spcPts val="1300"/>
                  </a:spcBef>
                  <a:defRPr sz="3500"/>
                </a:pPr>
                <a:endParaRPr dirty="0"/>
              </a:p>
              <a:p>
                <a:pPr algn="l">
                  <a:lnSpc>
                    <a:spcPct val="100000"/>
                  </a:lnSpc>
                  <a:spcBef>
                    <a:spcPts val="1300"/>
                  </a:spcBef>
                  <a:defRPr sz="3500">
                    <a:latin typeface="+mn-lt"/>
                    <a:ea typeface="+mn-ea"/>
                    <a:cs typeface="+mn-cs"/>
                    <a:sym typeface="Sofia Pro Bold"/>
                  </a:defRPr>
                </a:pPr>
                <a:r>
                  <a:rPr dirty="0"/>
                  <a:t>Pauli-ZZ…</a:t>
                </a:r>
              </a:p>
              <a:p>
                <a:pPr algn="l">
                  <a:lnSpc>
                    <a:spcPct val="100000"/>
                  </a:lnSpc>
                  <a:spcBef>
                    <a:spcPts val="1300"/>
                  </a:spcBef>
                  <a:defRPr sz="3500"/>
                </a:pPr>
                <a14:m>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𝑍</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𝑗</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𝑍</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𝑖𝑗</m:t>
                        </m:r>
                        <m:r>
                          <a:rPr sz="3800" i="1">
                            <a:solidFill>
                              <a:srgbClr val="000000"/>
                            </a:solidFill>
                            <a:latin typeface="Cambria Math" panose="02040503050406030204" pitchFamily="18" charset="0"/>
                          </a:rPr>
                          <m:t>...}</m:t>
                        </m:r>
                      </m:sub>
                    </m:sSub>
                  </m:oMath>
                </a14:m>
                <a:r>
                  <a:rPr dirty="0"/>
                  <a:t> follows from parity qubit definitions.</a:t>
                </a:r>
                <a:endParaRPr dirty="0">
                  <a:solidFill>
                    <a:srgbClr val="000000"/>
                  </a:solidFill>
                </a:endParaRPr>
              </a:p>
            </p:txBody>
          </p:sp>
        </mc:Choice>
        <mc:Fallback xmlns="">
          <p:sp>
            <p:nvSpPr>
              <p:cNvPr id="208" name="Pauli-Z…"/>
              <p:cNvSpPr txBox="1">
                <a:spLocks noGrp="1" noRot="1" noChangeAspect="1" noMove="1" noResize="1" noEditPoints="1" noAdjustHandles="1" noChangeArrowheads="1" noChangeShapeType="1" noTextEdit="1"/>
              </p:cNvSpPr>
              <p:nvPr>
                <p:ph type="body" sz="quarter" idx="4294967295"/>
              </p:nvPr>
            </p:nvSpPr>
            <p:spPr>
              <a:xfrm>
                <a:off x="1778000" y="4337571"/>
                <a:ext cx="5132466" cy="7868797"/>
              </a:xfrm>
              <a:prstGeom prst="rect">
                <a:avLst/>
              </a:prstGeom>
              <a:blipFill>
                <a:blip r:embed="rId3"/>
                <a:stretch>
                  <a:fillRect l="-4444" t="-968"/>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209" name="Pauli-X…"/>
              <p:cNvSpPr txBox="1"/>
              <p:nvPr/>
            </p:nvSpPr>
            <p:spPr>
              <a:xfrm>
                <a:off x="15539529" y="4337571"/>
                <a:ext cx="7496650" cy="786879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50800" tIns="50800" rIns="50800" bIns="50800"/>
              <a:lstStyle/>
              <a:p>
                <a:pPr>
                  <a:defRPr>
                    <a:latin typeface="+mn-lt"/>
                    <a:ea typeface="+mn-ea"/>
                    <a:cs typeface="+mn-cs"/>
                    <a:sym typeface="Sofia Pro Bold"/>
                  </a:defRPr>
                </a:pPr>
                <a:r>
                  <a:rPr dirty="0"/>
                  <a:t>Pauli-X</a:t>
                </a:r>
              </a:p>
              <a:p>
                <a:pPr marL="648229" indent="-648229">
                  <a:buSzPct val="100000"/>
                  <a:buAutoNum type="arabicPeriod"/>
                </a:pPr>
                <a:r>
                  <a:rPr dirty="0"/>
                  <a:t>Must commute with all stabilizers</a:t>
                </a:r>
              </a:p>
              <a:p>
                <a:pPr marL="648229" indent="-648229">
                  <a:buSzPct val="100000"/>
                  <a:buAutoNum type="arabicPeriod"/>
                </a:pPr>
                <a:r>
                  <a:rPr dirty="0"/>
                  <a:t>Must fulfil correct commutation relations with other X and </a:t>
                </a:r>
                <a:r>
                  <a:rPr dirty="0" err="1"/>
                  <a:t>Zs</a:t>
                </a:r>
                <a:r>
                  <a:rPr dirty="0"/>
                  <a:t>.</a:t>
                </a:r>
              </a:p>
              <a:p>
                <a:endParaRPr dirty="0"/>
              </a:p>
              <a:p>
                <a:r>
                  <a:rPr lang="en-US" dirty="0"/>
                  <a:t>Solution</a:t>
                </a:r>
                <a:r>
                  <a:rPr dirty="0"/>
                  <a:t>:</a:t>
                </a:r>
              </a:p>
              <a:p>
                <a:r>
                  <a:rPr dirty="0"/>
                  <a:t> </a:t>
                </a:r>
                <a14:m>
                  <m:oMath xmlns:m="http://schemas.openxmlformats.org/officeDocument/2006/math">
                    <m:sSub>
                      <m:sSubPr>
                        <m:ctrlPr>
                          <a:rPr sz="3800" i="1">
                            <a:solidFill>
                              <a:srgbClr val="000000"/>
                            </a:solidFill>
                            <a:latin typeface="Cambria Math" panose="02040503050406030204" pitchFamily="18" charset="0"/>
                          </a:rPr>
                        </m:ctrlPr>
                      </m:sSubPr>
                      <m:e>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𝑋</m:t>
                            </m:r>
                          </m:e>
                          <m:lim>
                            <m:r>
                              <a:rPr lang="en-AT" sz="3800" i="1" smtClean="0">
                                <a:solidFill>
                                  <a:srgbClr val="000000"/>
                                </a:solidFill>
                                <a:latin typeface="Cambria Math" panose="02040503050406030204" pitchFamily="18" charset="0"/>
                                <a:ea typeface="Cambria Math" panose="02040503050406030204" pitchFamily="18" charset="0"/>
                              </a:rPr>
                              <m:t>~</m:t>
                            </m:r>
                          </m:lim>
                        </m:limUpp>
                      </m:e>
                      <m:sub>
                        <m:r>
                          <a:rPr sz="3800" i="1">
                            <a:solidFill>
                              <a:srgbClr val="000000"/>
                            </a:solidFill>
                            <a:latin typeface="Cambria Math" panose="02040503050406030204" pitchFamily="18" charset="0"/>
                          </a:rPr>
                          <m:t>𝑖</m:t>
                        </m:r>
                      </m:sub>
                    </m:sSub>
                    <m:r>
                      <a:rPr sz="3800" i="1">
                        <a:solidFill>
                          <a:srgbClr val="000000"/>
                        </a:solidFill>
                        <a:latin typeface="Cambria Math" panose="02040503050406030204" pitchFamily="18" charset="0"/>
                      </a:rPr>
                      <m:t>=</m:t>
                    </m:r>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sub>
                    </m:sSub>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𝑗</m:t>
                        </m:r>
                        <m:r>
                          <a:rPr sz="3800" i="1">
                            <a:solidFill>
                              <a:srgbClr val="000000"/>
                            </a:solidFill>
                            <a:latin typeface="Cambria Math" panose="02040503050406030204" pitchFamily="18" charset="0"/>
                          </a:rPr>
                          <m:t>}</m:t>
                        </m:r>
                      </m:sub>
                    </m:sSub>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𝑋</m:t>
                        </m:r>
                      </m:e>
                      <m:sub>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𝑖</m:t>
                        </m:r>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𝑘</m:t>
                        </m:r>
                        <m:r>
                          <a:rPr sz="3800" i="1">
                            <a:solidFill>
                              <a:srgbClr val="000000"/>
                            </a:solidFill>
                            <a:latin typeface="Cambria Math" panose="02040503050406030204" pitchFamily="18" charset="0"/>
                          </a:rPr>
                          <m:t>}</m:t>
                        </m:r>
                      </m:sub>
                    </m:sSub>
                    <m:r>
                      <a:rPr sz="3800" i="1">
                        <a:solidFill>
                          <a:srgbClr val="000000"/>
                        </a:solidFill>
                        <a:latin typeface="Cambria Math" panose="02040503050406030204" pitchFamily="18" charset="0"/>
                      </a:rPr>
                      <m:t>...</m:t>
                    </m:r>
                  </m:oMath>
                </a14:m>
                <a:r>
                  <a:rPr dirty="0"/>
                  <a:t> for all physical qubits containing the logical index.</a:t>
                </a:r>
                <a:endParaRPr dirty="0">
                  <a:solidFill>
                    <a:srgbClr val="000000"/>
                  </a:solidFill>
                </a:endParaRPr>
              </a:p>
            </p:txBody>
          </p:sp>
        </mc:Choice>
        <mc:Fallback xmlns="">
          <p:sp>
            <p:nvSpPr>
              <p:cNvPr id="209" name="Pauli-X…"/>
              <p:cNvSpPr txBox="1">
                <a:spLocks noRot="1" noChangeAspect="1" noMove="1" noResize="1" noEditPoints="1" noAdjustHandles="1" noChangeArrowheads="1" noChangeShapeType="1" noTextEdit="1"/>
              </p:cNvSpPr>
              <p:nvPr/>
            </p:nvSpPr>
            <p:spPr>
              <a:xfrm>
                <a:off x="15539529" y="4337571"/>
                <a:ext cx="7496650" cy="7868797"/>
              </a:xfrm>
              <a:prstGeom prst="rect">
                <a:avLst/>
              </a:prstGeom>
              <a:blipFill>
                <a:blip r:embed="rId4"/>
                <a:stretch>
                  <a:fillRect l="-3215" t="-968" r="-439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T">
                    <a:noFill/>
                  </a:rPr>
                  <a:t> </a:t>
                </a:r>
              </a:p>
            </p:txBody>
          </p:sp>
        </mc:Fallback>
      </mc:AlternateContent>
      <p:sp>
        <p:nvSpPr>
          <p:cNvPr id="210" name="Shape"/>
          <p:cNvSpPr/>
          <p:nvPr/>
        </p:nvSpPr>
        <p:spPr>
          <a:xfrm rot="1136633">
            <a:off x="9660477" y="5353160"/>
            <a:ext cx="1416421" cy="4340634"/>
          </a:xfrm>
          <a:custGeom>
            <a:avLst/>
            <a:gdLst/>
            <a:ahLst/>
            <a:cxnLst>
              <a:cxn ang="0">
                <a:pos x="wd2" y="hd2"/>
              </a:cxn>
              <a:cxn ang="5400000">
                <a:pos x="wd2" y="hd2"/>
              </a:cxn>
              <a:cxn ang="10800000">
                <a:pos x="wd2" y="hd2"/>
              </a:cxn>
              <a:cxn ang="16200000">
                <a:pos x="wd2" y="hd2"/>
              </a:cxn>
            </a:cxnLst>
            <a:rect l="0" t="0" r="r" b="b"/>
            <a:pathLst>
              <a:path w="21463" h="21532" extrusionOk="0">
                <a:moveTo>
                  <a:pt x="1112" y="25"/>
                </a:moveTo>
                <a:cubicBezTo>
                  <a:pt x="329" y="107"/>
                  <a:pt x="-137" y="370"/>
                  <a:pt x="36" y="633"/>
                </a:cubicBezTo>
                <a:lnTo>
                  <a:pt x="17003" y="17250"/>
                </a:lnTo>
                <a:cubicBezTo>
                  <a:pt x="17003" y="17250"/>
                  <a:pt x="16636" y="17575"/>
                  <a:pt x="15546" y="17973"/>
                </a:cubicBezTo>
                <a:cubicBezTo>
                  <a:pt x="14457" y="18370"/>
                  <a:pt x="12647" y="18839"/>
                  <a:pt x="9761" y="19126"/>
                </a:cubicBezTo>
                <a:lnTo>
                  <a:pt x="1961" y="19933"/>
                </a:lnTo>
                <a:cubicBezTo>
                  <a:pt x="1961" y="19933"/>
                  <a:pt x="1429" y="19972"/>
                  <a:pt x="1067" y="20096"/>
                </a:cubicBezTo>
                <a:cubicBezTo>
                  <a:pt x="704" y="20219"/>
                  <a:pt x="511" y="20428"/>
                  <a:pt x="1188" y="20767"/>
                </a:cubicBezTo>
                <a:cubicBezTo>
                  <a:pt x="1188" y="20767"/>
                  <a:pt x="1400" y="20891"/>
                  <a:pt x="1716" y="21033"/>
                </a:cubicBezTo>
                <a:cubicBezTo>
                  <a:pt x="2031" y="21176"/>
                  <a:pt x="2449" y="21337"/>
                  <a:pt x="2860" y="21411"/>
                </a:cubicBezTo>
                <a:cubicBezTo>
                  <a:pt x="2860" y="21411"/>
                  <a:pt x="3172" y="21495"/>
                  <a:pt x="3905" y="21523"/>
                </a:cubicBezTo>
                <a:cubicBezTo>
                  <a:pt x="4638" y="21551"/>
                  <a:pt x="5792" y="21523"/>
                  <a:pt x="7477" y="21297"/>
                </a:cubicBezTo>
                <a:lnTo>
                  <a:pt x="13238" y="20437"/>
                </a:lnTo>
                <a:cubicBezTo>
                  <a:pt x="13359" y="20422"/>
                  <a:pt x="14113" y="20328"/>
                  <a:pt x="15081" y="20165"/>
                </a:cubicBezTo>
                <a:cubicBezTo>
                  <a:pt x="17340" y="19784"/>
                  <a:pt x="19648" y="19211"/>
                  <a:pt x="21463" y="18403"/>
                </a:cubicBezTo>
                <a:lnTo>
                  <a:pt x="2955" y="258"/>
                </a:lnTo>
                <a:cubicBezTo>
                  <a:pt x="2584" y="48"/>
                  <a:pt x="1817" y="-49"/>
                  <a:pt x="1112" y="25"/>
                </a:cubicBezTo>
                <a:close/>
              </a:path>
            </a:pathLst>
          </a:custGeom>
          <a:solidFill>
            <a:schemeClr val="accent2">
              <a:hueOff val="-463250"/>
              <a:satOff val="2923"/>
              <a:lumOff val="-9644"/>
              <a:alpha val="3837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11" name="Shape"/>
          <p:cNvSpPr/>
          <p:nvPr/>
        </p:nvSpPr>
        <p:spPr>
          <a:xfrm rot="15112449" flipH="1">
            <a:off x="9895982" y="5080435"/>
            <a:ext cx="1416421" cy="4340634"/>
          </a:xfrm>
          <a:custGeom>
            <a:avLst/>
            <a:gdLst/>
            <a:ahLst/>
            <a:cxnLst>
              <a:cxn ang="0">
                <a:pos x="wd2" y="hd2"/>
              </a:cxn>
              <a:cxn ang="5400000">
                <a:pos x="wd2" y="hd2"/>
              </a:cxn>
              <a:cxn ang="10800000">
                <a:pos x="wd2" y="hd2"/>
              </a:cxn>
              <a:cxn ang="16200000">
                <a:pos x="wd2" y="hd2"/>
              </a:cxn>
            </a:cxnLst>
            <a:rect l="0" t="0" r="r" b="b"/>
            <a:pathLst>
              <a:path w="21463" h="21532" extrusionOk="0">
                <a:moveTo>
                  <a:pt x="1112" y="25"/>
                </a:moveTo>
                <a:cubicBezTo>
                  <a:pt x="329" y="107"/>
                  <a:pt x="-137" y="370"/>
                  <a:pt x="36" y="633"/>
                </a:cubicBezTo>
                <a:lnTo>
                  <a:pt x="17003" y="17250"/>
                </a:lnTo>
                <a:cubicBezTo>
                  <a:pt x="17003" y="17250"/>
                  <a:pt x="16636" y="17575"/>
                  <a:pt x="15546" y="17973"/>
                </a:cubicBezTo>
                <a:cubicBezTo>
                  <a:pt x="14457" y="18370"/>
                  <a:pt x="12647" y="18839"/>
                  <a:pt x="9761" y="19126"/>
                </a:cubicBezTo>
                <a:lnTo>
                  <a:pt x="1961" y="19933"/>
                </a:lnTo>
                <a:cubicBezTo>
                  <a:pt x="1961" y="19933"/>
                  <a:pt x="1429" y="19972"/>
                  <a:pt x="1067" y="20096"/>
                </a:cubicBezTo>
                <a:cubicBezTo>
                  <a:pt x="704" y="20219"/>
                  <a:pt x="511" y="20428"/>
                  <a:pt x="1188" y="20767"/>
                </a:cubicBezTo>
                <a:cubicBezTo>
                  <a:pt x="1188" y="20767"/>
                  <a:pt x="1400" y="20891"/>
                  <a:pt x="1716" y="21033"/>
                </a:cubicBezTo>
                <a:cubicBezTo>
                  <a:pt x="2031" y="21176"/>
                  <a:pt x="2449" y="21337"/>
                  <a:pt x="2860" y="21411"/>
                </a:cubicBezTo>
                <a:cubicBezTo>
                  <a:pt x="2860" y="21411"/>
                  <a:pt x="3172" y="21495"/>
                  <a:pt x="3905" y="21523"/>
                </a:cubicBezTo>
                <a:cubicBezTo>
                  <a:pt x="4638" y="21551"/>
                  <a:pt x="5792" y="21523"/>
                  <a:pt x="7477" y="21297"/>
                </a:cubicBezTo>
                <a:lnTo>
                  <a:pt x="13238" y="20437"/>
                </a:lnTo>
                <a:cubicBezTo>
                  <a:pt x="13359" y="20422"/>
                  <a:pt x="14113" y="20328"/>
                  <a:pt x="15081" y="20165"/>
                </a:cubicBezTo>
                <a:cubicBezTo>
                  <a:pt x="17340" y="19784"/>
                  <a:pt x="19648" y="19211"/>
                  <a:pt x="21463" y="18403"/>
                </a:cubicBezTo>
                <a:lnTo>
                  <a:pt x="2955" y="258"/>
                </a:lnTo>
                <a:cubicBezTo>
                  <a:pt x="2584" y="48"/>
                  <a:pt x="1817" y="-49"/>
                  <a:pt x="1112" y="25"/>
                </a:cubicBezTo>
                <a:close/>
              </a:path>
            </a:pathLst>
          </a:custGeom>
          <a:solidFill>
            <a:schemeClr val="accent3">
              <a:hueOff val="139237"/>
              <a:lumOff val="-7225"/>
              <a:alpha val="3837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12" name="Rounded Rectangle"/>
          <p:cNvSpPr/>
          <p:nvPr/>
        </p:nvSpPr>
        <p:spPr>
          <a:xfrm rot="16200000">
            <a:off x="11070259" y="2956272"/>
            <a:ext cx="309476" cy="5417380"/>
          </a:xfrm>
          <a:prstGeom prst="roundRect">
            <a:avLst>
              <a:gd name="adj" fmla="val 50000"/>
            </a:avLst>
          </a:prstGeom>
          <a:solidFill>
            <a:schemeClr val="accent5">
              <a:hueOff val="44383"/>
              <a:lumOff val="-6052"/>
              <a:alpha val="3837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13" name="Rounded Rectangle"/>
          <p:cNvSpPr/>
          <p:nvPr/>
        </p:nvSpPr>
        <p:spPr>
          <a:xfrm>
            <a:off x="8548031" y="5563279"/>
            <a:ext cx="309476" cy="5417380"/>
          </a:xfrm>
          <a:prstGeom prst="roundRect">
            <a:avLst>
              <a:gd name="adj" fmla="val 50000"/>
            </a:avLst>
          </a:prstGeom>
          <a:solidFill>
            <a:schemeClr val="accent6">
              <a:hueOff val="-9106424"/>
              <a:satOff val="52868"/>
              <a:lumOff val="-35424"/>
              <a:alpha val="3837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214" name="Equation"/>
              <p:cNvSpPr txBox="1"/>
              <p:nvPr/>
            </p:nvSpPr>
            <p:spPr>
              <a:xfrm>
                <a:off x="9037053" y="11194930"/>
                <a:ext cx="963212" cy="1133195"/>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5700" i="1">
                              <a:solidFill>
                                <a:srgbClr val="D06142"/>
                              </a:solidFill>
                              <a:latin typeface="Cambria Math" panose="02040503050406030204" pitchFamily="18" charset="0"/>
                            </a:rPr>
                          </m:ctrlPr>
                        </m:sSubPr>
                        <m:e>
                          <m:limUpp>
                            <m:limUppPr>
                              <m:ctrlPr>
                                <a:rPr sz="5700" i="1" smtClean="0">
                                  <a:solidFill>
                                    <a:srgbClr val="D06142"/>
                                  </a:solidFill>
                                  <a:latin typeface="Cambria Math" panose="02040503050406030204" pitchFamily="18" charset="0"/>
                                </a:rPr>
                              </m:ctrlPr>
                            </m:limUppPr>
                            <m:e>
                              <m:r>
                                <a:rPr sz="5700" i="1">
                                  <a:solidFill>
                                    <a:srgbClr val="D06142"/>
                                  </a:solidFill>
                                  <a:latin typeface="Cambria Math" panose="02040503050406030204" pitchFamily="18" charset="0"/>
                                </a:rPr>
                                <m:t>𝑋</m:t>
                              </m:r>
                            </m:e>
                            <m:lim>
                              <m:r>
                                <a:rPr lang="en-AT" sz="5700" i="1" smtClean="0">
                                  <a:solidFill>
                                    <a:srgbClr val="D06142"/>
                                  </a:solidFill>
                                  <a:latin typeface="Cambria Math" panose="02040503050406030204" pitchFamily="18" charset="0"/>
                                  <a:ea typeface="Cambria Math" panose="02040503050406030204" pitchFamily="18" charset="0"/>
                                </a:rPr>
                                <m:t>~</m:t>
                              </m:r>
                            </m:lim>
                          </m:limUpp>
                        </m:e>
                        <m:sub>
                          <m:r>
                            <a:rPr sz="5700" i="1">
                              <a:solidFill>
                                <a:srgbClr val="D06142"/>
                              </a:solidFill>
                              <a:latin typeface="Cambria Math" panose="02040503050406030204" pitchFamily="18" charset="0"/>
                            </a:rPr>
                            <m:t>0</m:t>
                          </m:r>
                        </m:sub>
                      </m:sSub>
                    </m:oMath>
                  </m:oMathPara>
                </a14:m>
                <a:endParaRPr sz="5700" dirty="0">
                  <a:solidFill>
                    <a:srgbClr val="D06243"/>
                  </a:solidFill>
                </a:endParaRPr>
              </a:p>
            </p:txBody>
          </p:sp>
        </mc:Choice>
        <mc:Fallback xmlns="">
          <p:sp>
            <p:nvSpPr>
              <p:cNvPr id="214" name="Equation"/>
              <p:cNvSpPr txBox="1">
                <a:spLocks noRot="1" noChangeAspect="1" noMove="1" noResize="1" noEditPoints="1" noAdjustHandles="1" noChangeArrowheads="1" noChangeShapeType="1" noTextEdit="1"/>
              </p:cNvSpPr>
              <p:nvPr/>
            </p:nvSpPr>
            <p:spPr>
              <a:xfrm>
                <a:off x="9037053" y="11194930"/>
                <a:ext cx="963212" cy="1133195"/>
              </a:xfrm>
              <a:prstGeom prst="rect">
                <a:avLst/>
              </a:prstGeom>
              <a:blipFill>
                <a:blip r:embed="rId5"/>
                <a:stretch>
                  <a:fillRect l="-15584" r="-5195" b="-13333"/>
                </a:stretch>
              </a:blipFill>
              <a:ln w="12700">
                <a:miter lim="400000"/>
              </a:ln>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215" name="Equation"/>
              <p:cNvSpPr txBox="1"/>
              <p:nvPr/>
            </p:nvSpPr>
            <p:spPr>
              <a:xfrm>
                <a:off x="10871024" y="9480966"/>
                <a:ext cx="946285" cy="1133195"/>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5700" i="1">
                              <a:solidFill>
                                <a:srgbClr val="C63546"/>
                              </a:solidFill>
                              <a:latin typeface="Cambria Math" panose="02040503050406030204" pitchFamily="18" charset="0"/>
                            </a:rPr>
                          </m:ctrlPr>
                        </m:sSubPr>
                        <m:e>
                          <m:limUpp>
                            <m:limUppPr>
                              <m:ctrlPr>
                                <a:rPr sz="5700" i="1">
                                  <a:solidFill>
                                    <a:srgbClr val="C63546"/>
                                  </a:solidFill>
                                  <a:latin typeface="Cambria Math" panose="02040503050406030204" pitchFamily="18" charset="0"/>
                                </a:rPr>
                              </m:ctrlPr>
                            </m:limUppPr>
                            <m:e>
                              <m:r>
                                <a:rPr sz="5700" i="1">
                                  <a:solidFill>
                                    <a:srgbClr val="C63546"/>
                                  </a:solidFill>
                                  <a:latin typeface="Cambria Math" panose="02040503050406030204" pitchFamily="18" charset="0"/>
                                </a:rPr>
                                <m:t>𝑋</m:t>
                              </m:r>
                            </m:e>
                            <m:lim>
                              <m:r>
                                <a:rPr lang="en-AT" sz="5700" i="1" smtClean="0">
                                  <a:solidFill>
                                    <a:srgbClr val="C63546"/>
                                  </a:solidFill>
                                  <a:latin typeface="Cambria Math" panose="02040503050406030204" pitchFamily="18" charset="0"/>
                                  <a:ea typeface="Cambria Math" panose="02040503050406030204" pitchFamily="18" charset="0"/>
                                </a:rPr>
                                <m:t>~</m:t>
                              </m:r>
                            </m:lim>
                          </m:limUpp>
                        </m:e>
                        <m:sub>
                          <m:r>
                            <a:rPr sz="5700" i="1">
                              <a:solidFill>
                                <a:srgbClr val="C63546"/>
                              </a:solidFill>
                              <a:latin typeface="Cambria Math" panose="02040503050406030204" pitchFamily="18" charset="0"/>
                            </a:rPr>
                            <m:t>1</m:t>
                          </m:r>
                        </m:sub>
                      </m:sSub>
                    </m:oMath>
                  </m:oMathPara>
                </a14:m>
                <a:endParaRPr sz="5700" dirty="0">
                  <a:solidFill>
                    <a:srgbClr val="C63647"/>
                  </a:solidFill>
                </a:endParaRPr>
              </a:p>
            </p:txBody>
          </p:sp>
        </mc:Choice>
        <mc:Fallback xmlns="">
          <p:sp>
            <p:nvSpPr>
              <p:cNvPr id="215" name="Equation"/>
              <p:cNvSpPr txBox="1">
                <a:spLocks noRot="1" noChangeAspect="1" noMove="1" noResize="1" noEditPoints="1" noAdjustHandles="1" noChangeArrowheads="1" noChangeShapeType="1" noTextEdit="1"/>
              </p:cNvSpPr>
              <p:nvPr/>
            </p:nvSpPr>
            <p:spPr>
              <a:xfrm>
                <a:off x="10871024" y="9480966"/>
                <a:ext cx="946285" cy="1133195"/>
              </a:xfrm>
              <a:prstGeom prst="rect">
                <a:avLst/>
              </a:prstGeom>
              <a:blipFill>
                <a:blip r:embed="rId6"/>
                <a:stretch>
                  <a:fillRect l="-14474" r="-3947" b="-11111"/>
                </a:stretch>
              </a:blipFill>
              <a:ln w="12700">
                <a:miter lim="400000"/>
              </a:ln>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216" name="Equation"/>
              <p:cNvSpPr txBox="1"/>
              <p:nvPr/>
            </p:nvSpPr>
            <p:spPr>
              <a:xfrm>
                <a:off x="12683111" y="7557114"/>
                <a:ext cx="963212" cy="1133195"/>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5700" i="1">
                              <a:solidFill>
                                <a:srgbClr val="7CBBA7"/>
                              </a:solidFill>
                              <a:latin typeface="Cambria Math" panose="02040503050406030204" pitchFamily="18" charset="0"/>
                            </a:rPr>
                          </m:ctrlPr>
                        </m:sSubPr>
                        <m:e>
                          <m:limUpp>
                            <m:limUppPr>
                              <m:ctrlPr>
                                <a:rPr sz="5700" i="1">
                                  <a:solidFill>
                                    <a:srgbClr val="7CBBA7"/>
                                  </a:solidFill>
                                  <a:latin typeface="Cambria Math" panose="02040503050406030204" pitchFamily="18" charset="0"/>
                                </a:rPr>
                              </m:ctrlPr>
                            </m:limUppPr>
                            <m:e>
                              <m:r>
                                <a:rPr sz="5700" i="1">
                                  <a:solidFill>
                                    <a:srgbClr val="7CBBA7"/>
                                  </a:solidFill>
                                  <a:latin typeface="Cambria Math" panose="02040503050406030204" pitchFamily="18" charset="0"/>
                                </a:rPr>
                                <m:t>𝑋</m:t>
                              </m:r>
                            </m:e>
                            <m:lim>
                              <m:r>
                                <a:rPr lang="en-AT" sz="5700" i="1" smtClean="0">
                                  <a:solidFill>
                                    <a:srgbClr val="7CBBA7"/>
                                  </a:solidFill>
                                  <a:latin typeface="Cambria Math" panose="02040503050406030204" pitchFamily="18" charset="0"/>
                                  <a:ea typeface="Cambria Math" panose="02040503050406030204" pitchFamily="18" charset="0"/>
                                </a:rPr>
                                <m:t>~</m:t>
                              </m:r>
                            </m:lim>
                          </m:limUpp>
                        </m:e>
                        <m:sub>
                          <m:r>
                            <a:rPr sz="5700" i="1">
                              <a:solidFill>
                                <a:srgbClr val="7CBBA7"/>
                              </a:solidFill>
                              <a:latin typeface="Cambria Math" panose="02040503050406030204" pitchFamily="18" charset="0"/>
                            </a:rPr>
                            <m:t>2</m:t>
                          </m:r>
                        </m:sub>
                      </m:sSub>
                    </m:oMath>
                  </m:oMathPara>
                </a14:m>
                <a:endParaRPr sz="5700" dirty="0">
                  <a:solidFill>
                    <a:srgbClr val="7CBBA8"/>
                  </a:solidFill>
                </a:endParaRPr>
              </a:p>
            </p:txBody>
          </p:sp>
        </mc:Choice>
        <mc:Fallback xmlns="">
          <p:sp>
            <p:nvSpPr>
              <p:cNvPr id="216" name="Equation"/>
              <p:cNvSpPr txBox="1">
                <a:spLocks noRot="1" noChangeAspect="1" noMove="1" noResize="1" noEditPoints="1" noAdjustHandles="1" noChangeArrowheads="1" noChangeShapeType="1" noTextEdit="1"/>
              </p:cNvSpPr>
              <p:nvPr/>
            </p:nvSpPr>
            <p:spPr>
              <a:xfrm>
                <a:off x="12683111" y="7557114"/>
                <a:ext cx="963212" cy="1133195"/>
              </a:xfrm>
              <a:prstGeom prst="rect">
                <a:avLst/>
              </a:prstGeom>
              <a:blipFill>
                <a:blip r:embed="rId7"/>
                <a:stretch>
                  <a:fillRect l="-15584" r="-3896" b="-11111"/>
                </a:stretch>
              </a:blipFill>
              <a:ln w="12700">
                <a:miter lim="400000"/>
              </a:ln>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217" name="Equation"/>
              <p:cNvSpPr txBox="1"/>
              <p:nvPr/>
            </p:nvSpPr>
            <p:spPr>
              <a:xfrm>
                <a:off x="14252388" y="5877214"/>
                <a:ext cx="963212" cy="1133195"/>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5700" i="1">
                              <a:solidFill>
                                <a:srgbClr val="C0D477"/>
                              </a:solidFill>
                              <a:latin typeface="Cambria Math" panose="02040503050406030204" pitchFamily="18" charset="0"/>
                            </a:rPr>
                          </m:ctrlPr>
                        </m:sSubPr>
                        <m:e>
                          <m:limUpp>
                            <m:limUppPr>
                              <m:ctrlPr>
                                <a:rPr sz="5700" i="1">
                                  <a:solidFill>
                                    <a:srgbClr val="C0D477"/>
                                  </a:solidFill>
                                  <a:latin typeface="Cambria Math" panose="02040503050406030204" pitchFamily="18" charset="0"/>
                                </a:rPr>
                              </m:ctrlPr>
                            </m:limUppPr>
                            <m:e>
                              <m:r>
                                <a:rPr sz="5700" i="1">
                                  <a:solidFill>
                                    <a:srgbClr val="C0D477"/>
                                  </a:solidFill>
                                  <a:latin typeface="Cambria Math" panose="02040503050406030204" pitchFamily="18" charset="0"/>
                                </a:rPr>
                                <m:t>𝑋</m:t>
                              </m:r>
                            </m:e>
                            <m:lim>
                              <m:r>
                                <a:rPr lang="en-AT" sz="5700" i="1" smtClean="0">
                                  <a:solidFill>
                                    <a:srgbClr val="C0D477"/>
                                  </a:solidFill>
                                  <a:latin typeface="Cambria Math" panose="02040503050406030204" pitchFamily="18" charset="0"/>
                                  <a:ea typeface="Cambria Math" panose="02040503050406030204" pitchFamily="18" charset="0"/>
                                </a:rPr>
                                <m:t>~</m:t>
                              </m:r>
                            </m:lim>
                          </m:limUpp>
                        </m:e>
                        <m:sub>
                          <m:r>
                            <a:rPr sz="5700" i="1">
                              <a:solidFill>
                                <a:srgbClr val="C0D477"/>
                              </a:solidFill>
                              <a:latin typeface="Cambria Math" panose="02040503050406030204" pitchFamily="18" charset="0"/>
                            </a:rPr>
                            <m:t>3</m:t>
                          </m:r>
                        </m:sub>
                      </m:sSub>
                    </m:oMath>
                  </m:oMathPara>
                </a14:m>
                <a:endParaRPr sz="5700" dirty="0">
                  <a:solidFill>
                    <a:srgbClr val="C1D478"/>
                  </a:solidFill>
                </a:endParaRPr>
              </a:p>
            </p:txBody>
          </p:sp>
        </mc:Choice>
        <mc:Fallback xmlns="">
          <p:sp>
            <p:nvSpPr>
              <p:cNvPr id="217" name="Equation"/>
              <p:cNvSpPr txBox="1">
                <a:spLocks noRot="1" noChangeAspect="1" noMove="1" noResize="1" noEditPoints="1" noAdjustHandles="1" noChangeArrowheads="1" noChangeShapeType="1" noTextEdit="1"/>
              </p:cNvSpPr>
              <p:nvPr/>
            </p:nvSpPr>
            <p:spPr>
              <a:xfrm>
                <a:off x="14252388" y="5877214"/>
                <a:ext cx="963212" cy="1133195"/>
              </a:xfrm>
              <a:prstGeom prst="rect">
                <a:avLst/>
              </a:prstGeom>
              <a:blipFill>
                <a:blip r:embed="rId8"/>
                <a:stretch>
                  <a:fillRect l="-15584" r="-3896" b="-13333"/>
                </a:stretch>
              </a:blipFill>
              <a:ln w="12700">
                <a:miter lim="400000"/>
              </a:ln>
            </p:spPr>
            <p:txBody>
              <a:bodyPr/>
              <a:lstStyle/>
              <a:p>
                <a:r>
                  <a:rPr lang="en-AT">
                    <a:noFill/>
                  </a:rPr>
                  <a:t> </a:t>
                </a:r>
              </a:p>
            </p:txBody>
          </p:sp>
        </mc:Fallback>
      </mc:AlternateContent>
      <p:sp>
        <p:nvSpPr>
          <p:cNvPr id="218" name="Arrow"/>
          <p:cNvSpPr/>
          <p:nvPr/>
        </p:nvSpPr>
        <p:spPr>
          <a:xfrm>
            <a:off x="1450566" y="11749955"/>
            <a:ext cx="1403117" cy="995909"/>
          </a:xfrm>
          <a:prstGeom prst="rightArrow">
            <a:avLst>
              <a:gd name="adj1" fmla="val 32000"/>
              <a:gd name="adj2" fmla="val 81614"/>
            </a:avLst>
          </a:prstGeom>
          <a:solidFill>
            <a:schemeClr val="accent3">
              <a:hueOff val="139237"/>
              <a:lumOff val="-7225"/>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19" name="easier when encoded"/>
          <p:cNvSpPr txBox="1"/>
          <p:nvPr/>
        </p:nvSpPr>
        <p:spPr>
          <a:xfrm>
            <a:off x="3330271" y="11568428"/>
            <a:ext cx="2785905" cy="1358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chemeClr val="accent3">
                    <a:hueOff val="139237"/>
                    <a:lumOff val="-7225"/>
                  </a:schemeClr>
                </a:solidFill>
              </a:defRPr>
            </a:lvl1pPr>
          </a:lstStyle>
          <a:p>
            <a:r>
              <a:t>easier when encoded</a:t>
            </a:r>
          </a:p>
        </p:txBody>
      </p:sp>
      <p:sp>
        <p:nvSpPr>
          <p:cNvPr id="220" name="Arrow"/>
          <p:cNvSpPr/>
          <p:nvPr/>
        </p:nvSpPr>
        <p:spPr>
          <a:xfrm>
            <a:off x="15694990" y="11749955"/>
            <a:ext cx="1403117" cy="995909"/>
          </a:xfrm>
          <a:prstGeom prst="rightArrow">
            <a:avLst>
              <a:gd name="adj1" fmla="val 32000"/>
              <a:gd name="adj2" fmla="val 81614"/>
            </a:avLst>
          </a:prstGeom>
          <a:solidFill>
            <a:schemeClr val="accent2">
              <a:hueOff val="-463250"/>
              <a:satOff val="2923"/>
              <a:lumOff val="-964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21" name="harder when encoded"/>
          <p:cNvSpPr txBox="1"/>
          <p:nvPr/>
        </p:nvSpPr>
        <p:spPr>
          <a:xfrm>
            <a:off x="17574694" y="11568428"/>
            <a:ext cx="2785906" cy="1358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chemeClr val="accent2">
                    <a:hueOff val="-463250"/>
                    <a:satOff val="2923"/>
                    <a:lumOff val="-9644"/>
                  </a:schemeClr>
                </a:solidFill>
              </a:defRPr>
            </a:lvl1pPr>
          </a:lstStyle>
          <a:p>
            <a:r>
              <a:t>harder when encoded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2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2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2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2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21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3" animBg="1" advAuto="0"/>
      <p:bldP spid="211" grpId="5" animBg="1" advAuto="0"/>
      <p:bldP spid="212" grpId="7" animBg="1" advAuto="0"/>
      <p:bldP spid="213" grpId="1" animBg="1" advAuto="0"/>
      <p:bldP spid="214" grpId="2" animBg="1" advAuto="0"/>
      <p:bldP spid="215" grpId="4" animBg="1" advAuto="0"/>
      <p:bldP spid="216" grpId="6" animBg="1" advAuto="0"/>
      <p:bldP spid="217" grpId="8"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quare"/>
          <p:cNvSpPr/>
          <p:nvPr/>
        </p:nvSpPr>
        <p:spPr>
          <a:xfrm rot="10800000">
            <a:off x="9110554" y="6033457"/>
            <a:ext cx="995909" cy="995908"/>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24" name="Triangle"/>
          <p:cNvSpPr/>
          <p:nvPr/>
        </p:nvSpPr>
        <p:spPr>
          <a:xfrm>
            <a:off x="10824842" y="6027253"/>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25" name="Triangle"/>
          <p:cNvSpPr/>
          <p:nvPr/>
        </p:nvSpPr>
        <p:spPr>
          <a:xfrm rot="10800000">
            <a:off x="9110554" y="7753948"/>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26" name="Triangle"/>
          <p:cNvSpPr/>
          <p:nvPr/>
        </p:nvSpPr>
        <p:spPr>
          <a:xfrm rot="10800000" flipH="1">
            <a:off x="9110554" y="9474439"/>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27" name="Triangle"/>
          <p:cNvSpPr/>
          <p:nvPr/>
        </p:nvSpPr>
        <p:spPr>
          <a:xfrm rot="10800000" flipH="1">
            <a:off x="10824842" y="7753948"/>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28" name="Triangle"/>
          <p:cNvSpPr/>
          <p:nvPr/>
        </p:nvSpPr>
        <p:spPr>
          <a:xfrm rot="10800000" flipH="1">
            <a:off x="12539129" y="6027253"/>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29" name="13"/>
          <p:cNvSpPr/>
          <p:nvPr/>
        </p:nvSpPr>
        <p:spPr>
          <a:xfrm>
            <a:off x="10114687" y="5313996"/>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230" name="23"/>
          <p:cNvSpPr/>
          <p:nvPr/>
        </p:nvSpPr>
        <p:spPr>
          <a:xfrm>
            <a:off x="11828974" y="5313996"/>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231" name="12"/>
          <p:cNvSpPr/>
          <p:nvPr/>
        </p:nvSpPr>
        <p:spPr>
          <a:xfrm>
            <a:off x="10114687" y="7037589"/>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232" name="2"/>
          <p:cNvSpPr/>
          <p:nvPr/>
        </p:nvSpPr>
        <p:spPr>
          <a:xfrm>
            <a:off x="11828974" y="7037589"/>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233" name="03"/>
          <p:cNvSpPr/>
          <p:nvPr/>
        </p:nvSpPr>
        <p:spPr>
          <a:xfrm>
            <a:off x="8400399" y="5313996"/>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234" name="02"/>
          <p:cNvSpPr/>
          <p:nvPr/>
        </p:nvSpPr>
        <p:spPr>
          <a:xfrm>
            <a:off x="8400399" y="7037589"/>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235" name="3"/>
          <p:cNvSpPr/>
          <p:nvPr/>
        </p:nvSpPr>
        <p:spPr>
          <a:xfrm>
            <a:off x="13535038" y="5313996"/>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236" name="01"/>
          <p:cNvSpPr/>
          <p:nvPr/>
        </p:nvSpPr>
        <p:spPr>
          <a:xfrm>
            <a:off x="8400399" y="8761182"/>
            <a:ext cx="701933"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237" name="1"/>
          <p:cNvSpPr/>
          <p:nvPr/>
        </p:nvSpPr>
        <p:spPr>
          <a:xfrm>
            <a:off x="10114687" y="8761182"/>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238" name="0"/>
          <p:cNvSpPr/>
          <p:nvPr/>
        </p:nvSpPr>
        <p:spPr>
          <a:xfrm>
            <a:off x="8400399" y="10484774"/>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239" name="The parity code: Error correction"/>
          <p:cNvSpPr txBox="1">
            <a:spLocks noGrp="1"/>
          </p:cNvSpPr>
          <p:nvPr>
            <p:ph type="title"/>
          </p:nvPr>
        </p:nvSpPr>
        <p:spPr>
          <a:prstGeom prst="rect">
            <a:avLst/>
          </a:prstGeom>
        </p:spPr>
        <p:txBody>
          <a:bodyPr/>
          <a:lstStyle/>
          <a:p>
            <a:r>
              <a:t>The parity code: Error correction</a:t>
            </a:r>
          </a:p>
        </p:txBody>
      </p:sp>
      <p:sp>
        <p:nvSpPr>
          <p:cNvPr id="240" name="Shape"/>
          <p:cNvSpPr/>
          <p:nvPr/>
        </p:nvSpPr>
        <p:spPr>
          <a:xfrm rot="1136633">
            <a:off x="9660477" y="5353160"/>
            <a:ext cx="1416421" cy="4340634"/>
          </a:xfrm>
          <a:custGeom>
            <a:avLst/>
            <a:gdLst/>
            <a:ahLst/>
            <a:cxnLst>
              <a:cxn ang="0">
                <a:pos x="wd2" y="hd2"/>
              </a:cxn>
              <a:cxn ang="5400000">
                <a:pos x="wd2" y="hd2"/>
              </a:cxn>
              <a:cxn ang="10800000">
                <a:pos x="wd2" y="hd2"/>
              </a:cxn>
              <a:cxn ang="16200000">
                <a:pos x="wd2" y="hd2"/>
              </a:cxn>
            </a:cxnLst>
            <a:rect l="0" t="0" r="r" b="b"/>
            <a:pathLst>
              <a:path w="21463" h="21532" extrusionOk="0">
                <a:moveTo>
                  <a:pt x="1112" y="25"/>
                </a:moveTo>
                <a:cubicBezTo>
                  <a:pt x="329" y="107"/>
                  <a:pt x="-137" y="370"/>
                  <a:pt x="36" y="633"/>
                </a:cubicBezTo>
                <a:lnTo>
                  <a:pt x="17003" y="17250"/>
                </a:lnTo>
                <a:cubicBezTo>
                  <a:pt x="17003" y="17250"/>
                  <a:pt x="16636" y="17575"/>
                  <a:pt x="15546" y="17973"/>
                </a:cubicBezTo>
                <a:cubicBezTo>
                  <a:pt x="14457" y="18370"/>
                  <a:pt x="12647" y="18839"/>
                  <a:pt x="9761" y="19126"/>
                </a:cubicBezTo>
                <a:lnTo>
                  <a:pt x="1961" y="19933"/>
                </a:lnTo>
                <a:cubicBezTo>
                  <a:pt x="1961" y="19933"/>
                  <a:pt x="1429" y="19972"/>
                  <a:pt x="1067" y="20096"/>
                </a:cubicBezTo>
                <a:cubicBezTo>
                  <a:pt x="704" y="20219"/>
                  <a:pt x="511" y="20428"/>
                  <a:pt x="1188" y="20767"/>
                </a:cubicBezTo>
                <a:cubicBezTo>
                  <a:pt x="1188" y="20767"/>
                  <a:pt x="1400" y="20891"/>
                  <a:pt x="1716" y="21033"/>
                </a:cubicBezTo>
                <a:cubicBezTo>
                  <a:pt x="2031" y="21176"/>
                  <a:pt x="2449" y="21337"/>
                  <a:pt x="2860" y="21411"/>
                </a:cubicBezTo>
                <a:cubicBezTo>
                  <a:pt x="2860" y="21411"/>
                  <a:pt x="3172" y="21495"/>
                  <a:pt x="3905" y="21523"/>
                </a:cubicBezTo>
                <a:cubicBezTo>
                  <a:pt x="4638" y="21551"/>
                  <a:pt x="5792" y="21523"/>
                  <a:pt x="7477" y="21297"/>
                </a:cubicBezTo>
                <a:lnTo>
                  <a:pt x="13238" y="20437"/>
                </a:lnTo>
                <a:cubicBezTo>
                  <a:pt x="13359" y="20422"/>
                  <a:pt x="14113" y="20328"/>
                  <a:pt x="15081" y="20165"/>
                </a:cubicBezTo>
                <a:cubicBezTo>
                  <a:pt x="17340" y="19784"/>
                  <a:pt x="19648" y="19211"/>
                  <a:pt x="21463" y="18403"/>
                </a:cubicBezTo>
                <a:lnTo>
                  <a:pt x="2955" y="258"/>
                </a:lnTo>
                <a:cubicBezTo>
                  <a:pt x="2584" y="48"/>
                  <a:pt x="1817" y="-49"/>
                  <a:pt x="1112" y="25"/>
                </a:cubicBezTo>
                <a:close/>
              </a:path>
            </a:pathLst>
          </a:custGeom>
          <a:solidFill>
            <a:schemeClr val="accent2">
              <a:hueOff val="-463250"/>
              <a:satOff val="2923"/>
              <a:lumOff val="-9644"/>
              <a:alpha val="3837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41" name="Shape"/>
          <p:cNvSpPr/>
          <p:nvPr/>
        </p:nvSpPr>
        <p:spPr>
          <a:xfrm rot="15112449" flipH="1">
            <a:off x="9895982" y="5080435"/>
            <a:ext cx="1416421" cy="4340634"/>
          </a:xfrm>
          <a:custGeom>
            <a:avLst/>
            <a:gdLst/>
            <a:ahLst/>
            <a:cxnLst>
              <a:cxn ang="0">
                <a:pos x="wd2" y="hd2"/>
              </a:cxn>
              <a:cxn ang="5400000">
                <a:pos x="wd2" y="hd2"/>
              </a:cxn>
              <a:cxn ang="10800000">
                <a:pos x="wd2" y="hd2"/>
              </a:cxn>
              <a:cxn ang="16200000">
                <a:pos x="wd2" y="hd2"/>
              </a:cxn>
            </a:cxnLst>
            <a:rect l="0" t="0" r="r" b="b"/>
            <a:pathLst>
              <a:path w="21463" h="21532" extrusionOk="0">
                <a:moveTo>
                  <a:pt x="1112" y="25"/>
                </a:moveTo>
                <a:cubicBezTo>
                  <a:pt x="329" y="107"/>
                  <a:pt x="-137" y="370"/>
                  <a:pt x="36" y="633"/>
                </a:cubicBezTo>
                <a:lnTo>
                  <a:pt x="17003" y="17250"/>
                </a:lnTo>
                <a:cubicBezTo>
                  <a:pt x="17003" y="17250"/>
                  <a:pt x="16636" y="17575"/>
                  <a:pt x="15546" y="17973"/>
                </a:cubicBezTo>
                <a:cubicBezTo>
                  <a:pt x="14457" y="18370"/>
                  <a:pt x="12647" y="18839"/>
                  <a:pt x="9761" y="19126"/>
                </a:cubicBezTo>
                <a:lnTo>
                  <a:pt x="1961" y="19933"/>
                </a:lnTo>
                <a:cubicBezTo>
                  <a:pt x="1961" y="19933"/>
                  <a:pt x="1429" y="19972"/>
                  <a:pt x="1067" y="20096"/>
                </a:cubicBezTo>
                <a:cubicBezTo>
                  <a:pt x="704" y="20219"/>
                  <a:pt x="511" y="20428"/>
                  <a:pt x="1188" y="20767"/>
                </a:cubicBezTo>
                <a:cubicBezTo>
                  <a:pt x="1188" y="20767"/>
                  <a:pt x="1400" y="20891"/>
                  <a:pt x="1716" y="21033"/>
                </a:cubicBezTo>
                <a:cubicBezTo>
                  <a:pt x="2031" y="21176"/>
                  <a:pt x="2449" y="21337"/>
                  <a:pt x="2860" y="21411"/>
                </a:cubicBezTo>
                <a:cubicBezTo>
                  <a:pt x="2860" y="21411"/>
                  <a:pt x="3172" y="21495"/>
                  <a:pt x="3905" y="21523"/>
                </a:cubicBezTo>
                <a:cubicBezTo>
                  <a:pt x="4638" y="21551"/>
                  <a:pt x="5792" y="21523"/>
                  <a:pt x="7477" y="21297"/>
                </a:cubicBezTo>
                <a:lnTo>
                  <a:pt x="13238" y="20437"/>
                </a:lnTo>
                <a:cubicBezTo>
                  <a:pt x="13359" y="20422"/>
                  <a:pt x="14113" y="20328"/>
                  <a:pt x="15081" y="20165"/>
                </a:cubicBezTo>
                <a:cubicBezTo>
                  <a:pt x="17340" y="19784"/>
                  <a:pt x="19648" y="19211"/>
                  <a:pt x="21463" y="18403"/>
                </a:cubicBezTo>
                <a:lnTo>
                  <a:pt x="2955" y="258"/>
                </a:lnTo>
                <a:cubicBezTo>
                  <a:pt x="2584" y="48"/>
                  <a:pt x="1817" y="-49"/>
                  <a:pt x="1112" y="25"/>
                </a:cubicBezTo>
                <a:close/>
              </a:path>
            </a:pathLst>
          </a:custGeom>
          <a:solidFill>
            <a:schemeClr val="accent3">
              <a:hueOff val="139237"/>
              <a:lumOff val="-7225"/>
              <a:alpha val="3837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42" name="Rounded Rectangle"/>
          <p:cNvSpPr/>
          <p:nvPr/>
        </p:nvSpPr>
        <p:spPr>
          <a:xfrm rot="16200000">
            <a:off x="11070259" y="2956272"/>
            <a:ext cx="309476" cy="5417380"/>
          </a:xfrm>
          <a:prstGeom prst="roundRect">
            <a:avLst>
              <a:gd name="adj" fmla="val 50000"/>
            </a:avLst>
          </a:prstGeom>
          <a:solidFill>
            <a:schemeClr val="accent5">
              <a:hueOff val="44383"/>
              <a:lumOff val="-6052"/>
              <a:alpha val="3837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43" name="Rounded Rectangle"/>
          <p:cNvSpPr/>
          <p:nvPr/>
        </p:nvSpPr>
        <p:spPr>
          <a:xfrm>
            <a:off x="8548031" y="5563279"/>
            <a:ext cx="309476" cy="5417380"/>
          </a:xfrm>
          <a:prstGeom prst="roundRect">
            <a:avLst>
              <a:gd name="adj" fmla="val 50000"/>
            </a:avLst>
          </a:prstGeom>
          <a:solidFill>
            <a:schemeClr val="accent6">
              <a:hueOff val="-9106424"/>
              <a:satOff val="52868"/>
              <a:lumOff val="-35424"/>
              <a:alpha val="38374"/>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44" name="Stabilizers are Z products…"/>
          <p:cNvSpPr txBox="1">
            <a:spLocks noGrp="1"/>
          </p:cNvSpPr>
          <p:nvPr>
            <p:ph type="body" sz="quarter" idx="4294967295"/>
          </p:nvPr>
        </p:nvSpPr>
        <p:spPr>
          <a:xfrm>
            <a:off x="1604580" y="5054382"/>
            <a:ext cx="5686272" cy="4668345"/>
          </a:xfrm>
          <a:prstGeom prst="rect">
            <a:avLst/>
          </a:prstGeom>
        </p:spPr>
        <p:txBody>
          <a:bodyPr anchor="t"/>
          <a:lstStyle/>
          <a:p>
            <a:pPr>
              <a:lnSpc>
                <a:spcPct val="100000"/>
              </a:lnSpc>
              <a:spcBef>
                <a:spcPts val="1300"/>
              </a:spcBef>
              <a:defRPr sz="3500"/>
            </a:pPr>
            <a:r>
              <a:t>Stabilizers are Z products</a:t>
            </a:r>
          </a:p>
          <a:p>
            <a:pPr>
              <a:lnSpc>
                <a:spcPct val="100000"/>
              </a:lnSpc>
              <a:spcBef>
                <a:spcPts val="1300"/>
              </a:spcBef>
              <a:defRPr sz="3500"/>
            </a:pPr>
            <a:endParaRPr/>
          </a:p>
          <a:p>
            <a:pPr>
              <a:lnSpc>
                <a:spcPct val="100000"/>
              </a:lnSpc>
              <a:spcBef>
                <a:spcPts val="1300"/>
              </a:spcBef>
              <a:defRPr sz="3500"/>
            </a:pPr>
            <a:endParaRPr/>
          </a:p>
          <a:p>
            <a:pPr>
              <a:lnSpc>
                <a:spcPct val="100000"/>
              </a:lnSpc>
              <a:spcBef>
                <a:spcPts val="1300"/>
              </a:spcBef>
              <a:defRPr sz="3500"/>
            </a:pPr>
            <a:endParaRPr/>
          </a:p>
          <a:p>
            <a:pPr>
              <a:lnSpc>
                <a:spcPct val="100000"/>
              </a:lnSpc>
              <a:spcBef>
                <a:spcPts val="1300"/>
              </a:spcBef>
              <a:defRPr sz="3500"/>
            </a:pPr>
            <a:r>
              <a:t>Bit-flip correction</a:t>
            </a:r>
          </a:p>
        </p:txBody>
      </p:sp>
      <p:sp>
        <p:nvSpPr>
          <p:cNvPr id="245" name="Arrow"/>
          <p:cNvSpPr/>
          <p:nvPr/>
        </p:nvSpPr>
        <p:spPr>
          <a:xfrm rot="16200000" flipH="1">
            <a:off x="3812716" y="6510111"/>
            <a:ext cx="1270001" cy="1270001"/>
          </a:xfrm>
          <a:prstGeom prst="rightArrow">
            <a:avLst>
              <a:gd name="adj1" fmla="val 32000"/>
              <a:gd name="adj2" fmla="val 64000"/>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46" name="Arrow"/>
          <p:cNvSpPr/>
          <p:nvPr/>
        </p:nvSpPr>
        <p:spPr>
          <a:xfrm rot="16200000" flipH="1">
            <a:off x="18625625" y="7145111"/>
            <a:ext cx="1270001" cy="1270001"/>
          </a:xfrm>
          <a:prstGeom prst="rightArrow">
            <a:avLst>
              <a:gd name="adj1" fmla="val 32000"/>
              <a:gd name="adj2" fmla="val 64000"/>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47" name="Each logical X/Y operator touches at least N qubits…"/>
          <p:cNvSpPr txBox="1"/>
          <p:nvPr/>
        </p:nvSpPr>
        <p:spPr>
          <a:xfrm>
            <a:off x="16417490" y="5075497"/>
            <a:ext cx="5686272" cy="5155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ctr"/>
            <a:r>
              <a:t>Each logical X/Y operator touches at least N qubits</a:t>
            </a:r>
          </a:p>
          <a:p>
            <a:pPr algn="ctr"/>
            <a:endParaRPr/>
          </a:p>
          <a:p>
            <a:pPr algn="ctr"/>
            <a:endParaRPr/>
          </a:p>
          <a:p>
            <a:pPr algn="ctr"/>
            <a:endParaRPr/>
          </a:p>
          <a:p>
            <a:pPr algn="ctr"/>
            <a:r>
              <a:t>code distance d=N</a:t>
            </a:r>
          </a:p>
        </p:txBody>
      </p:sp>
      <mc:AlternateContent xmlns:mc="http://schemas.openxmlformats.org/markup-compatibility/2006" xmlns:a14="http://schemas.microsoft.com/office/drawing/2010/main">
        <mc:Choice Requires="a14">
          <p:sp>
            <p:nvSpPr>
              <p:cNvPr id="248" name="Equation"/>
              <p:cNvSpPr txBox="1"/>
              <p:nvPr/>
            </p:nvSpPr>
            <p:spPr>
              <a:xfrm>
                <a:off x="9877322" y="11921330"/>
                <a:ext cx="3261114" cy="947230"/>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r>
                        <a:rPr sz="3500" i="1">
                          <a:solidFill>
                            <a:srgbClr val="000000"/>
                          </a:solidFill>
                          <a:latin typeface="Cambria Math" panose="02040503050406030204" pitchFamily="18" charset="0"/>
                        </a:rPr>
                        <m:t>[[</m:t>
                      </m:r>
                      <m:f>
                        <m:fPr>
                          <m:ctrlPr>
                            <a:rPr sz="3500" i="1">
                              <a:solidFill>
                                <a:srgbClr val="000000"/>
                              </a:solidFill>
                              <a:latin typeface="Cambria Math" panose="02040503050406030204" pitchFamily="18" charset="0"/>
                            </a:rPr>
                          </m:ctrlPr>
                        </m:fPr>
                        <m:num>
                          <m:r>
                            <a:rPr sz="3500" i="1">
                              <a:solidFill>
                                <a:srgbClr val="000000"/>
                              </a:solidFill>
                              <a:latin typeface="Cambria Math" panose="02040503050406030204" pitchFamily="18" charset="0"/>
                            </a:rPr>
                            <m:t>𝑁</m:t>
                          </m:r>
                          <m:r>
                            <a:rPr sz="3500" i="1">
                              <a:solidFill>
                                <a:srgbClr val="000000"/>
                              </a:solidFill>
                              <a:latin typeface="Cambria Math" panose="02040503050406030204" pitchFamily="18" charset="0"/>
                            </a:rPr>
                            <m:t>(</m:t>
                          </m:r>
                          <m:r>
                            <a:rPr sz="3500" i="1">
                              <a:solidFill>
                                <a:srgbClr val="000000"/>
                              </a:solidFill>
                              <a:latin typeface="Cambria Math" panose="02040503050406030204" pitchFamily="18" charset="0"/>
                            </a:rPr>
                            <m:t>𝑁</m:t>
                          </m:r>
                          <m:r>
                            <a:rPr sz="3500" i="1">
                              <a:solidFill>
                                <a:srgbClr val="000000"/>
                              </a:solidFill>
                              <a:latin typeface="Cambria Math" panose="02040503050406030204" pitchFamily="18" charset="0"/>
                            </a:rPr>
                            <m:t>+1)</m:t>
                          </m:r>
                        </m:num>
                        <m:den>
                          <m:r>
                            <a:rPr sz="3500" i="1">
                              <a:solidFill>
                                <a:srgbClr val="000000"/>
                              </a:solidFill>
                              <a:latin typeface="Cambria Math" panose="02040503050406030204" pitchFamily="18" charset="0"/>
                            </a:rPr>
                            <m:t>2</m:t>
                          </m:r>
                        </m:den>
                      </m:f>
                      <m:r>
                        <a:rPr sz="3500" i="1">
                          <a:solidFill>
                            <a:srgbClr val="000000"/>
                          </a:solidFill>
                          <a:latin typeface="Cambria Math" panose="02040503050406030204" pitchFamily="18" charset="0"/>
                        </a:rPr>
                        <m:t>,</m:t>
                      </m:r>
                      <m:r>
                        <a:rPr sz="3500" i="1">
                          <a:solidFill>
                            <a:srgbClr val="000000"/>
                          </a:solidFill>
                          <a:latin typeface="Cambria Math" panose="02040503050406030204" pitchFamily="18" charset="0"/>
                        </a:rPr>
                        <m:t>𝑁</m:t>
                      </m:r>
                      <m:r>
                        <a:rPr sz="3500" i="1">
                          <a:solidFill>
                            <a:srgbClr val="000000"/>
                          </a:solidFill>
                          <a:latin typeface="Cambria Math" panose="02040503050406030204" pitchFamily="18" charset="0"/>
                        </a:rPr>
                        <m:t>,</m:t>
                      </m:r>
                      <m:r>
                        <a:rPr sz="3500" i="1">
                          <a:solidFill>
                            <a:srgbClr val="000000"/>
                          </a:solidFill>
                          <a:latin typeface="Cambria Math" panose="02040503050406030204" pitchFamily="18" charset="0"/>
                        </a:rPr>
                        <m:t>𝑁</m:t>
                      </m:r>
                      <m:r>
                        <a:rPr sz="3500" i="1">
                          <a:solidFill>
                            <a:srgbClr val="000000"/>
                          </a:solidFill>
                          <a:latin typeface="Cambria Math" panose="02040503050406030204" pitchFamily="18" charset="0"/>
                        </a:rPr>
                        <m:t>]]</m:t>
                      </m:r>
                    </m:oMath>
                  </m:oMathPara>
                </a14:m>
                <a:endParaRPr sz="3500"/>
              </a:p>
            </p:txBody>
          </p:sp>
        </mc:Choice>
        <mc:Fallback xmlns="">
          <p:sp>
            <p:nvSpPr>
              <p:cNvPr id="248" name="Equation"/>
              <p:cNvSpPr txBox="1">
                <a:spLocks noRot="1" noChangeAspect="1" noMove="1" noResize="1" noEditPoints="1" noAdjustHandles="1" noChangeArrowheads="1" noChangeShapeType="1" noTextEdit="1"/>
              </p:cNvSpPr>
              <p:nvPr/>
            </p:nvSpPr>
            <p:spPr>
              <a:xfrm>
                <a:off x="9877322" y="11921330"/>
                <a:ext cx="3261114" cy="947230"/>
              </a:xfrm>
              <a:prstGeom prst="rect">
                <a:avLst/>
              </a:prstGeom>
              <a:blipFill>
                <a:blip r:embed="rId3"/>
                <a:stretch>
                  <a:fillRect l="-6589" t="-2632" r="-14341" b="-22368"/>
                </a:stretch>
              </a:blipFill>
              <a:ln w="12700">
                <a:miter lim="400000"/>
              </a:ln>
            </p:spPr>
            <p:txBody>
              <a:bodyPr/>
              <a:lstStyle/>
              <a:p>
                <a:r>
                  <a:rPr lang="en-AT">
                    <a:noFill/>
                  </a:rPr>
                  <a:t> </a:t>
                </a:r>
              </a:p>
            </p:txBody>
          </p:sp>
        </mc:Fallback>
      </mc:AlternateContent>
      <p:sp>
        <p:nvSpPr>
          <p:cNvPr id="249" name="repetition code with same d would need twice as many physical qubits!"/>
          <p:cNvSpPr/>
          <p:nvPr/>
        </p:nvSpPr>
        <p:spPr>
          <a:xfrm>
            <a:off x="15318392" y="10865001"/>
            <a:ext cx="7884469" cy="1607090"/>
          </a:xfrm>
          <a:prstGeom prst="roundRect">
            <a:avLst>
              <a:gd name="adj" fmla="val 15000"/>
            </a:avLst>
          </a:prstGeom>
          <a:solidFill>
            <a:schemeClr val="accent2">
              <a:hueOff val="-463250"/>
              <a:satOff val="2923"/>
              <a:lumOff val="-9644"/>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repetition code with same d would need twice as many physical qubits!</a:t>
            </a:r>
          </a:p>
        </p:txBody>
      </p:sp>
      <p:sp>
        <p:nvSpPr>
          <p:cNvPr id="250" name="Rounded Rectangle"/>
          <p:cNvSpPr/>
          <p:nvPr/>
        </p:nvSpPr>
        <p:spPr>
          <a:xfrm>
            <a:off x="15172388" y="10724291"/>
            <a:ext cx="8479477" cy="2092178"/>
          </a:xfrm>
          <a:prstGeom prst="roundRect">
            <a:avLst>
              <a:gd name="adj" fmla="val 15000"/>
            </a:avLst>
          </a:prstGeom>
          <a:solidFill>
            <a:schemeClr val="accent6">
              <a:hueOff val="-13485090"/>
              <a:satOff val="92114"/>
              <a:lumOff val="10580"/>
              <a:alpha val="93981"/>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51" name="Line"/>
          <p:cNvSpPr/>
          <p:nvPr/>
        </p:nvSpPr>
        <p:spPr>
          <a:xfrm flipV="1">
            <a:off x="9210664" y="6057851"/>
            <a:ext cx="5408400" cy="5408400"/>
          </a:xfrm>
          <a:prstGeom prst="line">
            <a:avLst/>
          </a:prstGeom>
          <a:ln w="38100">
            <a:solidFill>
              <a:schemeClr val="accent1"/>
            </a:solidFill>
            <a:miter lim="400000"/>
            <a:tailEnd type="triangle"/>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252" name="Equation"/>
              <p:cNvSpPr txBox="1"/>
              <p:nvPr/>
            </p:nvSpPr>
            <p:spPr>
              <a:xfrm>
                <a:off x="11782452" y="9135123"/>
                <a:ext cx="332043" cy="296927"/>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r>
                        <a:rPr sz="3500" i="1">
                          <a:solidFill>
                            <a:srgbClr val="000000"/>
                          </a:solidFill>
                          <a:latin typeface="Cambria Math" panose="02040503050406030204" pitchFamily="18" charset="0"/>
                        </a:rPr>
                        <m:t>𝑁</m:t>
                      </m:r>
                    </m:oMath>
                  </m:oMathPara>
                </a14:m>
                <a:endParaRPr sz="3500"/>
              </a:p>
            </p:txBody>
          </p:sp>
        </mc:Choice>
        <mc:Fallback xmlns="">
          <p:sp>
            <p:nvSpPr>
              <p:cNvPr id="252" name="Equation"/>
              <p:cNvSpPr txBox="1">
                <a:spLocks noRot="1" noChangeAspect="1" noMove="1" noResize="1" noEditPoints="1" noAdjustHandles="1" noChangeArrowheads="1" noChangeShapeType="1" noTextEdit="1"/>
              </p:cNvSpPr>
              <p:nvPr/>
            </p:nvSpPr>
            <p:spPr>
              <a:xfrm>
                <a:off x="11782452" y="9135123"/>
                <a:ext cx="332043" cy="296927"/>
              </a:xfrm>
              <a:prstGeom prst="rect">
                <a:avLst/>
              </a:prstGeom>
              <a:blipFill>
                <a:blip r:embed="rId4"/>
                <a:stretch>
                  <a:fillRect l="-44444" r="-44444" b="-91667"/>
                </a:stretch>
              </a:blipFill>
              <a:ln w="12700">
                <a:miter lim="400000"/>
              </a:ln>
            </p:spPr>
            <p:txBody>
              <a:bodyPr/>
              <a:lstStyle/>
              <a:p>
                <a:r>
                  <a:rPr lang="en-AT">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Different Code Shapes -&gt; Different Connectivity/Distance"/>
          <p:cNvSpPr txBox="1">
            <a:spLocks noGrp="1"/>
          </p:cNvSpPr>
          <p:nvPr>
            <p:ph type="title"/>
          </p:nvPr>
        </p:nvSpPr>
        <p:spPr>
          <a:prstGeom prst="rect">
            <a:avLst/>
          </a:prstGeom>
        </p:spPr>
        <p:txBody>
          <a:bodyPr/>
          <a:lstStyle/>
          <a:p>
            <a:r>
              <a:t>Different Code Shapes -&gt; Different Connectivity/Distance</a:t>
            </a:r>
          </a:p>
        </p:txBody>
      </p:sp>
      <p:sp>
        <p:nvSpPr>
          <p:cNvPr id="255" name="Square"/>
          <p:cNvSpPr/>
          <p:nvPr/>
        </p:nvSpPr>
        <p:spPr>
          <a:xfrm>
            <a:off x="4419415" y="5691497"/>
            <a:ext cx="995909" cy="995909"/>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56" name="Triangle"/>
          <p:cNvSpPr/>
          <p:nvPr/>
        </p:nvSpPr>
        <p:spPr>
          <a:xfrm>
            <a:off x="6133703" y="5691497"/>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57" name="Square"/>
          <p:cNvSpPr/>
          <p:nvPr/>
        </p:nvSpPr>
        <p:spPr>
          <a:xfrm rot="10800000">
            <a:off x="2705128" y="7418192"/>
            <a:ext cx="995908" cy="995908"/>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58" name="Square"/>
          <p:cNvSpPr/>
          <p:nvPr/>
        </p:nvSpPr>
        <p:spPr>
          <a:xfrm rot="10800000">
            <a:off x="2705128" y="5703904"/>
            <a:ext cx="995908" cy="995909"/>
          </a:xfrm>
          <a:prstGeom prst="rect">
            <a:avLst/>
          </a:pr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59" name="Triangle"/>
          <p:cNvSpPr/>
          <p:nvPr/>
        </p:nvSpPr>
        <p:spPr>
          <a:xfrm>
            <a:off x="4419415" y="7411988"/>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60" name="Triangle"/>
          <p:cNvSpPr/>
          <p:nvPr/>
        </p:nvSpPr>
        <p:spPr>
          <a:xfrm rot="10800000">
            <a:off x="2705128" y="9138683"/>
            <a:ext cx="995908" cy="995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61" name="Triangle"/>
          <p:cNvSpPr/>
          <p:nvPr/>
        </p:nvSpPr>
        <p:spPr>
          <a:xfrm rot="10800000" flipH="1">
            <a:off x="2705128" y="10859174"/>
            <a:ext cx="995908"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62" name="Triangle"/>
          <p:cNvSpPr/>
          <p:nvPr/>
        </p:nvSpPr>
        <p:spPr>
          <a:xfrm rot="10800000" flipH="1">
            <a:off x="4419415" y="9138683"/>
            <a:ext cx="995909" cy="995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63" name="Triangle"/>
          <p:cNvSpPr/>
          <p:nvPr/>
        </p:nvSpPr>
        <p:spPr>
          <a:xfrm rot="10800000" flipH="1">
            <a:off x="6133703" y="7411988"/>
            <a:ext cx="995909"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64" name="Triangle"/>
          <p:cNvSpPr/>
          <p:nvPr/>
        </p:nvSpPr>
        <p:spPr>
          <a:xfrm rot="10800000" flipH="1">
            <a:off x="7847992" y="5703904"/>
            <a:ext cx="995908" cy="995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65" name="13"/>
          <p:cNvSpPr/>
          <p:nvPr/>
        </p:nvSpPr>
        <p:spPr>
          <a:xfrm>
            <a:off x="3709260" y="6698731"/>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266" name="23"/>
          <p:cNvSpPr/>
          <p:nvPr/>
        </p:nvSpPr>
        <p:spPr>
          <a:xfrm>
            <a:off x="5423548" y="6698731"/>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23</a:t>
            </a:r>
          </a:p>
        </p:txBody>
      </p:sp>
      <p:sp>
        <p:nvSpPr>
          <p:cNvPr id="267" name="12"/>
          <p:cNvSpPr/>
          <p:nvPr/>
        </p:nvSpPr>
        <p:spPr>
          <a:xfrm>
            <a:off x="3709260" y="8422323"/>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268" name="2"/>
          <p:cNvSpPr/>
          <p:nvPr/>
        </p:nvSpPr>
        <p:spPr>
          <a:xfrm>
            <a:off x="5423548" y="8422323"/>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269" name="03"/>
          <p:cNvSpPr/>
          <p:nvPr/>
        </p:nvSpPr>
        <p:spPr>
          <a:xfrm>
            <a:off x="1994973" y="6698731"/>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270" name="02"/>
          <p:cNvSpPr/>
          <p:nvPr/>
        </p:nvSpPr>
        <p:spPr>
          <a:xfrm>
            <a:off x="1994973" y="8422323"/>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271" name="3"/>
          <p:cNvSpPr/>
          <p:nvPr/>
        </p:nvSpPr>
        <p:spPr>
          <a:xfrm>
            <a:off x="7129611" y="6698731"/>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272" name="01"/>
          <p:cNvSpPr/>
          <p:nvPr/>
        </p:nvSpPr>
        <p:spPr>
          <a:xfrm>
            <a:off x="1994973" y="10145917"/>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273" name="1"/>
          <p:cNvSpPr/>
          <p:nvPr/>
        </p:nvSpPr>
        <p:spPr>
          <a:xfrm>
            <a:off x="3709260" y="10145917"/>
            <a:ext cx="701932" cy="701932"/>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274" name="0"/>
          <p:cNvSpPr/>
          <p:nvPr/>
        </p:nvSpPr>
        <p:spPr>
          <a:xfrm>
            <a:off x="1994973" y="11869509"/>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275" name="14"/>
          <p:cNvSpPr/>
          <p:nvPr/>
        </p:nvSpPr>
        <p:spPr>
          <a:xfrm>
            <a:off x="3709260" y="4975138"/>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14</a:t>
            </a:r>
          </a:p>
        </p:txBody>
      </p:sp>
      <p:sp>
        <p:nvSpPr>
          <p:cNvPr id="276" name="24"/>
          <p:cNvSpPr/>
          <p:nvPr/>
        </p:nvSpPr>
        <p:spPr>
          <a:xfrm>
            <a:off x="5427661" y="4975138"/>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24</a:t>
            </a:r>
          </a:p>
        </p:txBody>
      </p:sp>
      <p:sp>
        <p:nvSpPr>
          <p:cNvPr id="277" name="04"/>
          <p:cNvSpPr/>
          <p:nvPr/>
        </p:nvSpPr>
        <p:spPr>
          <a:xfrm>
            <a:off x="1999086" y="4975138"/>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04</a:t>
            </a:r>
          </a:p>
        </p:txBody>
      </p:sp>
      <p:sp>
        <p:nvSpPr>
          <p:cNvPr id="278" name="34"/>
          <p:cNvSpPr/>
          <p:nvPr/>
        </p:nvSpPr>
        <p:spPr>
          <a:xfrm>
            <a:off x="7133724" y="4975138"/>
            <a:ext cx="701932"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34</a:t>
            </a:r>
          </a:p>
        </p:txBody>
      </p:sp>
      <p:sp>
        <p:nvSpPr>
          <p:cNvPr id="279" name="4"/>
          <p:cNvSpPr/>
          <p:nvPr/>
        </p:nvSpPr>
        <p:spPr>
          <a:xfrm>
            <a:off x="8856234" y="4975138"/>
            <a:ext cx="701933" cy="701933"/>
          </a:xfrm>
          <a:prstGeom prst="ellipse">
            <a:avLst/>
          </a:prstGeom>
          <a:solidFill>
            <a:schemeClr val="accent4">
              <a:hueOff val="-71755"/>
              <a:satOff val="4600"/>
              <a:lumOff val="-740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a:t>
            </a:r>
          </a:p>
        </p:txBody>
      </p:sp>
      <p:grpSp>
        <p:nvGrpSpPr>
          <p:cNvPr id="282" name="Group"/>
          <p:cNvGrpSpPr/>
          <p:nvPr/>
        </p:nvGrpSpPr>
        <p:grpSpPr>
          <a:xfrm>
            <a:off x="1544909" y="4975138"/>
            <a:ext cx="2160240" cy="1724675"/>
            <a:chOff x="0" y="0"/>
            <a:chExt cx="2160239" cy="1724673"/>
          </a:xfrm>
        </p:grpSpPr>
        <p:sp>
          <p:nvSpPr>
            <p:cNvPr id="280" name="Triangle"/>
            <p:cNvSpPr/>
            <p:nvPr/>
          </p:nvSpPr>
          <p:spPr>
            <a:xfrm>
              <a:off x="1164332" y="728766"/>
              <a:ext cx="995908" cy="995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chemeClr val="accent6">
                <a:hueOff val="-13485090"/>
                <a:satOff val="92114"/>
                <a:lumOff val="10580"/>
              </a:scheme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81" name="0134"/>
            <p:cNvSpPr/>
            <p:nvPr/>
          </p:nvSpPr>
          <p:spPr>
            <a:xfrm>
              <a:off x="0" y="0"/>
              <a:ext cx="1602059"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0134</a:t>
              </a:r>
            </a:p>
          </p:txBody>
        </p:sp>
      </p:grpSp>
      <p:grpSp>
        <p:nvGrpSpPr>
          <p:cNvPr id="304" name="Group"/>
          <p:cNvGrpSpPr/>
          <p:nvPr/>
        </p:nvGrpSpPr>
        <p:grpSpPr>
          <a:xfrm>
            <a:off x="17051320" y="3913973"/>
            <a:ext cx="4101140" cy="8643219"/>
            <a:chOff x="0" y="336581"/>
            <a:chExt cx="4101138" cy="8643218"/>
          </a:xfrm>
        </p:grpSpPr>
        <p:grpSp>
          <p:nvGrpSpPr>
            <p:cNvPr id="302" name="Group"/>
            <p:cNvGrpSpPr/>
            <p:nvPr/>
          </p:nvGrpSpPr>
          <p:grpSpPr>
            <a:xfrm>
              <a:off x="0" y="1446678"/>
              <a:ext cx="4101139" cy="7533122"/>
              <a:chOff x="0" y="0"/>
              <a:chExt cx="4101138" cy="7533121"/>
            </a:xfrm>
          </p:grpSpPr>
          <p:sp>
            <p:nvSpPr>
              <p:cNvPr id="283" name="Square"/>
              <p:cNvSpPr/>
              <p:nvPr/>
            </p:nvSpPr>
            <p:spPr>
              <a:xfrm>
                <a:off x="2409704" y="712172"/>
                <a:ext cx="987369" cy="987369"/>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84" name="Square"/>
              <p:cNvSpPr/>
              <p:nvPr/>
            </p:nvSpPr>
            <p:spPr>
              <a:xfrm rot="10800000">
                <a:off x="2409704" y="2424060"/>
                <a:ext cx="987369" cy="987369"/>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85" name="Triangle"/>
              <p:cNvSpPr/>
              <p:nvPr/>
            </p:nvSpPr>
            <p:spPr>
              <a:xfrm rot="10800000" flipH="1">
                <a:off x="2409704" y="5835537"/>
                <a:ext cx="987369" cy="9873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86" name="03"/>
              <p:cNvSpPr/>
              <p:nvPr/>
            </p:nvSpPr>
            <p:spPr>
              <a:xfrm>
                <a:off x="3405226" y="1710768"/>
                <a:ext cx="695913" cy="695914"/>
              </a:xfrm>
              <a:prstGeom prst="ellipse">
                <a:avLst/>
              </a:prstGeom>
              <a:solidFill>
                <a:schemeClr val="accent2">
                  <a:hueOff val="-463250"/>
                  <a:satOff val="2923"/>
                  <a:lumOff val="-9644"/>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03</a:t>
                </a:r>
              </a:p>
            </p:txBody>
          </p:sp>
          <p:sp>
            <p:nvSpPr>
              <p:cNvPr id="287" name="02"/>
              <p:cNvSpPr/>
              <p:nvPr/>
            </p:nvSpPr>
            <p:spPr>
              <a:xfrm>
                <a:off x="3405226" y="3419582"/>
                <a:ext cx="695913" cy="695913"/>
              </a:xfrm>
              <a:prstGeom prst="ellipse">
                <a:avLst/>
              </a:prstGeom>
              <a:solidFill>
                <a:schemeClr val="accent2">
                  <a:hueOff val="-463250"/>
                  <a:satOff val="2923"/>
                  <a:lumOff val="-9644"/>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02</a:t>
                </a:r>
              </a:p>
            </p:txBody>
          </p:sp>
          <p:sp>
            <p:nvSpPr>
              <p:cNvPr id="288" name="3"/>
              <p:cNvSpPr/>
              <p:nvPr/>
            </p:nvSpPr>
            <p:spPr>
              <a:xfrm>
                <a:off x="1705638" y="1710768"/>
                <a:ext cx="695914" cy="695914"/>
              </a:xfrm>
              <a:prstGeom prst="ellipse">
                <a:avLst/>
              </a:prstGeom>
              <a:solidFill>
                <a:schemeClr val="accent2">
                  <a:hueOff val="-463250"/>
                  <a:satOff val="2923"/>
                  <a:lumOff val="-9644"/>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289" name="2"/>
              <p:cNvSpPr/>
              <p:nvPr/>
            </p:nvSpPr>
            <p:spPr>
              <a:xfrm>
                <a:off x="1705638" y="3419582"/>
                <a:ext cx="695914" cy="695913"/>
              </a:xfrm>
              <a:prstGeom prst="ellipse">
                <a:avLst/>
              </a:prstGeom>
              <a:solidFill>
                <a:schemeClr val="accent2">
                  <a:hueOff val="-463250"/>
                  <a:satOff val="2923"/>
                  <a:lumOff val="-9644"/>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290" name="1"/>
              <p:cNvSpPr/>
              <p:nvPr/>
            </p:nvSpPr>
            <p:spPr>
              <a:xfrm>
                <a:off x="1705638" y="5128396"/>
                <a:ext cx="695914" cy="695914"/>
              </a:xfrm>
              <a:prstGeom prst="ellipse">
                <a:avLst/>
              </a:prstGeom>
              <a:solidFill>
                <a:schemeClr val="accent2">
                  <a:hueOff val="-463250"/>
                  <a:satOff val="2923"/>
                  <a:lumOff val="-9644"/>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291" name="01"/>
              <p:cNvSpPr/>
              <p:nvPr/>
            </p:nvSpPr>
            <p:spPr>
              <a:xfrm>
                <a:off x="3405226" y="5128396"/>
                <a:ext cx="695913" cy="695914"/>
              </a:xfrm>
              <a:prstGeom prst="ellipse">
                <a:avLst/>
              </a:prstGeom>
              <a:solidFill>
                <a:schemeClr val="accent2">
                  <a:hueOff val="-463250"/>
                  <a:satOff val="2923"/>
                  <a:lumOff val="-9644"/>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01</a:t>
                </a:r>
              </a:p>
            </p:txBody>
          </p:sp>
          <p:sp>
            <p:nvSpPr>
              <p:cNvPr id="292" name="0"/>
              <p:cNvSpPr/>
              <p:nvPr/>
            </p:nvSpPr>
            <p:spPr>
              <a:xfrm>
                <a:off x="1705638" y="6837209"/>
                <a:ext cx="695914" cy="695913"/>
              </a:xfrm>
              <a:prstGeom prst="ellipse">
                <a:avLst/>
              </a:prstGeom>
              <a:solidFill>
                <a:schemeClr val="accent2">
                  <a:hueOff val="-463250"/>
                  <a:satOff val="2923"/>
                  <a:lumOff val="-9644"/>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293" name="04"/>
              <p:cNvSpPr/>
              <p:nvPr/>
            </p:nvSpPr>
            <p:spPr>
              <a:xfrm>
                <a:off x="3405226" y="1955"/>
                <a:ext cx="695913" cy="695913"/>
              </a:xfrm>
              <a:prstGeom prst="ellipse">
                <a:avLst/>
              </a:prstGeom>
              <a:solidFill>
                <a:schemeClr val="accent2">
                  <a:hueOff val="-463250"/>
                  <a:satOff val="2923"/>
                  <a:lumOff val="-9644"/>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04</a:t>
                </a:r>
              </a:p>
            </p:txBody>
          </p:sp>
          <p:sp>
            <p:nvSpPr>
              <p:cNvPr id="294" name="4"/>
              <p:cNvSpPr/>
              <p:nvPr/>
            </p:nvSpPr>
            <p:spPr>
              <a:xfrm>
                <a:off x="1709716" y="1955"/>
                <a:ext cx="695914" cy="695913"/>
              </a:xfrm>
              <a:prstGeom prst="ellipse">
                <a:avLst/>
              </a:prstGeom>
              <a:solidFill>
                <a:schemeClr val="accent2">
                  <a:hueOff val="-463250"/>
                  <a:satOff val="2923"/>
                  <a:lumOff val="-9644"/>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a:t>
                </a:r>
              </a:p>
            </p:txBody>
          </p:sp>
          <p:sp>
            <p:nvSpPr>
              <p:cNvPr id="295" name="Square"/>
              <p:cNvSpPr/>
              <p:nvPr/>
            </p:nvSpPr>
            <p:spPr>
              <a:xfrm rot="10800000">
                <a:off x="2409704" y="4129799"/>
                <a:ext cx="987369" cy="987369"/>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96" name="Square"/>
              <p:cNvSpPr/>
              <p:nvPr/>
            </p:nvSpPr>
            <p:spPr>
              <a:xfrm>
                <a:off x="704066" y="710216"/>
                <a:ext cx="987369" cy="987369"/>
              </a:xfrm>
              <a:prstGeom prst="rect">
                <a:avLst/>
              </a:prstGeom>
              <a:solidFill>
                <a:srgbClr val="0A1024">
                  <a:alpha val="41908"/>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97" name="Square"/>
              <p:cNvSpPr/>
              <p:nvPr/>
            </p:nvSpPr>
            <p:spPr>
              <a:xfrm rot="10800000">
                <a:off x="704066" y="2422106"/>
                <a:ext cx="987369" cy="987369"/>
              </a:xfrm>
              <a:prstGeom prst="rect">
                <a:avLst/>
              </a:prstGeom>
              <a:solidFill>
                <a:srgbClr val="0A1024">
                  <a:alpha val="41908"/>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98" name="Triangle"/>
              <p:cNvSpPr/>
              <p:nvPr/>
            </p:nvSpPr>
            <p:spPr>
              <a:xfrm rot="10800000">
                <a:off x="704066" y="4129799"/>
                <a:ext cx="987369" cy="9873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A1024">
                  <a:alpha val="41908"/>
                </a:srgbClr>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299" name="13"/>
              <p:cNvSpPr/>
              <p:nvPr/>
            </p:nvSpPr>
            <p:spPr>
              <a:xfrm>
                <a:off x="0" y="1708813"/>
                <a:ext cx="695913" cy="695914"/>
              </a:xfrm>
              <a:prstGeom prst="ellipse">
                <a:avLst/>
              </a:prstGeom>
              <a:solidFill>
                <a:schemeClr val="accent2">
                  <a:hueOff val="-463250"/>
                  <a:satOff val="2923"/>
                  <a:lumOff val="-9644"/>
                  <a:alpha val="419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13</a:t>
                </a:r>
              </a:p>
            </p:txBody>
          </p:sp>
          <p:sp>
            <p:nvSpPr>
              <p:cNvPr id="300" name="12"/>
              <p:cNvSpPr/>
              <p:nvPr/>
            </p:nvSpPr>
            <p:spPr>
              <a:xfrm>
                <a:off x="0" y="3417627"/>
                <a:ext cx="695913" cy="695914"/>
              </a:xfrm>
              <a:prstGeom prst="ellipse">
                <a:avLst/>
              </a:prstGeom>
              <a:solidFill>
                <a:schemeClr val="accent2">
                  <a:hueOff val="-463250"/>
                  <a:satOff val="2923"/>
                  <a:lumOff val="-9644"/>
                  <a:alpha val="419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12</a:t>
                </a:r>
              </a:p>
            </p:txBody>
          </p:sp>
          <p:sp>
            <p:nvSpPr>
              <p:cNvPr id="301" name="14"/>
              <p:cNvSpPr/>
              <p:nvPr/>
            </p:nvSpPr>
            <p:spPr>
              <a:xfrm>
                <a:off x="0" y="0"/>
                <a:ext cx="695913" cy="695913"/>
              </a:xfrm>
              <a:prstGeom prst="ellipse">
                <a:avLst/>
              </a:prstGeom>
              <a:solidFill>
                <a:schemeClr val="accent2">
                  <a:hueOff val="-463250"/>
                  <a:satOff val="2923"/>
                  <a:lumOff val="-9644"/>
                  <a:alpha val="419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14</a:t>
                </a:r>
              </a:p>
            </p:txBody>
          </p:sp>
        </p:grpSp>
        <p:sp>
          <p:nvSpPr>
            <p:cNvPr id="303" name="one (two)-to-all"/>
            <p:cNvSpPr/>
            <p:nvPr/>
          </p:nvSpPr>
          <p:spPr>
            <a:xfrm>
              <a:off x="389219" y="33658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t>one (two)-to-all</a:t>
              </a:r>
            </a:p>
          </p:txBody>
        </p:sp>
      </p:grpSp>
      <p:sp>
        <p:nvSpPr>
          <p:cNvPr id="305" name="all-to-all / 4-body interactions"/>
          <p:cNvSpPr txBox="1"/>
          <p:nvPr/>
        </p:nvSpPr>
        <p:spPr>
          <a:xfrm>
            <a:off x="2742326" y="3577391"/>
            <a:ext cx="6260847" cy="67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all-to-all / 4-body interactions</a:t>
            </a:r>
          </a:p>
        </p:txBody>
      </p:sp>
      <p:grpSp>
        <p:nvGrpSpPr>
          <p:cNvPr id="326" name="Group"/>
          <p:cNvGrpSpPr/>
          <p:nvPr/>
        </p:nvGrpSpPr>
        <p:grpSpPr>
          <a:xfrm>
            <a:off x="2511873" y="5523200"/>
            <a:ext cx="9835143" cy="9720981"/>
            <a:chOff x="0" y="0"/>
            <a:chExt cx="9835142" cy="9720979"/>
          </a:xfrm>
        </p:grpSpPr>
        <p:sp>
          <p:nvSpPr>
            <p:cNvPr id="306" name="Rectangle"/>
            <p:cNvSpPr/>
            <p:nvPr/>
          </p:nvSpPr>
          <p:spPr>
            <a:xfrm rot="2700000">
              <a:off x="6894207" y="294557"/>
              <a:ext cx="987369" cy="372356"/>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07" name="Rectangle"/>
            <p:cNvSpPr/>
            <p:nvPr/>
          </p:nvSpPr>
          <p:spPr>
            <a:xfrm rot="2700000">
              <a:off x="5184264" y="1980225"/>
              <a:ext cx="987369" cy="372357"/>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08" name="Rectangle"/>
            <p:cNvSpPr/>
            <p:nvPr/>
          </p:nvSpPr>
          <p:spPr>
            <a:xfrm rot="2700000">
              <a:off x="3403641" y="3714469"/>
              <a:ext cx="987369" cy="372357"/>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09" name="Rectangle"/>
            <p:cNvSpPr/>
            <p:nvPr/>
          </p:nvSpPr>
          <p:spPr>
            <a:xfrm rot="2700000">
              <a:off x="1718535" y="5399575"/>
              <a:ext cx="987369" cy="372357"/>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10" name="Rectangle"/>
            <p:cNvSpPr/>
            <p:nvPr/>
          </p:nvSpPr>
          <p:spPr>
            <a:xfrm rot="2700000">
              <a:off x="-12949" y="7161979"/>
              <a:ext cx="987368" cy="372357"/>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11" name="2"/>
            <p:cNvSpPr/>
            <p:nvPr/>
          </p:nvSpPr>
          <p:spPr>
            <a:xfrm>
              <a:off x="4321829" y="4232390"/>
              <a:ext cx="701932"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312" name="3"/>
            <p:cNvSpPr/>
            <p:nvPr/>
          </p:nvSpPr>
          <p:spPr>
            <a:xfrm>
              <a:off x="6027892" y="2508798"/>
              <a:ext cx="701933"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313" name="1"/>
            <p:cNvSpPr/>
            <p:nvPr/>
          </p:nvSpPr>
          <p:spPr>
            <a:xfrm>
              <a:off x="2607541" y="5955983"/>
              <a:ext cx="701932"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314" name="0"/>
            <p:cNvSpPr/>
            <p:nvPr/>
          </p:nvSpPr>
          <p:spPr>
            <a:xfrm>
              <a:off x="893253" y="7679576"/>
              <a:ext cx="701933"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315" name="4"/>
            <p:cNvSpPr/>
            <p:nvPr/>
          </p:nvSpPr>
          <p:spPr>
            <a:xfrm>
              <a:off x="7754515" y="785204"/>
              <a:ext cx="701932"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a:t>
              </a:r>
            </a:p>
          </p:txBody>
        </p:sp>
        <p:sp>
          <p:nvSpPr>
            <p:cNvPr id="316" name="Rectangle"/>
            <p:cNvSpPr/>
            <p:nvPr/>
          </p:nvSpPr>
          <p:spPr>
            <a:xfrm rot="2700000">
              <a:off x="8304360" y="1627824"/>
              <a:ext cx="987369" cy="372357"/>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17" name="Rectangle"/>
            <p:cNvSpPr/>
            <p:nvPr/>
          </p:nvSpPr>
          <p:spPr>
            <a:xfrm rot="2700000">
              <a:off x="6594417" y="3313492"/>
              <a:ext cx="987369" cy="372357"/>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18" name="Rectangle"/>
            <p:cNvSpPr/>
            <p:nvPr/>
          </p:nvSpPr>
          <p:spPr>
            <a:xfrm rot="2700000">
              <a:off x="4813794" y="5047736"/>
              <a:ext cx="987369" cy="372357"/>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19" name="Rectangle"/>
            <p:cNvSpPr/>
            <p:nvPr/>
          </p:nvSpPr>
          <p:spPr>
            <a:xfrm rot="2700000">
              <a:off x="3128689" y="6732842"/>
              <a:ext cx="987369" cy="372357"/>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20" name="Rectangle"/>
            <p:cNvSpPr/>
            <p:nvPr/>
          </p:nvSpPr>
          <p:spPr>
            <a:xfrm rot="2700000">
              <a:off x="1397204" y="8495245"/>
              <a:ext cx="987369" cy="372357"/>
            </a:xfrm>
            <a:prstGeom prst="rect">
              <a:avLst/>
            </a:prstGeom>
            <a:solidFill>
              <a:srgbClr val="0A1024"/>
            </a:solidFill>
            <a:ln w="12700" cap="flat">
              <a:noFill/>
              <a:miter lim="400000"/>
            </a:ln>
            <a:effectLst/>
          </p:spPr>
          <p:txBody>
            <a:bodyPr wrap="square" lIns="0" tIns="0" rIns="0" bIns="0" numCol="1" anchor="ctr">
              <a:noAutofit/>
            </a:bodyP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
          <p:nvSpPr>
            <p:cNvPr id="321" name="2"/>
            <p:cNvSpPr/>
            <p:nvPr/>
          </p:nvSpPr>
          <p:spPr>
            <a:xfrm>
              <a:off x="5700524" y="5571861"/>
              <a:ext cx="701933" cy="701932"/>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2</a:t>
              </a:r>
            </a:p>
          </p:txBody>
        </p:sp>
        <p:sp>
          <p:nvSpPr>
            <p:cNvPr id="322" name="3"/>
            <p:cNvSpPr/>
            <p:nvPr/>
          </p:nvSpPr>
          <p:spPr>
            <a:xfrm>
              <a:off x="7406588" y="3848268"/>
              <a:ext cx="701932"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3</a:t>
              </a:r>
            </a:p>
          </p:txBody>
        </p:sp>
        <p:sp>
          <p:nvSpPr>
            <p:cNvPr id="323" name="1"/>
            <p:cNvSpPr/>
            <p:nvPr/>
          </p:nvSpPr>
          <p:spPr>
            <a:xfrm>
              <a:off x="3986237" y="7295454"/>
              <a:ext cx="701932"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1</a:t>
              </a:r>
            </a:p>
          </p:txBody>
        </p:sp>
        <p:sp>
          <p:nvSpPr>
            <p:cNvPr id="324" name="0"/>
            <p:cNvSpPr/>
            <p:nvPr/>
          </p:nvSpPr>
          <p:spPr>
            <a:xfrm>
              <a:off x="2271949" y="9019047"/>
              <a:ext cx="701932"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0</a:t>
              </a:r>
            </a:p>
          </p:txBody>
        </p:sp>
        <p:sp>
          <p:nvSpPr>
            <p:cNvPr id="325" name="4"/>
            <p:cNvSpPr/>
            <p:nvPr/>
          </p:nvSpPr>
          <p:spPr>
            <a:xfrm>
              <a:off x="9133210" y="2124675"/>
              <a:ext cx="701933" cy="701933"/>
            </a:xfrm>
            <a:prstGeom prst="ellipse">
              <a:avLst/>
            </a:prstGeom>
            <a:solidFill>
              <a:schemeClr val="accent4">
                <a:hueOff val="-71755"/>
                <a:satOff val="4600"/>
                <a:lumOff val="-7408"/>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lvl1pPr>
            </a:lstStyle>
            <a:p>
              <a:r>
                <a:t>4</a:t>
              </a:r>
            </a:p>
          </p:txBody>
        </p:sp>
      </p:grpSp>
      <p:sp>
        <p:nvSpPr>
          <p:cNvPr id="327" name="Any parity qubit can be created from square or triangle plaquette stabilizers!"/>
          <p:cNvSpPr txBox="1"/>
          <p:nvPr/>
        </p:nvSpPr>
        <p:spPr>
          <a:xfrm>
            <a:off x="10845256" y="10608131"/>
            <a:ext cx="6423203" cy="2044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stStyle>
          <a:p>
            <a:r>
              <a:t>Any parity qubit can be created from square or triangle plaquette stabilizers!</a:t>
            </a:r>
          </a:p>
        </p:txBody>
      </p:sp>
      <p:sp>
        <p:nvSpPr>
          <p:cNvPr id="328" name="Flexible constraint compilation in the parity architecture, arXiv:2304.12879"/>
          <p:cNvSpPr txBox="1"/>
          <p:nvPr/>
        </p:nvSpPr>
        <p:spPr>
          <a:xfrm>
            <a:off x="8743418" y="13161200"/>
            <a:ext cx="10244633" cy="493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rPr i="1"/>
              <a:t>Flexible constraint compilation in the parity architecture, </a:t>
            </a:r>
            <a:r>
              <a:t>arXiv:2304.12879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6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27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26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26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26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8" nodeType="afterEffect">
                                  <p:stCondLst>
                                    <p:cond delay="0"/>
                                  </p:stCondLst>
                                  <p:iterate>
                                    <p:tmAbs val="0"/>
                                  </p:iterate>
                                  <p:childTnLst>
                                    <p:set>
                                      <p:cBhvr>
                                        <p:cTn id="28" fill="hold"/>
                                        <p:tgtEl>
                                          <p:spTgt spid="26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9" nodeType="afterEffect">
                                  <p:stCondLst>
                                    <p:cond delay="0"/>
                                  </p:stCondLst>
                                  <p:iterate>
                                    <p:tmAbs val="0"/>
                                  </p:iterate>
                                  <p:childTnLst>
                                    <p:set>
                                      <p:cBhvr>
                                        <p:cTn id="31" fill="hold"/>
                                        <p:tgtEl>
                                          <p:spTgt spid="26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0" nodeType="clickEffect">
                                  <p:stCondLst>
                                    <p:cond delay="0"/>
                                  </p:stCondLst>
                                  <p:iterate>
                                    <p:tmAbs val="0"/>
                                  </p:iterate>
                                  <p:childTnLst>
                                    <p:set>
                                      <p:cBhvr>
                                        <p:cTn id="35" fill="hold"/>
                                        <p:tgtEl>
                                          <p:spTgt spid="276"/>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1" nodeType="afterEffect">
                                  <p:stCondLst>
                                    <p:cond delay="0"/>
                                  </p:stCondLst>
                                  <p:iterate>
                                    <p:tmAbs val="0"/>
                                  </p:iterate>
                                  <p:childTnLst>
                                    <p:set>
                                      <p:cBhvr>
                                        <p:cTn id="38" fill="hold"/>
                                        <p:tgtEl>
                                          <p:spTgt spid="256"/>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2" nodeType="afterEffect">
                                  <p:stCondLst>
                                    <p:cond delay="0"/>
                                  </p:stCondLst>
                                  <p:iterate>
                                    <p:tmAbs val="0"/>
                                  </p:iterate>
                                  <p:childTnLst>
                                    <p:set>
                                      <p:cBhvr>
                                        <p:cTn id="41" fill="hold"/>
                                        <p:tgtEl>
                                          <p:spTgt spid="265"/>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13" nodeType="afterEffect">
                                  <p:stCondLst>
                                    <p:cond delay="0"/>
                                  </p:stCondLst>
                                  <p:iterate>
                                    <p:tmAbs val="0"/>
                                  </p:iterate>
                                  <p:childTnLst>
                                    <p:set>
                                      <p:cBhvr>
                                        <p:cTn id="44" fill="hold"/>
                                        <p:tgtEl>
                                          <p:spTgt spid="259"/>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4" nodeType="afterEffect">
                                  <p:stCondLst>
                                    <p:cond delay="0"/>
                                  </p:stCondLst>
                                  <p:iterate>
                                    <p:tmAbs val="0"/>
                                  </p:iterate>
                                  <p:childTnLst>
                                    <p:set>
                                      <p:cBhvr>
                                        <p:cTn id="47" fill="hold"/>
                                        <p:tgtEl>
                                          <p:spTgt spid="270"/>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15" nodeType="afterEffect">
                                  <p:stCondLst>
                                    <p:cond delay="0"/>
                                  </p:stCondLst>
                                  <p:iterate>
                                    <p:tmAbs val="0"/>
                                  </p:iterate>
                                  <p:childTnLst>
                                    <p:set>
                                      <p:cBhvr>
                                        <p:cTn id="50" fill="hold"/>
                                        <p:tgtEl>
                                          <p:spTgt spid="2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6" nodeType="clickEffect">
                                  <p:stCondLst>
                                    <p:cond delay="0"/>
                                  </p:stCondLst>
                                  <p:iterate>
                                    <p:tmAbs val="0"/>
                                  </p:iterate>
                                  <p:childTnLst>
                                    <p:set>
                                      <p:cBhvr>
                                        <p:cTn id="54" fill="hold">
                                          <p:stCondLst>
                                            <p:cond delay="0"/>
                                          </p:stCondLst>
                                        </p:cTn>
                                        <p:tgtEl>
                                          <p:spTgt spid="3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7" nodeType="clickEffect">
                                  <p:stCondLst>
                                    <p:cond delay="0"/>
                                  </p:stCondLst>
                                  <p:iterate>
                                    <p:tmAbs val="0"/>
                                  </p:iterate>
                                  <p:childTnLst>
                                    <p:set>
                                      <p:cBhvr>
                                        <p:cTn id="58" fill="hold"/>
                                        <p:tgtEl>
                                          <p:spTgt spid="255"/>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18" nodeType="afterEffect">
                                  <p:stCondLst>
                                    <p:cond delay="0"/>
                                  </p:stCondLst>
                                  <p:iterate>
                                    <p:tmAbs val="0"/>
                                  </p:iterate>
                                  <p:childTnLst>
                                    <p:set>
                                      <p:cBhvr>
                                        <p:cTn id="61" fill="hold"/>
                                        <p:tgtEl>
                                          <p:spTgt spid="275"/>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19" nodeType="afterEffect">
                                  <p:stCondLst>
                                    <p:cond delay="0"/>
                                  </p:stCondLst>
                                  <p:iterate>
                                    <p:tmAbs val="0"/>
                                  </p:iterate>
                                  <p:childTnLst>
                                    <p:set>
                                      <p:cBhvr>
                                        <p:cTn id="64" fill="hold"/>
                                        <p:tgtEl>
                                          <p:spTgt spid="269"/>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20" nodeType="afterEffect">
                                  <p:stCondLst>
                                    <p:cond delay="0"/>
                                  </p:stCondLst>
                                  <p:iterate>
                                    <p:tmAbs val="0"/>
                                  </p:iterate>
                                  <p:childTnLst>
                                    <p:set>
                                      <p:cBhvr>
                                        <p:cTn id="67" fill="hold"/>
                                        <p:tgtEl>
                                          <p:spTgt spid="25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21" nodeType="clickEffect">
                                  <p:stCondLst>
                                    <p:cond delay="0"/>
                                  </p:stCondLst>
                                  <p:iterate>
                                    <p:tmAbs val="0"/>
                                  </p:iterate>
                                  <p:childTnLst>
                                    <p:set>
                                      <p:cBhvr>
                                        <p:cTn id="71" fill="hold"/>
                                        <p:tgtEl>
                                          <p:spTgt spid="277"/>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grpId="22" nodeType="afterEffect">
                                  <p:stCondLst>
                                    <p:cond delay="0"/>
                                  </p:stCondLst>
                                  <p:iterate>
                                    <p:tmAbs val="0"/>
                                  </p:iterate>
                                  <p:childTnLst>
                                    <p:set>
                                      <p:cBhvr>
                                        <p:cTn id="74" fill="hold"/>
                                        <p:tgtEl>
                                          <p:spTgt spid="2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3" nodeType="clickEffect">
                                  <p:stCondLst>
                                    <p:cond delay="0"/>
                                  </p:stCondLst>
                                  <p:iterate>
                                    <p:tmAbs val="0"/>
                                  </p:iterate>
                                  <p:childTnLst>
                                    <p:set>
                                      <p:cBhvr>
                                        <p:cTn id="78" fill="hold"/>
                                        <p:tgtEl>
                                          <p:spTgt spid="28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4" nodeType="clickEffect">
                                  <p:stCondLst>
                                    <p:cond delay="0"/>
                                  </p:stCondLst>
                                  <p:iterate>
                                    <p:tmAbs val="0"/>
                                  </p:iterate>
                                  <p:childTnLst>
                                    <p:set>
                                      <p:cBhvr>
                                        <p:cTn id="82" fill="hold"/>
                                        <p:tgtEl>
                                          <p:spTgt spid="30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5" nodeType="clickEffect">
                                  <p:stCondLst>
                                    <p:cond delay="0"/>
                                  </p:stCondLst>
                                  <p:iterate>
                                    <p:tmAbs val="0"/>
                                  </p:iterate>
                                  <p:childTnLst>
                                    <p:set>
                                      <p:cBhvr>
                                        <p:cTn id="86"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17" animBg="1" advAuto="0"/>
      <p:bldP spid="256" grpId="11" animBg="1" advAuto="0"/>
      <p:bldP spid="257" grpId="20" animBg="1" advAuto="0"/>
      <p:bldP spid="258" grpId="22" animBg="1" advAuto="0"/>
      <p:bldP spid="259" grpId="13" animBg="1" advAuto="0"/>
      <p:bldP spid="260" grpId="15" animBg="1" advAuto="0"/>
      <p:bldP spid="261" grpId="3" animBg="1" advAuto="0"/>
      <p:bldP spid="262" grpId="9" animBg="1" advAuto="0"/>
      <p:bldP spid="263" grpId="7" animBg="1" advAuto="0"/>
      <p:bldP spid="264" grpId="5" animBg="1" advAuto="0"/>
      <p:bldP spid="265" grpId="12" animBg="1" advAuto="0"/>
      <p:bldP spid="266" grpId="6" animBg="1" advAuto="0"/>
      <p:bldP spid="267" grpId="8" animBg="1" advAuto="0"/>
      <p:bldP spid="269" grpId="19" animBg="1" advAuto="0"/>
      <p:bldP spid="270" grpId="14" animBg="1" advAuto="0"/>
      <p:bldP spid="272" grpId="2" animBg="1" advAuto="0"/>
      <p:bldP spid="275" grpId="18" animBg="1" advAuto="0"/>
      <p:bldP spid="276" grpId="10" animBg="1" advAuto="0"/>
      <p:bldP spid="277" grpId="21" animBg="1" advAuto="0"/>
      <p:bldP spid="278" grpId="4" animBg="1" advAuto="0"/>
      <p:bldP spid="282" grpId="23" animBg="1" advAuto="0"/>
      <p:bldP spid="304" grpId="24" animBg="1" advAuto="0"/>
      <p:bldP spid="326" grpId="1" animBg="1" advAuto="0"/>
      <p:bldP spid="326" grpId="16" animBg="1" advAuto="0"/>
      <p:bldP spid="327" grpId="2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onstant Depth Code Deformations in the Parity Architecture, DOI:10.1109/QCE57702.2023.00022"/>
          <p:cNvSpPr txBox="1"/>
          <p:nvPr/>
        </p:nvSpPr>
        <p:spPr>
          <a:xfrm>
            <a:off x="10742957" y="13187167"/>
            <a:ext cx="13475514" cy="493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rPr i="1"/>
              <a:t>Constant Depth Code Deformations in the Parity Architecture, </a:t>
            </a:r>
            <a:r>
              <a:t>DOI:10.1109/QCE57702.2023.00022</a:t>
            </a:r>
          </a:p>
        </p:txBody>
      </p:sp>
      <p:sp>
        <p:nvSpPr>
          <p:cNvPr id="331" name="Code Deformations"/>
          <p:cNvSpPr txBox="1">
            <a:spLocks noGrp="1"/>
          </p:cNvSpPr>
          <p:nvPr>
            <p:ph type="title"/>
          </p:nvPr>
        </p:nvSpPr>
        <p:spPr>
          <a:prstGeom prst="rect">
            <a:avLst/>
          </a:prstGeom>
        </p:spPr>
        <p:txBody>
          <a:bodyPr/>
          <a:lstStyle/>
          <a:p>
            <a:r>
              <a:t>Code Deformations</a:t>
            </a:r>
          </a:p>
        </p:txBody>
      </p:sp>
      <p:sp>
        <p:nvSpPr>
          <p:cNvPr id="332" name="using CNOTs"/>
          <p:cNvSpPr txBox="1"/>
          <p:nvPr/>
        </p:nvSpPr>
        <p:spPr>
          <a:xfrm>
            <a:off x="4246167" y="9553348"/>
            <a:ext cx="2659952" cy="67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using CNOTs</a:t>
            </a:r>
          </a:p>
        </p:txBody>
      </p:sp>
      <p:sp>
        <p:nvSpPr>
          <p:cNvPr id="333" name="using measurements and classical control"/>
          <p:cNvSpPr txBox="1"/>
          <p:nvPr/>
        </p:nvSpPr>
        <p:spPr>
          <a:xfrm>
            <a:off x="14935421" y="11579812"/>
            <a:ext cx="5215383" cy="13589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r>
              <a:t>using measurements and</a:t>
            </a:r>
            <a:br/>
            <a:r>
              <a:t>classical control</a:t>
            </a:r>
          </a:p>
        </p:txBody>
      </p:sp>
      <p:sp>
        <p:nvSpPr>
          <p:cNvPr id="334" name="Add or remove each stabilizer operator together with a qubit"/>
          <p:cNvSpPr txBox="1"/>
          <p:nvPr/>
        </p:nvSpPr>
        <p:spPr>
          <a:xfrm>
            <a:off x="1845889" y="2905137"/>
            <a:ext cx="12351386" cy="67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Add or remove each stabilizer operator together with a qubit</a:t>
            </a:r>
          </a:p>
        </p:txBody>
      </p:sp>
      <p:pic>
        <p:nvPicPr>
          <p:cNvPr id="335" name="deformation_circuits2.pdf" descr="deformation_circuits2.pdf"/>
          <p:cNvPicPr>
            <a:picLocks noChangeAspect="1"/>
          </p:cNvPicPr>
          <p:nvPr/>
        </p:nvPicPr>
        <p:blipFill>
          <a:blip r:embed="rId2"/>
          <a:stretch>
            <a:fillRect/>
          </a:stretch>
        </p:blipFill>
        <p:spPr>
          <a:xfrm>
            <a:off x="-168207" y="4252888"/>
            <a:ext cx="24384001" cy="7093810"/>
          </a:xfrm>
          <a:prstGeom prst="rect">
            <a:avLst/>
          </a:prstGeom>
          <a:ln w="12700">
            <a:miter lim="400000"/>
          </a:ln>
        </p:spPr>
      </p:pic>
      <p:sp>
        <p:nvSpPr>
          <p:cNvPr id="336" name="Rectangle"/>
          <p:cNvSpPr/>
          <p:nvPr/>
        </p:nvSpPr>
        <p:spPr>
          <a:xfrm>
            <a:off x="10568950" y="3949052"/>
            <a:ext cx="13659370" cy="9738069"/>
          </a:xfrm>
          <a:prstGeom prst="rect">
            <a:avLst/>
          </a:prstGeom>
          <a:solidFill>
            <a:schemeClr val="accent6">
              <a:hueOff val="-13485090"/>
              <a:satOff val="92114"/>
              <a:lumOff val="10580"/>
              <a:alpha val="90702"/>
            </a:schemeClr>
          </a:solidFill>
          <a:ln w="12700">
            <a:miter lim="400000"/>
          </a:ln>
        </p:spPr>
        <p:txBody>
          <a:bodyPr lIns="0" tIns="0" rIns="0" bIns="0" anchor="ctr"/>
          <a:lstStyle/>
          <a:p>
            <a:pPr algn="ctr" defTabSz="825500">
              <a:spcBef>
                <a:spcPts val="0"/>
              </a:spcBef>
              <a:defRPr sz="3200">
                <a:solidFill>
                  <a:schemeClr val="accent6">
                    <a:hueOff val="-13485090"/>
                    <a:satOff val="92114"/>
                    <a:lumOff val="10580"/>
                  </a:schemeClr>
                </a:solidFill>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hysical Implementation on Chip"/>
          <p:cNvSpPr txBox="1">
            <a:spLocks noGrp="1"/>
          </p:cNvSpPr>
          <p:nvPr>
            <p:ph type="title"/>
          </p:nvPr>
        </p:nvSpPr>
        <p:spPr>
          <a:prstGeom prst="rect">
            <a:avLst/>
          </a:prstGeom>
        </p:spPr>
        <p:txBody>
          <a:bodyPr/>
          <a:lstStyle/>
          <a:p>
            <a:r>
              <a:t>Physical Implementation on Chip</a:t>
            </a:r>
          </a:p>
        </p:txBody>
      </p:sp>
      <p:sp>
        <p:nvSpPr>
          <p:cNvPr id="339" name="Only square lattice nearest-neighbor connectivity required"/>
          <p:cNvSpPr txBox="1">
            <a:spLocks noGrp="1"/>
          </p:cNvSpPr>
          <p:nvPr>
            <p:ph type="body" sz="quarter" idx="1"/>
          </p:nvPr>
        </p:nvSpPr>
        <p:spPr>
          <a:xfrm>
            <a:off x="1778000" y="3288829"/>
            <a:ext cx="8315623" cy="7507740"/>
          </a:xfrm>
          <a:prstGeom prst="rect">
            <a:avLst/>
          </a:prstGeom>
        </p:spPr>
        <p:txBody>
          <a:bodyPr/>
          <a:lstStyle/>
          <a:p>
            <a:r>
              <a:t>Only square lattice nearest-neighbor connectivity required</a:t>
            </a:r>
          </a:p>
        </p:txBody>
      </p:sp>
      <p:pic>
        <p:nvPicPr>
          <p:cNvPr id="340" name="Fig1.svg" descr="Fig1.svg"/>
          <p:cNvPicPr>
            <a:picLocks noChangeAspect="1"/>
          </p:cNvPicPr>
          <p:nvPr/>
        </p:nvPicPr>
        <p:blipFill>
          <a:blip r:embed="rId2"/>
          <a:stretch>
            <a:fillRect/>
          </a:stretch>
        </p:blipFill>
        <p:spPr>
          <a:xfrm>
            <a:off x="5020865" y="3234051"/>
            <a:ext cx="14342075" cy="875409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D0D2DF"/>
      </a:dk2>
      <a:lt2>
        <a:srgbClr val="F1D0C4"/>
      </a:lt2>
      <a:accent1>
        <a:srgbClr val="36414B"/>
      </a:accent1>
      <a:accent2>
        <a:srgbClr val="CF5F5E"/>
      </a:accent2>
      <a:accent3>
        <a:srgbClr val="95C7B6"/>
      </a:accent3>
      <a:accent4>
        <a:srgbClr val="6D77A7"/>
      </a:accent4>
      <a:accent5>
        <a:srgbClr val="CDDC8F"/>
      </a:accent5>
      <a:accent6>
        <a:srgbClr val="E2E6E5"/>
      </a:accent6>
      <a:hlink>
        <a:srgbClr val="0000FF"/>
      </a:hlink>
      <a:folHlink>
        <a:srgbClr val="FF00FF"/>
      </a:folHlink>
    </a:clrScheme>
    <a:fontScheme name="White">
      <a:majorFont>
        <a:latin typeface="Avenir Heavy"/>
        <a:ea typeface="Avenir Heavy"/>
        <a:cs typeface="Avenir Heavy"/>
      </a:majorFont>
      <a:minorFont>
        <a:latin typeface="Sofia Pro Bold"/>
        <a:ea typeface="Sofia Pro Bold"/>
        <a:cs typeface="Sofia Pro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A1024"/>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chemeClr val="accent6">
                <a:hueOff val="-13485090"/>
                <a:satOff val="92114"/>
                <a:lumOff val="10580"/>
              </a:schemeClr>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6">
              <a:hueOff val="-9885090"/>
              <a:satOff val="-7395"/>
              <a:lumOff val="-894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D0D2DF"/>
      </a:dk2>
      <a:lt2>
        <a:srgbClr val="F1D0C4"/>
      </a:lt2>
      <a:accent1>
        <a:srgbClr val="36414B"/>
      </a:accent1>
      <a:accent2>
        <a:srgbClr val="CF5F5E"/>
      </a:accent2>
      <a:accent3>
        <a:srgbClr val="95C7B6"/>
      </a:accent3>
      <a:accent4>
        <a:srgbClr val="6D77A7"/>
      </a:accent4>
      <a:accent5>
        <a:srgbClr val="CDDC8F"/>
      </a:accent5>
      <a:accent6>
        <a:srgbClr val="E2E6E5"/>
      </a:accent6>
      <a:hlink>
        <a:srgbClr val="0000FF"/>
      </a:hlink>
      <a:folHlink>
        <a:srgbClr val="FF00FF"/>
      </a:folHlink>
    </a:clrScheme>
    <a:fontScheme name="White">
      <a:majorFont>
        <a:latin typeface="Avenir Heavy"/>
        <a:ea typeface="Avenir Heavy"/>
        <a:cs typeface="Avenir Heavy"/>
      </a:majorFont>
      <a:minorFont>
        <a:latin typeface="Sofia Pro Bold"/>
        <a:ea typeface="Sofia Pro Bold"/>
        <a:cs typeface="Sofia Pro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A1024"/>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chemeClr val="accent6">
                <a:hueOff val="-13485090"/>
                <a:satOff val="92114"/>
                <a:lumOff val="10580"/>
              </a:schemeClr>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6">
              <a:hueOff val="-9885090"/>
              <a:satOff val="-7395"/>
              <a:lumOff val="-894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1300"/>
          </a:spcBef>
          <a:spcAft>
            <a:spcPts val="0"/>
          </a:spcAft>
          <a:buClrTx/>
          <a:buSzTx/>
          <a:buFontTx/>
          <a:buNone/>
          <a:tabLst/>
          <a:defRPr kumimoji="0" sz="3500" b="0" i="0" u="none" strike="noStrike" cap="none" spc="0" normalizeH="0" baseline="0">
            <a:ln>
              <a:noFill/>
            </a:ln>
            <a:solidFill>
              <a:schemeClr val="accent6">
                <a:hueOff val="-9885090"/>
                <a:satOff val="-7395"/>
                <a:lumOff val="-89419"/>
              </a:schemeClr>
            </a:solidFill>
            <a:effectLst/>
            <a:uFillTx/>
            <a:latin typeface="Sofia Pro Regular"/>
            <a:ea typeface="Sofia Pro Regular"/>
            <a:cs typeface="Sofia Pro Regular"/>
            <a:sym typeface="Sofi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3301</TotalTime>
  <Words>1103</Words>
  <Application>Microsoft Macintosh PowerPoint</Application>
  <PresentationFormat>Custom</PresentationFormat>
  <Paragraphs>323</Paragraphs>
  <Slides>19</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Avenir Heavy</vt:lpstr>
      <vt:lpstr>Cambria Math</vt:lpstr>
      <vt:lpstr>Helvetica</vt:lpstr>
      <vt:lpstr>Helvetica Neue</vt:lpstr>
      <vt:lpstr>Helvetica Neue Light</vt:lpstr>
      <vt:lpstr>Helvetica Neue Medium</vt:lpstr>
      <vt:lpstr>Sofia Pro Bold</vt:lpstr>
      <vt:lpstr>Sofia Pro Light</vt:lpstr>
      <vt:lpstr>Sofia Pro Medium</vt:lpstr>
      <vt:lpstr>Sofia Pro Regular</vt:lpstr>
      <vt:lpstr>Sofia Pro Semi Bold</vt:lpstr>
      <vt:lpstr>White</vt:lpstr>
      <vt:lpstr>PowerPoint Presentation</vt:lpstr>
      <vt:lpstr>PowerPoint Presentation</vt:lpstr>
      <vt:lpstr>The parity code</vt:lpstr>
      <vt:lpstr>The parity code</vt:lpstr>
      <vt:lpstr>The parity code: Logical operators</vt:lpstr>
      <vt:lpstr>The parity code: Error correction</vt:lpstr>
      <vt:lpstr>Different Code Shapes -&gt; Different Connectivity/Distance</vt:lpstr>
      <vt:lpstr>Code Deformations</vt:lpstr>
      <vt:lpstr>Physical Implementation on Chip</vt:lpstr>
      <vt:lpstr>PowerPoint Presentation</vt:lpstr>
      <vt:lpstr>Fault-tolerant Quantum Computing with the parity code</vt:lpstr>
      <vt:lpstr>Fault-tolerant Quantum Computing with the parity code</vt:lpstr>
      <vt:lpstr>Fault-tolerant Quantum Computing with the parity code</vt:lpstr>
      <vt:lpstr>Fault-tolerant Quantum Computing with the parity code</vt:lpstr>
      <vt:lpstr>Fault-tolerant Quantum Computing with the parity code</vt:lpstr>
      <vt:lpstr>Examples of useful gates on parity qubits</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Anette Messinger</cp:lastModifiedBy>
  <cp:revision>7</cp:revision>
  <dcterms:modified xsi:type="dcterms:W3CDTF">2024-06-18T07:31:31Z</dcterms:modified>
</cp:coreProperties>
</file>