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311" r:id="rId3"/>
    <p:sldId id="312" r:id="rId4"/>
    <p:sldId id="314" r:id="rId5"/>
    <p:sldId id="313" r:id="rId6"/>
    <p:sldId id="323" r:id="rId7"/>
    <p:sldId id="321" r:id="rId8"/>
    <p:sldId id="322" r:id="rId9"/>
    <p:sldId id="315" r:id="rId10"/>
    <p:sldId id="267" r:id="rId11"/>
    <p:sldId id="258" r:id="rId12"/>
    <p:sldId id="259" r:id="rId13"/>
    <p:sldId id="261" r:id="rId14"/>
    <p:sldId id="270" r:id="rId15"/>
    <p:sldId id="326" r:id="rId16"/>
    <p:sldId id="262" r:id="rId17"/>
    <p:sldId id="319" r:id="rId18"/>
    <p:sldId id="325" r:id="rId19"/>
    <p:sldId id="264" r:id="rId20"/>
    <p:sldId id="324" r:id="rId21"/>
    <p:sldId id="318" r:id="rId22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1D19"/>
    <a:srgbClr val="032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712"/>
  </p:normalViewPr>
  <p:slideViewPr>
    <p:cSldViewPr snapToGrid="0">
      <p:cViewPr varScale="1">
        <p:scale>
          <a:sx n="141" d="100"/>
          <a:sy n="141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2CD94-3E51-A84F-BF7F-24A4D112A743}" type="datetimeFigureOut">
              <a:rPr lang="en-HU" smtClean="0"/>
              <a:t>17/06/2024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29314-1D4A-844A-B522-46071BF641B9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17280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76A4-8C6A-D12D-99B3-0E0854209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C067A-DDCD-A7F0-DC9A-77471BF7A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2C06B-B1D8-A944-C171-465BFCE6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105D-C26E-A1D8-C878-6F2AF387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C47B2-2CEC-3C90-D8DC-03D8829F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2727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A77E-4591-CB63-4538-7680A948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7A7B1-7791-AB16-49EB-5509B721B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F03DA-4D44-14C4-9760-7D174FCD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B0230-9E47-FF88-CEE2-D4439D20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BF076-C002-79B1-575F-0942C5F5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6770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8FACC-6D8D-6EAD-B048-3A328770D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BFF93-5C25-D042-A07F-9E98C0CA4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E8326-9266-E5A6-EB15-A0E9A32D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562DB-7A90-B9A5-9154-6D28D709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2D400-B093-F044-6663-F0B9A883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5556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99C8-C816-1421-9E17-9BE00780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65A8C-5EA4-E10A-29BD-129EA658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7F890-EBE5-0BED-8661-E634FD3D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6BCF2-1C22-71EB-50F5-67B06533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7BD6F-FF09-440F-7667-0480A5BD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257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2DA7-F170-B723-5F4B-848F5BDE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BFC0F-A541-48C8-294A-B59AF3AD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03228-9205-2065-165B-12DB254C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0A839-CFE9-7A77-26D0-E3C99762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27942-DFEE-B5EA-26E3-7F82798E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4437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DDCFB-E255-13D9-F43D-C9293EC8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27A1-83D7-CDBA-E519-68D8D97D8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8ACF1-B5CB-D910-F9A3-C6768B570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DFB5F-99A7-7FB8-C70B-D5D66852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08C23-9FD4-0882-3392-50FF5214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355BE-F7C5-E8F0-6C72-6B98F77C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5536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8DCC-8853-84CB-0B58-6AD59361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F431A-D379-610D-2A1E-E81213C2D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5A8D8-C31C-E9A6-203C-17E89AEB0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EEC50-7DDD-241A-F877-602C1CB2D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C15DA-4286-FE12-4011-0453CC6B7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777C8-CDEB-F810-AD0E-854B6E50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89E1A6-4C06-5E23-D5FB-D29D7B49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7BBC2-1478-0532-DB72-5700D787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55716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9D23-DBE4-8309-6D3B-9988FEF8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3E32AA-1B05-BF87-6CA5-CFD5F696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42AA6-2B27-32AB-E956-B832EC0D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ADCBE-A5E5-C93C-FBC2-37717406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52434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2D6F1-ED09-A802-90DF-3EAB57A4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15916-8DC5-FE6B-01B7-BF83D3E1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1BE3C-A52A-87FE-8091-67ED39E4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641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09B4-9B06-F81E-2734-6DE65DEC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59D26-8715-D8FF-61FF-AAA456684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17959-7BA3-C924-3EA1-C74AE2F8E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6C5B1-648E-7603-BAC4-7B582F35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0168E-8661-3D89-FFAE-6EA2E257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1097-1D04-E03C-1BE0-E47328829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50229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79DF-5F0D-AB49-9437-9B0155BF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C7031-E7EF-8A91-5690-C97FA263B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2482E-6AAF-044D-562C-4252DD96D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AAE7C-AA3A-BAA0-2395-EDD3F9C0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8F5EA-C3B6-CC4F-2654-092A2D12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DD74C-8036-994D-9BFA-EF5DC61E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58476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0DCD0B-6BCF-CA8E-B388-C80E236F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C937D-4A9D-B407-1C33-069D98003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E7E9E-3144-D3CB-C6E7-CDCDBCD4F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53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hu-HU"/>
              <a:t>20/06/2024</a:t>
            </a:r>
            <a:endParaRPr lang="en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4D3C5-A162-58E5-F2FA-5C6C4D370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31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E744A-C403-50DD-6228-F08A81E65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31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3D196-32E8-8549-8821-E8DEC5B9269C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53741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emf"/><Relationship Id="rId5" Type="http://schemas.openxmlformats.org/officeDocument/2006/relationships/image" Target="../media/image41.svg"/><Relationship Id="rId10" Type="http://schemas.openxmlformats.org/officeDocument/2006/relationships/image" Target="../media/image46.emf"/><Relationship Id="rId4" Type="http://schemas.openxmlformats.org/officeDocument/2006/relationships/image" Target="../media/image40.png"/><Relationship Id="rId9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emf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37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6.png"/><Relationship Id="rId5" Type="http://schemas.openxmlformats.org/officeDocument/2006/relationships/image" Target="../media/image34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59.emf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sv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emf"/><Relationship Id="rId4" Type="http://schemas.openxmlformats.org/officeDocument/2006/relationships/image" Target="../media/image62.svg"/><Relationship Id="rId9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3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emf"/><Relationship Id="rId4" Type="http://schemas.openxmlformats.org/officeDocument/2006/relationships/image" Target="../media/image7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2.emf"/><Relationship Id="rId7" Type="http://schemas.openxmlformats.org/officeDocument/2006/relationships/image" Target="../media/image8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gif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C09E2-5A14-A6C7-3A09-529F321CD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3194"/>
            <a:ext cx="9144000" cy="1564753"/>
          </a:xfrm>
        </p:spPr>
        <p:txBody>
          <a:bodyPr>
            <a:normAutofit/>
          </a:bodyPr>
          <a:lstStyle/>
          <a:p>
            <a:r>
              <a:rPr lang="en-HU" sz="4800" dirty="0"/>
              <a:t>Problem-informed Graphical Quantum Generative Learning</a:t>
            </a:r>
            <a:endParaRPr lang="en-HU" sz="27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34BA03-6DD5-FD42-7DF5-4AAC10D7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9" y="318118"/>
            <a:ext cx="2935857" cy="64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F57315-9BF2-2812-DAF5-99951A51D2C7}"/>
              </a:ext>
            </a:extLst>
          </p:cNvPr>
          <p:cNvCxnSpPr>
            <a:cxnSpLocks/>
          </p:cNvCxnSpPr>
          <p:nvPr/>
        </p:nvCxnSpPr>
        <p:spPr>
          <a:xfrm>
            <a:off x="0" y="3873855"/>
            <a:ext cx="12192000" cy="0"/>
          </a:xfrm>
          <a:prstGeom prst="line">
            <a:avLst/>
          </a:prstGeom>
          <a:ln w="38100">
            <a:solidFill>
              <a:srgbClr val="0127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5481ADA-1194-07DF-3FF5-5C7FCB5B4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468" y="228679"/>
            <a:ext cx="1915064" cy="827977"/>
          </a:xfrm>
          <a:prstGeom prst="rect">
            <a:avLst/>
          </a:prstGeom>
        </p:spPr>
      </p:pic>
      <p:pic>
        <p:nvPicPr>
          <p:cNvPr id="15" name="Picture 14" descr="A logo with red text&#10;&#10;Description automatically generated">
            <a:extLst>
              <a:ext uri="{FF2B5EF4-FFF2-40B4-BE49-F238E27FC236}">
                <a16:creationId xmlns:a16="http://schemas.microsoft.com/office/drawing/2014/main" id="{8F5C3D57-C092-60CA-4151-07C916ED3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90" y="5787701"/>
            <a:ext cx="2538506" cy="616900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86024B05-6409-86B5-C100-E78ED7B81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249" y="5472091"/>
            <a:ext cx="1663502" cy="887201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700A8ECF-F58B-122E-44E6-BDE9B7E61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6000" y="4230231"/>
            <a:ext cx="2528935" cy="418910"/>
          </a:xfrm>
        </p:spPr>
        <p:txBody>
          <a:bodyPr>
            <a:normAutofit lnSpcReduction="10000"/>
          </a:bodyPr>
          <a:lstStyle/>
          <a:p>
            <a:r>
              <a:rPr lang="en-HU" sz="2400" dirty="0"/>
              <a:t>arXiv:2405.14072</a:t>
            </a:r>
            <a:endParaRPr lang="en-HU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C04B8E3-5C7C-53ED-A1DC-75DD4EA2D4B3}"/>
              </a:ext>
            </a:extLst>
          </p:cNvPr>
          <p:cNvSpPr txBox="1">
            <a:spLocks/>
          </p:cNvSpPr>
          <p:nvPr/>
        </p:nvSpPr>
        <p:spPr>
          <a:xfrm>
            <a:off x="1217063" y="4226032"/>
            <a:ext cx="3925303" cy="418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U" dirty="0"/>
              <a:t>Bence Bakó, Wigner RCP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874A70-8C9C-34FB-E8B8-9FFE4C54ECF1}"/>
              </a:ext>
            </a:extLst>
          </p:cNvPr>
          <p:cNvSpPr txBox="1">
            <a:spLocks/>
          </p:cNvSpPr>
          <p:nvPr/>
        </p:nvSpPr>
        <p:spPr>
          <a:xfrm>
            <a:off x="583019" y="5843392"/>
            <a:ext cx="11025961" cy="76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U" b="1" dirty="0">
                <a:solidFill>
                  <a:srgbClr val="032333"/>
                </a:solidFill>
              </a:rPr>
              <a:t>ReAQCT 2024</a:t>
            </a:r>
          </a:p>
        </p:txBody>
      </p:sp>
    </p:spTree>
    <p:extLst>
      <p:ext uri="{BB962C8B-B14F-4D97-AF65-F5344CB8AC3E}">
        <p14:creationId xmlns:p14="http://schemas.microsoft.com/office/powerpoint/2010/main" val="317040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7DDA6-55B1-7FAA-7898-A981C8B1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3" y="365125"/>
            <a:ext cx="10725727" cy="1325563"/>
          </a:xfrm>
        </p:spPr>
        <p:txBody>
          <a:bodyPr/>
          <a:lstStyle/>
          <a:p>
            <a:r>
              <a:rPr lang="en-HU" dirty="0"/>
              <a:t>Problem-informed Generative QML Framework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0588FA2-D141-F570-D8AF-620E6BFBD050}"/>
              </a:ext>
            </a:extLst>
          </p:cNvPr>
          <p:cNvGrpSpPr/>
          <p:nvPr/>
        </p:nvGrpSpPr>
        <p:grpSpPr>
          <a:xfrm>
            <a:off x="1417020" y="2433619"/>
            <a:ext cx="9418290" cy="3092226"/>
            <a:chOff x="1484691" y="1569532"/>
            <a:chExt cx="8035208" cy="2638131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1996581-88A5-4468-9CDD-834D6FA1C43F}"/>
                </a:ext>
              </a:extLst>
            </p:cNvPr>
            <p:cNvCxnSpPr>
              <a:cxnSpLocks/>
            </p:cNvCxnSpPr>
            <p:nvPr/>
          </p:nvCxnSpPr>
          <p:spPr>
            <a:xfrm>
              <a:off x="3898503" y="3127960"/>
              <a:ext cx="656897" cy="0"/>
            </a:xfrm>
            <a:prstGeom prst="straightConnector1">
              <a:avLst/>
            </a:prstGeom>
            <a:ln w="28575">
              <a:solidFill>
                <a:srgbClr val="032333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EA8215B-FF83-87D8-A83C-9EA1127D83B3}"/>
                </a:ext>
              </a:extLst>
            </p:cNvPr>
            <p:cNvCxnSpPr>
              <a:cxnSpLocks/>
            </p:cNvCxnSpPr>
            <p:nvPr/>
          </p:nvCxnSpPr>
          <p:spPr>
            <a:xfrm>
              <a:off x="6660177" y="3167354"/>
              <a:ext cx="656897" cy="0"/>
            </a:xfrm>
            <a:prstGeom prst="straightConnector1">
              <a:avLst/>
            </a:prstGeom>
            <a:ln w="28575">
              <a:solidFill>
                <a:srgbClr val="032333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F6B789A-D880-C408-6A1A-74F3C66E08EA}"/>
                </a:ext>
              </a:extLst>
            </p:cNvPr>
            <p:cNvSpPr txBox="1"/>
            <p:nvPr/>
          </p:nvSpPr>
          <p:spPr>
            <a:xfrm>
              <a:off x="4552074" y="1570090"/>
              <a:ext cx="1863630" cy="498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HU" sz="1600" dirty="0">
                  <a:cs typeface="Times New Roman" panose="02020603050405020304" pitchFamily="18" charset="0"/>
                </a:rPr>
                <a:t>Structure represented as PGMs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6675131-CE61-A7D9-1BF0-1C86CAFE57D7}"/>
                </a:ext>
              </a:extLst>
            </p:cNvPr>
            <p:cNvSpPr txBox="1"/>
            <p:nvPr/>
          </p:nvSpPr>
          <p:spPr>
            <a:xfrm>
              <a:off x="1615832" y="1570090"/>
              <a:ext cx="1734207" cy="498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HU" sz="1600" dirty="0">
                  <a:cs typeface="Times New Roman" panose="02020603050405020304" pitchFamily="18" charset="0"/>
                </a:rPr>
                <a:t>Generative learning problem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7CAF22D-250C-772B-40A7-5D795D56BCAC}"/>
                </a:ext>
              </a:extLst>
            </p:cNvPr>
            <p:cNvSpPr txBox="1"/>
            <p:nvPr/>
          </p:nvSpPr>
          <p:spPr>
            <a:xfrm>
              <a:off x="7641550" y="1569532"/>
              <a:ext cx="1878349" cy="498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HU" sz="1600" dirty="0">
                  <a:cs typeface="Times New Roman" panose="02020603050405020304" pitchFamily="18" charset="0"/>
                </a:rPr>
                <a:t>Inductive bias in quantum circuit model</a:t>
              </a:r>
            </a:p>
          </p:txBody>
        </p:sp>
        <p:pic>
          <p:nvPicPr>
            <p:cNvPr id="86" name="Graphic 85" descr="Artificial Intelligence outline">
              <a:extLst>
                <a:ext uri="{FF2B5EF4-FFF2-40B4-BE49-F238E27FC236}">
                  <a16:creationId xmlns:a16="http://schemas.microsoft.com/office/drawing/2014/main" id="{42D4EF26-7296-2C7A-F8F2-5BA6DC2BD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31001" y="2278493"/>
              <a:ext cx="576367" cy="576485"/>
            </a:xfrm>
            <a:prstGeom prst="rect">
              <a:avLst/>
            </a:prstGeom>
          </p:spPr>
        </p:pic>
        <p:pic>
          <p:nvPicPr>
            <p:cNvPr id="87" name="Graphic 86" descr="Thought bubble outline">
              <a:extLst>
                <a:ext uri="{FF2B5EF4-FFF2-40B4-BE49-F238E27FC236}">
                  <a16:creationId xmlns:a16="http://schemas.microsoft.com/office/drawing/2014/main" id="{ACCD1CEB-8FF0-D776-0E19-44834D9CD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61852" y="2171893"/>
              <a:ext cx="395529" cy="3956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5D5F5FF-32A5-7377-A4A5-B1045AAA1F84}"/>
                </a:ext>
              </a:extLst>
            </p:cNvPr>
            <p:cNvSpPr txBox="1"/>
            <p:nvPr/>
          </p:nvSpPr>
          <p:spPr>
            <a:xfrm>
              <a:off x="1484691" y="2792598"/>
              <a:ext cx="985206" cy="51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U" sz="1100" dirty="0">
                  <a:cs typeface="Times New Roman" panose="02020603050405020304" pitchFamily="18" charset="0"/>
                </a:rPr>
                <a:t>Natural Language Processing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36BE678-B46A-002C-93AC-0B22043AF4C8}"/>
                </a:ext>
              </a:extLst>
            </p:cNvPr>
            <p:cNvSpPr txBox="1"/>
            <p:nvPr/>
          </p:nvSpPr>
          <p:spPr>
            <a:xfrm>
              <a:off x="2422735" y="3167801"/>
              <a:ext cx="12764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cs typeface="Times New Roman" panose="02020603050405020304" pitchFamily="18" charset="0"/>
                </a:rPr>
                <a:t>Sensor networks</a:t>
              </a:r>
              <a:endParaRPr lang="en-HU" sz="1100" dirty="0">
                <a:cs typeface="Times New Roman" panose="02020603050405020304" pitchFamily="18" charset="0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91C944D-E658-DE70-D15B-4A9FF3F00265}"/>
                </a:ext>
              </a:extLst>
            </p:cNvPr>
            <p:cNvGrpSpPr/>
            <p:nvPr/>
          </p:nvGrpSpPr>
          <p:grpSpPr>
            <a:xfrm>
              <a:off x="1760173" y="3566922"/>
              <a:ext cx="1034366" cy="457975"/>
              <a:chOff x="1760173" y="3566922"/>
              <a:chExt cx="1034366" cy="457975"/>
            </a:xfrm>
            <a:solidFill>
              <a:srgbClr val="AF78D2"/>
            </a:solidFill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FC44F9DE-B7DB-C363-C906-0544F7F0E473}"/>
                  </a:ext>
                </a:extLst>
              </p:cNvPr>
              <p:cNvGrpSpPr/>
              <p:nvPr/>
            </p:nvGrpSpPr>
            <p:grpSpPr>
              <a:xfrm>
                <a:off x="1760173" y="3566922"/>
                <a:ext cx="1034366" cy="457975"/>
                <a:chOff x="3065471" y="4708581"/>
                <a:chExt cx="2125551" cy="941105"/>
              </a:xfrm>
              <a:grpFill/>
            </p:grpSpPr>
            <p:pic>
              <p:nvPicPr>
                <p:cNvPr id="144" name="Graphic 143" descr="Eye outline">
                  <a:extLst>
                    <a:ext uri="{FF2B5EF4-FFF2-40B4-BE49-F238E27FC236}">
                      <a16:creationId xmlns:a16="http://schemas.microsoft.com/office/drawing/2014/main" id="{F27441E1-1365-20D8-BA97-10B6B93489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2695" y="4735286"/>
                  <a:ext cx="914400" cy="914400"/>
                </a:xfrm>
                <a:prstGeom prst="rect">
                  <a:avLst/>
                </a:prstGeom>
              </p:spPr>
            </p:pic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893E131-9D31-0461-5A78-58F88DD26A5C}"/>
                    </a:ext>
                  </a:extLst>
                </p:cNvPr>
                <p:cNvCxnSpPr/>
                <p:nvPr/>
              </p:nvCxnSpPr>
              <p:spPr>
                <a:xfrm flipV="1">
                  <a:off x="3929895" y="4884057"/>
                  <a:ext cx="297056" cy="308429"/>
                </a:xfrm>
                <a:prstGeom prst="lin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7E39956E-19CF-3BC0-5F7A-014200108A9F}"/>
                    </a:ext>
                  </a:extLst>
                </p:cNvPr>
                <p:cNvCxnSpPr/>
                <p:nvPr/>
              </p:nvCxnSpPr>
              <p:spPr>
                <a:xfrm>
                  <a:off x="4226951" y="4884057"/>
                  <a:ext cx="417620" cy="0"/>
                </a:xfrm>
                <a:prstGeom prst="lin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7D14E110-D24A-A6F1-1D34-E9EC4E012A92}"/>
                    </a:ext>
                  </a:extLst>
                </p:cNvPr>
                <p:cNvCxnSpPr/>
                <p:nvPr/>
              </p:nvCxnSpPr>
              <p:spPr>
                <a:xfrm flipV="1">
                  <a:off x="4644571" y="4735286"/>
                  <a:ext cx="159657" cy="148771"/>
                </a:xfrm>
                <a:prstGeom prst="lin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E6C6D47D-03FF-AF68-6D6F-E17EAD399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4228" y="4735286"/>
                  <a:ext cx="362605" cy="0"/>
                </a:xfrm>
                <a:prstGeom prst="lin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A8E83D69-5481-7007-6A6B-3817A11F126F}"/>
                    </a:ext>
                  </a:extLst>
                </p:cNvPr>
                <p:cNvSpPr/>
                <p:nvPr/>
              </p:nvSpPr>
              <p:spPr>
                <a:xfrm>
                  <a:off x="5142643" y="4708581"/>
                  <a:ext cx="48379" cy="47875"/>
                </a:xfrm>
                <a:prstGeom prst="ellips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6FC8B8FF-2666-3F22-B9A6-CBECFAEB3878}"/>
                    </a:ext>
                  </a:extLst>
                </p:cNvPr>
                <p:cNvCxnSpPr/>
                <p:nvPr/>
              </p:nvCxnSpPr>
              <p:spPr>
                <a:xfrm>
                  <a:off x="3929895" y="5192486"/>
                  <a:ext cx="319950" cy="225578"/>
                </a:xfrm>
                <a:prstGeom prst="lin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A8178B75-D165-135E-9768-77462AAC77D3}"/>
                    </a:ext>
                  </a:extLst>
                </p:cNvPr>
                <p:cNvCxnSpPr/>
                <p:nvPr/>
              </p:nvCxnSpPr>
              <p:spPr>
                <a:xfrm>
                  <a:off x="4249845" y="5418063"/>
                  <a:ext cx="551129" cy="0"/>
                </a:xfrm>
                <a:prstGeom prst="lin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49699C24-EEFE-F9EE-EDD7-34E67B56538E}"/>
                    </a:ext>
                  </a:extLst>
                </p:cNvPr>
                <p:cNvSpPr/>
                <p:nvPr/>
              </p:nvSpPr>
              <p:spPr>
                <a:xfrm>
                  <a:off x="4776784" y="5397190"/>
                  <a:ext cx="48379" cy="47875"/>
                </a:xfrm>
                <a:prstGeom prst="ellips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684C8BA2-5BEB-9078-66BF-319BD5BB73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546861" y="4955507"/>
                  <a:ext cx="383034" cy="236979"/>
                </a:xfrm>
                <a:prstGeom prst="lin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21EF11F5-A1F1-2CDE-C587-80B33C5053F3}"/>
                    </a:ext>
                  </a:extLst>
                </p:cNvPr>
                <p:cNvCxnSpPr/>
                <p:nvPr/>
              </p:nvCxnSpPr>
              <p:spPr>
                <a:xfrm flipH="1">
                  <a:off x="3086125" y="4955507"/>
                  <a:ext cx="460736" cy="0"/>
                </a:xfrm>
                <a:prstGeom prst="lin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32738644-3ACF-1D74-BEA1-0AA4A8114FA0}"/>
                    </a:ext>
                  </a:extLst>
                </p:cNvPr>
                <p:cNvSpPr/>
                <p:nvPr/>
              </p:nvSpPr>
              <p:spPr>
                <a:xfrm>
                  <a:off x="3065471" y="4931569"/>
                  <a:ext cx="48379" cy="47875"/>
                </a:xfrm>
                <a:prstGeom prst="ellips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F3031031-F79A-22CF-ADDE-752761FD7FCD}"/>
                    </a:ext>
                  </a:extLst>
                </p:cNvPr>
                <p:cNvCxnSpPr/>
                <p:nvPr/>
              </p:nvCxnSpPr>
              <p:spPr>
                <a:xfrm flipH="1">
                  <a:off x="3771900" y="5192486"/>
                  <a:ext cx="157995" cy="225577"/>
                </a:xfrm>
                <a:prstGeom prst="lin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03BCA41C-DE21-B077-A100-4ABF5BEBFD69}"/>
                    </a:ext>
                  </a:extLst>
                </p:cNvPr>
                <p:cNvCxnSpPr/>
                <p:nvPr/>
              </p:nvCxnSpPr>
              <p:spPr>
                <a:xfrm flipH="1">
                  <a:off x="3472695" y="5418063"/>
                  <a:ext cx="299205" cy="0"/>
                </a:xfrm>
                <a:prstGeom prst="lin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7974E518-0CB4-2F90-DF99-4B6E2447A322}"/>
                    </a:ext>
                  </a:extLst>
                </p:cNvPr>
                <p:cNvSpPr/>
                <p:nvPr/>
              </p:nvSpPr>
              <p:spPr>
                <a:xfrm>
                  <a:off x="3443556" y="5394125"/>
                  <a:ext cx="48379" cy="47875"/>
                </a:xfrm>
                <a:prstGeom prst="ellipse">
                  <a:avLst/>
                </a:prstGeom>
                <a:grpFill/>
                <a:ln>
                  <a:solidFill>
                    <a:srgbClr val="AF78D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</p:grp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9BACC7EA-E357-9074-9608-53817D66F9BA}"/>
                  </a:ext>
                </a:extLst>
              </p:cNvPr>
              <p:cNvCxnSpPr/>
              <p:nvPr/>
            </p:nvCxnSpPr>
            <p:spPr>
              <a:xfrm>
                <a:off x="2180831" y="3802407"/>
                <a:ext cx="335301" cy="0"/>
              </a:xfrm>
              <a:prstGeom prst="line">
                <a:avLst/>
              </a:prstGeom>
              <a:grpFill/>
              <a:ln>
                <a:solidFill>
                  <a:srgbClr val="AF78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EDEAC46-8CE6-3C26-BD11-31A03CD7FC16}"/>
                  </a:ext>
                </a:extLst>
              </p:cNvPr>
              <p:cNvSpPr/>
              <p:nvPr/>
            </p:nvSpPr>
            <p:spPr>
              <a:xfrm>
                <a:off x="2506422" y="3789857"/>
                <a:ext cx="19420" cy="19218"/>
              </a:xfrm>
              <a:prstGeom prst="ellipse">
                <a:avLst/>
              </a:prstGeom>
              <a:grpFill/>
              <a:ln>
                <a:solidFill>
                  <a:srgbClr val="AF78D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U"/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B9DAC3A5-F660-A786-1625-F152C755F871}"/>
                  </a:ext>
                </a:extLst>
              </p:cNvPr>
              <p:cNvCxnSpPr/>
              <p:nvPr/>
            </p:nvCxnSpPr>
            <p:spPr>
              <a:xfrm flipH="1" flipV="1">
                <a:off x="2142388" y="3590220"/>
                <a:ext cx="38443" cy="209246"/>
              </a:xfrm>
              <a:prstGeom prst="line">
                <a:avLst/>
              </a:prstGeom>
              <a:grpFill/>
              <a:ln>
                <a:solidFill>
                  <a:srgbClr val="AF78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678B8B45-4E3B-9AB2-F404-B76888DB724A}"/>
                  </a:ext>
                </a:extLst>
              </p:cNvPr>
              <p:cNvSpPr/>
              <p:nvPr/>
            </p:nvSpPr>
            <p:spPr>
              <a:xfrm>
                <a:off x="1934451" y="3580610"/>
                <a:ext cx="19420" cy="19218"/>
              </a:xfrm>
              <a:prstGeom prst="ellipse">
                <a:avLst/>
              </a:prstGeom>
              <a:grpFill/>
              <a:ln>
                <a:solidFill>
                  <a:srgbClr val="AF78D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U"/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D173544-799B-B0E4-C826-AF33881F6A1D}"/>
                  </a:ext>
                </a:extLst>
              </p:cNvPr>
              <p:cNvCxnSpPr/>
              <p:nvPr/>
            </p:nvCxnSpPr>
            <p:spPr>
              <a:xfrm flipH="1">
                <a:off x="1944162" y="3590220"/>
                <a:ext cx="198226" cy="0"/>
              </a:xfrm>
              <a:prstGeom prst="line">
                <a:avLst/>
              </a:prstGeom>
              <a:grpFill/>
              <a:ln>
                <a:solidFill>
                  <a:srgbClr val="AF78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60C0D7E-E463-F28E-2D36-BBA0007F1FD5}"/>
                </a:ext>
              </a:extLst>
            </p:cNvPr>
            <p:cNvSpPr txBox="1"/>
            <p:nvPr/>
          </p:nvSpPr>
          <p:spPr>
            <a:xfrm>
              <a:off x="1636598" y="3946053"/>
              <a:ext cx="12791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cs typeface="Times New Roman" panose="02020603050405020304" pitchFamily="18" charset="0"/>
                </a:rPr>
                <a:t>Computer vision</a:t>
              </a:r>
              <a:endParaRPr lang="en-HU" sz="1100" dirty="0">
                <a:cs typeface="Times New Roman" panose="02020603050405020304" pitchFamily="18" charset="0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149766C-FCA6-9FED-8956-88DAA46EBC5B}"/>
                </a:ext>
              </a:extLst>
            </p:cNvPr>
            <p:cNvGrpSpPr/>
            <p:nvPr/>
          </p:nvGrpSpPr>
          <p:grpSpPr>
            <a:xfrm>
              <a:off x="2557349" y="2530747"/>
              <a:ext cx="926919" cy="576875"/>
              <a:chOff x="3592019" y="4686260"/>
              <a:chExt cx="1263845" cy="786563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8E9AE3-2AF9-E836-1CE7-C0883BD2E818}"/>
                  </a:ext>
                </a:extLst>
              </p:cNvPr>
              <p:cNvCxnSpPr/>
              <p:nvPr/>
            </p:nvCxnSpPr>
            <p:spPr>
              <a:xfrm>
                <a:off x="4186020" y="4739827"/>
                <a:ext cx="519856" cy="75347"/>
              </a:xfrm>
              <a:prstGeom prst="line">
                <a:avLst/>
              </a:prstGeom>
              <a:ln>
                <a:solidFill>
                  <a:srgbClr val="0082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EDED64F-0A74-4714-57F3-7A9365BAD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8324" y="4863095"/>
                <a:ext cx="237537" cy="144539"/>
              </a:xfrm>
              <a:prstGeom prst="line">
                <a:avLst/>
              </a:prstGeom>
              <a:ln>
                <a:solidFill>
                  <a:srgbClr val="0082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87B5C36B-1AA8-16FA-54E8-06BBB07E18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47982" y="4938471"/>
                <a:ext cx="42429" cy="404151"/>
              </a:xfrm>
              <a:prstGeom prst="line">
                <a:avLst/>
              </a:prstGeom>
              <a:ln>
                <a:solidFill>
                  <a:srgbClr val="0082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0CEB4E2-97B5-D064-D005-1AF7823B35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8025" y="5098433"/>
                <a:ext cx="237537" cy="101071"/>
              </a:xfrm>
              <a:prstGeom prst="line">
                <a:avLst/>
              </a:prstGeom>
              <a:ln>
                <a:solidFill>
                  <a:srgbClr val="0082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870D33E-3192-3546-1D74-7B63FCCBD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8324" y="5098433"/>
                <a:ext cx="237537" cy="0"/>
              </a:xfrm>
              <a:prstGeom prst="line">
                <a:avLst/>
              </a:prstGeom>
              <a:ln>
                <a:solidFill>
                  <a:srgbClr val="0082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57A0B00-4300-CAA1-8584-6EF8C6032C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13111" y="5178225"/>
                <a:ext cx="147464" cy="187464"/>
              </a:xfrm>
              <a:prstGeom prst="line">
                <a:avLst/>
              </a:prstGeom>
              <a:ln>
                <a:solidFill>
                  <a:srgbClr val="0082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C7D8C55-D600-989F-7F37-11D96AF824FC}"/>
                  </a:ext>
                </a:extLst>
              </p:cNvPr>
              <p:cNvCxnSpPr/>
              <p:nvPr/>
            </p:nvCxnSpPr>
            <p:spPr>
              <a:xfrm>
                <a:off x="3748025" y="5269024"/>
                <a:ext cx="913422" cy="197736"/>
              </a:xfrm>
              <a:prstGeom prst="line">
                <a:avLst/>
              </a:prstGeom>
              <a:ln>
                <a:solidFill>
                  <a:srgbClr val="0082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8604104B-3DB2-26D4-DD2B-B878E18B25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7843" y="4762025"/>
                <a:ext cx="335416" cy="405928"/>
              </a:xfrm>
              <a:prstGeom prst="line">
                <a:avLst/>
              </a:prstGeom>
              <a:ln>
                <a:solidFill>
                  <a:srgbClr val="0082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A5CEE78F-4E87-E5A6-C520-0FE71D395D4E}"/>
                  </a:ext>
                </a:extLst>
              </p:cNvPr>
              <p:cNvCxnSpPr/>
              <p:nvPr/>
            </p:nvCxnSpPr>
            <p:spPr>
              <a:xfrm>
                <a:off x="4093973" y="4863095"/>
                <a:ext cx="0" cy="112988"/>
              </a:xfrm>
              <a:prstGeom prst="line">
                <a:avLst/>
              </a:prstGeom>
              <a:ln>
                <a:solidFill>
                  <a:srgbClr val="0082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AAE01C4A-0097-A35F-D2AB-D52D51BD6BD3}"/>
                  </a:ext>
                </a:extLst>
              </p:cNvPr>
              <p:cNvGrpSpPr/>
              <p:nvPr/>
            </p:nvGrpSpPr>
            <p:grpSpPr>
              <a:xfrm>
                <a:off x="4032101" y="4686260"/>
                <a:ext cx="107380" cy="107134"/>
                <a:chOff x="2457381" y="5214839"/>
                <a:chExt cx="152750" cy="152400"/>
              </a:xfrm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FB755B93-1579-F803-C96D-168BB2AA4764}"/>
                    </a:ext>
                  </a:extLst>
                </p:cNvPr>
                <p:cNvSpPr/>
                <p:nvPr/>
              </p:nvSpPr>
              <p:spPr>
                <a:xfrm>
                  <a:off x="2509777" y="5268180"/>
                  <a:ext cx="45824" cy="45719"/>
                </a:xfrm>
                <a:prstGeom prst="ellipse">
                  <a:avLst/>
                </a:prstGeom>
                <a:solidFill>
                  <a:srgbClr val="0082F0"/>
                </a:solidFill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680C059B-AA9C-CA05-3099-A6AC9F796F51}"/>
                    </a:ext>
                  </a:extLst>
                </p:cNvPr>
                <p:cNvSpPr/>
                <p:nvPr/>
              </p:nvSpPr>
              <p:spPr>
                <a:xfrm flipV="1">
                  <a:off x="2479226" y="5238540"/>
                  <a:ext cx="106927" cy="106682"/>
                </a:xfrm>
                <a:prstGeom prst="ellipse">
                  <a:avLst/>
                </a:prstGeom>
                <a:noFill/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C6602713-E403-97A8-4BFA-A60F570CCB99}"/>
                    </a:ext>
                  </a:extLst>
                </p:cNvPr>
                <p:cNvSpPr/>
                <p:nvPr/>
              </p:nvSpPr>
              <p:spPr>
                <a:xfrm flipV="1">
                  <a:off x="2457381" y="5214839"/>
                  <a:ext cx="152750" cy="152400"/>
                </a:xfrm>
                <a:prstGeom prst="ellipse">
                  <a:avLst/>
                </a:prstGeom>
                <a:noFill/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0E1A036-7E64-8101-49D5-6A363B26DA91}"/>
                  </a:ext>
                </a:extLst>
              </p:cNvPr>
              <p:cNvGrpSpPr/>
              <p:nvPr/>
            </p:nvGrpSpPr>
            <p:grpSpPr>
              <a:xfrm>
                <a:off x="4029125" y="5018222"/>
                <a:ext cx="107380" cy="107134"/>
                <a:chOff x="2457381" y="5214839"/>
                <a:chExt cx="152750" cy="152400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E0A1633D-FDB8-9E7A-3617-2B93E55BA2AA}"/>
                    </a:ext>
                  </a:extLst>
                </p:cNvPr>
                <p:cNvSpPr/>
                <p:nvPr/>
              </p:nvSpPr>
              <p:spPr>
                <a:xfrm>
                  <a:off x="2509777" y="5268180"/>
                  <a:ext cx="45824" cy="45719"/>
                </a:xfrm>
                <a:prstGeom prst="ellipse">
                  <a:avLst/>
                </a:prstGeom>
                <a:solidFill>
                  <a:srgbClr val="0082F0"/>
                </a:solidFill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850C5832-C631-9D79-6708-454527D16081}"/>
                    </a:ext>
                  </a:extLst>
                </p:cNvPr>
                <p:cNvSpPr/>
                <p:nvPr/>
              </p:nvSpPr>
              <p:spPr>
                <a:xfrm flipV="1">
                  <a:off x="2479226" y="5238540"/>
                  <a:ext cx="106927" cy="106682"/>
                </a:xfrm>
                <a:prstGeom prst="ellipse">
                  <a:avLst/>
                </a:prstGeom>
                <a:noFill/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CBF35F73-99F2-9E0C-B110-3397FB1BE4D7}"/>
                    </a:ext>
                  </a:extLst>
                </p:cNvPr>
                <p:cNvSpPr/>
                <p:nvPr/>
              </p:nvSpPr>
              <p:spPr>
                <a:xfrm flipV="1">
                  <a:off x="2457381" y="5214839"/>
                  <a:ext cx="152750" cy="152400"/>
                </a:xfrm>
                <a:prstGeom prst="ellipse">
                  <a:avLst/>
                </a:prstGeom>
                <a:noFill/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0E8CFAB-54DE-FC5A-0DD2-ECC74C9BDF9C}"/>
                  </a:ext>
                </a:extLst>
              </p:cNvPr>
              <p:cNvGrpSpPr/>
              <p:nvPr/>
            </p:nvGrpSpPr>
            <p:grpSpPr>
              <a:xfrm>
                <a:off x="4448020" y="5031475"/>
                <a:ext cx="107380" cy="107134"/>
                <a:chOff x="2457381" y="5214839"/>
                <a:chExt cx="152750" cy="152400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1AF1F4B0-808A-DC15-9FB0-33BCE8FE5A13}"/>
                    </a:ext>
                  </a:extLst>
                </p:cNvPr>
                <p:cNvSpPr/>
                <p:nvPr/>
              </p:nvSpPr>
              <p:spPr>
                <a:xfrm>
                  <a:off x="2509777" y="5268180"/>
                  <a:ext cx="45824" cy="45719"/>
                </a:xfrm>
                <a:prstGeom prst="ellipse">
                  <a:avLst/>
                </a:prstGeom>
                <a:solidFill>
                  <a:srgbClr val="0082F0"/>
                </a:solidFill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08D70490-154D-AF94-9CBE-A6B4DA170303}"/>
                    </a:ext>
                  </a:extLst>
                </p:cNvPr>
                <p:cNvSpPr/>
                <p:nvPr/>
              </p:nvSpPr>
              <p:spPr>
                <a:xfrm flipV="1">
                  <a:off x="2479226" y="5238540"/>
                  <a:ext cx="106927" cy="106682"/>
                </a:xfrm>
                <a:prstGeom prst="ellipse">
                  <a:avLst/>
                </a:prstGeom>
                <a:noFill/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55F06587-107F-9FAC-959B-A85C995A6519}"/>
                    </a:ext>
                  </a:extLst>
                </p:cNvPr>
                <p:cNvSpPr/>
                <p:nvPr/>
              </p:nvSpPr>
              <p:spPr>
                <a:xfrm flipV="1">
                  <a:off x="2457381" y="5214839"/>
                  <a:ext cx="152750" cy="152400"/>
                </a:xfrm>
                <a:prstGeom prst="ellipse">
                  <a:avLst/>
                </a:prstGeom>
                <a:noFill/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B7B42F0C-3B37-A631-DC09-CBFA4CA448EC}"/>
                  </a:ext>
                </a:extLst>
              </p:cNvPr>
              <p:cNvGrpSpPr/>
              <p:nvPr/>
            </p:nvGrpSpPr>
            <p:grpSpPr>
              <a:xfrm>
                <a:off x="3592019" y="5198811"/>
                <a:ext cx="107380" cy="107134"/>
                <a:chOff x="2457381" y="5214839"/>
                <a:chExt cx="152750" cy="152400"/>
              </a:xfrm>
            </p:grpSpPr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27C7DFDA-5655-8AD8-6545-D84F2BB9F413}"/>
                    </a:ext>
                  </a:extLst>
                </p:cNvPr>
                <p:cNvSpPr/>
                <p:nvPr/>
              </p:nvSpPr>
              <p:spPr>
                <a:xfrm>
                  <a:off x="2509777" y="5268180"/>
                  <a:ext cx="45824" cy="45719"/>
                </a:xfrm>
                <a:prstGeom prst="ellipse">
                  <a:avLst/>
                </a:prstGeom>
                <a:solidFill>
                  <a:srgbClr val="0082F0"/>
                </a:solidFill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F9F6C27F-CF81-811B-7F65-60868A7F082A}"/>
                    </a:ext>
                  </a:extLst>
                </p:cNvPr>
                <p:cNvSpPr/>
                <p:nvPr/>
              </p:nvSpPr>
              <p:spPr>
                <a:xfrm flipV="1">
                  <a:off x="2479226" y="5238540"/>
                  <a:ext cx="106927" cy="106682"/>
                </a:xfrm>
                <a:prstGeom prst="ellipse">
                  <a:avLst/>
                </a:prstGeom>
                <a:noFill/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E18BA180-CE46-9CC1-C4E1-F534636C20B9}"/>
                    </a:ext>
                  </a:extLst>
                </p:cNvPr>
                <p:cNvSpPr/>
                <p:nvPr/>
              </p:nvSpPr>
              <p:spPr>
                <a:xfrm flipV="1">
                  <a:off x="2457381" y="5214839"/>
                  <a:ext cx="152750" cy="152400"/>
                </a:xfrm>
                <a:prstGeom prst="ellipse">
                  <a:avLst/>
                </a:prstGeom>
                <a:noFill/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CA50A324-A9E0-D14F-F2B5-7A11AF987DCA}"/>
                  </a:ext>
                </a:extLst>
              </p:cNvPr>
              <p:cNvGrpSpPr/>
              <p:nvPr/>
            </p:nvGrpSpPr>
            <p:grpSpPr>
              <a:xfrm>
                <a:off x="4748484" y="4807649"/>
                <a:ext cx="107380" cy="107134"/>
                <a:chOff x="2457381" y="5214839"/>
                <a:chExt cx="152750" cy="152400"/>
              </a:xfrm>
            </p:grpSpPr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73DDDF41-B6BE-F0C2-0F81-78C15B09750B}"/>
                    </a:ext>
                  </a:extLst>
                </p:cNvPr>
                <p:cNvSpPr/>
                <p:nvPr/>
              </p:nvSpPr>
              <p:spPr>
                <a:xfrm>
                  <a:off x="2509777" y="5268180"/>
                  <a:ext cx="45824" cy="45719"/>
                </a:xfrm>
                <a:prstGeom prst="ellipse">
                  <a:avLst/>
                </a:prstGeom>
                <a:solidFill>
                  <a:srgbClr val="0082F0"/>
                </a:solidFill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23FC1A8F-D52E-078A-222E-A081C300133E}"/>
                    </a:ext>
                  </a:extLst>
                </p:cNvPr>
                <p:cNvSpPr/>
                <p:nvPr/>
              </p:nvSpPr>
              <p:spPr>
                <a:xfrm flipV="1">
                  <a:off x="2479226" y="5238540"/>
                  <a:ext cx="106927" cy="106682"/>
                </a:xfrm>
                <a:prstGeom prst="ellipse">
                  <a:avLst/>
                </a:prstGeom>
                <a:noFill/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8EC0E368-7038-D6FA-E37B-EFF46D3CBEEB}"/>
                    </a:ext>
                  </a:extLst>
                </p:cNvPr>
                <p:cNvSpPr/>
                <p:nvPr/>
              </p:nvSpPr>
              <p:spPr>
                <a:xfrm flipV="1">
                  <a:off x="2457381" y="5214839"/>
                  <a:ext cx="152750" cy="152400"/>
                </a:xfrm>
                <a:prstGeom prst="ellipse">
                  <a:avLst/>
                </a:prstGeom>
                <a:noFill/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813494E0-49D7-7D86-19CC-19D160227342}"/>
                  </a:ext>
                </a:extLst>
              </p:cNvPr>
              <p:cNvGrpSpPr/>
              <p:nvPr/>
            </p:nvGrpSpPr>
            <p:grpSpPr>
              <a:xfrm>
                <a:off x="4672844" y="5365689"/>
                <a:ext cx="107380" cy="107134"/>
                <a:chOff x="2457381" y="5214839"/>
                <a:chExt cx="152750" cy="152400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8A7CA31F-6D69-05D7-C9CF-2C2937BD6DDD}"/>
                    </a:ext>
                  </a:extLst>
                </p:cNvPr>
                <p:cNvSpPr/>
                <p:nvPr/>
              </p:nvSpPr>
              <p:spPr>
                <a:xfrm>
                  <a:off x="2509777" y="5268180"/>
                  <a:ext cx="45824" cy="45719"/>
                </a:xfrm>
                <a:prstGeom prst="ellipse">
                  <a:avLst/>
                </a:prstGeom>
                <a:solidFill>
                  <a:srgbClr val="0082F0"/>
                </a:solidFill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2C52EE78-D55E-FD97-B489-F1133F2715AA}"/>
                    </a:ext>
                  </a:extLst>
                </p:cNvPr>
                <p:cNvSpPr/>
                <p:nvPr/>
              </p:nvSpPr>
              <p:spPr>
                <a:xfrm flipV="1">
                  <a:off x="2479226" y="5238540"/>
                  <a:ext cx="106927" cy="106682"/>
                </a:xfrm>
                <a:prstGeom prst="ellipse">
                  <a:avLst/>
                </a:prstGeom>
                <a:noFill/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9E92883E-053D-4115-4A9D-66ECDF192935}"/>
                    </a:ext>
                  </a:extLst>
                </p:cNvPr>
                <p:cNvSpPr/>
                <p:nvPr/>
              </p:nvSpPr>
              <p:spPr>
                <a:xfrm flipV="1">
                  <a:off x="2457381" y="5214839"/>
                  <a:ext cx="152750" cy="152400"/>
                </a:xfrm>
                <a:prstGeom prst="ellipse">
                  <a:avLst/>
                </a:prstGeom>
                <a:noFill/>
                <a:ln w="3175">
                  <a:solidFill>
                    <a:srgbClr val="0082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</p:grpSp>
        </p:grp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F0B2E58-FA77-EB02-C20C-BC3EA8852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41550" y="2521737"/>
              <a:ext cx="1795814" cy="1319147"/>
            </a:xfrm>
            <a:prstGeom prst="rect">
              <a:avLst/>
            </a:prstGeom>
          </p:spPr>
        </p:pic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51C794E-BF13-05C5-4D52-A007AB11BE3C}"/>
                </a:ext>
              </a:extLst>
            </p:cNvPr>
            <p:cNvGrpSpPr/>
            <p:nvPr/>
          </p:nvGrpSpPr>
          <p:grpSpPr>
            <a:xfrm>
              <a:off x="5747485" y="2225570"/>
              <a:ext cx="917046" cy="1081754"/>
              <a:chOff x="4911850" y="2200287"/>
              <a:chExt cx="917046" cy="1081754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57BEFDF-C713-222B-C003-D146ED8A60D9}"/>
                  </a:ext>
                </a:extLst>
              </p:cNvPr>
              <p:cNvSpPr txBox="1"/>
              <p:nvPr/>
            </p:nvSpPr>
            <p:spPr>
              <a:xfrm>
                <a:off x="4911850" y="2851154"/>
                <a:ext cx="91704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U" sz="1100" dirty="0">
                    <a:cs typeface="Times New Roman" panose="02020603050405020304" pitchFamily="18" charset="0"/>
                  </a:rPr>
                  <a:t>Bayesian network</a:t>
                </a:r>
              </a:p>
            </p:txBody>
          </p:sp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77DEF7CF-23CB-899B-BFE6-391349C50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70000"/>
              </a:blip>
              <a:stretch>
                <a:fillRect/>
              </a:stretch>
            </p:blipFill>
            <p:spPr>
              <a:xfrm>
                <a:off x="4925473" y="2200287"/>
                <a:ext cx="679499" cy="679499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C679D7D-E011-9CB1-2E26-76AA4C1DAC89}"/>
                </a:ext>
              </a:extLst>
            </p:cNvPr>
            <p:cNvGrpSpPr/>
            <p:nvPr/>
          </p:nvGrpSpPr>
          <p:grpSpPr>
            <a:xfrm>
              <a:off x="4908845" y="2548088"/>
              <a:ext cx="891779" cy="1055713"/>
              <a:chOff x="5796150" y="2422496"/>
              <a:chExt cx="891779" cy="1055713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01E4273-9957-C532-7634-037E9ED3346C}"/>
                  </a:ext>
                </a:extLst>
              </p:cNvPr>
              <p:cNvSpPr txBox="1"/>
              <p:nvPr/>
            </p:nvSpPr>
            <p:spPr>
              <a:xfrm>
                <a:off x="5796150" y="3047322"/>
                <a:ext cx="89177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U" sz="1100" dirty="0">
                    <a:cs typeface="Times New Roman" panose="02020603050405020304" pitchFamily="18" charset="0"/>
                  </a:rPr>
                  <a:t>Markov network</a:t>
                </a:r>
              </a:p>
            </p:txBody>
          </p:sp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81CC0A41-D95A-711D-F46D-348555664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alphaModFix amt="70000"/>
              </a:blip>
              <a:stretch>
                <a:fillRect/>
              </a:stretch>
            </p:blipFill>
            <p:spPr>
              <a:xfrm>
                <a:off x="5798190" y="2422496"/>
                <a:ext cx="595620" cy="595620"/>
              </a:xfrm>
              <a:prstGeom prst="rect">
                <a:avLst/>
              </a:prstGeom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2364C3E-B796-EAAD-51E6-1A8B5CF4F0FE}"/>
                </a:ext>
              </a:extLst>
            </p:cNvPr>
            <p:cNvGrpSpPr/>
            <p:nvPr/>
          </p:nvGrpSpPr>
          <p:grpSpPr>
            <a:xfrm>
              <a:off x="5354734" y="3483776"/>
              <a:ext cx="1279153" cy="723887"/>
              <a:chOff x="4984231" y="3444590"/>
              <a:chExt cx="1279153" cy="723887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B9961B8-D59C-0957-D657-0801C449289D}"/>
                  </a:ext>
                </a:extLst>
              </p:cNvPr>
              <p:cNvSpPr txBox="1"/>
              <p:nvPr/>
            </p:nvSpPr>
            <p:spPr>
              <a:xfrm>
                <a:off x="4984231" y="3906867"/>
                <a:ext cx="12791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cs typeface="Times New Roman" panose="02020603050405020304" pitchFamily="18" charset="0"/>
                  </a:rPr>
                  <a:t>Mixed model</a:t>
                </a:r>
                <a:endParaRPr lang="en-HU" sz="1100" dirty="0"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3F8F366-7D53-2F40-A2E7-411462B4898D}"/>
                  </a:ext>
                </a:extLst>
              </p:cNvPr>
              <p:cNvGrpSpPr/>
              <p:nvPr/>
            </p:nvGrpSpPr>
            <p:grpSpPr>
              <a:xfrm>
                <a:off x="5049652" y="3444590"/>
                <a:ext cx="823102" cy="479240"/>
                <a:chOff x="2533042" y="3130631"/>
                <a:chExt cx="4955733" cy="2885409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A1D8189B-77F8-A971-2E15-8E8F94DD7D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alphaModFix amt="70000"/>
                </a:blip>
                <a:stretch>
                  <a:fillRect/>
                </a:stretch>
              </p:blipFill>
              <p:spPr>
                <a:xfrm>
                  <a:off x="2916775" y="3730040"/>
                  <a:ext cx="4572000" cy="228600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9C3DEBC2-9F7B-523E-228D-A2485A3BE3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alphaModFix amt="70000"/>
                </a:blip>
                <a:stretch>
                  <a:fillRect/>
                </a:stretch>
              </p:blipFill>
              <p:spPr>
                <a:xfrm>
                  <a:off x="2533042" y="3130631"/>
                  <a:ext cx="4608436" cy="2286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FD78FE00-1AAC-31C1-A309-A72EA1BE602B}"/>
              </a:ext>
            </a:extLst>
          </p:cNvPr>
          <p:cNvSpPr/>
          <p:nvPr/>
        </p:nvSpPr>
        <p:spPr>
          <a:xfrm>
            <a:off x="1135728" y="2246556"/>
            <a:ext cx="9920544" cy="3541059"/>
          </a:xfrm>
          <a:custGeom>
            <a:avLst/>
            <a:gdLst>
              <a:gd name="connsiteX0" fmla="*/ 0 w 9920544"/>
              <a:gd name="connsiteY0" fmla="*/ 590188 h 3541059"/>
              <a:gd name="connsiteX1" fmla="*/ 590188 w 9920544"/>
              <a:gd name="connsiteY1" fmla="*/ 0 h 3541059"/>
              <a:gd name="connsiteX2" fmla="*/ 1087705 w 9920544"/>
              <a:gd name="connsiteY2" fmla="*/ 0 h 3541059"/>
              <a:gd name="connsiteX3" fmla="*/ 1497821 w 9920544"/>
              <a:gd name="connsiteY3" fmla="*/ 0 h 3541059"/>
              <a:gd name="connsiteX4" fmla="*/ 2344945 w 9920544"/>
              <a:gd name="connsiteY4" fmla="*/ 0 h 3541059"/>
              <a:gd name="connsiteX5" fmla="*/ 2755060 w 9920544"/>
              <a:gd name="connsiteY5" fmla="*/ 0 h 3541059"/>
              <a:gd name="connsiteX6" fmla="*/ 3252578 w 9920544"/>
              <a:gd name="connsiteY6" fmla="*/ 0 h 3541059"/>
              <a:gd name="connsiteX7" fmla="*/ 4012300 w 9920544"/>
              <a:gd name="connsiteY7" fmla="*/ 0 h 3541059"/>
              <a:gd name="connsiteX8" fmla="*/ 4597219 w 9920544"/>
              <a:gd name="connsiteY8" fmla="*/ 0 h 3541059"/>
              <a:gd name="connsiteX9" fmla="*/ 5444343 w 9920544"/>
              <a:gd name="connsiteY9" fmla="*/ 0 h 3541059"/>
              <a:gd name="connsiteX10" fmla="*/ 6204065 w 9920544"/>
              <a:gd name="connsiteY10" fmla="*/ 0 h 3541059"/>
              <a:gd name="connsiteX11" fmla="*/ 6788984 w 9920544"/>
              <a:gd name="connsiteY11" fmla="*/ 0 h 3541059"/>
              <a:gd name="connsiteX12" fmla="*/ 7199100 w 9920544"/>
              <a:gd name="connsiteY12" fmla="*/ 0 h 3541059"/>
              <a:gd name="connsiteX13" fmla="*/ 8046224 w 9920544"/>
              <a:gd name="connsiteY13" fmla="*/ 0 h 3541059"/>
              <a:gd name="connsiteX14" fmla="*/ 8543741 w 9920544"/>
              <a:gd name="connsiteY14" fmla="*/ 0 h 3541059"/>
              <a:gd name="connsiteX15" fmla="*/ 9330356 w 9920544"/>
              <a:gd name="connsiteY15" fmla="*/ 0 h 3541059"/>
              <a:gd name="connsiteX16" fmla="*/ 9920544 w 9920544"/>
              <a:gd name="connsiteY16" fmla="*/ 590188 h 3541059"/>
              <a:gd name="connsiteX17" fmla="*/ 9920544 w 9920544"/>
              <a:gd name="connsiteY17" fmla="*/ 1227572 h 3541059"/>
              <a:gd name="connsiteX18" fmla="*/ 9920544 w 9920544"/>
              <a:gd name="connsiteY18" fmla="*/ 1864957 h 3541059"/>
              <a:gd name="connsiteX19" fmla="*/ 9920544 w 9920544"/>
              <a:gd name="connsiteY19" fmla="*/ 2431521 h 3541059"/>
              <a:gd name="connsiteX20" fmla="*/ 9920544 w 9920544"/>
              <a:gd name="connsiteY20" fmla="*/ 2950871 h 3541059"/>
              <a:gd name="connsiteX21" fmla="*/ 9330356 w 9920544"/>
              <a:gd name="connsiteY21" fmla="*/ 3541059 h 3541059"/>
              <a:gd name="connsiteX22" fmla="*/ 8832839 w 9920544"/>
              <a:gd name="connsiteY22" fmla="*/ 3541059 h 3541059"/>
              <a:gd name="connsiteX23" fmla="*/ 8422723 w 9920544"/>
              <a:gd name="connsiteY23" fmla="*/ 3541059 h 3541059"/>
              <a:gd name="connsiteX24" fmla="*/ 7925206 w 9920544"/>
              <a:gd name="connsiteY24" fmla="*/ 3541059 h 3541059"/>
              <a:gd name="connsiteX25" fmla="*/ 7252885 w 9920544"/>
              <a:gd name="connsiteY25" fmla="*/ 3541059 h 3541059"/>
              <a:gd name="connsiteX26" fmla="*/ 6755368 w 9920544"/>
              <a:gd name="connsiteY26" fmla="*/ 3541059 h 3541059"/>
              <a:gd name="connsiteX27" fmla="*/ 6345252 w 9920544"/>
              <a:gd name="connsiteY27" fmla="*/ 3541059 h 3541059"/>
              <a:gd name="connsiteX28" fmla="*/ 5760334 w 9920544"/>
              <a:gd name="connsiteY28" fmla="*/ 3541059 h 3541059"/>
              <a:gd name="connsiteX29" fmla="*/ 5175415 w 9920544"/>
              <a:gd name="connsiteY29" fmla="*/ 3541059 h 3541059"/>
              <a:gd name="connsiteX30" fmla="*/ 4503094 w 9920544"/>
              <a:gd name="connsiteY30" fmla="*/ 3541059 h 3541059"/>
              <a:gd name="connsiteX31" fmla="*/ 4005577 w 9920544"/>
              <a:gd name="connsiteY31" fmla="*/ 3541059 h 3541059"/>
              <a:gd name="connsiteX32" fmla="*/ 3420658 w 9920544"/>
              <a:gd name="connsiteY32" fmla="*/ 3541059 h 3541059"/>
              <a:gd name="connsiteX33" fmla="*/ 2923141 w 9920544"/>
              <a:gd name="connsiteY33" fmla="*/ 3541059 h 3541059"/>
              <a:gd name="connsiteX34" fmla="*/ 2163418 w 9920544"/>
              <a:gd name="connsiteY34" fmla="*/ 3541059 h 3541059"/>
              <a:gd name="connsiteX35" fmla="*/ 1753303 w 9920544"/>
              <a:gd name="connsiteY35" fmla="*/ 3541059 h 3541059"/>
              <a:gd name="connsiteX36" fmla="*/ 590188 w 9920544"/>
              <a:gd name="connsiteY36" fmla="*/ 3541059 h 3541059"/>
              <a:gd name="connsiteX37" fmla="*/ 0 w 9920544"/>
              <a:gd name="connsiteY37" fmla="*/ 2950871 h 3541059"/>
              <a:gd name="connsiteX38" fmla="*/ 0 w 9920544"/>
              <a:gd name="connsiteY38" fmla="*/ 2407914 h 3541059"/>
              <a:gd name="connsiteX39" fmla="*/ 0 w 9920544"/>
              <a:gd name="connsiteY39" fmla="*/ 1841350 h 3541059"/>
              <a:gd name="connsiteX40" fmla="*/ 0 w 9920544"/>
              <a:gd name="connsiteY40" fmla="*/ 1203966 h 3541059"/>
              <a:gd name="connsiteX41" fmla="*/ 0 w 9920544"/>
              <a:gd name="connsiteY41" fmla="*/ 590188 h 354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920544" h="3541059" extrusionOk="0">
                <a:moveTo>
                  <a:pt x="0" y="590188"/>
                </a:moveTo>
                <a:cubicBezTo>
                  <a:pt x="33307" y="328656"/>
                  <a:pt x="229729" y="-38450"/>
                  <a:pt x="590188" y="0"/>
                </a:cubicBezTo>
                <a:cubicBezTo>
                  <a:pt x="828551" y="14649"/>
                  <a:pt x="921523" y="-18809"/>
                  <a:pt x="1087705" y="0"/>
                </a:cubicBezTo>
                <a:cubicBezTo>
                  <a:pt x="1253887" y="18809"/>
                  <a:pt x="1327666" y="1148"/>
                  <a:pt x="1497821" y="0"/>
                </a:cubicBezTo>
                <a:cubicBezTo>
                  <a:pt x="1667976" y="-1148"/>
                  <a:pt x="2113013" y="11429"/>
                  <a:pt x="2344945" y="0"/>
                </a:cubicBezTo>
                <a:cubicBezTo>
                  <a:pt x="2576877" y="-11429"/>
                  <a:pt x="2647386" y="20313"/>
                  <a:pt x="2755060" y="0"/>
                </a:cubicBezTo>
                <a:cubicBezTo>
                  <a:pt x="2862735" y="-20313"/>
                  <a:pt x="3055110" y="-16728"/>
                  <a:pt x="3252578" y="0"/>
                </a:cubicBezTo>
                <a:cubicBezTo>
                  <a:pt x="3450046" y="16728"/>
                  <a:pt x="3769947" y="27662"/>
                  <a:pt x="4012300" y="0"/>
                </a:cubicBezTo>
                <a:cubicBezTo>
                  <a:pt x="4254653" y="-27662"/>
                  <a:pt x="4323342" y="15139"/>
                  <a:pt x="4597219" y="0"/>
                </a:cubicBezTo>
                <a:cubicBezTo>
                  <a:pt x="4871096" y="-15139"/>
                  <a:pt x="5183407" y="-39336"/>
                  <a:pt x="5444343" y="0"/>
                </a:cubicBezTo>
                <a:cubicBezTo>
                  <a:pt x="5705279" y="39336"/>
                  <a:pt x="5843163" y="-28415"/>
                  <a:pt x="6204065" y="0"/>
                </a:cubicBezTo>
                <a:cubicBezTo>
                  <a:pt x="6564967" y="28415"/>
                  <a:pt x="6671888" y="-19972"/>
                  <a:pt x="6788984" y="0"/>
                </a:cubicBezTo>
                <a:cubicBezTo>
                  <a:pt x="6906080" y="19972"/>
                  <a:pt x="7113085" y="10097"/>
                  <a:pt x="7199100" y="0"/>
                </a:cubicBezTo>
                <a:cubicBezTo>
                  <a:pt x="7285115" y="-10097"/>
                  <a:pt x="7807164" y="-8301"/>
                  <a:pt x="8046224" y="0"/>
                </a:cubicBezTo>
                <a:cubicBezTo>
                  <a:pt x="8285284" y="8301"/>
                  <a:pt x="8392451" y="4876"/>
                  <a:pt x="8543741" y="0"/>
                </a:cubicBezTo>
                <a:cubicBezTo>
                  <a:pt x="8695031" y="-4876"/>
                  <a:pt x="9143141" y="35078"/>
                  <a:pt x="9330356" y="0"/>
                </a:cubicBezTo>
                <a:cubicBezTo>
                  <a:pt x="9652653" y="11250"/>
                  <a:pt x="9952068" y="256551"/>
                  <a:pt x="9920544" y="590188"/>
                </a:cubicBezTo>
                <a:cubicBezTo>
                  <a:pt x="9952046" y="754955"/>
                  <a:pt x="9910603" y="920886"/>
                  <a:pt x="9920544" y="1227572"/>
                </a:cubicBezTo>
                <a:cubicBezTo>
                  <a:pt x="9930485" y="1534258"/>
                  <a:pt x="9931209" y="1596879"/>
                  <a:pt x="9920544" y="1864957"/>
                </a:cubicBezTo>
                <a:cubicBezTo>
                  <a:pt x="9909879" y="2133035"/>
                  <a:pt x="9918604" y="2200116"/>
                  <a:pt x="9920544" y="2431521"/>
                </a:cubicBezTo>
                <a:cubicBezTo>
                  <a:pt x="9922484" y="2662926"/>
                  <a:pt x="9898829" y="2735293"/>
                  <a:pt x="9920544" y="2950871"/>
                </a:cubicBezTo>
                <a:cubicBezTo>
                  <a:pt x="9997421" y="3282177"/>
                  <a:pt x="9681266" y="3518614"/>
                  <a:pt x="9330356" y="3541059"/>
                </a:cubicBezTo>
                <a:cubicBezTo>
                  <a:pt x="9211037" y="3522190"/>
                  <a:pt x="8960562" y="3542811"/>
                  <a:pt x="8832839" y="3541059"/>
                </a:cubicBezTo>
                <a:cubicBezTo>
                  <a:pt x="8705116" y="3539307"/>
                  <a:pt x="8591888" y="3544761"/>
                  <a:pt x="8422723" y="3541059"/>
                </a:cubicBezTo>
                <a:cubicBezTo>
                  <a:pt x="8253558" y="3537357"/>
                  <a:pt x="8115344" y="3520257"/>
                  <a:pt x="7925206" y="3541059"/>
                </a:cubicBezTo>
                <a:cubicBezTo>
                  <a:pt x="7735068" y="3561861"/>
                  <a:pt x="7448018" y="3517366"/>
                  <a:pt x="7252885" y="3541059"/>
                </a:cubicBezTo>
                <a:cubicBezTo>
                  <a:pt x="7057752" y="3564752"/>
                  <a:pt x="6890415" y="3557597"/>
                  <a:pt x="6755368" y="3541059"/>
                </a:cubicBezTo>
                <a:cubicBezTo>
                  <a:pt x="6620321" y="3524521"/>
                  <a:pt x="6530172" y="3522025"/>
                  <a:pt x="6345252" y="3541059"/>
                </a:cubicBezTo>
                <a:cubicBezTo>
                  <a:pt x="6160332" y="3560093"/>
                  <a:pt x="6039275" y="3517534"/>
                  <a:pt x="5760334" y="3541059"/>
                </a:cubicBezTo>
                <a:cubicBezTo>
                  <a:pt x="5481393" y="3564584"/>
                  <a:pt x="5369722" y="3545113"/>
                  <a:pt x="5175415" y="3541059"/>
                </a:cubicBezTo>
                <a:cubicBezTo>
                  <a:pt x="4981108" y="3537005"/>
                  <a:pt x="4802564" y="3510747"/>
                  <a:pt x="4503094" y="3541059"/>
                </a:cubicBezTo>
                <a:cubicBezTo>
                  <a:pt x="4203624" y="3571371"/>
                  <a:pt x="4251693" y="3548047"/>
                  <a:pt x="4005577" y="3541059"/>
                </a:cubicBezTo>
                <a:cubicBezTo>
                  <a:pt x="3759461" y="3534071"/>
                  <a:pt x="3653018" y="3528684"/>
                  <a:pt x="3420658" y="3541059"/>
                </a:cubicBezTo>
                <a:cubicBezTo>
                  <a:pt x="3188298" y="3553434"/>
                  <a:pt x="3079246" y="3560783"/>
                  <a:pt x="2923141" y="3541059"/>
                </a:cubicBezTo>
                <a:cubicBezTo>
                  <a:pt x="2767036" y="3521335"/>
                  <a:pt x="2528779" y="3513737"/>
                  <a:pt x="2163418" y="3541059"/>
                </a:cubicBezTo>
                <a:cubicBezTo>
                  <a:pt x="1798057" y="3568381"/>
                  <a:pt x="1879013" y="3536626"/>
                  <a:pt x="1753303" y="3541059"/>
                </a:cubicBezTo>
                <a:cubicBezTo>
                  <a:pt x="1627593" y="3545492"/>
                  <a:pt x="1072299" y="3589009"/>
                  <a:pt x="590188" y="3541059"/>
                </a:cubicBezTo>
                <a:cubicBezTo>
                  <a:pt x="215183" y="3604605"/>
                  <a:pt x="44642" y="3260319"/>
                  <a:pt x="0" y="2950871"/>
                </a:cubicBezTo>
                <a:cubicBezTo>
                  <a:pt x="17846" y="2842057"/>
                  <a:pt x="-25315" y="2620962"/>
                  <a:pt x="0" y="2407914"/>
                </a:cubicBezTo>
                <a:cubicBezTo>
                  <a:pt x="25315" y="2194866"/>
                  <a:pt x="-26645" y="2120592"/>
                  <a:pt x="0" y="1841350"/>
                </a:cubicBezTo>
                <a:cubicBezTo>
                  <a:pt x="26645" y="1562108"/>
                  <a:pt x="-3384" y="1424318"/>
                  <a:pt x="0" y="1203966"/>
                </a:cubicBezTo>
                <a:cubicBezTo>
                  <a:pt x="3384" y="983614"/>
                  <a:pt x="14242" y="805278"/>
                  <a:pt x="0" y="590188"/>
                </a:cubicBezTo>
                <a:close/>
              </a:path>
            </a:pathLst>
          </a:custGeom>
          <a:noFill/>
          <a:ln w="38100">
            <a:solidFill>
              <a:srgbClr val="032333"/>
            </a:solidFill>
            <a:extLst>
              <a:ext uri="{C807C97D-BFC1-408E-A445-0C87EB9F89A2}">
                <ask:lineSketchStyleProps xmlns:ask="http://schemas.microsoft.com/office/drawing/2018/sketchyshapes" sd="39694332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DC019-253A-F788-3DFB-68CCAC4C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0EB81-1FE3-A8BF-3680-490D3DFC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66B7A-E325-D989-E0AB-F8CE3F0B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10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8490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57CD-21AD-CDA7-3080-ED1C530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Probabilistic Graphical Models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A22488-12AA-8906-1BEA-15B205B79ADB}"/>
              </a:ext>
            </a:extLst>
          </p:cNvPr>
          <p:cNvGrpSpPr/>
          <p:nvPr/>
        </p:nvGrpSpPr>
        <p:grpSpPr>
          <a:xfrm>
            <a:off x="750911" y="1501086"/>
            <a:ext cx="10602889" cy="4524568"/>
            <a:chOff x="736606" y="1501086"/>
            <a:chExt cx="10602889" cy="45245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ABDA80-A304-4478-62C7-7F2FAAD7EE72}"/>
                </a:ext>
              </a:extLst>
            </p:cNvPr>
            <p:cNvSpPr txBox="1"/>
            <p:nvPr/>
          </p:nvSpPr>
          <p:spPr>
            <a:xfrm>
              <a:off x="4011847" y="1501087"/>
              <a:ext cx="2419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Independencies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C092884-7D5A-0B57-A822-052A0B129E34}"/>
                </a:ext>
              </a:extLst>
            </p:cNvPr>
            <p:cNvGrpSpPr/>
            <p:nvPr/>
          </p:nvGrpSpPr>
          <p:grpSpPr>
            <a:xfrm>
              <a:off x="4417254" y="2485948"/>
              <a:ext cx="1349348" cy="1036132"/>
              <a:chOff x="3904714" y="2858466"/>
              <a:chExt cx="1349348" cy="1036132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2F474848-636E-84DF-744B-4114F497E7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4714" y="2858466"/>
                <a:ext cx="1199767" cy="2359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>
                <a:extLst>
                  <a:ext uri="{FF2B5EF4-FFF2-40B4-BE49-F238E27FC236}">
                    <a16:creationId xmlns:a16="http://schemas.microsoft.com/office/drawing/2014/main" id="{BD25230F-9713-2E32-567A-49ABA7F356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4714" y="3280482"/>
                <a:ext cx="1349348" cy="210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F1ADCF8D-B201-463C-11AF-B762F9E74E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4714" y="3683285"/>
                <a:ext cx="1349348" cy="211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DA64D6-EF8D-D3D2-0491-56F9A185A8A3}"/>
                </a:ext>
              </a:extLst>
            </p:cNvPr>
            <p:cNvGrpSpPr/>
            <p:nvPr/>
          </p:nvGrpSpPr>
          <p:grpSpPr>
            <a:xfrm>
              <a:off x="4492044" y="4811225"/>
              <a:ext cx="1199768" cy="635348"/>
              <a:chOff x="3662341" y="4302507"/>
              <a:chExt cx="1199768" cy="635348"/>
            </a:xfrm>
          </p:grpSpPr>
          <p:pic>
            <p:nvPicPr>
              <p:cNvPr id="17" name="Picture 8">
                <a:extLst>
                  <a:ext uri="{FF2B5EF4-FFF2-40B4-BE49-F238E27FC236}">
                    <a16:creationId xmlns:a16="http://schemas.microsoft.com/office/drawing/2014/main" id="{E915F207-624A-4AA0-A3DC-B65FB01DF4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2342" y="4302507"/>
                <a:ext cx="1199767" cy="233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0">
                <a:extLst>
                  <a:ext uri="{FF2B5EF4-FFF2-40B4-BE49-F238E27FC236}">
                    <a16:creationId xmlns:a16="http://schemas.microsoft.com/office/drawing/2014/main" id="{7B5959C5-3F1F-D699-385D-7F3A7562FB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2341" y="4707344"/>
                <a:ext cx="1199767" cy="230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8AE24B-FF9A-BA33-B765-9135BA7C94BB}"/>
                </a:ext>
              </a:extLst>
            </p:cNvPr>
            <p:cNvSpPr txBox="1"/>
            <p:nvPr/>
          </p:nvSpPr>
          <p:spPr>
            <a:xfrm>
              <a:off x="8088935" y="1501086"/>
              <a:ext cx="2567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Factorization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0DA611E-BD7B-EAF3-5E99-149EA4328D10}"/>
                </a:ext>
              </a:extLst>
            </p:cNvPr>
            <p:cNvGrpSpPr/>
            <p:nvPr/>
          </p:nvGrpSpPr>
          <p:grpSpPr>
            <a:xfrm>
              <a:off x="7391815" y="4825400"/>
              <a:ext cx="3947680" cy="446177"/>
              <a:chOff x="7159715" y="4384828"/>
              <a:chExt cx="3947680" cy="446177"/>
            </a:xfrm>
          </p:grpSpPr>
          <p:pic>
            <p:nvPicPr>
              <p:cNvPr id="15" name="Picture 18">
                <a:extLst>
                  <a:ext uri="{FF2B5EF4-FFF2-40B4-BE49-F238E27FC236}">
                    <a16:creationId xmlns:a16="http://schemas.microsoft.com/office/drawing/2014/main" id="{737FB591-28B3-95CB-F454-5C2D121864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715" y="4510132"/>
                <a:ext cx="1689968" cy="241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0">
                <a:extLst>
                  <a:ext uri="{FF2B5EF4-FFF2-40B4-BE49-F238E27FC236}">
                    <a16:creationId xmlns:a16="http://schemas.microsoft.com/office/drawing/2014/main" id="{62D23897-B66B-1FB4-0E36-F73D0DBF2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2120" y="4384828"/>
                <a:ext cx="2135275" cy="446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6558C5F-C31B-FF9A-0010-10380199733C}"/>
                </a:ext>
              </a:extLst>
            </p:cNvPr>
            <p:cNvGrpSpPr/>
            <p:nvPr/>
          </p:nvGrpSpPr>
          <p:grpSpPr>
            <a:xfrm>
              <a:off x="7377510" y="2724135"/>
              <a:ext cx="3961985" cy="646777"/>
              <a:chOff x="6988161" y="2280539"/>
              <a:chExt cx="3961985" cy="646777"/>
            </a:xfrm>
          </p:grpSpPr>
          <p:pic>
            <p:nvPicPr>
              <p:cNvPr id="12" name="Picture 12">
                <a:extLst>
                  <a:ext uri="{FF2B5EF4-FFF2-40B4-BE49-F238E27FC236}">
                    <a16:creationId xmlns:a16="http://schemas.microsoft.com/office/drawing/2014/main" id="{EEA2CE7C-AADD-66BD-F31D-7141262E0D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8161" y="2280539"/>
                <a:ext cx="1935892" cy="234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4">
                <a:extLst>
                  <a:ext uri="{FF2B5EF4-FFF2-40B4-BE49-F238E27FC236}">
                    <a16:creationId xmlns:a16="http://schemas.microsoft.com/office/drawing/2014/main" id="{C30F2C88-D8AC-A0CE-8555-AAE86FD01D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9949" y="2300039"/>
                <a:ext cx="1935892" cy="216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97CC550-FFC3-BA2B-CAD6-FC605FE48A7B}"/>
                  </a:ext>
                </a:extLst>
              </p:cNvPr>
              <p:cNvGrpSpPr/>
              <p:nvPr/>
            </p:nvGrpSpPr>
            <p:grpSpPr>
              <a:xfrm>
                <a:off x="8999949" y="2693431"/>
                <a:ext cx="1950197" cy="233885"/>
                <a:chOff x="8999949" y="2693431"/>
                <a:chExt cx="1950197" cy="233885"/>
              </a:xfrm>
            </p:grpSpPr>
            <p:pic>
              <p:nvPicPr>
                <p:cNvPr id="14" name="Picture 16">
                  <a:extLst>
                    <a:ext uri="{FF2B5EF4-FFF2-40B4-BE49-F238E27FC236}">
                      <a16:creationId xmlns:a16="http://schemas.microsoft.com/office/drawing/2014/main" id="{0409E639-78CE-52C5-24D3-DEA6E295E3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14254" y="2693431"/>
                  <a:ext cx="1935892" cy="2338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D9ACE633-709C-06B2-CE86-6063B34C8E8D}"/>
                    </a:ext>
                  </a:extLst>
                </p:cNvPr>
                <p:cNvSpPr/>
                <p:nvPr/>
              </p:nvSpPr>
              <p:spPr>
                <a:xfrm>
                  <a:off x="8999949" y="2765960"/>
                  <a:ext cx="57150" cy="727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CC54179-6DA7-96DF-3869-F94BA5DE1170}"/>
                </a:ext>
              </a:extLst>
            </p:cNvPr>
            <p:cNvGrpSpPr/>
            <p:nvPr/>
          </p:nvGrpSpPr>
          <p:grpSpPr>
            <a:xfrm>
              <a:off x="736606" y="1541490"/>
              <a:ext cx="2334658" cy="4484164"/>
              <a:chOff x="504506" y="1466186"/>
              <a:chExt cx="2334658" cy="448416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9B7C1B-3B3D-FB8D-6554-FE5A2F2A2D22}"/>
                  </a:ext>
                </a:extLst>
              </p:cNvPr>
              <p:cNvSpPr txBox="1"/>
              <p:nvPr/>
            </p:nvSpPr>
            <p:spPr>
              <a:xfrm>
                <a:off x="504506" y="3563403"/>
                <a:ext cx="23346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Bayesian networks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11F376-20EC-8F4C-9629-A507A412C9F3}"/>
                  </a:ext>
                </a:extLst>
              </p:cNvPr>
              <p:cNvSpPr txBox="1"/>
              <p:nvPr/>
            </p:nvSpPr>
            <p:spPr>
              <a:xfrm>
                <a:off x="526116" y="5550240"/>
                <a:ext cx="21253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Markov networks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8463B0-9FA2-7B57-39BD-DDB85C1B8F1D}"/>
                  </a:ext>
                </a:extLst>
              </p:cNvPr>
              <p:cNvSpPr txBox="1"/>
              <p:nvPr/>
            </p:nvSpPr>
            <p:spPr>
              <a:xfrm>
                <a:off x="1170721" y="1466186"/>
                <a:ext cx="1288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Graph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2EC5781-94A2-9B97-C151-A29D03E99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4783" y="4188178"/>
                <a:ext cx="1414103" cy="141410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C49ADF2-3D3F-7E00-29D3-B013081243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8328" y="2181078"/>
                <a:ext cx="1828800" cy="1333500"/>
              </a:xfrm>
              <a:prstGeom prst="rect">
                <a:avLst/>
              </a:prstGeom>
            </p:spPr>
          </p:pic>
        </p:grpSp>
      </p:grp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91FF5391-DD25-09A7-3638-86F1923C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40" name="Date Placeholder 39">
            <a:extLst>
              <a:ext uri="{FF2B5EF4-FFF2-40B4-BE49-F238E27FC236}">
                <a16:creationId xmlns:a16="http://schemas.microsoft.com/office/drawing/2014/main" id="{9145C4A2-2FA3-FA9F-A80F-C8D7E56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E8C7EA48-BB77-B8B8-CA5F-A1AED526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11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9719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48621-8CD4-8A12-8838-5C496BAC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Markov Networks (MN)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AC2AA-0499-BA09-3B12-6E51EEDAC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16" y="3840609"/>
            <a:ext cx="3987804" cy="254409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AD513C-9E14-D79E-4F6E-D4719AACCAED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8146054" y="1859965"/>
            <a:ext cx="86604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45BDC9-3487-E81F-AEB6-7A46FC4503BF}"/>
              </a:ext>
            </a:extLst>
          </p:cNvPr>
          <p:cNvCxnSpPr/>
          <p:nvPr/>
        </p:nvCxnSpPr>
        <p:spPr>
          <a:xfrm>
            <a:off x="8040874" y="3705021"/>
            <a:ext cx="97122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BD4716-53E9-84B3-2721-A9D58C484F20}"/>
              </a:ext>
            </a:extLst>
          </p:cNvPr>
          <p:cNvCxnSpPr>
            <a:cxnSpLocks/>
          </p:cNvCxnSpPr>
          <p:nvPr/>
        </p:nvCxnSpPr>
        <p:spPr>
          <a:xfrm>
            <a:off x="3109696" y="2667129"/>
            <a:ext cx="2625120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9A2279D-C466-AAE7-105B-50548D9D7499}"/>
              </a:ext>
            </a:extLst>
          </p:cNvPr>
          <p:cNvSpPr txBox="1"/>
          <p:nvPr/>
        </p:nvSpPr>
        <p:spPr>
          <a:xfrm>
            <a:off x="3452243" y="2339778"/>
            <a:ext cx="258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Maximal clique factorization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53FCF4AF-AC81-E539-F49A-2119E873F151}"/>
              </a:ext>
            </a:extLst>
          </p:cNvPr>
          <p:cNvCxnSpPr>
            <a:cxnSpLocks/>
            <a:endCxn id="4" idx="3"/>
          </p:cNvCxnSpPr>
          <p:nvPr/>
        </p:nvCxnSpPr>
        <p:spPr>
          <a:xfrm rot="10800000" flipV="1">
            <a:off x="5599321" y="4795437"/>
            <a:ext cx="4687463" cy="317219"/>
          </a:xfrm>
          <a:prstGeom prst="bentConnector3">
            <a:avLst>
              <a:gd name="adj1" fmla="val 84"/>
            </a:avLst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7C3DCD-A014-02C5-8939-266EF69CA334}"/>
              </a:ext>
            </a:extLst>
          </p:cNvPr>
          <p:cNvGrpSpPr/>
          <p:nvPr/>
        </p:nvGrpSpPr>
        <p:grpSpPr>
          <a:xfrm>
            <a:off x="6034495" y="5239487"/>
            <a:ext cx="3742858" cy="446177"/>
            <a:chOff x="6077176" y="5350336"/>
            <a:chExt cx="3742858" cy="446177"/>
          </a:xfrm>
        </p:grpSpPr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B165CAAB-94B7-E455-5B69-22D20A9DE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176" y="5468136"/>
              <a:ext cx="1476405" cy="210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915ECFE9-596C-4CEE-275A-E42C40C6A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759" y="5350336"/>
              <a:ext cx="2135275" cy="446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6F9DD3C-700B-37D8-D57E-31E0209D36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850"/>
          <a:stretch/>
        </p:blipFill>
        <p:spPr>
          <a:xfrm>
            <a:off x="9579732" y="614158"/>
            <a:ext cx="1599256" cy="19279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7E7C45-AA7C-CD30-2CE0-F5653D3F9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661" b="40044"/>
          <a:stretch/>
        </p:blipFill>
        <p:spPr>
          <a:xfrm>
            <a:off x="9579632" y="3290304"/>
            <a:ext cx="1414302" cy="12571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D9EABE2-7E23-7FC1-6E94-9C0AA36BB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488" y="1960077"/>
            <a:ext cx="1414103" cy="141410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46029A1-FE8C-E460-E850-7610B4FD6C1E}"/>
              </a:ext>
            </a:extLst>
          </p:cNvPr>
          <p:cNvGrpSpPr/>
          <p:nvPr/>
        </p:nvGrpSpPr>
        <p:grpSpPr>
          <a:xfrm>
            <a:off x="6521817" y="1690688"/>
            <a:ext cx="2044689" cy="2196359"/>
            <a:chOff x="6521817" y="1690688"/>
            <a:chExt cx="2044689" cy="219635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4616A34-3BC4-1520-4086-A7BA28DD563A}"/>
                </a:ext>
              </a:extLst>
            </p:cNvPr>
            <p:cNvSpPr/>
            <p:nvPr/>
          </p:nvSpPr>
          <p:spPr>
            <a:xfrm>
              <a:off x="6521817" y="2046036"/>
              <a:ext cx="1985690" cy="1057952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8F9D5-9626-0630-627D-332984B008C8}"/>
                </a:ext>
              </a:extLst>
            </p:cNvPr>
            <p:cNvSpPr/>
            <p:nvPr/>
          </p:nvSpPr>
          <p:spPr>
            <a:xfrm rot="19533837">
              <a:off x="7032199" y="2628045"/>
              <a:ext cx="1534307" cy="853537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48CC67-CF5F-A2AE-2209-0A4456E07B03}"/>
                </a:ext>
              </a:extLst>
            </p:cNvPr>
            <p:cNvSpPr txBox="1"/>
            <p:nvPr/>
          </p:nvSpPr>
          <p:spPr>
            <a:xfrm>
              <a:off x="7135023" y="1690688"/>
              <a:ext cx="10110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Clique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C79124-0465-B837-86B1-143877B8399E}"/>
                </a:ext>
              </a:extLst>
            </p:cNvPr>
            <p:cNvSpPr txBox="1"/>
            <p:nvPr/>
          </p:nvSpPr>
          <p:spPr>
            <a:xfrm>
              <a:off x="7115744" y="3548493"/>
              <a:ext cx="9251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Clique 2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C2B76CC-929D-125F-089F-B9CD6DECD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4123" y="2086392"/>
              <a:ext cx="1414103" cy="1414103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F95AB70-8C44-EE85-F384-1A4EF064B788}"/>
              </a:ext>
            </a:extLst>
          </p:cNvPr>
          <p:cNvSpPr txBox="1"/>
          <p:nvPr/>
        </p:nvSpPr>
        <p:spPr>
          <a:xfrm>
            <a:off x="10053700" y="2736393"/>
            <a:ext cx="466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1600" b="1" dirty="0"/>
              <a:t>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C5269-983B-42C2-EEB1-CA7A39FB2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444" y="5842425"/>
            <a:ext cx="5666542" cy="517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U" sz="1800" b="1" dirty="0">
                <a:solidFill>
                  <a:srgbClr val="801D1A"/>
                </a:solidFill>
              </a:rPr>
              <a:t>We use this framework for benchmark construction.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045B9-5FB0-EBBB-FA96-52A2874A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E9F0D3-6756-ABFB-A542-7B1A5755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D4F17-76AC-1C25-2F8F-51C09ECE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12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4998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B3B0-FC10-3C23-FFDB-2E233996A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365125"/>
            <a:ext cx="11470001" cy="1325563"/>
          </a:xfrm>
        </p:spPr>
        <p:txBody>
          <a:bodyPr/>
          <a:lstStyle/>
          <a:p>
            <a:r>
              <a:rPr lang="en-HU" dirty="0"/>
              <a:t>Quantum Circuit Markov Random Field (QCMRF)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9E5CD1E0-5E83-EFC7-DB41-7FB0FFC77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0883" y="3327696"/>
            <a:ext cx="3801836" cy="2312904"/>
          </a:xfr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B79F609-4D11-A178-3FC8-9D9C07ED5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8935" y="2456881"/>
            <a:ext cx="1772794" cy="2990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AADE9F-E690-E926-8159-DE82A9AB0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82" y="1512428"/>
            <a:ext cx="1955800" cy="19558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A5B86CB-00F1-7580-5E76-A65CC14AD182}"/>
              </a:ext>
            </a:extLst>
          </p:cNvPr>
          <p:cNvSpPr txBox="1"/>
          <p:nvPr/>
        </p:nvSpPr>
        <p:spPr>
          <a:xfrm>
            <a:off x="3101313" y="2386516"/>
            <a:ext cx="638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HU" sz="2400" dirty="0">
                <a:solidFill>
                  <a:srgbClr val="012750"/>
                </a:solidFill>
              </a:rPr>
              <a:t>→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31DB03-5F06-6A98-DDE9-91BBC2E41DF7}"/>
              </a:ext>
            </a:extLst>
          </p:cNvPr>
          <p:cNvSpPr txBox="1"/>
          <p:nvPr/>
        </p:nvSpPr>
        <p:spPr>
          <a:xfrm>
            <a:off x="6515496" y="2369807"/>
            <a:ext cx="638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HU" sz="2400" dirty="0">
                <a:solidFill>
                  <a:srgbClr val="012750"/>
                </a:solidFill>
              </a:rPr>
              <a:t>→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468F45D-B838-0D00-3F7B-7DDDE238A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8554" y="2435094"/>
            <a:ext cx="2738378" cy="47884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D494C03-EF44-B5CE-3652-C5E8651DA02B}"/>
              </a:ext>
            </a:extLst>
          </p:cNvPr>
          <p:cNvSpPr txBox="1"/>
          <p:nvPr/>
        </p:nvSpPr>
        <p:spPr>
          <a:xfrm>
            <a:off x="7670791" y="2386516"/>
            <a:ext cx="638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HU" sz="2400" dirty="0">
                <a:solidFill>
                  <a:srgbClr val="012750"/>
                </a:solidFill>
              </a:rPr>
              <a:t>→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EC3ACC3D-500C-4E32-EB61-B2911F7B2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6738" y="2499200"/>
            <a:ext cx="586296" cy="25866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9D5E2E-C6CC-6732-CE91-8C70E8C202DB}"/>
              </a:ext>
            </a:extLst>
          </p:cNvPr>
          <p:cNvSpPr txBox="1"/>
          <p:nvPr/>
        </p:nvSpPr>
        <p:spPr>
          <a:xfrm rot="5400000">
            <a:off x="8060464" y="3002407"/>
            <a:ext cx="638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HU" sz="2400" dirty="0">
                <a:solidFill>
                  <a:srgbClr val="012750"/>
                </a:solidFill>
              </a:rPr>
              <a:t>→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8227B8-F3D8-C3E2-3A18-D7226ABB580D}"/>
              </a:ext>
            </a:extLst>
          </p:cNvPr>
          <p:cNvSpPr txBox="1"/>
          <p:nvPr/>
        </p:nvSpPr>
        <p:spPr>
          <a:xfrm>
            <a:off x="7533105" y="1686870"/>
            <a:ext cx="425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dirty="0"/>
              <a:t>Higher-order Ising Hamiltonian</a:t>
            </a:r>
          </a:p>
          <a:p>
            <a:r>
              <a:rPr lang="en-HU" dirty="0"/>
              <a:t>Duplicate terms and identities discarded</a:t>
            </a:r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8C3927F2-A317-D237-CE63-0869F950F4B4}"/>
              </a:ext>
            </a:extLst>
          </p:cNvPr>
          <p:cNvCxnSpPr>
            <a:cxnSpLocks/>
            <a:endCxn id="35" idx="1"/>
          </p:cNvCxnSpPr>
          <p:nvPr/>
        </p:nvCxnSpPr>
        <p:spPr>
          <a:xfrm rot="5400000" flipH="1" flipV="1">
            <a:off x="7171842" y="2059077"/>
            <a:ext cx="410304" cy="31222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B4BAE3E-86BB-5EA9-D577-28385F2E3989}"/>
              </a:ext>
            </a:extLst>
          </p:cNvPr>
          <p:cNvSpPr txBox="1"/>
          <p:nvPr/>
        </p:nvSpPr>
        <p:spPr>
          <a:xfrm>
            <a:off x="1230155" y="4248665"/>
            <a:ext cx="5504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2000" b="1" dirty="0">
                <a:solidFill>
                  <a:srgbClr val="801D1A"/>
                </a:solidFill>
              </a:rPr>
              <a:t>Quantum Circuit Ising Born Machine (QCIBM</a:t>
            </a:r>
            <a:r>
              <a:rPr lang="en-HU" sz="2000" dirty="0">
                <a:solidFill>
                  <a:srgbClr val="801D1A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HU" sz="2000" dirty="0"/>
              <a:t>Similar, but problem-agnostic Ansatz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O</a:t>
            </a:r>
            <a:r>
              <a:rPr lang="en-HU" sz="2000" dirty="0"/>
              <a:t>nly 2-local interactions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A</a:t>
            </a:r>
            <a:r>
              <a:rPr lang="en-HU" sz="2000" dirty="0"/>
              <a:t>ll-to-all connectivity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09E09C-1E70-379C-9C2B-64E2260C500B}"/>
              </a:ext>
            </a:extLst>
          </p:cNvPr>
          <p:cNvSpPr txBox="1"/>
          <p:nvPr/>
        </p:nvSpPr>
        <p:spPr>
          <a:xfrm>
            <a:off x="1566454" y="5640600"/>
            <a:ext cx="4029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B</a:t>
            </a:r>
            <a:r>
              <a:rPr lang="en-GB" sz="1400" i="1" dirty="0">
                <a:effectLst/>
              </a:rPr>
              <a:t>. </a:t>
            </a:r>
            <a:r>
              <a:rPr lang="en-GB" sz="1400" i="1" dirty="0"/>
              <a:t>Coyle</a:t>
            </a:r>
            <a:r>
              <a:rPr lang="en-GB" sz="1400" i="1" dirty="0">
                <a:effectLst/>
              </a:rPr>
              <a:t>, et al., </a:t>
            </a:r>
            <a:r>
              <a:rPr lang="en-GB" sz="1400" i="1" dirty="0" err="1">
                <a:effectLst/>
              </a:rPr>
              <a:t>npj</a:t>
            </a:r>
            <a:r>
              <a:rPr lang="en-GB" sz="1400" i="1" dirty="0">
                <a:effectLst/>
              </a:rPr>
              <a:t> QI, vol. 6, no. 1, p. 60, 2020.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9B2BB-A3A5-6DCE-3DA4-04630C5E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CE197-9550-9B3C-491C-68FE52C3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56DF4-ED1A-F0B1-4344-63B23ABD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13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4130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2760-A19E-A635-77A8-2F47C343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QCMRF example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FC01F1-1D63-1F59-462B-A37202FF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118" y="1470762"/>
            <a:ext cx="4899293" cy="231794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145CA3A-F23B-0381-F223-05385D65B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2410" y="4324233"/>
            <a:ext cx="9289388" cy="22547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0886E8-02AF-2865-4BEC-B12B726EA6D7}"/>
              </a:ext>
            </a:extLst>
          </p:cNvPr>
          <p:cNvGrpSpPr/>
          <p:nvPr/>
        </p:nvGrpSpPr>
        <p:grpSpPr>
          <a:xfrm>
            <a:off x="3688239" y="4983280"/>
            <a:ext cx="4618154" cy="1149951"/>
            <a:chOff x="6198257" y="4521040"/>
            <a:chExt cx="4618154" cy="114995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EE49B1-D4B5-8440-0C3E-48FFAB3D2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1136" y="4521040"/>
              <a:ext cx="2565275" cy="1149951"/>
            </a:xfrm>
            <a:prstGeom prst="rect">
              <a:avLst/>
            </a:prstGeom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F358E61F-1F81-92D1-8585-B2D221D84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257" y="4757771"/>
              <a:ext cx="1811016" cy="191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D679A4C-8A32-E1B9-5F33-C8222009E4C6}"/>
              </a:ext>
            </a:extLst>
          </p:cNvPr>
          <p:cNvGrpSpPr/>
          <p:nvPr/>
        </p:nvGrpSpPr>
        <p:grpSpPr>
          <a:xfrm>
            <a:off x="1722944" y="1540097"/>
            <a:ext cx="2208581" cy="2329068"/>
            <a:chOff x="1722944" y="1540097"/>
            <a:chExt cx="2208581" cy="23290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FD4CB00-0B53-964A-6274-05216694E51D}"/>
                </a:ext>
              </a:extLst>
            </p:cNvPr>
            <p:cNvGrpSpPr/>
            <p:nvPr/>
          </p:nvGrpSpPr>
          <p:grpSpPr>
            <a:xfrm>
              <a:off x="1722944" y="1540097"/>
              <a:ext cx="2208581" cy="2329068"/>
              <a:chOff x="2035151" y="1335340"/>
              <a:chExt cx="2093707" cy="220792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F514227-9BCA-05A1-6AD9-BDBB204DBF9F}"/>
                  </a:ext>
                </a:extLst>
              </p:cNvPr>
              <p:cNvGrpSpPr/>
              <p:nvPr/>
            </p:nvGrpSpPr>
            <p:grpSpPr>
              <a:xfrm>
                <a:off x="2035151" y="1690688"/>
                <a:ext cx="2093707" cy="1435546"/>
                <a:chOff x="1153801" y="1547469"/>
                <a:chExt cx="2093707" cy="1435546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7E03F2D-1C21-51C6-C765-A40363B2D9AF}"/>
                    </a:ext>
                  </a:extLst>
                </p:cNvPr>
                <p:cNvSpPr/>
                <p:nvPr/>
              </p:nvSpPr>
              <p:spPr>
                <a:xfrm>
                  <a:off x="1153801" y="1547469"/>
                  <a:ext cx="2093707" cy="1057952"/>
                </a:xfrm>
                <a:prstGeom prst="ellipse">
                  <a:avLst/>
                </a:prstGeom>
                <a:noFill/>
                <a:ln>
                  <a:solidFill>
                    <a:srgbClr val="03233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 dirty="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0C23264-D02E-1837-B8E7-E2D1A042A0B2}"/>
                    </a:ext>
                  </a:extLst>
                </p:cNvPr>
                <p:cNvSpPr/>
                <p:nvPr/>
              </p:nvSpPr>
              <p:spPr>
                <a:xfrm rot="19533837">
                  <a:off x="1664184" y="2129478"/>
                  <a:ext cx="1534307" cy="853537"/>
                </a:xfrm>
                <a:prstGeom prst="ellipse">
                  <a:avLst/>
                </a:prstGeom>
                <a:noFill/>
                <a:ln>
                  <a:solidFill>
                    <a:srgbClr val="801D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 dirty="0">
                    <a:solidFill>
                      <a:srgbClr val="801D19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70E5DA-B3F1-B5B0-FB25-D8D0FB19A490}"/>
                  </a:ext>
                </a:extLst>
              </p:cNvPr>
              <p:cNvSpPr txBox="1"/>
              <p:nvPr/>
            </p:nvSpPr>
            <p:spPr>
              <a:xfrm>
                <a:off x="2648358" y="1335340"/>
                <a:ext cx="1011031" cy="350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32333"/>
                    </a:solidFill>
                  </a:rPr>
                  <a:t>Clique 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1BF681-BA36-4713-AA30-EAE4DE2FE14A}"/>
                  </a:ext>
                </a:extLst>
              </p:cNvPr>
              <p:cNvSpPr txBox="1"/>
              <p:nvPr/>
            </p:nvSpPr>
            <p:spPr>
              <a:xfrm>
                <a:off x="2629079" y="3193145"/>
                <a:ext cx="1123200" cy="350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801D19"/>
                    </a:solidFill>
                  </a:rPr>
                  <a:t>Clique 2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44EECB-A0CE-0068-E4BC-0D631FB4C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0182" y="1968122"/>
              <a:ext cx="1414103" cy="1414103"/>
            </a:xfrm>
            <a:prstGeom prst="rect">
              <a:avLst/>
            </a:prstGeom>
          </p:spPr>
        </p:pic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B6C29-941C-D25B-74F9-BDFAB0C0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CE31163-545D-9E7A-4521-8CF2164A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E198198-0324-BDE2-D9DC-70883658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14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86734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BA472-EC5A-E154-77B2-57316A99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U" sz="3200" dirty="0">
                <a:solidFill>
                  <a:srgbClr val="801D19"/>
                </a:solidFill>
              </a:rPr>
              <a:t>MNs can represent </a:t>
            </a:r>
            <a:r>
              <a:rPr lang="en-HU" sz="3200" b="1" dirty="0">
                <a:solidFill>
                  <a:srgbClr val="801D19"/>
                </a:solidFill>
              </a:rPr>
              <a:t>ANY probability distribution</a:t>
            </a:r>
            <a:r>
              <a:rPr lang="en-HU" sz="3200" dirty="0">
                <a:solidFill>
                  <a:srgbClr val="801D19"/>
                </a:solidFill>
              </a:rPr>
              <a:t>!</a:t>
            </a:r>
          </a:p>
          <a:p>
            <a:endParaRPr lang="en-HU" sz="3200" dirty="0"/>
          </a:p>
          <a:p>
            <a:pPr marL="0" indent="0">
              <a:buNone/>
            </a:pPr>
            <a:endParaRPr lang="en-HU" sz="3200" dirty="0"/>
          </a:p>
          <a:p>
            <a:endParaRPr lang="en-HU" sz="3200" dirty="0"/>
          </a:p>
          <a:p>
            <a:r>
              <a:rPr lang="en-HU" sz="3200" dirty="0">
                <a:solidFill>
                  <a:srgbClr val="032333"/>
                </a:solidFill>
              </a:rPr>
              <a:t>When is this </a:t>
            </a:r>
            <a:r>
              <a:rPr lang="en-HU" sz="3200" b="1" dirty="0">
                <a:solidFill>
                  <a:srgbClr val="032333"/>
                </a:solidFill>
              </a:rPr>
              <a:t>representation useful</a:t>
            </a:r>
            <a:r>
              <a:rPr lang="en-HU" sz="3200" dirty="0">
                <a:solidFill>
                  <a:srgbClr val="032333"/>
                </a:solidFill>
              </a:rPr>
              <a:t> (for our model)?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8BF95-3F76-9849-E003-7A7337ED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7B78D-1B1E-242F-B657-FE7047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C0B98-43FB-7DB2-F965-12A3ED3B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15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02298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EC91-CB9C-1F8B-5F11-561F2EEC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77" y="365125"/>
            <a:ext cx="11520518" cy="1325563"/>
          </a:xfrm>
        </p:spPr>
        <p:txBody>
          <a:bodyPr/>
          <a:lstStyle/>
          <a:p>
            <a:r>
              <a:rPr lang="en-HU" dirty="0"/>
              <a:t>1. When does it outperform problem-agnostic?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1A1CE6-C11B-45AA-D3A8-7D6EE6022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77" y="1828084"/>
            <a:ext cx="8891421" cy="339836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52CA47-65E3-6071-FC4A-7712CCCEBF2C}"/>
              </a:ext>
            </a:extLst>
          </p:cNvPr>
          <p:cNvSpPr txBox="1"/>
          <p:nvPr/>
        </p:nvSpPr>
        <p:spPr>
          <a:xfrm>
            <a:off x="10233826" y="3865492"/>
            <a:ext cx="166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HU" dirty="0"/>
              <a:t>an capture higher-order correlations!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69E566-850C-50B7-002A-CA365267736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9312537" y="4327157"/>
            <a:ext cx="921289" cy="0"/>
          </a:xfrm>
          <a:prstGeom prst="straightConnector1">
            <a:avLst/>
          </a:prstGeom>
          <a:ln w="28575">
            <a:solidFill>
              <a:srgbClr val="032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E10572-7ADF-AE84-FD31-172789A53958}"/>
              </a:ext>
            </a:extLst>
          </p:cNvPr>
          <p:cNvSpPr txBox="1"/>
          <p:nvPr/>
        </p:nvSpPr>
        <p:spPr>
          <a:xfrm>
            <a:off x="10233826" y="2642792"/>
            <a:ext cx="166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Performance decreases!</a:t>
            </a:r>
            <a:endParaRPr lang="en-HU" dirty="0"/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7AF6C888-63E5-EEAB-AB81-5738E134F5B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373049" y="2938405"/>
            <a:ext cx="863526" cy="723045"/>
          </a:xfrm>
          <a:prstGeom prst="bentConnector3">
            <a:avLst>
              <a:gd name="adj1" fmla="val 50000"/>
            </a:avLst>
          </a:prstGeom>
          <a:ln w="28575">
            <a:solidFill>
              <a:srgbClr val="0323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AC6C34-EA89-9A85-2E16-072073DEFD9F}"/>
              </a:ext>
            </a:extLst>
          </p:cNvPr>
          <p:cNvCxnSpPr>
            <a:cxnSpLocks/>
          </p:cNvCxnSpPr>
          <p:nvPr/>
        </p:nvCxnSpPr>
        <p:spPr>
          <a:xfrm>
            <a:off x="2752626" y="5733182"/>
            <a:ext cx="47228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8D7026-5A9B-6020-936C-65EF5E1200EA}"/>
              </a:ext>
            </a:extLst>
          </p:cNvPr>
          <p:cNvSpPr txBox="1"/>
          <p:nvPr/>
        </p:nvSpPr>
        <p:spPr>
          <a:xfrm>
            <a:off x="4174780" y="5363850"/>
            <a:ext cx="259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complexity</a:t>
            </a:r>
            <a:endParaRPr lang="en-HU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4D6738C5-236D-D65E-BA5E-2C87FD94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1C2C956C-9ECF-49DD-079B-009A0D96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303C594-6032-AD17-F70C-D71C0670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16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5533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DC9D-D414-DCE1-A3FE-AA2B963B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2. What problems should we consider?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94FDE-FA44-02B7-2847-A6F93A94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9282-AAA9-F9CF-EB24-EA30733E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E67BD-FCA6-5F96-7609-E1693BEF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17</a:t>
            </a:fld>
            <a:endParaRPr lang="en-H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6B00C-0225-C9DD-E40B-4D6C5E1608F3}"/>
              </a:ext>
            </a:extLst>
          </p:cNvPr>
          <p:cNvSpPr txBox="1"/>
          <p:nvPr/>
        </p:nvSpPr>
        <p:spPr>
          <a:xfrm>
            <a:off x="846497" y="3435790"/>
            <a:ext cx="339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</a:t>
            </a:r>
            <a:r>
              <a:rPr lang="en-HU" sz="2000" dirty="0"/>
              <a:t>omplete graph with maximal clique factorization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9438B7-3E69-4DCA-6608-FC4B9A75EE3E}"/>
                  </a:ext>
                </a:extLst>
              </p:cNvPr>
              <p:cNvSpPr txBox="1"/>
              <p:nvPr/>
            </p:nvSpPr>
            <p:spPr>
              <a:xfrm>
                <a:off x="1083399" y="4608595"/>
                <a:ext cx="3395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HU" sz="2000" dirty="0"/>
                  <a:t>degrees of freedom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9438B7-3E69-4DCA-6608-FC4B9A75E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399" y="4608595"/>
                <a:ext cx="3395050" cy="400110"/>
              </a:xfrm>
              <a:prstGeom prst="rect">
                <a:avLst/>
              </a:prstGeom>
              <a:blipFill>
                <a:blip r:embed="rId2"/>
                <a:stretch>
                  <a:fillRect t="-3030" b="-27273"/>
                </a:stretch>
              </a:blipFill>
            </p:spPr>
            <p:txBody>
              <a:bodyPr/>
              <a:lstStyle/>
              <a:p>
                <a:r>
                  <a:rPr lang="en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5F71C81-BA98-55D9-AE4B-776B6E33E63D}"/>
              </a:ext>
            </a:extLst>
          </p:cNvPr>
          <p:cNvSpPr txBox="1"/>
          <p:nvPr/>
        </p:nvSpPr>
        <p:spPr>
          <a:xfrm>
            <a:off x="703894" y="5516784"/>
            <a:ext cx="33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000" dirty="0"/>
              <a:t>Can this be trainable?</a:t>
            </a:r>
          </a:p>
        </p:txBody>
      </p:sp>
      <p:pic>
        <p:nvPicPr>
          <p:cNvPr id="14" name="Picture 13" descr="A black and white network&#10;&#10;Description automatically generated">
            <a:extLst>
              <a:ext uri="{FF2B5EF4-FFF2-40B4-BE49-F238E27FC236}">
                <a16:creationId xmlns:a16="http://schemas.microsoft.com/office/drawing/2014/main" id="{FB4D5B6F-8E30-48A0-4DD6-C253E951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369" y="1544147"/>
            <a:ext cx="1999307" cy="1999307"/>
          </a:xfrm>
          <a:prstGeom prst="rect">
            <a:avLst/>
          </a:prstGeom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5D20048-96B6-7C99-C09D-0FB7ABE3E72A}"/>
              </a:ext>
            </a:extLst>
          </p:cNvPr>
          <p:cNvSpPr/>
          <p:nvPr/>
        </p:nvSpPr>
        <p:spPr>
          <a:xfrm>
            <a:off x="2258816" y="4199715"/>
            <a:ext cx="285206" cy="426223"/>
          </a:xfrm>
          <a:prstGeom prst="downArrow">
            <a:avLst/>
          </a:prstGeom>
          <a:solidFill>
            <a:srgbClr val="032333"/>
          </a:solidFill>
          <a:ln>
            <a:solidFill>
              <a:srgbClr val="032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sz="2000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74299D77-D009-2725-F291-A48C58D3D5AF}"/>
              </a:ext>
            </a:extLst>
          </p:cNvPr>
          <p:cNvSpPr/>
          <p:nvPr/>
        </p:nvSpPr>
        <p:spPr>
          <a:xfrm>
            <a:off x="2258816" y="5053977"/>
            <a:ext cx="285206" cy="426223"/>
          </a:xfrm>
          <a:prstGeom prst="downArrow">
            <a:avLst/>
          </a:prstGeom>
          <a:solidFill>
            <a:srgbClr val="032333"/>
          </a:solidFill>
          <a:ln>
            <a:solidFill>
              <a:srgbClr val="032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sz="20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9938D1-D0EE-E564-C4C9-C29B28DCD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36654"/>
            <a:ext cx="4368800" cy="3441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6D1224-4F18-B432-3395-0A4BB76927CB}"/>
                  </a:ext>
                </a:extLst>
              </p:cNvPr>
              <p:cNvSpPr txBox="1"/>
              <p:nvPr/>
            </p:nvSpPr>
            <p:spPr>
              <a:xfrm>
                <a:off x="5817244" y="5624320"/>
                <a:ext cx="5916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U" sz="2000" dirty="0"/>
                  <a:t>Exponential decay </a:t>
                </a:r>
                <a14:m>
                  <m:oMath xmlns:m="http://schemas.openxmlformats.org/officeDocument/2006/math">
                    <m:r>
                      <a:rPr lang="en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U" sz="2000" dirty="0"/>
                  <a:t> deterministic barren plateaus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6D1224-4F18-B432-3395-0A4BB769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244" y="5624320"/>
                <a:ext cx="5916048" cy="400110"/>
              </a:xfrm>
              <a:prstGeom prst="rect">
                <a:avLst/>
              </a:prstGeom>
              <a:blipFill>
                <a:blip r:embed="rId5"/>
                <a:stretch>
                  <a:fillRect l="-855" t="-6250" b="-28125"/>
                </a:stretch>
              </a:blipFill>
            </p:spPr>
            <p:txBody>
              <a:bodyPr/>
              <a:lstStyle/>
              <a:p>
                <a:r>
                  <a:rPr lang="en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A5B259-EF8D-7480-1846-7E7180A831CA}"/>
              </a:ext>
            </a:extLst>
          </p:cNvPr>
          <p:cNvCxnSpPr>
            <a:cxnSpLocks/>
          </p:cNvCxnSpPr>
          <p:nvPr/>
        </p:nvCxnSpPr>
        <p:spPr>
          <a:xfrm flipV="1">
            <a:off x="6953061" y="3789733"/>
            <a:ext cx="2100404" cy="1834587"/>
          </a:xfrm>
          <a:prstGeom prst="straightConnector1">
            <a:avLst/>
          </a:prstGeom>
          <a:ln w="28575">
            <a:solidFill>
              <a:srgbClr val="0323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9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DC9D-D414-DCE1-A3FE-AA2B963B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2. Efficient MN representation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94FDE-FA44-02B7-2847-A6F93A94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29282-AAA9-F9CF-EB24-EA30733E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E67BD-FCA6-5F96-7609-E1693BEF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18</a:t>
            </a:fld>
            <a:endParaRPr lang="en-H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9938D1-D0EE-E564-C4C9-C29B28DC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73" y="1936654"/>
            <a:ext cx="4368800" cy="3441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6D1224-4F18-B432-3395-0A4BB76927CB}"/>
                  </a:ext>
                </a:extLst>
              </p:cNvPr>
              <p:cNvSpPr txBox="1"/>
              <p:nvPr/>
            </p:nvSpPr>
            <p:spPr>
              <a:xfrm>
                <a:off x="1055117" y="5624320"/>
                <a:ext cx="5916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U" sz="2000" dirty="0"/>
                  <a:t>Exponential decay </a:t>
                </a:r>
                <a14:m>
                  <m:oMath xmlns:m="http://schemas.openxmlformats.org/officeDocument/2006/math">
                    <m:r>
                      <a:rPr lang="en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HU" sz="2000" dirty="0"/>
                  <a:t> deterministic barren plateaus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6D1224-4F18-B432-3395-0A4BB769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17" y="5624320"/>
                <a:ext cx="5916048" cy="400110"/>
              </a:xfrm>
              <a:prstGeom prst="rect">
                <a:avLst/>
              </a:prstGeom>
              <a:blipFill>
                <a:blip r:embed="rId3"/>
                <a:stretch>
                  <a:fillRect l="-1071" t="-6250" b="-28125"/>
                </a:stretch>
              </a:blipFill>
            </p:spPr>
            <p:txBody>
              <a:bodyPr/>
              <a:lstStyle/>
              <a:p>
                <a:r>
                  <a:rPr lang="en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A5B259-EF8D-7480-1846-7E7180A831CA}"/>
              </a:ext>
            </a:extLst>
          </p:cNvPr>
          <p:cNvCxnSpPr>
            <a:cxnSpLocks/>
          </p:cNvCxnSpPr>
          <p:nvPr/>
        </p:nvCxnSpPr>
        <p:spPr>
          <a:xfrm flipV="1">
            <a:off x="2190934" y="3789733"/>
            <a:ext cx="2100404" cy="1834587"/>
          </a:xfrm>
          <a:prstGeom prst="straightConnector1">
            <a:avLst/>
          </a:prstGeom>
          <a:ln w="28575">
            <a:solidFill>
              <a:srgbClr val="0323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BA51E0F-8273-E9C9-A34D-21812CB720E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664342" y="2613780"/>
            <a:ext cx="862876" cy="629298"/>
          </a:xfrm>
          <a:prstGeom prst="straightConnector1">
            <a:avLst/>
          </a:prstGeom>
          <a:ln w="28575">
            <a:solidFill>
              <a:srgbClr val="0323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7C44E0-09C8-252D-3E18-2E40E48CAFB0}"/>
                  </a:ext>
                </a:extLst>
              </p:cNvPr>
              <p:cNvSpPr txBox="1"/>
              <p:nvPr/>
            </p:nvSpPr>
            <p:spPr>
              <a:xfrm>
                <a:off x="6527218" y="2198281"/>
                <a:ext cx="30236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HU" sz="2400" dirty="0"/>
                  <a:t> parameters </a:t>
                </a:r>
              </a:p>
              <a:p>
                <a:r>
                  <a:rPr lang="en-HU" sz="2400" dirty="0"/>
                  <a:t>(still classically hard)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7C44E0-09C8-252D-3E18-2E40E48CA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218" y="2198281"/>
                <a:ext cx="3023604" cy="830997"/>
              </a:xfrm>
              <a:prstGeom prst="rect">
                <a:avLst/>
              </a:prstGeom>
              <a:blipFill>
                <a:blip r:embed="rId4"/>
                <a:stretch>
                  <a:fillRect l="-3347" t="-6061" r="-418" b="-16667"/>
                </a:stretch>
              </a:blipFill>
            </p:spPr>
            <p:txBody>
              <a:bodyPr/>
              <a:lstStyle/>
              <a:p>
                <a:r>
                  <a:rPr lang="en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2738AF-19C5-47D1-B873-4C2BD2A99497}"/>
                  </a:ext>
                </a:extLst>
              </p:cNvPr>
              <p:cNvSpPr txBox="1"/>
              <p:nvPr/>
            </p:nvSpPr>
            <p:spPr>
              <a:xfrm>
                <a:off x="9337918" y="2326619"/>
                <a:ext cx="4333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H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2738AF-19C5-47D1-B873-4C2BD2A99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918" y="2326619"/>
                <a:ext cx="43333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ECFBB13-4567-D701-A17C-828EAC74C028}"/>
              </a:ext>
            </a:extLst>
          </p:cNvPr>
          <p:cNvSpPr txBox="1"/>
          <p:nvPr/>
        </p:nvSpPr>
        <p:spPr>
          <a:xfrm>
            <a:off x="9771255" y="2111175"/>
            <a:ext cx="221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</a:t>
            </a:r>
            <a:r>
              <a:rPr lang="en-HU" sz="2400" dirty="0"/>
              <a:t>etter trainability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6ABDF8-E45C-D49C-0C0D-A2991040570E}"/>
              </a:ext>
            </a:extLst>
          </p:cNvPr>
          <p:cNvSpPr txBox="1"/>
          <p:nvPr/>
        </p:nvSpPr>
        <p:spPr>
          <a:xfrm>
            <a:off x="6146187" y="4444058"/>
            <a:ext cx="3854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200" b="1" dirty="0">
                <a:solidFill>
                  <a:srgbClr val="012750"/>
                </a:solidFill>
              </a:rPr>
              <a:t>Efficient MN representation 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22679BC9-D3E8-5C03-04B3-4AB0E072EF4D}"/>
              </a:ext>
            </a:extLst>
          </p:cNvPr>
          <p:cNvSpPr/>
          <p:nvPr/>
        </p:nvSpPr>
        <p:spPr>
          <a:xfrm>
            <a:off x="7896417" y="3605279"/>
            <a:ext cx="285206" cy="426223"/>
          </a:xfrm>
          <a:prstGeom prst="downArrow">
            <a:avLst/>
          </a:prstGeom>
          <a:solidFill>
            <a:srgbClr val="032333"/>
          </a:solidFill>
          <a:ln>
            <a:solidFill>
              <a:srgbClr val="032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9315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DEAC-17F4-347A-E4F5-66B1592B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3. Potential for Quantum Advantage?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79227D-8204-1D79-3751-25929AB36810}"/>
              </a:ext>
            </a:extLst>
          </p:cNvPr>
          <p:cNvGrpSpPr/>
          <p:nvPr/>
        </p:nvGrpSpPr>
        <p:grpSpPr>
          <a:xfrm>
            <a:off x="5209130" y="1817586"/>
            <a:ext cx="3731353" cy="2471261"/>
            <a:chOff x="3410243" y="1969470"/>
            <a:chExt cx="4625871" cy="293225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673F536-4A93-6456-5E9E-DC3615056B93}"/>
                </a:ext>
              </a:extLst>
            </p:cNvPr>
            <p:cNvSpPr/>
            <p:nvPr/>
          </p:nvSpPr>
          <p:spPr>
            <a:xfrm>
              <a:off x="4636057" y="2215836"/>
              <a:ext cx="1396313" cy="1396314"/>
            </a:xfrm>
            <a:prstGeom prst="ellipse">
              <a:avLst/>
            </a:prstGeom>
            <a:noFill/>
            <a:ln w="28575">
              <a:solidFill>
                <a:srgbClr val="0FC4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sz="1200">
                <a:cs typeface="Times New Roman" panose="02020603050405020304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9352FB9-667B-9047-59E5-FE0ABF11FCEF}"/>
                </a:ext>
              </a:extLst>
            </p:cNvPr>
            <p:cNvSpPr/>
            <p:nvPr/>
          </p:nvSpPr>
          <p:spPr>
            <a:xfrm>
              <a:off x="3690694" y="2215836"/>
              <a:ext cx="1396313" cy="1396314"/>
            </a:xfrm>
            <a:prstGeom prst="ellipse">
              <a:avLst/>
            </a:prstGeom>
            <a:noFill/>
            <a:ln w="28575">
              <a:solidFill>
                <a:srgbClr val="AF78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sz="1200"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1F7D08-E0BE-F928-EADB-60102EF10466}"/>
                </a:ext>
              </a:extLst>
            </p:cNvPr>
            <p:cNvSpPr/>
            <p:nvPr/>
          </p:nvSpPr>
          <p:spPr>
            <a:xfrm>
              <a:off x="4163375" y="3036960"/>
              <a:ext cx="1396314" cy="1396315"/>
            </a:xfrm>
            <a:prstGeom prst="ellipse">
              <a:avLst/>
            </a:prstGeom>
            <a:noFill/>
            <a:ln w="28575">
              <a:solidFill>
                <a:srgbClr val="0082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sz="1200"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2C181E-D368-4BF0-E88A-578616D1BCC0}"/>
                </a:ext>
              </a:extLst>
            </p:cNvPr>
            <p:cNvSpPr txBox="1"/>
            <p:nvPr/>
          </p:nvSpPr>
          <p:spPr>
            <a:xfrm rot="18603255">
              <a:off x="3735221" y="2331922"/>
              <a:ext cx="557876" cy="38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U" sz="1200" dirty="0">
                  <a:cs typeface="Times New Roman" panose="02020603050405020304" pitchFamily="18" charset="0"/>
                </a:rPr>
                <a:t>BN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B2279E-ACE5-FAC5-C1FD-4ED2E8B9ADCD}"/>
                </a:ext>
              </a:extLst>
            </p:cNvPr>
            <p:cNvSpPr txBox="1"/>
            <p:nvPr/>
          </p:nvSpPr>
          <p:spPr>
            <a:xfrm rot="1458498">
              <a:off x="5311170" y="2313391"/>
              <a:ext cx="707002" cy="38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U" sz="1200" dirty="0">
                  <a:cs typeface="Times New Roman" panose="02020603050405020304" pitchFamily="18" charset="0"/>
                </a:rPr>
                <a:t>MN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F1EF98-EFFA-8E3C-23AD-BC07903256CB}"/>
                </a:ext>
              </a:extLst>
            </p:cNvPr>
            <p:cNvSpPr txBox="1"/>
            <p:nvPr/>
          </p:nvSpPr>
          <p:spPr>
            <a:xfrm>
              <a:off x="4466367" y="3995243"/>
              <a:ext cx="942395" cy="38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U" sz="1200" dirty="0">
                  <a:cs typeface="Times New Roman" panose="02020603050405020304" pitchFamily="18" charset="0"/>
                </a:rPr>
                <a:t>QAOA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F38A1DE-BE15-99C2-E39C-3CC2FBCA80F4}"/>
                </a:ext>
              </a:extLst>
            </p:cNvPr>
            <p:cNvSpPr/>
            <p:nvPr/>
          </p:nvSpPr>
          <p:spPr>
            <a:xfrm>
              <a:off x="3738578" y="2936853"/>
              <a:ext cx="2293792" cy="1951112"/>
            </a:xfrm>
            <a:prstGeom prst="ellipse">
              <a:avLst/>
            </a:prstGeom>
            <a:noFill/>
            <a:ln w="28575">
              <a:solidFill>
                <a:srgbClr val="0082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sz="1200"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4D2060-1213-D516-9FC7-FD25FA183621}"/>
                </a:ext>
              </a:extLst>
            </p:cNvPr>
            <p:cNvSpPr txBox="1"/>
            <p:nvPr/>
          </p:nvSpPr>
          <p:spPr>
            <a:xfrm>
              <a:off x="4405618" y="4518632"/>
              <a:ext cx="1003143" cy="38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U" sz="1200" dirty="0">
                  <a:cs typeface="Times New Roman" panose="02020603050405020304" pitchFamily="18" charset="0"/>
                </a:rPr>
                <a:t>QCMRF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9BC248A-850D-816A-5A3B-2C72396ECCAB}"/>
                </a:ext>
              </a:extLst>
            </p:cNvPr>
            <p:cNvSpPr txBox="1"/>
            <p:nvPr/>
          </p:nvSpPr>
          <p:spPr>
            <a:xfrm>
              <a:off x="6635054" y="3121744"/>
              <a:ext cx="1401060" cy="438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U" dirty="0">
                  <a:cs typeface="Times New Roman" panose="02020603050405020304" pitchFamily="18" charset="0"/>
                </a:rPr>
                <a:t>Our work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64ACB5E-631D-5302-568A-30C87EE8A93D}"/>
                </a:ext>
              </a:extLst>
            </p:cNvPr>
            <p:cNvSpPr/>
            <p:nvPr/>
          </p:nvSpPr>
          <p:spPr>
            <a:xfrm>
              <a:off x="3420835" y="2008414"/>
              <a:ext cx="2881993" cy="17267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sz="1200"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61CF2E3-F89A-BA42-4A6A-3B0B43447E57}"/>
                </a:ext>
              </a:extLst>
            </p:cNvPr>
            <p:cNvSpPr txBox="1"/>
            <p:nvPr/>
          </p:nvSpPr>
          <p:spPr>
            <a:xfrm>
              <a:off x="3410243" y="1969470"/>
              <a:ext cx="1027356" cy="38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U" sz="1200" dirty="0">
                  <a:cs typeface="Times New Roman" panose="02020603050405020304" pitchFamily="18" charset="0"/>
                </a:rPr>
                <a:t>PGM</a:t>
              </a: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6C0FAC6-76FE-5A9C-25B6-94F55AC56581}"/>
                </a:ext>
              </a:extLst>
            </p:cNvPr>
            <p:cNvSpPr/>
            <p:nvPr/>
          </p:nvSpPr>
          <p:spPr>
            <a:xfrm>
              <a:off x="4616940" y="2938273"/>
              <a:ext cx="1214078" cy="676195"/>
            </a:xfrm>
            <a:custGeom>
              <a:avLst/>
              <a:gdLst>
                <a:gd name="connsiteX0" fmla="*/ 0 w 1214078"/>
                <a:gd name="connsiteY0" fmla="*/ 23052 h 676195"/>
                <a:gd name="connsiteX1" fmla="*/ 126787 w 1214078"/>
                <a:gd name="connsiteY1" fmla="*/ 7684 h 676195"/>
                <a:gd name="connsiteX2" fmla="*/ 249731 w 1214078"/>
                <a:gd name="connsiteY2" fmla="*/ 0 h 676195"/>
                <a:gd name="connsiteX3" fmla="*/ 349624 w 1214078"/>
                <a:gd name="connsiteY3" fmla="*/ 3842 h 676195"/>
                <a:gd name="connsiteX4" fmla="*/ 468726 w 1214078"/>
                <a:gd name="connsiteY4" fmla="*/ 15368 h 676195"/>
                <a:gd name="connsiteX5" fmla="*/ 587829 w 1214078"/>
                <a:gd name="connsiteY5" fmla="*/ 42262 h 676195"/>
                <a:gd name="connsiteX6" fmla="*/ 722299 w 1214078"/>
                <a:gd name="connsiteY6" fmla="*/ 88366 h 676195"/>
                <a:gd name="connsiteX7" fmla="*/ 814508 w 1214078"/>
                <a:gd name="connsiteY7" fmla="*/ 126786 h 676195"/>
                <a:gd name="connsiteX8" fmla="*/ 895190 w 1214078"/>
                <a:gd name="connsiteY8" fmla="*/ 169049 h 676195"/>
                <a:gd name="connsiteX9" fmla="*/ 975873 w 1214078"/>
                <a:gd name="connsiteY9" fmla="*/ 218995 h 676195"/>
                <a:gd name="connsiteX10" fmla="*/ 1052713 w 1214078"/>
                <a:gd name="connsiteY10" fmla="*/ 280467 h 676195"/>
                <a:gd name="connsiteX11" fmla="*/ 1106501 w 1214078"/>
                <a:gd name="connsiteY11" fmla="*/ 326571 h 676195"/>
                <a:gd name="connsiteX12" fmla="*/ 1152605 w 1214078"/>
                <a:gd name="connsiteY12" fmla="*/ 372675 h 676195"/>
                <a:gd name="connsiteX13" fmla="*/ 1187183 w 1214078"/>
                <a:gd name="connsiteY13" fmla="*/ 414938 h 676195"/>
                <a:gd name="connsiteX14" fmla="*/ 1214078 w 1214078"/>
                <a:gd name="connsiteY14" fmla="*/ 449516 h 676195"/>
                <a:gd name="connsiteX15" fmla="*/ 1152605 w 1214078"/>
                <a:gd name="connsiteY15" fmla="*/ 510988 h 676195"/>
                <a:gd name="connsiteX16" fmla="*/ 1091133 w 1214078"/>
                <a:gd name="connsiteY16" fmla="*/ 560934 h 676195"/>
                <a:gd name="connsiteX17" fmla="*/ 1021977 w 1214078"/>
                <a:gd name="connsiteY17" fmla="*/ 603196 h 676195"/>
                <a:gd name="connsiteX18" fmla="*/ 945136 w 1214078"/>
                <a:gd name="connsiteY18" fmla="*/ 633933 h 676195"/>
                <a:gd name="connsiteX19" fmla="*/ 864454 w 1214078"/>
                <a:gd name="connsiteY19" fmla="*/ 660827 h 676195"/>
                <a:gd name="connsiteX20" fmla="*/ 768404 w 1214078"/>
                <a:gd name="connsiteY20" fmla="*/ 676195 h 676195"/>
                <a:gd name="connsiteX21" fmla="*/ 656985 w 1214078"/>
                <a:gd name="connsiteY21" fmla="*/ 676195 h 676195"/>
                <a:gd name="connsiteX22" fmla="*/ 549409 w 1214078"/>
                <a:gd name="connsiteY22" fmla="*/ 664669 h 676195"/>
                <a:gd name="connsiteX23" fmla="*/ 453358 w 1214078"/>
                <a:gd name="connsiteY23" fmla="*/ 633933 h 676195"/>
                <a:gd name="connsiteX24" fmla="*/ 376518 w 1214078"/>
                <a:gd name="connsiteY24" fmla="*/ 599354 h 676195"/>
                <a:gd name="connsiteX25" fmla="*/ 322730 w 1214078"/>
                <a:gd name="connsiteY25" fmla="*/ 572460 h 676195"/>
                <a:gd name="connsiteX26" fmla="*/ 272783 w 1214078"/>
                <a:gd name="connsiteY26" fmla="*/ 534040 h 676195"/>
                <a:gd name="connsiteX27" fmla="*/ 230521 w 1214078"/>
                <a:gd name="connsiteY27" fmla="*/ 499462 h 676195"/>
                <a:gd name="connsiteX28" fmla="*/ 184417 w 1214078"/>
                <a:gd name="connsiteY28" fmla="*/ 449516 h 676195"/>
                <a:gd name="connsiteX29" fmla="*/ 130629 w 1214078"/>
                <a:gd name="connsiteY29" fmla="*/ 388044 h 676195"/>
                <a:gd name="connsiteX30" fmla="*/ 84525 w 1214078"/>
                <a:gd name="connsiteY30" fmla="*/ 311203 h 676195"/>
                <a:gd name="connsiteX31" fmla="*/ 46104 w 1214078"/>
                <a:gd name="connsiteY31" fmla="*/ 234363 h 676195"/>
                <a:gd name="connsiteX32" fmla="*/ 23052 w 1214078"/>
                <a:gd name="connsiteY32" fmla="*/ 161365 h 676195"/>
                <a:gd name="connsiteX33" fmla="*/ 11526 w 1214078"/>
                <a:gd name="connsiteY33" fmla="*/ 92208 h 676195"/>
                <a:gd name="connsiteX34" fmla="*/ 0 w 1214078"/>
                <a:gd name="connsiteY34" fmla="*/ 23052 h 67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14078" h="676195">
                  <a:moveTo>
                    <a:pt x="0" y="23052"/>
                  </a:moveTo>
                  <a:lnTo>
                    <a:pt x="126787" y="7684"/>
                  </a:lnTo>
                  <a:lnTo>
                    <a:pt x="249731" y="0"/>
                  </a:lnTo>
                  <a:lnTo>
                    <a:pt x="349624" y="3842"/>
                  </a:lnTo>
                  <a:lnTo>
                    <a:pt x="468726" y="15368"/>
                  </a:lnTo>
                  <a:lnTo>
                    <a:pt x="587829" y="42262"/>
                  </a:lnTo>
                  <a:lnTo>
                    <a:pt x="722299" y="88366"/>
                  </a:lnTo>
                  <a:lnTo>
                    <a:pt x="814508" y="126786"/>
                  </a:lnTo>
                  <a:lnTo>
                    <a:pt x="895190" y="169049"/>
                  </a:lnTo>
                  <a:lnTo>
                    <a:pt x="975873" y="218995"/>
                  </a:lnTo>
                  <a:lnTo>
                    <a:pt x="1052713" y="280467"/>
                  </a:lnTo>
                  <a:lnTo>
                    <a:pt x="1106501" y="326571"/>
                  </a:lnTo>
                  <a:lnTo>
                    <a:pt x="1152605" y="372675"/>
                  </a:lnTo>
                  <a:lnTo>
                    <a:pt x="1187183" y="414938"/>
                  </a:lnTo>
                  <a:lnTo>
                    <a:pt x="1214078" y="449516"/>
                  </a:lnTo>
                  <a:lnTo>
                    <a:pt x="1152605" y="510988"/>
                  </a:lnTo>
                  <a:lnTo>
                    <a:pt x="1091133" y="560934"/>
                  </a:lnTo>
                  <a:lnTo>
                    <a:pt x="1021977" y="603196"/>
                  </a:lnTo>
                  <a:lnTo>
                    <a:pt x="945136" y="633933"/>
                  </a:lnTo>
                  <a:lnTo>
                    <a:pt x="864454" y="660827"/>
                  </a:lnTo>
                  <a:lnTo>
                    <a:pt x="768404" y="676195"/>
                  </a:lnTo>
                  <a:lnTo>
                    <a:pt x="656985" y="676195"/>
                  </a:lnTo>
                  <a:lnTo>
                    <a:pt x="549409" y="664669"/>
                  </a:lnTo>
                  <a:lnTo>
                    <a:pt x="453358" y="633933"/>
                  </a:lnTo>
                  <a:lnTo>
                    <a:pt x="376518" y="599354"/>
                  </a:lnTo>
                  <a:lnTo>
                    <a:pt x="322730" y="572460"/>
                  </a:lnTo>
                  <a:lnTo>
                    <a:pt x="272783" y="534040"/>
                  </a:lnTo>
                  <a:lnTo>
                    <a:pt x="230521" y="499462"/>
                  </a:lnTo>
                  <a:lnTo>
                    <a:pt x="184417" y="449516"/>
                  </a:lnTo>
                  <a:lnTo>
                    <a:pt x="130629" y="388044"/>
                  </a:lnTo>
                  <a:lnTo>
                    <a:pt x="84525" y="311203"/>
                  </a:lnTo>
                  <a:lnTo>
                    <a:pt x="46104" y="234363"/>
                  </a:lnTo>
                  <a:lnTo>
                    <a:pt x="23052" y="161365"/>
                  </a:lnTo>
                  <a:lnTo>
                    <a:pt x="11526" y="92208"/>
                  </a:lnTo>
                  <a:lnTo>
                    <a:pt x="0" y="23052"/>
                  </a:lnTo>
                  <a:close/>
                </a:path>
              </a:pathLst>
            </a:custGeom>
            <a:solidFill>
              <a:schemeClr val="tx2">
                <a:alpha val="66276"/>
              </a:schemeClr>
            </a:solidFill>
            <a:ln>
              <a:noFill/>
            </a:ln>
            <a:effectLst>
              <a:glow rad="101600">
                <a:schemeClr val="tx2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sz="1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38C7FC1-793A-9F5F-91F1-DA9586718D88}"/>
                </a:ext>
              </a:extLst>
            </p:cNvPr>
            <p:cNvCxnSpPr>
              <a:cxnSpLocks/>
              <a:stCxn id="41" idx="1"/>
            </p:cNvCxnSpPr>
            <p:nvPr/>
          </p:nvCxnSpPr>
          <p:spPr>
            <a:xfrm flipH="1" flipV="1">
              <a:off x="5201395" y="3306410"/>
              <a:ext cx="1433659" cy="344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1B2CA17-86D6-5F68-4CA7-FE4644F6B55F}"/>
              </a:ext>
            </a:extLst>
          </p:cNvPr>
          <p:cNvSpPr txBox="1"/>
          <p:nvPr/>
        </p:nvSpPr>
        <p:spPr>
          <a:xfrm>
            <a:off x="729394" y="2203154"/>
            <a:ext cx="3590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dirty="0"/>
              <a:t>1. Quantum learning advantage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HU" dirty="0"/>
              <a:t>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HU" dirty="0"/>
              <a:t>earning speed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</a:t>
            </a:r>
            <a:r>
              <a:rPr lang="en-HU" dirty="0"/>
              <a:t>ample complexity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3E3668-FE4B-FD28-D23F-4EB5684BBB01}"/>
              </a:ext>
            </a:extLst>
          </p:cNvPr>
          <p:cNvSpPr txBox="1"/>
          <p:nvPr/>
        </p:nvSpPr>
        <p:spPr>
          <a:xfrm>
            <a:off x="465691" y="4592692"/>
            <a:ext cx="7419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b="1" dirty="0">
                <a:solidFill>
                  <a:srgbClr val="801D1A"/>
                </a:solidFill>
              </a:rPr>
              <a:t>2. Quantum advantage in sampling the unknown target distribution: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HU" dirty="0"/>
              <a:t>Target distribution is learnable (up to given error) by both a classical and a quantum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HU" dirty="0"/>
              <a:t>Sampling the trained quantum circuit is more efficient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H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H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8BBE083-7D2F-60DD-A021-19AB94059CC4}"/>
              </a:ext>
            </a:extLst>
          </p:cNvPr>
          <p:cNvSpPr txBox="1"/>
          <p:nvPr/>
        </p:nvSpPr>
        <p:spPr>
          <a:xfrm>
            <a:off x="7784201" y="3951921"/>
            <a:ext cx="332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dirty="0"/>
              <a:t>Sampling QAOA circuits is hard!</a:t>
            </a:r>
          </a:p>
        </p:txBody>
      </p: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DC907E0D-F12A-5DAF-F396-81784AAA9F21}"/>
              </a:ext>
            </a:extLst>
          </p:cNvPr>
          <p:cNvCxnSpPr>
            <a:cxnSpLocks/>
            <a:endCxn id="37" idx="0"/>
          </p:cNvCxnSpPr>
          <p:nvPr/>
        </p:nvCxnSpPr>
        <p:spPr>
          <a:xfrm rot="10800000">
            <a:off x="6441110" y="3524879"/>
            <a:ext cx="1343091" cy="597798"/>
          </a:xfrm>
          <a:prstGeom prst="curvedConnector4">
            <a:avLst>
              <a:gd name="adj1" fmla="val 35851"/>
              <a:gd name="adj2" fmla="val 120245"/>
            </a:avLst>
          </a:prstGeom>
          <a:ln>
            <a:solidFill>
              <a:srgbClr val="0323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5C4562C-297B-0E22-D369-2338291A58EA}"/>
              </a:ext>
            </a:extLst>
          </p:cNvPr>
          <p:cNvSpPr txBox="1"/>
          <p:nvPr/>
        </p:nvSpPr>
        <p:spPr>
          <a:xfrm>
            <a:off x="8073992" y="4364286"/>
            <a:ext cx="3279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1400" dirty="0">
                <a:solidFill>
                  <a:schemeClr val="bg2">
                    <a:lumMod val="25000"/>
                  </a:schemeClr>
                </a:solidFill>
              </a:rPr>
              <a:t>Farhi, Harrow. arXiv:1602.07674, 2019.</a:t>
            </a:r>
          </a:p>
          <a:p>
            <a:r>
              <a:rPr lang="en-HU" sz="1400" dirty="0">
                <a:solidFill>
                  <a:schemeClr val="bg2">
                    <a:lumMod val="25000"/>
                  </a:schemeClr>
                </a:solidFill>
              </a:rPr>
              <a:t>Krovi. arXiv:2206.05642, 2022.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D9EA76-3A7E-0094-2A63-1751E9C67231}"/>
              </a:ext>
            </a:extLst>
          </p:cNvPr>
          <p:cNvSpPr txBox="1"/>
          <p:nvPr/>
        </p:nvSpPr>
        <p:spPr>
          <a:xfrm>
            <a:off x="8236694" y="1524505"/>
            <a:ext cx="340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dirty="0"/>
              <a:t>Sampling MNs is hard in general!</a:t>
            </a: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480D7FA8-F8E6-C8FE-406D-9F046BC8A363}"/>
              </a:ext>
            </a:extLst>
          </p:cNvPr>
          <p:cNvCxnSpPr>
            <a:cxnSpLocks/>
            <a:stCxn id="63" idx="1"/>
          </p:cNvCxnSpPr>
          <p:nvPr/>
        </p:nvCxnSpPr>
        <p:spPr>
          <a:xfrm rot="10800000" flipV="1">
            <a:off x="7106560" y="1709171"/>
            <a:ext cx="1130134" cy="589208"/>
          </a:xfrm>
          <a:prstGeom prst="curvedConnector3">
            <a:avLst>
              <a:gd name="adj1" fmla="val 43654"/>
            </a:avLst>
          </a:prstGeom>
          <a:ln>
            <a:solidFill>
              <a:srgbClr val="0323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D4F67-9CEF-C3D4-EF4F-B3CFF2BE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84CD4-3F8D-417E-19CA-C55F145B4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D5B7-AE86-3B3E-6DA7-BD9A04DC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19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05417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BC2F-4B5B-2EA3-60CC-E7795172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Generative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C0DA-9BFA-F142-147B-9F31C8B63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4735"/>
          </a:xfrm>
        </p:spPr>
        <p:txBody>
          <a:bodyPr>
            <a:normAutofit/>
          </a:bodyPr>
          <a:lstStyle/>
          <a:p>
            <a:r>
              <a:rPr lang="en-HU" dirty="0"/>
              <a:t>Learn a representation of some </a:t>
            </a:r>
            <a:r>
              <a:rPr lang="en-HU" b="1" dirty="0"/>
              <a:t>probability distribution </a:t>
            </a:r>
            <a:r>
              <a:rPr lang="en-HU" dirty="0"/>
              <a:t>in order to </a:t>
            </a:r>
            <a:r>
              <a:rPr lang="en-HU" b="1" dirty="0"/>
              <a:t>generate realistic samples</a:t>
            </a:r>
            <a:r>
              <a:rPr lang="en-HU" dirty="0"/>
              <a:t>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21B38D9-D634-AA9E-32A3-0F808293F8B1}"/>
              </a:ext>
            </a:extLst>
          </p:cNvPr>
          <p:cNvGrpSpPr/>
          <p:nvPr/>
        </p:nvGrpSpPr>
        <p:grpSpPr>
          <a:xfrm>
            <a:off x="1263567" y="3521798"/>
            <a:ext cx="9206947" cy="2554618"/>
            <a:chOff x="557397" y="3503691"/>
            <a:chExt cx="9206947" cy="25546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2D2C391-06B1-05CF-B5D0-4B95C248C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397" y="3514591"/>
              <a:ext cx="1266409" cy="126640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87A42FB-2A72-64B7-6E21-89A123222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97935" y="4158696"/>
              <a:ext cx="1266409" cy="126640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73537F-A2E5-05AE-3FC6-96D8EB64E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1867" y="4136895"/>
              <a:ext cx="1266408" cy="126640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255D78-C961-3A1E-7411-623C82D7F55A}"/>
                </a:ext>
              </a:extLst>
            </p:cNvPr>
            <p:cNvGrpSpPr/>
            <p:nvPr/>
          </p:nvGrpSpPr>
          <p:grpSpPr>
            <a:xfrm>
              <a:off x="5305330" y="4259645"/>
              <a:ext cx="2313424" cy="1020909"/>
              <a:chOff x="5649362" y="4203939"/>
              <a:chExt cx="2313424" cy="102090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DEFF1E3-0C16-ACCD-E636-BB1045C9DB69}"/>
                  </a:ext>
                </a:extLst>
              </p:cNvPr>
              <p:cNvSpPr/>
              <p:nvPr/>
            </p:nvSpPr>
            <p:spPr>
              <a:xfrm>
                <a:off x="5649362" y="4203939"/>
                <a:ext cx="2209092" cy="1020909"/>
              </a:xfrm>
              <a:custGeom>
                <a:avLst/>
                <a:gdLst>
                  <a:gd name="connsiteX0" fmla="*/ 0 w 2209092"/>
                  <a:gd name="connsiteY0" fmla="*/ 170155 h 1020909"/>
                  <a:gd name="connsiteX1" fmla="*/ 170155 w 2209092"/>
                  <a:gd name="connsiteY1" fmla="*/ 0 h 1020909"/>
                  <a:gd name="connsiteX2" fmla="*/ 737019 w 2209092"/>
                  <a:gd name="connsiteY2" fmla="*/ 0 h 1020909"/>
                  <a:gd name="connsiteX3" fmla="*/ 1303883 w 2209092"/>
                  <a:gd name="connsiteY3" fmla="*/ 0 h 1020909"/>
                  <a:gd name="connsiteX4" fmla="*/ 2038937 w 2209092"/>
                  <a:gd name="connsiteY4" fmla="*/ 0 h 1020909"/>
                  <a:gd name="connsiteX5" fmla="*/ 2209092 w 2209092"/>
                  <a:gd name="connsiteY5" fmla="*/ 170155 h 1020909"/>
                  <a:gd name="connsiteX6" fmla="*/ 2209092 w 2209092"/>
                  <a:gd name="connsiteY6" fmla="*/ 850754 h 1020909"/>
                  <a:gd name="connsiteX7" fmla="*/ 2038937 w 2209092"/>
                  <a:gd name="connsiteY7" fmla="*/ 1020909 h 1020909"/>
                  <a:gd name="connsiteX8" fmla="*/ 1434697 w 2209092"/>
                  <a:gd name="connsiteY8" fmla="*/ 1020909 h 1020909"/>
                  <a:gd name="connsiteX9" fmla="*/ 849146 w 2209092"/>
                  <a:gd name="connsiteY9" fmla="*/ 1020909 h 1020909"/>
                  <a:gd name="connsiteX10" fmla="*/ 170155 w 2209092"/>
                  <a:gd name="connsiteY10" fmla="*/ 1020909 h 1020909"/>
                  <a:gd name="connsiteX11" fmla="*/ 0 w 2209092"/>
                  <a:gd name="connsiteY11" fmla="*/ 850754 h 1020909"/>
                  <a:gd name="connsiteX12" fmla="*/ 0 w 2209092"/>
                  <a:gd name="connsiteY12" fmla="*/ 170155 h 102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09092" h="1020909" extrusionOk="0">
                    <a:moveTo>
                      <a:pt x="0" y="170155"/>
                    </a:moveTo>
                    <a:cubicBezTo>
                      <a:pt x="6614" y="97722"/>
                      <a:pt x="97361" y="2455"/>
                      <a:pt x="170155" y="0"/>
                    </a:cubicBezTo>
                    <a:cubicBezTo>
                      <a:pt x="356937" y="13090"/>
                      <a:pt x="583073" y="-7104"/>
                      <a:pt x="737019" y="0"/>
                    </a:cubicBezTo>
                    <a:cubicBezTo>
                      <a:pt x="890965" y="7104"/>
                      <a:pt x="1054812" y="8281"/>
                      <a:pt x="1303883" y="0"/>
                    </a:cubicBezTo>
                    <a:cubicBezTo>
                      <a:pt x="1552954" y="-8281"/>
                      <a:pt x="1784433" y="2420"/>
                      <a:pt x="2038937" y="0"/>
                    </a:cubicBezTo>
                    <a:cubicBezTo>
                      <a:pt x="2135604" y="-3449"/>
                      <a:pt x="2202391" y="73811"/>
                      <a:pt x="2209092" y="170155"/>
                    </a:cubicBezTo>
                    <a:cubicBezTo>
                      <a:pt x="2194866" y="366400"/>
                      <a:pt x="2210428" y="550838"/>
                      <a:pt x="2209092" y="850754"/>
                    </a:cubicBezTo>
                    <a:cubicBezTo>
                      <a:pt x="2208461" y="941567"/>
                      <a:pt x="2110768" y="1016564"/>
                      <a:pt x="2038937" y="1020909"/>
                    </a:cubicBezTo>
                    <a:cubicBezTo>
                      <a:pt x="1849456" y="1021242"/>
                      <a:pt x="1714035" y="1020410"/>
                      <a:pt x="1434697" y="1020909"/>
                    </a:cubicBezTo>
                    <a:cubicBezTo>
                      <a:pt x="1155359" y="1021408"/>
                      <a:pt x="972205" y="1026109"/>
                      <a:pt x="849146" y="1020909"/>
                    </a:cubicBezTo>
                    <a:cubicBezTo>
                      <a:pt x="726087" y="1015709"/>
                      <a:pt x="431034" y="1027603"/>
                      <a:pt x="170155" y="1020909"/>
                    </a:cubicBezTo>
                    <a:cubicBezTo>
                      <a:pt x="96649" y="1010188"/>
                      <a:pt x="-102" y="939755"/>
                      <a:pt x="0" y="850754"/>
                    </a:cubicBezTo>
                    <a:cubicBezTo>
                      <a:pt x="-3646" y="657876"/>
                      <a:pt x="-20497" y="479666"/>
                      <a:pt x="0" y="170155"/>
                    </a:cubicBezTo>
                    <a:close/>
                  </a:path>
                </a:pathLst>
              </a:custGeom>
              <a:noFill/>
              <a:ln w="38100">
                <a:extLst>
                  <a:ext uri="{C807C97D-BFC1-408E-A445-0C87EB9F89A2}">
                    <ask:lineSketchStyleProps xmlns:ask="http://schemas.microsoft.com/office/drawing/2018/sketchyshapes" sd="1158694980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1E6A51B-1747-A180-27FF-14896D537783}"/>
                      </a:ext>
                    </a:extLst>
                  </p:cNvPr>
                  <p:cNvSpPr txBox="1"/>
                  <p:nvPr/>
                </p:nvSpPr>
                <p:spPr>
                  <a:xfrm>
                    <a:off x="6010255" y="4529728"/>
                    <a:ext cx="19525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HU" dirty="0"/>
                      <a:t>Train Model</a:t>
                    </a:r>
                    <a14:m>
                      <m:oMath xmlns:m="http://schemas.openxmlformats.org/officeDocument/2006/math"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HU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1E6A51B-1747-A180-27FF-14896D5377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0255" y="4529728"/>
                    <a:ext cx="195253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581" t="-666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H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Graphic 34" descr="Database with solid fill">
              <a:extLst>
                <a:ext uri="{FF2B5EF4-FFF2-40B4-BE49-F238E27FC236}">
                  <a16:creationId xmlns:a16="http://schemas.microsoft.com/office/drawing/2014/main" id="{23B58D19-9DB0-CE0D-24A5-562A9693F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24667" y="4323800"/>
              <a:ext cx="914400" cy="914400"/>
            </a:xfrm>
            <a:prstGeom prst="rect">
              <a:avLst/>
            </a:prstGeom>
          </p:spPr>
        </p:pic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BBAECB89-D14B-3AB8-F010-A5045EDEC65D}"/>
                </a:ext>
              </a:extLst>
            </p:cNvPr>
            <p:cNvSpPr/>
            <p:nvPr/>
          </p:nvSpPr>
          <p:spPr>
            <a:xfrm>
              <a:off x="3694638" y="3503691"/>
              <a:ext cx="226336" cy="2554618"/>
            </a:xfrm>
            <a:prstGeom prst="rightBrace">
              <a:avLst>
                <a:gd name="adj1" fmla="val 80334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24E5F2E-3592-FA2C-131F-6BE551FDAE03}"/>
                </a:ext>
              </a:extLst>
            </p:cNvPr>
            <p:cNvCxnSpPr/>
            <p:nvPr/>
          </p:nvCxnSpPr>
          <p:spPr>
            <a:xfrm>
              <a:off x="4739067" y="4770099"/>
              <a:ext cx="42140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C36CB71-92CE-87CE-71D5-87FD57BA3EAD}"/>
                </a:ext>
              </a:extLst>
            </p:cNvPr>
            <p:cNvCxnSpPr/>
            <p:nvPr/>
          </p:nvCxnSpPr>
          <p:spPr>
            <a:xfrm>
              <a:off x="7716148" y="4761076"/>
              <a:ext cx="42140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66A64E9-90AE-DFA2-0688-F0C20A512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72503" y="4791901"/>
              <a:ext cx="1266408" cy="1266408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9E27633-258E-5A0D-AF22-80320A9906C3}"/>
              </a:ext>
            </a:extLst>
          </p:cNvPr>
          <p:cNvSpPr txBox="1"/>
          <p:nvPr/>
        </p:nvSpPr>
        <p:spPr>
          <a:xfrm>
            <a:off x="8131861" y="6123913"/>
            <a:ext cx="3109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ffectLst/>
              </a:rPr>
              <a:t>Generated with </a:t>
            </a:r>
            <a:r>
              <a:rPr lang="en-GB" sz="1200" dirty="0" err="1">
                <a:effectLst/>
              </a:rPr>
              <a:t>DeepAI</a:t>
            </a:r>
            <a:r>
              <a:rPr lang="en-GB" sz="1200" dirty="0">
                <a:effectLst/>
              </a:rPr>
              <a:t> image generator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01889-B68A-9C9F-94CA-ECEC0395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DE32AC-E5B6-F1F7-7C29-5F7F400D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5586D-A869-5A96-6C13-2CAE4785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2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28771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140A-CF8F-4246-584E-856E85B0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Most promising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8D9D1-F21F-8A85-AF6E-75263221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4491"/>
            <a:ext cx="10515600" cy="3361335"/>
          </a:xfrm>
          <a:ln>
            <a:noFill/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HU" sz="3200" dirty="0">
                <a:solidFill>
                  <a:srgbClr val="032333"/>
                </a:solidFill>
              </a:rPr>
              <a:t>Higher-order correlations</a:t>
            </a:r>
          </a:p>
          <a:p>
            <a:pPr marL="457200" indent="-457200">
              <a:buFont typeface="+mj-lt"/>
              <a:buAutoNum type="arabicPeriod"/>
            </a:pPr>
            <a:r>
              <a:rPr lang="en-HU" sz="3200" dirty="0">
                <a:solidFill>
                  <a:srgbClr val="032333"/>
                </a:solidFill>
              </a:rPr>
              <a:t>Polynomial number of parameters</a:t>
            </a:r>
          </a:p>
          <a:p>
            <a:pPr marL="457200" indent="-457200">
              <a:buFont typeface="+mj-lt"/>
              <a:buAutoNum type="arabicPeriod"/>
            </a:pPr>
            <a:r>
              <a:rPr lang="en-HU" sz="3200" dirty="0">
                <a:solidFill>
                  <a:srgbClr val="032333"/>
                </a:solidFill>
              </a:rPr>
              <a:t>Hard to sample classically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FB9AE-8655-CD6A-4D08-22FC4EDA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28462-1EFF-3F27-76D0-53364FAE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62012-C3DA-A080-7052-FE754C23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20</a:t>
            </a:fld>
            <a:endParaRPr lang="en-H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05BEB-DC90-8C8D-8ECB-F70829CDFBD6}"/>
              </a:ext>
            </a:extLst>
          </p:cNvPr>
          <p:cNvSpPr txBox="1"/>
          <p:nvPr/>
        </p:nvSpPr>
        <p:spPr>
          <a:xfrm>
            <a:off x="6953815" y="2046111"/>
            <a:ext cx="504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801D19"/>
                </a:solidFill>
              </a:rPr>
              <a:t>T</a:t>
            </a:r>
            <a:r>
              <a:rPr lang="en-HU" sz="2400" b="1" dirty="0">
                <a:solidFill>
                  <a:srgbClr val="801D19"/>
                </a:solidFill>
              </a:rPr>
              <a:t>o outperform problem-agnostic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346A0C-0D32-E8B3-9418-40344230469B}"/>
              </a:ext>
            </a:extLst>
          </p:cNvPr>
          <p:cNvSpPr txBox="1"/>
          <p:nvPr/>
        </p:nvSpPr>
        <p:spPr>
          <a:xfrm>
            <a:off x="8491773" y="2967335"/>
            <a:ext cx="287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1D19"/>
                </a:solidFill>
              </a:rPr>
              <a:t>Better trainability</a:t>
            </a:r>
            <a:endParaRPr lang="en-HU" sz="2400" b="1" dirty="0">
              <a:solidFill>
                <a:srgbClr val="801D1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23F66-ED9E-BDD7-57D2-A8BD44803FA6}"/>
              </a:ext>
            </a:extLst>
          </p:cNvPr>
          <p:cNvSpPr txBox="1"/>
          <p:nvPr/>
        </p:nvSpPr>
        <p:spPr>
          <a:xfrm>
            <a:off x="7609834" y="4248587"/>
            <a:ext cx="374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1D19"/>
                </a:solidFill>
              </a:rPr>
              <a:t>Potential for Q advantage</a:t>
            </a:r>
            <a:endParaRPr lang="en-HU" sz="2400" b="1" dirty="0">
              <a:solidFill>
                <a:srgbClr val="801D19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C42807-0B99-C156-3748-32F73B331424}"/>
              </a:ext>
            </a:extLst>
          </p:cNvPr>
          <p:cNvCxnSpPr>
            <a:cxnSpLocks/>
          </p:cNvCxnSpPr>
          <p:nvPr/>
        </p:nvCxnSpPr>
        <p:spPr>
          <a:xfrm flipV="1">
            <a:off x="5901350" y="2304092"/>
            <a:ext cx="1032095" cy="769763"/>
          </a:xfrm>
          <a:prstGeom prst="straightConnector1">
            <a:avLst/>
          </a:prstGeom>
          <a:ln w="28575">
            <a:solidFill>
              <a:srgbClr val="0323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A104967-6A72-A21E-8684-8C032CB140C4}"/>
              </a:ext>
            </a:extLst>
          </p:cNvPr>
          <p:cNvCxnSpPr>
            <a:cxnSpLocks/>
          </p:cNvCxnSpPr>
          <p:nvPr/>
        </p:nvCxnSpPr>
        <p:spPr>
          <a:xfrm flipV="1">
            <a:off x="7449493" y="3185591"/>
            <a:ext cx="1032095" cy="406142"/>
          </a:xfrm>
          <a:prstGeom prst="straightConnector1">
            <a:avLst/>
          </a:prstGeom>
          <a:ln w="28575">
            <a:solidFill>
              <a:srgbClr val="0323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698664-2D72-6E1E-CD2A-84F1EE9B01B4}"/>
              </a:ext>
            </a:extLst>
          </p:cNvPr>
          <p:cNvCxnSpPr>
            <a:cxnSpLocks/>
          </p:cNvCxnSpPr>
          <p:nvPr/>
        </p:nvCxnSpPr>
        <p:spPr>
          <a:xfrm>
            <a:off x="6096000" y="4221973"/>
            <a:ext cx="1353493" cy="253185"/>
          </a:xfrm>
          <a:prstGeom prst="straightConnector1">
            <a:avLst/>
          </a:prstGeom>
          <a:ln w="28575">
            <a:solidFill>
              <a:srgbClr val="0323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0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D34BA03-6DD5-FD42-7DF5-4AAC10D7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9" y="318118"/>
            <a:ext cx="2935857" cy="64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F57315-9BF2-2812-DAF5-99951A51D2C7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0127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5481ADA-1194-07DF-3FF5-5C7FCB5B4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468" y="228679"/>
            <a:ext cx="1915064" cy="827977"/>
          </a:xfrm>
          <a:prstGeom prst="rect">
            <a:avLst/>
          </a:prstGeom>
        </p:spPr>
      </p:pic>
      <p:pic>
        <p:nvPicPr>
          <p:cNvPr id="15" name="Picture 14" descr="A logo with red text&#10;&#10;Description automatically generated">
            <a:extLst>
              <a:ext uri="{FF2B5EF4-FFF2-40B4-BE49-F238E27FC236}">
                <a16:creationId xmlns:a16="http://schemas.microsoft.com/office/drawing/2014/main" id="{8F5C3D57-C092-60CA-4151-07C916ED3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90" y="5787701"/>
            <a:ext cx="2538506" cy="616900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86024B05-6409-86B5-C100-E78ED7B81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249" y="5472091"/>
            <a:ext cx="1663502" cy="887201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8E8A364-F939-F275-0D45-BF7DF5B74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863" y="1344124"/>
            <a:ext cx="1457605" cy="1457605"/>
          </a:xfrm>
          <a:prstGeom prst="rect">
            <a:avLst/>
          </a:prstGeom>
        </p:spPr>
      </p:pic>
      <p:sp>
        <p:nvSpPr>
          <p:cNvPr id="12" name="Subtitle 4">
            <a:extLst>
              <a:ext uri="{FF2B5EF4-FFF2-40B4-BE49-F238E27FC236}">
                <a16:creationId xmlns:a16="http://schemas.microsoft.com/office/drawing/2014/main" id="{ACB3EE0A-6AC2-6A90-C52B-329BCA48E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7199" y="2801729"/>
            <a:ext cx="2528935" cy="418910"/>
          </a:xfrm>
        </p:spPr>
        <p:txBody>
          <a:bodyPr>
            <a:normAutofit/>
          </a:bodyPr>
          <a:lstStyle/>
          <a:p>
            <a:r>
              <a:rPr lang="en-HU" sz="2000" dirty="0"/>
              <a:t>arXiv:2405.14072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6447853-0917-A53A-F840-73D1931B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08" y="4057785"/>
            <a:ext cx="969325" cy="122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F9C1B800-B10A-2261-A7A9-592C62BF4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3" t="4328" r="38998" b="8706"/>
          <a:stretch/>
        </p:blipFill>
        <p:spPr bwMode="auto">
          <a:xfrm>
            <a:off x="4471553" y="4001707"/>
            <a:ext cx="969326" cy="12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4004812F-D0EB-11A5-7E21-C807C135B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3005" r="72741" b="8814"/>
          <a:stretch/>
        </p:blipFill>
        <p:spPr bwMode="auto">
          <a:xfrm>
            <a:off x="6062897" y="3993637"/>
            <a:ext cx="1193632" cy="1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DB73B123-1CFF-5DE0-97A3-028634101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8" t="7923" r="4839" b="9016"/>
          <a:stretch/>
        </p:blipFill>
        <p:spPr bwMode="auto">
          <a:xfrm>
            <a:off x="7920940" y="4056271"/>
            <a:ext cx="1137556" cy="121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BCEA73-1CB1-B958-2870-A03779B0770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25" t="30404" r="7347" b="42120"/>
          <a:stretch/>
        </p:blipFill>
        <p:spPr>
          <a:xfrm>
            <a:off x="473790" y="1630708"/>
            <a:ext cx="6530987" cy="13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1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BC2F-4B5B-2EA3-60CC-E7795172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Generative QML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C0DA-9BFA-F142-147B-9F31C8B63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21" y="1449103"/>
            <a:ext cx="8149752" cy="590316"/>
          </a:xfrm>
        </p:spPr>
        <p:txBody>
          <a:bodyPr/>
          <a:lstStyle/>
          <a:p>
            <a:pPr marL="0" indent="0">
              <a:buNone/>
            </a:pPr>
            <a:r>
              <a:rPr lang="en-HU" dirty="0"/>
              <a:t>“Natural” ML application for quantum computers.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3EF0D6A-4FE1-004B-25F2-3D5528826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88" y="273859"/>
            <a:ext cx="3167743" cy="31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E93BCA-FA1E-A262-CFD5-3EF4B88DBC8D}"/>
              </a:ext>
            </a:extLst>
          </p:cNvPr>
          <p:cNvSpPr txBox="1"/>
          <p:nvPr/>
        </p:nvSpPr>
        <p:spPr>
          <a:xfrm>
            <a:off x="9808226" y="3392830"/>
            <a:ext cx="2092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</a:t>
            </a:r>
            <a:r>
              <a:rPr lang="en-HU" sz="1200" dirty="0"/>
              <a:t>ource: Wikipedia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7D27F-8EE4-19C4-FAC9-422399196838}"/>
              </a:ext>
            </a:extLst>
          </p:cNvPr>
          <p:cNvSpPr txBox="1"/>
          <p:nvPr/>
        </p:nvSpPr>
        <p:spPr>
          <a:xfrm>
            <a:off x="8336707" y="4155527"/>
            <a:ext cx="3563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effectLst/>
              </a:rPr>
              <a:t>Source: J. Tian, et al., </a:t>
            </a:r>
            <a:r>
              <a:rPr lang="en-GB" sz="1200" b="0" dirty="0">
                <a:effectLst/>
                <a:highlight>
                  <a:srgbClr val="FFFFFF"/>
                </a:highlight>
              </a:rPr>
              <a:t>IEEE Transactions on Pattern Analysis and Machine Intelligence, Oct. 2023</a:t>
            </a:r>
            <a:r>
              <a:rPr lang="en-GB" sz="1200" i="1" dirty="0">
                <a:effectLst/>
              </a:rPr>
              <a:t>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83E52E-0C8E-586E-E2D1-261A9D77D7DE}"/>
              </a:ext>
            </a:extLst>
          </p:cNvPr>
          <p:cNvGrpSpPr/>
          <p:nvPr/>
        </p:nvGrpSpPr>
        <p:grpSpPr>
          <a:xfrm>
            <a:off x="6528804" y="5144183"/>
            <a:ext cx="4407568" cy="1174260"/>
            <a:chOff x="967717" y="4673982"/>
            <a:chExt cx="6083955" cy="16208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B89CBE4-27A0-3A83-8F55-C1E13EE6352E}"/>
                </a:ext>
              </a:extLst>
            </p:cNvPr>
            <p:cNvGrpSpPr/>
            <p:nvPr/>
          </p:nvGrpSpPr>
          <p:grpSpPr>
            <a:xfrm>
              <a:off x="1219151" y="4675581"/>
              <a:ext cx="5832521" cy="1619282"/>
              <a:chOff x="618969" y="4836405"/>
              <a:chExt cx="5832521" cy="1619282"/>
            </a:xfrm>
          </p:grpSpPr>
          <p:pic>
            <p:nvPicPr>
              <p:cNvPr id="13" name="Graphic 12" descr="Scales of justice with solid fill">
                <a:extLst>
                  <a:ext uri="{FF2B5EF4-FFF2-40B4-BE49-F238E27FC236}">
                    <a16:creationId xmlns:a16="http://schemas.microsoft.com/office/drawing/2014/main" id="{E3684CD5-2E0D-32F2-C510-57A2E2E78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63062" y="4836405"/>
                <a:ext cx="1096063" cy="1096063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8C2B61E-6C3E-7BB2-3AEF-921B4C675E93}"/>
                  </a:ext>
                </a:extLst>
              </p:cNvPr>
              <p:cNvGrpSpPr/>
              <p:nvPr/>
            </p:nvGrpSpPr>
            <p:grpSpPr>
              <a:xfrm>
                <a:off x="1664615" y="4839043"/>
                <a:ext cx="1096064" cy="1093425"/>
                <a:chOff x="1664615" y="4839043"/>
                <a:chExt cx="1096064" cy="1093425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EF9BF83-12B0-9777-465C-D454A4C8F70A}"/>
                    </a:ext>
                  </a:extLst>
                </p:cNvPr>
                <p:cNvSpPr/>
                <p:nvPr/>
              </p:nvSpPr>
              <p:spPr>
                <a:xfrm>
                  <a:off x="1664615" y="4839043"/>
                  <a:ext cx="1096064" cy="109342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5B502123-29E7-4DEA-F90B-4DC8A6597778}"/>
                    </a:ext>
                  </a:extLst>
                </p:cNvPr>
                <p:cNvSpPr/>
                <p:nvPr/>
              </p:nvSpPr>
              <p:spPr>
                <a:xfrm>
                  <a:off x="1766998" y="4940106"/>
                  <a:ext cx="891298" cy="891298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 dirty="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207208D-2B15-4D38-189E-9DA19BF9B930}"/>
                    </a:ext>
                  </a:extLst>
                </p:cNvPr>
                <p:cNvSpPr/>
                <p:nvPr/>
              </p:nvSpPr>
              <p:spPr>
                <a:xfrm>
                  <a:off x="1891306" y="5064414"/>
                  <a:ext cx="642682" cy="642682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 dirty="0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AE12F36D-7009-3987-E237-8087E2E4C382}"/>
                    </a:ext>
                  </a:extLst>
                </p:cNvPr>
                <p:cNvSpPr/>
                <p:nvPr/>
              </p:nvSpPr>
              <p:spPr>
                <a:xfrm>
                  <a:off x="1995993" y="5167870"/>
                  <a:ext cx="433308" cy="43312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 dirty="0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DB2540-5B8C-745E-B2C5-3C1EA318BA6A}"/>
                  </a:ext>
                </a:extLst>
              </p:cNvPr>
              <p:cNvSpPr txBox="1"/>
              <p:nvPr/>
            </p:nvSpPr>
            <p:spPr>
              <a:xfrm>
                <a:off x="618969" y="6038590"/>
                <a:ext cx="5254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U" sz="1400" dirty="0"/>
                  <a:t>Data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E1420A0-78C1-0150-12CD-AD56CB2E1489}"/>
                  </a:ext>
                </a:extLst>
              </p:cNvPr>
              <p:cNvGrpSpPr/>
              <p:nvPr/>
            </p:nvGrpSpPr>
            <p:grpSpPr>
              <a:xfrm>
                <a:off x="4058212" y="4837721"/>
                <a:ext cx="1096064" cy="1093425"/>
                <a:chOff x="1664615" y="4839043"/>
                <a:chExt cx="1096064" cy="1093425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543E5F5-0F3A-4697-0CC0-F07948F18801}"/>
                    </a:ext>
                  </a:extLst>
                </p:cNvPr>
                <p:cNvSpPr/>
                <p:nvPr/>
              </p:nvSpPr>
              <p:spPr>
                <a:xfrm>
                  <a:off x="1664615" y="4839043"/>
                  <a:ext cx="1096064" cy="109342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6F50637-A394-DAB0-8497-7778CE3939DC}"/>
                    </a:ext>
                  </a:extLst>
                </p:cNvPr>
                <p:cNvSpPr/>
                <p:nvPr/>
              </p:nvSpPr>
              <p:spPr>
                <a:xfrm>
                  <a:off x="1766998" y="4940106"/>
                  <a:ext cx="891298" cy="891298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 dirty="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D878342-F111-025A-DDC9-6D97594D8159}"/>
                    </a:ext>
                  </a:extLst>
                </p:cNvPr>
                <p:cNvSpPr/>
                <p:nvPr/>
              </p:nvSpPr>
              <p:spPr>
                <a:xfrm>
                  <a:off x="1891306" y="5064414"/>
                  <a:ext cx="642682" cy="642682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 dirty="0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1E64BE0-C462-2B72-B130-935301DF76C2}"/>
                    </a:ext>
                  </a:extLst>
                </p:cNvPr>
                <p:cNvSpPr/>
                <p:nvPr/>
              </p:nvSpPr>
              <p:spPr>
                <a:xfrm>
                  <a:off x="1995993" y="5167870"/>
                  <a:ext cx="433308" cy="43312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HU" dirty="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D6D9BE-AACA-9A59-1878-8665F34A342A}"/>
                  </a:ext>
                </a:extLst>
              </p:cNvPr>
              <p:cNvGrpSpPr/>
              <p:nvPr/>
            </p:nvGrpSpPr>
            <p:grpSpPr>
              <a:xfrm>
                <a:off x="5355427" y="4838698"/>
                <a:ext cx="1096063" cy="1096063"/>
                <a:chOff x="7991445" y="4836402"/>
                <a:chExt cx="1096063" cy="1096063"/>
              </a:xfrm>
            </p:grpSpPr>
            <p:pic>
              <p:nvPicPr>
                <p:cNvPr id="20" name="Graphic 19" descr="Atom with solid fill">
                  <a:extLst>
                    <a:ext uri="{FF2B5EF4-FFF2-40B4-BE49-F238E27FC236}">
                      <a16:creationId xmlns:a16="http://schemas.microsoft.com/office/drawing/2014/main" id="{2C3C110D-1684-11EA-2C38-5C374C2830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54810" y="5141520"/>
                  <a:ext cx="369331" cy="369331"/>
                </a:xfrm>
                <a:prstGeom prst="rect">
                  <a:avLst/>
                </a:prstGeom>
              </p:spPr>
            </p:pic>
            <p:pic>
              <p:nvPicPr>
                <p:cNvPr id="21" name="Graphic 20" descr="Laptop with solid fill">
                  <a:extLst>
                    <a:ext uri="{FF2B5EF4-FFF2-40B4-BE49-F238E27FC236}">
                      <a16:creationId xmlns:a16="http://schemas.microsoft.com/office/drawing/2014/main" id="{A35BA499-3195-5262-86B4-F97A07677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91445" y="4836402"/>
                  <a:ext cx="1096063" cy="1096063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F663A7-260E-0C13-A16D-3FE38B14321D}"/>
                  </a:ext>
                </a:extLst>
              </p:cNvPr>
              <p:cNvSpPr txBox="1"/>
              <p:nvPr/>
            </p:nvSpPr>
            <p:spPr>
              <a:xfrm>
                <a:off x="1728024" y="5932467"/>
                <a:ext cx="10326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HU" sz="1400" dirty="0"/>
                  <a:t>Target</a:t>
                </a:r>
                <a:br>
                  <a:rPr lang="en-HU" sz="1400" dirty="0"/>
                </a:br>
                <a:r>
                  <a:rPr lang="en-HU" sz="1400" dirty="0"/>
                  <a:t>distribution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0E2322-2BBC-6695-E986-A2D37DA0EE6D}"/>
                  </a:ext>
                </a:extLst>
              </p:cNvPr>
              <p:cNvSpPr txBox="1"/>
              <p:nvPr/>
            </p:nvSpPr>
            <p:spPr>
              <a:xfrm>
                <a:off x="4053135" y="5930869"/>
                <a:ext cx="10765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HU" sz="1400" dirty="0"/>
                  <a:t>Model</a:t>
                </a:r>
                <a:br>
                  <a:rPr lang="en-HU" sz="1400" dirty="0"/>
                </a:br>
                <a:r>
                  <a:rPr lang="en-HU" sz="1400" dirty="0"/>
                  <a:t>distribution</a:t>
                </a:r>
              </a:p>
            </p:txBody>
          </p:sp>
        </p:grpSp>
        <p:pic>
          <p:nvPicPr>
            <p:cNvPr id="12" name="Graphic 11" descr="Database outline">
              <a:extLst>
                <a:ext uri="{FF2B5EF4-FFF2-40B4-BE49-F238E27FC236}">
                  <a16:creationId xmlns:a16="http://schemas.microsoft.com/office/drawing/2014/main" id="{EEF6F615-01E4-0245-246A-ECBDD1EE0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7717" y="4673982"/>
              <a:ext cx="1096063" cy="109606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D52DFC2-407A-6BB2-F381-86456216D91E}"/>
              </a:ext>
            </a:extLst>
          </p:cNvPr>
          <p:cNvGrpSpPr/>
          <p:nvPr/>
        </p:nvGrpSpPr>
        <p:grpSpPr>
          <a:xfrm>
            <a:off x="562564" y="5008818"/>
            <a:ext cx="5766925" cy="1320383"/>
            <a:chOff x="5820960" y="5263758"/>
            <a:chExt cx="5766925" cy="132038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E130BD-922A-6CC1-697E-E76CB3C5EBDC}"/>
                </a:ext>
              </a:extLst>
            </p:cNvPr>
            <p:cNvSpPr txBox="1"/>
            <p:nvPr/>
          </p:nvSpPr>
          <p:spPr>
            <a:xfrm>
              <a:off x="5877290" y="5298602"/>
              <a:ext cx="571059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U" sz="2000" b="1" u="sng" dirty="0"/>
                <a:t>Quantum Circuit Born Machine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HU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HU" dirty="0"/>
                <a:t>Paradigmatic quantum generative model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HU" dirty="0"/>
                <a:t>Inherits the Born rule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C58ABA7-032F-5A7D-A635-68AB480DB786}"/>
                </a:ext>
              </a:extLst>
            </p:cNvPr>
            <p:cNvSpPr/>
            <p:nvPr/>
          </p:nvSpPr>
          <p:spPr>
            <a:xfrm>
              <a:off x="5820960" y="5263758"/>
              <a:ext cx="5244808" cy="1320383"/>
            </a:xfrm>
            <a:custGeom>
              <a:avLst/>
              <a:gdLst>
                <a:gd name="connsiteX0" fmla="*/ 0 w 5244808"/>
                <a:gd name="connsiteY0" fmla="*/ 220068 h 1320383"/>
                <a:gd name="connsiteX1" fmla="*/ 220068 w 5244808"/>
                <a:gd name="connsiteY1" fmla="*/ 0 h 1320383"/>
                <a:gd name="connsiteX2" fmla="*/ 762310 w 5244808"/>
                <a:gd name="connsiteY2" fmla="*/ 0 h 1320383"/>
                <a:gd name="connsiteX3" fmla="*/ 1304551 w 5244808"/>
                <a:gd name="connsiteY3" fmla="*/ 0 h 1320383"/>
                <a:gd name="connsiteX4" fmla="*/ 2038980 w 5244808"/>
                <a:gd name="connsiteY4" fmla="*/ 0 h 1320383"/>
                <a:gd name="connsiteX5" fmla="*/ 2677315 w 5244808"/>
                <a:gd name="connsiteY5" fmla="*/ 0 h 1320383"/>
                <a:gd name="connsiteX6" fmla="*/ 3411743 w 5244808"/>
                <a:gd name="connsiteY6" fmla="*/ 0 h 1320383"/>
                <a:gd name="connsiteX7" fmla="*/ 3953985 w 5244808"/>
                <a:gd name="connsiteY7" fmla="*/ 0 h 1320383"/>
                <a:gd name="connsiteX8" fmla="*/ 5024740 w 5244808"/>
                <a:gd name="connsiteY8" fmla="*/ 0 h 1320383"/>
                <a:gd name="connsiteX9" fmla="*/ 5244808 w 5244808"/>
                <a:gd name="connsiteY9" fmla="*/ 220068 h 1320383"/>
                <a:gd name="connsiteX10" fmla="*/ 5244808 w 5244808"/>
                <a:gd name="connsiteY10" fmla="*/ 633784 h 1320383"/>
                <a:gd name="connsiteX11" fmla="*/ 5244808 w 5244808"/>
                <a:gd name="connsiteY11" fmla="*/ 1100315 h 1320383"/>
                <a:gd name="connsiteX12" fmla="*/ 5024740 w 5244808"/>
                <a:gd name="connsiteY12" fmla="*/ 1320383 h 1320383"/>
                <a:gd name="connsiteX13" fmla="*/ 4338358 w 5244808"/>
                <a:gd name="connsiteY13" fmla="*/ 1320383 h 1320383"/>
                <a:gd name="connsiteX14" fmla="*/ 3651977 w 5244808"/>
                <a:gd name="connsiteY14" fmla="*/ 1320383 h 1320383"/>
                <a:gd name="connsiteX15" fmla="*/ 3061688 w 5244808"/>
                <a:gd name="connsiteY15" fmla="*/ 1320383 h 1320383"/>
                <a:gd name="connsiteX16" fmla="*/ 2423353 w 5244808"/>
                <a:gd name="connsiteY16" fmla="*/ 1320383 h 1320383"/>
                <a:gd name="connsiteX17" fmla="*/ 1785018 w 5244808"/>
                <a:gd name="connsiteY17" fmla="*/ 1320383 h 1320383"/>
                <a:gd name="connsiteX18" fmla="*/ 1146683 w 5244808"/>
                <a:gd name="connsiteY18" fmla="*/ 1320383 h 1320383"/>
                <a:gd name="connsiteX19" fmla="*/ 220068 w 5244808"/>
                <a:gd name="connsiteY19" fmla="*/ 1320383 h 1320383"/>
                <a:gd name="connsiteX20" fmla="*/ 0 w 5244808"/>
                <a:gd name="connsiteY20" fmla="*/ 1100315 h 1320383"/>
                <a:gd name="connsiteX21" fmla="*/ 0 w 5244808"/>
                <a:gd name="connsiteY21" fmla="*/ 686599 h 1320383"/>
                <a:gd name="connsiteX22" fmla="*/ 0 w 5244808"/>
                <a:gd name="connsiteY22" fmla="*/ 220068 h 132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4808" h="1320383" extrusionOk="0">
                  <a:moveTo>
                    <a:pt x="0" y="220068"/>
                  </a:moveTo>
                  <a:cubicBezTo>
                    <a:pt x="-2539" y="91519"/>
                    <a:pt x="80313" y="2278"/>
                    <a:pt x="220068" y="0"/>
                  </a:cubicBezTo>
                  <a:cubicBezTo>
                    <a:pt x="351522" y="-3475"/>
                    <a:pt x="572173" y="26109"/>
                    <a:pt x="762310" y="0"/>
                  </a:cubicBezTo>
                  <a:cubicBezTo>
                    <a:pt x="952447" y="-26109"/>
                    <a:pt x="1057133" y="-11143"/>
                    <a:pt x="1304551" y="0"/>
                  </a:cubicBezTo>
                  <a:cubicBezTo>
                    <a:pt x="1551969" y="11143"/>
                    <a:pt x="1721214" y="28709"/>
                    <a:pt x="2038980" y="0"/>
                  </a:cubicBezTo>
                  <a:cubicBezTo>
                    <a:pt x="2356746" y="-28709"/>
                    <a:pt x="2473369" y="19736"/>
                    <a:pt x="2677315" y="0"/>
                  </a:cubicBezTo>
                  <a:cubicBezTo>
                    <a:pt x="2881262" y="-19736"/>
                    <a:pt x="3053000" y="-5362"/>
                    <a:pt x="3411743" y="0"/>
                  </a:cubicBezTo>
                  <a:cubicBezTo>
                    <a:pt x="3770486" y="5362"/>
                    <a:pt x="3687057" y="-9285"/>
                    <a:pt x="3953985" y="0"/>
                  </a:cubicBezTo>
                  <a:cubicBezTo>
                    <a:pt x="4220913" y="9285"/>
                    <a:pt x="4766288" y="51629"/>
                    <a:pt x="5024740" y="0"/>
                  </a:cubicBezTo>
                  <a:cubicBezTo>
                    <a:pt x="5136096" y="-18441"/>
                    <a:pt x="5234581" y="80549"/>
                    <a:pt x="5244808" y="220068"/>
                  </a:cubicBezTo>
                  <a:cubicBezTo>
                    <a:pt x="5252111" y="350690"/>
                    <a:pt x="5225009" y="520209"/>
                    <a:pt x="5244808" y="633784"/>
                  </a:cubicBezTo>
                  <a:cubicBezTo>
                    <a:pt x="5264607" y="747359"/>
                    <a:pt x="5253253" y="952627"/>
                    <a:pt x="5244808" y="1100315"/>
                  </a:cubicBezTo>
                  <a:cubicBezTo>
                    <a:pt x="5241955" y="1214646"/>
                    <a:pt x="5138386" y="1326465"/>
                    <a:pt x="5024740" y="1320383"/>
                  </a:cubicBezTo>
                  <a:cubicBezTo>
                    <a:pt x="4752690" y="1295511"/>
                    <a:pt x="4681538" y="1315135"/>
                    <a:pt x="4338358" y="1320383"/>
                  </a:cubicBezTo>
                  <a:cubicBezTo>
                    <a:pt x="3995178" y="1325631"/>
                    <a:pt x="3805598" y="1317899"/>
                    <a:pt x="3651977" y="1320383"/>
                  </a:cubicBezTo>
                  <a:cubicBezTo>
                    <a:pt x="3498356" y="1322867"/>
                    <a:pt x="3180438" y="1291320"/>
                    <a:pt x="3061688" y="1320383"/>
                  </a:cubicBezTo>
                  <a:cubicBezTo>
                    <a:pt x="2942938" y="1349446"/>
                    <a:pt x="2593095" y="1299822"/>
                    <a:pt x="2423353" y="1320383"/>
                  </a:cubicBezTo>
                  <a:cubicBezTo>
                    <a:pt x="2253612" y="1340944"/>
                    <a:pt x="2085096" y="1326640"/>
                    <a:pt x="1785018" y="1320383"/>
                  </a:cubicBezTo>
                  <a:cubicBezTo>
                    <a:pt x="1484941" y="1314126"/>
                    <a:pt x="1413097" y="1288896"/>
                    <a:pt x="1146683" y="1320383"/>
                  </a:cubicBezTo>
                  <a:cubicBezTo>
                    <a:pt x="880270" y="1351870"/>
                    <a:pt x="674563" y="1337935"/>
                    <a:pt x="220068" y="1320383"/>
                  </a:cubicBezTo>
                  <a:cubicBezTo>
                    <a:pt x="106006" y="1308485"/>
                    <a:pt x="13053" y="1217789"/>
                    <a:pt x="0" y="1100315"/>
                  </a:cubicBezTo>
                  <a:cubicBezTo>
                    <a:pt x="-14859" y="902480"/>
                    <a:pt x="-9975" y="792972"/>
                    <a:pt x="0" y="686599"/>
                  </a:cubicBezTo>
                  <a:cubicBezTo>
                    <a:pt x="9975" y="580226"/>
                    <a:pt x="10288" y="356471"/>
                    <a:pt x="0" y="220068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155971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B66D6DA-8890-9866-54CF-1D1E471D01EB}"/>
              </a:ext>
            </a:extLst>
          </p:cNvPr>
          <p:cNvGrpSpPr/>
          <p:nvPr/>
        </p:nvGrpSpPr>
        <p:grpSpPr>
          <a:xfrm>
            <a:off x="529701" y="1449101"/>
            <a:ext cx="11212980" cy="3250400"/>
            <a:chOff x="529701" y="1610471"/>
            <a:chExt cx="11212980" cy="32504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E163C11-60A7-81C6-9535-07976D02305D}"/>
                </a:ext>
              </a:extLst>
            </p:cNvPr>
            <p:cNvGrpSpPr/>
            <p:nvPr/>
          </p:nvGrpSpPr>
          <p:grpSpPr>
            <a:xfrm>
              <a:off x="529701" y="2249199"/>
              <a:ext cx="7844583" cy="2611672"/>
              <a:chOff x="529701" y="2249199"/>
              <a:chExt cx="7844583" cy="2611672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32D3E547-845F-BF62-2182-8C69C1BFB4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01" y="2249199"/>
                <a:ext cx="7844583" cy="2611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9D00CE5-74FF-8FEB-1406-8EDC83BCAA82}"/>
                  </a:ext>
                </a:extLst>
              </p:cNvPr>
              <p:cNvSpPr/>
              <p:nvPr/>
            </p:nvSpPr>
            <p:spPr>
              <a:xfrm>
                <a:off x="2175662" y="3624907"/>
                <a:ext cx="2412497" cy="958111"/>
              </a:xfrm>
              <a:custGeom>
                <a:avLst/>
                <a:gdLst>
                  <a:gd name="connsiteX0" fmla="*/ 0 w 2412497"/>
                  <a:gd name="connsiteY0" fmla="*/ 159688 h 958111"/>
                  <a:gd name="connsiteX1" fmla="*/ 159688 w 2412497"/>
                  <a:gd name="connsiteY1" fmla="*/ 0 h 958111"/>
                  <a:gd name="connsiteX2" fmla="*/ 794601 w 2412497"/>
                  <a:gd name="connsiteY2" fmla="*/ 0 h 958111"/>
                  <a:gd name="connsiteX3" fmla="*/ 1429515 w 2412497"/>
                  <a:gd name="connsiteY3" fmla="*/ 0 h 958111"/>
                  <a:gd name="connsiteX4" fmla="*/ 2252809 w 2412497"/>
                  <a:gd name="connsiteY4" fmla="*/ 0 h 958111"/>
                  <a:gd name="connsiteX5" fmla="*/ 2412497 w 2412497"/>
                  <a:gd name="connsiteY5" fmla="*/ 159688 h 958111"/>
                  <a:gd name="connsiteX6" fmla="*/ 2412497 w 2412497"/>
                  <a:gd name="connsiteY6" fmla="*/ 798423 h 958111"/>
                  <a:gd name="connsiteX7" fmla="*/ 2252809 w 2412497"/>
                  <a:gd name="connsiteY7" fmla="*/ 958111 h 958111"/>
                  <a:gd name="connsiteX8" fmla="*/ 1596964 w 2412497"/>
                  <a:gd name="connsiteY8" fmla="*/ 958111 h 958111"/>
                  <a:gd name="connsiteX9" fmla="*/ 962051 w 2412497"/>
                  <a:gd name="connsiteY9" fmla="*/ 958111 h 958111"/>
                  <a:gd name="connsiteX10" fmla="*/ 159688 w 2412497"/>
                  <a:gd name="connsiteY10" fmla="*/ 958111 h 958111"/>
                  <a:gd name="connsiteX11" fmla="*/ 0 w 2412497"/>
                  <a:gd name="connsiteY11" fmla="*/ 798423 h 958111"/>
                  <a:gd name="connsiteX12" fmla="*/ 0 w 2412497"/>
                  <a:gd name="connsiteY12" fmla="*/ 159688 h 958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2497" h="958111" extrusionOk="0">
                    <a:moveTo>
                      <a:pt x="0" y="159688"/>
                    </a:moveTo>
                    <a:cubicBezTo>
                      <a:pt x="-6931" y="52364"/>
                      <a:pt x="62940" y="1070"/>
                      <a:pt x="159688" y="0"/>
                    </a:cubicBezTo>
                    <a:cubicBezTo>
                      <a:pt x="325878" y="-1675"/>
                      <a:pt x="565766" y="19668"/>
                      <a:pt x="794601" y="0"/>
                    </a:cubicBezTo>
                    <a:cubicBezTo>
                      <a:pt x="1023436" y="-19668"/>
                      <a:pt x="1279950" y="-29265"/>
                      <a:pt x="1429515" y="0"/>
                    </a:cubicBezTo>
                    <a:cubicBezTo>
                      <a:pt x="1579080" y="29265"/>
                      <a:pt x="2038009" y="28826"/>
                      <a:pt x="2252809" y="0"/>
                    </a:cubicBezTo>
                    <a:cubicBezTo>
                      <a:pt x="2338846" y="9137"/>
                      <a:pt x="2422230" y="73956"/>
                      <a:pt x="2412497" y="159688"/>
                    </a:cubicBezTo>
                    <a:cubicBezTo>
                      <a:pt x="2406958" y="322179"/>
                      <a:pt x="2439494" y="642785"/>
                      <a:pt x="2412497" y="798423"/>
                    </a:cubicBezTo>
                    <a:cubicBezTo>
                      <a:pt x="2413791" y="879703"/>
                      <a:pt x="2328800" y="963106"/>
                      <a:pt x="2252809" y="958111"/>
                    </a:cubicBezTo>
                    <a:cubicBezTo>
                      <a:pt x="2061312" y="926221"/>
                      <a:pt x="1827715" y="979716"/>
                      <a:pt x="1596964" y="958111"/>
                    </a:cubicBezTo>
                    <a:cubicBezTo>
                      <a:pt x="1366213" y="936506"/>
                      <a:pt x="1098745" y="976885"/>
                      <a:pt x="962051" y="958111"/>
                    </a:cubicBezTo>
                    <a:cubicBezTo>
                      <a:pt x="825357" y="939337"/>
                      <a:pt x="545341" y="998199"/>
                      <a:pt x="159688" y="958111"/>
                    </a:cubicBezTo>
                    <a:cubicBezTo>
                      <a:pt x="63790" y="938641"/>
                      <a:pt x="-2485" y="888531"/>
                      <a:pt x="0" y="798423"/>
                    </a:cubicBezTo>
                    <a:cubicBezTo>
                      <a:pt x="31072" y="637472"/>
                      <a:pt x="-11060" y="314777"/>
                      <a:pt x="0" y="159688"/>
                    </a:cubicBezTo>
                    <a:close/>
                  </a:path>
                </a:pathLst>
              </a:custGeom>
              <a:noFill/>
              <a:ln w="28575">
                <a:extLst>
                  <a:ext uri="{C807C97D-BFC1-408E-A445-0C87EB9F89A2}">
                    <ask:lineSketchStyleProps xmlns:ask="http://schemas.microsoft.com/office/drawing/2018/sketchyshapes" sd="2215597123">
                      <a:prstGeom prst="round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U"/>
              </a:p>
            </p:txBody>
          </p:sp>
        </p:grpSp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A2497BD3-A29F-5B23-DAD4-C414F9D9912F}"/>
                </a:ext>
              </a:extLst>
            </p:cNvPr>
            <p:cNvCxnSpPr>
              <a:cxnSpLocks/>
              <a:stCxn id="31" idx="2"/>
            </p:cNvCxnSpPr>
            <p:nvPr/>
          </p:nvCxnSpPr>
          <p:spPr>
            <a:xfrm rot="5400000" flipH="1" flipV="1">
              <a:off x="6076022" y="-1083640"/>
              <a:ext cx="2972547" cy="8360770"/>
            </a:xfrm>
            <a:prstGeom prst="bentConnector4">
              <a:avLst>
                <a:gd name="adj1" fmla="val -13842"/>
                <a:gd name="adj2" fmla="val 103277"/>
              </a:avLst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3D6F980E-85FA-4FC7-0B13-412B8644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C2444DD1-F943-156C-2646-99B7860B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FE69207C-8A1D-3201-91C0-BD80E7D4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25560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1D7C-7C16-FCEF-0768-490AF218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Quantum Circuit Born Machines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9C3033-78BE-E276-3CC4-7F186C8946B2}"/>
              </a:ext>
            </a:extLst>
          </p:cNvPr>
          <p:cNvGrpSpPr/>
          <p:nvPr/>
        </p:nvGrpSpPr>
        <p:grpSpPr>
          <a:xfrm>
            <a:off x="6743628" y="1408065"/>
            <a:ext cx="4722549" cy="5223326"/>
            <a:chOff x="6038660" y="1332244"/>
            <a:chExt cx="4722549" cy="5223326"/>
          </a:xfrm>
        </p:grpSpPr>
        <p:pic>
          <p:nvPicPr>
            <p:cNvPr id="4" name="Picture 2" descr="Fig. 1">
              <a:extLst>
                <a:ext uri="{FF2B5EF4-FFF2-40B4-BE49-F238E27FC236}">
                  <a16:creationId xmlns:a16="http://schemas.microsoft.com/office/drawing/2014/main" id="{86A76BA0-6C84-62FA-7220-73309E3A7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660" y="1332244"/>
              <a:ext cx="4722549" cy="479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4ABA1C-DE3D-1955-381F-45EC770B48F3}"/>
                </a:ext>
              </a:extLst>
            </p:cNvPr>
            <p:cNvSpPr txBox="1"/>
            <p:nvPr/>
          </p:nvSpPr>
          <p:spPr>
            <a:xfrm>
              <a:off x="6331391" y="6124683"/>
              <a:ext cx="42068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i="1" dirty="0">
                  <a:effectLst/>
                </a:rPr>
                <a:t>Source: M. Benedetti, et al., </a:t>
              </a:r>
              <a:r>
                <a:rPr lang="en-GB" sz="1100" i="1" dirty="0" err="1">
                  <a:effectLst/>
                </a:rPr>
                <a:t>npj</a:t>
              </a:r>
              <a:r>
                <a:rPr lang="en-GB" sz="1100" i="1" dirty="0">
                  <a:effectLst/>
                </a:rPr>
                <a:t> QI, vol. 5, no. 1, p. 45, 2019. </a:t>
              </a:r>
            </a:p>
            <a:p>
              <a:endParaRPr lang="en-GB" sz="1100" dirty="0">
                <a:effectLst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2FD10F-7A0F-C3DB-04E1-88BF3F734811}"/>
              </a:ext>
            </a:extLst>
          </p:cNvPr>
          <p:cNvGrpSpPr/>
          <p:nvPr/>
        </p:nvGrpSpPr>
        <p:grpSpPr>
          <a:xfrm>
            <a:off x="749967" y="3265983"/>
            <a:ext cx="5496208" cy="3170099"/>
            <a:chOff x="749967" y="3265983"/>
            <a:chExt cx="5496208" cy="317009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4FECA8-7344-A82E-169B-FF3C677BA508}"/>
                </a:ext>
              </a:extLst>
            </p:cNvPr>
            <p:cNvGrpSpPr/>
            <p:nvPr/>
          </p:nvGrpSpPr>
          <p:grpSpPr>
            <a:xfrm>
              <a:off x="1735713" y="4826340"/>
              <a:ext cx="1866473" cy="1211521"/>
              <a:chOff x="1503218" y="2713728"/>
              <a:chExt cx="1866473" cy="1211521"/>
            </a:xfrm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DD9663A2-588F-E705-ECCA-0FC418328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03218" y="2713728"/>
                <a:ext cx="1801297" cy="284415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2C1BD3E0-7CD0-6424-E4BC-7C5E04162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03218" y="3177281"/>
                <a:ext cx="1866473" cy="284415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42629892-52AB-F4D9-57DC-57B54BA65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03218" y="3640834"/>
                <a:ext cx="1611685" cy="284415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25B943-6F1C-1DA4-CA85-A096D2A81B9F}"/>
                </a:ext>
              </a:extLst>
            </p:cNvPr>
            <p:cNvSpPr txBox="1"/>
            <p:nvPr/>
          </p:nvSpPr>
          <p:spPr>
            <a:xfrm>
              <a:off x="749967" y="3265983"/>
              <a:ext cx="549620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U" sz="2000" b="1" u="sng" dirty="0"/>
                <a:t>QCBM task:</a:t>
              </a:r>
            </a:p>
            <a:p>
              <a:endParaRPr lang="en-HU" sz="2000" b="1" u="sng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HU" sz="2000" dirty="0"/>
                <a:t>Learn a quantum state via optimizing the parameters of a variational quantum circuit                     s. 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HU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HU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HU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HU" sz="2000" dirty="0"/>
            </a:p>
            <a:p>
              <a:r>
                <a:rPr lang="en-HU" sz="2000" dirty="0"/>
                <a:t>			     where 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C8AA56A-19B7-6F1A-4BAD-68DE24A86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23008" y="6073545"/>
              <a:ext cx="1061812" cy="28441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456A51A-6718-4921-AB24-1F488F8410ED}"/>
              </a:ext>
            </a:extLst>
          </p:cNvPr>
          <p:cNvSpPr txBox="1"/>
          <p:nvPr/>
        </p:nvSpPr>
        <p:spPr>
          <a:xfrm>
            <a:off x="725823" y="1344628"/>
            <a:ext cx="5704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2000" b="1" u="sng" dirty="0"/>
              <a:t>General task:</a:t>
            </a:r>
            <a:endParaRPr lang="en-HU" sz="2000" dirty="0"/>
          </a:p>
          <a:p>
            <a:endParaRPr lang="en-HU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2000" dirty="0"/>
              <a:t>Learn a representation of the (target) probability distribution over binary random variables.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2000" dirty="0"/>
              <a:t>Access to explicit distribution (not realistic) OR a </a:t>
            </a:r>
            <a:r>
              <a:rPr lang="en-HU" sz="2000" b="1" dirty="0"/>
              <a:t>limited number of samples</a:t>
            </a:r>
            <a:r>
              <a:rPr lang="en-HU" sz="2000" dirty="0"/>
              <a:t>.</a:t>
            </a:r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2ABEE4D3-C957-32D5-5B93-D0D998B5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E731445-B47F-4EE8-2188-8645A45C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C16B75ED-75AB-30F4-33ED-8DC17185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4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32632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06E7-95D4-1B79-284B-35EAB099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03" y="365125"/>
            <a:ext cx="10808897" cy="1325563"/>
          </a:xfrm>
        </p:spPr>
        <p:txBody>
          <a:bodyPr/>
          <a:lstStyle/>
          <a:p>
            <a:r>
              <a:rPr lang="en-HU" dirty="0"/>
              <a:t>General-purpose QCBMs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67B2-072E-EE56-7E1A-FC5C7ACCA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36" y="1528181"/>
            <a:ext cx="11025961" cy="768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U" sz="2000" b="1" dirty="0">
                <a:solidFill>
                  <a:srgbClr val="801D1A"/>
                </a:solidFill>
              </a:rPr>
              <a:t>Task: learn P(A,B,C,D) – joint probability distribution of correlated (binary) random variables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56B63D-5C15-801A-C47D-E6F1523D8711}"/>
              </a:ext>
            </a:extLst>
          </p:cNvPr>
          <p:cNvGrpSpPr/>
          <p:nvPr/>
        </p:nvGrpSpPr>
        <p:grpSpPr>
          <a:xfrm>
            <a:off x="3063297" y="2347556"/>
            <a:ext cx="5725913" cy="3240408"/>
            <a:chOff x="108010" y="2045622"/>
            <a:chExt cx="5725913" cy="324040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B94FC-4BC7-F978-0D83-9E11563F290A}"/>
                </a:ext>
              </a:extLst>
            </p:cNvPr>
            <p:cNvGrpSpPr/>
            <p:nvPr/>
          </p:nvGrpSpPr>
          <p:grpSpPr>
            <a:xfrm>
              <a:off x="974001" y="2244489"/>
              <a:ext cx="4859922" cy="2618431"/>
              <a:chOff x="1067627" y="2191699"/>
              <a:chExt cx="4230656" cy="227939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221295-E834-9323-675F-96DB58BDA32D}"/>
                  </a:ext>
                </a:extLst>
              </p:cNvPr>
              <p:cNvSpPr txBox="1"/>
              <p:nvPr/>
            </p:nvSpPr>
            <p:spPr>
              <a:xfrm>
                <a:off x="1067627" y="2191699"/>
                <a:ext cx="3218287" cy="348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U" sz="2000" dirty="0">
                    <a:solidFill>
                      <a:srgbClr val="012750"/>
                    </a:solidFill>
                  </a:rPr>
                  <a:t>No problem-specific knowledge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E519B6C-C37A-C8F7-2EFC-20260E8A5631}"/>
                  </a:ext>
                </a:extLst>
              </p:cNvPr>
              <p:cNvGrpSpPr/>
              <p:nvPr/>
            </p:nvGrpSpPr>
            <p:grpSpPr>
              <a:xfrm>
                <a:off x="1786921" y="3058263"/>
                <a:ext cx="3511362" cy="1412831"/>
                <a:chOff x="1786921" y="3058263"/>
                <a:chExt cx="3511362" cy="1412831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A28AC08A-13D2-8497-8B30-FD51FABD55B6}"/>
                    </a:ext>
                  </a:extLst>
                </p:cNvPr>
                <p:cNvGrpSpPr/>
                <p:nvPr/>
              </p:nvGrpSpPr>
              <p:grpSpPr>
                <a:xfrm>
                  <a:off x="1786921" y="3058263"/>
                  <a:ext cx="2948729" cy="1041400"/>
                  <a:chOff x="1623019" y="3064335"/>
                  <a:chExt cx="2948729" cy="1041400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95778272-4A2A-74D5-CD64-2FC94052E4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184148" y="3064335"/>
                    <a:ext cx="2387600" cy="1041400"/>
                  </a:xfrm>
                  <a:prstGeom prst="rect">
                    <a:avLst/>
                  </a:prstGeom>
                </p:spPr>
              </p:pic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A5D1BEB-9CC3-C7C1-7DCD-03F952459D03}"/>
                      </a:ext>
                    </a:extLst>
                  </p:cNvPr>
                  <p:cNvSpPr txBox="1"/>
                  <p:nvPr/>
                </p:nvSpPr>
                <p:spPr>
                  <a:xfrm>
                    <a:off x="1623019" y="3362144"/>
                    <a:ext cx="37093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HU" sz="2800" dirty="0"/>
                      <a:t>+</a:t>
                    </a:r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1A2103A-9EC9-D750-3B1B-4928CACC9643}"/>
                    </a:ext>
                  </a:extLst>
                </p:cNvPr>
                <p:cNvSpPr txBox="1"/>
                <p:nvPr/>
              </p:nvSpPr>
              <p:spPr>
                <a:xfrm>
                  <a:off x="2425687" y="4149583"/>
                  <a:ext cx="2872596" cy="321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801D1A"/>
                      </a:solidFill>
                    </a:rPr>
                    <a:t>G</a:t>
                  </a:r>
                  <a:r>
                    <a:rPr lang="en-HU" dirty="0">
                      <a:solidFill>
                        <a:srgbClr val="801D1A"/>
                      </a:solidFill>
                    </a:rPr>
                    <a:t>eneral-purpose Ansatz</a:t>
                  </a:r>
                </a:p>
              </p:txBody>
            </p:sp>
          </p:grp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52DEAC-E414-5F7E-8F1A-55CD22D95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170" y="3223857"/>
              <a:ext cx="1246719" cy="1246719"/>
            </a:xfrm>
            <a:prstGeom prst="rect">
              <a:avLst/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EF34BF2-01BD-286B-AE15-89D2394B9BE5}"/>
                </a:ext>
              </a:extLst>
            </p:cNvPr>
            <p:cNvSpPr/>
            <p:nvPr/>
          </p:nvSpPr>
          <p:spPr>
            <a:xfrm>
              <a:off x="108010" y="2045622"/>
              <a:ext cx="5551097" cy="3240408"/>
            </a:xfrm>
            <a:custGeom>
              <a:avLst/>
              <a:gdLst>
                <a:gd name="connsiteX0" fmla="*/ 0 w 5551097"/>
                <a:gd name="connsiteY0" fmla="*/ 540079 h 3240408"/>
                <a:gd name="connsiteX1" fmla="*/ 540079 w 5551097"/>
                <a:gd name="connsiteY1" fmla="*/ 0 h 3240408"/>
                <a:gd name="connsiteX2" fmla="*/ 1044656 w 5551097"/>
                <a:gd name="connsiteY2" fmla="*/ 0 h 3240408"/>
                <a:gd name="connsiteX3" fmla="*/ 1549234 w 5551097"/>
                <a:gd name="connsiteY3" fmla="*/ 0 h 3240408"/>
                <a:gd name="connsiteX4" fmla="*/ 2098521 w 5551097"/>
                <a:gd name="connsiteY4" fmla="*/ 0 h 3240408"/>
                <a:gd name="connsiteX5" fmla="*/ 2737226 w 5551097"/>
                <a:gd name="connsiteY5" fmla="*/ 0 h 3240408"/>
                <a:gd name="connsiteX6" fmla="*/ 3420641 w 5551097"/>
                <a:gd name="connsiteY6" fmla="*/ 0 h 3240408"/>
                <a:gd name="connsiteX7" fmla="*/ 3925219 w 5551097"/>
                <a:gd name="connsiteY7" fmla="*/ 0 h 3240408"/>
                <a:gd name="connsiteX8" fmla="*/ 5011018 w 5551097"/>
                <a:gd name="connsiteY8" fmla="*/ 0 h 3240408"/>
                <a:gd name="connsiteX9" fmla="*/ 5551097 w 5551097"/>
                <a:gd name="connsiteY9" fmla="*/ 540079 h 3240408"/>
                <a:gd name="connsiteX10" fmla="*/ 5551097 w 5551097"/>
                <a:gd name="connsiteY10" fmla="*/ 1123347 h 3240408"/>
                <a:gd name="connsiteX11" fmla="*/ 5551097 w 5551097"/>
                <a:gd name="connsiteY11" fmla="*/ 1641807 h 3240408"/>
                <a:gd name="connsiteX12" fmla="*/ 5551097 w 5551097"/>
                <a:gd name="connsiteY12" fmla="*/ 2160267 h 3240408"/>
                <a:gd name="connsiteX13" fmla="*/ 5551097 w 5551097"/>
                <a:gd name="connsiteY13" fmla="*/ 2700329 h 3240408"/>
                <a:gd name="connsiteX14" fmla="*/ 5011018 w 5551097"/>
                <a:gd name="connsiteY14" fmla="*/ 3240408 h 3240408"/>
                <a:gd name="connsiteX15" fmla="*/ 4282894 w 5551097"/>
                <a:gd name="connsiteY15" fmla="*/ 3240408 h 3240408"/>
                <a:gd name="connsiteX16" fmla="*/ 3644188 w 5551097"/>
                <a:gd name="connsiteY16" fmla="*/ 3240408 h 3240408"/>
                <a:gd name="connsiteX17" fmla="*/ 3139611 w 5551097"/>
                <a:gd name="connsiteY17" fmla="*/ 3240408 h 3240408"/>
                <a:gd name="connsiteX18" fmla="*/ 2456196 w 5551097"/>
                <a:gd name="connsiteY18" fmla="*/ 3240408 h 3240408"/>
                <a:gd name="connsiteX19" fmla="*/ 1906909 w 5551097"/>
                <a:gd name="connsiteY19" fmla="*/ 3240408 h 3240408"/>
                <a:gd name="connsiteX20" fmla="*/ 1357622 w 5551097"/>
                <a:gd name="connsiteY20" fmla="*/ 3240408 h 3240408"/>
                <a:gd name="connsiteX21" fmla="*/ 540079 w 5551097"/>
                <a:gd name="connsiteY21" fmla="*/ 3240408 h 3240408"/>
                <a:gd name="connsiteX22" fmla="*/ 0 w 5551097"/>
                <a:gd name="connsiteY22" fmla="*/ 2700329 h 3240408"/>
                <a:gd name="connsiteX23" fmla="*/ 0 w 5551097"/>
                <a:gd name="connsiteY23" fmla="*/ 2117062 h 3240408"/>
                <a:gd name="connsiteX24" fmla="*/ 0 w 5551097"/>
                <a:gd name="connsiteY24" fmla="*/ 1533794 h 3240408"/>
                <a:gd name="connsiteX25" fmla="*/ 0 w 5551097"/>
                <a:gd name="connsiteY25" fmla="*/ 540079 h 324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51097" h="3240408" extrusionOk="0">
                  <a:moveTo>
                    <a:pt x="0" y="540079"/>
                  </a:moveTo>
                  <a:cubicBezTo>
                    <a:pt x="13367" y="285335"/>
                    <a:pt x="258755" y="1965"/>
                    <a:pt x="540079" y="0"/>
                  </a:cubicBezTo>
                  <a:cubicBezTo>
                    <a:pt x="713624" y="-20137"/>
                    <a:pt x="910449" y="23828"/>
                    <a:pt x="1044656" y="0"/>
                  </a:cubicBezTo>
                  <a:cubicBezTo>
                    <a:pt x="1178863" y="-23828"/>
                    <a:pt x="1430550" y="13501"/>
                    <a:pt x="1549234" y="0"/>
                  </a:cubicBezTo>
                  <a:cubicBezTo>
                    <a:pt x="1667918" y="-13501"/>
                    <a:pt x="1913037" y="20176"/>
                    <a:pt x="2098521" y="0"/>
                  </a:cubicBezTo>
                  <a:cubicBezTo>
                    <a:pt x="2284005" y="-20176"/>
                    <a:pt x="2558706" y="-13876"/>
                    <a:pt x="2737226" y="0"/>
                  </a:cubicBezTo>
                  <a:cubicBezTo>
                    <a:pt x="2915747" y="13876"/>
                    <a:pt x="3263934" y="-6230"/>
                    <a:pt x="3420641" y="0"/>
                  </a:cubicBezTo>
                  <a:cubicBezTo>
                    <a:pt x="3577349" y="6230"/>
                    <a:pt x="3780740" y="5337"/>
                    <a:pt x="3925219" y="0"/>
                  </a:cubicBezTo>
                  <a:cubicBezTo>
                    <a:pt x="4069698" y="-5337"/>
                    <a:pt x="4754254" y="-53036"/>
                    <a:pt x="5011018" y="0"/>
                  </a:cubicBezTo>
                  <a:cubicBezTo>
                    <a:pt x="5314013" y="-6339"/>
                    <a:pt x="5505022" y="230640"/>
                    <a:pt x="5551097" y="540079"/>
                  </a:cubicBezTo>
                  <a:cubicBezTo>
                    <a:pt x="5564045" y="813714"/>
                    <a:pt x="5558394" y="889323"/>
                    <a:pt x="5551097" y="1123347"/>
                  </a:cubicBezTo>
                  <a:cubicBezTo>
                    <a:pt x="5543800" y="1357371"/>
                    <a:pt x="5556916" y="1456426"/>
                    <a:pt x="5551097" y="1641807"/>
                  </a:cubicBezTo>
                  <a:cubicBezTo>
                    <a:pt x="5545278" y="1827188"/>
                    <a:pt x="5562770" y="2001765"/>
                    <a:pt x="5551097" y="2160267"/>
                  </a:cubicBezTo>
                  <a:cubicBezTo>
                    <a:pt x="5539424" y="2318769"/>
                    <a:pt x="5557221" y="2459419"/>
                    <a:pt x="5551097" y="2700329"/>
                  </a:cubicBezTo>
                  <a:cubicBezTo>
                    <a:pt x="5494338" y="3043362"/>
                    <a:pt x="5275420" y="3271933"/>
                    <a:pt x="5011018" y="3240408"/>
                  </a:cubicBezTo>
                  <a:cubicBezTo>
                    <a:pt x="4801846" y="3270830"/>
                    <a:pt x="4431089" y="3225153"/>
                    <a:pt x="4282894" y="3240408"/>
                  </a:cubicBezTo>
                  <a:cubicBezTo>
                    <a:pt x="4134699" y="3255663"/>
                    <a:pt x="3793409" y="3266548"/>
                    <a:pt x="3644188" y="3240408"/>
                  </a:cubicBezTo>
                  <a:cubicBezTo>
                    <a:pt x="3494967" y="3214268"/>
                    <a:pt x="3354496" y="3248571"/>
                    <a:pt x="3139611" y="3240408"/>
                  </a:cubicBezTo>
                  <a:cubicBezTo>
                    <a:pt x="2924726" y="3232245"/>
                    <a:pt x="2695184" y="3258073"/>
                    <a:pt x="2456196" y="3240408"/>
                  </a:cubicBezTo>
                  <a:cubicBezTo>
                    <a:pt x="2217208" y="3222743"/>
                    <a:pt x="2141032" y="3218051"/>
                    <a:pt x="1906909" y="3240408"/>
                  </a:cubicBezTo>
                  <a:cubicBezTo>
                    <a:pt x="1672786" y="3262765"/>
                    <a:pt x="1552692" y="3226001"/>
                    <a:pt x="1357622" y="3240408"/>
                  </a:cubicBezTo>
                  <a:cubicBezTo>
                    <a:pt x="1162552" y="3254815"/>
                    <a:pt x="892966" y="3208155"/>
                    <a:pt x="540079" y="3240408"/>
                  </a:cubicBezTo>
                  <a:cubicBezTo>
                    <a:pt x="262522" y="3178793"/>
                    <a:pt x="25913" y="3010645"/>
                    <a:pt x="0" y="2700329"/>
                  </a:cubicBezTo>
                  <a:cubicBezTo>
                    <a:pt x="-21654" y="2580133"/>
                    <a:pt x="-6946" y="2364042"/>
                    <a:pt x="0" y="2117062"/>
                  </a:cubicBezTo>
                  <a:cubicBezTo>
                    <a:pt x="6946" y="1870082"/>
                    <a:pt x="26368" y="1817994"/>
                    <a:pt x="0" y="1533794"/>
                  </a:cubicBezTo>
                  <a:cubicBezTo>
                    <a:pt x="-26368" y="1249594"/>
                    <a:pt x="9600" y="891923"/>
                    <a:pt x="0" y="540079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1158694980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sz="2000"/>
            </a:p>
          </p:txBody>
        </p:sp>
      </p:grp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0888B58A-384B-7E79-0332-5FD53E31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9310003-86DC-9F8A-AAEC-D6E88467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A687C1E8-4ED5-48ED-BFC2-18522A5F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5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0712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06E7-95D4-1B79-284B-35EAB099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03" y="365125"/>
            <a:ext cx="10808897" cy="1325563"/>
          </a:xfrm>
        </p:spPr>
        <p:txBody>
          <a:bodyPr/>
          <a:lstStyle/>
          <a:p>
            <a:r>
              <a:rPr lang="en-HU" dirty="0"/>
              <a:t>General-purpose QCBMs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67B2-072E-EE56-7E1A-FC5C7ACCA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36" y="1528181"/>
            <a:ext cx="11025961" cy="768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U" sz="2000" b="1" dirty="0">
                <a:solidFill>
                  <a:srgbClr val="801D1A"/>
                </a:solidFill>
              </a:rPr>
              <a:t>Task: learn P(A,B,C,D) – joint probability distribution of correlated (binary) random variables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42CCA0-A07F-E319-8360-338767DBA47B}"/>
              </a:ext>
            </a:extLst>
          </p:cNvPr>
          <p:cNvSpPr txBox="1"/>
          <p:nvPr/>
        </p:nvSpPr>
        <p:spPr>
          <a:xfrm>
            <a:off x="6860639" y="3306040"/>
            <a:ext cx="3499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2000" dirty="0"/>
              <a:t>Trainability issues           (e.g., barren plateaus)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2000" dirty="0"/>
              <a:t>Poor average performance  (no-free-lunch theorem)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56B63D-5C15-801A-C47D-E6F1523D8711}"/>
              </a:ext>
            </a:extLst>
          </p:cNvPr>
          <p:cNvGrpSpPr/>
          <p:nvPr/>
        </p:nvGrpSpPr>
        <p:grpSpPr>
          <a:xfrm>
            <a:off x="292934" y="2347556"/>
            <a:ext cx="5725913" cy="3240408"/>
            <a:chOff x="108010" y="2045622"/>
            <a:chExt cx="5725913" cy="324040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B94FC-4BC7-F978-0D83-9E11563F290A}"/>
                </a:ext>
              </a:extLst>
            </p:cNvPr>
            <p:cNvGrpSpPr/>
            <p:nvPr/>
          </p:nvGrpSpPr>
          <p:grpSpPr>
            <a:xfrm>
              <a:off x="974001" y="2244489"/>
              <a:ext cx="4859922" cy="2618431"/>
              <a:chOff x="1067627" y="2191699"/>
              <a:chExt cx="4230656" cy="227939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221295-E834-9323-675F-96DB58BDA32D}"/>
                  </a:ext>
                </a:extLst>
              </p:cNvPr>
              <p:cNvSpPr txBox="1"/>
              <p:nvPr/>
            </p:nvSpPr>
            <p:spPr>
              <a:xfrm>
                <a:off x="1067627" y="2191699"/>
                <a:ext cx="3218287" cy="348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U" sz="2000" dirty="0">
                    <a:solidFill>
                      <a:srgbClr val="012750"/>
                    </a:solidFill>
                  </a:rPr>
                  <a:t>No problem-specific knowledge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E519B6C-C37A-C8F7-2EFC-20260E8A5631}"/>
                  </a:ext>
                </a:extLst>
              </p:cNvPr>
              <p:cNvGrpSpPr/>
              <p:nvPr/>
            </p:nvGrpSpPr>
            <p:grpSpPr>
              <a:xfrm>
                <a:off x="1786921" y="3058263"/>
                <a:ext cx="3511362" cy="1412831"/>
                <a:chOff x="1786921" y="3058263"/>
                <a:chExt cx="3511362" cy="1412831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A28AC08A-13D2-8497-8B30-FD51FABD55B6}"/>
                    </a:ext>
                  </a:extLst>
                </p:cNvPr>
                <p:cNvGrpSpPr/>
                <p:nvPr/>
              </p:nvGrpSpPr>
              <p:grpSpPr>
                <a:xfrm>
                  <a:off x="1786921" y="3058263"/>
                  <a:ext cx="2948729" cy="1041400"/>
                  <a:chOff x="1623019" y="3064335"/>
                  <a:chExt cx="2948729" cy="1041400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95778272-4A2A-74D5-CD64-2FC94052E4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184148" y="3064335"/>
                    <a:ext cx="2387600" cy="1041400"/>
                  </a:xfrm>
                  <a:prstGeom prst="rect">
                    <a:avLst/>
                  </a:prstGeom>
                </p:spPr>
              </p:pic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A5D1BEB-9CC3-C7C1-7DCD-03F952459D03}"/>
                      </a:ext>
                    </a:extLst>
                  </p:cNvPr>
                  <p:cNvSpPr txBox="1"/>
                  <p:nvPr/>
                </p:nvSpPr>
                <p:spPr>
                  <a:xfrm>
                    <a:off x="1623019" y="3362144"/>
                    <a:ext cx="37093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HU" sz="2800" dirty="0"/>
                      <a:t>+</a:t>
                    </a:r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1A2103A-9EC9-D750-3B1B-4928CACC9643}"/>
                    </a:ext>
                  </a:extLst>
                </p:cNvPr>
                <p:cNvSpPr txBox="1"/>
                <p:nvPr/>
              </p:nvSpPr>
              <p:spPr>
                <a:xfrm>
                  <a:off x="2425687" y="4149583"/>
                  <a:ext cx="2872596" cy="321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801D1A"/>
                      </a:solidFill>
                    </a:rPr>
                    <a:t>G</a:t>
                  </a:r>
                  <a:r>
                    <a:rPr lang="en-HU" dirty="0">
                      <a:solidFill>
                        <a:srgbClr val="801D1A"/>
                      </a:solidFill>
                    </a:rPr>
                    <a:t>eneral-purpose Ansatz</a:t>
                  </a:r>
                </a:p>
              </p:txBody>
            </p:sp>
          </p:grp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52DEAC-E414-5F7E-8F1A-55CD22D95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170" y="3223857"/>
              <a:ext cx="1246719" cy="1246719"/>
            </a:xfrm>
            <a:prstGeom prst="rect">
              <a:avLst/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EF34BF2-01BD-286B-AE15-89D2394B9BE5}"/>
                </a:ext>
              </a:extLst>
            </p:cNvPr>
            <p:cNvSpPr/>
            <p:nvPr/>
          </p:nvSpPr>
          <p:spPr>
            <a:xfrm>
              <a:off x="108010" y="2045622"/>
              <a:ext cx="5551097" cy="3240408"/>
            </a:xfrm>
            <a:custGeom>
              <a:avLst/>
              <a:gdLst>
                <a:gd name="connsiteX0" fmla="*/ 0 w 5551097"/>
                <a:gd name="connsiteY0" fmla="*/ 540079 h 3240408"/>
                <a:gd name="connsiteX1" fmla="*/ 540079 w 5551097"/>
                <a:gd name="connsiteY1" fmla="*/ 0 h 3240408"/>
                <a:gd name="connsiteX2" fmla="*/ 1044656 w 5551097"/>
                <a:gd name="connsiteY2" fmla="*/ 0 h 3240408"/>
                <a:gd name="connsiteX3" fmla="*/ 1549234 w 5551097"/>
                <a:gd name="connsiteY3" fmla="*/ 0 h 3240408"/>
                <a:gd name="connsiteX4" fmla="*/ 2098521 w 5551097"/>
                <a:gd name="connsiteY4" fmla="*/ 0 h 3240408"/>
                <a:gd name="connsiteX5" fmla="*/ 2737226 w 5551097"/>
                <a:gd name="connsiteY5" fmla="*/ 0 h 3240408"/>
                <a:gd name="connsiteX6" fmla="*/ 3420641 w 5551097"/>
                <a:gd name="connsiteY6" fmla="*/ 0 h 3240408"/>
                <a:gd name="connsiteX7" fmla="*/ 3925219 w 5551097"/>
                <a:gd name="connsiteY7" fmla="*/ 0 h 3240408"/>
                <a:gd name="connsiteX8" fmla="*/ 5011018 w 5551097"/>
                <a:gd name="connsiteY8" fmla="*/ 0 h 3240408"/>
                <a:gd name="connsiteX9" fmla="*/ 5551097 w 5551097"/>
                <a:gd name="connsiteY9" fmla="*/ 540079 h 3240408"/>
                <a:gd name="connsiteX10" fmla="*/ 5551097 w 5551097"/>
                <a:gd name="connsiteY10" fmla="*/ 1123347 h 3240408"/>
                <a:gd name="connsiteX11" fmla="*/ 5551097 w 5551097"/>
                <a:gd name="connsiteY11" fmla="*/ 1641807 h 3240408"/>
                <a:gd name="connsiteX12" fmla="*/ 5551097 w 5551097"/>
                <a:gd name="connsiteY12" fmla="*/ 2160267 h 3240408"/>
                <a:gd name="connsiteX13" fmla="*/ 5551097 w 5551097"/>
                <a:gd name="connsiteY13" fmla="*/ 2700329 h 3240408"/>
                <a:gd name="connsiteX14" fmla="*/ 5011018 w 5551097"/>
                <a:gd name="connsiteY14" fmla="*/ 3240408 h 3240408"/>
                <a:gd name="connsiteX15" fmla="*/ 4282894 w 5551097"/>
                <a:gd name="connsiteY15" fmla="*/ 3240408 h 3240408"/>
                <a:gd name="connsiteX16" fmla="*/ 3644188 w 5551097"/>
                <a:gd name="connsiteY16" fmla="*/ 3240408 h 3240408"/>
                <a:gd name="connsiteX17" fmla="*/ 3139611 w 5551097"/>
                <a:gd name="connsiteY17" fmla="*/ 3240408 h 3240408"/>
                <a:gd name="connsiteX18" fmla="*/ 2456196 w 5551097"/>
                <a:gd name="connsiteY18" fmla="*/ 3240408 h 3240408"/>
                <a:gd name="connsiteX19" fmla="*/ 1906909 w 5551097"/>
                <a:gd name="connsiteY19" fmla="*/ 3240408 h 3240408"/>
                <a:gd name="connsiteX20" fmla="*/ 1357622 w 5551097"/>
                <a:gd name="connsiteY20" fmla="*/ 3240408 h 3240408"/>
                <a:gd name="connsiteX21" fmla="*/ 540079 w 5551097"/>
                <a:gd name="connsiteY21" fmla="*/ 3240408 h 3240408"/>
                <a:gd name="connsiteX22" fmla="*/ 0 w 5551097"/>
                <a:gd name="connsiteY22" fmla="*/ 2700329 h 3240408"/>
                <a:gd name="connsiteX23" fmla="*/ 0 w 5551097"/>
                <a:gd name="connsiteY23" fmla="*/ 2117062 h 3240408"/>
                <a:gd name="connsiteX24" fmla="*/ 0 w 5551097"/>
                <a:gd name="connsiteY24" fmla="*/ 1533794 h 3240408"/>
                <a:gd name="connsiteX25" fmla="*/ 0 w 5551097"/>
                <a:gd name="connsiteY25" fmla="*/ 540079 h 324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51097" h="3240408" extrusionOk="0">
                  <a:moveTo>
                    <a:pt x="0" y="540079"/>
                  </a:moveTo>
                  <a:cubicBezTo>
                    <a:pt x="13367" y="285335"/>
                    <a:pt x="258755" y="1965"/>
                    <a:pt x="540079" y="0"/>
                  </a:cubicBezTo>
                  <a:cubicBezTo>
                    <a:pt x="713624" y="-20137"/>
                    <a:pt x="910449" y="23828"/>
                    <a:pt x="1044656" y="0"/>
                  </a:cubicBezTo>
                  <a:cubicBezTo>
                    <a:pt x="1178863" y="-23828"/>
                    <a:pt x="1430550" y="13501"/>
                    <a:pt x="1549234" y="0"/>
                  </a:cubicBezTo>
                  <a:cubicBezTo>
                    <a:pt x="1667918" y="-13501"/>
                    <a:pt x="1913037" y="20176"/>
                    <a:pt x="2098521" y="0"/>
                  </a:cubicBezTo>
                  <a:cubicBezTo>
                    <a:pt x="2284005" y="-20176"/>
                    <a:pt x="2558706" y="-13876"/>
                    <a:pt x="2737226" y="0"/>
                  </a:cubicBezTo>
                  <a:cubicBezTo>
                    <a:pt x="2915747" y="13876"/>
                    <a:pt x="3263934" y="-6230"/>
                    <a:pt x="3420641" y="0"/>
                  </a:cubicBezTo>
                  <a:cubicBezTo>
                    <a:pt x="3577349" y="6230"/>
                    <a:pt x="3780740" y="5337"/>
                    <a:pt x="3925219" y="0"/>
                  </a:cubicBezTo>
                  <a:cubicBezTo>
                    <a:pt x="4069698" y="-5337"/>
                    <a:pt x="4754254" y="-53036"/>
                    <a:pt x="5011018" y="0"/>
                  </a:cubicBezTo>
                  <a:cubicBezTo>
                    <a:pt x="5314013" y="-6339"/>
                    <a:pt x="5505022" y="230640"/>
                    <a:pt x="5551097" y="540079"/>
                  </a:cubicBezTo>
                  <a:cubicBezTo>
                    <a:pt x="5564045" y="813714"/>
                    <a:pt x="5558394" y="889323"/>
                    <a:pt x="5551097" y="1123347"/>
                  </a:cubicBezTo>
                  <a:cubicBezTo>
                    <a:pt x="5543800" y="1357371"/>
                    <a:pt x="5556916" y="1456426"/>
                    <a:pt x="5551097" y="1641807"/>
                  </a:cubicBezTo>
                  <a:cubicBezTo>
                    <a:pt x="5545278" y="1827188"/>
                    <a:pt x="5562770" y="2001765"/>
                    <a:pt x="5551097" y="2160267"/>
                  </a:cubicBezTo>
                  <a:cubicBezTo>
                    <a:pt x="5539424" y="2318769"/>
                    <a:pt x="5557221" y="2459419"/>
                    <a:pt x="5551097" y="2700329"/>
                  </a:cubicBezTo>
                  <a:cubicBezTo>
                    <a:pt x="5494338" y="3043362"/>
                    <a:pt x="5275420" y="3271933"/>
                    <a:pt x="5011018" y="3240408"/>
                  </a:cubicBezTo>
                  <a:cubicBezTo>
                    <a:pt x="4801846" y="3270830"/>
                    <a:pt x="4431089" y="3225153"/>
                    <a:pt x="4282894" y="3240408"/>
                  </a:cubicBezTo>
                  <a:cubicBezTo>
                    <a:pt x="4134699" y="3255663"/>
                    <a:pt x="3793409" y="3266548"/>
                    <a:pt x="3644188" y="3240408"/>
                  </a:cubicBezTo>
                  <a:cubicBezTo>
                    <a:pt x="3494967" y="3214268"/>
                    <a:pt x="3354496" y="3248571"/>
                    <a:pt x="3139611" y="3240408"/>
                  </a:cubicBezTo>
                  <a:cubicBezTo>
                    <a:pt x="2924726" y="3232245"/>
                    <a:pt x="2695184" y="3258073"/>
                    <a:pt x="2456196" y="3240408"/>
                  </a:cubicBezTo>
                  <a:cubicBezTo>
                    <a:pt x="2217208" y="3222743"/>
                    <a:pt x="2141032" y="3218051"/>
                    <a:pt x="1906909" y="3240408"/>
                  </a:cubicBezTo>
                  <a:cubicBezTo>
                    <a:pt x="1672786" y="3262765"/>
                    <a:pt x="1552692" y="3226001"/>
                    <a:pt x="1357622" y="3240408"/>
                  </a:cubicBezTo>
                  <a:cubicBezTo>
                    <a:pt x="1162552" y="3254815"/>
                    <a:pt x="892966" y="3208155"/>
                    <a:pt x="540079" y="3240408"/>
                  </a:cubicBezTo>
                  <a:cubicBezTo>
                    <a:pt x="262522" y="3178793"/>
                    <a:pt x="25913" y="3010645"/>
                    <a:pt x="0" y="2700329"/>
                  </a:cubicBezTo>
                  <a:cubicBezTo>
                    <a:pt x="-21654" y="2580133"/>
                    <a:pt x="-6946" y="2364042"/>
                    <a:pt x="0" y="2117062"/>
                  </a:cubicBezTo>
                  <a:cubicBezTo>
                    <a:pt x="6946" y="1870082"/>
                    <a:pt x="26368" y="1817994"/>
                    <a:pt x="0" y="1533794"/>
                  </a:cubicBezTo>
                  <a:cubicBezTo>
                    <a:pt x="-26368" y="1249594"/>
                    <a:pt x="9600" y="891923"/>
                    <a:pt x="0" y="540079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1158694980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sz="2000"/>
            </a:p>
          </p:txBody>
        </p:sp>
      </p:grp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0888B58A-384B-7E79-0332-5FD53E31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9310003-86DC-9F8A-AAEC-D6E88467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A687C1E8-4ED5-48ED-BFC2-18522A5F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6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4511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C9169-3489-1B66-318E-5AC6B22EF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692" y="4159032"/>
            <a:ext cx="2742731" cy="1196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A06E7-95D4-1B79-284B-35EAB099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03" y="365125"/>
            <a:ext cx="10808897" cy="1325563"/>
          </a:xfrm>
        </p:spPr>
        <p:txBody>
          <a:bodyPr/>
          <a:lstStyle/>
          <a:p>
            <a:r>
              <a:rPr lang="en-HU" dirty="0"/>
              <a:t>General-purpose QCBMs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67B2-072E-EE56-7E1A-FC5C7ACCA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36" y="1528181"/>
            <a:ext cx="11025961" cy="768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U" sz="2000" b="1" dirty="0">
                <a:solidFill>
                  <a:srgbClr val="801D1A"/>
                </a:solidFill>
              </a:rPr>
              <a:t>Task: learn P(A,B,C,D) – joint probability distribution of correlated (binary) random variables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42CCA0-A07F-E319-8360-338767DBA47B}"/>
              </a:ext>
            </a:extLst>
          </p:cNvPr>
          <p:cNvSpPr txBox="1"/>
          <p:nvPr/>
        </p:nvSpPr>
        <p:spPr>
          <a:xfrm>
            <a:off x="6891280" y="2261974"/>
            <a:ext cx="3499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2000" dirty="0"/>
              <a:t>Trainability issues           (e.g., barren plateaus)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2000" dirty="0"/>
              <a:t>Poor average performance  (no-free-lunch theorem)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56B63D-5C15-801A-C47D-E6F1523D8711}"/>
              </a:ext>
            </a:extLst>
          </p:cNvPr>
          <p:cNvGrpSpPr/>
          <p:nvPr/>
        </p:nvGrpSpPr>
        <p:grpSpPr>
          <a:xfrm>
            <a:off x="292934" y="2347556"/>
            <a:ext cx="5725913" cy="3240408"/>
            <a:chOff x="108010" y="2045622"/>
            <a:chExt cx="5725913" cy="324040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B94FC-4BC7-F978-0D83-9E11563F290A}"/>
                </a:ext>
              </a:extLst>
            </p:cNvPr>
            <p:cNvGrpSpPr/>
            <p:nvPr/>
          </p:nvGrpSpPr>
          <p:grpSpPr>
            <a:xfrm>
              <a:off x="974001" y="2244489"/>
              <a:ext cx="4859922" cy="2618431"/>
              <a:chOff x="1067627" y="2191699"/>
              <a:chExt cx="4230656" cy="227939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221295-E834-9323-675F-96DB58BDA32D}"/>
                  </a:ext>
                </a:extLst>
              </p:cNvPr>
              <p:cNvSpPr txBox="1"/>
              <p:nvPr/>
            </p:nvSpPr>
            <p:spPr>
              <a:xfrm>
                <a:off x="1067627" y="2191699"/>
                <a:ext cx="3218287" cy="348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U" sz="2000" dirty="0">
                    <a:solidFill>
                      <a:srgbClr val="012750"/>
                    </a:solidFill>
                  </a:rPr>
                  <a:t>No problem-specific knowledge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E519B6C-C37A-C8F7-2EFC-20260E8A5631}"/>
                  </a:ext>
                </a:extLst>
              </p:cNvPr>
              <p:cNvGrpSpPr/>
              <p:nvPr/>
            </p:nvGrpSpPr>
            <p:grpSpPr>
              <a:xfrm>
                <a:off x="1786921" y="3058263"/>
                <a:ext cx="3511362" cy="1412831"/>
                <a:chOff x="1786921" y="3058263"/>
                <a:chExt cx="3511362" cy="1412831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A28AC08A-13D2-8497-8B30-FD51FABD55B6}"/>
                    </a:ext>
                  </a:extLst>
                </p:cNvPr>
                <p:cNvGrpSpPr/>
                <p:nvPr/>
              </p:nvGrpSpPr>
              <p:grpSpPr>
                <a:xfrm>
                  <a:off x="1786921" y="3058263"/>
                  <a:ext cx="2948729" cy="1041400"/>
                  <a:chOff x="1623019" y="3064335"/>
                  <a:chExt cx="2948729" cy="1041400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95778272-4A2A-74D5-CD64-2FC94052E4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184148" y="3064335"/>
                    <a:ext cx="2387600" cy="1041400"/>
                  </a:xfrm>
                  <a:prstGeom prst="rect">
                    <a:avLst/>
                  </a:prstGeom>
                </p:spPr>
              </p:pic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A5D1BEB-9CC3-C7C1-7DCD-03F952459D03}"/>
                      </a:ext>
                    </a:extLst>
                  </p:cNvPr>
                  <p:cNvSpPr txBox="1"/>
                  <p:nvPr/>
                </p:nvSpPr>
                <p:spPr>
                  <a:xfrm>
                    <a:off x="1623019" y="3362144"/>
                    <a:ext cx="37093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HU" sz="2800" dirty="0"/>
                      <a:t>+</a:t>
                    </a:r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1A2103A-9EC9-D750-3B1B-4928CACC9643}"/>
                    </a:ext>
                  </a:extLst>
                </p:cNvPr>
                <p:cNvSpPr txBox="1"/>
                <p:nvPr/>
              </p:nvSpPr>
              <p:spPr>
                <a:xfrm>
                  <a:off x="2425687" y="4149583"/>
                  <a:ext cx="2872596" cy="321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801D1A"/>
                      </a:solidFill>
                    </a:rPr>
                    <a:t>G</a:t>
                  </a:r>
                  <a:r>
                    <a:rPr lang="en-HU" dirty="0">
                      <a:solidFill>
                        <a:srgbClr val="801D1A"/>
                      </a:solidFill>
                    </a:rPr>
                    <a:t>eneral-purpose Ansatz</a:t>
                  </a:r>
                </a:p>
              </p:txBody>
            </p:sp>
          </p:grp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52DEAC-E414-5F7E-8F1A-55CD22D95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170" y="3223857"/>
              <a:ext cx="1246719" cy="1246719"/>
            </a:xfrm>
            <a:prstGeom prst="rect">
              <a:avLst/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EF34BF2-01BD-286B-AE15-89D2394B9BE5}"/>
                </a:ext>
              </a:extLst>
            </p:cNvPr>
            <p:cNvSpPr/>
            <p:nvPr/>
          </p:nvSpPr>
          <p:spPr>
            <a:xfrm>
              <a:off x="108010" y="2045622"/>
              <a:ext cx="5551097" cy="3240408"/>
            </a:xfrm>
            <a:custGeom>
              <a:avLst/>
              <a:gdLst>
                <a:gd name="connsiteX0" fmla="*/ 0 w 5551097"/>
                <a:gd name="connsiteY0" fmla="*/ 540079 h 3240408"/>
                <a:gd name="connsiteX1" fmla="*/ 540079 w 5551097"/>
                <a:gd name="connsiteY1" fmla="*/ 0 h 3240408"/>
                <a:gd name="connsiteX2" fmla="*/ 1044656 w 5551097"/>
                <a:gd name="connsiteY2" fmla="*/ 0 h 3240408"/>
                <a:gd name="connsiteX3" fmla="*/ 1549234 w 5551097"/>
                <a:gd name="connsiteY3" fmla="*/ 0 h 3240408"/>
                <a:gd name="connsiteX4" fmla="*/ 2098521 w 5551097"/>
                <a:gd name="connsiteY4" fmla="*/ 0 h 3240408"/>
                <a:gd name="connsiteX5" fmla="*/ 2737226 w 5551097"/>
                <a:gd name="connsiteY5" fmla="*/ 0 h 3240408"/>
                <a:gd name="connsiteX6" fmla="*/ 3420641 w 5551097"/>
                <a:gd name="connsiteY6" fmla="*/ 0 h 3240408"/>
                <a:gd name="connsiteX7" fmla="*/ 3925219 w 5551097"/>
                <a:gd name="connsiteY7" fmla="*/ 0 h 3240408"/>
                <a:gd name="connsiteX8" fmla="*/ 5011018 w 5551097"/>
                <a:gd name="connsiteY8" fmla="*/ 0 h 3240408"/>
                <a:gd name="connsiteX9" fmla="*/ 5551097 w 5551097"/>
                <a:gd name="connsiteY9" fmla="*/ 540079 h 3240408"/>
                <a:gd name="connsiteX10" fmla="*/ 5551097 w 5551097"/>
                <a:gd name="connsiteY10" fmla="*/ 1123347 h 3240408"/>
                <a:gd name="connsiteX11" fmla="*/ 5551097 w 5551097"/>
                <a:gd name="connsiteY11" fmla="*/ 1641807 h 3240408"/>
                <a:gd name="connsiteX12" fmla="*/ 5551097 w 5551097"/>
                <a:gd name="connsiteY12" fmla="*/ 2160267 h 3240408"/>
                <a:gd name="connsiteX13" fmla="*/ 5551097 w 5551097"/>
                <a:gd name="connsiteY13" fmla="*/ 2700329 h 3240408"/>
                <a:gd name="connsiteX14" fmla="*/ 5011018 w 5551097"/>
                <a:gd name="connsiteY14" fmla="*/ 3240408 h 3240408"/>
                <a:gd name="connsiteX15" fmla="*/ 4282894 w 5551097"/>
                <a:gd name="connsiteY15" fmla="*/ 3240408 h 3240408"/>
                <a:gd name="connsiteX16" fmla="*/ 3644188 w 5551097"/>
                <a:gd name="connsiteY16" fmla="*/ 3240408 h 3240408"/>
                <a:gd name="connsiteX17" fmla="*/ 3139611 w 5551097"/>
                <a:gd name="connsiteY17" fmla="*/ 3240408 h 3240408"/>
                <a:gd name="connsiteX18" fmla="*/ 2456196 w 5551097"/>
                <a:gd name="connsiteY18" fmla="*/ 3240408 h 3240408"/>
                <a:gd name="connsiteX19" fmla="*/ 1906909 w 5551097"/>
                <a:gd name="connsiteY19" fmla="*/ 3240408 h 3240408"/>
                <a:gd name="connsiteX20" fmla="*/ 1357622 w 5551097"/>
                <a:gd name="connsiteY20" fmla="*/ 3240408 h 3240408"/>
                <a:gd name="connsiteX21" fmla="*/ 540079 w 5551097"/>
                <a:gd name="connsiteY21" fmla="*/ 3240408 h 3240408"/>
                <a:gd name="connsiteX22" fmla="*/ 0 w 5551097"/>
                <a:gd name="connsiteY22" fmla="*/ 2700329 h 3240408"/>
                <a:gd name="connsiteX23" fmla="*/ 0 w 5551097"/>
                <a:gd name="connsiteY23" fmla="*/ 2117062 h 3240408"/>
                <a:gd name="connsiteX24" fmla="*/ 0 w 5551097"/>
                <a:gd name="connsiteY24" fmla="*/ 1533794 h 3240408"/>
                <a:gd name="connsiteX25" fmla="*/ 0 w 5551097"/>
                <a:gd name="connsiteY25" fmla="*/ 540079 h 324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51097" h="3240408" extrusionOk="0">
                  <a:moveTo>
                    <a:pt x="0" y="540079"/>
                  </a:moveTo>
                  <a:cubicBezTo>
                    <a:pt x="13367" y="285335"/>
                    <a:pt x="258755" y="1965"/>
                    <a:pt x="540079" y="0"/>
                  </a:cubicBezTo>
                  <a:cubicBezTo>
                    <a:pt x="713624" y="-20137"/>
                    <a:pt x="910449" y="23828"/>
                    <a:pt x="1044656" y="0"/>
                  </a:cubicBezTo>
                  <a:cubicBezTo>
                    <a:pt x="1178863" y="-23828"/>
                    <a:pt x="1430550" y="13501"/>
                    <a:pt x="1549234" y="0"/>
                  </a:cubicBezTo>
                  <a:cubicBezTo>
                    <a:pt x="1667918" y="-13501"/>
                    <a:pt x="1913037" y="20176"/>
                    <a:pt x="2098521" y="0"/>
                  </a:cubicBezTo>
                  <a:cubicBezTo>
                    <a:pt x="2284005" y="-20176"/>
                    <a:pt x="2558706" y="-13876"/>
                    <a:pt x="2737226" y="0"/>
                  </a:cubicBezTo>
                  <a:cubicBezTo>
                    <a:pt x="2915747" y="13876"/>
                    <a:pt x="3263934" y="-6230"/>
                    <a:pt x="3420641" y="0"/>
                  </a:cubicBezTo>
                  <a:cubicBezTo>
                    <a:pt x="3577349" y="6230"/>
                    <a:pt x="3780740" y="5337"/>
                    <a:pt x="3925219" y="0"/>
                  </a:cubicBezTo>
                  <a:cubicBezTo>
                    <a:pt x="4069698" y="-5337"/>
                    <a:pt x="4754254" y="-53036"/>
                    <a:pt x="5011018" y="0"/>
                  </a:cubicBezTo>
                  <a:cubicBezTo>
                    <a:pt x="5314013" y="-6339"/>
                    <a:pt x="5505022" y="230640"/>
                    <a:pt x="5551097" y="540079"/>
                  </a:cubicBezTo>
                  <a:cubicBezTo>
                    <a:pt x="5564045" y="813714"/>
                    <a:pt x="5558394" y="889323"/>
                    <a:pt x="5551097" y="1123347"/>
                  </a:cubicBezTo>
                  <a:cubicBezTo>
                    <a:pt x="5543800" y="1357371"/>
                    <a:pt x="5556916" y="1456426"/>
                    <a:pt x="5551097" y="1641807"/>
                  </a:cubicBezTo>
                  <a:cubicBezTo>
                    <a:pt x="5545278" y="1827188"/>
                    <a:pt x="5562770" y="2001765"/>
                    <a:pt x="5551097" y="2160267"/>
                  </a:cubicBezTo>
                  <a:cubicBezTo>
                    <a:pt x="5539424" y="2318769"/>
                    <a:pt x="5557221" y="2459419"/>
                    <a:pt x="5551097" y="2700329"/>
                  </a:cubicBezTo>
                  <a:cubicBezTo>
                    <a:pt x="5494338" y="3043362"/>
                    <a:pt x="5275420" y="3271933"/>
                    <a:pt x="5011018" y="3240408"/>
                  </a:cubicBezTo>
                  <a:cubicBezTo>
                    <a:pt x="4801846" y="3270830"/>
                    <a:pt x="4431089" y="3225153"/>
                    <a:pt x="4282894" y="3240408"/>
                  </a:cubicBezTo>
                  <a:cubicBezTo>
                    <a:pt x="4134699" y="3255663"/>
                    <a:pt x="3793409" y="3266548"/>
                    <a:pt x="3644188" y="3240408"/>
                  </a:cubicBezTo>
                  <a:cubicBezTo>
                    <a:pt x="3494967" y="3214268"/>
                    <a:pt x="3354496" y="3248571"/>
                    <a:pt x="3139611" y="3240408"/>
                  </a:cubicBezTo>
                  <a:cubicBezTo>
                    <a:pt x="2924726" y="3232245"/>
                    <a:pt x="2695184" y="3258073"/>
                    <a:pt x="2456196" y="3240408"/>
                  </a:cubicBezTo>
                  <a:cubicBezTo>
                    <a:pt x="2217208" y="3222743"/>
                    <a:pt x="2141032" y="3218051"/>
                    <a:pt x="1906909" y="3240408"/>
                  </a:cubicBezTo>
                  <a:cubicBezTo>
                    <a:pt x="1672786" y="3262765"/>
                    <a:pt x="1552692" y="3226001"/>
                    <a:pt x="1357622" y="3240408"/>
                  </a:cubicBezTo>
                  <a:cubicBezTo>
                    <a:pt x="1162552" y="3254815"/>
                    <a:pt x="892966" y="3208155"/>
                    <a:pt x="540079" y="3240408"/>
                  </a:cubicBezTo>
                  <a:cubicBezTo>
                    <a:pt x="262522" y="3178793"/>
                    <a:pt x="25913" y="3010645"/>
                    <a:pt x="0" y="2700329"/>
                  </a:cubicBezTo>
                  <a:cubicBezTo>
                    <a:pt x="-21654" y="2580133"/>
                    <a:pt x="-6946" y="2364042"/>
                    <a:pt x="0" y="2117062"/>
                  </a:cubicBezTo>
                  <a:cubicBezTo>
                    <a:pt x="6946" y="1870082"/>
                    <a:pt x="26368" y="1817994"/>
                    <a:pt x="0" y="1533794"/>
                  </a:cubicBezTo>
                  <a:cubicBezTo>
                    <a:pt x="-26368" y="1249594"/>
                    <a:pt x="9600" y="891923"/>
                    <a:pt x="0" y="540079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1158694980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sz="2000"/>
            </a:p>
          </p:txBody>
        </p:sp>
      </p:grp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0888B58A-384B-7E79-0332-5FD53E31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9310003-86DC-9F8A-AAEC-D6E88467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A687C1E8-4ED5-48ED-BFC2-18522A5F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7</a:t>
            </a:fld>
            <a:endParaRPr lang="en-HU"/>
          </a:p>
        </p:txBody>
      </p:sp>
      <p:pic>
        <p:nvPicPr>
          <p:cNvPr id="1026" name="Picture 2" descr="One Ring - Wikipedia">
            <a:extLst>
              <a:ext uri="{FF2B5EF4-FFF2-40B4-BE49-F238E27FC236}">
                <a16:creationId xmlns:a16="http://schemas.microsoft.com/office/drawing/2014/main" id="{F319C136-8C0A-2D6D-EF92-86AB08A9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296" y="4012920"/>
            <a:ext cx="1527610" cy="143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9EF1E-4596-A678-076F-BB3670D2E754}"/>
              </a:ext>
            </a:extLst>
          </p:cNvPr>
          <p:cNvSpPr txBox="1"/>
          <p:nvPr/>
        </p:nvSpPr>
        <p:spPr>
          <a:xfrm>
            <a:off x="6148474" y="4335724"/>
            <a:ext cx="349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800" dirty="0"/>
              <a:t>NO “one model to rule them all!”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33E26C-B192-08F9-E5C3-1A490BCFC5AA}"/>
              </a:ext>
            </a:extLst>
          </p:cNvPr>
          <p:cNvCxnSpPr>
            <a:cxnSpLocks/>
          </p:cNvCxnSpPr>
          <p:nvPr/>
        </p:nvCxnSpPr>
        <p:spPr>
          <a:xfrm flipH="1">
            <a:off x="10206794" y="4140027"/>
            <a:ext cx="1147006" cy="1305339"/>
          </a:xfrm>
          <a:prstGeom prst="line">
            <a:avLst/>
          </a:prstGeom>
          <a:ln w="57150">
            <a:solidFill>
              <a:srgbClr val="801D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7E04C9-E1A7-ACF0-9119-E0043F042328}"/>
              </a:ext>
            </a:extLst>
          </p:cNvPr>
          <p:cNvCxnSpPr>
            <a:cxnSpLocks/>
          </p:cNvCxnSpPr>
          <p:nvPr/>
        </p:nvCxnSpPr>
        <p:spPr>
          <a:xfrm>
            <a:off x="10206794" y="4012920"/>
            <a:ext cx="1245840" cy="1500640"/>
          </a:xfrm>
          <a:prstGeom prst="line">
            <a:avLst/>
          </a:prstGeom>
          <a:ln w="57150">
            <a:solidFill>
              <a:srgbClr val="801D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64B0E118-4FA9-337C-DF4F-53B4AE46E24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20796" y="5411903"/>
            <a:ext cx="585871" cy="421703"/>
          </a:xfrm>
          <a:prstGeom prst="bentConnector3">
            <a:avLst>
              <a:gd name="adj1" fmla="val 100995"/>
            </a:avLst>
          </a:prstGeom>
          <a:ln w="38100">
            <a:solidFill>
              <a:srgbClr val="801D1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718CFFB-6778-F2E7-DB63-56EB8EEB56AD}"/>
              </a:ext>
            </a:extLst>
          </p:cNvPr>
          <p:cNvSpPr txBox="1"/>
          <p:nvPr/>
        </p:nvSpPr>
        <p:spPr>
          <a:xfrm>
            <a:off x="7513731" y="5675388"/>
            <a:ext cx="183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800" dirty="0">
                <a:solidFill>
                  <a:srgbClr val="801D19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71852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06E7-95D4-1B79-284B-35EAB099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03" y="365125"/>
            <a:ext cx="10808897" cy="1325563"/>
          </a:xfrm>
        </p:spPr>
        <p:txBody>
          <a:bodyPr/>
          <a:lstStyle/>
          <a:p>
            <a:r>
              <a:rPr lang="en-HU" dirty="0"/>
              <a:t>General-purpose QCBMs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67B2-072E-EE56-7E1A-FC5C7ACCA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36" y="1528181"/>
            <a:ext cx="11025961" cy="768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U" sz="2000" b="1" dirty="0">
                <a:solidFill>
                  <a:srgbClr val="801D1A"/>
                </a:solidFill>
              </a:rPr>
              <a:t>Task: learn P(A,B,C,D) – joint probability distribution of correlated (binary) random variables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42CCA0-A07F-E319-8360-338767DBA47B}"/>
              </a:ext>
            </a:extLst>
          </p:cNvPr>
          <p:cNvSpPr txBox="1"/>
          <p:nvPr/>
        </p:nvSpPr>
        <p:spPr>
          <a:xfrm>
            <a:off x="6901790" y="2261974"/>
            <a:ext cx="3499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2000" dirty="0"/>
              <a:t>Trainability issues           (e.g., barren plateaus)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U" sz="2000" dirty="0"/>
              <a:t>Poor average performance  (no-free-lunch theorem)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56B63D-5C15-801A-C47D-E6F1523D8711}"/>
              </a:ext>
            </a:extLst>
          </p:cNvPr>
          <p:cNvGrpSpPr/>
          <p:nvPr/>
        </p:nvGrpSpPr>
        <p:grpSpPr>
          <a:xfrm>
            <a:off x="292934" y="2347556"/>
            <a:ext cx="5725913" cy="3240408"/>
            <a:chOff x="108010" y="2045622"/>
            <a:chExt cx="5725913" cy="324040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B94FC-4BC7-F978-0D83-9E11563F290A}"/>
                </a:ext>
              </a:extLst>
            </p:cNvPr>
            <p:cNvGrpSpPr/>
            <p:nvPr/>
          </p:nvGrpSpPr>
          <p:grpSpPr>
            <a:xfrm>
              <a:off x="974001" y="2244489"/>
              <a:ext cx="4859922" cy="2618431"/>
              <a:chOff x="1067627" y="2191699"/>
              <a:chExt cx="4230656" cy="2279395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221295-E834-9323-675F-96DB58BDA32D}"/>
                  </a:ext>
                </a:extLst>
              </p:cNvPr>
              <p:cNvSpPr txBox="1"/>
              <p:nvPr/>
            </p:nvSpPr>
            <p:spPr>
              <a:xfrm>
                <a:off x="1067627" y="2191699"/>
                <a:ext cx="3218287" cy="348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U" sz="2000" dirty="0">
                    <a:solidFill>
                      <a:srgbClr val="012750"/>
                    </a:solidFill>
                  </a:rPr>
                  <a:t>No problem-specific knowledge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E519B6C-C37A-C8F7-2EFC-20260E8A5631}"/>
                  </a:ext>
                </a:extLst>
              </p:cNvPr>
              <p:cNvGrpSpPr/>
              <p:nvPr/>
            </p:nvGrpSpPr>
            <p:grpSpPr>
              <a:xfrm>
                <a:off x="1786921" y="3058263"/>
                <a:ext cx="3511362" cy="1412831"/>
                <a:chOff x="1786921" y="3058263"/>
                <a:chExt cx="3511362" cy="1412831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A28AC08A-13D2-8497-8B30-FD51FABD55B6}"/>
                    </a:ext>
                  </a:extLst>
                </p:cNvPr>
                <p:cNvGrpSpPr/>
                <p:nvPr/>
              </p:nvGrpSpPr>
              <p:grpSpPr>
                <a:xfrm>
                  <a:off x="1786921" y="3058263"/>
                  <a:ext cx="2948729" cy="1041400"/>
                  <a:chOff x="1623019" y="3064335"/>
                  <a:chExt cx="2948729" cy="1041400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95778272-4A2A-74D5-CD64-2FC94052E4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184148" y="3064335"/>
                    <a:ext cx="2387600" cy="1041400"/>
                  </a:xfrm>
                  <a:prstGeom prst="rect">
                    <a:avLst/>
                  </a:prstGeom>
                </p:spPr>
              </p:pic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A5D1BEB-9CC3-C7C1-7DCD-03F952459D03}"/>
                      </a:ext>
                    </a:extLst>
                  </p:cNvPr>
                  <p:cNvSpPr txBox="1"/>
                  <p:nvPr/>
                </p:nvSpPr>
                <p:spPr>
                  <a:xfrm>
                    <a:off x="1623019" y="3362144"/>
                    <a:ext cx="37093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HU" sz="2800" dirty="0"/>
                      <a:t>+</a:t>
                    </a:r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1A2103A-9EC9-D750-3B1B-4928CACC9643}"/>
                    </a:ext>
                  </a:extLst>
                </p:cNvPr>
                <p:cNvSpPr txBox="1"/>
                <p:nvPr/>
              </p:nvSpPr>
              <p:spPr>
                <a:xfrm>
                  <a:off x="2425687" y="4149583"/>
                  <a:ext cx="2872596" cy="321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801D1A"/>
                      </a:solidFill>
                    </a:rPr>
                    <a:t>G</a:t>
                  </a:r>
                  <a:r>
                    <a:rPr lang="en-HU" dirty="0">
                      <a:solidFill>
                        <a:srgbClr val="801D1A"/>
                      </a:solidFill>
                    </a:rPr>
                    <a:t>eneral-purpose Ansatz</a:t>
                  </a:r>
                </a:p>
              </p:txBody>
            </p:sp>
          </p:grp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52DEAC-E414-5F7E-8F1A-55CD22D95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170" y="3223857"/>
              <a:ext cx="1246719" cy="1246719"/>
            </a:xfrm>
            <a:prstGeom prst="rect">
              <a:avLst/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EF34BF2-01BD-286B-AE15-89D2394B9BE5}"/>
                </a:ext>
              </a:extLst>
            </p:cNvPr>
            <p:cNvSpPr/>
            <p:nvPr/>
          </p:nvSpPr>
          <p:spPr>
            <a:xfrm>
              <a:off x="108010" y="2045622"/>
              <a:ext cx="5551097" cy="3240408"/>
            </a:xfrm>
            <a:custGeom>
              <a:avLst/>
              <a:gdLst>
                <a:gd name="connsiteX0" fmla="*/ 0 w 5551097"/>
                <a:gd name="connsiteY0" fmla="*/ 540079 h 3240408"/>
                <a:gd name="connsiteX1" fmla="*/ 540079 w 5551097"/>
                <a:gd name="connsiteY1" fmla="*/ 0 h 3240408"/>
                <a:gd name="connsiteX2" fmla="*/ 1044656 w 5551097"/>
                <a:gd name="connsiteY2" fmla="*/ 0 h 3240408"/>
                <a:gd name="connsiteX3" fmla="*/ 1549234 w 5551097"/>
                <a:gd name="connsiteY3" fmla="*/ 0 h 3240408"/>
                <a:gd name="connsiteX4" fmla="*/ 2098521 w 5551097"/>
                <a:gd name="connsiteY4" fmla="*/ 0 h 3240408"/>
                <a:gd name="connsiteX5" fmla="*/ 2737226 w 5551097"/>
                <a:gd name="connsiteY5" fmla="*/ 0 h 3240408"/>
                <a:gd name="connsiteX6" fmla="*/ 3420641 w 5551097"/>
                <a:gd name="connsiteY6" fmla="*/ 0 h 3240408"/>
                <a:gd name="connsiteX7" fmla="*/ 3925219 w 5551097"/>
                <a:gd name="connsiteY7" fmla="*/ 0 h 3240408"/>
                <a:gd name="connsiteX8" fmla="*/ 5011018 w 5551097"/>
                <a:gd name="connsiteY8" fmla="*/ 0 h 3240408"/>
                <a:gd name="connsiteX9" fmla="*/ 5551097 w 5551097"/>
                <a:gd name="connsiteY9" fmla="*/ 540079 h 3240408"/>
                <a:gd name="connsiteX10" fmla="*/ 5551097 w 5551097"/>
                <a:gd name="connsiteY10" fmla="*/ 1123347 h 3240408"/>
                <a:gd name="connsiteX11" fmla="*/ 5551097 w 5551097"/>
                <a:gd name="connsiteY11" fmla="*/ 1641807 h 3240408"/>
                <a:gd name="connsiteX12" fmla="*/ 5551097 w 5551097"/>
                <a:gd name="connsiteY12" fmla="*/ 2160267 h 3240408"/>
                <a:gd name="connsiteX13" fmla="*/ 5551097 w 5551097"/>
                <a:gd name="connsiteY13" fmla="*/ 2700329 h 3240408"/>
                <a:gd name="connsiteX14" fmla="*/ 5011018 w 5551097"/>
                <a:gd name="connsiteY14" fmla="*/ 3240408 h 3240408"/>
                <a:gd name="connsiteX15" fmla="*/ 4282894 w 5551097"/>
                <a:gd name="connsiteY15" fmla="*/ 3240408 h 3240408"/>
                <a:gd name="connsiteX16" fmla="*/ 3644188 w 5551097"/>
                <a:gd name="connsiteY16" fmla="*/ 3240408 h 3240408"/>
                <a:gd name="connsiteX17" fmla="*/ 3139611 w 5551097"/>
                <a:gd name="connsiteY17" fmla="*/ 3240408 h 3240408"/>
                <a:gd name="connsiteX18" fmla="*/ 2456196 w 5551097"/>
                <a:gd name="connsiteY18" fmla="*/ 3240408 h 3240408"/>
                <a:gd name="connsiteX19" fmla="*/ 1906909 w 5551097"/>
                <a:gd name="connsiteY19" fmla="*/ 3240408 h 3240408"/>
                <a:gd name="connsiteX20" fmla="*/ 1357622 w 5551097"/>
                <a:gd name="connsiteY20" fmla="*/ 3240408 h 3240408"/>
                <a:gd name="connsiteX21" fmla="*/ 540079 w 5551097"/>
                <a:gd name="connsiteY21" fmla="*/ 3240408 h 3240408"/>
                <a:gd name="connsiteX22" fmla="*/ 0 w 5551097"/>
                <a:gd name="connsiteY22" fmla="*/ 2700329 h 3240408"/>
                <a:gd name="connsiteX23" fmla="*/ 0 w 5551097"/>
                <a:gd name="connsiteY23" fmla="*/ 2117062 h 3240408"/>
                <a:gd name="connsiteX24" fmla="*/ 0 w 5551097"/>
                <a:gd name="connsiteY24" fmla="*/ 1533794 h 3240408"/>
                <a:gd name="connsiteX25" fmla="*/ 0 w 5551097"/>
                <a:gd name="connsiteY25" fmla="*/ 540079 h 324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51097" h="3240408" extrusionOk="0">
                  <a:moveTo>
                    <a:pt x="0" y="540079"/>
                  </a:moveTo>
                  <a:cubicBezTo>
                    <a:pt x="13367" y="285335"/>
                    <a:pt x="258755" y="1965"/>
                    <a:pt x="540079" y="0"/>
                  </a:cubicBezTo>
                  <a:cubicBezTo>
                    <a:pt x="713624" y="-20137"/>
                    <a:pt x="910449" y="23828"/>
                    <a:pt x="1044656" y="0"/>
                  </a:cubicBezTo>
                  <a:cubicBezTo>
                    <a:pt x="1178863" y="-23828"/>
                    <a:pt x="1430550" y="13501"/>
                    <a:pt x="1549234" y="0"/>
                  </a:cubicBezTo>
                  <a:cubicBezTo>
                    <a:pt x="1667918" y="-13501"/>
                    <a:pt x="1913037" y="20176"/>
                    <a:pt x="2098521" y="0"/>
                  </a:cubicBezTo>
                  <a:cubicBezTo>
                    <a:pt x="2284005" y="-20176"/>
                    <a:pt x="2558706" y="-13876"/>
                    <a:pt x="2737226" y="0"/>
                  </a:cubicBezTo>
                  <a:cubicBezTo>
                    <a:pt x="2915747" y="13876"/>
                    <a:pt x="3263934" y="-6230"/>
                    <a:pt x="3420641" y="0"/>
                  </a:cubicBezTo>
                  <a:cubicBezTo>
                    <a:pt x="3577349" y="6230"/>
                    <a:pt x="3780740" y="5337"/>
                    <a:pt x="3925219" y="0"/>
                  </a:cubicBezTo>
                  <a:cubicBezTo>
                    <a:pt x="4069698" y="-5337"/>
                    <a:pt x="4754254" y="-53036"/>
                    <a:pt x="5011018" y="0"/>
                  </a:cubicBezTo>
                  <a:cubicBezTo>
                    <a:pt x="5314013" y="-6339"/>
                    <a:pt x="5505022" y="230640"/>
                    <a:pt x="5551097" y="540079"/>
                  </a:cubicBezTo>
                  <a:cubicBezTo>
                    <a:pt x="5564045" y="813714"/>
                    <a:pt x="5558394" y="889323"/>
                    <a:pt x="5551097" y="1123347"/>
                  </a:cubicBezTo>
                  <a:cubicBezTo>
                    <a:pt x="5543800" y="1357371"/>
                    <a:pt x="5556916" y="1456426"/>
                    <a:pt x="5551097" y="1641807"/>
                  </a:cubicBezTo>
                  <a:cubicBezTo>
                    <a:pt x="5545278" y="1827188"/>
                    <a:pt x="5562770" y="2001765"/>
                    <a:pt x="5551097" y="2160267"/>
                  </a:cubicBezTo>
                  <a:cubicBezTo>
                    <a:pt x="5539424" y="2318769"/>
                    <a:pt x="5557221" y="2459419"/>
                    <a:pt x="5551097" y="2700329"/>
                  </a:cubicBezTo>
                  <a:cubicBezTo>
                    <a:pt x="5494338" y="3043362"/>
                    <a:pt x="5275420" y="3271933"/>
                    <a:pt x="5011018" y="3240408"/>
                  </a:cubicBezTo>
                  <a:cubicBezTo>
                    <a:pt x="4801846" y="3270830"/>
                    <a:pt x="4431089" y="3225153"/>
                    <a:pt x="4282894" y="3240408"/>
                  </a:cubicBezTo>
                  <a:cubicBezTo>
                    <a:pt x="4134699" y="3255663"/>
                    <a:pt x="3793409" y="3266548"/>
                    <a:pt x="3644188" y="3240408"/>
                  </a:cubicBezTo>
                  <a:cubicBezTo>
                    <a:pt x="3494967" y="3214268"/>
                    <a:pt x="3354496" y="3248571"/>
                    <a:pt x="3139611" y="3240408"/>
                  </a:cubicBezTo>
                  <a:cubicBezTo>
                    <a:pt x="2924726" y="3232245"/>
                    <a:pt x="2695184" y="3258073"/>
                    <a:pt x="2456196" y="3240408"/>
                  </a:cubicBezTo>
                  <a:cubicBezTo>
                    <a:pt x="2217208" y="3222743"/>
                    <a:pt x="2141032" y="3218051"/>
                    <a:pt x="1906909" y="3240408"/>
                  </a:cubicBezTo>
                  <a:cubicBezTo>
                    <a:pt x="1672786" y="3262765"/>
                    <a:pt x="1552692" y="3226001"/>
                    <a:pt x="1357622" y="3240408"/>
                  </a:cubicBezTo>
                  <a:cubicBezTo>
                    <a:pt x="1162552" y="3254815"/>
                    <a:pt x="892966" y="3208155"/>
                    <a:pt x="540079" y="3240408"/>
                  </a:cubicBezTo>
                  <a:cubicBezTo>
                    <a:pt x="262522" y="3178793"/>
                    <a:pt x="25913" y="3010645"/>
                    <a:pt x="0" y="2700329"/>
                  </a:cubicBezTo>
                  <a:cubicBezTo>
                    <a:pt x="-21654" y="2580133"/>
                    <a:pt x="-6946" y="2364042"/>
                    <a:pt x="0" y="2117062"/>
                  </a:cubicBezTo>
                  <a:cubicBezTo>
                    <a:pt x="6946" y="1870082"/>
                    <a:pt x="26368" y="1817994"/>
                    <a:pt x="0" y="1533794"/>
                  </a:cubicBezTo>
                  <a:cubicBezTo>
                    <a:pt x="-26368" y="1249594"/>
                    <a:pt x="9600" y="891923"/>
                    <a:pt x="0" y="540079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1158694980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sz="2000"/>
            </a:p>
          </p:txBody>
        </p:sp>
      </p:grp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0888B58A-384B-7E79-0332-5FD53E31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9310003-86DC-9F8A-AAEC-D6E88467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A687C1E8-4ED5-48ED-BFC2-18522A5F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8</a:t>
            </a:fld>
            <a:endParaRPr lang="en-H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A4EA2-CB71-503B-2460-794A88DC02F0}"/>
              </a:ext>
            </a:extLst>
          </p:cNvPr>
          <p:cNvSpPr txBox="1"/>
          <p:nvPr/>
        </p:nvSpPr>
        <p:spPr>
          <a:xfrm>
            <a:off x="5863487" y="5052494"/>
            <a:ext cx="5635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200" dirty="0">
                <a:solidFill>
                  <a:srgbClr val="012750"/>
                </a:solidFill>
              </a:rPr>
              <a:t>How to incorporate problem-specific knowledge?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E73EA-316E-5643-EB8C-602820696CD7}"/>
              </a:ext>
            </a:extLst>
          </p:cNvPr>
          <p:cNvSpPr txBox="1"/>
          <p:nvPr/>
        </p:nvSpPr>
        <p:spPr>
          <a:xfrm>
            <a:off x="7287868" y="4158335"/>
            <a:ext cx="3796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2000" dirty="0"/>
              <a:t>Insufficient inductive bias!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405AC8A-95A7-4F55-8AA7-CA739C100725}"/>
              </a:ext>
            </a:extLst>
          </p:cNvPr>
          <p:cNvSpPr/>
          <p:nvPr/>
        </p:nvSpPr>
        <p:spPr>
          <a:xfrm>
            <a:off x="8522619" y="3729027"/>
            <a:ext cx="285206" cy="426223"/>
          </a:xfrm>
          <a:prstGeom prst="downArrow">
            <a:avLst/>
          </a:prstGeom>
          <a:solidFill>
            <a:srgbClr val="032333"/>
          </a:solidFill>
          <a:ln>
            <a:solidFill>
              <a:srgbClr val="032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FFC8D31-20F6-26CA-9146-F4E6C701D9F0}"/>
              </a:ext>
            </a:extLst>
          </p:cNvPr>
          <p:cNvSpPr/>
          <p:nvPr/>
        </p:nvSpPr>
        <p:spPr>
          <a:xfrm>
            <a:off x="8522618" y="4592350"/>
            <a:ext cx="285206" cy="426223"/>
          </a:xfrm>
          <a:prstGeom prst="downArrow">
            <a:avLst/>
          </a:prstGeom>
          <a:solidFill>
            <a:srgbClr val="032333"/>
          </a:solidFill>
          <a:ln>
            <a:solidFill>
              <a:srgbClr val="032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4951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06E7-95D4-1B79-284B-35EAB099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03" y="365125"/>
            <a:ext cx="10808897" cy="1325563"/>
          </a:xfrm>
        </p:spPr>
        <p:txBody>
          <a:bodyPr/>
          <a:lstStyle/>
          <a:p>
            <a:r>
              <a:rPr lang="en-HU" dirty="0"/>
              <a:t>General-purpose vs Problem-informed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AFA0B9-C2BD-9ECD-7655-575ED78AAF7B}"/>
              </a:ext>
            </a:extLst>
          </p:cNvPr>
          <p:cNvGrpSpPr/>
          <p:nvPr/>
        </p:nvGrpSpPr>
        <p:grpSpPr>
          <a:xfrm>
            <a:off x="292934" y="2347556"/>
            <a:ext cx="5725913" cy="3240408"/>
            <a:chOff x="108010" y="2045622"/>
            <a:chExt cx="5725913" cy="324040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8ED776A-1013-1C85-9C69-B7078A81B458}"/>
                </a:ext>
              </a:extLst>
            </p:cNvPr>
            <p:cNvGrpSpPr/>
            <p:nvPr/>
          </p:nvGrpSpPr>
          <p:grpSpPr>
            <a:xfrm>
              <a:off x="974001" y="2244489"/>
              <a:ext cx="4859922" cy="2618431"/>
              <a:chOff x="1067627" y="2191699"/>
              <a:chExt cx="4230656" cy="227939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26B87F-F5DC-13AB-45CF-925D687F5BE1}"/>
                  </a:ext>
                </a:extLst>
              </p:cNvPr>
              <p:cNvSpPr txBox="1"/>
              <p:nvPr/>
            </p:nvSpPr>
            <p:spPr>
              <a:xfrm>
                <a:off x="1067627" y="2191699"/>
                <a:ext cx="3218287" cy="348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U" sz="2000" dirty="0">
                    <a:solidFill>
                      <a:srgbClr val="012750"/>
                    </a:solidFill>
                  </a:rPr>
                  <a:t>No problem-specific knowledge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43FAAB2-C322-954F-89EC-E8328DE05973}"/>
                  </a:ext>
                </a:extLst>
              </p:cNvPr>
              <p:cNvGrpSpPr/>
              <p:nvPr/>
            </p:nvGrpSpPr>
            <p:grpSpPr>
              <a:xfrm>
                <a:off x="1786921" y="3058263"/>
                <a:ext cx="3511362" cy="1412831"/>
                <a:chOff x="1786921" y="3058263"/>
                <a:chExt cx="3511362" cy="1412831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57D9CDCC-E035-5C4C-8246-019C89CFD731}"/>
                    </a:ext>
                  </a:extLst>
                </p:cNvPr>
                <p:cNvGrpSpPr/>
                <p:nvPr/>
              </p:nvGrpSpPr>
              <p:grpSpPr>
                <a:xfrm>
                  <a:off x="1786921" y="3058263"/>
                  <a:ext cx="2948729" cy="1041400"/>
                  <a:chOff x="1623019" y="3064335"/>
                  <a:chExt cx="2948729" cy="1041400"/>
                </a:xfrm>
              </p:grpSpPr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8013E30A-3E2A-2283-3EF8-BCBADC3020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184148" y="3064335"/>
                    <a:ext cx="2387600" cy="1041400"/>
                  </a:xfrm>
                  <a:prstGeom prst="rect">
                    <a:avLst/>
                  </a:prstGeom>
                </p:spPr>
              </p:pic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2EFE6C6-BC23-576F-15FE-CD3C9AB453F7}"/>
                      </a:ext>
                    </a:extLst>
                  </p:cNvPr>
                  <p:cNvSpPr txBox="1"/>
                  <p:nvPr/>
                </p:nvSpPr>
                <p:spPr>
                  <a:xfrm>
                    <a:off x="1623019" y="3362144"/>
                    <a:ext cx="37093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HU" sz="2800" dirty="0"/>
                      <a:t>+</a:t>
                    </a:r>
                  </a:p>
                </p:txBody>
              </p:sp>
            </p:grp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3B1EA2A-DDFB-F68E-0CD5-891E56AECA7A}"/>
                    </a:ext>
                  </a:extLst>
                </p:cNvPr>
                <p:cNvSpPr txBox="1"/>
                <p:nvPr/>
              </p:nvSpPr>
              <p:spPr>
                <a:xfrm>
                  <a:off x="2425687" y="4149583"/>
                  <a:ext cx="2872596" cy="321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801D1A"/>
                      </a:solidFill>
                    </a:rPr>
                    <a:t>G</a:t>
                  </a:r>
                  <a:r>
                    <a:rPr lang="en-HU" dirty="0">
                      <a:solidFill>
                        <a:srgbClr val="801D1A"/>
                      </a:solidFill>
                    </a:rPr>
                    <a:t>eneral-purpose Ansatz</a:t>
                  </a:r>
                </a:p>
              </p:txBody>
            </p:sp>
          </p:grp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EB128DA-E8E0-6488-454F-13EC4FE93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170" y="3223857"/>
              <a:ext cx="1246719" cy="1246719"/>
            </a:xfrm>
            <a:prstGeom prst="rect">
              <a:avLst/>
            </a:prstGeom>
          </p:spPr>
        </p:pic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6004078A-A95C-3BB5-4000-ACC23B124B92}"/>
                </a:ext>
              </a:extLst>
            </p:cNvPr>
            <p:cNvSpPr/>
            <p:nvPr/>
          </p:nvSpPr>
          <p:spPr>
            <a:xfrm>
              <a:off x="108010" y="2045622"/>
              <a:ext cx="5551097" cy="3240408"/>
            </a:xfrm>
            <a:custGeom>
              <a:avLst/>
              <a:gdLst>
                <a:gd name="connsiteX0" fmla="*/ 0 w 5551097"/>
                <a:gd name="connsiteY0" fmla="*/ 540079 h 3240408"/>
                <a:gd name="connsiteX1" fmla="*/ 540079 w 5551097"/>
                <a:gd name="connsiteY1" fmla="*/ 0 h 3240408"/>
                <a:gd name="connsiteX2" fmla="*/ 1044656 w 5551097"/>
                <a:gd name="connsiteY2" fmla="*/ 0 h 3240408"/>
                <a:gd name="connsiteX3" fmla="*/ 1549234 w 5551097"/>
                <a:gd name="connsiteY3" fmla="*/ 0 h 3240408"/>
                <a:gd name="connsiteX4" fmla="*/ 2098521 w 5551097"/>
                <a:gd name="connsiteY4" fmla="*/ 0 h 3240408"/>
                <a:gd name="connsiteX5" fmla="*/ 2737226 w 5551097"/>
                <a:gd name="connsiteY5" fmla="*/ 0 h 3240408"/>
                <a:gd name="connsiteX6" fmla="*/ 3420641 w 5551097"/>
                <a:gd name="connsiteY6" fmla="*/ 0 h 3240408"/>
                <a:gd name="connsiteX7" fmla="*/ 3925219 w 5551097"/>
                <a:gd name="connsiteY7" fmla="*/ 0 h 3240408"/>
                <a:gd name="connsiteX8" fmla="*/ 5011018 w 5551097"/>
                <a:gd name="connsiteY8" fmla="*/ 0 h 3240408"/>
                <a:gd name="connsiteX9" fmla="*/ 5551097 w 5551097"/>
                <a:gd name="connsiteY9" fmla="*/ 540079 h 3240408"/>
                <a:gd name="connsiteX10" fmla="*/ 5551097 w 5551097"/>
                <a:gd name="connsiteY10" fmla="*/ 1123347 h 3240408"/>
                <a:gd name="connsiteX11" fmla="*/ 5551097 w 5551097"/>
                <a:gd name="connsiteY11" fmla="*/ 1641807 h 3240408"/>
                <a:gd name="connsiteX12" fmla="*/ 5551097 w 5551097"/>
                <a:gd name="connsiteY12" fmla="*/ 2160267 h 3240408"/>
                <a:gd name="connsiteX13" fmla="*/ 5551097 w 5551097"/>
                <a:gd name="connsiteY13" fmla="*/ 2700329 h 3240408"/>
                <a:gd name="connsiteX14" fmla="*/ 5011018 w 5551097"/>
                <a:gd name="connsiteY14" fmla="*/ 3240408 h 3240408"/>
                <a:gd name="connsiteX15" fmla="*/ 4282894 w 5551097"/>
                <a:gd name="connsiteY15" fmla="*/ 3240408 h 3240408"/>
                <a:gd name="connsiteX16" fmla="*/ 3644188 w 5551097"/>
                <a:gd name="connsiteY16" fmla="*/ 3240408 h 3240408"/>
                <a:gd name="connsiteX17" fmla="*/ 3139611 w 5551097"/>
                <a:gd name="connsiteY17" fmla="*/ 3240408 h 3240408"/>
                <a:gd name="connsiteX18" fmla="*/ 2456196 w 5551097"/>
                <a:gd name="connsiteY18" fmla="*/ 3240408 h 3240408"/>
                <a:gd name="connsiteX19" fmla="*/ 1906909 w 5551097"/>
                <a:gd name="connsiteY19" fmla="*/ 3240408 h 3240408"/>
                <a:gd name="connsiteX20" fmla="*/ 1357622 w 5551097"/>
                <a:gd name="connsiteY20" fmla="*/ 3240408 h 3240408"/>
                <a:gd name="connsiteX21" fmla="*/ 540079 w 5551097"/>
                <a:gd name="connsiteY21" fmla="*/ 3240408 h 3240408"/>
                <a:gd name="connsiteX22" fmla="*/ 0 w 5551097"/>
                <a:gd name="connsiteY22" fmla="*/ 2700329 h 3240408"/>
                <a:gd name="connsiteX23" fmla="*/ 0 w 5551097"/>
                <a:gd name="connsiteY23" fmla="*/ 2117062 h 3240408"/>
                <a:gd name="connsiteX24" fmla="*/ 0 w 5551097"/>
                <a:gd name="connsiteY24" fmla="*/ 1533794 h 3240408"/>
                <a:gd name="connsiteX25" fmla="*/ 0 w 5551097"/>
                <a:gd name="connsiteY25" fmla="*/ 540079 h 324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51097" h="3240408" extrusionOk="0">
                  <a:moveTo>
                    <a:pt x="0" y="540079"/>
                  </a:moveTo>
                  <a:cubicBezTo>
                    <a:pt x="13367" y="285335"/>
                    <a:pt x="258755" y="1965"/>
                    <a:pt x="540079" y="0"/>
                  </a:cubicBezTo>
                  <a:cubicBezTo>
                    <a:pt x="713624" y="-20137"/>
                    <a:pt x="910449" y="23828"/>
                    <a:pt x="1044656" y="0"/>
                  </a:cubicBezTo>
                  <a:cubicBezTo>
                    <a:pt x="1178863" y="-23828"/>
                    <a:pt x="1430550" y="13501"/>
                    <a:pt x="1549234" y="0"/>
                  </a:cubicBezTo>
                  <a:cubicBezTo>
                    <a:pt x="1667918" y="-13501"/>
                    <a:pt x="1913037" y="20176"/>
                    <a:pt x="2098521" y="0"/>
                  </a:cubicBezTo>
                  <a:cubicBezTo>
                    <a:pt x="2284005" y="-20176"/>
                    <a:pt x="2558706" y="-13876"/>
                    <a:pt x="2737226" y="0"/>
                  </a:cubicBezTo>
                  <a:cubicBezTo>
                    <a:pt x="2915747" y="13876"/>
                    <a:pt x="3263934" y="-6230"/>
                    <a:pt x="3420641" y="0"/>
                  </a:cubicBezTo>
                  <a:cubicBezTo>
                    <a:pt x="3577349" y="6230"/>
                    <a:pt x="3780740" y="5337"/>
                    <a:pt x="3925219" y="0"/>
                  </a:cubicBezTo>
                  <a:cubicBezTo>
                    <a:pt x="4069698" y="-5337"/>
                    <a:pt x="4754254" y="-53036"/>
                    <a:pt x="5011018" y="0"/>
                  </a:cubicBezTo>
                  <a:cubicBezTo>
                    <a:pt x="5314013" y="-6339"/>
                    <a:pt x="5505022" y="230640"/>
                    <a:pt x="5551097" y="540079"/>
                  </a:cubicBezTo>
                  <a:cubicBezTo>
                    <a:pt x="5564045" y="813714"/>
                    <a:pt x="5558394" y="889323"/>
                    <a:pt x="5551097" y="1123347"/>
                  </a:cubicBezTo>
                  <a:cubicBezTo>
                    <a:pt x="5543800" y="1357371"/>
                    <a:pt x="5556916" y="1456426"/>
                    <a:pt x="5551097" y="1641807"/>
                  </a:cubicBezTo>
                  <a:cubicBezTo>
                    <a:pt x="5545278" y="1827188"/>
                    <a:pt x="5562770" y="2001765"/>
                    <a:pt x="5551097" y="2160267"/>
                  </a:cubicBezTo>
                  <a:cubicBezTo>
                    <a:pt x="5539424" y="2318769"/>
                    <a:pt x="5557221" y="2459419"/>
                    <a:pt x="5551097" y="2700329"/>
                  </a:cubicBezTo>
                  <a:cubicBezTo>
                    <a:pt x="5494338" y="3043362"/>
                    <a:pt x="5275420" y="3271933"/>
                    <a:pt x="5011018" y="3240408"/>
                  </a:cubicBezTo>
                  <a:cubicBezTo>
                    <a:pt x="4801846" y="3270830"/>
                    <a:pt x="4431089" y="3225153"/>
                    <a:pt x="4282894" y="3240408"/>
                  </a:cubicBezTo>
                  <a:cubicBezTo>
                    <a:pt x="4134699" y="3255663"/>
                    <a:pt x="3793409" y="3266548"/>
                    <a:pt x="3644188" y="3240408"/>
                  </a:cubicBezTo>
                  <a:cubicBezTo>
                    <a:pt x="3494967" y="3214268"/>
                    <a:pt x="3354496" y="3248571"/>
                    <a:pt x="3139611" y="3240408"/>
                  </a:cubicBezTo>
                  <a:cubicBezTo>
                    <a:pt x="2924726" y="3232245"/>
                    <a:pt x="2695184" y="3258073"/>
                    <a:pt x="2456196" y="3240408"/>
                  </a:cubicBezTo>
                  <a:cubicBezTo>
                    <a:pt x="2217208" y="3222743"/>
                    <a:pt x="2141032" y="3218051"/>
                    <a:pt x="1906909" y="3240408"/>
                  </a:cubicBezTo>
                  <a:cubicBezTo>
                    <a:pt x="1672786" y="3262765"/>
                    <a:pt x="1552692" y="3226001"/>
                    <a:pt x="1357622" y="3240408"/>
                  </a:cubicBezTo>
                  <a:cubicBezTo>
                    <a:pt x="1162552" y="3254815"/>
                    <a:pt x="892966" y="3208155"/>
                    <a:pt x="540079" y="3240408"/>
                  </a:cubicBezTo>
                  <a:cubicBezTo>
                    <a:pt x="262522" y="3178793"/>
                    <a:pt x="25913" y="3010645"/>
                    <a:pt x="0" y="2700329"/>
                  </a:cubicBezTo>
                  <a:cubicBezTo>
                    <a:pt x="-21654" y="2580133"/>
                    <a:pt x="-6946" y="2364042"/>
                    <a:pt x="0" y="2117062"/>
                  </a:cubicBezTo>
                  <a:cubicBezTo>
                    <a:pt x="6946" y="1870082"/>
                    <a:pt x="26368" y="1817994"/>
                    <a:pt x="0" y="1533794"/>
                  </a:cubicBezTo>
                  <a:cubicBezTo>
                    <a:pt x="-26368" y="1249594"/>
                    <a:pt x="9600" y="891923"/>
                    <a:pt x="0" y="540079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1158694980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sz="20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5D18083-7E64-3F1F-A812-453D4A30A31D}"/>
              </a:ext>
            </a:extLst>
          </p:cNvPr>
          <p:cNvGrpSpPr/>
          <p:nvPr/>
        </p:nvGrpSpPr>
        <p:grpSpPr>
          <a:xfrm>
            <a:off x="6215656" y="2347556"/>
            <a:ext cx="5551097" cy="3240408"/>
            <a:chOff x="6121386" y="2064750"/>
            <a:chExt cx="5551097" cy="324040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ACE4954-B1A8-5926-F162-3958CC533660}"/>
                </a:ext>
              </a:extLst>
            </p:cNvPr>
            <p:cNvGrpSpPr/>
            <p:nvPr/>
          </p:nvGrpSpPr>
          <p:grpSpPr>
            <a:xfrm>
              <a:off x="6394786" y="2284270"/>
              <a:ext cx="4964550" cy="400111"/>
              <a:chOff x="6329887" y="2219202"/>
              <a:chExt cx="4321737" cy="34830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21510F-3E3F-55A1-D5E6-59DAD2E8FB19}"/>
                  </a:ext>
                </a:extLst>
              </p:cNvPr>
              <p:cNvSpPr txBox="1"/>
              <p:nvPr/>
            </p:nvSpPr>
            <p:spPr>
              <a:xfrm>
                <a:off x="6329887" y="2219202"/>
                <a:ext cx="1917621" cy="348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HU" sz="2000" b="1" dirty="0">
                    <a:solidFill>
                      <a:srgbClr val="012750"/>
                    </a:solidFill>
                  </a:rPr>
                  <a:t>Independencies:</a:t>
                </a:r>
                <a:r>
                  <a:rPr lang="en-HU" sz="2000" dirty="0">
                    <a:solidFill>
                      <a:srgbClr val="012750"/>
                    </a:solidFill>
                  </a:rPr>
                  <a:t> </a:t>
                </a:r>
              </a:p>
            </p:txBody>
          </p:sp>
          <p:pic>
            <p:nvPicPr>
              <p:cNvPr id="14" name="Picture 8">
                <a:extLst>
                  <a:ext uri="{FF2B5EF4-FFF2-40B4-BE49-F238E27FC236}">
                    <a16:creationId xmlns:a16="http://schemas.microsoft.com/office/drawing/2014/main" id="{E28EC636-A417-8404-8FF2-8077D0A27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2577" y="2307797"/>
                <a:ext cx="1045448" cy="203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0">
                <a:extLst>
                  <a:ext uri="{FF2B5EF4-FFF2-40B4-BE49-F238E27FC236}">
                    <a16:creationId xmlns:a16="http://schemas.microsoft.com/office/drawing/2014/main" id="{241CE877-0BE1-0765-DA82-FEF7041169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6175" y="2310149"/>
                <a:ext cx="1045449" cy="200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159B86-301D-FA16-47DF-002F0DC3AA2E}"/>
                </a:ext>
              </a:extLst>
            </p:cNvPr>
            <p:cNvSpPr txBox="1"/>
            <p:nvPr/>
          </p:nvSpPr>
          <p:spPr>
            <a:xfrm>
              <a:off x="7761513" y="3577016"/>
              <a:ext cx="733593" cy="5303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HU" sz="2800" dirty="0"/>
                <a:t>→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1C125E-C32A-2E52-60B7-34F5821F7C8B}"/>
                </a:ext>
              </a:extLst>
            </p:cNvPr>
            <p:cNvSpPr txBox="1"/>
            <p:nvPr/>
          </p:nvSpPr>
          <p:spPr>
            <a:xfrm>
              <a:off x="8447117" y="4501774"/>
              <a:ext cx="31512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HU" b="1" dirty="0">
                  <a:solidFill>
                    <a:srgbClr val="801D1A"/>
                  </a:solidFill>
                </a:rPr>
                <a:t>Problem-informed Ansatz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DC552BC-5A93-B15F-0F2D-AD6834D84E31}"/>
                </a:ext>
              </a:extLst>
            </p:cNvPr>
            <p:cNvGrpSpPr/>
            <p:nvPr/>
          </p:nvGrpSpPr>
          <p:grpSpPr>
            <a:xfrm>
              <a:off x="8279113" y="3248132"/>
              <a:ext cx="3267934" cy="1196297"/>
              <a:chOff x="8421550" y="3058263"/>
              <a:chExt cx="2844800" cy="104140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11851F1-14E3-C6E0-05B9-61E718666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1550" y="3058263"/>
                <a:ext cx="2844800" cy="1041400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C267703-E307-9DFC-2F36-6656F33E1432}"/>
                  </a:ext>
                </a:extLst>
              </p:cNvPr>
              <p:cNvCxnSpPr/>
              <p:nvPr/>
            </p:nvCxnSpPr>
            <p:spPr>
              <a:xfrm>
                <a:off x="9867900" y="3438525"/>
                <a:ext cx="203200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9C206E2-915A-E346-01A1-CE584BE6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7175" y="3218166"/>
              <a:ext cx="1248032" cy="1248032"/>
            </a:xfrm>
            <a:prstGeom prst="rect">
              <a:avLst/>
            </a:prstGeom>
          </p:spPr>
        </p:pic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B541C48C-26CE-C1EE-61DD-FE83F8121044}"/>
                </a:ext>
              </a:extLst>
            </p:cNvPr>
            <p:cNvSpPr/>
            <p:nvPr/>
          </p:nvSpPr>
          <p:spPr>
            <a:xfrm>
              <a:off x="6121386" y="2064750"/>
              <a:ext cx="5551097" cy="3240408"/>
            </a:xfrm>
            <a:custGeom>
              <a:avLst/>
              <a:gdLst>
                <a:gd name="connsiteX0" fmla="*/ 0 w 5551097"/>
                <a:gd name="connsiteY0" fmla="*/ 540079 h 3240408"/>
                <a:gd name="connsiteX1" fmla="*/ 540079 w 5551097"/>
                <a:gd name="connsiteY1" fmla="*/ 0 h 3240408"/>
                <a:gd name="connsiteX2" fmla="*/ 1044656 w 5551097"/>
                <a:gd name="connsiteY2" fmla="*/ 0 h 3240408"/>
                <a:gd name="connsiteX3" fmla="*/ 1549234 w 5551097"/>
                <a:gd name="connsiteY3" fmla="*/ 0 h 3240408"/>
                <a:gd name="connsiteX4" fmla="*/ 2098521 w 5551097"/>
                <a:gd name="connsiteY4" fmla="*/ 0 h 3240408"/>
                <a:gd name="connsiteX5" fmla="*/ 2737226 w 5551097"/>
                <a:gd name="connsiteY5" fmla="*/ 0 h 3240408"/>
                <a:gd name="connsiteX6" fmla="*/ 3420641 w 5551097"/>
                <a:gd name="connsiteY6" fmla="*/ 0 h 3240408"/>
                <a:gd name="connsiteX7" fmla="*/ 3925219 w 5551097"/>
                <a:gd name="connsiteY7" fmla="*/ 0 h 3240408"/>
                <a:gd name="connsiteX8" fmla="*/ 5011018 w 5551097"/>
                <a:gd name="connsiteY8" fmla="*/ 0 h 3240408"/>
                <a:gd name="connsiteX9" fmla="*/ 5551097 w 5551097"/>
                <a:gd name="connsiteY9" fmla="*/ 540079 h 3240408"/>
                <a:gd name="connsiteX10" fmla="*/ 5551097 w 5551097"/>
                <a:gd name="connsiteY10" fmla="*/ 1123347 h 3240408"/>
                <a:gd name="connsiteX11" fmla="*/ 5551097 w 5551097"/>
                <a:gd name="connsiteY11" fmla="*/ 1641807 h 3240408"/>
                <a:gd name="connsiteX12" fmla="*/ 5551097 w 5551097"/>
                <a:gd name="connsiteY12" fmla="*/ 2160267 h 3240408"/>
                <a:gd name="connsiteX13" fmla="*/ 5551097 w 5551097"/>
                <a:gd name="connsiteY13" fmla="*/ 2700329 h 3240408"/>
                <a:gd name="connsiteX14" fmla="*/ 5011018 w 5551097"/>
                <a:gd name="connsiteY14" fmla="*/ 3240408 h 3240408"/>
                <a:gd name="connsiteX15" fmla="*/ 4282894 w 5551097"/>
                <a:gd name="connsiteY15" fmla="*/ 3240408 h 3240408"/>
                <a:gd name="connsiteX16" fmla="*/ 3644188 w 5551097"/>
                <a:gd name="connsiteY16" fmla="*/ 3240408 h 3240408"/>
                <a:gd name="connsiteX17" fmla="*/ 3139611 w 5551097"/>
                <a:gd name="connsiteY17" fmla="*/ 3240408 h 3240408"/>
                <a:gd name="connsiteX18" fmla="*/ 2456196 w 5551097"/>
                <a:gd name="connsiteY18" fmla="*/ 3240408 h 3240408"/>
                <a:gd name="connsiteX19" fmla="*/ 1906909 w 5551097"/>
                <a:gd name="connsiteY19" fmla="*/ 3240408 h 3240408"/>
                <a:gd name="connsiteX20" fmla="*/ 1357622 w 5551097"/>
                <a:gd name="connsiteY20" fmla="*/ 3240408 h 3240408"/>
                <a:gd name="connsiteX21" fmla="*/ 540079 w 5551097"/>
                <a:gd name="connsiteY21" fmla="*/ 3240408 h 3240408"/>
                <a:gd name="connsiteX22" fmla="*/ 0 w 5551097"/>
                <a:gd name="connsiteY22" fmla="*/ 2700329 h 3240408"/>
                <a:gd name="connsiteX23" fmla="*/ 0 w 5551097"/>
                <a:gd name="connsiteY23" fmla="*/ 2117062 h 3240408"/>
                <a:gd name="connsiteX24" fmla="*/ 0 w 5551097"/>
                <a:gd name="connsiteY24" fmla="*/ 1533794 h 3240408"/>
                <a:gd name="connsiteX25" fmla="*/ 0 w 5551097"/>
                <a:gd name="connsiteY25" fmla="*/ 540079 h 324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51097" h="3240408" extrusionOk="0">
                  <a:moveTo>
                    <a:pt x="0" y="540079"/>
                  </a:moveTo>
                  <a:cubicBezTo>
                    <a:pt x="13367" y="285335"/>
                    <a:pt x="258755" y="1965"/>
                    <a:pt x="540079" y="0"/>
                  </a:cubicBezTo>
                  <a:cubicBezTo>
                    <a:pt x="713624" y="-20137"/>
                    <a:pt x="910449" y="23828"/>
                    <a:pt x="1044656" y="0"/>
                  </a:cubicBezTo>
                  <a:cubicBezTo>
                    <a:pt x="1178863" y="-23828"/>
                    <a:pt x="1430550" y="13501"/>
                    <a:pt x="1549234" y="0"/>
                  </a:cubicBezTo>
                  <a:cubicBezTo>
                    <a:pt x="1667918" y="-13501"/>
                    <a:pt x="1913037" y="20176"/>
                    <a:pt x="2098521" y="0"/>
                  </a:cubicBezTo>
                  <a:cubicBezTo>
                    <a:pt x="2284005" y="-20176"/>
                    <a:pt x="2558706" y="-13876"/>
                    <a:pt x="2737226" y="0"/>
                  </a:cubicBezTo>
                  <a:cubicBezTo>
                    <a:pt x="2915747" y="13876"/>
                    <a:pt x="3263934" y="-6230"/>
                    <a:pt x="3420641" y="0"/>
                  </a:cubicBezTo>
                  <a:cubicBezTo>
                    <a:pt x="3577349" y="6230"/>
                    <a:pt x="3780740" y="5337"/>
                    <a:pt x="3925219" y="0"/>
                  </a:cubicBezTo>
                  <a:cubicBezTo>
                    <a:pt x="4069698" y="-5337"/>
                    <a:pt x="4754254" y="-53036"/>
                    <a:pt x="5011018" y="0"/>
                  </a:cubicBezTo>
                  <a:cubicBezTo>
                    <a:pt x="5314013" y="-6339"/>
                    <a:pt x="5505022" y="230640"/>
                    <a:pt x="5551097" y="540079"/>
                  </a:cubicBezTo>
                  <a:cubicBezTo>
                    <a:pt x="5564045" y="813714"/>
                    <a:pt x="5558394" y="889323"/>
                    <a:pt x="5551097" y="1123347"/>
                  </a:cubicBezTo>
                  <a:cubicBezTo>
                    <a:pt x="5543800" y="1357371"/>
                    <a:pt x="5556916" y="1456426"/>
                    <a:pt x="5551097" y="1641807"/>
                  </a:cubicBezTo>
                  <a:cubicBezTo>
                    <a:pt x="5545278" y="1827188"/>
                    <a:pt x="5562770" y="2001765"/>
                    <a:pt x="5551097" y="2160267"/>
                  </a:cubicBezTo>
                  <a:cubicBezTo>
                    <a:pt x="5539424" y="2318769"/>
                    <a:pt x="5557221" y="2459419"/>
                    <a:pt x="5551097" y="2700329"/>
                  </a:cubicBezTo>
                  <a:cubicBezTo>
                    <a:pt x="5494338" y="3043362"/>
                    <a:pt x="5275420" y="3271933"/>
                    <a:pt x="5011018" y="3240408"/>
                  </a:cubicBezTo>
                  <a:cubicBezTo>
                    <a:pt x="4801846" y="3270830"/>
                    <a:pt x="4431089" y="3225153"/>
                    <a:pt x="4282894" y="3240408"/>
                  </a:cubicBezTo>
                  <a:cubicBezTo>
                    <a:pt x="4134699" y="3255663"/>
                    <a:pt x="3793409" y="3266548"/>
                    <a:pt x="3644188" y="3240408"/>
                  </a:cubicBezTo>
                  <a:cubicBezTo>
                    <a:pt x="3494967" y="3214268"/>
                    <a:pt x="3354496" y="3248571"/>
                    <a:pt x="3139611" y="3240408"/>
                  </a:cubicBezTo>
                  <a:cubicBezTo>
                    <a:pt x="2924726" y="3232245"/>
                    <a:pt x="2695184" y="3258073"/>
                    <a:pt x="2456196" y="3240408"/>
                  </a:cubicBezTo>
                  <a:cubicBezTo>
                    <a:pt x="2217208" y="3222743"/>
                    <a:pt x="2141032" y="3218051"/>
                    <a:pt x="1906909" y="3240408"/>
                  </a:cubicBezTo>
                  <a:cubicBezTo>
                    <a:pt x="1672786" y="3262765"/>
                    <a:pt x="1552692" y="3226001"/>
                    <a:pt x="1357622" y="3240408"/>
                  </a:cubicBezTo>
                  <a:cubicBezTo>
                    <a:pt x="1162552" y="3254815"/>
                    <a:pt x="892966" y="3208155"/>
                    <a:pt x="540079" y="3240408"/>
                  </a:cubicBezTo>
                  <a:cubicBezTo>
                    <a:pt x="262522" y="3178793"/>
                    <a:pt x="25913" y="3010645"/>
                    <a:pt x="0" y="2700329"/>
                  </a:cubicBezTo>
                  <a:cubicBezTo>
                    <a:pt x="-21654" y="2580133"/>
                    <a:pt x="-6946" y="2364042"/>
                    <a:pt x="0" y="2117062"/>
                  </a:cubicBezTo>
                  <a:cubicBezTo>
                    <a:pt x="6946" y="1870082"/>
                    <a:pt x="26368" y="1817994"/>
                    <a:pt x="0" y="1533794"/>
                  </a:cubicBezTo>
                  <a:cubicBezTo>
                    <a:pt x="-26368" y="1249594"/>
                    <a:pt x="9600" y="891923"/>
                    <a:pt x="0" y="540079"/>
                  </a:cubicBezTo>
                  <a:close/>
                </a:path>
              </a:pathLst>
            </a:custGeom>
            <a:noFill/>
            <a:ln w="38100">
              <a:extLst>
                <a:ext uri="{C807C97D-BFC1-408E-A445-0C87EB9F89A2}">
                  <ask:lineSketchStyleProps xmlns:ask="http://schemas.microsoft.com/office/drawing/2018/sketchyshapes" sd="1158694980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U" sz="200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9F76940-7A0E-3ADB-B7DA-8C6E901FCD28}"/>
              </a:ext>
            </a:extLst>
          </p:cNvPr>
          <p:cNvSpPr txBox="1">
            <a:spLocks/>
          </p:cNvSpPr>
          <p:nvPr/>
        </p:nvSpPr>
        <p:spPr>
          <a:xfrm>
            <a:off x="621136" y="1528181"/>
            <a:ext cx="11025961" cy="76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HU" sz="2000" b="1">
                <a:solidFill>
                  <a:srgbClr val="801D1A"/>
                </a:solidFill>
              </a:rPr>
              <a:t>Task: learn P(A,B,C,D) – joint probability distribution of correlated (binary) random variables</a:t>
            </a:r>
            <a:endParaRPr lang="en-HU" sz="2000" b="1" dirty="0">
              <a:solidFill>
                <a:srgbClr val="801D1A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07469F-4383-4A7A-7083-7D764CFF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Problem-informed Graphical Quantum Generative Learning</a:t>
            </a:r>
            <a:endParaRPr lang="en-HU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68C11868-1858-42B2-1F4B-88DDA883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20/06/2024</a:t>
            </a:r>
            <a:endParaRPr lang="en-HU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1855DF1-8136-0F45-EFF7-4C0B932D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D196-32E8-8549-8821-E8DEC5B9269C}" type="slidenum">
              <a:rPr lang="en-HU" smtClean="0"/>
              <a:t>9</a:t>
            </a:fld>
            <a:endParaRPr lang="en-H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D55F25-F778-415A-187F-1653585A7FE0}"/>
              </a:ext>
            </a:extLst>
          </p:cNvPr>
          <p:cNvSpPr txBox="1"/>
          <p:nvPr/>
        </p:nvSpPr>
        <p:spPr>
          <a:xfrm>
            <a:off x="6215656" y="5753880"/>
            <a:ext cx="5635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200" dirty="0">
                <a:solidFill>
                  <a:srgbClr val="012750"/>
                </a:solidFill>
              </a:rPr>
              <a:t>Use </a:t>
            </a:r>
            <a:r>
              <a:rPr lang="en-HU" sz="2200" b="1" dirty="0">
                <a:solidFill>
                  <a:srgbClr val="012750"/>
                </a:solidFill>
              </a:rPr>
              <a:t>Probabilistic Graphical Models (PGMs)</a:t>
            </a:r>
          </a:p>
        </p:txBody>
      </p:sp>
    </p:spTree>
    <p:extLst>
      <p:ext uri="{BB962C8B-B14F-4D97-AF65-F5344CB8AC3E}">
        <p14:creationId xmlns:p14="http://schemas.microsoft.com/office/powerpoint/2010/main" val="408379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22257</TotalTime>
  <Words>914</Words>
  <Application>Microsoft Macintosh PowerPoint</Application>
  <PresentationFormat>Widescreen</PresentationFormat>
  <Paragraphs>214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Cambria Math</vt:lpstr>
      <vt:lpstr>Times New Roman</vt:lpstr>
      <vt:lpstr>Office Theme</vt:lpstr>
      <vt:lpstr>Problem-informed Graphical Quantum Generative Learning</vt:lpstr>
      <vt:lpstr>Generative modeling</vt:lpstr>
      <vt:lpstr>Generative QML</vt:lpstr>
      <vt:lpstr>Quantum Circuit Born Machines</vt:lpstr>
      <vt:lpstr>General-purpose QCBMs</vt:lpstr>
      <vt:lpstr>General-purpose QCBMs</vt:lpstr>
      <vt:lpstr>General-purpose QCBMs</vt:lpstr>
      <vt:lpstr>General-purpose QCBMs</vt:lpstr>
      <vt:lpstr>General-purpose vs Problem-informed</vt:lpstr>
      <vt:lpstr>Problem-informed Generative QML Framework</vt:lpstr>
      <vt:lpstr>Probabilistic Graphical Models</vt:lpstr>
      <vt:lpstr>Markov Networks (MN)</vt:lpstr>
      <vt:lpstr>Quantum Circuit Markov Random Field (QCMRF)</vt:lpstr>
      <vt:lpstr>QCMRF example</vt:lpstr>
      <vt:lpstr>PowerPoint Presentation</vt:lpstr>
      <vt:lpstr>1. When does it outperform problem-agnostic?</vt:lpstr>
      <vt:lpstr>2. What problems should we consider?</vt:lpstr>
      <vt:lpstr>2. Efficient MN representation</vt:lpstr>
      <vt:lpstr>3. Potential for Quantum Advantage?</vt:lpstr>
      <vt:lpstr>Most promising problems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Problem-informed Graphical Quantum Generative Learning</dc:title>
  <dc:creator>Bakó Bence</dc:creator>
  <cp:lastModifiedBy>Bakó Bence</cp:lastModifiedBy>
  <cp:revision>80</cp:revision>
  <dcterms:created xsi:type="dcterms:W3CDTF">2024-03-20T19:38:17Z</dcterms:created>
  <dcterms:modified xsi:type="dcterms:W3CDTF">2024-06-17T11:18:40Z</dcterms:modified>
</cp:coreProperties>
</file>