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88" r:id="rId2"/>
    <p:sldId id="701" r:id="rId3"/>
    <p:sldId id="716" r:id="rId4"/>
    <p:sldId id="718" r:id="rId5"/>
    <p:sldId id="703" r:id="rId6"/>
    <p:sldId id="706" r:id="rId7"/>
    <p:sldId id="724" r:id="rId8"/>
    <p:sldId id="707" r:id="rId9"/>
    <p:sldId id="711" r:id="rId10"/>
    <p:sldId id="722" r:id="rId11"/>
    <p:sldId id="723" r:id="rId12"/>
    <p:sldId id="692" r:id="rId13"/>
    <p:sldId id="714" r:id="rId14"/>
    <p:sldId id="691" r:id="rId15"/>
    <p:sldId id="725" r:id="rId16"/>
    <p:sldId id="726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E912FC-7838-4DDD-98E3-4894703C792E}">
          <p14:sldIdLst>
            <p14:sldId id="588"/>
            <p14:sldId id="701"/>
            <p14:sldId id="716"/>
            <p14:sldId id="718"/>
            <p14:sldId id="703"/>
            <p14:sldId id="706"/>
            <p14:sldId id="724"/>
            <p14:sldId id="707"/>
            <p14:sldId id="711"/>
            <p14:sldId id="722"/>
            <p14:sldId id="723"/>
            <p14:sldId id="692"/>
            <p14:sldId id="714"/>
            <p14:sldId id="691"/>
          </p14:sldIdLst>
        </p14:section>
        <p14:section name="Extras" id="{2D336128-C11F-4C00-AD48-386E5C3004E1}">
          <p14:sldIdLst>
            <p14:sldId id="725"/>
            <p14:sldId id="7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749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501"/>
    <a:srgbClr val="FF0000"/>
    <a:srgbClr val="800080"/>
    <a:srgbClr val="008000"/>
    <a:srgbClr val="7570B3"/>
    <a:srgbClr val="D95D00"/>
    <a:srgbClr val="199D76"/>
    <a:srgbClr val="02A859"/>
    <a:srgbClr val="016436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86658" autoAdjust="0"/>
  </p:normalViewPr>
  <p:slideViewPr>
    <p:cSldViewPr snapToGrid="0">
      <p:cViewPr varScale="1">
        <p:scale>
          <a:sx n="56" d="100"/>
          <a:sy n="56" d="100"/>
        </p:scale>
        <p:origin x="1180" y="52"/>
      </p:cViewPr>
      <p:guideLst>
        <p:guide orient="horz" pos="2296"/>
        <p:guide pos="3749"/>
        <p:guide orient="horz" pos="3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1E2C8-0BF7-4F04-BAB3-9A9AF69D94B6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BDAF6-B587-4D16-89B1-81C8AF7D1E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53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BDAF6-B587-4D16-89B1-81C8AF7D1E5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28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BDAF6-B587-4D16-89B1-81C8AF7D1E5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57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heterostructure</a:t>
            </a:r>
            <a:r>
              <a:rPr lang="en-US" baseline="0" dirty="0" smtClean="0"/>
              <a:t> grown by our collaborators in Como</a:t>
            </a:r>
          </a:p>
          <a:p>
            <a:r>
              <a:rPr lang="en-US" baseline="0" dirty="0" smtClean="0"/>
              <a:t>Not deeply buried</a:t>
            </a:r>
          </a:p>
          <a:p>
            <a:r>
              <a:rPr lang="en-US" baseline="0" dirty="0" smtClean="0"/>
              <a:t>Microwaves generate and effective magnetic field via SOI interaction</a:t>
            </a:r>
          </a:p>
          <a:p>
            <a:r>
              <a:rPr lang="en-US" baseline="0" dirty="0" smtClean="0"/>
              <a:t>To read the qubit we measure a reflected RF signal in the sensor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BDAF6-B587-4D16-89B1-81C8AF7D1E5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18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BDAF6-B587-4D16-89B1-81C8AF7D1E5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54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BDAF6-B587-4D16-89B1-81C8AF7D1E5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https://www.nature.com/articles/nature05065</a:t>
            </a:r>
          </a:p>
          <a:p>
            <a:r>
              <a:rPr lang="es-ES" dirty="0" smtClean="0"/>
              <a:t>https://www.science.org/doi/epdf/10.1126/science.1148092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BDAF6-B587-4D16-89B1-81C8AF7D1E5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27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solidFill>
            <a:srgbClr val="016436"/>
          </a:solidFill>
        </p:spPr>
        <p:txBody>
          <a:bodyPr anchor="b"/>
          <a:lstStyle>
            <a:lvl1pPr algn="ctr">
              <a:defRPr sz="6000">
                <a:solidFill>
                  <a:srgbClr val="D2D6C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</a:p>
          <a:p>
            <a:r>
              <a:rPr lang="en-US" dirty="0" smtClean="0"/>
              <a:t>Jaime </a:t>
            </a:r>
            <a:r>
              <a:rPr lang="en-US" dirty="0" err="1" smtClean="0"/>
              <a:t>Saez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>
          <a:xfrm>
            <a:off x="0" y="6489365"/>
            <a:ext cx="2743200" cy="365125"/>
          </a:xfrm>
          <a:solidFill>
            <a:srgbClr val="016436"/>
          </a:solidFill>
        </p:spPr>
        <p:txBody>
          <a:bodyPr/>
          <a:lstStyle>
            <a:lvl1pPr>
              <a:defRPr>
                <a:solidFill>
                  <a:srgbClr val="D2D6C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6489364"/>
            <a:ext cx="6705600" cy="365125"/>
          </a:xfrm>
          <a:solidFill>
            <a:srgbClr val="016436"/>
          </a:solidFill>
        </p:spPr>
        <p:txBody>
          <a:bodyPr/>
          <a:lstStyle>
            <a:lvl1pPr>
              <a:defRPr>
                <a:solidFill>
                  <a:srgbClr val="D2D6C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489364"/>
            <a:ext cx="2743200" cy="365125"/>
          </a:xfrm>
          <a:solidFill>
            <a:srgbClr val="016436"/>
          </a:solidFill>
        </p:spPr>
        <p:txBody>
          <a:bodyPr/>
          <a:lstStyle>
            <a:lvl1pPr>
              <a:defRPr sz="1800">
                <a:solidFill>
                  <a:srgbClr val="D2D6CA"/>
                </a:solidFill>
              </a:defRPr>
            </a:lvl1pPr>
          </a:lstStyle>
          <a:p>
            <a:fld id="{C94CB770-80A5-4DBE-91E1-37ABD8722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7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5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12269"/>
          </a:xfrm>
          <a:solidFill>
            <a:srgbClr val="016436"/>
          </a:solidFill>
        </p:spPr>
        <p:txBody>
          <a:bodyPr/>
          <a:lstStyle>
            <a:lvl1pPr>
              <a:defRPr>
                <a:solidFill>
                  <a:srgbClr val="D2D6CA"/>
                </a:solidFill>
              </a:defRPr>
            </a:lvl1pPr>
          </a:lstStyle>
          <a:p>
            <a:r>
              <a:rPr lang="en-US" dirty="0" smtClean="0"/>
              <a:t>	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0" y="6489365"/>
            <a:ext cx="2743200" cy="365125"/>
          </a:xfrm>
          <a:solidFill>
            <a:srgbClr val="016436"/>
          </a:solidFill>
        </p:spPr>
        <p:txBody>
          <a:bodyPr/>
          <a:lstStyle>
            <a:lvl1pPr>
              <a:defRPr>
                <a:solidFill>
                  <a:srgbClr val="D2D6C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6489364"/>
            <a:ext cx="6705600" cy="365125"/>
          </a:xfrm>
          <a:solidFill>
            <a:srgbClr val="016436"/>
          </a:solidFill>
        </p:spPr>
        <p:txBody>
          <a:bodyPr/>
          <a:lstStyle>
            <a:lvl1pPr>
              <a:defRPr>
                <a:solidFill>
                  <a:srgbClr val="D2D6C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489364"/>
            <a:ext cx="2743200" cy="365125"/>
          </a:xfrm>
          <a:solidFill>
            <a:srgbClr val="016436"/>
          </a:solidFill>
        </p:spPr>
        <p:txBody>
          <a:bodyPr/>
          <a:lstStyle>
            <a:lvl1pPr>
              <a:defRPr sz="1800">
                <a:solidFill>
                  <a:srgbClr val="D2D6CA"/>
                </a:solidFill>
              </a:defRPr>
            </a:lvl1pPr>
          </a:lstStyle>
          <a:p>
            <a:fld id="{C94CB770-80A5-4DBE-91E1-37ABD8722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0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3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3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3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4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4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B770-80A5-4DBE-91E1-37ABD872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2.png"/><Relationship Id="rId4" Type="http://schemas.openxmlformats.org/officeDocument/2006/relationships/image" Target="../media/image4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18.png"/><Relationship Id="rId4" Type="http://schemas.openxmlformats.org/officeDocument/2006/relationships/image" Target="../media/image4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25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570.png"/><Relationship Id="rId18" Type="http://schemas.openxmlformats.org/officeDocument/2006/relationships/image" Target="../media/image65.jpe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17" Type="http://schemas.openxmlformats.org/officeDocument/2006/relationships/image" Target="../media/image64.jpeg"/><Relationship Id="rId2" Type="http://schemas.openxmlformats.org/officeDocument/2006/relationships/image" Target="../media/image57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18.png"/><Relationship Id="rId5" Type="http://schemas.openxmlformats.org/officeDocument/2006/relationships/image" Target="../media/image60.jpeg"/><Relationship Id="rId15" Type="http://schemas.openxmlformats.org/officeDocument/2006/relationships/image" Target="../media/image590.png"/><Relationship Id="rId10" Type="http://schemas.openxmlformats.org/officeDocument/2006/relationships/image" Target="../media/image13.png"/><Relationship Id="rId19" Type="http://schemas.openxmlformats.org/officeDocument/2006/relationships/image" Target="../media/image3.png"/><Relationship Id="rId4" Type="http://schemas.openxmlformats.org/officeDocument/2006/relationships/image" Target="../media/image59.png"/><Relationship Id="rId9" Type="http://schemas.openxmlformats.org/officeDocument/2006/relationships/image" Target="../media/image12.pn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3" Type="http://schemas.openxmlformats.org/officeDocument/2006/relationships/image" Target="../media/image11.png"/><Relationship Id="rId98" Type="http://schemas.openxmlformats.org/officeDocument/2006/relationships/image" Target="../media/image390.png"/><Relationship Id="rId3" Type="http://schemas.openxmlformats.org/officeDocument/2006/relationships/image" Target="../media/image8.png"/><Relationship Id="rId97" Type="http://schemas.openxmlformats.org/officeDocument/2006/relationships/image" Target="../media/image380.png"/><Relationship Id="rId92" Type="http://schemas.openxmlformats.org/officeDocument/2006/relationships/image" Target="../media/image210.png"/><Relationship Id="rId2" Type="http://schemas.openxmlformats.org/officeDocument/2006/relationships/notesSlide" Target="../notesSlides/notesSlide3.xml"/><Relationship Id="rId91" Type="http://schemas.openxmlformats.org/officeDocument/2006/relationships/image" Target="../media/image200.png"/><Relationship Id="rId96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102" Type="http://schemas.openxmlformats.org/officeDocument/2006/relationships/image" Target="../media/image14.png"/><Relationship Id="rId5" Type="http://schemas.openxmlformats.org/officeDocument/2006/relationships/image" Target="../media/image10.png"/><Relationship Id="rId95" Type="http://schemas.openxmlformats.org/officeDocument/2006/relationships/image" Target="../media/image360.png"/><Relationship Id="rId94" Type="http://schemas.openxmlformats.org/officeDocument/2006/relationships/image" Target="../media/image401.png"/><Relationship Id="rId99" Type="http://schemas.openxmlformats.org/officeDocument/2006/relationships/image" Target="../media/image400.png"/><Relationship Id="rId101" Type="http://schemas.openxmlformats.org/officeDocument/2006/relationships/image" Target="../media/image13.png"/><Relationship Id="rId4" Type="http://schemas.openxmlformats.org/officeDocument/2006/relationships/image" Target="../media/image9.png"/><Relationship Id="rId10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2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2.png"/><Relationship Id="rId4" Type="http://schemas.openxmlformats.org/officeDocument/2006/relationships/image" Target="../media/image4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2696"/>
            <a:ext cx="12192000" cy="2044171"/>
          </a:xfrm>
        </p:spPr>
        <p:txBody>
          <a:bodyPr/>
          <a:lstStyle/>
          <a:p>
            <a:r>
              <a:rPr lang="en-US" dirty="0"/>
              <a:t>Exchange-driven </a:t>
            </a:r>
            <a:r>
              <a:rPr lang="en-US" dirty="0" smtClean="0"/>
              <a:t>hole </a:t>
            </a:r>
            <a:r>
              <a:rPr lang="en-US" dirty="0"/>
              <a:t>spin qubit in Germanium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9328" y="3382201"/>
            <a:ext cx="4620244" cy="328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smtClean="0"/>
              <a:t>Jaime </a:t>
            </a:r>
            <a:r>
              <a:rPr lang="en-GB" sz="2800" dirty="0" err="1" smtClean="0"/>
              <a:t>Saez-Mollejo</a:t>
            </a:r>
            <a:r>
              <a:rPr lang="en-GB" sz="2800" dirty="0" smtClean="0"/>
              <a:t> </a:t>
            </a:r>
            <a:endParaRPr lang="es-ES" sz="2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err="1" smtClean="0"/>
              <a:t>ReAQCT</a:t>
            </a:r>
            <a:r>
              <a:rPr lang="en-US" sz="1800" dirty="0" smtClean="0"/>
              <a:t> 2024, Budapest</a:t>
            </a:r>
            <a:endParaRPr lang="en-US" sz="1800" dirty="0"/>
          </a:p>
          <a:p>
            <a:pPr algn="l"/>
            <a:r>
              <a:rPr lang="en-US" sz="1800" dirty="0" smtClean="0"/>
              <a:t>June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2024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911" y="5759386"/>
            <a:ext cx="1043688" cy="656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467" y="5886641"/>
            <a:ext cx="1673754" cy="45647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542289" y="5422481"/>
            <a:ext cx="2577762" cy="939625"/>
            <a:chOff x="25806400" y="2057779"/>
            <a:chExt cx="2997200" cy="1092515"/>
          </a:xfrm>
        </p:grpSpPr>
        <p:sp>
          <p:nvSpPr>
            <p:cNvPr id="13" name="Rectangle 12"/>
            <p:cNvSpPr/>
            <p:nvPr/>
          </p:nvSpPr>
          <p:spPr>
            <a:xfrm>
              <a:off x="25806400" y="2057779"/>
              <a:ext cx="2997200" cy="1092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22401" y="2140665"/>
              <a:ext cx="2610630" cy="91717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574" y="5766181"/>
            <a:ext cx="1576643" cy="6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Driving mechanism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15697" y="2074915"/>
            <a:ext cx="2224008" cy="2162527"/>
            <a:chOff x="509957" y="1800595"/>
            <a:chExt cx="2224008" cy="21625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0" t="17880" r="31396" b="47581"/>
            <a:stretch/>
          </p:blipFill>
          <p:spPr>
            <a:xfrm rot="10800000">
              <a:off x="560070" y="1800595"/>
              <a:ext cx="1988820" cy="1372539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950991" y="1811853"/>
              <a:ext cx="206507" cy="459875"/>
              <a:chOff x="3333438" y="28636886"/>
              <a:chExt cx="264895" cy="58990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33438" y="28836888"/>
                <a:ext cx="264895" cy="264895"/>
              </a:xfrm>
              <a:prstGeom prst="ellipse">
                <a:avLst/>
              </a:prstGeom>
              <a:solidFill>
                <a:srgbClr val="F7931D"/>
              </a:solidFill>
              <a:ln>
                <a:solidFill>
                  <a:srgbClr val="F793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3425217" y="28636886"/>
                <a:ext cx="81703" cy="589901"/>
              </a:xfrm>
              <a:prstGeom prst="straightConnector1">
                <a:avLst/>
              </a:prstGeom>
              <a:ln w="44450">
                <a:solidFill>
                  <a:srgbClr val="F793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359561" y="1920402"/>
              <a:ext cx="325788" cy="308678"/>
              <a:chOff x="3841896" y="28797625"/>
              <a:chExt cx="417902" cy="395955"/>
            </a:xfrm>
          </p:grpSpPr>
          <p:sp>
            <p:nvSpPr>
              <p:cNvPr id="15" name="Oval 14"/>
              <p:cNvSpPr/>
              <p:nvPr/>
            </p:nvSpPr>
            <p:spPr>
              <a:xfrm rot="19411806">
                <a:off x="3938485" y="28837800"/>
                <a:ext cx="264894" cy="264894"/>
              </a:xfrm>
              <a:prstGeom prst="ellipse">
                <a:avLst/>
              </a:prstGeom>
              <a:solidFill>
                <a:srgbClr val="F7931D"/>
              </a:solidFill>
              <a:ln>
                <a:solidFill>
                  <a:srgbClr val="F793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3841896" y="28797625"/>
                <a:ext cx="417902" cy="395955"/>
              </a:xfrm>
              <a:prstGeom prst="straightConnector1">
                <a:avLst/>
              </a:prstGeom>
              <a:ln w="44450">
                <a:solidFill>
                  <a:srgbClr val="F7931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09957" y="3255236"/>
              <a:ext cx="16707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Microwave source</a:t>
              </a:r>
              <a:endParaRPr lang="es-ES" sz="20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80904" y="3036229"/>
              <a:ext cx="953061" cy="776732"/>
              <a:chOff x="4412844" y="30207446"/>
              <a:chExt cx="1222532" cy="99634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732558" y="30652464"/>
                <a:ext cx="902818" cy="551329"/>
                <a:chOff x="4732558" y="30652464"/>
                <a:chExt cx="902818" cy="551329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732558" y="30652464"/>
                  <a:ext cx="902818" cy="551329"/>
                </a:xfrm>
                <a:prstGeom prst="rect">
                  <a:avLst/>
                </a:prstGeom>
                <a:noFill/>
                <a:ln w="19050">
                  <a:solidFill>
                    <a:srgbClr val="73BB6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4779394" y="30690598"/>
                  <a:ext cx="826927" cy="485715"/>
                  <a:chOff x="1122680" y="4390395"/>
                  <a:chExt cx="2387600" cy="1047928"/>
                </a:xfrm>
                <a:noFill/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1122680" y="4390395"/>
                    <a:ext cx="1209040" cy="1047928"/>
                    <a:chOff x="1122680" y="4390395"/>
                    <a:chExt cx="1209040" cy="1047928"/>
                  </a:xfrm>
                  <a:grpFill/>
                </p:grpSpPr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1122680" y="4392163"/>
                      <a:ext cx="619760" cy="1046160"/>
                      <a:chOff x="1122680" y="4392163"/>
                      <a:chExt cx="619760" cy="1046160"/>
                    </a:xfrm>
                    <a:grpFill/>
                  </p:grpSpPr>
                  <p:sp>
                    <p:nvSpPr>
                      <p:cNvPr id="37" name="Freeform 36"/>
                      <p:cNvSpPr/>
                      <p:nvPr/>
                    </p:nvSpPr>
                    <p:spPr>
                      <a:xfrm>
                        <a:off x="1417320" y="4392163"/>
                        <a:ext cx="325120" cy="1046159"/>
                      </a:xfrm>
                      <a:custGeom>
                        <a:avLst/>
                        <a:gdLst>
                          <a:gd name="connsiteX0" fmla="*/ 0 w 325120"/>
                          <a:gd name="connsiteY0" fmla="*/ 565916 h 1046159"/>
                          <a:gd name="connsiteX1" fmla="*/ 132080 w 325120"/>
                          <a:gd name="connsiteY1" fmla="*/ 12196 h 1046159"/>
                          <a:gd name="connsiteX2" fmla="*/ 203200 w 325120"/>
                          <a:gd name="connsiteY2" fmla="*/ 1038356 h 1046159"/>
                          <a:gd name="connsiteX3" fmla="*/ 304800 w 325120"/>
                          <a:gd name="connsiteY3" fmla="*/ 479556 h 1046159"/>
                          <a:gd name="connsiteX4" fmla="*/ 325120 w 325120"/>
                          <a:gd name="connsiteY4" fmla="*/ 388116 h 10461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5120" h="1046159">
                            <a:moveTo>
                              <a:pt x="0" y="565916"/>
                            </a:moveTo>
                            <a:cubicBezTo>
                              <a:pt x="49106" y="249686"/>
                              <a:pt x="98213" y="-66544"/>
                              <a:pt x="132080" y="12196"/>
                            </a:cubicBezTo>
                            <a:cubicBezTo>
                              <a:pt x="165947" y="90936"/>
                              <a:pt x="174413" y="960463"/>
                              <a:pt x="203200" y="1038356"/>
                            </a:cubicBezTo>
                            <a:cubicBezTo>
                              <a:pt x="231987" y="1116249"/>
                              <a:pt x="284480" y="587929"/>
                              <a:pt x="304800" y="479556"/>
                            </a:cubicBezTo>
                            <a:cubicBezTo>
                              <a:pt x="325120" y="371183"/>
                              <a:pt x="325120" y="379649"/>
                              <a:pt x="325120" y="388116"/>
                            </a:cubicBezTo>
                          </a:path>
                        </a:pathLst>
                      </a:custGeom>
                      <a:grpFill/>
                      <a:ln w="15875">
                        <a:solidFill>
                          <a:srgbClr val="73BB6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38" name="Freeform 37"/>
                      <p:cNvSpPr/>
                      <p:nvPr/>
                    </p:nvSpPr>
                    <p:spPr>
                      <a:xfrm>
                        <a:off x="1122680" y="4392164"/>
                        <a:ext cx="325120" cy="1046159"/>
                      </a:xfrm>
                      <a:custGeom>
                        <a:avLst/>
                        <a:gdLst>
                          <a:gd name="connsiteX0" fmla="*/ 0 w 325120"/>
                          <a:gd name="connsiteY0" fmla="*/ 565916 h 1046159"/>
                          <a:gd name="connsiteX1" fmla="*/ 132080 w 325120"/>
                          <a:gd name="connsiteY1" fmla="*/ 12196 h 1046159"/>
                          <a:gd name="connsiteX2" fmla="*/ 203200 w 325120"/>
                          <a:gd name="connsiteY2" fmla="*/ 1038356 h 1046159"/>
                          <a:gd name="connsiteX3" fmla="*/ 304800 w 325120"/>
                          <a:gd name="connsiteY3" fmla="*/ 479556 h 1046159"/>
                          <a:gd name="connsiteX4" fmla="*/ 325120 w 325120"/>
                          <a:gd name="connsiteY4" fmla="*/ 388116 h 10461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5120" h="1046159">
                            <a:moveTo>
                              <a:pt x="0" y="565916"/>
                            </a:moveTo>
                            <a:cubicBezTo>
                              <a:pt x="49106" y="249686"/>
                              <a:pt x="98213" y="-66544"/>
                              <a:pt x="132080" y="12196"/>
                            </a:cubicBezTo>
                            <a:cubicBezTo>
                              <a:pt x="165947" y="90936"/>
                              <a:pt x="174413" y="960463"/>
                              <a:pt x="203200" y="1038356"/>
                            </a:cubicBezTo>
                            <a:cubicBezTo>
                              <a:pt x="231987" y="1116249"/>
                              <a:pt x="284480" y="587929"/>
                              <a:pt x="304800" y="479556"/>
                            </a:cubicBezTo>
                            <a:cubicBezTo>
                              <a:pt x="325120" y="371183"/>
                              <a:pt x="325120" y="379649"/>
                              <a:pt x="325120" y="388116"/>
                            </a:cubicBezTo>
                          </a:path>
                        </a:pathLst>
                      </a:custGeom>
                      <a:grpFill/>
                      <a:ln w="15875">
                        <a:solidFill>
                          <a:srgbClr val="73BB6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1711960" y="4390395"/>
                      <a:ext cx="619760" cy="1046160"/>
                      <a:chOff x="1122680" y="4392163"/>
                      <a:chExt cx="619760" cy="1046160"/>
                    </a:xfrm>
                    <a:grpFill/>
                  </p:grpSpPr>
                  <p:sp>
                    <p:nvSpPr>
                      <p:cNvPr id="35" name="Freeform 34"/>
                      <p:cNvSpPr/>
                      <p:nvPr/>
                    </p:nvSpPr>
                    <p:spPr>
                      <a:xfrm>
                        <a:off x="1417320" y="4392163"/>
                        <a:ext cx="325120" cy="1046159"/>
                      </a:xfrm>
                      <a:custGeom>
                        <a:avLst/>
                        <a:gdLst>
                          <a:gd name="connsiteX0" fmla="*/ 0 w 325120"/>
                          <a:gd name="connsiteY0" fmla="*/ 565916 h 1046159"/>
                          <a:gd name="connsiteX1" fmla="*/ 132080 w 325120"/>
                          <a:gd name="connsiteY1" fmla="*/ 12196 h 1046159"/>
                          <a:gd name="connsiteX2" fmla="*/ 203200 w 325120"/>
                          <a:gd name="connsiteY2" fmla="*/ 1038356 h 1046159"/>
                          <a:gd name="connsiteX3" fmla="*/ 304800 w 325120"/>
                          <a:gd name="connsiteY3" fmla="*/ 479556 h 1046159"/>
                          <a:gd name="connsiteX4" fmla="*/ 325120 w 325120"/>
                          <a:gd name="connsiteY4" fmla="*/ 388116 h 10461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5120" h="1046159">
                            <a:moveTo>
                              <a:pt x="0" y="565916"/>
                            </a:moveTo>
                            <a:cubicBezTo>
                              <a:pt x="49106" y="249686"/>
                              <a:pt x="98213" y="-66544"/>
                              <a:pt x="132080" y="12196"/>
                            </a:cubicBezTo>
                            <a:cubicBezTo>
                              <a:pt x="165947" y="90936"/>
                              <a:pt x="174413" y="960463"/>
                              <a:pt x="203200" y="1038356"/>
                            </a:cubicBezTo>
                            <a:cubicBezTo>
                              <a:pt x="231987" y="1116249"/>
                              <a:pt x="284480" y="587929"/>
                              <a:pt x="304800" y="479556"/>
                            </a:cubicBezTo>
                            <a:cubicBezTo>
                              <a:pt x="325120" y="371183"/>
                              <a:pt x="325120" y="379649"/>
                              <a:pt x="325120" y="388116"/>
                            </a:cubicBezTo>
                          </a:path>
                        </a:pathLst>
                      </a:custGeom>
                      <a:grpFill/>
                      <a:ln w="15875">
                        <a:solidFill>
                          <a:srgbClr val="73BB6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36" name="Freeform 35"/>
                      <p:cNvSpPr/>
                      <p:nvPr/>
                    </p:nvSpPr>
                    <p:spPr>
                      <a:xfrm>
                        <a:off x="1122680" y="4392164"/>
                        <a:ext cx="325120" cy="1046159"/>
                      </a:xfrm>
                      <a:custGeom>
                        <a:avLst/>
                        <a:gdLst>
                          <a:gd name="connsiteX0" fmla="*/ 0 w 325120"/>
                          <a:gd name="connsiteY0" fmla="*/ 565916 h 1046159"/>
                          <a:gd name="connsiteX1" fmla="*/ 132080 w 325120"/>
                          <a:gd name="connsiteY1" fmla="*/ 12196 h 1046159"/>
                          <a:gd name="connsiteX2" fmla="*/ 203200 w 325120"/>
                          <a:gd name="connsiteY2" fmla="*/ 1038356 h 1046159"/>
                          <a:gd name="connsiteX3" fmla="*/ 304800 w 325120"/>
                          <a:gd name="connsiteY3" fmla="*/ 479556 h 1046159"/>
                          <a:gd name="connsiteX4" fmla="*/ 325120 w 325120"/>
                          <a:gd name="connsiteY4" fmla="*/ 388116 h 10461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5120" h="1046159">
                            <a:moveTo>
                              <a:pt x="0" y="565916"/>
                            </a:moveTo>
                            <a:cubicBezTo>
                              <a:pt x="49106" y="249686"/>
                              <a:pt x="98213" y="-66544"/>
                              <a:pt x="132080" y="12196"/>
                            </a:cubicBezTo>
                            <a:cubicBezTo>
                              <a:pt x="165947" y="90936"/>
                              <a:pt x="174413" y="960463"/>
                              <a:pt x="203200" y="1038356"/>
                            </a:cubicBezTo>
                            <a:cubicBezTo>
                              <a:pt x="231987" y="1116249"/>
                              <a:pt x="284480" y="587929"/>
                              <a:pt x="304800" y="479556"/>
                            </a:cubicBezTo>
                            <a:cubicBezTo>
                              <a:pt x="325120" y="371183"/>
                              <a:pt x="325120" y="379649"/>
                              <a:pt x="325120" y="388116"/>
                            </a:cubicBezTo>
                          </a:path>
                        </a:pathLst>
                      </a:custGeom>
                      <a:grpFill/>
                      <a:ln w="15875">
                        <a:solidFill>
                          <a:srgbClr val="73BB6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2301240" y="4390395"/>
                    <a:ext cx="1209040" cy="1047928"/>
                    <a:chOff x="1122680" y="4390395"/>
                    <a:chExt cx="1209040" cy="1047928"/>
                  </a:xfrm>
                  <a:grpFill/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1122680" y="4392163"/>
                      <a:ext cx="619760" cy="1046160"/>
                      <a:chOff x="1122680" y="4392163"/>
                      <a:chExt cx="619760" cy="1046160"/>
                    </a:xfrm>
                    <a:grpFill/>
                  </p:grpSpPr>
                  <p:sp>
                    <p:nvSpPr>
                      <p:cNvPr id="31" name="Freeform 30"/>
                      <p:cNvSpPr/>
                      <p:nvPr/>
                    </p:nvSpPr>
                    <p:spPr>
                      <a:xfrm>
                        <a:off x="1417320" y="4392163"/>
                        <a:ext cx="325120" cy="1046159"/>
                      </a:xfrm>
                      <a:custGeom>
                        <a:avLst/>
                        <a:gdLst>
                          <a:gd name="connsiteX0" fmla="*/ 0 w 325120"/>
                          <a:gd name="connsiteY0" fmla="*/ 565916 h 1046159"/>
                          <a:gd name="connsiteX1" fmla="*/ 132080 w 325120"/>
                          <a:gd name="connsiteY1" fmla="*/ 12196 h 1046159"/>
                          <a:gd name="connsiteX2" fmla="*/ 203200 w 325120"/>
                          <a:gd name="connsiteY2" fmla="*/ 1038356 h 1046159"/>
                          <a:gd name="connsiteX3" fmla="*/ 304800 w 325120"/>
                          <a:gd name="connsiteY3" fmla="*/ 479556 h 1046159"/>
                          <a:gd name="connsiteX4" fmla="*/ 325120 w 325120"/>
                          <a:gd name="connsiteY4" fmla="*/ 388116 h 10461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5120" h="1046159">
                            <a:moveTo>
                              <a:pt x="0" y="565916"/>
                            </a:moveTo>
                            <a:cubicBezTo>
                              <a:pt x="49106" y="249686"/>
                              <a:pt x="98213" y="-66544"/>
                              <a:pt x="132080" y="12196"/>
                            </a:cubicBezTo>
                            <a:cubicBezTo>
                              <a:pt x="165947" y="90936"/>
                              <a:pt x="174413" y="960463"/>
                              <a:pt x="203200" y="1038356"/>
                            </a:cubicBezTo>
                            <a:cubicBezTo>
                              <a:pt x="231987" y="1116249"/>
                              <a:pt x="284480" y="587929"/>
                              <a:pt x="304800" y="479556"/>
                            </a:cubicBezTo>
                            <a:cubicBezTo>
                              <a:pt x="325120" y="371183"/>
                              <a:pt x="325120" y="379649"/>
                              <a:pt x="325120" y="388116"/>
                            </a:cubicBezTo>
                          </a:path>
                        </a:pathLst>
                      </a:custGeom>
                      <a:grpFill/>
                      <a:ln w="15875">
                        <a:solidFill>
                          <a:srgbClr val="73BB6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32" name="Freeform 31"/>
                      <p:cNvSpPr/>
                      <p:nvPr/>
                    </p:nvSpPr>
                    <p:spPr>
                      <a:xfrm>
                        <a:off x="1122680" y="4392164"/>
                        <a:ext cx="325120" cy="1046159"/>
                      </a:xfrm>
                      <a:custGeom>
                        <a:avLst/>
                        <a:gdLst>
                          <a:gd name="connsiteX0" fmla="*/ 0 w 325120"/>
                          <a:gd name="connsiteY0" fmla="*/ 565916 h 1046159"/>
                          <a:gd name="connsiteX1" fmla="*/ 132080 w 325120"/>
                          <a:gd name="connsiteY1" fmla="*/ 12196 h 1046159"/>
                          <a:gd name="connsiteX2" fmla="*/ 203200 w 325120"/>
                          <a:gd name="connsiteY2" fmla="*/ 1038356 h 1046159"/>
                          <a:gd name="connsiteX3" fmla="*/ 304800 w 325120"/>
                          <a:gd name="connsiteY3" fmla="*/ 479556 h 1046159"/>
                          <a:gd name="connsiteX4" fmla="*/ 325120 w 325120"/>
                          <a:gd name="connsiteY4" fmla="*/ 388116 h 10461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5120" h="1046159">
                            <a:moveTo>
                              <a:pt x="0" y="565916"/>
                            </a:moveTo>
                            <a:cubicBezTo>
                              <a:pt x="49106" y="249686"/>
                              <a:pt x="98213" y="-66544"/>
                              <a:pt x="132080" y="12196"/>
                            </a:cubicBezTo>
                            <a:cubicBezTo>
                              <a:pt x="165947" y="90936"/>
                              <a:pt x="174413" y="960463"/>
                              <a:pt x="203200" y="1038356"/>
                            </a:cubicBezTo>
                            <a:cubicBezTo>
                              <a:pt x="231987" y="1116249"/>
                              <a:pt x="284480" y="587929"/>
                              <a:pt x="304800" y="479556"/>
                            </a:cubicBezTo>
                            <a:cubicBezTo>
                              <a:pt x="325120" y="371183"/>
                              <a:pt x="325120" y="379649"/>
                              <a:pt x="325120" y="388116"/>
                            </a:cubicBezTo>
                          </a:path>
                        </a:pathLst>
                      </a:custGeom>
                      <a:grpFill/>
                      <a:ln w="15875">
                        <a:solidFill>
                          <a:srgbClr val="73BB6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1711960" y="4390395"/>
                      <a:ext cx="619760" cy="1046160"/>
                      <a:chOff x="1122680" y="4392163"/>
                      <a:chExt cx="619760" cy="1046160"/>
                    </a:xfrm>
                    <a:grpFill/>
                  </p:grpSpPr>
                  <p:sp>
                    <p:nvSpPr>
                      <p:cNvPr id="29" name="Freeform 28"/>
                      <p:cNvSpPr/>
                      <p:nvPr/>
                    </p:nvSpPr>
                    <p:spPr>
                      <a:xfrm>
                        <a:off x="1417320" y="4392163"/>
                        <a:ext cx="325120" cy="1046159"/>
                      </a:xfrm>
                      <a:custGeom>
                        <a:avLst/>
                        <a:gdLst>
                          <a:gd name="connsiteX0" fmla="*/ 0 w 325120"/>
                          <a:gd name="connsiteY0" fmla="*/ 565916 h 1046159"/>
                          <a:gd name="connsiteX1" fmla="*/ 132080 w 325120"/>
                          <a:gd name="connsiteY1" fmla="*/ 12196 h 1046159"/>
                          <a:gd name="connsiteX2" fmla="*/ 203200 w 325120"/>
                          <a:gd name="connsiteY2" fmla="*/ 1038356 h 1046159"/>
                          <a:gd name="connsiteX3" fmla="*/ 304800 w 325120"/>
                          <a:gd name="connsiteY3" fmla="*/ 479556 h 1046159"/>
                          <a:gd name="connsiteX4" fmla="*/ 325120 w 325120"/>
                          <a:gd name="connsiteY4" fmla="*/ 388116 h 10461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5120" h="1046159">
                            <a:moveTo>
                              <a:pt x="0" y="565916"/>
                            </a:moveTo>
                            <a:cubicBezTo>
                              <a:pt x="49106" y="249686"/>
                              <a:pt x="98213" y="-66544"/>
                              <a:pt x="132080" y="12196"/>
                            </a:cubicBezTo>
                            <a:cubicBezTo>
                              <a:pt x="165947" y="90936"/>
                              <a:pt x="174413" y="960463"/>
                              <a:pt x="203200" y="1038356"/>
                            </a:cubicBezTo>
                            <a:cubicBezTo>
                              <a:pt x="231987" y="1116249"/>
                              <a:pt x="284480" y="587929"/>
                              <a:pt x="304800" y="479556"/>
                            </a:cubicBezTo>
                            <a:cubicBezTo>
                              <a:pt x="325120" y="371183"/>
                              <a:pt x="325120" y="379649"/>
                              <a:pt x="325120" y="388116"/>
                            </a:cubicBezTo>
                          </a:path>
                        </a:pathLst>
                      </a:custGeom>
                      <a:grpFill/>
                      <a:ln w="15875">
                        <a:solidFill>
                          <a:srgbClr val="73BB6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30" name="Freeform 29"/>
                      <p:cNvSpPr/>
                      <p:nvPr/>
                    </p:nvSpPr>
                    <p:spPr>
                      <a:xfrm>
                        <a:off x="1122680" y="4392164"/>
                        <a:ext cx="325120" cy="1046159"/>
                      </a:xfrm>
                      <a:custGeom>
                        <a:avLst/>
                        <a:gdLst>
                          <a:gd name="connsiteX0" fmla="*/ 0 w 325120"/>
                          <a:gd name="connsiteY0" fmla="*/ 565916 h 1046159"/>
                          <a:gd name="connsiteX1" fmla="*/ 132080 w 325120"/>
                          <a:gd name="connsiteY1" fmla="*/ 12196 h 1046159"/>
                          <a:gd name="connsiteX2" fmla="*/ 203200 w 325120"/>
                          <a:gd name="connsiteY2" fmla="*/ 1038356 h 1046159"/>
                          <a:gd name="connsiteX3" fmla="*/ 304800 w 325120"/>
                          <a:gd name="connsiteY3" fmla="*/ 479556 h 1046159"/>
                          <a:gd name="connsiteX4" fmla="*/ 325120 w 325120"/>
                          <a:gd name="connsiteY4" fmla="*/ 388116 h 10461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5120" h="1046159">
                            <a:moveTo>
                              <a:pt x="0" y="565916"/>
                            </a:moveTo>
                            <a:cubicBezTo>
                              <a:pt x="49106" y="249686"/>
                              <a:pt x="98213" y="-66544"/>
                              <a:pt x="132080" y="12196"/>
                            </a:cubicBezTo>
                            <a:cubicBezTo>
                              <a:pt x="165947" y="90936"/>
                              <a:pt x="174413" y="960463"/>
                              <a:pt x="203200" y="1038356"/>
                            </a:cubicBezTo>
                            <a:cubicBezTo>
                              <a:pt x="231987" y="1116249"/>
                              <a:pt x="284480" y="587929"/>
                              <a:pt x="304800" y="479556"/>
                            </a:cubicBezTo>
                            <a:cubicBezTo>
                              <a:pt x="325120" y="371183"/>
                              <a:pt x="325120" y="379649"/>
                              <a:pt x="325120" y="388116"/>
                            </a:cubicBezTo>
                          </a:path>
                        </a:pathLst>
                      </a:custGeom>
                      <a:grpFill/>
                      <a:ln w="15875">
                        <a:solidFill>
                          <a:srgbClr val="73BB6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</p:grpSp>
            </p:grpSp>
          </p:grpSp>
          <p:grpSp>
            <p:nvGrpSpPr>
              <p:cNvPr id="20" name="Group 19"/>
              <p:cNvGrpSpPr/>
              <p:nvPr/>
            </p:nvGrpSpPr>
            <p:grpSpPr>
              <a:xfrm>
                <a:off x="4412844" y="30207446"/>
                <a:ext cx="771123" cy="445018"/>
                <a:chOff x="4412844" y="30207446"/>
                <a:chExt cx="771123" cy="445018"/>
              </a:xfrm>
            </p:grpSpPr>
            <p:cxnSp>
              <p:nvCxnSpPr>
                <p:cNvPr id="21" name="Straight Connector 20"/>
                <p:cNvCxnSpPr>
                  <a:stCxn id="23" idx="0"/>
                </p:cNvCxnSpPr>
                <p:nvPr/>
              </p:nvCxnSpPr>
              <p:spPr>
                <a:xfrm flipH="1" flipV="1">
                  <a:off x="4412844" y="30444549"/>
                  <a:ext cx="771123" cy="207915"/>
                </a:xfrm>
                <a:prstGeom prst="line">
                  <a:avLst/>
                </a:prstGeom>
                <a:ln w="19050">
                  <a:solidFill>
                    <a:srgbClr val="73BB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4423037" y="30207446"/>
                  <a:ext cx="2183" cy="240724"/>
                </a:xfrm>
                <a:prstGeom prst="line">
                  <a:avLst/>
                </a:prstGeom>
                <a:ln w="19050">
                  <a:solidFill>
                    <a:srgbClr val="73BB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272323" y="763307"/>
            <a:ext cx="294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 electric field </a:t>
            </a:r>
            <a:r>
              <a:rPr lang="en-US" sz="2000" dirty="0"/>
              <a:t>applied on BR </a:t>
            </a:r>
            <a:r>
              <a:rPr lang="en-US" sz="2000" dirty="0" smtClean="0"/>
              <a:t>is coupled to the detuning of the </a:t>
            </a:r>
            <a:r>
              <a:rPr lang="en-US" sz="2000" dirty="0"/>
              <a:t>DQD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2" t="54731" r="-1" b="2425"/>
          <a:stretch/>
        </p:blipFill>
        <p:spPr>
          <a:xfrm>
            <a:off x="4492561" y="1377389"/>
            <a:ext cx="3975530" cy="320114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083333" y="764834"/>
            <a:ext cx="2709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Modulation of exchange</a:t>
            </a:r>
            <a:endParaRPr lang="en-US" sz="2000" dirty="0"/>
          </a:p>
        </p:txBody>
      </p:sp>
      <p:pic>
        <p:nvPicPr>
          <p:cNvPr id="2058" name="Picture 10" descr="https://latex2image-output.s3.amazonaws.com/img-TexEzqtwcSx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9" y="4578530"/>
            <a:ext cx="4051376" cy="2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9456021" y="763307"/>
            <a:ext cx="1396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 a </a:t>
            </a:r>
            <a:r>
              <a:rPr lang="en-US" sz="2000" dirty="0" smtClean="0"/>
              <a:t>result: </a:t>
            </a:r>
            <a:endParaRPr lang="en-US" sz="2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365464" y="5106336"/>
            <a:ext cx="3622770" cy="843074"/>
            <a:chOff x="365464" y="5106336"/>
            <a:chExt cx="3622770" cy="843074"/>
          </a:xfrm>
        </p:grpSpPr>
        <p:pic>
          <p:nvPicPr>
            <p:cNvPr id="2054" name="Picture 6" descr="https://latex2image-output.s3.amazonaws.com/img-GT5KC5tHAJuF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22" y="5699192"/>
              <a:ext cx="339676" cy="158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latex2image-output.s3.amazonaws.com/img-nXgvEbCm75ZJ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64" y="5242916"/>
              <a:ext cx="484650" cy="16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803451" y="5106336"/>
              <a:ext cx="3184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 Lever arm on the quantum dot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2667" y="5549300"/>
              <a:ext cx="3146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: </a:t>
              </a:r>
              <a:r>
                <a:rPr lang="en-US" dirty="0" smtClean="0"/>
                <a:t>Amplitude of microwave burst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468091" y="2061973"/>
                <a:ext cx="3372205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smtClean="0"/>
                  <a:t>H=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91" y="2061973"/>
                <a:ext cx="3372205" cy="968150"/>
              </a:xfrm>
              <a:prstGeom prst="rect">
                <a:avLst/>
              </a:prstGeom>
              <a:blipFill>
                <a:blip r:embed="rId8"/>
                <a:stretch>
                  <a:fillRect l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8609517" y="3687204"/>
            <a:ext cx="331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Off-diagonal terms which drive the system</a:t>
            </a:r>
            <a:endParaRPr lang="en-US" sz="2000" dirty="0"/>
          </a:p>
        </p:txBody>
      </p:sp>
      <p:pic>
        <p:nvPicPr>
          <p:cNvPr id="49" name="Picture 48" descr="https://latex2image-output.s3.amazonaws.com/img-NHd2AVJQd9w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33" y="4873310"/>
            <a:ext cx="2521688" cy="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5" t="52554" b="3839"/>
          <a:stretch/>
        </p:blipFill>
        <p:spPr>
          <a:xfrm>
            <a:off x="8283729" y="1082356"/>
            <a:ext cx="3787477" cy="34141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52554" r="49879" b="3153"/>
          <a:stretch/>
        </p:blipFill>
        <p:spPr>
          <a:xfrm>
            <a:off x="4555683" y="1082356"/>
            <a:ext cx="3387144" cy="346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Driving mechanism: exchange modulation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18" y="1034136"/>
            <a:ext cx="3952275" cy="3007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600" y="3939499"/>
            <a:ext cx="333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Froning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Nature Nano (2021)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6590" y="721642"/>
                <a:ext cx="88602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Studying the </a:t>
                </a:r>
                <a:r>
                  <a:rPr lang="en-US" b="1" dirty="0" smtClean="0"/>
                  <a:t>Rabi frequency vs B and </a:t>
                </a:r>
                <a:r>
                  <a:rPr lang="en-US" b="1" dirty="0" smtClean="0">
                    <a:latin typeface="Century Gothic" panose="020B0502020202020204" pitchFamily="34" charset="0"/>
                  </a:rPr>
                  <a:t></a:t>
                </a:r>
                <a:r>
                  <a:rPr lang="en-US" dirty="0" smtClean="0"/>
                  <a:t> we obtain information about the </a:t>
                </a:r>
                <a:r>
                  <a:rPr lang="en-US" b="1" dirty="0" smtClean="0"/>
                  <a:t>driving mechanism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90" y="721642"/>
                <a:ext cx="8860246" cy="646331"/>
              </a:xfrm>
              <a:prstGeom prst="rect">
                <a:avLst/>
              </a:prstGeom>
              <a:blipFill>
                <a:blip r:embed="rId4"/>
                <a:stretch>
                  <a:fillRect l="-619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4366" y="4576750"/>
                <a:ext cx="328071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 </a:t>
                </a:r>
                <a:r>
                  <a:rPr lang="en-US" dirty="0"/>
                  <a:t>Dipole Spin Resonance or g-tensor Magnetic Resonance </a:t>
                </a:r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𝑅𝑎𝑏𝑖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66" y="4576750"/>
                <a:ext cx="3280710" cy="1508105"/>
              </a:xfrm>
              <a:prstGeom prst="rect">
                <a:avLst/>
              </a:prstGeom>
              <a:blipFill>
                <a:blip r:embed="rId5"/>
                <a:stretch>
                  <a:fillRect l="-1673" t="-2429" r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2" t="54731" r="-1" b="2425"/>
          <a:stretch/>
        </p:blipFill>
        <p:spPr>
          <a:xfrm>
            <a:off x="9338538" y="4506090"/>
            <a:ext cx="2489402" cy="2004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78559" y="4688273"/>
                <a:ext cx="46515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𝑅𝑎𝑏𝑖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follow the same trend with detuning</a:t>
                </a:r>
                <a:endParaRPr lang="en-US" i="1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59" y="4688273"/>
                <a:ext cx="4651530" cy="646331"/>
              </a:xfrm>
              <a:prstGeom prst="rect">
                <a:avLst/>
              </a:prstGeom>
              <a:blipFill>
                <a:blip r:embed="rId7"/>
                <a:stretch>
                  <a:fillRect l="-1180" t="-4717" r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0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Driving mechanism: exchange modulation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0" t="53086"/>
          <a:stretch/>
        </p:blipFill>
        <p:spPr>
          <a:xfrm>
            <a:off x="8283729" y="1122016"/>
            <a:ext cx="3751384" cy="3651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6590" y="721642"/>
                <a:ext cx="88602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Studying the </a:t>
                </a:r>
                <a:r>
                  <a:rPr lang="en-US" b="1" dirty="0" smtClean="0"/>
                  <a:t>Rabi frequency vs B and </a:t>
                </a:r>
                <a:r>
                  <a:rPr lang="en-US" b="1" dirty="0" smtClean="0">
                    <a:latin typeface="Century Gothic" panose="020B0502020202020204" pitchFamily="34" charset="0"/>
                  </a:rPr>
                  <a:t></a:t>
                </a:r>
                <a:r>
                  <a:rPr lang="en-US" dirty="0" smtClean="0"/>
                  <a:t> we obtain information about the </a:t>
                </a:r>
                <a:r>
                  <a:rPr lang="en-US" b="1" dirty="0" smtClean="0"/>
                  <a:t>driving mechanism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90" y="721642"/>
                <a:ext cx="8860246" cy="646331"/>
              </a:xfrm>
              <a:prstGeom prst="rect">
                <a:avLst/>
              </a:prstGeom>
              <a:blipFill>
                <a:blip r:embed="rId4"/>
                <a:stretch>
                  <a:fillRect l="-619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53086" r="49342"/>
          <a:stretch/>
        </p:blipFill>
        <p:spPr>
          <a:xfrm>
            <a:off x="4298441" y="1127821"/>
            <a:ext cx="3661042" cy="36512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2" t="54731" r="-1" b="2425"/>
          <a:stretch/>
        </p:blipFill>
        <p:spPr>
          <a:xfrm>
            <a:off x="9338538" y="4506090"/>
            <a:ext cx="2489402" cy="2004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78559" y="4688273"/>
                <a:ext cx="47272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𝑅𝑎𝑏𝑖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follow the same trend with detuning</a:t>
                </a:r>
              </a:p>
              <a:p>
                <a:endParaRPr lang="en-US" i="1" dirty="0"/>
              </a:p>
              <a:p>
                <a:r>
                  <a:rPr lang="en-US" dirty="0" smtClean="0"/>
                  <a:t>Theory exchange modulation driving (solid lines)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59" y="4688273"/>
                <a:ext cx="4727256" cy="1200329"/>
              </a:xfrm>
              <a:prstGeom prst="rect">
                <a:avLst/>
              </a:prstGeom>
              <a:blipFill>
                <a:blip r:embed="rId6"/>
                <a:stretch>
                  <a:fillRect l="-1161" t="-2538" r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1600" y="3939499"/>
            <a:ext cx="333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Froning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Nature Nano (2021)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4366" y="4576750"/>
                <a:ext cx="328071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 </a:t>
                </a:r>
                <a:r>
                  <a:rPr lang="en-US" dirty="0"/>
                  <a:t>Dipole Spin Resonance or g-tensor Magnetic Resonance </a:t>
                </a:r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𝑅𝑎𝑏𝑖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66" y="4576750"/>
                <a:ext cx="3280710" cy="1508105"/>
              </a:xfrm>
              <a:prstGeom prst="rect">
                <a:avLst/>
              </a:prstGeom>
              <a:blipFill>
                <a:blip r:embed="rId7"/>
                <a:stretch>
                  <a:fillRect l="-1673" t="-2429" r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718" y="1034136"/>
            <a:ext cx="3952275" cy="30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028711" y="1094046"/>
            <a:ext cx="3776589" cy="3584986"/>
            <a:chOff x="162598" y="750566"/>
            <a:chExt cx="3741547" cy="3551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030251" y="837451"/>
                  <a:ext cx="12872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5.9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7.37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0251" y="837451"/>
                  <a:ext cx="1287275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1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5" t="4195" b="4833"/>
            <a:stretch/>
          </p:blipFill>
          <p:spPr>
            <a:xfrm>
              <a:off x="162598" y="750566"/>
              <a:ext cx="3741547" cy="355172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4452" y="1010422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184909" y="878388"/>
                  <a:ext cx="898076" cy="315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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acc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4909" y="878388"/>
                  <a:ext cx="898076" cy="315727"/>
                </a:xfrm>
                <a:prstGeom prst="rect">
                  <a:avLst/>
                </a:prstGeom>
                <a:blipFill>
                  <a:blip r:embed="rId5"/>
                  <a:stretch>
                    <a:fillRect t="-1923" r="-19463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125337" y="1998521"/>
                  <a:ext cx="898076" cy="315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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acc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337" y="1998521"/>
                  <a:ext cx="898076" cy="315727"/>
                </a:xfrm>
                <a:prstGeom prst="rect">
                  <a:avLst/>
                </a:prstGeom>
                <a:blipFill>
                  <a:blip r:embed="rId6"/>
                  <a:stretch>
                    <a:fillRect t="-1923" r="-19463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053996" y="2626834"/>
                  <a:ext cx="898076" cy="315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b="0" i="1" smtClean="0">
                              <a:solidFill>
                                <a:srgbClr val="FDA50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DA50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a14:m>
                  <a:r>
                    <a:rPr lang="en-US" sz="1400" dirty="0" smtClean="0">
                      <a:solidFill>
                        <a:srgbClr val="FDA501"/>
                      </a:solidFill>
                      <a:sym typeface="Wingdings" panose="05000000000000000000" pitchFamily="2" charset="2"/>
                    </a:rPr>
                    <a:t>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i="1">
                              <a:solidFill>
                                <a:srgbClr val="FDA50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FDA50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DA50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DA50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a14:m>
                  <a:endParaRPr lang="en-US" sz="1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996" y="2626834"/>
                  <a:ext cx="898076" cy="315727"/>
                </a:xfrm>
                <a:prstGeom prst="rect">
                  <a:avLst/>
                </a:prstGeom>
                <a:blipFill>
                  <a:blip r:embed="rId7"/>
                  <a:stretch>
                    <a:fillRect t="-1923" r="-18121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What about out-of-plane?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13690" y="4679032"/>
                <a:ext cx="395339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Open questions: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000" dirty="0"/>
                  <a:t> transitions are not </a:t>
                </a:r>
                <a:r>
                  <a:rPr lang="en-US" sz="2000" dirty="0" smtClean="0"/>
                  <a:t>coherent?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Why we don’t observe EDSR or g-TMR driving?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690" y="4679032"/>
                <a:ext cx="3953390" cy="1631216"/>
              </a:xfrm>
              <a:prstGeom prst="rect">
                <a:avLst/>
              </a:prstGeom>
              <a:blipFill>
                <a:blip r:embed="rId8"/>
                <a:stretch>
                  <a:fillRect l="-1695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480980" y="5019383"/>
            <a:ext cx="3230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Rabi frequencies also compatible with exchange modulation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8039496" y="1122022"/>
            <a:ext cx="3876935" cy="3047733"/>
            <a:chOff x="3833309" y="1085527"/>
            <a:chExt cx="3277664" cy="257663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33309" y="1085527"/>
              <a:ext cx="3277664" cy="2576634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 flipV="1">
              <a:off x="6265333" y="2212622"/>
              <a:ext cx="0" cy="276578"/>
            </a:xfrm>
            <a:prstGeom prst="straightConnector1">
              <a:avLst/>
            </a:prstGeom>
            <a:ln w="38100">
              <a:solidFill>
                <a:srgbClr val="FDA5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378222" y="1732844"/>
              <a:ext cx="0" cy="71969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451600" y="2452537"/>
              <a:ext cx="0" cy="29630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597" y="1244902"/>
            <a:ext cx="2413761" cy="236457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49354" y="3696392"/>
            <a:ext cx="3193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Jirovec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et al. Nature Mat. (2021)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4106" y="813265"/>
            <a:ext cx="275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qubit was out-of-plane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149893" y="765701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spectroscopy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4144095"/>
            <a:ext cx="4683285" cy="2434097"/>
            <a:chOff x="7223986" y="1153842"/>
            <a:chExt cx="4865558" cy="25288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0" t="54275" r="3526"/>
            <a:stretch/>
          </p:blipFill>
          <p:spPr>
            <a:xfrm>
              <a:off x="7444166" y="1306573"/>
              <a:ext cx="4645378" cy="23761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223986" y="1176676"/>
              <a:ext cx="154875" cy="197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70944" y="1153842"/>
              <a:ext cx="154875" cy="197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9640749" y="724714"/>
            <a:ext cx="174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state is a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34945" y="1223065"/>
                <a:ext cx="7198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945" y="1223065"/>
                <a:ext cx="719812" cy="553998"/>
              </a:xfrm>
              <a:prstGeom prst="rect">
                <a:avLst/>
              </a:prstGeom>
              <a:blipFill>
                <a:blip r:embed="rId12"/>
                <a:stretch>
                  <a:fillRect l="-7627" r="-7627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7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49" grpId="0"/>
      <p:bldP spid="50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19709" y="5561829"/>
            <a:ext cx="52980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Thank you for your attention</a:t>
            </a:r>
            <a:r>
              <a:rPr lang="en-US" sz="3200" b="1" dirty="0" smtClean="0"/>
              <a:t>!</a:t>
            </a:r>
            <a:endParaRPr lang="en-US" b="1" dirty="0">
              <a:solidFill>
                <a:srgbClr val="0E59A2"/>
              </a:solidFill>
            </a:endParaRPr>
          </a:p>
          <a:p>
            <a:endParaRPr lang="es-ES" dirty="0"/>
          </a:p>
        </p:txBody>
      </p:sp>
      <p:grpSp>
        <p:nvGrpSpPr>
          <p:cNvPr id="3" name="Group 2"/>
          <p:cNvGrpSpPr/>
          <p:nvPr/>
        </p:nvGrpSpPr>
        <p:grpSpPr>
          <a:xfrm>
            <a:off x="8416923" y="2797188"/>
            <a:ext cx="3379713" cy="1997389"/>
            <a:chOff x="7810866" y="3402769"/>
            <a:chExt cx="4088123" cy="2416056"/>
          </a:xfrm>
        </p:grpSpPr>
        <p:grpSp>
          <p:nvGrpSpPr>
            <p:cNvPr id="25" name="Group 24"/>
            <p:cNvGrpSpPr/>
            <p:nvPr/>
          </p:nvGrpSpPr>
          <p:grpSpPr>
            <a:xfrm>
              <a:off x="7810866" y="3402769"/>
              <a:ext cx="2810786" cy="2416056"/>
              <a:chOff x="7810866" y="3402769"/>
              <a:chExt cx="2810786" cy="241605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7810866" y="3741325"/>
                <a:ext cx="2755856" cy="2077500"/>
                <a:chOff x="7826228" y="3531100"/>
                <a:chExt cx="2755856" cy="2077500"/>
              </a:xfrm>
            </p:grpSpPr>
            <p:pic>
              <p:nvPicPr>
                <p:cNvPr id="1026" name="Picture 2" descr="Image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574" t="26959" r="28157" b="39148"/>
                <a:stretch/>
              </p:blipFill>
              <p:spPr bwMode="auto">
                <a:xfrm>
                  <a:off x="7826228" y="3536153"/>
                  <a:ext cx="1429295" cy="1426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Image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060" t="3852" r="30195" b="16197"/>
                <a:stretch/>
              </p:blipFill>
              <p:spPr bwMode="auto">
                <a:xfrm>
                  <a:off x="9467160" y="3531100"/>
                  <a:ext cx="1114924" cy="14319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5455" b="16029"/>
                <a:stretch/>
              </p:blipFill>
              <p:spPr>
                <a:xfrm>
                  <a:off x="7833100" y="5012163"/>
                  <a:ext cx="1757551" cy="596437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/>
              <p:cNvSpPr txBox="1"/>
              <p:nvPr/>
            </p:nvSpPr>
            <p:spPr>
              <a:xfrm>
                <a:off x="7993070" y="3418861"/>
                <a:ext cx="8722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</a:t>
                </a:r>
                <a:r>
                  <a:rPr lang="en-US" sz="1600" dirty="0" smtClean="0"/>
                  <a:t>. Bosco</a:t>
                </a:r>
                <a:endParaRPr lang="en-US" sz="1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00694" y="3402769"/>
                <a:ext cx="16209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</a:t>
                </a:r>
                <a:r>
                  <a:rPr lang="en-US" sz="1600" dirty="0" smtClean="0"/>
                  <a:t>. </a:t>
                </a:r>
                <a:r>
                  <a:rPr lang="en-US" sz="1600" dirty="0" err="1" smtClean="0"/>
                  <a:t>Rimbach</a:t>
                </a:r>
                <a:r>
                  <a:rPr lang="en-US" sz="1600" dirty="0" smtClean="0"/>
                  <a:t>-Russ</a:t>
                </a:r>
                <a:endParaRPr lang="en-US" sz="1600" dirty="0"/>
              </a:p>
            </p:txBody>
          </p:sp>
        </p:grpSp>
        <p:pic>
          <p:nvPicPr>
            <p:cNvPr id="1032" name="Picture 8" descr="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0" t="17734" r="42648" b="24175"/>
            <a:stretch/>
          </p:blipFill>
          <p:spPr bwMode="auto">
            <a:xfrm>
              <a:off x="10853074" y="3753301"/>
              <a:ext cx="1045915" cy="1435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0900358" y="3414747"/>
              <a:ext cx="973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D. </a:t>
              </a:r>
              <a:r>
                <a:rPr lang="en-US" sz="1600" dirty="0" err="1" smtClean="0"/>
                <a:t>Jirovec</a:t>
              </a:r>
              <a:endParaRPr lang="en-US" sz="1600" dirty="0"/>
            </a:p>
          </p:txBody>
        </p:sp>
      </p:grp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9364"/>
            <a:ext cx="2743200" cy="365125"/>
          </a:xfrm>
        </p:spPr>
        <p:txBody>
          <a:bodyPr/>
          <a:lstStyle/>
          <a:p>
            <a:fld id="{C94CB770-80A5-4DBE-91E1-37ABD87229AD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480924" y="737761"/>
            <a:ext cx="3434437" cy="1995707"/>
            <a:chOff x="8077378" y="777858"/>
            <a:chExt cx="3922377" cy="2279243"/>
          </a:xfrm>
        </p:grpSpPr>
        <p:pic>
          <p:nvPicPr>
            <p:cNvPr id="13" name="Picture 2" descr="Danny Chrastina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20" r="9936"/>
            <a:stretch/>
          </p:blipFill>
          <p:spPr bwMode="auto">
            <a:xfrm>
              <a:off x="9516044" y="1107374"/>
              <a:ext cx="1080614" cy="156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Giovanni Isella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3" r="10035" b="36630"/>
            <a:stretch/>
          </p:blipFill>
          <p:spPr bwMode="auto">
            <a:xfrm>
              <a:off x="8110882" y="1114267"/>
              <a:ext cx="1238917" cy="153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Andrea Ballabio - Co-Founder and CEO at EYE4NIR | The Or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r="23831" b="20450"/>
            <a:stretch/>
          </p:blipFill>
          <p:spPr bwMode="auto">
            <a:xfrm>
              <a:off x="10762903" y="1113414"/>
              <a:ext cx="1101261" cy="158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215192" y="785251"/>
              <a:ext cx="768501" cy="310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G. </a:t>
              </a:r>
              <a:r>
                <a:rPr lang="en-US" sz="1600" dirty="0" err="1" smtClean="0"/>
                <a:t>Isella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76280" y="781017"/>
              <a:ext cx="1087733" cy="310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D. </a:t>
              </a:r>
              <a:r>
                <a:rPr lang="en-GB" sz="1600" dirty="0" err="1"/>
                <a:t>Chrastina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04367" y="777858"/>
              <a:ext cx="978596" cy="310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A. </a:t>
              </a:r>
              <a:r>
                <a:rPr lang="en-GB" sz="1600" dirty="0" err="1" smtClean="0"/>
                <a:t>Ballabio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77378" y="2546290"/>
              <a:ext cx="3922377" cy="361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141202" y="2623158"/>
              <a:ext cx="1544712" cy="433943"/>
              <a:chOff x="12192000" y="1223464"/>
              <a:chExt cx="1544712" cy="43394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2192000" y="1228199"/>
                <a:ext cx="1544712" cy="4268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0" y="1223464"/>
                <a:ext cx="1486110" cy="433943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687" y="2597188"/>
              <a:ext cx="724512" cy="457583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" t="55208" r="53741" b="2940"/>
          <a:stretch/>
        </p:blipFill>
        <p:spPr>
          <a:xfrm>
            <a:off x="21230" y="2839457"/>
            <a:ext cx="2773472" cy="2460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103801" y="3601796"/>
                <a:ext cx="578620" cy="282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1200" dirty="0">
                  <a:solidFill>
                    <a:srgbClr val="F6563E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801" y="3601796"/>
                <a:ext cx="578620" cy="282641"/>
              </a:xfrm>
              <a:prstGeom prst="rect">
                <a:avLst/>
              </a:prstGeom>
              <a:blipFill>
                <a:blip r:embed="rId13"/>
                <a:stretch>
                  <a:fillRect t="-8696" r="-1894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10144" y="3460476"/>
                <a:ext cx="640816" cy="282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200" b="0" i="1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200" dirty="0" smtClean="0">
                    <a:solidFill>
                      <a:srgbClr val="80008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200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endParaRPr lang="en-US" sz="1200" dirty="0">
                  <a:solidFill>
                    <a:srgbClr val="7769AF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44" y="3460476"/>
                <a:ext cx="640816" cy="282641"/>
              </a:xfrm>
              <a:prstGeom prst="rect">
                <a:avLst/>
              </a:prstGeom>
              <a:blipFill>
                <a:blip r:embed="rId14"/>
                <a:stretch>
                  <a:fillRect t="-2174" r="-4095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1120" y="3804788"/>
                <a:ext cx="656846" cy="282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200" dirty="0" smtClean="0">
                    <a:solidFill>
                      <a:srgbClr val="008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acc>
                  </m:oMath>
                </a14:m>
                <a:endParaRPr lang="en-US" sz="12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20" y="3804788"/>
                <a:ext cx="656846" cy="282641"/>
              </a:xfrm>
              <a:prstGeom prst="rect">
                <a:avLst/>
              </a:prstGeom>
              <a:blipFill>
                <a:blip r:embed="rId15"/>
                <a:stretch>
                  <a:fillRect t="-2128" r="-41667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34050" y="773940"/>
            <a:ext cx="5470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Take home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Transitions driven are two-spin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Exchange modulation causes the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 qubit with orthogonal axis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94702" y="2594680"/>
            <a:ext cx="5184102" cy="2757238"/>
            <a:chOff x="2794702" y="2594680"/>
            <a:chExt cx="5184102" cy="275723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8" t="49383"/>
            <a:stretch/>
          </p:blipFill>
          <p:spPr>
            <a:xfrm>
              <a:off x="2885276" y="2676952"/>
              <a:ext cx="5093528" cy="267496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94702" y="2647137"/>
              <a:ext cx="328642" cy="361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6125" y="2594680"/>
              <a:ext cx="328642" cy="361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https://nanoelectronicsgroup.blog/wp-content/uploads/2018/03/giorgos.jpg?w=319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9562" r="8685" b="12970"/>
          <a:stretch/>
        </p:blipFill>
        <p:spPr bwMode="auto">
          <a:xfrm>
            <a:off x="8539464" y="5139997"/>
            <a:ext cx="1017581" cy="1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anoelectronicsgroup.blog/wp-content/uploads/2022/08/yona.jpg?w=268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5108" r="11191"/>
          <a:stretch/>
        </p:blipFill>
        <p:spPr bwMode="auto">
          <a:xfrm>
            <a:off x="9874213" y="5160174"/>
            <a:ext cx="946187" cy="123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489768" y="4821620"/>
            <a:ext cx="1116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</a:t>
            </a:r>
            <a:r>
              <a:rPr lang="en-US" sz="1600" dirty="0" smtClean="0"/>
              <a:t>. </a:t>
            </a:r>
            <a:r>
              <a:rPr lang="en-US" sz="1600" dirty="0" err="1" smtClean="0"/>
              <a:t>Katsaros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9895230" y="4829354"/>
            <a:ext cx="84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Y. Schell</a:t>
            </a:r>
            <a:endParaRPr lang="en-US" sz="16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9"/>
          <a:srcRect r="48805"/>
          <a:stretch/>
        </p:blipFill>
        <p:spPr>
          <a:xfrm>
            <a:off x="11044651" y="5778942"/>
            <a:ext cx="886400" cy="6082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81115" y="737761"/>
            <a:ext cx="3850784" cy="21016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79189" y="2839486"/>
            <a:ext cx="3850784" cy="1975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81335" y="4819822"/>
            <a:ext cx="3850784" cy="16355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How to drive a spin qubit: oscillating magnetic field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" y="648936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9364"/>
            <a:ext cx="2743200" cy="365125"/>
          </a:xfrm>
        </p:spPr>
        <p:txBody>
          <a:bodyPr/>
          <a:lstStyle/>
          <a:p>
            <a:fld id="{C94CB770-80A5-4DBE-91E1-37ABD87229A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4641"/>
          <a:stretch/>
        </p:blipFill>
        <p:spPr>
          <a:xfrm>
            <a:off x="976536" y="3988257"/>
            <a:ext cx="2440225" cy="1668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665" y="1590130"/>
            <a:ext cx="3059824" cy="2757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0753" y="5857927"/>
            <a:ext cx="287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Koppens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Nature (2006)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798" y="5857927"/>
            <a:ext cx="265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Novak et al Science (2007)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2844" y="843128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Strip line</a:t>
            </a:r>
            <a:endParaRPr lang="es-E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59481" y="843128"/>
            <a:ext cx="190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Micromagnet</a:t>
            </a:r>
            <a:endParaRPr lang="es-E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589250" y="843128"/>
            <a:ext cx="271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Spin orbit mediated</a:t>
            </a:r>
            <a:endParaRPr lang="es-ES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r="56319"/>
          <a:stretch/>
        </p:blipFill>
        <p:spPr>
          <a:xfrm>
            <a:off x="890150" y="1522823"/>
            <a:ext cx="2612999" cy="22642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53309"/>
          <a:stretch/>
        </p:blipFill>
        <p:spPr>
          <a:xfrm>
            <a:off x="5059481" y="3523248"/>
            <a:ext cx="2542601" cy="22829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59482" y="5746740"/>
            <a:ext cx="222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Pioro-Ladrière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et al.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Nature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Physics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(2008)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r="55789"/>
          <a:stretch/>
        </p:blipFill>
        <p:spPr>
          <a:xfrm>
            <a:off x="4732604" y="1370528"/>
            <a:ext cx="2548462" cy="2416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5331" y="4580159"/>
            <a:ext cx="2125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 strip line or </a:t>
            </a:r>
            <a:r>
              <a:rPr lang="en-US" sz="2000" b="1" dirty="0" err="1" smtClean="0"/>
              <a:t>micromagnet</a:t>
            </a:r>
            <a:r>
              <a:rPr lang="en-US" sz="2000" b="1" dirty="0" smtClean="0"/>
              <a:t> needed!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1404598" y="1989667"/>
            <a:ext cx="440267" cy="110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Two-photon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06009" y="3176420"/>
            <a:ext cx="243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97542" y="1728620"/>
            <a:ext cx="243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 rot="16200000">
            <a:off x="922321" y="1750468"/>
            <a:ext cx="1175445" cy="1470690"/>
            <a:chOff x="5976332" y="1977763"/>
            <a:chExt cx="1040418" cy="1301747"/>
          </a:xfrm>
        </p:grpSpPr>
        <p:grpSp>
          <p:nvGrpSpPr>
            <p:cNvPr id="14" name="Group 13"/>
            <p:cNvGrpSpPr/>
            <p:nvPr/>
          </p:nvGrpSpPr>
          <p:grpSpPr>
            <a:xfrm rot="2111871">
              <a:off x="5976332" y="2508250"/>
              <a:ext cx="1040418" cy="771260"/>
              <a:chOff x="5976332" y="2508250"/>
              <a:chExt cx="1040418" cy="771260"/>
            </a:xfrm>
          </p:grpSpPr>
          <p:grpSp>
            <p:nvGrpSpPr>
              <p:cNvPr id="16" name="Group 15"/>
              <p:cNvGrpSpPr/>
              <p:nvPr/>
            </p:nvGrpSpPr>
            <p:grpSpPr>
              <a:xfrm rot="19413315">
                <a:off x="5976332" y="2793795"/>
                <a:ext cx="826927" cy="485715"/>
                <a:chOff x="1122680" y="4390395"/>
                <a:chExt cx="2387600" cy="1047928"/>
              </a:xfrm>
              <a:noFill/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122680" y="4390395"/>
                  <a:ext cx="1209040" cy="1047928"/>
                  <a:chOff x="1122680" y="4390395"/>
                  <a:chExt cx="1209040" cy="1047928"/>
                </a:xfrm>
                <a:grpFill/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1122680" y="4392163"/>
                    <a:ext cx="619760" cy="1046160"/>
                    <a:chOff x="1122680" y="4392163"/>
                    <a:chExt cx="619760" cy="1046160"/>
                  </a:xfrm>
                  <a:grpFill/>
                </p:grpSpPr>
                <p:sp>
                  <p:nvSpPr>
                    <p:cNvPr id="30" name="Freeform 29"/>
                    <p:cNvSpPr/>
                    <p:nvPr/>
                  </p:nvSpPr>
                  <p:spPr>
                    <a:xfrm>
                      <a:off x="1417320" y="4392163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25400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31" name="Freeform 30"/>
                    <p:cNvSpPr/>
                    <p:nvPr/>
                  </p:nvSpPr>
                  <p:spPr>
                    <a:xfrm>
                      <a:off x="1122680" y="4392164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25400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1711960" y="4390395"/>
                    <a:ext cx="619760" cy="1046160"/>
                    <a:chOff x="1122680" y="4392163"/>
                    <a:chExt cx="619760" cy="1046160"/>
                  </a:xfrm>
                  <a:grpFill/>
                </p:grpSpPr>
                <p:sp>
                  <p:nvSpPr>
                    <p:cNvPr id="28" name="Freeform 27"/>
                    <p:cNvSpPr/>
                    <p:nvPr/>
                  </p:nvSpPr>
                  <p:spPr>
                    <a:xfrm>
                      <a:off x="1417320" y="4392163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25400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9" name="Freeform 28"/>
                    <p:cNvSpPr/>
                    <p:nvPr/>
                  </p:nvSpPr>
                  <p:spPr>
                    <a:xfrm>
                      <a:off x="1122680" y="4392164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25400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2301240" y="4390395"/>
                  <a:ext cx="1209040" cy="1047928"/>
                  <a:chOff x="1122680" y="4390395"/>
                  <a:chExt cx="1209040" cy="1047928"/>
                </a:xfrm>
                <a:grpFill/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1122680" y="4392163"/>
                    <a:ext cx="619760" cy="1046160"/>
                    <a:chOff x="1122680" y="4392163"/>
                    <a:chExt cx="619760" cy="1046160"/>
                  </a:xfrm>
                  <a:grpFill/>
                </p:grpSpPr>
                <p:sp>
                  <p:nvSpPr>
                    <p:cNvPr id="24" name="Freeform 23"/>
                    <p:cNvSpPr/>
                    <p:nvPr/>
                  </p:nvSpPr>
                  <p:spPr>
                    <a:xfrm>
                      <a:off x="1417320" y="4392163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25400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5" name="Freeform 24"/>
                    <p:cNvSpPr/>
                    <p:nvPr/>
                  </p:nvSpPr>
                  <p:spPr>
                    <a:xfrm>
                      <a:off x="1122680" y="4392164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25400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1711960" y="4390395"/>
                    <a:ext cx="619760" cy="1046160"/>
                    <a:chOff x="1122680" y="4392163"/>
                    <a:chExt cx="619760" cy="1046160"/>
                  </a:xfrm>
                  <a:grpFill/>
                </p:grpSpPr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1417320" y="4392163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25400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1122680" y="4392164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25400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</p:grpSp>
          <p:cxnSp>
            <p:nvCxnSpPr>
              <p:cNvPr id="17" name="Straight Connector 16"/>
              <p:cNvCxnSpPr>
                <a:stCxn id="22" idx="4"/>
              </p:cNvCxnSpPr>
              <p:nvPr/>
            </p:nvCxnSpPr>
            <p:spPr>
              <a:xfrm flipV="1">
                <a:off x="6684994" y="2508250"/>
                <a:ext cx="331756" cy="232134"/>
              </a:xfrm>
              <a:prstGeom prst="line">
                <a:avLst/>
              </a:prstGeom>
              <a:ln w="28575">
                <a:solidFill>
                  <a:srgbClr val="73BB6F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rot="5400000">
                  <a:off x="6116021" y="2113633"/>
                  <a:ext cx="625888" cy="354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𝑀𝑊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116021" y="2113633"/>
                  <a:ext cx="625888" cy="354148"/>
                </a:xfrm>
                <a:prstGeom prst="rect">
                  <a:avLst/>
                </a:prstGeom>
                <a:blipFill>
                  <a:blip r:embed="rId2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59" y="924589"/>
            <a:ext cx="5486411" cy="5486411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1106009" y="6220361"/>
            <a:ext cx="243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97542" y="4772561"/>
            <a:ext cx="243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83258" y="947867"/>
            <a:ext cx="292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Single photon process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75286" y="3855087"/>
            <a:ext cx="272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Two-photon process</a:t>
            </a:r>
            <a:endParaRPr lang="en-US" sz="2400" dirty="0"/>
          </a:p>
        </p:txBody>
      </p:sp>
      <p:grpSp>
        <p:nvGrpSpPr>
          <p:cNvPr id="57" name="Group 56"/>
          <p:cNvGrpSpPr/>
          <p:nvPr/>
        </p:nvGrpSpPr>
        <p:grpSpPr>
          <a:xfrm rot="18311871">
            <a:off x="1739742" y="5563261"/>
            <a:ext cx="690872" cy="512142"/>
            <a:chOff x="5976332" y="2508250"/>
            <a:chExt cx="1040418" cy="771260"/>
          </a:xfrm>
        </p:grpSpPr>
        <p:grpSp>
          <p:nvGrpSpPr>
            <p:cNvPr id="59" name="Group 58"/>
            <p:cNvGrpSpPr/>
            <p:nvPr/>
          </p:nvGrpSpPr>
          <p:grpSpPr>
            <a:xfrm rot="19413315">
              <a:off x="5976332" y="2793795"/>
              <a:ext cx="826927" cy="485715"/>
              <a:chOff x="1122680" y="4390395"/>
              <a:chExt cx="2387600" cy="1047928"/>
            </a:xfrm>
            <a:noFill/>
          </p:grpSpPr>
          <p:grpSp>
            <p:nvGrpSpPr>
              <p:cNvPr id="61" name="Group 60"/>
              <p:cNvGrpSpPr/>
              <p:nvPr/>
            </p:nvGrpSpPr>
            <p:grpSpPr>
              <a:xfrm>
                <a:off x="1122680" y="4390395"/>
                <a:ext cx="1209040" cy="1047928"/>
                <a:chOff x="1122680" y="4390395"/>
                <a:chExt cx="1209040" cy="1047928"/>
              </a:xfrm>
              <a:grpFill/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1122680" y="4392163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73" name="Freeform 72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Freeform 73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711960" y="4390395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71" name="Freeform 70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Freeform 71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2301240" y="4390395"/>
                <a:ext cx="1209040" cy="1047928"/>
                <a:chOff x="1122680" y="4390395"/>
                <a:chExt cx="1209040" cy="1047928"/>
              </a:xfrm>
              <a:grpFill/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122680" y="4392163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67" name="Freeform 66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8" name="Freeform 67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1711960" y="4390395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65" name="Freeform 64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6" name="Freeform 65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cxnSp>
          <p:nvCxnSpPr>
            <p:cNvPr id="60" name="Straight Connector 59"/>
            <p:cNvCxnSpPr>
              <a:stCxn id="65" idx="4"/>
            </p:cNvCxnSpPr>
            <p:nvPr/>
          </p:nvCxnSpPr>
          <p:spPr>
            <a:xfrm flipV="1">
              <a:off x="6684994" y="2508250"/>
              <a:ext cx="331756" cy="232134"/>
            </a:xfrm>
            <a:prstGeom prst="line">
              <a:avLst/>
            </a:prstGeom>
            <a:ln w="28575">
              <a:solidFill>
                <a:srgbClr val="73BB6F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 rot="18311871">
            <a:off x="1423015" y="4962140"/>
            <a:ext cx="690872" cy="512142"/>
            <a:chOff x="5976332" y="2508250"/>
            <a:chExt cx="1040418" cy="771260"/>
          </a:xfrm>
        </p:grpSpPr>
        <p:grpSp>
          <p:nvGrpSpPr>
            <p:cNvPr id="76" name="Group 75"/>
            <p:cNvGrpSpPr/>
            <p:nvPr/>
          </p:nvGrpSpPr>
          <p:grpSpPr>
            <a:xfrm rot="19413315">
              <a:off x="5976332" y="2793795"/>
              <a:ext cx="826927" cy="485715"/>
              <a:chOff x="1122680" y="4390395"/>
              <a:chExt cx="2387600" cy="1047928"/>
            </a:xfrm>
            <a:noFill/>
          </p:grpSpPr>
          <p:grpSp>
            <p:nvGrpSpPr>
              <p:cNvPr id="78" name="Group 77"/>
              <p:cNvGrpSpPr/>
              <p:nvPr/>
            </p:nvGrpSpPr>
            <p:grpSpPr>
              <a:xfrm>
                <a:off x="1122680" y="4390395"/>
                <a:ext cx="1209040" cy="1047928"/>
                <a:chOff x="1122680" y="4390395"/>
                <a:chExt cx="1209040" cy="1047928"/>
              </a:xfrm>
              <a:grpFill/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1122680" y="4392163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90" name="Freeform 89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91" name="Freeform 90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1711960" y="4390395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88" name="Freeform 87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79" name="Group 78"/>
              <p:cNvGrpSpPr/>
              <p:nvPr/>
            </p:nvGrpSpPr>
            <p:grpSpPr>
              <a:xfrm>
                <a:off x="2301240" y="4390395"/>
                <a:ext cx="1209040" cy="1047928"/>
                <a:chOff x="1122680" y="4390395"/>
                <a:chExt cx="1209040" cy="1047928"/>
              </a:xfrm>
              <a:grpFill/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1122680" y="4392163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84" name="Freeform 83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5" name="Freeform 84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1711960" y="4390395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82" name="Freeform 81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83" name="Freeform 82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cxnSp>
          <p:nvCxnSpPr>
            <p:cNvPr id="77" name="Straight Connector 76"/>
            <p:cNvCxnSpPr>
              <a:stCxn id="82" idx="4"/>
            </p:cNvCxnSpPr>
            <p:nvPr/>
          </p:nvCxnSpPr>
          <p:spPr>
            <a:xfrm flipV="1">
              <a:off x="6684994" y="2508250"/>
              <a:ext cx="331756" cy="232134"/>
            </a:xfrm>
            <a:prstGeom prst="line">
              <a:avLst/>
            </a:prstGeom>
            <a:ln w="28575">
              <a:solidFill>
                <a:srgbClr val="73BB6F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26019" y="4995319"/>
                <a:ext cx="707117" cy="6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𝑀𝑊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19" y="4995319"/>
                <a:ext cx="707117" cy="675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282521" y="2074173"/>
                <a:ext cx="1695079" cy="639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E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𝑝h𝑜𝑡𝑜𝑛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521" y="2074173"/>
                <a:ext cx="1695079" cy="639214"/>
              </a:xfrm>
              <a:prstGeom prst="rect">
                <a:avLst/>
              </a:prstGeom>
              <a:blipFill>
                <a:blip r:embed="rId5"/>
                <a:stretch>
                  <a:fillRect l="-2867" r="-430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372791" y="5062312"/>
                <a:ext cx="2519856" cy="890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E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𝑝h𝑜𝑡𝑜𝑛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2⋅(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791" y="5062312"/>
                <a:ext cx="2519856" cy="890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/>
          <p:nvPr/>
        </p:nvCxnSpPr>
        <p:spPr>
          <a:xfrm flipH="1" flipV="1">
            <a:off x="10647903" y="3833206"/>
            <a:ext cx="16287" cy="17755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10647903" y="1983145"/>
            <a:ext cx="0" cy="1827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Introduction to spin qubits in 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-19377" y="1496159"/>
            <a:ext cx="6911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b="1" dirty="0" smtClean="0"/>
              <a:t>Why Ge?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Strong spin-orbit interaction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ym typeface="Wingdings" panose="05000000000000000000" pitchFamily="2" charset="2"/>
              </a:rPr>
              <a:t> Fast electrical driving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Low hyperfine interaction  </a:t>
            </a:r>
            <a:r>
              <a:rPr lang="en-US" sz="2000" b="1" dirty="0" smtClean="0">
                <a:sym typeface="Wingdings" panose="05000000000000000000" pitchFamily="2" charset="2"/>
              </a:rPr>
              <a:t>Increase of coherence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Compatible with superconducting </a:t>
            </a:r>
            <a:r>
              <a:rPr lang="en-US" sz="2000" dirty="0" smtClean="0"/>
              <a:t>technologies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endParaRPr lang="en-US" sz="2000" dirty="0"/>
          </a:p>
        </p:txBody>
      </p:sp>
      <p:sp>
        <p:nvSpPr>
          <p:cNvPr id="92" name="TextBox 91"/>
          <p:cNvSpPr txBox="1"/>
          <p:nvPr/>
        </p:nvSpPr>
        <p:spPr>
          <a:xfrm>
            <a:off x="5017609" y="5251009"/>
            <a:ext cx="2196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Hendrickx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et al. Nature (2020)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396" y="3415733"/>
            <a:ext cx="1731500" cy="1735574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050843" y="5191658"/>
            <a:ext cx="265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Watzinger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et al. Nature comm. (2018)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52" y="3419584"/>
            <a:ext cx="2809977" cy="173557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/>
          <a:srcRect l="9031" r="8568"/>
          <a:stretch/>
        </p:blipFill>
        <p:spPr>
          <a:xfrm>
            <a:off x="8334846" y="3417285"/>
            <a:ext cx="2440456" cy="1733605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8527862" y="5251009"/>
            <a:ext cx="2731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Wang et al.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(2024)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38109" y="5801924"/>
            <a:ext cx="629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Our goal: </a:t>
            </a:r>
            <a:r>
              <a:rPr lang="en-US" dirty="0" smtClean="0"/>
              <a:t>understanding the Physics of holes 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438109" y="871323"/>
            <a:ext cx="831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Germanium has become really interesting platform for spin qubit experiments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984616" y="2386217"/>
            <a:ext cx="47906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 gate tunable </a:t>
            </a:r>
            <a:r>
              <a:rPr lang="en-US" sz="2000" b="1" dirty="0" err="1"/>
              <a:t>transmon</a:t>
            </a:r>
            <a:r>
              <a:rPr lang="en-US" sz="2000" b="1" dirty="0"/>
              <a:t> qubit in planar Ge </a:t>
            </a:r>
            <a:r>
              <a:rPr lang="en-US" sz="2000" dirty="0"/>
              <a:t>(arXiv:2403.16774v1)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5" grpId="0"/>
      <p:bldP spid="99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4" t="17880" r="18365" b="10631"/>
          <a:stretch/>
        </p:blipFill>
        <p:spPr>
          <a:xfrm rot="10800000">
            <a:off x="7193480" y="2109261"/>
            <a:ext cx="3600464" cy="2840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Our design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9529034" y="2984953"/>
            <a:ext cx="677847" cy="375429"/>
            <a:chOff x="18589426" y="12868401"/>
            <a:chExt cx="777777" cy="430775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8750066" y="13299176"/>
              <a:ext cx="43035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18589426" y="12868401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 nm</a:t>
              </a:r>
              <a:endParaRPr lang="es-E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391921" y="3588845"/>
            <a:ext cx="206507" cy="459875"/>
            <a:chOff x="3333438" y="28636886"/>
            <a:chExt cx="264895" cy="589901"/>
          </a:xfrm>
        </p:grpSpPr>
        <p:sp>
          <p:nvSpPr>
            <p:cNvPr id="100" name="Oval 99"/>
            <p:cNvSpPr/>
            <p:nvPr/>
          </p:nvSpPr>
          <p:spPr>
            <a:xfrm>
              <a:off x="3333438" y="28836888"/>
              <a:ext cx="264895" cy="264895"/>
            </a:xfrm>
            <a:prstGeom prst="ellipse">
              <a:avLst/>
            </a:prstGeom>
            <a:solidFill>
              <a:srgbClr val="F7931D"/>
            </a:solidFill>
            <a:ln>
              <a:solidFill>
                <a:srgbClr val="F793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3425217" y="28636886"/>
              <a:ext cx="81703" cy="589901"/>
            </a:xfrm>
            <a:prstGeom prst="straightConnector1">
              <a:avLst/>
            </a:prstGeom>
            <a:ln w="44450">
              <a:solidFill>
                <a:srgbClr val="F7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800491" y="3697394"/>
            <a:ext cx="325788" cy="308678"/>
            <a:chOff x="3841896" y="28797625"/>
            <a:chExt cx="417902" cy="395955"/>
          </a:xfrm>
        </p:grpSpPr>
        <p:sp>
          <p:nvSpPr>
            <p:cNvPr id="98" name="Oval 97"/>
            <p:cNvSpPr/>
            <p:nvPr/>
          </p:nvSpPr>
          <p:spPr>
            <a:xfrm rot="19411806">
              <a:off x="3938485" y="28837800"/>
              <a:ext cx="264894" cy="264894"/>
            </a:xfrm>
            <a:prstGeom prst="ellipse">
              <a:avLst/>
            </a:prstGeom>
            <a:solidFill>
              <a:srgbClr val="F7931D"/>
            </a:solidFill>
            <a:ln>
              <a:solidFill>
                <a:srgbClr val="F793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>
              <a:off x="3841896" y="28797625"/>
              <a:ext cx="417902" cy="395955"/>
            </a:xfrm>
            <a:prstGeom prst="straightConnector1">
              <a:avLst/>
            </a:prstGeom>
            <a:ln w="44450">
              <a:solidFill>
                <a:srgbClr val="F7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10133910" y="5097602"/>
            <a:ext cx="167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Microwave source</a:t>
            </a:r>
            <a:endParaRPr lang="es-ES" sz="20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9221834" y="4813221"/>
            <a:ext cx="953061" cy="776732"/>
            <a:chOff x="4412844" y="30207446"/>
            <a:chExt cx="1222532" cy="996347"/>
          </a:xfrm>
        </p:grpSpPr>
        <p:grpSp>
          <p:nvGrpSpPr>
            <p:cNvPr id="66" name="Group 65"/>
            <p:cNvGrpSpPr/>
            <p:nvPr/>
          </p:nvGrpSpPr>
          <p:grpSpPr>
            <a:xfrm>
              <a:off x="4732558" y="30652464"/>
              <a:ext cx="902818" cy="551329"/>
              <a:chOff x="4732558" y="30652464"/>
              <a:chExt cx="902818" cy="55132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4732558" y="30652464"/>
                <a:ext cx="902818" cy="551329"/>
              </a:xfrm>
              <a:prstGeom prst="rect">
                <a:avLst/>
              </a:prstGeom>
              <a:noFill/>
              <a:ln w="19050">
                <a:solidFill>
                  <a:srgbClr val="73BB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4779394" y="30690598"/>
                <a:ext cx="826927" cy="485715"/>
                <a:chOff x="1122680" y="4390395"/>
                <a:chExt cx="2387600" cy="1047928"/>
              </a:xfrm>
              <a:noFill/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1122680" y="4390395"/>
                  <a:ext cx="1209040" cy="1047928"/>
                  <a:chOff x="1122680" y="4390395"/>
                  <a:chExt cx="1209040" cy="1047928"/>
                </a:xfrm>
                <a:grpFill/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1122680" y="4392163"/>
                    <a:ext cx="619760" cy="1046160"/>
                    <a:chOff x="1122680" y="4392163"/>
                    <a:chExt cx="619760" cy="1046160"/>
                  </a:xfrm>
                  <a:grpFill/>
                </p:grpSpPr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1417320" y="4392163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85" name="Freeform 84"/>
                    <p:cNvSpPr/>
                    <p:nvPr/>
                  </p:nvSpPr>
                  <p:spPr>
                    <a:xfrm>
                      <a:off x="1122680" y="4392164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1711960" y="4390395"/>
                    <a:ext cx="619760" cy="1046160"/>
                    <a:chOff x="1122680" y="4392163"/>
                    <a:chExt cx="619760" cy="1046160"/>
                  </a:xfrm>
                  <a:grpFill/>
                </p:grpSpPr>
                <p:sp>
                  <p:nvSpPr>
                    <p:cNvPr id="82" name="Freeform 81"/>
                    <p:cNvSpPr/>
                    <p:nvPr/>
                  </p:nvSpPr>
                  <p:spPr>
                    <a:xfrm>
                      <a:off x="1417320" y="4392163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1122680" y="4392164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2301240" y="4390395"/>
                  <a:ext cx="1209040" cy="1047928"/>
                  <a:chOff x="1122680" y="4390395"/>
                  <a:chExt cx="1209040" cy="1047928"/>
                </a:xfrm>
                <a:grpFill/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1122680" y="4392163"/>
                    <a:ext cx="619760" cy="1046160"/>
                    <a:chOff x="1122680" y="4392163"/>
                    <a:chExt cx="619760" cy="1046160"/>
                  </a:xfrm>
                  <a:grpFill/>
                </p:grpSpPr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1417320" y="4392163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79" name="Freeform 78"/>
                    <p:cNvSpPr/>
                    <p:nvPr/>
                  </p:nvSpPr>
                  <p:spPr>
                    <a:xfrm>
                      <a:off x="1122680" y="4392164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1711960" y="4390395"/>
                    <a:ext cx="619760" cy="1046160"/>
                    <a:chOff x="1122680" y="4392163"/>
                    <a:chExt cx="619760" cy="1046160"/>
                  </a:xfrm>
                  <a:grpFill/>
                </p:grpSpPr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1417320" y="4392163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1122680" y="4392164"/>
                      <a:ext cx="325120" cy="1046159"/>
                    </a:xfrm>
                    <a:custGeom>
                      <a:avLst/>
                      <a:gdLst>
                        <a:gd name="connsiteX0" fmla="*/ 0 w 325120"/>
                        <a:gd name="connsiteY0" fmla="*/ 565916 h 1046159"/>
                        <a:gd name="connsiteX1" fmla="*/ 132080 w 325120"/>
                        <a:gd name="connsiteY1" fmla="*/ 12196 h 1046159"/>
                        <a:gd name="connsiteX2" fmla="*/ 203200 w 325120"/>
                        <a:gd name="connsiteY2" fmla="*/ 1038356 h 1046159"/>
                        <a:gd name="connsiteX3" fmla="*/ 304800 w 325120"/>
                        <a:gd name="connsiteY3" fmla="*/ 479556 h 1046159"/>
                        <a:gd name="connsiteX4" fmla="*/ 325120 w 325120"/>
                        <a:gd name="connsiteY4" fmla="*/ 388116 h 104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5120" h="1046159">
                          <a:moveTo>
                            <a:pt x="0" y="565916"/>
                          </a:moveTo>
                          <a:cubicBezTo>
                            <a:pt x="49106" y="249686"/>
                            <a:pt x="98213" y="-66544"/>
                            <a:pt x="132080" y="12196"/>
                          </a:cubicBezTo>
                          <a:cubicBezTo>
                            <a:pt x="165947" y="90936"/>
                            <a:pt x="174413" y="960463"/>
                            <a:pt x="203200" y="1038356"/>
                          </a:cubicBezTo>
                          <a:cubicBezTo>
                            <a:pt x="231987" y="1116249"/>
                            <a:pt x="284480" y="587929"/>
                            <a:pt x="304800" y="479556"/>
                          </a:cubicBezTo>
                          <a:cubicBezTo>
                            <a:pt x="325120" y="371183"/>
                            <a:pt x="325120" y="379649"/>
                            <a:pt x="325120" y="388116"/>
                          </a:cubicBezTo>
                        </a:path>
                      </a:pathLst>
                    </a:custGeom>
                    <a:grpFill/>
                    <a:ln w="15875">
                      <a:solidFill>
                        <a:srgbClr val="73BB6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</p:grpSp>
        </p:grpSp>
        <p:grpSp>
          <p:nvGrpSpPr>
            <p:cNvPr id="67" name="Group 66"/>
            <p:cNvGrpSpPr/>
            <p:nvPr/>
          </p:nvGrpSpPr>
          <p:grpSpPr>
            <a:xfrm>
              <a:off x="4412844" y="30207446"/>
              <a:ext cx="771123" cy="445018"/>
              <a:chOff x="4412844" y="30207446"/>
              <a:chExt cx="771123" cy="445018"/>
            </a:xfrm>
          </p:grpSpPr>
          <p:cxnSp>
            <p:nvCxnSpPr>
              <p:cNvPr id="68" name="Straight Connector 67"/>
              <p:cNvCxnSpPr>
                <a:stCxn id="70" idx="0"/>
              </p:cNvCxnSpPr>
              <p:nvPr/>
            </p:nvCxnSpPr>
            <p:spPr>
              <a:xfrm flipH="1" flipV="1">
                <a:off x="4412844" y="30444549"/>
                <a:ext cx="771123" cy="207915"/>
              </a:xfrm>
              <a:prstGeom prst="line">
                <a:avLst/>
              </a:prstGeom>
              <a:ln w="19050">
                <a:solidFill>
                  <a:srgbClr val="73B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4423037" y="30207446"/>
                <a:ext cx="2183" cy="240724"/>
              </a:xfrm>
              <a:prstGeom prst="line">
                <a:avLst/>
              </a:prstGeom>
              <a:ln w="19050">
                <a:solidFill>
                  <a:srgbClr val="73B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/>
          <p:cNvGrpSpPr/>
          <p:nvPr/>
        </p:nvGrpSpPr>
        <p:grpSpPr>
          <a:xfrm>
            <a:off x="6327141" y="1633736"/>
            <a:ext cx="4736793" cy="2939260"/>
            <a:chOff x="6327141" y="1633736"/>
            <a:chExt cx="4736793" cy="2939260"/>
          </a:xfrm>
        </p:grpSpPr>
        <p:grpSp>
          <p:nvGrpSpPr>
            <p:cNvPr id="58" name="Group 57"/>
            <p:cNvGrpSpPr/>
            <p:nvPr/>
          </p:nvGrpSpPr>
          <p:grpSpPr>
            <a:xfrm>
              <a:off x="6327141" y="1781577"/>
              <a:ext cx="4736793" cy="2791419"/>
              <a:chOff x="733351" y="342900"/>
              <a:chExt cx="5825828" cy="3433203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1012710" y="342900"/>
                <a:ext cx="5546469" cy="3433203"/>
                <a:chOff x="1012710" y="342900"/>
                <a:chExt cx="5546469" cy="3433203"/>
              </a:xfrm>
            </p:grpSpPr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2710" y="342900"/>
                  <a:ext cx="766987" cy="2414600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31308" y="1212850"/>
                  <a:ext cx="524193" cy="495300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70497" y="1207952"/>
                  <a:ext cx="524190" cy="495300"/>
                </a:xfrm>
                <a:prstGeom prst="rect">
                  <a:avLst/>
                </a:prstGeom>
              </p:spPr>
            </p:pic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5800" y="3280806"/>
                  <a:ext cx="524192" cy="495297"/>
                </a:xfrm>
                <a:prstGeom prst="rect">
                  <a:avLst/>
                </a:prstGeom>
              </p:spPr>
            </p:pic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34989" y="3275910"/>
                  <a:ext cx="524190" cy="495297"/>
                </a:xfrm>
                <a:prstGeom prst="rect">
                  <a:avLst/>
                </a:prstGeom>
              </p:spPr>
            </p:pic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1332987" y="1511282"/>
                  <a:ext cx="505251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Rectangle 102"/>
                  <p:cNvSpPr/>
                  <p:nvPr/>
                </p:nvSpPr>
                <p:spPr>
                  <a:xfrm>
                    <a:off x="733351" y="1668808"/>
                    <a:ext cx="244561" cy="2844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3" name="Rectangle 10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3351" y="1668808"/>
                    <a:ext cx="244561" cy="284421"/>
                  </a:xfrm>
                  <a:prstGeom prst="rect">
                    <a:avLst/>
                  </a:prstGeom>
                  <a:blipFill>
                    <a:blip r:embed="rId91"/>
                    <a:stretch>
                      <a:fillRect l="-40476" r="-7143" b="-2040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905736" y="1080845"/>
                    <a:ext cx="247650" cy="1694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4" name="Rectangle 10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5736" y="1080845"/>
                    <a:ext cx="247650" cy="169477"/>
                  </a:xfrm>
                  <a:prstGeom prst="rect">
                    <a:avLst/>
                  </a:prstGeom>
                  <a:blipFill>
                    <a:blip r:embed="rId92"/>
                    <a:stretch>
                      <a:fillRect l="-23256" t="-20690" b="-3793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Straight Arrow Connector 51"/>
            <p:cNvCxnSpPr/>
            <p:nvPr/>
          </p:nvCxnSpPr>
          <p:spPr>
            <a:xfrm flipH="1" flipV="1">
              <a:off x="10079007" y="1723660"/>
              <a:ext cx="14188" cy="840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0133851" y="1633736"/>
                  <a:ext cx="490647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3851" y="1633736"/>
                  <a:ext cx="490647" cy="391261"/>
                </a:xfrm>
                <a:prstGeom prst="rect">
                  <a:avLst/>
                </a:prstGeom>
                <a:blipFill>
                  <a:blip r:embed="rId93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/>
            <p:cNvSpPr txBox="1"/>
            <p:nvPr/>
          </p:nvSpPr>
          <p:spPr>
            <a:xfrm>
              <a:off x="6630286" y="1728860"/>
              <a:ext cx="1834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Reflectometry circuit</a:t>
              </a:r>
              <a:endParaRPr lang="es-E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53672" y="3840949"/>
              <a:ext cx="1616074" cy="31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Ohmic</a:t>
              </a:r>
              <a:r>
                <a:rPr lang="en-US" dirty="0" smtClean="0"/>
                <a:t> contact</a:t>
              </a:r>
              <a:endParaRPr lang="es-ES" dirty="0"/>
            </a:p>
          </p:txBody>
        </p:sp>
      </p:grpSp>
      <p:sp>
        <p:nvSpPr>
          <p:cNvPr id="118" name="Oval 117"/>
          <p:cNvSpPr/>
          <p:nvPr/>
        </p:nvSpPr>
        <p:spPr>
          <a:xfrm>
            <a:off x="8824631" y="3198283"/>
            <a:ext cx="296086" cy="296086"/>
          </a:xfrm>
          <a:prstGeom prst="ellipse">
            <a:avLst/>
          </a:prstGeom>
          <a:solidFill>
            <a:srgbClr val="F7931D"/>
          </a:solidFill>
          <a:ln>
            <a:solidFill>
              <a:srgbClr val="F79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52190" y="3976374"/>
                <a:ext cx="3197912" cy="342683"/>
              </a:xfrm>
              <a:prstGeom prst="rect">
                <a:avLst/>
              </a:prstGeom>
              <a:solidFill>
                <a:srgbClr val="FF93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90" y="3976374"/>
                <a:ext cx="3197912" cy="342683"/>
              </a:xfrm>
              <a:prstGeom prst="rect">
                <a:avLst/>
              </a:prstGeom>
              <a:blipFill>
                <a:blip r:embed="rId94"/>
                <a:stretch>
                  <a:fillRect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1621889" y="3688054"/>
            <a:ext cx="497131" cy="293811"/>
          </a:xfrm>
          <a:prstGeom prst="rect">
            <a:avLst/>
          </a:prstGeom>
          <a:solidFill>
            <a:srgbClr val="007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angle 42"/>
          <p:cNvSpPr/>
          <p:nvPr/>
        </p:nvSpPr>
        <p:spPr>
          <a:xfrm>
            <a:off x="2557630" y="3678812"/>
            <a:ext cx="497131" cy="293811"/>
          </a:xfrm>
          <a:prstGeom prst="rect">
            <a:avLst/>
          </a:prstGeom>
          <a:solidFill>
            <a:srgbClr val="38B3FF">
              <a:alpha val="48000"/>
            </a:srgbClr>
          </a:solidFill>
          <a:ln>
            <a:solidFill>
              <a:srgbClr val="007FC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angle 43"/>
          <p:cNvSpPr/>
          <p:nvPr/>
        </p:nvSpPr>
        <p:spPr>
          <a:xfrm>
            <a:off x="3471601" y="3684979"/>
            <a:ext cx="497131" cy="298682"/>
          </a:xfrm>
          <a:prstGeom prst="rect">
            <a:avLst/>
          </a:prstGeom>
          <a:solidFill>
            <a:srgbClr val="007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Rectangle 44"/>
          <p:cNvSpPr/>
          <p:nvPr/>
        </p:nvSpPr>
        <p:spPr>
          <a:xfrm>
            <a:off x="1152190" y="4699537"/>
            <a:ext cx="3197912" cy="39446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Ge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2190" y="5081535"/>
            <a:ext cx="3197912" cy="480094"/>
          </a:xfrm>
          <a:prstGeom prst="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Rectangle 46"/>
          <p:cNvSpPr/>
          <p:nvPr/>
        </p:nvSpPr>
        <p:spPr>
          <a:xfrm>
            <a:off x="1152190" y="4319057"/>
            <a:ext cx="3197912" cy="382633"/>
          </a:xfrm>
          <a:prstGeom prst="rect">
            <a:avLst/>
          </a:prstGeom>
          <a:solidFill>
            <a:srgbClr val="828282"/>
          </a:solidFill>
          <a:ln>
            <a:solidFill>
              <a:srgbClr val="82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77511" y="4707230"/>
            <a:ext cx="0" cy="375266"/>
          </a:xfrm>
          <a:prstGeom prst="line">
            <a:avLst/>
          </a:prstGeom>
          <a:ln w="2222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82558" y="4308009"/>
            <a:ext cx="0" cy="404919"/>
          </a:xfrm>
          <a:prstGeom prst="line">
            <a:avLst/>
          </a:prstGeom>
          <a:ln w="2222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23416" y="4707855"/>
            <a:ext cx="77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nm</a:t>
            </a:r>
            <a:endParaRPr lang="es-ES" dirty="0"/>
          </a:p>
        </p:txBody>
      </p:sp>
      <p:sp>
        <p:nvSpPr>
          <p:cNvPr id="34" name="TextBox 33"/>
          <p:cNvSpPr txBox="1"/>
          <p:nvPr/>
        </p:nvSpPr>
        <p:spPr>
          <a:xfrm>
            <a:off x="4331884" y="4304688"/>
            <a:ext cx="77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nm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1682038" y="3098672"/>
                <a:ext cx="376832" cy="376833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38" y="3098672"/>
                <a:ext cx="376832" cy="376833"/>
              </a:xfrm>
              <a:prstGeom prst="ellipse">
                <a:avLst/>
              </a:prstGeom>
              <a:blipFill>
                <a:blip r:embed="rId95"/>
                <a:stretch>
                  <a:fillRect l="-9091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>
              <a:xfrm>
                <a:off x="3531751" y="3103218"/>
                <a:ext cx="376832" cy="376833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751" y="3103218"/>
                <a:ext cx="376832" cy="376833"/>
              </a:xfrm>
              <a:prstGeom prst="ellipse">
                <a:avLst/>
              </a:prstGeom>
              <a:blipFill>
                <a:blip r:embed="rId96"/>
                <a:stretch>
                  <a:fillRect l="-10606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2598014" y="3098672"/>
                <a:ext cx="376832" cy="376833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014" y="3098672"/>
                <a:ext cx="376832" cy="376833"/>
              </a:xfrm>
              <a:prstGeom prst="ellipse">
                <a:avLst/>
              </a:prstGeom>
              <a:blipFill>
                <a:blip r:embed="rId97"/>
                <a:stretch>
                  <a:fillRect l="-10606" b="-4545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5" idx="4"/>
            <a:endCxn id="42" idx="0"/>
          </p:cNvCxnSpPr>
          <p:nvPr/>
        </p:nvCxnSpPr>
        <p:spPr>
          <a:xfrm flipH="1">
            <a:off x="1870454" y="3475505"/>
            <a:ext cx="1" cy="212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786430" y="3475505"/>
            <a:ext cx="0" cy="207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4"/>
            <a:endCxn id="44" idx="0"/>
          </p:cNvCxnSpPr>
          <p:nvPr/>
        </p:nvCxnSpPr>
        <p:spPr>
          <a:xfrm>
            <a:off x="3720167" y="3480051"/>
            <a:ext cx="0" cy="2049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624175" y="4756825"/>
            <a:ext cx="277807" cy="277808"/>
          </a:xfrm>
          <a:prstGeom prst="ellipse">
            <a:avLst/>
          </a:prstGeom>
          <a:solidFill>
            <a:schemeClr val="accent2"/>
          </a:solidFill>
          <a:ln>
            <a:solidFill>
              <a:srgbClr val="F7931D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590312" y="4663583"/>
            <a:ext cx="388116" cy="392264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32558" y="1607543"/>
            <a:ext cx="1541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Confinement</a:t>
            </a:r>
            <a:endParaRPr lang="es-ES" sz="1200" dirty="0"/>
          </a:p>
        </p:txBody>
      </p:sp>
      <p:sp>
        <p:nvSpPr>
          <p:cNvPr id="22" name="Forma libre: forma 3">
            <a:extLst>
              <a:ext uri="{FF2B5EF4-FFF2-40B4-BE49-F238E27FC236}">
                <a16:creationId xmlns:a16="http://schemas.microsoft.com/office/drawing/2014/main" id="{334F3CB3-AC2A-4994-A67F-9755943BF30A}"/>
              </a:ext>
            </a:extLst>
          </p:cNvPr>
          <p:cNvSpPr>
            <a:spLocks/>
          </p:cNvSpPr>
          <p:nvPr/>
        </p:nvSpPr>
        <p:spPr>
          <a:xfrm>
            <a:off x="3579209" y="2033355"/>
            <a:ext cx="240073" cy="1012084"/>
          </a:xfrm>
          <a:custGeom>
            <a:avLst/>
            <a:gdLst>
              <a:gd name="connsiteX0" fmla="*/ 0 w 1625600"/>
              <a:gd name="connsiteY0" fmla="*/ 0 h 723900"/>
              <a:gd name="connsiteX1" fmla="*/ 1295400 w 1625600"/>
              <a:gd name="connsiteY1" fmla="*/ 304800 h 723900"/>
              <a:gd name="connsiteX2" fmla="*/ 1625600 w 1625600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723900">
                <a:moveTo>
                  <a:pt x="0" y="0"/>
                </a:moveTo>
                <a:cubicBezTo>
                  <a:pt x="512233" y="92075"/>
                  <a:pt x="1024467" y="184150"/>
                  <a:pt x="1295400" y="304800"/>
                </a:cubicBezTo>
                <a:cubicBezTo>
                  <a:pt x="1566333" y="425450"/>
                  <a:pt x="1595966" y="574675"/>
                  <a:pt x="1625600" y="72390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orma libre: forma 3">
            <a:extLst>
              <a:ext uri="{FF2B5EF4-FFF2-40B4-BE49-F238E27FC236}">
                <a16:creationId xmlns:a16="http://schemas.microsoft.com/office/drawing/2014/main" id="{334F3CB3-AC2A-4994-A67F-9755943BF30A}"/>
              </a:ext>
            </a:extLst>
          </p:cNvPr>
          <p:cNvSpPr>
            <a:spLocks/>
          </p:cNvSpPr>
          <p:nvPr/>
        </p:nvSpPr>
        <p:spPr>
          <a:xfrm flipH="1">
            <a:off x="1877425" y="2044238"/>
            <a:ext cx="257111" cy="993490"/>
          </a:xfrm>
          <a:custGeom>
            <a:avLst/>
            <a:gdLst>
              <a:gd name="connsiteX0" fmla="*/ 0 w 1625600"/>
              <a:gd name="connsiteY0" fmla="*/ 0 h 723900"/>
              <a:gd name="connsiteX1" fmla="*/ 1295400 w 1625600"/>
              <a:gd name="connsiteY1" fmla="*/ 304800 h 723900"/>
              <a:gd name="connsiteX2" fmla="*/ 1625600 w 1625600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723900">
                <a:moveTo>
                  <a:pt x="0" y="0"/>
                </a:moveTo>
                <a:cubicBezTo>
                  <a:pt x="512233" y="92075"/>
                  <a:pt x="1024467" y="184150"/>
                  <a:pt x="1295400" y="304800"/>
                </a:cubicBezTo>
                <a:cubicBezTo>
                  <a:pt x="1566333" y="425450"/>
                  <a:pt x="1595966" y="574675"/>
                  <a:pt x="1625600" y="72390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2172170" y="2164263"/>
            <a:ext cx="137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Occupation</a:t>
            </a:r>
            <a:endParaRPr lang="es-E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775106" y="2586225"/>
            <a:ext cx="3951" cy="432331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152200" y="5108109"/>
                <a:ext cx="1181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0.3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0.7</m:t>
                          </m:r>
                        </m:sub>
                      </m:sSub>
                    </m:oMath>
                  </m:oMathPara>
                </a14:m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00" y="5108109"/>
                <a:ext cx="1181477" cy="369332"/>
              </a:xfrm>
              <a:prstGeom prst="rect">
                <a:avLst/>
              </a:prstGeom>
              <a:blipFill>
                <a:blip r:embed="rId9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1152200" y="4308009"/>
                <a:ext cx="1181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0.3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0.7</m:t>
                          </m:r>
                        </m:sub>
                      </m:sSub>
                    </m:oMath>
                  </m:oMathPara>
                </a14:m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00" y="4308009"/>
                <a:ext cx="1181477" cy="369332"/>
              </a:xfrm>
              <a:prstGeom prst="rect">
                <a:avLst/>
              </a:prstGeom>
              <a:blipFill>
                <a:blip r:embed="rId9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/>
          <p:cNvCxnSpPr/>
          <p:nvPr/>
        </p:nvCxnSpPr>
        <p:spPr>
          <a:xfrm flipH="1" flipV="1">
            <a:off x="3667858" y="4970527"/>
            <a:ext cx="304800" cy="660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3481592" y="5569014"/>
            <a:ext cx="229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Holes accumulated at V=0</a:t>
            </a:r>
            <a:endParaRPr lang="es-ES" dirty="0"/>
          </a:p>
        </p:txBody>
      </p:sp>
      <p:sp>
        <p:nvSpPr>
          <p:cNvPr id="129" name="TextBox 128"/>
          <p:cNvSpPr txBox="1"/>
          <p:nvPr/>
        </p:nvSpPr>
        <p:spPr>
          <a:xfrm>
            <a:off x="1878986" y="785284"/>
            <a:ext cx="1854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Cross section</a:t>
            </a:r>
            <a:endParaRPr lang="es-ES" sz="2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8111069" y="785284"/>
            <a:ext cx="131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Top view</a:t>
            </a:r>
            <a:endParaRPr lang="es-ES" sz="2400" b="1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3079922" y="3513618"/>
            <a:ext cx="1104051" cy="1175322"/>
            <a:chOff x="4319287" y="2848188"/>
            <a:chExt cx="980846" cy="1044164"/>
          </a:xfrm>
        </p:grpSpPr>
        <p:sp>
          <p:nvSpPr>
            <p:cNvPr id="131" name="Block Arc 130"/>
            <p:cNvSpPr/>
            <p:nvPr/>
          </p:nvSpPr>
          <p:spPr>
            <a:xfrm rot="10015626">
              <a:off x="4521200" y="2848188"/>
              <a:ext cx="778933" cy="778933"/>
            </a:xfrm>
            <a:prstGeom prst="blockArc">
              <a:avLst>
                <a:gd name="adj1" fmla="val 16432480"/>
                <a:gd name="adj2" fmla="val 499544"/>
                <a:gd name="adj3" fmla="val 4960"/>
              </a:avLst>
            </a:prstGeom>
            <a:solidFill>
              <a:srgbClr val="73BB6F"/>
            </a:solidFill>
            <a:ln>
              <a:solidFill>
                <a:srgbClr val="73B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4" name="Block Arc 133"/>
            <p:cNvSpPr>
              <a:spLocks noChangeAspect="1"/>
            </p:cNvSpPr>
            <p:nvPr/>
          </p:nvSpPr>
          <p:spPr>
            <a:xfrm rot="10328123">
              <a:off x="4417712" y="3211561"/>
              <a:ext cx="539502" cy="539502"/>
            </a:xfrm>
            <a:prstGeom prst="blockArc">
              <a:avLst>
                <a:gd name="adj1" fmla="val 16432480"/>
                <a:gd name="adj2" fmla="val 100953"/>
                <a:gd name="adj3" fmla="val 6050"/>
              </a:avLst>
            </a:prstGeom>
            <a:solidFill>
              <a:srgbClr val="73BB6F"/>
            </a:solidFill>
            <a:ln>
              <a:solidFill>
                <a:srgbClr val="73B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5" name="Block Arc 134"/>
            <p:cNvSpPr>
              <a:spLocks noChangeAspect="1"/>
            </p:cNvSpPr>
            <p:nvPr/>
          </p:nvSpPr>
          <p:spPr>
            <a:xfrm rot="9426954">
              <a:off x="4319287" y="3352850"/>
              <a:ext cx="539502" cy="539502"/>
            </a:xfrm>
            <a:prstGeom prst="blockArc">
              <a:avLst>
                <a:gd name="adj1" fmla="val 19199384"/>
                <a:gd name="adj2" fmla="val 100953"/>
                <a:gd name="adj3" fmla="val 6050"/>
              </a:avLst>
            </a:prstGeom>
            <a:solidFill>
              <a:srgbClr val="73BB6F"/>
            </a:solidFill>
            <a:ln>
              <a:solidFill>
                <a:srgbClr val="73B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cxnSp>
        <p:nvCxnSpPr>
          <p:cNvPr id="137" name="Straight Connector 136"/>
          <p:cNvCxnSpPr/>
          <p:nvPr/>
        </p:nvCxnSpPr>
        <p:spPr>
          <a:xfrm>
            <a:off x="3711250" y="3579347"/>
            <a:ext cx="793750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4374048" y="3273130"/>
            <a:ext cx="167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Microwave source</a:t>
            </a:r>
            <a:endParaRPr lang="es-ES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60334" y="5643033"/>
            <a:ext cx="1995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Material: </a:t>
            </a:r>
            <a:r>
              <a:rPr lang="en-US" sz="1600" dirty="0" err="1" smtClean="0"/>
              <a:t>Isella</a:t>
            </a:r>
            <a:r>
              <a:rPr lang="en-US" sz="1600" dirty="0" smtClean="0"/>
              <a:t> group </a:t>
            </a:r>
            <a:endParaRPr lang="en-US" sz="16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1033988" y="5986039"/>
            <a:ext cx="1590187" cy="468785"/>
            <a:chOff x="12192000" y="1223464"/>
            <a:chExt cx="1691040" cy="498516"/>
          </a:xfrm>
        </p:grpSpPr>
        <p:sp>
          <p:nvSpPr>
            <p:cNvPr id="92" name="Rectangle 91"/>
            <p:cNvSpPr/>
            <p:nvPr/>
          </p:nvSpPr>
          <p:spPr>
            <a:xfrm>
              <a:off x="12192000" y="1228198"/>
              <a:ext cx="1691040" cy="4937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1223464"/>
              <a:ext cx="1691040" cy="493782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9" y="5993182"/>
            <a:ext cx="692032" cy="4370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62131" y="2553584"/>
            <a:ext cx="262127" cy="262127"/>
            <a:chOff x="11110526" y="1633736"/>
            <a:chExt cx="262127" cy="262127"/>
          </a:xfrm>
        </p:grpSpPr>
        <p:sp>
          <p:nvSpPr>
            <p:cNvPr id="3" name="Oval 2"/>
            <p:cNvSpPr/>
            <p:nvPr/>
          </p:nvSpPr>
          <p:spPr>
            <a:xfrm>
              <a:off x="11110526" y="1633736"/>
              <a:ext cx="262127" cy="2621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204951" y="1723660"/>
              <a:ext cx="83938" cy="839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9571469" y="2446379"/>
                <a:ext cx="472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469" y="2446379"/>
                <a:ext cx="472630" cy="369332"/>
              </a:xfrm>
              <a:prstGeom prst="rect">
                <a:avLst/>
              </a:prstGeom>
              <a:blipFill>
                <a:blip r:embed="rId10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9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18" grpId="0" animBg="1"/>
      <p:bldP spid="41" grpId="0" animBg="1"/>
      <p:bldP spid="42" grpId="0" animBg="1"/>
      <p:bldP spid="43" grpId="0" animBg="1"/>
      <p:bldP spid="44" grpId="0" animBg="1"/>
      <p:bldP spid="35" grpId="0" animBg="1"/>
      <p:bldP spid="36" grpId="0" animBg="1"/>
      <p:bldP spid="37" grpId="0" animBg="1"/>
      <p:bldP spid="27" grpId="0" animBg="1"/>
      <p:bldP spid="21" grpId="0"/>
      <p:bldP spid="22" grpId="0" animBg="1"/>
      <p:bldP spid="23" grpId="0" animBg="1"/>
      <p:bldP spid="24" grpId="0"/>
      <p:bldP spid="130" grpId="0"/>
      <p:bldP spid="140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1" y="1131570"/>
            <a:ext cx="5890308" cy="420736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 r="3625"/>
          <a:stretch/>
        </p:blipFill>
        <p:spPr>
          <a:xfrm>
            <a:off x="55037" y="1285637"/>
            <a:ext cx="5699073" cy="4046707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371161" y="1470557"/>
            <a:ext cx="3427354" cy="2533815"/>
            <a:chOff x="9025189" y="38358641"/>
            <a:chExt cx="3386653" cy="2503717"/>
          </a:xfrm>
        </p:grpSpPr>
        <p:sp>
          <p:nvSpPr>
            <p:cNvPr id="79" name="TextBox 78"/>
            <p:cNvSpPr txBox="1"/>
            <p:nvPr/>
          </p:nvSpPr>
          <p:spPr>
            <a:xfrm>
              <a:off x="9576342" y="38378706"/>
              <a:ext cx="962609" cy="607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‘1,1’</a:t>
              </a:r>
              <a:endParaRPr lang="es-ES" sz="28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449233" y="40215127"/>
              <a:ext cx="962609" cy="607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‘0,2’</a:t>
              </a:r>
              <a:endParaRPr lang="es-ES" sz="28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025189" y="40254866"/>
              <a:ext cx="962609" cy="607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‘1,2’</a:t>
              </a:r>
              <a:endParaRPr lang="es-ES" sz="28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427513" y="38358641"/>
              <a:ext cx="962609" cy="60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‘0,1’</a:t>
              </a:r>
              <a:endParaRPr lang="es-ES" sz="28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Readout: a simple picture of Pauli spin blockade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6779906" y="3746595"/>
            <a:ext cx="838691" cy="83869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8402038" y="3863672"/>
            <a:ext cx="2665" cy="468000"/>
          </a:xfrm>
          <a:prstGeom prst="straightConnector1">
            <a:avLst/>
          </a:prstGeom>
          <a:ln w="76200">
            <a:solidFill>
              <a:srgbClr val="F793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 flipH="1" flipV="1">
            <a:off x="8146078" y="3918659"/>
            <a:ext cx="2665" cy="468000"/>
          </a:xfrm>
          <a:prstGeom prst="straightConnector1">
            <a:avLst/>
          </a:prstGeom>
          <a:ln w="76200">
            <a:solidFill>
              <a:srgbClr val="F793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7867893" y="3746595"/>
            <a:ext cx="838691" cy="83869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Oval 97"/>
          <p:cNvSpPr/>
          <p:nvPr/>
        </p:nvSpPr>
        <p:spPr>
          <a:xfrm>
            <a:off x="6798931" y="2313238"/>
            <a:ext cx="838691" cy="83869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9" name="Straight Arrow Connector 98"/>
          <p:cNvCxnSpPr/>
          <p:nvPr/>
        </p:nvCxnSpPr>
        <p:spPr>
          <a:xfrm flipH="1" flipV="1">
            <a:off x="8306263" y="2478879"/>
            <a:ext cx="2665" cy="468000"/>
          </a:xfrm>
          <a:prstGeom prst="straightConnector1">
            <a:avLst/>
          </a:prstGeom>
          <a:ln w="76200">
            <a:solidFill>
              <a:srgbClr val="F793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0800000" flipH="1" flipV="1">
            <a:off x="7224664" y="2508055"/>
            <a:ext cx="2665" cy="468000"/>
          </a:xfrm>
          <a:prstGeom prst="straightConnector1">
            <a:avLst/>
          </a:prstGeom>
          <a:ln w="76200">
            <a:solidFill>
              <a:srgbClr val="F793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7886918" y="2313238"/>
            <a:ext cx="838691" cy="83869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Oval 101"/>
          <p:cNvSpPr/>
          <p:nvPr/>
        </p:nvSpPr>
        <p:spPr>
          <a:xfrm rot="10800000">
            <a:off x="9968985" y="2282285"/>
            <a:ext cx="838691" cy="83869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3" name="Straight Arrow Connector 102"/>
          <p:cNvCxnSpPr/>
          <p:nvPr/>
        </p:nvCxnSpPr>
        <p:spPr>
          <a:xfrm rot="10800000" flipH="1" flipV="1">
            <a:off x="11490123" y="2450122"/>
            <a:ext cx="2665" cy="468000"/>
          </a:xfrm>
          <a:prstGeom prst="straightConnector1">
            <a:avLst/>
          </a:prstGeom>
          <a:ln w="76200">
            <a:solidFill>
              <a:srgbClr val="F793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 rot="10800000">
            <a:off x="11056972" y="2282285"/>
            <a:ext cx="838691" cy="83869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5" name="Straight Arrow Connector 104"/>
          <p:cNvCxnSpPr/>
          <p:nvPr/>
        </p:nvCxnSpPr>
        <p:spPr>
          <a:xfrm rot="10800000" flipH="1" flipV="1">
            <a:off x="10391763" y="2450122"/>
            <a:ext cx="2665" cy="468000"/>
          </a:xfrm>
          <a:prstGeom prst="straightConnector1">
            <a:avLst/>
          </a:prstGeom>
          <a:ln w="76200">
            <a:solidFill>
              <a:srgbClr val="F793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 rot="10800000">
            <a:off x="9968985" y="3733314"/>
            <a:ext cx="838691" cy="83869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7" name="Straight Arrow Connector 106"/>
          <p:cNvCxnSpPr/>
          <p:nvPr/>
        </p:nvCxnSpPr>
        <p:spPr>
          <a:xfrm rot="10800000" flipH="1" flipV="1">
            <a:off x="11478244" y="3863672"/>
            <a:ext cx="2665" cy="468000"/>
          </a:xfrm>
          <a:prstGeom prst="straightConnector1">
            <a:avLst/>
          </a:prstGeom>
          <a:ln w="76200">
            <a:solidFill>
              <a:srgbClr val="F793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 rot="10800000">
            <a:off x="11056972" y="3733314"/>
            <a:ext cx="838691" cy="83869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9" name="Straight Arrow Connector 108"/>
          <p:cNvCxnSpPr/>
          <p:nvPr/>
        </p:nvCxnSpPr>
        <p:spPr>
          <a:xfrm rot="10800000" flipH="1" flipV="1">
            <a:off x="10388330" y="3885787"/>
            <a:ext cx="2665" cy="468000"/>
          </a:xfrm>
          <a:prstGeom prst="straightConnector1">
            <a:avLst/>
          </a:prstGeom>
          <a:ln w="76200">
            <a:solidFill>
              <a:srgbClr val="F793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c 109"/>
          <p:cNvSpPr/>
          <p:nvPr/>
        </p:nvSpPr>
        <p:spPr>
          <a:xfrm rot="19926315">
            <a:off x="9982681" y="3623036"/>
            <a:ext cx="1356461" cy="681167"/>
          </a:xfrm>
          <a:prstGeom prst="arc">
            <a:avLst/>
          </a:prstGeom>
          <a:ln w="22225">
            <a:solidFill>
              <a:srgbClr val="D1232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Oval 110"/>
          <p:cNvSpPr/>
          <p:nvPr/>
        </p:nvSpPr>
        <p:spPr>
          <a:xfrm>
            <a:off x="8277530" y="1043552"/>
            <a:ext cx="838691" cy="83869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2" name="Straight Arrow Connector 111"/>
          <p:cNvCxnSpPr/>
          <p:nvPr/>
        </p:nvCxnSpPr>
        <p:spPr>
          <a:xfrm flipH="1" flipV="1">
            <a:off x="9972511" y="1152183"/>
            <a:ext cx="2665" cy="468000"/>
          </a:xfrm>
          <a:prstGeom prst="straightConnector1">
            <a:avLst/>
          </a:prstGeom>
          <a:ln w="76200">
            <a:solidFill>
              <a:srgbClr val="F793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0800000" flipH="1" flipV="1">
            <a:off x="9604205" y="1302547"/>
            <a:ext cx="2665" cy="468000"/>
          </a:xfrm>
          <a:prstGeom prst="straightConnector1">
            <a:avLst/>
          </a:prstGeom>
          <a:ln w="76200">
            <a:solidFill>
              <a:srgbClr val="F793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9365517" y="1043552"/>
            <a:ext cx="838691" cy="838691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5" name="TextBox 114"/>
          <p:cNvSpPr txBox="1"/>
          <p:nvPr/>
        </p:nvSpPr>
        <p:spPr>
          <a:xfrm>
            <a:off x="6969203" y="4926466"/>
            <a:ext cx="1700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5C5DF"/>
                </a:solidFill>
              </a:rPr>
              <a:t>Signal low</a:t>
            </a:r>
            <a:endParaRPr lang="es-ES" sz="2800" b="1" dirty="0">
              <a:solidFill>
                <a:srgbClr val="95C5DF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015138" y="4917999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E59A2"/>
                </a:solidFill>
              </a:rPr>
              <a:t>Signal high</a:t>
            </a:r>
            <a:endParaRPr lang="es-ES" sz="2800" b="1" dirty="0">
              <a:solidFill>
                <a:srgbClr val="0E59A2"/>
              </a:solidFill>
            </a:endParaRPr>
          </a:p>
        </p:txBody>
      </p:sp>
      <p:sp>
        <p:nvSpPr>
          <p:cNvPr id="117" name="Arc 116"/>
          <p:cNvSpPr/>
          <p:nvPr/>
        </p:nvSpPr>
        <p:spPr>
          <a:xfrm rot="19926315">
            <a:off x="6792403" y="3596333"/>
            <a:ext cx="1356461" cy="681167"/>
          </a:xfrm>
          <a:prstGeom prst="arc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Cross 117"/>
          <p:cNvSpPr/>
          <p:nvPr/>
        </p:nvSpPr>
        <p:spPr>
          <a:xfrm rot="18848782">
            <a:off x="10669145" y="3354369"/>
            <a:ext cx="458716" cy="458716"/>
          </a:xfrm>
          <a:prstGeom prst="plus">
            <a:avLst>
              <a:gd name="adj" fmla="val 45419"/>
            </a:avLst>
          </a:prstGeom>
          <a:solidFill>
            <a:srgbClr val="D123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TextBox 118"/>
          <p:cNvSpPr txBox="1"/>
          <p:nvPr/>
        </p:nvSpPr>
        <p:spPr>
          <a:xfrm>
            <a:off x="7328489" y="110985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6D6D"/>
                </a:solidFill>
              </a:rPr>
              <a:t>A</a:t>
            </a:r>
            <a:endParaRPr lang="es-ES" sz="3600" b="1" dirty="0">
              <a:solidFill>
                <a:srgbClr val="FF6D6D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66351" y="3746411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6D6D"/>
                </a:solidFill>
              </a:rPr>
              <a:t>C</a:t>
            </a:r>
            <a:endParaRPr lang="es-ES" sz="3600" b="1" dirty="0">
              <a:solidFill>
                <a:srgbClr val="FF6D6D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066351" y="2075775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6D6D"/>
                </a:solidFill>
              </a:rPr>
              <a:t>B</a:t>
            </a:r>
            <a:endParaRPr lang="es-ES" sz="4000" b="1" dirty="0">
              <a:solidFill>
                <a:srgbClr val="FF6D6D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882610" y="5773562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Spin-to-charge conversion!</a:t>
            </a:r>
            <a:endParaRPr lang="es-ES" sz="2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9685144" y="5843033"/>
            <a:ext cx="2571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Ono et al. Science (2002)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Johnson et al.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PRB (2005)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767642" y="2509880"/>
            <a:ext cx="1095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D6D"/>
                </a:solidFill>
              </a:rPr>
              <a:t>+</a:t>
            </a:r>
          </a:p>
          <a:p>
            <a:pPr algn="ctr"/>
            <a:r>
              <a:rPr lang="en-US" sz="2400" b="1" dirty="0" smtClean="0">
                <a:solidFill>
                  <a:srgbClr val="FF6D6D"/>
                </a:solidFill>
              </a:rPr>
              <a:t>Driving</a:t>
            </a:r>
            <a:endParaRPr lang="es-ES" sz="2400" b="1" dirty="0">
              <a:solidFill>
                <a:srgbClr val="FF6D6D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274335" y="1695029"/>
            <a:ext cx="2733458" cy="2759589"/>
            <a:chOff x="24008614" y="34993377"/>
            <a:chExt cx="3114542" cy="3281934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4284768" y="35111087"/>
              <a:ext cx="2811129" cy="2813812"/>
            </a:xfrm>
            <a:prstGeom prst="line">
              <a:avLst/>
            </a:prstGeom>
            <a:ln w="60325">
              <a:solidFill>
                <a:srgbClr val="FF6D6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24167793" y="34993377"/>
              <a:ext cx="180947" cy="180948"/>
            </a:xfrm>
            <a:prstGeom prst="ellipse">
              <a:avLst/>
            </a:prstGeom>
            <a:solidFill>
              <a:srgbClr val="FF6D6D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0000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5989211" y="36793822"/>
              <a:ext cx="180947" cy="180948"/>
            </a:xfrm>
            <a:prstGeom prst="ellipse">
              <a:avLst/>
            </a:prstGeom>
            <a:solidFill>
              <a:srgbClr val="FF6D6D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0000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6942209" y="37760561"/>
              <a:ext cx="180947" cy="180948"/>
            </a:xfrm>
            <a:prstGeom prst="ellipse">
              <a:avLst/>
            </a:prstGeom>
            <a:solidFill>
              <a:srgbClr val="FF6D6D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4008614" y="35161373"/>
              <a:ext cx="440548" cy="62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6D6D"/>
                  </a:solidFill>
                </a:rPr>
                <a:t>B</a:t>
              </a:r>
              <a:endParaRPr lang="es-ES" sz="2400" b="1" dirty="0">
                <a:solidFill>
                  <a:srgbClr val="FF6D6D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656470" y="36974567"/>
              <a:ext cx="396712" cy="549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6D6D"/>
                  </a:solidFill>
                </a:rPr>
                <a:t>C</a:t>
              </a:r>
              <a:endParaRPr lang="es-ES" sz="2400" b="1" dirty="0">
                <a:solidFill>
                  <a:srgbClr val="FF6D6D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582629" y="37735677"/>
              <a:ext cx="397892" cy="539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6D6D"/>
                  </a:solidFill>
                </a:rPr>
                <a:t>A</a:t>
              </a:r>
              <a:endParaRPr lang="es-ES" sz="2800" b="1" dirty="0">
                <a:solidFill>
                  <a:srgbClr val="FF6D6D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93440" y="776956"/>
            <a:ext cx="3363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Sensitive to charge occupation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44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7" grpId="0" animBg="1"/>
      <p:bldP spid="98" grpId="0" animBg="1"/>
      <p:bldP spid="101" grpId="0" animBg="1"/>
      <p:bldP spid="102" grpId="0" animBg="1"/>
      <p:bldP spid="104" grpId="0" animBg="1"/>
      <p:bldP spid="106" grpId="0" animBg="1"/>
      <p:bldP spid="108" grpId="0" animBg="1"/>
      <p:bldP spid="110" grpId="0" animBg="1"/>
      <p:bldP spid="111" grpId="0" animBg="1"/>
      <p:bldP spid="114" grpId="0" animBg="1"/>
      <p:bldP spid="115" grpId="0"/>
      <p:bldP spid="116" grpId="0"/>
      <p:bldP spid="117" grpId="0" animBg="1"/>
      <p:bldP spid="118" grpId="0" animBg="1"/>
      <p:bldP spid="119" grpId="0"/>
      <p:bldP spid="120" grpId="0"/>
      <p:bldP spid="121" grpId="0"/>
      <p:bldP spid="122" grpId="0"/>
      <p:bldP spid="123" grpId="0"/>
      <p:bldP spid="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Find the qubit line: Magnetic spectroscopy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/>
          <a:srcRect t="5491"/>
          <a:stretch/>
        </p:blipFill>
        <p:spPr>
          <a:xfrm>
            <a:off x="3279069" y="1408636"/>
            <a:ext cx="3811033" cy="33257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4767" y="4719014"/>
            <a:ext cx="3067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Nadj-Perge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PRL (2012)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" t="55208" r="53741" b="2940"/>
          <a:stretch/>
        </p:blipFill>
        <p:spPr>
          <a:xfrm>
            <a:off x="7232674" y="1317865"/>
            <a:ext cx="4436491" cy="39351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459" y="6147996"/>
            <a:ext cx="215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Ono et al. PRL (2018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96941" y="5231888"/>
                <a:ext cx="4062138" cy="1184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(↑↓−↓↑)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↑↓+↓↑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_:↓↓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: ↑↑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Spin transition of 2-spin states. </a:t>
                </a:r>
                <a:r>
                  <a:rPr lang="en-US" sz="2000" b="1" dirty="0" smtClean="0"/>
                  <a:t>Why?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941" y="5231888"/>
                <a:ext cx="4062138" cy="1184363"/>
              </a:xfrm>
              <a:prstGeom prst="rect">
                <a:avLst/>
              </a:prstGeom>
              <a:blipFill>
                <a:blip r:embed="rId4"/>
                <a:stretch>
                  <a:fillRect l="-1652" r="-601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23594" y="5625859"/>
                <a:ext cx="388721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↑↓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↓↑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↓↓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↑↑</m:t>
                    </m:r>
                  </m:oMath>
                </a14:m>
                <a:endParaRPr lang="en-US" sz="2000" dirty="0" smtClean="0"/>
              </a:p>
              <a:p>
                <a:pPr algn="ctr"/>
                <a:r>
                  <a:rPr lang="en-US" sz="2000" dirty="0"/>
                  <a:t>Spin </a:t>
                </a:r>
                <a:r>
                  <a:rPr lang="en-US" sz="2000" dirty="0" smtClean="0"/>
                  <a:t>transitions </a:t>
                </a:r>
                <a:r>
                  <a:rPr lang="en-US" sz="2000" dirty="0"/>
                  <a:t>of </a:t>
                </a:r>
                <a:r>
                  <a:rPr lang="en-US" sz="2000" dirty="0" smtClean="0"/>
                  <a:t>single spin </a:t>
                </a:r>
                <a:r>
                  <a:rPr lang="en-US" sz="2000" dirty="0"/>
                  <a:t>states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594" y="5625859"/>
                <a:ext cx="3887218" cy="1631216"/>
              </a:xfrm>
              <a:prstGeom prst="rect">
                <a:avLst/>
              </a:prstGeom>
              <a:blipFill>
                <a:blip r:embed="rId5"/>
                <a:stretch>
                  <a:fillRect l="-1256" t="-2247" r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7052" y="788117"/>
                <a:ext cx="19968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𝑀𝑊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52" y="788117"/>
                <a:ext cx="1996829" cy="461665"/>
              </a:xfrm>
              <a:prstGeom prst="rect">
                <a:avLst/>
              </a:prstGeom>
              <a:blipFill>
                <a:blip r:embed="rId6"/>
                <a:stretch>
                  <a:fillRect l="-91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214656" y="3235708"/>
            <a:ext cx="243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6189" y="1787908"/>
            <a:ext cx="243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668180" y="1813309"/>
            <a:ext cx="0" cy="1397852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65139" y="2231305"/>
                <a:ext cx="129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39" y="2231305"/>
                <a:ext cx="1299522" cy="276999"/>
              </a:xfrm>
              <a:prstGeom prst="rect">
                <a:avLst/>
              </a:prstGeom>
              <a:blipFill>
                <a:blip r:embed="rId7"/>
                <a:stretch>
                  <a:fillRect l="-3756" r="-42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 rot="18311871">
            <a:off x="279246" y="2091951"/>
            <a:ext cx="1040418" cy="771260"/>
            <a:chOff x="5976332" y="2508250"/>
            <a:chExt cx="1040418" cy="771260"/>
          </a:xfrm>
        </p:grpSpPr>
        <p:grpSp>
          <p:nvGrpSpPr>
            <p:cNvPr id="28" name="Group 27"/>
            <p:cNvGrpSpPr/>
            <p:nvPr/>
          </p:nvGrpSpPr>
          <p:grpSpPr>
            <a:xfrm rot="19413315">
              <a:off x="5976332" y="2793795"/>
              <a:ext cx="826927" cy="485715"/>
              <a:chOff x="1122680" y="4390395"/>
              <a:chExt cx="2387600" cy="1047928"/>
            </a:xfrm>
            <a:noFill/>
          </p:grpSpPr>
          <p:grpSp>
            <p:nvGrpSpPr>
              <p:cNvPr id="30" name="Group 29"/>
              <p:cNvGrpSpPr/>
              <p:nvPr/>
            </p:nvGrpSpPr>
            <p:grpSpPr>
              <a:xfrm>
                <a:off x="1122680" y="4390395"/>
                <a:ext cx="1209040" cy="1047928"/>
                <a:chOff x="1122680" y="4390395"/>
                <a:chExt cx="1209040" cy="1047928"/>
              </a:xfrm>
              <a:grpFill/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1122680" y="4392163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42" name="Freeform 41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1711960" y="4390395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40" name="Freeform 39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2301240" y="4390395"/>
                <a:ext cx="1209040" cy="1047928"/>
                <a:chOff x="1122680" y="4390395"/>
                <a:chExt cx="1209040" cy="1047928"/>
              </a:xfrm>
              <a:grpFill/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122680" y="4392163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1711960" y="4390395"/>
                  <a:ext cx="619760" cy="1046160"/>
                  <a:chOff x="1122680" y="4392163"/>
                  <a:chExt cx="619760" cy="1046160"/>
                </a:xfrm>
                <a:grpFill/>
              </p:grpSpPr>
              <p:sp>
                <p:nvSpPr>
                  <p:cNvPr id="34" name="Freeform 33"/>
                  <p:cNvSpPr/>
                  <p:nvPr/>
                </p:nvSpPr>
                <p:spPr>
                  <a:xfrm>
                    <a:off x="1417320" y="4392163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1122680" y="4392164"/>
                    <a:ext cx="325120" cy="1046159"/>
                  </a:xfrm>
                  <a:custGeom>
                    <a:avLst/>
                    <a:gdLst>
                      <a:gd name="connsiteX0" fmla="*/ 0 w 325120"/>
                      <a:gd name="connsiteY0" fmla="*/ 565916 h 1046159"/>
                      <a:gd name="connsiteX1" fmla="*/ 132080 w 325120"/>
                      <a:gd name="connsiteY1" fmla="*/ 12196 h 1046159"/>
                      <a:gd name="connsiteX2" fmla="*/ 203200 w 325120"/>
                      <a:gd name="connsiteY2" fmla="*/ 1038356 h 1046159"/>
                      <a:gd name="connsiteX3" fmla="*/ 304800 w 325120"/>
                      <a:gd name="connsiteY3" fmla="*/ 479556 h 1046159"/>
                      <a:gd name="connsiteX4" fmla="*/ 325120 w 325120"/>
                      <a:gd name="connsiteY4" fmla="*/ 388116 h 104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120" h="1046159">
                        <a:moveTo>
                          <a:pt x="0" y="565916"/>
                        </a:moveTo>
                        <a:cubicBezTo>
                          <a:pt x="49106" y="249686"/>
                          <a:pt x="98213" y="-66544"/>
                          <a:pt x="132080" y="12196"/>
                        </a:cubicBezTo>
                        <a:cubicBezTo>
                          <a:pt x="165947" y="90936"/>
                          <a:pt x="174413" y="960463"/>
                          <a:pt x="203200" y="1038356"/>
                        </a:cubicBezTo>
                        <a:cubicBezTo>
                          <a:pt x="231987" y="1116249"/>
                          <a:pt x="284480" y="587929"/>
                          <a:pt x="304800" y="479556"/>
                        </a:cubicBezTo>
                        <a:cubicBezTo>
                          <a:pt x="325120" y="371183"/>
                          <a:pt x="325120" y="379649"/>
                          <a:pt x="325120" y="388116"/>
                        </a:cubicBezTo>
                      </a:path>
                    </a:pathLst>
                  </a:custGeom>
                  <a:grpFill/>
                  <a:ln w="25400">
                    <a:solidFill>
                      <a:srgbClr val="73BB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cxnSp>
          <p:nvCxnSpPr>
            <p:cNvPr id="29" name="Straight Connector 28"/>
            <p:cNvCxnSpPr>
              <a:stCxn id="34" idx="4"/>
            </p:cNvCxnSpPr>
            <p:nvPr/>
          </p:nvCxnSpPr>
          <p:spPr>
            <a:xfrm flipV="1">
              <a:off x="6684994" y="2508250"/>
              <a:ext cx="331756" cy="232134"/>
            </a:xfrm>
            <a:prstGeom prst="line">
              <a:avLst/>
            </a:prstGeom>
            <a:ln w="28575">
              <a:solidFill>
                <a:srgbClr val="73BB6F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0" y="5875598"/>
            <a:ext cx="3067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Nadj-Perge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PRL (2012)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1322" y="5593998"/>
            <a:ext cx="330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Similar spectroscopy J-dominated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7855" y="961089"/>
            <a:ext cx="248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In-plane magnetic field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8" grpId="0"/>
      <p:bldP spid="44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" t="55208" r="53741" b="2940"/>
          <a:stretch/>
        </p:blipFill>
        <p:spPr>
          <a:xfrm>
            <a:off x="4577008" y="1238208"/>
            <a:ext cx="4377818" cy="3883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Magnetic spectroscopy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4820" r="49171" b="55764"/>
          <a:stretch/>
        </p:blipFill>
        <p:spPr>
          <a:xfrm>
            <a:off x="8851660" y="1575515"/>
            <a:ext cx="3296297" cy="2672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2" t="54731" r="-1" b="2425"/>
          <a:stretch/>
        </p:blipFill>
        <p:spPr>
          <a:xfrm>
            <a:off x="127000" y="1238898"/>
            <a:ext cx="4245838" cy="34187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46970" y="752914"/>
            <a:ext cx="84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</a:t>
            </a:r>
            <a:r>
              <a:rPr lang="en-US" dirty="0" smtClean="0">
                <a:latin typeface="Century Gothic" panose="020B0502020202020204" pitchFamily="34" charset="0"/>
              </a:rPr>
              <a:t>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82617" y="825418"/>
            <a:ext cx="113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B=0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0" y="4611394"/>
            <a:ext cx="2359901" cy="1822462"/>
            <a:chOff x="8359869" y="4606485"/>
            <a:chExt cx="2359901" cy="1822462"/>
          </a:xfrm>
        </p:grpSpPr>
        <p:grpSp>
          <p:nvGrpSpPr>
            <p:cNvPr id="15" name="Group 14"/>
            <p:cNvGrpSpPr/>
            <p:nvPr/>
          </p:nvGrpSpPr>
          <p:grpSpPr>
            <a:xfrm>
              <a:off x="8359869" y="4606485"/>
              <a:ext cx="2359901" cy="1822462"/>
              <a:chOff x="1839733" y="4646918"/>
              <a:chExt cx="2359901" cy="182246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76" r="19393" b="6179"/>
              <a:stretch/>
            </p:blipFill>
            <p:spPr>
              <a:xfrm>
                <a:off x="1839733" y="4646918"/>
                <a:ext cx="2307074" cy="1822462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2492949" y="4902485"/>
                <a:ext cx="1313299" cy="1378984"/>
                <a:chOff x="24008614" y="34993377"/>
                <a:chExt cx="3417458" cy="374543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284768" y="35111087"/>
                  <a:ext cx="2811129" cy="2813812"/>
                </a:xfrm>
                <a:prstGeom prst="line">
                  <a:avLst/>
                </a:prstGeom>
                <a:ln w="60325">
                  <a:solidFill>
                    <a:srgbClr val="FF6D6D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24167793" y="34993377"/>
                  <a:ext cx="180947" cy="180948"/>
                </a:xfrm>
                <a:prstGeom prst="ellipse">
                  <a:avLst/>
                </a:prstGeom>
                <a:solidFill>
                  <a:srgbClr val="FF6D6D"/>
                </a:solidFill>
                <a:ln>
                  <a:solidFill>
                    <a:srgbClr val="FF6D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6179486" y="37028031"/>
                  <a:ext cx="180946" cy="180948"/>
                </a:xfrm>
                <a:prstGeom prst="ellipse">
                  <a:avLst/>
                </a:prstGeom>
                <a:solidFill>
                  <a:srgbClr val="FF6D6D"/>
                </a:solidFill>
                <a:ln>
                  <a:solidFill>
                    <a:srgbClr val="FF6D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6942209" y="37760561"/>
                  <a:ext cx="180947" cy="180948"/>
                </a:xfrm>
                <a:prstGeom prst="ellipse">
                  <a:avLst/>
                </a:prstGeom>
                <a:solidFill>
                  <a:srgbClr val="FF6D6D"/>
                </a:solidFill>
                <a:ln>
                  <a:solidFill>
                    <a:srgbClr val="FF6D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4008614" y="35161372"/>
                  <a:ext cx="818416" cy="100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6D6D"/>
                      </a:solidFill>
                    </a:rPr>
                    <a:t>B</a:t>
                  </a:r>
                  <a:endParaRPr lang="es-ES" sz="1600" b="1" dirty="0">
                    <a:solidFill>
                      <a:srgbClr val="FF6D6D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5656471" y="36974567"/>
                  <a:ext cx="764186" cy="91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FF6D6D"/>
                      </a:solidFill>
                    </a:rPr>
                    <a:t>C</a:t>
                  </a:r>
                  <a:endParaRPr lang="es-ES" sz="1600" b="1" dirty="0">
                    <a:solidFill>
                      <a:srgbClr val="FF6D6D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6582628" y="37735677"/>
                  <a:ext cx="843444" cy="100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6D6D"/>
                      </a:solidFill>
                    </a:rPr>
                    <a:t>A</a:t>
                  </a:r>
                  <a:endParaRPr lang="es-ES" b="1" dirty="0">
                    <a:solidFill>
                      <a:srgbClr val="FF6D6D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2588889" y="4654222"/>
                <a:ext cx="1610745" cy="1385595"/>
                <a:chOff x="9576342" y="38378706"/>
                <a:chExt cx="2891970" cy="248772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9576342" y="38378706"/>
                  <a:ext cx="1071218" cy="663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‘1,1’</a:t>
                  </a:r>
                  <a:endParaRPr lang="es-ES" b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1397094" y="40203325"/>
                  <a:ext cx="1071218" cy="663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‘0,2’</a:t>
                  </a:r>
                  <a:endParaRPr lang="es-ES" b="1" dirty="0"/>
                </a:p>
              </p:txBody>
            </p:sp>
          </p:grpSp>
        </p:grpSp>
        <p:cxnSp>
          <p:nvCxnSpPr>
            <p:cNvPr id="28" name="Straight Connector 27"/>
            <p:cNvCxnSpPr/>
            <p:nvPr/>
          </p:nvCxnSpPr>
          <p:spPr>
            <a:xfrm flipV="1">
              <a:off x="9668191" y="5441353"/>
              <a:ext cx="155589" cy="122395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330230" y="5536753"/>
                  <a:ext cx="46294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0230" y="5536753"/>
                  <a:ext cx="462947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3947" r="-7895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388535" y="4944486"/>
                  <a:ext cx="46294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535" y="4944486"/>
                  <a:ext cx="462947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5263" r="-7895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679223" y="5871704"/>
                  <a:ext cx="46294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9223" y="5871704"/>
                  <a:ext cx="462947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3947" r="-7895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2732846" y="5621842"/>
            <a:ext cx="2159338" cy="648135"/>
            <a:chOff x="1759334" y="4784633"/>
            <a:chExt cx="4387751" cy="1329168"/>
          </a:xfrm>
        </p:grpSpPr>
        <p:sp>
          <p:nvSpPr>
            <p:cNvPr id="39" name="Freeform 38"/>
            <p:cNvSpPr/>
            <p:nvPr/>
          </p:nvSpPr>
          <p:spPr>
            <a:xfrm>
              <a:off x="3440404" y="4794914"/>
              <a:ext cx="2706681" cy="1245408"/>
            </a:xfrm>
            <a:custGeom>
              <a:avLst/>
              <a:gdLst>
                <a:gd name="connsiteX0" fmla="*/ 0 w 4124960"/>
                <a:gd name="connsiteY0" fmla="*/ 2727961 h 2727961"/>
                <a:gd name="connsiteX1" fmla="*/ 1397000 w 4124960"/>
                <a:gd name="connsiteY1" fmla="*/ 2052321 h 2727961"/>
                <a:gd name="connsiteX2" fmla="*/ 2042160 w 4124960"/>
                <a:gd name="connsiteY2" fmla="*/ 1 h 2727961"/>
                <a:gd name="connsiteX3" fmla="*/ 2738120 w 4124960"/>
                <a:gd name="connsiteY3" fmla="*/ 2062481 h 2727961"/>
                <a:gd name="connsiteX4" fmla="*/ 4124960 w 4124960"/>
                <a:gd name="connsiteY4" fmla="*/ 2727961 h 2727961"/>
                <a:gd name="connsiteX5" fmla="*/ 4124960 w 4124960"/>
                <a:gd name="connsiteY5" fmla="*/ 2727961 h 2727961"/>
                <a:gd name="connsiteX0" fmla="*/ 0 w 4124960"/>
                <a:gd name="connsiteY0" fmla="*/ 2727961 h 2727961"/>
                <a:gd name="connsiteX1" fmla="*/ 864422 w 4124960"/>
                <a:gd name="connsiteY1" fmla="*/ 2048845 h 2727961"/>
                <a:gd name="connsiteX2" fmla="*/ 2042160 w 4124960"/>
                <a:gd name="connsiteY2" fmla="*/ 1 h 2727961"/>
                <a:gd name="connsiteX3" fmla="*/ 2738120 w 4124960"/>
                <a:gd name="connsiteY3" fmla="*/ 2062481 h 2727961"/>
                <a:gd name="connsiteX4" fmla="*/ 4124960 w 4124960"/>
                <a:gd name="connsiteY4" fmla="*/ 2727961 h 2727961"/>
                <a:gd name="connsiteX5" fmla="*/ 4124960 w 4124960"/>
                <a:gd name="connsiteY5" fmla="*/ 2727961 h 2727961"/>
                <a:gd name="connsiteX0" fmla="*/ 0 w 4124960"/>
                <a:gd name="connsiteY0" fmla="*/ 2727961 h 2727961"/>
                <a:gd name="connsiteX1" fmla="*/ 864422 w 4124960"/>
                <a:gd name="connsiteY1" fmla="*/ 2048845 h 2727961"/>
                <a:gd name="connsiteX2" fmla="*/ 2042160 w 4124960"/>
                <a:gd name="connsiteY2" fmla="*/ 1 h 2727961"/>
                <a:gd name="connsiteX3" fmla="*/ 3274476 w 4124960"/>
                <a:gd name="connsiteY3" fmla="*/ 2059006 h 2727961"/>
                <a:gd name="connsiteX4" fmla="*/ 4124960 w 4124960"/>
                <a:gd name="connsiteY4" fmla="*/ 2727961 h 2727961"/>
                <a:gd name="connsiteX5" fmla="*/ 4124960 w 4124960"/>
                <a:gd name="connsiteY5" fmla="*/ 2727961 h 272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4960" h="2727961">
                  <a:moveTo>
                    <a:pt x="0" y="2727961"/>
                  </a:moveTo>
                  <a:cubicBezTo>
                    <a:pt x="528320" y="2617471"/>
                    <a:pt x="524062" y="2503505"/>
                    <a:pt x="864422" y="2048845"/>
                  </a:cubicBezTo>
                  <a:cubicBezTo>
                    <a:pt x="1204782" y="1594185"/>
                    <a:pt x="1640484" y="-1692"/>
                    <a:pt x="2042160" y="1"/>
                  </a:cubicBezTo>
                  <a:cubicBezTo>
                    <a:pt x="2443836" y="1694"/>
                    <a:pt x="2927343" y="1604346"/>
                    <a:pt x="3274476" y="2059006"/>
                  </a:cubicBezTo>
                  <a:cubicBezTo>
                    <a:pt x="3621609" y="2513666"/>
                    <a:pt x="3983213" y="2616469"/>
                    <a:pt x="4124960" y="2727961"/>
                  </a:cubicBezTo>
                  <a:lnTo>
                    <a:pt x="4124960" y="2727961"/>
                  </a:lnTo>
                </a:path>
              </a:pathLst>
            </a:custGeom>
            <a:solidFill>
              <a:schemeClr val="accent4">
                <a:lumMod val="60000"/>
                <a:lumOff val="40000"/>
                <a:alpha val="56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759334" y="4784633"/>
              <a:ext cx="2706681" cy="1245408"/>
            </a:xfrm>
            <a:custGeom>
              <a:avLst/>
              <a:gdLst>
                <a:gd name="connsiteX0" fmla="*/ 0 w 4124960"/>
                <a:gd name="connsiteY0" fmla="*/ 2727961 h 2727961"/>
                <a:gd name="connsiteX1" fmla="*/ 1397000 w 4124960"/>
                <a:gd name="connsiteY1" fmla="*/ 2052321 h 2727961"/>
                <a:gd name="connsiteX2" fmla="*/ 2042160 w 4124960"/>
                <a:gd name="connsiteY2" fmla="*/ 1 h 2727961"/>
                <a:gd name="connsiteX3" fmla="*/ 2738120 w 4124960"/>
                <a:gd name="connsiteY3" fmla="*/ 2062481 h 2727961"/>
                <a:gd name="connsiteX4" fmla="*/ 4124960 w 4124960"/>
                <a:gd name="connsiteY4" fmla="*/ 2727961 h 2727961"/>
                <a:gd name="connsiteX5" fmla="*/ 4124960 w 4124960"/>
                <a:gd name="connsiteY5" fmla="*/ 2727961 h 2727961"/>
                <a:gd name="connsiteX0" fmla="*/ 0 w 4124960"/>
                <a:gd name="connsiteY0" fmla="*/ 2727961 h 2727961"/>
                <a:gd name="connsiteX1" fmla="*/ 864422 w 4124960"/>
                <a:gd name="connsiteY1" fmla="*/ 2048845 h 2727961"/>
                <a:gd name="connsiteX2" fmla="*/ 2042160 w 4124960"/>
                <a:gd name="connsiteY2" fmla="*/ 1 h 2727961"/>
                <a:gd name="connsiteX3" fmla="*/ 2738120 w 4124960"/>
                <a:gd name="connsiteY3" fmla="*/ 2062481 h 2727961"/>
                <a:gd name="connsiteX4" fmla="*/ 4124960 w 4124960"/>
                <a:gd name="connsiteY4" fmla="*/ 2727961 h 2727961"/>
                <a:gd name="connsiteX5" fmla="*/ 4124960 w 4124960"/>
                <a:gd name="connsiteY5" fmla="*/ 2727961 h 2727961"/>
                <a:gd name="connsiteX0" fmla="*/ 0 w 4124960"/>
                <a:gd name="connsiteY0" fmla="*/ 2727961 h 2727961"/>
                <a:gd name="connsiteX1" fmla="*/ 864422 w 4124960"/>
                <a:gd name="connsiteY1" fmla="*/ 2048845 h 2727961"/>
                <a:gd name="connsiteX2" fmla="*/ 2042160 w 4124960"/>
                <a:gd name="connsiteY2" fmla="*/ 1 h 2727961"/>
                <a:gd name="connsiteX3" fmla="*/ 3274476 w 4124960"/>
                <a:gd name="connsiteY3" fmla="*/ 2059006 h 2727961"/>
                <a:gd name="connsiteX4" fmla="*/ 4124960 w 4124960"/>
                <a:gd name="connsiteY4" fmla="*/ 2727961 h 2727961"/>
                <a:gd name="connsiteX5" fmla="*/ 4124960 w 4124960"/>
                <a:gd name="connsiteY5" fmla="*/ 2727961 h 272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4960" h="2727961">
                  <a:moveTo>
                    <a:pt x="0" y="2727961"/>
                  </a:moveTo>
                  <a:cubicBezTo>
                    <a:pt x="528320" y="2617471"/>
                    <a:pt x="524062" y="2503505"/>
                    <a:pt x="864422" y="2048845"/>
                  </a:cubicBezTo>
                  <a:cubicBezTo>
                    <a:pt x="1204782" y="1594185"/>
                    <a:pt x="1640484" y="-1692"/>
                    <a:pt x="2042160" y="1"/>
                  </a:cubicBezTo>
                  <a:cubicBezTo>
                    <a:pt x="2443836" y="1694"/>
                    <a:pt x="2927343" y="1604346"/>
                    <a:pt x="3274476" y="2059006"/>
                  </a:cubicBezTo>
                  <a:cubicBezTo>
                    <a:pt x="3621609" y="2513666"/>
                    <a:pt x="3983213" y="2616469"/>
                    <a:pt x="4124960" y="2727961"/>
                  </a:cubicBezTo>
                  <a:lnTo>
                    <a:pt x="4124960" y="2727961"/>
                  </a:lnTo>
                </a:path>
              </a:pathLst>
            </a:custGeom>
            <a:solidFill>
              <a:schemeClr val="accent4">
                <a:lumMod val="60000"/>
                <a:lumOff val="40000"/>
                <a:alpha val="56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Oval 40"/>
            <p:cNvSpPr/>
            <p:nvPr/>
          </p:nvSpPr>
          <p:spPr>
            <a:xfrm>
              <a:off x="2486815" y="4887483"/>
              <a:ext cx="1226318" cy="122631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Oval 43"/>
            <p:cNvSpPr/>
            <p:nvPr/>
          </p:nvSpPr>
          <p:spPr>
            <a:xfrm>
              <a:off x="4180586" y="4887483"/>
              <a:ext cx="1226318" cy="122631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508000" y="2858072"/>
                <a:ext cx="785796" cy="3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1400" dirty="0">
                  <a:solidFill>
                    <a:srgbClr val="F6563E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000" y="2858072"/>
                <a:ext cx="785796" cy="314317"/>
              </a:xfrm>
              <a:prstGeom prst="rect">
                <a:avLst/>
              </a:prstGeom>
              <a:blipFill>
                <a:blip r:embed="rId9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980708" y="2099508"/>
                <a:ext cx="874602" cy="3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b="0" i="1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 smtClean="0">
                    <a:solidFill>
                      <a:srgbClr val="80008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endParaRPr lang="en-US" sz="1400" dirty="0">
                  <a:solidFill>
                    <a:srgbClr val="7769AF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708" y="2099508"/>
                <a:ext cx="874602" cy="314317"/>
              </a:xfrm>
              <a:prstGeom prst="rect">
                <a:avLst/>
              </a:prstGeom>
              <a:blipFill>
                <a:blip r:embed="rId10"/>
                <a:stretch>
                  <a:fillRect r="-34722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006767" y="2711148"/>
                <a:ext cx="898076" cy="3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 smtClean="0">
                    <a:solidFill>
                      <a:srgbClr val="008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acc>
                  </m:oMath>
                </a14:m>
                <a:endParaRPr lang="en-US" sz="1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767" y="2711148"/>
                <a:ext cx="898076" cy="314317"/>
              </a:xfrm>
              <a:prstGeom prst="rect">
                <a:avLst/>
              </a:prstGeom>
              <a:blipFill>
                <a:blip r:embed="rId11"/>
                <a:stretch>
                  <a:fillRect t="-1961" r="-3243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2743200" y="4698338"/>
            <a:ext cx="283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Tunability</a:t>
            </a:r>
            <a:r>
              <a:rPr lang="en-US" dirty="0" smtClean="0"/>
              <a:t> of exchange interaction, J, with detuning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800396" y="2193422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59901" y="1459320"/>
                <a:ext cx="904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01" y="1459320"/>
                <a:ext cx="90422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54717" y="5484254"/>
                <a:ext cx="5928439" cy="93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Uncommon feature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rgbClr val="008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transition is a double spin flip </a:t>
                </a:r>
                <a:r>
                  <a:rPr lang="en-US" dirty="0" smtClean="0">
                    <a:sym typeface="Wingdings" panose="05000000000000000000" pitchFamily="2" charset="2"/>
                  </a:rPr>
                  <a:t> Typical driving results in single spin flips</a:t>
                </a:r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717" y="5484254"/>
                <a:ext cx="5928439" cy="931665"/>
              </a:xfrm>
              <a:prstGeom prst="rect">
                <a:avLst/>
              </a:prstGeom>
              <a:blipFill>
                <a:blip r:embed="rId13"/>
                <a:stretch>
                  <a:fillRect l="-822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4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51" grpId="0"/>
      <p:bldP spid="52" grpId="0"/>
      <p:bldP spid="5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b="5093"/>
          <a:stretch/>
        </p:blipFill>
        <p:spPr>
          <a:xfrm>
            <a:off x="3453641" y="1655297"/>
            <a:ext cx="3533423" cy="35053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ST qubit with orthogonal rotation axis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24445" y="872885"/>
            <a:ext cx="365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fitting the magnetic spectroscopy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4418" y="5284871"/>
            <a:ext cx="691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Extracting all the parameters we verify we are in the ST basis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/>
          <a:stretch/>
        </p:blipFill>
        <p:spPr>
          <a:xfrm>
            <a:off x="129823" y="1736955"/>
            <a:ext cx="3382482" cy="3546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668" y="1137511"/>
            <a:ext cx="2363332" cy="23151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51519" y="3583476"/>
            <a:ext cx="2801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Jirovec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et al. Nature Mat. (2021)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2355" y="753171"/>
            <a:ext cx="322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qubits </a:t>
            </a:r>
            <a:r>
              <a:rPr lang="en-US" b="1" dirty="0" smtClean="0"/>
              <a:t>NOT</a:t>
            </a:r>
            <a:r>
              <a:rPr lang="en-US" dirty="0" smtClean="0"/>
              <a:t> microwave driven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56882" y="5056691"/>
            <a:ext cx="455836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Here we show a microwave driven ST qubit with orthogonal axis</a:t>
            </a:r>
          </a:p>
        </p:txBody>
      </p:sp>
      <p:sp>
        <p:nvSpPr>
          <p:cNvPr id="9" name="Rectangle 8"/>
          <p:cNvSpPr/>
          <p:nvPr/>
        </p:nvSpPr>
        <p:spPr>
          <a:xfrm>
            <a:off x="7375194" y="3576946"/>
            <a:ext cx="2193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Previous work in the group: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929008" y="1407186"/>
            <a:ext cx="2209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Rotation axis is not orthogonal</a:t>
            </a:r>
          </a:p>
          <a:p>
            <a:pPr algn="ctr"/>
            <a:r>
              <a:rPr lang="en-US" sz="1400" dirty="0" smtClean="0"/>
              <a:t>Imposing constraints to the operation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01514" y="4565997"/>
            <a:ext cx="363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MW driving provides orthogonal </a:t>
            </a:r>
            <a:r>
              <a:rPr lang="en-US" dirty="0" smtClean="0"/>
              <a:t>axis</a:t>
            </a:r>
            <a:endParaRPr lang="en-US" dirty="0"/>
          </a:p>
        </p:txBody>
      </p:sp>
      <p:pic>
        <p:nvPicPr>
          <p:cNvPr id="22" name="Picture 21" descr="https://latex2image-output.s3.amazonaws.com/img-NHd2AVJQd9w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77" y="1518983"/>
            <a:ext cx="2231025" cy="27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84866" y="3752753"/>
                <a:ext cx="8961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≈0.2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≈0.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866" y="3752753"/>
                <a:ext cx="896143" cy="553998"/>
              </a:xfrm>
              <a:prstGeom prst="rect">
                <a:avLst/>
              </a:prstGeom>
              <a:blipFill>
                <a:blip r:embed="rId6"/>
                <a:stretch>
                  <a:fillRect l="-6122" r="-612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8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20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Can they be coherently driven?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" b="49727"/>
          <a:stretch/>
        </p:blipFill>
        <p:spPr>
          <a:xfrm>
            <a:off x="961548" y="1089497"/>
            <a:ext cx="9776303" cy="33089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4820" r="49171" b="59990"/>
          <a:stretch/>
        </p:blipFill>
        <p:spPr>
          <a:xfrm>
            <a:off x="9600940" y="4625856"/>
            <a:ext cx="2438920" cy="1765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8180" y="4441190"/>
                <a:ext cx="1679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𝑅𝑎𝑏𝑖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80" y="4441190"/>
                <a:ext cx="1679562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2007" y="748107"/>
                <a:ext cx="774699" cy="377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dirty="0">
                  <a:solidFill>
                    <a:srgbClr val="F6563E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07" y="748107"/>
                <a:ext cx="774699" cy="377667"/>
              </a:xfrm>
              <a:prstGeom prst="rect">
                <a:avLst/>
              </a:prstGeom>
              <a:blipFill>
                <a:blip r:embed="rId5"/>
                <a:stretch>
                  <a:fillRect t="-8065" r="-27559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7417" y="740841"/>
                <a:ext cx="944810" cy="40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80008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endParaRPr lang="en-US" sz="2000" dirty="0">
                  <a:solidFill>
                    <a:srgbClr val="7769A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17" y="740841"/>
                <a:ext cx="944810" cy="409471"/>
              </a:xfrm>
              <a:prstGeom prst="rect">
                <a:avLst/>
              </a:prstGeom>
              <a:blipFill>
                <a:blip r:embed="rId6"/>
                <a:stretch>
                  <a:fillRect t="-7463" r="-5290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07082" y="716303"/>
                <a:ext cx="972061" cy="40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008000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acc>
                  </m:oMath>
                </a14:m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82" y="716303"/>
                <a:ext cx="972061" cy="409471"/>
              </a:xfrm>
              <a:prstGeom prst="rect">
                <a:avLst/>
              </a:prstGeom>
              <a:blipFill>
                <a:blip r:embed="rId7"/>
                <a:stretch>
                  <a:fillRect t="-7463" r="-51875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56219" y="4441190"/>
                <a:ext cx="1855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𝑅𝑎𝑏𝑖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219" y="4441190"/>
                <a:ext cx="1855893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44859" y="4370500"/>
                <a:ext cx="1855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𝑅𝑎𝑏𝑖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859" y="4370500"/>
                <a:ext cx="1855893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12007" y="5316977"/>
            <a:ext cx="6012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Why can we drive them?</a:t>
            </a:r>
          </a:p>
          <a:p>
            <a:pPr algn="ctr"/>
            <a:r>
              <a:rPr lang="en-US" sz="2400" b="1" dirty="0" smtClean="0"/>
              <a:t>Why do they have different Rabi frequencies?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22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5" t="52554" b="3839"/>
          <a:stretch/>
        </p:blipFill>
        <p:spPr>
          <a:xfrm>
            <a:off x="8283729" y="1082356"/>
            <a:ext cx="3787477" cy="34141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52554" r="49879" b="3153"/>
          <a:stretch/>
        </p:blipFill>
        <p:spPr>
          <a:xfrm>
            <a:off x="4555683" y="1082356"/>
            <a:ext cx="3387144" cy="346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Driving mechanism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B770-80A5-4DBE-91E1-37ABD87229A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18" y="1034136"/>
            <a:ext cx="3952275" cy="3007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600" y="3939499"/>
            <a:ext cx="333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Froning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Nature Nano (2021)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6590" y="721642"/>
                <a:ext cx="88602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Studying the </a:t>
                </a:r>
                <a:r>
                  <a:rPr lang="en-US" b="1" dirty="0" smtClean="0"/>
                  <a:t>Rabi frequency vs B and </a:t>
                </a:r>
                <a:r>
                  <a:rPr lang="en-US" b="1" dirty="0" smtClean="0">
                    <a:latin typeface="Century Gothic" panose="020B0502020202020204" pitchFamily="34" charset="0"/>
                  </a:rPr>
                  <a:t></a:t>
                </a:r>
                <a:r>
                  <a:rPr lang="en-US" dirty="0" smtClean="0"/>
                  <a:t> we obtain information about the </a:t>
                </a:r>
                <a:r>
                  <a:rPr lang="en-US" b="1" dirty="0" smtClean="0"/>
                  <a:t>driving mechanism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90" y="721642"/>
                <a:ext cx="8860246" cy="646331"/>
              </a:xfrm>
              <a:prstGeom prst="rect">
                <a:avLst/>
              </a:prstGeom>
              <a:blipFill>
                <a:blip r:embed="rId4"/>
                <a:stretch>
                  <a:fillRect l="-619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4366" y="4576750"/>
                <a:ext cx="328071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Electric </a:t>
                </a:r>
                <a:r>
                  <a:rPr lang="en-US" dirty="0"/>
                  <a:t>Dipole Spin Resonance or g-tensor Magnetic Resonance </a:t>
                </a:r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𝑅𝑎𝑏𝑖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66" y="4576750"/>
                <a:ext cx="3280710" cy="1508105"/>
              </a:xfrm>
              <a:prstGeom prst="rect">
                <a:avLst/>
              </a:prstGeom>
              <a:blipFill>
                <a:blip r:embed="rId5"/>
                <a:stretch>
                  <a:fillRect l="-1673" t="-2429" r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2" t="54731" r="-1" b="2425"/>
          <a:stretch/>
        </p:blipFill>
        <p:spPr>
          <a:xfrm>
            <a:off x="9338538" y="4506090"/>
            <a:ext cx="2489402" cy="2004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78559" y="4688273"/>
                <a:ext cx="46515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𝑅𝑎𝑏𝑖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follow the same trend with detuning</a:t>
                </a:r>
                <a:endParaRPr lang="en-US" i="1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59" y="4688273"/>
                <a:ext cx="4651530" cy="646331"/>
              </a:xfrm>
              <a:prstGeom prst="rect">
                <a:avLst/>
              </a:prstGeom>
              <a:blipFill>
                <a:blip r:embed="rId7"/>
                <a:stretch>
                  <a:fillRect l="-1180" t="-4717" r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8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1353</Words>
  <Application>Microsoft Office PowerPoint</Application>
  <PresentationFormat>Widescreen</PresentationFormat>
  <Paragraphs>228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Century Gothic</vt:lpstr>
      <vt:lpstr>Wingdings</vt:lpstr>
      <vt:lpstr>Office Theme</vt:lpstr>
      <vt:lpstr>Exchange-driven hole spin qubit in Germanium</vt:lpstr>
      <vt:lpstr> Introduction to spin qubits in Ge</vt:lpstr>
      <vt:lpstr> Our design</vt:lpstr>
      <vt:lpstr> Readout: a simple picture of Pauli spin blockade</vt:lpstr>
      <vt:lpstr> Find the qubit line: Magnetic spectroscopy</vt:lpstr>
      <vt:lpstr> Magnetic spectroscopy</vt:lpstr>
      <vt:lpstr> ST qubit with orthogonal rotation axis</vt:lpstr>
      <vt:lpstr> Can they be coherently driven?</vt:lpstr>
      <vt:lpstr> Driving mechanism</vt:lpstr>
      <vt:lpstr> Driving mechanism</vt:lpstr>
      <vt:lpstr> Driving mechanism: exchange modulation</vt:lpstr>
      <vt:lpstr> Driving mechanism: exchange modulation</vt:lpstr>
      <vt:lpstr> What about out-of-plane?</vt:lpstr>
      <vt:lpstr> Summary</vt:lpstr>
      <vt:lpstr> How to drive a spin qubit: oscillating magnetic field</vt:lpstr>
      <vt:lpstr> Two-photon process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SAEZ MOLLEJO</dc:creator>
  <cp:lastModifiedBy>Jaime SAEZ MOLLEJO</cp:lastModifiedBy>
  <cp:revision>977</cp:revision>
  <cp:lastPrinted>2023-09-08T13:03:27Z</cp:lastPrinted>
  <dcterms:created xsi:type="dcterms:W3CDTF">2021-11-09T09:57:14Z</dcterms:created>
  <dcterms:modified xsi:type="dcterms:W3CDTF">2024-06-17T15:35:56Z</dcterms:modified>
</cp:coreProperties>
</file>