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200">
        <a:latin typeface="+mj-lt"/>
        <a:ea typeface="+mj-ea"/>
        <a:cs typeface="+mj-cs"/>
        <a:sym typeface="Calibri"/>
      </a:defRPr>
    </a:lvl1pPr>
    <a:lvl2pPr indent="228600" latinLnBrk="0">
      <a:defRPr sz="2200">
        <a:latin typeface="+mj-lt"/>
        <a:ea typeface="+mj-ea"/>
        <a:cs typeface="+mj-cs"/>
        <a:sym typeface="Calibri"/>
      </a:defRPr>
    </a:lvl2pPr>
    <a:lvl3pPr indent="457200" latinLnBrk="0">
      <a:defRPr sz="2200">
        <a:latin typeface="+mj-lt"/>
        <a:ea typeface="+mj-ea"/>
        <a:cs typeface="+mj-cs"/>
        <a:sym typeface="Calibri"/>
      </a:defRPr>
    </a:lvl3pPr>
    <a:lvl4pPr indent="685800" latinLnBrk="0">
      <a:defRPr sz="2200">
        <a:latin typeface="+mj-lt"/>
        <a:ea typeface="+mj-ea"/>
        <a:cs typeface="+mj-cs"/>
        <a:sym typeface="Calibri"/>
      </a:defRPr>
    </a:lvl4pPr>
    <a:lvl5pPr indent="914400" latinLnBrk="0">
      <a:defRPr sz="2200">
        <a:latin typeface="+mj-lt"/>
        <a:ea typeface="+mj-ea"/>
        <a:cs typeface="+mj-cs"/>
        <a:sym typeface="Calibri"/>
      </a:defRPr>
    </a:lvl5pPr>
    <a:lvl6pPr indent="1143000" latinLnBrk="0">
      <a:defRPr sz="2200">
        <a:latin typeface="+mj-lt"/>
        <a:ea typeface="+mj-ea"/>
        <a:cs typeface="+mj-cs"/>
        <a:sym typeface="Calibri"/>
      </a:defRPr>
    </a:lvl6pPr>
    <a:lvl7pPr indent="1371600" latinLnBrk="0">
      <a:defRPr sz="2200">
        <a:latin typeface="+mj-lt"/>
        <a:ea typeface="+mj-ea"/>
        <a:cs typeface="+mj-cs"/>
        <a:sym typeface="Calibri"/>
      </a:defRPr>
    </a:lvl7pPr>
    <a:lvl8pPr indent="1600200" latinLnBrk="0">
      <a:defRPr sz="2200">
        <a:latin typeface="+mj-lt"/>
        <a:ea typeface="+mj-ea"/>
        <a:cs typeface="+mj-cs"/>
        <a:sym typeface="Calibri"/>
      </a:defRPr>
    </a:lvl8pPr>
    <a:lvl9pPr indent="1828800" latinLnBrk="0">
      <a:defRPr sz="2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4305299" y="2262187"/>
            <a:ext cx="15773403" cy="1988345"/>
          </a:xfrm>
          <a:prstGeom prst="rect">
            <a:avLst/>
          </a:prstGeom>
        </p:spPr>
        <p:txBody>
          <a:bodyPr anchor="ctr"/>
          <a:lstStyle>
            <a:lvl1pPr algn="l">
              <a:defRPr sz="86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half" idx="1"/>
          </p:nvPr>
        </p:nvSpPr>
        <p:spPr>
          <a:xfrm>
            <a:off x="4305299" y="4452937"/>
            <a:ext cx="15773403" cy="6527008"/>
          </a:xfrm>
          <a:prstGeom prst="rect">
            <a:avLst/>
          </a:prstGeom>
        </p:spPr>
        <p:txBody>
          <a:bodyPr/>
          <a:lstStyle>
            <a:lvl1pPr marL="424542" indent="-424542" algn="l">
              <a:buSzPct val="100000"/>
              <a:buFont typeface="Arial"/>
              <a:buChar char="•"/>
              <a:defRPr sz="5200"/>
            </a:lvl1pPr>
            <a:lvl2pPr marL="952500" indent="-495300" algn="l">
              <a:buSzPct val="100000"/>
              <a:buFont typeface="Arial"/>
              <a:buChar char="•"/>
              <a:defRPr sz="5200"/>
            </a:lvl2pPr>
            <a:lvl3pPr marL="1508760" indent="-594360" algn="l">
              <a:buSzPct val="100000"/>
              <a:buFont typeface="Arial"/>
              <a:buChar char="•"/>
              <a:defRPr sz="5200"/>
            </a:lvl3pPr>
            <a:lvl4pPr marL="2032000" indent="-660400" algn="l">
              <a:buSzPct val="100000"/>
              <a:buFont typeface="Arial"/>
              <a:buChar char="•"/>
              <a:defRPr sz="5200"/>
            </a:lvl4pPr>
            <a:lvl5pPr marL="2489200" indent="-660400" algn="l">
              <a:buSzPct val="100000"/>
              <a:buFont typeface="Arial"/>
              <a:buChar char="•"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4295774" y="4279107"/>
            <a:ext cx="15773403" cy="4279106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4295774" y="8598694"/>
            <a:ext cx="15773403" cy="225028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888888"/>
                </a:solidFill>
              </a:defRPr>
            </a:lvl1pPr>
            <a:lvl2pPr algn="l">
              <a:defRPr>
                <a:solidFill>
                  <a:srgbClr val="888888"/>
                </a:solidFill>
              </a:defRPr>
            </a:lvl2pPr>
            <a:lvl3pPr algn="l">
              <a:defRPr>
                <a:solidFill>
                  <a:srgbClr val="888888"/>
                </a:solidFill>
              </a:defRPr>
            </a:lvl3pPr>
            <a:lvl4pPr algn="l">
              <a:defRPr>
                <a:solidFill>
                  <a:srgbClr val="888888"/>
                </a:solidFill>
              </a:defRPr>
            </a:lvl4pPr>
            <a:lvl5pPr algn="l"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4305299" y="2262187"/>
            <a:ext cx="15773403" cy="1988345"/>
          </a:xfrm>
          <a:prstGeom prst="rect">
            <a:avLst/>
          </a:prstGeom>
        </p:spPr>
        <p:txBody>
          <a:bodyPr anchor="ctr"/>
          <a:lstStyle>
            <a:lvl1pPr algn="l">
              <a:defRPr sz="8600"/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4305299" y="4452937"/>
            <a:ext cx="7772402" cy="6527008"/>
          </a:xfrm>
          <a:prstGeom prst="rect">
            <a:avLst/>
          </a:prstGeom>
        </p:spPr>
        <p:txBody>
          <a:bodyPr/>
          <a:lstStyle>
            <a:lvl1pPr marL="424542" indent="-424542" algn="l">
              <a:buSzPct val="100000"/>
              <a:buFont typeface="Arial"/>
              <a:buChar char="•"/>
              <a:defRPr sz="5200"/>
            </a:lvl1pPr>
            <a:lvl2pPr marL="952500" indent="-495300" algn="l">
              <a:buSzPct val="100000"/>
              <a:buFont typeface="Arial"/>
              <a:buChar char="•"/>
              <a:defRPr sz="5200"/>
            </a:lvl2pPr>
            <a:lvl3pPr marL="1508760" indent="-594360" algn="l">
              <a:buSzPct val="100000"/>
              <a:buFont typeface="Arial"/>
              <a:buChar char="•"/>
              <a:defRPr sz="5200"/>
            </a:lvl3pPr>
            <a:lvl4pPr marL="2032000" indent="-660400" algn="l">
              <a:buSzPct val="100000"/>
              <a:buFont typeface="Arial"/>
              <a:buChar char="•"/>
              <a:defRPr sz="5200"/>
            </a:lvl4pPr>
            <a:lvl5pPr marL="2489200" indent="-660400" algn="l">
              <a:buSzPct val="100000"/>
              <a:buFont typeface="Arial"/>
              <a:buChar char="•"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4307681" y="2262187"/>
            <a:ext cx="15773403" cy="1988345"/>
          </a:xfrm>
          <a:prstGeom prst="rect">
            <a:avLst/>
          </a:prstGeom>
        </p:spPr>
        <p:txBody>
          <a:bodyPr anchor="ctr"/>
          <a:lstStyle>
            <a:lvl1pPr algn="l">
              <a:defRPr sz="8600"/>
            </a:lvl1pPr>
          </a:lstStyle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307681" y="4236244"/>
            <a:ext cx="7736682" cy="1235869"/>
          </a:xfrm>
          <a:prstGeom prst="rect">
            <a:avLst/>
          </a:prstGeom>
        </p:spPr>
        <p:txBody>
          <a:bodyPr anchor="b"/>
          <a:lstStyle>
            <a:lvl1pPr algn="l">
              <a:defRPr b="1"/>
            </a:lvl1pPr>
            <a:lvl2pPr algn="l">
              <a:defRPr b="1"/>
            </a:lvl2pPr>
            <a:lvl3pPr algn="l">
              <a:defRPr b="1"/>
            </a:lvl3pPr>
            <a:lvl4pPr algn="l">
              <a:defRPr b="1"/>
            </a:lvl4pPr>
            <a:lvl5pPr algn="l">
              <a:defRPr b="1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12306300" y="4236244"/>
            <a:ext cx="7774783" cy="1235869"/>
          </a:xfrm>
          <a:prstGeom prst="rect">
            <a:avLst/>
          </a:prstGeom>
        </p:spPr>
        <p:txBody>
          <a:bodyPr anchor="b"/>
          <a:lstStyle/>
          <a:p>
            <a:pPr algn="l">
              <a:defRPr b="1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4305299" y="2262187"/>
            <a:ext cx="15773403" cy="1988345"/>
          </a:xfrm>
          <a:prstGeom prst="rect">
            <a:avLst/>
          </a:prstGeom>
        </p:spPr>
        <p:txBody>
          <a:bodyPr anchor="ctr"/>
          <a:lstStyle>
            <a:lvl1pPr algn="l">
              <a:defRPr sz="8600"/>
            </a:lvl1pPr>
          </a:lstStyle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307681" y="2400299"/>
            <a:ext cx="5898357" cy="2400301"/>
          </a:xfrm>
          <a:prstGeom prst="rect">
            <a:avLst/>
          </a:prstGeom>
        </p:spPr>
        <p:txBody>
          <a:bodyPr/>
          <a:lstStyle>
            <a:lvl1pPr algn="l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10822782" y="3195637"/>
            <a:ext cx="9258301" cy="7310438"/>
          </a:xfrm>
          <a:prstGeom prst="rect">
            <a:avLst/>
          </a:prstGeom>
        </p:spPr>
        <p:txBody>
          <a:bodyPr/>
          <a:lstStyle>
            <a:lvl1pPr marL="428625" indent="-428625" algn="l">
              <a:buSzPct val="100000"/>
              <a:buFont typeface="Arial"/>
              <a:buChar char="•"/>
              <a:defRPr sz="6000"/>
            </a:lvl1pPr>
            <a:lvl2pPr marL="947057" indent="-489857" algn="l">
              <a:buSzPct val="100000"/>
              <a:buFont typeface="Arial"/>
              <a:buChar char="•"/>
              <a:defRPr sz="6000"/>
            </a:lvl2pPr>
            <a:lvl3pPr marL="1485900" indent="-571500" algn="l">
              <a:buSzPct val="100000"/>
              <a:buFont typeface="Arial"/>
              <a:buChar char="•"/>
              <a:defRPr sz="6000"/>
            </a:lvl3pPr>
            <a:lvl4pPr marL="2057400" indent="-685800" algn="l">
              <a:buSzPct val="100000"/>
              <a:buFont typeface="Arial"/>
              <a:buChar char="•"/>
              <a:defRPr sz="6000"/>
            </a:lvl4pPr>
            <a:lvl5pPr marL="2514600" indent="-685800" algn="l">
              <a:buSzPct val="100000"/>
              <a:buFont typeface="Arial"/>
              <a:buChar char="•"/>
              <a:defRPr sz="6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307681" y="4800600"/>
            <a:ext cx="5898357" cy="5717383"/>
          </a:xfrm>
          <a:prstGeom prst="rect">
            <a:avLst/>
          </a:prstGeom>
        </p:spPr>
        <p:txBody>
          <a:bodyPr/>
          <a:lstStyle/>
          <a:p>
            <a:pPr algn="l">
              <a:defRPr sz="30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4307681" y="2400299"/>
            <a:ext cx="5898357" cy="2400301"/>
          </a:xfrm>
          <a:prstGeom prst="rect">
            <a:avLst/>
          </a:prstGeom>
        </p:spPr>
        <p:txBody>
          <a:bodyPr/>
          <a:lstStyle>
            <a:lvl1pPr algn="l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10822782" y="3195637"/>
            <a:ext cx="9258301" cy="73104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4307681" y="4800600"/>
            <a:ext cx="5898357" cy="5717383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  <a:lvl2pPr algn="l">
              <a:defRPr sz="3000"/>
            </a:lvl2pPr>
            <a:lvl3pPr algn="l">
              <a:defRPr sz="3000"/>
            </a:lvl3pPr>
            <a:lvl4pPr algn="l">
              <a:defRPr sz="3000"/>
            </a:lvl4pPr>
            <a:lvl5pPr algn="l"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333999" y="3398044"/>
            <a:ext cx="13716001" cy="358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333999" y="7117557"/>
            <a:ext cx="13716001" cy="2483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7804760" y="11307320"/>
            <a:ext cx="433080" cy="431097"/>
          </a:xfrm>
          <a:prstGeom prst="rect">
            <a:avLst/>
          </a:prstGeom>
          <a:ln w="12700">
            <a:miter lim="400000"/>
          </a:ln>
        </p:spPr>
        <p:txBody>
          <a:bodyPr wrap="none" lIns="68579" tIns="68579" rIns="68579" bIns="68579" anchor="ctr">
            <a:spAutoFit/>
          </a:bodyPr>
          <a:lstStyle>
            <a:lvl1pPr algn="ctr">
              <a:defRPr sz="2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0" marR="0" indent="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45720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91440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137160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182880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228600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274320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320040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365760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2.png"/><Relationship Id="rId6" Type="http://schemas.openxmlformats.org/officeDocument/2006/relationships/image" Target="../media/image3.tif"/><Relationship Id="rId7" Type="http://schemas.openxmlformats.org/officeDocument/2006/relationships/image" Target="../media/image4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2.png"/><Relationship Id="rId6" Type="http://schemas.openxmlformats.org/officeDocument/2006/relationships/image" Target="../media/image3.tif"/><Relationship Id="rId7" Type="http://schemas.openxmlformats.org/officeDocument/2006/relationships/image" Target="../media/image4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tif"/><Relationship Id="rId6" Type="http://schemas.openxmlformats.org/officeDocument/2006/relationships/image" Target="../media/image2.png"/><Relationship Id="rId7" Type="http://schemas.openxmlformats.org/officeDocument/2006/relationships/image" Target="../media/image3.tif"/><Relationship Id="rId8" Type="http://schemas.openxmlformats.org/officeDocument/2006/relationships/image" Target="../media/image1.tif"/><Relationship Id="rId9" Type="http://schemas.openxmlformats.org/officeDocument/2006/relationships/image" Target="../media/image4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ítulo 11"/>
          <p:cNvSpPr txBox="1"/>
          <p:nvPr>
            <p:ph type="ctrTitle"/>
          </p:nvPr>
        </p:nvSpPr>
        <p:spPr>
          <a:xfrm>
            <a:off x="2026600" y="1207243"/>
            <a:ext cx="18928016" cy="3581401"/>
          </a:xfrm>
          <a:prstGeom prst="rect">
            <a:avLst/>
          </a:prstGeom>
        </p:spPr>
        <p:txBody>
          <a:bodyPr/>
          <a:lstStyle>
            <a:lvl1pPr algn="l">
              <a:defRPr sz="8000"/>
            </a:lvl1pPr>
          </a:lstStyle>
          <a:p>
            <a:pPr/>
            <a:r>
              <a:t>Benchmarking Quantum Computers: Towards a Standard Performance Evaluation Approach</a:t>
            </a:r>
          </a:p>
        </p:txBody>
      </p:sp>
      <p:sp>
        <p:nvSpPr>
          <p:cNvPr id="95" name="CuadroTexto 5"/>
          <p:cNvSpPr txBox="1"/>
          <p:nvPr/>
        </p:nvSpPr>
        <p:spPr>
          <a:xfrm>
            <a:off x="7380668" y="8923081"/>
            <a:ext cx="9011705" cy="585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3500"/>
            </a:lvl1pPr>
          </a:lstStyle>
          <a:p>
            <a:pPr/>
            <a:r>
              <a:t>Basque center for applied mathematics</a:t>
            </a:r>
          </a:p>
        </p:txBody>
      </p:sp>
      <p:sp>
        <p:nvSpPr>
          <p:cNvPr id="96" name="Marcador de número de diapositiva 2"/>
          <p:cNvSpPr txBox="1"/>
          <p:nvPr>
            <p:ph type="sldNum" sz="quarter" idx="4294967295"/>
          </p:nvPr>
        </p:nvSpPr>
        <p:spPr>
          <a:xfrm>
            <a:off x="20960900" y="11337868"/>
            <a:ext cx="291471" cy="4310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7" name="CuadroTexto 5"/>
          <p:cNvSpPr txBox="1"/>
          <p:nvPr/>
        </p:nvSpPr>
        <p:spPr>
          <a:xfrm>
            <a:off x="8955468" y="8364281"/>
            <a:ext cx="9011705" cy="585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3500"/>
            </a:lvl1pPr>
          </a:lstStyle>
          <a:p>
            <a:pPr/>
            <a:r>
              <a:t>Rubén Peña Guzmán</a:t>
            </a:r>
          </a:p>
        </p:txBody>
      </p:sp>
      <p:pic>
        <p:nvPicPr>
          <p:cNvPr id="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6093" y="12187747"/>
            <a:ext cx="2418228" cy="120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6886" y="12415825"/>
            <a:ext cx="2832154" cy="752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55365" y="11901141"/>
            <a:ext cx="2681821" cy="1676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31915" y="12402627"/>
            <a:ext cx="3458847" cy="779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93327" y="12274408"/>
            <a:ext cx="2832153" cy="929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745655" y="12299094"/>
            <a:ext cx="4142363" cy="880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ounded Rectangle"/>
          <p:cNvSpPr/>
          <p:nvPr/>
        </p:nvSpPr>
        <p:spPr>
          <a:xfrm>
            <a:off x="13693832" y="3678709"/>
            <a:ext cx="3115779" cy="1290301"/>
          </a:xfrm>
          <a:prstGeom prst="roundRect">
            <a:avLst>
              <a:gd name="adj" fmla="val 23179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 algn="ctr"/>
          </a:p>
        </p:txBody>
      </p:sp>
      <p:sp>
        <p:nvSpPr>
          <p:cNvPr id="291" name="Rounded Rectangle"/>
          <p:cNvSpPr/>
          <p:nvPr/>
        </p:nvSpPr>
        <p:spPr>
          <a:xfrm>
            <a:off x="10840871" y="3425264"/>
            <a:ext cx="2503729" cy="1530797"/>
          </a:xfrm>
          <a:prstGeom prst="roundRect">
            <a:avLst>
              <a:gd name="adj" fmla="val 19537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 algn="ctr"/>
          </a:p>
        </p:txBody>
      </p:sp>
      <p:sp>
        <p:nvSpPr>
          <p:cNvPr id="292" name="Rounded Rectangle"/>
          <p:cNvSpPr/>
          <p:nvPr/>
        </p:nvSpPr>
        <p:spPr>
          <a:xfrm>
            <a:off x="8333197" y="3838996"/>
            <a:ext cx="2166265" cy="1071327"/>
          </a:xfrm>
          <a:prstGeom prst="roundRect">
            <a:avLst>
              <a:gd name="adj" fmla="val 27917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93" name="The creation of a Standard Performance Evaluation for Quantum Computers (SPEQC)"/>
          <p:cNvSpPr txBox="1"/>
          <p:nvPr/>
        </p:nvSpPr>
        <p:spPr>
          <a:xfrm>
            <a:off x="706278" y="2083233"/>
            <a:ext cx="22857144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/>
          <a:p>
            <a:pPr lvl="1" marL="893618" indent="-436418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1" sz="4200"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t>The creation of a Standard Performance Evaluation for Quantum Computers (SPEQC) </a:t>
            </a:r>
          </a:p>
        </p:txBody>
      </p:sp>
      <p:sp>
        <p:nvSpPr>
          <p:cNvPr id="294" name="Rounded Rectangle"/>
          <p:cNvSpPr/>
          <p:nvPr/>
        </p:nvSpPr>
        <p:spPr>
          <a:xfrm>
            <a:off x="8614866" y="5956286"/>
            <a:ext cx="7466923" cy="2794172"/>
          </a:xfrm>
          <a:prstGeom prst="roundRect">
            <a:avLst>
              <a:gd name="adj" fmla="val 10847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95" name="SPEQC should be a non-profit organization that establishes criteria for evaluating the performance of quantum computers, developing and distributing a set of tests to be used as benchmarks."/>
          <p:cNvSpPr txBox="1"/>
          <p:nvPr/>
        </p:nvSpPr>
        <p:spPr>
          <a:xfrm>
            <a:off x="8741719" y="5991427"/>
            <a:ext cx="7213216" cy="2523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algn="ctr" defTabSz="906065"/>
            <a:r>
              <a:rPr b="1"/>
              <a:t>SPEQC </a:t>
            </a:r>
            <a:r>
              <a:t>should be a non-profit organization that establishes criteria for evaluating the performance of quantum computers, developing and distributing a set of tests to be used as benchmarks.</a:t>
            </a:r>
          </a:p>
        </p:txBody>
      </p:sp>
      <p:sp>
        <p:nvSpPr>
          <p:cNvPr id="296" name="Scientific…"/>
          <p:cNvSpPr txBox="1"/>
          <p:nvPr/>
        </p:nvSpPr>
        <p:spPr>
          <a:xfrm>
            <a:off x="8405170" y="3858046"/>
            <a:ext cx="2022318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/>
          <a:p>
            <a:pPr algn="ctr"/>
            <a:r>
              <a:t>Scientific </a:t>
            </a:r>
          </a:p>
          <a:p>
            <a:pPr algn="ctr"/>
            <a:r>
              <a:t>community</a:t>
            </a:r>
          </a:p>
        </p:txBody>
      </p:sp>
      <p:sp>
        <p:nvSpPr>
          <p:cNvPr id="297" name="Public administraton"/>
          <p:cNvSpPr txBox="1"/>
          <p:nvPr/>
        </p:nvSpPr>
        <p:spPr>
          <a:xfrm>
            <a:off x="10887365" y="3554387"/>
            <a:ext cx="2463585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/>
          </a:lstStyle>
          <a:p>
            <a:pPr/>
            <a:r>
              <a:t>Public administraton</a:t>
            </a:r>
          </a:p>
        </p:txBody>
      </p:sp>
      <p:sp>
        <p:nvSpPr>
          <p:cNvPr id="298" name="Hardware and…"/>
          <p:cNvSpPr txBox="1"/>
          <p:nvPr/>
        </p:nvSpPr>
        <p:spPr>
          <a:xfrm>
            <a:off x="13746156" y="3725356"/>
            <a:ext cx="3011131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/>
            <a:r>
              <a:t>Hardware and </a:t>
            </a:r>
          </a:p>
          <a:p>
            <a:pPr/>
            <a:r>
              <a:t>software vendors</a:t>
            </a:r>
          </a:p>
        </p:txBody>
      </p:sp>
      <p:sp>
        <p:nvSpPr>
          <p:cNvPr id="299" name="Rounded Rectangle"/>
          <p:cNvSpPr/>
          <p:nvPr/>
        </p:nvSpPr>
        <p:spPr>
          <a:xfrm>
            <a:off x="4787093" y="9871888"/>
            <a:ext cx="4842956" cy="2564651"/>
          </a:xfrm>
          <a:prstGeom prst="roundRect">
            <a:avLst>
              <a:gd name="adj" fmla="val 11662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300" name="Reduce Bias"/>
          <p:cNvSpPr txBox="1"/>
          <p:nvPr/>
        </p:nvSpPr>
        <p:spPr>
          <a:xfrm>
            <a:off x="4913946" y="9919730"/>
            <a:ext cx="4589250" cy="1059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Reduce Bias</a:t>
            </a:r>
          </a:p>
        </p:txBody>
      </p:sp>
      <p:sp>
        <p:nvSpPr>
          <p:cNvPr id="301" name="By establishing criteria for performance evaluation, bias and subjectivity can be eliminated."/>
          <p:cNvSpPr txBox="1"/>
          <p:nvPr/>
        </p:nvSpPr>
        <p:spPr>
          <a:xfrm>
            <a:off x="4913946" y="10395913"/>
            <a:ext cx="4733460" cy="2516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906065"/>
          </a:lstStyle>
          <a:p>
            <a:pPr/>
            <a:r>
              <a:t>By establishing criteria for performance evaluation, bias and subjectivity can be eliminated.</a:t>
            </a:r>
          </a:p>
        </p:txBody>
      </p:sp>
      <p:sp>
        <p:nvSpPr>
          <p:cNvPr id="302" name="Rounded Rectangle"/>
          <p:cNvSpPr/>
          <p:nvPr/>
        </p:nvSpPr>
        <p:spPr>
          <a:xfrm>
            <a:off x="9846079" y="9924123"/>
            <a:ext cx="4842956" cy="2564651"/>
          </a:xfrm>
          <a:prstGeom prst="roundRect">
            <a:avLst>
              <a:gd name="adj" fmla="val 11662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303" name="Technological development:…"/>
          <p:cNvSpPr txBox="1"/>
          <p:nvPr/>
        </p:nvSpPr>
        <p:spPr>
          <a:xfrm>
            <a:off x="10018880" y="9914598"/>
            <a:ext cx="4497354" cy="2028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algn="ctr">
              <a:defRPr b="1"/>
            </a:pPr>
            <a:r>
              <a:t>Technological development:</a:t>
            </a:r>
          </a:p>
          <a:p>
            <a:pPr algn="ctr">
              <a:spcBef>
                <a:spcPts val="2000"/>
              </a:spcBef>
              <a:defRPr>
                <a:solidFill>
                  <a:srgbClr val="333333"/>
                </a:solidFill>
              </a:defRPr>
            </a:pPr>
            <a:r>
              <a:t>Helps to identify areas for improvement</a:t>
            </a:r>
          </a:p>
        </p:txBody>
      </p:sp>
      <p:sp>
        <p:nvSpPr>
          <p:cNvPr id="304" name="Rounded Rectangle"/>
          <p:cNvSpPr/>
          <p:nvPr/>
        </p:nvSpPr>
        <p:spPr>
          <a:xfrm>
            <a:off x="14878181" y="9941633"/>
            <a:ext cx="5385484" cy="2425162"/>
          </a:xfrm>
          <a:prstGeom prst="roundRect">
            <a:avLst>
              <a:gd name="adj" fmla="val 12332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305" name="Ensures that all quantum devices are evaluated using the same criteria."/>
          <p:cNvSpPr txBox="1"/>
          <p:nvPr/>
        </p:nvSpPr>
        <p:spPr>
          <a:xfrm>
            <a:off x="15031916" y="10497894"/>
            <a:ext cx="5078014" cy="1533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 defTabSz="906065"/>
          </a:lstStyle>
          <a:p>
            <a:pPr/>
            <a:r>
              <a:t>Ensures that all quantum devices are evaluated using the same criteria.</a:t>
            </a:r>
          </a:p>
        </p:txBody>
      </p:sp>
      <p:sp>
        <p:nvSpPr>
          <p:cNvPr id="306" name="Ensures fair and objective:"/>
          <p:cNvSpPr txBox="1"/>
          <p:nvPr/>
        </p:nvSpPr>
        <p:spPr>
          <a:xfrm>
            <a:off x="15031916" y="10034030"/>
            <a:ext cx="5263651" cy="54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/>
            </a:lvl1pPr>
          </a:lstStyle>
          <a:p>
            <a:pPr/>
            <a:r>
              <a:t>Ensures fair and objective:</a:t>
            </a:r>
          </a:p>
        </p:txBody>
      </p:sp>
      <p:sp>
        <p:nvSpPr>
          <p:cNvPr id="307" name="Line"/>
          <p:cNvSpPr/>
          <p:nvPr/>
        </p:nvSpPr>
        <p:spPr>
          <a:xfrm>
            <a:off x="7523963" y="9150617"/>
            <a:ext cx="10028385" cy="1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308" name="Line"/>
          <p:cNvSpPr/>
          <p:nvPr/>
        </p:nvSpPr>
        <p:spPr>
          <a:xfrm>
            <a:off x="9416329" y="5080197"/>
            <a:ext cx="1" cy="372458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309" name="Line"/>
          <p:cNvSpPr/>
          <p:nvPr/>
        </p:nvSpPr>
        <p:spPr>
          <a:xfrm>
            <a:off x="12002323" y="5106730"/>
            <a:ext cx="1" cy="275083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310" name="Line"/>
          <p:cNvSpPr/>
          <p:nvPr/>
        </p:nvSpPr>
        <p:spPr>
          <a:xfrm flipH="1" flipV="1">
            <a:off x="9420023" y="5457868"/>
            <a:ext cx="5551657" cy="1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311" name="Line"/>
          <p:cNvSpPr/>
          <p:nvPr/>
        </p:nvSpPr>
        <p:spPr>
          <a:xfrm>
            <a:off x="12002323" y="5351166"/>
            <a:ext cx="1" cy="47799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312" name="Line"/>
          <p:cNvSpPr/>
          <p:nvPr/>
        </p:nvSpPr>
        <p:spPr>
          <a:xfrm>
            <a:off x="7546827" y="9148216"/>
            <a:ext cx="1" cy="47799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313" name="Line"/>
          <p:cNvSpPr/>
          <p:nvPr/>
        </p:nvSpPr>
        <p:spPr>
          <a:xfrm>
            <a:off x="12134849" y="9144154"/>
            <a:ext cx="1" cy="477992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314" name="Line"/>
          <p:cNvSpPr/>
          <p:nvPr/>
        </p:nvSpPr>
        <p:spPr>
          <a:xfrm>
            <a:off x="17529482" y="9150617"/>
            <a:ext cx="1" cy="477992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315" name="Line"/>
          <p:cNvSpPr/>
          <p:nvPr/>
        </p:nvSpPr>
        <p:spPr>
          <a:xfrm>
            <a:off x="12134849" y="8890696"/>
            <a:ext cx="1" cy="265243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316" name="Line"/>
          <p:cNvSpPr/>
          <p:nvPr/>
        </p:nvSpPr>
        <p:spPr>
          <a:xfrm>
            <a:off x="14967670" y="5081330"/>
            <a:ext cx="1" cy="372459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317" name="Roadmap for Quantum Benchmarking"/>
          <p:cNvSpPr txBox="1"/>
          <p:nvPr>
            <p:ph type="title"/>
          </p:nvPr>
        </p:nvSpPr>
        <p:spPr>
          <a:xfrm>
            <a:off x="661553" y="256408"/>
            <a:ext cx="17622861" cy="1687614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070C0"/>
                </a:solidFill>
              </a:defRPr>
            </a:lvl1pPr>
          </a:lstStyle>
          <a:p>
            <a:pPr/>
            <a:r>
              <a:t>Roadmap for Quantum Benchmarking</a:t>
            </a:r>
          </a:p>
        </p:txBody>
      </p:sp>
      <p:sp>
        <p:nvSpPr>
          <p:cNvPr id="318" name="Straight Connector 4"/>
          <p:cNvSpPr/>
          <p:nvPr/>
        </p:nvSpPr>
        <p:spPr>
          <a:xfrm>
            <a:off x="770849" y="1585146"/>
            <a:ext cx="22842300" cy="1"/>
          </a:xfrm>
          <a:prstGeom prst="line">
            <a:avLst/>
          </a:prstGeom>
          <a:ln w="25400">
            <a:solidFill>
              <a:srgbClr val="BF9000"/>
            </a:solidFill>
            <a:miter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319" name="Marcador de número de diapositiva 1"/>
          <p:cNvSpPr txBox="1"/>
          <p:nvPr>
            <p:ph type="sldNum" sz="quarter" idx="4294967295"/>
          </p:nvPr>
        </p:nvSpPr>
        <p:spPr>
          <a:xfrm>
            <a:off x="22814613" y="12773619"/>
            <a:ext cx="433081" cy="4310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hanks for your attention!"/>
          <p:cNvSpPr txBox="1"/>
          <p:nvPr/>
        </p:nvSpPr>
        <p:spPr>
          <a:xfrm>
            <a:off x="7743001" y="5796186"/>
            <a:ext cx="10005199" cy="99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spcBef>
                <a:spcPts val="300"/>
              </a:spcBef>
              <a:defRPr b="1" sz="6600"/>
            </a:lvl1pPr>
          </a:lstStyle>
          <a:p>
            <a:pPr/>
            <a:r>
              <a:t>Thanks for your attention!</a:t>
            </a:r>
          </a:p>
        </p:txBody>
      </p:sp>
      <p:sp>
        <p:nvSpPr>
          <p:cNvPr id="322" name="Roadmap for Quantum Benchmarking"/>
          <p:cNvSpPr txBox="1"/>
          <p:nvPr>
            <p:ph type="title"/>
          </p:nvPr>
        </p:nvSpPr>
        <p:spPr>
          <a:xfrm>
            <a:off x="661553" y="256408"/>
            <a:ext cx="17622861" cy="1687614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070C0"/>
                </a:solidFill>
              </a:defRPr>
            </a:lvl1pPr>
          </a:lstStyle>
          <a:p>
            <a:pPr/>
            <a:r>
              <a:t>Roadmap for Quantum Benchmarking</a:t>
            </a:r>
          </a:p>
        </p:txBody>
      </p:sp>
      <p:sp>
        <p:nvSpPr>
          <p:cNvPr id="323" name="Straight Connector 4"/>
          <p:cNvSpPr/>
          <p:nvPr/>
        </p:nvSpPr>
        <p:spPr>
          <a:xfrm>
            <a:off x="770849" y="1585146"/>
            <a:ext cx="22842300" cy="1"/>
          </a:xfrm>
          <a:prstGeom prst="line">
            <a:avLst/>
          </a:prstGeom>
          <a:ln w="25400">
            <a:solidFill>
              <a:srgbClr val="BF9000"/>
            </a:solidFill>
            <a:miter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324" name="Marcador de número de diapositiva 1"/>
          <p:cNvSpPr txBox="1"/>
          <p:nvPr>
            <p:ph type="sldNum" sz="quarter" idx="4294967295"/>
          </p:nvPr>
        </p:nvSpPr>
        <p:spPr>
          <a:xfrm>
            <a:off x="22203655" y="12651428"/>
            <a:ext cx="433081" cy="4310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6093" y="12187747"/>
            <a:ext cx="2418228" cy="120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6886" y="12415825"/>
            <a:ext cx="2832154" cy="752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55365" y="11901141"/>
            <a:ext cx="2681821" cy="1676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31915" y="12402627"/>
            <a:ext cx="3458847" cy="779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93327" y="12274408"/>
            <a:ext cx="2832153" cy="929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745655" y="12299094"/>
            <a:ext cx="4142363" cy="880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Marcador de número de diapositiva 5"/>
          <p:cNvSpPr txBox="1"/>
          <p:nvPr>
            <p:ph type="sldNum" sz="quarter" idx="4294967295"/>
          </p:nvPr>
        </p:nvSpPr>
        <p:spPr>
          <a:xfrm>
            <a:off x="17875565" y="11307320"/>
            <a:ext cx="291470" cy="4310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3677" y="3491490"/>
            <a:ext cx="3224441" cy="322444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traight Connector 4"/>
          <p:cNvSpPr/>
          <p:nvPr/>
        </p:nvSpPr>
        <p:spPr>
          <a:xfrm>
            <a:off x="770849" y="1585146"/>
            <a:ext cx="22842300" cy="1"/>
          </a:xfrm>
          <a:prstGeom prst="line">
            <a:avLst/>
          </a:prstGeom>
          <a:ln w="25400">
            <a:solidFill>
              <a:srgbClr val="BF9000"/>
            </a:solidFill>
            <a:miter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108" name="Título 1"/>
          <p:cNvSpPr txBox="1"/>
          <p:nvPr/>
        </p:nvSpPr>
        <p:spPr>
          <a:xfrm>
            <a:off x="661553" y="256408"/>
            <a:ext cx="8453342" cy="1687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 anchor="ctr">
            <a:normAutofit fontScale="100000" lnSpcReduction="0"/>
          </a:bodyPr>
          <a:lstStyle>
            <a:lvl1pPr defTabSz="1828800">
              <a:lnSpc>
                <a:spcPct val="90000"/>
              </a:lnSpc>
              <a:defRPr sz="7800">
                <a:solidFill>
                  <a:srgbClr val="0070C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Collaboration</a:t>
            </a:r>
          </a:p>
        </p:txBody>
      </p:sp>
      <p:sp>
        <p:nvSpPr>
          <p:cNvPr id="109" name="Mikel Sanz, PhD"/>
          <p:cNvSpPr txBox="1"/>
          <p:nvPr/>
        </p:nvSpPr>
        <p:spPr>
          <a:xfrm>
            <a:off x="2825053" y="7007698"/>
            <a:ext cx="3263433" cy="627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>
            <a:lvl1pPr>
              <a:defRPr sz="3800"/>
            </a:lvl1pPr>
          </a:lstStyle>
          <a:p>
            <a:pPr/>
            <a:r>
              <a:t>Mikel Sanz, PhD</a:t>
            </a:r>
          </a:p>
        </p:txBody>
      </p:sp>
      <p:pic>
        <p:nvPicPr>
          <p:cNvPr id="110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79332" y="3605834"/>
            <a:ext cx="3496956" cy="2995753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Arturo Acuaviva,…"/>
          <p:cNvSpPr txBox="1"/>
          <p:nvPr/>
        </p:nvSpPr>
        <p:spPr>
          <a:xfrm>
            <a:off x="7329569" y="7007698"/>
            <a:ext cx="3496956" cy="1224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/>
          <a:p>
            <a:pPr>
              <a:defRPr sz="3800"/>
            </a:pPr>
            <a:r>
              <a:t>Arturo Acuaviva, </a:t>
            </a:r>
          </a:p>
          <a:p>
            <a:pPr>
              <a:defRPr sz="3800"/>
            </a:pPr>
            <a:r>
              <a:t>   PhD student</a:t>
            </a:r>
          </a:p>
        </p:txBody>
      </p:sp>
      <p:pic>
        <p:nvPicPr>
          <p:cNvPr id="1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6886" y="12415825"/>
            <a:ext cx="2832154" cy="752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55365" y="11901141"/>
            <a:ext cx="2681821" cy="1676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31915" y="12402627"/>
            <a:ext cx="3458847" cy="779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493327" y="12274408"/>
            <a:ext cx="2832153" cy="929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6093" y="12187747"/>
            <a:ext cx="2418228" cy="120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745655" y="12299094"/>
            <a:ext cx="4142363" cy="880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ounded Rectangle"/>
          <p:cNvSpPr/>
          <p:nvPr/>
        </p:nvSpPr>
        <p:spPr>
          <a:xfrm>
            <a:off x="2362092" y="3974946"/>
            <a:ext cx="3274695" cy="1515855"/>
          </a:xfrm>
          <a:prstGeom prst="roundRect">
            <a:avLst>
              <a:gd name="adj" fmla="val 17023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20" name="Classical computer"/>
          <p:cNvSpPr txBox="1"/>
          <p:nvPr/>
        </p:nvSpPr>
        <p:spPr>
          <a:xfrm>
            <a:off x="10551859" y="8455000"/>
            <a:ext cx="4184741" cy="679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>
            <a:lvl1pPr>
              <a:defRPr sz="4200"/>
            </a:lvl1pPr>
          </a:lstStyle>
          <a:p>
            <a:pPr/>
            <a:r>
              <a:t>Classical computer</a:t>
            </a:r>
          </a:p>
        </p:txBody>
      </p:sp>
      <p:pic>
        <p:nvPicPr>
          <p:cNvPr id="121" name="Screenshot 2024-05-20 at 12.59.17.png" descr="Screenshot 2024-05-20 at 12.59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4985" y="8354493"/>
            <a:ext cx="4744825" cy="282491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hat can quantum benchmarking learn from classical benchmarking?"/>
          <p:cNvSpPr txBox="1"/>
          <p:nvPr/>
        </p:nvSpPr>
        <p:spPr>
          <a:xfrm>
            <a:off x="1362552" y="6430502"/>
            <a:ext cx="16306767" cy="1385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>
            <a:lvl1pPr>
              <a:defRPr b="1" sz="4400"/>
            </a:lvl1pPr>
          </a:lstStyle>
          <a:p>
            <a:pPr/>
            <a:r>
              <a:t>What can quantum benchmarking learn from classical benchmarking?</a:t>
            </a:r>
          </a:p>
        </p:txBody>
      </p:sp>
      <p:sp>
        <p:nvSpPr>
          <p:cNvPr id="123" name="Why do we want to measure the performance of a quantum computer?"/>
          <p:cNvSpPr txBox="1"/>
          <p:nvPr/>
        </p:nvSpPr>
        <p:spPr>
          <a:xfrm>
            <a:off x="1401992" y="2395580"/>
            <a:ext cx="16716044" cy="69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>
            <a:lvl1pPr>
              <a:defRPr b="1" sz="4400"/>
            </a:lvl1pPr>
          </a:lstStyle>
          <a:p>
            <a:pPr/>
            <a:r>
              <a:t>Why do we want to measure the performance of a quantum computer?</a:t>
            </a:r>
          </a:p>
        </p:txBody>
      </p:sp>
      <p:sp>
        <p:nvSpPr>
          <p:cNvPr id="124" name="Título 1"/>
          <p:cNvSpPr txBox="1"/>
          <p:nvPr>
            <p:ph type="title"/>
          </p:nvPr>
        </p:nvSpPr>
        <p:spPr>
          <a:xfrm>
            <a:off x="661553" y="256408"/>
            <a:ext cx="8453342" cy="1687614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070C0"/>
                </a:solidFill>
              </a:defRPr>
            </a:lvl1pPr>
          </a:lstStyle>
          <a:p>
            <a:pPr/>
            <a:r>
              <a:t>Introduction</a:t>
            </a:r>
          </a:p>
        </p:txBody>
      </p:sp>
      <p:sp>
        <p:nvSpPr>
          <p:cNvPr id="125" name="Straight Connector 4"/>
          <p:cNvSpPr/>
          <p:nvPr/>
        </p:nvSpPr>
        <p:spPr>
          <a:xfrm>
            <a:off x="770849" y="1585146"/>
            <a:ext cx="22842300" cy="1"/>
          </a:xfrm>
          <a:prstGeom prst="line">
            <a:avLst/>
          </a:prstGeom>
          <a:ln w="25400">
            <a:solidFill>
              <a:srgbClr val="BF9000"/>
            </a:solidFill>
            <a:miter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126" name="Line"/>
          <p:cNvSpPr/>
          <p:nvPr/>
        </p:nvSpPr>
        <p:spPr>
          <a:xfrm>
            <a:off x="9054452" y="9260140"/>
            <a:ext cx="6177185" cy="1"/>
          </a:xfrm>
          <a:prstGeom prst="line">
            <a:avLst/>
          </a:prstGeom>
          <a:ln w="101600">
            <a:solidFill>
              <a:srgbClr val="000000"/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63672" y="8469884"/>
            <a:ext cx="4518607" cy="3022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77818" y="10102531"/>
            <a:ext cx="2313623" cy="1317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47177" y="10559835"/>
            <a:ext cx="3182371" cy="75815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trengths…"/>
          <p:cNvSpPr txBox="1"/>
          <p:nvPr/>
        </p:nvSpPr>
        <p:spPr>
          <a:xfrm>
            <a:off x="2615279" y="4177137"/>
            <a:ext cx="2916484" cy="113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algn="ctr">
              <a:defRPr sz="3400"/>
            </a:pPr>
            <a:r>
              <a:t>Strengths </a:t>
            </a:r>
          </a:p>
          <a:p>
            <a:pPr algn="ctr">
              <a:defRPr sz="3400"/>
            </a:pPr>
            <a:r>
              <a:t>and weakness</a:t>
            </a:r>
          </a:p>
        </p:txBody>
      </p:sp>
      <p:sp>
        <p:nvSpPr>
          <p:cNvPr id="131" name="Rounded Rectangle"/>
          <p:cNvSpPr/>
          <p:nvPr/>
        </p:nvSpPr>
        <p:spPr>
          <a:xfrm>
            <a:off x="6493825" y="3974946"/>
            <a:ext cx="3681318" cy="1515855"/>
          </a:xfrm>
          <a:prstGeom prst="roundRect">
            <a:avLst>
              <a:gd name="adj" fmla="val 17023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32" name="Areas…"/>
          <p:cNvSpPr txBox="1"/>
          <p:nvPr/>
        </p:nvSpPr>
        <p:spPr>
          <a:xfrm>
            <a:off x="6598849" y="4070398"/>
            <a:ext cx="3121649" cy="11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/>
          <a:p>
            <a:pPr algn="ctr">
              <a:defRPr sz="3400"/>
            </a:pPr>
            <a:r>
              <a:t>Areas  </a:t>
            </a:r>
          </a:p>
          <a:p>
            <a:pPr algn="ctr">
              <a:defRPr sz="3400"/>
            </a:pPr>
            <a:r>
              <a:t>for improvement</a:t>
            </a:r>
          </a:p>
        </p:txBody>
      </p:sp>
      <p:sp>
        <p:nvSpPr>
          <p:cNvPr id="133" name="Rounded Rectangle"/>
          <p:cNvSpPr/>
          <p:nvPr/>
        </p:nvSpPr>
        <p:spPr>
          <a:xfrm>
            <a:off x="11143556" y="3986240"/>
            <a:ext cx="3163321" cy="1515855"/>
          </a:xfrm>
          <a:prstGeom prst="roundRect">
            <a:avLst>
              <a:gd name="adj" fmla="val 17023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34" name="The devices…"/>
          <p:cNvSpPr txBox="1"/>
          <p:nvPr/>
        </p:nvSpPr>
        <p:spPr>
          <a:xfrm>
            <a:off x="11576584" y="4124599"/>
            <a:ext cx="2297265" cy="113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/>
          <a:p>
            <a:pPr algn="ctr">
              <a:defRPr sz="3400"/>
            </a:pPr>
            <a:r>
              <a:t>The devices </a:t>
            </a:r>
          </a:p>
          <a:p>
            <a:pPr algn="ctr">
              <a:defRPr sz="3400"/>
            </a:pPr>
            <a:r>
              <a:t>capabilities</a:t>
            </a:r>
          </a:p>
        </p:txBody>
      </p:sp>
      <p:sp>
        <p:nvSpPr>
          <p:cNvPr id="135" name="Marcador de número de diapositiva 1"/>
          <p:cNvSpPr txBox="1"/>
          <p:nvPr>
            <p:ph type="sldNum" sz="quarter" idx="4294967295"/>
          </p:nvPr>
        </p:nvSpPr>
        <p:spPr>
          <a:xfrm>
            <a:off x="19170937" y="12103631"/>
            <a:ext cx="291471" cy="4310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6" name="Rounded Rectangle"/>
          <p:cNvSpPr/>
          <p:nvPr/>
        </p:nvSpPr>
        <p:spPr>
          <a:xfrm>
            <a:off x="15367227" y="4004929"/>
            <a:ext cx="3386069" cy="1515855"/>
          </a:xfrm>
          <a:prstGeom prst="roundRect">
            <a:avLst>
              <a:gd name="adj" fmla="val 17023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37" name="Compare different devices"/>
          <p:cNvSpPr txBox="1"/>
          <p:nvPr/>
        </p:nvSpPr>
        <p:spPr>
          <a:xfrm>
            <a:off x="15344506" y="4111273"/>
            <a:ext cx="3431511" cy="1680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sz="3400"/>
            </a:lvl1pPr>
          </a:lstStyle>
          <a:p>
            <a:pPr/>
            <a:r>
              <a:t>Compare different devices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Quantum Benchmark:…"/>
          <p:cNvSpPr txBox="1"/>
          <p:nvPr/>
        </p:nvSpPr>
        <p:spPr>
          <a:xfrm>
            <a:off x="1528630" y="2420252"/>
            <a:ext cx="15129636" cy="250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>
              <a:defRPr b="1" sz="4400" u="sng"/>
            </a:pPr>
            <a:r>
              <a:t>Quantum Benchmark:</a:t>
            </a:r>
          </a:p>
          <a:p>
            <a:pPr>
              <a:defRPr sz="3800"/>
            </a:pPr>
            <a:r>
              <a:t>A test, or set of tests, that aims to measure or evaluate the performance of a quantum processor for a certain task.</a:t>
            </a:r>
          </a:p>
        </p:txBody>
      </p:sp>
      <p:sp>
        <p:nvSpPr>
          <p:cNvPr id="140" name="Metric:…"/>
          <p:cNvSpPr txBox="1"/>
          <p:nvPr/>
        </p:nvSpPr>
        <p:spPr>
          <a:xfrm>
            <a:off x="1528630" y="4888989"/>
            <a:ext cx="15129636" cy="191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>
              <a:defRPr b="1" sz="4400" u="sng"/>
            </a:pPr>
            <a:r>
              <a:t>Metric:</a:t>
            </a:r>
          </a:p>
          <a:p>
            <a:pPr>
              <a:defRPr sz="3800"/>
            </a:pPr>
            <a:r>
              <a:t>A quantum performance metrics allow us to characterize a given performance-related property of a system.</a:t>
            </a:r>
          </a:p>
        </p:txBody>
      </p:sp>
      <p:sp>
        <p:nvSpPr>
          <p:cNvPr id="141" name="Rectangle"/>
          <p:cNvSpPr/>
          <p:nvPr/>
        </p:nvSpPr>
        <p:spPr>
          <a:xfrm>
            <a:off x="7641853" y="8132103"/>
            <a:ext cx="2783600" cy="3359486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42" name="Computer"/>
          <p:cNvSpPr/>
          <p:nvPr/>
        </p:nvSpPr>
        <p:spPr>
          <a:xfrm>
            <a:off x="13288260" y="8122044"/>
            <a:ext cx="1862222" cy="1502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>
              <a:defRPr>
                <a:solidFill>
                  <a:srgbClr val="0433FF"/>
                </a:solidFill>
              </a:defRPr>
            </a:pPr>
          </a:p>
        </p:txBody>
      </p:sp>
      <p:sp>
        <p:nvSpPr>
          <p:cNvPr id="143" name="Line"/>
          <p:cNvSpPr/>
          <p:nvPr/>
        </p:nvSpPr>
        <p:spPr>
          <a:xfrm>
            <a:off x="10829902" y="8514281"/>
            <a:ext cx="1874923" cy="1"/>
          </a:xfrm>
          <a:prstGeom prst="line">
            <a:avLst/>
          </a:prstGeom>
          <a:ln w="38100">
            <a:solidFill>
              <a:srgbClr val="1A2276">
                <a:alpha val="75724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144" name="Gear"/>
          <p:cNvSpPr/>
          <p:nvPr/>
        </p:nvSpPr>
        <p:spPr>
          <a:xfrm>
            <a:off x="8049197" y="9208426"/>
            <a:ext cx="1968913" cy="1969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>
              <a:defRPr>
                <a:solidFill>
                  <a:srgbClr val="0433FF"/>
                </a:solidFill>
              </a:defRPr>
            </a:pPr>
          </a:p>
        </p:txBody>
      </p:sp>
      <p:sp>
        <p:nvSpPr>
          <p:cNvPr id="145" name="Benchmark"/>
          <p:cNvSpPr txBox="1"/>
          <p:nvPr/>
        </p:nvSpPr>
        <p:spPr>
          <a:xfrm>
            <a:off x="8029119" y="8415248"/>
            <a:ext cx="2528623" cy="619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>
                <a:latin typeface="-apple-system"/>
                <a:ea typeface="-apple-system"/>
                <a:cs typeface="-apple-system"/>
                <a:sym typeface="-apple-system"/>
              </a:defRPr>
            </a:lvl1pPr>
          </a:lstStyle>
          <a:p>
            <a:pPr/>
            <a:r>
              <a:t>Benchmark</a:t>
            </a:r>
          </a:p>
        </p:txBody>
      </p:sp>
      <p:sp>
        <p:nvSpPr>
          <p:cNvPr id="146" name="Text Document"/>
          <p:cNvSpPr/>
          <p:nvPr/>
        </p:nvSpPr>
        <p:spPr>
          <a:xfrm>
            <a:off x="13616362" y="9937952"/>
            <a:ext cx="1206016" cy="15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  <a:moveTo>
                  <a:pt x="3916" y="7813"/>
                </a:moveTo>
                <a:lnTo>
                  <a:pt x="17684" y="7813"/>
                </a:lnTo>
                <a:cubicBezTo>
                  <a:pt x="17718" y="7813"/>
                  <a:pt x="17747" y="7836"/>
                  <a:pt x="17747" y="7862"/>
                </a:cubicBezTo>
                <a:lnTo>
                  <a:pt x="17747" y="8842"/>
                </a:lnTo>
                <a:cubicBezTo>
                  <a:pt x="17747" y="8868"/>
                  <a:pt x="17718" y="8890"/>
                  <a:pt x="17684" y="8890"/>
                </a:cubicBezTo>
                <a:lnTo>
                  <a:pt x="3916" y="8890"/>
                </a:lnTo>
                <a:cubicBezTo>
                  <a:pt x="3882" y="8890"/>
                  <a:pt x="3853" y="8868"/>
                  <a:pt x="3853" y="8842"/>
                </a:cubicBezTo>
                <a:lnTo>
                  <a:pt x="3853" y="7862"/>
                </a:lnTo>
                <a:cubicBezTo>
                  <a:pt x="3853" y="7836"/>
                  <a:pt x="3882" y="7813"/>
                  <a:pt x="3916" y="7813"/>
                </a:cubicBezTo>
                <a:close/>
                <a:moveTo>
                  <a:pt x="3916" y="10498"/>
                </a:moveTo>
                <a:lnTo>
                  <a:pt x="17684" y="10498"/>
                </a:lnTo>
                <a:cubicBezTo>
                  <a:pt x="17718" y="10498"/>
                  <a:pt x="17747" y="10520"/>
                  <a:pt x="17747" y="10546"/>
                </a:cubicBezTo>
                <a:lnTo>
                  <a:pt x="17747" y="11526"/>
                </a:lnTo>
                <a:cubicBezTo>
                  <a:pt x="17747" y="11552"/>
                  <a:pt x="17718" y="11573"/>
                  <a:pt x="17684" y="11573"/>
                </a:cubicBezTo>
                <a:lnTo>
                  <a:pt x="3916" y="11573"/>
                </a:lnTo>
                <a:cubicBezTo>
                  <a:pt x="3882" y="11573"/>
                  <a:pt x="3853" y="11552"/>
                  <a:pt x="3853" y="11526"/>
                </a:cubicBezTo>
                <a:lnTo>
                  <a:pt x="3853" y="10546"/>
                </a:lnTo>
                <a:cubicBezTo>
                  <a:pt x="3853" y="10520"/>
                  <a:pt x="3882" y="10498"/>
                  <a:pt x="3916" y="10498"/>
                </a:cubicBezTo>
                <a:close/>
                <a:moveTo>
                  <a:pt x="3916" y="13182"/>
                </a:moveTo>
                <a:lnTo>
                  <a:pt x="17684" y="13182"/>
                </a:lnTo>
                <a:cubicBezTo>
                  <a:pt x="17718" y="13182"/>
                  <a:pt x="17747" y="13204"/>
                  <a:pt x="17747" y="13230"/>
                </a:cubicBezTo>
                <a:lnTo>
                  <a:pt x="17747" y="14210"/>
                </a:lnTo>
                <a:cubicBezTo>
                  <a:pt x="17747" y="14237"/>
                  <a:pt x="17718" y="14257"/>
                  <a:pt x="17684" y="14257"/>
                </a:cubicBezTo>
                <a:lnTo>
                  <a:pt x="3916" y="14257"/>
                </a:lnTo>
                <a:cubicBezTo>
                  <a:pt x="3882" y="14257"/>
                  <a:pt x="3853" y="14237"/>
                  <a:pt x="3853" y="14210"/>
                </a:cubicBezTo>
                <a:lnTo>
                  <a:pt x="3853" y="13230"/>
                </a:lnTo>
                <a:cubicBezTo>
                  <a:pt x="3853" y="13204"/>
                  <a:pt x="3882" y="13182"/>
                  <a:pt x="3916" y="13182"/>
                </a:cubicBezTo>
                <a:close/>
                <a:moveTo>
                  <a:pt x="3916" y="15866"/>
                </a:moveTo>
                <a:lnTo>
                  <a:pt x="17684" y="15866"/>
                </a:lnTo>
                <a:cubicBezTo>
                  <a:pt x="17718" y="15866"/>
                  <a:pt x="17747" y="15888"/>
                  <a:pt x="17747" y="15914"/>
                </a:cubicBezTo>
                <a:lnTo>
                  <a:pt x="17747" y="16894"/>
                </a:lnTo>
                <a:cubicBezTo>
                  <a:pt x="17747" y="16921"/>
                  <a:pt x="17718" y="16941"/>
                  <a:pt x="17684" y="16941"/>
                </a:cubicBezTo>
                <a:lnTo>
                  <a:pt x="3916" y="16941"/>
                </a:lnTo>
                <a:cubicBezTo>
                  <a:pt x="3882" y="16941"/>
                  <a:pt x="3853" y="16921"/>
                  <a:pt x="3853" y="16894"/>
                </a:cubicBezTo>
                <a:lnTo>
                  <a:pt x="3853" y="15914"/>
                </a:lnTo>
                <a:cubicBezTo>
                  <a:pt x="3853" y="15888"/>
                  <a:pt x="3882" y="15866"/>
                  <a:pt x="3916" y="15866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47" name="1.Execute"/>
          <p:cNvSpPr txBox="1"/>
          <p:nvPr/>
        </p:nvSpPr>
        <p:spPr>
          <a:xfrm>
            <a:off x="10750150" y="7908603"/>
            <a:ext cx="3098704" cy="58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3400">
                <a:solidFill>
                  <a:srgbClr val="1A2276">
                    <a:alpha val="75724"/>
                  </a:srgbClr>
                </a:solidFill>
              </a:defRPr>
            </a:lvl1pPr>
          </a:lstStyle>
          <a:p>
            <a:pPr/>
            <a:r>
              <a:t>1.Execute</a:t>
            </a:r>
          </a:p>
        </p:txBody>
      </p:sp>
      <p:sp>
        <p:nvSpPr>
          <p:cNvPr id="148" name="2.Data"/>
          <p:cNvSpPr txBox="1"/>
          <p:nvPr/>
        </p:nvSpPr>
        <p:spPr>
          <a:xfrm>
            <a:off x="11153701" y="8732717"/>
            <a:ext cx="2291602" cy="58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3400">
                <a:solidFill>
                  <a:srgbClr val="732E1E">
                    <a:alpha val="66307"/>
                  </a:srgbClr>
                </a:solidFill>
              </a:defRPr>
            </a:lvl1pPr>
          </a:lstStyle>
          <a:p>
            <a:pPr/>
            <a:r>
              <a:t>2.Data</a:t>
            </a:r>
          </a:p>
        </p:txBody>
      </p:sp>
      <p:sp>
        <p:nvSpPr>
          <p:cNvPr id="149" name="3.Metrics"/>
          <p:cNvSpPr txBox="1"/>
          <p:nvPr/>
        </p:nvSpPr>
        <p:spPr>
          <a:xfrm>
            <a:off x="10831408" y="10424859"/>
            <a:ext cx="1871912" cy="58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3400">
                <a:solidFill>
                  <a:srgbClr val="24481B">
                    <a:alpha val="60497"/>
                  </a:srgbClr>
                </a:solidFill>
              </a:defRPr>
            </a:lvl1pPr>
          </a:lstStyle>
          <a:p>
            <a:pPr/>
            <a:r>
              <a:t>3.Metrics</a:t>
            </a:r>
          </a:p>
        </p:txBody>
      </p:sp>
      <p:sp>
        <p:nvSpPr>
          <p:cNvPr id="150" name="Line"/>
          <p:cNvSpPr/>
          <p:nvPr/>
        </p:nvSpPr>
        <p:spPr>
          <a:xfrm flipH="1">
            <a:off x="10855035" y="9205652"/>
            <a:ext cx="1824657" cy="1"/>
          </a:xfrm>
          <a:prstGeom prst="line">
            <a:avLst/>
          </a:prstGeom>
          <a:ln w="38100">
            <a:solidFill>
              <a:srgbClr val="732E1E">
                <a:alpha val="66307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151" name="Line"/>
          <p:cNvSpPr/>
          <p:nvPr/>
        </p:nvSpPr>
        <p:spPr>
          <a:xfrm>
            <a:off x="10879775" y="10905735"/>
            <a:ext cx="1874923" cy="1"/>
          </a:xfrm>
          <a:prstGeom prst="line">
            <a:avLst/>
          </a:prstGeom>
          <a:ln w="38100">
            <a:solidFill>
              <a:srgbClr val="24481B">
                <a:alpha val="60497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152" name="Quantum Benchmark"/>
          <p:cNvSpPr txBox="1"/>
          <p:nvPr>
            <p:ph type="title"/>
          </p:nvPr>
        </p:nvSpPr>
        <p:spPr>
          <a:xfrm>
            <a:off x="661553" y="256408"/>
            <a:ext cx="8453342" cy="1687614"/>
          </a:xfrm>
          <a:prstGeom prst="rect">
            <a:avLst/>
          </a:prstGeom>
        </p:spPr>
        <p:txBody>
          <a:bodyPr/>
          <a:lstStyle>
            <a:lvl1pPr defTabSz="1755647">
              <a:defRPr sz="7487">
                <a:solidFill>
                  <a:srgbClr val="0070C0"/>
                </a:solidFill>
              </a:defRPr>
            </a:lvl1pPr>
          </a:lstStyle>
          <a:p>
            <a:pPr/>
            <a:r>
              <a:t>Quantum Benchmark</a:t>
            </a:r>
          </a:p>
        </p:txBody>
      </p:sp>
      <p:sp>
        <p:nvSpPr>
          <p:cNvPr id="153" name="Straight Connector 4"/>
          <p:cNvSpPr/>
          <p:nvPr/>
        </p:nvSpPr>
        <p:spPr>
          <a:xfrm>
            <a:off x="770849" y="1585146"/>
            <a:ext cx="22842300" cy="1"/>
          </a:xfrm>
          <a:prstGeom prst="line">
            <a:avLst/>
          </a:prstGeom>
          <a:ln w="25400">
            <a:solidFill>
              <a:srgbClr val="BF9000"/>
            </a:solidFill>
            <a:miter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154" name="Marcador de número de diapositiva 1"/>
          <p:cNvSpPr txBox="1"/>
          <p:nvPr>
            <p:ph type="sldNum" sz="quarter" idx="4294967295"/>
          </p:nvPr>
        </p:nvSpPr>
        <p:spPr>
          <a:xfrm>
            <a:off x="21129211" y="12534019"/>
            <a:ext cx="291471" cy="4310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ounded Rectangle"/>
          <p:cNvSpPr/>
          <p:nvPr/>
        </p:nvSpPr>
        <p:spPr>
          <a:xfrm>
            <a:off x="2768669" y="8592787"/>
            <a:ext cx="3971356" cy="3467739"/>
          </a:xfrm>
          <a:prstGeom prst="roundRect">
            <a:avLst>
              <a:gd name="adj" fmla="val 9463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57" name="Rounded Rectangle"/>
          <p:cNvSpPr/>
          <p:nvPr/>
        </p:nvSpPr>
        <p:spPr>
          <a:xfrm>
            <a:off x="13537333" y="8742621"/>
            <a:ext cx="3254691" cy="2254865"/>
          </a:xfrm>
          <a:prstGeom prst="roundRect">
            <a:avLst>
              <a:gd name="adj" fmla="val 11256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58" name="Rounded Rectangle"/>
          <p:cNvSpPr/>
          <p:nvPr/>
        </p:nvSpPr>
        <p:spPr>
          <a:xfrm>
            <a:off x="10839770" y="8788804"/>
            <a:ext cx="2397286" cy="1868943"/>
          </a:xfrm>
          <a:prstGeom prst="roundRect">
            <a:avLst>
              <a:gd name="adj" fmla="val 9610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59" name="Guideline 1: Benchmarks must uphold the key quality attributes: relevance, reproducibility, fairness, verifiability, and usability."/>
          <p:cNvSpPr txBox="1"/>
          <p:nvPr/>
        </p:nvSpPr>
        <p:spPr>
          <a:xfrm>
            <a:off x="600741" y="2131233"/>
            <a:ext cx="18491138" cy="1329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lvl="1" marL="894521" indent="-437321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1" sz="4400"/>
            </a:pPr>
            <a:r>
              <a:t>Guideline 1: Benchmarks must uphold the key quality attributes: relevance, reproducibility, fairness, verifiability, and usability. </a:t>
            </a:r>
          </a:p>
        </p:txBody>
      </p:sp>
      <p:sp>
        <p:nvSpPr>
          <p:cNvPr id="160" name="Relevance"/>
          <p:cNvSpPr txBox="1"/>
          <p:nvPr/>
        </p:nvSpPr>
        <p:spPr>
          <a:xfrm>
            <a:off x="2857970" y="8729211"/>
            <a:ext cx="3717649" cy="54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/>
            </a:lvl1pPr>
          </a:lstStyle>
          <a:p>
            <a:pPr/>
            <a:r>
              <a:t>Relevance</a:t>
            </a:r>
          </a:p>
        </p:txBody>
      </p:sp>
      <p:sp>
        <p:nvSpPr>
          <p:cNvPr id="161" name="Rounded Rectangle"/>
          <p:cNvSpPr/>
          <p:nvPr/>
        </p:nvSpPr>
        <p:spPr>
          <a:xfrm>
            <a:off x="6937263" y="8740589"/>
            <a:ext cx="3705270" cy="1965372"/>
          </a:xfrm>
          <a:prstGeom prst="roundRect">
            <a:avLst>
              <a:gd name="adj" fmla="val 11283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62" name="Reproducibility"/>
          <p:cNvSpPr txBox="1"/>
          <p:nvPr/>
        </p:nvSpPr>
        <p:spPr>
          <a:xfrm>
            <a:off x="7043801" y="8788430"/>
            <a:ext cx="3748890" cy="54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/>
            </a:lvl1pPr>
          </a:lstStyle>
          <a:p>
            <a:pPr/>
            <a:r>
              <a:t>Reproducibility</a:t>
            </a:r>
          </a:p>
        </p:txBody>
      </p:sp>
      <p:sp>
        <p:nvSpPr>
          <p:cNvPr id="163" name="Fairness"/>
          <p:cNvSpPr txBox="1"/>
          <p:nvPr/>
        </p:nvSpPr>
        <p:spPr>
          <a:xfrm>
            <a:off x="11056152" y="8836645"/>
            <a:ext cx="1924051" cy="54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/>
            </a:lvl1pPr>
          </a:lstStyle>
          <a:p>
            <a:pPr/>
            <a:r>
              <a:t>Fairness</a:t>
            </a:r>
          </a:p>
        </p:txBody>
      </p:sp>
      <p:sp>
        <p:nvSpPr>
          <p:cNvPr id="164" name="Verifiability"/>
          <p:cNvSpPr txBox="1"/>
          <p:nvPr/>
        </p:nvSpPr>
        <p:spPr>
          <a:xfrm>
            <a:off x="13631144" y="8729033"/>
            <a:ext cx="3161295" cy="54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/>
            </a:lvl1pPr>
          </a:lstStyle>
          <a:p>
            <a:pPr/>
            <a:r>
              <a:t>Verifiability</a:t>
            </a:r>
          </a:p>
        </p:txBody>
      </p:sp>
      <p:sp>
        <p:nvSpPr>
          <p:cNvPr id="165" name="Provide relevant information about the  performance of interest."/>
          <p:cNvSpPr txBox="1"/>
          <p:nvPr/>
        </p:nvSpPr>
        <p:spPr>
          <a:xfrm>
            <a:off x="2857970" y="9169773"/>
            <a:ext cx="3717649" cy="2028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/>
          </a:lstStyle>
          <a:p>
            <a:pPr/>
            <a:r>
              <a:t>Provide relevant information about the  performance of interest.</a:t>
            </a:r>
          </a:p>
        </p:txBody>
      </p:sp>
      <p:sp>
        <p:nvSpPr>
          <p:cNvPr id="166" name="Reproduce the same results."/>
          <p:cNvSpPr txBox="1"/>
          <p:nvPr/>
        </p:nvSpPr>
        <p:spPr>
          <a:xfrm>
            <a:off x="7075041" y="9244227"/>
            <a:ext cx="3717650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/>
          </a:lstStyle>
          <a:p>
            <a:pPr/>
            <a:r>
              <a:t>Reproduce the same results.</a:t>
            </a:r>
          </a:p>
        </p:txBody>
      </p:sp>
      <p:sp>
        <p:nvSpPr>
          <p:cNvPr id="167" name="Without Bias."/>
          <p:cNvSpPr txBox="1"/>
          <p:nvPr/>
        </p:nvSpPr>
        <p:spPr>
          <a:xfrm>
            <a:off x="11004177" y="9239609"/>
            <a:ext cx="2271673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/>
          </a:lstStyle>
          <a:p>
            <a:pPr/>
            <a:r>
              <a:t>Without Bias.</a:t>
            </a:r>
          </a:p>
        </p:txBody>
      </p:sp>
      <p:sp>
        <p:nvSpPr>
          <p:cNvPr id="168" name="Verify the results of the Benchmark."/>
          <p:cNvSpPr txBox="1"/>
          <p:nvPr/>
        </p:nvSpPr>
        <p:spPr>
          <a:xfrm>
            <a:off x="13631144" y="9193427"/>
            <a:ext cx="3085823" cy="1533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/>
          </a:lstStyle>
          <a:p>
            <a:pPr/>
            <a:r>
              <a:t>Verify the results of the Benchmark.</a:t>
            </a:r>
          </a:p>
        </p:txBody>
      </p:sp>
      <p:sp>
        <p:nvSpPr>
          <p:cNvPr id="169" name="Rounded Rectangle"/>
          <p:cNvSpPr/>
          <p:nvPr/>
        </p:nvSpPr>
        <p:spPr>
          <a:xfrm>
            <a:off x="17013150" y="8770177"/>
            <a:ext cx="2496111" cy="1252593"/>
          </a:xfrm>
          <a:prstGeom prst="roundRect">
            <a:avLst>
              <a:gd name="adj" fmla="val 20263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70" name="Usability"/>
          <p:cNvSpPr txBox="1"/>
          <p:nvPr/>
        </p:nvSpPr>
        <p:spPr>
          <a:xfrm>
            <a:off x="17053507" y="8836645"/>
            <a:ext cx="2477384" cy="54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/>
            </a:lvl1pPr>
          </a:lstStyle>
          <a:p>
            <a:pPr/>
            <a:r>
              <a:t>Usability</a:t>
            </a:r>
          </a:p>
        </p:txBody>
      </p:sp>
      <p:sp>
        <p:nvSpPr>
          <p:cNvPr id="171" name="Easy to use."/>
          <p:cNvSpPr txBox="1"/>
          <p:nvPr/>
        </p:nvSpPr>
        <p:spPr>
          <a:xfrm>
            <a:off x="16979675" y="9236742"/>
            <a:ext cx="2477384" cy="54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/>
          </a:lstStyle>
          <a:p>
            <a:pPr/>
            <a:r>
              <a:t>Easy to use.</a:t>
            </a:r>
          </a:p>
        </p:txBody>
      </p:sp>
      <p:sp>
        <p:nvSpPr>
          <p:cNvPr id="172" name="Line"/>
          <p:cNvSpPr/>
          <p:nvPr/>
        </p:nvSpPr>
        <p:spPr>
          <a:xfrm flipH="1" flipV="1">
            <a:off x="4342368" y="7781570"/>
            <a:ext cx="14039338" cy="1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173" name="Line"/>
          <p:cNvSpPr/>
          <p:nvPr/>
        </p:nvSpPr>
        <p:spPr>
          <a:xfrm>
            <a:off x="4364882" y="7777618"/>
            <a:ext cx="1" cy="66795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174" name="Line"/>
          <p:cNvSpPr/>
          <p:nvPr/>
        </p:nvSpPr>
        <p:spPr>
          <a:xfrm>
            <a:off x="8654942" y="7781570"/>
            <a:ext cx="1" cy="66795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175" name="Line"/>
          <p:cNvSpPr/>
          <p:nvPr/>
        </p:nvSpPr>
        <p:spPr>
          <a:xfrm>
            <a:off x="11855342" y="7777618"/>
            <a:ext cx="1" cy="66795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176" name="Line"/>
          <p:cNvSpPr/>
          <p:nvPr/>
        </p:nvSpPr>
        <p:spPr>
          <a:xfrm>
            <a:off x="15165767" y="7781570"/>
            <a:ext cx="1" cy="66795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177" name="Line"/>
          <p:cNvSpPr/>
          <p:nvPr/>
        </p:nvSpPr>
        <p:spPr>
          <a:xfrm>
            <a:off x="18361893" y="7762520"/>
            <a:ext cx="1" cy="66795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178" name="Line"/>
          <p:cNvSpPr/>
          <p:nvPr/>
        </p:nvSpPr>
        <p:spPr>
          <a:xfrm flipV="1">
            <a:off x="11855342" y="6982474"/>
            <a:ext cx="1" cy="785210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179" name="Roadmap for Quantum Benchmarking"/>
          <p:cNvSpPr txBox="1"/>
          <p:nvPr>
            <p:ph type="title"/>
          </p:nvPr>
        </p:nvSpPr>
        <p:spPr>
          <a:xfrm>
            <a:off x="661553" y="256408"/>
            <a:ext cx="17622861" cy="1687614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070C0"/>
                </a:solidFill>
              </a:defRPr>
            </a:lvl1pPr>
          </a:lstStyle>
          <a:p>
            <a:pPr/>
            <a:r>
              <a:t>Roadmap for Quantum Benchmarking</a:t>
            </a:r>
          </a:p>
        </p:txBody>
      </p:sp>
      <p:sp>
        <p:nvSpPr>
          <p:cNvPr id="180" name="Straight Connector 4"/>
          <p:cNvSpPr/>
          <p:nvPr/>
        </p:nvSpPr>
        <p:spPr>
          <a:xfrm>
            <a:off x="770849" y="1585146"/>
            <a:ext cx="22842300" cy="1"/>
          </a:xfrm>
          <a:prstGeom prst="line">
            <a:avLst/>
          </a:prstGeom>
          <a:ln w="25400">
            <a:solidFill>
              <a:srgbClr val="BF9000"/>
            </a:solidFill>
            <a:miter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181" name="Rectangle"/>
          <p:cNvSpPr/>
          <p:nvPr/>
        </p:nvSpPr>
        <p:spPr>
          <a:xfrm>
            <a:off x="10916598" y="4301034"/>
            <a:ext cx="2243632" cy="244399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82" name="Gear"/>
          <p:cNvSpPr/>
          <p:nvPr/>
        </p:nvSpPr>
        <p:spPr>
          <a:xfrm>
            <a:off x="11323942" y="5099316"/>
            <a:ext cx="1252349" cy="125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>
              <a:defRPr>
                <a:solidFill>
                  <a:srgbClr val="0433FF"/>
                </a:solidFill>
              </a:defRPr>
            </a:pPr>
          </a:p>
        </p:txBody>
      </p:sp>
      <p:sp>
        <p:nvSpPr>
          <p:cNvPr id="183" name="Benchmark"/>
          <p:cNvSpPr txBox="1"/>
          <p:nvPr/>
        </p:nvSpPr>
        <p:spPr>
          <a:xfrm>
            <a:off x="10991188" y="4471903"/>
            <a:ext cx="2528623" cy="59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3000">
                <a:latin typeface="-apple-system"/>
                <a:ea typeface="-apple-system"/>
                <a:cs typeface="-apple-system"/>
                <a:sym typeface="-apple-system"/>
              </a:defRPr>
            </a:lvl1pPr>
          </a:lstStyle>
          <a:p>
            <a:pPr/>
            <a:r>
              <a:t>Benchmark</a:t>
            </a:r>
          </a:p>
        </p:txBody>
      </p:sp>
      <p:sp>
        <p:nvSpPr>
          <p:cNvPr id="184" name="Marcador de número de diapositiva 1"/>
          <p:cNvSpPr txBox="1"/>
          <p:nvPr>
            <p:ph type="sldNum" sz="quarter" idx="4294967295"/>
          </p:nvPr>
        </p:nvSpPr>
        <p:spPr>
          <a:xfrm>
            <a:off x="21850920" y="12601225"/>
            <a:ext cx="291471" cy="4310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ounded Rectangle"/>
          <p:cNvSpPr/>
          <p:nvPr/>
        </p:nvSpPr>
        <p:spPr>
          <a:xfrm>
            <a:off x="6736381" y="8022838"/>
            <a:ext cx="3708837" cy="2080507"/>
          </a:xfrm>
          <a:prstGeom prst="roundRect">
            <a:avLst>
              <a:gd name="adj" fmla="val 15772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 algn="ctr"/>
          </a:p>
        </p:txBody>
      </p:sp>
      <p:sp>
        <p:nvSpPr>
          <p:cNvPr id="187" name="Rounded Rectangle"/>
          <p:cNvSpPr/>
          <p:nvPr/>
        </p:nvSpPr>
        <p:spPr>
          <a:xfrm>
            <a:off x="15830191" y="8119274"/>
            <a:ext cx="5215885" cy="3006568"/>
          </a:xfrm>
          <a:prstGeom prst="roundRect">
            <a:avLst>
              <a:gd name="adj" fmla="val 11078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88" name="Rounded Rectangle"/>
          <p:cNvSpPr/>
          <p:nvPr/>
        </p:nvSpPr>
        <p:spPr>
          <a:xfrm>
            <a:off x="10882750" y="8119071"/>
            <a:ext cx="4396409" cy="3793683"/>
          </a:xfrm>
          <a:prstGeom prst="roundRect">
            <a:avLst>
              <a:gd name="adj" fmla="val 8650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89" name="Rounded Rectangle"/>
          <p:cNvSpPr/>
          <p:nvPr/>
        </p:nvSpPr>
        <p:spPr>
          <a:xfrm>
            <a:off x="1699238" y="8015557"/>
            <a:ext cx="4494418" cy="3006567"/>
          </a:xfrm>
          <a:prstGeom prst="roundRect">
            <a:avLst>
              <a:gd name="adj" fmla="val 11347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 algn="ctr"/>
          </a:p>
        </p:txBody>
      </p:sp>
      <p:sp>
        <p:nvSpPr>
          <p:cNvPr id="190" name="Guideline 2. Benchmarks metrics must uphold the key quality attributes: practical, repeatable, reliable, and consistent."/>
          <p:cNvSpPr txBox="1"/>
          <p:nvPr/>
        </p:nvSpPr>
        <p:spPr>
          <a:xfrm>
            <a:off x="577722" y="2212593"/>
            <a:ext cx="17790523" cy="1329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lvl="1" marL="894521" indent="-437321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1" sz="4400"/>
            </a:pPr>
            <a:r>
              <a:t>Guideline 2. Benchmarks metrics must uphold the key quality attributes: practical, repeatable, reliable, and consistent.</a:t>
            </a:r>
          </a:p>
        </p:txBody>
      </p:sp>
      <p:sp>
        <p:nvSpPr>
          <p:cNvPr id="191" name="Text Document"/>
          <p:cNvSpPr/>
          <p:nvPr/>
        </p:nvSpPr>
        <p:spPr>
          <a:xfrm>
            <a:off x="10374434" y="4502270"/>
            <a:ext cx="1334690" cy="1728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  <a:moveTo>
                  <a:pt x="3916" y="7813"/>
                </a:moveTo>
                <a:lnTo>
                  <a:pt x="17684" y="7813"/>
                </a:lnTo>
                <a:cubicBezTo>
                  <a:pt x="17718" y="7813"/>
                  <a:pt x="17747" y="7836"/>
                  <a:pt x="17747" y="7862"/>
                </a:cubicBezTo>
                <a:lnTo>
                  <a:pt x="17747" y="8842"/>
                </a:lnTo>
                <a:cubicBezTo>
                  <a:pt x="17747" y="8868"/>
                  <a:pt x="17718" y="8890"/>
                  <a:pt x="17684" y="8890"/>
                </a:cubicBezTo>
                <a:lnTo>
                  <a:pt x="3916" y="8890"/>
                </a:lnTo>
                <a:cubicBezTo>
                  <a:pt x="3882" y="8890"/>
                  <a:pt x="3853" y="8868"/>
                  <a:pt x="3853" y="8842"/>
                </a:cubicBezTo>
                <a:lnTo>
                  <a:pt x="3853" y="7862"/>
                </a:lnTo>
                <a:cubicBezTo>
                  <a:pt x="3853" y="7836"/>
                  <a:pt x="3882" y="7813"/>
                  <a:pt x="3916" y="7813"/>
                </a:cubicBezTo>
                <a:close/>
                <a:moveTo>
                  <a:pt x="3916" y="10498"/>
                </a:moveTo>
                <a:lnTo>
                  <a:pt x="17684" y="10498"/>
                </a:lnTo>
                <a:cubicBezTo>
                  <a:pt x="17718" y="10498"/>
                  <a:pt x="17747" y="10520"/>
                  <a:pt x="17747" y="10546"/>
                </a:cubicBezTo>
                <a:lnTo>
                  <a:pt x="17747" y="11526"/>
                </a:lnTo>
                <a:cubicBezTo>
                  <a:pt x="17747" y="11552"/>
                  <a:pt x="17718" y="11573"/>
                  <a:pt x="17684" y="11573"/>
                </a:cubicBezTo>
                <a:lnTo>
                  <a:pt x="3916" y="11573"/>
                </a:lnTo>
                <a:cubicBezTo>
                  <a:pt x="3882" y="11573"/>
                  <a:pt x="3853" y="11552"/>
                  <a:pt x="3853" y="11526"/>
                </a:cubicBezTo>
                <a:lnTo>
                  <a:pt x="3853" y="10546"/>
                </a:lnTo>
                <a:cubicBezTo>
                  <a:pt x="3853" y="10520"/>
                  <a:pt x="3882" y="10498"/>
                  <a:pt x="3916" y="10498"/>
                </a:cubicBezTo>
                <a:close/>
                <a:moveTo>
                  <a:pt x="3916" y="13182"/>
                </a:moveTo>
                <a:lnTo>
                  <a:pt x="17684" y="13182"/>
                </a:lnTo>
                <a:cubicBezTo>
                  <a:pt x="17718" y="13182"/>
                  <a:pt x="17747" y="13204"/>
                  <a:pt x="17747" y="13230"/>
                </a:cubicBezTo>
                <a:lnTo>
                  <a:pt x="17747" y="14210"/>
                </a:lnTo>
                <a:cubicBezTo>
                  <a:pt x="17747" y="14237"/>
                  <a:pt x="17718" y="14257"/>
                  <a:pt x="17684" y="14257"/>
                </a:cubicBezTo>
                <a:lnTo>
                  <a:pt x="3916" y="14257"/>
                </a:lnTo>
                <a:cubicBezTo>
                  <a:pt x="3882" y="14257"/>
                  <a:pt x="3853" y="14237"/>
                  <a:pt x="3853" y="14210"/>
                </a:cubicBezTo>
                <a:lnTo>
                  <a:pt x="3853" y="13230"/>
                </a:lnTo>
                <a:cubicBezTo>
                  <a:pt x="3853" y="13204"/>
                  <a:pt x="3882" y="13182"/>
                  <a:pt x="3916" y="13182"/>
                </a:cubicBezTo>
                <a:close/>
                <a:moveTo>
                  <a:pt x="3916" y="15866"/>
                </a:moveTo>
                <a:lnTo>
                  <a:pt x="17684" y="15866"/>
                </a:lnTo>
                <a:cubicBezTo>
                  <a:pt x="17718" y="15866"/>
                  <a:pt x="17747" y="15888"/>
                  <a:pt x="17747" y="15914"/>
                </a:cubicBezTo>
                <a:lnTo>
                  <a:pt x="17747" y="16894"/>
                </a:lnTo>
                <a:cubicBezTo>
                  <a:pt x="17747" y="16921"/>
                  <a:pt x="17718" y="16941"/>
                  <a:pt x="17684" y="16941"/>
                </a:cubicBezTo>
                <a:lnTo>
                  <a:pt x="3916" y="16941"/>
                </a:lnTo>
                <a:cubicBezTo>
                  <a:pt x="3882" y="16941"/>
                  <a:pt x="3853" y="16921"/>
                  <a:pt x="3853" y="16894"/>
                </a:cubicBezTo>
                <a:lnTo>
                  <a:pt x="3853" y="15914"/>
                </a:lnTo>
                <a:cubicBezTo>
                  <a:pt x="3853" y="15888"/>
                  <a:pt x="3882" y="15866"/>
                  <a:pt x="3916" y="15866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192" name="Practical"/>
          <p:cNvSpPr txBox="1"/>
          <p:nvPr/>
        </p:nvSpPr>
        <p:spPr>
          <a:xfrm>
            <a:off x="2044342" y="8015230"/>
            <a:ext cx="3804211" cy="589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Practical</a:t>
            </a:r>
          </a:p>
        </p:txBody>
      </p:sp>
      <p:sp>
        <p:nvSpPr>
          <p:cNvPr id="193" name="Repeatable"/>
          <p:cNvSpPr txBox="1"/>
          <p:nvPr/>
        </p:nvSpPr>
        <p:spPr>
          <a:xfrm>
            <a:off x="6965608" y="8152489"/>
            <a:ext cx="2863253" cy="589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Repeatable</a:t>
            </a:r>
          </a:p>
        </p:txBody>
      </p:sp>
      <p:sp>
        <p:nvSpPr>
          <p:cNvPr id="194" name="Consistent"/>
          <p:cNvSpPr txBox="1"/>
          <p:nvPr/>
        </p:nvSpPr>
        <p:spPr>
          <a:xfrm>
            <a:off x="16333049" y="8179814"/>
            <a:ext cx="4074550" cy="589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Consistent</a:t>
            </a:r>
          </a:p>
        </p:txBody>
      </p:sp>
      <p:sp>
        <p:nvSpPr>
          <p:cNvPr id="195" name="Reliable"/>
          <p:cNvSpPr txBox="1"/>
          <p:nvPr/>
        </p:nvSpPr>
        <p:spPr>
          <a:xfrm>
            <a:off x="10891410" y="8179814"/>
            <a:ext cx="4379090" cy="589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Reliable</a:t>
            </a:r>
          </a:p>
        </p:txBody>
      </p:sp>
      <p:sp>
        <p:nvSpPr>
          <p:cNvPr id="196" name="A metric is practical if it…"/>
          <p:cNvSpPr txBox="1"/>
          <p:nvPr/>
        </p:nvSpPr>
        <p:spPr>
          <a:xfrm>
            <a:off x="1722240" y="8487074"/>
            <a:ext cx="4448415" cy="1533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/>
          <a:p>
            <a:pPr algn="ctr"/>
            <a:r>
              <a:t>A metric is practical if it </a:t>
            </a:r>
          </a:p>
          <a:p>
            <a:pPr algn="ctr"/>
            <a:r>
              <a:t>can be measured in </a:t>
            </a:r>
          </a:p>
          <a:p>
            <a:pPr algn="ctr"/>
            <a:r>
              <a:t>a viable and realistic time.</a:t>
            </a:r>
          </a:p>
        </p:txBody>
      </p:sp>
      <p:sp>
        <p:nvSpPr>
          <p:cNvPr id="197" name="The same value must…"/>
          <p:cNvSpPr txBox="1"/>
          <p:nvPr/>
        </p:nvSpPr>
        <p:spPr>
          <a:xfrm>
            <a:off x="6730031" y="8656872"/>
            <a:ext cx="3721538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/>
          <a:p>
            <a:pPr algn="ctr"/>
            <a:r>
              <a:t>The same value must </a:t>
            </a:r>
          </a:p>
          <a:p>
            <a:pPr algn="ctr"/>
            <a:r>
              <a:t>be measured.</a:t>
            </a:r>
          </a:p>
        </p:txBody>
      </p:sp>
      <p:sp>
        <p:nvSpPr>
          <p:cNvPr id="198" name="Indicate whether a quantum computer has better performance than another value must be measured."/>
          <p:cNvSpPr txBox="1"/>
          <p:nvPr/>
        </p:nvSpPr>
        <p:spPr>
          <a:xfrm>
            <a:off x="10781217" y="8594988"/>
            <a:ext cx="4599476" cy="2523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/>
          </a:lstStyle>
          <a:p>
            <a:pPr/>
            <a:r>
              <a:t>Indicate whether a quantum computer has better performance than another value must be measured.</a:t>
            </a:r>
          </a:p>
        </p:txBody>
      </p:sp>
      <p:sp>
        <p:nvSpPr>
          <p:cNvPr id="199" name="A metric is consistent if it has the same units and the same precise definition across different systems."/>
          <p:cNvSpPr txBox="1"/>
          <p:nvPr/>
        </p:nvSpPr>
        <p:spPr>
          <a:xfrm>
            <a:off x="15962210" y="8792094"/>
            <a:ext cx="4951848" cy="2523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/>
          </a:lstStyle>
          <a:p>
            <a:pPr/>
            <a:r>
              <a:t>A metric is consistent if it has the same units and the same precise definition across different systems.</a:t>
            </a:r>
          </a:p>
        </p:txBody>
      </p:sp>
      <p:sp>
        <p:nvSpPr>
          <p:cNvPr id="200" name="Line"/>
          <p:cNvSpPr/>
          <p:nvPr/>
        </p:nvSpPr>
        <p:spPr>
          <a:xfrm flipH="1" flipV="1">
            <a:off x="3596491" y="7194757"/>
            <a:ext cx="14039338" cy="1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201" name="Line"/>
          <p:cNvSpPr/>
          <p:nvPr/>
        </p:nvSpPr>
        <p:spPr>
          <a:xfrm>
            <a:off x="3619004" y="7190805"/>
            <a:ext cx="1" cy="66795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202" name="Line"/>
          <p:cNvSpPr/>
          <p:nvPr/>
        </p:nvSpPr>
        <p:spPr>
          <a:xfrm>
            <a:off x="8137664" y="7194757"/>
            <a:ext cx="1" cy="66795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203" name="Line"/>
          <p:cNvSpPr/>
          <p:nvPr/>
        </p:nvSpPr>
        <p:spPr>
          <a:xfrm>
            <a:off x="12893059" y="7190805"/>
            <a:ext cx="1" cy="66795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204" name="Line"/>
          <p:cNvSpPr/>
          <p:nvPr/>
        </p:nvSpPr>
        <p:spPr>
          <a:xfrm>
            <a:off x="17648454" y="7190805"/>
            <a:ext cx="1" cy="667951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205" name="Line"/>
          <p:cNvSpPr/>
          <p:nvPr/>
        </p:nvSpPr>
        <p:spPr>
          <a:xfrm flipV="1">
            <a:off x="11109465" y="6395661"/>
            <a:ext cx="1" cy="785209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206" name="Roadmap for Quantum Benchmarking"/>
          <p:cNvSpPr txBox="1"/>
          <p:nvPr>
            <p:ph type="title"/>
          </p:nvPr>
        </p:nvSpPr>
        <p:spPr>
          <a:xfrm>
            <a:off x="661553" y="256408"/>
            <a:ext cx="17622861" cy="1687614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070C0"/>
                </a:solidFill>
              </a:defRPr>
            </a:lvl1pPr>
          </a:lstStyle>
          <a:p>
            <a:pPr/>
            <a:r>
              <a:t>Roadmap for Quantum Benchmarking</a:t>
            </a:r>
          </a:p>
        </p:txBody>
      </p:sp>
      <p:sp>
        <p:nvSpPr>
          <p:cNvPr id="207" name="Straight Connector 4"/>
          <p:cNvSpPr/>
          <p:nvPr/>
        </p:nvSpPr>
        <p:spPr>
          <a:xfrm>
            <a:off x="770849" y="1585146"/>
            <a:ext cx="22842300" cy="1"/>
          </a:xfrm>
          <a:prstGeom prst="line">
            <a:avLst/>
          </a:prstGeom>
          <a:ln w="25400">
            <a:solidFill>
              <a:srgbClr val="BF9000"/>
            </a:solidFill>
            <a:miter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08" name="Marcador de número de diapositiva 1"/>
          <p:cNvSpPr txBox="1"/>
          <p:nvPr>
            <p:ph type="sldNum" sz="quarter" idx="4294967295"/>
          </p:nvPr>
        </p:nvSpPr>
        <p:spPr>
          <a:xfrm>
            <a:off x="21557540" y="12835010"/>
            <a:ext cx="291471" cy="4310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ounded Rectangle"/>
          <p:cNvSpPr/>
          <p:nvPr/>
        </p:nvSpPr>
        <p:spPr>
          <a:xfrm>
            <a:off x="13082478" y="9324945"/>
            <a:ext cx="5430244" cy="2976224"/>
          </a:xfrm>
          <a:prstGeom prst="roundRect">
            <a:avLst>
              <a:gd name="adj" fmla="val 12277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11" name="Guideline 3: Benchmarks must offer peak and base performance results."/>
          <p:cNvSpPr txBox="1"/>
          <p:nvPr/>
        </p:nvSpPr>
        <p:spPr>
          <a:xfrm>
            <a:off x="586211" y="2039734"/>
            <a:ext cx="17773544" cy="699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lvl="1" marL="894521" indent="-437321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1" sz="4400"/>
            </a:pPr>
            <a:r>
              <a:t>Guideline 3: Benchmarks must offer peak and base performance results.</a:t>
            </a:r>
          </a:p>
        </p:txBody>
      </p:sp>
      <p:sp>
        <p:nvSpPr>
          <p:cNvPr id="212" name="Computer"/>
          <p:cNvSpPr/>
          <p:nvPr/>
        </p:nvSpPr>
        <p:spPr>
          <a:xfrm>
            <a:off x="14293065" y="3884902"/>
            <a:ext cx="1554294" cy="1254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>
              <a:defRPr>
                <a:solidFill>
                  <a:srgbClr val="0433FF"/>
                </a:solidFill>
              </a:defRPr>
            </a:pPr>
          </a:p>
        </p:txBody>
      </p:sp>
      <p:sp>
        <p:nvSpPr>
          <p:cNvPr id="213" name="Gear"/>
          <p:cNvSpPr/>
          <p:nvPr/>
        </p:nvSpPr>
        <p:spPr>
          <a:xfrm>
            <a:off x="10431869" y="3855054"/>
            <a:ext cx="1151983" cy="1152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0433FF"/>
          </a:solidFill>
          <a:ln w="12700">
            <a:solidFill>
              <a:schemeClr val="accent1"/>
            </a:solidFill>
            <a:miter/>
          </a:ln>
        </p:spPr>
        <p:txBody>
          <a:bodyPr lIns="68579" tIns="68579" rIns="68579" bIns="68579" anchor="ctr"/>
          <a:lstStyle/>
          <a:p>
            <a:pPr>
              <a:defRPr>
                <a:solidFill>
                  <a:srgbClr val="0433FF"/>
                </a:solidFill>
              </a:defRPr>
            </a:pPr>
          </a:p>
        </p:txBody>
      </p:sp>
      <p:sp>
        <p:nvSpPr>
          <p:cNvPr id="214" name="Compiler"/>
          <p:cNvSpPr txBox="1"/>
          <p:nvPr/>
        </p:nvSpPr>
        <p:spPr>
          <a:xfrm>
            <a:off x="10183134" y="5029470"/>
            <a:ext cx="1649453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/>
          <a:p>
            <a:pPr/>
            <a:r>
              <a:t>Compiler</a:t>
            </a:r>
          </a:p>
        </p:txBody>
      </p:sp>
      <p:sp>
        <p:nvSpPr>
          <p:cNvPr id="215" name="High level"/>
          <p:cNvSpPr txBox="1"/>
          <p:nvPr/>
        </p:nvSpPr>
        <p:spPr>
          <a:xfrm>
            <a:off x="6169131" y="5710846"/>
            <a:ext cx="1938658" cy="103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/>
            <a:r>
              <a:t> High level</a:t>
            </a:r>
          </a:p>
        </p:txBody>
      </p:sp>
      <p:sp>
        <p:nvSpPr>
          <p:cNvPr id="216" name="Low-level"/>
          <p:cNvSpPr txBox="1"/>
          <p:nvPr/>
        </p:nvSpPr>
        <p:spPr>
          <a:xfrm>
            <a:off x="14286715" y="5684349"/>
            <a:ext cx="1938658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/>
            <a:r>
              <a:t> Low-level</a:t>
            </a:r>
          </a:p>
        </p:txBody>
      </p:sp>
      <p:sp>
        <p:nvSpPr>
          <p:cNvPr id="217" name="How should Benchmarks be compiled?"/>
          <p:cNvSpPr txBox="1"/>
          <p:nvPr/>
        </p:nvSpPr>
        <p:spPr>
          <a:xfrm>
            <a:off x="7745259" y="7261225"/>
            <a:ext cx="9747375" cy="62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spcBef>
                <a:spcPts val="300"/>
              </a:spcBef>
              <a:defRPr b="1" sz="3800"/>
            </a:lvl1pPr>
          </a:lstStyle>
          <a:p>
            <a:pPr/>
            <a:r>
              <a:t>How should Benchmarks be compiled? </a:t>
            </a:r>
          </a:p>
        </p:txBody>
      </p:sp>
      <p:sp>
        <p:nvSpPr>
          <p:cNvPr id="218" name="QC"/>
          <p:cNvSpPr txBox="1"/>
          <p:nvPr/>
        </p:nvSpPr>
        <p:spPr>
          <a:xfrm>
            <a:off x="14611674" y="4029830"/>
            <a:ext cx="1018675" cy="67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3500">
                <a:latin typeface="-apple-system"/>
                <a:ea typeface="-apple-system"/>
                <a:cs typeface="-apple-system"/>
                <a:sym typeface="-apple-system"/>
              </a:defRPr>
            </a:lvl1pPr>
          </a:lstStyle>
          <a:p>
            <a:pPr/>
            <a:r>
              <a:t>QC</a:t>
            </a:r>
          </a:p>
        </p:txBody>
      </p:sp>
      <p:sp>
        <p:nvSpPr>
          <p:cNvPr id="219" name="Rounded Rectangle"/>
          <p:cNvSpPr/>
          <p:nvPr/>
        </p:nvSpPr>
        <p:spPr>
          <a:xfrm>
            <a:off x="3913536" y="9324945"/>
            <a:ext cx="5173918" cy="3215711"/>
          </a:xfrm>
          <a:prstGeom prst="roundRect">
            <a:avLst>
              <a:gd name="adj" fmla="val 11282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20" name="Base performance…"/>
          <p:cNvSpPr txBox="1"/>
          <p:nvPr/>
        </p:nvSpPr>
        <p:spPr>
          <a:xfrm>
            <a:off x="4177110" y="9474968"/>
            <a:ext cx="4646771" cy="2238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algn="ctr">
              <a:defRPr b="1" sz="3600"/>
            </a:pPr>
            <a:r>
              <a:t>Base performance</a:t>
            </a:r>
          </a:p>
          <a:p>
            <a:pPr algn="ctr">
              <a:defRPr sz="3400"/>
            </a:pPr>
            <a:r>
              <a:t>Require that the benchmark are compiled  using the same rules.</a:t>
            </a:r>
          </a:p>
        </p:txBody>
      </p:sp>
      <p:sp>
        <p:nvSpPr>
          <p:cNvPr id="221" name="Peak performance…"/>
          <p:cNvSpPr txBox="1"/>
          <p:nvPr/>
        </p:nvSpPr>
        <p:spPr>
          <a:xfrm>
            <a:off x="13209458" y="9421015"/>
            <a:ext cx="5176283" cy="3331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algn="ctr">
              <a:defRPr b="1" sz="3600"/>
            </a:pPr>
            <a:r>
              <a:t>Peak performance </a:t>
            </a:r>
          </a:p>
          <a:p>
            <a:pPr algn="ctr">
              <a:defRPr sz="3400"/>
            </a:pPr>
            <a:r>
              <a:t>Peak run allow more </a:t>
            </a:r>
          </a:p>
          <a:p>
            <a:pPr algn="ctr">
              <a:defRPr sz="3400"/>
            </a:pPr>
            <a:r>
              <a:t>freedom, allow to use </a:t>
            </a:r>
          </a:p>
          <a:p>
            <a:pPr algn="ctr">
              <a:defRPr sz="3400"/>
            </a:pPr>
            <a:r>
              <a:t>different compilation rules for each benchmark.</a:t>
            </a:r>
          </a:p>
        </p:txBody>
      </p:sp>
      <p:sp>
        <p:nvSpPr>
          <p:cNvPr id="222" name="Line"/>
          <p:cNvSpPr/>
          <p:nvPr/>
        </p:nvSpPr>
        <p:spPr>
          <a:xfrm>
            <a:off x="8420482" y="4386317"/>
            <a:ext cx="1351198" cy="1"/>
          </a:xfrm>
          <a:prstGeom prst="line">
            <a:avLst/>
          </a:prstGeom>
          <a:ln w="38100">
            <a:solidFill>
              <a:srgbClr val="1A2276">
                <a:alpha val="75724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23" name="Line"/>
          <p:cNvSpPr/>
          <p:nvPr/>
        </p:nvSpPr>
        <p:spPr>
          <a:xfrm>
            <a:off x="12244041" y="4392389"/>
            <a:ext cx="1351199" cy="1"/>
          </a:xfrm>
          <a:prstGeom prst="line">
            <a:avLst/>
          </a:prstGeom>
          <a:ln w="38100">
            <a:solidFill>
              <a:srgbClr val="1A2276">
                <a:alpha val="75724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24" name="Line"/>
          <p:cNvSpPr/>
          <p:nvPr/>
        </p:nvSpPr>
        <p:spPr>
          <a:xfrm flipH="1" flipV="1">
            <a:off x="6205438" y="8450778"/>
            <a:ext cx="9604846" cy="1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225" name="Line"/>
          <p:cNvSpPr/>
          <p:nvPr/>
        </p:nvSpPr>
        <p:spPr>
          <a:xfrm>
            <a:off x="6234622" y="8423791"/>
            <a:ext cx="1" cy="544169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226" name="Line"/>
          <p:cNvSpPr/>
          <p:nvPr/>
        </p:nvSpPr>
        <p:spPr>
          <a:xfrm>
            <a:off x="15797599" y="8423791"/>
            <a:ext cx="1" cy="544169"/>
          </a:xfrm>
          <a:prstGeom prst="line">
            <a:avLst/>
          </a:prstGeom>
          <a:ln w="38100">
            <a:solidFill>
              <a:schemeClr val="accent1"/>
            </a:solidFill>
            <a:miter/>
            <a:tailEnd type="triangle"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227" name="Line"/>
          <p:cNvSpPr/>
          <p:nvPr/>
        </p:nvSpPr>
        <p:spPr>
          <a:xfrm flipV="1">
            <a:off x="11558354" y="7943504"/>
            <a:ext cx="1" cy="518161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64090" tIns="64090" rIns="64090" bIns="64090"/>
          <a:lstStyle/>
          <a:p>
            <a:pPr defTabSz="906065">
              <a:defRPr sz="3000"/>
            </a:pPr>
          </a:p>
        </p:txBody>
      </p:sp>
      <p:sp>
        <p:nvSpPr>
          <p:cNvPr id="228" name="Roadmap for Quantum Benchmarking"/>
          <p:cNvSpPr txBox="1"/>
          <p:nvPr>
            <p:ph type="title"/>
          </p:nvPr>
        </p:nvSpPr>
        <p:spPr>
          <a:xfrm>
            <a:off x="661553" y="256408"/>
            <a:ext cx="17622861" cy="1687614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070C0"/>
                </a:solidFill>
              </a:defRPr>
            </a:lvl1pPr>
          </a:lstStyle>
          <a:p>
            <a:pPr/>
            <a:r>
              <a:t>Roadmap for Quantum Benchmarking</a:t>
            </a:r>
          </a:p>
        </p:txBody>
      </p:sp>
      <p:sp>
        <p:nvSpPr>
          <p:cNvPr id="229" name="Straight Connector 4"/>
          <p:cNvSpPr/>
          <p:nvPr/>
        </p:nvSpPr>
        <p:spPr>
          <a:xfrm>
            <a:off x="770849" y="1585146"/>
            <a:ext cx="22842300" cy="1"/>
          </a:xfrm>
          <a:prstGeom prst="line">
            <a:avLst/>
          </a:prstGeom>
          <a:ln w="25400">
            <a:solidFill>
              <a:srgbClr val="BF9000"/>
            </a:solidFill>
            <a:miter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30" name="Rectangle"/>
          <p:cNvSpPr/>
          <p:nvPr/>
        </p:nvSpPr>
        <p:spPr>
          <a:xfrm>
            <a:off x="6138236" y="3388532"/>
            <a:ext cx="2000447" cy="227592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31" name="Gear"/>
          <p:cNvSpPr/>
          <p:nvPr/>
        </p:nvSpPr>
        <p:spPr>
          <a:xfrm>
            <a:off x="6797448" y="4181812"/>
            <a:ext cx="925209" cy="925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>
              <a:defRPr>
                <a:solidFill>
                  <a:srgbClr val="0433FF"/>
                </a:solidFill>
              </a:defRPr>
            </a:pPr>
          </a:p>
        </p:txBody>
      </p:sp>
      <p:sp>
        <p:nvSpPr>
          <p:cNvPr id="232" name="Benchmark"/>
          <p:cNvSpPr txBox="1"/>
          <p:nvPr/>
        </p:nvSpPr>
        <p:spPr>
          <a:xfrm>
            <a:off x="6135441" y="3459071"/>
            <a:ext cx="2528623" cy="56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2800">
                <a:latin typeface="-apple-system"/>
                <a:ea typeface="-apple-system"/>
                <a:cs typeface="-apple-system"/>
                <a:sym typeface="-apple-system"/>
              </a:defRPr>
            </a:lvl1pPr>
          </a:lstStyle>
          <a:p>
            <a:pPr/>
            <a:r>
              <a:t>Benchmark</a:t>
            </a:r>
          </a:p>
        </p:txBody>
      </p:sp>
      <p:sp>
        <p:nvSpPr>
          <p:cNvPr id="233" name="Marcador de número de diapositiva 1"/>
          <p:cNvSpPr txBox="1"/>
          <p:nvPr>
            <p:ph type="sldNum" sz="quarter" idx="4294967295"/>
          </p:nvPr>
        </p:nvSpPr>
        <p:spPr>
          <a:xfrm>
            <a:off x="22170955" y="12883902"/>
            <a:ext cx="291471" cy="4310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uideline 4: Different technological eras necessitate different types of benchmarks."/>
          <p:cNvSpPr txBox="1"/>
          <p:nvPr/>
        </p:nvSpPr>
        <p:spPr>
          <a:xfrm>
            <a:off x="753473" y="2360808"/>
            <a:ext cx="22070364" cy="69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lvl="1" marL="894521" indent="-437321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1" sz="4400"/>
            </a:pPr>
            <a:r>
              <a:t>Guideline 4: Different technological eras necessitate different types of benchmarks. </a:t>
            </a:r>
          </a:p>
        </p:txBody>
      </p:sp>
      <p:sp>
        <p:nvSpPr>
          <p:cNvPr id="236" name="Roadmap for Quantum Benchmarking"/>
          <p:cNvSpPr txBox="1"/>
          <p:nvPr>
            <p:ph type="title"/>
          </p:nvPr>
        </p:nvSpPr>
        <p:spPr>
          <a:xfrm>
            <a:off x="661553" y="256408"/>
            <a:ext cx="17622861" cy="1687614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070C0"/>
                </a:solidFill>
              </a:defRPr>
            </a:lvl1pPr>
          </a:lstStyle>
          <a:p>
            <a:pPr/>
            <a:r>
              <a:t>Roadmap for Quantum Benchmarking</a:t>
            </a:r>
          </a:p>
        </p:txBody>
      </p:sp>
      <p:sp>
        <p:nvSpPr>
          <p:cNvPr id="237" name="Straight Connector 4"/>
          <p:cNvSpPr/>
          <p:nvPr/>
        </p:nvSpPr>
        <p:spPr>
          <a:xfrm>
            <a:off x="770849" y="1585146"/>
            <a:ext cx="22842300" cy="1"/>
          </a:xfrm>
          <a:prstGeom prst="line">
            <a:avLst/>
          </a:prstGeom>
          <a:ln w="25400">
            <a:solidFill>
              <a:srgbClr val="BF9000"/>
            </a:solidFill>
            <a:miter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38" name="Marcador de número de diapositiva 1"/>
          <p:cNvSpPr txBox="1"/>
          <p:nvPr>
            <p:ph type="sldNum" sz="quarter" idx="4294967295"/>
          </p:nvPr>
        </p:nvSpPr>
        <p:spPr>
          <a:xfrm>
            <a:off x="22121721" y="12529236"/>
            <a:ext cx="291471" cy="4310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9" name="Rounded Rectangle"/>
          <p:cNvSpPr/>
          <p:nvPr/>
        </p:nvSpPr>
        <p:spPr>
          <a:xfrm>
            <a:off x="6261972" y="7150579"/>
            <a:ext cx="4573120" cy="5794153"/>
          </a:xfrm>
          <a:prstGeom prst="roundRect">
            <a:avLst>
              <a:gd name="adj" fmla="val 7505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40" name="Guideline 5. Do not rely solely on a single benchmark to measure performance."/>
          <p:cNvSpPr txBox="1"/>
          <p:nvPr/>
        </p:nvSpPr>
        <p:spPr>
          <a:xfrm>
            <a:off x="714761" y="6102637"/>
            <a:ext cx="20218364" cy="69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lvl="1" marL="894521" indent="-437321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1" sz="4400"/>
            </a:pPr>
            <a:r>
              <a:t>Guideline 5. Do not rely solely on a single benchmark to measure performance.</a:t>
            </a:r>
          </a:p>
        </p:txBody>
      </p:sp>
      <p:sp>
        <p:nvSpPr>
          <p:cNvPr id="241" name="Computer"/>
          <p:cNvSpPr/>
          <p:nvPr/>
        </p:nvSpPr>
        <p:spPr>
          <a:xfrm>
            <a:off x="13976932" y="7974049"/>
            <a:ext cx="2272552" cy="1833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>
              <a:defRPr>
                <a:solidFill>
                  <a:srgbClr val="0433FF"/>
                </a:solidFill>
              </a:defRPr>
            </a:pPr>
          </a:p>
        </p:txBody>
      </p:sp>
      <p:sp>
        <p:nvSpPr>
          <p:cNvPr id="242" name="Text Document"/>
          <p:cNvSpPr/>
          <p:nvPr/>
        </p:nvSpPr>
        <p:spPr>
          <a:xfrm>
            <a:off x="14522865" y="10855632"/>
            <a:ext cx="1109556" cy="1436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  <a:moveTo>
                  <a:pt x="3916" y="7813"/>
                </a:moveTo>
                <a:lnTo>
                  <a:pt x="17684" y="7813"/>
                </a:lnTo>
                <a:cubicBezTo>
                  <a:pt x="17718" y="7813"/>
                  <a:pt x="17747" y="7836"/>
                  <a:pt x="17747" y="7862"/>
                </a:cubicBezTo>
                <a:lnTo>
                  <a:pt x="17747" y="8842"/>
                </a:lnTo>
                <a:cubicBezTo>
                  <a:pt x="17747" y="8868"/>
                  <a:pt x="17718" y="8890"/>
                  <a:pt x="17684" y="8890"/>
                </a:cubicBezTo>
                <a:lnTo>
                  <a:pt x="3916" y="8890"/>
                </a:lnTo>
                <a:cubicBezTo>
                  <a:pt x="3882" y="8890"/>
                  <a:pt x="3853" y="8868"/>
                  <a:pt x="3853" y="8842"/>
                </a:cubicBezTo>
                <a:lnTo>
                  <a:pt x="3853" y="7862"/>
                </a:lnTo>
                <a:cubicBezTo>
                  <a:pt x="3853" y="7836"/>
                  <a:pt x="3882" y="7813"/>
                  <a:pt x="3916" y="7813"/>
                </a:cubicBezTo>
                <a:close/>
                <a:moveTo>
                  <a:pt x="3916" y="10498"/>
                </a:moveTo>
                <a:lnTo>
                  <a:pt x="17684" y="10498"/>
                </a:lnTo>
                <a:cubicBezTo>
                  <a:pt x="17718" y="10498"/>
                  <a:pt x="17747" y="10520"/>
                  <a:pt x="17747" y="10546"/>
                </a:cubicBezTo>
                <a:lnTo>
                  <a:pt x="17747" y="11526"/>
                </a:lnTo>
                <a:cubicBezTo>
                  <a:pt x="17747" y="11552"/>
                  <a:pt x="17718" y="11573"/>
                  <a:pt x="17684" y="11573"/>
                </a:cubicBezTo>
                <a:lnTo>
                  <a:pt x="3916" y="11573"/>
                </a:lnTo>
                <a:cubicBezTo>
                  <a:pt x="3882" y="11573"/>
                  <a:pt x="3853" y="11552"/>
                  <a:pt x="3853" y="11526"/>
                </a:cubicBezTo>
                <a:lnTo>
                  <a:pt x="3853" y="10546"/>
                </a:lnTo>
                <a:cubicBezTo>
                  <a:pt x="3853" y="10520"/>
                  <a:pt x="3882" y="10498"/>
                  <a:pt x="3916" y="10498"/>
                </a:cubicBezTo>
                <a:close/>
                <a:moveTo>
                  <a:pt x="3916" y="13182"/>
                </a:moveTo>
                <a:lnTo>
                  <a:pt x="17684" y="13182"/>
                </a:lnTo>
                <a:cubicBezTo>
                  <a:pt x="17718" y="13182"/>
                  <a:pt x="17747" y="13204"/>
                  <a:pt x="17747" y="13230"/>
                </a:cubicBezTo>
                <a:lnTo>
                  <a:pt x="17747" y="14210"/>
                </a:lnTo>
                <a:cubicBezTo>
                  <a:pt x="17747" y="14237"/>
                  <a:pt x="17718" y="14257"/>
                  <a:pt x="17684" y="14257"/>
                </a:cubicBezTo>
                <a:lnTo>
                  <a:pt x="3916" y="14257"/>
                </a:lnTo>
                <a:cubicBezTo>
                  <a:pt x="3882" y="14257"/>
                  <a:pt x="3853" y="14237"/>
                  <a:pt x="3853" y="14210"/>
                </a:cubicBezTo>
                <a:lnTo>
                  <a:pt x="3853" y="13230"/>
                </a:lnTo>
                <a:cubicBezTo>
                  <a:pt x="3853" y="13204"/>
                  <a:pt x="3882" y="13182"/>
                  <a:pt x="3916" y="13182"/>
                </a:cubicBezTo>
                <a:close/>
                <a:moveTo>
                  <a:pt x="3916" y="15866"/>
                </a:moveTo>
                <a:lnTo>
                  <a:pt x="17684" y="15866"/>
                </a:lnTo>
                <a:cubicBezTo>
                  <a:pt x="17718" y="15866"/>
                  <a:pt x="17747" y="15888"/>
                  <a:pt x="17747" y="15914"/>
                </a:cubicBezTo>
                <a:lnTo>
                  <a:pt x="17747" y="16894"/>
                </a:lnTo>
                <a:cubicBezTo>
                  <a:pt x="17747" y="16921"/>
                  <a:pt x="17718" y="16941"/>
                  <a:pt x="17684" y="16941"/>
                </a:cubicBezTo>
                <a:lnTo>
                  <a:pt x="3916" y="16941"/>
                </a:lnTo>
                <a:cubicBezTo>
                  <a:pt x="3882" y="16941"/>
                  <a:pt x="3853" y="16921"/>
                  <a:pt x="3853" y="16894"/>
                </a:cubicBezTo>
                <a:lnTo>
                  <a:pt x="3853" y="15914"/>
                </a:lnTo>
                <a:cubicBezTo>
                  <a:pt x="3853" y="15888"/>
                  <a:pt x="3882" y="15866"/>
                  <a:pt x="3916" y="15866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43" name="Benchmark suite"/>
          <p:cNvSpPr txBox="1"/>
          <p:nvPr/>
        </p:nvSpPr>
        <p:spPr>
          <a:xfrm>
            <a:off x="6383476" y="7205068"/>
            <a:ext cx="4330112" cy="619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>
                <a:latin typeface="-apple-system"/>
                <a:ea typeface="-apple-system"/>
                <a:cs typeface="-apple-system"/>
                <a:sym typeface="-apple-system"/>
              </a:defRPr>
            </a:lvl1pPr>
          </a:lstStyle>
          <a:p>
            <a:pPr/>
            <a:r>
              <a:t>Benchmark suite</a:t>
            </a:r>
          </a:p>
        </p:txBody>
      </p:sp>
      <p:sp>
        <p:nvSpPr>
          <p:cNvPr id="244" name="Rectangle"/>
          <p:cNvSpPr/>
          <p:nvPr/>
        </p:nvSpPr>
        <p:spPr>
          <a:xfrm>
            <a:off x="6321606" y="10456327"/>
            <a:ext cx="2219232" cy="223229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45" name="Gear"/>
          <p:cNvSpPr/>
          <p:nvPr/>
        </p:nvSpPr>
        <p:spPr>
          <a:xfrm>
            <a:off x="7005828" y="11439760"/>
            <a:ext cx="850787" cy="850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>
              <a:defRPr>
                <a:solidFill>
                  <a:srgbClr val="0433FF"/>
                </a:solidFill>
              </a:defRPr>
            </a:pPr>
          </a:p>
        </p:txBody>
      </p:sp>
      <p:sp>
        <p:nvSpPr>
          <p:cNvPr id="246" name="Benchmark"/>
          <p:cNvSpPr txBox="1"/>
          <p:nvPr/>
        </p:nvSpPr>
        <p:spPr>
          <a:xfrm>
            <a:off x="6390667" y="10446802"/>
            <a:ext cx="2285252" cy="56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2800">
                <a:latin typeface="-apple-system"/>
                <a:ea typeface="-apple-system"/>
                <a:cs typeface="-apple-system"/>
                <a:sym typeface="-apple-system"/>
              </a:defRPr>
            </a:lvl1pPr>
          </a:lstStyle>
          <a:p>
            <a:pPr/>
            <a:r>
              <a:t>Benchmark</a:t>
            </a:r>
          </a:p>
        </p:txBody>
      </p:sp>
      <p:sp>
        <p:nvSpPr>
          <p:cNvPr id="247" name="Rectangle"/>
          <p:cNvSpPr/>
          <p:nvPr/>
        </p:nvSpPr>
        <p:spPr>
          <a:xfrm>
            <a:off x="8568649" y="10457915"/>
            <a:ext cx="2219232" cy="223229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48" name="Gear"/>
          <p:cNvSpPr/>
          <p:nvPr/>
        </p:nvSpPr>
        <p:spPr>
          <a:xfrm>
            <a:off x="9252871" y="11441348"/>
            <a:ext cx="850787" cy="850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>
              <a:defRPr>
                <a:solidFill>
                  <a:srgbClr val="0433FF"/>
                </a:solidFill>
              </a:defRPr>
            </a:pPr>
          </a:p>
        </p:txBody>
      </p:sp>
      <p:sp>
        <p:nvSpPr>
          <p:cNvPr id="249" name="Benchmark"/>
          <p:cNvSpPr txBox="1"/>
          <p:nvPr/>
        </p:nvSpPr>
        <p:spPr>
          <a:xfrm>
            <a:off x="8637710" y="10448390"/>
            <a:ext cx="2285252" cy="56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2800">
                <a:latin typeface="-apple-system"/>
                <a:ea typeface="-apple-system"/>
                <a:cs typeface="-apple-system"/>
                <a:sym typeface="-apple-system"/>
              </a:defRPr>
            </a:lvl1pPr>
          </a:lstStyle>
          <a:p>
            <a:pPr/>
            <a:r>
              <a:t>Benchmark</a:t>
            </a:r>
          </a:p>
        </p:txBody>
      </p:sp>
      <p:sp>
        <p:nvSpPr>
          <p:cNvPr id="250" name="Rectangle"/>
          <p:cNvSpPr/>
          <p:nvPr/>
        </p:nvSpPr>
        <p:spPr>
          <a:xfrm>
            <a:off x="6306593" y="8110950"/>
            <a:ext cx="2219232" cy="223229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51" name="Gear"/>
          <p:cNvSpPr/>
          <p:nvPr/>
        </p:nvSpPr>
        <p:spPr>
          <a:xfrm>
            <a:off x="6990815" y="9094383"/>
            <a:ext cx="850787" cy="850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>
              <a:defRPr>
                <a:solidFill>
                  <a:srgbClr val="0433FF"/>
                </a:solidFill>
              </a:defRPr>
            </a:pPr>
          </a:p>
        </p:txBody>
      </p:sp>
      <p:sp>
        <p:nvSpPr>
          <p:cNvPr id="252" name="Benchmark"/>
          <p:cNvSpPr txBox="1"/>
          <p:nvPr/>
        </p:nvSpPr>
        <p:spPr>
          <a:xfrm>
            <a:off x="6375654" y="8101425"/>
            <a:ext cx="2285252" cy="56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2800">
                <a:latin typeface="-apple-system"/>
                <a:ea typeface="-apple-system"/>
                <a:cs typeface="-apple-system"/>
                <a:sym typeface="-apple-system"/>
              </a:defRPr>
            </a:lvl1pPr>
          </a:lstStyle>
          <a:p>
            <a:pPr/>
            <a:r>
              <a:t>Benchmark</a:t>
            </a:r>
          </a:p>
        </p:txBody>
      </p:sp>
      <p:sp>
        <p:nvSpPr>
          <p:cNvPr id="253" name="Rectangle"/>
          <p:cNvSpPr/>
          <p:nvPr/>
        </p:nvSpPr>
        <p:spPr>
          <a:xfrm>
            <a:off x="8553636" y="8112538"/>
            <a:ext cx="2219232" cy="223229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54" name="Gear"/>
          <p:cNvSpPr/>
          <p:nvPr/>
        </p:nvSpPr>
        <p:spPr>
          <a:xfrm>
            <a:off x="9237859" y="9095971"/>
            <a:ext cx="850787" cy="850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>
              <a:defRPr>
                <a:solidFill>
                  <a:srgbClr val="0433FF"/>
                </a:solidFill>
              </a:defRPr>
            </a:pPr>
          </a:p>
        </p:txBody>
      </p:sp>
      <p:sp>
        <p:nvSpPr>
          <p:cNvPr id="255" name="Benchmark"/>
          <p:cNvSpPr txBox="1"/>
          <p:nvPr/>
        </p:nvSpPr>
        <p:spPr>
          <a:xfrm>
            <a:off x="8622697" y="8103013"/>
            <a:ext cx="2285252" cy="56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2800">
                <a:latin typeface="-apple-system"/>
                <a:ea typeface="-apple-system"/>
                <a:cs typeface="-apple-system"/>
                <a:sym typeface="-apple-system"/>
              </a:defRPr>
            </a:lvl1pPr>
          </a:lstStyle>
          <a:p>
            <a:pPr/>
            <a:r>
              <a:t>Benchmark</a:t>
            </a:r>
          </a:p>
        </p:txBody>
      </p:sp>
      <p:sp>
        <p:nvSpPr>
          <p:cNvPr id="256" name="Line"/>
          <p:cNvSpPr/>
          <p:nvPr/>
        </p:nvSpPr>
        <p:spPr>
          <a:xfrm>
            <a:off x="11349074" y="8573429"/>
            <a:ext cx="1874923" cy="1"/>
          </a:xfrm>
          <a:prstGeom prst="line">
            <a:avLst/>
          </a:prstGeom>
          <a:ln w="38100">
            <a:solidFill>
              <a:srgbClr val="1A2276">
                <a:alpha val="75724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57" name="1.Execute"/>
          <p:cNvSpPr txBox="1"/>
          <p:nvPr/>
        </p:nvSpPr>
        <p:spPr>
          <a:xfrm>
            <a:off x="11269322" y="7967751"/>
            <a:ext cx="3098704" cy="587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3400">
                <a:solidFill>
                  <a:srgbClr val="1A2276">
                    <a:alpha val="75724"/>
                  </a:srgbClr>
                </a:solidFill>
              </a:defRPr>
            </a:lvl1pPr>
          </a:lstStyle>
          <a:p>
            <a:pPr/>
            <a:r>
              <a:t>1.Execute</a:t>
            </a:r>
          </a:p>
        </p:txBody>
      </p:sp>
      <p:sp>
        <p:nvSpPr>
          <p:cNvPr id="258" name="2.Data"/>
          <p:cNvSpPr txBox="1"/>
          <p:nvPr/>
        </p:nvSpPr>
        <p:spPr>
          <a:xfrm>
            <a:off x="11672873" y="8791865"/>
            <a:ext cx="2291602" cy="587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3400">
                <a:solidFill>
                  <a:srgbClr val="732E1E">
                    <a:alpha val="66307"/>
                  </a:srgbClr>
                </a:solidFill>
              </a:defRPr>
            </a:lvl1pPr>
          </a:lstStyle>
          <a:p>
            <a:pPr/>
            <a:r>
              <a:t>2.Data</a:t>
            </a:r>
          </a:p>
        </p:txBody>
      </p:sp>
      <p:sp>
        <p:nvSpPr>
          <p:cNvPr id="259" name="3.Metrics"/>
          <p:cNvSpPr txBox="1"/>
          <p:nvPr/>
        </p:nvSpPr>
        <p:spPr>
          <a:xfrm>
            <a:off x="11377305" y="11075948"/>
            <a:ext cx="1871912" cy="587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>
              <a:defRPr sz="3400">
                <a:solidFill>
                  <a:srgbClr val="24481B">
                    <a:alpha val="60497"/>
                  </a:srgbClr>
                </a:solidFill>
              </a:defRPr>
            </a:lvl1pPr>
          </a:lstStyle>
          <a:p>
            <a:pPr/>
            <a:r>
              <a:t>3.Metrics</a:t>
            </a:r>
          </a:p>
        </p:txBody>
      </p:sp>
      <p:sp>
        <p:nvSpPr>
          <p:cNvPr id="260" name="Line"/>
          <p:cNvSpPr/>
          <p:nvPr/>
        </p:nvSpPr>
        <p:spPr>
          <a:xfrm flipH="1">
            <a:off x="11374207" y="9264800"/>
            <a:ext cx="1824657" cy="1"/>
          </a:xfrm>
          <a:prstGeom prst="line">
            <a:avLst/>
          </a:prstGeom>
          <a:ln w="38100">
            <a:solidFill>
              <a:srgbClr val="732E1E">
                <a:alpha val="66307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61" name="Line"/>
          <p:cNvSpPr/>
          <p:nvPr/>
        </p:nvSpPr>
        <p:spPr>
          <a:xfrm>
            <a:off x="11425672" y="11556824"/>
            <a:ext cx="1874923" cy="1"/>
          </a:xfrm>
          <a:prstGeom prst="line">
            <a:avLst/>
          </a:prstGeom>
          <a:ln w="38100">
            <a:solidFill>
              <a:srgbClr val="24481B">
                <a:alpha val="60497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62" name="Rounded Rectangle"/>
          <p:cNvSpPr/>
          <p:nvPr/>
        </p:nvSpPr>
        <p:spPr>
          <a:xfrm>
            <a:off x="5624459" y="3742785"/>
            <a:ext cx="2737781" cy="1590854"/>
          </a:xfrm>
          <a:prstGeom prst="roundRect">
            <a:avLst>
              <a:gd name="adj" fmla="val 15289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63" name="NISQ era"/>
          <p:cNvSpPr txBox="1"/>
          <p:nvPr/>
        </p:nvSpPr>
        <p:spPr>
          <a:xfrm>
            <a:off x="6146608" y="4124223"/>
            <a:ext cx="1721882" cy="58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>
            <a:lvl1pPr algn="ctr">
              <a:defRPr b="1" sz="3400"/>
            </a:lvl1pPr>
          </a:lstStyle>
          <a:p>
            <a:pPr/>
            <a:r>
              <a:t>NISQ era</a:t>
            </a:r>
          </a:p>
        </p:txBody>
      </p:sp>
      <p:sp>
        <p:nvSpPr>
          <p:cNvPr id="264" name="Rounded Rectangle"/>
          <p:cNvSpPr/>
          <p:nvPr/>
        </p:nvSpPr>
        <p:spPr>
          <a:xfrm>
            <a:off x="12407220" y="3742785"/>
            <a:ext cx="2737782" cy="1590854"/>
          </a:xfrm>
          <a:prstGeom prst="roundRect">
            <a:avLst>
              <a:gd name="adj" fmla="val 15289"/>
            </a:avLst>
          </a:prstGeom>
          <a:solidFill>
            <a:srgbClr val="000000">
              <a:alpha val="682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65" name="Post-NISQ era"/>
          <p:cNvSpPr txBox="1"/>
          <p:nvPr/>
        </p:nvSpPr>
        <p:spPr>
          <a:xfrm>
            <a:off x="12468295" y="4124223"/>
            <a:ext cx="2615633" cy="58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79" tIns="68579" rIns="68579" bIns="68579">
            <a:spAutoFit/>
          </a:bodyPr>
          <a:lstStyle>
            <a:lvl1pPr algn="ctr">
              <a:defRPr b="1" sz="3400"/>
            </a:lvl1pPr>
          </a:lstStyle>
          <a:p>
            <a:pPr/>
            <a:r>
              <a:t>Post-NISQ era</a:t>
            </a:r>
          </a:p>
        </p:txBody>
      </p:sp>
      <p:sp>
        <p:nvSpPr>
          <p:cNvPr id="266" name="Line"/>
          <p:cNvSpPr/>
          <p:nvPr/>
        </p:nvSpPr>
        <p:spPr>
          <a:xfrm>
            <a:off x="8944640" y="4538212"/>
            <a:ext cx="2880182" cy="1"/>
          </a:xfrm>
          <a:prstGeom prst="line">
            <a:avLst/>
          </a:prstGeom>
          <a:ln w="50800">
            <a:solidFill>
              <a:srgbClr val="1A2276">
                <a:alpha val="75724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Execute test suit for base setup…"/>
          <p:cNvSpPr txBox="1"/>
          <p:nvPr/>
        </p:nvSpPr>
        <p:spPr>
          <a:xfrm>
            <a:off x="8377382" y="8382365"/>
            <a:ext cx="8996739" cy="103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algn="ctr">
              <a:defRPr b="1"/>
            </a:pPr>
            <a:r>
              <a:t>Execute test suit for base setup</a:t>
            </a:r>
          </a:p>
          <a:p>
            <a:pPr algn="ctr"/>
            <a:r>
              <a:t>Execute the test suit using the base configuration.</a:t>
            </a:r>
          </a:p>
        </p:txBody>
      </p:sp>
      <p:sp>
        <p:nvSpPr>
          <p:cNvPr id="269" name="Transpiler/Compiler rules…"/>
          <p:cNvSpPr txBox="1"/>
          <p:nvPr/>
        </p:nvSpPr>
        <p:spPr>
          <a:xfrm>
            <a:off x="8492146" y="6694678"/>
            <a:ext cx="8290880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algn="ctr">
              <a:defRPr b="1"/>
            </a:pPr>
            <a:r>
              <a:t>Transpiler/Compiler rules</a:t>
            </a:r>
          </a:p>
          <a:p>
            <a:pPr algn="ctr"/>
            <a:r>
              <a:t>Define base and peak experiment flags allowed.</a:t>
            </a:r>
          </a:p>
        </p:txBody>
      </p:sp>
      <p:sp>
        <p:nvSpPr>
          <p:cNvPr id="270" name="Benchmark metrics…"/>
          <p:cNvSpPr txBox="1"/>
          <p:nvPr/>
        </p:nvSpPr>
        <p:spPr>
          <a:xfrm>
            <a:off x="8270290" y="5519612"/>
            <a:ext cx="9210923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algn="ctr">
              <a:defRPr b="1"/>
            </a:pPr>
            <a:r>
              <a:t>Benchmark metrics</a:t>
            </a:r>
          </a:p>
          <a:p>
            <a:pPr algn="ctr"/>
            <a:r>
              <a:t>Define metrics that capture the behaviour of interest</a:t>
            </a:r>
          </a:p>
        </p:txBody>
      </p:sp>
      <p:sp>
        <p:nvSpPr>
          <p:cNvPr id="271" name="Rounded Rectangle"/>
          <p:cNvSpPr/>
          <p:nvPr/>
        </p:nvSpPr>
        <p:spPr>
          <a:xfrm>
            <a:off x="8477938" y="5579030"/>
            <a:ext cx="8901485" cy="968234"/>
          </a:xfrm>
          <a:prstGeom prst="roundRect">
            <a:avLst>
              <a:gd name="adj" fmla="val 17950"/>
            </a:avLst>
          </a:prstGeom>
          <a:solidFill>
            <a:srgbClr val="000000">
              <a:alpha val="334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72" name="Rounded Rectangle"/>
          <p:cNvSpPr/>
          <p:nvPr/>
        </p:nvSpPr>
        <p:spPr>
          <a:xfrm>
            <a:off x="8477937" y="4355933"/>
            <a:ext cx="8901486" cy="964453"/>
          </a:xfrm>
          <a:prstGeom prst="roundRect">
            <a:avLst>
              <a:gd name="adj" fmla="val 18020"/>
            </a:avLst>
          </a:prstGeom>
          <a:solidFill>
            <a:srgbClr val="000000">
              <a:alpha val="334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73" name="Rounded Rectangle"/>
          <p:cNvSpPr/>
          <p:nvPr/>
        </p:nvSpPr>
        <p:spPr>
          <a:xfrm>
            <a:off x="8514547" y="3188462"/>
            <a:ext cx="8901485" cy="517367"/>
          </a:xfrm>
          <a:prstGeom prst="roundRect">
            <a:avLst>
              <a:gd name="adj" fmla="val 33871"/>
            </a:avLst>
          </a:prstGeom>
          <a:solidFill>
            <a:srgbClr val="000000">
              <a:alpha val="334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74" name="Rounded Rectangle"/>
          <p:cNvSpPr/>
          <p:nvPr/>
        </p:nvSpPr>
        <p:spPr>
          <a:xfrm>
            <a:off x="8477938" y="9605703"/>
            <a:ext cx="8936412" cy="1093200"/>
          </a:xfrm>
          <a:prstGeom prst="roundRect">
            <a:avLst>
              <a:gd name="adj" fmla="val 15898"/>
            </a:avLst>
          </a:prstGeom>
          <a:solidFill>
            <a:srgbClr val="000000">
              <a:alpha val="334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75" name="Rounded Rectangle"/>
          <p:cNvSpPr/>
          <p:nvPr/>
        </p:nvSpPr>
        <p:spPr>
          <a:xfrm>
            <a:off x="8530866" y="8420465"/>
            <a:ext cx="8936412" cy="964453"/>
          </a:xfrm>
          <a:prstGeom prst="roundRect">
            <a:avLst>
              <a:gd name="adj" fmla="val 18020"/>
            </a:avLst>
          </a:prstGeom>
          <a:solidFill>
            <a:srgbClr val="000000">
              <a:alpha val="334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76" name="Rounded Rectangle"/>
          <p:cNvSpPr/>
          <p:nvPr/>
        </p:nvSpPr>
        <p:spPr>
          <a:xfrm>
            <a:off x="8460474" y="6706029"/>
            <a:ext cx="8936412" cy="964453"/>
          </a:xfrm>
          <a:prstGeom prst="roundRect">
            <a:avLst>
              <a:gd name="adj" fmla="val 18020"/>
            </a:avLst>
          </a:prstGeom>
          <a:solidFill>
            <a:srgbClr val="000000">
              <a:alpha val="334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77" name="Rounded Rectangle"/>
          <p:cNvSpPr/>
          <p:nvPr/>
        </p:nvSpPr>
        <p:spPr>
          <a:xfrm>
            <a:off x="8443011" y="11736210"/>
            <a:ext cx="8971339" cy="564397"/>
          </a:xfrm>
          <a:prstGeom prst="roundRect">
            <a:avLst>
              <a:gd name="adj" fmla="val 30793"/>
            </a:avLst>
          </a:prstGeom>
          <a:solidFill>
            <a:srgbClr val="000000">
              <a:alpha val="3344"/>
            </a:srgbClr>
          </a:solidFill>
          <a:ln w="12700">
            <a:solidFill>
              <a:srgbClr val="000000"/>
            </a:solidFill>
            <a:miter/>
          </a:ln>
        </p:spPr>
        <p:txBody>
          <a:bodyPr lIns="68579" tIns="68579" rIns="68579" bIns="68579" anchor="ctr"/>
          <a:lstStyle/>
          <a:p>
            <a:pPr/>
          </a:p>
        </p:txBody>
      </p:sp>
      <p:sp>
        <p:nvSpPr>
          <p:cNvPr id="278" name="Benchmark Structure"/>
          <p:cNvSpPr txBox="1"/>
          <p:nvPr/>
        </p:nvSpPr>
        <p:spPr>
          <a:xfrm>
            <a:off x="1252535" y="2156896"/>
            <a:ext cx="6704732" cy="69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lvl="1" marL="894521" indent="-437321" defTabSz="1828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1" sz="4400"/>
            </a:pPr>
            <a:r>
              <a:t>Benchmark Structure</a:t>
            </a:r>
          </a:p>
        </p:txBody>
      </p:sp>
      <p:sp>
        <p:nvSpPr>
          <p:cNvPr id="279" name="Device verification"/>
          <p:cNvSpPr txBox="1"/>
          <p:nvPr/>
        </p:nvSpPr>
        <p:spPr>
          <a:xfrm>
            <a:off x="8935146" y="3198879"/>
            <a:ext cx="8290879" cy="54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 b="1"/>
            </a:lvl1pPr>
          </a:lstStyle>
          <a:p>
            <a:pPr/>
            <a:r>
              <a:t>Device verification</a:t>
            </a:r>
          </a:p>
        </p:txBody>
      </p:sp>
      <p:sp>
        <p:nvSpPr>
          <p:cNvPr id="280" name="Benchmark suite…"/>
          <p:cNvSpPr txBox="1"/>
          <p:nvPr/>
        </p:nvSpPr>
        <p:spPr>
          <a:xfrm>
            <a:off x="9168753" y="4364481"/>
            <a:ext cx="8182934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algn="ctr">
              <a:defRPr b="1"/>
            </a:pPr>
            <a:r>
              <a:t>Benchmark suite</a:t>
            </a:r>
          </a:p>
          <a:p>
            <a:pPr algn="ctr"/>
            <a:r>
              <a:t>Define the set the benchmark to be executed.</a:t>
            </a:r>
          </a:p>
        </p:txBody>
      </p:sp>
      <p:sp>
        <p:nvSpPr>
          <p:cNvPr id="281" name="Execute test suit for peak setup…"/>
          <p:cNvSpPr txBox="1"/>
          <p:nvPr/>
        </p:nvSpPr>
        <p:spPr>
          <a:xfrm>
            <a:off x="8652738" y="9633270"/>
            <a:ext cx="8692667" cy="103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algn="ctr">
              <a:defRPr b="1"/>
            </a:pPr>
            <a:r>
              <a:t>Execute test suit for peak setup</a:t>
            </a:r>
          </a:p>
          <a:p>
            <a:pPr algn="ctr"/>
            <a:r>
              <a:t>Execute the test suit using the peak configuration.</a:t>
            </a:r>
          </a:p>
        </p:txBody>
      </p:sp>
      <p:sp>
        <p:nvSpPr>
          <p:cNvPr id="282" name="Benchmark report results: Compile all results."/>
          <p:cNvSpPr txBox="1"/>
          <p:nvPr/>
        </p:nvSpPr>
        <p:spPr>
          <a:xfrm>
            <a:off x="8785592" y="11732064"/>
            <a:ext cx="8345729" cy="54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algn="ctr">
              <a:defRPr b="1"/>
            </a:pPr>
            <a:r>
              <a:t>Benchmark report results: </a:t>
            </a:r>
            <a:r>
              <a:rPr b="0"/>
              <a:t>Compile all results.</a:t>
            </a:r>
          </a:p>
        </p:txBody>
      </p:sp>
      <p:sp>
        <p:nvSpPr>
          <p:cNvPr id="283" name="Line"/>
          <p:cNvSpPr/>
          <p:nvPr/>
        </p:nvSpPr>
        <p:spPr>
          <a:xfrm>
            <a:off x="12624885" y="3854179"/>
            <a:ext cx="1" cy="476252"/>
          </a:xfrm>
          <a:prstGeom prst="line">
            <a:avLst/>
          </a:prstGeom>
          <a:ln w="38100">
            <a:solidFill>
              <a:srgbClr val="192073">
                <a:alpha val="76575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84" name="Line"/>
          <p:cNvSpPr/>
          <p:nvPr/>
        </p:nvSpPr>
        <p:spPr>
          <a:xfrm>
            <a:off x="12624885" y="7807347"/>
            <a:ext cx="1" cy="476252"/>
          </a:xfrm>
          <a:prstGeom prst="line">
            <a:avLst/>
          </a:prstGeom>
          <a:ln w="38100">
            <a:solidFill>
              <a:srgbClr val="192073">
                <a:alpha val="76575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85" name="Line"/>
          <p:cNvSpPr/>
          <p:nvPr/>
        </p:nvSpPr>
        <p:spPr>
          <a:xfrm>
            <a:off x="12624885" y="10912006"/>
            <a:ext cx="1" cy="476252"/>
          </a:xfrm>
          <a:prstGeom prst="line">
            <a:avLst/>
          </a:prstGeom>
          <a:ln w="38100">
            <a:solidFill>
              <a:srgbClr val="192073">
                <a:alpha val="76575"/>
              </a:srgbClr>
            </a:solidFill>
            <a:miter/>
            <a:tailEnd type="triangle"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86" name="Roadmap for Quantum Benchmarking"/>
          <p:cNvSpPr txBox="1"/>
          <p:nvPr>
            <p:ph type="title"/>
          </p:nvPr>
        </p:nvSpPr>
        <p:spPr>
          <a:xfrm>
            <a:off x="661553" y="256408"/>
            <a:ext cx="17622861" cy="1687614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070C0"/>
                </a:solidFill>
              </a:defRPr>
            </a:lvl1pPr>
          </a:lstStyle>
          <a:p>
            <a:pPr/>
            <a:r>
              <a:t>Roadmap for Quantum Benchmarking</a:t>
            </a:r>
          </a:p>
        </p:txBody>
      </p:sp>
      <p:sp>
        <p:nvSpPr>
          <p:cNvPr id="287" name="Straight Connector 4"/>
          <p:cNvSpPr/>
          <p:nvPr/>
        </p:nvSpPr>
        <p:spPr>
          <a:xfrm>
            <a:off x="770849" y="1585146"/>
            <a:ext cx="22842300" cy="1"/>
          </a:xfrm>
          <a:prstGeom prst="line">
            <a:avLst/>
          </a:prstGeom>
          <a:ln w="25400">
            <a:solidFill>
              <a:srgbClr val="BF9000"/>
            </a:solidFill>
            <a:miter/>
          </a:ln>
        </p:spPr>
        <p:txBody>
          <a:bodyPr lIns="68579" tIns="68579" rIns="68579" bIns="68579"/>
          <a:lstStyle/>
          <a:p>
            <a:pPr/>
          </a:p>
        </p:txBody>
      </p:sp>
      <p:sp>
        <p:nvSpPr>
          <p:cNvPr id="288" name="Marcador de número de diapositiva 1"/>
          <p:cNvSpPr txBox="1"/>
          <p:nvPr>
            <p:ph type="sldNum" sz="quarter" idx="4294967295"/>
          </p:nvPr>
        </p:nvSpPr>
        <p:spPr>
          <a:xfrm>
            <a:off x="22366104" y="12834716"/>
            <a:ext cx="291471" cy="4310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8579" tIns="68579" rIns="68579" bIns="6857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8579" tIns="68579" rIns="68579" bIns="6857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8579" tIns="68579" rIns="68579" bIns="6857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8579" tIns="68579" rIns="68579" bIns="6857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