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cf05e05d6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cf05e05d6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cf2ff4e60e_0_9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cf2ff4e60e_0_9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cf2ff4e60e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cf2ff4e60e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cf2ff4e60e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cf2ff4e60e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cf2ff4e60e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cf2ff4e60e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cf2ff4e60e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cf2ff4e60e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cf2ff4e60e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cf2ff4e60e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cf2ff4e60e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cf2ff4e60e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cf2ff4e60e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cf2ff4e60e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cf2ff4e60e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cf2ff4e60e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cf2ff4e60e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cf2ff4e60e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cf05e05d64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cf05e05d6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cf2ff4e60e_0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cf2ff4e60e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cf2ff4e60e_0_3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cf2ff4e60e_0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cf2ff4e60e_0_3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cf2ff4e60e_0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cf2ff4e60e_0_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cf2ff4e60e_0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cf2ff4e60e_0_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cf2ff4e60e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cf2ff4e60e_0_3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cf2ff4e60e_0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cf2ff4e60e_0_10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cf2ff4e60e_0_10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e6ed79b80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e6ed79b80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e6ed79b80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e6ed79b80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cf2ff4e60e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cf2ff4e60e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cf2ff4e60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cf2ff4e60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cf2ff4e60e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cf2ff4e60e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cf2ff4e60e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cf2ff4e60e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cf2ff4e60e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cf2ff4e60e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cf2ff4e60e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cf2ff4e60e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cf2ff4e60e_0_4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cf2ff4e60e_0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cf2ff4e60e_0_4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cf2ff4e60e_0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cf2ff4e60e_0_4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cf2ff4e60e_0_4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cf2ff4e60e_0_4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cf2ff4e60e_0_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f7ebbaf945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f7ebbaf94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f7ebbaf945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f7ebbaf945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cf2ff4e60e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cf2ff4e60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f7ebbaf945_1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1f7ebbaf945_1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cf2ff4e60e_0_4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cf2ff4e60e_0_4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cf2ff4e60e_0_4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2cf2ff4e60e_0_4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e6ed79b80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e6ed79b80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cf2ff4e60e_0_4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2cf2ff4e60e_0_4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cf2ff4e60e_0_7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cf2ff4e60e_0_7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cf2ff4e60e_0_10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2cf2ff4e60e_0_10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cf2ff4e60e_0_9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cf2ff4e60e_0_9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cf2ff4e60e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cf2ff4e60e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cf2ff4e60e_0_9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cf2ff4e60e_0_9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cf2ff4e60e_0_9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cf2ff4e60e_0_9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cf2ff4e60e_0_9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cf2ff4e60e_0_9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r Titel">
  <p:cSld name="Nur Titel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0" type="dt"/>
          </p:nvPr>
        </p:nvSpPr>
        <p:spPr>
          <a:xfrm>
            <a:off x="627234" y="4747358"/>
            <a:ext cx="14718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2" name="Google Shape;52;p13"/>
          <p:cNvSpPr txBox="1"/>
          <p:nvPr>
            <p:ph idx="12" type="sldNum"/>
          </p:nvPr>
        </p:nvSpPr>
        <p:spPr>
          <a:xfrm>
            <a:off x="216000" y="4747358"/>
            <a:ext cx="326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3"/>
          <p:cNvSpPr txBox="1"/>
          <p:nvPr>
            <p:ph type="title"/>
          </p:nvPr>
        </p:nvSpPr>
        <p:spPr>
          <a:xfrm>
            <a:off x="396000" y="296153"/>
            <a:ext cx="6869100" cy="575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">
  <p:cSld name="Titel und Inhal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idx="1" type="body"/>
          </p:nvPr>
        </p:nvSpPr>
        <p:spPr>
          <a:xfrm>
            <a:off x="400050" y="1187634"/>
            <a:ext cx="8343900" cy="3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36550" lvl="0" marL="457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  <a:defRPr/>
            </a:lvl1pPr>
            <a:lvl2pPr indent="-3302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600"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0" type="dt"/>
          </p:nvPr>
        </p:nvSpPr>
        <p:spPr>
          <a:xfrm>
            <a:off x="627234" y="4747358"/>
            <a:ext cx="1118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216000" y="4747358"/>
            <a:ext cx="326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0" lvl="0" marL="0" rtl="0" algn="l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l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l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l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l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l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l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l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l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" name="Google Shape;58;p14"/>
          <p:cNvSpPr txBox="1"/>
          <p:nvPr>
            <p:ph type="title"/>
          </p:nvPr>
        </p:nvSpPr>
        <p:spPr>
          <a:xfrm>
            <a:off x="396000" y="296153"/>
            <a:ext cx="6869100" cy="575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27.png"/><Relationship Id="rId5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37.png"/><Relationship Id="rId5" Type="http://schemas.openxmlformats.org/officeDocument/2006/relationships/image" Target="../media/image3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2.png"/><Relationship Id="rId4" Type="http://schemas.openxmlformats.org/officeDocument/2006/relationships/image" Target="../media/image4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Relationship Id="rId4" Type="http://schemas.openxmlformats.org/officeDocument/2006/relationships/image" Target="../media/image29.png"/><Relationship Id="rId5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Relationship Id="rId4" Type="http://schemas.openxmlformats.org/officeDocument/2006/relationships/image" Target="../media/image55.png"/><Relationship Id="rId5" Type="http://schemas.openxmlformats.org/officeDocument/2006/relationships/image" Target="../media/image3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0.png"/><Relationship Id="rId4" Type="http://schemas.openxmlformats.org/officeDocument/2006/relationships/image" Target="../media/image38.png"/><Relationship Id="rId5" Type="http://schemas.openxmlformats.org/officeDocument/2006/relationships/image" Target="../media/image4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7.png"/><Relationship Id="rId4" Type="http://schemas.openxmlformats.org/officeDocument/2006/relationships/image" Target="../media/image4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9.jpg"/><Relationship Id="rId4" Type="http://schemas.openxmlformats.org/officeDocument/2006/relationships/hyperlink" Target="mailto:zeki.seskir@kit.edu" TargetMode="External"/><Relationship Id="rId5" Type="http://schemas.openxmlformats.org/officeDocument/2006/relationships/image" Target="../media/image18.png"/><Relationship Id="rId6" Type="http://schemas.openxmlformats.org/officeDocument/2006/relationships/image" Target="../media/image13.png"/><Relationship Id="rId7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2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6.png"/><Relationship Id="rId4" Type="http://schemas.openxmlformats.org/officeDocument/2006/relationships/image" Target="../media/image4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4.png"/><Relationship Id="rId4" Type="http://schemas.openxmlformats.org/officeDocument/2006/relationships/image" Target="../media/image51.png"/><Relationship Id="rId5" Type="http://schemas.openxmlformats.org/officeDocument/2006/relationships/image" Target="../media/image44.png"/><Relationship Id="rId6" Type="http://schemas.openxmlformats.org/officeDocument/2006/relationships/image" Target="../media/image5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4.png"/><Relationship Id="rId4" Type="http://schemas.openxmlformats.org/officeDocument/2006/relationships/image" Target="../media/image57.png"/><Relationship Id="rId5" Type="http://schemas.openxmlformats.org/officeDocument/2006/relationships/image" Target="../media/image59.png"/><Relationship Id="rId6" Type="http://schemas.openxmlformats.org/officeDocument/2006/relationships/image" Target="../media/image6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3.png"/><Relationship Id="rId4" Type="http://schemas.openxmlformats.org/officeDocument/2006/relationships/image" Target="../media/image62.png"/><Relationship Id="rId5" Type="http://schemas.openxmlformats.org/officeDocument/2006/relationships/image" Target="../media/image6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1.png"/><Relationship Id="rId4" Type="http://schemas.openxmlformats.org/officeDocument/2006/relationships/image" Target="../media/image8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6.png"/><Relationship Id="rId4" Type="http://schemas.openxmlformats.org/officeDocument/2006/relationships/image" Target="../media/image67.png"/><Relationship Id="rId5" Type="http://schemas.openxmlformats.org/officeDocument/2006/relationships/image" Target="../media/image7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5.png"/><Relationship Id="rId4" Type="http://schemas.openxmlformats.org/officeDocument/2006/relationships/image" Target="../media/image79.png"/><Relationship Id="rId5" Type="http://schemas.openxmlformats.org/officeDocument/2006/relationships/image" Target="../media/image7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4.png"/><Relationship Id="rId4" Type="http://schemas.openxmlformats.org/officeDocument/2006/relationships/image" Target="../media/image87.png"/><Relationship Id="rId5" Type="http://schemas.openxmlformats.org/officeDocument/2006/relationships/image" Target="../media/image8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8.jpg"/><Relationship Id="rId4" Type="http://schemas.openxmlformats.org/officeDocument/2006/relationships/image" Target="../media/image88.png"/><Relationship Id="rId5" Type="http://schemas.openxmlformats.org/officeDocument/2006/relationships/image" Target="../media/image86.png"/><Relationship Id="rId6" Type="http://schemas.openxmlformats.org/officeDocument/2006/relationships/image" Target="../media/image9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4.png"/><Relationship Id="rId4" Type="http://schemas.openxmlformats.org/officeDocument/2006/relationships/image" Target="../media/image95.png"/><Relationship Id="rId5" Type="http://schemas.openxmlformats.org/officeDocument/2006/relationships/image" Target="../media/image97.png"/><Relationship Id="rId6" Type="http://schemas.openxmlformats.org/officeDocument/2006/relationships/image" Target="../media/image9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9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5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24.png"/><Relationship Id="rId6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5.png"/><Relationship Id="rId4" Type="http://schemas.openxmlformats.org/officeDocument/2006/relationships/image" Target="../media/image18.png"/><Relationship Id="rId5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ctrTitle"/>
          </p:nvPr>
        </p:nvSpPr>
        <p:spPr>
          <a:xfrm>
            <a:off x="311700" y="1578150"/>
            <a:ext cx="8520600" cy="99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02"/>
              <a:buNone/>
            </a:pPr>
            <a:r>
              <a:rPr lang="en" sz="3537"/>
              <a:t>(Recent Advances in) Responsible Quantum Technologies</a:t>
            </a:r>
            <a:endParaRPr sz="3537"/>
          </a:p>
        </p:txBody>
      </p:sp>
      <p:pic>
        <p:nvPicPr>
          <p:cNvPr id="64" name="Google Shape;64;p15"/>
          <p:cNvPicPr preferRelativeResize="0"/>
          <p:nvPr/>
        </p:nvPicPr>
        <p:blipFill rotWithShape="1">
          <a:blip r:embed="rId3">
            <a:alphaModFix/>
          </a:blip>
          <a:srcRect b="0" l="0" r="0" t="22922"/>
          <a:stretch/>
        </p:blipFill>
        <p:spPr>
          <a:xfrm>
            <a:off x="152400" y="4861376"/>
            <a:ext cx="8839201" cy="28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19913" y="4302750"/>
            <a:ext cx="1971675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4788" y="0"/>
            <a:ext cx="2273628" cy="12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/>
        </p:nvSpPr>
        <p:spPr>
          <a:xfrm>
            <a:off x="311700" y="2834125"/>
            <a:ext cx="8520600" cy="11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47500" lnSpcReduction="1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722">
                <a:solidFill>
                  <a:srgbClr val="595959"/>
                </a:solidFill>
              </a:rPr>
              <a:t>20.06.2024</a:t>
            </a:r>
            <a:endParaRPr sz="3722">
              <a:solidFill>
                <a:srgbClr val="595959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95959"/>
                </a:solidFill>
              </a:rPr>
              <a:t>Zeki C. Seskir</a:t>
            </a:r>
            <a:endParaRPr b="1" sz="2800">
              <a:solidFill>
                <a:srgbClr val="595959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800">
                <a:solidFill>
                  <a:srgbClr val="595959"/>
                </a:solidFill>
              </a:rPr>
              <a:t>Karlsruhe Institute of Technology (KIT)</a:t>
            </a:r>
            <a:endParaRPr i="1" sz="2800">
              <a:solidFill>
                <a:srgbClr val="595959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800">
                <a:solidFill>
                  <a:srgbClr val="595959"/>
                </a:solidFill>
              </a:rPr>
              <a:t>Institute for Technology Assessment and Systems Analysis (ITAS)</a:t>
            </a:r>
            <a:endParaRPr i="1" sz="28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3800" y="685658"/>
            <a:ext cx="6004350" cy="1712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850" y="734550"/>
            <a:ext cx="2834850" cy="3723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9650" y="2500125"/>
            <a:ext cx="5692649" cy="1826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700" y="152400"/>
            <a:ext cx="2721770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1107" y="152400"/>
            <a:ext cx="2721770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8599" y="152400"/>
            <a:ext cx="2721776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25" y="39050"/>
            <a:ext cx="9000155" cy="506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51603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675" y="489875"/>
            <a:ext cx="6471050" cy="4312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3075" y="0"/>
            <a:ext cx="3910925" cy="219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775" y="94225"/>
            <a:ext cx="4769174" cy="365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2849" y="3809350"/>
            <a:ext cx="5506772" cy="133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4775" y="256000"/>
            <a:ext cx="3808476" cy="278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2675" y="3275150"/>
            <a:ext cx="6620573" cy="179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4669975" cy="2578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761551" cy="2931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" name="Google Shape;177;p31"/>
          <p:cNvCxnSpPr/>
          <p:nvPr/>
        </p:nvCxnSpPr>
        <p:spPr>
          <a:xfrm>
            <a:off x="2504000" y="1493600"/>
            <a:ext cx="23400" cy="675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78" name="Google Shape;17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6800" y="1307425"/>
            <a:ext cx="4487201" cy="2724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" name="Google Shape;179;p31"/>
          <p:cNvCxnSpPr/>
          <p:nvPr/>
        </p:nvCxnSpPr>
        <p:spPr>
          <a:xfrm>
            <a:off x="8452486" y="2218790"/>
            <a:ext cx="24300" cy="705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80" name="Google Shape;18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550" y="2852150"/>
            <a:ext cx="3820446" cy="22913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1" name="Google Shape;181;p31"/>
          <p:cNvCxnSpPr/>
          <p:nvPr/>
        </p:nvCxnSpPr>
        <p:spPr>
          <a:xfrm>
            <a:off x="3133525" y="3356625"/>
            <a:ext cx="23400" cy="675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954875" cy="339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7275" y="152400"/>
            <a:ext cx="3884325" cy="2381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7275" y="2685891"/>
            <a:ext cx="3456085" cy="2305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technology good or bad for society?</a:t>
            </a:r>
            <a:endParaRPr/>
          </a:p>
        </p:txBody>
      </p:sp>
      <p:sp>
        <p:nvSpPr>
          <p:cNvPr id="194" name="Google Shape;194;p33"/>
          <p:cNvSpPr txBox="1"/>
          <p:nvPr>
            <p:ph idx="1" type="body"/>
          </p:nvPr>
        </p:nvSpPr>
        <p:spPr>
          <a:xfrm>
            <a:off x="4619288" y="2856263"/>
            <a:ext cx="581700" cy="4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000">
                <a:solidFill>
                  <a:srgbClr val="FF0000"/>
                </a:solidFill>
              </a:rPr>
              <a:t>vs.</a:t>
            </a:r>
            <a:endParaRPr b="1" sz="2000">
              <a:solidFill>
                <a:srgbClr val="FF0000"/>
              </a:solidFill>
            </a:endParaRPr>
          </a:p>
        </p:txBody>
      </p:sp>
      <p:pic>
        <p:nvPicPr>
          <p:cNvPr id="195" name="Google Shape;19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838625"/>
            <a:ext cx="3810000" cy="25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8563" y="2362488"/>
            <a:ext cx="3133725" cy="145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 rotWithShape="1">
          <a:blip r:embed="rId3">
            <a:alphaModFix/>
          </a:blip>
          <a:srcRect b="0" l="0" r="0" t="25489"/>
          <a:stretch/>
        </p:blipFill>
        <p:spPr>
          <a:xfrm>
            <a:off x="6430900" y="1256300"/>
            <a:ext cx="2401400" cy="238569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 txBox="1"/>
          <p:nvPr/>
        </p:nvSpPr>
        <p:spPr>
          <a:xfrm>
            <a:off x="6331850" y="3686325"/>
            <a:ext cx="2599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Email:</a:t>
            </a:r>
            <a:r>
              <a:rPr i="1" lang="en"/>
              <a:t> </a:t>
            </a:r>
            <a:r>
              <a:rPr i="1" lang="en" u="sng">
                <a:solidFill>
                  <a:schemeClr val="hlink"/>
                </a:solidFill>
                <a:hlinkClick r:id="rId4"/>
              </a:rPr>
              <a:t>zeki.seskir@kit.edu</a:t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LinkedIn:</a:t>
            </a:r>
            <a:r>
              <a:rPr lang="en"/>
              <a:t> </a:t>
            </a:r>
            <a:r>
              <a:rPr i="1" lang="en"/>
              <a:t>Zeki Seskir</a:t>
            </a:r>
            <a:endParaRPr i="1"/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4788" y="0"/>
            <a:ext cx="2273628" cy="121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 rotWithShape="1">
          <a:blip r:embed="rId6">
            <a:alphaModFix/>
          </a:blip>
          <a:srcRect b="0" l="0" r="0" t="22922"/>
          <a:stretch/>
        </p:blipFill>
        <p:spPr>
          <a:xfrm>
            <a:off x="152400" y="4861376"/>
            <a:ext cx="8839201" cy="28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66663" y="4703625"/>
            <a:ext cx="197167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</a:rPr>
              <a:t>Outline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311700" y="1152475"/>
            <a:ext cx="7381200" cy="35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Introduction: ITAS and QuTec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Responsible (</a:t>
            </a:r>
            <a:r>
              <a:rPr lang="en" sz="1800">
                <a:solidFill>
                  <a:schemeClr val="dk1"/>
                </a:solidFill>
              </a:rPr>
              <a:t>and Irresponsible) </a:t>
            </a:r>
            <a:r>
              <a:rPr lang="en" sz="1800">
                <a:solidFill>
                  <a:schemeClr val="dk1"/>
                </a:solidFill>
              </a:rPr>
              <a:t>Tech. Development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Responsible QT Efforts (by others)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Collingridge Dilemma, Path-dependency, and TEP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Social acceptance and understanding of QT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Concluding Remarks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Consequences of Technology</a:t>
            </a:r>
            <a:endParaRPr/>
          </a:p>
        </p:txBody>
      </p:sp>
      <p:sp>
        <p:nvSpPr>
          <p:cNvPr id="202" name="Google Shape;202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Between: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intended and unintended effects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desired and undesired consequences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main and side effects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expected and unexpected effects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direct and indirect stakeholders</a:t>
            </a:r>
            <a:endParaRPr/>
          </a:p>
        </p:txBody>
      </p:sp>
      <p:pic>
        <p:nvPicPr>
          <p:cNvPr id="203" name="Google Shape;20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2076" y="445025"/>
            <a:ext cx="2816624" cy="398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770309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5"/>
          <p:cNvPicPr preferRelativeResize="0"/>
          <p:nvPr/>
        </p:nvPicPr>
        <p:blipFill rotWithShape="1">
          <a:blip r:embed="rId4">
            <a:alphaModFix/>
          </a:blip>
          <a:srcRect b="16293" l="24210" r="24701" t="9101"/>
          <a:stretch/>
        </p:blipFill>
        <p:spPr>
          <a:xfrm>
            <a:off x="5241450" y="1153863"/>
            <a:ext cx="3902551" cy="383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5"/>
          <p:cNvPicPr preferRelativeResize="0"/>
          <p:nvPr/>
        </p:nvPicPr>
        <p:blipFill rotWithShape="1">
          <a:blip r:embed="rId5">
            <a:alphaModFix/>
          </a:blip>
          <a:srcRect b="30636" l="5711" r="6291" t="29363"/>
          <a:stretch/>
        </p:blipFill>
        <p:spPr>
          <a:xfrm>
            <a:off x="5333987" y="0"/>
            <a:ext cx="3717476" cy="1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5050"/>
            <a:ext cx="9144000" cy="4873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3835" y="106600"/>
            <a:ext cx="7210176" cy="30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" y="2963122"/>
            <a:ext cx="6548626" cy="218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263" y="0"/>
            <a:ext cx="743148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364375"/>
            <a:ext cx="8839199" cy="2706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213" y="116875"/>
            <a:ext cx="8893574" cy="22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397" y="29084"/>
            <a:ext cx="918050" cy="53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92015" y="0"/>
            <a:ext cx="499574" cy="59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50225"/>
            <a:ext cx="8839202" cy="3569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386371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1171" y="152400"/>
            <a:ext cx="5300430" cy="2501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1395" y="2653678"/>
            <a:ext cx="5479980" cy="183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9900" y="4364332"/>
            <a:ext cx="2942974" cy="77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3650" y="152400"/>
            <a:ext cx="6958875" cy="424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0700" y="4076700"/>
            <a:ext cx="5381625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3650" y="152400"/>
            <a:ext cx="1524275" cy="68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3"/>
          <p:cNvPicPr preferRelativeResize="0"/>
          <p:nvPr/>
        </p:nvPicPr>
        <p:blipFill rotWithShape="1">
          <a:blip r:embed="rId3">
            <a:alphaModFix/>
          </a:blip>
          <a:srcRect b="0" l="0" r="6367" t="3147"/>
          <a:stretch/>
        </p:blipFill>
        <p:spPr>
          <a:xfrm>
            <a:off x="0" y="81000"/>
            <a:ext cx="8561625" cy="498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Disclaimer: Technology Assessment in English/German</a:t>
            </a:r>
            <a:endParaRPr/>
          </a:p>
        </p:txBody>
      </p:sp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Institute for Technology Assessment and Systems Analysis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Institut für Technikfolgen­abschätzung und System­analyse (ITAS)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intended and unintended consequences &amp; acceptability of future technological developments</a:t>
            </a: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6448" y="3320573"/>
            <a:ext cx="3357550" cy="10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23605"/>
            <a:ext cx="9144002" cy="719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23338"/>
            <a:ext cx="3878868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3425" y="349063"/>
            <a:ext cx="3878876" cy="392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4"/>
          <p:cNvSpPr txBox="1"/>
          <p:nvPr/>
        </p:nvSpPr>
        <p:spPr>
          <a:xfrm>
            <a:off x="248775" y="4731225"/>
            <a:ext cx="470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credits: Christian Nordqvist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33825"/>
            <a:ext cx="8839200" cy="1442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8513" y="1733605"/>
            <a:ext cx="5766970" cy="3243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138" y="123113"/>
            <a:ext cx="8545726" cy="489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1438"/>
            <a:ext cx="9144000" cy="3700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Emergence of a new techno-economic paradigm</a:t>
            </a:r>
            <a:endParaRPr/>
          </a:p>
        </p:txBody>
      </p:sp>
      <p:sp>
        <p:nvSpPr>
          <p:cNvPr id="288" name="Google Shape;288;p48"/>
          <p:cNvSpPr txBox="1"/>
          <p:nvPr>
            <p:ph idx="1" type="body"/>
          </p:nvPr>
        </p:nvSpPr>
        <p:spPr>
          <a:xfrm>
            <a:off x="311700" y="1152475"/>
            <a:ext cx="4320600" cy="3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</a:t>
            </a:r>
            <a:r>
              <a:rPr i="1" lang="en"/>
              <a:t>…the space of the </a:t>
            </a:r>
            <a:r>
              <a:rPr b="1" i="1" lang="en"/>
              <a:t>technologically possible</a:t>
            </a:r>
            <a:r>
              <a:rPr i="1" lang="en"/>
              <a:t> is much greater than that of the </a:t>
            </a:r>
            <a:r>
              <a:rPr b="1" i="1" lang="en"/>
              <a:t>economically profitable</a:t>
            </a:r>
            <a:r>
              <a:rPr i="1" lang="en"/>
              <a:t> and </a:t>
            </a:r>
            <a:r>
              <a:rPr b="1" i="1" lang="en"/>
              <a:t>socially acceptable</a:t>
            </a:r>
            <a:r>
              <a:rPr i="1" lang="en"/>
              <a:t>.</a:t>
            </a:r>
            <a:r>
              <a:rPr lang="en"/>
              <a:t>” (Perez, 2010)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Technologically possible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Economically profitable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Socially acceptable</a:t>
            </a:r>
            <a:endParaRPr/>
          </a:p>
        </p:txBody>
      </p:sp>
      <p:pic>
        <p:nvPicPr>
          <p:cNvPr id="289" name="Google Shape;28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0112" y="1017725"/>
            <a:ext cx="1963826" cy="230995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8"/>
          <p:cNvSpPr txBox="1"/>
          <p:nvPr/>
        </p:nvSpPr>
        <p:spPr>
          <a:xfrm>
            <a:off x="6350113" y="3449775"/>
            <a:ext cx="1963800" cy="14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Carlota Perez -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“</a:t>
            </a:r>
            <a:r>
              <a:rPr i="1" lang="en" sz="1800">
                <a:solidFill>
                  <a:srgbClr val="595959"/>
                </a:solidFill>
              </a:rPr>
              <a:t>Technological Revolutions and Financial Capital</a:t>
            </a:r>
            <a:r>
              <a:rPr lang="en" sz="1800">
                <a:solidFill>
                  <a:srgbClr val="595959"/>
                </a:solidFill>
              </a:rPr>
              <a:t>” (2002)</a:t>
            </a:r>
            <a:endParaRPr sz="18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266225" cy="222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394" y="2571756"/>
            <a:ext cx="4070551" cy="23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6875" y="1872350"/>
            <a:ext cx="3048724" cy="304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075" y="152400"/>
            <a:ext cx="821585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51"/>
          <p:cNvPicPr preferRelativeResize="0"/>
          <p:nvPr/>
        </p:nvPicPr>
        <p:blipFill rotWithShape="1">
          <a:blip r:embed="rId3">
            <a:alphaModFix/>
          </a:blip>
          <a:srcRect b="2553" l="3278" r="0" t="0"/>
          <a:stretch/>
        </p:blipFill>
        <p:spPr>
          <a:xfrm>
            <a:off x="645137" y="104763"/>
            <a:ext cx="7853725" cy="49339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8" name="Google Shape;308;p51"/>
          <p:cNvCxnSpPr/>
          <p:nvPr/>
        </p:nvCxnSpPr>
        <p:spPr>
          <a:xfrm>
            <a:off x="3318575" y="2855100"/>
            <a:ext cx="23400" cy="675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9" name="Google Shape;309;p51"/>
          <p:cNvSpPr txBox="1"/>
          <p:nvPr/>
        </p:nvSpPr>
        <p:spPr>
          <a:xfrm>
            <a:off x="3126575" y="2284925"/>
            <a:ext cx="4074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0000"/>
                </a:solidFill>
              </a:rPr>
              <a:t>?</a:t>
            </a:r>
            <a:endParaRPr b="1" sz="2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2759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956650"/>
            <a:ext cx="9143998" cy="218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91013"/>
            <a:ext cx="2076450" cy="75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8"/>
          <p:cNvPicPr preferRelativeResize="0"/>
          <p:nvPr/>
        </p:nvPicPr>
        <p:blipFill rotWithShape="1">
          <a:blip r:embed="rId3">
            <a:alphaModFix/>
          </a:blip>
          <a:srcRect b="0" l="0" r="0" t="22922"/>
          <a:stretch/>
        </p:blipFill>
        <p:spPr>
          <a:xfrm>
            <a:off x="152400" y="4861376"/>
            <a:ext cx="8839201" cy="28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6663" y="4703625"/>
            <a:ext cx="197167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/>
          <p:nvPr>
            <p:ph idx="4294967295" type="subTitle"/>
          </p:nvPr>
        </p:nvSpPr>
        <p:spPr>
          <a:xfrm>
            <a:off x="311700" y="3002650"/>
            <a:ext cx="8520600" cy="15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3749"/>
              <a:buNone/>
            </a:pPr>
            <a:r>
              <a:rPr b="1" i="1" lang="en" sz="1760"/>
              <a:t>Three main topics:</a:t>
            </a:r>
            <a:endParaRPr b="1" i="1" sz="1760"/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43749"/>
              <a:buNone/>
            </a:pPr>
            <a:r>
              <a:rPr lang="en" sz="1760"/>
              <a:t>Landscaping of the QT Ecosystem(s)</a:t>
            </a:r>
            <a:endParaRPr sz="1760"/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43749"/>
              <a:buNone/>
            </a:pPr>
            <a:r>
              <a:rPr lang="en" sz="1760"/>
              <a:t>Education and Outreach Research in QT</a:t>
            </a:r>
            <a:endParaRPr sz="1760"/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43749"/>
              <a:buNone/>
            </a:pPr>
            <a:r>
              <a:rPr lang="en" sz="1760"/>
              <a:t>Concept Exploration and Operationalization for ELSA Research on QT</a:t>
            </a:r>
            <a:endParaRPr sz="1760"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713" y="170125"/>
            <a:ext cx="8034581" cy="269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340644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2525" y="3861324"/>
            <a:ext cx="2811475" cy="112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2525" y="793408"/>
            <a:ext cx="2811475" cy="2752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62538"/>
            <a:ext cx="3463826" cy="4618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55"/>
          <p:cNvPicPr preferRelativeResize="0"/>
          <p:nvPr/>
        </p:nvPicPr>
        <p:blipFill rotWithShape="1">
          <a:blip r:embed="rId4">
            <a:alphaModFix/>
          </a:blip>
          <a:srcRect b="0" l="28246" r="28838" t="0"/>
          <a:stretch/>
        </p:blipFill>
        <p:spPr>
          <a:xfrm>
            <a:off x="3781425" y="152400"/>
            <a:ext cx="2170575" cy="265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1227" y="2807730"/>
            <a:ext cx="2030970" cy="2030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17200" y="308088"/>
            <a:ext cx="2933700" cy="4527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56"/>
          <p:cNvPicPr preferRelativeResize="0"/>
          <p:nvPr/>
        </p:nvPicPr>
        <p:blipFill rotWithShape="1">
          <a:blip r:embed="rId3">
            <a:alphaModFix/>
          </a:blip>
          <a:srcRect b="2959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3046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57"/>
          <p:cNvSpPr/>
          <p:nvPr/>
        </p:nvSpPr>
        <p:spPr>
          <a:xfrm>
            <a:off x="5483025" y="108825"/>
            <a:ext cx="3467700" cy="989100"/>
          </a:xfrm>
          <a:prstGeom prst="wedgeRoundRectCallout">
            <a:avLst>
              <a:gd fmla="val -50671" name="adj1"/>
              <a:gd fmla="val 68828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are quantum people in the quantum realm!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096800" cy="221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366325"/>
            <a:ext cx="5231356" cy="262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6156" y="0"/>
            <a:ext cx="3607844" cy="270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40206" y="2858283"/>
            <a:ext cx="3203802" cy="2132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Concluding Remarks</a:t>
            </a:r>
            <a:endParaRPr/>
          </a:p>
        </p:txBody>
      </p:sp>
      <p:sp>
        <p:nvSpPr>
          <p:cNvPr id="361" name="Google Shape;361;p59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Technology is not science, QT is a concept beyond scientific research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There has been an increasing amount of research into “responsible” QT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Concepts such as the Collingridge dilemma, path dependency, lock-in, and techno-economic paradigms can be utilized for making better QT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If QT is to bring a new paradigm, we need to consider beyond just the tech.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-"/>
            </a:pPr>
            <a:r>
              <a:rPr lang="en"/>
              <a:t>“Quantum” is culturally present, but QT is a rather new cultural phenomenon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0"/>
          <p:cNvSpPr txBox="1"/>
          <p:nvPr>
            <p:ph type="title"/>
          </p:nvPr>
        </p:nvSpPr>
        <p:spPr>
          <a:xfrm>
            <a:off x="4912450" y="445025"/>
            <a:ext cx="423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/>
              <a:t>Thank you for your attention!</a:t>
            </a:r>
            <a:endParaRPr sz="24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/>
              <a:t>Let’s discuss.</a:t>
            </a:r>
            <a:endParaRPr sz="2420"/>
          </a:p>
        </p:txBody>
      </p:sp>
      <p:pic>
        <p:nvPicPr>
          <p:cNvPr id="367" name="Google Shape;36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91245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595475"/>
            <a:ext cx="2338725" cy="88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 rotWithShape="1">
          <a:blip r:embed="rId4">
            <a:alphaModFix/>
          </a:blip>
          <a:srcRect b="0" l="0" r="0" t="9288"/>
          <a:stretch/>
        </p:blipFill>
        <p:spPr>
          <a:xfrm>
            <a:off x="0" y="370025"/>
            <a:ext cx="3699750" cy="167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0525" y="370025"/>
            <a:ext cx="5139449" cy="4000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327" y="996450"/>
            <a:ext cx="1986598" cy="288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6188" y="3879625"/>
            <a:ext cx="4103475" cy="480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6175" y="783450"/>
            <a:ext cx="4103474" cy="2883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4550" y="249800"/>
            <a:ext cx="5948624" cy="198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2475" y="2232677"/>
            <a:ext cx="5712771" cy="22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/>
          <p:cNvPicPr preferRelativeResize="0"/>
          <p:nvPr/>
        </p:nvPicPr>
        <p:blipFill rotWithShape="1">
          <a:blip r:embed="rId5">
            <a:alphaModFix/>
          </a:blip>
          <a:srcRect b="25722" l="0" r="0" t="0"/>
          <a:stretch/>
        </p:blipFill>
        <p:spPr>
          <a:xfrm>
            <a:off x="99025" y="4346825"/>
            <a:ext cx="4393574" cy="71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025" y="249800"/>
            <a:ext cx="2850275" cy="368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325" y="152400"/>
            <a:ext cx="766735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41350"/>
            <a:ext cx="9144001" cy="3860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0375" y="0"/>
            <a:ext cx="2273628" cy="121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78338" y="1152475"/>
            <a:ext cx="2165651" cy="84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