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1"/>
  </p:notesMasterIdLst>
  <p:sldIdLst>
    <p:sldId id="296" r:id="rId2"/>
    <p:sldId id="297" r:id="rId3"/>
    <p:sldId id="300" r:id="rId4"/>
    <p:sldId id="307" r:id="rId5"/>
    <p:sldId id="286" r:id="rId6"/>
    <p:sldId id="288" r:id="rId7"/>
    <p:sldId id="289" r:id="rId8"/>
    <p:sldId id="320" r:id="rId9"/>
    <p:sldId id="308" r:id="rId10"/>
    <p:sldId id="333" r:id="rId11"/>
    <p:sldId id="334" r:id="rId12"/>
    <p:sldId id="313" r:id="rId13"/>
    <p:sldId id="314" r:id="rId14"/>
    <p:sldId id="309" r:id="rId15"/>
    <p:sldId id="294" r:id="rId16"/>
    <p:sldId id="298" r:id="rId17"/>
    <p:sldId id="299" r:id="rId18"/>
    <p:sldId id="306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0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rizio Berritta" initials="FB" lastIdx="1" clrIdx="0">
    <p:extLst>
      <p:ext uri="{19B8F6BF-5375-455C-9EA6-DF929625EA0E}">
        <p15:presenceInfo xmlns:p15="http://schemas.microsoft.com/office/powerpoint/2012/main" userId="87390bab91cb4d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1738"/>
    <a:srgbClr val="F5C3D1"/>
    <a:srgbClr val="0023B3"/>
    <a:srgbClr val="D12037"/>
    <a:srgbClr val="FEC61B"/>
    <a:srgbClr val="FD285A"/>
    <a:srgbClr val="0600FF"/>
    <a:srgbClr val="348A08"/>
    <a:srgbClr val="00367B"/>
    <a:srgbClr val="CC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C946DF-F35B-0949-A877-BABCE371E299}" v="86" dt="2024-06-17T20:20:52.8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51" autoAdjust="0"/>
    <p:restoredTop sz="94014" autoAdjust="0"/>
  </p:normalViewPr>
  <p:slideViewPr>
    <p:cSldViewPr snapToGrid="0">
      <p:cViewPr varScale="1">
        <p:scale>
          <a:sx n="113" d="100"/>
          <a:sy n="113" d="100"/>
        </p:scale>
        <p:origin x="19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A9141-7D28-4AB4-8028-A80482D8BC3C}" type="datetimeFigureOut">
              <a:rPr lang="en-US" smtClean="0"/>
              <a:t>6/18/24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AB649-873E-43ED-8BDC-201E6E54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49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AB649-873E-43ED-8BDC-201E6E54DE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08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AB649-873E-43ED-8BDC-201E6E54DE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04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AB649-873E-43ED-8BDC-201E6E54DE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2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Niels Bohr Institute, UCPH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1E8986-1D2B-DFCC-84AC-4ADAB2327EDD}"/>
              </a:ext>
            </a:extLst>
          </p:cNvPr>
          <p:cNvGrpSpPr/>
          <p:nvPr userDrawn="1"/>
        </p:nvGrpSpPr>
        <p:grpSpPr>
          <a:xfrm>
            <a:off x="-9144" y="6363952"/>
            <a:ext cx="12240000" cy="504000"/>
            <a:chOff x="-101633" y="6400313"/>
            <a:chExt cx="12328741" cy="5079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292D51-6EF6-0F43-985A-2F69ABD73954}"/>
                </a:ext>
              </a:extLst>
            </p:cNvPr>
            <p:cNvSpPr/>
            <p:nvPr/>
          </p:nvSpPr>
          <p:spPr>
            <a:xfrm>
              <a:off x="-98473" y="6400799"/>
              <a:ext cx="12325581" cy="5074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ED2FE9-1DBC-CB4B-7FE0-07E5E549B04D}"/>
                </a:ext>
              </a:extLst>
            </p:cNvPr>
            <p:cNvSpPr/>
            <p:nvPr/>
          </p:nvSpPr>
          <p:spPr>
            <a:xfrm>
              <a:off x="-101633" y="6400313"/>
              <a:ext cx="12325581" cy="594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61187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Niels Bohr Institute, UCPH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4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Niels Bohr Institute, UCPH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7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9518" y="6459785"/>
            <a:ext cx="2590034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da-DK"/>
              <a:t>Niels Bohr Institute, UCPH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6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Niels Bohr Institute, UCPH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6D90F7-4C64-A442-EB5C-EC6B9E9F44A8}"/>
              </a:ext>
            </a:extLst>
          </p:cNvPr>
          <p:cNvGrpSpPr/>
          <p:nvPr userDrawn="1"/>
        </p:nvGrpSpPr>
        <p:grpSpPr>
          <a:xfrm>
            <a:off x="-4790" y="6362016"/>
            <a:ext cx="12204000" cy="504000"/>
            <a:chOff x="-101633" y="6400313"/>
            <a:chExt cx="12328741" cy="5079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608E69-914B-9E50-2C9B-EC550D294ABF}"/>
                </a:ext>
              </a:extLst>
            </p:cNvPr>
            <p:cNvSpPr/>
            <p:nvPr/>
          </p:nvSpPr>
          <p:spPr>
            <a:xfrm>
              <a:off x="-98473" y="6400799"/>
              <a:ext cx="12325581" cy="5074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932EDB-2C47-C604-66D6-F727B4647407}"/>
                </a:ext>
              </a:extLst>
            </p:cNvPr>
            <p:cNvSpPr/>
            <p:nvPr/>
          </p:nvSpPr>
          <p:spPr>
            <a:xfrm>
              <a:off x="-101633" y="6400313"/>
              <a:ext cx="12325581" cy="594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79722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Niels Bohr Institute, UCPH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7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Niels Bohr Institute, UCPH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6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Niels Bohr Institute, UCPH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5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Niels Bohr Institute, UCPH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78BD31-204B-B032-485D-99F7266D9A50}"/>
              </a:ext>
            </a:extLst>
          </p:cNvPr>
          <p:cNvGrpSpPr/>
          <p:nvPr userDrawn="1"/>
        </p:nvGrpSpPr>
        <p:grpSpPr>
          <a:xfrm>
            <a:off x="-4790" y="6362016"/>
            <a:ext cx="12204000" cy="504000"/>
            <a:chOff x="-101633" y="6400313"/>
            <a:chExt cx="12328741" cy="50795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BBD60D-185C-06DD-97A5-57A22321D216}"/>
                </a:ext>
              </a:extLst>
            </p:cNvPr>
            <p:cNvSpPr/>
            <p:nvPr/>
          </p:nvSpPr>
          <p:spPr>
            <a:xfrm>
              <a:off x="-98473" y="6400799"/>
              <a:ext cx="12325581" cy="5074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8B522C-7D78-63C2-2E16-F6CDA8E8ED0D}"/>
                </a:ext>
              </a:extLst>
            </p:cNvPr>
            <p:cNvSpPr/>
            <p:nvPr/>
          </p:nvSpPr>
          <p:spPr>
            <a:xfrm>
              <a:off x="-101633" y="6400313"/>
              <a:ext cx="12325581" cy="594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47049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/>
              <a:t>Niels Bohr Institute, UCPH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0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Niels Bohr Institute, UCPH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6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da-DK"/>
              <a:t>Niels Bohr Institute, UCPH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4EAB8C4-9CC4-4322-A054-013275E927A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D500F5-CDF1-45EA-CC0A-2F3CA08519A8}"/>
              </a:ext>
            </a:extLst>
          </p:cNvPr>
          <p:cNvGrpSpPr/>
          <p:nvPr userDrawn="1"/>
        </p:nvGrpSpPr>
        <p:grpSpPr>
          <a:xfrm>
            <a:off x="-9144" y="6363952"/>
            <a:ext cx="12240000" cy="504000"/>
            <a:chOff x="-101633" y="6400313"/>
            <a:chExt cx="12328741" cy="5079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3A4DC19-70FA-3950-403E-BC1B31E16EFC}"/>
                </a:ext>
              </a:extLst>
            </p:cNvPr>
            <p:cNvSpPr/>
            <p:nvPr/>
          </p:nvSpPr>
          <p:spPr>
            <a:xfrm>
              <a:off x="-98473" y="6400799"/>
              <a:ext cx="12325581" cy="5074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A8956D-7AAB-9548-88DD-D42BD0BFF1A9}"/>
                </a:ext>
              </a:extLst>
            </p:cNvPr>
            <p:cNvSpPr/>
            <p:nvPr/>
          </p:nvSpPr>
          <p:spPr>
            <a:xfrm>
              <a:off x="-101633" y="6400313"/>
              <a:ext cx="12325581" cy="594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23223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35.png"/><Relationship Id="rId10" Type="http://schemas.openxmlformats.org/officeDocument/2006/relationships/image" Target="../media/image49.svg"/><Relationship Id="rId4" Type="http://schemas.openxmlformats.org/officeDocument/2006/relationships/image" Target="../media/image38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53.png"/><Relationship Id="rId21" Type="http://schemas.openxmlformats.org/officeDocument/2006/relationships/image" Target="../media/image71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image" Target="../media/image52.png"/><Relationship Id="rId16" Type="http://schemas.openxmlformats.org/officeDocument/2006/relationships/image" Target="../media/image66.jpeg"/><Relationship Id="rId20" Type="http://schemas.openxmlformats.org/officeDocument/2006/relationships/image" Target="../media/image7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png"/><Relationship Id="rId19" Type="http://schemas.openxmlformats.org/officeDocument/2006/relationships/image" Target="../media/image69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5FD46-D45F-2C14-61D4-B5D61FF9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1</a:t>
            </a:fld>
            <a:endParaRPr lang="en-US"/>
          </a:p>
        </p:txBody>
      </p:sp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76C88144-73EB-9ADC-E15B-976D803DD019}"/>
              </a:ext>
            </a:extLst>
          </p:cNvPr>
          <p:cNvSpPr txBox="1">
            <a:spLocks/>
          </p:cNvSpPr>
          <p:nvPr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44EAB8C4-9CC4-4322-A054-013275E927AF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59760D95-BBDA-1D48-F411-07359E3C31E1}"/>
              </a:ext>
            </a:extLst>
          </p:cNvPr>
          <p:cNvSpPr txBox="1">
            <a:spLocks/>
          </p:cNvSpPr>
          <p:nvPr/>
        </p:nvSpPr>
        <p:spPr>
          <a:xfrm>
            <a:off x="502370" y="1362612"/>
            <a:ext cx="8229601" cy="24062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1" dirty="0"/>
              <a:t>Fabrizio Berritta</a:t>
            </a:r>
          </a:p>
          <a:p>
            <a:endParaRPr lang="en-US" sz="2200" dirty="0"/>
          </a:p>
          <a:p>
            <a:r>
              <a:rPr lang="en-US" sz="1600" dirty="0">
                <a:solidFill>
                  <a:schemeClr val="bg1"/>
                </a:solidFill>
              </a:rPr>
              <a:t>June 29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, 2020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57376A-F98D-6BF3-F905-F1FE0A5DF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605" y="140679"/>
            <a:ext cx="2151601" cy="1094035"/>
          </a:xfrm>
          <a:prstGeom prst="rect">
            <a:avLst/>
          </a:prstGeom>
        </p:spPr>
      </p:pic>
      <p:sp>
        <p:nvSpPr>
          <p:cNvPr id="2" name="Titolo 9">
            <a:extLst>
              <a:ext uri="{FF2B5EF4-FFF2-40B4-BE49-F238E27FC236}">
                <a16:creationId xmlns:a16="http://schemas.microsoft.com/office/drawing/2014/main" id="{76A1B1EF-93AF-241D-8924-66C942049338}"/>
              </a:ext>
            </a:extLst>
          </p:cNvPr>
          <p:cNvSpPr txBox="1">
            <a:spLocks/>
          </p:cNvSpPr>
          <p:nvPr/>
        </p:nvSpPr>
        <p:spPr>
          <a:xfrm>
            <a:off x="502370" y="140680"/>
            <a:ext cx="8229601" cy="10940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1" dirty="0">
                <a:latin typeface="+mn-lt"/>
                <a:ea typeface="+mn-ea"/>
                <a:cs typeface="+mn-cs"/>
              </a:rPr>
              <a:t>Real-time Two-axis Control of Spin Qubits</a:t>
            </a:r>
          </a:p>
          <a:p>
            <a:pPr>
              <a:lnSpc>
                <a:spcPct val="120000"/>
              </a:lnSpc>
            </a:pPr>
            <a:r>
              <a:rPr lang="en-US" sz="3000" b="1" dirty="0">
                <a:latin typeface="+mn-lt"/>
                <a:ea typeface="+mn-ea"/>
                <a:cs typeface="+mn-cs"/>
              </a:rPr>
              <a:t>by Adaptive Hamiltonian Estimation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C6ACFAF-57FD-DBE5-1D12-4C577B9A3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87" y="1758971"/>
            <a:ext cx="5070685" cy="2595708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ECED32-D110-CAD3-2EE4-B6D2290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05D72A-78EE-9FFA-A3DA-13F0638C25CB}"/>
              </a:ext>
            </a:extLst>
          </p:cNvPr>
          <p:cNvGrpSpPr/>
          <p:nvPr/>
        </p:nvGrpSpPr>
        <p:grpSpPr>
          <a:xfrm>
            <a:off x="7724571" y="1234286"/>
            <a:ext cx="3487911" cy="5249908"/>
            <a:chOff x="7724571" y="1234286"/>
            <a:chExt cx="3487911" cy="52499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9BB914-250F-6006-FAA3-45C6E2210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23"/>
            <a:stretch/>
          </p:blipFill>
          <p:spPr>
            <a:xfrm>
              <a:off x="7724571" y="1234286"/>
              <a:ext cx="3487911" cy="266182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84D6BA1-21A7-1252-C362-87C6ED9A75A1}"/>
                </a:ext>
              </a:extLst>
            </p:cNvPr>
            <p:cNvGrpSpPr/>
            <p:nvPr/>
          </p:nvGrpSpPr>
          <p:grpSpPr>
            <a:xfrm>
              <a:off x="8053565" y="3759156"/>
              <a:ext cx="3158916" cy="2725038"/>
              <a:chOff x="7526954" y="1449331"/>
              <a:chExt cx="3960035" cy="341612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5239852-3C99-8D0B-0053-67A4658D21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47"/>
              <a:stretch/>
            </p:blipFill>
            <p:spPr>
              <a:xfrm>
                <a:off x="7526954" y="1449331"/>
                <a:ext cx="3960035" cy="341612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A51A6B-E7F7-EC23-4B9E-B8E4605E943A}"/>
                  </a:ext>
                </a:extLst>
              </p:cNvPr>
              <p:cNvSpPr txBox="1"/>
              <p:nvPr/>
            </p:nvSpPr>
            <p:spPr>
              <a:xfrm>
                <a:off x="7855924" y="1967921"/>
                <a:ext cx="3527134" cy="462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Physics-informed</a:t>
                </a:r>
                <a:r>
                  <a:rPr lang="en-US" dirty="0"/>
                  <a:t> model</a:t>
                </a:r>
                <a:endParaRPr lang="en-DK" baseline="-25000" dirty="0"/>
              </a:p>
            </p:txBody>
          </p:sp>
        </p:grpSp>
      </p:grp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DFB07F3-B8E5-BC19-4AA7-1A9923D1AE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5" r="1164"/>
          <a:stretch/>
        </p:blipFill>
        <p:spPr>
          <a:xfrm>
            <a:off x="1659467" y="4354679"/>
            <a:ext cx="4621925" cy="1997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77FF87-4C6A-5C02-E2B6-1B352555B1A0}"/>
              </a:ext>
            </a:extLst>
          </p:cNvPr>
          <p:cNvSpPr/>
          <p:nvPr/>
        </p:nvSpPr>
        <p:spPr>
          <a:xfrm>
            <a:off x="1680144" y="4247208"/>
            <a:ext cx="338073" cy="35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73582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5AE8-8866-B636-50AF-173B04516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0962" y="5307516"/>
            <a:ext cx="1312025" cy="365125"/>
          </a:xfrm>
        </p:spPr>
        <p:txBody>
          <a:bodyPr/>
          <a:lstStyle/>
          <a:p>
            <a:fld id="{44EAB8C4-9CC4-4322-A054-013275E927AF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3D63BDF-9CD3-CD2F-729E-B273CA7EB2A4}"/>
              </a:ext>
            </a:extLst>
          </p:cNvPr>
          <p:cNvSpPr txBox="1">
            <a:spLocks/>
          </p:cNvSpPr>
          <p:nvPr/>
        </p:nvSpPr>
        <p:spPr>
          <a:xfrm>
            <a:off x="375076" y="88497"/>
            <a:ext cx="9062799" cy="6541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Physics-informed Tracking: Fokker-Planck Equation</a:t>
            </a:r>
            <a:endParaRPr lang="en-DK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10A94D-2D8F-FDA8-6C7B-EEE51D718CEA}"/>
              </a:ext>
            </a:extLst>
          </p:cNvPr>
          <p:cNvSpPr txBox="1">
            <a:spLocks/>
          </p:cNvSpPr>
          <p:nvPr/>
        </p:nvSpPr>
        <p:spPr>
          <a:xfrm>
            <a:off x="160808" y="585780"/>
            <a:ext cx="7527560" cy="622969"/>
          </a:xfrm>
          <a:prstGeom prst="rect">
            <a:avLst/>
          </a:prstGeom>
        </p:spPr>
        <p:txBody>
          <a:bodyPr vert="horz" lIns="91416" tIns="45708" rIns="91416" bIns="45708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DK" sz="3499" dirty="0"/>
          </a:p>
        </p:txBody>
      </p:sp>
      <p:pic>
        <p:nvPicPr>
          <p:cNvPr id="11" name="Picture 10" descr="A blue line graph on a white background&#10;&#10;Description automatically generated">
            <a:extLst>
              <a:ext uri="{FF2B5EF4-FFF2-40B4-BE49-F238E27FC236}">
                <a16:creationId xmlns:a16="http://schemas.microsoft.com/office/drawing/2014/main" id="{8E21604F-3F12-0BE7-99E4-15DDB4AD4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34" y="3047775"/>
            <a:ext cx="6538352" cy="2471433"/>
          </a:xfrm>
          <a:prstGeom prst="rect">
            <a:avLst/>
          </a:prstGeom>
        </p:spPr>
      </p:pic>
      <p:pic>
        <p:nvPicPr>
          <p:cNvPr id="13" name="Picture 12" descr="A graph showing a line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978B7650-D483-9B4A-757B-BEA1712C8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34" y="3047775"/>
            <a:ext cx="6538352" cy="2471433"/>
          </a:xfrm>
          <a:prstGeom prst="rect">
            <a:avLst/>
          </a:prstGeom>
        </p:spPr>
      </p:pic>
      <p:pic>
        <p:nvPicPr>
          <p:cNvPr id="14" name="Picture 13" descr="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286327B2-6B43-C7A7-FDCD-5534818A1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34" y="3047775"/>
            <a:ext cx="6538352" cy="247143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1F0D463-95BD-BBEC-1B46-08FFE57DAE14}"/>
              </a:ext>
            </a:extLst>
          </p:cNvPr>
          <p:cNvGrpSpPr/>
          <p:nvPr/>
        </p:nvGrpSpPr>
        <p:grpSpPr>
          <a:xfrm>
            <a:off x="6045561" y="2355976"/>
            <a:ext cx="3563700" cy="307777"/>
            <a:chOff x="7822541" y="206276"/>
            <a:chExt cx="3709467" cy="32036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AB287C-F2B9-CB4E-11F4-B83DD263559E}"/>
                </a:ext>
              </a:extLst>
            </p:cNvPr>
            <p:cNvSpPr txBox="1"/>
            <p:nvPr/>
          </p:nvSpPr>
          <p:spPr>
            <a:xfrm>
              <a:off x="8124099" y="206276"/>
              <a:ext cx="3407909" cy="32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K" sz="1400" dirty="0"/>
                <a:t>Simulated Overhauser gradient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AE0226-F39F-17CF-E43E-6062605D0F1F}"/>
                </a:ext>
              </a:extLst>
            </p:cNvPr>
            <p:cNvCxnSpPr/>
            <p:nvPr/>
          </p:nvCxnSpPr>
          <p:spPr>
            <a:xfrm>
              <a:off x="7822541" y="356681"/>
              <a:ext cx="252919" cy="0"/>
            </a:xfrm>
            <a:prstGeom prst="line">
              <a:avLst/>
            </a:prstGeom>
            <a:ln w="38100">
              <a:solidFill>
                <a:srgbClr val="06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94963B-77BE-EF22-4E7E-B282560CA085}"/>
              </a:ext>
            </a:extLst>
          </p:cNvPr>
          <p:cNvGrpSpPr/>
          <p:nvPr/>
        </p:nvGrpSpPr>
        <p:grpSpPr>
          <a:xfrm>
            <a:off x="6045561" y="2547388"/>
            <a:ext cx="3563700" cy="307777"/>
            <a:chOff x="7822541" y="397738"/>
            <a:chExt cx="3709467" cy="32036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B7F5C51-EDA7-BF11-E9D3-DD96D457E0BC}"/>
                </a:ext>
              </a:extLst>
            </p:cNvPr>
            <p:cNvCxnSpPr/>
            <p:nvPr/>
          </p:nvCxnSpPr>
          <p:spPr>
            <a:xfrm>
              <a:off x="7822541" y="549721"/>
              <a:ext cx="25291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C5C310-D00E-A861-FEE4-E92C493A52B6}"/>
                </a:ext>
              </a:extLst>
            </p:cNvPr>
            <p:cNvSpPr txBox="1"/>
            <p:nvPr/>
          </p:nvSpPr>
          <p:spPr>
            <a:xfrm>
              <a:off x="8124099" y="397738"/>
              <a:ext cx="3407909" cy="32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K" sz="1400" dirty="0"/>
                <a:t>Non-tracking prior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392422-FD7A-67FD-482C-538992EBA402}"/>
              </a:ext>
            </a:extLst>
          </p:cNvPr>
          <p:cNvGrpSpPr/>
          <p:nvPr/>
        </p:nvGrpSpPr>
        <p:grpSpPr>
          <a:xfrm>
            <a:off x="6045560" y="2734917"/>
            <a:ext cx="3563701" cy="307777"/>
            <a:chOff x="7822541" y="585326"/>
            <a:chExt cx="3709467" cy="32036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D3B227-6EDA-B187-D0EC-435884A2A94B}"/>
                </a:ext>
              </a:extLst>
            </p:cNvPr>
            <p:cNvSpPr txBox="1"/>
            <p:nvPr/>
          </p:nvSpPr>
          <p:spPr>
            <a:xfrm>
              <a:off x="8124099" y="585326"/>
              <a:ext cx="3407909" cy="32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Physics-informed </a:t>
              </a:r>
              <a:r>
                <a:rPr lang="en-DK" sz="1400" dirty="0"/>
                <a:t>prior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3D5ED42-B58B-9B6E-CA6C-CD3224C8C4D3}"/>
                </a:ext>
              </a:extLst>
            </p:cNvPr>
            <p:cNvCxnSpPr/>
            <p:nvPr/>
          </p:nvCxnSpPr>
          <p:spPr>
            <a:xfrm>
              <a:off x="7822541" y="742761"/>
              <a:ext cx="25291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FF6ABE-B425-187D-C0AE-14A40881C9C4}"/>
              </a:ext>
            </a:extLst>
          </p:cNvPr>
          <p:cNvGrpSpPr/>
          <p:nvPr/>
        </p:nvGrpSpPr>
        <p:grpSpPr>
          <a:xfrm>
            <a:off x="7139101" y="3060666"/>
            <a:ext cx="4674966" cy="2880254"/>
            <a:chOff x="7123646" y="940311"/>
            <a:chExt cx="4866187" cy="299806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49FBCB3-1B95-FE28-5F2A-445B20E8EE38}"/>
                </a:ext>
              </a:extLst>
            </p:cNvPr>
            <p:cNvCxnSpPr/>
            <p:nvPr/>
          </p:nvCxnSpPr>
          <p:spPr>
            <a:xfrm flipH="1">
              <a:off x="7123646" y="1634610"/>
              <a:ext cx="110246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6FFEFE-50FD-F909-0205-F76F66D481B0}"/>
                </a:ext>
              </a:extLst>
            </p:cNvPr>
            <p:cNvSpPr txBox="1"/>
            <p:nvPr/>
          </p:nvSpPr>
          <p:spPr>
            <a:xfrm>
              <a:off x="7456070" y="1296056"/>
              <a:ext cx="437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</a:t>
              </a:r>
              <a:r>
                <a:rPr lang="en-US" sz="1600" baseline="-25000" dirty="0"/>
                <a:t>op</a:t>
              </a:r>
              <a:endParaRPr lang="en-DK" sz="1600" baseline="-25000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2EB119F-9107-AA19-9AA7-D58013DF1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7455" y="1249993"/>
              <a:ext cx="2692400" cy="5842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690A29F-7821-4495-677F-D73AEC72E1AE}"/>
                </a:ext>
              </a:extLst>
            </p:cNvPr>
            <p:cNvSpPr txBox="1"/>
            <p:nvPr/>
          </p:nvSpPr>
          <p:spPr>
            <a:xfrm>
              <a:off x="8132562" y="1885149"/>
              <a:ext cx="13253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µ(</a:t>
              </a:r>
              <a:r>
                <a:rPr lang="en-US" sz="1600" dirty="0"/>
                <a:t>T</a:t>
              </a:r>
              <a:r>
                <a:rPr lang="en-US" sz="1600" baseline="-25000" dirty="0"/>
                <a:t>op</a:t>
              </a:r>
              <a:r>
                <a:rPr lang="en-US" sz="1600" dirty="0"/>
                <a:t>), </a:t>
              </a:r>
              <a:r>
                <a:rPr lang="el-GR" sz="1600" dirty="0"/>
                <a:t>σ</a:t>
              </a:r>
              <a:r>
                <a:rPr lang="en-US" sz="1600" dirty="0"/>
                <a:t>(T</a:t>
              </a:r>
              <a:r>
                <a:rPr lang="en-US" sz="1600" baseline="-25000" dirty="0"/>
                <a:t>op</a:t>
              </a:r>
              <a:r>
                <a:rPr lang="en-US" sz="1600" dirty="0"/>
                <a:t>)</a:t>
              </a:r>
              <a:endParaRPr lang="en-DK" sz="1600" baseline="-250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745B0A3-864F-5509-0660-D6EF151095F7}"/>
                </a:ext>
              </a:extLst>
            </p:cNvPr>
            <p:cNvSpPr txBox="1"/>
            <p:nvPr/>
          </p:nvSpPr>
          <p:spPr>
            <a:xfrm>
              <a:off x="7152971" y="1794786"/>
              <a:ext cx="5629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µ</a:t>
              </a:r>
              <a:r>
                <a:rPr lang="en-GB" sz="1600" baseline="-25000" dirty="0">
                  <a:solidFill>
                    <a:srgbClr val="FF0000"/>
                  </a:solidFill>
                </a:rPr>
                <a:t>f</a:t>
              </a:r>
              <a:r>
                <a:rPr lang="en-DK" sz="1600" dirty="0">
                  <a:solidFill>
                    <a:srgbClr val="FF0000"/>
                  </a:solidFill>
                </a:rPr>
                <a:t>,</a:t>
              </a:r>
              <a:r>
                <a:rPr lang="el-GR" sz="1600" dirty="0">
                  <a:solidFill>
                    <a:srgbClr val="FF0000"/>
                  </a:solidFill>
                </a:rPr>
                <a:t>σ</a:t>
              </a:r>
              <a:r>
                <a:rPr lang="en-US" sz="1600" baseline="-25000" dirty="0">
                  <a:solidFill>
                    <a:srgbClr val="FF0000"/>
                  </a:solidFill>
                </a:rPr>
                <a:t>f</a:t>
              </a:r>
              <a:endParaRPr lang="en-DK" sz="16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FA6A13A-617C-F160-0916-550ADBA9BE48}"/>
                </a:ext>
              </a:extLst>
            </p:cNvPr>
            <p:cNvSpPr txBox="1"/>
            <p:nvPr/>
          </p:nvSpPr>
          <p:spPr>
            <a:xfrm>
              <a:off x="9336882" y="940311"/>
              <a:ext cx="2135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Fokker-Planck equation*</a:t>
              </a:r>
              <a:endParaRPr lang="en-DK" sz="1400" baseline="-25000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EEEECE-12AC-798B-182D-779489E0BC2C}"/>
                </a:ext>
              </a:extLst>
            </p:cNvPr>
            <p:cNvSpPr/>
            <p:nvPr/>
          </p:nvSpPr>
          <p:spPr>
            <a:xfrm>
              <a:off x="8838146" y="983226"/>
              <a:ext cx="2879387" cy="90192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1799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3CDB64-115C-1771-D453-7A464BCA6BB6}"/>
                </a:ext>
              </a:extLst>
            </p:cNvPr>
            <p:cNvSpPr txBox="1"/>
            <p:nvPr/>
          </p:nvSpPr>
          <p:spPr>
            <a:xfrm>
              <a:off x="10893248" y="3265608"/>
              <a:ext cx="1096585" cy="672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*T</a:t>
              </a:r>
              <a:r>
                <a:rPr lang="en-US" sz="1200" baseline="-25000" dirty="0"/>
                <a:t>c </a:t>
              </a:r>
              <a:r>
                <a:rPr lang="en-US" sz="1200" dirty="0"/>
                <a:t>~ 5 s</a:t>
              </a:r>
            </a:p>
            <a:p>
              <a:r>
                <a:rPr lang="en-US" sz="1200" dirty="0"/>
                <a:t> </a:t>
              </a:r>
              <a:r>
                <a:rPr lang="el-GR" sz="1200" dirty="0"/>
                <a:t>σ</a:t>
              </a:r>
              <a:r>
                <a:rPr lang="en-US" sz="1200" baseline="-25000" dirty="0"/>
                <a:t>K</a:t>
              </a:r>
              <a:r>
                <a:rPr lang="en-US" sz="1200" dirty="0"/>
                <a:t>~ 50 MHz</a:t>
              </a:r>
            </a:p>
            <a:p>
              <a:endParaRPr lang="en-DK" sz="1200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3993427-9855-49AB-583D-E408CE95DA9D}"/>
              </a:ext>
            </a:extLst>
          </p:cNvPr>
          <p:cNvGrpSpPr/>
          <p:nvPr/>
        </p:nvGrpSpPr>
        <p:grpSpPr>
          <a:xfrm>
            <a:off x="6398634" y="1239965"/>
            <a:ext cx="4413042" cy="817746"/>
            <a:chOff x="5878130" y="2392234"/>
            <a:chExt cx="4413042" cy="817746"/>
          </a:xfrm>
        </p:grpSpPr>
        <p:sp>
          <p:nvSpPr>
            <p:cNvPr id="57" name="Content Placeholder 29">
              <a:extLst>
                <a:ext uri="{FF2B5EF4-FFF2-40B4-BE49-F238E27FC236}">
                  <a16:creationId xmlns:a16="http://schemas.microsoft.com/office/drawing/2014/main" id="{206D7052-6A6A-9FC6-E1CC-0FA3260520C0}"/>
                </a:ext>
              </a:extLst>
            </p:cNvPr>
            <p:cNvSpPr txBox="1">
              <a:spLocks/>
            </p:cNvSpPr>
            <p:nvPr/>
          </p:nvSpPr>
          <p:spPr>
            <a:xfrm>
              <a:off x="5878130" y="2392234"/>
              <a:ext cx="4253568" cy="817746"/>
            </a:xfrm>
            <a:prstGeom prst="rect">
              <a:avLst/>
            </a:prstGeom>
            <a:solidFill>
              <a:srgbClr val="FFE7E6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45720" rIns="45720" anchor="ctr" anchorCtr="0"/>
            <a:lstStyle>
              <a:lvl1pPr marL="233363" indent="-233363" algn="l" eaLnBrk="1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itchFamily="34" charset="0"/>
                <a:buChar char="•"/>
                <a:defRPr sz="2000" b="1">
                  <a:latin typeface="Arial" pitchFamily="34" charset="0"/>
                  <a:cs typeface="Arial" pitchFamily="34" charset="0"/>
                </a:defRPr>
              </a:lvl1pPr>
              <a:lvl2pPr marL="539750" indent="-255588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itchFamily="34" charset="0"/>
                <a:buChar char="–"/>
                <a:defRPr sz="1800" b="1">
                  <a:latin typeface="Arial" pitchFamily="34" charset="0"/>
                  <a:cs typeface="Arial" pitchFamily="34" charset="0"/>
                </a:defRPr>
              </a:lvl2pPr>
              <a:lvl3pPr marL="757238" indent="-18415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SzPct val="90000"/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033272" indent="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Tx/>
                <a:buNone/>
                <a:defRPr sz="1400" b="1">
                  <a:latin typeface="Arial" pitchFamily="34" charset="0"/>
                  <a:cs typeface="Arial" pitchFamily="34" charset="0"/>
                </a:defRPr>
              </a:lvl4pPr>
              <a:lvl5pPr marL="1261872" indent="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SzPct val="85000"/>
                <a:buFontTx/>
                <a:buNone/>
                <a:defRPr sz="1200" b="1">
                  <a:latin typeface="Arial" pitchFamily="34" charset="0"/>
                  <a:cs typeface="Arial" pitchFamily="34" charset="0"/>
                </a:defRPr>
              </a:lvl5pPr>
              <a:lvl6pPr marL="1147763" indent="0" algn="l" eaLnBrk="1" hangingPunct="1">
                <a:spcBef>
                  <a:spcPts val="600"/>
                </a:spcBef>
                <a:buFont typeface="Arial" pitchFamily="34" charset="0"/>
                <a:buChar char="•"/>
                <a:defRPr sz="1400" b="1">
                  <a:latin typeface="Arial" pitchFamily="34" charset="0"/>
                  <a:cs typeface="Arial" pitchFamily="34" charset="0"/>
                </a:defRPr>
              </a:lvl6pPr>
              <a:lvl7pPr marL="1319213" indent="-179388" algn="l" eaLnBrk="1" hangingPunct="1">
                <a:lnSpc>
                  <a:spcPts val="2000"/>
                </a:lnSpc>
                <a:spcBef>
                  <a:spcPts val="300"/>
                </a:spcBef>
                <a:spcAft>
                  <a:spcPts val="600"/>
                </a:spcAft>
                <a:buFont typeface="Arial" pitchFamily="34" charset="0"/>
                <a:buChar char="•"/>
                <a:defRPr sz="1200" b="1">
                  <a:latin typeface="Arial" pitchFamily="34" charset="0"/>
                  <a:cs typeface="Arial" pitchFamily="34" charset="0"/>
                </a:defRPr>
              </a:lvl7pPr>
            </a:lstStyle>
            <a:p>
              <a:pPr marL="57150" indent="0" algn="ctr">
                <a:buNone/>
              </a:pPr>
              <a:endParaRPr lang="en-US" sz="1800" kern="0" dirty="0">
                <a:solidFill>
                  <a:srgbClr val="0084E3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E852DFD-74AB-61C8-FD70-8BAD7B132F67}"/>
                </a:ext>
              </a:extLst>
            </p:cNvPr>
            <p:cNvSpPr txBox="1"/>
            <p:nvPr/>
          </p:nvSpPr>
          <p:spPr>
            <a:xfrm>
              <a:off x="5890698" y="2483287"/>
              <a:ext cx="4400474" cy="646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K" sz="1799" dirty="0"/>
                <a:t>How can we improve the new estimation based on the past repetitions?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B333A26-002D-8E8B-EB3D-DC52D1C9B52C}"/>
              </a:ext>
            </a:extLst>
          </p:cNvPr>
          <p:cNvGrpSpPr/>
          <p:nvPr/>
        </p:nvGrpSpPr>
        <p:grpSpPr>
          <a:xfrm>
            <a:off x="8843857" y="2353896"/>
            <a:ext cx="2624380" cy="322509"/>
            <a:chOff x="8873844" y="876681"/>
            <a:chExt cx="2624380" cy="322509"/>
          </a:xfrm>
        </p:grpSpPr>
        <p:sp>
          <p:nvSpPr>
            <p:cNvPr id="60" name="Chord 59">
              <a:extLst>
                <a:ext uri="{FF2B5EF4-FFF2-40B4-BE49-F238E27FC236}">
                  <a16:creationId xmlns:a16="http://schemas.microsoft.com/office/drawing/2014/main" id="{BEA0142E-6840-8E06-F199-A4EFA1F743CA}"/>
                </a:ext>
              </a:extLst>
            </p:cNvPr>
            <p:cNvSpPr/>
            <p:nvPr/>
          </p:nvSpPr>
          <p:spPr>
            <a:xfrm rot="10800000">
              <a:off x="8873844" y="914017"/>
              <a:ext cx="765404" cy="285173"/>
            </a:xfrm>
            <a:prstGeom prst="chord">
              <a:avLst>
                <a:gd name="adj1" fmla="val 5501842"/>
                <a:gd name="adj2" fmla="val 16012873"/>
              </a:avLst>
            </a:prstGeom>
            <a:solidFill>
              <a:srgbClr val="FFE7E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09360E9-3D84-7C66-391A-315AB49B7C44}"/>
                </a:ext>
              </a:extLst>
            </p:cNvPr>
            <p:cNvSpPr txBox="1"/>
            <p:nvPr/>
          </p:nvSpPr>
          <p:spPr>
            <a:xfrm>
              <a:off x="9685978" y="876681"/>
              <a:ext cx="1812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Predicted frequency</a:t>
              </a:r>
              <a:endParaRPr lang="en-DK" sz="1400" dirty="0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72369E4-AC92-76A0-FD90-23E7A3C2397E}"/>
              </a:ext>
            </a:extLst>
          </p:cNvPr>
          <p:cNvSpPr txBox="1"/>
          <p:nvPr/>
        </p:nvSpPr>
        <p:spPr>
          <a:xfrm>
            <a:off x="148792" y="6460954"/>
            <a:ext cx="55459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solidFill>
                  <a:schemeClr val="bg1"/>
                </a:solidFill>
                <a:latin typeface="Helvetica" pitchFamily="2" charset="0"/>
                <a:ea typeface="Calibri"/>
                <a:cs typeface="Poppins" pitchFamily="2" charset="77"/>
              </a:rPr>
              <a:t>Berritta F. et al,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  <a:ea typeface="Calibri"/>
                <a:cs typeface="Poppins" pitchFamily="2" charset="77"/>
              </a:rPr>
              <a:t>arXiv:2404.09212 (2024)</a:t>
            </a:r>
            <a:endParaRPr lang="en-DK" dirty="0">
              <a:solidFill>
                <a:schemeClr val="bg1"/>
              </a:solidFill>
              <a:latin typeface="Helvetica" pitchFamily="2" charset="0"/>
              <a:ea typeface="Calibri"/>
              <a:cs typeface="Poppins" pitchFamily="2" charset="77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1E861BA-966E-E5D2-3B7A-701EECF0B4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3"/>
          <a:stretch/>
        </p:blipFill>
        <p:spPr>
          <a:xfrm>
            <a:off x="804225" y="3122740"/>
            <a:ext cx="3215892" cy="2454228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F09751E-F99C-814E-3691-93C8B0C22C2F}"/>
              </a:ext>
            </a:extLst>
          </p:cNvPr>
          <p:cNvCxnSpPr>
            <a:cxnSpLocks/>
          </p:cNvCxnSpPr>
          <p:nvPr/>
        </p:nvCxnSpPr>
        <p:spPr>
          <a:xfrm flipH="1">
            <a:off x="3629425" y="1288098"/>
            <a:ext cx="5124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353FC01-3E86-81E3-0FA2-93720661A08D}"/>
              </a:ext>
            </a:extLst>
          </p:cNvPr>
          <p:cNvCxnSpPr>
            <a:cxnSpLocks/>
          </p:cNvCxnSpPr>
          <p:nvPr/>
        </p:nvCxnSpPr>
        <p:spPr>
          <a:xfrm flipH="1">
            <a:off x="3620271" y="2541143"/>
            <a:ext cx="4698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ECC0B41-286D-BCB9-C043-A16C5FDDDFD8}"/>
              </a:ext>
            </a:extLst>
          </p:cNvPr>
          <p:cNvGrpSpPr/>
          <p:nvPr/>
        </p:nvGrpSpPr>
        <p:grpSpPr>
          <a:xfrm>
            <a:off x="1343376" y="1111607"/>
            <a:ext cx="3364216" cy="1985008"/>
            <a:chOff x="129469" y="1666846"/>
            <a:chExt cx="3501820" cy="206620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1CE9ACE-A1A7-88A1-7836-8C7C01BF5880}"/>
                </a:ext>
              </a:extLst>
            </p:cNvPr>
            <p:cNvGrpSpPr/>
            <p:nvPr/>
          </p:nvGrpSpPr>
          <p:grpSpPr>
            <a:xfrm>
              <a:off x="388493" y="1666846"/>
              <a:ext cx="3242796" cy="2066201"/>
              <a:chOff x="478924" y="1920720"/>
              <a:chExt cx="3057521" cy="1948152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AE06D0D-FAE5-C9E9-65D0-831A4B14BF88}"/>
                  </a:ext>
                </a:extLst>
              </p:cNvPr>
              <p:cNvSpPr txBox="1"/>
              <p:nvPr/>
            </p:nvSpPr>
            <p:spPr>
              <a:xfrm>
                <a:off x="2976057" y="1920720"/>
                <a:ext cx="560388" cy="332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P</a:t>
                </a:r>
                <a:r>
                  <a:rPr lang="en-DK" sz="1600" baseline="-25000" dirty="0"/>
                  <a:t>final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C6F1FC9-8242-FBA0-9A16-205F04C25489}"/>
                  </a:ext>
                </a:extLst>
              </p:cNvPr>
              <p:cNvSpPr txBox="1"/>
              <p:nvPr/>
            </p:nvSpPr>
            <p:spPr>
              <a:xfrm>
                <a:off x="478924" y="3536604"/>
                <a:ext cx="1881908" cy="332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Non-tracking</a:t>
                </a:r>
                <a:r>
                  <a:rPr lang="en-US" sz="1600" dirty="0"/>
                  <a:t> prior</a:t>
                </a:r>
                <a:endParaRPr lang="en-DK" sz="1600" baseline="-25000" dirty="0"/>
              </a:p>
            </p:txBody>
          </p:sp>
        </p:grpSp>
        <p:pic>
          <p:nvPicPr>
            <p:cNvPr id="83" name="Picture 82" descr="A blurry image of a person's feet&#10;&#10;Description automatically generated">
              <a:extLst>
                <a:ext uri="{FF2B5EF4-FFF2-40B4-BE49-F238E27FC236}">
                  <a16:creationId xmlns:a16="http://schemas.microsoft.com/office/drawing/2014/main" id="{AF7D40BF-CB38-B8B9-A0B7-4389C31F7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69" y="1737610"/>
              <a:ext cx="2315861" cy="1677817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A753C511-3F8E-FD63-35CF-4FF75D9D30D5}"/>
              </a:ext>
            </a:extLst>
          </p:cNvPr>
          <p:cNvSpPr txBox="1"/>
          <p:nvPr/>
        </p:nvSpPr>
        <p:spPr>
          <a:xfrm>
            <a:off x="4103540" y="2356589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Prior</a:t>
            </a:r>
            <a:endParaRPr lang="en-DK" sz="1600" baseline="-2500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3D4A669-D61E-BF82-7BA8-72CDE02C3837}"/>
              </a:ext>
            </a:extLst>
          </p:cNvPr>
          <p:cNvSpPr/>
          <p:nvPr/>
        </p:nvSpPr>
        <p:spPr>
          <a:xfrm>
            <a:off x="1757926" y="2579705"/>
            <a:ext cx="1049787" cy="20412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i="1" dirty="0">
                <a:solidFill>
                  <a:schemeClr val="tx1"/>
                </a:solidFill>
              </a:rPr>
              <a:t>f</a:t>
            </a:r>
            <a:r>
              <a:rPr lang="en-DK" i="1" baseline="-25000" dirty="0">
                <a:solidFill>
                  <a:schemeClr val="tx1"/>
                </a:solidFill>
              </a:rPr>
              <a:t>B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FFF1CBB-AE13-4D84-3BE4-D3906A4D5712}"/>
              </a:ext>
            </a:extLst>
          </p:cNvPr>
          <p:cNvGrpSpPr/>
          <p:nvPr/>
        </p:nvGrpSpPr>
        <p:grpSpPr>
          <a:xfrm>
            <a:off x="9241382" y="2644513"/>
            <a:ext cx="3688600" cy="307777"/>
            <a:chOff x="8744122" y="3803324"/>
            <a:chExt cx="3688600" cy="307777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5BBCA00-FEA5-C956-793F-5F6ECD35B1AF}"/>
                </a:ext>
              </a:extLst>
            </p:cNvPr>
            <p:cNvSpPr txBox="1"/>
            <p:nvPr/>
          </p:nvSpPr>
          <p:spPr>
            <a:xfrm>
              <a:off x="9158729" y="3803324"/>
              <a:ext cx="32739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P</a:t>
              </a:r>
              <a:r>
                <a:rPr lang="en-DK" sz="1400" baseline="-25000" dirty="0"/>
                <a:t>final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F633414-9692-9FC7-5933-7C9A826C2394}"/>
                </a:ext>
              </a:extLst>
            </p:cNvPr>
            <p:cNvCxnSpPr>
              <a:cxnSpLocks/>
            </p:cNvCxnSpPr>
            <p:nvPr/>
          </p:nvCxnSpPr>
          <p:spPr>
            <a:xfrm>
              <a:off x="8744122" y="3980006"/>
              <a:ext cx="2429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365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13D845-ED42-3A1D-C0E6-665904F2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142D9-5BDF-38E5-4136-DF4BB093A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3"/>
          <a:stretch/>
        </p:blipFill>
        <p:spPr>
          <a:xfrm>
            <a:off x="912871" y="0"/>
            <a:ext cx="4476309" cy="341612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F2A6E1-598F-1CFA-DF02-DB2886C67443}"/>
              </a:ext>
            </a:extLst>
          </p:cNvPr>
          <p:cNvGrpSpPr/>
          <p:nvPr/>
        </p:nvGrpSpPr>
        <p:grpSpPr>
          <a:xfrm>
            <a:off x="5767645" y="0"/>
            <a:ext cx="3960035" cy="3416123"/>
            <a:chOff x="3583036" y="4275009"/>
            <a:chExt cx="2820612" cy="24542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364F11-1A1A-6C7D-8E22-5746116A1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7"/>
            <a:stretch/>
          </p:blipFill>
          <p:spPr>
            <a:xfrm>
              <a:off x="3583036" y="4275009"/>
              <a:ext cx="2820612" cy="24542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E93160-C45F-0867-FEAA-3B6B92D6EB62}"/>
                </a:ext>
              </a:extLst>
            </p:cNvPr>
            <p:cNvSpPr txBox="1"/>
            <p:nvPr/>
          </p:nvSpPr>
          <p:spPr>
            <a:xfrm>
              <a:off x="4474888" y="4622233"/>
              <a:ext cx="1761089" cy="245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Physics-informed</a:t>
              </a:r>
              <a:r>
                <a:rPr lang="en-US" dirty="0"/>
                <a:t> prior</a:t>
              </a:r>
              <a:endParaRPr lang="en-DK" baseline="-25000" dirty="0"/>
            </a:p>
          </p:txBody>
        </p:sp>
      </p:grpSp>
      <p:pic>
        <p:nvPicPr>
          <p:cNvPr id="8" name="Picture 7" descr="A screen shot of a graph&#10;&#10;Description automatically generated">
            <a:extLst>
              <a:ext uri="{FF2B5EF4-FFF2-40B4-BE49-F238E27FC236}">
                <a16:creationId xmlns:a16="http://schemas.microsoft.com/office/drawing/2014/main" id="{22FE0D6F-9164-E110-E3D3-109C18F96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36" y="3390266"/>
            <a:ext cx="6424355" cy="2814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067DDF-EE30-6EB1-2AA9-04100783D4DB}"/>
              </a:ext>
            </a:extLst>
          </p:cNvPr>
          <p:cNvSpPr txBox="1"/>
          <p:nvPr/>
        </p:nvSpPr>
        <p:spPr>
          <a:xfrm>
            <a:off x="1673193" y="21963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Non-tracking</a:t>
            </a:r>
            <a:r>
              <a:rPr lang="en-US" dirty="0"/>
              <a:t> prior</a:t>
            </a:r>
            <a:endParaRPr lang="en-DK" baseline="-25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B2C208-4676-724D-503B-564D5DF8D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553" r="2225"/>
          <a:stretch/>
        </p:blipFill>
        <p:spPr>
          <a:xfrm>
            <a:off x="1475259" y="3441878"/>
            <a:ext cx="3913921" cy="2762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B01299-35C4-1B85-300D-0802BBB9409C}"/>
              </a:ext>
            </a:extLst>
          </p:cNvPr>
          <p:cNvSpPr txBox="1"/>
          <p:nvPr/>
        </p:nvSpPr>
        <p:spPr>
          <a:xfrm>
            <a:off x="148792" y="6460954"/>
            <a:ext cx="55459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solidFill>
                  <a:schemeClr val="bg1"/>
                </a:solidFill>
                <a:latin typeface="Helvetica" pitchFamily="2" charset="0"/>
                <a:ea typeface="Calibri"/>
                <a:cs typeface="Poppins" pitchFamily="2" charset="77"/>
              </a:rPr>
              <a:t>Berritta F. et al,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  <a:ea typeface="Calibri"/>
                <a:cs typeface="Poppins" pitchFamily="2" charset="77"/>
              </a:rPr>
              <a:t>arXiv:2404.09212 (2024)</a:t>
            </a:r>
            <a:endParaRPr lang="en-DK" dirty="0">
              <a:solidFill>
                <a:schemeClr val="bg1"/>
              </a:solidFill>
              <a:latin typeface="Helvetica" pitchFamily="2" charset="0"/>
              <a:ea typeface="Calibri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112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095D2A-8CF5-E87E-D01A-AC2237D4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12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DB7C5D4-37A4-909B-2C74-137B3E5C4A1F}"/>
              </a:ext>
            </a:extLst>
          </p:cNvPr>
          <p:cNvGrpSpPr/>
          <p:nvPr/>
        </p:nvGrpSpPr>
        <p:grpSpPr>
          <a:xfrm>
            <a:off x="5694732" y="3104563"/>
            <a:ext cx="6398139" cy="3136900"/>
            <a:chOff x="5886231" y="3317355"/>
            <a:chExt cx="5865802" cy="2875904"/>
          </a:xfrm>
        </p:grpSpPr>
        <p:pic>
          <p:nvPicPr>
            <p:cNvPr id="25" name="Picture 24" descr="A black and white image of a person's face&#10;&#10;Description automatically generated">
              <a:extLst>
                <a:ext uri="{FF2B5EF4-FFF2-40B4-BE49-F238E27FC236}">
                  <a16:creationId xmlns:a16="http://schemas.microsoft.com/office/drawing/2014/main" id="{1BC17B78-BBEA-A053-E60C-19AB147D7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5922" y="4755307"/>
              <a:ext cx="1896111" cy="102544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D9E991F-11A1-5F21-335A-EFB61C91C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3178" y="3972175"/>
              <a:ext cx="1291312" cy="513214"/>
            </a:xfrm>
            <a:prstGeom prst="rect">
              <a:avLst/>
            </a:prstGeom>
          </p:spPr>
        </p:pic>
        <p:pic>
          <p:nvPicPr>
            <p:cNvPr id="30" name="Picture 29" descr="A diagram of a laboratory&#10;&#10;Description automatically generated">
              <a:extLst>
                <a:ext uri="{FF2B5EF4-FFF2-40B4-BE49-F238E27FC236}">
                  <a16:creationId xmlns:a16="http://schemas.microsoft.com/office/drawing/2014/main" id="{C3069A02-E2A3-E6ED-6FE7-83B8AD9AB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231" y="3317355"/>
              <a:ext cx="3706062" cy="2875904"/>
            </a:xfrm>
            <a:prstGeom prst="rect">
              <a:avLst/>
            </a:prstGeom>
          </p:spPr>
        </p:pic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B8268B87-B63A-8A9A-65E6-0528680A42D3}"/>
              </a:ext>
            </a:extLst>
          </p:cNvPr>
          <p:cNvSpPr txBox="1">
            <a:spLocks/>
          </p:cNvSpPr>
          <p:nvPr/>
        </p:nvSpPr>
        <p:spPr>
          <a:xfrm>
            <a:off x="2234936" y="266647"/>
            <a:ext cx="2179721" cy="3894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Linear sampling time</a:t>
            </a:r>
            <a:endParaRPr lang="en-DK" sz="1800" dirty="0"/>
          </a:p>
        </p:txBody>
      </p:sp>
      <p:pic>
        <p:nvPicPr>
          <p:cNvPr id="33" name="Picture 32" descr="A graph of a function&#10;&#10;Description automatically generated">
            <a:extLst>
              <a:ext uri="{FF2B5EF4-FFF2-40B4-BE49-F238E27FC236}">
                <a16:creationId xmlns:a16="http://schemas.microsoft.com/office/drawing/2014/main" id="{2192C465-17DA-8A90-9C0F-EB2898934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4" y="612949"/>
            <a:ext cx="4516826" cy="2561087"/>
          </a:xfrm>
          <a:prstGeom prst="rect">
            <a:avLst/>
          </a:prstGeom>
        </p:spPr>
      </p:pic>
      <p:pic>
        <p:nvPicPr>
          <p:cNvPr id="34" name="Picture 33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8660DBA1-5818-D812-258F-D906510CE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50" y="612949"/>
            <a:ext cx="4516826" cy="2561087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70E119F6-1F37-5254-2362-96B7160AAFF6}"/>
              </a:ext>
            </a:extLst>
          </p:cNvPr>
          <p:cNvSpPr txBox="1">
            <a:spLocks/>
          </p:cNvSpPr>
          <p:nvPr/>
        </p:nvSpPr>
        <p:spPr>
          <a:xfrm>
            <a:off x="2234936" y="3290966"/>
            <a:ext cx="2179721" cy="3894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Adaptive sampling time</a:t>
            </a:r>
            <a:endParaRPr lang="en-DK" sz="1800" dirty="0"/>
          </a:p>
        </p:txBody>
      </p:sp>
      <p:pic>
        <p:nvPicPr>
          <p:cNvPr id="36" name="Picture 35" descr="A graph of a function&#10;&#10;Description automatically generated">
            <a:extLst>
              <a:ext uri="{FF2B5EF4-FFF2-40B4-BE49-F238E27FC236}">
                <a16:creationId xmlns:a16="http://schemas.microsoft.com/office/drawing/2014/main" id="{BCA1821C-8E9E-4A8B-2092-9E1665A83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3" y="3680375"/>
            <a:ext cx="4516827" cy="2561088"/>
          </a:xfrm>
          <a:prstGeom prst="rect">
            <a:avLst/>
          </a:prstGeom>
        </p:spPr>
      </p:pic>
      <p:pic>
        <p:nvPicPr>
          <p:cNvPr id="4" name="Picture 3" descr="A line graph with different colored dots and lines&#10;&#10;Description automatically generated">
            <a:extLst>
              <a:ext uri="{FF2B5EF4-FFF2-40B4-BE49-F238E27FC236}">
                <a16:creationId xmlns:a16="http://schemas.microsoft.com/office/drawing/2014/main" id="{F3504630-9FCF-7E0D-A376-F86203F05B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10" y="429988"/>
            <a:ext cx="4516827" cy="28244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647157-D65E-1DFF-25B7-571C9A2E3B0C}"/>
              </a:ext>
            </a:extLst>
          </p:cNvPr>
          <p:cNvSpPr txBox="1">
            <a:spLocks/>
          </p:cNvSpPr>
          <p:nvPr/>
        </p:nvSpPr>
        <p:spPr>
          <a:xfrm>
            <a:off x="7253341" y="3485670"/>
            <a:ext cx="2511295" cy="783023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tx1"/>
                </a:solidFill>
              </a:rPr>
              <a:t>N </a:t>
            </a:r>
            <a:r>
              <a:rPr lang="en-US" sz="2000" dirty="0">
                <a:solidFill>
                  <a:schemeClr val="tx1"/>
                </a:solidFill>
              </a:rPr>
              <a:t>= 10 (experiment)</a:t>
            </a:r>
            <a:endParaRPr lang="en-DK" sz="20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12FC1-B041-5796-08D6-4044C6825A19}"/>
              </a:ext>
            </a:extLst>
          </p:cNvPr>
          <p:cNvSpPr txBox="1"/>
          <p:nvPr/>
        </p:nvSpPr>
        <p:spPr>
          <a:xfrm>
            <a:off x="148792" y="6460954"/>
            <a:ext cx="55459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solidFill>
                  <a:schemeClr val="bg1"/>
                </a:solidFill>
                <a:latin typeface="Poppins" pitchFamily="2" charset="77"/>
                <a:ea typeface="Calibri"/>
                <a:cs typeface="Poppins" pitchFamily="2" charset="77"/>
              </a:rPr>
              <a:t>Berritta F. et al, 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ea typeface="Calibri"/>
                <a:cs typeface="Poppins" pitchFamily="2" charset="77"/>
              </a:rPr>
              <a:t>arXiv:2404.09212 (2024)</a:t>
            </a:r>
            <a:endParaRPr lang="en-DK" dirty="0">
              <a:solidFill>
                <a:schemeClr val="bg1"/>
              </a:solidFill>
              <a:latin typeface="Poppins" pitchFamily="2" charset="77"/>
              <a:ea typeface="Calibri"/>
              <a:cs typeface="Poppins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6F7412-FCC1-237F-6F1E-FDE6EEF55116}"/>
              </a:ext>
            </a:extLst>
          </p:cNvPr>
          <p:cNvSpPr txBox="1">
            <a:spLocks/>
          </p:cNvSpPr>
          <p:nvPr/>
        </p:nvSpPr>
        <p:spPr>
          <a:xfrm>
            <a:off x="0" y="-181617"/>
            <a:ext cx="7835460" cy="64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Adaptive estimation</a:t>
            </a:r>
            <a:endParaRPr lang="en-DK" sz="3000" dirty="0"/>
          </a:p>
        </p:txBody>
      </p:sp>
    </p:spTree>
    <p:extLst>
      <p:ext uri="{BB962C8B-B14F-4D97-AF65-F5344CB8AC3E}">
        <p14:creationId xmlns:p14="http://schemas.microsoft.com/office/powerpoint/2010/main" val="19929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095D2A-8CF5-E87E-D01A-AC2237D4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560B7D-9E5F-2F81-AB19-1D3954C7FEFE}"/>
              </a:ext>
            </a:extLst>
          </p:cNvPr>
          <p:cNvSpPr txBox="1">
            <a:spLocks/>
          </p:cNvSpPr>
          <p:nvPr/>
        </p:nvSpPr>
        <p:spPr>
          <a:xfrm>
            <a:off x="69360" y="-97311"/>
            <a:ext cx="10160490" cy="736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E.g., Simultaneous controlled rotations in 2 singlet-triplet qubits</a:t>
            </a:r>
            <a:endParaRPr lang="en-DK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9C7A76B-5AEA-E38E-7A22-A1632747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pic>
        <p:nvPicPr>
          <p:cNvPr id="14" name="Picture 13" descr="A close-up of a circuit board&#10;&#10;Description automatically generated">
            <a:extLst>
              <a:ext uri="{FF2B5EF4-FFF2-40B4-BE49-F238E27FC236}">
                <a16:creationId xmlns:a16="http://schemas.microsoft.com/office/drawing/2014/main" id="{F7D3581C-2690-09C3-AD5D-AE349A603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6" t="18591" r="20587" b="20588"/>
          <a:stretch/>
        </p:blipFill>
        <p:spPr>
          <a:xfrm>
            <a:off x="69360" y="1549040"/>
            <a:ext cx="3326450" cy="28877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D0207C-9211-F0E4-5AD6-589D9E9B6D58}"/>
              </a:ext>
            </a:extLst>
          </p:cNvPr>
          <p:cNvGrpSpPr/>
          <p:nvPr/>
        </p:nvGrpSpPr>
        <p:grpSpPr>
          <a:xfrm>
            <a:off x="3696752" y="431069"/>
            <a:ext cx="7620247" cy="5972394"/>
            <a:chOff x="4028512" y="867130"/>
            <a:chExt cx="7620247" cy="59723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6FBC81-3DD2-0704-8C85-3A9DA8D52761}"/>
                </a:ext>
              </a:extLst>
            </p:cNvPr>
            <p:cNvGrpSpPr/>
            <p:nvPr/>
          </p:nvGrpSpPr>
          <p:grpSpPr>
            <a:xfrm>
              <a:off x="8201709" y="867130"/>
              <a:ext cx="2613665" cy="410431"/>
              <a:chOff x="8294554" y="983119"/>
              <a:chExt cx="2614346" cy="41053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9512C41-D7DD-8B5A-3808-C6D19817D94B}"/>
                  </a:ext>
                </a:extLst>
              </p:cNvPr>
              <p:cNvSpPr txBox="1"/>
              <p:nvPr/>
            </p:nvSpPr>
            <p:spPr>
              <a:xfrm>
                <a:off x="8294554" y="1002393"/>
                <a:ext cx="5513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799" dirty="0"/>
                  <a:t>Q3</a:t>
                </a:r>
                <a:endParaRPr lang="en-DK" sz="1799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A7ED1C9-BB6C-4775-5FAB-399952149768}"/>
                  </a:ext>
                </a:extLst>
              </p:cNvPr>
              <p:cNvSpPr txBox="1"/>
              <p:nvPr/>
            </p:nvSpPr>
            <p:spPr>
              <a:xfrm>
                <a:off x="10357525" y="983119"/>
                <a:ext cx="5513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799" dirty="0">
                    <a:solidFill>
                      <a:srgbClr val="FEC61B"/>
                    </a:solidFill>
                  </a:rPr>
                  <a:t>Q4</a:t>
                </a:r>
                <a:endParaRPr lang="en-DK" sz="1799" dirty="0">
                  <a:solidFill>
                    <a:srgbClr val="FEC61B"/>
                  </a:solidFill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8DE13A4-178A-8176-8712-00AE1877A182}"/>
                  </a:ext>
                </a:extLst>
              </p:cNvPr>
              <p:cNvGrpSpPr/>
              <p:nvPr/>
            </p:nvGrpSpPr>
            <p:grpSpPr>
              <a:xfrm>
                <a:off x="9072557" y="1082645"/>
                <a:ext cx="582980" cy="311011"/>
                <a:chOff x="9104178" y="1059372"/>
                <a:chExt cx="1130203" cy="60294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F155B20F-8054-E22B-0D97-49D876CC2B33}"/>
                    </a:ext>
                  </a:extLst>
                </p:cNvPr>
                <p:cNvGrpSpPr/>
                <p:nvPr/>
              </p:nvGrpSpPr>
              <p:grpSpPr>
                <a:xfrm>
                  <a:off x="9104178" y="1059372"/>
                  <a:ext cx="427820" cy="596676"/>
                  <a:chOff x="8888560" y="752035"/>
                  <a:chExt cx="427820" cy="596676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34580897-8DD2-D787-9B64-919FC13D5A15}"/>
                      </a:ext>
                    </a:extLst>
                  </p:cNvPr>
                  <p:cNvSpPr/>
                  <p:nvPr/>
                </p:nvSpPr>
                <p:spPr>
                  <a:xfrm>
                    <a:off x="8888560" y="905923"/>
                    <a:ext cx="237601" cy="23825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sz="1799"/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F1F17124-9067-046A-115F-E49C7DFBF23D}"/>
                      </a:ext>
                    </a:extLst>
                  </p:cNvPr>
                  <p:cNvSpPr txBox="1"/>
                  <p:nvPr/>
                </p:nvSpPr>
                <p:spPr>
                  <a:xfrm>
                    <a:off x="9078779" y="752035"/>
                    <a:ext cx="237601" cy="5966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S</a:t>
                    </a:r>
                    <a:endParaRPr lang="en-DK" sz="1400" dirty="0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3B4FA93-6828-285B-E0A5-2C926F8BC74B}"/>
                    </a:ext>
                  </a:extLst>
                </p:cNvPr>
                <p:cNvGrpSpPr/>
                <p:nvPr/>
              </p:nvGrpSpPr>
              <p:grpSpPr>
                <a:xfrm>
                  <a:off x="9781774" y="1065640"/>
                  <a:ext cx="452607" cy="596676"/>
                  <a:chOff x="9781854" y="758303"/>
                  <a:chExt cx="452607" cy="596676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40C144B-1B34-6543-44D7-EFC3A059BC2B}"/>
                      </a:ext>
                    </a:extLst>
                  </p:cNvPr>
                  <p:cNvSpPr/>
                  <p:nvPr/>
                </p:nvSpPr>
                <p:spPr>
                  <a:xfrm>
                    <a:off x="9781854" y="905920"/>
                    <a:ext cx="237601" cy="23825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sz="1799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D0978EDD-248D-5C5E-D729-AF4DA9A72A99}"/>
                      </a:ext>
                    </a:extLst>
                  </p:cNvPr>
                  <p:cNvSpPr txBox="1"/>
                  <p:nvPr/>
                </p:nvSpPr>
                <p:spPr>
                  <a:xfrm>
                    <a:off x="9996860" y="758303"/>
                    <a:ext cx="237601" cy="5966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T</a:t>
                    </a:r>
                    <a:endParaRPr lang="en-DK" sz="1400" dirty="0"/>
                  </a:p>
                </p:txBody>
              </p:sp>
            </p:grpSp>
          </p:grp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DC9E1F-431F-F96E-243E-B87FC462E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089" y="1196612"/>
              <a:ext cx="2078967" cy="564291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D0F7FC6-4603-B7A6-7712-3E14353B05C0}"/>
                </a:ext>
              </a:extLst>
            </p:cNvPr>
            <p:cNvGrpSpPr/>
            <p:nvPr/>
          </p:nvGrpSpPr>
          <p:grpSpPr>
            <a:xfrm>
              <a:off x="4028512" y="1425721"/>
              <a:ext cx="3284237" cy="4306484"/>
              <a:chOff x="4226771" y="1687150"/>
              <a:chExt cx="2846299" cy="3732234"/>
            </a:xfrm>
          </p:grpSpPr>
          <p:pic>
            <p:nvPicPr>
              <p:cNvPr id="20" name="Picture 19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67F1672E-285C-D2D4-A27C-913B8E847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771" y="1687150"/>
                <a:ext cx="2846299" cy="3732234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1A851E-E5AF-4038-4C41-C13E0166E893}"/>
                  </a:ext>
                </a:extLst>
              </p:cNvPr>
              <p:cNvSpPr txBox="1"/>
              <p:nvPr/>
            </p:nvSpPr>
            <p:spPr>
              <a:xfrm>
                <a:off x="4717569" y="3645765"/>
                <a:ext cx="551231" cy="276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Q3</a:t>
                </a:r>
                <a:endParaRPr lang="en-DK" sz="120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2CABEF5-5752-EC3E-E784-AA874CF1AEF4}"/>
                  </a:ext>
                </a:extLst>
              </p:cNvPr>
              <p:cNvSpPr txBox="1"/>
              <p:nvPr/>
            </p:nvSpPr>
            <p:spPr>
              <a:xfrm>
                <a:off x="6040807" y="3645764"/>
                <a:ext cx="551231" cy="276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FEC61B"/>
                    </a:solidFill>
                  </a:rPr>
                  <a:t>Q4</a:t>
                </a:r>
                <a:endParaRPr lang="en-DK" sz="1200" dirty="0">
                  <a:solidFill>
                    <a:srgbClr val="FEC61B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FDB767-A14B-2F80-8EE2-D83D93B9BB1B}"/>
                  </a:ext>
                </a:extLst>
              </p:cNvPr>
              <p:cNvSpPr txBox="1"/>
              <p:nvPr/>
            </p:nvSpPr>
            <p:spPr>
              <a:xfrm>
                <a:off x="6109774" y="2854215"/>
                <a:ext cx="218273" cy="276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K" sz="1200" dirty="0"/>
                  <a:t>j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9B9BF9-46D2-410E-643C-7A3830964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641" y="1215203"/>
              <a:ext cx="2072118" cy="562432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F41EAD-9D3E-6DCF-B735-C8B4967491C9}"/>
              </a:ext>
            </a:extLst>
          </p:cNvPr>
          <p:cNvSpPr txBox="1"/>
          <p:nvPr/>
        </p:nvSpPr>
        <p:spPr>
          <a:xfrm>
            <a:off x="21628" y="4562576"/>
            <a:ext cx="36055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Fedele, F. et al, </a:t>
            </a:r>
            <a:r>
              <a:rPr lang="en-GB" sz="1600" i="1" dirty="0"/>
              <a:t>PRX Quantum 2021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2642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5AE8-8866-B636-50AF-173B04516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14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3F1812-ADAA-A2F6-5DCA-BA430AE497BC}"/>
              </a:ext>
            </a:extLst>
          </p:cNvPr>
          <p:cNvGrpSpPr/>
          <p:nvPr/>
        </p:nvGrpSpPr>
        <p:grpSpPr>
          <a:xfrm>
            <a:off x="6522934" y="66809"/>
            <a:ext cx="6969667" cy="2853825"/>
            <a:chOff x="378788" y="575174"/>
            <a:chExt cx="6969667" cy="285382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A60EABF-A8E4-EA88-92FD-1017FDF7F806}"/>
                </a:ext>
              </a:extLst>
            </p:cNvPr>
            <p:cNvSpPr/>
            <p:nvPr/>
          </p:nvSpPr>
          <p:spPr>
            <a:xfrm>
              <a:off x="495460" y="575174"/>
              <a:ext cx="6852995" cy="490947"/>
            </a:xfrm>
            <a:prstGeom prst="roundRect">
              <a:avLst>
                <a:gd name="adj" fmla="val 22826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tx1"/>
                  </a:solidFill>
                </a:rPr>
                <a:t>Physics-informed </a:t>
              </a:r>
              <a:r>
                <a:rPr lang="en-US" dirty="0">
                  <a:solidFill>
                    <a:schemeClr val="tx1"/>
                  </a:solidFill>
                </a:rPr>
                <a:t>model in real time [2]</a:t>
              </a:r>
            </a:p>
          </p:txBody>
        </p:sp>
        <p:pic>
          <p:nvPicPr>
            <p:cNvPr id="26" name="Picture 25" descr="A graph of a laboratory time&#10;&#10;Description automatically generated with medium confidence">
              <a:extLst>
                <a:ext uri="{FF2B5EF4-FFF2-40B4-BE49-F238E27FC236}">
                  <a16:creationId xmlns:a16="http://schemas.microsoft.com/office/drawing/2014/main" id="{682D9399-AB3F-4E7A-D99D-3BE09860F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4154"/>
            <a:stretch/>
          </p:blipFill>
          <p:spPr>
            <a:xfrm>
              <a:off x="378788" y="1124292"/>
              <a:ext cx="2765969" cy="2304707"/>
            </a:xfrm>
            <a:prstGeom prst="rect">
              <a:avLst/>
            </a:prstGeom>
          </p:spPr>
        </p:pic>
        <p:pic>
          <p:nvPicPr>
            <p:cNvPr id="28" name="Picture 27" descr="A diagram of a graph&#10;&#10;Description automatically generated">
              <a:extLst>
                <a:ext uri="{FF2B5EF4-FFF2-40B4-BE49-F238E27FC236}">
                  <a16:creationId xmlns:a16="http://schemas.microsoft.com/office/drawing/2014/main" id="{3320A6B2-A6DD-E845-8752-B28B583B1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14555" y="1181421"/>
              <a:ext cx="2635318" cy="210825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498E2-C31A-8A56-1720-82E91A0BC7E8}"/>
              </a:ext>
            </a:extLst>
          </p:cNvPr>
          <p:cNvGrpSpPr/>
          <p:nvPr/>
        </p:nvGrpSpPr>
        <p:grpSpPr>
          <a:xfrm>
            <a:off x="2916" y="2953412"/>
            <a:ext cx="6636690" cy="2633552"/>
            <a:chOff x="6113256" y="549938"/>
            <a:chExt cx="6636690" cy="263355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B285671-F921-546E-BB75-E147280D5094}"/>
                </a:ext>
              </a:extLst>
            </p:cNvPr>
            <p:cNvSpPr/>
            <p:nvPr/>
          </p:nvSpPr>
          <p:spPr>
            <a:xfrm>
              <a:off x="6157095" y="549938"/>
              <a:ext cx="6592851" cy="533906"/>
            </a:xfrm>
            <a:prstGeom prst="roundRect">
              <a:avLst>
                <a:gd name="adj" fmla="val 22826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tx1"/>
                  </a:solidFill>
                </a:rPr>
                <a:t>Adaptive Bayesian </a:t>
              </a:r>
              <a:r>
                <a:rPr lang="en-US" dirty="0">
                  <a:solidFill>
                    <a:schemeClr val="tx1"/>
                  </a:solidFill>
                </a:rPr>
                <a:t>estimation in </a:t>
              </a:r>
              <a:r>
                <a:rPr lang="en-US" strike="sngStrike" dirty="0">
                  <a:solidFill>
                    <a:schemeClr val="tx1"/>
                  </a:solidFill>
                </a:rPr>
                <a:t>100</a:t>
              </a:r>
              <a:r>
                <a:rPr lang="en-US" dirty="0">
                  <a:solidFill>
                    <a:schemeClr val="tx1"/>
                  </a:solidFill>
                </a:rPr>
                <a:t> 10 measurements [2]</a:t>
              </a:r>
              <a:endParaRPr lang="en-DK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 descr="A graph of a function&#10;&#10;Description automatically generated">
              <a:extLst>
                <a:ext uri="{FF2B5EF4-FFF2-40B4-BE49-F238E27FC236}">
                  <a16:creationId xmlns:a16="http://schemas.microsoft.com/office/drawing/2014/main" id="{5BA817EA-68B5-EA5B-7B44-090B3BB4D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256" y="1350017"/>
              <a:ext cx="2920092" cy="1655722"/>
            </a:xfrm>
            <a:prstGeom prst="rect">
              <a:avLst/>
            </a:prstGeom>
          </p:spPr>
        </p:pic>
        <p:pic>
          <p:nvPicPr>
            <p:cNvPr id="33" name="Picture 32" descr="A diagram of a laboratory&#10;&#10;Description automatically generated">
              <a:extLst>
                <a:ext uri="{FF2B5EF4-FFF2-40B4-BE49-F238E27FC236}">
                  <a16:creationId xmlns:a16="http://schemas.microsoft.com/office/drawing/2014/main" id="{EEC03B0D-E582-AD34-52AD-879F570CA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070" y="942636"/>
              <a:ext cx="2887699" cy="224085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6BC2CE-B2CC-CBDF-DB80-0910A7702413}"/>
              </a:ext>
            </a:extLst>
          </p:cNvPr>
          <p:cNvGrpSpPr/>
          <p:nvPr/>
        </p:nvGrpSpPr>
        <p:grpSpPr>
          <a:xfrm>
            <a:off x="6527546" y="2950494"/>
            <a:ext cx="5174080" cy="2975901"/>
            <a:chOff x="6537007" y="3269742"/>
            <a:chExt cx="5174080" cy="297590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6B9773-34B9-BBE0-C732-94C8C857602C}"/>
                </a:ext>
              </a:extLst>
            </p:cNvPr>
            <p:cNvGrpSpPr/>
            <p:nvPr/>
          </p:nvGrpSpPr>
          <p:grpSpPr>
            <a:xfrm>
              <a:off x="6537007" y="3269742"/>
              <a:ext cx="5174080" cy="2975901"/>
              <a:chOff x="6687447" y="3323740"/>
              <a:chExt cx="5174080" cy="297590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A42ACC6-4E36-A593-29C3-099246FC8D14}"/>
                  </a:ext>
                </a:extLst>
              </p:cNvPr>
              <p:cNvGrpSpPr/>
              <p:nvPr/>
            </p:nvGrpSpPr>
            <p:grpSpPr>
              <a:xfrm>
                <a:off x="9616074" y="3903333"/>
                <a:ext cx="2245453" cy="2396308"/>
                <a:chOff x="8967030" y="3610315"/>
                <a:chExt cx="2245453" cy="2396308"/>
              </a:xfrm>
            </p:grpSpPr>
            <p:pic>
              <p:nvPicPr>
                <p:cNvPr id="41" name="Picture 40" descr="A graph of a number of different types of data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668AC38-8FE0-BCBA-6210-14AF962E3E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67030" y="3610315"/>
                  <a:ext cx="1312947" cy="2396308"/>
                </a:xfrm>
                <a:prstGeom prst="rect">
                  <a:avLst/>
                </a:prstGeom>
              </p:spPr>
            </p:pic>
            <p:pic>
              <p:nvPicPr>
                <p:cNvPr id="42" name="Picture 41" descr="A graph with numbers and line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36E8CD4-B3CD-5BCA-0056-4F320A110F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033"/>
                <a:stretch/>
              </p:blipFill>
              <p:spPr>
                <a:xfrm>
                  <a:off x="10370560" y="3610315"/>
                  <a:ext cx="841923" cy="2396308"/>
                </a:xfrm>
                <a:prstGeom prst="rect">
                  <a:avLst/>
                </a:prstGeom>
              </p:spPr>
            </p:pic>
          </p:grpSp>
          <p:sp>
            <p:nvSpPr>
              <p:cNvPr id="43" name="Rectangle: Rounded Corners 10">
                <a:extLst>
                  <a:ext uri="{FF2B5EF4-FFF2-40B4-BE49-F238E27FC236}">
                    <a16:creationId xmlns:a16="http://schemas.microsoft.com/office/drawing/2014/main" id="{F177E0BD-1A45-7286-456B-30DA2C1F3527}"/>
                  </a:ext>
                </a:extLst>
              </p:cNvPr>
              <p:cNvSpPr/>
              <p:nvPr/>
            </p:nvSpPr>
            <p:spPr>
              <a:xfrm>
                <a:off x="6687447" y="3323740"/>
                <a:ext cx="4981715" cy="533906"/>
              </a:xfrm>
              <a:prstGeom prst="roundRect">
                <a:avLst>
                  <a:gd name="adj" fmla="val 22826"/>
                </a:avLst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Estimation &amp; operation in </a:t>
                </a:r>
                <a:r>
                  <a:rPr lang="en-US" b="1" dirty="0">
                    <a:solidFill>
                      <a:schemeClr val="tx1"/>
                    </a:solidFill>
                  </a:rPr>
                  <a:t>two ST qubits</a:t>
                </a:r>
                <a:endParaRPr lang="en-DK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1E8D606-D846-D436-645D-BAF013163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308" y="3757445"/>
              <a:ext cx="1827487" cy="2396308"/>
            </a:xfrm>
            <a:prstGeom prst="rect">
              <a:avLst/>
            </a:prstGeom>
          </p:spPr>
        </p:pic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E9FBB3-CB40-D41E-0F67-C1C78657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fabrizio.berritta@nbi.ku.dk</a:t>
            </a:r>
            <a:r>
              <a:rPr lang="en-US" dirty="0"/>
              <a:t> - Niels Bohr Institute, UCPH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DE6D3E-91FB-C593-0156-55EF8EE5156D}"/>
              </a:ext>
            </a:extLst>
          </p:cNvPr>
          <p:cNvGrpSpPr/>
          <p:nvPr/>
        </p:nvGrpSpPr>
        <p:grpSpPr>
          <a:xfrm>
            <a:off x="-16076" y="58201"/>
            <a:ext cx="6992422" cy="3029423"/>
            <a:chOff x="5206325" y="269194"/>
            <a:chExt cx="6992422" cy="3029423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1ED9CD1-092D-FAA6-BABD-B77D19988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97899" y="1350203"/>
              <a:ext cx="2814375" cy="194841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085B655-C9B1-1732-B907-28E6B472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06325" y="864121"/>
              <a:ext cx="3202438" cy="2401828"/>
            </a:xfrm>
            <a:prstGeom prst="rect">
              <a:avLst/>
            </a:prstGeom>
          </p:spPr>
        </p:pic>
        <p:sp>
          <p:nvSpPr>
            <p:cNvPr id="14" name="Rectangle: Rounded Corners 11">
              <a:extLst>
                <a:ext uri="{FF2B5EF4-FFF2-40B4-BE49-F238E27FC236}">
                  <a16:creationId xmlns:a16="http://schemas.microsoft.com/office/drawing/2014/main" id="{4EACE574-9320-1554-3C05-447DE6749A03}"/>
                </a:ext>
              </a:extLst>
            </p:cNvPr>
            <p:cNvSpPr/>
            <p:nvPr/>
          </p:nvSpPr>
          <p:spPr>
            <a:xfrm>
              <a:off x="5206325" y="269194"/>
              <a:ext cx="6992422" cy="490947"/>
            </a:xfrm>
            <a:prstGeom prst="roundRect">
              <a:avLst>
                <a:gd name="adj" fmla="val 22826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tx1"/>
                  </a:solidFill>
                </a:rPr>
                <a:t>Noise-driven</a:t>
              </a:r>
              <a:r>
                <a:rPr lang="en-US" dirty="0">
                  <a:solidFill>
                    <a:schemeClr val="tx1"/>
                  </a:solidFill>
                </a:rPr>
                <a:t> coherent qubit rotations &amp; </a:t>
              </a:r>
              <a:r>
                <a:rPr lang="en-US" b="1" dirty="0">
                  <a:solidFill>
                    <a:schemeClr val="tx1"/>
                  </a:solidFill>
                </a:rPr>
                <a:t>two-axis control </a:t>
              </a:r>
              <a:r>
                <a:rPr lang="en-US" dirty="0">
                  <a:solidFill>
                    <a:schemeClr val="tx1"/>
                  </a:solidFill>
                </a:rPr>
                <a:t>[1]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EEF488-2F52-07B4-4E01-C8CE3388B855}"/>
                </a:ext>
              </a:extLst>
            </p:cNvPr>
            <p:cNvSpPr/>
            <p:nvPr/>
          </p:nvSpPr>
          <p:spPr>
            <a:xfrm>
              <a:off x="10585157" y="1183749"/>
              <a:ext cx="158660" cy="159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8B7012-88F0-9C83-F79C-D4F5F57D8CCC}"/>
                </a:ext>
              </a:extLst>
            </p:cNvPr>
            <p:cNvSpPr txBox="1"/>
            <p:nvPr/>
          </p:nvSpPr>
          <p:spPr>
            <a:xfrm>
              <a:off x="10317927" y="1102069"/>
              <a:ext cx="237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</a:t>
              </a:r>
              <a:endParaRPr lang="en-DK" sz="14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940CD79-673E-A583-AB66-86740954A4F1}"/>
                </a:ext>
              </a:extLst>
            </p:cNvPr>
            <p:cNvSpPr/>
            <p:nvPr/>
          </p:nvSpPr>
          <p:spPr>
            <a:xfrm>
              <a:off x="10960649" y="1176411"/>
              <a:ext cx="158660" cy="1590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86880E-D0AE-958A-6AAA-53D43BB94B41}"/>
                </a:ext>
              </a:extLst>
            </p:cNvPr>
            <p:cNvSpPr txBox="1"/>
            <p:nvPr/>
          </p:nvSpPr>
          <p:spPr>
            <a:xfrm>
              <a:off x="10710425" y="1109409"/>
              <a:ext cx="237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</a:t>
              </a:r>
              <a:endParaRPr lang="en-DK" sz="1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F3F3E2-34F1-30C7-1855-FA11EE3E028C}"/>
              </a:ext>
            </a:extLst>
          </p:cNvPr>
          <p:cNvSpPr txBox="1"/>
          <p:nvPr/>
        </p:nvSpPr>
        <p:spPr>
          <a:xfrm>
            <a:off x="86192" y="6026443"/>
            <a:ext cx="55459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latin typeface="Helvetica" pitchFamily="2" charset="0"/>
                <a:ea typeface="Calibri"/>
                <a:cs typeface="Poppins" pitchFamily="2" charset="77"/>
              </a:rPr>
              <a:t>[2] Berritta F. et al, </a:t>
            </a:r>
            <a:r>
              <a:rPr lang="en-US" dirty="0">
                <a:latin typeface="Helvetica" pitchFamily="2" charset="0"/>
                <a:ea typeface="Calibri"/>
                <a:cs typeface="Poppins" pitchFamily="2" charset="77"/>
              </a:rPr>
              <a:t>arXiv:2404.09212 (2024)</a:t>
            </a:r>
            <a:endParaRPr lang="en-DK" dirty="0">
              <a:latin typeface="Helvetica" pitchFamily="2" charset="0"/>
              <a:ea typeface="Calibri"/>
              <a:cs typeface="Poppi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8B1FAD-C4B4-478B-2FF1-D8D678582E02}"/>
              </a:ext>
            </a:extLst>
          </p:cNvPr>
          <p:cNvSpPr txBox="1"/>
          <p:nvPr/>
        </p:nvSpPr>
        <p:spPr>
          <a:xfrm>
            <a:off x="85221" y="5706625"/>
            <a:ext cx="62899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[1] Berritta F. et al, </a:t>
            </a:r>
            <a:r>
              <a:rPr lang="en-US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Nat. </a:t>
            </a:r>
            <a:r>
              <a:rPr lang="en-US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Commun</a:t>
            </a:r>
            <a:r>
              <a:rPr lang="en-US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15</a:t>
            </a:r>
            <a:r>
              <a:rPr lang="en-US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1676 (2024)</a:t>
            </a:r>
            <a:endParaRPr lang="en-DK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18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6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cxnSp>
        <p:nvCxnSpPr>
          <p:cNvPr id="41" name="Straight Connector 30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3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E06552-3EA0-4F96-8453-1B2339AC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2" y="5630984"/>
            <a:ext cx="3271411" cy="11587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aseline="30000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1C8B8-6B87-C4DC-692A-04C317B147D9}"/>
              </a:ext>
            </a:extLst>
          </p:cNvPr>
          <p:cNvSpPr txBox="1"/>
          <p:nvPr/>
        </p:nvSpPr>
        <p:spPr>
          <a:xfrm>
            <a:off x="4423054" y="6060231"/>
            <a:ext cx="7961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0" u="none" strike="noStrike" dirty="0">
                <a:effectLst/>
                <a:latin typeface="Calibri" panose="020F0502020204030204" pitchFamily="34" charset="0"/>
              </a:rPr>
              <a:t>Funding: EU </a:t>
            </a:r>
            <a:r>
              <a:rPr lang="en-GB" sz="1400" i="0" u="none" strike="noStrike" dirty="0" err="1">
                <a:effectLst/>
                <a:latin typeface="Calibri" panose="020F0502020204030204" pitchFamily="34" charset="0"/>
              </a:rPr>
              <a:t>Quantera</a:t>
            </a:r>
            <a:r>
              <a:rPr lang="en-GB" sz="1400" i="0" u="none" strike="noStrike" dirty="0">
                <a:effectLst/>
                <a:latin typeface="Calibri" panose="020F0502020204030204" pitchFamily="34" charset="0"/>
              </a:rPr>
              <a:t> II (CONSPIQUOS), EU FETFLAG RIA (QLSI 951852), EU RIA (IGNITE 101069515)</a:t>
            </a:r>
          </a:p>
          <a:p>
            <a:br>
              <a:rPr lang="en-GB" sz="1400" b="1" dirty="0"/>
            </a:br>
            <a:endParaRPr lang="en-DK" sz="14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C0BBBE2-C0BB-664D-24B0-3283FA551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15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EFA5A-31AC-4A64-CB27-A1843CCE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fabrizio.berritta@nbi.ku.dk</a:t>
            </a:r>
            <a:r>
              <a:rPr lang="en-US" dirty="0"/>
              <a:t> - Niels Bohr Institute, UCPH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C4D71-8764-1C3B-B7E5-EFA139910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2" t="3235" r="9882" b="8725"/>
          <a:stretch/>
        </p:blipFill>
        <p:spPr>
          <a:xfrm>
            <a:off x="587716" y="2771685"/>
            <a:ext cx="865130" cy="1336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ABA3DA-4E72-F126-8F35-E1618D1D4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4" t="2026" r="6030" b="5503"/>
          <a:stretch/>
        </p:blipFill>
        <p:spPr>
          <a:xfrm>
            <a:off x="1927010" y="2752472"/>
            <a:ext cx="887960" cy="1347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D5A7A-E367-AA53-54DA-257543F9E3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0" t="3971" r="8439" b="5462"/>
          <a:stretch/>
        </p:blipFill>
        <p:spPr>
          <a:xfrm>
            <a:off x="1927010" y="1032336"/>
            <a:ext cx="946279" cy="1447967"/>
          </a:xfrm>
          <a:prstGeom prst="rect">
            <a:avLst/>
          </a:prstGeom>
        </p:spPr>
      </p:pic>
      <p:pic>
        <p:nvPicPr>
          <p:cNvPr id="10" name="Picture 2" descr="Jeroen Danon - NTNU">
            <a:extLst>
              <a:ext uri="{FF2B5EF4-FFF2-40B4-BE49-F238E27FC236}">
                <a16:creationId xmlns:a16="http://schemas.microsoft.com/office/drawing/2014/main" id="{E2ED12C1-07D8-E5CB-11CD-360D9FFCD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574" y="1020022"/>
            <a:ext cx="1480597" cy="148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Jacob Daniel Benestad - NTNU">
            <a:extLst>
              <a:ext uri="{FF2B5EF4-FFF2-40B4-BE49-F238E27FC236}">
                <a16:creationId xmlns:a16="http://schemas.microsoft.com/office/drawing/2014/main" id="{554706D2-35F1-5D65-81BC-BF36F1861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54" y="1032273"/>
            <a:ext cx="1486643" cy="148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F7A1F8FE-4149-7FFA-3635-E1ACD3E9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13" y="1026079"/>
            <a:ext cx="1228808" cy="15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Jan Krzywda – Summer Research Intern – Institute of Physics, Polish Academy  of Sciences | LinkedIn">
            <a:extLst>
              <a:ext uri="{FF2B5EF4-FFF2-40B4-BE49-F238E27FC236}">
                <a16:creationId xmlns:a16="http://schemas.microsoft.com/office/drawing/2014/main" id="{277AE674-2425-B8B8-0D01-F5EAE99A1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97" y="1049100"/>
            <a:ext cx="1536010" cy="15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110EB3-0D00-F4F6-A593-AAFA189E7021}"/>
              </a:ext>
            </a:extLst>
          </p:cNvPr>
          <p:cNvSpPr txBox="1"/>
          <p:nvPr/>
        </p:nvSpPr>
        <p:spPr>
          <a:xfrm>
            <a:off x="4134430" y="2684410"/>
            <a:ext cx="1633356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1799" dirty="0"/>
              <a:t>Jeroen Danon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B3D5D9-CE7D-CD4D-A58E-2D6C621AFB1F}"/>
              </a:ext>
            </a:extLst>
          </p:cNvPr>
          <p:cNvSpPr txBox="1"/>
          <p:nvPr/>
        </p:nvSpPr>
        <p:spPr>
          <a:xfrm>
            <a:off x="6428628" y="2710789"/>
            <a:ext cx="1838486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1799" dirty="0"/>
              <a:t>Jacob Benestad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5F2606-BB62-F75F-C3EA-82D63C1B351C}"/>
              </a:ext>
            </a:extLst>
          </p:cNvPr>
          <p:cNvSpPr txBox="1"/>
          <p:nvPr/>
        </p:nvSpPr>
        <p:spPr>
          <a:xfrm>
            <a:off x="8524458" y="2710790"/>
            <a:ext cx="1536009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1799" dirty="0"/>
              <a:t>Evert Van Neiuwenberg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78F567-243B-706E-7EE4-962A93A85F40}"/>
              </a:ext>
            </a:extLst>
          </p:cNvPr>
          <p:cNvSpPr txBox="1"/>
          <p:nvPr/>
        </p:nvSpPr>
        <p:spPr>
          <a:xfrm>
            <a:off x="10384900" y="2785089"/>
            <a:ext cx="1505148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1799" dirty="0"/>
              <a:t>Jan Krzywda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8C2E44-13E4-1480-0895-302C970A56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9921" y="33090"/>
            <a:ext cx="2247315" cy="926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50AF81-6AB4-1646-5DF0-7B816BBE87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5861" y="257941"/>
            <a:ext cx="2026748" cy="520761"/>
          </a:xfrm>
          <a:prstGeom prst="rect">
            <a:avLst/>
          </a:prstGeom>
        </p:spPr>
      </p:pic>
      <p:pic>
        <p:nvPicPr>
          <p:cNvPr id="20" name="Picture 2" descr="Faculty, Students &amp; Staff – University of Copenhagen">
            <a:extLst>
              <a:ext uri="{FF2B5EF4-FFF2-40B4-BE49-F238E27FC236}">
                <a16:creationId xmlns:a16="http://schemas.microsoft.com/office/drawing/2014/main" id="{23423630-2A84-E8F6-ED8D-1062FD39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1" y="1052279"/>
            <a:ext cx="948284" cy="143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E04B26-4674-97FB-FC5A-17108CA51871}"/>
              </a:ext>
            </a:extLst>
          </p:cNvPr>
          <p:cNvSpPr txBox="1"/>
          <p:nvPr/>
        </p:nvSpPr>
        <p:spPr>
          <a:xfrm>
            <a:off x="389069" y="331824"/>
            <a:ext cx="6133024" cy="36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799" dirty="0"/>
              <a:t>ConSpiQuOS team (UCPH)</a:t>
            </a:r>
          </a:p>
        </p:txBody>
      </p:sp>
      <p:pic>
        <p:nvPicPr>
          <p:cNvPr id="25" name="Picture 4" descr="Faculty, Students &amp; Staff – University of Copenhagen">
            <a:extLst>
              <a:ext uri="{FF2B5EF4-FFF2-40B4-BE49-F238E27FC236}">
                <a16:creationId xmlns:a16="http://schemas.microsoft.com/office/drawing/2014/main" id="{2D107602-22CE-D650-720D-401715D5F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2" y="4492291"/>
            <a:ext cx="643186" cy="9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Faculty, Students &amp; Staff – University of Copenhagen">
            <a:extLst>
              <a:ext uri="{FF2B5EF4-FFF2-40B4-BE49-F238E27FC236}">
                <a16:creationId xmlns:a16="http://schemas.microsoft.com/office/drawing/2014/main" id="{5EC025E4-3247-EC68-3CB5-FBE3AD66E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047" y="4492334"/>
            <a:ext cx="643129" cy="96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Faculty, Students &amp; Staff – University of Copenhagen">
            <a:extLst>
              <a:ext uri="{FF2B5EF4-FFF2-40B4-BE49-F238E27FC236}">
                <a16:creationId xmlns:a16="http://schemas.microsoft.com/office/drawing/2014/main" id="{455BCF3F-4F22-E8FE-603D-4A24DFA93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808" y="4472455"/>
            <a:ext cx="669491" cy="100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Faculty, Students &amp; Staff – University of Copenhagen">
            <a:extLst>
              <a:ext uri="{FF2B5EF4-FFF2-40B4-BE49-F238E27FC236}">
                <a16:creationId xmlns:a16="http://schemas.microsoft.com/office/drawing/2014/main" id="{2CE12AD2-ECC9-116D-F499-CE538180F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931" y="4472455"/>
            <a:ext cx="669491" cy="100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Faculty, Students &amp; Staff – University of Copenhagen">
            <a:extLst>
              <a:ext uri="{FF2B5EF4-FFF2-40B4-BE49-F238E27FC236}">
                <a16:creationId xmlns:a16="http://schemas.microsoft.com/office/drawing/2014/main" id="{E0B314AF-0448-DFA0-43D7-3D1AC9188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54" y="4474285"/>
            <a:ext cx="669491" cy="100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" descr="Faculty, Students &amp; Staff – University of Copenhagen">
            <a:extLst>
              <a:ext uri="{FF2B5EF4-FFF2-40B4-BE49-F238E27FC236}">
                <a16:creationId xmlns:a16="http://schemas.microsoft.com/office/drawing/2014/main" id="{0F57739E-61EF-9FAC-EF81-6903F479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76" y="4467258"/>
            <a:ext cx="676900" cy="10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6" descr="Faculty, Students &amp; Staff – University of Copenhagen">
            <a:extLst>
              <a:ext uri="{FF2B5EF4-FFF2-40B4-BE49-F238E27FC236}">
                <a16:creationId xmlns:a16="http://schemas.microsoft.com/office/drawing/2014/main" id="{572B6D2A-99BB-681B-35EC-DDA7E2DD1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08" y="4467258"/>
            <a:ext cx="676381" cy="10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8" descr="Faculty, Students &amp; Staff – University of Copenhagen">
            <a:extLst>
              <a:ext uri="{FF2B5EF4-FFF2-40B4-BE49-F238E27FC236}">
                <a16:creationId xmlns:a16="http://schemas.microsoft.com/office/drawing/2014/main" id="{FAFFB1E5-214A-46EC-1516-1CD55935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721" y="4455430"/>
            <a:ext cx="692069" cy="10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0">
            <a:extLst>
              <a:ext uri="{FF2B5EF4-FFF2-40B4-BE49-F238E27FC236}">
                <a16:creationId xmlns:a16="http://schemas.microsoft.com/office/drawing/2014/main" id="{5F66F716-A6DA-04AE-7079-C471628AE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29" y="4462062"/>
            <a:ext cx="683604" cy="103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83B9998-2509-C063-C1BE-0C631532C945}"/>
              </a:ext>
            </a:extLst>
          </p:cNvPr>
          <p:cNvSpPr/>
          <p:nvPr/>
        </p:nvSpPr>
        <p:spPr>
          <a:xfrm>
            <a:off x="10060467" y="4462063"/>
            <a:ext cx="683604" cy="103050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800" dirty="0"/>
              <a:t>Marcin Kepa</a:t>
            </a:r>
          </a:p>
        </p:txBody>
      </p:sp>
      <p:pic>
        <p:nvPicPr>
          <p:cNvPr id="54" name="Picture 24">
            <a:extLst>
              <a:ext uri="{FF2B5EF4-FFF2-40B4-BE49-F238E27FC236}">
                <a16:creationId xmlns:a16="http://schemas.microsoft.com/office/drawing/2014/main" id="{2ED559E3-7B56-58F8-C4E2-C81726B5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22" y="4459067"/>
            <a:ext cx="687475" cy="103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0E9F277-7B5E-1570-293F-32B474EE8579}"/>
              </a:ext>
            </a:extLst>
          </p:cNvPr>
          <p:cNvSpPr/>
          <p:nvPr/>
        </p:nvSpPr>
        <p:spPr>
          <a:xfrm>
            <a:off x="9244765" y="4464428"/>
            <a:ext cx="693068" cy="10257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800" dirty="0"/>
              <a:t>Anton Zubchenko</a:t>
            </a:r>
          </a:p>
        </p:txBody>
      </p:sp>
      <p:pic>
        <p:nvPicPr>
          <p:cNvPr id="56" name="Picture 30" descr="Ida Vaaben Ladefoged – Studentermedhjælper – Dansk Arbejdsskadeforsikring  A/S | LinkedIn">
            <a:extLst>
              <a:ext uri="{FF2B5EF4-FFF2-40B4-BE49-F238E27FC236}">
                <a16:creationId xmlns:a16="http://schemas.microsoft.com/office/drawing/2014/main" id="{95209EF9-9D6C-E181-5FDC-178ACAE44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r="9150" b="4749"/>
          <a:stretch/>
        </p:blipFill>
        <p:spPr bwMode="auto">
          <a:xfrm>
            <a:off x="1177460" y="4492334"/>
            <a:ext cx="772955" cy="96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B5A8CC5-032F-688D-232E-8AD75C33D47F}"/>
              </a:ext>
            </a:extLst>
          </p:cNvPr>
          <p:cNvSpPr txBox="1"/>
          <p:nvPr/>
        </p:nvSpPr>
        <p:spPr>
          <a:xfrm>
            <a:off x="48696" y="2419257"/>
            <a:ext cx="1646669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1799" dirty="0"/>
              <a:t>T. Rasmussen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A1F96A2-3546-1C86-9DA5-EAE207CE3F9B}"/>
              </a:ext>
            </a:extLst>
          </p:cNvPr>
          <p:cNvSpPr txBox="1"/>
          <p:nvPr/>
        </p:nvSpPr>
        <p:spPr>
          <a:xfrm>
            <a:off x="1576814" y="2429134"/>
            <a:ext cx="206550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1799" dirty="0"/>
              <a:t>J. </a:t>
            </a:r>
            <a:r>
              <a:rPr lang="en-GB" sz="1799" dirty="0"/>
              <a:t>V</a:t>
            </a:r>
            <a:r>
              <a:rPr lang="en-DK" sz="1799" dirty="0"/>
              <a:t>an der Heijden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DADCE0-2D53-BB34-6875-996058A91169}"/>
              </a:ext>
            </a:extLst>
          </p:cNvPr>
          <p:cNvSpPr txBox="1"/>
          <p:nvPr/>
        </p:nvSpPr>
        <p:spPr>
          <a:xfrm>
            <a:off x="1595561" y="4056251"/>
            <a:ext cx="1544077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F. </a:t>
            </a:r>
            <a:r>
              <a:rPr lang="en-US" sz="1799" dirty="0" err="1"/>
              <a:t>Kuemmeth</a:t>
            </a:r>
            <a:endParaRPr lang="en-DK" sz="1799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771015-96EB-D040-05FA-2D42B0D22173}"/>
              </a:ext>
            </a:extLst>
          </p:cNvPr>
          <p:cNvSpPr txBox="1"/>
          <p:nvPr/>
        </p:nvSpPr>
        <p:spPr>
          <a:xfrm>
            <a:off x="158740" y="4075610"/>
            <a:ext cx="1531188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A. Chatterjee</a:t>
            </a:r>
            <a:endParaRPr lang="en-DK" sz="1799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1ABA1-DD24-40A3-FD17-3B590EF5AC90}"/>
              </a:ext>
            </a:extLst>
          </p:cNvPr>
          <p:cNvSpPr txBox="1"/>
          <p:nvPr/>
        </p:nvSpPr>
        <p:spPr>
          <a:xfrm>
            <a:off x="10317811" y="3199181"/>
            <a:ext cx="1655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Thu 20 June</a:t>
            </a:r>
          </a:p>
          <a:p>
            <a:r>
              <a:rPr lang="en-GB" dirty="0"/>
              <a:t>15:00, PAS8.2</a:t>
            </a:r>
            <a:endParaRPr lang="en-DK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1116C7-8DEC-158E-635A-A62E68BA895E}"/>
              </a:ext>
            </a:extLst>
          </p:cNvPr>
          <p:cNvSpPr/>
          <p:nvPr/>
        </p:nvSpPr>
        <p:spPr>
          <a:xfrm>
            <a:off x="10183578" y="1016010"/>
            <a:ext cx="1838981" cy="29448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19377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033515C-7F1D-EF62-A352-F3C1A7DF7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259" y="4700017"/>
            <a:ext cx="3856634" cy="13904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E7D245-8B75-6695-7070-A433019F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16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CD1DC8C-7F6C-2ABB-FF60-05E166631808}"/>
              </a:ext>
            </a:extLst>
          </p:cNvPr>
          <p:cNvSpPr txBox="1">
            <a:spLocks/>
          </p:cNvSpPr>
          <p:nvPr/>
        </p:nvSpPr>
        <p:spPr>
          <a:xfrm>
            <a:off x="179941" y="186358"/>
            <a:ext cx="11984698" cy="575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Singlet-triplet qubits in GaAs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7845A0-61C9-F1BB-C1E2-63352EDEA0ED}"/>
              </a:ext>
            </a:extLst>
          </p:cNvPr>
          <p:cNvSpPr txBox="1"/>
          <p:nvPr/>
        </p:nvSpPr>
        <p:spPr>
          <a:xfrm>
            <a:off x="358775" y="842842"/>
            <a:ext cx="9780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All Gallium and Arsenic atoms carry nuclear spins </a:t>
            </a:r>
          </a:p>
          <a:p>
            <a:r>
              <a:rPr lang="en-GB" dirty="0"/>
              <a:t>(with some random polarization).</a:t>
            </a:r>
          </a:p>
        </p:txBody>
      </p:sp>
      <p:sp>
        <p:nvSpPr>
          <p:cNvPr id="27" name="Each electron spin: interacts with ~106  nuclear spins,…">
            <a:extLst>
              <a:ext uri="{FF2B5EF4-FFF2-40B4-BE49-F238E27FC236}">
                <a16:creationId xmlns:a16="http://schemas.microsoft.com/office/drawing/2014/main" id="{9361190D-DFC2-CD43-A36B-22AFD680FFC2}"/>
              </a:ext>
            </a:extLst>
          </p:cNvPr>
          <p:cNvSpPr/>
          <p:nvPr/>
        </p:nvSpPr>
        <p:spPr>
          <a:xfrm>
            <a:off x="-852409" y="5098187"/>
            <a:ext cx="7024699" cy="68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lvl="3" defTabSz="321468">
              <a:lnSpc>
                <a:spcPct val="130000"/>
              </a:lnSpc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u="sng" dirty="0"/>
              <a:t>Each electron spin</a:t>
            </a:r>
            <a:r>
              <a:rPr dirty="0"/>
              <a:t>: interacts with ~10</a:t>
            </a:r>
            <a:r>
              <a:rPr baseline="31999" dirty="0"/>
              <a:t>6  </a:t>
            </a:r>
            <a:r>
              <a:rPr dirty="0"/>
              <a:t>nuclear spins,</a:t>
            </a:r>
            <a:r>
              <a:rPr lang="en-US" dirty="0"/>
              <a:t> </a:t>
            </a:r>
            <a:r>
              <a:rPr dirty="0"/>
              <a:t>effective </a:t>
            </a:r>
            <a:r>
              <a:rPr b="1" dirty="0" err="1"/>
              <a:t>Overhauser</a:t>
            </a:r>
            <a:r>
              <a:rPr b="1" dirty="0"/>
              <a:t> field</a:t>
            </a:r>
            <a:r>
              <a:rPr dirty="0"/>
              <a:t> </a:t>
            </a:r>
            <a:r>
              <a:rPr b="1" dirty="0" err="1"/>
              <a:t>B</a:t>
            </a:r>
            <a:r>
              <a:rPr b="1" baseline="-5999" dirty="0" err="1"/>
              <a:t>nuc</a:t>
            </a:r>
            <a:r>
              <a:rPr baseline="-5999" dirty="0"/>
              <a:t> </a:t>
            </a:r>
            <a:r>
              <a:rPr lang="en-US" baseline="-5999" dirty="0"/>
              <a:t> </a:t>
            </a:r>
            <a:r>
              <a:rPr dirty="0"/>
              <a:t>due to hyperfine coupling</a:t>
            </a:r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B4B22A68-60B8-0A63-AA02-E698E4954765}"/>
              </a:ext>
            </a:extLst>
          </p:cNvPr>
          <p:cNvSpPr/>
          <p:nvPr/>
        </p:nvSpPr>
        <p:spPr>
          <a:xfrm>
            <a:off x="973335" y="1445443"/>
            <a:ext cx="2786064" cy="598290"/>
          </a:xfrm>
          <a:prstGeom prst="rect">
            <a:avLst/>
          </a:prstGeom>
          <a:solidFill>
            <a:srgbClr val="FFFFFF"/>
          </a:solidFill>
          <a:ln w="3175" cap="flat">
            <a:noFill/>
            <a:miter lim="400000"/>
          </a:ln>
          <a:effectLst/>
        </p:spPr>
        <p:txBody>
          <a:bodyPr wrap="square" lIns="35718" tIns="35718" rIns="35718" bIns="35718" numCol="1" anchor="ctr">
            <a:noAutofit/>
          </a:bodyPr>
          <a:lstStyle/>
          <a:p>
            <a:pPr algn="ctr" defTabSz="410765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30" name="GaAs.pdf" descr="GaAs.pdf">
            <a:extLst>
              <a:ext uri="{FF2B5EF4-FFF2-40B4-BE49-F238E27FC236}">
                <a16:creationId xmlns:a16="http://schemas.microsoft.com/office/drawing/2014/main" id="{345E3CE4-4BB3-1528-BBC7-FAEFE5A5D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02" r="1987" b="18062"/>
          <a:stretch/>
        </p:blipFill>
        <p:spPr>
          <a:xfrm>
            <a:off x="0" y="1550696"/>
            <a:ext cx="7853680" cy="35598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1" name="2DEG→">
            <a:extLst>
              <a:ext uri="{FF2B5EF4-FFF2-40B4-BE49-F238E27FC236}">
                <a16:creationId xmlns:a16="http://schemas.microsoft.com/office/drawing/2014/main" id="{CF5F28AB-8F0B-2EB0-FAD0-601782B8E3D3}"/>
              </a:ext>
            </a:extLst>
          </p:cNvPr>
          <p:cNvSpPr/>
          <p:nvPr/>
        </p:nvSpPr>
        <p:spPr>
          <a:xfrm>
            <a:off x="1143000" y="3700835"/>
            <a:ext cx="840681" cy="2933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>
            <a:lvl1pPr defTabSz="410765">
              <a:defRPr sz="1600">
                <a:solidFill>
                  <a:srgbClr val="E32400"/>
                </a:solidFill>
              </a:defRPr>
            </a:lvl1pPr>
          </a:lstStyle>
          <a:p>
            <a:r>
              <a:t>2DEG→</a:t>
            </a:r>
          </a:p>
        </p:txBody>
      </p:sp>
      <p:sp>
        <p:nvSpPr>
          <p:cNvPr id="32" name="depletion gates →">
            <a:extLst>
              <a:ext uri="{FF2B5EF4-FFF2-40B4-BE49-F238E27FC236}">
                <a16:creationId xmlns:a16="http://schemas.microsoft.com/office/drawing/2014/main" id="{FD8E0689-FA4C-4C95-F76C-55A9CC7FF5DE}"/>
              </a:ext>
            </a:extLst>
          </p:cNvPr>
          <p:cNvSpPr/>
          <p:nvPr/>
        </p:nvSpPr>
        <p:spPr>
          <a:xfrm>
            <a:off x="455414" y="2053308"/>
            <a:ext cx="1722140" cy="2933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>
            <a:lvl1pPr defTabSz="410765">
              <a:defRPr sz="1600"/>
            </a:lvl1pPr>
          </a:lstStyle>
          <a:p>
            <a:r>
              <a:t>depletion gates →</a:t>
            </a:r>
          </a:p>
        </p:txBody>
      </p:sp>
      <p:sp>
        <p:nvSpPr>
          <p:cNvPr id="33" name="60 nm">
            <a:extLst>
              <a:ext uri="{FF2B5EF4-FFF2-40B4-BE49-F238E27FC236}">
                <a16:creationId xmlns:a16="http://schemas.microsoft.com/office/drawing/2014/main" id="{73A8F592-B65E-C5E5-79A6-105DAE5997E2}"/>
              </a:ext>
            </a:extLst>
          </p:cNvPr>
          <p:cNvSpPr/>
          <p:nvPr/>
        </p:nvSpPr>
        <p:spPr>
          <a:xfrm>
            <a:off x="7116961" y="2195073"/>
            <a:ext cx="578298" cy="268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numCol="1" anchor="ctr">
            <a:spAutoFit/>
          </a:bodyPr>
          <a:lstStyle>
            <a:lvl1pPr defTabSz="410765"/>
          </a:lstStyle>
          <a:p>
            <a:r>
              <a:t>60 nm</a:t>
            </a:r>
          </a:p>
        </p:txBody>
      </p:sp>
      <p:sp>
        <p:nvSpPr>
          <p:cNvPr id="34" name="+    +    +    +    +    +    +    +    +    +    +">
            <a:extLst>
              <a:ext uri="{FF2B5EF4-FFF2-40B4-BE49-F238E27FC236}">
                <a16:creationId xmlns:a16="http://schemas.microsoft.com/office/drawing/2014/main" id="{EAF083D8-6FEF-A3DC-F4D1-EE39F348F627}"/>
              </a:ext>
            </a:extLst>
          </p:cNvPr>
          <p:cNvSpPr/>
          <p:nvPr/>
        </p:nvSpPr>
        <p:spPr>
          <a:xfrm>
            <a:off x="2019983" y="2758768"/>
            <a:ext cx="4152307" cy="268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8" tIns="35718" rIns="35718" bIns="35718" numCol="1" anchor="ctr">
            <a:spAutoFit/>
          </a:bodyPr>
          <a:lstStyle>
            <a:lvl1pPr defTabSz="410765"/>
          </a:lstStyle>
          <a:p>
            <a:r>
              <a:rPr dirty="0"/>
              <a:t>+    +    +    +    +    +    +    +    +    +    +    </a:t>
            </a:r>
          </a:p>
        </p:txBody>
      </p:sp>
      <p:sp>
        <p:nvSpPr>
          <p:cNvPr id="35" name="J. M. Taylor et al, PRB 2007">
            <a:extLst>
              <a:ext uri="{FF2B5EF4-FFF2-40B4-BE49-F238E27FC236}">
                <a16:creationId xmlns:a16="http://schemas.microsoft.com/office/drawing/2014/main" id="{6AC64E6E-507C-D0D0-E644-733F9910F9D5}"/>
              </a:ext>
            </a:extLst>
          </p:cNvPr>
          <p:cNvSpPr/>
          <p:nvPr/>
        </p:nvSpPr>
        <p:spPr>
          <a:xfrm>
            <a:off x="358775" y="6103280"/>
            <a:ext cx="3170040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410765">
              <a:defRPr sz="1200"/>
            </a:lvl1pPr>
          </a:lstStyle>
          <a:p>
            <a:r>
              <a:rPr dirty="0"/>
              <a:t>J. M. Taylor et al, PRB 2007</a:t>
            </a:r>
          </a:p>
        </p:txBody>
      </p:sp>
      <p:sp>
        <p:nvSpPr>
          <p:cNvPr id="42" name="69Ga">
            <a:extLst>
              <a:ext uri="{FF2B5EF4-FFF2-40B4-BE49-F238E27FC236}">
                <a16:creationId xmlns:a16="http://schemas.microsoft.com/office/drawing/2014/main" id="{7A69AD47-B1E5-0164-BF84-118BE30213DF}"/>
              </a:ext>
            </a:extLst>
          </p:cNvPr>
          <p:cNvSpPr/>
          <p:nvPr/>
        </p:nvSpPr>
        <p:spPr>
          <a:xfrm>
            <a:off x="10843239" y="5849362"/>
            <a:ext cx="525178" cy="330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lnSpc>
                <a:spcPct val="150000"/>
              </a:lnSpc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baseline="31999" dirty="0"/>
              <a:t>69</a:t>
            </a:r>
            <a:r>
              <a:rPr dirty="0"/>
              <a:t>Ga</a:t>
            </a:r>
          </a:p>
        </p:txBody>
      </p:sp>
      <p:sp>
        <p:nvSpPr>
          <p:cNvPr id="43" name="71Ga">
            <a:extLst>
              <a:ext uri="{FF2B5EF4-FFF2-40B4-BE49-F238E27FC236}">
                <a16:creationId xmlns:a16="http://schemas.microsoft.com/office/drawing/2014/main" id="{F82D02E1-2314-6018-A559-F998EF453CCC}"/>
              </a:ext>
            </a:extLst>
          </p:cNvPr>
          <p:cNvSpPr/>
          <p:nvPr/>
        </p:nvSpPr>
        <p:spPr>
          <a:xfrm>
            <a:off x="11368417" y="5581383"/>
            <a:ext cx="525178" cy="33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lnSpc>
                <a:spcPct val="150000"/>
              </a:lnSpc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baseline="31999" dirty="0"/>
              <a:t>71</a:t>
            </a:r>
            <a:r>
              <a:rPr dirty="0"/>
              <a:t>Ga</a:t>
            </a:r>
          </a:p>
        </p:txBody>
      </p:sp>
      <p:sp>
        <p:nvSpPr>
          <p:cNvPr id="44" name="75As">
            <a:extLst>
              <a:ext uri="{FF2B5EF4-FFF2-40B4-BE49-F238E27FC236}">
                <a16:creationId xmlns:a16="http://schemas.microsoft.com/office/drawing/2014/main" id="{03EEFF6A-191E-486B-5F73-87C5D2F7C4EB}"/>
              </a:ext>
            </a:extLst>
          </p:cNvPr>
          <p:cNvSpPr/>
          <p:nvPr/>
        </p:nvSpPr>
        <p:spPr>
          <a:xfrm>
            <a:off x="11557477" y="5106744"/>
            <a:ext cx="489390" cy="330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lnSpc>
                <a:spcPct val="150000"/>
              </a:lnSpc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baseline="31999" dirty="0"/>
              <a:t>75</a:t>
            </a:r>
            <a:r>
              <a:rPr dirty="0"/>
              <a:t>As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1D4068-99BA-41E9-330F-12FB4328F1FB}"/>
              </a:ext>
            </a:extLst>
          </p:cNvPr>
          <p:cNvSpPr txBox="1"/>
          <p:nvPr/>
        </p:nvSpPr>
        <p:spPr>
          <a:xfrm>
            <a:off x="8492844" y="4317001"/>
            <a:ext cx="46476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</a:rPr>
              <a:t>Fedele, F. et al, </a:t>
            </a:r>
            <a:r>
              <a:rPr lang="en-GB" sz="1200" i="1" dirty="0">
                <a:effectLst/>
              </a:rPr>
              <a:t>PRX Quantum 2021</a:t>
            </a:r>
            <a:endParaRPr lang="en-GB" sz="1200" dirty="0">
              <a:effectLst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E6C93BA-4489-5382-D22B-A0D770DBE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245" y="664594"/>
            <a:ext cx="3471778" cy="355985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54205-AC3F-CC7D-465C-27648E98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38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6CA84D-5C79-0BB3-F3B8-6C2CE7EA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5A9D18-B199-E9C1-7951-6726188D60F2}"/>
              </a:ext>
            </a:extLst>
          </p:cNvPr>
          <p:cNvSpPr txBox="1">
            <a:spLocks/>
          </p:cNvSpPr>
          <p:nvPr/>
        </p:nvSpPr>
        <p:spPr>
          <a:xfrm>
            <a:off x="179941" y="186358"/>
            <a:ext cx="11984698" cy="575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Singlet-triplet rotations due to nuclear spins in GaAs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46B67CD7-1ECD-35EB-91BB-6539C68E5691}"/>
              </a:ext>
            </a:extLst>
          </p:cNvPr>
          <p:cNvGrpSpPr/>
          <p:nvPr/>
        </p:nvGrpSpPr>
        <p:grpSpPr>
          <a:xfrm>
            <a:off x="440976" y="865255"/>
            <a:ext cx="1644905" cy="4996479"/>
            <a:chOff x="629784" y="5060"/>
            <a:chExt cx="1885303" cy="5812631"/>
          </a:xfrm>
        </p:grpSpPr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D3407041-2207-A9ED-915A-1809DD8089CF}"/>
                </a:ext>
              </a:extLst>
            </p:cNvPr>
            <p:cNvGrpSpPr/>
            <p:nvPr/>
          </p:nvGrpSpPr>
          <p:grpSpPr>
            <a:xfrm>
              <a:off x="1220282" y="352722"/>
              <a:ext cx="1294802" cy="1080493"/>
              <a:chOff x="0" y="0"/>
              <a:chExt cx="1294800" cy="1080492"/>
            </a:xfrm>
          </p:grpSpPr>
          <p:grpSp>
            <p:nvGrpSpPr>
              <p:cNvPr id="44" name="Group">
                <a:extLst>
                  <a:ext uri="{FF2B5EF4-FFF2-40B4-BE49-F238E27FC236}">
                    <a16:creationId xmlns:a16="http://schemas.microsoft.com/office/drawing/2014/main" id="{A5C629B0-B282-ADB4-5509-6884C50630C8}"/>
                  </a:ext>
                </a:extLst>
              </p:cNvPr>
              <p:cNvGrpSpPr/>
              <p:nvPr/>
            </p:nvGrpSpPr>
            <p:grpSpPr>
              <a:xfrm>
                <a:off x="0" y="-1"/>
                <a:ext cx="1294801" cy="1080494"/>
                <a:chOff x="0" y="0"/>
                <a:chExt cx="1294800" cy="1080492"/>
              </a:xfrm>
            </p:grpSpPr>
            <p:sp>
              <p:nvSpPr>
                <p:cNvPr id="49" name="Line">
                  <a:extLst>
                    <a:ext uri="{FF2B5EF4-FFF2-40B4-BE49-F238E27FC236}">
                      <a16:creationId xmlns:a16="http://schemas.microsoft.com/office/drawing/2014/main" id="{E33AD958-0863-1463-3231-9936216962F3}"/>
                    </a:ext>
                  </a:extLst>
                </p:cNvPr>
                <p:cNvSpPr/>
                <p:nvPr/>
              </p:nvSpPr>
              <p:spPr>
                <a:xfrm>
                  <a:off x="646589" y="0"/>
                  <a:ext cx="648212" cy="1080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05" extrusionOk="0">
                      <a:moveTo>
                        <a:pt x="0" y="10850"/>
                      </a:moveTo>
                      <a:cubicBezTo>
                        <a:pt x="4470" y="10825"/>
                        <a:pt x="5765" y="21600"/>
                        <a:pt x="9481" y="21505"/>
                      </a:cubicBezTo>
                      <a:cubicBezTo>
                        <a:pt x="14273" y="21382"/>
                        <a:pt x="21600" y="0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321468">
                    <a:lnSpc>
                      <a:spcPts val="3300"/>
                    </a:lnSpc>
                    <a:tabLst>
                      <a:tab pos="749300" algn="l"/>
                    </a:tabLst>
                    <a:defRPr sz="2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50" name="Line">
                  <a:extLst>
                    <a:ext uri="{FF2B5EF4-FFF2-40B4-BE49-F238E27FC236}">
                      <a16:creationId xmlns:a16="http://schemas.microsoft.com/office/drawing/2014/main" id="{7A044E03-F03D-4DDC-91F0-F3D1740205E6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648212" cy="631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3" extrusionOk="0">
                      <a:moveTo>
                        <a:pt x="0" y="18520"/>
                      </a:moveTo>
                      <a:cubicBezTo>
                        <a:pt x="4470" y="18476"/>
                        <a:pt x="7667" y="21600"/>
                        <a:pt x="11384" y="21437"/>
                      </a:cubicBezTo>
                      <a:cubicBezTo>
                        <a:pt x="16175" y="21228"/>
                        <a:pt x="21600" y="0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321468">
                    <a:lnSpc>
                      <a:spcPts val="3300"/>
                    </a:lnSpc>
                    <a:tabLst>
                      <a:tab pos="749300" algn="l"/>
                    </a:tabLst>
                    <a:defRPr sz="2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45" name="Group">
                <a:extLst>
                  <a:ext uri="{FF2B5EF4-FFF2-40B4-BE49-F238E27FC236}">
                    <a16:creationId xmlns:a16="http://schemas.microsoft.com/office/drawing/2014/main" id="{742FF600-E9A9-1CC2-4E00-4D3E18615FE5}"/>
                  </a:ext>
                </a:extLst>
              </p:cNvPr>
              <p:cNvGrpSpPr/>
              <p:nvPr/>
            </p:nvGrpSpPr>
            <p:grpSpPr>
              <a:xfrm>
                <a:off x="776882" y="651867"/>
                <a:ext cx="327477" cy="303611"/>
                <a:chOff x="0" y="0"/>
                <a:chExt cx="327476" cy="303609"/>
              </a:xfrm>
            </p:grpSpPr>
            <p:sp>
              <p:nvSpPr>
                <p:cNvPr id="46" name="Line">
                  <a:extLst>
                    <a:ext uri="{FF2B5EF4-FFF2-40B4-BE49-F238E27FC236}">
                      <a16:creationId xmlns:a16="http://schemas.microsoft.com/office/drawing/2014/main" id="{F46DAA12-4D66-D4DC-ED0F-28961663035C}"/>
                    </a:ext>
                  </a:extLst>
                </p:cNvPr>
                <p:cNvSpPr/>
                <p:nvPr/>
              </p:nvSpPr>
              <p:spPr>
                <a:xfrm flipV="1">
                  <a:off x="224755" y="0"/>
                  <a:ext cx="1" cy="303610"/>
                </a:xfrm>
                <a:prstGeom prst="line">
                  <a:avLst/>
                </a:prstGeom>
                <a:noFill/>
                <a:ln w="25400" cap="flat">
                  <a:solidFill>
                    <a:srgbClr val="E324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7" name="Line">
                  <a:extLst>
                    <a:ext uri="{FF2B5EF4-FFF2-40B4-BE49-F238E27FC236}">
                      <a16:creationId xmlns:a16="http://schemas.microsoft.com/office/drawing/2014/main" id="{9E21A89E-DDCB-87B5-FEE3-AB308CE158E7}"/>
                    </a:ext>
                  </a:extLst>
                </p:cNvPr>
                <p:cNvSpPr/>
                <p:nvPr/>
              </p:nvSpPr>
              <p:spPr>
                <a:xfrm flipH="1">
                  <a:off x="90812" y="0"/>
                  <a:ext cx="2" cy="303610"/>
                </a:xfrm>
                <a:prstGeom prst="line">
                  <a:avLst/>
                </a:prstGeom>
                <a:noFill/>
                <a:ln w="25400" cap="flat">
                  <a:solidFill>
                    <a:srgbClr val="E324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8" name="Line">
                  <a:extLst>
                    <a:ext uri="{FF2B5EF4-FFF2-40B4-BE49-F238E27FC236}">
                      <a16:creationId xmlns:a16="http://schemas.microsoft.com/office/drawing/2014/main" id="{DAB495EB-B95D-4EB4-067D-2CA2694D1DB1}"/>
                    </a:ext>
                  </a:extLst>
                </p:cNvPr>
                <p:cNvSpPr/>
                <p:nvPr/>
              </p:nvSpPr>
              <p:spPr>
                <a:xfrm flipV="1">
                  <a:off x="-1" y="154662"/>
                  <a:ext cx="327478" cy="239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</p:grpSp>
        </p:grpSp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id="{B4648655-F742-76B2-0895-09E3A5202F71}"/>
                </a:ext>
              </a:extLst>
            </p:cNvPr>
            <p:cNvGrpSpPr/>
            <p:nvPr/>
          </p:nvGrpSpPr>
          <p:grpSpPr>
            <a:xfrm>
              <a:off x="1220282" y="1816749"/>
              <a:ext cx="1294806" cy="1080493"/>
              <a:chOff x="0" y="0"/>
              <a:chExt cx="1294805" cy="1080492"/>
            </a:xfrm>
          </p:grpSpPr>
          <p:grpSp>
            <p:nvGrpSpPr>
              <p:cNvPr id="35" name="Group">
                <a:extLst>
                  <a:ext uri="{FF2B5EF4-FFF2-40B4-BE49-F238E27FC236}">
                    <a16:creationId xmlns:a16="http://schemas.microsoft.com/office/drawing/2014/main" id="{1711B059-5662-B962-28C6-46294578C7B9}"/>
                  </a:ext>
                </a:extLst>
              </p:cNvPr>
              <p:cNvGrpSpPr/>
              <p:nvPr/>
            </p:nvGrpSpPr>
            <p:grpSpPr>
              <a:xfrm>
                <a:off x="-1" y="-1"/>
                <a:ext cx="1294807" cy="1080494"/>
                <a:chOff x="0" y="0"/>
                <a:chExt cx="1294805" cy="1080492"/>
              </a:xfrm>
            </p:grpSpPr>
            <p:sp>
              <p:nvSpPr>
                <p:cNvPr id="42" name="Line">
                  <a:extLst>
                    <a:ext uri="{FF2B5EF4-FFF2-40B4-BE49-F238E27FC236}">
                      <a16:creationId xmlns:a16="http://schemas.microsoft.com/office/drawing/2014/main" id="{6633BA54-B417-781C-2AAF-86FCEA41F6C4}"/>
                    </a:ext>
                  </a:extLst>
                </p:cNvPr>
                <p:cNvSpPr/>
                <p:nvPr/>
              </p:nvSpPr>
              <p:spPr>
                <a:xfrm>
                  <a:off x="646593" y="0"/>
                  <a:ext cx="648213" cy="1080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05" extrusionOk="0">
                      <a:moveTo>
                        <a:pt x="0" y="10850"/>
                      </a:moveTo>
                      <a:cubicBezTo>
                        <a:pt x="4470" y="10825"/>
                        <a:pt x="5765" y="21600"/>
                        <a:pt x="9481" y="21505"/>
                      </a:cubicBezTo>
                      <a:cubicBezTo>
                        <a:pt x="14273" y="21382"/>
                        <a:pt x="21600" y="0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321468">
                    <a:lnSpc>
                      <a:spcPts val="3300"/>
                    </a:lnSpc>
                    <a:tabLst>
                      <a:tab pos="749300" algn="l"/>
                    </a:tabLst>
                    <a:defRPr sz="2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43" name="Line">
                  <a:extLst>
                    <a:ext uri="{FF2B5EF4-FFF2-40B4-BE49-F238E27FC236}">
                      <a16:creationId xmlns:a16="http://schemas.microsoft.com/office/drawing/2014/main" id="{4D1DC0C1-ECEE-E204-BEEF-5D34E809A672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648212" cy="10804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05" extrusionOk="0">
                      <a:moveTo>
                        <a:pt x="0" y="10850"/>
                      </a:moveTo>
                      <a:cubicBezTo>
                        <a:pt x="4470" y="10825"/>
                        <a:pt x="5765" y="21600"/>
                        <a:pt x="9481" y="21505"/>
                      </a:cubicBezTo>
                      <a:cubicBezTo>
                        <a:pt x="14273" y="21382"/>
                        <a:pt x="21600" y="0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321468">
                    <a:lnSpc>
                      <a:spcPts val="3300"/>
                    </a:lnSpc>
                    <a:tabLst>
                      <a:tab pos="749300" algn="l"/>
                    </a:tabLst>
                    <a:defRPr sz="2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36" name="Group">
                <a:extLst>
                  <a:ext uri="{FF2B5EF4-FFF2-40B4-BE49-F238E27FC236}">
                    <a16:creationId xmlns:a16="http://schemas.microsoft.com/office/drawing/2014/main" id="{5D0A5063-A273-8190-8AAF-ECA442DEFCA5}"/>
                  </a:ext>
                </a:extLst>
              </p:cNvPr>
              <p:cNvGrpSpPr/>
              <p:nvPr/>
            </p:nvGrpSpPr>
            <p:grpSpPr>
              <a:xfrm>
                <a:off x="187523" y="661238"/>
                <a:ext cx="327477" cy="303610"/>
                <a:chOff x="0" y="0"/>
                <a:chExt cx="327476" cy="303608"/>
              </a:xfrm>
            </p:grpSpPr>
            <p:sp>
              <p:nvSpPr>
                <p:cNvPr id="40" name="Line">
                  <a:extLst>
                    <a:ext uri="{FF2B5EF4-FFF2-40B4-BE49-F238E27FC236}">
                      <a16:creationId xmlns:a16="http://schemas.microsoft.com/office/drawing/2014/main" id="{4E8F7A41-6817-D004-BA44-8D464AD2F577}"/>
                    </a:ext>
                  </a:extLst>
                </p:cNvPr>
                <p:cNvSpPr/>
                <p:nvPr/>
              </p:nvSpPr>
              <p:spPr>
                <a:xfrm flipH="1">
                  <a:off x="162249" y="0"/>
                  <a:ext cx="2" cy="303610"/>
                </a:xfrm>
                <a:prstGeom prst="line">
                  <a:avLst/>
                </a:prstGeom>
                <a:noFill/>
                <a:ln w="25400" cap="flat">
                  <a:solidFill>
                    <a:srgbClr val="E324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1" name="Line">
                  <a:extLst>
                    <a:ext uri="{FF2B5EF4-FFF2-40B4-BE49-F238E27FC236}">
                      <a16:creationId xmlns:a16="http://schemas.microsoft.com/office/drawing/2014/main" id="{0A75528C-3F94-6A11-3427-E6275FA71E04}"/>
                    </a:ext>
                  </a:extLst>
                </p:cNvPr>
                <p:cNvSpPr/>
                <p:nvPr/>
              </p:nvSpPr>
              <p:spPr>
                <a:xfrm flipV="1">
                  <a:off x="-1" y="172521"/>
                  <a:ext cx="327478" cy="240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</p:grpSp>
          <p:grpSp>
            <p:nvGrpSpPr>
              <p:cNvPr id="37" name="Group">
                <a:extLst>
                  <a:ext uri="{FF2B5EF4-FFF2-40B4-BE49-F238E27FC236}">
                    <a16:creationId xmlns:a16="http://schemas.microsoft.com/office/drawing/2014/main" id="{8E13C0FF-7D66-35ED-3501-4CD7EC4E6BF4}"/>
                  </a:ext>
                </a:extLst>
              </p:cNvPr>
              <p:cNvGrpSpPr/>
              <p:nvPr/>
            </p:nvGrpSpPr>
            <p:grpSpPr>
              <a:xfrm>
                <a:off x="759023" y="714817"/>
                <a:ext cx="327477" cy="303611"/>
                <a:chOff x="0" y="0"/>
                <a:chExt cx="327476" cy="303609"/>
              </a:xfrm>
            </p:grpSpPr>
            <p:sp>
              <p:nvSpPr>
                <p:cNvPr id="38" name="Line">
                  <a:extLst>
                    <a:ext uri="{FF2B5EF4-FFF2-40B4-BE49-F238E27FC236}">
                      <a16:creationId xmlns:a16="http://schemas.microsoft.com/office/drawing/2014/main" id="{7C63F8DB-C53B-D0C4-7BDF-82B69D41071A}"/>
                    </a:ext>
                  </a:extLst>
                </p:cNvPr>
                <p:cNvSpPr/>
                <p:nvPr/>
              </p:nvSpPr>
              <p:spPr>
                <a:xfrm flipV="1">
                  <a:off x="164884" y="0"/>
                  <a:ext cx="1" cy="303610"/>
                </a:xfrm>
                <a:prstGeom prst="line">
                  <a:avLst/>
                </a:prstGeom>
                <a:noFill/>
                <a:ln w="25400" cap="flat">
                  <a:solidFill>
                    <a:srgbClr val="E324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9" name="Line">
                  <a:extLst>
                    <a:ext uri="{FF2B5EF4-FFF2-40B4-BE49-F238E27FC236}">
                      <a16:creationId xmlns:a16="http://schemas.microsoft.com/office/drawing/2014/main" id="{16E32097-771E-0FA4-BFBE-873869D18374}"/>
                    </a:ext>
                  </a:extLst>
                </p:cNvPr>
                <p:cNvSpPr/>
                <p:nvPr/>
              </p:nvSpPr>
              <p:spPr>
                <a:xfrm flipV="1">
                  <a:off x="-1" y="121800"/>
                  <a:ext cx="327478" cy="239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</p:grpSp>
        </p:grpSp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EA289F28-2BF8-1A74-F4D5-C8AF401D6DCC}"/>
                </a:ext>
              </a:extLst>
            </p:cNvPr>
            <p:cNvGrpSpPr/>
            <p:nvPr/>
          </p:nvGrpSpPr>
          <p:grpSpPr>
            <a:xfrm>
              <a:off x="1220282" y="3272730"/>
              <a:ext cx="1294806" cy="1080493"/>
              <a:chOff x="0" y="0"/>
              <a:chExt cx="1294805" cy="1080492"/>
            </a:xfrm>
          </p:grpSpPr>
          <p:grpSp>
            <p:nvGrpSpPr>
              <p:cNvPr id="26" name="Group">
                <a:extLst>
                  <a:ext uri="{FF2B5EF4-FFF2-40B4-BE49-F238E27FC236}">
                    <a16:creationId xmlns:a16="http://schemas.microsoft.com/office/drawing/2014/main" id="{E3CF8E82-82FF-4322-2E82-B3838E62D2D2}"/>
                  </a:ext>
                </a:extLst>
              </p:cNvPr>
              <p:cNvGrpSpPr/>
              <p:nvPr/>
            </p:nvGrpSpPr>
            <p:grpSpPr>
              <a:xfrm>
                <a:off x="-1" y="-1"/>
                <a:ext cx="1294807" cy="1080494"/>
                <a:chOff x="0" y="0"/>
                <a:chExt cx="1294805" cy="1080492"/>
              </a:xfrm>
            </p:grpSpPr>
            <p:sp>
              <p:nvSpPr>
                <p:cNvPr id="33" name="Line">
                  <a:extLst>
                    <a:ext uri="{FF2B5EF4-FFF2-40B4-BE49-F238E27FC236}">
                      <a16:creationId xmlns:a16="http://schemas.microsoft.com/office/drawing/2014/main" id="{5F1451DE-503C-4DCE-E7BE-242D27FFBAE6}"/>
                    </a:ext>
                  </a:extLst>
                </p:cNvPr>
                <p:cNvSpPr/>
                <p:nvPr/>
              </p:nvSpPr>
              <p:spPr>
                <a:xfrm>
                  <a:off x="646593" y="0"/>
                  <a:ext cx="648213" cy="1080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05" extrusionOk="0">
                      <a:moveTo>
                        <a:pt x="0" y="10850"/>
                      </a:moveTo>
                      <a:cubicBezTo>
                        <a:pt x="4470" y="10825"/>
                        <a:pt x="5765" y="21600"/>
                        <a:pt x="9481" y="21505"/>
                      </a:cubicBezTo>
                      <a:cubicBezTo>
                        <a:pt x="14273" y="21382"/>
                        <a:pt x="21600" y="0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321468">
                    <a:lnSpc>
                      <a:spcPts val="3300"/>
                    </a:lnSpc>
                    <a:tabLst>
                      <a:tab pos="749300" algn="l"/>
                    </a:tabLst>
                    <a:defRPr sz="2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4" name="Line">
                  <a:extLst>
                    <a:ext uri="{FF2B5EF4-FFF2-40B4-BE49-F238E27FC236}">
                      <a16:creationId xmlns:a16="http://schemas.microsoft.com/office/drawing/2014/main" id="{1CD066B5-3B89-F5BE-8E7A-1585D80DDD11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648212" cy="10804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05" extrusionOk="0">
                      <a:moveTo>
                        <a:pt x="0" y="10850"/>
                      </a:moveTo>
                      <a:cubicBezTo>
                        <a:pt x="4470" y="10825"/>
                        <a:pt x="5765" y="21600"/>
                        <a:pt x="9481" y="21505"/>
                      </a:cubicBezTo>
                      <a:cubicBezTo>
                        <a:pt x="14273" y="21382"/>
                        <a:pt x="21600" y="0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321468">
                    <a:lnSpc>
                      <a:spcPts val="3300"/>
                    </a:lnSpc>
                    <a:tabLst>
                      <a:tab pos="749300" algn="l"/>
                    </a:tabLst>
                    <a:defRPr sz="2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27" name="Group">
                <a:extLst>
                  <a:ext uri="{FF2B5EF4-FFF2-40B4-BE49-F238E27FC236}">
                    <a16:creationId xmlns:a16="http://schemas.microsoft.com/office/drawing/2014/main" id="{77429AB7-2C5E-6E14-8B94-65CFC0B03DC8}"/>
                  </a:ext>
                </a:extLst>
              </p:cNvPr>
              <p:cNvGrpSpPr/>
              <p:nvPr/>
            </p:nvGrpSpPr>
            <p:grpSpPr>
              <a:xfrm>
                <a:off x="187523" y="661238"/>
                <a:ext cx="327477" cy="303610"/>
                <a:chOff x="0" y="0"/>
                <a:chExt cx="327476" cy="303608"/>
              </a:xfrm>
            </p:grpSpPr>
            <p:sp>
              <p:nvSpPr>
                <p:cNvPr id="31" name="Line">
                  <a:extLst>
                    <a:ext uri="{FF2B5EF4-FFF2-40B4-BE49-F238E27FC236}">
                      <a16:creationId xmlns:a16="http://schemas.microsoft.com/office/drawing/2014/main" id="{4B5B73A8-2873-9F82-9C53-6BF2E66CC453}"/>
                    </a:ext>
                  </a:extLst>
                </p:cNvPr>
                <p:cNvSpPr/>
                <p:nvPr/>
              </p:nvSpPr>
              <p:spPr>
                <a:xfrm flipH="1">
                  <a:off x="162249" y="0"/>
                  <a:ext cx="2" cy="303610"/>
                </a:xfrm>
                <a:prstGeom prst="line">
                  <a:avLst/>
                </a:prstGeom>
                <a:noFill/>
                <a:ln w="25400" cap="flat">
                  <a:solidFill>
                    <a:srgbClr val="E324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2" name="Line">
                  <a:extLst>
                    <a:ext uri="{FF2B5EF4-FFF2-40B4-BE49-F238E27FC236}">
                      <a16:creationId xmlns:a16="http://schemas.microsoft.com/office/drawing/2014/main" id="{1DBDAEA4-6D0F-CAEC-9171-4AC16379433C}"/>
                    </a:ext>
                  </a:extLst>
                </p:cNvPr>
                <p:cNvSpPr/>
                <p:nvPr/>
              </p:nvSpPr>
              <p:spPr>
                <a:xfrm flipV="1">
                  <a:off x="-1" y="172521"/>
                  <a:ext cx="327478" cy="240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</p:grpSp>
          <p:grpSp>
            <p:nvGrpSpPr>
              <p:cNvPr id="28" name="Group">
                <a:extLst>
                  <a:ext uri="{FF2B5EF4-FFF2-40B4-BE49-F238E27FC236}">
                    <a16:creationId xmlns:a16="http://schemas.microsoft.com/office/drawing/2014/main" id="{C0ED32BC-9A80-C8F0-3CCF-710FB72C6E44}"/>
                  </a:ext>
                </a:extLst>
              </p:cNvPr>
              <p:cNvGrpSpPr/>
              <p:nvPr/>
            </p:nvGrpSpPr>
            <p:grpSpPr>
              <a:xfrm>
                <a:off x="759023" y="714817"/>
                <a:ext cx="327477" cy="303611"/>
                <a:chOff x="0" y="0"/>
                <a:chExt cx="327476" cy="303609"/>
              </a:xfrm>
            </p:grpSpPr>
            <p:sp>
              <p:nvSpPr>
                <p:cNvPr id="29" name="Line">
                  <a:extLst>
                    <a:ext uri="{FF2B5EF4-FFF2-40B4-BE49-F238E27FC236}">
                      <a16:creationId xmlns:a16="http://schemas.microsoft.com/office/drawing/2014/main" id="{A0F60DBA-0F4C-E6AF-8556-3D8377A5A32D}"/>
                    </a:ext>
                  </a:extLst>
                </p:cNvPr>
                <p:cNvSpPr/>
                <p:nvPr/>
              </p:nvSpPr>
              <p:spPr>
                <a:xfrm flipV="1">
                  <a:off x="164884" y="0"/>
                  <a:ext cx="1" cy="303610"/>
                </a:xfrm>
                <a:prstGeom prst="line">
                  <a:avLst/>
                </a:prstGeom>
                <a:noFill/>
                <a:ln w="25400" cap="flat">
                  <a:solidFill>
                    <a:srgbClr val="E324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0" name="Line">
                  <a:extLst>
                    <a:ext uri="{FF2B5EF4-FFF2-40B4-BE49-F238E27FC236}">
                      <a16:creationId xmlns:a16="http://schemas.microsoft.com/office/drawing/2014/main" id="{F39446AC-8CF9-D210-7A53-FFF95A70211F}"/>
                    </a:ext>
                  </a:extLst>
                </p:cNvPr>
                <p:cNvSpPr/>
                <p:nvPr/>
              </p:nvSpPr>
              <p:spPr>
                <a:xfrm flipV="1">
                  <a:off x="-1" y="121800"/>
                  <a:ext cx="327478" cy="239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</p:grpSp>
        </p:grp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F612664B-9FD9-9C3F-8F7C-BFB30C9C026C}"/>
                </a:ext>
              </a:extLst>
            </p:cNvPr>
            <p:cNvGrpSpPr/>
            <p:nvPr/>
          </p:nvGrpSpPr>
          <p:grpSpPr>
            <a:xfrm>
              <a:off x="1220282" y="4737199"/>
              <a:ext cx="1294802" cy="1080493"/>
              <a:chOff x="0" y="0"/>
              <a:chExt cx="1294800" cy="1080492"/>
            </a:xfrm>
          </p:grpSpPr>
          <p:grpSp>
            <p:nvGrpSpPr>
              <p:cNvPr id="19" name="Group">
                <a:extLst>
                  <a:ext uri="{FF2B5EF4-FFF2-40B4-BE49-F238E27FC236}">
                    <a16:creationId xmlns:a16="http://schemas.microsoft.com/office/drawing/2014/main" id="{01A63080-97D1-0C72-EE29-2586C7F09DA4}"/>
                  </a:ext>
                </a:extLst>
              </p:cNvPr>
              <p:cNvGrpSpPr/>
              <p:nvPr/>
            </p:nvGrpSpPr>
            <p:grpSpPr>
              <a:xfrm>
                <a:off x="0" y="-1"/>
                <a:ext cx="1294801" cy="1080494"/>
                <a:chOff x="0" y="0"/>
                <a:chExt cx="1294800" cy="1080492"/>
              </a:xfrm>
            </p:grpSpPr>
            <p:sp>
              <p:nvSpPr>
                <p:cNvPr id="24" name="Line">
                  <a:extLst>
                    <a:ext uri="{FF2B5EF4-FFF2-40B4-BE49-F238E27FC236}">
                      <a16:creationId xmlns:a16="http://schemas.microsoft.com/office/drawing/2014/main" id="{D2B52C8C-73C7-ED9F-86DF-B8DA16BD6CC7}"/>
                    </a:ext>
                  </a:extLst>
                </p:cNvPr>
                <p:cNvSpPr/>
                <p:nvPr/>
              </p:nvSpPr>
              <p:spPr>
                <a:xfrm>
                  <a:off x="646589" y="0"/>
                  <a:ext cx="648212" cy="1080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05" extrusionOk="0">
                      <a:moveTo>
                        <a:pt x="0" y="10850"/>
                      </a:moveTo>
                      <a:cubicBezTo>
                        <a:pt x="4470" y="10825"/>
                        <a:pt x="5765" y="21600"/>
                        <a:pt x="9481" y="21505"/>
                      </a:cubicBezTo>
                      <a:cubicBezTo>
                        <a:pt x="14273" y="21382"/>
                        <a:pt x="21600" y="0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321468">
                    <a:lnSpc>
                      <a:spcPts val="3300"/>
                    </a:lnSpc>
                    <a:tabLst>
                      <a:tab pos="749300" algn="l"/>
                    </a:tabLst>
                    <a:defRPr sz="2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5" name="Line">
                  <a:extLst>
                    <a:ext uri="{FF2B5EF4-FFF2-40B4-BE49-F238E27FC236}">
                      <a16:creationId xmlns:a16="http://schemas.microsoft.com/office/drawing/2014/main" id="{EB40ACEA-0410-5828-5462-77EEBBC56272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648212" cy="631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3" extrusionOk="0">
                      <a:moveTo>
                        <a:pt x="0" y="18520"/>
                      </a:moveTo>
                      <a:cubicBezTo>
                        <a:pt x="4470" y="18476"/>
                        <a:pt x="7667" y="21600"/>
                        <a:pt x="11384" y="21437"/>
                      </a:cubicBezTo>
                      <a:cubicBezTo>
                        <a:pt x="16175" y="21228"/>
                        <a:pt x="21600" y="0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929292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321468">
                    <a:lnSpc>
                      <a:spcPts val="3300"/>
                    </a:lnSpc>
                    <a:tabLst>
                      <a:tab pos="749300" algn="l"/>
                    </a:tabLst>
                    <a:defRPr sz="2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20" name="Group">
                <a:extLst>
                  <a:ext uri="{FF2B5EF4-FFF2-40B4-BE49-F238E27FC236}">
                    <a16:creationId xmlns:a16="http://schemas.microsoft.com/office/drawing/2014/main" id="{134CF121-A953-B760-2762-29150622A20A}"/>
                  </a:ext>
                </a:extLst>
              </p:cNvPr>
              <p:cNvGrpSpPr/>
              <p:nvPr/>
            </p:nvGrpSpPr>
            <p:grpSpPr>
              <a:xfrm>
                <a:off x="776882" y="651867"/>
                <a:ext cx="327477" cy="303611"/>
                <a:chOff x="0" y="0"/>
                <a:chExt cx="327476" cy="303609"/>
              </a:xfrm>
            </p:grpSpPr>
            <p:sp>
              <p:nvSpPr>
                <p:cNvPr id="21" name="Line">
                  <a:extLst>
                    <a:ext uri="{FF2B5EF4-FFF2-40B4-BE49-F238E27FC236}">
                      <a16:creationId xmlns:a16="http://schemas.microsoft.com/office/drawing/2014/main" id="{0D4D8200-9E61-83B1-8AE5-3312107A3559}"/>
                    </a:ext>
                  </a:extLst>
                </p:cNvPr>
                <p:cNvSpPr/>
                <p:nvPr/>
              </p:nvSpPr>
              <p:spPr>
                <a:xfrm flipV="1">
                  <a:off x="224755" y="0"/>
                  <a:ext cx="1" cy="303610"/>
                </a:xfrm>
                <a:prstGeom prst="line">
                  <a:avLst/>
                </a:prstGeom>
                <a:noFill/>
                <a:ln w="25400" cap="flat">
                  <a:solidFill>
                    <a:srgbClr val="E324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2" name="Line">
                  <a:extLst>
                    <a:ext uri="{FF2B5EF4-FFF2-40B4-BE49-F238E27FC236}">
                      <a16:creationId xmlns:a16="http://schemas.microsoft.com/office/drawing/2014/main" id="{FDF14700-91FA-1912-D494-0D361F5247AD}"/>
                    </a:ext>
                  </a:extLst>
                </p:cNvPr>
                <p:cNvSpPr/>
                <p:nvPr/>
              </p:nvSpPr>
              <p:spPr>
                <a:xfrm flipH="1">
                  <a:off x="90812" y="0"/>
                  <a:ext cx="2" cy="303610"/>
                </a:xfrm>
                <a:prstGeom prst="line">
                  <a:avLst/>
                </a:prstGeom>
                <a:noFill/>
                <a:ln w="25400" cap="flat">
                  <a:solidFill>
                    <a:srgbClr val="E324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3" name="Line">
                  <a:extLst>
                    <a:ext uri="{FF2B5EF4-FFF2-40B4-BE49-F238E27FC236}">
                      <a16:creationId xmlns:a16="http://schemas.microsoft.com/office/drawing/2014/main" id="{91240FC6-608C-7B19-9D1E-949B10763313}"/>
                    </a:ext>
                  </a:extLst>
                </p:cNvPr>
                <p:cNvSpPr/>
                <p:nvPr/>
              </p:nvSpPr>
              <p:spPr>
                <a:xfrm flipV="1">
                  <a:off x="-1" y="154662"/>
                  <a:ext cx="327478" cy="239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defTabSz="321468">
                    <a:defRPr sz="8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</p:grpSp>
        </p:grpSp>
        <p:sp>
          <p:nvSpPr>
            <p:cNvPr id="10" name="Prepare">
              <a:extLst>
                <a:ext uri="{FF2B5EF4-FFF2-40B4-BE49-F238E27FC236}">
                  <a16:creationId xmlns:a16="http://schemas.microsoft.com/office/drawing/2014/main" id="{0E0174B0-C9C9-AFBA-41EC-7046696D9C21}"/>
                </a:ext>
              </a:extLst>
            </p:cNvPr>
            <p:cNvSpPr txBox="1"/>
            <p:nvPr/>
          </p:nvSpPr>
          <p:spPr>
            <a:xfrm>
              <a:off x="1470438" y="5060"/>
              <a:ext cx="785565" cy="320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410765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Prepare</a:t>
              </a:r>
            </a:p>
          </p:txBody>
        </p:sp>
        <p:sp>
          <p:nvSpPr>
            <p:cNvPr id="11" name="Separate">
              <a:extLst>
                <a:ext uri="{FF2B5EF4-FFF2-40B4-BE49-F238E27FC236}">
                  <a16:creationId xmlns:a16="http://schemas.microsoft.com/office/drawing/2014/main" id="{D8BCFF96-13EA-D336-6A43-ACDB329C39AB}"/>
                </a:ext>
              </a:extLst>
            </p:cNvPr>
            <p:cNvSpPr txBox="1"/>
            <p:nvPr/>
          </p:nvSpPr>
          <p:spPr>
            <a:xfrm>
              <a:off x="1438927" y="1465064"/>
              <a:ext cx="866045" cy="320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410765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Separate</a:t>
              </a:r>
            </a:p>
          </p:txBody>
        </p:sp>
        <p:sp>
          <p:nvSpPr>
            <p:cNvPr id="12" name="Evolve">
              <a:extLst>
                <a:ext uri="{FF2B5EF4-FFF2-40B4-BE49-F238E27FC236}">
                  <a16:creationId xmlns:a16="http://schemas.microsoft.com/office/drawing/2014/main" id="{F062AEE3-EED2-2CEA-222F-D0AC5F611CDF}"/>
                </a:ext>
              </a:extLst>
            </p:cNvPr>
            <p:cNvSpPr txBox="1"/>
            <p:nvPr/>
          </p:nvSpPr>
          <p:spPr>
            <a:xfrm>
              <a:off x="1541029" y="2920603"/>
              <a:ext cx="657424" cy="320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410765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Evolve</a:t>
              </a:r>
            </a:p>
          </p:txBody>
        </p:sp>
        <p:sp>
          <p:nvSpPr>
            <p:cNvPr id="13" name="Measure">
              <a:extLst>
                <a:ext uri="{FF2B5EF4-FFF2-40B4-BE49-F238E27FC236}">
                  <a16:creationId xmlns:a16="http://schemas.microsoft.com/office/drawing/2014/main" id="{54497015-5B0A-9D6B-1BD1-142FFCF330F9}"/>
                </a:ext>
              </a:extLst>
            </p:cNvPr>
            <p:cNvSpPr txBox="1"/>
            <p:nvPr/>
          </p:nvSpPr>
          <p:spPr>
            <a:xfrm>
              <a:off x="1442121" y="4385071"/>
              <a:ext cx="849524" cy="3202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410765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Measure</a:t>
              </a:r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B28F7C94-3304-9486-02C1-5D6C2AFC2F54}"/>
                </a:ext>
              </a:extLst>
            </p:cNvPr>
            <p:cNvSpPr/>
            <p:nvPr/>
          </p:nvSpPr>
          <p:spPr>
            <a:xfrm flipV="1">
              <a:off x="861515" y="387387"/>
              <a:ext cx="452" cy="102324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defTabSz="321468">
                <a:defRPr sz="8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17F668C7-52E7-2A27-711A-6464F0160116}"/>
                </a:ext>
              </a:extLst>
            </p:cNvPr>
            <p:cNvSpPr/>
            <p:nvPr/>
          </p:nvSpPr>
          <p:spPr>
            <a:xfrm flipV="1">
              <a:off x="861911" y="4763988"/>
              <a:ext cx="452" cy="102324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defTabSz="321468">
                <a:defRPr sz="8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" name="t=0">
              <a:extLst>
                <a:ext uri="{FF2B5EF4-FFF2-40B4-BE49-F238E27FC236}">
                  <a16:creationId xmlns:a16="http://schemas.microsoft.com/office/drawing/2014/main" id="{73F31A07-ED74-74A5-1205-6C19012B2024}"/>
                </a:ext>
              </a:extLst>
            </p:cNvPr>
            <p:cNvSpPr txBox="1"/>
            <p:nvPr/>
          </p:nvSpPr>
          <p:spPr>
            <a:xfrm>
              <a:off x="667994" y="1460599"/>
              <a:ext cx="390203" cy="320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410765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t=0</a:t>
              </a:r>
            </a:p>
          </p:txBody>
        </p:sp>
        <p:sp>
          <p:nvSpPr>
            <p:cNvPr id="17" name="t=τS">
              <a:extLst>
                <a:ext uri="{FF2B5EF4-FFF2-40B4-BE49-F238E27FC236}">
                  <a16:creationId xmlns:a16="http://schemas.microsoft.com/office/drawing/2014/main" id="{A661A526-9E04-0632-6710-CAD3D7C92B35}"/>
                </a:ext>
              </a:extLst>
            </p:cNvPr>
            <p:cNvSpPr txBox="1"/>
            <p:nvPr/>
          </p:nvSpPr>
          <p:spPr>
            <a:xfrm>
              <a:off x="629784" y="4405455"/>
              <a:ext cx="460004" cy="333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algn="ctr" defTabSz="410765"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t=τ</a:t>
              </a:r>
              <a:r>
                <a:rPr baseline="-5999"/>
                <a:t>S</a:t>
              </a:r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A665D584-B269-0B71-D8A1-204A24AD479B}"/>
                </a:ext>
              </a:extLst>
            </p:cNvPr>
            <p:cNvSpPr/>
            <p:nvPr/>
          </p:nvSpPr>
          <p:spPr>
            <a:xfrm flipV="1">
              <a:off x="862362" y="1817191"/>
              <a:ext cx="1" cy="254198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defTabSz="321468">
                <a:defRPr sz="8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51" name="cf. Petta, Science (2005)">
            <a:extLst>
              <a:ext uri="{FF2B5EF4-FFF2-40B4-BE49-F238E27FC236}">
                <a16:creationId xmlns:a16="http://schemas.microsoft.com/office/drawing/2014/main" id="{9DA77A11-BFCF-91C1-ACA4-6837F98EE9E2}"/>
              </a:ext>
            </a:extLst>
          </p:cNvPr>
          <p:cNvSpPr txBox="1"/>
          <p:nvPr/>
        </p:nvSpPr>
        <p:spPr>
          <a:xfrm>
            <a:off x="499635" y="6035878"/>
            <a:ext cx="1942956" cy="23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defTabSz="321468"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1200">
                <a:solidFill>
                  <a:srgbClr val="1A1A1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cf. </a:t>
            </a:r>
            <a:r>
              <a:rPr dirty="0" err="1"/>
              <a:t>Petta</a:t>
            </a:r>
            <a:r>
              <a:rPr dirty="0"/>
              <a:t>, Science (2005)</a:t>
            </a:r>
          </a:p>
        </p:txBody>
      </p:sp>
      <p:pic>
        <p:nvPicPr>
          <p:cNvPr id="52" name="fig_2.pdf" descr="fig_2.pdf">
            <a:extLst>
              <a:ext uri="{FF2B5EF4-FFF2-40B4-BE49-F238E27FC236}">
                <a16:creationId xmlns:a16="http://schemas.microsoft.com/office/drawing/2014/main" id="{7E61D70F-4174-7F90-65BD-5B8D5B093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7" t="48905" r="52321"/>
          <a:stretch>
            <a:fillRect/>
          </a:stretch>
        </p:blipFill>
        <p:spPr>
          <a:xfrm>
            <a:off x="3686185" y="807127"/>
            <a:ext cx="4807782" cy="2539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" name="Group">
            <a:extLst>
              <a:ext uri="{FF2B5EF4-FFF2-40B4-BE49-F238E27FC236}">
                <a16:creationId xmlns:a16="http://schemas.microsoft.com/office/drawing/2014/main" id="{5095C4BF-E933-9AF3-3E11-0A4C994CCF5F}"/>
              </a:ext>
            </a:extLst>
          </p:cNvPr>
          <p:cNvGrpSpPr/>
          <p:nvPr/>
        </p:nvGrpSpPr>
        <p:grpSpPr>
          <a:xfrm>
            <a:off x="3075973" y="3904603"/>
            <a:ext cx="3538470" cy="2082850"/>
            <a:chOff x="29940" y="0"/>
            <a:chExt cx="2984116" cy="1756540"/>
          </a:xfrm>
        </p:grpSpPr>
        <p:grpSp>
          <p:nvGrpSpPr>
            <p:cNvPr id="54" name="Group">
              <a:extLst>
                <a:ext uri="{FF2B5EF4-FFF2-40B4-BE49-F238E27FC236}">
                  <a16:creationId xmlns:a16="http://schemas.microsoft.com/office/drawing/2014/main" id="{342B265A-32D4-FCB8-2F2A-AD6164E2EFF0}"/>
                </a:ext>
              </a:extLst>
            </p:cNvPr>
            <p:cNvGrpSpPr/>
            <p:nvPr/>
          </p:nvGrpSpPr>
          <p:grpSpPr>
            <a:xfrm>
              <a:off x="29940" y="-1"/>
              <a:ext cx="2984118" cy="1756542"/>
              <a:chOff x="29940" y="0"/>
              <a:chExt cx="2984116" cy="1756540"/>
            </a:xfrm>
          </p:grpSpPr>
          <p:grpSp>
            <p:nvGrpSpPr>
              <p:cNvPr id="56" name="Group">
                <a:extLst>
                  <a:ext uri="{FF2B5EF4-FFF2-40B4-BE49-F238E27FC236}">
                    <a16:creationId xmlns:a16="http://schemas.microsoft.com/office/drawing/2014/main" id="{88AD191B-05D9-AFFC-E828-48F21B11E9DF}"/>
                  </a:ext>
                </a:extLst>
              </p:cNvPr>
              <p:cNvGrpSpPr/>
              <p:nvPr/>
            </p:nvGrpSpPr>
            <p:grpSpPr>
              <a:xfrm>
                <a:off x="29940" y="9980"/>
                <a:ext cx="2984118" cy="1746561"/>
                <a:chOff x="29940" y="0"/>
                <a:chExt cx="2984116" cy="1746560"/>
              </a:xfrm>
            </p:grpSpPr>
            <p:pic>
              <p:nvPicPr>
                <p:cNvPr id="58" name="FigS3.pdf" descr="FigS3.pdf">
                  <a:extLst>
                    <a:ext uri="{FF2B5EF4-FFF2-40B4-BE49-F238E27FC236}">
                      <a16:creationId xmlns:a16="http://schemas.microsoft.com/office/drawing/2014/main" id="{A6FE43EF-DADA-B6F6-92B5-2C970BA23B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9062" t="41360"/>
                <a:stretch>
                  <a:fillRect/>
                </a:stretch>
              </p:blipFill>
              <p:spPr>
                <a:xfrm>
                  <a:off x="109783" y="19960"/>
                  <a:ext cx="2904275" cy="1726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9" name="FigS3.pdf" descr="FigS3.pdf">
                  <a:extLst>
                    <a:ext uri="{FF2B5EF4-FFF2-40B4-BE49-F238E27FC236}">
                      <a16:creationId xmlns:a16="http://schemas.microsoft.com/office/drawing/2014/main" id="{B147F7D6-5F7B-A54C-1134-7AF9131E19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34242" r="91875" b="49148"/>
                <a:stretch>
                  <a:fillRect/>
                </a:stretch>
              </p:blipFill>
              <p:spPr>
                <a:xfrm>
                  <a:off x="29940" y="409191"/>
                  <a:ext cx="259489" cy="4890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5E2EC51B-DC0B-C40B-D345-BCA96BE133F3}"/>
                    </a:ext>
                  </a:extLst>
                </p:cNvPr>
                <p:cNvSpPr/>
                <p:nvPr/>
              </p:nvSpPr>
              <p:spPr>
                <a:xfrm>
                  <a:off x="389230" y="0"/>
                  <a:ext cx="2534990" cy="1367296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65">
                    <a:defRPr sz="1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61" name="Rectangle">
                  <a:extLst>
                    <a:ext uri="{FF2B5EF4-FFF2-40B4-BE49-F238E27FC236}">
                      <a16:creationId xmlns:a16="http://schemas.microsoft.com/office/drawing/2014/main" id="{F979BC2B-73B6-9E78-5CB2-78DB83BC7EE5}"/>
                    </a:ext>
                  </a:extLst>
                </p:cNvPr>
                <p:cNvSpPr/>
                <p:nvPr/>
              </p:nvSpPr>
              <p:spPr>
                <a:xfrm>
                  <a:off x="1556922" y="19960"/>
                  <a:ext cx="738541" cy="399212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 defTabSz="410765">
                    <a:defRPr sz="1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pic>
            <p:nvPicPr>
              <p:cNvPr id="57" name="droppedImage.pdf" descr="droppedImage.pdf">
                <a:extLst>
                  <a:ext uri="{FF2B5EF4-FFF2-40B4-BE49-F238E27FC236}">
                    <a16:creationId xmlns:a16="http://schemas.microsoft.com/office/drawing/2014/main" id="{D93F4053-546D-56B6-08EB-8EB3146F4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8380" y="0"/>
                <a:ext cx="1956136" cy="391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5" name="Rectangle">
              <a:extLst>
                <a:ext uri="{FF2B5EF4-FFF2-40B4-BE49-F238E27FC236}">
                  <a16:creationId xmlns:a16="http://schemas.microsoft.com/office/drawing/2014/main" id="{36DCC0E3-4280-853B-E375-D374491A9CC0}"/>
                </a:ext>
              </a:extLst>
            </p:cNvPr>
            <p:cNvSpPr/>
            <p:nvPr/>
          </p:nvSpPr>
          <p:spPr>
            <a:xfrm>
              <a:off x="1616798" y="528952"/>
              <a:ext cx="968084" cy="39921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410765">
                <a:defRPr sz="1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62" name="Group">
            <a:extLst>
              <a:ext uri="{FF2B5EF4-FFF2-40B4-BE49-F238E27FC236}">
                <a16:creationId xmlns:a16="http://schemas.microsoft.com/office/drawing/2014/main" id="{EA104F7B-9658-B984-8D31-77FB03F5FE9F}"/>
              </a:ext>
            </a:extLst>
          </p:cNvPr>
          <p:cNvGrpSpPr/>
          <p:nvPr/>
        </p:nvGrpSpPr>
        <p:grpSpPr>
          <a:xfrm>
            <a:off x="7022546" y="3767636"/>
            <a:ext cx="4049664" cy="2164116"/>
            <a:chOff x="0" y="0"/>
            <a:chExt cx="3304300" cy="1765798"/>
          </a:xfrm>
        </p:grpSpPr>
        <p:pic>
          <p:nvPicPr>
            <p:cNvPr id="63" name="fig_2.pdf" descr="fig_2.pdf">
              <a:extLst>
                <a:ext uri="{FF2B5EF4-FFF2-40B4-BE49-F238E27FC236}">
                  <a16:creationId xmlns:a16="http://schemas.microsoft.com/office/drawing/2014/main" id="{BF96B5AC-76F4-F035-1861-3C4F75EB5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734" t="45742" r="587"/>
            <a:stretch>
              <a:fillRect/>
            </a:stretch>
          </p:blipFill>
          <p:spPr>
            <a:xfrm>
              <a:off x="0" y="0"/>
              <a:ext cx="3304301" cy="1765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58231DB2-326F-DE91-3FB6-1D9CC3332BB4}"/>
                </a:ext>
              </a:extLst>
            </p:cNvPr>
            <p:cNvSpPr/>
            <p:nvPr/>
          </p:nvSpPr>
          <p:spPr>
            <a:xfrm>
              <a:off x="577874" y="741164"/>
              <a:ext cx="1116212" cy="607219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410765">
                <a:defRPr sz="1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65" name="F. K. Malinowski et al PRL 118, 177702 (2017)">
            <a:extLst>
              <a:ext uri="{FF2B5EF4-FFF2-40B4-BE49-F238E27FC236}">
                <a16:creationId xmlns:a16="http://schemas.microsoft.com/office/drawing/2014/main" id="{D0FD76FC-C2F2-2C75-CCFE-11F807F8CE10}"/>
              </a:ext>
            </a:extLst>
          </p:cNvPr>
          <p:cNvSpPr txBox="1"/>
          <p:nvPr/>
        </p:nvSpPr>
        <p:spPr>
          <a:xfrm>
            <a:off x="7834931" y="6051064"/>
            <a:ext cx="3237280" cy="23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321468"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1200">
                <a:solidFill>
                  <a:srgbClr val="0056D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 F. K. Malinowski et al PRL </a:t>
            </a:r>
            <a:r>
              <a:rPr lang="en-DK" dirty="0">
                <a:solidFill>
                  <a:schemeClr val="tx1"/>
                </a:solidFill>
              </a:rPr>
              <a:t>118, 177702 </a:t>
            </a:r>
            <a:r>
              <a:rPr dirty="0">
                <a:solidFill>
                  <a:schemeClr val="tx1"/>
                </a:solidFill>
              </a:rPr>
              <a:t>(2017)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ED8478EE-6688-9750-8366-3C7571041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048" y="883617"/>
            <a:ext cx="1736163" cy="2229345"/>
          </a:xfrm>
          <a:prstGeom prst="rect">
            <a:avLst/>
          </a:prstGeom>
        </p:spPr>
      </p:pic>
      <p:sp>
        <p:nvSpPr>
          <p:cNvPr id="67" name="Line">
            <a:extLst>
              <a:ext uri="{FF2B5EF4-FFF2-40B4-BE49-F238E27FC236}">
                <a16:creationId xmlns:a16="http://schemas.microsoft.com/office/drawing/2014/main" id="{D255833B-5DED-A1DB-BFD2-F6B44E785361}"/>
              </a:ext>
            </a:extLst>
          </p:cNvPr>
          <p:cNvSpPr/>
          <p:nvPr/>
        </p:nvSpPr>
        <p:spPr>
          <a:xfrm>
            <a:off x="3282079" y="1575076"/>
            <a:ext cx="181720" cy="2289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771" h="21600" extrusionOk="0">
                <a:moveTo>
                  <a:pt x="11012" y="0"/>
                </a:moveTo>
                <a:cubicBezTo>
                  <a:pt x="-5829" y="2981"/>
                  <a:pt x="-2655" y="17412"/>
                  <a:pt x="15771" y="21600"/>
                </a:cubicBezTo>
              </a:path>
            </a:pathLst>
          </a:custGeom>
          <a:ln w="25400">
            <a:solidFill>
              <a:srgbClr val="E324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E92DBE-94FE-8127-AFDE-7D09BD2FAFE9}"/>
              </a:ext>
            </a:extLst>
          </p:cNvPr>
          <p:cNvSpPr txBox="1"/>
          <p:nvPr/>
        </p:nvSpPr>
        <p:spPr>
          <a:xfrm>
            <a:off x="3496257" y="3296763"/>
            <a:ext cx="2488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DK" dirty="0"/>
              <a:t>verage over lab time </a:t>
            </a:r>
          </a:p>
          <a:p>
            <a:r>
              <a:rPr lang="en-DK" dirty="0"/>
              <a:t>for many seconds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6F34D9-004B-2B8F-4DEC-33367AE33F88}"/>
              </a:ext>
            </a:extLst>
          </p:cNvPr>
          <p:cNvSpPr txBox="1"/>
          <p:nvPr/>
        </p:nvSpPr>
        <p:spPr>
          <a:xfrm>
            <a:off x="7870879" y="3426438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spectral density</a:t>
            </a:r>
            <a:endParaRPr lang="en-DK" dirty="0"/>
          </a:p>
        </p:txBody>
      </p:sp>
      <p:sp>
        <p:nvSpPr>
          <p:cNvPr id="71" name="Line">
            <a:extLst>
              <a:ext uri="{FF2B5EF4-FFF2-40B4-BE49-F238E27FC236}">
                <a16:creationId xmlns:a16="http://schemas.microsoft.com/office/drawing/2014/main" id="{E1469DB9-2503-7952-A871-1183069E7109}"/>
              </a:ext>
            </a:extLst>
          </p:cNvPr>
          <p:cNvSpPr/>
          <p:nvPr/>
        </p:nvSpPr>
        <p:spPr>
          <a:xfrm flipH="1">
            <a:off x="7007671" y="2551814"/>
            <a:ext cx="723101" cy="1122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600" extrusionOk="0">
                <a:moveTo>
                  <a:pt x="21427" y="0"/>
                </a:moveTo>
                <a:cubicBezTo>
                  <a:pt x="14142" y="1094"/>
                  <a:pt x="-173" y="15524"/>
                  <a:pt x="1" y="21600"/>
                </a:cubicBezTo>
              </a:path>
            </a:pathLst>
          </a:custGeom>
          <a:ln w="25400">
            <a:solidFill>
              <a:srgbClr val="0056D6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891A3D-42DC-F262-04D9-549865C0D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2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D828CB-1708-AB60-22A6-8FE379955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18</a:t>
            </a:fld>
            <a:endParaRPr lang="en-US"/>
          </a:p>
        </p:txBody>
      </p:sp>
      <p:pic>
        <p:nvPicPr>
          <p:cNvPr id="12" name="QBoard48-16_low FK.jpg" descr="QBoard48-16_low FK.jpg">
            <a:extLst>
              <a:ext uri="{FF2B5EF4-FFF2-40B4-BE49-F238E27FC236}">
                <a16:creationId xmlns:a16="http://schemas.microsoft.com/office/drawing/2014/main" id="{96CD91F5-F438-C399-6608-F13A2FB06E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06" t="29018" r="30434" b="20103"/>
          <a:stretch>
            <a:fillRect/>
          </a:stretch>
        </p:blipFill>
        <p:spPr>
          <a:xfrm rot="1860000">
            <a:off x="7017125" y="3589999"/>
            <a:ext cx="2700000" cy="2575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090"/>
                </a:moveTo>
                <a:lnTo>
                  <a:pt x="7170" y="21600"/>
                </a:lnTo>
                <a:lnTo>
                  <a:pt x="21600" y="12510"/>
                </a:lnTo>
                <a:lnTo>
                  <a:pt x="14430" y="0"/>
                </a:lnTo>
                <a:lnTo>
                  <a:pt x="0" y="909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D5C1D89-B3FF-F269-24BD-50BDA744C4C6}"/>
              </a:ext>
            </a:extLst>
          </p:cNvPr>
          <p:cNvGrpSpPr/>
          <p:nvPr/>
        </p:nvGrpSpPr>
        <p:grpSpPr>
          <a:xfrm>
            <a:off x="1703919" y="3597264"/>
            <a:ext cx="5285456" cy="2560885"/>
            <a:chOff x="416033" y="3597264"/>
            <a:chExt cx="5285456" cy="25608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40A339-47F8-1369-76F5-41C436217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033" y="3597264"/>
              <a:ext cx="5285456" cy="256088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529F7A-2414-3215-F571-F2BAE6EF2951}"/>
                </a:ext>
              </a:extLst>
            </p:cNvPr>
            <p:cNvSpPr txBox="1"/>
            <p:nvPr/>
          </p:nvSpPr>
          <p:spPr>
            <a:xfrm>
              <a:off x="1066800" y="3759200"/>
              <a:ext cx="495300" cy="179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DK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F49DCD-6168-A5F8-BC59-2F65CF56CB72}"/>
              </a:ext>
            </a:extLst>
          </p:cNvPr>
          <p:cNvGrpSpPr/>
          <p:nvPr/>
        </p:nvGrpSpPr>
        <p:grpSpPr>
          <a:xfrm>
            <a:off x="795053" y="88485"/>
            <a:ext cx="10852966" cy="3508779"/>
            <a:chOff x="795053" y="88485"/>
            <a:chExt cx="10852966" cy="350877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AA11FE-3127-C215-50DF-171C21B9D9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4084" y="2993783"/>
              <a:ext cx="0" cy="51864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E385858-1839-C9FF-7C3B-513644B52D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0566" y="3223967"/>
              <a:ext cx="0" cy="373297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0363A-A9BC-B19D-D212-E8CC77F54C6F}"/>
                </a:ext>
              </a:extLst>
            </p:cNvPr>
            <p:cNvCxnSpPr>
              <a:cxnSpLocks/>
            </p:cNvCxnSpPr>
            <p:nvPr/>
          </p:nvCxnSpPr>
          <p:spPr>
            <a:xfrm>
              <a:off x="6040566" y="3139791"/>
              <a:ext cx="4665640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C8B0E4D-3ADC-3CEA-61AA-10F360A264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3091" y="3139791"/>
              <a:ext cx="0" cy="373297"/>
            </a:xfrm>
            <a:prstGeom prst="line">
              <a:avLst/>
            </a:prstGeom>
            <a:ln w="28575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4382FDD-72E5-B14A-EAF9-690173A5D428}"/>
                </a:ext>
              </a:extLst>
            </p:cNvPr>
            <p:cNvGrpSpPr/>
            <p:nvPr/>
          </p:nvGrpSpPr>
          <p:grpSpPr>
            <a:xfrm>
              <a:off x="795053" y="88485"/>
              <a:ext cx="10852966" cy="2997614"/>
              <a:chOff x="795053" y="88485"/>
              <a:chExt cx="10852966" cy="299761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26BBC89-B5BF-DE55-9A24-C78B914C09E5}"/>
                  </a:ext>
                </a:extLst>
              </p:cNvPr>
              <p:cNvGrpSpPr/>
              <p:nvPr/>
            </p:nvGrpSpPr>
            <p:grpSpPr>
              <a:xfrm>
                <a:off x="3262517" y="250690"/>
                <a:ext cx="8242738" cy="2835409"/>
                <a:chOff x="1974631" y="250690"/>
                <a:chExt cx="8242738" cy="2835409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A4DBACB7-B9EC-21F7-41E8-1F95DAB87668}"/>
                    </a:ext>
                  </a:extLst>
                </p:cNvPr>
                <p:cNvGrpSpPr/>
                <p:nvPr/>
              </p:nvGrpSpPr>
              <p:grpSpPr>
                <a:xfrm>
                  <a:off x="1974631" y="250690"/>
                  <a:ext cx="8242738" cy="2835409"/>
                  <a:chOff x="1974631" y="250690"/>
                  <a:chExt cx="8242738" cy="2835409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83F2E885-4F26-1CF0-0252-2D670A32CB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974631" y="250690"/>
                    <a:ext cx="8242738" cy="2835409"/>
                  </a:xfrm>
                  <a:prstGeom prst="rect">
                    <a:avLst/>
                  </a:prstGeom>
                </p:spPr>
              </p:pic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05185C4D-203D-6D78-591B-CAF37F9291CE}"/>
                      </a:ext>
                    </a:extLst>
                  </p:cNvPr>
                  <p:cNvSpPr/>
                  <p:nvPr/>
                </p:nvSpPr>
                <p:spPr>
                  <a:xfrm>
                    <a:off x="7810500" y="250690"/>
                    <a:ext cx="2406869" cy="13495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/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E00084F-3B8B-3133-719D-6FBEDA1AED10}"/>
                    </a:ext>
                  </a:extLst>
                </p:cNvPr>
                <p:cNvSpPr txBox="1"/>
                <p:nvPr/>
              </p:nvSpPr>
              <p:spPr>
                <a:xfrm>
                  <a:off x="8051800" y="1762405"/>
                  <a:ext cx="732252" cy="20762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DK" dirty="0"/>
                </a:p>
              </p:txBody>
            </p: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9C2E920-A400-3D61-7909-83036CAD66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200" t="23717" r="11833" b="12215"/>
              <a:stretch/>
            </p:blipFill>
            <p:spPr>
              <a:xfrm>
                <a:off x="8727020" y="88485"/>
                <a:ext cx="2920999" cy="1579909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0AA643C-AB23-8D97-6A9E-E8C8AFA45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5053" y="1482296"/>
                <a:ext cx="3262255" cy="1233816"/>
              </a:xfrm>
              <a:prstGeom prst="rect">
                <a:avLst/>
              </a:prstGeom>
            </p:spPr>
          </p:pic>
        </p:grp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2F9F90F3-571E-407B-E6B8-C6135C716C71}"/>
              </a:ext>
            </a:extLst>
          </p:cNvPr>
          <p:cNvSpPr txBox="1">
            <a:spLocks/>
          </p:cNvSpPr>
          <p:nvPr/>
        </p:nvSpPr>
        <p:spPr>
          <a:xfrm>
            <a:off x="179941" y="186358"/>
            <a:ext cx="11984698" cy="575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Setup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7F750A-527E-11BD-1102-767D49C1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194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2580EE-488E-1E07-BC58-7B39E48B1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2FE73C-A1C8-D798-B73D-85B58CE3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B2BD4501-19E0-55B9-9511-18CAE94F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85" y="305516"/>
            <a:ext cx="4822805" cy="591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20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9F5474-EEA6-F674-30E3-20833D82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2</a:t>
            </a:fld>
            <a:endParaRPr lang="en-US"/>
          </a:p>
        </p:txBody>
      </p:sp>
      <p:sp>
        <p:nvSpPr>
          <p:cNvPr id="4" name="Titolo 9">
            <a:extLst>
              <a:ext uri="{FF2B5EF4-FFF2-40B4-BE49-F238E27FC236}">
                <a16:creationId xmlns:a16="http://schemas.microsoft.com/office/drawing/2014/main" id="{2C3374EF-41DF-0365-6C15-9570C42F3A0B}"/>
              </a:ext>
            </a:extLst>
          </p:cNvPr>
          <p:cNvSpPr txBox="1">
            <a:spLocks/>
          </p:cNvSpPr>
          <p:nvPr/>
        </p:nvSpPr>
        <p:spPr>
          <a:xfrm>
            <a:off x="331525" y="186358"/>
            <a:ext cx="8229601" cy="8300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7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0321BC-D386-E67D-7351-1E1F2C2E07AD}"/>
              </a:ext>
            </a:extLst>
          </p:cNvPr>
          <p:cNvSpPr txBox="1">
            <a:spLocks/>
          </p:cNvSpPr>
          <p:nvPr/>
        </p:nvSpPr>
        <p:spPr>
          <a:xfrm>
            <a:off x="331525" y="61260"/>
            <a:ext cx="11984698" cy="575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Singlet-triplet qubit: 2 electrons in a double quantum dot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C5F51A7-A820-FA9C-5F63-753C9E5A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8" t="60858" r="57183"/>
          <a:stretch/>
        </p:blipFill>
        <p:spPr>
          <a:xfrm>
            <a:off x="614286" y="665088"/>
            <a:ext cx="3991760" cy="166820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5D492D2-0807-F32F-735B-26455603B7F9}"/>
              </a:ext>
            </a:extLst>
          </p:cNvPr>
          <p:cNvSpPr txBox="1"/>
          <p:nvPr/>
        </p:nvSpPr>
        <p:spPr>
          <a:xfrm>
            <a:off x="1078374" y="2428066"/>
            <a:ext cx="276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Burkard, G. et al, RMP 2023</a:t>
            </a:r>
            <a:endParaRPr lang="en-DK" sz="16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03EE423-3FE8-9C0A-0A15-49BFEC09D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125" y="3950653"/>
            <a:ext cx="1789469" cy="22977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8893A0D-3BEE-9AE1-1F7B-263679EE161D}"/>
              </a:ext>
            </a:extLst>
          </p:cNvPr>
          <p:cNvGrpSpPr/>
          <p:nvPr/>
        </p:nvGrpSpPr>
        <p:grpSpPr>
          <a:xfrm>
            <a:off x="5160662" y="3903404"/>
            <a:ext cx="3363469" cy="2462445"/>
            <a:chOff x="6957126" y="3055952"/>
            <a:chExt cx="4284633" cy="313684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1671FF3-F62D-0F63-759D-745754EF8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0296" y="3473861"/>
              <a:ext cx="2932184" cy="271893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BE172C0-BB9F-4DE4-2E9A-38C4D918D12D}"/>
                </a:ext>
              </a:extLst>
            </p:cNvPr>
            <p:cNvSpPr txBox="1"/>
            <p:nvPr/>
          </p:nvSpPr>
          <p:spPr>
            <a:xfrm>
              <a:off x="9749043" y="3061917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367B"/>
                  </a:solidFill>
                </a:rPr>
                <a:t>d</a:t>
              </a:r>
              <a:r>
                <a:rPr lang="en-DK" dirty="0">
                  <a:solidFill>
                    <a:srgbClr val="00367B"/>
                  </a:solidFill>
                </a:rPr>
                <a:t>ominating J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803F96D-F9DC-2473-2B0C-5B608AF908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4585" y="3473861"/>
              <a:ext cx="317819" cy="659463"/>
            </a:xfrm>
            <a:prstGeom prst="straightConnector1">
              <a:avLst/>
            </a:prstGeom>
            <a:ln w="28575">
              <a:solidFill>
                <a:srgbClr val="00367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8C157B7-7965-CD97-5340-0922D3E8EE39}"/>
                </a:ext>
              </a:extLst>
            </p:cNvPr>
            <p:cNvSpPr txBox="1"/>
            <p:nvPr/>
          </p:nvSpPr>
          <p:spPr>
            <a:xfrm>
              <a:off x="6957126" y="3055952"/>
              <a:ext cx="1749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E1141"/>
                  </a:solidFill>
                  <a:latin typeface="arial" panose="020B0604020202020204" pitchFamily="34" charset="0"/>
                </a:rPr>
                <a:t>d</a:t>
              </a:r>
              <a:r>
                <a:rPr lang="en-US" sz="1800" b="0" i="0" dirty="0">
                  <a:solidFill>
                    <a:srgbClr val="CE1141"/>
                  </a:solidFill>
                  <a:effectLst/>
                  <a:latin typeface="arial" panose="020B0604020202020204" pitchFamily="34" charset="0"/>
                </a:rPr>
                <a:t>ominating </a:t>
              </a:r>
              <a:r>
                <a:rPr lang="el-GR" sz="1800" b="0" i="0" dirty="0">
                  <a:solidFill>
                    <a:srgbClr val="CE1141"/>
                  </a:solidFill>
                  <a:effectLst/>
                  <a:latin typeface="arial" panose="020B0604020202020204" pitchFamily="34" charset="0"/>
                </a:rPr>
                <a:t>Δ</a:t>
              </a:r>
              <a:r>
                <a:rPr lang="en-US" sz="1800" dirty="0">
                  <a:solidFill>
                    <a:srgbClr val="CE1141"/>
                  </a:solidFill>
                  <a:latin typeface="arial" panose="020B0604020202020204" pitchFamily="34" charset="0"/>
                </a:rPr>
                <a:t>B</a:t>
              </a:r>
              <a:r>
                <a:rPr lang="en-US" sz="1800" baseline="-25000" dirty="0">
                  <a:solidFill>
                    <a:srgbClr val="CE1141"/>
                  </a:solidFill>
                  <a:latin typeface="arial" panose="020B0604020202020204" pitchFamily="34" charset="0"/>
                </a:rPr>
                <a:t>z</a:t>
              </a:r>
              <a:endParaRPr lang="en-DK" dirty="0">
                <a:solidFill>
                  <a:srgbClr val="CE1141"/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E2078D7-FDAE-6015-2304-20ED744BFEA8}"/>
                </a:ext>
              </a:extLst>
            </p:cNvPr>
            <p:cNvCxnSpPr>
              <a:cxnSpLocks/>
            </p:cNvCxnSpPr>
            <p:nvPr/>
          </p:nvCxnSpPr>
          <p:spPr>
            <a:xfrm>
              <a:off x="7672159" y="3534874"/>
              <a:ext cx="418104" cy="411786"/>
            </a:xfrm>
            <a:prstGeom prst="straightConnector1">
              <a:avLst/>
            </a:prstGeom>
            <a:ln w="28575">
              <a:solidFill>
                <a:srgbClr val="CC00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49A107-DE6E-5027-D045-5C58367B02C3}"/>
              </a:ext>
            </a:extLst>
          </p:cNvPr>
          <p:cNvGrpSpPr/>
          <p:nvPr/>
        </p:nvGrpSpPr>
        <p:grpSpPr>
          <a:xfrm>
            <a:off x="448649" y="2879661"/>
            <a:ext cx="3729783" cy="3411684"/>
            <a:chOff x="448649" y="2879661"/>
            <a:chExt cx="3729783" cy="34116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9B11C9-3E19-F9B4-B459-5C12DB1EF873}"/>
                </a:ext>
              </a:extLst>
            </p:cNvPr>
            <p:cNvSpPr txBox="1"/>
            <p:nvPr/>
          </p:nvSpPr>
          <p:spPr>
            <a:xfrm>
              <a:off x="448649" y="5952791"/>
              <a:ext cx="372978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effectLst/>
                </a:rPr>
                <a:t>Fedele, F. et al, </a:t>
              </a:r>
              <a:r>
                <a:rPr lang="en-GB" sz="1600" i="1" dirty="0">
                  <a:effectLst/>
                </a:rPr>
                <a:t>PRX Quantum </a:t>
              </a:r>
              <a:r>
                <a:rPr lang="en-GB" sz="1600" dirty="0">
                  <a:effectLst/>
                </a:rPr>
                <a:t>(2021)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E94B05-AA45-FCC3-2136-3DD39A30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450" y="2879661"/>
              <a:ext cx="2932183" cy="3006573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AB5363-A57A-4FD9-824C-FA8F0E68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1B30EDF-54D4-D5D4-E320-7863D081C454}"/>
              </a:ext>
            </a:extLst>
          </p:cNvPr>
          <p:cNvGrpSpPr/>
          <p:nvPr/>
        </p:nvGrpSpPr>
        <p:grpSpPr>
          <a:xfrm>
            <a:off x="3073792" y="614229"/>
            <a:ext cx="8960912" cy="3203146"/>
            <a:chOff x="3073792" y="614229"/>
            <a:chExt cx="8960912" cy="320314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E7C49E-0E51-1C35-B39B-09E0171AE21A}"/>
                </a:ext>
              </a:extLst>
            </p:cNvPr>
            <p:cNvGrpSpPr/>
            <p:nvPr/>
          </p:nvGrpSpPr>
          <p:grpSpPr>
            <a:xfrm>
              <a:off x="5081249" y="614229"/>
              <a:ext cx="6611096" cy="2042010"/>
              <a:chOff x="5703309" y="868850"/>
              <a:chExt cx="6611096" cy="204201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A42D7C6-9347-7948-11D4-715ADA83CD88}"/>
                  </a:ext>
                </a:extLst>
              </p:cNvPr>
              <p:cNvGrpSpPr/>
              <p:nvPr/>
            </p:nvGrpSpPr>
            <p:grpSpPr>
              <a:xfrm>
                <a:off x="5703309" y="1443757"/>
                <a:ext cx="3138817" cy="1067340"/>
                <a:chOff x="7411831" y="954040"/>
                <a:chExt cx="4351608" cy="1479744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3DE4ACBD-4544-E9EF-E3ED-79192093B6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11831" y="954040"/>
                  <a:ext cx="3856634" cy="1390418"/>
                </a:xfrm>
                <a:prstGeom prst="rect">
                  <a:avLst/>
                </a:prstGeom>
              </p:spPr>
            </p:pic>
            <p:sp>
              <p:nvSpPr>
                <p:cNvPr id="9" name="69Ga">
                  <a:extLst>
                    <a:ext uri="{FF2B5EF4-FFF2-40B4-BE49-F238E27FC236}">
                      <a16:creationId xmlns:a16="http://schemas.microsoft.com/office/drawing/2014/main" id="{332D593B-AE3E-3DBC-F3D5-9E53985B618F}"/>
                    </a:ext>
                  </a:extLst>
                </p:cNvPr>
                <p:cNvSpPr/>
                <p:nvPr/>
              </p:nvSpPr>
              <p:spPr>
                <a:xfrm>
                  <a:off x="10559811" y="2103385"/>
                  <a:ext cx="525178" cy="33039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35718" tIns="35718" rIns="35718" bIns="35718" anchor="ctr">
                  <a:spAutoFit/>
                </a:bodyPr>
                <a:lstStyle/>
                <a:p>
                  <a:pPr algn="ctr" defTabSz="410765">
                    <a:lnSpc>
                      <a:spcPct val="150000"/>
                    </a:lnSpc>
                    <a:defRPr sz="16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rPr baseline="31999" dirty="0"/>
                    <a:t>69</a:t>
                  </a:r>
                  <a:r>
                    <a:rPr dirty="0"/>
                    <a:t>Ga</a:t>
                  </a:r>
                </a:p>
              </p:txBody>
            </p:sp>
            <p:sp>
              <p:nvSpPr>
                <p:cNvPr id="10" name="71Ga">
                  <a:extLst>
                    <a:ext uri="{FF2B5EF4-FFF2-40B4-BE49-F238E27FC236}">
                      <a16:creationId xmlns:a16="http://schemas.microsoft.com/office/drawing/2014/main" id="{28788181-5D7C-2E23-CB1A-90F893D4720D}"/>
                    </a:ext>
                  </a:extLst>
                </p:cNvPr>
                <p:cNvSpPr/>
                <p:nvPr/>
              </p:nvSpPr>
              <p:spPr>
                <a:xfrm>
                  <a:off x="11084989" y="1835406"/>
                  <a:ext cx="525178" cy="33040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35718" tIns="35718" rIns="35718" bIns="35718" anchor="ctr">
                  <a:spAutoFit/>
                </a:bodyPr>
                <a:lstStyle/>
                <a:p>
                  <a:pPr algn="ctr" defTabSz="410765">
                    <a:lnSpc>
                      <a:spcPct val="150000"/>
                    </a:lnSpc>
                    <a:defRPr sz="16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rPr baseline="31999" dirty="0"/>
                    <a:t>71</a:t>
                  </a:r>
                  <a:r>
                    <a:rPr dirty="0"/>
                    <a:t>Ga</a:t>
                  </a:r>
                </a:p>
              </p:txBody>
            </p:sp>
            <p:sp>
              <p:nvSpPr>
                <p:cNvPr id="11" name="75As">
                  <a:extLst>
                    <a:ext uri="{FF2B5EF4-FFF2-40B4-BE49-F238E27FC236}">
                      <a16:creationId xmlns:a16="http://schemas.microsoft.com/office/drawing/2014/main" id="{F00C44D8-68D5-4AB6-D0A0-C959656191F6}"/>
                    </a:ext>
                  </a:extLst>
                </p:cNvPr>
                <p:cNvSpPr/>
                <p:nvPr/>
              </p:nvSpPr>
              <p:spPr>
                <a:xfrm>
                  <a:off x="11274049" y="1360767"/>
                  <a:ext cx="489390" cy="33039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35718" tIns="35718" rIns="35718" bIns="35718" anchor="ctr">
                  <a:spAutoFit/>
                </a:bodyPr>
                <a:lstStyle/>
                <a:p>
                  <a:pPr algn="ctr" defTabSz="410765">
                    <a:lnSpc>
                      <a:spcPct val="150000"/>
                    </a:lnSpc>
                    <a:defRPr sz="16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rPr baseline="31999" dirty="0"/>
                    <a:t>75</a:t>
                  </a:r>
                  <a:r>
                    <a:rPr dirty="0"/>
                    <a:t>As</a:t>
                  </a:r>
                </a:p>
              </p:txBody>
            </p:sp>
          </p:grpSp>
          <p:sp>
            <p:nvSpPr>
              <p:cNvPr id="13" name="J. M. Taylor et al, PRB 2007">
                <a:extLst>
                  <a:ext uri="{FF2B5EF4-FFF2-40B4-BE49-F238E27FC236}">
                    <a16:creationId xmlns:a16="http://schemas.microsoft.com/office/drawing/2014/main" id="{F24B89A4-196E-35C4-CC3A-EA07C316B599}"/>
                  </a:ext>
                </a:extLst>
              </p:cNvPr>
              <p:cNvSpPr/>
              <p:nvPr/>
            </p:nvSpPr>
            <p:spPr>
              <a:xfrm>
                <a:off x="5782722" y="2586705"/>
                <a:ext cx="3170040" cy="3183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35718" tIns="35718" rIns="35718" bIns="35718" anchor="ctr">
                <a:spAutoFit/>
              </a:bodyPr>
              <a:lstStyle>
                <a:lvl1pPr defTabSz="410765">
                  <a:defRPr sz="1200"/>
                </a:lvl1pPr>
              </a:lstStyle>
              <a:p>
                <a:r>
                  <a:rPr sz="1600" dirty="0"/>
                  <a:t>J. M. Taylor et al, PRB </a:t>
                </a:r>
                <a:r>
                  <a:rPr lang="en-US" sz="1600" dirty="0"/>
                  <a:t>(</a:t>
                </a:r>
                <a:r>
                  <a:rPr sz="1600" dirty="0"/>
                  <a:t>2007</a:t>
                </a:r>
                <a:r>
                  <a:rPr lang="en-US" sz="1600" dirty="0"/>
                  <a:t>)</a:t>
                </a:r>
                <a:endParaRPr sz="1600" dirty="0"/>
              </a:p>
            </p:txBody>
          </p:sp>
          <p:pic>
            <p:nvPicPr>
              <p:cNvPr id="15" name="fig_2.pdf" descr="fig_2.pdf">
                <a:extLst>
                  <a:ext uri="{FF2B5EF4-FFF2-40B4-BE49-F238E27FC236}">
                    <a16:creationId xmlns:a16="http://schemas.microsoft.com/office/drawing/2014/main" id="{0DA4FD11-A5A0-AFD8-B884-942BA19BD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357" t="48905" r="52321"/>
              <a:stretch>
                <a:fillRect/>
              </a:stretch>
            </p:blipFill>
            <p:spPr>
              <a:xfrm>
                <a:off x="8952762" y="868850"/>
                <a:ext cx="3236473" cy="170983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8" name="F. K. Malinowski et al PRL 118, 177702 (2017)">
                <a:extLst>
                  <a:ext uri="{FF2B5EF4-FFF2-40B4-BE49-F238E27FC236}">
                    <a16:creationId xmlns:a16="http://schemas.microsoft.com/office/drawing/2014/main" id="{70351367-16E8-886B-CBE7-1E2E8EA93D25}"/>
                  </a:ext>
                </a:extLst>
              </p:cNvPr>
              <p:cNvSpPr txBox="1"/>
              <p:nvPr/>
            </p:nvSpPr>
            <p:spPr>
              <a:xfrm>
                <a:off x="9131049" y="2610538"/>
                <a:ext cx="3183356" cy="30032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>
                <a:lvl1pPr defTabSz="321468">
                  <a:tabLst>
                    <a:tab pos="241300" algn="l"/>
                    <a:tab pos="495300" algn="l"/>
                    <a:tab pos="749300" algn="l"/>
                    <a:tab pos="990600" algn="l"/>
                    <a:tab pos="1244600" algn="l"/>
                    <a:tab pos="1498600" algn="l"/>
                    <a:tab pos="1739900" algn="l"/>
                    <a:tab pos="1993900" algn="l"/>
                    <a:tab pos="2247900" algn="l"/>
                    <a:tab pos="2489200" algn="l"/>
                    <a:tab pos="2743200" algn="l"/>
                    <a:tab pos="2997200" algn="l"/>
                  </a:tabLst>
                  <a:defRPr sz="1200">
                    <a:solidFill>
                      <a:srgbClr val="0056D6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rPr sz="1600" dirty="0">
                    <a:solidFill>
                      <a:schemeClr val="tx1"/>
                    </a:solidFill>
                  </a:rPr>
                  <a:t> F. K. Malinowski et al</a:t>
                </a:r>
                <a:r>
                  <a:rPr lang="en-US" sz="1600" dirty="0">
                    <a:solidFill>
                      <a:schemeClr val="tx1"/>
                    </a:solidFill>
                  </a:rPr>
                  <a:t>,</a:t>
                </a:r>
                <a:r>
                  <a:rPr sz="1600" dirty="0">
                    <a:solidFill>
                      <a:schemeClr val="tx1"/>
                    </a:solidFill>
                  </a:rPr>
                  <a:t> PRL</a:t>
                </a:r>
                <a:r>
                  <a:rPr lang="en-DK" sz="1600" dirty="0">
                    <a:solidFill>
                      <a:schemeClr val="tx1"/>
                    </a:solidFill>
                  </a:rPr>
                  <a:t> </a:t>
                </a:r>
                <a:r>
                  <a:rPr sz="1600" dirty="0">
                    <a:solidFill>
                      <a:schemeClr val="tx1"/>
                    </a:solidFill>
                  </a:rPr>
                  <a:t>(2017)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6EBB6-2CEC-F6F4-0A77-2BFA6CA7699E}"/>
                </a:ext>
              </a:extLst>
            </p:cNvPr>
            <p:cNvGrpSpPr/>
            <p:nvPr/>
          </p:nvGrpSpPr>
          <p:grpSpPr>
            <a:xfrm>
              <a:off x="3073792" y="2855723"/>
              <a:ext cx="8960912" cy="961652"/>
              <a:chOff x="3073792" y="2855723"/>
              <a:chExt cx="8960912" cy="961652"/>
            </a:xfrm>
          </p:grpSpPr>
          <p:sp>
            <p:nvSpPr>
              <p:cNvPr id="8" name="Content Placeholder 29">
                <a:extLst>
                  <a:ext uri="{FF2B5EF4-FFF2-40B4-BE49-F238E27FC236}">
                    <a16:creationId xmlns:a16="http://schemas.microsoft.com/office/drawing/2014/main" id="{64C08D49-3AB2-E8A5-7554-C723EBD025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95886" y="2855723"/>
                <a:ext cx="7738818" cy="961652"/>
              </a:xfrm>
              <a:prstGeom prst="rect">
                <a:avLst/>
              </a:prstGeom>
              <a:solidFill>
                <a:srgbClr val="FFE7E6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45720" rIns="45720" anchor="ctr" anchorCtr="0"/>
              <a:lstStyle>
                <a:lvl1pPr marL="233363" indent="-233363" algn="l" eaLnBrk="1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2000" b="1">
                    <a:latin typeface="Arial" pitchFamily="34" charset="0"/>
                    <a:cs typeface="Arial" pitchFamily="34" charset="0"/>
                  </a:defRPr>
                </a:lvl1pPr>
                <a:lvl2pPr marL="539750" indent="-255588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itchFamily="34" charset="0"/>
                  <a:buChar char="–"/>
                  <a:defRPr sz="1800" b="1">
                    <a:latin typeface="Arial" pitchFamily="34" charset="0"/>
                    <a:cs typeface="Arial" pitchFamily="34" charset="0"/>
                  </a:defRPr>
                </a:lvl2pPr>
                <a:lvl3pPr marL="757238" indent="-18415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SzPct val="90000"/>
                  <a:buFont typeface="Arial" pitchFamily="34" charset="0"/>
                  <a:buChar char="•"/>
                  <a:defRPr sz="1600" b="1">
                    <a:latin typeface="Arial" pitchFamily="34" charset="0"/>
                    <a:cs typeface="Arial" pitchFamily="34" charset="0"/>
                  </a:defRPr>
                </a:lvl3pPr>
                <a:lvl4pPr marL="1033272" indent="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FontTx/>
                  <a:buNone/>
                  <a:defRPr sz="1400" b="1">
                    <a:latin typeface="Arial" pitchFamily="34" charset="0"/>
                    <a:cs typeface="Arial" pitchFamily="34" charset="0"/>
                  </a:defRPr>
                </a:lvl4pPr>
                <a:lvl5pPr marL="1261872" indent="0" algn="l" eaLnBrk="1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SzPct val="85000"/>
                  <a:buFontTx/>
                  <a:buNone/>
                  <a:defRPr sz="1200" b="1">
                    <a:latin typeface="Arial" pitchFamily="34" charset="0"/>
                    <a:cs typeface="Arial" pitchFamily="34" charset="0"/>
                  </a:defRPr>
                </a:lvl5pPr>
                <a:lvl6pPr marL="1147763" indent="0" algn="l" eaLnBrk="1" hangingPunct="1">
                  <a:spcBef>
                    <a:spcPts val="600"/>
                  </a:spcBef>
                  <a:buFont typeface="Arial" pitchFamily="34" charset="0"/>
                  <a:buChar char="•"/>
                  <a:defRPr sz="1400" b="1">
                    <a:latin typeface="Arial" pitchFamily="34" charset="0"/>
                    <a:cs typeface="Arial" pitchFamily="34" charset="0"/>
                  </a:defRPr>
                </a:lvl6pPr>
                <a:lvl7pPr marL="1319213" indent="-179388" algn="l" eaLnBrk="1" hangingPunct="1">
                  <a:lnSpc>
                    <a:spcPts val="2000"/>
                  </a:lnSpc>
                  <a:spcBef>
                    <a:spcPts val="3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 sz="1200" b="1">
                    <a:latin typeface="Arial" pitchFamily="34" charset="0"/>
                    <a:cs typeface="Arial" pitchFamily="34" charset="0"/>
                  </a:defRPr>
                </a:lvl7pPr>
              </a:lstStyle>
              <a:p>
                <a:pPr marL="57150" indent="0" algn="ctr">
                  <a:buNone/>
                </a:pPr>
                <a:endParaRPr lang="en-US" sz="1800" kern="0" dirty="0">
                  <a:solidFill>
                    <a:srgbClr val="0084E3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A48F83-16EE-C880-2FE0-9A9702F3A5F3}"/>
                  </a:ext>
                </a:extLst>
              </p:cNvPr>
              <p:cNvSpPr txBox="1"/>
              <p:nvPr/>
            </p:nvSpPr>
            <p:spPr>
              <a:xfrm>
                <a:off x="3073792" y="2887362"/>
                <a:ext cx="8960912" cy="850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3" defTabSz="321372">
                  <a:lnSpc>
                    <a:spcPct val="130000"/>
                  </a:lnSpc>
                  <a:defRPr sz="1600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GB" sz="2000" u="sng" dirty="0"/>
                  <a:t>Each electron spin</a:t>
                </a:r>
                <a:r>
                  <a:rPr lang="en-GB" sz="2000" dirty="0"/>
                  <a:t> interacts with ~10</a:t>
                </a:r>
                <a:r>
                  <a:rPr lang="en-GB" sz="2000" baseline="31999" dirty="0"/>
                  <a:t>6  </a:t>
                </a:r>
                <a:r>
                  <a:rPr lang="en-GB" sz="2000" dirty="0"/>
                  <a:t>nuclear spins, that provide an effective </a:t>
                </a:r>
                <a:r>
                  <a:rPr lang="en-GB" sz="2000" b="1" dirty="0" err="1"/>
                  <a:t>Overhauser</a:t>
                </a:r>
                <a:r>
                  <a:rPr lang="en-GB" sz="2000" b="1" dirty="0"/>
                  <a:t> field</a:t>
                </a:r>
                <a:r>
                  <a:rPr lang="en-GB" sz="2000" dirty="0"/>
                  <a:t> </a:t>
                </a:r>
                <a:r>
                  <a:rPr lang="en-GB" sz="2000" b="1" dirty="0" err="1"/>
                  <a:t>B</a:t>
                </a:r>
                <a:r>
                  <a:rPr lang="en-GB" sz="2000" b="1" baseline="-25000" dirty="0" err="1"/>
                  <a:t>nuc</a:t>
                </a:r>
                <a:r>
                  <a:rPr lang="en-GB" sz="2000" dirty="0"/>
                  <a:t> by hyperfine coupling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123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652A44-4D18-905F-4CCB-25EC29675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A9F16D-87EC-21E0-E68B-653D5AFD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 descr="figure 2">
            <a:extLst>
              <a:ext uri="{FF2B5EF4-FFF2-40B4-BE49-F238E27FC236}">
                <a16:creationId xmlns:a16="http://schemas.microsoft.com/office/drawing/2014/main" id="{A9B40E45-DED6-310D-B246-285B5233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314" y="0"/>
            <a:ext cx="7870144" cy="634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274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A9FF92-E87D-A38A-CCF4-F07E28BB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8F44D3-301A-5DE9-53DA-4C694F3D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 descr="figure 5">
            <a:extLst>
              <a:ext uri="{FF2B5EF4-FFF2-40B4-BE49-F238E27FC236}">
                <a16:creationId xmlns:a16="http://schemas.microsoft.com/office/drawing/2014/main" id="{FA48D360-8819-079E-C08E-E86558E67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10" y="224065"/>
            <a:ext cx="8341179" cy="597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731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D28FE3-4738-EB6F-8914-7C8D7F308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B75F24-2F19-784A-1F1E-36EDC9184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93B86-4B0E-6575-AA83-B80BBF41E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26" y="258456"/>
            <a:ext cx="9735457" cy="5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3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B78C85-F05D-7E71-C132-2E10A4D0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4B9C57-B66C-3406-EC41-2B5460D95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1473A-277D-C333-2D60-80CD00F9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846" y="33090"/>
            <a:ext cx="5614307" cy="62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79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8E7A60-0FA4-323D-482B-B921249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5201ED-0CCF-598E-6756-6319F1A3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1A02B-F1B6-C2AD-BE3A-6946C25B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68" y="33090"/>
            <a:ext cx="10483315" cy="630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99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F35259-E2A4-304E-BCC2-F56D43B0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49C81-37D2-96A0-B7FA-47F85BFC4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547DE-D0E6-5715-FC6C-2493FB606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348" y="33090"/>
            <a:ext cx="5097304" cy="62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05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F406A7-FA4B-60ED-0716-F57914B2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BB9B1-B19D-AC03-22AC-B8A4C308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6B70F-060E-1275-1247-A21C6ACC9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75" y="24956"/>
            <a:ext cx="10553996" cy="622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09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AE1B1D-5EFB-84AD-FA14-8292400C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A41DF9-2BDA-118A-E371-826234C7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4CB9C-C559-CC1D-45ED-0A5F38CB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18" y="774526"/>
            <a:ext cx="8390164" cy="475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66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E8AE4C-355E-4DE4-31B7-8198CC00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600632-7427-D0FF-067A-DF1268F4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C1ED5-A489-2062-0E2E-BCC13BC0D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13" y="362857"/>
            <a:ext cx="11660775" cy="56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35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04AA7-CF32-C99C-EA2B-EEF52A94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Improvement of the visibility of coherent oscillations by rejecting low-quality estimates</a:t>
            </a:r>
            <a:endParaRPr lang="en-DK" sz="3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99F826-003D-7A74-6061-7FBD8E66B2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22989"/>
          <a:stretch/>
        </p:blipFill>
        <p:spPr>
          <a:xfrm>
            <a:off x="1097280" y="1888092"/>
            <a:ext cx="9757370" cy="434233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EADEB-A386-C0AA-17FB-377A005E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29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41EFC2-9F12-FF02-46E8-E40FC9E1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27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6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cxnSp>
        <p:nvCxnSpPr>
          <p:cNvPr id="41" name="Straight Connector 30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3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E06552-3EA0-4F96-8453-1B2339AC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429000"/>
            <a:ext cx="10058400" cy="12221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aseline="30000" dirty="0">
                <a:solidFill>
                  <a:srgbClr val="FFFFFF"/>
                </a:solidFill>
              </a:rPr>
              <a:t>Real-time two-axis control of a spin qubit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9774D2-9A9D-4A99-8832-28E1EA01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4EAB8C4-9CC4-4322-A054-013275E927A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45A456-6494-D7D5-9CCD-35B8237D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BE519-1418-09A5-089D-8340351BB7B1}"/>
              </a:ext>
            </a:extLst>
          </p:cNvPr>
          <p:cNvSpPr txBox="1"/>
          <p:nvPr/>
        </p:nvSpPr>
        <p:spPr>
          <a:xfrm>
            <a:off x="5016137" y="40625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68B28-972A-158A-0E69-AAB2FDD7855B}"/>
              </a:ext>
            </a:extLst>
          </p:cNvPr>
          <p:cNvSpPr txBox="1"/>
          <p:nvPr/>
        </p:nvSpPr>
        <p:spPr>
          <a:xfrm>
            <a:off x="1094232" y="4578028"/>
            <a:ext cx="58469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Berritta F. et al, </a:t>
            </a:r>
            <a:r>
              <a:rPr lang="en-US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Nat. </a:t>
            </a:r>
            <a:r>
              <a:rPr lang="en-US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Commun</a:t>
            </a:r>
            <a:r>
              <a:rPr lang="en-US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15</a:t>
            </a:r>
            <a:r>
              <a:rPr lang="en-US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1676 (2024)</a:t>
            </a:r>
            <a:endParaRPr lang="en-DK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70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E8371279-7F08-F5A0-C544-BD63B9F2E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994" y="134424"/>
            <a:ext cx="2385006" cy="508988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5FD46-D45F-2C14-61D4-B5D61FF9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85FA9-EA56-34FB-5AE8-3FC0C126B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020"/>
          <a:stretch/>
        </p:blipFill>
        <p:spPr>
          <a:xfrm>
            <a:off x="9806994" y="112591"/>
            <a:ext cx="2385006" cy="152596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47E98E3-6B4D-047F-86D0-B9D8A6D6B1ED}"/>
              </a:ext>
            </a:extLst>
          </p:cNvPr>
          <p:cNvSpPr txBox="1">
            <a:spLocks/>
          </p:cNvSpPr>
          <p:nvPr/>
        </p:nvSpPr>
        <p:spPr>
          <a:xfrm>
            <a:off x="179941" y="186358"/>
            <a:ext cx="11984698" cy="575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Real-time Bayesian estimation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CFD18C4-432F-61D3-0AFB-BAE8E501A8F9}"/>
              </a:ext>
            </a:extLst>
          </p:cNvPr>
          <p:cNvGrpSpPr/>
          <p:nvPr/>
        </p:nvGrpSpPr>
        <p:grpSpPr>
          <a:xfrm>
            <a:off x="6786876" y="112591"/>
            <a:ext cx="3290810" cy="6161049"/>
            <a:chOff x="207302" y="73553"/>
            <a:chExt cx="3290810" cy="61610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9DA0F5-5030-EB83-FCC5-EE0EF3704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302" y="73553"/>
              <a:ext cx="2565398" cy="6161049"/>
            </a:xfrm>
            <a:prstGeom prst="rect">
              <a:avLst/>
            </a:prstGeom>
          </p:spPr>
        </p:pic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601EAEF-0BD3-C292-6F69-09E697F9FAA4}"/>
                </a:ext>
              </a:extLst>
            </p:cNvPr>
            <p:cNvCxnSpPr>
              <a:cxnSpLocks/>
            </p:cNvCxnSpPr>
            <p:nvPr/>
          </p:nvCxnSpPr>
          <p:spPr>
            <a:xfrm>
              <a:off x="2512117" y="1754372"/>
              <a:ext cx="985995" cy="9569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208A2BE-2802-0721-D480-42D2A196A826}"/>
                </a:ext>
              </a:extLst>
            </p:cNvPr>
            <p:cNvCxnSpPr>
              <a:cxnSpLocks/>
            </p:cNvCxnSpPr>
            <p:nvPr/>
          </p:nvCxnSpPr>
          <p:spPr>
            <a:xfrm>
              <a:off x="2512117" y="4245935"/>
              <a:ext cx="985995" cy="15594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E5FDB74-2132-528B-D363-99E93025591F}"/>
              </a:ext>
            </a:extLst>
          </p:cNvPr>
          <p:cNvSpPr txBox="1"/>
          <p:nvPr/>
        </p:nvSpPr>
        <p:spPr>
          <a:xfrm>
            <a:off x="179941" y="1958069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FPGA infers </a:t>
            </a:r>
            <a:r>
              <a:rPr lang="el-GR" dirty="0"/>
              <a:t>Ω</a:t>
            </a:r>
            <a:r>
              <a:rPr lang="en-US" dirty="0"/>
              <a:t> by Bayesian estimation*</a:t>
            </a:r>
            <a:endParaRPr lang="en-DK" dirty="0"/>
          </a:p>
        </p:txBody>
      </p:sp>
      <p:pic>
        <p:nvPicPr>
          <p:cNvPr id="34" name="Picture 33" descr="A graph of a function&#10;&#10;Description automatically generated">
            <a:extLst>
              <a:ext uri="{FF2B5EF4-FFF2-40B4-BE49-F238E27FC236}">
                <a16:creationId xmlns:a16="http://schemas.microsoft.com/office/drawing/2014/main" id="{D4603581-114C-5012-62FF-F750FC108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4" y="3060868"/>
            <a:ext cx="5572201" cy="3159495"/>
          </a:xfrm>
          <a:prstGeom prst="rect">
            <a:avLst/>
          </a:prstGeom>
        </p:spPr>
      </p:pic>
      <p:pic>
        <p:nvPicPr>
          <p:cNvPr id="36" name="Picture 35" descr="A graph of a function&#10;&#10;Description automatically generated">
            <a:extLst>
              <a:ext uri="{FF2B5EF4-FFF2-40B4-BE49-F238E27FC236}">
                <a16:creationId xmlns:a16="http://schemas.microsoft.com/office/drawing/2014/main" id="{E7594EEF-DFD0-8D1D-19D8-A9B34F12F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4" y="3060868"/>
            <a:ext cx="5572201" cy="3159495"/>
          </a:xfrm>
          <a:prstGeom prst="rect">
            <a:avLst/>
          </a:prstGeom>
        </p:spPr>
      </p:pic>
      <p:pic>
        <p:nvPicPr>
          <p:cNvPr id="38" name="Picture 37" descr="A graph of a function&#10;&#10;Description automatically generated">
            <a:extLst>
              <a:ext uri="{FF2B5EF4-FFF2-40B4-BE49-F238E27FC236}">
                <a16:creationId xmlns:a16="http://schemas.microsoft.com/office/drawing/2014/main" id="{A94EFF14-A86F-937D-2C5F-2202785BAA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4" y="3060868"/>
            <a:ext cx="5572201" cy="3159495"/>
          </a:xfrm>
          <a:prstGeom prst="rect">
            <a:avLst/>
          </a:prstGeom>
        </p:spPr>
      </p:pic>
      <p:pic>
        <p:nvPicPr>
          <p:cNvPr id="40" name="Picture 39" descr="A graph of a function&#10;&#10;Description automatically generated">
            <a:extLst>
              <a:ext uri="{FF2B5EF4-FFF2-40B4-BE49-F238E27FC236}">
                <a16:creationId xmlns:a16="http://schemas.microsoft.com/office/drawing/2014/main" id="{D1D24963-597B-3B7B-2DA8-1E3F1E0E5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4" y="3060868"/>
            <a:ext cx="5572201" cy="315949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EB3FB46-E9AD-338A-CAA8-D10DB2FE644C}"/>
              </a:ext>
            </a:extLst>
          </p:cNvPr>
          <p:cNvSpPr/>
          <p:nvPr/>
        </p:nvSpPr>
        <p:spPr>
          <a:xfrm>
            <a:off x="10120313" y="497750"/>
            <a:ext cx="1325900" cy="88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618DEE-9618-DFDE-A78F-5E473579C6D4}"/>
              </a:ext>
            </a:extLst>
          </p:cNvPr>
          <p:cNvSpPr/>
          <p:nvPr/>
        </p:nvSpPr>
        <p:spPr>
          <a:xfrm>
            <a:off x="10120313" y="497751"/>
            <a:ext cx="1325900" cy="7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125EE9F-C3C0-AA2E-55FC-0D7D72EA6982}"/>
              </a:ext>
            </a:extLst>
          </p:cNvPr>
          <p:cNvSpPr/>
          <p:nvPr/>
        </p:nvSpPr>
        <p:spPr>
          <a:xfrm>
            <a:off x="10120313" y="496866"/>
            <a:ext cx="1325900" cy="26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E3D1E3E-DF11-E31C-C47A-7B79D15B64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400" y="2435110"/>
            <a:ext cx="4191228" cy="58414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57F2AC0-C689-D2FE-7CB5-6B8E58BE1D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400" y="1358587"/>
            <a:ext cx="3800678" cy="43482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7F9DBA3-0751-385D-8C0D-023A7FF3AD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3793" y="1001739"/>
            <a:ext cx="1523581" cy="19563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A9379E-449F-1790-F594-A78133DD6415}"/>
              </a:ext>
            </a:extLst>
          </p:cNvPr>
          <p:cNvSpPr txBox="1"/>
          <p:nvPr/>
        </p:nvSpPr>
        <p:spPr>
          <a:xfrm>
            <a:off x="126111" y="836084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dirty="0"/>
              <a:t>Probability of m</a:t>
            </a:r>
            <a:r>
              <a:rPr lang="en-DK" baseline="-25000" dirty="0"/>
              <a:t>i</a:t>
            </a:r>
            <a:r>
              <a:rPr lang="en-DK" dirty="0"/>
              <a:t> =  S or T given a driving frequency </a:t>
            </a:r>
            <a:r>
              <a:rPr lang="el-GR" dirty="0"/>
              <a:t>Ω</a:t>
            </a:r>
            <a:endParaRPr lang="en-DK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BA7CA9E-339F-FE4F-4ADA-24F756FC9D33}"/>
              </a:ext>
            </a:extLst>
          </p:cNvPr>
          <p:cNvGrpSpPr/>
          <p:nvPr/>
        </p:nvGrpSpPr>
        <p:grpSpPr>
          <a:xfrm>
            <a:off x="6024658" y="3331064"/>
            <a:ext cx="456941" cy="649318"/>
            <a:chOff x="6024658" y="3331064"/>
            <a:chExt cx="456941" cy="64931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0549FA5-211C-FAE6-5773-9A6E6E5C9FCC}"/>
                </a:ext>
              </a:extLst>
            </p:cNvPr>
            <p:cNvSpPr/>
            <p:nvPr/>
          </p:nvSpPr>
          <p:spPr>
            <a:xfrm>
              <a:off x="6026448" y="3429000"/>
              <a:ext cx="142683" cy="14268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339F763-943A-ADF1-D2FF-5BCEEFE0D74D}"/>
                </a:ext>
              </a:extLst>
            </p:cNvPr>
            <p:cNvSpPr/>
            <p:nvPr/>
          </p:nvSpPr>
          <p:spPr>
            <a:xfrm>
              <a:off x="6024658" y="3710769"/>
              <a:ext cx="142683" cy="14268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4C8150C-8975-75BF-CC3A-C1B3E4013418}"/>
                </a:ext>
              </a:extLst>
            </p:cNvPr>
            <p:cNvSpPr txBox="1"/>
            <p:nvPr/>
          </p:nvSpPr>
          <p:spPr>
            <a:xfrm>
              <a:off x="6154598" y="3331064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K" sz="1600" dirty="0"/>
                <a:t>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35BC0A2-CB37-D791-F346-B8281CAB4E31}"/>
                </a:ext>
              </a:extLst>
            </p:cNvPr>
            <p:cNvSpPr txBox="1"/>
            <p:nvPr/>
          </p:nvSpPr>
          <p:spPr>
            <a:xfrm>
              <a:off x="6171899" y="3641828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K" sz="1600" dirty="0"/>
                <a:t>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FC8D37-8909-63EE-2C62-DA3C098C4491}"/>
              </a:ext>
            </a:extLst>
          </p:cNvPr>
          <p:cNvSpPr txBox="1"/>
          <p:nvPr/>
        </p:nvSpPr>
        <p:spPr>
          <a:xfrm>
            <a:off x="9482667" y="5395766"/>
            <a:ext cx="2709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Berritta F. et al, </a:t>
            </a:r>
            <a:r>
              <a:rPr lang="en-US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Nat. </a:t>
            </a:r>
            <a:r>
              <a:rPr lang="en-US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Commun</a:t>
            </a:r>
            <a:r>
              <a:rPr lang="en-US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15</a:t>
            </a:r>
            <a:r>
              <a:rPr lang="en-US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1676 (2024)</a:t>
            </a:r>
            <a:endParaRPr lang="en-DK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8" name="Google Shape;130;p3">
            <a:extLst>
              <a:ext uri="{FF2B5EF4-FFF2-40B4-BE49-F238E27FC236}">
                <a16:creationId xmlns:a16="http://schemas.microsoft.com/office/drawing/2014/main" id="{00974D14-2A2C-5832-F6D5-D8030831C24B}"/>
              </a:ext>
            </a:extLst>
          </p:cNvPr>
          <p:cNvSpPr txBox="1"/>
          <p:nvPr/>
        </p:nvSpPr>
        <p:spPr>
          <a:xfrm>
            <a:off x="0" y="6459785"/>
            <a:ext cx="5039304" cy="33848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87" tIns="45687" rIns="45687" bIns="45687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Shulman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M.D. et al, </a:t>
            </a:r>
            <a:r>
              <a:rPr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5156</a:t>
            </a:r>
            <a:r>
              <a:rPr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7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2" grpId="0" animBg="1"/>
      <p:bldP spid="43" grpId="0" animBg="1"/>
      <p:bldP spid="44" grpId="0" animBg="1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5FD46-D45F-2C14-61D4-B5D61FF9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5</a:t>
            </a:fld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CFD18C4-432F-61D3-0AFB-BAE8E501A8F9}"/>
              </a:ext>
            </a:extLst>
          </p:cNvPr>
          <p:cNvGrpSpPr/>
          <p:nvPr/>
        </p:nvGrpSpPr>
        <p:grpSpPr>
          <a:xfrm>
            <a:off x="342608" y="60251"/>
            <a:ext cx="3290810" cy="6161049"/>
            <a:chOff x="207302" y="73553"/>
            <a:chExt cx="3290810" cy="61610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9DA0F5-5030-EB83-FCC5-EE0EF3704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302" y="73553"/>
              <a:ext cx="2565398" cy="6161049"/>
            </a:xfrm>
            <a:prstGeom prst="rect">
              <a:avLst/>
            </a:prstGeom>
          </p:spPr>
        </p:pic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601EAEF-0BD3-C292-6F69-09E697F9FAA4}"/>
                </a:ext>
              </a:extLst>
            </p:cNvPr>
            <p:cNvCxnSpPr>
              <a:cxnSpLocks/>
            </p:cNvCxnSpPr>
            <p:nvPr/>
          </p:nvCxnSpPr>
          <p:spPr>
            <a:xfrm>
              <a:off x="2512117" y="1754372"/>
              <a:ext cx="985995" cy="9569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208A2BE-2802-0721-D480-42D2A196A826}"/>
                </a:ext>
              </a:extLst>
            </p:cNvPr>
            <p:cNvCxnSpPr>
              <a:cxnSpLocks/>
            </p:cNvCxnSpPr>
            <p:nvPr/>
          </p:nvCxnSpPr>
          <p:spPr>
            <a:xfrm>
              <a:off x="2512117" y="4245935"/>
              <a:ext cx="985995" cy="15594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D9A60AD-D1B2-A48B-A993-D82C7E00A67F}"/>
              </a:ext>
            </a:extLst>
          </p:cNvPr>
          <p:cNvGrpSpPr/>
          <p:nvPr/>
        </p:nvGrpSpPr>
        <p:grpSpPr>
          <a:xfrm>
            <a:off x="342608" y="-13302"/>
            <a:ext cx="8171342" cy="6310417"/>
            <a:chOff x="338928" y="0"/>
            <a:chExt cx="8171342" cy="63104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3EEF4FE-172E-90D9-5320-8A1D2317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9607" y="0"/>
              <a:ext cx="2306091" cy="6161049"/>
            </a:xfrm>
            <a:prstGeom prst="rect">
              <a:avLst/>
            </a:prstGeom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FF0F1A4-73F0-A506-AD76-D50574BAD08C}"/>
                </a:ext>
              </a:extLst>
            </p:cNvPr>
            <p:cNvGrpSpPr/>
            <p:nvPr/>
          </p:nvGrpSpPr>
          <p:grpSpPr>
            <a:xfrm>
              <a:off x="338928" y="802758"/>
              <a:ext cx="8171342" cy="5507659"/>
              <a:chOff x="207302" y="802758"/>
              <a:chExt cx="8171342" cy="5507659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A8A33E1-F586-E8AC-5AD5-4C68A2756E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4069" y="808074"/>
                <a:ext cx="34104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D7A465F-80FD-D672-1C77-835C47C8FF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05114" y="808074"/>
                <a:ext cx="0" cy="49973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2DA3616-19C1-1541-76F2-57644E26AF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3103" y="802758"/>
                <a:ext cx="0" cy="49973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BCB294A-4694-C9E1-C09B-8F049B86B5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114" y="5800061"/>
                <a:ext cx="33350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35D8298-66F8-2864-DBB0-4ECD0208D8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8422" y="5800061"/>
                <a:ext cx="27468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8EA44E0-931F-685C-8EFF-F1CA52E355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3103" y="802758"/>
                <a:ext cx="20289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16131C3-E8D4-17A7-2E4E-13B95B8BBC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16478" y="802758"/>
                <a:ext cx="24914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090256A-0D12-7DA7-9DA9-BD0C6FE52E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5623" y="802758"/>
                <a:ext cx="0" cy="55076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EA1D099-6321-7AA6-FCA5-342CA9FFF0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7302" y="6310417"/>
                <a:ext cx="817134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EF89E07A-A3DA-8B84-9581-31B5EB2962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7302" y="802758"/>
                <a:ext cx="0" cy="55076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525B9BA-54ED-4F83-DF26-0B5BE5D0BB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7302" y="802758"/>
                <a:ext cx="24914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D85FA9-EA56-34FB-5AE8-3FC0C126B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722" y="60251"/>
            <a:ext cx="2385006" cy="508988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8459913-EC94-C9D5-8142-467FEC2D6B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0" t="16458" r="4898" b="6101"/>
          <a:stretch/>
        </p:blipFill>
        <p:spPr>
          <a:xfrm>
            <a:off x="3491235" y="5098846"/>
            <a:ext cx="2436514" cy="1189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37311B-E576-F4A1-ABD4-AA88C767BAF8}"/>
              </a:ext>
            </a:extLst>
          </p:cNvPr>
          <p:cNvSpPr txBox="1"/>
          <p:nvPr/>
        </p:nvSpPr>
        <p:spPr>
          <a:xfrm>
            <a:off x="-3011" y="6443806"/>
            <a:ext cx="58469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Berritta F. et al,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Nat.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Commun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15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1676 (2024)</a:t>
            </a:r>
            <a:endParaRPr lang="en-DK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D9388A-A8A4-E41A-495F-2A230B334D2B}"/>
              </a:ext>
            </a:extLst>
          </p:cNvPr>
          <p:cNvGrpSpPr/>
          <p:nvPr/>
        </p:nvGrpSpPr>
        <p:grpSpPr>
          <a:xfrm>
            <a:off x="8489288" y="3059572"/>
            <a:ext cx="3663182" cy="905143"/>
            <a:chOff x="-825213" y="1486218"/>
            <a:chExt cx="6035041" cy="467940"/>
          </a:xfrm>
        </p:grpSpPr>
        <p:sp>
          <p:nvSpPr>
            <p:cNvPr id="14" name="Content Placeholder 29">
              <a:extLst>
                <a:ext uri="{FF2B5EF4-FFF2-40B4-BE49-F238E27FC236}">
                  <a16:creationId xmlns:a16="http://schemas.microsoft.com/office/drawing/2014/main" id="{82BB4AB1-0E47-01D4-A185-1E4E2870DBE5}"/>
                </a:ext>
              </a:extLst>
            </p:cNvPr>
            <p:cNvSpPr txBox="1">
              <a:spLocks/>
            </p:cNvSpPr>
            <p:nvPr/>
          </p:nvSpPr>
          <p:spPr>
            <a:xfrm>
              <a:off x="-635738" y="1486218"/>
              <a:ext cx="5656091" cy="467940"/>
            </a:xfrm>
            <a:prstGeom prst="rect">
              <a:avLst/>
            </a:prstGeom>
            <a:solidFill>
              <a:srgbClr val="FFE7E6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45720" rIns="45720" anchor="ctr" anchorCtr="0"/>
            <a:lstStyle>
              <a:lvl1pPr marL="233363" indent="-233363" algn="l" eaLnBrk="1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itchFamily="34" charset="0"/>
                <a:buChar char="•"/>
                <a:defRPr sz="2000" b="1">
                  <a:latin typeface="Arial" pitchFamily="34" charset="0"/>
                  <a:cs typeface="Arial" pitchFamily="34" charset="0"/>
                </a:defRPr>
              </a:lvl1pPr>
              <a:lvl2pPr marL="539750" indent="-255588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itchFamily="34" charset="0"/>
                <a:buChar char="–"/>
                <a:defRPr sz="1800" b="1">
                  <a:latin typeface="Arial" pitchFamily="34" charset="0"/>
                  <a:cs typeface="Arial" pitchFamily="34" charset="0"/>
                </a:defRPr>
              </a:lvl2pPr>
              <a:lvl3pPr marL="757238" indent="-18415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SzPct val="90000"/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033272" indent="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Tx/>
                <a:buNone/>
                <a:defRPr sz="1400" b="1">
                  <a:latin typeface="Arial" pitchFamily="34" charset="0"/>
                  <a:cs typeface="Arial" pitchFamily="34" charset="0"/>
                </a:defRPr>
              </a:lvl4pPr>
              <a:lvl5pPr marL="1261872" indent="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SzPct val="85000"/>
                <a:buFontTx/>
                <a:buNone/>
                <a:defRPr sz="1200" b="1">
                  <a:latin typeface="Arial" pitchFamily="34" charset="0"/>
                  <a:cs typeface="Arial" pitchFamily="34" charset="0"/>
                </a:defRPr>
              </a:lvl5pPr>
              <a:lvl6pPr marL="1147763" indent="0" algn="l" eaLnBrk="1" hangingPunct="1">
                <a:spcBef>
                  <a:spcPts val="600"/>
                </a:spcBef>
                <a:buFont typeface="Arial" pitchFamily="34" charset="0"/>
                <a:buChar char="•"/>
                <a:defRPr sz="1400" b="1">
                  <a:latin typeface="Arial" pitchFamily="34" charset="0"/>
                  <a:cs typeface="Arial" pitchFamily="34" charset="0"/>
                </a:defRPr>
              </a:lvl6pPr>
              <a:lvl7pPr marL="1319213" indent="-179388" algn="l" eaLnBrk="1" hangingPunct="1">
                <a:lnSpc>
                  <a:spcPts val="2000"/>
                </a:lnSpc>
                <a:spcBef>
                  <a:spcPts val="300"/>
                </a:spcBef>
                <a:spcAft>
                  <a:spcPts val="600"/>
                </a:spcAft>
                <a:buFont typeface="Arial" pitchFamily="34" charset="0"/>
                <a:buChar char="•"/>
                <a:defRPr sz="1200" b="1">
                  <a:latin typeface="Arial" pitchFamily="34" charset="0"/>
                  <a:cs typeface="Arial" pitchFamily="34" charset="0"/>
                </a:defRPr>
              </a:lvl7pPr>
            </a:lstStyle>
            <a:p>
              <a:pPr marL="57150" indent="0" algn="ctr">
                <a:buNone/>
              </a:pPr>
              <a:endParaRPr lang="en-US" sz="1800" kern="0" dirty="0">
                <a:solidFill>
                  <a:srgbClr val="0084E3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3AF820-49B4-07CA-29ED-A8261B3028FD}"/>
                </a:ext>
              </a:extLst>
            </p:cNvPr>
            <p:cNvSpPr txBox="1"/>
            <p:nvPr/>
          </p:nvSpPr>
          <p:spPr>
            <a:xfrm>
              <a:off x="-825213" y="1553118"/>
              <a:ext cx="6035041" cy="334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Feedback enables </a:t>
              </a:r>
              <a:r>
                <a:rPr lang="en-US" b="1" dirty="0"/>
                <a:t>noise-driven </a:t>
              </a:r>
              <a:r>
                <a:rPr lang="en-US" dirty="0"/>
                <a:t>coherent qubit </a:t>
              </a:r>
              <a:r>
                <a:rPr lang="en-US" b="1" dirty="0"/>
                <a:t>rotations</a:t>
              </a:r>
              <a:endParaRPr lang="en-DK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802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7B57A-EDD8-A96A-7E24-654214E5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83DCC7-CFAE-8081-1B55-5F4DDA4952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692" y="208086"/>
            <a:ext cx="9146047" cy="495608"/>
          </a:xfrm>
        </p:spPr>
        <p:txBody>
          <a:bodyPr>
            <a:noAutofit/>
          </a:bodyPr>
          <a:lstStyle/>
          <a:p>
            <a:r>
              <a:rPr lang="en-US" sz="3000" dirty="0"/>
              <a:t> Real-time Bayesian estimation of two control axes.</a:t>
            </a:r>
            <a:endParaRPr lang="en-DK" sz="3000" dirty="0"/>
          </a:p>
        </p:txBody>
      </p:sp>
      <p:pic>
        <p:nvPicPr>
          <p:cNvPr id="19" name="Picture 18" descr="A diagram of 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0CF6ACA-DDCD-3FA4-C091-40A155949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96" b="-825"/>
          <a:stretch/>
        </p:blipFill>
        <p:spPr>
          <a:xfrm>
            <a:off x="892826" y="721871"/>
            <a:ext cx="5203174" cy="5458981"/>
          </a:xfrm>
          <a:prstGeom prst="rect">
            <a:avLst/>
          </a:prstGeom>
        </p:spPr>
      </p:pic>
      <p:pic>
        <p:nvPicPr>
          <p:cNvPr id="20" name="Picture 19" descr="A diagram of 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FD28B1A-A08F-0DA6-C00F-294484C9F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7" b="61529"/>
          <a:stretch/>
        </p:blipFill>
        <p:spPr>
          <a:xfrm>
            <a:off x="9655827" y="733424"/>
            <a:ext cx="1897999" cy="2082902"/>
          </a:xfrm>
          <a:prstGeom prst="rect">
            <a:avLst/>
          </a:prstGeom>
        </p:spPr>
      </p:pic>
      <p:pic>
        <p:nvPicPr>
          <p:cNvPr id="21" name="Picture 20" descr="A diagram of 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E25D9D5-573B-93E0-1B85-7598E907B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1" t="1" r="449" b="-490"/>
          <a:stretch/>
        </p:blipFill>
        <p:spPr>
          <a:xfrm>
            <a:off x="6096000" y="721872"/>
            <a:ext cx="5414962" cy="54408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F7ACDB5-BC5A-A9A5-2D1C-C5EA75FEF3F1}"/>
              </a:ext>
            </a:extLst>
          </p:cNvPr>
          <p:cNvSpPr txBox="1"/>
          <p:nvPr/>
        </p:nvSpPr>
        <p:spPr>
          <a:xfrm>
            <a:off x="-3011" y="6443806"/>
            <a:ext cx="58469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Berritta F. et al,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Nat.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Commun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15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1676 (2024)</a:t>
            </a:r>
            <a:endParaRPr lang="en-DK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9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818AC-D09F-BCC8-5DBB-3501C717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49C0E-F775-328F-0B74-99F2B92D93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522" y="-12320"/>
            <a:ext cx="7937089" cy="1176790"/>
          </a:xfrm>
        </p:spPr>
        <p:txBody>
          <a:bodyPr>
            <a:noAutofit/>
          </a:bodyPr>
          <a:lstStyle/>
          <a:p>
            <a:r>
              <a:rPr lang="en-US" sz="3000" dirty="0"/>
              <a:t>Real-time-controlled exchange-driven </a:t>
            </a:r>
            <a:br>
              <a:rPr lang="en-US" sz="3000" dirty="0"/>
            </a:br>
            <a:r>
              <a:rPr lang="en-US" sz="3000" dirty="0"/>
              <a:t>qubit rotations.</a:t>
            </a:r>
            <a:endParaRPr lang="en-DK" sz="3000" dirty="0"/>
          </a:p>
        </p:txBody>
      </p:sp>
      <p:pic>
        <p:nvPicPr>
          <p:cNvPr id="7" name="Picture 6" descr="Screens screenshot of a screen with a black background&#10;&#10;Description automatically generated">
            <a:extLst>
              <a:ext uri="{FF2B5EF4-FFF2-40B4-BE49-F238E27FC236}">
                <a16:creationId xmlns:a16="http://schemas.microsoft.com/office/drawing/2014/main" id="{EF30C7C7-22BD-D0A2-0B98-DB2BC3C51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307" r="48097"/>
          <a:stretch/>
        </p:blipFill>
        <p:spPr>
          <a:xfrm>
            <a:off x="6937104" y="-89505"/>
            <a:ext cx="2381014" cy="5581686"/>
          </a:xfrm>
          <a:prstGeom prst="rect">
            <a:avLst/>
          </a:prstGeom>
        </p:spPr>
      </p:pic>
      <p:pic>
        <p:nvPicPr>
          <p:cNvPr id="11" name="Picture 10" descr="Screens screenshot of a screen with a black background&#10;&#10;Description automatically generated">
            <a:extLst>
              <a:ext uri="{FF2B5EF4-FFF2-40B4-BE49-F238E27FC236}">
                <a16:creationId xmlns:a16="http://schemas.microsoft.com/office/drawing/2014/main" id="{F74838AE-29F0-7DB8-3DFA-D3D444A4E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8" b="77565"/>
          <a:stretch/>
        </p:blipFill>
        <p:spPr>
          <a:xfrm>
            <a:off x="206166" y="4023253"/>
            <a:ext cx="2404512" cy="2073758"/>
          </a:xfrm>
          <a:prstGeom prst="rect">
            <a:avLst/>
          </a:prstGeom>
        </p:spPr>
      </p:pic>
      <p:pic>
        <p:nvPicPr>
          <p:cNvPr id="14" name="Picture 13" descr="Screens screenshot of a screen with a black background&#10;&#10;Description automatically generated">
            <a:extLst>
              <a:ext uri="{FF2B5EF4-FFF2-40B4-BE49-F238E27FC236}">
                <a16:creationId xmlns:a16="http://schemas.microsoft.com/office/drawing/2014/main" id="{86BE6750-BF4B-DF44-6514-DF9B8C496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3" t="21307" r="984"/>
          <a:stretch/>
        </p:blipFill>
        <p:spPr>
          <a:xfrm>
            <a:off x="9318118" y="-70862"/>
            <a:ext cx="2161237" cy="5581686"/>
          </a:xfrm>
          <a:prstGeom prst="rect">
            <a:avLst/>
          </a:prstGeom>
        </p:spPr>
      </p:pic>
      <p:pic>
        <p:nvPicPr>
          <p:cNvPr id="16" name="Picture 15" descr="Screens screenshot of a screen with a black background&#10;&#10;Description automatically generated">
            <a:extLst>
              <a:ext uri="{FF2B5EF4-FFF2-40B4-BE49-F238E27FC236}">
                <a16:creationId xmlns:a16="http://schemas.microsoft.com/office/drawing/2014/main" id="{99355E22-D8EC-383F-5390-B8D460D0B1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5" b="77565"/>
          <a:stretch/>
        </p:blipFill>
        <p:spPr>
          <a:xfrm>
            <a:off x="2613757" y="4023253"/>
            <a:ext cx="3526803" cy="20737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217B318-EBFD-3BE7-3972-6D6492B5C998}"/>
              </a:ext>
            </a:extLst>
          </p:cNvPr>
          <p:cNvGrpSpPr/>
          <p:nvPr/>
        </p:nvGrpSpPr>
        <p:grpSpPr>
          <a:xfrm>
            <a:off x="407741" y="1518287"/>
            <a:ext cx="5574962" cy="2389225"/>
            <a:chOff x="407741" y="1518287"/>
            <a:chExt cx="5574962" cy="2389225"/>
          </a:xfrm>
        </p:grpSpPr>
        <p:pic>
          <p:nvPicPr>
            <p:cNvPr id="12" name="Picture 11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E305D27B-392E-B7E5-CE89-02E5E5F17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25" r="1164" b="1"/>
            <a:stretch/>
          </p:blipFill>
          <p:spPr>
            <a:xfrm>
              <a:off x="407741" y="1518287"/>
              <a:ext cx="5574962" cy="238922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08E4A64-E31A-C9C1-9FA4-13AF2922C0D6}"/>
                </a:ext>
              </a:extLst>
            </p:cNvPr>
            <p:cNvSpPr/>
            <p:nvPr/>
          </p:nvSpPr>
          <p:spPr>
            <a:xfrm>
              <a:off x="491490" y="1518287"/>
              <a:ext cx="377190" cy="356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84EFE4-88C8-FBEE-3C59-AA4452B3071C}"/>
              </a:ext>
            </a:extLst>
          </p:cNvPr>
          <p:cNvGrpSpPr/>
          <p:nvPr/>
        </p:nvGrpSpPr>
        <p:grpSpPr>
          <a:xfrm>
            <a:off x="5970262" y="5527926"/>
            <a:ext cx="6035041" cy="698894"/>
            <a:chOff x="-806035" y="1269295"/>
            <a:chExt cx="6035041" cy="698894"/>
          </a:xfrm>
        </p:grpSpPr>
        <p:sp>
          <p:nvSpPr>
            <p:cNvPr id="21" name="Content Placeholder 29">
              <a:extLst>
                <a:ext uri="{FF2B5EF4-FFF2-40B4-BE49-F238E27FC236}">
                  <a16:creationId xmlns:a16="http://schemas.microsoft.com/office/drawing/2014/main" id="{1E66946A-FCEE-DD7D-A63C-73E4D0B19E73}"/>
                </a:ext>
              </a:extLst>
            </p:cNvPr>
            <p:cNvSpPr txBox="1">
              <a:spLocks/>
            </p:cNvSpPr>
            <p:nvPr/>
          </p:nvSpPr>
          <p:spPr>
            <a:xfrm>
              <a:off x="-635738" y="1269295"/>
              <a:ext cx="5656091" cy="698894"/>
            </a:xfrm>
            <a:prstGeom prst="rect">
              <a:avLst/>
            </a:prstGeom>
            <a:solidFill>
              <a:srgbClr val="FFE7E6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45720" rIns="45720" anchor="ctr" anchorCtr="0"/>
            <a:lstStyle>
              <a:lvl1pPr marL="233363" indent="-233363" algn="l" eaLnBrk="1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itchFamily="34" charset="0"/>
                <a:buChar char="•"/>
                <a:defRPr sz="2000" b="1">
                  <a:latin typeface="Arial" pitchFamily="34" charset="0"/>
                  <a:cs typeface="Arial" pitchFamily="34" charset="0"/>
                </a:defRPr>
              </a:lvl1pPr>
              <a:lvl2pPr marL="539750" indent="-255588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itchFamily="34" charset="0"/>
                <a:buChar char="–"/>
                <a:defRPr sz="1800" b="1">
                  <a:latin typeface="Arial" pitchFamily="34" charset="0"/>
                  <a:cs typeface="Arial" pitchFamily="34" charset="0"/>
                </a:defRPr>
              </a:lvl2pPr>
              <a:lvl3pPr marL="757238" indent="-18415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SzPct val="90000"/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033272" indent="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Tx/>
                <a:buNone/>
                <a:defRPr sz="1400" b="1">
                  <a:latin typeface="Arial" pitchFamily="34" charset="0"/>
                  <a:cs typeface="Arial" pitchFamily="34" charset="0"/>
                </a:defRPr>
              </a:lvl4pPr>
              <a:lvl5pPr marL="1261872" indent="0" algn="l" eaLnBrk="1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SzPct val="85000"/>
                <a:buFontTx/>
                <a:buNone/>
                <a:defRPr sz="1200" b="1">
                  <a:latin typeface="Arial" pitchFamily="34" charset="0"/>
                  <a:cs typeface="Arial" pitchFamily="34" charset="0"/>
                </a:defRPr>
              </a:lvl5pPr>
              <a:lvl6pPr marL="1147763" indent="0" algn="l" eaLnBrk="1" hangingPunct="1">
                <a:spcBef>
                  <a:spcPts val="600"/>
                </a:spcBef>
                <a:buFont typeface="Arial" pitchFamily="34" charset="0"/>
                <a:buChar char="•"/>
                <a:defRPr sz="1400" b="1">
                  <a:latin typeface="Arial" pitchFamily="34" charset="0"/>
                  <a:cs typeface="Arial" pitchFamily="34" charset="0"/>
                </a:defRPr>
              </a:lvl6pPr>
              <a:lvl7pPr marL="1319213" indent="-179388" algn="l" eaLnBrk="1" hangingPunct="1">
                <a:lnSpc>
                  <a:spcPts val="2000"/>
                </a:lnSpc>
                <a:spcBef>
                  <a:spcPts val="300"/>
                </a:spcBef>
                <a:spcAft>
                  <a:spcPts val="600"/>
                </a:spcAft>
                <a:buFont typeface="Arial" pitchFamily="34" charset="0"/>
                <a:buChar char="•"/>
                <a:defRPr sz="1200" b="1">
                  <a:latin typeface="Arial" pitchFamily="34" charset="0"/>
                  <a:cs typeface="Arial" pitchFamily="34" charset="0"/>
                </a:defRPr>
              </a:lvl7pPr>
            </a:lstStyle>
            <a:p>
              <a:pPr marL="57150" indent="0" algn="ctr">
                <a:buNone/>
              </a:pPr>
              <a:endParaRPr lang="en-US" sz="1800" kern="0" dirty="0">
                <a:solidFill>
                  <a:srgbClr val="0084E3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123298-E1B9-77D1-0ABF-94BAFB228823}"/>
                </a:ext>
              </a:extLst>
            </p:cNvPr>
            <p:cNvSpPr txBox="1"/>
            <p:nvPr/>
          </p:nvSpPr>
          <p:spPr>
            <a:xfrm>
              <a:off x="-806035" y="1294250"/>
              <a:ext cx="603504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We have dynamically changed the </a:t>
              </a:r>
              <a:r>
                <a:rPr lang="en-US" b="1" dirty="0"/>
                <a:t>pulse duration</a:t>
              </a:r>
              <a:r>
                <a:rPr lang="en-US" dirty="0"/>
                <a:t>.</a:t>
              </a:r>
            </a:p>
            <a:p>
              <a:pPr algn="ctr"/>
              <a:r>
                <a:rPr lang="en-US" dirty="0"/>
                <a:t>But </a:t>
              </a:r>
              <a:r>
                <a:rPr lang="en-US" b="1" dirty="0">
                  <a:solidFill>
                    <a:srgbClr val="00367B"/>
                  </a:solidFill>
                </a:rPr>
                <a:t>exchange</a:t>
              </a:r>
              <a:r>
                <a:rPr lang="en-US" dirty="0">
                  <a:solidFill>
                    <a:srgbClr val="00367B"/>
                  </a:solidFill>
                </a:rPr>
                <a:t> </a:t>
              </a:r>
              <a:r>
                <a:rPr lang="en-US" b="1" dirty="0">
                  <a:solidFill>
                    <a:srgbClr val="00367B"/>
                  </a:solidFill>
                </a:rPr>
                <a:t>J(</a:t>
              </a:r>
              <a:r>
                <a:rPr lang="el-GR" b="1" dirty="0">
                  <a:solidFill>
                    <a:srgbClr val="00367B"/>
                  </a:solidFill>
                </a:rPr>
                <a:t>ε</a:t>
              </a:r>
              <a:r>
                <a:rPr lang="en-US" b="1" dirty="0">
                  <a:solidFill>
                    <a:srgbClr val="00367B"/>
                  </a:solidFill>
                </a:rPr>
                <a:t>)</a:t>
              </a:r>
              <a:r>
                <a:rPr lang="en-US" dirty="0"/>
                <a:t> is a function of </a:t>
              </a:r>
              <a:r>
                <a:rPr lang="en-US" b="1" dirty="0"/>
                <a:t>detuning </a:t>
              </a:r>
              <a:r>
                <a:rPr lang="en-US" dirty="0"/>
                <a:t>as well!</a:t>
              </a:r>
              <a:endParaRPr lang="en-DK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DA38E09-5BB8-53A6-2F55-E3AECC0EA9F0}"/>
              </a:ext>
            </a:extLst>
          </p:cNvPr>
          <p:cNvSpPr txBox="1"/>
          <p:nvPr/>
        </p:nvSpPr>
        <p:spPr>
          <a:xfrm>
            <a:off x="-3011" y="6443806"/>
            <a:ext cx="58469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Berritta F. et al,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Nat.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Commun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15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1676 (2024)</a:t>
            </a:r>
            <a:endParaRPr lang="en-DK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9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64902A2-211D-05B8-2AFA-DC4700A62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5" r="1164"/>
          <a:stretch/>
        </p:blipFill>
        <p:spPr>
          <a:xfrm>
            <a:off x="-94168" y="746151"/>
            <a:ext cx="4539091" cy="196183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69021-C00C-2FCB-825E-F0638027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B8C4-9CC4-4322-A054-013275E927AF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24024-2C61-E79C-08E2-0B511ACEBE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011" y="-282325"/>
            <a:ext cx="12599251" cy="736356"/>
          </a:xfrm>
        </p:spPr>
        <p:txBody>
          <a:bodyPr>
            <a:noAutofit/>
          </a:bodyPr>
          <a:lstStyle/>
          <a:p>
            <a:r>
              <a:rPr lang="en-GB" sz="2500" b="1" dirty="0"/>
              <a:t>Real-time universal ST</a:t>
            </a:r>
            <a:r>
              <a:rPr lang="en-GB" sz="2500" b="1" baseline="-25000" dirty="0"/>
              <a:t>0</a:t>
            </a:r>
            <a:r>
              <a:rPr lang="en-GB" sz="2500" b="1" dirty="0"/>
              <a:t> control demonstrated by Hadamard rotations</a:t>
            </a:r>
            <a:endParaRPr lang="en-DK" sz="25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EA197B-1F39-7345-7E96-8595C4179349}"/>
              </a:ext>
            </a:extLst>
          </p:cNvPr>
          <p:cNvGrpSpPr/>
          <p:nvPr/>
        </p:nvGrpSpPr>
        <p:grpSpPr>
          <a:xfrm>
            <a:off x="3621571" y="379269"/>
            <a:ext cx="1646705" cy="2406346"/>
            <a:chOff x="7559746" y="3587738"/>
            <a:chExt cx="1749261" cy="25562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D13B704-C201-2A5F-065C-288BE1F57449}"/>
                </a:ext>
              </a:extLst>
            </p:cNvPr>
            <p:cNvGrpSpPr/>
            <p:nvPr/>
          </p:nvGrpSpPr>
          <p:grpSpPr>
            <a:xfrm>
              <a:off x="7559746" y="3587738"/>
              <a:ext cx="1749261" cy="2556212"/>
              <a:chOff x="7559746" y="3587738"/>
              <a:chExt cx="1749261" cy="255621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C4C87D-502B-66BB-E12E-EA564BEC6A82}"/>
                  </a:ext>
                </a:extLst>
              </p:cNvPr>
              <p:cNvSpPr txBox="1"/>
              <p:nvPr/>
            </p:nvSpPr>
            <p:spPr>
              <a:xfrm>
                <a:off x="7782642" y="3587738"/>
                <a:ext cx="1492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00367B"/>
                    </a:solidFill>
                  </a:rPr>
                  <a:t>d</a:t>
                </a:r>
                <a:r>
                  <a:rPr lang="en-DK" dirty="0">
                    <a:solidFill>
                      <a:srgbClr val="00367B"/>
                    </a:solidFill>
                  </a:rPr>
                  <a:t>ominating J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862971-9F35-6ACC-A2E3-AA89B2AA204C}"/>
                  </a:ext>
                </a:extLst>
              </p:cNvPr>
              <p:cNvSpPr txBox="1"/>
              <p:nvPr/>
            </p:nvSpPr>
            <p:spPr>
              <a:xfrm>
                <a:off x="7559746" y="5774618"/>
                <a:ext cx="17492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E1141"/>
                    </a:solidFill>
                    <a:latin typeface="arial" panose="020B0604020202020204" pitchFamily="34" charset="0"/>
                  </a:rPr>
                  <a:t>d</a:t>
                </a:r>
                <a:r>
                  <a:rPr lang="en-US" sz="1800" b="0" i="0" dirty="0">
                    <a:solidFill>
                      <a:srgbClr val="CE1141"/>
                    </a:solidFill>
                    <a:effectLst/>
                    <a:latin typeface="arial" panose="020B0604020202020204" pitchFamily="34" charset="0"/>
                  </a:rPr>
                  <a:t>ominating </a:t>
                </a:r>
                <a:r>
                  <a:rPr lang="el-GR" sz="1800" b="0" i="0" dirty="0">
                    <a:solidFill>
                      <a:srgbClr val="CE1141"/>
                    </a:solidFill>
                    <a:effectLst/>
                    <a:latin typeface="arial" panose="020B0604020202020204" pitchFamily="34" charset="0"/>
                  </a:rPr>
                  <a:t>Δ</a:t>
                </a:r>
                <a:r>
                  <a:rPr lang="en-US" sz="1800" dirty="0">
                    <a:solidFill>
                      <a:srgbClr val="CE1141"/>
                    </a:solidFill>
                    <a:latin typeface="arial" panose="020B0604020202020204" pitchFamily="34" charset="0"/>
                  </a:rPr>
                  <a:t>B</a:t>
                </a:r>
                <a:r>
                  <a:rPr lang="en-US" sz="1800" baseline="-25000" dirty="0">
                    <a:solidFill>
                      <a:srgbClr val="CE1141"/>
                    </a:solidFill>
                    <a:latin typeface="arial" panose="020B0604020202020204" pitchFamily="34" charset="0"/>
                  </a:rPr>
                  <a:t>z</a:t>
                </a:r>
                <a:endParaRPr lang="en-DK" dirty="0">
                  <a:solidFill>
                    <a:srgbClr val="CE1141"/>
                  </a:solidFill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8B8E27D7-86EB-C3A5-42D3-E707964FB4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3937" y="3883160"/>
                <a:ext cx="217409" cy="350784"/>
              </a:xfrm>
              <a:prstGeom prst="straightConnector1">
                <a:avLst/>
              </a:prstGeom>
              <a:ln w="28575">
                <a:solidFill>
                  <a:srgbClr val="00367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528D2E2-7A5B-D96A-62BE-FC76B9E8B1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1346" y="5193704"/>
              <a:ext cx="182683" cy="447376"/>
            </a:xfrm>
            <a:prstGeom prst="straightConnector1">
              <a:avLst/>
            </a:prstGeom>
            <a:ln w="28575">
              <a:solidFill>
                <a:srgbClr val="CC00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99DCA94-6423-7A16-6D0D-96F83E3B7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1" r="35587"/>
          <a:stretch/>
        </p:blipFill>
        <p:spPr>
          <a:xfrm>
            <a:off x="5819511" y="425528"/>
            <a:ext cx="2412108" cy="5754351"/>
          </a:xfrm>
          <a:prstGeom prst="rect">
            <a:avLst/>
          </a:prstGeom>
        </p:spPr>
      </p:pic>
      <p:pic>
        <p:nvPicPr>
          <p:cNvPr id="27" name="Picture 2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C1E0F05-13B5-96BA-4515-48AE20F13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1" t="31526" r="-1"/>
          <a:stretch/>
        </p:blipFill>
        <p:spPr>
          <a:xfrm>
            <a:off x="8150320" y="2239617"/>
            <a:ext cx="3126383" cy="3940262"/>
          </a:xfrm>
          <a:prstGeom prst="rect">
            <a:avLst/>
          </a:prstGeom>
        </p:spPr>
      </p:pic>
      <p:pic>
        <p:nvPicPr>
          <p:cNvPr id="28" name="Picture 2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63135ED8-550B-3EED-FC6A-BE42F0220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9" r="-1" b="68475"/>
          <a:stretch/>
        </p:blipFill>
        <p:spPr>
          <a:xfrm>
            <a:off x="8864595" y="425528"/>
            <a:ext cx="2412108" cy="18140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4A643A7-1A79-FABE-172F-602F8BA6731A}"/>
              </a:ext>
            </a:extLst>
          </p:cNvPr>
          <p:cNvSpPr txBox="1"/>
          <p:nvPr/>
        </p:nvSpPr>
        <p:spPr>
          <a:xfrm>
            <a:off x="-3011" y="6443806"/>
            <a:ext cx="58469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Berritta F. et al,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Nat.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Commun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15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1676 (2024)</a:t>
            </a:r>
            <a:endParaRPr lang="en-DK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4F7294-F39F-37C7-83F2-C7A8F952083B}"/>
              </a:ext>
            </a:extLst>
          </p:cNvPr>
          <p:cNvSpPr/>
          <p:nvPr/>
        </p:nvSpPr>
        <p:spPr>
          <a:xfrm>
            <a:off x="-1" y="761059"/>
            <a:ext cx="338073" cy="35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C93C77-2D05-F09B-1F48-E86ECA2E4B37}"/>
              </a:ext>
            </a:extLst>
          </p:cNvPr>
          <p:cNvGrpSpPr/>
          <p:nvPr/>
        </p:nvGrpSpPr>
        <p:grpSpPr>
          <a:xfrm>
            <a:off x="524470" y="2911324"/>
            <a:ext cx="4499913" cy="3252541"/>
            <a:chOff x="403636" y="2897646"/>
            <a:chExt cx="4499913" cy="325254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FFA08FF-19CC-7E25-DC80-B8A64D26D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636" y="2897646"/>
              <a:ext cx="3729087" cy="325254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9B54EE4-8681-4258-EE40-44DD30BB1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3457" y="5130724"/>
              <a:ext cx="1970092" cy="745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0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6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cxnSp>
        <p:nvCxnSpPr>
          <p:cNvPr id="41" name="Straight Connector 30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3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K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E06552-3EA0-4F96-8453-1B2339AC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429000"/>
            <a:ext cx="10058400" cy="10622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aseline="30000" dirty="0">
                <a:solidFill>
                  <a:srgbClr val="FFFFFF"/>
                </a:solidFill>
              </a:rPr>
              <a:t>Physics-informed tracking of qubit fluctuations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9774D2-9A9D-4A99-8832-28E1EA01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4EAB8C4-9CC4-4322-A054-013275E927AF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B29EEA-3F21-25A6-CF08-5B182C2F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fabrizio.berritta@nbi.ku.dk - Niels Bohr Institute, UCPH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29360-6B42-A9E4-A1CF-497DF17CF157}"/>
              </a:ext>
            </a:extLst>
          </p:cNvPr>
          <p:cNvSpPr txBox="1"/>
          <p:nvPr/>
        </p:nvSpPr>
        <p:spPr>
          <a:xfrm>
            <a:off x="1066800" y="4535186"/>
            <a:ext cx="6122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1800" dirty="0">
                <a:latin typeface="Helvetica" pitchFamily="2" charset="0"/>
                <a:ea typeface="Calibri"/>
                <a:cs typeface="Poppins" pitchFamily="2" charset="77"/>
              </a:rPr>
              <a:t>Berritta F. et al, </a:t>
            </a:r>
            <a:r>
              <a:rPr lang="en-US" sz="1800" dirty="0">
                <a:latin typeface="Helvetica" pitchFamily="2" charset="0"/>
                <a:ea typeface="Calibri"/>
                <a:cs typeface="Poppins" pitchFamily="2" charset="77"/>
              </a:rPr>
              <a:t>arXiv:2404.09212 (2024)</a:t>
            </a:r>
            <a:endParaRPr lang="en-DK" sz="1800" dirty="0">
              <a:latin typeface="Helvetica" pitchFamily="2" charset="0"/>
              <a:ea typeface="Calibri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30889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ttivo">
  <a:themeElements>
    <a:clrScheme name="Polit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8A1738"/>
      </a:accent1>
      <a:accent2>
        <a:srgbClr val="00367B"/>
      </a:accent2>
      <a:accent3>
        <a:srgbClr val="3399CC"/>
      </a:accent3>
      <a:accent4>
        <a:srgbClr val="42BA97"/>
      </a:accent4>
      <a:accent5>
        <a:srgbClr val="2D8900"/>
      </a:accent5>
      <a:accent6>
        <a:srgbClr val="62A39F"/>
      </a:accent6>
      <a:hlink>
        <a:srgbClr val="6EAC1C"/>
      </a:hlink>
      <a:folHlink>
        <a:srgbClr val="CC0033"/>
      </a:folHlink>
    </a:clrScheme>
    <a:fontScheme name="Poli 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a2630e2-1ac5-455e-8217-0156b1936a76}" enabled="1" method="Standard" siteId="{a3927f91-cda1-4696-af89-8c9f1ceffa9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20764</TotalTime>
  <Words>1084</Words>
  <Application>Microsoft Macintosh PowerPoint</Application>
  <PresentationFormat>Widescreen</PresentationFormat>
  <Paragraphs>180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</vt:lpstr>
      <vt:lpstr>Calibri</vt:lpstr>
      <vt:lpstr>Helvetica</vt:lpstr>
      <vt:lpstr>Poppins</vt:lpstr>
      <vt:lpstr>Retrospettivo</vt:lpstr>
      <vt:lpstr>PowerPoint Presentation</vt:lpstr>
      <vt:lpstr>PowerPoint Presentation</vt:lpstr>
      <vt:lpstr>Real-time two-axis control of a spin qubit</vt:lpstr>
      <vt:lpstr>PowerPoint Presentation</vt:lpstr>
      <vt:lpstr>PowerPoint Presentation</vt:lpstr>
      <vt:lpstr> Real-time Bayesian estimation of two control axes.</vt:lpstr>
      <vt:lpstr>Real-time-controlled exchange-driven  qubit rotations.</vt:lpstr>
      <vt:lpstr>Real-time universal ST0 control demonstrated by Hadamard rotations</vt:lpstr>
      <vt:lpstr>Physics-informed tracking of qubit fluctuations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Improvement of the visibility of coherent oscillations by rejecting low-quality estimates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toolbox for  cavity quantum electrodynamics</dc:title>
  <dc:creator>BERRITTA FABRIZIO</dc:creator>
  <cp:lastModifiedBy>Fabrizio Berritta</cp:lastModifiedBy>
  <cp:revision>114</cp:revision>
  <cp:lastPrinted>2023-09-01T12:56:48Z</cp:lastPrinted>
  <dcterms:created xsi:type="dcterms:W3CDTF">2020-06-28T14:47:03Z</dcterms:created>
  <dcterms:modified xsi:type="dcterms:W3CDTF">2024-06-18T07:33:20Z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2630e2-1ac5-455e-8217-0156b1936a76_Enabled">
    <vt:lpwstr>true</vt:lpwstr>
  </property>
  <property fmtid="{D5CDD505-2E9C-101B-9397-08002B2CF9AE}" pid="3" name="MSIP_Label_6a2630e2-1ac5-455e-8217-0156b1936a76_SetDate">
    <vt:lpwstr>2023-02-23T10:24:04Z</vt:lpwstr>
  </property>
  <property fmtid="{D5CDD505-2E9C-101B-9397-08002B2CF9AE}" pid="4" name="MSIP_Label_6a2630e2-1ac5-455e-8217-0156b1936a76_Method">
    <vt:lpwstr>Standard</vt:lpwstr>
  </property>
  <property fmtid="{D5CDD505-2E9C-101B-9397-08002B2CF9AE}" pid="5" name="MSIP_Label_6a2630e2-1ac5-455e-8217-0156b1936a76_Name">
    <vt:lpwstr>Notclass</vt:lpwstr>
  </property>
  <property fmtid="{D5CDD505-2E9C-101B-9397-08002B2CF9AE}" pid="6" name="MSIP_Label_6a2630e2-1ac5-455e-8217-0156b1936a76_SiteId">
    <vt:lpwstr>a3927f91-cda1-4696-af89-8c9f1ceffa91</vt:lpwstr>
  </property>
  <property fmtid="{D5CDD505-2E9C-101B-9397-08002B2CF9AE}" pid="7" name="MSIP_Label_6a2630e2-1ac5-455e-8217-0156b1936a76_ActionId">
    <vt:lpwstr>b21fb1e3-9fef-4833-a19f-af7c39438e6f</vt:lpwstr>
  </property>
  <property fmtid="{D5CDD505-2E9C-101B-9397-08002B2CF9AE}" pid="8" name="MSIP_Label_6a2630e2-1ac5-455e-8217-0156b1936a76_ContentBits">
    <vt:lpwstr>0</vt:lpwstr>
  </property>
</Properties>
</file>